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sldIdLst>
    <p:sldId id="845" r:id="rId2"/>
    <p:sldId id="846" r:id="rId3"/>
    <p:sldId id="907" r:id="rId4"/>
    <p:sldId id="950" r:id="rId5"/>
    <p:sldId id="908" r:id="rId6"/>
    <p:sldId id="847" r:id="rId7"/>
    <p:sldId id="848" r:id="rId8"/>
    <p:sldId id="849" r:id="rId9"/>
    <p:sldId id="909" r:id="rId10"/>
    <p:sldId id="856" r:id="rId11"/>
    <p:sldId id="926" r:id="rId12"/>
    <p:sldId id="912" r:id="rId13"/>
    <p:sldId id="913" r:id="rId14"/>
    <p:sldId id="930" r:id="rId15"/>
    <p:sldId id="929" r:id="rId16"/>
    <p:sldId id="914" r:id="rId17"/>
    <p:sldId id="915" r:id="rId18"/>
    <p:sldId id="916" r:id="rId19"/>
    <p:sldId id="917" r:id="rId20"/>
    <p:sldId id="918" r:id="rId21"/>
    <p:sldId id="919" r:id="rId22"/>
    <p:sldId id="910" r:id="rId23"/>
    <p:sldId id="857" r:id="rId24"/>
    <p:sldId id="858" r:id="rId25"/>
    <p:sldId id="859" r:id="rId26"/>
    <p:sldId id="860" r:id="rId27"/>
    <p:sldId id="861" r:id="rId28"/>
    <p:sldId id="862" r:id="rId29"/>
    <p:sldId id="863" r:id="rId30"/>
    <p:sldId id="864" r:id="rId31"/>
    <p:sldId id="865" r:id="rId32"/>
    <p:sldId id="867" r:id="rId33"/>
    <p:sldId id="931" r:id="rId34"/>
    <p:sldId id="932" r:id="rId35"/>
    <p:sldId id="933" r:id="rId36"/>
    <p:sldId id="934" r:id="rId37"/>
    <p:sldId id="935" r:id="rId38"/>
    <p:sldId id="936" r:id="rId39"/>
    <p:sldId id="937" r:id="rId40"/>
    <p:sldId id="938" r:id="rId41"/>
    <p:sldId id="939" r:id="rId42"/>
    <p:sldId id="940" r:id="rId43"/>
    <p:sldId id="941" r:id="rId44"/>
    <p:sldId id="942" r:id="rId45"/>
    <p:sldId id="943" r:id="rId46"/>
    <p:sldId id="944" r:id="rId47"/>
    <p:sldId id="945" r:id="rId48"/>
    <p:sldId id="946" r:id="rId49"/>
    <p:sldId id="947" r:id="rId50"/>
    <p:sldId id="948" r:id="rId51"/>
    <p:sldId id="949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000099"/>
    <a:srgbClr val="CC3300"/>
    <a:srgbClr val="FFFF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 autoAdjust="0"/>
    <p:restoredTop sz="80694" autoAdjust="0"/>
  </p:normalViewPr>
  <p:slideViewPr>
    <p:cSldViewPr>
      <p:cViewPr varScale="1">
        <p:scale>
          <a:sx n="112" d="100"/>
          <a:sy n="112" d="100"/>
        </p:scale>
        <p:origin x="12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2837"/>
    </p:cViewPr>
  </p:sorterViewPr>
  <p:notesViewPr>
    <p:cSldViewPr>
      <p:cViewPr varScale="1">
        <p:scale>
          <a:sx n="46" d="100"/>
          <a:sy n="46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2" Type="http://schemas.openxmlformats.org/officeDocument/2006/relationships/image" Target="../media/image39.wmf"/><Relationship Id="rId1" Type="http://schemas.openxmlformats.org/officeDocument/2006/relationships/image" Target="../media/image34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554E34-F0A9-43E7-A75E-6363291F1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3CE9B8-0533-402F-8F19-F84F9DC6C589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9314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62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err="1" smtClean="0"/>
              <a:t>subarray</a:t>
            </a:r>
            <a:r>
              <a:rPr lang="en-US" baseline="0" dirty="0" smtClean="0"/>
              <a:t> is defined by two indices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and j among n numbers.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spcAft>
                <a:spcPct val="96000"/>
              </a:spcAft>
            </a:pPr>
            <a:r>
              <a:rPr lang="en-US" smtClean="0"/>
              <a:t>Examples:</a:t>
            </a:r>
          </a:p>
          <a:p>
            <a:pPr>
              <a:spcAft>
                <a:spcPct val="96000"/>
              </a:spcAft>
            </a:pPr>
            <a:r>
              <a:rPr lang="en-US" smtClean="0"/>
              <a:t>T(n)=T(n-1)+1</a:t>
            </a:r>
          </a:p>
          <a:p>
            <a:pPr>
              <a:spcAft>
                <a:spcPct val="96000"/>
              </a:spcAft>
            </a:pPr>
            <a:r>
              <a:rPr lang="en-US" smtClean="0"/>
              <a:t>T(n)=T(n/2)+1</a:t>
            </a:r>
          </a:p>
          <a:p>
            <a:pPr>
              <a:spcAft>
                <a:spcPct val="96000"/>
              </a:spcAft>
            </a:pPr>
            <a:r>
              <a:rPr lang="en-US" smtClean="0"/>
              <a:t>T(n)=2T(n/2)+n^2</a:t>
            </a:r>
          </a:p>
          <a:p>
            <a:pPr>
              <a:spcAft>
                <a:spcPct val="96000"/>
              </a:spcAft>
            </a:pPr>
            <a:r>
              <a:rPr lang="en-US" smtClean="0"/>
              <a:t> T(n) = T(n/4) + T(n/2) + n^2.</a:t>
            </a:r>
          </a:p>
          <a:p>
            <a:pPr>
              <a:spcAft>
                <a:spcPct val="96000"/>
              </a:spcAft>
            </a:pPr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2029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94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49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58" tIns="44879" rIns="89758" bIns="4487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02660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58" tIns="44879" rIns="89758" bIns="4487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1453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58" tIns="44879" rIns="89758" bIns="44879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3350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6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37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2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Geometric series: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sum_k</a:t>
            </a:r>
            <a:r>
              <a:rPr lang="en-US" baseline="0" dirty="0" smtClean="0"/>
              <a:t>=0 to n </a:t>
            </a:r>
            <a:r>
              <a:rPr lang="en-US" baseline="0" dirty="0" err="1" smtClean="0"/>
              <a:t>x^k</a:t>
            </a:r>
            <a:r>
              <a:rPr lang="en-US" baseline="0" dirty="0" smtClean="0"/>
              <a:t> = (x^(n+1) – 1) / (x – 1)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504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42895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086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3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169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604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17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9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606CFF-2966-4B0E-AD7F-9916DC0C4D60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202737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954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161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087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862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251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273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23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347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70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46A046-CCDD-482E-AAB9-7F5E5BDFDE0A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49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01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7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ED2E9F-6749-4F8D-9AE2-681404B76815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50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662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169806-37B4-4391-8EFC-3ADA4E90E601}" type="slidenum">
              <a:rPr lang="en-US" altLang="zh-CN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51</a:t>
            </a:fld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402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27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66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554E34-F0A9-43E7-A75E-6363291F165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B5BC-2097-459A-BEAF-07896CD9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2913C-209A-41E3-B52C-17AA64874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8F4B-4594-4F0C-A18C-996BD4805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95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549275"/>
            <a:ext cx="7081838" cy="749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0081A47-F46D-43B8-A55D-3960FE9278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69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C3E25-4F81-42B3-9AF8-17F95D817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4B03A-E222-49E2-9A91-D7D25B6ED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7D9F1-DE92-47CE-A239-FDF566213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70B29-0D5F-4B90-B471-5FBD91E59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9721-1D86-4419-8089-AD0BB1C2A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4A282-15B5-4BD2-B169-6A8C7BAE9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51CD2-7B79-46D7-B801-1C8F0C1E3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524E2-0801-4885-99E2-281673BE7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8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788F243E-17DC-457A-A8A2-016C58323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533400" y="1295400"/>
            <a:ext cx="8229600" cy="0"/>
          </a:xfrm>
          <a:prstGeom prst="line">
            <a:avLst/>
          </a:prstGeom>
          <a:noFill/>
          <a:ln w="57150" cmpd="thinThick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6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7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38.bin"/><Relationship Id="rId26" Type="http://schemas.openxmlformats.org/officeDocument/2006/relationships/oleObject" Target="../embeddings/oleObject42.bin"/><Relationship Id="rId3" Type="http://schemas.openxmlformats.org/officeDocument/2006/relationships/notesSlide" Target="../notesSlides/notesSlide50.xml"/><Relationship Id="rId21" Type="http://schemas.openxmlformats.org/officeDocument/2006/relationships/image" Target="../media/image46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44.wmf"/><Relationship Id="rId25" Type="http://schemas.openxmlformats.org/officeDocument/2006/relationships/image" Target="../media/image4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1.wmf"/><Relationship Id="rId24" Type="http://schemas.openxmlformats.org/officeDocument/2006/relationships/oleObject" Target="../embeddings/oleObject41.bin"/><Relationship Id="rId5" Type="http://schemas.openxmlformats.org/officeDocument/2006/relationships/image" Target="../media/image34.wmf"/><Relationship Id="rId15" Type="http://schemas.openxmlformats.org/officeDocument/2006/relationships/image" Target="../media/image43.wmf"/><Relationship Id="rId23" Type="http://schemas.openxmlformats.org/officeDocument/2006/relationships/image" Target="../media/image47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49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772400" cy="22860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00CC"/>
                </a:solidFill>
              </a:rPr>
              <a:t>算法设计与分析</a:t>
            </a:r>
            <a:r>
              <a:rPr lang="en-US" b="1" dirty="0" smtClean="0">
                <a:solidFill>
                  <a:srgbClr val="0000CC"/>
                </a:solidFill>
              </a:rPr>
              <a:t/>
            </a:r>
            <a:br>
              <a:rPr lang="en-US" b="1" dirty="0" smtClean="0">
                <a:solidFill>
                  <a:srgbClr val="0000CC"/>
                </a:solidFill>
              </a:rPr>
            </a:br>
            <a:r>
              <a:rPr lang="en-US" sz="3200" b="1" dirty="0" smtClean="0">
                <a:solidFill>
                  <a:srgbClr val="0000CC"/>
                </a:solidFill>
              </a:rPr>
              <a:t/>
            </a:r>
            <a:br>
              <a:rPr lang="en-US" sz="3200" b="1" dirty="0" smtClean="0">
                <a:solidFill>
                  <a:srgbClr val="0000CC"/>
                </a:solidFill>
              </a:rPr>
            </a:br>
            <a:r>
              <a:rPr lang="zh-CN" altLang="en-US" sz="4000" b="1" dirty="0" smtClean="0">
                <a:solidFill>
                  <a:srgbClr val="0000CC"/>
                </a:solidFill>
              </a:rPr>
              <a:t>递归 分治</a:t>
            </a:r>
            <a:endParaRPr lang="en-US" sz="400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Mystery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算法的递归式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077200" cy="2819400"/>
          </a:xfrm>
          <a:noFill/>
        </p:spPr>
        <p:txBody>
          <a:bodyPr lIns="92075" tIns="46038" rIns="92075" bIns="46038"/>
          <a:lstStyle/>
          <a:p>
            <a:pPr marL="533400" indent="-533400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b="1" dirty="0" smtClean="0">
                <a:latin typeface="+mj-lt"/>
              </a:rPr>
              <a:t>		mystery(</a:t>
            </a:r>
            <a:r>
              <a:rPr lang="en-US" sz="2400" b="1" i="1" dirty="0" smtClean="0">
                <a:latin typeface="+mj-lt"/>
              </a:rPr>
              <a:t>n</a:t>
            </a:r>
            <a:r>
              <a:rPr lang="en-US" sz="2400" b="1" dirty="0" smtClean="0">
                <a:latin typeface="+mj-lt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>
                <a:latin typeface="+mj-lt"/>
              </a:rPr>
              <a:t>	if </a:t>
            </a:r>
            <a:r>
              <a:rPr lang="en-US" sz="2400" b="1" i="1" dirty="0" smtClean="0">
                <a:latin typeface="+mj-lt"/>
              </a:rPr>
              <a:t>n</a:t>
            </a:r>
            <a:r>
              <a:rPr lang="en-US" sz="2400" b="1" dirty="0" smtClean="0">
                <a:latin typeface="+mj-lt"/>
              </a:rPr>
              <a:t> &lt;= 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>
                <a:latin typeface="+mj-lt"/>
              </a:rPr>
              <a:t>	     then return </a:t>
            </a:r>
            <a:r>
              <a:rPr lang="en-US" sz="2400" b="1" dirty="0">
                <a:latin typeface="+mj-lt"/>
              </a:rPr>
              <a:t>1</a:t>
            </a:r>
            <a:endParaRPr lang="en-US" sz="2400" b="1" dirty="0" smtClean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 smtClean="0">
                <a:latin typeface="+mj-lt"/>
              </a:rPr>
              <a:t>	     else return (5*mystery(</a:t>
            </a:r>
            <a:r>
              <a:rPr lang="en-US" sz="2400" b="1" i="1" dirty="0" smtClean="0">
                <a:latin typeface="+mj-lt"/>
              </a:rPr>
              <a:t>n</a:t>
            </a:r>
            <a:r>
              <a:rPr lang="en-US" sz="2400" b="1" dirty="0" smtClean="0">
                <a:latin typeface="+mj-lt"/>
              </a:rPr>
              <a:t> – 1) – 6*mystery(</a:t>
            </a:r>
            <a:r>
              <a:rPr lang="en-US" sz="2400" b="1" i="1" dirty="0" smtClean="0">
                <a:latin typeface="+mj-lt"/>
              </a:rPr>
              <a:t>n</a:t>
            </a:r>
            <a:r>
              <a:rPr lang="en-US" sz="2400" b="1" dirty="0" smtClean="0">
                <a:latin typeface="+mj-lt"/>
              </a:rPr>
              <a:t> – 2) 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716355"/>
              </p:ext>
            </p:extLst>
          </p:nvPr>
        </p:nvGraphicFramePr>
        <p:xfrm>
          <a:off x="989013" y="4876800"/>
          <a:ext cx="53832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74" name="Equation" r:id="rId4" imgW="2692400" imgH="457200" progId="Equation.3">
                  <p:embed/>
                </p:oleObj>
              </mc:Choice>
              <mc:Fallback>
                <p:oleObj name="Equation" r:id="rId4" imgW="2692400" imgH="457200" progId="Equation.3">
                  <p:embed/>
                  <p:pic>
                    <p:nvPicPr>
                      <p:cNvPr id="0" name="Picture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4876800"/>
                        <a:ext cx="53832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4343400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递归式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476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最大子数组问题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8768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b="1" dirty="0" smtClean="0"/>
              <a:t>问题</a:t>
            </a:r>
            <a:r>
              <a:rPr lang="en-US" b="1" dirty="0" smtClean="0"/>
              <a:t>:</a:t>
            </a:r>
          </a:p>
          <a:p>
            <a:pPr>
              <a:spcBef>
                <a:spcPts val="0"/>
              </a:spcBef>
            </a:pPr>
            <a:r>
              <a:rPr lang="zh-CN" altLang="en-US" b="1" i="1" dirty="0" smtClean="0">
                <a:solidFill>
                  <a:srgbClr val="C00000"/>
                </a:solidFill>
              </a:rPr>
              <a:t>输入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数值数组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[1 ..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]</a:t>
            </a:r>
          </a:p>
          <a:p>
            <a:pPr lvl="1">
              <a:spcBef>
                <a:spcPts val="0"/>
              </a:spcBef>
            </a:pPr>
            <a:r>
              <a:rPr lang="zh-CN" altLang="en-US" sz="2200" b="1" dirty="0" smtClean="0"/>
              <a:t>假设数组中存在负数</a:t>
            </a:r>
            <a:endParaRPr lang="en-US" altLang="zh-CN" sz="2200" b="1" dirty="0" smtClean="0"/>
          </a:p>
          <a:p>
            <a:pPr lvl="1">
              <a:spcBef>
                <a:spcPts val="0"/>
              </a:spcBef>
            </a:pPr>
            <a:r>
              <a:rPr lang="zh-CN" altLang="en-US" sz="2200" b="1" dirty="0" smtClean="0"/>
              <a:t>如果数组中全是非负数，该问题很简单。</a:t>
            </a:r>
            <a:endParaRPr lang="en-US" altLang="zh-CN" sz="2200" b="1" dirty="0" smtClean="0"/>
          </a:p>
          <a:p>
            <a:pPr>
              <a:spcBef>
                <a:spcPts val="0"/>
              </a:spcBef>
            </a:pPr>
            <a:r>
              <a:rPr lang="zh-CN" altLang="en-US" sz="2800" b="1" i="1" dirty="0" smtClean="0">
                <a:solidFill>
                  <a:srgbClr val="C00000"/>
                </a:solidFill>
              </a:rPr>
              <a:t>输出</a:t>
            </a:r>
            <a:r>
              <a:rPr lang="en-US" sz="2800" b="1" dirty="0" smtClean="0"/>
              <a:t>: </a:t>
            </a:r>
            <a:endParaRPr lang="en-US" sz="28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sz="2800" b="1" dirty="0" smtClean="0"/>
              <a:t>数组</a:t>
            </a:r>
            <a:r>
              <a:rPr lang="zh-CN" altLang="en-US" sz="2800" b="1" dirty="0" smtClean="0"/>
              <a:t>下标</a:t>
            </a:r>
            <a:r>
              <a:rPr lang="en-US" sz="2800" b="1" dirty="0" smtClean="0"/>
              <a:t> </a:t>
            </a:r>
            <a:r>
              <a:rPr lang="en-US" sz="2800" b="1" i="1" dirty="0" err="1" smtClean="0"/>
              <a:t>i</a:t>
            </a:r>
            <a:r>
              <a:rPr lang="en-US" sz="2800" b="1" dirty="0" smtClean="0"/>
              <a:t> </a:t>
            </a:r>
            <a:r>
              <a:rPr lang="zh-CN" altLang="en-US" b="1" dirty="0" smtClean="0"/>
              <a:t>和</a:t>
            </a:r>
            <a:r>
              <a:rPr lang="en-US" sz="2800" b="1" dirty="0" smtClean="0"/>
              <a:t> </a:t>
            </a:r>
            <a:r>
              <a:rPr lang="en-US" sz="2800" b="1" i="1" dirty="0" smtClean="0"/>
              <a:t>j</a:t>
            </a:r>
            <a:r>
              <a:rPr lang="en-US" sz="2800" b="1" dirty="0" smtClean="0"/>
              <a:t> </a:t>
            </a:r>
            <a:r>
              <a:rPr lang="zh-CN" altLang="en-US" b="1" dirty="0" smtClean="0"/>
              <a:t>使得子数组</a:t>
            </a:r>
            <a:r>
              <a:rPr lang="en-US" sz="2800" b="1" dirty="0" smtClean="0"/>
              <a:t> </a:t>
            </a:r>
            <a:r>
              <a:rPr lang="en-US" sz="2800" b="1" i="1" dirty="0" smtClean="0"/>
              <a:t>A</a:t>
            </a:r>
            <a:r>
              <a:rPr lang="en-US" sz="2800" b="1" dirty="0" smtClean="0"/>
              <a:t>[</a:t>
            </a:r>
            <a:r>
              <a:rPr lang="en-US" sz="2800" b="1" i="1" dirty="0" err="1" smtClean="0"/>
              <a:t>i</a:t>
            </a:r>
            <a:r>
              <a:rPr lang="en-US" sz="2800" b="1" dirty="0" smtClean="0"/>
              <a:t> .. </a:t>
            </a:r>
            <a:r>
              <a:rPr lang="en-US" sz="2800" b="1" i="1" dirty="0" smtClean="0"/>
              <a:t>j</a:t>
            </a:r>
            <a:r>
              <a:rPr lang="en-US" sz="2800" b="1" dirty="0" smtClean="0"/>
              <a:t>]</a:t>
            </a:r>
            <a:r>
              <a:rPr lang="zh-CN" altLang="en-US" sz="2800" b="1" dirty="0" smtClean="0"/>
              <a:t>为</a:t>
            </a:r>
            <a:r>
              <a:rPr lang="en-US" altLang="zh-CN" b="1" dirty="0"/>
              <a:t>A[1 .. </a:t>
            </a:r>
            <a:r>
              <a:rPr lang="en-US" altLang="zh-CN" b="1" dirty="0" smtClean="0"/>
              <a:t>n]</a:t>
            </a:r>
            <a:r>
              <a:rPr lang="zh-CN" altLang="en-US" b="1" dirty="0" smtClean="0"/>
              <a:t>的和最大的非空连续子数组。</a:t>
            </a:r>
            <a:endParaRPr lang="en-US" altLang="zh-CN" b="1" dirty="0"/>
          </a:p>
          <a:p>
            <a:pPr>
              <a:spcBef>
                <a:spcPts val="0"/>
              </a:spcBef>
            </a:pPr>
            <a:endParaRPr lang="en-US" sz="2400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419600"/>
            <a:ext cx="35623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9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最大子数组问题应用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76800"/>
          </a:xfrm>
        </p:spPr>
        <p:txBody>
          <a:bodyPr/>
          <a:lstStyle/>
          <a:p>
            <a:r>
              <a:rPr lang="zh-CN" altLang="en-US" sz="2400" b="1" dirty="0" smtClean="0"/>
              <a:t>考虑下面的情景</a:t>
            </a:r>
            <a:r>
              <a:rPr lang="en-US" sz="2400" b="1" dirty="0" smtClean="0"/>
              <a:t>:</a:t>
            </a:r>
          </a:p>
          <a:p>
            <a:pPr marL="640080" lvl="1"/>
            <a:r>
              <a:rPr lang="zh-CN" altLang="en-US" sz="2200" b="1" dirty="0" smtClean="0"/>
              <a:t>一支股票连续</a:t>
            </a:r>
            <a:r>
              <a:rPr lang="en-US" altLang="zh-CN" sz="2200" b="1" dirty="0" smtClean="0"/>
              <a:t>n</a:t>
            </a:r>
            <a:r>
              <a:rPr lang="zh-CN" altLang="en-US" sz="2200" b="1" dirty="0" smtClean="0"/>
              <a:t>天的交易价格。</a:t>
            </a:r>
            <a:endParaRPr lang="en-US" altLang="zh-CN" sz="2200" b="1" dirty="0" smtClean="0"/>
          </a:p>
          <a:p>
            <a:pPr marL="640080" lvl="1"/>
            <a:r>
              <a:rPr lang="zh-CN" altLang="en-US" sz="2200" b="1" dirty="0" smtClean="0"/>
              <a:t>什么时间该买入</a:t>
            </a:r>
            <a:r>
              <a:rPr lang="en-US" sz="2200" b="1" dirty="0" smtClean="0"/>
              <a:t>? </a:t>
            </a:r>
            <a:r>
              <a:rPr lang="zh-CN" altLang="en-US" sz="2200" b="1" dirty="0" smtClean="0"/>
              <a:t>什么时间该卖出</a:t>
            </a:r>
            <a:r>
              <a:rPr lang="en-US" sz="2200" b="1" dirty="0" smtClean="0"/>
              <a:t>?</a:t>
            </a:r>
          </a:p>
          <a:p>
            <a:r>
              <a:rPr lang="zh-CN" altLang="en-US" sz="2400" b="1" dirty="0" smtClean="0"/>
              <a:t>如何将这个问题转换成最大子数组问题</a:t>
            </a:r>
            <a:r>
              <a:rPr lang="en-US" sz="2400" b="1" dirty="0" smtClean="0"/>
              <a:t>? </a:t>
            </a:r>
          </a:p>
          <a:p>
            <a:pPr marL="0" indent="0">
              <a:buNone/>
            </a:pPr>
            <a:r>
              <a:rPr lang="en-US" sz="2400" b="1" dirty="0" smtClean="0"/>
              <a:t>        </a:t>
            </a:r>
            <a:r>
              <a:rPr lang="zh-CN" altLang="en-US" sz="2400" b="1" dirty="0" smtClean="0"/>
              <a:t>定义</a:t>
            </a:r>
            <a:r>
              <a:rPr lang="en-US" sz="2400" b="1" dirty="0" smtClean="0"/>
              <a:t>: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</a:t>
            </a:r>
            <a:r>
              <a:rPr lang="en-US" sz="2400" b="1" i="1" dirty="0" err="1" smtClean="0"/>
              <a:t>i</a:t>
            </a:r>
            <a:r>
              <a:rPr lang="en-US" sz="2400" b="1" dirty="0" smtClean="0"/>
              <a:t>] = (</a:t>
            </a:r>
            <a:r>
              <a:rPr lang="zh-CN" altLang="en-US" sz="2400" b="1" dirty="0" smtClean="0"/>
              <a:t>第</a:t>
            </a:r>
            <a:r>
              <a:rPr lang="en-US" sz="2400" b="1" i="1" dirty="0" err="1" smtClean="0"/>
              <a:t>i</a:t>
            </a:r>
            <a:r>
              <a:rPr lang="zh-CN" altLang="en-US" sz="2400" b="1" i="1" dirty="0" smtClean="0"/>
              <a:t>天的价格</a:t>
            </a:r>
            <a:r>
              <a:rPr lang="en-US" sz="2400" b="1" dirty="0" smtClean="0"/>
              <a:t> ) – (</a:t>
            </a:r>
            <a:r>
              <a:rPr lang="zh-CN" altLang="en-US" sz="2400" b="1" dirty="0" smtClean="0"/>
              <a:t>第</a:t>
            </a:r>
            <a:r>
              <a:rPr lang="en-US" sz="2400" b="1" i="1" dirty="0" err="1" smtClean="0"/>
              <a:t>i</a:t>
            </a:r>
            <a:r>
              <a:rPr lang="en-US" sz="2400" b="1" dirty="0" smtClean="0"/>
              <a:t> – 1</a:t>
            </a:r>
            <a:r>
              <a:rPr lang="zh-CN" altLang="en-US" sz="2400" b="1" dirty="0" smtClean="0"/>
              <a:t>天的价格</a:t>
            </a:r>
            <a:r>
              <a:rPr lang="en-US" sz="2400" b="1" dirty="0" smtClean="0"/>
              <a:t>)</a:t>
            </a:r>
          </a:p>
          <a:p>
            <a:r>
              <a:rPr lang="zh-CN" altLang="en-US" sz="2400" b="1" dirty="0" smtClean="0"/>
              <a:t>如果最大子数组是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</a:t>
            </a:r>
            <a:r>
              <a:rPr lang="en-US" sz="2400" b="1" i="1" dirty="0" err="1" smtClean="0"/>
              <a:t>i</a:t>
            </a:r>
            <a:r>
              <a:rPr lang="en-US" sz="2400" b="1" dirty="0" smtClean="0"/>
              <a:t> .. </a:t>
            </a:r>
            <a:r>
              <a:rPr lang="en-US" sz="2400" b="1" i="1" dirty="0" smtClean="0"/>
              <a:t>j</a:t>
            </a:r>
            <a:r>
              <a:rPr lang="en-US" sz="2400" b="1" dirty="0" smtClean="0"/>
              <a:t>]	 </a:t>
            </a:r>
          </a:p>
          <a:p>
            <a:pPr lvl="1"/>
            <a:r>
              <a:rPr lang="zh-CN" altLang="en-US" sz="2000" b="1" dirty="0" smtClean="0"/>
              <a:t>第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</a:t>
            </a:r>
            <a:r>
              <a:rPr lang="zh-CN" altLang="en-US" sz="2000" b="1" dirty="0" smtClean="0"/>
              <a:t>天买入。</a:t>
            </a:r>
            <a:endParaRPr lang="en-US" altLang="zh-CN" sz="2000" b="1" dirty="0" smtClean="0"/>
          </a:p>
          <a:p>
            <a:pPr lvl="1"/>
            <a:r>
              <a:rPr lang="zh-CN" altLang="en-US" sz="2000" b="1" dirty="0" smtClean="0"/>
              <a:t>第 </a:t>
            </a:r>
            <a:r>
              <a:rPr lang="en-US" sz="2000" b="1" dirty="0" smtClean="0"/>
              <a:t>j </a:t>
            </a:r>
            <a:r>
              <a:rPr lang="zh-CN" altLang="en-US" sz="2000" b="1" dirty="0" smtClean="0"/>
              <a:t>天后卖出。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46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最大子数组问题应用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5029200"/>
          </a:xfrm>
        </p:spPr>
        <p:txBody>
          <a:bodyPr/>
          <a:lstStyle/>
          <a:p>
            <a:r>
              <a:rPr lang="zh-CN" altLang="en-US" sz="2400" b="1" dirty="0"/>
              <a:t>一支股票连续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天的交易价格</a:t>
            </a:r>
            <a:r>
              <a:rPr lang="en-US" sz="2200" b="1" dirty="0" smtClean="0"/>
              <a:t>:</a:t>
            </a:r>
          </a:p>
          <a:p>
            <a:pPr marL="640080" lvl="1"/>
            <a:endParaRPr lang="en-US" sz="2200" b="1" dirty="0" smtClean="0"/>
          </a:p>
          <a:p>
            <a:pPr marL="640080" lvl="1"/>
            <a:endParaRPr lang="en-US" sz="2200" b="1" dirty="0" smtClean="0"/>
          </a:p>
          <a:p>
            <a:pPr marL="640080" lvl="1"/>
            <a:endParaRPr lang="en-US" sz="2200" b="1" dirty="0" smtClean="0"/>
          </a:p>
          <a:p>
            <a:pPr>
              <a:spcBef>
                <a:spcPts val="0"/>
              </a:spcBef>
              <a:buNone/>
            </a:pPr>
            <a:endParaRPr lang="en-US" sz="2400" b="1" dirty="0" smtClean="0"/>
          </a:p>
          <a:p>
            <a:endParaRPr lang="en-US" sz="2400" b="1" dirty="0" smtClean="0"/>
          </a:p>
          <a:p>
            <a:r>
              <a:rPr lang="zh-CN" altLang="en-US" sz="2400" b="1" dirty="0" smtClean="0"/>
              <a:t>最大子数组是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[3 .. 3].</a:t>
            </a:r>
          </a:p>
        </p:txBody>
      </p:sp>
      <p:pic>
        <p:nvPicPr>
          <p:cNvPr id="328706" name="Picture 2"/>
          <p:cNvPicPr>
            <a:picLocks noChangeAspect="1" noChangeArrowheads="1"/>
          </p:cNvPicPr>
          <p:nvPr/>
        </p:nvPicPr>
        <p:blipFill>
          <a:blip r:embed="rId3" cstate="print"/>
          <a:srcRect l="29861" t="32407" r="44444" b="48148"/>
          <a:stretch>
            <a:fillRect/>
          </a:stretch>
        </p:blipFill>
        <p:spPr bwMode="auto">
          <a:xfrm>
            <a:off x="682171" y="1981200"/>
            <a:ext cx="3490686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85360"/>
              </p:ext>
            </p:extLst>
          </p:nvPr>
        </p:nvGraphicFramePr>
        <p:xfrm>
          <a:off x="4648200" y="2209800"/>
          <a:ext cx="35052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533400"/>
                <a:gridCol w="5334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Day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4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Price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6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Change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-4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10200" y="3505200"/>
            <a:ext cx="19319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 smtClean="0"/>
              <a:t>最后一行是</a:t>
            </a:r>
            <a:r>
              <a:rPr lang="en-US" sz="2200" dirty="0" smtClean="0"/>
              <a:t> </a:t>
            </a:r>
            <a:r>
              <a:rPr lang="en-US" sz="2200" i="1" dirty="0" smtClean="0"/>
              <a:t>A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46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最大子数组问题应用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81600"/>
          </a:xfrm>
        </p:spPr>
        <p:txBody>
          <a:bodyPr/>
          <a:lstStyle/>
          <a:p>
            <a:r>
              <a:rPr lang="zh-CN" altLang="en-US" sz="2400" b="1" dirty="0"/>
              <a:t>一支股票连续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天的交易价格</a:t>
            </a:r>
            <a:r>
              <a:rPr lang="en-US" sz="2200" b="1" dirty="0" smtClean="0"/>
              <a:t>:</a:t>
            </a:r>
          </a:p>
          <a:p>
            <a:pPr marL="640080" lvl="1"/>
            <a:endParaRPr lang="en-US" sz="2200" b="1" dirty="0" smtClean="0"/>
          </a:p>
          <a:p>
            <a:pPr marL="640080" lvl="1"/>
            <a:endParaRPr lang="en-US" sz="2200" b="1" dirty="0" smtClean="0"/>
          </a:p>
          <a:p>
            <a:pPr marL="640080" lvl="1"/>
            <a:endParaRPr lang="en-US" sz="2200" b="1" dirty="0" smtClean="0"/>
          </a:p>
          <a:p>
            <a:pPr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zh-CN" altLang="en-US" sz="2400" b="1" dirty="0" smtClean="0"/>
              <a:t>最大子数组是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[8 .. 11].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3352800"/>
            <a:ext cx="1839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Last row is </a:t>
            </a:r>
            <a:r>
              <a:rPr lang="en-US" sz="2200" i="1" dirty="0" smtClean="0"/>
              <a:t>A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328733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46" y="1913340"/>
            <a:ext cx="8131154" cy="349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15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暴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力算法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105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b="1" dirty="0"/>
              <a:t>暴</a:t>
            </a:r>
            <a:r>
              <a:rPr lang="zh-CN" altLang="en-US" sz="2400" b="1" dirty="0" smtClean="0"/>
              <a:t>力算法</a:t>
            </a:r>
            <a:r>
              <a:rPr lang="en-US" sz="2400" b="1" dirty="0" smtClean="0"/>
              <a:t>: </a:t>
            </a:r>
          </a:p>
          <a:p>
            <a:r>
              <a:rPr lang="zh-CN" altLang="en-US" sz="2400" b="1" dirty="0" smtClean="0"/>
              <a:t>首先找出所有可能的子数组</a:t>
            </a:r>
            <a:endParaRPr lang="en-US" altLang="zh-CN" sz="2400" b="1" dirty="0" smtClean="0"/>
          </a:p>
          <a:p>
            <a:r>
              <a:rPr lang="zh-CN" altLang="en-US" sz="2200" b="1" dirty="0" smtClean="0"/>
              <a:t>子数组的个数</a:t>
            </a:r>
            <a:r>
              <a:rPr lang="en-US" sz="2200" b="1" dirty="0" smtClean="0"/>
              <a:t>?</a:t>
            </a:r>
            <a:endParaRPr lang="en-US" sz="2200" b="1" dirty="0"/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zh-CN" altLang="en-US" sz="2400" b="1" dirty="0" smtClean="0"/>
              <a:t>然后计算每个子数组的和</a:t>
            </a:r>
            <a:endParaRPr lang="en-US" sz="2400" b="1" dirty="0" smtClean="0"/>
          </a:p>
          <a:p>
            <a:pPr lvl="1"/>
            <a:r>
              <a:rPr lang="zh-CN" altLang="en-US" sz="2200" b="1" dirty="0" smtClean="0"/>
              <a:t>对于每一个子数组，需要做多少次加法</a:t>
            </a:r>
            <a:r>
              <a:rPr lang="en-US" sz="2200" b="1" dirty="0" smtClean="0"/>
              <a:t>?</a:t>
            </a:r>
          </a:p>
          <a:p>
            <a:pPr lvl="2"/>
            <a:r>
              <a:rPr lang="zh-CN" altLang="en-US" sz="2200" b="1" dirty="0" smtClean="0"/>
              <a:t>取决于子数组的大小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从</a:t>
            </a:r>
            <a:r>
              <a:rPr lang="en-US" sz="2200" b="1" dirty="0" smtClean="0"/>
              <a:t>0 </a:t>
            </a:r>
            <a:r>
              <a:rPr lang="zh-CN" altLang="en-US" sz="2200" b="1" dirty="0" smtClean="0"/>
              <a:t>到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 – 1.</a:t>
            </a:r>
          </a:p>
          <a:p>
            <a:pPr lvl="2"/>
            <a:r>
              <a:rPr lang="zh-CN" altLang="en-US" sz="2200" b="1" dirty="0" smtClean="0"/>
              <a:t>至少是 </a:t>
            </a:r>
            <a:r>
              <a:rPr lang="en-US" b="1" dirty="0" smtClean="0">
                <a:sym typeface="Symbol"/>
              </a:rPr>
              <a:t></a:t>
            </a:r>
            <a:r>
              <a:rPr lang="en-US" b="1" dirty="0" smtClean="0"/>
              <a:t>(1).</a:t>
            </a:r>
          </a:p>
          <a:p>
            <a:r>
              <a:rPr lang="zh-CN" altLang="en-US" sz="2400" b="1" dirty="0" smtClean="0">
                <a:sym typeface="Wingdings" pitchFamily="2" charset="2"/>
              </a:rPr>
              <a:t>最后找出最大的和</a:t>
            </a:r>
            <a:r>
              <a:rPr lang="en-US" sz="2400" b="1" dirty="0" smtClean="0">
                <a:sym typeface="Wingdings" pitchFamily="2" charset="2"/>
              </a:rPr>
              <a:t>: </a:t>
            </a:r>
            <a:r>
              <a:rPr lang="en-US" sz="2400" b="1" dirty="0" smtClean="0">
                <a:sym typeface="Symbol"/>
              </a:rPr>
              <a:t>(</a:t>
            </a:r>
            <a:r>
              <a:rPr lang="en-US" sz="2400" b="1" i="1" dirty="0" smtClean="0">
                <a:sym typeface="Symbol"/>
              </a:rPr>
              <a:t>n</a:t>
            </a:r>
            <a:r>
              <a:rPr lang="en-US" sz="2400" b="1" baseline="30000" dirty="0" smtClean="0">
                <a:sym typeface="Symbol"/>
              </a:rPr>
              <a:t>2</a:t>
            </a:r>
            <a:r>
              <a:rPr lang="en-US" sz="2400" b="1" dirty="0" smtClean="0">
                <a:sym typeface="Symbol"/>
              </a:rPr>
              <a:t>)</a:t>
            </a:r>
            <a:r>
              <a:rPr lang="en-US" sz="2400" b="1" dirty="0">
                <a:sym typeface="Wingdings" pitchFamily="2" charset="2"/>
              </a:rPr>
              <a:t>.</a:t>
            </a:r>
            <a:endParaRPr lang="en-US" sz="2400" b="1" dirty="0" smtClean="0">
              <a:sym typeface="Wingdings" pitchFamily="2" charset="2"/>
            </a:endParaRPr>
          </a:p>
          <a:p>
            <a:r>
              <a:rPr lang="zh-CN" altLang="en-US" sz="2400" b="1" dirty="0">
                <a:sym typeface="Wingdings" pitchFamily="2" charset="2"/>
              </a:rPr>
              <a:t>暴</a:t>
            </a:r>
            <a:r>
              <a:rPr lang="zh-CN" altLang="en-US" sz="2400" b="1" dirty="0" smtClean="0">
                <a:sym typeface="Wingdings" pitchFamily="2" charset="2"/>
              </a:rPr>
              <a:t>力算法需要 </a:t>
            </a:r>
            <a:r>
              <a:rPr lang="en-US" sz="2400" b="1" dirty="0" smtClean="0">
                <a:sym typeface="Symbol"/>
              </a:rPr>
              <a:t>(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) </a:t>
            </a:r>
            <a:r>
              <a:rPr lang="zh-CN" altLang="en-US" sz="2400" b="1" dirty="0"/>
              <a:t>时间</a:t>
            </a:r>
            <a:r>
              <a:rPr lang="en-US" sz="2400" b="1" dirty="0" smtClean="0"/>
              <a:t>.</a:t>
            </a:r>
          </a:p>
          <a:p>
            <a:r>
              <a:rPr lang="zh-CN" altLang="en-US" sz="2400" b="1" dirty="0" smtClean="0"/>
              <a:t>如何算得更快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706046"/>
              </p:ext>
            </p:extLst>
          </p:nvPr>
        </p:nvGraphicFramePr>
        <p:xfrm>
          <a:off x="3962400" y="2362200"/>
          <a:ext cx="1295400" cy="75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4" name="Equation" r:id="rId4" imgW="787400" imgH="457200" progId="Equation.3">
                  <p:embed/>
                </p:oleObj>
              </mc:Choice>
              <mc:Fallback>
                <p:oleObj name="Equation" r:id="rId4" imgW="787400" imgH="4572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62200"/>
                        <a:ext cx="1295400" cy="752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2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分治算法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257800"/>
          </a:xfrm>
        </p:spPr>
        <p:txBody>
          <a:bodyPr/>
          <a:lstStyle/>
          <a:p>
            <a:r>
              <a:rPr lang="zh-CN" altLang="en-US" sz="2400" b="1" i="1" dirty="0" smtClean="0">
                <a:solidFill>
                  <a:srgbClr val="C00000"/>
                </a:solidFill>
              </a:rPr>
              <a:t>子问题 </a:t>
            </a:r>
            <a:r>
              <a:rPr lang="en-US" sz="2400" b="1" dirty="0" smtClean="0"/>
              <a:t>:</a:t>
            </a:r>
            <a:r>
              <a:rPr lang="en-US" sz="2400" b="1" i="1" dirty="0" smtClean="0"/>
              <a:t> </a:t>
            </a:r>
            <a:r>
              <a:rPr lang="zh-CN" altLang="en-US" sz="2400" b="1" dirty="0" smtClean="0"/>
              <a:t>找出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</a:t>
            </a:r>
            <a:r>
              <a:rPr lang="en-US" sz="2400" b="1" i="1" dirty="0" smtClean="0"/>
              <a:t>low</a:t>
            </a:r>
            <a:r>
              <a:rPr lang="en-US" sz="2400" b="1" dirty="0" smtClean="0"/>
              <a:t> .. </a:t>
            </a:r>
            <a:r>
              <a:rPr lang="en-US" sz="2400" b="1" i="1" dirty="0" smtClean="0"/>
              <a:t>high</a:t>
            </a:r>
            <a:r>
              <a:rPr lang="en-US" sz="2400" b="1" dirty="0" smtClean="0"/>
              <a:t>] </a:t>
            </a:r>
            <a:r>
              <a:rPr lang="zh-CN" altLang="en-US" sz="2400" b="1" dirty="0" smtClean="0"/>
              <a:t>的最大子数组</a:t>
            </a:r>
            <a:r>
              <a:rPr lang="zh-CN" altLang="en-US" sz="2400" b="1" dirty="0"/>
              <a:t>。</a:t>
            </a:r>
            <a:endParaRPr lang="en-US" sz="2400" b="1" dirty="0" smtClean="0"/>
          </a:p>
          <a:p>
            <a:pPr lvl="1"/>
            <a:r>
              <a:rPr lang="zh-CN" altLang="en-US" sz="2200" b="1" dirty="0" smtClean="0"/>
              <a:t>参数初始值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low = 1, high = n. </a:t>
            </a:r>
          </a:p>
          <a:p>
            <a:pPr lvl="1"/>
            <a:r>
              <a:rPr lang="zh-CN" altLang="en-US" sz="2200" b="1" i="1" dirty="0" smtClean="0">
                <a:solidFill>
                  <a:srgbClr val="C00000"/>
                </a:solidFill>
              </a:rPr>
              <a:t>分解 </a:t>
            </a:r>
            <a:r>
              <a:rPr lang="zh-CN" altLang="en-US" sz="2200" b="1" dirty="0" smtClean="0">
                <a:solidFill>
                  <a:schemeClr val="bg2"/>
                </a:solidFill>
              </a:rPr>
              <a:t>将子数组分解成两个大小基本相同的子数组</a:t>
            </a:r>
            <a:endParaRPr lang="en-US" altLang="zh-CN" sz="2200" b="1" dirty="0" smtClean="0"/>
          </a:p>
          <a:p>
            <a:pPr lvl="2"/>
            <a:r>
              <a:rPr lang="zh-CN" altLang="en-US" sz="2200" b="1" dirty="0" smtClean="0"/>
              <a:t>找到子数组的中间位置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mid </a:t>
            </a:r>
            <a:r>
              <a:rPr lang="zh-CN" altLang="en-US" sz="2200" b="1" i="1" dirty="0" smtClean="0"/>
              <a:t>，</a:t>
            </a:r>
            <a:r>
              <a:rPr lang="zh-CN" altLang="en-US" sz="2200" b="1" dirty="0" smtClean="0"/>
              <a:t>将子数组分成两个更小的子数组</a:t>
            </a:r>
            <a:r>
              <a:rPr lang="en-US" sz="2200" b="1" i="1" dirty="0" smtClean="0"/>
              <a:t> A</a:t>
            </a:r>
            <a:r>
              <a:rPr lang="en-US" sz="2200" b="1" dirty="0" smtClean="0"/>
              <a:t>[</a:t>
            </a:r>
            <a:r>
              <a:rPr lang="en-US" sz="2200" b="1" i="1" dirty="0" smtClean="0"/>
              <a:t>low  .. mid</a:t>
            </a:r>
            <a:r>
              <a:rPr lang="en-US" sz="2200" b="1" dirty="0" smtClean="0"/>
              <a:t>]</a:t>
            </a:r>
            <a:r>
              <a:rPr lang="en-US" sz="2200" b="1" i="1" dirty="0" smtClean="0"/>
              <a:t> </a:t>
            </a:r>
            <a:r>
              <a:rPr lang="zh-CN" altLang="en-US" sz="2200" b="1" dirty="0" smtClean="0"/>
              <a:t>和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smtClean="0"/>
              <a:t>mid +</a:t>
            </a:r>
            <a:r>
              <a:rPr lang="en-US" sz="2200" b="1" dirty="0" smtClean="0"/>
              <a:t>1 .. </a:t>
            </a:r>
            <a:r>
              <a:rPr lang="en-US" sz="2200" b="1" i="1" dirty="0" smtClean="0"/>
              <a:t>high</a:t>
            </a:r>
            <a:r>
              <a:rPr lang="en-US" sz="2200" b="1" dirty="0" smtClean="0"/>
              <a:t>]</a:t>
            </a:r>
            <a:r>
              <a:rPr lang="zh-CN" altLang="en-US" sz="2200" b="1" i="1" dirty="0"/>
              <a:t>。</a:t>
            </a:r>
            <a:endParaRPr lang="en-US" sz="2200" b="1" i="1" dirty="0" smtClean="0"/>
          </a:p>
          <a:p>
            <a:pPr lvl="1"/>
            <a:r>
              <a:rPr lang="zh-CN" altLang="en-US" sz="2200" b="1" i="1" dirty="0" smtClean="0">
                <a:solidFill>
                  <a:srgbClr val="C00000"/>
                </a:solidFill>
              </a:rPr>
              <a:t>求解 </a:t>
            </a:r>
            <a:r>
              <a:rPr lang="zh-CN" altLang="en-US" sz="2200" b="1" dirty="0" smtClean="0"/>
              <a:t>找数组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smtClean="0"/>
              <a:t>low .. mid</a:t>
            </a:r>
            <a:r>
              <a:rPr lang="en-US" sz="2200" b="1" dirty="0" smtClean="0"/>
              <a:t>]</a:t>
            </a:r>
            <a:r>
              <a:rPr lang="en-US" sz="2200" b="1" i="1" dirty="0" smtClean="0"/>
              <a:t> </a:t>
            </a:r>
            <a:r>
              <a:rPr lang="zh-CN" altLang="en-US" sz="2200" b="1" dirty="0"/>
              <a:t>和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smtClean="0"/>
              <a:t>mid +</a:t>
            </a:r>
            <a:r>
              <a:rPr lang="en-US" sz="2200" b="1" dirty="0" smtClean="0"/>
              <a:t>1 .. </a:t>
            </a:r>
            <a:r>
              <a:rPr lang="en-US" sz="2200" b="1" i="1" dirty="0" smtClean="0"/>
              <a:t>high</a:t>
            </a:r>
            <a:r>
              <a:rPr lang="en-US" sz="2200" b="1" dirty="0" smtClean="0"/>
              <a:t>]</a:t>
            </a:r>
            <a:r>
              <a:rPr lang="zh-CN" altLang="en-US" sz="2200" b="1" dirty="0" smtClean="0"/>
              <a:t>的最大子数组。</a:t>
            </a:r>
            <a:endParaRPr lang="en-US" sz="2200" b="1" i="1" dirty="0" smtClean="0"/>
          </a:p>
          <a:p>
            <a:pPr lvl="1"/>
            <a:r>
              <a:rPr lang="zh-CN" altLang="en-US" sz="2200" b="1" i="1" dirty="0" smtClean="0">
                <a:solidFill>
                  <a:srgbClr val="C00000"/>
                </a:solidFill>
              </a:rPr>
              <a:t>组合 </a:t>
            </a:r>
            <a:r>
              <a:rPr lang="zh-CN" altLang="en-US" sz="2200" b="1" dirty="0" smtClean="0"/>
              <a:t>找出跨越中间位置的最大子数组</a:t>
            </a:r>
            <a:r>
              <a:rPr lang="en-US" sz="2200" b="1" dirty="0" smtClean="0"/>
              <a:t>, </a:t>
            </a:r>
          </a:p>
          <a:p>
            <a:pPr lvl="2"/>
            <a:r>
              <a:rPr lang="zh-CN" altLang="en-US" sz="2200" b="1" dirty="0"/>
              <a:t>三</a:t>
            </a:r>
            <a:r>
              <a:rPr lang="zh-CN" altLang="en-US" sz="2200" b="1" dirty="0" smtClean="0"/>
              <a:t>种情况取和最大的子数组</a:t>
            </a:r>
            <a:r>
              <a:rPr lang="en-US" sz="2200" b="1" dirty="0" smtClean="0"/>
              <a:t> (</a:t>
            </a:r>
            <a:r>
              <a:rPr lang="zh-CN" altLang="en-US" sz="2200" b="1" dirty="0" smtClean="0"/>
              <a:t>跨越中间位置的最大子数组和</a:t>
            </a:r>
            <a:r>
              <a:rPr lang="zh-CN" altLang="en-US" sz="2200" b="1" i="1" dirty="0" smtClean="0">
                <a:solidFill>
                  <a:srgbClr val="C00000"/>
                </a:solidFill>
              </a:rPr>
              <a:t>求解 </a:t>
            </a:r>
            <a:r>
              <a:rPr lang="zh-CN" altLang="en-US" sz="2200" b="1" dirty="0" smtClean="0">
                <a:solidFill>
                  <a:schemeClr val="bg2"/>
                </a:solidFill>
              </a:rPr>
              <a:t>步骤中找到的两个最大子数组</a:t>
            </a:r>
            <a:r>
              <a:rPr lang="en-US" sz="2200" b="1" dirty="0" smtClean="0"/>
              <a:t>)</a:t>
            </a:r>
            <a:r>
              <a:rPr lang="zh-CN" altLang="en-US" sz="2200" b="1" dirty="0" smtClean="0"/>
              <a:t>。</a:t>
            </a:r>
            <a:endParaRPr lang="en-US" sz="2200" b="1" dirty="0" smtClean="0"/>
          </a:p>
          <a:p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3946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找跨越中间位置的最大子数组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3962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sz="2400" b="1" dirty="0" smtClean="0"/>
              <a:t>这是一个关键的新问题。</a:t>
            </a:r>
            <a:endParaRPr lang="en-US" sz="2400" b="1" dirty="0" smtClean="0"/>
          </a:p>
          <a:p>
            <a:pPr>
              <a:spcBef>
                <a:spcPts val="200"/>
              </a:spcBef>
            </a:pPr>
            <a:r>
              <a:rPr lang="zh-CN" altLang="en-US" sz="2400" b="1" dirty="0" smtClean="0"/>
              <a:t>它不是原问题的一个小规模实例</a:t>
            </a:r>
            <a:endParaRPr lang="en-US" sz="2400" b="1" dirty="0" smtClean="0"/>
          </a:p>
          <a:p>
            <a:pPr lvl="1">
              <a:spcBef>
                <a:spcPts val="200"/>
              </a:spcBef>
            </a:pPr>
            <a:r>
              <a:rPr lang="zh-CN" altLang="en-US" sz="2000" b="1" dirty="0" smtClean="0"/>
              <a:t>附加限制：子数组必须跨越中间位置。</a:t>
            </a:r>
            <a:endParaRPr lang="en-US" sz="2000" b="1" dirty="0" smtClean="0"/>
          </a:p>
          <a:p>
            <a:pPr>
              <a:spcBef>
                <a:spcPts val="200"/>
              </a:spcBef>
            </a:pPr>
            <a:r>
              <a:rPr lang="zh-CN" altLang="en-US" sz="2400" b="1" dirty="0" smtClean="0"/>
              <a:t>这个问题可以用</a:t>
            </a:r>
            <a:r>
              <a:rPr lang="en-US" sz="2400" b="1" dirty="0" smtClean="0">
                <a:sym typeface="Symbol"/>
              </a:rPr>
              <a:t>(</a:t>
            </a:r>
            <a:r>
              <a:rPr lang="en-US" sz="2400" b="1" i="1" dirty="0" smtClean="0">
                <a:sym typeface="Symbol"/>
              </a:rPr>
              <a:t>n</a:t>
            </a:r>
            <a:r>
              <a:rPr lang="en-US" sz="2400" b="1" dirty="0" smtClean="0">
                <a:sym typeface="Symbol"/>
              </a:rPr>
              <a:t>)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时间解决。</a:t>
            </a:r>
            <a:endParaRPr lang="en-US" sz="2400" b="1" dirty="0" smtClean="0"/>
          </a:p>
          <a:p>
            <a:pPr marL="548640" lvl="1">
              <a:spcBef>
                <a:spcPts val="200"/>
              </a:spcBef>
            </a:pPr>
            <a:r>
              <a:rPr lang="zh-CN" altLang="en-US" sz="2200" b="1" dirty="0" smtClean="0"/>
              <a:t>任何一个跨越中间位置 </a:t>
            </a:r>
            <a:r>
              <a:rPr lang="en-US" altLang="zh-CN" sz="2200" b="1" i="1" dirty="0"/>
              <a:t>A</a:t>
            </a:r>
            <a:r>
              <a:rPr lang="en-US" altLang="zh-CN" sz="2200" b="1" dirty="0"/>
              <a:t>[</a:t>
            </a:r>
            <a:r>
              <a:rPr lang="en-US" altLang="zh-CN" sz="2200" b="1" i="1" dirty="0"/>
              <a:t>mid</a:t>
            </a:r>
            <a:r>
              <a:rPr lang="en-US" altLang="zh-CN" sz="2200" b="1" dirty="0"/>
              <a:t>] </a:t>
            </a:r>
            <a:r>
              <a:rPr lang="zh-CN" altLang="en-US" sz="2200" b="1" dirty="0" smtClean="0"/>
              <a:t>的子数组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</a:t>
            </a:r>
            <a:r>
              <a:rPr lang="en-US" sz="2200" b="1" dirty="0"/>
              <a:t>.. </a:t>
            </a:r>
            <a:r>
              <a:rPr lang="en-US" sz="2200" b="1" i="1" dirty="0"/>
              <a:t>j</a:t>
            </a:r>
            <a:r>
              <a:rPr lang="en-US" sz="2200" b="1" dirty="0"/>
              <a:t>] </a:t>
            </a:r>
            <a:r>
              <a:rPr lang="zh-CN" altLang="en-US" sz="2200" b="1" dirty="0" smtClean="0"/>
              <a:t>由两个更小的子数组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</a:t>
            </a:r>
            <a:r>
              <a:rPr lang="en-US" sz="2200" b="1" dirty="0"/>
              <a:t>.. </a:t>
            </a:r>
            <a:r>
              <a:rPr lang="en-US" sz="2200" b="1" i="1" dirty="0"/>
              <a:t>mid</a:t>
            </a:r>
            <a:r>
              <a:rPr lang="en-US" sz="2200" b="1" dirty="0"/>
              <a:t>] </a:t>
            </a:r>
            <a:r>
              <a:rPr lang="zh-CN" altLang="en-US" sz="2200" b="1" dirty="0" smtClean="0"/>
              <a:t>和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smtClean="0"/>
              <a:t>mid</a:t>
            </a:r>
            <a:r>
              <a:rPr lang="en-US" sz="2200" b="1" dirty="0" smtClean="0"/>
              <a:t>+1 </a:t>
            </a:r>
            <a:r>
              <a:rPr lang="en-US" sz="2200" b="1" dirty="0"/>
              <a:t>.. </a:t>
            </a:r>
            <a:r>
              <a:rPr lang="en-US" sz="2200" b="1" i="1" dirty="0"/>
              <a:t>j</a:t>
            </a:r>
            <a:r>
              <a:rPr lang="en-US" sz="2200" b="1" dirty="0" smtClean="0"/>
              <a:t>] </a:t>
            </a:r>
            <a:r>
              <a:rPr lang="zh-CN" altLang="en-US" sz="2200" b="1" dirty="0" smtClean="0"/>
              <a:t>组成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其中</a:t>
            </a:r>
            <a:r>
              <a:rPr lang="en-US" sz="2200" b="1" i="1" dirty="0" smtClean="0"/>
              <a:t>low</a:t>
            </a:r>
            <a:r>
              <a:rPr lang="en-US" sz="2200" b="1" dirty="0" smtClean="0"/>
              <a:t> </a:t>
            </a:r>
            <a:r>
              <a:rPr lang="en-US" sz="2200" b="1" dirty="0">
                <a:sym typeface="Symbol"/>
              </a:rPr>
              <a:t> </a:t>
            </a:r>
            <a:r>
              <a:rPr lang="en-US" sz="2200" b="1" i="1" dirty="0" err="1"/>
              <a:t>i</a:t>
            </a:r>
            <a:r>
              <a:rPr lang="en-US" sz="2200" b="1" i="1" dirty="0"/>
              <a:t> </a:t>
            </a:r>
            <a:r>
              <a:rPr lang="en-US" sz="2200" b="1" dirty="0">
                <a:sym typeface="Symbol"/>
              </a:rPr>
              <a:t> </a:t>
            </a:r>
            <a:r>
              <a:rPr lang="en-US" sz="2200" b="1" i="1" dirty="0"/>
              <a:t>mid</a:t>
            </a:r>
            <a:r>
              <a:rPr lang="en-US" sz="2200" b="1" dirty="0"/>
              <a:t> &lt; </a:t>
            </a:r>
            <a:r>
              <a:rPr lang="en-US" sz="2200" b="1" i="1" dirty="0"/>
              <a:t>j</a:t>
            </a:r>
            <a:r>
              <a:rPr lang="en-US" sz="2200" b="1" dirty="0"/>
              <a:t> </a:t>
            </a:r>
            <a:r>
              <a:rPr lang="en-US" sz="2200" b="1" dirty="0">
                <a:sym typeface="Symbol"/>
              </a:rPr>
              <a:t> </a:t>
            </a:r>
            <a:r>
              <a:rPr lang="en-US" sz="2200" b="1" i="1" dirty="0"/>
              <a:t>high</a:t>
            </a:r>
            <a:r>
              <a:rPr lang="en-US" sz="2200" b="1" dirty="0"/>
              <a:t>.</a:t>
            </a:r>
          </a:p>
          <a:p>
            <a:pPr marL="548640" lvl="1">
              <a:spcBef>
                <a:spcPts val="200"/>
              </a:spcBef>
            </a:pPr>
            <a:r>
              <a:rPr lang="zh-CN" altLang="en-US" sz="2200" b="1" dirty="0" smtClean="0"/>
              <a:t>因此，只需要找两种形式的最大子数组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err="1" smtClean="0"/>
              <a:t>i</a:t>
            </a:r>
            <a:r>
              <a:rPr lang="en-US" sz="2200" b="1" dirty="0" smtClean="0"/>
              <a:t> .. </a:t>
            </a:r>
            <a:r>
              <a:rPr lang="en-US" sz="2200" b="1" i="1" dirty="0" smtClean="0"/>
              <a:t>mid</a:t>
            </a:r>
            <a:r>
              <a:rPr lang="en-US" sz="2200" b="1" dirty="0" smtClean="0"/>
              <a:t>] </a:t>
            </a:r>
            <a:r>
              <a:rPr lang="zh-CN" altLang="en-US" sz="2200" b="1" dirty="0" smtClean="0"/>
              <a:t>和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[</a:t>
            </a:r>
            <a:r>
              <a:rPr lang="en-US" sz="2200" b="1" i="1" dirty="0" smtClean="0"/>
              <a:t>mid</a:t>
            </a:r>
            <a:r>
              <a:rPr lang="en-US" sz="2200" b="1" dirty="0" smtClean="0"/>
              <a:t>+1 .. </a:t>
            </a:r>
            <a:r>
              <a:rPr lang="en-US" sz="2200" b="1" i="1" dirty="0" smtClean="0"/>
              <a:t>j</a:t>
            </a:r>
            <a:r>
              <a:rPr lang="en-US" sz="2200" b="1" dirty="0" smtClean="0"/>
              <a:t>], </a:t>
            </a:r>
            <a:r>
              <a:rPr lang="zh-CN" altLang="en-US" sz="2200" b="1" dirty="0" smtClean="0"/>
              <a:t>然后把它们合并。</a:t>
            </a:r>
            <a:endParaRPr lang="en-US" sz="2200" b="1" dirty="0" smtClean="0"/>
          </a:p>
        </p:txBody>
      </p:sp>
      <p:pic>
        <p:nvPicPr>
          <p:cNvPr id="37478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3" t="4738" b="19531"/>
          <a:stretch/>
        </p:blipFill>
        <p:spPr bwMode="auto">
          <a:xfrm>
            <a:off x="2275398" y="5056716"/>
            <a:ext cx="4680005" cy="1344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算法：找</a:t>
            </a:r>
            <a:r>
              <a:rPr lang="zh-CN" altLang="en-US" sz="3600" b="1" dirty="0">
                <a:solidFill>
                  <a:srgbClr val="0000CC"/>
                </a:solidFill>
              </a:rPr>
              <a:t>跨越中间位置的最大子数组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752600"/>
            <a:ext cx="3276600" cy="3352800"/>
          </a:xfrm>
        </p:spPr>
        <p:txBody>
          <a:bodyPr/>
          <a:lstStyle/>
          <a:p>
            <a:r>
              <a:rPr lang="zh-CN" altLang="en-US" sz="2200" b="1" i="1" dirty="0" smtClean="0">
                <a:solidFill>
                  <a:srgbClr val="C00000"/>
                </a:solidFill>
              </a:rPr>
              <a:t>运行时间分析</a:t>
            </a:r>
            <a:r>
              <a:rPr lang="en-US" sz="2200" b="1" dirty="0" smtClean="0"/>
              <a:t>:           </a:t>
            </a:r>
            <a:r>
              <a:rPr lang="zh-CN" altLang="en-US" sz="2200" b="1" dirty="0" smtClean="0"/>
              <a:t>两个循环总共考虑</a:t>
            </a:r>
            <a:r>
              <a:rPr lang="en-US" sz="2200" b="1" dirty="0" smtClean="0"/>
              <a:t>[</a:t>
            </a:r>
            <a:r>
              <a:rPr lang="en-US" sz="2200" b="1" i="1" dirty="0" smtClean="0"/>
              <a:t>low</a:t>
            </a:r>
            <a:r>
              <a:rPr lang="en-US" sz="2200" b="1" dirty="0" smtClean="0"/>
              <a:t> .. </a:t>
            </a:r>
            <a:r>
              <a:rPr lang="en-US" sz="2200" b="1" i="1" dirty="0" smtClean="0"/>
              <a:t>high</a:t>
            </a:r>
            <a:r>
              <a:rPr lang="en-US" sz="2200" b="1" dirty="0" smtClean="0"/>
              <a:t>]</a:t>
            </a:r>
            <a:r>
              <a:rPr lang="zh-CN" altLang="en-US" sz="2200" b="1" dirty="0" smtClean="0"/>
              <a:t>中的每个数组下标一次，每次迭代需要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/>
              </a:rPr>
              <a:t>(</a:t>
            </a:r>
            <a:r>
              <a:rPr lang="en-US" sz="2200" b="1" dirty="0" smtClean="0"/>
              <a:t>1) </a:t>
            </a:r>
            <a:r>
              <a:rPr lang="zh-CN" altLang="en-US" sz="2200" b="1" dirty="0"/>
              <a:t>时间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Wingdings" pitchFamily="2" charset="2"/>
              </a:rPr>
              <a:t> </a:t>
            </a:r>
            <a:r>
              <a:rPr lang="zh-CN" altLang="en-US" sz="2200" b="1" dirty="0" smtClean="0">
                <a:sym typeface="Wingdings" pitchFamily="2" charset="2"/>
              </a:rPr>
              <a:t>整个过程需要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/>
              </a:rPr>
              <a:t>(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) </a:t>
            </a:r>
            <a:r>
              <a:rPr lang="zh-CN" altLang="en-US" sz="2200" b="1" dirty="0"/>
              <a:t>时间</a:t>
            </a:r>
            <a:r>
              <a:rPr lang="en-US" sz="2200" b="1" dirty="0" smtClean="0"/>
              <a:t>.</a:t>
            </a:r>
          </a:p>
        </p:txBody>
      </p:sp>
      <p:pic>
        <p:nvPicPr>
          <p:cNvPr id="3727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5410201" cy="51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9906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最大子数组问题分治算法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172200"/>
            <a:ext cx="5363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Initial call</a:t>
            </a:r>
            <a:r>
              <a:rPr lang="en-US" dirty="0" smtClean="0"/>
              <a:t>: Find-Maximum-</a:t>
            </a:r>
            <a:r>
              <a:rPr lang="en-US" dirty="0" err="1" smtClean="0"/>
              <a:t>Subarray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1, 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737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8756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b="1" dirty="0" smtClean="0"/>
              <a:t>递归</a:t>
            </a: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最大子数组问题</a:t>
            </a:r>
            <a:endParaRPr lang="en-US" altLang="zh-CN" sz="2400" b="1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递归树法</a:t>
            </a:r>
            <a:endParaRPr lang="en-US" altLang="zh-CN" sz="2400" b="1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代入法</a:t>
            </a:r>
            <a:endParaRPr lang="en-US" altLang="zh-CN" sz="2400" b="1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主方法</a:t>
            </a:r>
            <a:endParaRPr lang="en-US" altLang="zh-CN" sz="2400" b="1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矩阵乘法的</a:t>
            </a:r>
            <a:r>
              <a:rPr lang="en-US" sz="2400" b="1" dirty="0"/>
              <a:t>Strassen</a:t>
            </a:r>
            <a:r>
              <a:rPr lang="zh-CN" altLang="en-US" sz="2400" b="1" dirty="0"/>
              <a:t>算法</a:t>
            </a:r>
            <a:endParaRPr lang="en-US" sz="24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主要内容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8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算法分析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334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简化假设 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原始问题的规模是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的幂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所有子问题的规模是整数</a:t>
            </a:r>
            <a:r>
              <a:rPr lang="en-US" sz="2400" b="1" dirty="0" smtClean="0"/>
              <a:t>.</a:t>
            </a:r>
          </a:p>
          <a:p>
            <a:pPr>
              <a:spcBef>
                <a:spcPts val="0"/>
              </a:spcBef>
            </a:pPr>
            <a:r>
              <a:rPr lang="zh-CN" altLang="en-US" sz="2400" b="1" dirty="0"/>
              <a:t>用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</a:t>
            </a:r>
            <a:r>
              <a:rPr lang="zh-CN" altLang="en-US" sz="2400" b="1" dirty="0" smtClean="0"/>
              <a:t>表示最大子数组算法在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个元素数组上的运行时间</a:t>
            </a:r>
            <a:endParaRPr lang="en-US" sz="2400" b="1" dirty="0" smtClean="0"/>
          </a:p>
          <a:p>
            <a:pPr>
              <a:spcBef>
                <a:spcPts val="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基本情况 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当 </a:t>
            </a:r>
            <a:r>
              <a:rPr lang="en-US" sz="2400" b="1" i="1" dirty="0" smtClean="0"/>
              <a:t>high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low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= 1</a:t>
            </a:r>
            <a:r>
              <a:rPr lang="zh-CN" altLang="en-US" sz="2400" b="1" dirty="0"/>
              <a:t>。</a:t>
            </a:r>
            <a:r>
              <a:rPr lang="zh-CN" altLang="en-US" sz="2400" b="1" dirty="0" smtClean="0"/>
              <a:t>算法什么也不做就返回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</a:t>
            </a:r>
            <a:r>
              <a:rPr lang="en-US" sz="2400" b="1" dirty="0" smtClean="0">
                <a:sym typeface="Symbol"/>
              </a:rPr>
              <a:t>(</a:t>
            </a:r>
            <a:r>
              <a:rPr lang="en-US" sz="2400" b="1" dirty="0" smtClean="0"/>
              <a:t>1)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pPr>
              <a:spcBef>
                <a:spcPts val="0"/>
              </a:spcBef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递归情况 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当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&gt; 1</a:t>
            </a:r>
          </a:p>
          <a:p>
            <a:pPr marL="640080" lvl="1"/>
            <a:r>
              <a:rPr lang="zh-CN" altLang="en-US" sz="2200" b="1" i="1" dirty="0" smtClean="0">
                <a:solidFill>
                  <a:srgbClr val="0000CC"/>
                </a:solidFill>
              </a:rPr>
              <a:t>分解  </a:t>
            </a:r>
            <a:r>
              <a:rPr lang="zh-CN" altLang="en-US" sz="2200" b="1" dirty="0" smtClean="0">
                <a:solidFill>
                  <a:schemeClr val="bg2"/>
                </a:solidFill>
              </a:rPr>
              <a:t>需要 </a:t>
            </a:r>
            <a:r>
              <a:rPr lang="en-US" sz="2000" b="1" dirty="0" smtClean="0">
                <a:sym typeface="Symbol"/>
              </a:rPr>
              <a:t>(</a:t>
            </a:r>
            <a:r>
              <a:rPr lang="en-US" sz="2000" b="1" dirty="0" smtClean="0"/>
              <a:t>1)</a:t>
            </a:r>
            <a:r>
              <a:rPr lang="en-US" sz="2200" b="1" dirty="0" smtClean="0"/>
              <a:t> </a:t>
            </a:r>
            <a:r>
              <a:rPr lang="zh-CN" altLang="en-US" sz="2200" b="1" dirty="0"/>
              <a:t>时间</a:t>
            </a:r>
            <a:r>
              <a:rPr lang="en-US" sz="2200" b="1" dirty="0" smtClean="0"/>
              <a:t>.</a:t>
            </a:r>
          </a:p>
          <a:p>
            <a:pPr marL="640080" lvl="1"/>
            <a:r>
              <a:rPr lang="zh-CN" altLang="en-US" sz="2200" b="1" i="1" dirty="0" smtClean="0">
                <a:solidFill>
                  <a:srgbClr val="0000CC"/>
                </a:solidFill>
              </a:rPr>
              <a:t>求解 </a:t>
            </a:r>
            <a:r>
              <a:rPr lang="zh-CN" altLang="en-US" sz="2200" b="1" dirty="0" smtClean="0"/>
              <a:t>两个子问题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每个子问题有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/2 </a:t>
            </a:r>
            <a:r>
              <a:rPr lang="zh-CN" altLang="en-US" sz="2200" b="1" dirty="0" smtClean="0"/>
              <a:t>元素</a:t>
            </a:r>
            <a:r>
              <a:rPr lang="zh-CN" altLang="en-US" sz="2200" b="1" dirty="0"/>
              <a:t>，</a:t>
            </a:r>
            <a:r>
              <a:rPr lang="zh-CN" altLang="en-US" sz="2200" b="1" dirty="0" smtClean="0"/>
              <a:t>需要</a:t>
            </a:r>
            <a:r>
              <a:rPr lang="en-US" sz="2200" b="1" i="1" dirty="0" smtClean="0"/>
              <a:t>T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/2) </a:t>
            </a:r>
            <a:r>
              <a:rPr lang="zh-CN" altLang="en-US" sz="2200" b="1" dirty="0" smtClean="0"/>
              <a:t>时间</a:t>
            </a:r>
            <a:r>
              <a:rPr lang="en-US" sz="2200" b="1" dirty="0" smtClean="0"/>
              <a:t>  </a:t>
            </a:r>
            <a:r>
              <a:rPr lang="en-US" sz="2200" b="1" dirty="0" smtClean="0">
                <a:sym typeface="Wingdings" pitchFamily="2" charset="2"/>
              </a:rPr>
              <a:t> </a:t>
            </a:r>
            <a:r>
              <a:rPr lang="zh-CN" altLang="en-US" sz="2200" b="1" dirty="0" smtClean="0">
                <a:sym typeface="Wingdings" pitchFamily="2" charset="2"/>
              </a:rPr>
              <a:t>总共需要 </a:t>
            </a:r>
            <a:r>
              <a:rPr lang="en-US" sz="2200" b="1" dirty="0" smtClean="0"/>
              <a:t>2</a:t>
            </a:r>
            <a:r>
              <a:rPr lang="en-US" sz="2200" b="1" i="1" dirty="0" smtClean="0"/>
              <a:t>T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/2) </a:t>
            </a:r>
            <a:r>
              <a:rPr lang="zh-CN" altLang="en-US" sz="2200" b="1" dirty="0" smtClean="0"/>
              <a:t>时间。</a:t>
            </a:r>
            <a:endParaRPr lang="en-US" sz="2200" b="1" dirty="0" smtClean="0"/>
          </a:p>
          <a:p>
            <a:pPr marL="640080" lvl="1"/>
            <a:r>
              <a:rPr lang="zh-CN" altLang="en-US" sz="2200" b="1" i="1" dirty="0" smtClean="0">
                <a:solidFill>
                  <a:srgbClr val="0000CC"/>
                </a:solidFill>
              </a:rPr>
              <a:t>合并 </a:t>
            </a:r>
            <a:r>
              <a:rPr lang="zh-CN" altLang="en-US" sz="2200" b="1" dirty="0" smtClean="0"/>
              <a:t>包括调用跨越中间位置最大子数组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需要 </a:t>
            </a:r>
            <a:r>
              <a:rPr lang="en-US" sz="2000" b="1" dirty="0" smtClean="0">
                <a:sym typeface="Symbol"/>
              </a:rPr>
              <a:t>(</a:t>
            </a:r>
            <a:r>
              <a:rPr lang="en-US" sz="2000" b="1" i="1" dirty="0" smtClean="0">
                <a:sym typeface="Symbol"/>
              </a:rPr>
              <a:t>n</a:t>
            </a:r>
            <a:r>
              <a:rPr lang="en-US" sz="2000" b="1" dirty="0" smtClean="0"/>
              <a:t>)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时间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和常数时间的测试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Wingdings" pitchFamily="2" charset="2"/>
              </a:rPr>
              <a:t> </a:t>
            </a:r>
            <a:r>
              <a:rPr lang="en-US" sz="2000" b="1" dirty="0" smtClean="0">
                <a:sym typeface="Symbol"/>
              </a:rPr>
              <a:t>(</a:t>
            </a:r>
            <a:r>
              <a:rPr lang="en-US" sz="2000" b="1" i="1" dirty="0" smtClean="0">
                <a:sym typeface="Symbol"/>
              </a:rPr>
              <a:t>n</a:t>
            </a:r>
            <a:r>
              <a:rPr lang="en-US" sz="2000" b="1" dirty="0" smtClean="0"/>
              <a:t>) + </a:t>
            </a:r>
            <a:r>
              <a:rPr lang="en-US" sz="2000" b="1" dirty="0" smtClean="0">
                <a:sym typeface="Symbol"/>
              </a:rPr>
              <a:t>(</a:t>
            </a:r>
            <a:r>
              <a:rPr lang="en-US" sz="2000" b="1" dirty="0" smtClean="0"/>
              <a:t>1)</a:t>
            </a:r>
            <a:r>
              <a:rPr lang="zh-CN" altLang="en-US" sz="2000" b="1" dirty="0" smtClean="0"/>
              <a:t>。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3946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算法分析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续</a:t>
            </a:r>
            <a:r>
              <a:rPr lang="en-US" sz="3600" b="1" dirty="0" smtClean="0">
                <a:solidFill>
                  <a:srgbClr val="0000CC"/>
                </a:solidFill>
              </a:rPr>
              <a:t>)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05400"/>
          </a:xfrm>
        </p:spPr>
        <p:txBody>
          <a:bodyPr/>
          <a:lstStyle/>
          <a:p>
            <a:r>
              <a:rPr lang="zh-CN" altLang="en-US" sz="2400" b="1" dirty="0" smtClean="0"/>
              <a:t>递归情况的递归式</a:t>
            </a:r>
            <a:endParaRPr lang="en-US" sz="2400" b="1" dirty="0" smtClean="0"/>
          </a:p>
          <a:p>
            <a:pPr>
              <a:buNone/>
            </a:pPr>
            <a:r>
              <a:rPr lang="pt-BR" sz="2400" b="1" dirty="0" smtClean="0"/>
              <a:t>    </a:t>
            </a:r>
            <a:r>
              <a:rPr lang="pt-BR" sz="2400" b="1" i="1" dirty="0" smtClean="0"/>
              <a:t>T</a:t>
            </a:r>
            <a:r>
              <a:rPr lang="pt-BR" sz="2400" b="1" dirty="0" smtClean="0"/>
              <a:t>(</a:t>
            </a:r>
            <a:r>
              <a:rPr lang="pt-BR" sz="2400" b="1" i="1" dirty="0" smtClean="0"/>
              <a:t>n</a:t>
            </a:r>
            <a:r>
              <a:rPr lang="pt-BR" sz="2400" b="1" dirty="0" smtClean="0"/>
              <a:t>) = </a:t>
            </a:r>
            <a:r>
              <a:rPr lang="en-US" sz="2400" b="1" dirty="0" smtClean="0">
                <a:sym typeface="Symbol"/>
              </a:rPr>
              <a:t>(1</a:t>
            </a:r>
            <a:r>
              <a:rPr lang="en-US" sz="2400" b="1" dirty="0" smtClean="0"/>
              <a:t>)</a:t>
            </a:r>
            <a:r>
              <a:rPr lang="pt-BR" sz="2400" b="1" dirty="0" smtClean="0"/>
              <a:t> + 2</a:t>
            </a:r>
            <a:r>
              <a:rPr lang="pt-BR" sz="2400" b="1" i="1" dirty="0" smtClean="0"/>
              <a:t>T</a:t>
            </a:r>
            <a:r>
              <a:rPr lang="pt-BR" sz="2400" b="1" dirty="0" smtClean="0"/>
              <a:t>(</a:t>
            </a:r>
            <a:r>
              <a:rPr lang="pt-BR" sz="2400" b="1" i="1" dirty="0" smtClean="0"/>
              <a:t>n</a:t>
            </a:r>
            <a:r>
              <a:rPr lang="pt-BR" sz="2400" b="1" dirty="0" smtClean="0"/>
              <a:t>/2) + </a:t>
            </a:r>
            <a:r>
              <a:rPr lang="en-US" sz="2400" b="1" dirty="0" smtClean="0">
                <a:sym typeface="Symbol"/>
              </a:rPr>
              <a:t>(</a:t>
            </a:r>
            <a:r>
              <a:rPr lang="en-US" sz="2400" b="1" i="1" dirty="0" smtClean="0">
                <a:sym typeface="Symbol"/>
              </a:rPr>
              <a:t>n</a:t>
            </a:r>
            <a:r>
              <a:rPr lang="en-US" sz="2400" b="1" dirty="0" smtClean="0"/>
              <a:t>) + </a:t>
            </a:r>
            <a:r>
              <a:rPr lang="en-US" sz="2400" b="1" dirty="0" smtClean="0">
                <a:sym typeface="Symbol"/>
              </a:rPr>
              <a:t>(1</a:t>
            </a:r>
            <a:r>
              <a:rPr lang="en-US" sz="2400" b="1" dirty="0" smtClean="0"/>
              <a:t>) = </a:t>
            </a:r>
            <a:r>
              <a:rPr lang="pt-BR" sz="2400" b="1" dirty="0" smtClean="0"/>
              <a:t>2</a:t>
            </a:r>
            <a:r>
              <a:rPr lang="pt-BR" sz="2400" b="1" i="1" dirty="0" smtClean="0"/>
              <a:t>T</a:t>
            </a:r>
            <a:r>
              <a:rPr lang="pt-BR" sz="2400" b="1" dirty="0" smtClean="0"/>
              <a:t>(</a:t>
            </a:r>
            <a:r>
              <a:rPr lang="pt-BR" sz="2400" b="1" i="1" dirty="0" smtClean="0"/>
              <a:t>n</a:t>
            </a:r>
            <a:r>
              <a:rPr lang="pt-BR" sz="2400" b="1" dirty="0" smtClean="0"/>
              <a:t>/2) + </a:t>
            </a:r>
            <a:r>
              <a:rPr lang="en-US" sz="2400" b="1" dirty="0" smtClean="0">
                <a:sym typeface="Symbol"/>
              </a:rPr>
              <a:t>(</a:t>
            </a:r>
            <a:r>
              <a:rPr lang="en-US" sz="2400" b="1" i="1" dirty="0" smtClean="0">
                <a:sym typeface="Symbol"/>
              </a:rPr>
              <a:t>n</a:t>
            </a:r>
            <a:r>
              <a:rPr lang="en-US" sz="2400" b="1" dirty="0" smtClean="0"/>
              <a:t>)</a:t>
            </a:r>
            <a:endParaRPr lang="pt-BR" sz="2400" b="1" dirty="0" smtClean="0"/>
          </a:p>
          <a:p>
            <a:r>
              <a:rPr lang="zh-CN" altLang="en-US" sz="2400" b="1" dirty="0" smtClean="0"/>
              <a:t>所有情况的递归式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 lvl="1">
              <a:spcBef>
                <a:spcPts val="0"/>
              </a:spcBef>
            </a:pPr>
            <a:r>
              <a:rPr lang="zh-CN" altLang="en-US" b="1" dirty="0" smtClean="0"/>
              <a:t>和归并排序的递归式相同</a:t>
            </a:r>
            <a:r>
              <a:rPr lang="en-US" b="1" dirty="0" smtClean="0"/>
              <a:t>.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        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zh-CN" altLang="en-US" sz="2400" b="1" dirty="0" smtClean="0">
                <a:sym typeface="Wingdings" pitchFamily="2" charset="2"/>
              </a:rPr>
              <a:t>和归并排序运行时间相同</a:t>
            </a:r>
            <a:r>
              <a:rPr lang="en-US" sz="2400" b="1" dirty="0" smtClean="0">
                <a:sym typeface="Wingdings" pitchFamily="2" charset="2"/>
              </a:rPr>
              <a:t>: </a:t>
            </a:r>
            <a:r>
              <a:rPr lang="en-US" sz="2400" b="1" i="1" dirty="0" smtClean="0">
                <a:sym typeface="Wingdings" pitchFamily="2" charset="2"/>
              </a:rPr>
              <a:t>T</a:t>
            </a:r>
            <a:r>
              <a:rPr lang="en-US" sz="2400" b="1" dirty="0" smtClean="0">
                <a:sym typeface="Wingdings" pitchFamily="2" charset="2"/>
              </a:rPr>
              <a:t>(</a:t>
            </a:r>
            <a:r>
              <a:rPr lang="en-US" sz="2400" b="1" i="1" dirty="0" smtClean="0">
                <a:sym typeface="Wingdings" pitchFamily="2" charset="2"/>
              </a:rPr>
              <a:t>n</a:t>
            </a:r>
            <a:r>
              <a:rPr lang="en-US" sz="2400" b="1" dirty="0" smtClean="0">
                <a:sym typeface="Wingdings" pitchFamily="2" charset="2"/>
              </a:rPr>
              <a:t>) = </a:t>
            </a:r>
            <a:r>
              <a:rPr lang="en-US" sz="2400" b="1" dirty="0" smtClean="0">
                <a:sym typeface="Symbol"/>
              </a:rPr>
              <a:t>(</a:t>
            </a:r>
            <a:r>
              <a:rPr lang="en-US" sz="2400" b="1" i="1" dirty="0" smtClean="0">
                <a:sym typeface="Symbol"/>
              </a:rPr>
              <a:t>n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lg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i="1" dirty="0" smtClean="0">
                <a:sym typeface="Symbol"/>
              </a:rPr>
              <a:t>n</a:t>
            </a:r>
            <a:r>
              <a:rPr lang="en-US" sz="2400" b="1" dirty="0" smtClean="0"/>
              <a:t>).</a:t>
            </a:r>
            <a:endParaRPr lang="en-US" sz="2400" b="1" dirty="0" smtClean="0">
              <a:sym typeface="Wingdings" pitchFamily="2" charset="2"/>
            </a:endParaRPr>
          </a:p>
          <a:p>
            <a:r>
              <a:rPr lang="zh-CN" altLang="en-US" sz="2400" b="1" dirty="0" smtClean="0"/>
              <a:t>最大子数组分治算法运行时间为 </a:t>
            </a:r>
            <a:r>
              <a:rPr lang="en-US" sz="2400" b="1" dirty="0" smtClean="0">
                <a:sym typeface="Symbol"/>
              </a:rPr>
              <a:t>(</a:t>
            </a:r>
            <a:r>
              <a:rPr lang="en-US" sz="2400" b="1" i="1" dirty="0" smtClean="0">
                <a:sym typeface="Symbol"/>
              </a:rPr>
              <a:t>n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dirty="0" err="1" smtClean="0">
                <a:sym typeface="Symbol"/>
              </a:rPr>
              <a:t>lg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i="1" dirty="0" smtClean="0">
                <a:sym typeface="Symbol"/>
              </a:rPr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，比暴力算法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/>
              </a:rPr>
              <a:t>(</a:t>
            </a:r>
            <a:r>
              <a:rPr lang="en-US" sz="2400" b="1" i="1" dirty="0" smtClean="0">
                <a:sym typeface="Symbol"/>
              </a:rPr>
              <a:t>n</a:t>
            </a:r>
            <a:r>
              <a:rPr lang="en-US" sz="2400" b="1" baseline="30000" dirty="0" smtClean="0">
                <a:sym typeface="Symbol"/>
              </a:rPr>
              <a:t>2</a:t>
            </a:r>
            <a:r>
              <a:rPr lang="en-US" sz="2400" b="1" dirty="0" smtClean="0"/>
              <a:t>) </a:t>
            </a:r>
            <a:r>
              <a:rPr lang="zh-CN" altLang="en-US" sz="2400" b="1" dirty="0" smtClean="0"/>
              <a:t>快。</a:t>
            </a:r>
            <a:endParaRPr lang="en-US" sz="2200" b="1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94932" y="2819400"/>
          <a:ext cx="485986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32" name="Equation" r:id="rId4" imgW="2082800" imgH="457200" progId="Equation.3">
                  <p:embed/>
                </p:oleObj>
              </mc:Choice>
              <mc:Fallback>
                <p:oleObj name="Equation" r:id="rId4" imgW="2082800" imgH="45720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932" y="2819400"/>
                        <a:ext cx="485986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求解递归式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400" b="1" dirty="0" smtClean="0"/>
              <a:t>求解递归式的四种方法</a:t>
            </a:r>
            <a:r>
              <a:rPr lang="en-US" sz="2400" b="1" dirty="0" smtClean="0"/>
              <a:t>: </a:t>
            </a:r>
          </a:p>
          <a:p>
            <a:pPr>
              <a:spcBef>
                <a:spcPts val="0"/>
              </a:spcBef>
            </a:pPr>
            <a:r>
              <a:rPr lang="zh-CN" altLang="en-US" sz="2200" b="1" i="1" dirty="0" smtClean="0">
                <a:solidFill>
                  <a:srgbClr val="C00000"/>
                </a:solidFill>
              </a:rPr>
              <a:t>递归树法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首先将递归式转换成一棵树，树中的一个结点表示某一层递归的运行时间，然后用定界求和求解递归式。</a:t>
            </a:r>
            <a:endParaRPr lang="en-US" sz="2200" b="1" dirty="0"/>
          </a:p>
          <a:p>
            <a:pPr>
              <a:spcBef>
                <a:spcPts val="0"/>
              </a:spcBef>
            </a:pPr>
            <a:r>
              <a:rPr lang="zh-CN" altLang="en-US" sz="2200" b="1" i="1" dirty="0" smtClean="0">
                <a:solidFill>
                  <a:srgbClr val="C00000"/>
                </a:solidFill>
              </a:rPr>
              <a:t>代入法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猜测</a:t>
            </a:r>
            <a:r>
              <a:rPr lang="zh-CN" altLang="en-US" sz="2200" b="1" dirty="0"/>
              <a:t>解</a:t>
            </a:r>
            <a:r>
              <a:rPr lang="zh-CN" altLang="en-US" sz="2200" b="1" dirty="0" smtClean="0"/>
              <a:t>，</a:t>
            </a:r>
            <a:r>
              <a:rPr lang="zh-CN" altLang="en-US" sz="2200" b="1" dirty="0"/>
              <a:t>用猜测的解代入到递归式</a:t>
            </a:r>
            <a:r>
              <a:rPr lang="zh-CN" altLang="en-US" sz="2200" b="1" dirty="0" smtClean="0"/>
              <a:t>中，用数学归纳法证明</a:t>
            </a:r>
            <a:r>
              <a:rPr lang="zh-CN" altLang="en-US" sz="2200" b="1" dirty="0"/>
              <a:t>解</a:t>
            </a:r>
            <a:r>
              <a:rPr lang="zh-CN" altLang="en-US" sz="2200" b="1" dirty="0" smtClean="0"/>
              <a:t>正确。</a:t>
            </a:r>
            <a:endParaRPr lang="en-US" sz="2200" b="1" dirty="0" smtClean="0"/>
          </a:p>
          <a:p>
            <a:r>
              <a:rPr lang="zh-CN" altLang="en-US" sz="2200" b="1" i="1" dirty="0" smtClean="0">
                <a:solidFill>
                  <a:srgbClr val="C00000"/>
                </a:solidFill>
              </a:rPr>
              <a:t>迭代法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展开</a:t>
            </a:r>
            <a:r>
              <a:rPr lang="zh-CN" altLang="en-US" sz="2200" b="1" dirty="0"/>
              <a:t>递归式，使其成为仅依赖于</a:t>
            </a:r>
            <a:r>
              <a:rPr lang="en-US" altLang="zh-CN" sz="2200" b="1" dirty="0"/>
              <a:t>n</a:t>
            </a:r>
            <a:r>
              <a:rPr lang="zh-CN" altLang="en-US" sz="2200" b="1" dirty="0"/>
              <a:t>和边界条件的和式，然后用求和方法定</a:t>
            </a:r>
            <a:r>
              <a:rPr lang="zh-CN" altLang="en-US" sz="2200" b="1" dirty="0" smtClean="0"/>
              <a:t>界。</a:t>
            </a:r>
            <a:endParaRPr lang="en-US" sz="2200" b="1" dirty="0" smtClean="0"/>
          </a:p>
          <a:p>
            <a:pPr>
              <a:spcBef>
                <a:spcPts val="0"/>
              </a:spcBef>
            </a:pPr>
            <a:r>
              <a:rPr lang="zh-CN" altLang="en-US" sz="2200" b="1" i="1" dirty="0" smtClean="0">
                <a:solidFill>
                  <a:srgbClr val="C00000"/>
                </a:solidFill>
              </a:rPr>
              <a:t>主方法 </a:t>
            </a:r>
            <a:r>
              <a:rPr lang="en-US" sz="2200" b="1" dirty="0" smtClean="0"/>
              <a:t>: </a:t>
            </a:r>
            <a:r>
              <a:rPr lang="zh-CN" altLang="en-US" sz="2200" b="1" dirty="0" smtClean="0"/>
              <a:t>解如下形式的递归式</a:t>
            </a:r>
            <a:endParaRPr lang="en-US" altLang="zh-CN" sz="2200" b="1" dirty="0" smtClean="0"/>
          </a:p>
          <a:p>
            <a:pPr>
              <a:spcBef>
                <a:spcPts val="0"/>
              </a:spcBef>
            </a:pPr>
            <a:endParaRPr lang="en-US" sz="2200" b="1" dirty="0"/>
          </a:p>
          <a:p>
            <a:pPr>
              <a:spcBef>
                <a:spcPts val="0"/>
              </a:spcBef>
            </a:pPr>
            <a:endParaRPr lang="en-US" sz="22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 smtClean="0"/>
              <a:t>     </a:t>
            </a:r>
            <a:r>
              <a:rPr lang="zh-CN" altLang="en-US" sz="2200" b="1" dirty="0" smtClean="0"/>
              <a:t>其中 </a:t>
            </a:r>
            <a:r>
              <a:rPr lang="en-US" sz="2200" b="1" i="1" dirty="0" smtClean="0"/>
              <a:t>a</a:t>
            </a:r>
            <a:r>
              <a:rPr lang="en-US" sz="2200" b="1" dirty="0" smtClean="0"/>
              <a:t> ≥ 1 </a:t>
            </a:r>
            <a:r>
              <a:rPr lang="zh-CN" altLang="en-US" sz="2200" b="1" dirty="0" smtClean="0"/>
              <a:t>和 </a:t>
            </a:r>
            <a:r>
              <a:rPr lang="en-US" sz="2200" b="1" i="1" dirty="0" smtClean="0"/>
              <a:t>b</a:t>
            </a:r>
            <a:r>
              <a:rPr lang="en-US" sz="2200" b="1" dirty="0" smtClean="0"/>
              <a:t> &gt; 1 </a:t>
            </a:r>
            <a:r>
              <a:rPr lang="zh-CN" altLang="en-US" sz="2200" b="1" dirty="0" smtClean="0"/>
              <a:t>是常数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f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) </a:t>
            </a:r>
            <a:r>
              <a:rPr lang="zh-CN" altLang="en-US" sz="2200" b="1" dirty="0" smtClean="0"/>
              <a:t>是一个已知函数</a:t>
            </a:r>
            <a:r>
              <a:rPr lang="en-US" sz="2200" b="1" dirty="0" smtClean="0"/>
              <a:t>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460889"/>
              </p:ext>
            </p:extLst>
          </p:nvPr>
        </p:nvGraphicFramePr>
        <p:xfrm>
          <a:off x="1981200" y="4343400"/>
          <a:ext cx="3733800" cy="51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5" name="Equation" r:id="rId4" imgW="1459866" imgH="203112" progId="Equation.3">
                  <p:embed/>
                </p:oleObj>
              </mc:Choice>
              <mc:Fallback>
                <p:oleObj name="Equation" r:id="rId4" imgW="1459866" imgH="203112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3733800" cy="5194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wn Arrow Callout 6"/>
          <p:cNvSpPr/>
          <p:nvPr/>
        </p:nvSpPr>
        <p:spPr bwMode="auto">
          <a:xfrm>
            <a:off x="1676400" y="2438399"/>
            <a:ext cx="4495800" cy="1867647"/>
          </a:xfrm>
          <a:prstGeom prst="downArrowCallou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这是递归问题的常见递归式形式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: </a:t>
            </a:r>
            <a:r>
              <a:rPr kumimoji="0" lang="zh-CN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原问题被分解成 </a:t>
            </a:r>
            <a:r>
              <a:rPr kumimoji="0" lang="en-US" sz="20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个大小为 </a:t>
            </a:r>
            <a:r>
              <a:rPr kumimoji="0" lang="en-US" sz="20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/</a:t>
            </a:r>
            <a:r>
              <a:rPr kumimoji="0" lang="en-US" sz="20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zh-CN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的子问题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</a:t>
            </a:r>
            <a:r>
              <a:rPr kumimoji="0" lang="zh-CN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求解与合并步骤的运行时间为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0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(</a:t>
            </a:r>
            <a:r>
              <a:rPr kumimoji="0" lang="en-US" sz="20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).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2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 lIns="92075" tIns="46038" rIns="92075" bIns="46038"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递归树法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572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zh-CN" altLang="en-US" sz="2400" b="1" dirty="0" smtClean="0"/>
              <a:t>递归树给出了递归算法中各个过程运行时间的估计。</a:t>
            </a: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递归树每次在深度上扩展一层。</a:t>
            </a:r>
            <a:r>
              <a:rPr lang="en-US" sz="2400" b="1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在最终的树中</a:t>
            </a:r>
            <a:r>
              <a:rPr lang="en-US" sz="2400" b="1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zh-CN" altLang="en-US" sz="2200" b="1" dirty="0" smtClean="0"/>
              <a:t>每次递归调用用一个结点表示，结点包含非递归操作次数。</a:t>
            </a:r>
            <a:r>
              <a:rPr lang="en-US" sz="2200" b="1" dirty="0" smtClean="0"/>
              <a:t> 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200" b="1" dirty="0" smtClean="0"/>
              <a:t>  </a:t>
            </a:r>
            <a:r>
              <a:rPr lang="zh-CN" altLang="en-US" sz="2200" b="1" dirty="0" smtClean="0"/>
              <a:t>例如</a:t>
            </a:r>
            <a:r>
              <a:rPr lang="en-US" sz="2200" b="1" dirty="0" smtClean="0"/>
              <a:t>:  </a:t>
            </a:r>
            <a:r>
              <a:rPr lang="en-US" sz="2200" b="1" i="1" dirty="0" smtClean="0"/>
              <a:t>T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) = 2</a:t>
            </a:r>
            <a:r>
              <a:rPr lang="en-US" sz="2200" b="1" i="1" dirty="0" smtClean="0"/>
              <a:t>T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/2) + </a:t>
            </a:r>
            <a:r>
              <a:rPr lang="en-US" sz="2200" b="1" i="1" dirty="0" err="1" smtClean="0"/>
              <a:t>cn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非递归部分为 </a:t>
            </a:r>
            <a:r>
              <a:rPr lang="en-US" sz="2200" b="1" i="1" dirty="0" err="1" smtClean="0"/>
              <a:t>cn</a:t>
            </a:r>
            <a:r>
              <a:rPr lang="zh-CN" altLang="en-US" sz="2200" b="1" dirty="0"/>
              <a:t>。</a:t>
            </a: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zh-CN" altLang="en-US" sz="2400" b="1" dirty="0" smtClean="0"/>
              <a:t>首先将每层操作的次数相加，然后将各层总的操作次数相加。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435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归并排序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848600" cy="533400"/>
          </a:xfrm>
        </p:spPr>
        <p:txBody>
          <a:bodyPr/>
          <a:lstStyle/>
          <a:p>
            <a:r>
              <a:rPr lang="zh-CN" altLang="en-US" sz="2400" b="1" dirty="0"/>
              <a:t>输入</a:t>
            </a:r>
            <a:r>
              <a:rPr lang="zh-CN" altLang="en-US" sz="2400" b="1" dirty="0" smtClean="0"/>
              <a:t>数组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[</a:t>
            </a:r>
            <a:r>
              <a:rPr lang="en-US" sz="2400" b="1" i="1" dirty="0" smtClean="0"/>
              <a:t>p</a:t>
            </a:r>
            <a:r>
              <a:rPr lang="en-US" sz="2400" b="1" dirty="0" smtClean="0"/>
              <a:t> .. </a:t>
            </a:r>
            <a:r>
              <a:rPr lang="en-US" sz="2400" b="1" i="1" dirty="0" smtClean="0"/>
              <a:t>r</a:t>
            </a:r>
            <a:r>
              <a:rPr lang="en-US" sz="2400" b="1" dirty="0" smtClean="0"/>
              <a:t>] </a:t>
            </a:r>
          </a:p>
        </p:txBody>
      </p:sp>
      <p:pic>
        <p:nvPicPr>
          <p:cNvPr id="3758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53"/>
          <a:stretch/>
        </p:blipFill>
        <p:spPr bwMode="auto">
          <a:xfrm>
            <a:off x="1371600" y="2057400"/>
            <a:ext cx="4724400" cy="238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09600" y="45720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b="1" dirty="0" smtClean="0"/>
              <a:t>递归式</a:t>
            </a:r>
            <a:r>
              <a:rPr lang="en-US" sz="2400" b="1" dirty="0" smtClean="0"/>
              <a:t>: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 smtClean="0"/>
              <a:t>   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537467"/>
              </p:ext>
            </p:extLst>
          </p:nvPr>
        </p:nvGraphicFramePr>
        <p:xfrm>
          <a:off x="1752599" y="5105400"/>
          <a:ext cx="484293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03" name="Equation" r:id="rId5" imgW="2235200" imgH="457200" progId="Equation.3">
                  <p:embed/>
                </p:oleObj>
              </mc:Choice>
              <mc:Fallback>
                <p:oleObj name="Equation" r:id="rId5" imgW="2235200" imgH="4572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599" y="5105400"/>
                        <a:ext cx="484293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197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8013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归并排序 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i="1" dirty="0" smtClean="0">
                <a:solidFill>
                  <a:srgbClr val="0000CC"/>
                </a:solidFill>
              </a:rPr>
              <a:t>MS</a:t>
            </a:r>
            <a:r>
              <a:rPr lang="en-US" sz="3600" b="1" dirty="0" smtClean="0">
                <a:solidFill>
                  <a:srgbClr val="0000CC"/>
                </a:solidFill>
              </a:rPr>
              <a:t>) 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的递归树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38915" name="Rectangle 1027"/>
          <p:cNvSpPr>
            <a:spLocks noChangeArrowheads="1"/>
          </p:cNvSpPr>
          <p:nvPr/>
        </p:nvSpPr>
        <p:spPr bwMode="auto">
          <a:xfrm>
            <a:off x="533400" y="2590800"/>
            <a:ext cx="8153400" cy="221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zh-CN" altLang="en-US" sz="2400" dirty="0" smtClean="0">
                <a:solidFill>
                  <a:schemeClr val="tx1"/>
                </a:solidFill>
              </a:rPr>
              <a:t>初始的，递归树只有一个结点，包含调用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MS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i="1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), </a:t>
            </a:r>
            <a:r>
              <a:rPr lang="zh-CN" altLang="en-US" sz="2400" dirty="0" smtClean="0">
                <a:solidFill>
                  <a:schemeClr val="tx1"/>
                </a:solidFill>
              </a:rPr>
              <a:t>最坏情况下代价是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i="1" dirty="0">
                <a:solidFill>
                  <a:schemeClr val="tx1"/>
                </a:solidFill>
              </a:rPr>
              <a:t>n</a:t>
            </a:r>
            <a:r>
              <a:rPr lang="en-US" sz="2400" dirty="0">
                <a:solidFill>
                  <a:schemeClr val="tx1"/>
                </a:solidFill>
              </a:rPr>
              <a:t>).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zh-CN" altLang="en-US" sz="2400" dirty="0" smtClean="0">
                <a:solidFill>
                  <a:schemeClr val="tx1"/>
                </a:solidFill>
              </a:rPr>
              <a:t>当展开计算，该节点变成一颗子树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endParaRPr lang="en-US" sz="2400" dirty="0">
              <a:solidFill>
                <a:schemeClr val="tx1"/>
              </a:solidFill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</a:rPr>
              <a:t>子树的根结点包含调用 </a:t>
            </a:r>
            <a:r>
              <a:rPr lang="en-US" sz="2200" i="1" dirty="0" smtClean="0">
                <a:solidFill>
                  <a:schemeClr val="tx1"/>
                </a:solidFill>
              </a:rPr>
              <a:t>MS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), </a:t>
            </a:r>
            <a:r>
              <a:rPr lang="zh-CN" altLang="en-US" sz="2200" dirty="0" smtClean="0">
                <a:solidFill>
                  <a:schemeClr val="tx1"/>
                </a:solidFill>
              </a:rPr>
              <a:t>和非递归的操作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i="1" dirty="0" smtClean="0">
                <a:solidFill>
                  <a:schemeClr val="tx1"/>
                </a:solidFill>
              </a:rPr>
              <a:t>T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>
                <a:solidFill>
                  <a:schemeClr val="tx1"/>
                </a:solidFill>
              </a:rPr>
              <a:t>).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zh-CN" altLang="en-US" sz="2200" dirty="0" smtClean="0">
                <a:solidFill>
                  <a:schemeClr val="tx1"/>
                </a:solidFill>
              </a:rPr>
              <a:t>两个孩子结点各包含一个递归调用 </a:t>
            </a:r>
            <a:r>
              <a:rPr lang="en-US" sz="2200" i="1" dirty="0" smtClean="0">
                <a:solidFill>
                  <a:schemeClr val="tx1"/>
                </a:solidFill>
              </a:rPr>
              <a:t>MS</a:t>
            </a:r>
            <a:r>
              <a:rPr lang="en-US" sz="2200" dirty="0" smtClean="0">
                <a:solidFill>
                  <a:schemeClr val="tx1"/>
                </a:solidFill>
              </a:rPr>
              <a:t>(</a:t>
            </a:r>
            <a:r>
              <a:rPr lang="en-US" sz="2200" i="1" dirty="0" smtClean="0">
                <a:solidFill>
                  <a:schemeClr val="tx1"/>
                </a:solidFill>
              </a:rPr>
              <a:t>n</a:t>
            </a:r>
            <a:r>
              <a:rPr lang="en-US" sz="2200" dirty="0" smtClean="0">
                <a:solidFill>
                  <a:schemeClr val="tx1"/>
                </a:solidFill>
              </a:rPr>
              <a:t>/2</a:t>
            </a:r>
            <a:r>
              <a:rPr lang="en-US" sz="2200" dirty="0">
                <a:solidFill>
                  <a:schemeClr val="tx1"/>
                </a:solidFill>
              </a:rPr>
              <a:t>), </a:t>
            </a:r>
            <a:r>
              <a:rPr lang="zh-CN" altLang="en-US" sz="2200" dirty="0" smtClean="0">
                <a:solidFill>
                  <a:schemeClr val="tx1"/>
                </a:solidFill>
              </a:rPr>
              <a:t>最坏情况下的代价是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i="1" dirty="0">
                <a:solidFill>
                  <a:schemeClr val="tx1"/>
                </a:solidFill>
              </a:rPr>
              <a:t>T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i="1" dirty="0">
                <a:solidFill>
                  <a:schemeClr val="tx1"/>
                </a:solidFill>
              </a:rPr>
              <a:t>n</a:t>
            </a:r>
            <a:r>
              <a:rPr lang="en-US" sz="2200" dirty="0">
                <a:solidFill>
                  <a:schemeClr val="tx1"/>
                </a:solidFill>
              </a:rPr>
              <a:t>/2</a:t>
            </a:r>
            <a:r>
              <a:rPr lang="en-US" sz="2200" dirty="0" smtClean="0">
                <a:solidFill>
                  <a:schemeClr val="tx1"/>
                </a:solidFill>
              </a:rPr>
              <a:t>)</a:t>
            </a:r>
            <a:r>
              <a:rPr lang="zh-CN" altLang="en-US" sz="2200" dirty="0" smtClean="0">
                <a:solidFill>
                  <a:schemeClr val="tx1"/>
                </a:solidFill>
              </a:rPr>
              <a:t>。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endParaRPr lang="en-US" sz="2200" dirty="0">
              <a:solidFill>
                <a:schemeClr val="tx1"/>
              </a:solidFill>
            </a:endParaRPr>
          </a:p>
        </p:txBody>
      </p:sp>
      <p:grpSp>
        <p:nvGrpSpPr>
          <p:cNvPr id="38916" name="Group 1028"/>
          <p:cNvGrpSpPr>
            <a:grpSpLocks/>
          </p:cNvGrpSpPr>
          <p:nvPr/>
        </p:nvGrpSpPr>
        <p:grpSpPr bwMode="auto">
          <a:xfrm>
            <a:off x="3505200" y="1524000"/>
            <a:ext cx="1066800" cy="923925"/>
            <a:chOff x="2208" y="1104"/>
            <a:chExt cx="672" cy="582"/>
          </a:xfrm>
        </p:grpSpPr>
        <p:sp>
          <p:nvSpPr>
            <p:cNvPr id="38917" name="Text Box 1029"/>
            <p:cNvSpPr txBox="1">
              <a:spLocks noChangeArrowheads="1"/>
            </p:cNvSpPr>
            <p:nvPr/>
          </p:nvSpPr>
          <p:spPr bwMode="auto">
            <a:xfrm>
              <a:off x="2208" y="1104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8918" name="Text Box 1030"/>
            <p:cNvSpPr txBox="1">
              <a:spLocks noChangeArrowheads="1"/>
            </p:cNvSpPr>
            <p:nvPr/>
          </p:nvSpPr>
          <p:spPr bwMode="auto">
            <a:xfrm>
              <a:off x="2208" y="1392"/>
              <a:ext cx="67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</a:rPr>
                <a:t>T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4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05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1026"/>
          <p:cNvSpPr>
            <a:spLocks noChangeShapeType="1"/>
          </p:cNvSpPr>
          <p:nvPr/>
        </p:nvSpPr>
        <p:spPr bwMode="auto">
          <a:xfrm flipV="1">
            <a:off x="4086431" y="2312313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1027"/>
          <p:cNvSpPr>
            <a:spLocks noChangeArrowheads="1"/>
          </p:cNvSpPr>
          <p:nvPr/>
        </p:nvSpPr>
        <p:spPr bwMode="auto">
          <a:xfrm>
            <a:off x="609600" y="381000"/>
            <a:ext cx="777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077" name="Text Box 1028"/>
          <p:cNvSpPr txBox="1">
            <a:spLocks noChangeArrowheads="1"/>
          </p:cNvSpPr>
          <p:nvPr/>
        </p:nvSpPr>
        <p:spPr bwMode="auto">
          <a:xfrm>
            <a:off x="5305631" y="1702713"/>
            <a:ext cx="3228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depth	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</a:rPr>
              <a:t>nd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         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)     </a:t>
            </a:r>
          </a:p>
        </p:txBody>
      </p:sp>
      <p:sp>
        <p:nvSpPr>
          <p:cNvPr id="3078" name="Text Box 1029"/>
          <p:cNvSpPr txBox="1">
            <a:spLocks noChangeArrowheads="1"/>
          </p:cNvSpPr>
          <p:nvPr/>
        </p:nvSpPr>
        <p:spPr bwMode="auto">
          <a:xfrm>
            <a:off x="5610431" y="2112288"/>
            <a:ext cx="2416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0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    1          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cn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079" name="Text Box 1030"/>
          <p:cNvSpPr txBox="1">
            <a:spLocks noChangeArrowheads="1"/>
          </p:cNvSpPr>
          <p:nvPr/>
        </p:nvSpPr>
        <p:spPr bwMode="auto">
          <a:xfrm>
            <a:off x="2333831" y="1702713"/>
            <a:ext cx="12192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MS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080" name="Text Box 1031"/>
          <p:cNvSpPr txBox="1">
            <a:spLocks noChangeArrowheads="1"/>
          </p:cNvSpPr>
          <p:nvPr/>
        </p:nvSpPr>
        <p:spPr bwMode="auto">
          <a:xfrm>
            <a:off x="2257631" y="2092852"/>
            <a:ext cx="139065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)=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cn</a:t>
            </a:r>
            <a:endParaRPr lang="en-US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3081" name="Group 1032"/>
          <p:cNvGrpSpPr>
            <a:grpSpLocks/>
          </p:cNvGrpSpPr>
          <p:nvPr/>
        </p:nvGrpSpPr>
        <p:grpSpPr bwMode="auto">
          <a:xfrm>
            <a:off x="3324431" y="2845713"/>
            <a:ext cx="1257300" cy="787400"/>
            <a:chOff x="2304" y="1632"/>
            <a:chExt cx="792" cy="496"/>
          </a:xfrm>
        </p:grpSpPr>
        <p:sp>
          <p:nvSpPr>
            <p:cNvPr id="3091" name="Text Box 1033"/>
            <p:cNvSpPr txBox="1">
              <a:spLocks noChangeArrowheads="1"/>
            </p:cNvSpPr>
            <p:nvPr/>
          </p:nvSpPr>
          <p:spPr bwMode="auto">
            <a:xfrm>
              <a:off x="2304" y="1632"/>
              <a:ext cx="79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20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0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000" dirty="0">
                  <a:solidFill>
                    <a:schemeClr val="tx1"/>
                  </a:solidFill>
                  <a:latin typeface="Times New Roman" pitchFamily="18" charset="0"/>
                </a:rPr>
                <a:t>/2)</a:t>
              </a:r>
            </a:p>
          </p:txBody>
        </p:sp>
        <p:sp>
          <p:nvSpPr>
            <p:cNvPr id="3092" name="Text Box 1034"/>
            <p:cNvSpPr txBox="1">
              <a:spLocks noChangeArrowheads="1"/>
            </p:cNvSpPr>
            <p:nvPr/>
          </p:nvSpPr>
          <p:spPr bwMode="auto">
            <a:xfrm>
              <a:off x="2304" y="1872"/>
              <a:ext cx="79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i="1" dirty="0">
                  <a:solidFill>
                    <a:schemeClr val="tx1"/>
                  </a:solidFill>
                  <a:latin typeface="Times New Roman" pitchFamily="18" charset="0"/>
                </a:rPr>
                <a:t>T</a:t>
              </a:r>
              <a:r>
                <a:rPr lang="en-US" sz="20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0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000" dirty="0">
                  <a:solidFill>
                    <a:schemeClr val="tx1"/>
                  </a:solidFill>
                  <a:latin typeface="Times New Roman" pitchFamily="18" charset="0"/>
                </a:rPr>
                <a:t>/2)</a:t>
              </a:r>
            </a:p>
          </p:txBody>
        </p:sp>
      </p:grpSp>
      <p:sp>
        <p:nvSpPr>
          <p:cNvPr id="3082" name="Rectangle 103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归并排序第一层展开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3083" name="Rectangle 1037"/>
          <p:cNvSpPr>
            <a:spLocks noChangeArrowheads="1"/>
          </p:cNvSpPr>
          <p:nvPr/>
        </p:nvSpPr>
        <p:spPr bwMode="auto">
          <a:xfrm>
            <a:off x="5410200" y="2998113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   1        2          2</a:t>
            </a:r>
            <a:r>
              <a:rPr lang="en-US" sz="2400" i="1" dirty="0" smtClean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</a:rPr>
              <a:t>n/2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3084" name="Line 1038"/>
          <p:cNvSpPr>
            <a:spLocks noChangeShapeType="1"/>
          </p:cNvSpPr>
          <p:nvPr/>
        </p:nvSpPr>
        <p:spPr bwMode="auto">
          <a:xfrm flipH="1">
            <a:off x="2105231" y="2540913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Line 1039"/>
          <p:cNvSpPr>
            <a:spLocks noChangeShapeType="1"/>
          </p:cNvSpPr>
          <p:nvPr/>
        </p:nvSpPr>
        <p:spPr bwMode="auto">
          <a:xfrm>
            <a:off x="3553031" y="2540913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86" name="Group 1040"/>
          <p:cNvGrpSpPr>
            <a:grpSpLocks/>
          </p:cNvGrpSpPr>
          <p:nvPr/>
        </p:nvGrpSpPr>
        <p:grpSpPr bwMode="auto">
          <a:xfrm>
            <a:off x="1648031" y="2845713"/>
            <a:ext cx="1257300" cy="787400"/>
            <a:chOff x="2304" y="1632"/>
            <a:chExt cx="792" cy="496"/>
          </a:xfrm>
        </p:grpSpPr>
        <p:sp>
          <p:nvSpPr>
            <p:cNvPr id="3089" name="Text Box 1041"/>
            <p:cNvSpPr txBox="1">
              <a:spLocks noChangeArrowheads="1"/>
            </p:cNvSpPr>
            <p:nvPr/>
          </p:nvSpPr>
          <p:spPr bwMode="auto">
            <a:xfrm>
              <a:off x="2304" y="1632"/>
              <a:ext cx="79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20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0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000" dirty="0">
                  <a:solidFill>
                    <a:schemeClr val="tx1"/>
                  </a:solidFill>
                  <a:latin typeface="Times New Roman" pitchFamily="18" charset="0"/>
                </a:rPr>
                <a:t>/2)</a:t>
              </a:r>
            </a:p>
          </p:txBody>
        </p:sp>
        <p:sp>
          <p:nvSpPr>
            <p:cNvPr id="3090" name="Text Box 1042"/>
            <p:cNvSpPr txBox="1">
              <a:spLocks noChangeArrowheads="1"/>
            </p:cNvSpPr>
            <p:nvPr/>
          </p:nvSpPr>
          <p:spPr bwMode="auto">
            <a:xfrm>
              <a:off x="2304" y="1872"/>
              <a:ext cx="792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i="1" dirty="0">
                  <a:solidFill>
                    <a:schemeClr val="tx1"/>
                  </a:solidFill>
                  <a:latin typeface="Times New Roman" pitchFamily="18" charset="0"/>
                </a:rPr>
                <a:t>T</a:t>
              </a:r>
              <a:r>
                <a:rPr lang="en-US" sz="20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0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000" dirty="0">
                  <a:solidFill>
                    <a:schemeClr val="tx1"/>
                  </a:solidFill>
                  <a:latin typeface="Times New Roman" pitchFamily="18" charset="0"/>
                </a:rPr>
                <a:t>/2)</a:t>
              </a:r>
            </a:p>
          </p:txBody>
        </p:sp>
      </p:grpSp>
      <p:sp>
        <p:nvSpPr>
          <p:cNvPr id="3088" name="Text Box 1044"/>
          <p:cNvSpPr txBox="1">
            <a:spLocks noChangeArrowheads="1"/>
          </p:cNvSpPr>
          <p:nvPr/>
        </p:nvSpPr>
        <p:spPr bwMode="auto">
          <a:xfrm>
            <a:off x="4696031" y="3760113"/>
            <a:ext cx="3775136" cy="4308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200" i="1" dirty="0" err="1">
                <a:solidFill>
                  <a:schemeClr val="tx1"/>
                </a:solidFill>
                <a:latin typeface="+mn-lt"/>
              </a:rPr>
              <a:t>nd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 = number nodes at depth </a:t>
            </a:r>
            <a:r>
              <a:rPr lang="en-US" sz="2200" i="1" dirty="0">
                <a:solidFill>
                  <a:schemeClr val="tx1"/>
                </a:solidFill>
                <a:latin typeface="+mn-lt"/>
              </a:rPr>
              <a:t>d</a:t>
            </a:r>
          </a:p>
        </p:txBody>
      </p:sp>
      <p:sp>
        <p:nvSpPr>
          <p:cNvPr id="21" name="Line 1026"/>
          <p:cNvSpPr>
            <a:spLocks noChangeShapeType="1"/>
          </p:cNvSpPr>
          <p:nvPr/>
        </p:nvSpPr>
        <p:spPr bwMode="auto">
          <a:xfrm flipV="1">
            <a:off x="4786269" y="3252113"/>
            <a:ext cx="5955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Line 2"/>
          <p:cNvSpPr>
            <a:spLocks noChangeShapeType="1"/>
          </p:cNvSpPr>
          <p:nvPr/>
        </p:nvSpPr>
        <p:spPr bwMode="auto">
          <a:xfrm flipV="1">
            <a:off x="4419600" y="2057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381000"/>
            <a:ext cx="777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5638800" y="1447800"/>
            <a:ext cx="3074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depth	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</a:rPr>
              <a:t>nd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    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)     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6019800" y="1857375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0 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 1          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cn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103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第二层展开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4104" name="Rectangle 7"/>
          <p:cNvSpPr>
            <a:spLocks noChangeArrowheads="1"/>
          </p:cNvSpPr>
          <p:nvPr/>
        </p:nvSpPr>
        <p:spPr bwMode="auto">
          <a:xfrm>
            <a:off x="6019800" y="3810000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 smtClean="0"/>
              <a:t> 2      4        </a:t>
            </a:r>
            <a:r>
              <a:rPr lang="en-US" sz="2400" dirty="0" smtClean="0">
                <a:solidFill>
                  <a:schemeClr val="tx1"/>
                </a:solidFill>
              </a:rPr>
              <a:t>4</a:t>
            </a:r>
            <a:r>
              <a:rPr lang="en-US" sz="2400" i="1" dirty="0" smtClean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/4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4105" name="Group 8"/>
          <p:cNvGrpSpPr>
            <a:grpSpLocks/>
          </p:cNvGrpSpPr>
          <p:nvPr/>
        </p:nvGrpSpPr>
        <p:grpSpPr bwMode="auto">
          <a:xfrm>
            <a:off x="3565525" y="2590800"/>
            <a:ext cx="1006475" cy="690563"/>
            <a:chOff x="2198" y="1968"/>
            <a:chExt cx="578" cy="435"/>
          </a:xfrm>
        </p:grpSpPr>
        <p:sp>
          <p:nvSpPr>
            <p:cNvPr id="4136" name="Text Box 9"/>
            <p:cNvSpPr txBox="1">
              <a:spLocks noChangeArrowheads="1"/>
            </p:cNvSpPr>
            <p:nvPr/>
          </p:nvSpPr>
          <p:spPr bwMode="auto">
            <a:xfrm>
              <a:off x="2198" y="1968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/2)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37" name="Text Box 10"/>
            <p:cNvSpPr txBox="1">
              <a:spLocks noChangeArrowheads="1"/>
            </p:cNvSpPr>
            <p:nvPr/>
          </p:nvSpPr>
          <p:spPr bwMode="auto">
            <a:xfrm>
              <a:off x="2198" y="2166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cn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/2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06" name="Line 11"/>
          <p:cNvSpPr>
            <a:spLocks noChangeShapeType="1"/>
          </p:cNvSpPr>
          <p:nvPr/>
        </p:nvSpPr>
        <p:spPr bwMode="auto">
          <a:xfrm flipH="1">
            <a:off x="3392488" y="3287713"/>
            <a:ext cx="287337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4483100" y="3287713"/>
            <a:ext cx="1714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4108" name="Group 13"/>
          <p:cNvGrpSpPr>
            <a:grpSpLocks/>
          </p:cNvGrpSpPr>
          <p:nvPr/>
        </p:nvGrpSpPr>
        <p:grpSpPr bwMode="auto">
          <a:xfrm>
            <a:off x="3048000" y="3540125"/>
            <a:ext cx="2324100" cy="692150"/>
            <a:chOff x="1920" y="2230"/>
            <a:chExt cx="1392" cy="436"/>
          </a:xfrm>
        </p:grpSpPr>
        <p:grpSp>
          <p:nvGrpSpPr>
            <p:cNvPr id="4130" name="Group 14"/>
            <p:cNvGrpSpPr>
              <a:grpSpLocks/>
            </p:cNvGrpSpPr>
            <p:nvPr/>
          </p:nvGrpSpPr>
          <p:grpSpPr bwMode="auto">
            <a:xfrm>
              <a:off x="2715" y="2230"/>
              <a:ext cx="597" cy="436"/>
              <a:chOff x="2303" y="1632"/>
              <a:chExt cx="793" cy="525"/>
            </a:xfrm>
          </p:grpSpPr>
          <p:sp>
            <p:nvSpPr>
              <p:cNvPr id="4134" name="Text Box 15"/>
              <p:cNvSpPr txBox="1">
                <a:spLocks noChangeArrowheads="1"/>
              </p:cNvSpPr>
              <p:nvPr/>
            </p:nvSpPr>
            <p:spPr bwMode="auto">
              <a:xfrm>
                <a:off x="2303" y="1632"/>
                <a:ext cx="793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44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>
                  <a:defRPr sz="44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800" i="1" dirty="0">
                    <a:solidFill>
                      <a:schemeClr val="tx1"/>
                    </a:solidFill>
                    <a:latin typeface="Times New Roman" pitchFamily="18" charset="0"/>
                  </a:rPr>
                  <a:t>MS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</a:rPr>
                  <a:t>(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itchFamily="18" charset="0"/>
                  </a:rPr>
                  <a:t>n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</a:rPr>
                  <a:t>/4)</a:t>
                </a:r>
                <a:endParaRPr lang="en-US" sz="2000" i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35" name="Text Box 16"/>
              <p:cNvSpPr txBox="1">
                <a:spLocks noChangeArrowheads="1"/>
              </p:cNvSpPr>
              <p:nvPr/>
            </p:nvSpPr>
            <p:spPr bwMode="auto">
              <a:xfrm>
                <a:off x="2303" y="1872"/>
                <a:ext cx="793" cy="2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44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>
                  <a:defRPr sz="44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800" i="1" dirty="0">
                    <a:solidFill>
                      <a:schemeClr val="tx1"/>
                    </a:solidFill>
                    <a:latin typeface="Times New Roman" pitchFamily="18" charset="0"/>
                  </a:rPr>
                  <a:t>T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</a:rPr>
                  <a:t>(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itchFamily="18" charset="0"/>
                  </a:rPr>
                  <a:t>n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</a:rPr>
                  <a:t>/4)</a:t>
                </a:r>
                <a:endParaRPr lang="en-US" sz="2000" i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4131" name="Group 17"/>
            <p:cNvGrpSpPr>
              <a:grpSpLocks/>
            </p:cNvGrpSpPr>
            <p:nvPr/>
          </p:nvGrpSpPr>
          <p:grpSpPr bwMode="auto">
            <a:xfrm>
              <a:off x="1920" y="2230"/>
              <a:ext cx="597" cy="436"/>
              <a:chOff x="2304" y="1632"/>
              <a:chExt cx="793" cy="525"/>
            </a:xfrm>
          </p:grpSpPr>
          <p:sp>
            <p:nvSpPr>
              <p:cNvPr id="4132" name="Text Box 18"/>
              <p:cNvSpPr txBox="1">
                <a:spLocks noChangeArrowheads="1"/>
              </p:cNvSpPr>
              <p:nvPr/>
            </p:nvSpPr>
            <p:spPr bwMode="auto">
              <a:xfrm>
                <a:off x="2304" y="1632"/>
                <a:ext cx="793" cy="2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44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>
                  <a:defRPr sz="44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800" i="1" dirty="0">
                    <a:solidFill>
                      <a:schemeClr val="tx1"/>
                    </a:solidFill>
                    <a:latin typeface="Times New Roman" pitchFamily="18" charset="0"/>
                  </a:rPr>
                  <a:t>MS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</a:rPr>
                  <a:t>(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itchFamily="18" charset="0"/>
                  </a:rPr>
                  <a:t>n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</a:rPr>
                  <a:t>/4)</a:t>
                </a:r>
                <a:endParaRPr lang="en-US" sz="2000" i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33" name="Text Box 19"/>
              <p:cNvSpPr txBox="1">
                <a:spLocks noChangeArrowheads="1"/>
              </p:cNvSpPr>
              <p:nvPr/>
            </p:nvSpPr>
            <p:spPr bwMode="auto">
              <a:xfrm>
                <a:off x="2304" y="1872"/>
                <a:ext cx="793" cy="28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4400">
                    <a:solidFill>
                      <a:schemeClr val="bg1"/>
                    </a:solidFill>
                    <a:latin typeface="Arial" charset="0"/>
                  </a:defRPr>
                </a:lvl1pPr>
                <a:lvl2pPr marL="742950" indent="-285750">
                  <a:defRPr sz="4400">
                    <a:solidFill>
                      <a:schemeClr val="bg1"/>
                    </a:solidFill>
                    <a:latin typeface="Arial" charset="0"/>
                  </a:defRPr>
                </a:lvl2pPr>
                <a:lvl3pPr marL="11430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3pPr>
                <a:lvl4pPr marL="16002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4pPr>
                <a:lvl5pPr marL="2057400" indent="-228600">
                  <a:defRPr sz="4400">
                    <a:solidFill>
                      <a:schemeClr val="bg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bg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800" i="1" dirty="0">
                    <a:solidFill>
                      <a:schemeClr val="tx1"/>
                    </a:solidFill>
                    <a:latin typeface="Times New Roman" pitchFamily="18" charset="0"/>
                  </a:rPr>
                  <a:t>T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</a:rPr>
                  <a:t>(</a:t>
                </a:r>
                <a:r>
                  <a:rPr lang="en-US" sz="1800" i="1" dirty="0">
                    <a:solidFill>
                      <a:schemeClr val="tx1"/>
                    </a:solidFill>
                    <a:latin typeface="Times New Roman" pitchFamily="18" charset="0"/>
                  </a:rPr>
                  <a:t>n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itchFamily="18" charset="0"/>
                  </a:rPr>
                  <a:t>/4)</a:t>
                </a:r>
                <a:endParaRPr lang="en-US" sz="1800" i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109" name="Group 20"/>
          <p:cNvGrpSpPr>
            <a:grpSpLocks/>
          </p:cNvGrpSpPr>
          <p:nvPr/>
        </p:nvGrpSpPr>
        <p:grpSpPr bwMode="auto">
          <a:xfrm>
            <a:off x="1127125" y="2514600"/>
            <a:ext cx="1006475" cy="690563"/>
            <a:chOff x="710" y="1584"/>
            <a:chExt cx="578" cy="435"/>
          </a:xfrm>
        </p:grpSpPr>
        <p:sp>
          <p:nvSpPr>
            <p:cNvPr id="4128" name="Text Box 21"/>
            <p:cNvSpPr txBox="1">
              <a:spLocks noChangeArrowheads="1"/>
            </p:cNvSpPr>
            <p:nvPr/>
          </p:nvSpPr>
          <p:spPr bwMode="auto">
            <a:xfrm>
              <a:off x="710" y="1584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/2)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29" name="Text Box 22"/>
            <p:cNvSpPr txBox="1">
              <a:spLocks noChangeArrowheads="1"/>
            </p:cNvSpPr>
            <p:nvPr/>
          </p:nvSpPr>
          <p:spPr bwMode="auto">
            <a:xfrm>
              <a:off x="710" y="1782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cn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/2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10" name="Group 23"/>
          <p:cNvGrpSpPr>
            <a:grpSpLocks/>
          </p:cNvGrpSpPr>
          <p:nvPr/>
        </p:nvGrpSpPr>
        <p:grpSpPr bwMode="auto">
          <a:xfrm>
            <a:off x="1871663" y="3463925"/>
            <a:ext cx="1076634" cy="692150"/>
            <a:chOff x="2303" y="1632"/>
            <a:chExt cx="793" cy="525"/>
          </a:xfrm>
        </p:grpSpPr>
        <p:sp>
          <p:nvSpPr>
            <p:cNvPr id="4126" name="Text Box 24"/>
            <p:cNvSpPr txBox="1">
              <a:spLocks noChangeArrowheads="1"/>
            </p:cNvSpPr>
            <p:nvPr/>
          </p:nvSpPr>
          <p:spPr bwMode="auto">
            <a:xfrm>
              <a:off x="2303" y="1632"/>
              <a:ext cx="793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/4)</a:t>
              </a:r>
              <a:endParaRPr lang="en-US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27" name="Text Box 25"/>
            <p:cNvSpPr txBox="1">
              <a:spLocks noChangeArrowheads="1"/>
            </p:cNvSpPr>
            <p:nvPr/>
          </p:nvSpPr>
          <p:spPr bwMode="auto">
            <a:xfrm>
              <a:off x="2303" y="1872"/>
              <a:ext cx="793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T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/4)</a:t>
              </a:r>
              <a:endParaRPr lang="en-US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11" name="Line 26"/>
          <p:cNvSpPr>
            <a:spLocks noChangeShapeType="1"/>
          </p:cNvSpPr>
          <p:nvPr/>
        </p:nvSpPr>
        <p:spPr bwMode="auto">
          <a:xfrm flipH="1">
            <a:off x="954088" y="3211513"/>
            <a:ext cx="287337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12" name="Line 27"/>
          <p:cNvSpPr>
            <a:spLocks noChangeShapeType="1"/>
          </p:cNvSpPr>
          <p:nvPr/>
        </p:nvSpPr>
        <p:spPr bwMode="auto">
          <a:xfrm>
            <a:off x="2044700" y="3211513"/>
            <a:ext cx="1714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4113" name="Group 28"/>
          <p:cNvGrpSpPr>
            <a:grpSpLocks/>
          </p:cNvGrpSpPr>
          <p:nvPr/>
        </p:nvGrpSpPr>
        <p:grpSpPr bwMode="auto">
          <a:xfrm>
            <a:off x="609600" y="3463925"/>
            <a:ext cx="1020762" cy="692150"/>
            <a:chOff x="2304" y="1632"/>
            <a:chExt cx="793" cy="525"/>
          </a:xfrm>
        </p:grpSpPr>
        <p:sp>
          <p:nvSpPr>
            <p:cNvPr id="4124" name="Text Box 29"/>
            <p:cNvSpPr txBox="1">
              <a:spLocks noChangeArrowheads="1"/>
            </p:cNvSpPr>
            <p:nvPr/>
          </p:nvSpPr>
          <p:spPr bwMode="auto">
            <a:xfrm>
              <a:off x="2304" y="1632"/>
              <a:ext cx="793" cy="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/4)</a:t>
              </a:r>
              <a:endParaRPr lang="en-US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25" name="Text Box 30"/>
            <p:cNvSpPr txBox="1">
              <a:spLocks noChangeArrowheads="1"/>
            </p:cNvSpPr>
            <p:nvPr/>
          </p:nvSpPr>
          <p:spPr bwMode="auto">
            <a:xfrm>
              <a:off x="2304" y="1872"/>
              <a:ext cx="793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T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/4)</a:t>
              </a:r>
              <a:endParaRPr lang="en-US" sz="18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114" name="Group 31"/>
          <p:cNvGrpSpPr>
            <a:grpSpLocks/>
          </p:cNvGrpSpPr>
          <p:nvPr/>
        </p:nvGrpSpPr>
        <p:grpSpPr bwMode="auto">
          <a:xfrm>
            <a:off x="2362200" y="1676400"/>
            <a:ext cx="917575" cy="690563"/>
            <a:chOff x="2198" y="1968"/>
            <a:chExt cx="578" cy="435"/>
          </a:xfrm>
        </p:grpSpPr>
        <p:sp>
          <p:nvSpPr>
            <p:cNvPr id="4122" name="Text Box 32"/>
            <p:cNvSpPr txBox="1">
              <a:spLocks noChangeArrowheads="1"/>
            </p:cNvSpPr>
            <p:nvPr/>
          </p:nvSpPr>
          <p:spPr bwMode="auto">
            <a:xfrm>
              <a:off x="2198" y="1968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123" name="Text Box 33"/>
            <p:cNvSpPr txBox="1">
              <a:spLocks noChangeArrowheads="1"/>
            </p:cNvSpPr>
            <p:nvPr/>
          </p:nvSpPr>
          <p:spPr bwMode="auto">
            <a:xfrm>
              <a:off x="2198" y="2166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cn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4115" name="Line 34"/>
          <p:cNvSpPr>
            <a:spLocks noChangeShapeType="1"/>
          </p:cNvSpPr>
          <p:nvPr/>
        </p:nvSpPr>
        <p:spPr bwMode="auto">
          <a:xfrm flipH="1">
            <a:off x="1981200" y="2209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16" name="Line 35"/>
          <p:cNvSpPr>
            <a:spLocks noChangeShapeType="1"/>
          </p:cNvSpPr>
          <p:nvPr/>
        </p:nvSpPr>
        <p:spPr bwMode="auto">
          <a:xfrm>
            <a:off x="32766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118" name="Text Box 37"/>
          <p:cNvSpPr txBox="1">
            <a:spLocks noChangeArrowheads="1"/>
          </p:cNvSpPr>
          <p:nvPr/>
        </p:nvSpPr>
        <p:spPr bwMode="auto">
          <a:xfrm>
            <a:off x="6019800" y="2590800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1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  2           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cn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119" name="Text Box 38"/>
          <p:cNvSpPr txBox="1">
            <a:spLocks noChangeArrowheads="1"/>
          </p:cNvSpPr>
          <p:nvPr/>
        </p:nvSpPr>
        <p:spPr bwMode="auto">
          <a:xfrm>
            <a:off x="2588903" y="2895600"/>
            <a:ext cx="359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4120" name="Line 39"/>
          <p:cNvSpPr>
            <a:spLocks noChangeShapeType="1"/>
          </p:cNvSpPr>
          <p:nvPr/>
        </p:nvSpPr>
        <p:spPr bwMode="auto">
          <a:xfrm>
            <a:off x="2133600" y="3048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2" name="Line 2"/>
          <p:cNvSpPr>
            <a:spLocks noChangeShapeType="1"/>
          </p:cNvSpPr>
          <p:nvPr/>
        </p:nvSpPr>
        <p:spPr bwMode="auto">
          <a:xfrm>
            <a:off x="4694914" y="2890837"/>
            <a:ext cx="1020086" cy="142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2"/>
          <p:cNvSpPr>
            <a:spLocks noChangeShapeType="1"/>
          </p:cNvSpPr>
          <p:nvPr/>
        </p:nvSpPr>
        <p:spPr bwMode="auto">
          <a:xfrm flipV="1">
            <a:off x="5486400" y="3927786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 flipV="1">
            <a:off x="4724400" y="20574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609600" y="381000"/>
            <a:ext cx="777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449375" y="1447800"/>
            <a:ext cx="2389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depth	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</a:rPr>
              <a:t>nd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  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)     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705601" y="1857375"/>
            <a:ext cx="2209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 0       1    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cn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第三层展开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6858000" y="4724400"/>
            <a:ext cx="2209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3      8    8</a:t>
            </a:r>
            <a:r>
              <a:rPr lang="en-US" sz="2400" i="1" dirty="0" smtClean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/8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39944" name="Group 8"/>
          <p:cNvGrpSpPr>
            <a:grpSpLocks/>
          </p:cNvGrpSpPr>
          <p:nvPr/>
        </p:nvGrpSpPr>
        <p:grpSpPr bwMode="auto">
          <a:xfrm>
            <a:off x="3565525" y="2590800"/>
            <a:ext cx="1006475" cy="690563"/>
            <a:chOff x="2198" y="1968"/>
            <a:chExt cx="578" cy="435"/>
          </a:xfrm>
        </p:grpSpPr>
        <p:sp>
          <p:nvSpPr>
            <p:cNvPr id="39991" name="Text Box 9"/>
            <p:cNvSpPr txBox="1">
              <a:spLocks noChangeArrowheads="1"/>
            </p:cNvSpPr>
            <p:nvPr/>
          </p:nvSpPr>
          <p:spPr bwMode="auto">
            <a:xfrm>
              <a:off x="2198" y="1968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n/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2)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992" name="Text Box 10"/>
            <p:cNvSpPr txBox="1">
              <a:spLocks noChangeArrowheads="1"/>
            </p:cNvSpPr>
            <p:nvPr/>
          </p:nvSpPr>
          <p:spPr bwMode="auto">
            <a:xfrm>
              <a:off x="2198" y="2166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cn</a:t>
              </a:r>
              <a:r>
                <a:rPr lang="en-US" sz="1800" i="1" dirty="0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/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945" name="Group 11"/>
          <p:cNvGrpSpPr>
            <a:grpSpLocks/>
          </p:cNvGrpSpPr>
          <p:nvPr/>
        </p:nvGrpSpPr>
        <p:grpSpPr bwMode="auto">
          <a:xfrm>
            <a:off x="4500563" y="3540125"/>
            <a:ext cx="1062037" cy="692150"/>
            <a:chOff x="2303" y="1632"/>
            <a:chExt cx="793" cy="525"/>
          </a:xfrm>
        </p:grpSpPr>
        <p:sp>
          <p:nvSpPr>
            <p:cNvPr id="39989" name="Text Box 12"/>
            <p:cNvSpPr txBox="1">
              <a:spLocks noChangeArrowheads="1"/>
            </p:cNvSpPr>
            <p:nvPr/>
          </p:nvSpPr>
          <p:spPr bwMode="auto">
            <a:xfrm>
              <a:off x="2303" y="1632"/>
              <a:ext cx="793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n/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4)</a:t>
              </a:r>
              <a:endParaRPr lang="en-US" sz="2000" i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990" name="Text Box 13"/>
            <p:cNvSpPr txBox="1">
              <a:spLocks noChangeArrowheads="1"/>
            </p:cNvSpPr>
            <p:nvPr/>
          </p:nvSpPr>
          <p:spPr bwMode="auto">
            <a:xfrm>
              <a:off x="2303" y="1872"/>
              <a:ext cx="793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cn</a:t>
              </a:r>
              <a:r>
                <a:rPr lang="en-US" sz="1800" i="1" dirty="0" smtClean="0">
                  <a:solidFill>
                    <a:schemeClr val="tx1"/>
                  </a:solidFill>
                  <a:latin typeface="Times New Roman" pitchFamily="18" charset="0"/>
                </a:rPr>
                <a:t>/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946" name="Line 14"/>
          <p:cNvSpPr>
            <a:spLocks noChangeShapeType="1"/>
          </p:cNvSpPr>
          <p:nvPr/>
        </p:nvSpPr>
        <p:spPr bwMode="auto">
          <a:xfrm flipH="1">
            <a:off x="3392488" y="3287713"/>
            <a:ext cx="287337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47" name="Line 15"/>
          <p:cNvSpPr>
            <a:spLocks noChangeShapeType="1"/>
          </p:cNvSpPr>
          <p:nvPr/>
        </p:nvSpPr>
        <p:spPr bwMode="auto">
          <a:xfrm>
            <a:off x="4483100" y="3287713"/>
            <a:ext cx="1714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39948" name="Group 16"/>
          <p:cNvGrpSpPr>
            <a:grpSpLocks/>
          </p:cNvGrpSpPr>
          <p:nvPr/>
        </p:nvGrpSpPr>
        <p:grpSpPr bwMode="auto">
          <a:xfrm>
            <a:off x="3048000" y="3540125"/>
            <a:ext cx="1092200" cy="692150"/>
            <a:chOff x="2304" y="1632"/>
            <a:chExt cx="793" cy="525"/>
          </a:xfrm>
        </p:grpSpPr>
        <p:sp>
          <p:nvSpPr>
            <p:cNvPr id="39987" name="Text Box 17"/>
            <p:cNvSpPr txBox="1">
              <a:spLocks noChangeArrowheads="1"/>
            </p:cNvSpPr>
            <p:nvPr/>
          </p:nvSpPr>
          <p:spPr bwMode="auto">
            <a:xfrm>
              <a:off x="2304" y="1632"/>
              <a:ext cx="793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 dirty="0">
                  <a:solidFill>
                    <a:schemeClr val="tx1"/>
                  </a:solidFill>
                  <a:latin typeface="Times New Roman" pitchFamily="18" charset="0"/>
                </a:rPr>
                <a:t>n/</a:t>
              </a:r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4)</a:t>
              </a:r>
              <a:endParaRPr lang="en-US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988" name="Text Box 18"/>
            <p:cNvSpPr txBox="1">
              <a:spLocks noChangeArrowheads="1"/>
            </p:cNvSpPr>
            <p:nvPr/>
          </p:nvSpPr>
          <p:spPr bwMode="auto">
            <a:xfrm>
              <a:off x="2304" y="1872"/>
              <a:ext cx="793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cn</a:t>
              </a:r>
              <a:r>
                <a:rPr lang="en-US" sz="1800" i="1" dirty="0" smtClean="0">
                  <a:solidFill>
                    <a:schemeClr val="tx1"/>
                  </a:solidFill>
                  <a:latin typeface="Times New Roman" pitchFamily="18" charset="0"/>
                </a:rPr>
                <a:t>/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949" name="Group 19"/>
          <p:cNvGrpSpPr>
            <a:grpSpLocks/>
          </p:cNvGrpSpPr>
          <p:nvPr/>
        </p:nvGrpSpPr>
        <p:grpSpPr bwMode="auto">
          <a:xfrm>
            <a:off x="1127125" y="2514600"/>
            <a:ext cx="1006475" cy="690563"/>
            <a:chOff x="710" y="1584"/>
            <a:chExt cx="578" cy="435"/>
          </a:xfrm>
        </p:grpSpPr>
        <p:sp>
          <p:nvSpPr>
            <p:cNvPr id="39985" name="Text Box 20"/>
            <p:cNvSpPr txBox="1">
              <a:spLocks noChangeArrowheads="1"/>
            </p:cNvSpPr>
            <p:nvPr/>
          </p:nvSpPr>
          <p:spPr bwMode="auto">
            <a:xfrm>
              <a:off x="710" y="1584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n/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2)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986" name="Text Box 21"/>
            <p:cNvSpPr txBox="1">
              <a:spLocks noChangeArrowheads="1"/>
            </p:cNvSpPr>
            <p:nvPr/>
          </p:nvSpPr>
          <p:spPr bwMode="auto">
            <a:xfrm>
              <a:off x="710" y="1782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cn</a:t>
              </a:r>
              <a:r>
                <a:rPr lang="en-US" sz="1800" i="1" dirty="0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/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2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950" name="Group 22"/>
          <p:cNvGrpSpPr>
            <a:grpSpLocks/>
          </p:cNvGrpSpPr>
          <p:nvPr/>
        </p:nvGrpSpPr>
        <p:grpSpPr bwMode="auto">
          <a:xfrm>
            <a:off x="1752601" y="3463925"/>
            <a:ext cx="1066800" cy="692150"/>
            <a:chOff x="2303" y="1632"/>
            <a:chExt cx="793" cy="525"/>
          </a:xfrm>
        </p:grpSpPr>
        <p:sp>
          <p:nvSpPr>
            <p:cNvPr id="39983" name="Text Box 23"/>
            <p:cNvSpPr txBox="1">
              <a:spLocks noChangeArrowheads="1"/>
            </p:cNvSpPr>
            <p:nvPr/>
          </p:nvSpPr>
          <p:spPr bwMode="auto">
            <a:xfrm>
              <a:off x="2303" y="1632"/>
              <a:ext cx="793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n/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4)</a:t>
              </a:r>
              <a:endParaRPr lang="en-US" sz="2000" i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984" name="Text Box 24"/>
            <p:cNvSpPr txBox="1">
              <a:spLocks noChangeArrowheads="1"/>
            </p:cNvSpPr>
            <p:nvPr/>
          </p:nvSpPr>
          <p:spPr bwMode="auto">
            <a:xfrm>
              <a:off x="2303" y="1872"/>
              <a:ext cx="793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cn</a:t>
              </a:r>
              <a:r>
                <a:rPr lang="en-US" sz="1800" i="1" dirty="0" smtClean="0">
                  <a:solidFill>
                    <a:schemeClr val="tx1"/>
                  </a:solidFill>
                  <a:latin typeface="Times New Roman" pitchFamily="18" charset="0"/>
                </a:rPr>
                <a:t>/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951" name="Line 25"/>
          <p:cNvSpPr>
            <a:spLocks noChangeShapeType="1"/>
          </p:cNvSpPr>
          <p:nvPr/>
        </p:nvSpPr>
        <p:spPr bwMode="auto">
          <a:xfrm flipH="1">
            <a:off x="954088" y="3211513"/>
            <a:ext cx="287337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52" name="Line 26"/>
          <p:cNvSpPr>
            <a:spLocks noChangeShapeType="1"/>
          </p:cNvSpPr>
          <p:nvPr/>
        </p:nvSpPr>
        <p:spPr bwMode="auto">
          <a:xfrm>
            <a:off x="2044700" y="3211513"/>
            <a:ext cx="171450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39953" name="Group 27"/>
          <p:cNvGrpSpPr>
            <a:grpSpLocks/>
          </p:cNvGrpSpPr>
          <p:nvPr/>
        </p:nvGrpSpPr>
        <p:grpSpPr bwMode="auto">
          <a:xfrm>
            <a:off x="457200" y="3463925"/>
            <a:ext cx="1023938" cy="692150"/>
            <a:chOff x="2304" y="1632"/>
            <a:chExt cx="793" cy="525"/>
          </a:xfrm>
        </p:grpSpPr>
        <p:sp>
          <p:nvSpPr>
            <p:cNvPr id="39981" name="Text Box 28"/>
            <p:cNvSpPr txBox="1">
              <a:spLocks noChangeArrowheads="1"/>
            </p:cNvSpPr>
            <p:nvPr/>
          </p:nvSpPr>
          <p:spPr bwMode="auto">
            <a:xfrm>
              <a:off x="2304" y="1632"/>
              <a:ext cx="793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n/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4)</a:t>
              </a:r>
              <a:endParaRPr lang="en-US" sz="2000" i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982" name="Text Box 29"/>
            <p:cNvSpPr txBox="1">
              <a:spLocks noChangeArrowheads="1"/>
            </p:cNvSpPr>
            <p:nvPr/>
          </p:nvSpPr>
          <p:spPr bwMode="auto">
            <a:xfrm>
              <a:off x="2304" y="1872"/>
              <a:ext cx="793" cy="2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cn</a:t>
              </a:r>
              <a:r>
                <a:rPr lang="en-US" sz="1800" i="1" dirty="0" smtClean="0">
                  <a:solidFill>
                    <a:schemeClr val="tx1"/>
                  </a:solidFill>
                  <a:latin typeface="Times New Roman" pitchFamily="18" charset="0"/>
                </a:rPr>
                <a:t>/</a:t>
              </a:r>
              <a:r>
                <a:rPr lang="en-US" sz="1800" dirty="0" smtClean="0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  <a:endParaRPr lang="en-US" sz="1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954" name="Group 30"/>
          <p:cNvGrpSpPr>
            <a:grpSpLocks/>
          </p:cNvGrpSpPr>
          <p:nvPr/>
        </p:nvGrpSpPr>
        <p:grpSpPr bwMode="auto">
          <a:xfrm>
            <a:off x="2362200" y="1676400"/>
            <a:ext cx="917575" cy="690563"/>
            <a:chOff x="2198" y="1968"/>
            <a:chExt cx="578" cy="435"/>
          </a:xfrm>
        </p:grpSpPr>
        <p:sp>
          <p:nvSpPr>
            <p:cNvPr id="39979" name="Text Box 31"/>
            <p:cNvSpPr txBox="1">
              <a:spLocks noChangeArrowheads="1"/>
            </p:cNvSpPr>
            <p:nvPr/>
          </p:nvSpPr>
          <p:spPr bwMode="auto">
            <a:xfrm>
              <a:off x="2198" y="1968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800" i="1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980" name="Text Box 32"/>
            <p:cNvSpPr txBox="1">
              <a:spLocks noChangeArrowheads="1"/>
            </p:cNvSpPr>
            <p:nvPr/>
          </p:nvSpPr>
          <p:spPr bwMode="auto">
            <a:xfrm>
              <a:off x="2198" y="2166"/>
              <a:ext cx="57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i="1" dirty="0" err="1" smtClean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cn</a:t>
              </a:r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955" name="Line 33"/>
          <p:cNvSpPr>
            <a:spLocks noChangeShapeType="1"/>
          </p:cNvSpPr>
          <p:nvPr/>
        </p:nvSpPr>
        <p:spPr bwMode="auto">
          <a:xfrm flipH="1">
            <a:off x="1981200" y="2209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56" name="Line 34"/>
          <p:cNvSpPr>
            <a:spLocks noChangeShapeType="1"/>
          </p:cNvSpPr>
          <p:nvPr/>
        </p:nvSpPr>
        <p:spPr bwMode="auto">
          <a:xfrm>
            <a:off x="32766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58" name="Text Box 36"/>
          <p:cNvSpPr txBox="1">
            <a:spLocks noChangeArrowheads="1"/>
          </p:cNvSpPr>
          <p:nvPr/>
        </p:nvSpPr>
        <p:spPr bwMode="auto">
          <a:xfrm>
            <a:off x="6819095" y="2738735"/>
            <a:ext cx="18004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1 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  2    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cn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9959" name="Text Box 37"/>
          <p:cNvSpPr txBox="1">
            <a:spLocks noChangeArrowheads="1"/>
          </p:cNvSpPr>
          <p:nvPr/>
        </p:nvSpPr>
        <p:spPr bwMode="auto">
          <a:xfrm>
            <a:off x="2588903" y="2895600"/>
            <a:ext cx="359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9960" name="Line 38"/>
          <p:cNvSpPr>
            <a:spLocks noChangeShapeType="1"/>
          </p:cNvSpPr>
          <p:nvPr/>
        </p:nvSpPr>
        <p:spPr bwMode="auto">
          <a:xfrm>
            <a:off x="2133600" y="3048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62" name="Text Box 40"/>
          <p:cNvSpPr txBox="1">
            <a:spLocks noChangeArrowheads="1"/>
          </p:cNvSpPr>
          <p:nvPr/>
        </p:nvSpPr>
        <p:spPr bwMode="auto">
          <a:xfrm>
            <a:off x="6818351" y="3653135"/>
            <a:ext cx="1877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2 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</a:rPr>
              <a:t>  4    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cn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 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9963" name="Text Box 41"/>
          <p:cNvSpPr txBox="1">
            <a:spLocks noChangeArrowheads="1"/>
          </p:cNvSpPr>
          <p:nvPr/>
        </p:nvSpPr>
        <p:spPr bwMode="auto">
          <a:xfrm>
            <a:off x="1471303" y="3810000"/>
            <a:ext cx="359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9964" name="Text Box 42"/>
          <p:cNvSpPr txBox="1">
            <a:spLocks noChangeArrowheads="1"/>
          </p:cNvSpPr>
          <p:nvPr/>
        </p:nvSpPr>
        <p:spPr bwMode="auto">
          <a:xfrm>
            <a:off x="2741303" y="3810000"/>
            <a:ext cx="359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9965" name="Text Box 43"/>
          <p:cNvSpPr txBox="1">
            <a:spLocks noChangeArrowheads="1"/>
          </p:cNvSpPr>
          <p:nvPr/>
        </p:nvSpPr>
        <p:spPr bwMode="auto">
          <a:xfrm>
            <a:off x="4138303" y="3810000"/>
            <a:ext cx="3593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+</a:t>
            </a:r>
          </a:p>
        </p:txBody>
      </p:sp>
      <p:grpSp>
        <p:nvGrpSpPr>
          <p:cNvPr id="39966" name="Group 44"/>
          <p:cNvGrpSpPr>
            <a:grpSpLocks/>
          </p:cNvGrpSpPr>
          <p:nvPr/>
        </p:nvGrpSpPr>
        <p:grpSpPr bwMode="auto">
          <a:xfrm>
            <a:off x="152400" y="4648200"/>
            <a:ext cx="817563" cy="574675"/>
            <a:chOff x="2303" y="1632"/>
            <a:chExt cx="793" cy="533"/>
          </a:xfrm>
        </p:grpSpPr>
        <p:sp>
          <p:nvSpPr>
            <p:cNvPr id="39977" name="Text Box 45"/>
            <p:cNvSpPr txBox="1">
              <a:spLocks noChangeArrowheads="1"/>
            </p:cNvSpPr>
            <p:nvPr/>
          </p:nvSpPr>
          <p:spPr bwMode="auto">
            <a:xfrm>
              <a:off x="2303" y="1632"/>
              <a:ext cx="793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4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400" dirty="0">
                  <a:solidFill>
                    <a:schemeClr val="tx1"/>
                  </a:solidFill>
                  <a:latin typeface="Times New Roman" pitchFamily="18" charset="0"/>
                </a:rPr>
                <a:t>/8)</a:t>
              </a:r>
              <a:endParaRPr lang="en-US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978" name="Text Box 46"/>
            <p:cNvSpPr txBox="1">
              <a:spLocks noChangeArrowheads="1"/>
            </p:cNvSpPr>
            <p:nvPr/>
          </p:nvSpPr>
          <p:spPr bwMode="auto">
            <a:xfrm>
              <a:off x="2303" y="1873"/>
              <a:ext cx="793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cn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</a:rPr>
                <a:t>/8</a:t>
              </a:r>
              <a:endParaRPr lang="en-US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967" name="Group 47"/>
          <p:cNvGrpSpPr>
            <a:grpSpLocks/>
          </p:cNvGrpSpPr>
          <p:nvPr/>
        </p:nvGrpSpPr>
        <p:grpSpPr bwMode="auto">
          <a:xfrm>
            <a:off x="1143000" y="4648200"/>
            <a:ext cx="817563" cy="574675"/>
            <a:chOff x="2303" y="1632"/>
            <a:chExt cx="793" cy="533"/>
          </a:xfrm>
        </p:grpSpPr>
        <p:sp>
          <p:nvSpPr>
            <p:cNvPr id="39975" name="Text Box 48"/>
            <p:cNvSpPr txBox="1">
              <a:spLocks noChangeArrowheads="1"/>
            </p:cNvSpPr>
            <p:nvPr/>
          </p:nvSpPr>
          <p:spPr bwMode="auto">
            <a:xfrm>
              <a:off x="2303" y="1632"/>
              <a:ext cx="793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4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400" dirty="0">
                  <a:solidFill>
                    <a:schemeClr val="tx1"/>
                  </a:solidFill>
                  <a:latin typeface="Times New Roman" pitchFamily="18" charset="0"/>
                </a:rPr>
                <a:t>/</a:t>
              </a: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8</a:t>
              </a:r>
              <a:r>
                <a:rPr lang="en-US" sz="1400" dirty="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  <a:endParaRPr lang="en-US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976" name="Text Box 49"/>
            <p:cNvSpPr txBox="1">
              <a:spLocks noChangeArrowheads="1"/>
            </p:cNvSpPr>
            <p:nvPr/>
          </p:nvSpPr>
          <p:spPr bwMode="auto">
            <a:xfrm>
              <a:off x="2303" y="1873"/>
              <a:ext cx="793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cn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</a:rPr>
                <a:t>/8</a:t>
              </a:r>
              <a:endParaRPr lang="en-US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968" name="Group 50"/>
          <p:cNvGrpSpPr>
            <a:grpSpLocks/>
          </p:cNvGrpSpPr>
          <p:nvPr/>
        </p:nvGrpSpPr>
        <p:grpSpPr bwMode="auto">
          <a:xfrm>
            <a:off x="5410200" y="4648200"/>
            <a:ext cx="817563" cy="574675"/>
            <a:chOff x="2303" y="1632"/>
            <a:chExt cx="793" cy="533"/>
          </a:xfrm>
        </p:grpSpPr>
        <p:sp>
          <p:nvSpPr>
            <p:cNvPr id="39973" name="Text Box 51"/>
            <p:cNvSpPr txBox="1">
              <a:spLocks noChangeArrowheads="1"/>
            </p:cNvSpPr>
            <p:nvPr/>
          </p:nvSpPr>
          <p:spPr bwMode="auto">
            <a:xfrm>
              <a:off x="2303" y="1632"/>
              <a:ext cx="793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MS</a:t>
              </a:r>
              <a:r>
                <a:rPr lang="en-US" sz="14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1400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1400" dirty="0">
                  <a:solidFill>
                    <a:schemeClr val="tx1"/>
                  </a:solidFill>
                  <a:latin typeface="Times New Roman" pitchFamily="18" charset="0"/>
                </a:rPr>
                <a:t>/8)</a:t>
              </a:r>
              <a:endParaRPr lang="en-US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9974" name="Text Box 52"/>
            <p:cNvSpPr txBox="1">
              <a:spLocks noChangeArrowheads="1"/>
            </p:cNvSpPr>
            <p:nvPr/>
          </p:nvSpPr>
          <p:spPr bwMode="auto">
            <a:xfrm>
              <a:off x="2303" y="1873"/>
              <a:ext cx="793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i="1" dirty="0" err="1" smtClean="0">
                  <a:solidFill>
                    <a:schemeClr val="tx1"/>
                  </a:solidFill>
                  <a:latin typeface="Times New Roman" pitchFamily="18" charset="0"/>
                </a:rPr>
                <a:t>cn</a:t>
              </a:r>
              <a:r>
                <a:rPr lang="en-US" sz="1400" dirty="0" smtClean="0">
                  <a:solidFill>
                    <a:schemeClr val="tx1"/>
                  </a:solidFill>
                  <a:latin typeface="Times New Roman" pitchFamily="18" charset="0"/>
                </a:rPr>
                <a:t>/8</a:t>
              </a:r>
              <a:endParaRPr lang="en-US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39969" name="Line 53"/>
          <p:cNvSpPr>
            <a:spLocks noChangeShapeType="1"/>
          </p:cNvSpPr>
          <p:nvPr/>
        </p:nvSpPr>
        <p:spPr bwMode="auto">
          <a:xfrm flipH="1">
            <a:off x="685800" y="4191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70" name="Line 54"/>
          <p:cNvSpPr>
            <a:spLocks noChangeShapeType="1"/>
          </p:cNvSpPr>
          <p:nvPr/>
        </p:nvSpPr>
        <p:spPr bwMode="auto">
          <a:xfrm>
            <a:off x="1295400" y="4191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71" name="Line 55"/>
          <p:cNvSpPr>
            <a:spLocks noChangeShapeType="1"/>
          </p:cNvSpPr>
          <p:nvPr/>
        </p:nvSpPr>
        <p:spPr bwMode="auto">
          <a:xfrm>
            <a:off x="5105400" y="4267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9972" name="Text Box 56"/>
          <p:cNvSpPr txBox="1">
            <a:spLocks noChangeArrowheads="1"/>
          </p:cNvSpPr>
          <p:nvPr/>
        </p:nvSpPr>
        <p:spPr bwMode="auto">
          <a:xfrm>
            <a:off x="2286000" y="4648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.   .    .     .     .    .     .</a:t>
            </a:r>
          </a:p>
        </p:txBody>
      </p:sp>
      <p:sp>
        <p:nvSpPr>
          <p:cNvPr id="57" name="Line 2"/>
          <p:cNvSpPr>
            <a:spLocks noChangeShapeType="1"/>
          </p:cNvSpPr>
          <p:nvPr/>
        </p:nvSpPr>
        <p:spPr bwMode="auto">
          <a:xfrm flipV="1">
            <a:off x="5029200" y="29718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8" name="Line 2"/>
          <p:cNvSpPr>
            <a:spLocks noChangeShapeType="1"/>
          </p:cNvSpPr>
          <p:nvPr/>
        </p:nvSpPr>
        <p:spPr bwMode="auto">
          <a:xfrm flipV="1">
            <a:off x="5638800" y="3856536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9" name="Line 2"/>
          <p:cNvSpPr>
            <a:spLocks noChangeShapeType="1"/>
          </p:cNvSpPr>
          <p:nvPr/>
        </p:nvSpPr>
        <p:spPr bwMode="auto">
          <a:xfrm flipV="1">
            <a:off x="6324600" y="4963031"/>
            <a:ext cx="381001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5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中止展开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495800"/>
          </a:xfrm>
        </p:spPr>
        <p:txBody>
          <a:bodyPr/>
          <a:lstStyle/>
          <a:p>
            <a:r>
              <a:rPr lang="zh-CN" altLang="en-US" sz="2400" b="1" dirty="0" smtClean="0"/>
              <a:t>简化 </a:t>
            </a:r>
            <a:r>
              <a:rPr lang="en-US" sz="2400" b="1" i="1" dirty="0" smtClean="0"/>
              <a:t>n </a:t>
            </a:r>
            <a:r>
              <a:rPr lang="en-US" sz="2400" b="1" dirty="0" smtClean="0">
                <a:sym typeface="Symbol" pitchFamily="18" charset="2"/>
              </a:rPr>
              <a:t>=</a:t>
            </a:r>
            <a:r>
              <a:rPr lang="en-US" sz="2400" b="1" dirty="0" smtClean="0"/>
              <a:t> 2</a:t>
            </a:r>
            <a:r>
              <a:rPr lang="en-US" sz="2400" b="1" i="1" baseline="30000" dirty="0" smtClean="0"/>
              <a:t>k</a:t>
            </a:r>
            <a:r>
              <a:rPr lang="en-US" sz="2400" b="1" i="1" baseline="30000" dirty="0"/>
              <a:t> 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en-US" sz="2400" b="1" dirty="0" err="1" smtClean="0">
                <a:sym typeface="Wingdings" pitchFamily="2" charset="2"/>
              </a:rPr>
              <a:t>l</a:t>
            </a:r>
            <a:r>
              <a:rPr lang="en-US" sz="2400" b="1" dirty="0" err="1" smtClean="0"/>
              <a:t>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 = k</a:t>
            </a:r>
            <a:r>
              <a:rPr lang="en-US" sz="2400" b="1" dirty="0" smtClean="0"/>
              <a:t>.</a:t>
            </a:r>
            <a:endParaRPr lang="en-US" sz="2400" b="1" i="1" dirty="0" smtClean="0"/>
          </a:p>
          <a:p>
            <a:r>
              <a:rPr lang="zh-CN" altLang="en-US" sz="2400" b="1" dirty="0" smtClean="0"/>
              <a:t>当一个结点调用 </a:t>
            </a:r>
            <a:r>
              <a:rPr lang="en-US" sz="2400" b="1" i="1" dirty="0" smtClean="0"/>
              <a:t>MS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</a:t>
            </a:r>
            <a:r>
              <a:rPr lang="en-US" sz="2400" b="1" i="1" baseline="30000" dirty="0" smtClean="0"/>
              <a:t>k</a:t>
            </a:r>
            <a:r>
              <a:rPr lang="en-US" sz="2400" b="1" dirty="0" smtClean="0"/>
              <a:t>):</a:t>
            </a:r>
          </a:p>
          <a:p>
            <a:pPr lvl="1"/>
            <a:r>
              <a:rPr lang="zh-CN" altLang="en-US" sz="2200" b="1" dirty="0" smtClean="0"/>
              <a:t>归并排序输入的规模为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/2</a:t>
            </a:r>
            <a:r>
              <a:rPr lang="en-US" sz="2200" b="1" i="1" baseline="30000" dirty="0" smtClean="0"/>
              <a:t>k</a:t>
            </a:r>
            <a:r>
              <a:rPr lang="en-US" sz="2200" b="1" baseline="30000" dirty="0" smtClean="0"/>
              <a:t> </a:t>
            </a:r>
            <a:r>
              <a:rPr lang="en-US" sz="2200" b="1" dirty="0" smtClean="0">
                <a:sym typeface="Symbol" pitchFamily="18" charset="2"/>
              </a:rPr>
              <a:t>=</a:t>
            </a:r>
            <a:r>
              <a:rPr lang="en-US" sz="2200" b="1" baseline="30000" dirty="0" smtClean="0"/>
              <a:t> </a:t>
            </a:r>
            <a:r>
              <a:rPr lang="en-US" sz="2200" b="1" dirty="0" smtClean="0"/>
              <a:t>1. </a:t>
            </a:r>
          </a:p>
          <a:p>
            <a:pPr lvl="1"/>
            <a:r>
              <a:rPr lang="zh-CN" altLang="en-US" sz="2200" b="1" dirty="0" smtClean="0"/>
              <a:t>这种情况下展开中止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该节点为叶子结点，代价是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Symbol" pitchFamily="18" charset="2"/>
              </a:rPr>
              <a:t>(1)</a:t>
            </a:r>
          </a:p>
        </p:txBody>
      </p:sp>
    </p:spTree>
    <p:extLst>
      <p:ext uri="{BB962C8B-B14F-4D97-AF65-F5344CB8AC3E}">
        <p14:creationId xmlns:p14="http://schemas.microsoft.com/office/powerpoint/2010/main" val="17159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114800"/>
          </a:xfrm>
        </p:spPr>
        <p:txBody>
          <a:bodyPr/>
          <a:lstStyle/>
          <a:p>
            <a:r>
              <a:rPr lang="zh-CN" altLang="en-US" sz="2600" b="1" dirty="0"/>
              <a:t>将一个问题分解为与原问题相似但规模更小的若干子问题，递归地解这些子问题，然后将这些子问题的解结合起来构成原问题的解。这种方法在每层递归上均包括三个步骤</a:t>
            </a:r>
          </a:p>
          <a:p>
            <a:pPr lvl="1"/>
            <a:r>
              <a:rPr lang="en-US" altLang="zh-CN" sz="2200" b="1" dirty="0" smtClean="0"/>
              <a:t>Divide</a:t>
            </a:r>
            <a:r>
              <a:rPr lang="zh-CN" altLang="en-US" sz="2200" b="1" dirty="0"/>
              <a:t>（分解）：将问题划分为若干个子问题</a:t>
            </a:r>
          </a:p>
          <a:p>
            <a:pPr lvl="1"/>
            <a:r>
              <a:rPr lang="en-US" altLang="zh-CN" sz="2200" b="1" dirty="0" smtClean="0"/>
              <a:t>Conquer</a:t>
            </a:r>
            <a:r>
              <a:rPr lang="zh-CN" altLang="en-US" sz="2200" b="1" dirty="0"/>
              <a:t>（求解）：递归地解这些子问题；若子问题</a:t>
            </a:r>
            <a:r>
              <a:rPr lang="en-US" altLang="zh-CN" sz="2200" b="1" dirty="0"/>
              <a:t>Size</a:t>
            </a:r>
            <a:r>
              <a:rPr lang="zh-CN" altLang="en-US" sz="2200" b="1" dirty="0"/>
              <a:t>足够小，则直接解决之</a:t>
            </a:r>
          </a:p>
          <a:p>
            <a:pPr lvl="1"/>
            <a:r>
              <a:rPr lang="en-US" altLang="zh-CN" sz="2200" b="1" dirty="0"/>
              <a:t>Combine</a:t>
            </a:r>
            <a:r>
              <a:rPr lang="zh-CN" altLang="en-US" sz="2200" b="1" dirty="0"/>
              <a:t>（组合）：将子问题的解结合成原问题的解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分治策略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533400" y="2286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/>
            <a:r>
              <a:rPr lang="zh-CN" altLang="en-US" sz="3600" dirty="0" smtClean="0">
                <a:solidFill>
                  <a:srgbClr val="0000CC"/>
                </a:solidFill>
              </a:rPr>
              <a:t>完整的递归树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7543800" y="1712913"/>
            <a:ext cx="1524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0   1     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i="1" dirty="0" err="1" smtClean="0"/>
              <a:t>cn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7543800" y="2474913"/>
            <a:ext cx="14478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1  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 2      </a:t>
            </a:r>
            <a:r>
              <a:rPr lang="en-US" i="1" dirty="0" err="1" smtClean="0"/>
              <a:t>cn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543800" y="3397250"/>
            <a:ext cx="1524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 2   </a:t>
            </a:r>
            <a:r>
              <a:rPr lang="en-US" dirty="0">
                <a:latin typeface="Symbol" pitchFamily="18" charset="2"/>
              </a:rPr>
              <a:t>2</a:t>
            </a:r>
            <a:r>
              <a:rPr lang="en-US" baseline="30000" dirty="0">
                <a:latin typeface="Symbol" pitchFamily="18" charset="2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   </a:t>
            </a:r>
            <a:r>
              <a:rPr lang="en-US" i="1" dirty="0"/>
              <a:t> </a:t>
            </a:r>
            <a:r>
              <a:rPr lang="en-US" i="1" dirty="0" err="1" smtClean="0"/>
              <a:t>cn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696200" y="4251325"/>
            <a:ext cx="14478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3  </a:t>
            </a:r>
            <a:r>
              <a:rPr lang="en-US" dirty="0">
                <a:latin typeface="Symbol" pitchFamily="18" charset="2"/>
              </a:rPr>
              <a:t>2</a:t>
            </a:r>
            <a:r>
              <a:rPr lang="en-US" baseline="30000" dirty="0">
                <a:latin typeface="Symbol" pitchFamily="18" charset="2"/>
              </a:rPr>
              <a:t>3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   </a:t>
            </a:r>
            <a:r>
              <a:rPr lang="en-US" i="1" dirty="0"/>
              <a:t> </a:t>
            </a:r>
            <a:r>
              <a:rPr lang="en-US" i="1" dirty="0" err="1" smtClean="0"/>
              <a:t>cn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086274" y="5786093"/>
            <a:ext cx="634628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T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i="1" dirty="0">
                <a:solidFill>
                  <a:schemeClr val="tx1"/>
                </a:solidFill>
              </a:rPr>
              <a:t>n</a:t>
            </a:r>
            <a:r>
              <a:rPr lang="en-US" sz="2400" b="1" dirty="0" smtClean="0">
                <a:solidFill>
                  <a:schemeClr val="tx1"/>
                </a:solidFill>
              </a:rPr>
              <a:t>) =  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i="1" dirty="0" smtClean="0">
                <a:solidFill>
                  <a:schemeClr val="tx1"/>
                </a:solidFill>
              </a:rPr>
              <a:t>k </a:t>
            </a:r>
            <a:r>
              <a:rPr lang="en-US" sz="2400" b="1" dirty="0" smtClean="0">
                <a:solidFill>
                  <a:schemeClr val="tx1"/>
                </a:solidFill>
              </a:rPr>
              <a:t>+ 1</a:t>
            </a:r>
            <a:r>
              <a:rPr lang="en-US" sz="2400" b="1" dirty="0">
                <a:solidFill>
                  <a:schemeClr val="tx1"/>
                </a:solidFill>
                <a:latin typeface="Symbol" pitchFamily="18" charset="2"/>
              </a:rPr>
              <a:t>)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(</a:t>
            </a:r>
            <a:r>
              <a:rPr lang="en-US" sz="2400" i="1" dirty="0" err="1" smtClean="0"/>
              <a:t>cn</a:t>
            </a:r>
            <a:r>
              <a:rPr lang="en-US" sz="2400" dirty="0" smtClean="0"/>
              <a:t>)</a:t>
            </a:r>
            <a:r>
              <a:rPr lang="en-US" sz="2400" i="1" dirty="0" smtClean="0"/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= (</a:t>
            </a:r>
            <a:r>
              <a:rPr lang="en-US" sz="2400" b="1" dirty="0" err="1" smtClean="0">
                <a:solidFill>
                  <a:schemeClr val="tx1"/>
                </a:solidFill>
              </a:rPr>
              <a:t>lg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smtClean="0">
                <a:solidFill>
                  <a:schemeClr val="tx1"/>
                </a:solidFill>
              </a:rPr>
              <a:t>n</a:t>
            </a:r>
            <a:r>
              <a:rPr lang="en-US" sz="2400" b="1" dirty="0" smtClean="0">
                <a:solidFill>
                  <a:schemeClr val="tx1"/>
                </a:solidFill>
              </a:rPr>
              <a:t> + 1) </a:t>
            </a:r>
            <a:r>
              <a:rPr lang="en-US" sz="2400" dirty="0"/>
              <a:t>(</a:t>
            </a:r>
            <a:r>
              <a:rPr lang="en-US" sz="2400" i="1" dirty="0" err="1" smtClean="0"/>
              <a:t>cn</a:t>
            </a:r>
            <a:r>
              <a:rPr lang="en-US" sz="2400" dirty="0" smtClean="0"/>
              <a:t>)</a:t>
            </a:r>
            <a:r>
              <a:rPr lang="en-US" sz="2400" b="1" dirty="0" smtClean="0">
                <a:solidFill>
                  <a:schemeClr val="tx1"/>
                </a:solidFill>
              </a:rPr>
              <a:t> = </a:t>
            </a:r>
            <a:r>
              <a:rPr lang="en-US" sz="2400" dirty="0" smtClean="0">
                <a:latin typeface="Symbol" pitchFamily="18" charset="2"/>
              </a:rPr>
              <a:t>Q</a:t>
            </a:r>
            <a:r>
              <a:rPr lang="en-US" sz="2400" dirty="0" smtClean="0"/>
              <a:t>(</a:t>
            </a:r>
            <a:r>
              <a:rPr lang="en-US" sz="2400" i="1" dirty="0" smtClean="0"/>
              <a:t>n </a:t>
            </a:r>
            <a:r>
              <a:rPr lang="en-US" sz="2400" dirty="0" err="1"/>
              <a:t>lg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pSp>
        <p:nvGrpSpPr>
          <p:cNvPr id="41992" name="Group 8"/>
          <p:cNvGrpSpPr>
            <a:grpSpLocks/>
          </p:cNvGrpSpPr>
          <p:nvPr/>
        </p:nvGrpSpPr>
        <p:grpSpPr bwMode="auto">
          <a:xfrm>
            <a:off x="85725" y="1660525"/>
            <a:ext cx="7616825" cy="3951288"/>
            <a:chOff x="357" y="614"/>
            <a:chExt cx="4798" cy="2489"/>
          </a:xfrm>
        </p:grpSpPr>
        <p:sp>
          <p:nvSpPr>
            <p:cNvPr id="41996" name="Rectangle 9"/>
            <p:cNvSpPr>
              <a:spLocks noChangeArrowheads="1"/>
            </p:cNvSpPr>
            <p:nvPr/>
          </p:nvSpPr>
          <p:spPr bwMode="auto">
            <a:xfrm>
              <a:off x="2558" y="614"/>
              <a:ext cx="4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latin typeface="Symbol" pitchFamily="18" charset="2"/>
                </a:rPr>
                <a:t> </a:t>
              </a:r>
              <a:r>
                <a:rPr lang="en-US" i="1" dirty="0" err="1" smtClean="0"/>
                <a:t>cn</a:t>
              </a:r>
              <a:r>
                <a:rPr lang="en-US" sz="2000" dirty="0" smtClean="0">
                  <a:solidFill>
                    <a:schemeClr val="tx1"/>
                  </a:solidFill>
                </a:rPr>
                <a:t>/</a:t>
              </a:r>
              <a:r>
                <a:rPr lang="en-US" sz="2000" i="1" dirty="0" smtClean="0">
                  <a:solidFill>
                    <a:schemeClr val="tx1"/>
                  </a:solidFill>
                </a:rPr>
                <a:t>2</a:t>
              </a:r>
              <a:r>
                <a:rPr lang="en-US" sz="2000" baseline="30000" dirty="0" smtClean="0">
                  <a:solidFill>
                    <a:schemeClr val="tx1"/>
                  </a:solidFill>
                </a:rPr>
                <a:t>0</a:t>
              </a:r>
              <a:endParaRPr lang="en-US" sz="1800" i="1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1997" name="Rectangle 10"/>
            <p:cNvSpPr>
              <a:spLocks noChangeArrowheads="1"/>
            </p:cNvSpPr>
            <p:nvPr/>
          </p:nvSpPr>
          <p:spPr bwMode="auto">
            <a:xfrm>
              <a:off x="1375" y="1200"/>
              <a:ext cx="4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 dirty="0" err="1" smtClean="0"/>
                <a:t>cn</a:t>
              </a:r>
              <a:r>
                <a:rPr lang="en-US" sz="1800" dirty="0" smtClean="0">
                  <a:solidFill>
                    <a:schemeClr val="tx1"/>
                  </a:solidFill>
                  <a:latin typeface="Arial Rounded MT Bold" pitchFamily="34" charset="0"/>
                </a:rPr>
                <a:t>/2</a:t>
              </a:r>
              <a:r>
                <a:rPr lang="en-US" sz="1800" baseline="30000" dirty="0" smtClean="0">
                  <a:solidFill>
                    <a:schemeClr val="tx1"/>
                  </a:solidFill>
                  <a:latin typeface="Arial Rounded MT Bold" pitchFamily="34" charset="0"/>
                </a:rPr>
                <a:t>1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1998" name="Rectangle 11"/>
            <p:cNvSpPr>
              <a:spLocks noChangeArrowheads="1"/>
            </p:cNvSpPr>
            <p:nvPr/>
          </p:nvSpPr>
          <p:spPr bwMode="auto">
            <a:xfrm>
              <a:off x="3600" y="1152"/>
              <a:ext cx="5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r>
                <a:rPr lang="en-US" i="1" dirty="0" err="1" smtClean="0"/>
                <a:t>cn</a:t>
              </a:r>
              <a:r>
                <a:rPr lang="en-US" sz="1800" dirty="0" smtClean="0">
                  <a:solidFill>
                    <a:schemeClr val="tx1"/>
                  </a:solidFill>
                  <a:latin typeface="Arial Rounded MT Bold" pitchFamily="34" charset="0"/>
                </a:rPr>
                <a:t>/2</a:t>
              </a:r>
              <a:r>
                <a:rPr lang="en-US" sz="1800" baseline="30000" dirty="0" smtClean="0">
                  <a:solidFill>
                    <a:schemeClr val="tx1"/>
                  </a:solidFill>
                  <a:latin typeface="Arial Rounded MT Bold" pitchFamily="34" charset="0"/>
                </a:rPr>
                <a:t>1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1999" name="Rectangle 12"/>
            <p:cNvSpPr>
              <a:spLocks noChangeArrowheads="1"/>
            </p:cNvSpPr>
            <p:nvPr/>
          </p:nvSpPr>
          <p:spPr bwMode="auto">
            <a:xfrm>
              <a:off x="1971" y="1728"/>
              <a:ext cx="6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 dirty="0"/>
                <a:t> </a:t>
              </a:r>
              <a:r>
                <a:rPr lang="en-US" i="1" dirty="0" smtClean="0"/>
                <a:t>  </a:t>
              </a:r>
              <a:r>
                <a:rPr lang="en-US" i="1" dirty="0" err="1" smtClean="0"/>
                <a:t>cn</a:t>
              </a:r>
              <a:r>
                <a:rPr lang="en-US" sz="1800" dirty="0" smtClean="0">
                  <a:solidFill>
                    <a:schemeClr val="tx1"/>
                  </a:solidFill>
                  <a:latin typeface="Arial Rounded MT Bold" pitchFamily="34" charset="0"/>
                </a:rPr>
                <a:t>/2</a:t>
              </a:r>
              <a:r>
                <a:rPr lang="en-US" sz="1800" baseline="30000" dirty="0" smtClean="0">
                  <a:solidFill>
                    <a:schemeClr val="tx1"/>
                  </a:solidFill>
                  <a:latin typeface="Arial Rounded MT Bold" pitchFamily="34" charset="0"/>
                </a:rPr>
                <a:t>2</a:t>
              </a:r>
              <a:r>
                <a:rPr lang="en-US" sz="1800" dirty="0">
                  <a:solidFill>
                    <a:schemeClr val="tx1"/>
                  </a:solidFill>
                  <a:latin typeface="Arial Rounded MT Bold" pitchFamily="34" charset="0"/>
                </a:rPr>
                <a:t>)</a:t>
              </a:r>
            </a:p>
          </p:txBody>
        </p:sp>
        <p:sp>
          <p:nvSpPr>
            <p:cNvPr id="42000" name="Rectangle 13"/>
            <p:cNvSpPr>
              <a:spLocks noChangeArrowheads="1"/>
            </p:cNvSpPr>
            <p:nvPr/>
          </p:nvSpPr>
          <p:spPr bwMode="auto">
            <a:xfrm>
              <a:off x="748" y="1718"/>
              <a:ext cx="5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 dirty="0"/>
                <a:t> </a:t>
              </a:r>
              <a:r>
                <a:rPr lang="en-US" i="1" dirty="0" smtClean="0"/>
                <a:t>  </a:t>
              </a:r>
              <a:r>
                <a:rPr lang="en-US" i="1" dirty="0" err="1" smtClean="0"/>
                <a:t>cn</a:t>
              </a:r>
              <a:r>
                <a:rPr lang="en-US" sz="1800" dirty="0" smtClean="0">
                  <a:solidFill>
                    <a:schemeClr val="tx1"/>
                  </a:solidFill>
                  <a:latin typeface="Arial Rounded MT Bold" pitchFamily="34" charset="0"/>
                </a:rPr>
                <a:t>/2</a:t>
              </a:r>
              <a:r>
                <a:rPr lang="en-US" sz="1800" baseline="30000" dirty="0" smtClean="0">
                  <a:solidFill>
                    <a:schemeClr val="tx1"/>
                  </a:solidFill>
                  <a:latin typeface="Arial Rounded MT Bold" pitchFamily="34" charset="0"/>
                </a:rPr>
                <a:t>2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01" name="Rectangle 14"/>
            <p:cNvSpPr>
              <a:spLocks noChangeArrowheads="1"/>
            </p:cNvSpPr>
            <p:nvPr/>
          </p:nvSpPr>
          <p:spPr bwMode="auto">
            <a:xfrm>
              <a:off x="3183" y="1713"/>
              <a:ext cx="4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 dirty="0" err="1" smtClean="0"/>
                <a:t>cn</a:t>
              </a:r>
              <a:r>
                <a:rPr lang="en-US" sz="1800" dirty="0" smtClean="0">
                  <a:solidFill>
                    <a:schemeClr val="tx1"/>
                  </a:solidFill>
                  <a:latin typeface="Arial Rounded MT Bold" pitchFamily="34" charset="0"/>
                </a:rPr>
                <a:t>/2</a:t>
              </a:r>
              <a:r>
                <a:rPr lang="en-US" sz="1800" baseline="30000" dirty="0" smtClean="0">
                  <a:solidFill>
                    <a:schemeClr val="tx1"/>
                  </a:solidFill>
                  <a:latin typeface="Arial Rounded MT Bold" pitchFamily="34" charset="0"/>
                </a:rPr>
                <a:t>2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02" name="Rectangle 15"/>
            <p:cNvSpPr>
              <a:spLocks noChangeArrowheads="1"/>
            </p:cNvSpPr>
            <p:nvPr/>
          </p:nvSpPr>
          <p:spPr bwMode="auto">
            <a:xfrm>
              <a:off x="3978" y="1680"/>
              <a:ext cx="62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 dirty="0"/>
                <a:t> </a:t>
              </a:r>
              <a:r>
                <a:rPr lang="en-US" i="1" dirty="0" smtClean="0"/>
                <a:t>   </a:t>
              </a:r>
              <a:r>
                <a:rPr lang="en-US" i="1" dirty="0" err="1" smtClean="0"/>
                <a:t>cn</a:t>
              </a:r>
              <a:r>
                <a:rPr lang="en-US" sz="1800" dirty="0" smtClean="0">
                  <a:solidFill>
                    <a:schemeClr val="tx1"/>
                  </a:solidFill>
                  <a:latin typeface="Arial Rounded MT Bold" pitchFamily="34" charset="0"/>
                </a:rPr>
                <a:t>/2</a:t>
              </a:r>
              <a:r>
                <a:rPr lang="en-US" sz="1800" baseline="30000" dirty="0" smtClean="0">
                  <a:solidFill>
                    <a:schemeClr val="tx1"/>
                  </a:solidFill>
                  <a:latin typeface="Arial Rounded MT Bold" pitchFamily="34" charset="0"/>
                </a:rPr>
                <a:t>2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03" name="Rectangle 16"/>
            <p:cNvSpPr>
              <a:spLocks noChangeArrowheads="1"/>
            </p:cNvSpPr>
            <p:nvPr/>
          </p:nvSpPr>
          <p:spPr bwMode="auto">
            <a:xfrm>
              <a:off x="4406" y="2241"/>
              <a:ext cx="42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i="1" dirty="0" err="1" smtClean="0"/>
                <a:t>cn</a:t>
              </a:r>
              <a:r>
                <a:rPr lang="en-US" sz="1600" dirty="0" smtClean="0">
                  <a:latin typeface="Arial Rounded MT Bold" pitchFamily="34" charset="0"/>
                </a:rPr>
                <a:t>/2</a:t>
              </a:r>
              <a:r>
                <a:rPr lang="en-US" sz="1600" baseline="30000" dirty="0" smtClean="0">
                  <a:latin typeface="Arial Rounded MT Bold" pitchFamily="34" charset="0"/>
                </a:rPr>
                <a:t>3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04" name="Rectangle 17"/>
            <p:cNvSpPr>
              <a:spLocks noChangeArrowheads="1"/>
            </p:cNvSpPr>
            <p:nvPr/>
          </p:nvSpPr>
          <p:spPr bwMode="auto">
            <a:xfrm>
              <a:off x="3878" y="2265"/>
              <a:ext cx="4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i="1" dirty="0"/>
                <a:t> </a:t>
              </a:r>
              <a:r>
                <a:rPr lang="en-US" sz="1800" i="1" dirty="0" err="1" smtClean="0"/>
                <a:t>cn</a:t>
              </a:r>
              <a:r>
                <a:rPr lang="en-US" sz="1600" dirty="0" smtClean="0">
                  <a:latin typeface="Arial Rounded MT Bold" pitchFamily="34" charset="0"/>
                </a:rPr>
                <a:t>/2</a:t>
              </a:r>
              <a:r>
                <a:rPr lang="en-US" sz="1600" baseline="30000" dirty="0" smtClean="0">
                  <a:latin typeface="Arial Rounded MT Bold" pitchFamily="34" charset="0"/>
                </a:rPr>
                <a:t>3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05" name="Rectangle 18"/>
            <p:cNvSpPr>
              <a:spLocks noChangeArrowheads="1"/>
            </p:cNvSpPr>
            <p:nvPr/>
          </p:nvSpPr>
          <p:spPr bwMode="auto">
            <a:xfrm>
              <a:off x="3340" y="225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i="1" dirty="0"/>
                <a:t> </a:t>
              </a:r>
              <a:r>
                <a:rPr lang="en-US" sz="1800" i="1" dirty="0" smtClean="0"/>
                <a:t>  </a:t>
              </a:r>
              <a:r>
                <a:rPr lang="en-US" sz="1800" i="1" dirty="0" err="1" smtClean="0"/>
                <a:t>cn</a:t>
              </a:r>
              <a:r>
                <a:rPr lang="en-US" sz="1600" dirty="0" smtClean="0">
                  <a:latin typeface="Arial Rounded MT Bold" pitchFamily="34" charset="0"/>
                </a:rPr>
                <a:t>/2</a:t>
              </a:r>
              <a:r>
                <a:rPr lang="en-US" sz="1600" baseline="30000" dirty="0" smtClean="0">
                  <a:latin typeface="Arial Rounded MT Bold" pitchFamily="34" charset="0"/>
                </a:rPr>
                <a:t>3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06" name="Rectangle 19"/>
            <p:cNvSpPr>
              <a:spLocks noChangeArrowheads="1"/>
            </p:cNvSpPr>
            <p:nvPr/>
          </p:nvSpPr>
          <p:spPr bwMode="auto">
            <a:xfrm>
              <a:off x="2265" y="2256"/>
              <a:ext cx="4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i="1" dirty="0" smtClean="0"/>
                <a:t> </a:t>
              </a:r>
              <a:r>
                <a:rPr lang="en-US" sz="1800" i="1" dirty="0" err="1" smtClean="0"/>
                <a:t>cn</a:t>
              </a:r>
              <a:r>
                <a:rPr lang="en-US" sz="1600" dirty="0" smtClean="0">
                  <a:latin typeface="Arial Rounded MT Bold" pitchFamily="34" charset="0"/>
                </a:rPr>
                <a:t>/2</a:t>
              </a:r>
              <a:r>
                <a:rPr lang="en-US" sz="1600" baseline="30000" dirty="0" smtClean="0">
                  <a:latin typeface="Arial Rounded MT Bold" pitchFamily="34" charset="0"/>
                </a:rPr>
                <a:t>3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07" name="Rectangle 20"/>
            <p:cNvSpPr>
              <a:spLocks noChangeArrowheads="1"/>
            </p:cNvSpPr>
            <p:nvPr/>
          </p:nvSpPr>
          <p:spPr bwMode="auto">
            <a:xfrm>
              <a:off x="2815" y="2265"/>
              <a:ext cx="5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i="1" dirty="0"/>
                <a:t> </a:t>
              </a:r>
              <a:r>
                <a:rPr lang="en-US" sz="1800" i="1" dirty="0" smtClean="0"/>
                <a:t> </a:t>
              </a:r>
              <a:r>
                <a:rPr lang="en-US" sz="1800" i="1" dirty="0" err="1" smtClean="0"/>
                <a:t>cn</a:t>
              </a:r>
              <a:r>
                <a:rPr lang="en-US" sz="1600" dirty="0" smtClean="0">
                  <a:latin typeface="Arial Rounded MT Bold" pitchFamily="34" charset="0"/>
                </a:rPr>
                <a:t>/2</a:t>
              </a:r>
              <a:r>
                <a:rPr lang="en-US" sz="1600" baseline="30000" dirty="0" smtClean="0">
                  <a:latin typeface="Arial Rounded MT Bold" pitchFamily="34" charset="0"/>
                </a:rPr>
                <a:t>3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08" name="Rectangle 21"/>
            <p:cNvSpPr>
              <a:spLocks noChangeArrowheads="1"/>
            </p:cNvSpPr>
            <p:nvPr/>
          </p:nvSpPr>
          <p:spPr bwMode="auto">
            <a:xfrm>
              <a:off x="1641" y="2265"/>
              <a:ext cx="50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i="1" dirty="0"/>
                <a:t> </a:t>
              </a:r>
              <a:r>
                <a:rPr lang="en-US" sz="1800" i="1" dirty="0" smtClean="0"/>
                <a:t> </a:t>
              </a:r>
              <a:r>
                <a:rPr lang="en-US" sz="1800" i="1" dirty="0" err="1" smtClean="0"/>
                <a:t>cn</a:t>
              </a:r>
              <a:r>
                <a:rPr lang="en-US" sz="1600" dirty="0" smtClean="0">
                  <a:latin typeface="Arial Rounded MT Bold" pitchFamily="34" charset="0"/>
                </a:rPr>
                <a:t>/2</a:t>
              </a:r>
              <a:r>
                <a:rPr lang="en-US" sz="1600" baseline="30000" dirty="0" smtClean="0">
                  <a:latin typeface="Arial Rounded MT Bold" pitchFamily="34" charset="0"/>
                </a:rPr>
                <a:t>3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09" name="Rectangle 22"/>
            <p:cNvSpPr>
              <a:spLocks noChangeArrowheads="1"/>
            </p:cNvSpPr>
            <p:nvPr/>
          </p:nvSpPr>
          <p:spPr bwMode="auto">
            <a:xfrm>
              <a:off x="1044" y="2246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i="1" dirty="0"/>
                <a:t> </a:t>
              </a:r>
              <a:r>
                <a:rPr lang="en-US" sz="1800" i="1" dirty="0" smtClean="0"/>
                <a:t>  </a:t>
              </a:r>
              <a:r>
                <a:rPr lang="en-US" sz="1800" i="1" dirty="0" err="1" smtClean="0"/>
                <a:t>cn</a:t>
              </a:r>
              <a:r>
                <a:rPr lang="en-US" sz="1600" dirty="0" smtClean="0">
                  <a:latin typeface="Arial Rounded MT Bold" pitchFamily="34" charset="0"/>
                </a:rPr>
                <a:t>/2</a:t>
              </a:r>
              <a:r>
                <a:rPr lang="en-US" sz="1600" baseline="30000" dirty="0" smtClean="0">
                  <a:latin typeface="Arial Rounded MT Bold" pitchFamily="34" charset="0"/>
                </a:rPr>
                <a:t>3</a:t>
              </a:r>
              <a:endParaRPr lang="en-US" sz="18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10" name="Rectangle 23"/>
            <p:cNvSpPr>
              <a:spLocks noChangeArrowheads="1"/>
            </p:cNvSpPr>
            <p:nvPr/>
          </p:nvSpPr>
          <p:spPr bwMode="auto">
            <a:xfrm>
              <a:off x="357" y="2241"/>
              <a:ext cx="5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i="1" dirty="0"/>
                <a:t> </a:t>
              </a:r>
              <a:r>
                <a:rPr lang="en-US" sz="1800" i="1" dirty="0" smtClean="0"/>
                <a:t>  </a:t>
              </a:r>
              <a:r>
                <a:rPr lang="en-US" sz="1800" i="1" dirty="0" err="1" smtClean="0"/>
                <a:t>cn</a:t>
              </a:r>
              <a:r>
                <a:rPr lang="en-US" sz="1600" dirty="0" smtClean="0">
                  <a:solidFill>
                    <a:schemeClr val="tx1"/>
                  </a:solidFill>
                  <a:latin typeface="Arial Rounded MT Bold" pitchFamily="34" charset="0"/>
                </a:rPr>
                <a:t>/2</a:t>
              </a:r>
              <a:r>
                <a:rPr lang="en-US" sz="1600" baseline="30000" dirty="0" smtClean="0">
                  <a:solidFill>
                    <a:schemeClr val="tx1"/>
                  </a:solidFill>
                  <a:latin typeface="Arial Rounded MT Bold" pitchFamily="34" charset="0"/>
                </a:rPr>
                <a:t>3</a:t>
              </a:r>
              <a:endParaRPr lang="en-US" sz="1600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11" name="Line 24"/>
            <p:cNvSpPr>
              <a:spLocks noChangeShapeType="1"/>
            </p:cNvSpPr>
            <p:nvPr/>
          </p:nvSpPr>
          <p:spPr bwMode="auto">
            <a:xfrm flipH="1">
              <a:off x="1775" y="864"/>
              <a:ext cx="881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Line 25"/>
            <p:cNvSpPr>
              <a:spLocks noChangeShapeType="1"/>
            </p:cNvSpPr>
            <p:nvPr/>
          </p:nvSpPr>
          <p:spPr bwMode="auto">
            <a:xfrm>
              <a:off x="2851" y="864"/>
              <a:ext cx="97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013" name="Group 26"/>
            <p:cNvGrpSpPr>
              <a:grpSpLocks/>
            </p:cNvGrpSpPr>
            <p:nvPr/>
          </p:nvGrpSpPr>
          <p:grpSpPr bwMode="auto">
            <a:xfrm>
              <a:off x="1188" y="1440"/>
              <a:ext cx="979" cy="288"/>
              <a:chOff x="1152" y="1968"/>
              <a:chExt cx="960" cy="288"/>
            </a:xfrm>
          </p:grpSpPr>
          <p:sp>
            <p:nvSpPr>
              <p:cNvPr id="42051" name="Line 27"/>
              <p:cNvSpPr>
                <a:spLocks noChangeShapeType="1"/>
              </p:cNvSpPr>
              <p:nvPr/>
            </p:nvSpPr>
            <p:spPr bwMode="auto">
              <a:xfrm flipH="1">
                <a:off x="1152" y="1968"/>
                <a:ext cx="43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2" name="Line 28"/>
              <p:cNvSpPr>
                <a:spLocks noChangeShapeType="1"/>
              </p:cNvSpPr>
              <p:nvPr/>
            </p:nvSpPr>
            <p:spPr bwMode="auto">
              <a:xfrm>
                <a:off x="1584" y="1968"/>
                <a:ext cx="52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14" name="Group 29"/>
            <p:cNvGrpSpPr>
              <a:grpSpLocks/>
            </p:cNvGrpSpPr>
            <p:nvPr/>
          </p:nvGrpSpPr>
          <p:grpSpPr bwMode="auto">
            <a:xfrm>
              <a:off x="3388" y="1392"/>
              <a:ext cx="979" cy="288"/>
              <a:chOff x="3312" y="1920"/>
              <a:chExt cx="960" cy="288"/>
            </a:xfrm>
          </p:grpSpPr>
          <p:sp>
            <p:nvSpPr>
              <p:cNvPr id="42049" name="Line 30"/>
              <p:cNvSpPr>
                <a:spLocks noChangeShapeType="1"/>
              </p:cNvSpPr>
              <p:nvPr/>
            </p:nvSpPr>
            <p:spPr bwMode="auto">
              <a:xfrm flipH="1">
                <a:off x="3312" y="1920"/>
                <a:ext cx="432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0" name="Line 31"/>
              <p:cNvSpPr>
                <a:spLocks noChangeShapeType="1"/>
              </p:cNvSpPr>
              <p:nvPr/>
            </p:nvSpPr>
            <p:spPr bwMode="auto">
              <a:xfrm>
                <a:off x="3744" y="1920"/>
                <a:ext cx="52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15" name="Group 32"/>
            <p:cNvGrpSpPr>
              <a:grpSpLocks/>
            </p:cNvGrpSpPr>
            <p:nvPr/>
          </p:nvGrpSpPr>
          <p:grpSpPr bwMode="auto">
            <a:xfrm>
              <a:off x="748" y="1968"/>
              <a:ext cx="587" cy="288"/>
              <a:chOff x="720" y="2496"/>
              <a:chExt cx="576" cy="288"/>
            </a:xfrm>
          </p:grpSpPr>
          <p:sp>
            <p:nvSpPr>
              <p:cNvPr id="42047" name="Line 33"/>
              <p:cNvSpPr>
                <a:spLocks noChangeShapeType="1"/>
              </p:cNvSpPr>
              <p:nvPr/>
            </p:nvSpPr>
            <p:spPr bwMode="auto">
              <a:xfrm flipH="1">
                <a:off x="720" y="2496"/>
                <a:ext cx="28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8" name="Line 34"/>
              <p:cNvSpPr>
                <a:spLocks noChangeShapeType="1"/>
              </p:cNvSpPr>
              <p:nvPr/>
            </p:nvSpPr>
            <p:spPr bwMode="auto">
              <a:xfrm>
                <a:off x="1008" y="2496"/>
                <a:ext cx="28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16" name="Group 35"/>
            <p:cNvGrpSpPr>
              <a:grpSpLocks/>
            </p:cNvGrpSpPr>
            <p:nvPr/>
          </p:nvGrpSpPr>
          <p:grpSpPr bwMode="auto">
            <a:xfrm>
              <a:off x="2020" y="1968"/>
              <a:ext cx="587" cy="288"/>
              <a:chOff x="1968" y="2496"/>
              <a:chExt cx="576" cy="288"/>
            </a:xfrm>
          </p:grpSpPr>
          <p:sp>
            <p:nvSpPr>
              <p:cNvPr id="42045" name="Line 36"/>
              <p:cNvSpPr>
                <a:spLocks noChangeShapeType="1"/>
              </p:cNvSpPr>
              <p:nvPr/>
            </p:nvSpPr>
            <p:spPr bwMode="auto">
              <a:xfrm flipH="1">
                <a:off x="1968" y="2496"/>
                <a:ext cx="28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6" name="Line 37"/>
              <p:cNvSpPr>
                <a:spLocks noChangeShapeType="1"/>
              </p:cNvSpPr>
              <p:nvPr/>
            </p:nvSpPr>
            <p:spPr bwMode="auto">
              <a:xfrm>
                <a:off x="2256" y="2496"/>
                <a:ext cx="28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17" name="Group 38"/>
            <p:cNvGrpSpPr>
              <a:grpSpLocks/>
            </p:cNvGrpSpPr>
            <p:nvPr/>
          </p:nvGrpSpPr>
          <p:grpSpPr bwMode="auto">
            <a:xfrm>
              <a:off x="3095" y="1968"/>
              <a:ext cx="587" cy="288"/>
              <a:chOff x="3024" y="2496"/>
              <a:chExt cx="576" cy="288"/>
            </a:xfrm>
          </p:grpSpPr>
          <p:sp>
            <p:nvSpPr>
              <p:cNvPr id="42043" name="Line 39"/>
              <p:cNvSpPr>
                <a:spLocks noChangeShapeType="1"/>
              </p:cNvSpPr>
              <p:nvPr/>
            </p:nvSpPr>
            <p:spPr bwMode="auto">
              <a:xfrm flipH="1">
                <a:off x="3024" y="2496"/>
                <a:ext cx="28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4" name="Line 40"/>
              <p:cNvSpPr>
                <a:spLocks noChangeShapeType="1"/>
              </p:cNvSpPr>
              <p:nvPr/>
            </p:nvSpPr>
            <p:spPr bwMode="auto">
              <a:xfrm>
                <a:off x="3312" y="2496"/>
                <a:ext cx="28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18" name="Group 41"/>
            <p:cNvGrpSpPr>
              <a:grpSpLocks/>
            </p:cNvGrpSpPr>
            <p:nvPr/>
          </p:nvGrpSpPr>
          <p:grpSpPr bwMode="auto">
            <a:xfrm>
              <a:off x="4073" y="1968"/>
              <a:ext cx="587" cy="288"/>
              <a:chOff x="3984" y="2496"/>
              <a:chExt cx="576" cy="288"/>
            </a:xfrm>
          </p:grpSpPr>
          <p:sp>
            <p:nvSpPr>
              <p:cNvPr id="42041" name="Line 42"/>
              <p:cNvSpPr>
                <a:spLocks noChangeShapeType="1"/>
              </p:cNvSpPr>
              <p:nvPr/>
            </p:nvSpPr>
            <p:spPr bwMode="auto">
              <a:xfrm flipH="1">
                <a:off x="3984" y="2496"/>
                <a:ext cx="28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42" name="Line 43"/>
              <p:cNvSpPr>
                <a:spLocks noChangeShapeType="1"/>
              </p:cNvSpPr>
              <p:nvPr/>
            </p:nvSpPr>
            <p:spPr bwMode="auto">
              <a:xfrm>
                <a:off x="4272" y="2496"/>
                <a:ext cx="288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019" name="Line 44"/>
            <p:cNvSpPr>
              <a:spLocks noChangeShapeType="1"/>
            </p:cNvSpPr>
            <p:nvPr/>
          </p:nvSpPr>
          <p:spPr bwMode="auto">
            <a:xfrm>
              <a:off x="3388" y="768"/>
              <a:ext cx="16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Line 45"/>
            <p:cNvSpPr>
              <a:spLocks noChangeShapeType="1"/>
            </p:cNvSpPr>
            <p:nvPr/>
          </p:nvSpPr>
          <p:spPr bwMode="auto">
            <a:xfrm flipV="1">
              <a:off x="4220" y="1278"/>
              <a:ext cx="828" cy="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Line 46"/>
            <p:cNvSpPr>
              <a:spLocks noChangeShapeType="1"/>
            </p:cNvSpPr>
            <p:nvPr/>
          </p:nvSpPr>
          <p:spPr bwMode="auto">
            <a:xfrm flipV="1">
              <a:off x="4660" y="1824"/>
              <a:ext cx="3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Line 47"/>
            <p:cNvSpPr>
              <a:spLocks noChangeShapeType="1"/>
            </p:cNvSpPr>
            <p:nvPr/>
          </p:nvSpPr>
          <p:spPr bwMode="auto">
            <a:xfrm>
              <a:off x="4911" y="2352"/>
              <a:ext cx="2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Line 48"/>
            <p:cNvSpPr>
              <a:spLocks noChangeShapeType="1"/>
            </p:cNvSpPr>
            <p:nvPr/>
          </p:nvSpPr>
          <p:spPr bwMode="auto">
            <a:xfrm>
              <a:off x="748" y="2496"/>
              <a:ext cx="147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4" name="Line 49"/>
            <p:cNvSpPr>
              <a:spLocks noChangeShapeType="1"/>
            </p:cNvSpPr>
            <p:nvPr/>
          </p:nvSpPr>
          <p:spPr bwMode="auto">
            <a:xfrm flipH="1">
              <a:off x="1237" y="2496"/>
              <a:ext cx="9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Line 50"/>
            <p:cNvSpPr>
              <a:spLocks noChangeShapeType="1"/>
            </p:cNvSpPr>
            <p:nvPr/>
          </p:nvSpPr>
          <p:spPr bwMode="auto">
            <a:xfrm>
              <a:off x="1335" y="2496"/>
              <a:ext cx="147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Line 51"/>
            <p:cNvSpPr>
              <a:spLocks noChangeShapeType="1"/>
            </p:cNvSpPr>
            <p:nvPr/>
          </p:nvSpPr>
          <p:spPr bwMode="auto">
            <a:xfrm flipH="1">
              <a:off x="1824" y="2496"/>
              <a:ext cx="9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7" name="Line 52"/>
            <p:cNvSpPr>
              <a:spLocks noChangeShapeType="1"/>
            </p:cNvSpPr>
            <p:nvPr/>
          </p:nvSpPr>
          <p:spPr bwMode="auto">
            <a:xfrm>
              <a:off x="1922" y="2496"/>
              <a:ext cx="147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Line 53"/>
            <p:cNvSpPr>
              <a:spLocks noChangeShapeType="1"/>
            </p:cNvSpPr>
            <p:nvPr/>
          </p:nvSpPr>
          <p:spPr bwMode="auto">
            <a:xfrm flipH="1">
              <a:off x="2411" y="2496"/>
              <a:ext cx="9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9" name="Line 54"/>
            <p:cNvSpPr>
              <a:spLocks noChangeShapeType="1"/>
            </p:cNvSpPr>
            <p:nvPr/>
          </p:nvSpPr>
          <p:spPr bwMode="auto">
            <a:xfrm>
              <a:off x="2509" y="2496"/>
              <a:ext cx="147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0" name="Line 55"/>
            <p:cNvSpPr>
              <a:spLocks noChangeShapeType="1"/>
            </p:cNvSpPr>
            <p:nvPr/>
          </p:nvSpPr>
          <p:spPr bwMode="auto">
            <a:xfrm flipH="1">
              <a:off x="2948" y="2496"/>
              <a:ext cx="9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1" name="Line 56"/>
            <p:cNvSpPr>
              <a:spLocks noChangeShapeType="1"/>
            </p:cNvSpPr>
            <p:nvPr/>
          </p:nvSpPr>
          <p:spPr bwMode="auto">
            <a:xfrm>
              <a:off x="3046" y="2496"/>
              <a:ext cx="147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2" name="Line 57"/>
            <p:cNvSpPr>
              <a:spLocks noChangeShapeType="1"/>
            </p:cNvSpPr>
            <p:nvPr/>
          </p:nvSpPr>
          <p:spPr bwMode="auto">
            <a:xfrm flipH="1">
              <a:off x="3535" y="2496"/>
              <a:ext cx="9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3" name="Line 58"/>
            <p:cNvSpPr>
              <a:spLocks noChangeShapeType="1"/>
            </p:cNvSpPr>
            <p:nvPr/>
          </p:nvSpPr>
          <p:spPr bwMode="auto">
            <a:xfrm>
              <a:off x="3633" y="2496"/>
              <a:ext cx="147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4" name="Line 59"/>
            <p:cNvSpPr>
              <a:spLocks noChangeShapeType="1"/>
            </p:cNvSpPr>
            <p:nvPr/>
          </p:nvSpPr>
          <p:spPr bwMode="auto">
            <a:xfrm flipH="1">
              <a:off x="3975" y="2496"/>
              <a:ext cx="9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5" name="Line 60"/>
            <p:cNvSpPr>
              <a:spLocks noChangeShapeType="1"/>
            </p:cNvSpPr>
            <p:nvPr/>
          </p:nvSpPr>
          <p:spPr bwMode="auto">
            <a:xfrm>
              <a:off x="4073" y="2496"/>
              <a:ext cx="147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6" name="Line 61"/>
            <p:cNvSpPr>
              <a:spLocks noChangeShapeType="1"/>
            </p:cNvSpPr>
            <p:nvPr/>
          </p:nvSpPr>
          <p:spPr bwMode="auto">
            <a:xfrm flipH="1">
              <a:off x="4513" y="2496"/>
              <a:ext cx="9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7" name="Line 62"/>
            <p:cNvSpPr>
              <a:spLocks noChangeShapeType="1"/>
            </p:cNvSpPr>
            <p:nvPr/>
          </p:nvSpPr>
          <p:spPr bwMode="auto">
            <a:xfrm>
              <a:off x="4611" y="2496"/>
              <a:ext cx="147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8" name="Rectangle 63"/>
            <p:cNvSpPr>
              <a:spLocks noChangeArrowheads="1"/>
            </p:cNvSpPr>
            <p:nvPr/>
          </p:nvSpPr>
          <p:spPr bwMode="auto">
            <a:xfrm>
              <a:off x="357" y="2870"/>
              <a:ext cx="2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 </a:t>
              </a:r>
              <a:r>
                <a:rPr lang="en-US" sz="1800" dirty="0" smtClean="0"/>
                <a:t> </a:t>
              </a:r>
              <a:r>
                <a:rPr lang="en-US" sz="1800" i="1" dirty="0" smtClean="0"/>
                <a:t>c</a:t>
              </a:r>
              <a:endParaRPr lang="en-US" sz="1800" i="1" dirty="0">
                <a:solidFill>
                  <a:schemeClr val="tx1"/>
                </a:solidFill>
                <a:latin typeface="Arial Rounded MT Bold" pitchFamily="34" charset="0"/>
              </a:endParaRPr>
            </a:p>
          </p:txBody>
        </p:sp>
        <p:sp>
          <p:nvSpPr>
            <p:cNvPr id="42039" name="Rectangle 64"/>
            <p:cNvSpPr>
              <a:spLocks noChangeArrowheads="1"/>
            </p:cNvSpPr>
            <p:nvPr/>
          </p:nvSpPr>
          <p:spPr bwMode="auto">
            <a:xfrm>
              <a:off x="4653" y="2832"/>
              <a:ext cx="18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i="1" dirty="0"/>
                <a:t>c</a:t>
              </a:r>
            </a:p>
          </p:txBody>
        </p:sp>
        <p:sp>
          <p:nvSpPr>
            <p:cNvPr id="42040" name="Line 65"/>
            <p:cNvSpPr>
              <a:spLocks noChangeShapeType="1"/>
            </p:cNvSpPr>
            <p:nvPr/>
          </p:nvSpPr>
          <p:spPr bwMode="auto">
            <a:xfrm>
              <a:off x="895" y="3024"/>
              <a:ext cx="361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3" name="Line 66"/>
          <p:cNvSpPr>
            <a:spLocks noChangeShapeType="1"/>
          </p:cNvSpPr>
          <p:nvPr/>
        </p:nvSpPr>
        <p:spPr bwMode="auto">
          <a:xfrm flipV="1">
            <a:off x="7461250" y="5410199"/>
            <a:ext cx="234950" cy="158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Rectangle 67"/>
          <p:cNvSpPr>
            <a:spLocks noChangeArrowheads="1"/>
          </p:cNvSpPr>
          <p:nvPr/>
        </p:nvSpPr>
        <p:spPr bwMode="auto">
          <a:xfrm>
            <a:off x="7696200" y="5181600"/>
            <a:ext cx="1371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  2</a:t>
            </a:r>
            <a:r>
              <a:rPr lang="en-US" sz="2000" b="1" i="1" baseline="30000" dirty="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i="1" dirty="0" err="1" smtClean="0"/>
              <a:t>cn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995" name="Text Box 68"/>
          <p:cNvSpPr txBox="1">
            <a:spLocks noChangeArrowheads="1"/>
          </p:cNvSpPr>
          <p:nvPr/>
        </p:nvSpPr>
        <p:spPr bwMode="auto">
          <a:xfrm>
            <a:off x="7467600" y="1355725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 marL="742950" indent="-285750"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d  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d  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</a:rPr>
              <a:t>T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i="1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</a:rPr>
              <a:t>)     </a:t>
            </a:r>
          </a:p>
        </p:txBody>
      </p:sp>
      <p:sp>
        <p:nvSpPr>
          <p:cNvPr id="69" name="Line 49"/>
          <p:cNvSpPr>
            <a:spLocks noChangeShapeType="1"/>
          </p:cNvSpPr>
          <p:nvPr/>
        </p:nvSpPr>
        <p:spPr bwMode="auto">
          <a:xfrm flipH="1">
            <a:off x="399256" y="4626665"/>
            <a:ext cx="155575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7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举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例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en-US" sz="3600" b="1" i="1" dirty="0" smtClean="0">
                <a:solidFill>
                  <a:srgbClr val="0000CC"/>
                </a:solidFill>
              </a:rPr>
              <a:t>T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i="1" dirty="0" smtClean="0">
                <a:solidFill>
                  <a:srgbClr val="0000CC"/>
                </a:solidFill>
              </a:rPr>
              <a:t>n</a:t>
            </a:r>
            <a:r>
              <a:rPr lang="en-US" sz="3600" b="1" dirty="0" smtClean="0">
                <a:solidFill>
                  <a:srgbClr val="0000CC"/>
                </a:solidFill>
              </a:rPr>
              <a:t>) = 2</a:t>
            </a:r>
            <a:r>
              <a:rPr lang="en-US" sz="3600" b="1" i="1" dirty="0" smtClean="0">
                <a:solidFill>
                  <a:srgbClr val="0000CC"/>
                </a:solidFill>
              </a:rPr>
              <a:t>T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i="1" dirty="0" smtClean="0">
                <a:solidFill>
                  <a:srgbClr val="0000CC"/>
                </a:solidFill>
              </a:rPr>
              <a:t>n</a:t>
            </a:r>
            <a:r>
              <a:rPr lang="en-US" sz="3600" b="1" dirty="0" smtClean="0">
                <a:solidFill>
                  <a:srgbClr val="0000CC"/>
                </a:solidFill>
              </a:rPr>
              <a:t>/2) </a:t>
            </a:r>
            <a:r>
              <a:rPr lang="en-US" sz="3600" b="1" i="1" dirty="0" smtClean="0">
                <a:solidFill>
                  <a:srgbClr val="0000CC"/>
                </a:solidFill>
              </a:rPr>
              <a:t>+ n</a:t>
            </a:r>
            <a:r>
              <a:rPr lang="en-US" sz="3600" b="1" baseline="30000" dirty="0" smtClean="0">
                <a:solidFill>
                  <a:srgbClr val="0000CC"/>
                </a:solidFill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98825" y="1371600"/>
            <a:ext cx="4309260" cy="1605307"/>
            <a:chOff x="3298825" y="1371600"/>
            <a:chExt cx="4309260" cy="1605307"/>
          </a:xfrm>
        </p:grpSpPr>
        <p:sp>
          <p:nvSpPr>
            <p:cNvPr id="5124" name="Line 3"/>
            <p:cNvSpPr>
              <a:spLocks noChangeShapeType="1"/>
            </p:cNvSpPr>
            <p:nvPr/>
          </p:nvSpPr>
          <p:spPr bwMode="auto">
            <a:xfrm>
              <a:off x="5676900" y="1814513"/>
              <a:ext cx="12954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125" name="Line 4"/>
            <p:cNvSpPr>
              <a:spLocks noChangeShapeType="1"/>
            </p:cNvSpPr>
            <p:nvPr/>
          </p:nvSpPr>
          <p:spPr bwMode="auto">
            <a:xfrm flipH="1">
              <a:off x="3924300" y="1814513"/>
              <a:ext cx="12954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5126" name="Rectangle 5"/>
            <p:cNvSpPr>
              <a:spLocks noChangeArrowheads="1"/>
            </p:cNvSpPr>
            <p:nvPr/>
          </p:nvSpPr>
          <p:spPr bwMode="auto">
            <a:xfrm>
              <a:off x="5280025" y="1371600"/>
              <a:ext cx="613951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 i="1" dirty="0">
                  <a:solidFill>
                    <a:schemeClr val="tx1"/>
                  </a:solidFill>
                  <a:cs typeface="Arial" charset="0"/>
                </a:rPr>
                <a:t>n</a:t>
              </a:r>
              <a:r>
                <a:rPr lang="en-US" sz="2400" b="1" baseline="30000" dirty="0">
                  <a:solidFill>
                    <a:schemeClr val="tx1"/>
                  </a:solidFill>
                  <a:cs typeface="Arial" charset="0"/>
                </a:rPr>
                <a:t>2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5127" name="Rectangle 6"/>
            <p:cNvSpPr>
              <a:spLocks noChangeArrowheads="1"/>
            </p:cNvSpPr>
            <p:nvPr/>
          </p:nvSpPr>
          <p:spPr bwMode="auto">
            <a:xfrm>
              <a:off x="3298825" y="2514600"/>
              <a:ext cx="1065997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 i="1" dirty="0">
                  <a:solidFill>
                    <a:schemeClr val="tx1"/>
                  </a:solidFill>
                  <a:cs typeface="Arial" charset="0"/>
                </a:rPr>
                <a:t>T</a:t>
              </a:r>
              <a:r>
                <a:rPr lang="en-US" sz="2400" b="1" dirty="0">
                  <a:solidFill>
                    <a:schemeClr val="tx1"/>
                  </a:solidFill>
                  <a:cs typeface="Arial" charset="0"/>
                </a:rPr>
                <a:t>(</a:t>
              </a:r>
              <a:r>
                <a:rPr lang="en-US" sz="2400" b="1" i="1" dirty="0">
                  <a:solidFill>
                    <a:schemeClr val="tx1"/>
                  </a:solidFill>
                  <a:cs typeface="Arial" charset="0"/>
                </a:rPr>
                <a:t>n</a:t>
              </a:r>
              <a:r>
                <a:rPr lang="en-US" sz="2400" b="1" dirty="0">
                  <a:solidFill>
                    <a:schemeClr val="tx1"/>
                  </a:solidFill>
                  <a:cs typeface="Arial" charset="0"/>
                </a:rPr>
                <a:t>/2)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5128" name="Rectangle 7"/>
            <p:cNvSpPr>
              <a:spLocks noChangeArrowheads="1"/>
            </p:cNvSpPr>
            <p:nvPr/>
          </p:nvSpPr>
          <p:spPr bwMode="auto">
            <a:xfrm>
              <a:off x="6542088" y="2514600"/>
              <a:ext cx="1065997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 i="1" dirty="0">
                  <a:solidFill>
                    <a:schemeClr val="tx1"/>
                  </a:solidFill>
                  <a:cs typeface="Arial" charset="0"/>
                </a:rPr>
                <a:t>T</a:t>
              </a:r>
              <a:r>
                <a:rPr lang="en-US" sz="2400" b="1" dirty="0">
                  <a:solidFill>
                    <a:schemeClr val="tx1"/>
                  </a:solidFill>
                  <a:cs typeface="Arial" charset="0"/>
                </a:rPr>
                <a:t>(</a:t>
              </a:r>
              <a:r>
                <a:rPr lang="en-US" sz="2400" b="1" i="1" dirty="0">
                  <a:solidFill>
                    <a:schemeClr val="tx1"/>
                  </a:solidFill>
                  <a:cs typeface="Arial" charset="0"/>
                </a:rPr>
                <a:t>n</a:t>
              </a:r>
              <a:r>
                <a:rPr lang="en-US" sz="2400" b="1" dirty="0">
                  <a:solidFill>
                    <a:schemeClr val="tx1"/>
                  </a:solidFill>
                  <a:cs typeface="Arial" charset="0"/>
                </a:rPr>
                <a:t>/2)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1262" y="5939135"/>
            <a:ext cx="7572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Let </a:t>
            </a:r>
            <a:r>
              <a:rPr lang="en-US" sz="2400" i="1" dirty="0" smtClean="0"/>
              <a:t>n</a:t>
            </a:r>
            <a:r>
              <a:rPr lang="en-US" sz="2400" dirty="0" smtClean="0"/>
              <a:t> = 2</a:t>
            </a:r>
            <a:r>
              <a:rPr lang="en-US" sz="2400" i="1" baseline="30000" dirty="0" smtClean="0"/>
              <a:t>k</a:t>
            </a:r>
            <a:r>
              <a:rPr lang="en-US" sz="2400" dirty="0" smtClean="0"/>
              <a:t>. Then </a:t>
            </a:r>
            <a:r>
              <a:rPr lang="en-US" sz="2400" i="1" dirty="0" smtClean="0"/>
              <a:t>k</a:t>
            </a:r>
            <a:r>
              <a:rPr lang="en-US" sz="2400" dirty="0" smtClean="0"/>
              <a:t> = </a:t>
            </a:r>
            <a:r>
              <a:rPr lang="en-US" sz="2400" dirty="0" err="1" smtClean="0"/>
              <a:t>lg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, </a:t>
            </a:r>
            <a:r>
              <a:rPr lang="en-US" sz="2400" i="1" dirty="0" smtClean="0"/>
              <a:t>n</a:t>
            </a:r>
            <a:r>
              <a:rPr lang="en-US" sz="2400" dirty="0" smtClean="0"/>
              <a:t>/2</a:t>
            </a:r>
            <a:r>
              <a:rPr lang="en-US" sz="2400" i="1" baseline="30000" dirty="0" smtClean="0"/>
              <a:t>k</a:t>
            </a:r>
            <a:r>
              <a:rPr lang="en-US" sz="2400" dirty="0" smtClean="0"/>
              <a:t> = 1, </a:t>
            </a:r>
            <a:r>
              <a:rPr lang="en-US" sz="2400" i="1" dirty="0" smtClean="0"/>
              <a:t>T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/ </a:t>
            </a:r>
            <a:r>
              <a:rPr lang="en-US" sz="2400" dirty="0"/>
              <a:t>2</a:t>
            </a:r>
            <a:r>
              <a:rPr lang="en-US" sz="2400" i="1" baseline="30000" dirty="0"/>
              <a:t>k</a:t>
            </a:r>
            <a:r>
              <a:rPr lang="en-US" sz="2400" dirty="0" smtClean="0"/>
              <a:t>) = </a:t>
            </a:r>
            <a:r>
              <a:rPr lang="en-US" sz="2400" i="1" dirty="0" smtClean="0"/>
              <a:t>T</a:t>
            </a:r>
            <a:r>
              <a:rPr lang="en-US" sz="2400" dirty="0" smtClean="0"/>
              <a:t>(1) = </a:t>
            </a:r>
            <a:r>
              <a:rPr lang="en-US" sz="2400" dirty="0" smtClean="0">
                <a:sym typeface="Symbol"/>
              </a:rPr>
              <a:t>(1).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651125" y="3124200"/>
            <a:ext cx="6027778" cy="2519707"/>
            <a:chOff x="2651125" y="3124200"/>
            <a:chExt cx="6027778" cy="2519707"/>
          </a:xfrm>
        </p:grpSpPr>
        <p:sp>
          <p:nvSpPr>
            <p:cNvPr id="9" name="Line 3"/>
            <p:cNvSpPr>
              <a:spLocks noChangeShapeType="1"/>
            </p:cNvSpPr>
            <p:nvPr/>
          </p:nvSpPr>
          <p:spPr bwMode="auto">
            <a:xfrm>
              <a:off x="5791200" y="3505200"/>
              <a:ext cx="12954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 flipH="1">
              <a:off x="4175124" y="3505200"/>
              <a:ext cx="1158875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4200525" y="4724400"/>
              <a:ext cx="6858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H="1">
              <a:off x="3133725" y="4724400"/>
              <a:ext cx="685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7629525" y="4724400"/>
              <a:ext cx="6858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>
              <a:off x="6562725" y="4724400"/>
              <a:ext cx="685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5334000" y="3124200"/>
              <a:ext cx="537006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 i="1">
                  <a:solidFill>
                    <a:schemeClr val="tx1"/>
                  </a:solidFill>
                  <a:cs typeface="Arial" charset="0"/>
                </a:rPr>
                <a:t>n</a:t>
              </a:r>
              <a:r>
                <a:rPr lang="en-US" sz="2400" b="1" baseline="30000">
                  <a:solidFill>
                    <a:schemeClr val="tx1"/>
                  </a:solidFill>
                  <a:cs typeface="Arial" charset="0"/>
                </a:rPr>
                <a:t>2</a:t>
              </a:r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3565525" y="4171606"/>
              <a:ext cx="981038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400" b="1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/2)</a:t>
              </a:r>
              <a:r>
                <a:rPr lang="en-US" sz="2400" b="1" baseline="30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651125" y="5181600"/>
              <a:ext cx="1065997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 i="1" dirty="0">
                  <a:solidFill>
                    <a:schemeClr val="tx1"/>
                  </a:solidFill>
                  <a:latin typeface="Times New Roman" pitchFamily="18" charset="0"/>
                </a:rPr>
                <a:t>T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400" b="1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/4)</a:t>
              </a:r>
              <a:r>
                <a:rPr lang="en-US" sz="24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6894513" y="4171606"/>
              <a:ext cx="981038" cy="831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400" b="1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/2)</a:t>
              </a:r>
              <a:r>
                <a:rPr lang="en-US" sz="2400" b="1" baseline="300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  <a:p>
              <a:endParaRPr lang="en-US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4337050" y="5181600"/>
              <a:ext cx="98905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 i="1" dirty="0">
                  <a:solidFill>
                    <a:schemeClr val="tx1"/>
                  </a:solidFill>
                  <a:latin typeface="Times New Roman" pitchFamily="18" charset="0"/>
                </a:rPr>
                <a:t>T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400" b="1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/4)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5937250" y="5181600"/>
              <a:ext cx="98905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 i="1" dirty="0">
                  <a:solidFill>
                    <a:schemeClr val="tx1"/>
                  </a:solidFill>
                  <a:latin typeface="Times New Roman" pitchFamily="18" charset="0"/>
                </a:rPr>
                <a:t>T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400" b="1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/4)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7689850" y="5181600"/>
              <a:ext cx="98905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 i="1" dirty="0">
                  <a:solidFill>
                    <a:schemeClr val="tx1"/>
                  </a:solidFill>
                  <a:latin typeface="Times New Roman" pitchFamily="18" charset="0"/>
                </a:rPr>
                <a:t>T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lang="en-US" sz="2400" b="1" i="1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sz="2400" b="1" dirty="0">
                  <a:solidFill>
                    <a:schemeClr val="tx1"/>
                  </a:solidFill>
                  <a:latin typeface="Times New Roman" pitchFamily="18" charset="0"/>
                </a:rPr>
                <a:t>/4)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57200" y="2057400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第一层展开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81000" y="4038600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第二层展开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947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95400"/>
            <a:ext cx="4876801" cy="517525"/>
          </a:xfrm>
          <a:noFill/>
        </p:spPr>
        <p:txBody>
          <a:bodyPr lIns="92075" tIns="46038" rIns="92075" bIns="46038"/>
          <a:lstStyle/>
          <a:p>
            <a:r>
              <a:rPr lang="zh-CN" altLang="en-US" sz="2400" b="1" dirty="0" smtClean="0"/>
              <a:t>递归树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98363" y="1752600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cs typeface="Arial" charset="0"/>
              </a:rPr>
              <a:t>0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57200" y="2590800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cs typeface="Arial" charset="0"/>
              </a:rPr>
              <a:t>1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457200" y="3576293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cs typeface="Arial" charset="0"/>
              </a:rPr>
              <a:t>2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241139" y="4641639"/>
            <a:ext cx="673261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  <a:cs typeface="Arial" charset="0"/>
              </a:rPr>
              <a:t>lg</a:t>
            </a:r>
            <a:r>
              <a:rPr lang="en-US" sz="2400" b="1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2400" b="1" i="1" dirty="0" smtClean="0">
                <a:solidFill>
                  <a:schemeClr val="tx1"/>
                </a:solidFill>
                <a:cs typeface="Arial" charset="0"/>
              </a:rPr>
              <a:t>n</a:t>
            </a:r>
            <a:endParaRPr lang="en-US" sz="2400" b="1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157663" y="2057400"/>
            <a:ext cx="1112837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H="1">
            <a:off x="2617787" y="2057400"/>
            <a:ext cx="1082674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2405063" y="3124200"/>
            <a:ext cx="685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1338263" y="31242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5834063" y="3124200"/>
            <a:ext cx="685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H="1">
            <a:off x="4767263" y="31242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684589" y="1676400"/>
            <a:ext cx="65881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cs typeface="Arial" charset="0"/>
              </a:rPr>
              <a:t>n</a:t>
            </a:r>
            <a:r>
              <a:rPr lang="en-US" sz="2400" b="1" baseline="30000" dirty="0">
                <a:solidFill>
                  <a:schemeClr val="tx1"/>
                </a:solidFill>
                <a:cs typeface="Arial" charset="0"/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1954213" y="2590800"/>
            <a:ext cx="90409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/2)</a:t>
            </a:r>
            <a:r>
              <a:rPr lang="en-US" sz="2400" b="1" baseline="30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5181600" y="2590800"/>
            <a:ext cx="90409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/2)</a:t>
            </a:r>
            <a:r>
              <a:rPr lang="en-US" sz="2400" b="1" baseline="30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2617788" y="3581400"/>
            <a:ext cx="90409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/4)</a:t>
            </a:r>
            <a:r>
              <a:rPr lang="en-US" sz="2400" b="1" baseline="30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4141788" y="3581400"/>
            <a:ext cx="90409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/4)</a:t>
            </a:r>
            <a:r>
              <a:rPr lang="en-US" sz="2400" b="1" baseline="30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6229350" y="3581400"/>
            <a:ext cx="90409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/4)</a:t>
            </a:r>
            <a:r>
              <a:rPr lang="en-US" sz="2400" b="1" baseline="30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1066800" y="3581400"/>
            <a:ext cx="98103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</a:rPr>
              <a:t>/4)</a:t>
            </a:r>
            <a:r>
              <a:rPr lang="en-US" sz="2400" b="1" baseline="30000" dirty="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7768794" y="1676400"/>
            <a:ext cx="53700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cs typeface="Arial" charset="0"/>
              </a:rPr>
              <a:t>n</a:t>
            </a:r>
            <a:r>
              <a:rPr lang="en-US" sz="2400" b="1" baseline="30000" dirty="0">
                <a:solidFill>
                  <a:schemeClr val="tx1"/>
                </a:solidFill>
                <a:cs typeface="Arial" charset="0"/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7474930" y="2661893"/>
            <a:ext cx="121187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cs typeface="Arial" charset="0"/>
              </a:rPr>
              <a:t>(1/2) </a:t>
            </a:r>
            <a:r>
              <a:rPr lang="en-US" sz="2400" b="1" i="1" dirty="0">
                <a:solidFill>
                  <a:schemeClr val="tx1"/>
                </a:solidFill>
                <a:cs typeface="Arial" charset="0"/>
              </a:rPr>
              <a:t>n</a:t>
            </a:r>
            <a:r>
              <a:rPr lang="en-US" sz="2400" b="1" baseline="30000" dirty="0">
                <a:solidFill>
                  <a:schemeClr val="tx1"/>
                </a:solidFill>
                <a:cs typeface="Arial" charset="0"/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7703530" y="3581400"/>
            <a:ext cx="121187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>
                <a:solidFill>
                  <a:schemeClr val="tx1"/>
                </a:solidFill>
                <a:cs typeface="Arial" charset="0"/>
              </a:rPr>
              <a:t>(1/4) </a:t>
            </a:r>
            <a:r>
              <a:rPr lang="en-US" sz="2400" b="1" i="1">
                <a:solidFill>
                  <a:schemeClr val="tx1"/>
                </a:solidFill>
                <a:cs typeface="Arial" charset="0"/>
              </a:rPr>
              <a:t>n</a:t>
            </a:r>
            <a:r>
              <a:rPr lang="en-US" sz="2400" b="1" baseline="30000">
                <a:solidFill>
                  <a:schemeClr val="tx1"/>
                </a:solidFill>
                <a:cs typeface="Arial" charset="0"/>
              </a:rPr>
              <a:t>2</a:t>
            </a:r>
            <a:r>
              <a:rPr lang="en-US" sz="2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168" name="Rectangle 24"/>
          <p:cNvSpPr>
            <a:spLocks noChangeArrowheads="1"/>
          </p:cNvSpPr>
          <p:nvPr/>
        </p:nvSpPr>
        <p:spPr bwMode="auto">
          <a:xfrm>
            <a:off x="8001000" y="3886200"/>
            <a:ext cx="262892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6170" name="Group 26"/>
          <p:cNvGrpSpPr>
            <a:grpSpLocks/>
          </p:cNvGrpSpPr>
          <p:nvPr/>
        </p:nvGrpSpPr>
        <p:grpSpPr bwMode="auto">
          <a:xfrm>
            <a:off x="838200" y="4114800"/>
            <a:ext cx="1295400" cy="457200"/>
            <a:chOff x="528" y="2592"/>
            <a:chExt cx="816" cy="288"/>
          </a:xfrm>
        </p:grpSpPr>
        <p:sp>
          <p:nvSpPr>
            <p:cNvPr id="6184" name="Line 27"/>
            <p:cNvSpPr>
              <a:spLocks noChangeShapeType="1"/>
            </p:cNvSpPr>
            <p:nvPr/>
          </p:nvSpPr>
          <p:spPr bwMode="auto">
            <a:xfrm flipH="1">
              <a:off x="528" y="2592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185" name="Line 28"/>
            <p:cNvSpPr>
              <a:spLocks noChangeShapeType="1"/>
            </p:cNvSpPr>
            <p:nvPr/>
          </p:nvSpPr>
          <p:spPr bwMode="auto">
            <a:xfrm>
              <a:off x="960" y="2592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6171" name="Line 29"/>
          <p:cNvSpPr>
            <a:spLocks noChangeShapeType="1"/>
          </p:cNvSpPr>
          <p:nvPr/>
        </p:nvSpPr>
        <p:spPr bwMode="auto">
          <a:xfrm>
            <a:off x="5270500" y="1981200"/>
            <a:ext cx="1892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172" name="Line 30"/>
          <p:cNvSpPr>
            <a:spLocks noChangeShapeType="1"/>
          </p:cNvSpPr>
          <p:nvPr/>
        </p:nvSpPr>
        <p:spPr bwMode="auto">
          <a:xfrm>
            <a:off x="6400800" y="28956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grpSp>
        <p:nvGrpSpPr>
          <p:cNvPr id="6174" name="Group 32"/>
          <p:cNvGrpSpPr>
            <a:grpSpLocks/>
          </p:cNvGrpSpPr>
          <p:nvPr/>
        </p:nvGrpSpPr>
        <p:grpSpPr bwMode="auto">
          <a:xfrm>
            <a:off x="2514600" y="4114800"/>
            <a:ext cx="1295400" cy="457200"/>
            <a:chOff x="1584" y="2592"/>
            <a:chExt cx="816" cy="288"/>
          </a:xfrm>
        </p:grpSpPr>
        <p:sp>
          <p:nvSpPr>
            <p:cNvPr id="6182" name="Line 33"/>
            <p:cNvSpPr>
              <a:spLocks noChangeShapeType="1"/>
            </p:cNvSpPr>
            <p:nvPr/>
          </p:nvSpPr>
          <p:spPr bwMode="auto">
            <a:xfrm flipH="1">
              <a:off x="1584" y="2592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183" name="Line 34"/>
            <p:cNvSpPr>
              <a:spLocks noChangeShapeType="1"/>
            </p:cNvSpPr>
            <p:nvPr/>
          </p:nvSpPr>
          <p:spPr bwMode="auto">
            <a:xfrm>
              <a:off x="2016" y="2592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6175" name="Group 35"/>
          <p:cNvGrpSpPr>
            <a:grpSpLocks/>
          </p:cNvGrpSpPr>
          <p:nvPr/>
        </p:nvGrpSpPr>
        <p:grpSpPr bwMode="auto">
          <a:xfrm>
            <a:off x="4114800" y="4114800"/>
            <a:ext cx="1295400" cy="457200"/>
            <a:chOff x="2592" y="2592"/>
            <a:chExt cx="816" cy="288"/>
          </a:xfrm>
        </p:grpSpPr>
        <p:sp>
          <p:nvSpPr>
            <p:cNvPr id="6180" name="Line 36"/>
            <p:cNvSpPr>
              <a:spLocks noChangeShapeType="1"/>
            </p:cNvSpPr>
            <p:nvPr/>
          </p:nvSpPr>
          <p:spPr bwMode="auto">
            <a:xfrm flipH="1">
              <a:off x="2592" y="2592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181" name="Line 37"/>
            <p:cNvSpPr>
              <a:spLocks noChangeShapeType="1"/>
            </p:cNvSpPr>
            <p:nvPr/>
          </p:nvSpPr>
          <p:spPr bwMode="auto">
            <a:xfrm>
              <a:off x="3024" y="2592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6176" name="Group 38"/>
          <p:cNvGrpSpPr>
            <a:grpSpLocks/>
          </p:cNvGrpSpPr>
          <p:nvPr/>
        </p:nvGrpSpPr>
        <p:grpSpPr bwMode="auto">
          <a:xfrm>
            <a:off x="6019800" y="4114800"/>
            <a:ext cx="1295400" cy="457200"/>
            <a:chOff x="3792" y="2592"/>
            <a:chExt cx="816" cy="288"/>
          </a:xfrm>
        </p:grpSpPr>
        <p:sp>
          <p:nvSpPr>
            <p:cNvPr id="6178" name="Line 39"/>
            <p:cNvSpPr>
              <a:spLocks noChangeShapeType="1"/>
            </p:cNvSpPr>
            <p:nvPr/>
          </p:nvSpPr>
          <p:spPr bwMode="auto">
            <a:xfrm flipH="1">
              <a:off x="3792" y="2592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6179" name="Line 40"/>
            <p:cNvSpPr>
              <a:spLocks noChangeShapeType="1"/>
            </p:cNvSpPr>
            <p:nvPr/>
          </p:nvSpPr>
          <p:spPr bwMode="auto">
            <a:xfrm>
              <a:off x="4224" y="2592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6177" name="Rectangle 41"/>
          <p:cNvSpPr>
            <a:spLocks noChangeArrowheads="1"/>
          </p:cNvSpPr>
          <p:nvPr/>
        </p:nvSpPr>
        <p:spPr bwMode="auto">
          <a:xfrm>
            <a:off x="453864" y="3886200"/>
            <a:ext cx="262892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50000"/>
              </a:lnSpc>
            </a:pP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 bwMode="auto">
          <a:xfrm>
            <a:off x="609600" y="3048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3600" dirty="0">
                <a:solidFill>
                  <a:srgbClr val="0000CC"/>
                </a:solidFill>
              </a:rPr>
              <a:t>举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例</a:t>
            </a:r>
            <a:r>
              <a:rPr lang="en-US" sz="3600" b="1" dirty="0" smtClean="0">
                <a:solidFill>
                  <a:srgbClr val="0000CC"/>
                </a:solidFill>
              </a:rPr>
              <a:t>: </a:t>
            </a:r>
            <a:r>
              <a:rPr lang="en-US" sz="3600" b="1" i="1" dirty="0" smtClean="0">
                <a:solidFill>
                  <a:srgbClr val="0000CC"/>
                </a:solidFill>
              </a:rPr>
              <a:t>T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i="1" dirty="0" smtClean="0">
                <a:solidFill>
                  <a:srgbClr val="0000CC"/>
                </a:solidFill>
              </a:rPr>
              <a:t>n</a:t>
            </a:r>
            <a:r>
              <a:rPr lang="en-US" sz="3600" b="1" dirty="0" smtClean="0">
                <a:solidFill>
                  <a:srgbClr val="0000CC"/>
                </a:solidFill>
              </a:rPr>
              <a:t>) = 2</a:t>
            </a:r>
            <a:r>
              <a:rPr lang="en-US" sz="3600" b="1" i="1" dirty="0" smtClean="0">
                <a:solidFill>
                  <a:srgbClr val="0000CC"/>
                </a:solidFill>
              </a:rPr>
              <a:t>T</a:t>
            </a:r>
            <a:r>
              <a:rPr lang="en-US" sz="3600" b="1" dirty="0" smtClean="0">
                <a:solidFill>
                  <a:srgbClr val="0000CC"/>
                </a:solidFill>
              </a:rPr>
              <a:t>(</a:t>
            </a:r>
            <a:r>
              <a:rPr lang="en-US" sz="3600" b="1" i="1" dirty="0" smtClean="0">
                <a:solidFill>
                  <a:srgbClr val="0000CC"/>
                </a:solidFill>
              </a:rPr>
              <a:t>n</a:t>
            </a:r>
            <a:r>
              <a:rPr lang="en-US" sz="3600" b="1" dirty="0" smtClean="0">
                <a:solidFill>
                  <a:srgbClr val="0000CC"/>
                </a:solidFill>
              </a:rPr>
              <a:t>/2) </a:t>
            </a:r>
            <a:r>
              <a:rPr lang="en-US" sz="3600" b="1" i="1" dirty="0" smtClean="0">
                <a:solidFill>
                  <a:srgbClr val="0000CC"/>
                </a:solidFill>
              </a:rPr>
              <a:t>+ n</a:t>
            </a:r>
            <a:r>
              <a:rPr lang="en-US" sz="3600" b="1" baseline="30000" dirty="0" smtClean="0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43" name="Line 30"/>
          <p:cNvSpPr>
            <a:spLocks noChangeShapeType="1"/>
          </p:cNvSpPr>
          <p:nvPr/>
        </p:nvSpPr>
        <p:spPr bwMode="auto">
          <a:xfrm>
            <a:off x="7133444" y="3856038"/>
            <a:ext cx="570086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5065064" y="4572000"/>
          <a:ext cx="3697936" cy="86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07" name="Equation" r:id="rId4" imgW="1854200" imgH="431800" progId="Equation.3">
                  <p:embed/>
                </p:oleObj>
              </mc:Choice>
              <mc:Fallback>
                <p:oleObj name="Equation" r:id="rId4" imgW="1854200" imgH="431800" progId="Equation.3">
                  <p:embed/>
                  <p:pic>
                    <p:nvPicPr>
                      <p:cNvPr id="0" name="Picture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064" y="4572000"/>
                        <a:ext cx="3697936" cy="86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66" name="Object 2"/>
          <p:cNvGraphicFramePr>
            <a:graphicFrameLocks noChangeAspect="1"/>
          </p:cNvGraphicFramePr>
          <p:nvPr/>
        </p:nvGraphicFramePr>
        <p:xfrm>
          <a:off x="152400" y="5681798"/>
          <a:ext cx="8839200" cy="871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08" name="Equation" r:id="rId6" imgW="4457700" imgH="482600" progId="Equation.3">
                  <p:embed/>
                </p:oleObj>
              </mc:Choice>
              <mc:Fallback>
                <p:oleObj name="Equation" r:id="rId6" imgW="4457700" imgH="482600" progId="Equation.3">
                  <p:embed/>
                  <p:pic>
                    <p:nvPicPr>
                      <p:cNvPr id="0" name="Picture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681798"/>
                        <a:ext cx="8839200" cy="8714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57200" y="5238690"/>
            <a:ext cx="3288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everything together: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5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代入法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10600" cy="4724400"/>
          </a:xfrm>
          <a:noFill/>
        </p:spPr>
        <p:txBody>
          <a:bodyPr lIns="92075" tIns="46038" rIns="92075" bIns="46038"/>
          <a:lstStyle/>
          <a:p>
            <a:r>
              <a:rPr lang="zh-CN" altLang="en-US" sz="2400" b="1" dirty="0" smtClean="0">
                <a:latin typeface="+mj-lt"/>
              </a:rPr>
              <a:t>首先，</a:t>
            </a:r>
            <a:r>
              <a:rPr lang="zh-CN" altLang="en-US" sz="2400" b="1" dirty="0" smtClean="0">
                <a:solidFill>
                  <a:srgbClr val="FF0000"/>
                </a:solidFill>
                <a:latin typeface="+mj-lt"/>
              </a:rPr>
              <a:t>猜</a:t>
            </a:r>
            <a:r>
              <a:rPr lang="zh-CN" altLang="en-US" sz="2400" b="1" dirty="0" smtClean="0">
                <a:latin typeface="+mj-lt"/>
              </a:rPr>
              <a:t>解的形式</a:t>
            </a:r>
            <a:endParaRPr lang="en-US" altLang="zh-CN" sz="2400" b="1" dirty="0" smtClean="0">
              <a:latin typeface="+mj-lt"/>
            </a:endParaRPr>
          </a:p>
          <a:p>
            <a:r>
              <a:rPr lang="zh-CN" altLang="en-US" sz="2400" b="1" dirty="0" smtClean="0">
                <a:latin typeface="+mj-lt"/>
              </a:rPr>
              <a:t>然后验证猜测的解，并解出常数。</a:t>
            </a:r>
            <a:endParaRPr lang="en-US" sz="2400" b="1" dirty="0" smtClean="0">
              <a:latin typeface="+mj-lt"/>
            </a:endParaRPr>
          </a:p>
          <a:p>
            <a:r>
              <a:rPr lang="zh-CN" altLang="en-US" sz="2400" b="1" dirty="0" smtClean="0">
                <a:latin typeface="+mj-lt"/>
              </a:rPr>
              <a:t>两个挑战</a:t>
            </a:r>
            <a:r>
              <a:rPr lang="en-US" sz="2400" b="1" dirty="0" smtClean="0">
                <a:latin typeface="+mj-lt"/>
              </a:rPr>
              <a:t>:</a:t>
            </a:r>
          </a:p>
          <a:p>
            <a:pPr marL="640080" lvl="1"/>
            <a:r>
              <a:rPr lang="zh-CN" altLang="en-US" sz="2200" b="1" dirty="0" smtClean="0">
                <a:latin typeface="+mj-lt"/>
              </a:rPr>
              <a:t>如何猜解的形式</a:t>
            </a:r>
            <a:r>
              <a:rPr lang="en-US" sz="2200" b="1" dirty="0" smtClean="0">
                <a:latin typeface="+mj-lt"/>
              </a:rPr>
              <a:t>?</a:t>
            </a:r>
          </a:p>
          <a:p>
            <a:pPr marL="960120" lvl="2"/>
            <a:r>
              <a:rPr lang="zh-CN" altLang="en-US" sz="2200" b="1" dirty="0" smtClean="0">
                <a:latin typeface="+mj-lt"/>
              </a:rPr>
              <a:t>依据经验。</a:t>
            </a:r>
            <a:endParaRPr lang="en-US" sz="2200" b="1" dirty="0" smtClean="0">
              <a:latin typeface="+mj-lt"/>
            </a:endParaRPr>
          </a:p>
          <a:p>
            <a:pPr marL="960120" lvl="2"/>
            <a:r>
              <a:rPr lang="zh-CN" altLang="en-US" sz="2200" b="1" dirty="0" smtClean="0">
                <a:latin typeface="+mj-lt"/>
              </a:rPr>
              <a:t>从宽松的上下界开始，然后逐渐缩小范围。</a:t>
            </a:r>
            <a:endParaRPr lang="en-US" sz="2200" b="1" dirty="0" smtClean="0">
              <a:latin typeface="+mj-lt"/>
            </a:endParaRPr>
          </a:p>
          <a:p>
            <a:pPr marL="640080" lvl="1"/>
            <a:r>
              <a:rPr lang="zh-CN" altLang="en-US" sz="2200" b="1" dirty="0" smtClean="0">
                <a:latin typeface="+mj-lt"/>
              </a:rPr>
              <a:t>如何验证解</a:t>
            </a:r>
            <a:r>
              <a:rPr lang="en-US" sz="2200" b="1" dirty="0" smtClean="0">
                <a:latin typeface="+mj-lt"/>
              </a:rPr>
              <a:t>?</a:t>
            </a:r>
          </a:p>
          <a:p>
            <a:pPr marL="960120" lvl="2"/>
            <a:r>
              <a:rPr lang="zh-CN" altLang="en-US" sz="2200" b="1" dirty="0">
                <a:latin typeface="+mj-lt"/>
              </a:rPr>
              <a:t>基于数学归纳法，但数学归纳法却不能直接证明其细节，这是因为数学归纳法不是强大到足以证明其</a:t>
            </a:r>
            <a:r>
              <a:rPr lang="zh-CN" altLang="en-US" sz="2200" b="1" dirty="0" smtClean="0">
                <a:latin typeface="+mj-lt"/>
              </a:rPr>
              <a:t>细节，这时</a:t>
            </a:r>
            <a:r>
              <a:rPr lang="zh-CN" altLang="en-US" sz="2200" b="1" dirty="0">
                <a:latin typeface="+mj-lt"/>
              </a:rPr>
              <a:t>可从猜测解中减去一个低阶项以使数学归纳法得以</a:t>
            </a:r>
            <a:r>
              <a:rPr lang="zh-CN" altLang="en-US" sz="2200" b="1" dirty="0" smtClean="0">
                <a:latin typeface="+mj-lt"/>
              </a:rPr>
              <a:t>满足</a:t>
            </a:r>
            <a:endParaRPr lang="zh-CN" altLang="en-US" sz="2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157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举例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  <a:noFill/>
        </p:spPr>
        <p:txBody>
          <a:bodyPr lIns="92075" tIns="46038" rIns="92075" bIns="46038"/>
          <a:lstStyle/>
          <a:p>
            <a:pPr>
              <a:spcBef>
                <a:spcPts val="0"/>
              </a:spcBef>
            </a:pPr>
            <a:r>
              <a:rPr lang="en-US" sz="2400" b="1" dirty="0"/>
              <a:t>Consider </a:t>
            </a:r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 = 4</a:t>
            </a:r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/2) +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. We first </a:t>
            </a:r>
            <a:r>
              <a:rPr lang="en-US" sz="2400" b="1" dirty="0" smtClean="0">
                <a:solidFill>
                  <a:schemeClr val="tx2"/>
                </a:solidFill>
              </a:rPr>
              <a:t>guess </a:t>
            </a:r>
            <a:r>
              <a:rPr lang="en-US" sz="2400" b="1" i="1" dirty="0">
                <a:solidFill>
                  <a:schemeClr val="tx2"/>
                </a:solidFill>
              </a:rPr>
              <a:t>O</a:t>
            </a:r>
            <a:r>
              <a:rPr lang="en-US" sz="2400" b="1" dirty="0">
                <a:solidFill>
                  <a:schemeClr val="tx2"/>
                </a:solidFill>
              </a:rPr>
              <a:t>(</a:t>
            </a:r>
            <a:r>
              <a:rPr lang="en-US" sz="2400" b="1" i="1" dirty="0">
                <a:solidFill>
                  <a:schemeClr val="tx2"/>
                </a:solidFill>
              </a:rPr>
              <a:t>n</a:t>
            </a:r>
            <a:r>
              <a:rPr lang="en-US" sz="2400" b="1" baseline="30000" dirty="0">
                <a:solidFill>
                  <a:schemeClr val="tx2"/>
                </a:solidFill>
              </a:rPr>
              <a:t>3</a:t>
            </a:r>
            <a:r>
              <a:rPr lang="en-US" sz="2400" b="1" dirty="0">
                <a:solidFill>
                  <a:schemeClr val="tx2"/>
                </a:solidFill>
              </a:rPr>
              <a:t>) and show </a:t>
            </a:r>
            <a:r>
              <a:rPr lang="en-US" sz="2400" b="1" i="1" dirty="0">
                <a:solidFill>
                  <a:schemeClr val="tx2"/>
                </a:solidFill>
              </a:rPr>
              <a:t>T</a:t>
            </a:r>
            <a:r>
              <a:rPr lang="en-US" sz="2400" b="1" dirty="0">
                <a:solidFill>
                  <a:schemeClr val="tx2"/>
                </a:solidFill>
              </a:rPr>
              <a:t>(</a:t>
            </a:r>
            <a:r>
              <a:rPr lang="en-US" sz="2400" b="1" i="1" dirty="0">
                <a:solidFill>
                  <a:schemeClr val="tx2"/>
                </a:solidFill>
              </a:rPr>
              <a:t>n</a:t>
            </a:r>
            <a:r>
              <a:rPr lang="en-US" sz="2400" b="1" dirty="0">
                <a:solidFill>
                  <a:schemeClr val="tx2"/>
                </a:solidFill>
              </a:rPr>
              <a:t>) </a:t>
            </a:r>
            <a:r>
              <a:rPr lang="en-US" sz="2400" b="1" dirty="0">
                <a:solidFill>
                  <a:schemeClr val="tx2"/>
                </a:solidFill>
                <a:sym typeface="Symbol"/>
              </a:rPr>
              <a:t> </a:t>
            </a:r>
            <a:r>
              <a:rPr lang="en-US" sz="2400" b="1" i="1" dirty="0">
                <a:solidFill>
                  <a:schemeClr val="tx2"/>
                </a:solidFill>
              </a:rPr>
              <a:t>cn</a:t>
            </a:r>
            <a:r>
              <a:rPr lang="en-US" sz="2400" b="1" baseline="30000" dirty="0">
                <a:solidFill>
                  <a:schemeClr val="tx2"/>
                </a:solidFill>
              </a:rPr>
              <a:t>3</a:t>
            </a:r>
            <a:r>
              <a:rPr lang="en-US" sz="2400" b="1" dirty="0">
                <a:solidFill>
                  <a:schemeClr val="tx2"/>
                </a:solidFill>
              </a:rPr>
              <a:t> for all </a:t>
            </a:r>
            <a:r>
              <a:rPr lang="en-US" sz="2400" b="1" i="1" dirty="0">
                <a:solidFill>
                  <a:schemeClr val="tx2"/>
                </a:solidFill>
              </a:rPr>
              <a:t>n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  <a:sym typeface="Symbol"/>
              </a:rPr>
              <a:t> 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baseline="-25000" dirty="0" smtClean="0">
                <a:solidFill>
                  <a:schemeClr val="tx2"/>
                </a:solidFill>
              </a:rPr>
              <a:t>0</a:t>
            </a:r>
            <a:endParaRPr lang="en-US" sz="2400" b="1" dirty="0" smtClean="0"/>
          </a:p>
          <a:p>
            <a:pPr>
              <a:spcBef>
                <a:spcPts val="0"/>
              </a:spcBef>
              <a:spcAft>
                <a:spcPct val="20000"/>
              </a:spcAft>
            </a:pPr>
            <a:r>
              <a:rPr lang="en-US" sz="2400" b="1" dirty="0" smtClean="0"/>
              <a:t>We assume that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) </a:t>
            </a:r>
            <a:r>
              <a:rPr lang="en-US" sz="2400" b="1" dirty="0" smtClean="0">
                <a:latin typeface="Symbol" pitchFamily="18" charset="2"/>
              </a:rPr>
              <a:t>£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ck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for 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 &lt;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and prove </a:t>
            </a:r>
            <a:r>
              <a:rPr lang="en-US" sz="2400" b="1" i="1" dirty="0" smtClean="0">
                <a:solidFill>
                  <a:schemeClr val="tx2"/>
                </a:solidFill>
              </a:rPr>
              <a:t>T</a:t>
            </a:r>
            <a:r>
              <a:rPr lang="en-US" sz="2400" b="1" dirty="0" smtClean="0">
                <a:solidFill>
                  <a:schemeClr val="tx2"/>
                </a:solidFill>
              </a:rPr>
              <a:t>(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dirty="0" smtClean="0">
                <a:solidFill>
                  <a:schemeClr val="tx2"/>
                </a:solidFill>
              </a:rPr>
              <a:t>) </a:t>
            </a:r>
            <a:r>
              <a:rPr lang="en-US" sz="2400" b="1" dirty="0" smtClean="0">
                <a:solidFill>
                  <a:schemeClr val="tx2"/>
                </a:solidFill>
                <a:latin typeface="Symbol" pitchFamily="18" charset="2"/>
              </a:rPr>
              <a:t>£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smtClean="0">
                <a:solidFill>
                  <a:schemeClr val="tx2"/>
                </a:solidFill>
              </a:rPr>
              <a:t>cn</a:t>
            </a:r>
            <a:r>
              <a:rPr lang="en-US" sz="2400" b="1" baseline="30000" dirty="0" smtClean="0">
                <a:solidFill>
                  <a:schemeClr val="tx2"/>
                </a:solidFill>
              </a:rPr>
              <a:t>3</a:t>
            </a:r>
            <a:r>
              <a:rPr lang="en-US" sz="2400" b="1" dirty="0" smtClean="0"/>
              <a:t> by (strong) </a:t>
            </a:r>
            <a:r>
              <a:rPr lang="en-US" sz="2400" b="1" i="1" dirty="0" smtClean="0">
                <a:solidFill>
                  <a:schemeClr val="tx2"/>
                </a:solidFill>
              </a:rPr>
              <a:t>induction</a:t>
            </a:r>
            <a:r>
              <a:rPr lang="en-US" sz="2400" b="1" dirty="0" smtClean="0"/>
              <a:t>.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sz="2400" b="1" dirty="0" smtClean="0"/>
              <a:t>		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4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 +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Symbol" pitchFamily="18" charset="2"/>
              </a:rPr>
              <a:t>£ 4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+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= 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sz="2400" b="1" dirty="0" smtClean="0"/>
              <a:t> 		= (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/2)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+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=  </a:t>
            </a:r>
            <a:r>
              <a:rPr lang="en-US" sz="2400" b="1" i="1" dirty="0" smtClean="0">
                <a:solidFill>
                  <a:schemeClr val="tx2"/>
                </a:solidFill>
              </a:rPr>
              <a:t>cn</a:t>
            </a:r>
            <a:r>
              <a:rPr lang="en-US" sz="2400" b="1" baseline="30000" dirty="0" smtClean="0">
                <a:solidFill>
                  <a:schemeClr val="tx2"/>
                </a:solidFill>
              </a:rPr>
              <a:t>3</a:t>
            </a:r>
            <a:r>
              <a:rPr lang="en-US" sz="2400" b="1" dirty="0" smtClean="0"/>
              <a:t> – ((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/2)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–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</a:t>
            </a:r>
            <a:r>
              <a:rPr lang="en-US" sz="2400" b="1" dirty="0" smtClean="0">
                <a:latin typeface="Symbol" pitchFamily="18" charset="2"/>
              </a:rPr>
              <a:t>£</a:t>
            </a:r>
            <a:r>
              <a:rPr lang="en-US" sz="2400" b="1" dirty="0" smtClean="0"/>
              <a:t> </a:t>
            </a:r>
            <a:r>
              <a:rPr lang="en-US" sz="2400" b="1" i="1" dirty="0" smtClean="0">
                <a:solidFill>
                  <a:schemeClr val="tx2"/>
                </a:solidFill>
              </a:rPr>
              <a:t>cn</a:t>
            </a:r>
            <a:r>
              <a:rPr lang="en-US" sz="2400" b="1" baseline="30000" dirty="0" smtClean="0">
                <a:solidFill>
                  <a:schemeClr val="tx2"/>
                </a:solidFill>
              </a:rPr>
              <a:t>3</a:t>
            </a:r>
            <a:r>
              <a:rPr lang="en-US" sz="2400" b="1" dirty="0" smtClean="0"/>
              <a:t> 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sz="2400" b="1" dirty="0" smtClean="0"/>
              <a:t>     provided (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/2)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–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Symbol" pitchFamily="18" charset="2"/>
              </a:rPr>
              <a:t>³</a:t>
            </a:r>
            <a:r>
              <a:rPr lang="en-US" sz="2400" b="1" dirty="0" smtClean="0">
                <a:latin typeface="+mj-lt"/>
              </a:rPr>
              <a:t> 0.</a:t>
            </a:r>
            <a:r>
              <a:rPr lang="en-US" sz="2400" b="1" dirty="0" smtClean="0">
                <a:latin typeface="Symbol" pitchFamily="18" charset="2"/>
              </a:rPr>
              <a:t> </a:t>
            </a:r>
            <a:endParaRPr lang="en-US" sz="2400" b="1" dirty="0" smtClean="0"/>
          </a:p>
          <a:p>
            <a:pPr>
              <a:spcBef>
                <a:spcPts val="0"/>
              </a:spcBef>
            </a:pPr>
            <a:r>
              <a:rPr lang="en-US" sz="2400" b="1" dirty="0" smtClean="0"/>
              <a:t>For (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/2)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–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Symbol" pitchFamily="18" charset="2"/>
              </a:rPr>
              <a:t>³ 0 </a:t>
            </a:r>
            <a:r>
              <a:rPr lang="en-US" sz="2400" b="1" dirty="0" smtClean="0">
                <a:latin typeface="+mj-lt"/>
              </a:rPr>
              <a:t>to hold, we need 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/2)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>
                <a:latin typeface="Symbol" pitchFamily="18" charset="2"/>
              </a:rPr>
              <a:t> ³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     which can be satisfied when </a:t>
            </a:r>
            <a:r>
              <a:rPr lang="en-US" sz="2400" b="1" i="1" dirty="0" smtClean="0"/>
              <a:t>c</a:t>
            </a:r>
            <a:r>
              <a:rPr lang="en-US" sz="2400" b="1" dirty="0" smtClean="0">
                <a:latin typeface="Symbol" pitchFamily="18" charset="2"/>
              </a:rPr>
              <a:t> ³</a:t>
            </a:r>
            <a:r>
              <a:rPr lang="en-US" sz="2400" b="1" dirty="0" smtClean="0"/>
              <a:t> 2/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for all </a:t>
            </a:r>
            <a:r>
              <a:rPr lang="en-US" sz="2400" b="1" i="1" dirty="0" smtClean="0"/>
              <a:t>n </a:t>
            </a:r>
            <a:r>
              <a:rPr lang="en-US" sz="2400" b="1" dirty="0" smtClean="0">
                <a:latin typeface="Symbol" pitchFamily="18" charset="2"/>
              </a:rPr>
              <a:t>³ </a:t>
            </a:r>
            <a:r>
              <a:rPr lang="en-US" sz="2400" b="1" dirty="0" smtClean="0"/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    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Symbol" pitchFamily="18" charset="2"/>
              </a:rPr>
              <a:t>³ </a:t>
            </a:r>
            <a:r>
              <a:rPr lang="en-US" sz="2400" b="1" dirty="0" smtClean="0"/>
              <a:t>2 and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Symbol" pitchFamily="18" charset="2"/>
              </a:rPr>
              <a:t>³ </a:t>
            </a:r>
            <a:r>
              <a:rPr lang="en-US" sz="2400" b="1" dirty="0" smtClean="0"/>
              <a:t>1.</a:t>
            </a:r>
          </a:p>
          <a:p>
            <a:pPr>
              <a:spcBef>
                <a:spcPts val="0"/>
              </a:spcBef>
            </a:pPr>
            <a:r>
              <a:rPr lang="en-US" sz="2400" b="1" dirty="0" smtClean="0"/>
              <a:t>We also need to consider the base condition. 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     Suppose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(1) = 3. Then 3 =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(1) </a:t>
            </a:r>
            <a:r>
              <a:rPr lang="en-US" sz="2400" b="1" dirty="0" smtClean="0">
                <a:sym typeface="Symbol" pitchFamily="18" charset="2"/>
              </a:rPr>
              <a:t> 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1</a:t>
            </a:r>
            <a:r>
              <a:rPr lang="en-US" sz="2400" b="1" baseline="30000" dirty="0" smtClean="0"/>
              <a:t>3 </a:t>
            </a:r>
            <a:r>
              <a:rPr lang="en-US" sz="2400" b="1" dirty="0" smtClean="0"/>
              <a:t>= 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 . 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     So 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 pitchFamily="18" charset="2"/>
              </a:rPr>
              <a:t> max{</a:t>
            </a:r>
            <a:r>
              <a:rPr lang="en-US" sz="2400" b="1" dirty="0" smtClean="0"/>
              <a:t>3, 2} = 3.</a:t>
            </a:r>
          </a:p>
        </p:txBody>
      </p:sp>
    </p:spTree>
    <p:extLst>
      <p:ext uri="{BB962C8B-B14F-4D97-AF65-F5344CB8AC3E}">
        <p14:creationId xmlns:p14="http://schemas.microsoft.com/office/powerpoint/2010/main" val="282688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缩小上下界范围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105400"/>
          </a:xfrm>
          <a:noFill/>
        </p:spPr>
        <p:txBody>
          <a:bodyPr lIns="92075" tIns="46038" rIns="92075" bIns="46038"/>
          <a:lstStyle/>
          <a:p>
            <a:r>
              <a:rPr lang="en-US" sz="2400" b="1" dirty="0" smtClean="0"/>
              <a:t>Try to improve the bound to </a:t>
            </a:r>
            <a:r>
              <a:rPr lang="en-US" sz="2400" b="1" i="1" dirty="0" smtClean="0">
                <a:solidFill>
                  <a:schemeClr val="tx2"/>
                </a:solidFill>
              </a:rPr>
              <a:t>T</a:t>
            </a:r>
            <a:r>
              <a:rPr lang="en-US" sz="2400" b="1" dirty="0" smtClean="0">
                <a:solidFill>
                  <a:schemeClr val="tx2"/>
                </a:solidFill>
              </a:rPr>
              <a:t>(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dirty="0" smtClean="0">
                <a:solidFill>
                  <a:schemeClr val="tx2"/>
                </a:solidFill>
              </a:rPr>
              <a:t>) = </a:t>
            </a:r>
            <a:r>
              <a:rPr lang="en-US" sz="2400" b="1" i="1" dirty="0" smtClean="0">
                <a:solidFill>
                  <a:schemeClr val="tx2"/>
                </a:solidFill>
              </a:rPr>
              <a:t>O</a:t>
            </a:r>
            <a:r>
              <a:rPr lang="en-US" sz="2400" b="1" dirty="0" smtClean="0">
                <a:solidFill>
                  <a:schemeClr val="tx2"/>
                </a:solidFill>
              </a:rPr>
              <a:t>(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baseline="30000" dirty="0" smtClean="0">
                <a:solidFill>
                  <a:schemeClr val="tx2"/>
                </a:solidFill>
              </a:rPr>
              <a:t>2</a:t>
            </a:r>
            <a:r>
              <a:rPr lang="en-US" sz="2400" b="1" dirty="0" smtClean="0">
                <a:solidFill>
                  <a:schemeClr val="tx2"/>
                </a:solidFill>
              </a:rPr>
              <a:t>).</a:t>
            </a:r>
          </a:p>
          <a:p>
            <a:pPr>
              <a:spcAft>
                <a:spcPct val="20000"/>
              </a:spcAft>
            </a:pPr>
            <a:r>
              <a:rPr lang="en-US" sz="2400" b="1" dirty="0" smtClean="0"/>
              <a:t>We assume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) </a:t>
            </a:r>
            <a:r>
              <a:rPr lang="en-US" sz="2400" b="1" dirty="0" smtClean="0">
                <a:latin typeface="Symbol" pitchFamily="18" charset="2"/>
              </a:rPr>
              <a:t>£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ck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for 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 &lt;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and prove </a:t>
            </a:r>
            <a:r>
              <a:rPr lang="en-US" sz="2400" b="1" i="1" dirty="0" smtClean="0">
                <a:solidFill>
                  <a:schemeClr val="tx2"/>
                </a:solidFill>
              </a:rPr>
              <a:t>T</a:t>
            </a:r>
            <a:r>
              <a:rPr lang="en-US" sz="2400" b="1" dirty="0" smtClean="0">
                <a:solidFill>
                  <a:schemeClr val="tx2"/>
                </a:solidFill>
              </a:rPr>
              <a:t>(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dirty="0" smtClean="0">
                <a:solidFill>
                  <a:schemeClr val="tx2"/>
                </a:solidFill>
              </a:rPr>
              <a:t>) </a:t>
            </a:r>
            <a:r>
              <a:rPr lang="en-US" sz="2400" b="1" dirty="0" smtClean="0">
                <a:solidFill>
                  <a:schemeClr val="tx2"/>
                </a:solidFill>
                <a:latin typeface="Symbol" pitchFamily="18" charset="2"/>
              </a:rPr>
              <a:t>£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smtClean="0">
                <a:solidFill>
                  <a:schemeClr val="tx2"/>
                </a:solidFill>
              </a:rPr>
              <a:t>cn</a:t>
            </a:r>
            <a:r>
              <a:rPr lang="en-US" sz="2400" b="1" baseline="30000" dirty="0" smtClean="0">
                <a:solidFill>
                  <a:schemeClr val="tx2"/>
                </a:solidFill>
              </a:rPr>
              <a:t>2</a:t>
            </a:r>
            <a:r>
              <a:rPr lang="en-US" sz="2400" b="1" dirty="0" smtClean="0"/>
              <a:t>.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4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 + </a:t>
            </a:r>
            <a:r>
              <a:rPr lang="en-US" sz="2400" b="1" i="1" dirty="0" smtClean="0"/>
              <a:t>n </a:t>
            </a:r>
            <a:r>
              <a:rPr lang="en-US" sz="2400" b="1" dirty="0" smtClean="0">
                <a:latin typeface="Symbol" pitchFamily="18" charset="2"/>
              </a:rPr>
              <a:t>£ 4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+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cn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+ </a:t>
            </a:r>
            <a:r>
              <a:rPr lang="en-US" sz="2400" b="1" i="1" dirty="0" smtClean="0"/>
              <a:t>n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b="1" dirty="0">
                <a:solidFill>
                  <a:schemeClr val="tx2"/>
                </a:solidFill>
                <a:latin typeface="Symbol" pitchFamily="18" charset="2"/>
              </a:rPr>
              <a:t>£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smtClean="0">
                <a:solidFill>
                  <a:schemeClr val="tx2"/>
                </a:solidFill>
              </a:rPr>
              <a:t>cn</a:t>
            </a:r>
            <a:r>
              <a:rPr lang="en-US" sz="2400" b="1" baseline="30000" dirty="0" smtClean="0">
                <a:solidFill>
                  <a:schemeClr val="tx2"/>
                </a:solidFill>
              </a:rPr>
              <a:t>2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Bad guess! Try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</a:t>
            </a:r>
            <a:r>
              <a:rPr lang="en-US" sz="2400" b="1" dirty="0" smtClean="0">
                <a:latin typeface="Symbol" pitchFamily="18" charset="2"/>
              </a:rPr>
              <a:t>£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1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2 </a:t>
            </a:r>
            <a:r>
              <a:rPr lang="en-US" sz="2400" b="1" dirty="0" smtClean="0"/>
              <a:t>–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2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.</a:t>
            </a:r>
          </a:p>
          <a:p>
            <a:pPr>
              <a:spcAft>
                <a:spcPct val="20000"/>
              </a:spcAft>
            </a:pPr>
            <a:r>
              <a:rPr lang="en-US" sz="2400" b="1" dirty="0" smtClean="0"/>
              <a:t>We assume that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) </a:t>
            </a:r>
            <a:r>
              <a:rPr lang="en-US" sz="2400" b="1" dirty="0" smtClean="0">
                <a:latin typeface="Symbol" pitchFamily="18" charset="2"/>
              </a:rPr>
              <a:t>£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1</a:t>
            </a:r>
            <a:r>
              <a:rPr lang="en-US" sz="2400" b="1" i="1" dirty="0" smtClean="0"/>
              <a:t>k</a:t>
            </a:r>
            <a:r>
              <a:rPr lang="en-US" sz="2400" b="1" baseline="30000" dirty="0" smtClean="0"/>
              <a:t>2 </a:t>
            </a:r>
            <a:r>
              <a:rPr lang="en-US" sz="2400" b="1" dirty="0" smtClean="0"/>
              <a:t>–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2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 for 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 &lt;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and prove </a:t>
            </a:r>
            <a:r>
              <a:rPr lang="en-US" sz="2400" b="1" i="1" dirty="0" smtClean="0">
                <a:solidFill>
                  <a:schemeClr val="tx2"/>
                </a:solidFill>
              </a:rPr>
              <a:t>T</a:t>
            </a:r>
            <a:r>
              <a:rPr lang="en-US" sz="2400" b="1" dirty="0" smtClean="0">
                <a:solidFill>
                  <a:schemeClr val="tx2"/>
                </a:solidFill>
              </a:rPr>
              <a:t>(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dirty="0" smtClean="0">
                <a:solidFill>
                  <a:schemeClr val="tx2"/>
                </a:solidFill>
              </a:rPr>
              <a:t>) </a:t>
            </a:r>
            <a:r>
              <a:rPr lang="en-US" sz="2400" b="1" dirty="0" smtClean="0">
                <a:solidFill>
                  <a:schemeClr val="tx2"/>
                </a:solidFill>
                <a:latin typeface="Symbol" pitchFamily="18" charset="2"/>
              </a:rPr>
              <a:t>£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smtClean="0">
                <a:solidFill>
                  <a:schemeClr val="tx2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tx2"/>
                </a:solidFill>
              </a:rPr>
              <a:t>1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baseline="30000" dirty="0" smtClean="0">
                <a:solidFill>
                  <a:schemeClr val="tx2"/>
                </a:solidFill>
              </a:rPr>
              <a:t>2 </a:t>
            </a:r>
            <a:r>
              <a:rPr lang="en-US" sz="2400" b="1" dirty="0" smtClean="0">
                <a:solidFill>
                  <a:schemeClr val="tx2"/>
                </a:solidFill>
              </a:rPr>
              <a:t>– </a:t>
            </a:r>
            <a:r>
              <a:rPr lang="en-US" sz="2400" b="1" i="1" dirty="0" smtClean="0">
                <a:solidFill>
                  <a:schemeClr val="tx2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tx2"/>
                </a:solidFill>
              </a:rPr>
              <a:t>2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dirty="0" smtClean="0"/>
              <a:t>.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 smtClean="0"/>
              <a:t>	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(n) = 4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 + </a:t>
            </a:r>
            <a:r>
              <a:rPr lang="en-US" sz="2400" b="1" i="1" dirty="0" smtClean="0"/>
              <a:t>n </a:t>
            </a:r>
            <a:r>
              <a:rPr lang="en-US" sz="2400" b="1" dirty="0" smtClean="0">
                <a:latin typeface="Symbol" pitchFamily="18" charset="2"/>
              </a:rPr>
              <a:t>£ 4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–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2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 +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=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1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– 2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2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+ </a:t>
            </a:r>
            <a:r>
              <a:rPr lang="en-US" sz="2400" b="1" i="1" dirty="0" smtClean="0"/>
              <a:t>n</a:t>
            </a:r>
            <a:r>
              <a:rPr lang="en-US" sz="2400" b="1" baseline="30000" dirty="0" smtClean="0">
                <a:solidFill>
                  <a:schemeClr val="tx2"/>
                </a:solidFill>
              </a:rPr>
              <a:t> </a:t>
            </a:r>
            <a:r>
              <a:rPr lang="en-US" sz="2400" b="1" dirty="0" smtClean="0"/>
              <a:t>= </a:t>
            </a:r>
            <a:r>
              <a:rPr lang="en-US" sz="2400" b="1" dirty="0" smtClean="0">
                <a:solidFill>
                  <a:schemeClr val="tx2"/>
                </a:solidFill>
              </a:rPr>
              <a:t>(</a:t>
            </a:r>
            <a:r>
              <a:rPr lang="en-US" sz="2400" b="1" i="1" dirty="0" smtClean="0">
                <a:solidFill>
                  <a:schemeClr val="tx2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tx2"/>
                </a:solidFill>
              </a:rPr>
              <a:t>1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baseline="30000" dirty="0" smtClean="0">
                <a:solidFill>
                  <a:schemeClr val="tx2"/>
                </a:solidFill>
              </a:rPr>
              <a:t>2 </a:t>
            </a:r>
            <a:r>
              <a:rPr lang="en-US" sz="2400" b="1" dirty="0" smtClean="0">
                <a:solidFill>
                  <a:schemeClr val="tx2"/>
                </a:solidFill>
              </a:rPr>
              <a:t>– </a:t>
            </a:r>
            <a:r>
              <a:rPr lang="en-US" sz="2400" b="1" i="1" dirty="0" smtClean="0">
                <a:solidFill>
                  <a:schemeClr val="tx2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tx2"/>
                </a:solidFill>
              </a:rPr>
              <a:t>2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dirty="0" smtClean="0">
                <a:solidFill>
                  <a:schemeClr val="tx2"/>
                </a:solidFill>
              </a:rPr>
              <a:t>)</a:t>
            </a:r>
            <a:r>
              <a:rPr lang="en-US" sz="2400" b="1" dirty="0" smtClean="0"/>
              <a:t> – (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2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–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</a:t>
            </a:r>
            <a:r>
              <a:rPr lang="en-US" sz="2400" b="1" dirty="0" smtClean="0">
                <a:latin typeface="Symbol" pitchFamily="18" charset="2"/>
              </a:rPr>
              <a:t>£</a:t>
            </a:r>
            <a:r>
              <a:rPr lang="en-US" sz="2400" b="1" dirty="0" smtClean="0"/>
              <a:t> </a:t>
            </a:r>
            <a:r>
              <a:rPr lang="en-US" sz="2400" b="1" i="1" dirty="0" smtClean="0">
                <a:solidFill>
                  <a:schemeClr val="tx2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tx2"/>
                </a:solidFill>
              </a:rPr>
              <a:t>1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baseline="30000" dirty="0" smtClean="0">
                <a:solidFill>
                  <a:schemeClr val="tx2"/>
                </a:solidFill>
              </a:rPr>
              <a:t>2 </a:t>
            </a:r>
            <a:r>
              <a:rPr lang="en-US" sz="2400" b="1" dirty="0" smtClean="0">
                <a:solidFill>
                  <a:schemeClr val="tx2"/>
                </a:solidFill>
              </a:rPr>
              <a:t>– </a:t>
            </a:r>
            <a:r>
              <a:rPr lang="en-US" sz="2400" b="1" i="1" dirty="0" smtClean="0">
                <a:solidFill>
                  <a:schemeClr val="tx2"/>
                </a:solidFill>
              </a:rPr>
              <a:t>c</a:t>
            </a:r>
            <a:r>
              <a:rPr lang="en-US" sz="2400" b="1" baseline="-25000" dirty="0" smtClean="0">
                <a:solidFill>
                  <a:schemeClr val="tx2"/>
                </a:solidFill>
              </a:rPr>
              <a:t>2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dirty="0" smtClean="0">
                <a:solidFill>
                  <a:schemeClr val="tx2"/>
                </a:solidFill>
              </a:rPr>
              <a:t> holds when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2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– </a:t>
            </a:r>
            <a:r>
              <a:rPr lang="en-US" sz="2400" b="1" i="1" dirty="0" smtClean="0"/>
              <a:t>n </a:t>
            </a:r>
            <a:r>
              <a:rPr lang="en-US" sz="2400" b="1" dirty="0" smtClean="0">
                <a:latin typeface="Symbol" pitchFamily="18" charset="2"/>
              </a:rPr>
              <a:t>³ 0, </a:t>
            </a:r>
            <a:r>
              <a:rPr lang="en-US" sz="2400" b="1" dirty="0" smtClean="0"/>
              <a:t>which is true for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2 </a:t>
            </a:r>
            <a:r>
              <a:rPr lang="en-US" sz="2400" b="1" dirty="0" smtClean="0">
                <a:latin typeface="Symbol" pitchFamily="18" charset="2"/>
              </a:rPr>
              <a:t>³ 1</a:t>
            </a:r>
            <a:r>
              <a:rPr lang="en-US" sz="2400" b="1" dirty="0" smtClean="0"/>
              <a:t> and </a:t>
            </a:r>
            <a:r>
              <a:rPr lang="en-US" sz="2400" b="1" i="1" dirty="0" smtClean="0"/>
              <a:t>n </a:t>
            </a:r>
            <a:r>
              <a:rPr lang="en-US" sz="2400" b="1" dirty="0" smtClean="0">
                <a:latin typeface="Symbol" pitchFamily="18" charset="2"/>
              </a:rPr>
              <a:t>³ 1.</a:t>
            </a:r>
            <a:endParaRPr lang="en-US" sz="2400" b="1" dirty="0" smtClean="0"/>
          </a:p>
          <a:p>
            <a:r>
              <a:rPr lang="en-US" sz="2400" b="1" dirty="0" smtClean="0"/>
              <a:t>Since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(1) = 3 </a:t>
            </a:r>
            <a:r>
              <a:rPr lang="en-US" sz="2400" b="1" dirty="0" smtClean="0">
                <a:latin typeface="Symbol" pitchFamily="18" charset="2"/>
              </a:rPr>
              <a:t>£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1</a:t>
            </a:r>
            <a:r>
              <a:rPr lang="en-US" sz="2400" b="1" baseline="30000" dirty="0" smtClean="0"/>
              <a:t>2 </a:t>
            </a:r>
            <a:r>
              <a:rPr lang="en-US" sz="2400" b="1" dirty="0" smtClean="0"/>
              <a:t>–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1 =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1</a:t>
            </a:r>
            <a:r>
              <a:rPr lang="en-US" sz="2400" b="1" baseline="30000" dirty="0" smtClean="0"/>
              <a:t> </a:t>
            </a:r>
            <a:r>
              <a:rPr lang="en-US" sz="2400" b="1" dirty="0"/>
              <a:t>–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, we pick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1 </a:t>
            </a:r>
            <a:r>
              <a:rPr lang="en-US" sz="2400" b="1" dirty="0" smtClean="0"/>
              <a:t>= 4 and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2 </a:t>
            </a:r>
            <a:r>
              <a:rPr lang="en-US" sz="2400" b="1" dirty="0" smtClean="0"/>
              <a:t>= 1.</a:t>
            </a:r>
          </a:p>
          <a:p>
            <a:r>
              <a:rPr lang="en-US" sz="2400" b="1" dirty="0" smtClean="0"/>
              <a:t>Since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/>
              <a:t>) </a:t>
            </a:r>
            <a:r>
              <a:rPr lang="en-US" sz="2400" b="1" dirty="0">
                <a:latin typeface="Symbol" pitchFamily="18" charset="2"/>
              </a:rPr>
              <a:t>£ </a:t>
            </a:r>
            <a:r>
              <a:rPr lang="en-US" sz="2400" b="1" i="1" dirty="0"/>
              <a:t>c</a:t>
            </a:r>
            <a:r>
              <a:rPr lang="en-US" sz="2400" b="1" baseline="-25000" dirty="0"/>
              <a:t>1</a:t>
            </a:r>
            <a:r>
              <a:rPr lang="en-US" sz="2400" b="1" i="1" dirty="0"/>
              <a:t>n</a:t>
            </a:r>
            <a:r>
              <a:rPr lang="en-US" sz="2400" b="1" baseline="30000" dirty="0"/>
              <a:t>2 </a:t>
            </a:r>
            <a:r>
              <a:rPr lang="en-US" sz="2400" b="1" dirty="0"/>
              <a:t>– </a:t>
            </a:r>
            <a:r>
              <a:rPr lang="en-US" sz="2400" b="1" i="1" dirty="0" smtClean="0"/>
              <a:t>c</a:t>
            </a:r>
            <a:r>
              <a:rPr lang="en-US" sz="2400" b="1" baseline="-25000" dirty="0" smtClean="0"/>
              <a:t>2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is proved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en-US" sz="2400" b="1" i="1" dirty="0">
                <a:solidFill>
                  <a:schemeClr val="tx2"/>
                </a:solidFill>
              </a:rPr>
              <a:t>T</a:t>
            </a:r>
            <a:r>
              <a:rPr lang="en-US" sz="2400" b="1" dirty="0">
                <a:solidFill>
                  <a:schemeClr val="tx2"/>
                </a:solidFill>
              </a:rPr>
              <a:t>(</a:t>
            </a:r>
            <a:r>
              <a:rPr lang="en-US" sz="2400" b="1" i="1" dirty="0">
                <a:solidFill>
                  <a:schemeClr val="tx2"/>
                </a:solidFill>
              </a:rPr>
              <a:t>n</a:t>
            </a:r>
            <a:r>
              <a:rPr lang="en-US" sz="2400" b="1" dirty="0">
                <a:solidFill>
                  <a:schemeClr val="tx2"/>
                </a:solidFill>
              </a:rPr>
              <a:t>) = </a:t>
            </a:r>
            <a:r>
              <a:rPr lang="en-US" sz="2400" b="1" i="1" dirty="0">
                <a:solidFill>
                  <a:schemeClr val="tx2"/>
                </a:solidFill>
              </a:rPr>
              <a:t>O</a:t>
            </a:r>
            <a:r>
              <a:rPr lang="en-US" sz="2400" b="1" dirty="0">
                <a:solidFill>
                  <a:schemeClr val="tx2"/>
                </a:solidFill>
              </a:rPr>
              <a:t>(</a:t>
            </a:r>
            <a:r>
              <a:rPr lang="en-US" sz="2400" b="1" i="1" dirty="0">
                <a:solidFill>
                  <a:schemeClr val="tx2"/>
                </a:solidFill>
              </a:rPr>
              <a:t>n</a:t>
            </a:r>
            <a:r>
              <a:rPr lang="en-US" sz="2400" b="1" baseline="30000" dirty="0">
                <a:solidFill>
                  <a:schemeClr val="tx2"/>
                </a:solidFill>
              </a:rPr>
              <a:t>2</a:t>
            </a:r>
            <a:r>
              <a:rPr lang="en-US" sz="2400" b="1" dirty="0" smtClean="0">
                <a:solidFill>
                  <a:schemeClr val="tx2"/>
                </a:solidFill>
              </a:rPr>
              <a:t>) holds.</a:t>
            </a:r>
            <a:endParaRPr lang="en-US" sz="2400" b="1" dirty="0"/>
          </a:p>
          <a:p>
            <a:endParaRPr lang="en-US" sz="2400" b="1" dirty="0" smtClean="0"/>
          </a:p>
        </p:txBody>
      </p:sp>
      <p:cxnSp>
        <p:nvCxnSpPr>
          <p:cNvPr id="3" name="Straight Connector 2"/>
          <p:cNvCxnSpPr/>
          <p:nvPr/>
        </p:nvCxnSpPr>
        <p:spPr bwMode="auto">
          <a:xfrm flipH="1">
            <a:off x="6400800" y="2514600"/>
            <a:ext cx="76200" cy="30480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1747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主方法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848600" cy="4648200"/>
          </a:xfrm>
          <a:noFill/>
        </p:spPr>
        <p:txBody>
          <a:bodyPr lIns="92075" tIns="46038" rIns="92075" bIns="46038"/>
          <a:lstStyle/>
          <a:p>
            <a:r>
              <a:rPr lang="zh-CN" altLang="en-US" sz="2400" b="1" dirty="0" smtClean="0"/>
              <a:t>该方法可解如下形式的递归式</a:t>
            </a:r>
            <a:r>
              <a:rPr lang="en-US" sz="2400" b="1" dirty="0" smtClean="0"/>
              <a:t> 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Monotype Sorts" pitchFamily="2" charset="2"/>
              <a:buNone/>
            </a:pPr>
            <a:r>
              <a:rPr lang="en-US" sz="2400" b="1" dirty="0" smtClean="0"/>
              <a:t>	             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</a:t>
            </a:r>
            <a:r>
              <a:rPr lang="en-US" sz="2400" b="1" i="1" dirty="0" err="1" smtClean="0"/>
              <a:t>aT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) +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</a:t>
            </a:r>
          </a:p>
          <a:p>
            <a:pPr>
              <a:buFont typeface="Monotype Sorts" pitchFamily="2" charset="2"/>
              <a:buNone/>
            </a:pPr>
            <a:r>
              <a:rPr lang="en-US" sz="2400" b="1" dirty="0" smtClean="0"/>
              <a:t>	</a:t>
            </a:r>
            <a:r>
              <a:rPr lang="zh-CN" altLang="en-US" sz="2400" b="1" dirty="0" smtClean="0"/>
              <a:t>其中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 </a:t>
            </a:r>
            <a:r>
              <a:rPr lang="en-US" sz="2400" b="1" dirty="0" smtClean="0">
                <a:latin typeface="Symbol" pitchFamily="18" charset="2"/>
              </a:rPr>
              <a:t>³ </a:t>
            </a:r>
            <a:r>
              <a:rPr lang="en-US" sz="2400" b="1" dirty="0" smtClean="0"/>
              <a:t>1</a:t>
            </a:r>
            <a:r>
              <a:rPr lang="en-US" sz="2400" b="1" dirty="0"/>
              <a:t> </a:t>
            </a:r>
            <a:r>
              <a:rPr lang="zh-CN" altLang="en-US" sz="2400" b="1" dirty="0" smtClean="0"/>
              <a:t>和 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 &gt; 1 </a:t>
            </a:r>
            <a:r>
              <a:rPr lang="zh-CN" altLang="en-US" sz="2400" b="1" dirty="0" smtClean="0"/>
              <a:t>是两个常数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</a:t>
            </a:r>
            <a:r>
              <a:rPr lang="zh-CN" altLang="en-US" sz="2400" b="1" dirty="0" smtClean="0"/>
              <a:t>是一个渐进非负函数。</a:t>
            </a:r>
            <a:endParaRPr lang="en-US" sz="2400" b="1" dirty="0" smtClean="0"/>
          </a:p>
          <a:p>
            <a:pPr lvl="1"/>
            <a:r>
              <a:rPr lang="zh-CN" altLang="en-US" sz="2200" b="1" dirty="0"/>
              <a:t>如果</a:t>
            </a:r>
            <a:r>
              <a:rPr lang="en-US" sz="2200" b="1" dirty="0" smtClean="0"/>
              <a:t>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/</a:t>
            </a:r>
            <a:r>
              <a:rPr lang="en-US" sz="2200" b="1" i="1" dirty="0" smtClean="0"/>
              <a:t>b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不是整数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取整 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/</a:t>
            </a:r>
            <a:r>
              <a:rPr lang="en-US" sz="2200" b="1" i="1" dirty="0" smtClean="0"/>
              <a:t>b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：</a:t>
            </a:r>
            <a:endParaRPr lang="en-US" sz="2200" b="1" dirty="0" smtClean="0"/>
          </a:p>
          <a:p>
            <a:endParaRPr lang="en-US" sz="2400" b="1" dirty="0" smtClean="0">
              <a:solidFill>
                <a:schemeClr val="tx2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400" b="1" dirty="0" smtClean="0">
                <a:solidFill>
                  <a:schemeClr val="tx2"/>
                </a:solidFill>
              </a:rPr>
              <a:t>主方法可解包含三种类型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i="1" dirty="0" smtClean="0">
                <a:solidFill>
                  <a:schemeClr val="tx2"/>
                </a:solidFill>
              </a:rPr>
              <a:t>f</a:t>
            </a:r>
            <a:r>
              <a:rPr lang="en-US" sz="2400" b="1" dirty="0" smtClean="0">
                <a:solidFill>
                  <a:schemeClr val="tx2"/>
                </a:solidFill>
              </a:rPr>
              <a:t>(</a:t>
            </a:r>
            <a:r>
              <a:rPr lang="en-US" sz="2400" b="1" i="1" dirty="0" smtClean="0">
                <a:solidFill>
                  <a:schemeClr val="tx2"/>
                </a:solidFill>
              </a:rPr>
              <a:t>n</a:t>
            </a:r>
            <a:r>
              <a:rPr lang="en-US" sz="2400" b="1" dirty="0" smtClean="0">
                <a:solidFill>
                  <a:schemeClr val="tx2"/>
                </a:solidFill>
              </a:rPr>
              <a:t>)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的递归式 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</a:rPr>
              <a:t>T</a:t>
            </a:r>
            <a:r>
              <a:rPr lang="en-US" altLang="zh-CN" sz="2400" b="1" dirty="0">
                <a:solidFill>
                  <a:schemeClr val="tx2"/>
                </a:solidFill>
              </a:rPr>
              <a:t>(</a:t>
            </a:r>
            <a:r>
              <a:rPr lang="en-US" altLang="zh-CN" sz="2400" b="1" i="1" dirty="0">
                <a:solidFill>
                  <a:schemeClr val="tx2"/>
                </a:solidFill>
              </a:rPr>
              <a:t>n</a:t>
            </a:r>
            <a:r>
              <a:rPr lang="en-US" altLang="zh-CN" sz="2400" b="1" dirty="0">
                <a:solidFill>
                  <a:schemeClr val="tx2"/>
                </a:solidFill>
              </a:rPr>
              <a:t>)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。</a:t>
            </a:r>
            <a:r>
              <a:rPr lang="en-US" sz="2400" b="1" dirty="0" smtClean="0">
                <a:solidFill>
                  <a:schemeClr val="tx2"/>
                </a:solidFill>
              </a:rPr>
              <a:t>  </a:t>
            </a:r>
            <a:endParaRPr lang="en-US" sz="2400" b="1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504430"/>
              </p:ext>
            </p:extLst>
          </p:nvPr>
        </p:nvGraphicFramePr>
        <p:xfrm>
          <a:off x="2286000" y="3886200"/>
          <a:ext cx="208216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50" name="Equation" r:id="rId4" imgW="1040948" imgH="228501" progId="Equation.3">
                  <p:embed/>
                </p:oleObj>
              </mc:Choice>
              <mc:Fallback>
                <p:oleObj name="Equation" r:id="rId4" imgW="1040948" imgH="228501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86200"/>
                        <a:ext cx="2082166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201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Grp="1"/>
          </p:cNvGraphicFramePr>
          <p:nvPr>
            <p:ph type="body" idx="1"/>
            <p:extLst/>
          </p:nvPr>
        </p:nvGraphicFramePr>
        <p:xfrm>
          <a:off x="609600" y="1617663"/>
          <a:ext cx="80772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94" name="Equation" r:id="rId4" imgW="3924300" imgH="1295400" progId="Equation.3">
                  <p:embed/>
                </p:oleObj>
              </mc:Choice>
              <mc:Fallback>
                <p:oleObj name="Equation" r:id="rId4" imgW="3924300" imgH="1295400" progId="Equation.3">
                  <p:embed/>
                  <p:pic>
                    <p:nvPicPr>
                      <p:cNvPr id="0" name="Picture 3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17663"/>
                        <a:ext cx="8077200" cy="2667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3657600" y="3200400"/>
            <a:ext cx="4267200" cy="9144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主定理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4572000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Case 2</a:t>
            </a:r>
            <a:r>
              <a:rPr lang="zh-CN" altLang="en-US" sz="2400" dirty="0" smtClean="0"/>
              <a:t>的特殊情况</a:t>
            </a:r>
            <a:r>
              <a:rPr lang="en-US" sz="2400" dirty="0" smtClean="0"/>
              <a:t>: </a:t>
            </a:r>
            <a:r>
              <a:rPr lang="en-US" sz="2400" i="1" dirty="0" smtClean="0"/>
              <a:t>k</a:t>
            </a:r>
            <a:r>
              <a:rPr lang="en-US" sz="2400" dirty="0" smtClean="0"/>
              <a:t> = 0</a:t>
            </a:r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220098" y="5181600"/>
          <a:ext cx="58324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95" name="Equation" r:id="rId6" imgW="2514600" imgH="228600" progId="Equation.3">
                  <p:embed/>
                </p:oleObj>
              </mc:Choice>
              <mc:Fallback>
                <p:oleObj name="Equation" r:id="rId6" imgW="2514600" imgH="2286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098" y="5181600"/>
                        <a:ext cx="58324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Up Arrow Callout 4"/>
          <p:cNvSpPr/>
          <p:nvPr/>
        </p:nvSpPr>
        <p:spPr bwMode="auto">
          <a:xfrm>
            <a:off x="5638800" y="4114800"/>
            <a:ext cx="1219200" cy="762000"/>
          </a:xfrm>
          <a:prstGeom prst="up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正则条件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2507" y="5867400"/>
            <a:ext cx="7258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Use this case to solve the recurrence for Merge-Sort.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9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理解主定理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953000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zh-CN" altLang="en-US" sz="2400" b="1" dirty="0" smtClean="0"/>
              <a:t>比较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</a:t>
            </a:r>
            <a:r>
              <a:rPr lang="zh-CN" altLang="en-US" sz="2400" b="1" dirty="0" smtClean="0"/>
              <a:t>和 </a:t>
            </a:r>
            <a:r>
              <a:rPr lang="en-US" sz="2400" b="1" i="1" dirty="0" err="1" smtClean="0"/>
              <a:t>n</a:t>
            </a:r>
            <a:r>
              <a:rPr lang="en-US" sz="2400" b="1" baseline="30000" dirty="0" err="1" smtClean="0"/>
              <a:t>log</a:t>
            </a:r>
            <a:r>
              <a:rPr lang="en-US" sz="1600" b="1" i="1" dirty="0" err="1" smtClean="0"/>
              <a:t>b</a:t>
            </a:r>
            <a:r>
              <a:rPr lang="en-US" sz="2400" b="1" i="1" baseline="30000" dirty="0" err="1" smtClean="0"/>
              <a:t>a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的关键是看谁比较大。</a:t>
            </a:r>
            <a:endParaRPr lang="en-US" sz="2400" b="1" dirty="0"/>
          </a:p>
          <a:p>
            <a:r>
              <a:rPr lang="en-US" sz="2400" b="1" dirty="0" smtClean="0"/>
              <a:t>Case 1 </a:t>
            </a:r>
            <a:r>
              <a:rPr lang="zh-CN" altLang="en-US" sz="2400" b="1" dirty="0" smtClean="0"/>
              <a:t>成立，如果 </a:t>
            </a:r>
            <a:r>
              <a:rPr lang="en-US" sz="2400" b="1" i="1" dirty="0" err="1" smtClean="0"/>
              <a:t>n</a:t>
            </a:r>
            <a:r>
              <a:rPr lang="en-US" sz="2400" b="1" baseline="30000" dirty="0" err="1" smtClean="0"/>
              <a:t>log</a:t>
            </a:r>
            <a:r>
              <a:rPr lang="en-US" sz="1600" b="1" i="1" dirty="0" err="1" smtClean="0"/>
              <a:t>b</a:t>
            </a:r>
            <a:r>
              <a:rPr lang="en-US" sz="2400" b="1" i="1" baseline="30000" dirty="0" err="1" smtClean="0"/>
              <a:t>a</a:t>
            </a:r>
            <a:r>
              <a:rPr lang="en-US" sz="2400" b="1" dirty="0" smtClean="0"/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较大</a:t>
            </a:r>
            <a:r>
              <a:rPr lang="zh-CN" altLang="en-US" sz="2400" b="1" dirty="0" smtClean="0"/>
              <a:t>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</a:t>
            </a:r>
            <a:r>
              <a:rPr lang="en-US" sz="2400" b="1" dirty="0" smtClean="0">
                <a:sym typeface="Symbol"/>
              </a:rPr>
              <a:t></a:t>
            </a:r>
            <a:r>
              <a:rPr lang="en-US" sz="2400" b="1" dirty="0" smtClean="0"/>
              <a:t>(</a:t>
            </a:r>
            <a:r>
              <a:rPr lang="en-US" sz="2400" b="1" i="1" dirty="0" err="1"/>
              <a:t>n</a:t>
            </a:r>
            <a:r>
              <a:rPr lang="en-US" sz="2400" b="1" baseline="30000" dirty="0" err="1"/>
              <a:t>log</a:t>
            </a:r>
            <a:r>
              <a:rPr lang="en-US" sz="1600" b="1" i="1" dirty="0" err="1"/>
              <a:t>b</a:t>
            </a:r>
            <a:r>
              <a:rPr lang="en-US" sz="2400" b="1" i="1" baseline="30000" dirty="0" err="1"/>
              <a:t>a</a:t>
            </a:r>
            <a:r>
              <a:rPr lang="en-US" sz="2400" b="1" dirty="0"/>
              <a:t> </a:t>
            </a:r>
            <a:r>
              <a:rPr lang="en-US" sz="2400" b="1" dirty="0" smtClean="0"/>
              <a:t>). </a:t>
            </a:r>
            <a:endParaRPr lang="en-US" sz="2400" b="1" dirty="0"/>
          </a:p>
          <a:p>
            <a:pPr marL="640080" lvl="1"/>
            <a:r>
              <a:rPr lang="en-US" sz="2200" b="1" dirty="0" smtClean="0"/>
              <a:t>“</a:t>
            </a:r>
            <a:r>
              <a:rPr lang="zh-CN" altLang="en-US" sz="2200" b="1" dirty="0" smtClean="0"/>
              <a:t>较大</a:t>
            </a:r>
            <a:r>
              <a:rPr lang="en-US" sz="2200" b="1" dirty="0" smtClean="0"/>
              <a:t>” </a:t>
            </a:r>
            <a:r>
              <a:rPr lang="zh-CN" altLang="en-US" sz="2200" b="1" dirty="0" smtClean="0"/>
              <a:t>指</a:t>
            </a:r>
            <a:r>
              <a:rPr lang="zh-CN" altLang="en-US" sz="2200" b="1" i="1" dirty="0" smtClean="0">
                <a:solidFill>
                  <a:srgbClr val="C00000"/>
                </a:solidFill>
              </a:rPr>
              <a:t>多项式意义上的大</a:t>
            </a:r>
            <a:r>
              <a:rPr lang="en-US" sz="2200" b="1" dirty="0" smtClean="0"/>
              <a:t>, </a:t>
            </a:r>
            <a:r>
              <a:rPr lang="zh-CN" altLang="en-US" sz="2200" b="1" dirty="0" smtClean="0"/>
              <a:t>大一个因子 </a:t>
            </a:r>
            <a:r>
              <a:rPr lang="en-US" sz="2000" b="1" i="1" dirty="0" smtClean="0"/>
              <a:t>n</a:t>
            </a:r>
            <a:r>
              <a:rPr lang="en-US" sz="2000" b="1" baseline="30000" dirty="0" smtClean="0">
                <a:sym typeface="Symbol"/>
              </a:rPr>
              <a:t></a:t>
            </a:r>
            <a:r>
              <a:rPr lang="en-US" sz="2000" b="1" dirty="0" smtClean="0">
                <a:sym typeface="Symbol"/>
              </a:rPr>
              <a:t>, for some  &gt; 0</a:t>
            </a:r>
            <a:r>
              <a:rPr lang="en-US" sz="2200" b="1" dirty="0" smtClean="0"/>
              <a:t>.</a:t>
            </a:r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b="1" dirty="0"/>
              <a:t>Case </a:t>
            </a:r>
            <a:r>
              <a:rPr lang="en-US" sz="2400" b="1" dirty="0" smtClean="0"/>
              <a:t>3 </a:t>
            </a:r>
            <a:r>
              <a:rPr lang="zh-CN" altLang="en-US" sz="2400" b="1" dirty="0" smtClean="0"/>
              <a:t>成立，如果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/>
              <a:t>)</a:t>
            </a:r>
            <a:r>
              <a:rPr lang="en-US" sz="2400" b="1" dirty="0" smtClean="0"/>
              <a:t> </a:t>
            </a:r>
            <a:r>
              <a:rPr lang="en-US" sz="2400" b="1" dirty="0"/>
              <a:t>is </a:t>
            </a:r>
            <a:r>
              <a:rPr lang="zh-CN" altLang="en-US" sz="2400" b="1" i="1" dirty="0" smtClean="0">
                <a:solidFill>
                  <a:srgbClr val="C00000"/>
                </a:solidFill>
              </a:rPr>
              <a:t>较大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 = </a:t>
            </a:r>
            <a:r>
              <a:rPr lang="en-US" sz="2400" b="1" dirty="0">
                <a:sym typeface="Symbol"/>
              </a:rPr>
              <a:t></a:t>
            </a:r>
            <a:r>
              <a:rPr lang="en-US" sz="2400" b="1" dirty="0" smtClean="0"/>
              <a:t>(</a:t>
            </a:r>
            <a:r>
              <a:rPr lang="en-US" sz="2400" b="1" i="1" dirty="0"/>
              <a:t>f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 smtClean="0"/>
              <a:t>)).</a:t>
            </a:r>
          </a:p>
          <a:p>
            <a:pPr marL="640080" lvl="1"/>
            <a:r>
              <a:rPr lang="en-US" sz="2200" b="1" dirty="0" smtClean="0"/>
              <a:t>Case 3 </a:t>
            </a:r>
            <a:r>
              <a:rPr lang="zh-CN" altLang="en-US" sz="2200" b="1" dirty="0" smtClean="0"/>
              <a:t>的另外一种情况是</a:t>
            </a:r>
            <a:r>
              <a:rPr lang="en-US" sz="2200" b="1" dirty="0" smtClean="0"/>
              <a:t>, known as the </a:t>
            </a:r>
            <a:r>
              <a:rPr lang="en-US" sz="2200" b="1" i="1" dirty="0" smtClean="0">
                <a:solidFill>
                  <a:srgbClr val="0000CC"/>
                </a:solidFill>
              </a:rPr>
              <a:t>regularity condition</a:t>
            </a:r>
            <a:r>
              <a:rPr lang="en-US" sz="2200" b="1" dirty="0" smtClean="0"/>
              <a:t>, can usually hold. It always holds whenever </a:t>
            </a:r>
            <a:r>
              <a:rPr lang="en-US" sz="2000" b="1" i="1" dirty="0"/>
              <a:t>f</a:t>
            </a:r>
            <a:r>
              <a:rPr lang="en-US" sz="2000" b="1" dirty="0"/>
              <a:t>(</a:t>
            </a:r>
            <a:r>
              <a:rPr lang="en-US" sz="2000" b="1" i="1" dirty="0"/>
              <a:t>n</a:t>
            </a:r>
            <a:r>
              <a:rPr lang="en-US" sz="2000" b="1" dirty="0"/>
              <a:t>) </a:t>
            </a:r>
            <a:r>
              <a:rPr lang="en-US" sz="2000" b="1" dirty="0" smtClean="0"/>
              <a:t>= </a:t>
            </a:r>
            <a:r>
              <a:rPr lang="en-US" sz="2000" b="1" i="1" dirty="0" err="1" smtClean="0"/>
              <a:t>n</a:t>
            </a:r>
            <a:r>
              <a:rPr lang="en-US" sz="2000" b="1" i="1" baseline="30000" dirty="0" err="1"/>
              <a:t>k</a:t>
            </a:r>
            <a:r>
              <a:rPr lang="en-US" sz="2000" b="1" dirty="0" smtClean="0"/>
              <a:t> and </a:t>
            </a:r>
            <a:r>
              <a:rPr lang="en-US" sz="2000" b="1" i="1" dirty="0"/>
              <a:t>f</a:t>
            </a:r>
            <a:r>
              <a:rPr lang="en-US" sz="2000" b="1" dirty="0"/>
              <a:t>(</a:t>
            </a:r>
            <a:r>
              <a:rPr lang="en-US" sz="2000" b="1" i="1" dirty="0"/>
              <a:t>n</a:t>
            </a:r>
            <a:r>
              <a:rPr lang="en-US" sz="2000" b="1" dirty="0"/>
              <a:t>) </a:t>
            </a:r>
            <a:r>
              <a:rPr lang="en-US" sz="2000" b="1" dirty="0" smtClean="0"/>
              <a:t>= </a:t>
            </a:r>
            <a:r>
              <a:rPr lang="en-US" sz="2000" b="1" dirty="0" smtClean="0">
                <a:sym typeface="Symbol"/>
              </a:rPr>
              <a:t>(</a:t>
            </a:r>
            <a:r>
              <a:rPr lang="en-US" sz="2000" b="1" i="1" dirty="0" err="1" smtClean="0"/>
              <a:t>n</a:t>
            </a:r>
            <a:r>
              <a:rPr lang="en-US" sz="2000" b="1" baseline="30000" dirty="0" err="1" smtClean="0"/>
              <a:t>log</a:t>
            </a:r>
            <a:r>
              <a:rPr lang="en-US" sz="1400" b="1" i="1" dirty="0" err="1" smtClean="0"/>
              <a:t>b</a:t>
            </a:r>
            <a:r>
              <a:rPr lang="en-US" sz="2000" b="1" i="1" baseline="30000" dirty="0" err="1" smtClean="0"/>
              <a:t>a</a:t>
            </a:r>
            <a:r>
              <a:rPr lang="en-US" sz="2000" b="1" i="1" baseline="30000" dirty="0" smtClean="0"/>
              <a:t> + </a:t>
            </a:r>
            <a:r>
              <a:rPr lang="en-US" sz="2000" b="1" baseline="30000" dirty="0" smtClean="0">
                <a:sym typeface="Symbol"/>
              </a:rPr>
              <a:t></a:t>
            </a:r>
            <a:r>
              <a:rPr lang="en-US" sz="2000" b="1" dirty="0" smtClean="0"/>
              <a:t>) for </a:t>
            </a:r>
            <a:r>
              <a:rPr lang="en-US" sz="2000" b="1" dirty="0">
                <a:sym typeface="Symbol"/>
              </a:rPr>
              <a:t>some </a:t>
            </a:r>
            <a:r>
              <a:rPr lang="en-US" sz="2000" b="1" dirty="0" smtClean="0">
                <a:sym typeface="Symbol"/>
              </a:rPr>
              <a:t>constant  </a:t>
            </a:r>
            <a:r>
              <a:rPr lang="en-US" sz="2000" b="1" dirty="0">
                <a:sym typeface="Symbol"/>
              </a:rPr>
              <a:t>&gt; </a:t>
            </a:r>
            <a:r>
              <a:rPr lang="en-US" sz="2000" b="1" dirty="0" smtClean="0">
                <a:sym typeface="Symbol"/>
              </a:rPr>
              <a:t>0 (see next slide)</a:t>
            </a:r>
            <a:r>
              <a:rPr lang="en-US" sz="2200" b="1" dirty="0" smtClean="0"/>
              <a:t>.</a:t>
            </a:r>
            <a:endParaRPr lang="en-US" sz="2000" b="1" dirty="0"/>
          </a:p>
          <a:p>
            <a:r>
              <a:rPr lang="en-US" sz="2400" b="1" dirty="0" smtClean="0">
                <a:solidFill>
                  <a:schemeClr val="tx2"/>
                </a:solidFill>
              </a:rPr>
              <a:t>Case 2 (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当 </a:t>
            </a:r>
            <a:r>
              <a:rPr lang="en-US" sz="2400" b="1" i="1" dirty="0" smtClean="0">
                <a:solidFill>
                  <a:schemeClr val="tx2"/>
                </a:solidFill>
              </a:rPr>
              <a:t>k</a:t>
            </a:r>
            <a:r>
              <a:rPr lang="en-US" sz="2400" b="1" dirty="0" smtClean="0">
                <a:solidFill>
                  <a:schemeClr val="tx2"/>
                </a:solidFill>
              </a:rPr>
              <a:t> = 0)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成立，如果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/>
              <a:t>) </a:t>
            </a:r>
            <a:r>
              <a:rPr lang="zh-CN" altLang="en-US" sz="2400" b="1" dirty="0" smtClean="0"/>
              <a:t>和 </a:t>
            </a:r>
            <a:r>
              <a:rPr lang="en-US" sz="2400" b="1" i="1" dirty="0" err="1" smtClean="0"/>
              <a:t>n</a:t>
            </a:r>
            <a:r>
              <a:rPr lang="en-US" sz="2400" b="1" baseline="30000" dirty="0" err="1" smtClean="0"/>
              <a:t>log</a:t>
            </a:r>
            <a:r>
              <a:rPr lang="en-US" sz="1600" b="1" i="1" dirty="0" err="1" smtClean="0"/>
              <a:t>b</a:t>
            </a:r>
            <a:r>
              <a:rPr lang="en-US" sz="2400" b="1" i="1" baseline="30000" dirty="0" err="1" smtClean="0"/>
              <a:t>a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大小相当。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marL="640080" lvl="1"/>
            <a:r>
              <a:rPr lang="zh-CN" altLang="en-US" sz="2100" b="1" dirty="0" smtClean="0">
                <a:solidFill>
                  <a:schemeClr val="tx2"/>
                </a:solidFill>
              </a:rPr>
              <a:t>这种情况，乘以一个对数因子 </a:t>
            </a:r>
            <a:r>
              <a:rPr lang="en-US" sz="2100" b="1" dirty="0" smtClean="0">
                <a:solidFill>
                  <a:schemeClr val="tx2"/>
                </a:solidFill>
                <a:sym typeface="Wingdings" pitchFamily="2" charset="2"/>
              </a:rPr>
              <a:t> </a:t>
            </a:r>
            <a:r>
              <a:rPr lang="en-US" sz="2200" b="1" i="1" dirty="0" smtClean="0"/>
              <a:t>T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/>
              <a:t>) = </a:t>
            </a:r>
            <a:r>
              <a:rPr lang="en-US" sz="2200" b="1" dirty="0">
                <a:sym typeface="Symbol"/>
              </a:rPr>
              <a:t></a:t>
            </a:r>
            <a:r>
              <a:rPr lang="en-US" sz="2200" b="1" dirty="0"/>
              <a:t>(</a:t>
            </a:r>
            <a:r>
              <a:rPr lang="en-US" sz="2200" b="1" i="1" dirty="0" smtClean="0"/>
              <a:t>f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)</a:t>
            </a:r>
            <a:r>
              <a:rPr lang="en-US" sz="2200" b="1" dirty="0" err="1" smtClean="0"/>
              <a:t>lg</a:t>
            </a:r>
            <a:r>
              <a:rPr lang="en-US" sz="2200" b="1" i="1" dirty="0" err="1" smtClean="0"/>
              <a:t>n</a:t>
            </a:r>
            <a:r>
              <a:rPr lang="en-US" sz="2200" b="1" dirty="0" smtClean="0"/>
              <a:t>).</a:t>
            </a:r>
          </a:p>
          <a:p>
            <a:pPr marL="640080" lvl="1"/>
            <a:r>
              <a:rPr lang="zh-CN" altLang="en-US" sz="2200" b="1" dirty="0" smtClean="0">
                <a:solidFill>
                  <a:schemeClr val="tx2"/>
                </a:solidFill>
              </a:rPr>
              <a:t>一般来说</a:t>
            </a:r>
            <a:r>
              <a:rPr lang="en-US" sz="2200" b="1" dirty="0" smtClean="0">
                <a:solidFill>
                  <a:schemeClr val="tx2"/>
                </a:solidFill>
              </a:rPr>
              <a:t>, </a:t>
            </a:r>
            <a:r>
              <a:rPr lang="zh-CN" altLang="en-US" sz="2200" b="1" dirty="0" smtClean="0">
                <a:solidFill>
                  <a:schemeClr val="tx2"/>
                </a:solidFill>
              </a:rPr>
              <a:t>当 </a:t>
            </a:r>
            <a:r>
              <a:rPr lang="en-US" sz="2200" b="1" i="1" dirty="0" smtClean="0"/>
              <a:t>f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/>
              <a:t>) </a:t>
            </a:r>
            <a:r>
              <a:rPr lang="zh-CN" altLang="en-US" sz="2200" b="1" dirty="0" smtClean="0"/>
              <a:t>和 </a:t>
            </a:r>
            <a:r>
              <a:rPr lang="en-US" sz="2200" b="1" i="1" dirty="0" err="1" smtClean="0"/>
              <a:t>n</a:t>
            </a:r>
            <a:r>
              <a:rPr lang="en-US" sz="2200" b="1" baseline="30000" dirty="0" err="1" smtClean="0"/>
              <a:t>log</a:t>
            </a:r>
            <a:r>
              <a:rPr lang="en-US" sz="1400" b="1" i="1" dirty="0" err="1" smtClean="0"/>
              <a:t>b</a:t>
            </a:r>
            <a:r>
              <a:rPr lang="en-US" sz="2200" b="1" i="1" baseline="30000" dirty="0" err="1" smtClean="0"/>
              <a:t>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lg</a:t>
            </a:r>
            <a:r>
              <a:rPr lang="en-US" sz="2200" b="1" i="1" baseline="30000" dirty="0" err="1" smtClean="0"/>
              <a:t>k</a:t>
            </a:r>
            <a:r>
              <a:rPr lang="en-US" sz="2200" b="1" i="1" dirty="0" err="1" smtClean="0"/>
              <a:t>n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大小相当</a:t>
            </a:r>
            <a:endParaRPr lang="en-US" sz="2200" b="1" dirty="0">
              <a:solidFill>
                <a:schemeClr val="tx2"/>
              </a:solidFill>
            </a:endParaRPr>
          </a:p>
          <a:p>
            <a:pPr marL="354330" lvl="1" indent="0">
              <a:buNone/>
            </a:pPr>
            <a:r>
              <a:rPr lang="en-US" sz="2200" b="1" dirty="0" smtClean="0">
                <a:solidFill>
                  <a:schemeClr val="tx2"/>
                </a:solidFill>
              </a:rPr>
              <a:t>    </a:t>
            </a:r>
            <a:r>
              <a:rPr lang="en-US" sz="2200" b="1" dirty="0" smtClean="0">
                <a:solidFill>
                  <a:schemeClr val="tx2"/>
                </a:solidFill>
                <a:sym typeface="Wingdings" pitchFamily="2" charset="2"/>
              </a:rPr>
              <a:t> </a:t>
            </a:r>
            <a:r>
              <a:rPr lang="en-US" sz="2200" b="1" i="1" dirty="0"/>
              <a:t>T</a:t>
            </a:r>
            <a:r>
              <a:rPr lang="en-US" sz="2200" b="1" dirty="0"/>
              <a:t>(</a:t>
            </a:r>
            <a:r>
              <a:rPr lang="en-US" sz="2200" b="1" i="1" dirty="0"/>
              <a:t>n</a:t>
            </a:r>
            <a:r>
              <a:rPr lang="en-US" sz="2200" b="1" dirty="0"/>
              <a:t>) = </a:t>
            </a:r>
            <a:r>
              <a:rPr lang="en-US" sz="2200" b="1" dirty="0">
                <a:sym typeface="Symbol"/>
              </a:rPr>
              <a:t></a:t>
            </a:r>
            <a:r>
              <a:rPr lang="en-US" sz="2200" b="1" dirty="0"/>
              <a:t>(</a:t>
            </a:r>
            <a:r>
              <a:rPr lang="en-US" sz="2200" b="1" i="1" dirty="0" smtClean="0"/>
              <a:t>f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) lg</a:t>
            </a:r>
            <a:r>
              <a:rPr lang="en-US" sz="2200" b="1" i="1" baseline="30000" dirty="0" smtClean="0"/>
              <a:t>k+1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).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6280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正则条件 </a:t>
            </a:r>
            <a:r>
              <a:rPr lang="en-US" sz="3600" b="1" dirty="0" smtClean="0">
                <a:solidFill>
                  <a:srgbClr val="0000CC"/>
                </a:solidFill>
              </a:rPr>
              <a:t>(1)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105400"/>
          </a:xfrm>
          <a:noFill/>
        </p:spPr>
        <p:txBody>
          <a:bodyPr lIns="92075" tIns="46038" rIns="92075" bIns="46038"/>
          <a:lstStyle/>
          <a:p>
            <a:r>
              <a:rPr lang="zh-CN" altLang="en-US" sz="2200" b="1" dirty="0" smtClean="0"/>
              <a:t>正则条件是什么</a:t>
            </a:r>
            <a:r>
              <a:rPr lang="en-US" sz="2200" b="1" dirty="0" smtClean="0"/>
              <a:t>? </a:t>
            </a:r>
            <a:endParaRPr lang="en-US" sz="2200" b="1" dirty="0"/>
          </a:p>
          <a:p>
            <a:pPr marL="640080" lvl="1"/>
            <a:r>
              <a:rPr lang="en-US" altLang="zh-CN" sz="2000" b="1" dirty="0" smtClean="0"/>
              <a:t>1. </a:t>
            </a:r>
            <a:r>
              <a:rPr lang="zh-CN" altLang="en-US" sz="2000" b="1" dirty="0" smtClean="0"/>
              <a:t>在递归式</a:t>
            </a:r>
            <a:r>
              <a:rPr lang="en-US" sz="2000" b="1" i="1" dirty="0" smtClean="0">
                <a:solidFill>
                  <a:srgbClr val="000000"/>
                </a:solidFill>
                <a:ea typeface="+mn-ea"/>
                <a:cs typeface="+mn-cs"/>
              </a:rPr>
              <a:t>T</a:t>
            </a:r>
            <a:r>
              <a:rPr lang="en-US" sz="2000" b="1" dirty="0" smtClean="0">
                <a:solidFill>
                  <a:srgbClr val="000000"/>
                </a:solidFill>
                <a:ea typeface="+mn-ea"/>
                <a:cs typeface="+mn-cs"/>
              </a:rPr>
              <a:t>(</a:t>
            </a:r>
            <a:r>
              <a:rPr lang="en-US" sz="2000" b="1" i="1" dirty="0" smtClean="0">
                <a:solidFill>
                  <a:srgbClr val="000000"/>
                </a:solidFill>
                <a:ea typeface="+mn-ea"/>
                <a:cs typeface="+mn-cs"/>
              </a:rPr>
              <a:t>n</a:t>
            </a:r>
            <a:r>
              <a:rPr lang="en-US" sz="2000" b="1" dirty="0">
                <a:solidFill>
                  <a:srgbClr val="000000"/>
                </a:solidFill>
                <a:ea typeface="+mn-ea"/>
                <a:cs typeface="+mn-cs"/>
              </a:rPr>
              <a:t>) = </a:t>
            </a:r>
            <a:r>
              <a:rPr lang="en-US" sz="2000" b="1" i="1" dirty="0" err="1">
                <a:solidFill>
                  <a:srgbClr val="000000"/>
                </a:solidFill>
                <a:ea typeface="+mn-ea"/>
                <a:cs typeface="+mn-cs"/>
              </a:rPr>
              <a:t>aT</a:t>
            </a:r>
            <a:r>
              <a:rPr lang="en-US" sz="2000" b="1" dirty="0">
                <a:solidFill>
                  <a:srgbClr val="000000"/>
                </a:solidFill>
                <a:ea typeface="+mn-ea"/>
                <a:cs typeface="+mn-cs"/>
              </a:rPr>
              <a:t>(</a:t>
            </a:r>
            <a:r>
              <a:rPr lang="en-US" sz="2000" b="1" i="1" dirty="0">
                <a:solidFill>
                  <a:srgbClr val="000000"/>
                </a:solidFill>
                <a:ea typeface="+mn-ea"/>
                <a:cs typeface="+mn-cs"/>
              </a:rPr>
              <a:t>n</a:t>
            </a:r>
            <a:r>
              <a:rPr lang="en-US" sz="2000" b="1" dirty="0">
                <a:solidFill>
                  <a:srgbClr val="000000"/>
                </a:solidFill>
                <a:ea typeface="+mn-ea"/>
                <a:cs typeface="+mn-cs"/>
              </a:rPr>
              <a:t>/</a:t>
            </a:r>
            <a:r>
              <a:rPr lang="en-US" sz="2000" b="1" i="1" dirty="0">
                <a:solidFill>
                  <a:srgbClr val="000000"/>
                </a:solidFill>
                <a:ea typeface="+mn-ea"/>
                <a:cs typeface="+mn-cs"/>
              </a:rPr>
              <a:t>b</a:t>
            </a:r>
            <a:r>
              <a:rPr lang="en-US" sz="2000" b="1" dirty="0">
                <a:solidFill>
                  <a:srgbClr val="000000"/>
                </a:solidFill>
                <a:ea typeface="+mn-ea"/>
                <a:cs typeface="+mn-cs"/>
              </a:rPr>
              <a:t>) + </a:t>
            </a:r>
            <a:r>
              <a:rPr lang="en-US" sz="2000" b="1" i="1" dirty="0" smtClean="0">
                <a:solidFill>
                  <a:srgbClr val="000000"/>
                </a:solidFill>
                <a:ea typeface="+mn-ea"/>
                <a:cs typeface="+mn-cs"/>
              </a:rPr>
              <a:t>f</a:t>
            </a:r>
            <a:r>
              <a:rPr lang="en-US" sz="2000" b="1" dirty="0" smtClean="0">
                <a:solidFill>
                  <a:srgbClr val="000000"/>
                </a:solidFill>
                <a:ea typeface="+mn-ea"/>
                <a:cs typeface="+mn-cs"/>
              </a:rPr>
              <a:t>(</a:t>
            </a:r>
            <a:r>
              <a:rPr lang="en-US" sz="2000" b="1" i="1" dirty="0" smtClean="0">
                <a:solidFill>
                  <a:srgbClr val="000000"/>
                </a:solidFill>
                <a:ea typeface="+mn-ea"/>
                <a:cs typeface="+mn-cs"/>
              </a:rPr>
              <a:t>n</a:t>
            </a:r>
            <a:r>
              <a:rPr lang="en-US" sz="2000" b="1" dirty="0" smtClean="0">
                <a:solidFill>
                  <a:srgbClr val="000000"/>
                </a:solidFill>
                <a:ea typeface="+mn-ea"/>
                <a:cs typeface="+mn-cs"/>
              </a:rPr>
              <a:t>)</a:t>
            </a:r>
            <a:r>
              <a:rPr lang="zh-CN" altLang="en-US" sz="2000" b="1" dirty="0" smtClean="0">
                <a:solidFill>
                  <a:srgbClr val="000000"/>
                </a:solidFill>
                <a:ea typeface="+mn-ea"/>
                <a:cs typeface="+mn-cs"/>
              </a:rPr>
              <a:t>中</a:t>
            </a:r>
            <a:r>
              <a:rPr lang="en-US" sz="2000" b="1" dirty="0" smtClean="0">
                <a:solidFill>
                  <a:srgbClr val="000000"/>
                </a:solidFill>
                <a:ea typeface="+mn-ea"/>
                <a:cs typeface="+mn-cs"/>
              </a:rPr>
              <a:t>,  </a:t>
            </a:r>
            <a:r>
              <a:rPr lang="en-US" sz="2000" b="1" i="1" dirty="0" smtClean="0">
                <a:solidFill>
                  <a:srgbClr val="000000"/>
                </a:solidFill>
              </a:rPr>
              <a:t>f</a:t>
            </a:r>
            <a:r>
              <a:rPr lang="en-US" sz="2000" b="1" dirty="0" smtClean="0">
                <a:solidFill>
                  <a:srgbClr val="000000"/>
                </a:solidFill>
              </a:rPr>
              <a:t>(</a:t>
            </a:r>
            <a:r>
              <a:rPr lang="en-US" sz="2000" b="1" i="1" dirty="0" smtClean="0">
                <a:solidFill>
                  <a:srgbClr val="000000"/>
                </a:solidFill>
              </a:rPr>
              <a:t>n</a:t>
            </a:r>
            <a:r>
              <a:rPr lang="en-US" sz="2000" b="1" dirty="0" smtClean="0">
                <a:solidFill>
                  <a:srgbClr val="000000"/>
                </a:solidFill>
              </a:rPr>
              <a:t>) 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可以直观的被解释为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把一个规模为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的问题分解成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个规模为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n/b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的子问题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合并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个子问题的解的代价</a:t>
            </a:r>
            <a:endParaRPr lang="en-US" sz="2000" b="1" dirty="0" smtClean="0">
              <a:solidFill>
                <a:srgbClr val="000000"/>
              </a:solidFill>
            </a:endParaRPr>
          </a:p>
          <a:p>
            <a:pPr marL="640080" lvl="1"/>
            <a:r>
              <a:rPr lang="en-US" altLang="zh-CN" sz="2000" b="1" dirty="0" smtClean="0">
                <a:solidFill>
                  <a:srgbClr val="000000"/>
                </a:solidFill>
              </a:rPr>
              <a:t>2. </a:t>
            </a:r>
            <a:r>
              <a:rPr lang="en-US" sz="2000" b="1" i="1" dirty="0" err="1" smtClean="0">
                <a:solidFill>
                  <a:srgbClr val="000000"/>
                </a:solidFill>
              </a:rPr>
              <a:t>af</a:t>
            </a:r>
            <a:r>
              <a:rPr lang="en-US" sz="2000" b="1" dirty="0" smtClean="0">
                <a:solidFill>
                  <a:srgbClr val="000000"/>
                </a:solidFill>
              </a:rPr>
              <a:t>(</a:t>
            </a:r>
            <a:r>
              <a:rPr lang="en-US" sz="2000" b="1" i="1" dirty="0" smtClean="0">
                <a:solidFill>
                  <a:srgbClr val="000000"/>
                </a:solidFill>
              </a:rPr>
              <a:t>n</a:t>
            </a:r>
            <a:r>
              <a:rPr lang="en-US" sz="2000" b="1" dirty="0" smtClean="0">
                <a:solidFill>
                  <a:srgbClr val="000000"/>
                </a:solidFill>
              </a:rPr>
              <a:t>/</a:t>
            </a:r>
            <a:r>
              <a:rPr lang="en-US" sz="2000" b="1" i="1" dirty="0" smtClean="0">
                <a:solidFill>
                  <a:srgbClr val="000000"/>
                </a:solidFill>
              </a:rPr>
              <a:t>b</a:t>
            </a:r>
            <a:r>
              <a:rPr lang="en-US" sz="2000" b="1" dirty="0" smtClean="0">
                <a:solidFill>
                  <a:srgbClr val="000000"/>
                </a:solidFill>
              </a:rPr>
              <a:t>) 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可以被解释为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把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</a:rPr>
              <a:t>个规模为</a:t>
            </a:r>
            <a:r>
              <a:rPr lang="en-US" altLang="zh-CN" sz="2000" b="1" dirty="0">
                <a:solidFill>
                  <a:srgbClr val="FF0000"/>
                </a:solidFill>
              </a:rPr>
              <a:t>n/b</a:t>
            </a:r>
            <a:r>
              <a:rPr lang="zh-CN" altLang="en-US" sz="2000" b="1" dirty="0">
                <a:solidFill>
                  <a:srgbClr val="FF0000"/>
                </a:solidFill>
              </a:rPr>
              <a:t>的子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问题分解成</a:t>
            </a:r>
            <a:r>
              <a:rPr lang="en-US" altLang="zh-CN" sz="2000" b="1" i="1" dirty="0">
                <a:solidFill>
                  <a:srgbClr val="FF0000"/>
                </a:solidFill>
              </a:rPr>
              <a:t>a</a:t>
            </a:r>
            <a:r>
              <a:rPr lang="en-US" altLang="zh-CN" sz="2000" b="1" baseline="30000" dirty="0">
                <a:solidFill>
                  <a:srgbClr val="FF0000"/>
                </a:solidFill>
              </a:rPr>
              <a:t>2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个规模为</a:t>
            </a:r>
            <a:r>
              <a:rPr lang="en-US" altLang="zh-CN" sz="2000" b="1" i="1" dirty="0">
                <a:solidFill>
                  <a:srgbClr val="FF0000"/>
                </a:solidFill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</a:rPr>
              <a:t>/</a:t>
            </a:r>
            <a:r>
              <a:rPr lang="en-US" altLang="zh-CN" sz="2000" b="1" i="1" dirty="0">
                <a:solidFill>
                  <a:srgbClr val="FF0000"/>
                </a:solidFill>
              </a:rPr>
              <a:t>b</a:t>
            </a:r>
            <a:r>
              <a:rPr lang="en-US" altLang="zh-CN" sz="2000" b="1" baseline="30000" dirty="0">
                <a:solidFill>
                  <a:srgbClr val="FF0000"/>
                </a:solidFill>
              </a:rPr>
              <a:t>2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的子问题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合并</a:t>
            </a:r>
            <a:r>
              <a:rPr lang="en-US" altLang="zh-CN" sz="2000" b="1" i="1" dirty="0">
                <a:solidFill>
                  <a:srgbClr val="FF0000"/>
                </a:solidFill>
              </a:rPr>
              <a:t>a</a:t>
            </a:r>
            <a:r>
              <a:rPr lang="en-US" altLang="zh-CN" sz="2000" b="1" baseline="30000" dirty="0">
                <a:solidFill>
                  <a:srgbClr val="FF0000"/>
                </a:solidFill>
              </a:rPr>
              <a:t>2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个子问题解的代价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。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endParaRPr lang="en-US" sz="2000" b="1" dirty="0">
              <a:solidFill>
                <a:srgbClr val="000000"/>
              </a:solidFill>
            </a:endParaRPr>
          </a:p>
          <a:p>
            <a:pPr marL="640080" lvl="1"/>
            <a:r>
              <a:rPr lang="zh-CN" altLang="en-US" sz="2000" b="1" dirty="0" smtClean="0">
                <a:solidFill>
                  <a:srgbClr val="000000"/>
                </a:solidFill>
              </a:rPr>
              <a:t>条件 </a:t>
            </a:r>
            <a:r>
              <a:rPr lang="en-US" sz="2000" b="1" i="1" dirty="0" err="1" smtClean="0">
                <a:solidFill>
                  <a:srgbClr val="000000"/>
                </a:solidFill>
              </a:rPr>
              <a:t>af</a:t>
            </a:r>
            <a:r>
              <a:rPr lang="en-US" sz="2000" b="1" dirty="0" smtClean="0">
                <a:solidFill>
                  <a:srgbClr val="000000"/>
                </a:solidFill>
              </a:rPr>
              <a:t>(</a:t>
            </a:r>
            <a:r>
              <a:rPr lang="en-US" sz="2000" b="1" i="1" dirty="0" smtClean="0">
                <a:solidFill>
                  <a:srgbClr val="000000"/>
                </a:solidFill>
              </a:rPr>
              <a:t>n</a:t>
            </a:r>
            <a:r>
              <a:rPr lang="en-US" sz="2000" b="1" dirty="0" smtClean="0">
                <a:solidFill>
                  <a:srgbClr val="000000"/>
                </a:solidFill>
              </a:rPr>
              <a:t>/</a:t>
            </a:r>
            <a:r>
              <a:rPr lang="en-US" sz="2000" b="1" i="1" dirty="0" smtClean="0">
                <a:solidFill>
                  <a:srgbClr val="000000"/>
                </a:solidFill>
              </a:rPr>
              <a:t>b</a:t>
            </a:r>
            <a:r>
              <a:rPr lang="en-US" sz="2000" b="1" dirty="0">
                <a:solidFill>
                  <a:srgbClr val="000000"/>
                </a:solidFill>
              </a:rPr>
              <a:t>) </a:t>
            </a:r>
            <a:r>
              <a:rPr lang="en-US" sz="2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≤ </a:t>
            </a:r>
            <a:r>
              <a:rPr lang="en-US" sz="2000" b="1" i="1" dirty="0" err="1" smtClean="0">
                <a:solidFill>
                  <a:srgbClr val="000000"/>
                </a:solidFill>
                <a:cs typeface="Times New Roman"/>
              </a:rPr>
              <a:t>cf</a:t>
            </a:r>
            <a:r>
              <a:rPr lang="en-US" sz="2000" b="1" dirty="0" smtClean="0">
                <a:solidFill>
                  <a:srgbClr val="000000"/>
                </a:solidFill>
              </a:rPr>
              <a:t>(</a:t>
            </a:r>
            <a:r>
              <a:rPr lang="en-US" sz="2000" b="1" i="1" dirty="0" smtClean="0">
                <a:solidFill>
                  <a:srgbClr val="000000"/>
                </a:solidFill>
              </a:rPr>
              <a:t>n</a:t>
            </a:r>
            <a:r>
              <a:rPr lang="en-US" sz="2000" b="1" dirty="0" smtClean="0">
                <a:solidFill>
                  <a:srgbClr val="000000"/>
                </a:solidFill>
              </a:rPr>
              <a:t>), for </a:t>
            </a:r>
            <a:r>
              <a:rPr lang="en-US" sz="2000" b="1" i="1" dirty="0" smtClean="0">
                <a:solidFill>
                  <a:srgbClr val="000000"/>
                </a:solidFill>
              </a:rPr>
              <a:t>c</a:t>
            </a:r>
            <a:r>
              <a:rPr lang="en-US" sz="2000" b="1" dirty="0" smtClean="0">
                <a:solidFill>
                  <a:srgbClr val="000000"/>
                </a:solidFill>
              </a:rPr>
              <a:t> &lt; 1 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和足够大的 </a:t>
            </a:r>
            <a:r>
              <a:rPr lang="en-US" sz="2000" b="1" i="1" dirty="0" smtClean="0">
                <a:solidFill>
                  <a:srgbClr val="000000"/>
                </a:solidFill>
              </a:rPr>
              <a:t>n</a:t>
            </a:r>
            <a:r>
              <a:rPr lang="en-US" sz="2000" b="1" dirty="0" smtClean="0">
                <a:solidFill>
                  <a:srgbClr val="000000"/>
                </a:solidFill>
              </a:rPr>
              <a:t>, 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可以被解释为上述第一点的代价是上述第二点代价的准确界。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</a:p>
          <a:p>
            <a:pPr marL="754380" lvl="2" indent="0">
              <a:buNone/>
            </a:pPr>
            <a:r>
              <a:rPr lang="en-US" sz="2000" b="1" dirty="0" smtClean="0">
                <a:solidFill>
                  <a:srgbClr val="000000"/>
                </a:solidFill>
                <a:sym typeface="Wingdings" pitchFamily="2" charset="2"/>
              </a:rPr>
              <a:t> </a:t>
            </a:r>
            <a:r>
              <a:rPr lang="zh-CN" altLang="en-US" sz="2000" b="1" dirty="0" smtClean="0">
                <a:solidFill>
                  <a:srgbClr val="000000"/>
                </a:solidFill>
                <a:sym typeface="Wingdings" pitchFamily="2" charset="2"/>
              </a:rPr>
              <a:t>当一个问题被分解成越来越小的子问题，分解和合并的代价变得越来越小。</a:t>
            </a:r>
            <a:endParaRPr 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Divide-and-Conquer</a:t>
            </a:r>
            <a:r>
              <a:rPr lang="zh-CN" altLang="en-US" dirty="0" smtClean="0">
                <a:solidFill>
                  <a:srgbClr val="FFC000"/>
                </a:solidFill>
                <a:latin typeface="华文楷体" pitchFamily="2" charset="-122"/>
                <a:ea typeface="华文楷体" pitchFamily="2" charset="-122"/>
              </a:rPr>
              <a:t>分治法</a:t>
            </a:r>
            <a:r>
              <a:rPr lang="en-US" altLang="zh-CN" dirty="0" smtClean="0">
                <a:ea typeface="宋体" pitchFamily="2" charset="-122"/>
              </a:rPr>
              <a:t>(cont.)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1981200" y="6019800"/>
            <a:ext cx="7162800" cy="523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dirty="0">
                <a:solidFill>
                  <a:srgbClr val="FF6600"/>
                </a:solidFill>
                <a:ea typeface="宋体" pitchFamily="2" charset="-122"/>
              </a:rPr>
              <a:t>It general leads to a recursive algorithm </a:t>
            </a:r>
            <a:r>
              <a:rPr lang="zh-CN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递归算法</a:t>
            </a:r>
            <a:r>
              <a:rPr lang="en-US" altLang="zh-CN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!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159125" y="1600200"/>
            <a:ext cx="2732088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原始问题</a:t>
            </a: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(N</a:t>
            </a:r>
            <a:r>
              <a:rPr kumimoji="1"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个输入</a:t>
            </a:r>
            <a:r>
              <a:rPr kumimoji="1"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22488" y="2286000"/>
            <a:ext cx="4876800" cy="1143000"/>
            <a:chOff x="1248" y="1536"/>
            <a:chExt cx="3072" cy="720"/>
          </a:xfrm>
        </p:grpSpPr>
        <p:sp>
          <p:nvSpPr>
            <p:cNvPr id="6169" name="Rectangle 6"/>
            <p:cNvSpPr>
              <a:spLocks noChangeArrowheads="1"/>
            </p:cNvSpPr>
            <p:nvPr/>
          </p:nvSpPr>
          <p:spPr bwMode="auto">
            <a:xfrm>
              <a:off x="1248" y="1872"/>
              <a:ext cx="624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子问题</a:t>
              </a:r>
              <a:r>
                <a:rPr kumimoji="1"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170" name="Rectangle 7"/>
            <p:cNvSpPr>
              <a:spLocks noChangeArrowheads="1"/>
            </p:cNvSpPr>
            <p:nvPr/>
          </p:nvSpPr>
          <p:spPr bwMode="auto">
            <a:xfrm>
              <a:off x="2352" y="1872"/>
              <a:ext cx="624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子问题</a:t>
              </a:r>
              <a:r>
                <a:rPr kumimoji="1"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171" name="Rectangle 8"/>
            <p:cNvSpPr>
              <a:spLocks noChangeArrowheads="1"/>
            </p:cNvSpPr>
            <p:nvPr/>
          </p:nvSpPr>
          <p:spPr bwMode="auto">
            <a:xfrm>
              <a:off x="3696" y="1872"/>
              <a:ext cx="624" cy="38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子问题</a:t>
              </a:r>
              <a:r>
                <a:rPr kumimoji="1"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6172" name="Text Box 9"/>
            <p:cNvSpPr txBox="1">
              <a:spLocks noChangeArrowheads="1"/>
            </p:cNvSpPr>
            <p:nvPr/>
          </p:nvSpPr>
          <p:spPr bwMode="auto">
            <a:xfrm>
              <a:off x="3196" y="184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…</a:t>
              </a:r>
              <a:endParaRPr kumimoji="1" lang="en-US" altLang="zh-CN" sz="28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73" name="Line 10"/>
            <p:cNvSpPr>
              <a:spLocks noChangeShapeType="1"/>
            </p:cNvSpPr>
            <p:nvPr/>
          </p:nvSpPr>
          <p:spPr bwMode="auto">
            <a:xfrm flipH="1">
              <a:off x="1536" y="1536"/>
              <a:ext cx="115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4" name="Line 11"/>
            <p:cNvSpPr>
              <a:spLocks noChangeShapeType="1"/>
            </p:cNvSpPr>
            <p:nvPr/>
          </p:nvSpPr>
          <p:spPr bwMode="auto">
            <a:xfrm>
              <a:off x="2688" y="153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5" name="Line 12"/>
            <p:cNvSpPr>
              <a:spLocks noChangeShapeType="1"/>
            </p:cNvSpPr>
            <p:nvPr/>
          </p:nvSpPr>
          <p:spPr bwMode="auto">
            <a:xfrm>
              <a:off x="2688" y="1536"/>
              <a:ext cx="13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122488" y="3429000"/>
            <a:ext cx="4724400" cy="1676400"/>
            <a:chOff x="1248" y="2256"/>
            <a:chExt cx="2976" cy="1056"/>
          </a:xfrm>
        </p:grpSpPr>
        <p:sp>
          <p:nvSpPr>
            <p:cNvPr id="6162" name="Rectangle 14"/>
            <p:cNvSpPr>
              <a:spLocks noChangeArrowheads="1"/>
            </p:cNvSpPr>
            <p:nvPr/>
          </p:nvSpPr>
          <p:spPr bwMode="auto">
            <a:xfrm>
              <a:off x="1248" y="2928"/>
              <a:ext cx="624" cy="384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子问题</a:t>
              </a:r>
              <a:r>
                <a:rPr kumimoji="1"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163" name="Rectangle 15"/>
            <p:cNvSpPr>
              <a:spLocks noChangeArrowheads="1"/>
            </p:cNvSpPr>
            <p:nvPr/>
          </p:nvSpPr>
          <p:spPr bwMode="auto">
            <a:xfrm>
              <a:off x="2352" y="2928"/>
              <a:ext cx="624" cy="384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子问题</a:t>
              </a:r>
              <a:r>
                <a:rPr kumimoji="1"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164" name="Rectangle 16"/>
            <p:cNvSpPr>
              <a:spLocks noChangeArrowheads="1"/>
            </p:cNvSpPr>
            <p:nvPr/>
          </p:nvSpPr>
          <p:spPr bwMode="auto">
            <a:xfrm>
              <a:off x="3600" y="2928"/>
              <a:ext cx="624" cy="384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子问题</a:t>
              </a:r>
              <a:r>
                <a:rPr kumimoji="1"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6165" name="Text Box 17"/>
            <p:cNvSpPr txBox="1">
              <a:spLocks noChangeArrowheads="1"/>
            </p:cNvSpPr>
            <p:nvPr/>
          </p:nvSpPr>
          <p:spPr bwMode="auto">
            <a:xfrm>
              <a:off x="3120" y="292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en-US" altLang="zh-CN" sz="2800" b="1">
                  <a:solidFill>
                    <a:srgbClr val="000000"/>
                  </a:solidFill>
                  <a:ea typeface="宋体" panose="02010600030101010101" pitchFamily="2" charset="-122"/>
                </a:rPr>
                <a:t>…</a:t>
              </a:r>
              <a:endParaRPr kumimoji="1" lang="en-US" altLang="zh-CN" sz="28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66" name="Line 18"/>
            <p:cNvSpPr>
              <a:spLocks noChangeShapeType="1"/>
            </p:cNvSpPr>
            <p:nvPr/>
          </p:nvSpPr>
          <p:spPr bwMode="auto">
            <a:xfrm flipH="1">
              <a:off x="1536" y="2256"/>
              <a:ext cx="110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7" name="Line 19"/>
            <p:cNvSpPr>
              <a:spLocks noChangeShapeType="1"/>
            </p:cNvSpPr>
            <p:nvPr/>
          </p:nvSpPr>
          <p:spPr bwMode="auto">
            <a:xfrm>
              <a:off x="2640" y="225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8" name="Line 20"/>
            <p:cNvSpPr>
              <a:spLocks noChangeShapeType="1"/>
            </p:cNvSpPr>
            <p:nvPr/>
          </p:nvSpPr>
          <p:spPr bwMode="auto">
            <a:xfrm>
              <a:off x="2640" y="2256"/>
              <a:ext cx="1296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937250" y="1908175"/>
            <a:ext cx="3089275" cy="2971800"/>
            <a:chOff x="3648" y="1296"/>
            <a:chExt cx="1946" cy="1872"/>
          </a:xfrm>
        </p:grpSpPr>
        <p:sp>
          <p:nvSpPr>
            <p:cNvPr id="6158" name="Text Box 22"/>
            <p:cNvSpPr txBox="1">
              <a:spLocks noChangeArrowheads="1"/>
            </p:cNvSpPr>
            <p:nvPr/>
          </p:nvSpPr>
          <p:spPr bwMode="auto">
            <a:xfrm>
              <a:off x="4896" y="1920"/>
              <a:ext cx="698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1" lang="zh-CN" altLang="en-US">
                  <a:latin typeface="Tahoma" panose="020B0604030504040204" pitchFamily="34" charset="0"/>
                  <a:ea typeface="宋体" panose="02010600030101010101" pitchFamily="2" charset="-122"/>
                </a:rPr>
                <a:t>相同的</a:t>
              </a:r>
            </a:p>
            <a:p>
              <a:r>
                <a:rPr kumimoji="1" lang="zh-CN" altLang="en-US">
                  <a:latin typeface="Tahoma" panose="020B0604030504040204" pitchFamily="34" charset="0"/>
                  <a:ea typeface="宋体" panose="02010600030101010101" pitchFamily="2" charset="-122"/>
                </a:rPr>
                <a:t>类型</a:t>
              </a:r>
            </a:p>
          </p:txBody>
        </p:sp>
        <p:sp>
          <p:nvSpPr>
            <p:cNvPr id="6159" name="Line 23"/>
            <p:cNvSpPr>
              <a:spLocks noChangeShapeType="1"/>
            </p:cNvSpPr>
            <p:nvPr/>
          </p:nvSpPr>
          <p:spPr bwMode="auto">
            <a:xfrm>
              <a:off x="3648" y="1296"/>
              <a:ext cx="124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0" name="Line 24"/>
            <p:cNvSpPr>
              <a:spLocks noChangeShapeType="1"/>
            </p:cNvSpPr>
            <p:nvPr/>
          </p:nvSpPr>
          <p:spPr bwMode="auto">
            <a:xfrm>
              <a:off x="4320" y="211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61" name="Line 25"/>
            <p:cNvSpPr>
              <a:spLocks noChangeShapeType="1"/>
            </p:cNvSpPr>
            <p:nvPr/>
          </p:nvSpPr>
          <p:spPr bwMode="auto">
            <a:xfrm flipV="1">
              <a:off x="4224" y="2160"/>
              <a:ext cx="62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493838" y="5105400"/>
            <a:ext cx="2659062" cy="995363"/>
            <a:chOff x="852" y="3312"/>
            <a:chExt cx="1675" cy="627"/>
          </a:xfrm>
        </p:grpSpPr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852" y="3648"/>
              <a:ext cx="167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rPr>
                <a:t>不用再分就可求解</a:t>
              </a:r>
            </a:p>
          </p:txBody>
        </p:sp>
        <p:sp>
          <p:nvSpPr>
            <p:cNvPr id="6157" name="Line 28"/>
            <p:cNvSpPr>
              <a:spLocks noChangeShapeType="1"/>
            </p:cNvSpPr>
            <p:nvPr/>
          </p:nvSpPr>
          <p:spPr bwMode="auto">
            <a:xfrm flipH="1">
              <a:off x="1488" y="3312"/>
              <a:ext cx="9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" name="Line 30"/>
          <p:cNvSpPr>
            <a:spLocks noChangeShapeType="1"/>
          </p:cNvSpPr>
          <p:nvPr/>
        </p:nvSpPr>
        <p:spPr bwMode="auto">
          <a:xfrm flipV="1">
            <a:off x="1676400" y="2362200"/>
            <a:ext cx="0" cy="28956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969963" y="2689225"/>
            <a:ext cx="554037" cy="255428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zh-CN" altLang="en-US">
                <a:latin typeface="Tahoma" panose="020B0604030504040204" pitchFamily="34" charset="0"/>
                <a:ea typeface="宋体" panose="02010600030101010101" pitchFamily="2" charset="-122"/>
              </a:rPr>
              <a:t>合并最小问题的解</a:t>
            </a:r>
          </a:p>
        </p:txBody>
      </p:sp>
      <p:sp>
        <p:nvSpPr>
          <p:cNvPr id="56" name="Rectangle 32"/>
          <p:cNvSpPr>
            <a:spLocks noChangeArrowheads="1"/>
          </p:cNvSpPr>
          <p:nvPr/>
        </p:nvSpPr>
        <p:spPr bwMode="auto">
          <a:xfrm>
            <a:off x="609600" y="1600200"/>
            <a:ext cx="2057400" cy="668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原始问题的解</a:t>
            </a:r>
          </a:p>
        </p:txBody>
      </p:sp>
    </p:spTree>
    <p:extLst>
      <p:ext uri="{BB962C8B-B14F-4D97-AF65-F5344CB8AC3E}">
        <p14:creationId xmlns:p14="http://schemas.microsoft.com/office/powerpoint/2010/main" val="330776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8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  <p:bldP spid="57" grpId="0" animBg="1"/>
      <p:bldP spid="58" grpId="0" animBg="1"/>
      <p:bldP spid="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正则条件 </a:t>
            </a:r>
            <a:r>
              <a:rPr lang="en-US" sz="3600" b="1" dirty="0" smtClean="0">
                <a:solidFill>
                  <a:srgbClr val="0000CC"/>
                </a:solidFill>
              </a:rPr>
              <a:t>(2)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029200"/>
          </a:xfrm>
          <a:noFill/>
        </p:spPr>
        <p:txBody>
          <a:bodyPr lIns="92075" tIns="46038" rIns="92075" bIns="46038"/>
          <a:lstStyle/>
          <a:p>
            <a:r>
              <a:rPr lang="zh-CN" altLang="en-US" sz="2400" b="1" dirty="0" smtClean="0"/>
              <a:t>证明如果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/>
              <a:t>) </a:t>
            </a:r>
            <a:r>
              <a:rPr lang="en-US" sz="2400" b="1" dirty="0" smtClean="0"/>
              <a:t>= </a:t>
            </a:r>
            <a:r>
              <a:rPr lang="en-US" sz="2400" b="1" i="1" dirty="0" err="1" smtClean="0"/>
              <a:t>n</a:t>
            </a:r>
            <a:r>
              <a:rPr lang="en-US" sz="2400" b="1" i="1" baseline="30000" dirty="0" err="1" smtClean="0"/>
              <a:t>k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并且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</a:t>
            </a:r>
            <a:r>
              <a:rPr lang="en-US" sz="2400" b="1" dirty="0" smtClean="0">
                <a:sym typeface="Symbol"/>
              </a:rPr>
              <a:t>(</a:t>
            </a:r>
            <a:r>
              <a:rPr lang="en-US" sz="2400" b="1" i="1" dirty="0" err="1" smtClean="0"/>
              <a:t>n</a:t>
            </a:r>
            <a:r>
              <a:rPr lang="en-US" sz="2400" b="1" baseline="30000" dirty="0" err="1" smtClean="0"/>
              <a:t>log</a:t>
            </a:r>
            <a:r>
              <a:rPr lang="en-US" sz="1600" b="1" i="1" dirty="0" err="1" smtClean="0"/>
              <a:t>b</a:t>
            </a:r>
            <a:r>
              <a:rPr lang="en-US" sz="2400" b="1" i="1" baseline="30000" dirty="0" err="1" smtClean="0"/>
              <a:t>a</a:t>
            </a:r>
            <a:r>
              <a:rPr lang="en-US" sz="2400" b="1" i="1" baseline="30000" dirty="0" smtClean="0"/>
              <a:t>+</a:t>
            </a:r>
            <a:r>
              <a:rPr lang="en-US" sz="2400" b="1" i="1" baseline="30000" dirty="0" smtClean="0">
                <a:sym typeface="Symbol"/>
              </a:rPr>
              <a:t></a:t>
            </a:r>
            <a:r>
              <a:rPr lang="en-US" sz="2400" b="1" dirty="0" smtClean="0"/>
              <a:t> ) for </a:t>
            </a:r>
            <a:r>
              <a:rPr lang="en-US" sz="2400" b="1" dirty="0" smtClean="0">
                <a:sym typeface="Symbol"/>
              </a:rPr>
              <a:t> &gt; 0, </a:t>
            </a:r>
            <a:r>
              <a:rPr lang="zh-CN" altLang="en-US" sz="2400" b="1" dirty="0" smtClean="0">
                <a:sym typeface="Symbol"/>
              </a:rPr>
              <a:t>那么正则条件成立。</a:t>
            </a:r>
            <a:endParaRPr lang="en-US" sz="2400" b="1" dirty="0" smtClean="0"/>
          </a:p>
          <a:p>
            <a:pPr lvl="1"/>
            <a:r>
              <a:rPr lang="en-US" sz="2200" b="1" dirty="0" smtClean="0">
                <a:sym typeface="Wingdings" pitchFamily="2" charset="2"/>
              </a:rPr>
              <a:t> </a:t>
            </a:r>
            <a:r>
              <a:rPr lang="zh-CN" altLang="en-US" sz="2200" b="1" dirty="0" smtClean="0">
                <a:sym typeface="Wingdings" pitchFamily="2" charset="2"/>
              </a:rPr>
              <a:t>不需要检查正则条件，如果 </a:t>
            </a:r>
            <a:r>
              <a:rPr lang="en-US" sz="2200" b="1" i="1" dirty="0" smtClean="0"/>
              <a:t>f</a:t>
            </a:r>
            <a:r>
              <a:rPr lang="en-US" sz="2200" b="1" dirty="0" smtClean="0"/>
              <a:t>(</a:t>
            </a:r>
            <a:r>
              <a:rPr lang="en-US" sz="2200" b="1" i="1" dirty="0" smtClean="0"/>
              <a:t>n</a:t>
            </a:r>
            <a:r>
              <a:rPr lang="en-US" sz="2200" b="1" dirty="0" smtClean="0"/>
              <a:t>) </a:t>
            </a:r>
            <a:r>
              <a:rPr lang="zh-CN" altLang="en-US" sz="2200" b="1" dirty="0" smtClean="0"/>
              <a:t>是一个多项式。</a:t>
            </a:r>
            <a:endParaRPr lang="en-US" sz="2200" b="1" dirty="0"/>
          </a:p>
          <a:p>
            <a:pPr marL="0" indent="0">
              <a:buNone/>
            </a:pPr>
            <a:r>
              <a:rPr lang="zh-CN" altLang="en-US" sz="2400" b="1" i="1" dirty="0" smtClean="0">
                <a:solidFill>
                  <a:srgbClr val="C00000"/>
                </a:solidFill>
              </a:rPr>
              <a:t>证明 </a:t>
            </a:r>
            <a:r>
              <a:rPr lang="en-US" sz="2400" b="1" dirty="0" smtClean="0"/>
              <a:t>: </a:t>
            </a:r>
            <a:r>
              <a:rPr lang="zh-CN" altLang="en-US" sz="2400" b="1" dirty="0" smtClean="0"/>
              <a:t>因为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/>
              <a:t>) = </a:t>
            </a:r>
            <a:r>
              <a:rPr lang="en-US" sz="2400" b="1" i="1" dirty="0" err="1"/>
              <a:t>n</a:t>
            </a:r>
            <a:r>
              <a:rPr lang="en-US" sz="2400" b="1" i="1" baseline="30000" dirty="0" err="1"/>
              <a:t>k</a:t>
            </a:r>
            <a:r>
              <a:rPr lang="en-US" sz="2400" b="1" dirty="0"/>
              <a:t> </a:t>
            </a:r>
            <a:r>
              <a:rPr lang="zh-CN" altLang="en-US" sz="2400" b="1" dirty="0" smtClean="0"/>
              <a:t>而且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/>
              <a:t>) = </a:t>
            </a:r>
            <a:r>
              <a:rPr lang="en-US" sz="2400" b="1" dirty="0">
                <a:sym typeface="Symbol"/>
              </a:rPr>
              <a:t>(</a:t>
            </a:r>
            <a:r>
              <a:rPr lang="en-US" sz="2400" b="1" i="1" dirty="0" err="1"/>
              <a:t>n</a:t>
            </a:r>
            <a:r>
              <a:rPr lang="en-US" sz="2400" b="1" baseline="30000" dirty="0" err="1"/>
              <a:t>log</a:t>
            </a:r>
            <a:r>
              <a:rPr lang="en-US" sz="1600" b="1" i="1" dirty="0" err="1"/>
              <a:t>b</a:t>
            </a:r>
            <a:r>
              <a:rPr lang="en-US" sz="2400" b="1" i="1" baseline="30000" dirty="0" err="1"/>
              <a:t>a</a:t>
            </a:r>
            <a:r>
              <a:rPr lang="en-US" sz="2400" b="1" i="1" baseline="30000" dirty="0"/>
              <a:t>+</a:t>
            </a:r>
            <a:r>
              <a:rPr lang="en-US" sz="2400" b="1" i="1" baseline="30000" dirty="0">
                <a:sym typeface="Symbol"/>
              </a:rPr>
              <a:t></a:t>
            </a:r>
            <a:r>
              <a:rPr lang="en-US" sz="2400" b="1" dirty="0"/>
              <a:t> 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得出 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 </a:t>
            </a:r>
            <a:r>
              <a:rPr lang="en-US" sz="2400" b="1" dirty="0"/>
              <a:t>&gt; </a:t>
            </a:r>
            <a:r>
              <a:rPr lang="en-US" sz="2400" b="1" dirty="0" err="1" smtClean="0"/>
              <a:t>log</a:t>
            </a:r>
            <a:r>
              <a:rPr lang="en-US" sz="2400" b="1" i="1" baseline="-25000" dirty="0" err="1" smtClean="0"/>
              <a:t>b</a:t>
            </a:r>
            <a:r>
              <a:rPr lang="en-US" sz="2400" b="1" i="1" dirty="0" err="1" smtClean="0"/>
              <a:t>a</a:t>
            </a:r>
            <a:r>
              <a:rPr lang="en-US" sz="2400" b="1" dirty="0"/>
              <a:t>.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     </a:t>
            </a:r>
            <a:r>
              <a:rPr lang="zh-CN" altLang="en-US" sz="2400" b="1" dirty="0" smtClean="0"/>
              <a:t>两边取以</a:t>
            </a:r>
            <a:r>
              <a:rPr lang="en-US" sz="2400" b="1" dirty="0" smtClean="0"/>
              <a:t> </a:t>
            </a:r>
            <a:r>
              <a:rPr lang="en-US" sz="2400" b="1" i="1" dirty="0"/>
              <a:t>b</a:t>
            </a:r>
            <a:r>
              <a:rPr lang="en-US" sz="2400" b="1" dirty="0"/>
              <a:t> </a:t>
            </a:r>
            <a:r>
              <a:rPr lang="zh-CN" altLang="en-US" sz="2400" b="1" dirty="0" smtClean="0"/>
              <a:t>为底的指数，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</a:t>
            </a:r>
            <a:r>
              <a:rPr lang="en-US" sz="2400" b="1" i="1" dirty="0" err="1" smtClean="0"/>
              <a:t>b</a:t>
            </a:r>
            <a:r>
              <a:rPr lang="en-US" sz="2400" b="1" i="1" baseline="30000" dirty="0" err="1" smtClean="0"/>
              <a:t>k</a:t>
            </a:r>
            <a:r>
              <a:rPr lang="en-US" sz="2400" b="1" dirty="0" smtClean="0"/>
              <a:t> &gt; </a:t>
            </a:r>
            <a:r>
              <a:rPr lang="en-US" sz="2400" b="1" i="1" dirty="0" err="1" smtClean="0"/>
              <a:t>b</a:t>
            </a:r>
            <a:r>
              <a:rPr lang="en-US" sz="2400" b="1" baseline="30000" dirty="0" err="1" smtClean="0"/>
              <a:t>log</a:t>
            </a:r>
            <a:r>
              <a:rPr lang="en-US" sz="1600" b="1" i="1" dirty="0" err="1" smtClean="0"/>
              <a:t>b</a:t>
            </a:r>
            <a:r>
              <a:rPr lang="en-US" sz="2400" b="1" i="1" baseline="30000" dirty="0" err="1" smtClean="0"/>
              <a:t>a</a:t>
            </a:r>
            <a:r>
              <a:rPr lang="en-US" sz="2400" b="1" dirty="0"/>
              <a:t> </a:t>
            </a:r>
            <a:r>
              <a:rPr lang="en-US" sz="2400" b="1" dirty="0" smtClean="0"/>
              <a:t>= </a:t>
            </a:r>
            <a:r>
              <a:rPr lang="en-US" sz="2400" b="1" i="1" dirty="0" err="1" smtClean="0"/>
              <a:t>a</a:t>
            </a:r>
            <a:r>
              <a:rPr lang="en-US" sz="2400" b="1" baseline="30000" dirty="0" err="1" smtClean="0"/>
              <a:t>log</a:t>
            </a:r>
            <a:r>
              <a:rPr lang="en-US" sz="1600" b="1" i="1" dirty="0" err="1" smtClean="0"/>
              <a:t>b</a:t>
            </a:r>
            <a:r>
              <a:rPr lang="en-US" sz="2400" b="1" i="1" baseline="30000" dirty="0" err="1"/>
              <a:t>b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a</a:t>
            </a:r>
            <a:r>
              <a:rPr lang="en-US" sz="2400" b="1" dirty="0"/>
              <a:t>.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</a:t>
            </a:r>
            <a:r>
              <a:rPr lang="zh-CN" altLang="en-US" sz="2400" b="1" dirty="0" smtClean="0"/>
              <a:t>那么 </a:t>
            </a:r>
            <a:r>
              <a:rPr lang="en-US" sz="2400" b="1" i="1" dirty="0" smtClean="0"/>
              <a:t>a </a:t>
            </a:r>
            <a:r>
              <a:rPr lang="en-US" sz="2400" b="1" dirty="0" smtClean="0"/>
              <a:t>/</a:t>
            </a:r>
            <a:r>
              <a:rPr lang="en-US" sz="2400" b="1" i="1" dirty="0" smtClean="0"/>
              <a:t> </a:t>
            </a:r>
            <a:r>
              <a:rPr lang="en-US" sz="2400" b="1" i="1" dirty="0" err="1"/>
              <a:t>b</a:t>
            </a:r>
            <a:r>
              <a:rPr lang="en-US" sz="2400" b="1" i="1" baseline="30000" dirty="0" err="1"/>
              <a:t>k</a:t>
            </a:r>
            <a:r>
              <a:rPr lang="en-US" sz="2400" b="1" i="1" baseline="30000" dirty="0"/>
              <a:t> </a:t>
            </a:r>
            <a:r>
              <a:rPr lang="en-US" sz="2400" b="1" dirty="0" smtClean="0"/>
              <a:t>&lt; </a:t>
            </a:r>
            <a:r>
              <a:rPr lang="en-US" sz="2400" b="1" dirty="0"/>
              <a:t>1.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</a:t>
            </a:r>
            <a:r>
              <a:rPr lang="zh-CN" altLang="en-US" sz="2400" b="1" dirty="0" smtClean="0"/>
              <a:t>因为 </a:t>
            </a:r>
            <a:r>
              <a:rPr lang="en-US" sz="2400" b="1" i="1" dirty="0" smtClean="0"/>
              <a:t>a</a:t>
            </a:r>
            <a:r>
              <a:rPr lang="en-US" sz="2400" b="1" dirty="0"/>
              <a:t>, </a:t>
            </a:r>
            <a:r>
              <a:rPr lang="en-US" sz="2400" b="1" i="1" dirty="0"/>
              <a:t>b</a:t>
            </a:r>
            <a:r>
              <a:rPr lang="en-US" sz="2400" b="1" dirty="0"/>
              <a:t>, </a:t>
            </a:r>
            <a:r>
              <a:rPr lang="zh-CN" altLang="en-US" sz="2400" b="1" dirty="0" smtClean="0"/>
              <a:t>和 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是常数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如果令 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 = </a:t>
            </a:r>
            <a:r>
              <a:rPr lang="en-US" sz="2400" b="1" i="1" dirty="0"/>
              <a:t>a </a:t>
            </a:r>
            <a:r>
              <a:rPr lang="en-US" sz="2400" b="1" dirty="0"/>
              <a:t>/</a:t>
            </a:r>
            <a:r>
              <a:rPr lang="en-US" sz="2400" b="1" i="1" dirty="0"/>
              <a:t> </a:t>
            </a:r>
            <a:r>
              <a:rPr lang="en-US" sz="2400" b="1" i="1" dirty="0" err="1"/>
              <a:t>b</a:t>
            </a:r>
            <a:r>
              <a:rPr lang="en-US" sz="2400" b="1" i="1" baseline="30000" dirty="0" err="1"/>
              <a:t>k</a:t>
            </a:r>
            <a:r>
              <a:rPr lang="en-US" sz="2400" b="1" i="1" baseline="30000" dirty="0"/>
              <a:t> </a:t>
            </a:r>
            <a:r>
              <a:rPr lang="en-US" sz="2400" b="1" dirty="0" smtClean="0"/>
              <a:t>,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</a:t>
            </a:r>
            <a:r>
              <a:rPr lang="zh-CN" altLang="en-US" sz="2400" b="1" dirty="0" smtClean="0"/>
              <a:t>那么 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是一个严格小于 </a:t>
            </a:r>
            <a:r>
              <a:rPr lang="en-US" sz="2400" b="1" dirty="0" smtClean="0"/>
              <a:t>1 </a:t>
            </a:r>
            <a:r>
              <a:rPr lang="zh-CN" altLang="en-US" sz="2400" b="1" dirty="0" smtClean="0"/>
              <a:t>的常数。</a:t>
            </a:r>
            <a:r>
              <a:rPr lang="en-US" sz="2400" b="1" dirty="0" smtClean="0"/>
              <a:t>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</a:t>
            </a:r>
            <a:r>
              <a:rPr lang="zh-CN" altLang="en-US" sz="2400" b="1" dirty="0" smtClean="0"/>
              <a:t>因此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得出 </a:t>
            </a:r>
            <a:r>
              <a:rPr lang="en-US" sz="2400" b="1" i="1" dirty="0" err="1" smtClean="0"/>
              <a:t>af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) =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)</a:t>
            </a:r>
            <a:r>
              <a:rPr lang="en-US" sz="2400" b="1" i="1" baseline="30000" dirty="0"/>
              <a:t>k</a:t>
            </a:r>
            <a:r>
              <a:rPr lang="en-US" sz="2400" b="1" dirty="0" smtClean="0"/>
              <a:t> = (</a:t>
            </a:r>
            <a:r>
              <a:rPr lang="en-US" sz="2400" b="1" i="1" dirty="0"/>
              <a:t>a </a:t>
            </a:r>
            <a:r>
              <a:rPr lang="en-US" sz="2400" b="1" dirty="0"/>
              <a:t>/</a:t>
            </a:r>
            <a:r>
              <a:rPr lang="en-US" sz="2400" b="1" i="1" dirty="0"/>
              <a:t> </a:t>
            </a:r>
            <a:r>
              <a:rPr lang="en-US" sz="2400" b="1" i="1" dirty="0" err="1"/>
              <a:t>b</a:t>
            </a:r>
            <a:r>
              <a:rPr lang="en-US" sz="2400" b="1" i="1" baseline="30000" dirty="0" err="1"/>
              <a:t>k</a:t>
            </a:r>
            <a:r>
              <a:rPr lang="en-US" sz="2400" b="1" dirty="0" smtClean="0"/>
              <a:t>)</a:t>
            </a:r>
            <a:r>
              <a:rPr lang="en-US" sz="2400" b="1" i="1" dirty="0"/>
              <a:t> </a:t>
            </a:r>
            <a:r>
              <a:rPr lang="en-US" sz="2400" b="1" i="1" dirty="0" err="1"/>
              <a:t>n</a:t>
            </a:r>
            <a:r>
              <a:rPr lang="en-US" sz="2400" b="1" i="1" baseline="30000" dirty="0" err="1"/>
              <a:t>k</a:t>
            </a:r>
            <a:r>
              <a:rPr lang="en-US" sz="2400" b="1" dirty="0" smtClean="0"/>
              <a:t> = </a:t>
            </a:r>
            <a:r>
              <a:rPr lang="en-US" sz="2400" b="1" i="1" dirty="0" err="1" smtClean="0"/>
              <a:t>cf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),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</a:t>
            </a:r>
            <a:r>
              <a:rPr lang="zh-CN" altLang="en-US" sz="2400" b="1" dirty="0" smtClean="0"/>
              <a:t>正则条件满足。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2388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主定理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76345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主定理另一种形式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33400" y="1981200"/>
          <a:ext cx="7620000" cy="415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98" name="Equation" r:id="rId4" imgW="3670300" imgH="1930400" progId="Equation.3">
                  <p:embed/>
                </p:oleObj>
              </mc:Choice>
              <mc:Fallback>
                <p:oleObj name="Equation" r:id="rId4" imgW="3670300" imgH="19304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7620000" cy="41538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67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举例</a:t>
            </a:r>
            <a:r>
              <a:rPr lang="en-US" sz="3600" b="1" dirty="0" smtClean="0">
                <a:solidFill>
                  <a:srgbClr val="0000CC"/>
                </a:solidFill>
              </a:rPr>
              <a:t> 1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572000"/>
          </a:xfrm>
          <a:noFill/>
        </p:spPr>
        <p:txBody>
          <a:bodyPr lIns="92075" tIns="46038" rIns="92075" bIns="4603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/>
              <a:t>递归式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5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 +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	</a:t>
            </a:r>
            <a:r>
              <a:rPr lang="zh-CN" altLang="en-US" sz="2400" b="1" dirty="0" smtClean="0"/>
              <a:t>其中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 = 5 </a:t>
            </a:r>
            <a:r>
              <a:rPr lang="zh-CN" altLang="en-US" sz="2400" b="1" dirty="0" smtClean="0"/>
              <a:t>，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 = 2.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zh-CN" altLang="en-US" sz="2400" b="1" dirty="0" smtClean="0"/>
              <a:t>因为 </a:t>
            </a:r>
            <a:r>
              <a:rPr lang="en-US" sz="2400" b="1" dirty="0" smtClean="0"/>
              <a:t>log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5 &gt; log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4, </a:t>
            </a:r>
            <a:r>
              <a:rPr lang="en-US" sz="2400" b="1" dirty="0" smtClean="0">
                <a:sym typeface="Symbol"/>
              </a:rPr>
              <a:t> = </a:t>
            </a:r>
            <a:r>
              <a:rPr lang="en-US" sz="2400" b="1" dirty="0" smtClean="0"/>
              <a:t>log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5 – log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4 &gt; 0.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zh-CN" altLang="en-US" sz="2400" b="1" dirty="0" smtClean="0"/>
              <a:t>因为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log</a:t>
            </a:r>
            <a:r>
              <a:rPr lang="en-US" sz="1600" b="1" dirty="0" smtClean="0"/>
              <a:t>2</a:t>
            </a:r>
            <a:r>
              <a:rPr lang="en-US" sz="2400" b="1" baseline="30000" dirty="0" smtClean="0"/>
              <a:t>5 – </a:t>
            </a:r>
            <a:r>
              <a:rPr lang="en-US" sz="2400" b="1" baseline="30000" dirty="0" smtClean="0">
                <a:sym typeface="Symbol"/>
              </a:rPr>
              <a:t>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/>
              </a:rPr>
              <a:t> </a:t>
            </a:r>
            <a:r>
              <a:rPr lang="en-US" sz="2400" b="1" i="1" dirty="0" smtClean="0">
                <a:sym typeface="Symbol"/>
              </a:rPr>
              <a:t>O</a:t>
            </a:r>
            <a:r>
              <a:rPr lang="en-US" sz="2400" b="1" dirty="0" smtClean="0">
                <a:sym typeface="Symbol"/>
              </a:rPr>
              <a:t>(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log</a:t>
            </a:r>
            <a:r>
              <a:rPr lang="en-US" sz="1600" b="1" dirty="0" smtClean="0"/>
              <a:t>2</a:t>
            </a:r>
            <a:r>
              <a:rPr lang="en-US" sz="2400" b="1" baseline="30000" dirty="0" smtClean="0"/>
              <a:t>5 – </a:t>
            </a:r>
            <a:r>
              <a:rPr lang="en-US" sz="2400" b="1" baseline="30000" dirty="0" smtClean="0">
                <a:sym typeface="Symbol"/>
              </a:rPr>
              <a:t></a:t>
            </a:r>
            <a:r>
              <a:rPr lang="en-US" sz="2400" b="1" dirty="0" smtClean="0"/>
              <a:t>),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zh-CN" altLang="en-US" sz="2400" b="1" dirty="0" smtClean="0"/>
              <a:t>根据 主定理 </a:t>
            </a:r>
            <a:r>
              <a:rPr lang="en-US" sz="2400" b="1" dirty="0" smtClean="0"/>
              <a:t>Case 1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en-US" sz="2400" b="1" dirty="0" smtClean="0">
                <a:sym typeface="Wingdings" pitchFamily="2" charset="2"/>
              </a:rPr>
              <a:t>  </a:t>
            </a:r>
            <a:r>
              <a:rPr lang="en-US" sz="2400" b="1" i="1" dirty="0" smtClean="0">
                <a:sym typeface="Wingdings" pitchFamily="2" charset="2"/>
              </a:rPr>
              <a:t>T</a:t>
            </a:r>
            <a:r>
              <a:rPr lang="en-US" sz="2400" b="1" dirty="0" smtClean="0">
                <a:sym typeface="Wingdings" pitchFamily="2" charset="2"/>
              </a:rPr>
              <a:t>(</a:t>
            </a:r>
            <a:r>
              <a:rPr lang="en-US" sz="2400" b="1" i="1" dirty="0" smtClean="0">
                <a:sym typeface="Wingdings" pitchFamily="2" charset="2"/>
              </a:rPr>
              <a:t>n</a:t>
            </a:r>
            <a:r>
              <a:rPr lang="en-US" sz="2400" b="1" dirty="0" smtClean="0">
                <a:sym typeface="Wingdings" pitchFamily="2" charset="2"/>
              </a:rPr>
              <a:t>) = </a:t>
            </a:r>
            <a:r>
              <a:rPr lang="en-US" sz="2400" b="1" dirty="0" smtClean="0">
                <a:sym typeface="Symbol"/>
              </a:rPr>
              <a:t>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log</a:t>
            </a:r>
            <a:r>
              <a:rPr lang="en-US" sz="1600" b="1" dirty="0" smtClean="0"/>
              <a:t>2</a:t>
            </a:r>
            <a:r>
              <a:rPr lang="en-US" sz="2400" b="1" baseline="30000" dirty="0" smtClean="0"/>
              <a:t>5</a:t>
            </a:r>
            <a:r>
              <a:rPr lang="en-US" sz="2400" b="1" dirty="0" smtClean="0"/>
              <a:t> ).</a:t>
            </a:r>
          </a:p>
        </p:txBody>
      </p:sp>
    </p:spTree>
    <p:extLst>
      <p:ext uri="{BB962C8B-B14F-4D97-AF65-F5344CB8AC3E}">
        <p14:creationId xmlns:p14="http://schemas.microsoft.com/office/powerpoint/2010/main" val="64971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举例 </a:t>
            </a:r>
            <a:r>
              <a:rPr lang="en-US" sz="3600" b="1" dirty="0" smtClean="0">
                <a:solidFill>
                  <a:srgbClr val="0000CC"/>
                </a:solidFill>
              </a:rPr>
              <a:t>2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572000"/>
          </a:xfrm>
          <a:noFill/>
        </p:spPr>
        <p:txBody>
          <a:bodyPr lIns="92075" tIns="46038" rIns="92075" bIns="4603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/>
              <a:t>递归式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27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/3) +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	</a:t>
            </a:r>
            <a:r>
              <a:rPr lang="zh-CN" altLang="en-US" sz="2400" b="1" dirty="0" smtClean="0"/>
              <a:t>其中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 = 27 </a:t>
            </a:r>
            <a:r>
              <a:rPr lang="zh-CN" altLang="en-US" sz="2400" b="1" dirty="0" smtClean="0"/>
              <a:t>，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 = 3.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zh-CN" altLang="en-US" sz="2400" b="1" dirty="0" smtClean="0"/>
              <a:t>因为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log</a:t>
            </a:r>
            <a:r>
              <a:rPr lang="en-US" sz="1600" b="1" dirty="0" smtClean="0"/>
              <a:t>3</a:t>
            </a:r>
            <a:r>
              <a:rPr lang="en-US" sz="2400" b="1" baseline="30000" dirty="0" smtClean="0"/>
              <a:t>27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,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log</a:t>
            </a:r>
            <a:r>
              <a:rPr lang="en-US" sz="1600" b="1" dirty="0" smtClean="0"/>
              <a:t>3</a:t>
            </a:r>
            <a:r>
              <a:rPr lang="en-US" sz="2400" b="1" baseline="30000" dirty="0" smtClean="0"/>
              <a:t>27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>
                <a:sym typeface="Symbol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zh-CN" altLang="en-US" sz="2400" b="1" dirty="0" smtClean="0"/>
              <a:t>根据主定理 </a:t>
            </a:r>
            <a:r>
              <a:rPr lang="en-US" sz="2400" b="1" dirty="0" smtClean="0"/>
              <a:t>Case 2 </a:t>
            </a:r>
            <a:r>
              <a:rPr lang="zh-CN" altLang="en-US" sz="2400" b="1" dirty="0" smtClean="0"/>
              <a:t>中 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 = 1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en-US" sz="2400" b="1" dirty="0" smtClean="0">
                <a:sym typeface="Wingdings" pitchFamily="2" charset="2"/>
              </a:rPr>
              <a:t>  </a:t>
            </a:r>
            <a:r>
              <a:rPr lang="en-US" sz="2400" b="1" i="1" dirty="0" smtClean="0">
                <a:sym typeface="Wingdings" pitchFamily="2" charset="2"/>
              </a:rPr>
              <a:t>T</a:t>
            </a:r>
            <a:r>
              <a:rPr lang="en-US" sz="2400" b="1" dirty="0" smtClean="0">
                <a:sym typeface="Wingdings" pitchFamily="2" charset="2"/>
              </a:rPr>
              <a:t>(</a:t>
            </a:r>
            <a:r>
              <a:rPr lang="en-US" sz="2400" b="1" i="1" dirty="0" smtClean="0">
                <a:sym typeface="Wingdings" pitchFamily="2" charset="2"/>
              </a:rPr>
              <a:t>n</a:t>
            </a:r>
            <a:r>
              <a:rPr lang="en-US" sz="2400" b="1" dirty="0" smtClean="0">
                <a:sym typeface="Wingdings" pitchFamily="2" charset="2"/>
              </a:rPr>
              <a:t>) = </a:t>
            </a:r>
            <a:r>
              <a:rPr lang="en-US" sz="2400" b="1" dirty="0" smtClean="0">
                <a:sym typeface="Symbol"/>
              </a:rPr>
              <a:t>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lg</a:t>
            </a:r>
            <a:r>
              <a:rPr lang="en-US" sz="2400" b="1" baseline="30000" dirty="0" smtClean="0"/>
              <a:t>2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05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举例 </a:t>
            </a:r>
            <a:r>
              <a:rPr lang="en-US" sz="3600" b="1" dirty="0" smtClean="0">
                <a:solidFill>
                  <a:srgbClr val="0000CC"/>
                </a:solidFill>
              </a:rPr>
              <a:t>3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572000"/>
          </a:xfrm>
          <a:noFill/>
        </p:spPr>
        <p:txBody>
          <a:bodyPr lIns="92075" tIns="46038" rIns="92075" bIns="46038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 dirty="0" smtClean="0"/>
              <a:t>递归式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5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 +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	</a:t>
            </a:r>
            <a:r>
              <a:rPr lang="zh-CN" altLang="en-US" sz="2400" b="1" dirty="0" smtClean="0"/>
              <a:t>其中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 = 5 </a:t>
            </a:r>
            <a:r>
              <a:rPr lang="zh-CN" altLang="en-US" sz="2400" b="1" dirty="0" smtClean="0"/>
              <a:t>，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 = 2.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zh-CN" altLang="en-US" sz="2400" b="1" dirty="0" smtClean="0"/>
              <a:t>因为 </a:t>
            </a:r>
            <a:r>
              <a:rPr lang="en-US" sz="2400" b="1" dirty="0" smtClean="0"/>
              <a:t>3 = log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8 &gt; log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5, </a:t>
            </a:r>
            <a:r>
              <a:rPr lang="en-US" sz="2400" b="1" dirty="0" smtClean="0">
                <a:sym typeface="Symbol"/>
              </a:rPr>
              <a:t> = </a:t>
            </a:r>
            <a:r>
              <a:rPr lang="en-US" sz="2400" b="1" dirty="0" smtClean="0"/>
              <a:t>log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8 – log</a:t>
            </a:r>
            <a:r>
              <a:rPr lang="en-US" sz="2400" b="1" baseline="-25000" dirty="0" smtClean="0"/>
              <a:t>2</a:t>
            </a:r>
            <a:r>
              <a:rPr lang="en-US" sz="2400" b="1" dirty="0" smtClean="0"/>
              <a:t>5 &gt; 0.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=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log</a:t>
            </a:r>
            <a:r>
              <a:rPr lang="en-US" sz="1600" b="1" dirty="0" smtClean="0"/>
              <a:t>2</a:t>
            </a:r>
            <a:r>
              <a:rPr lang="en-US" sz="2400" b="1" baseline="30000" dirty="0" smtClean="0"/>
              <a:t>5 + </a:t>
            </a:r>
            <a:r>
              <a:rPr lang="en-US" sz="2400" b="1" baseline="30000" dirty="0" smtClean="0">
                <a:sym typeface="Symbol"/>
              </a:rPr>
              <a:t>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/>
              </a:rPr>
              <a:t> (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log</a:t>
            </a:r>
            <a:r>
              <a:rPr lang="en-US" sz="1600" b="1" dirty="0" smtClean="0"/>
              <a:t>2</a:t>
            </a:r>
            <a:r>
              <a:rPr lang="en-US" sz="2400" b="1" baseline="30000" dirty="0" smtClean="0"/>
              <a:t>5 + </a:t>
            </a:r>
            <a:r>
              <a:rPr lang="en-US" sz="2400" b="1" baseline="30000" dirty="0" smtClean="0">
                <a:sym typeface="Symbol"/>
              </a:rPr>
              <a:t></a:t>
            </a:r>
            <a:r>
              <a:rPr lang="en-US" sz="2400" b="1" dirty="0" smtClean="0"/>
              <a:t>),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en-US" sz="2400" b="1" i="1" dirty="0" err="1" smtClean="0"/>
              <a:t>af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) = 5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 = 5(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= 5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/8 </a:t>
            </a:r>
            <a:r>
              <a:rPr lang="en-US" sz="2400" b="1" dirty="0" smtClean="0">
                <a:sym typeface="Symbol"/>
              </a:rPr>
              <a:t> </a:t>
            </a:r>
            <a:r>
              <a:rPr lang="en-US" sz="2400" b="1" i="1" dirty="0" smtClean="0"/>
              <a:t>cn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 for </a:t>
            </a:r>
            <a:r>
              <a:rPr lang="en-US" sz="2400" b="1" i="1" dirty="0" smtClean="0"/>
              <a:t>c</a:t>
            </a:r>
            <a:r>
              <a:rPr lang="en-US" sz="2400" b="1" dirty="0" smtClean="0"/>
              <a:t> = 5/8 &lt; 1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zh-CN" altLang="en-US" sz="2400" b="1" dirty="0" smtClean="0"/>
              <a:t>根据主定理</a:t>
            </a:r>
            <a:r>
              <a:rPr lang="en-US" sz="2400" b="1" dirty="0" smtClean="0"/>
              <a:t> Case 3 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r>
              <a:rPr lang="en-US" sz="2400" b="1" dirty="0" smtClean="0"/>
              <a:t>     </a:t>
            </a:r>
            <a:r>
              <a:rPr lang="en-US" sz="2400" b="1" dirty="0" smtClean="0">
                <a:sym typeface="Wingdings" pitchFamily="2" charset="2"/>
              </a:rPr>
              <a:t>  </a:t>
            </a:r>
            <a:r>
              <a:rPr lang="en-US" sz="2400" b="1" i="1" dirty="0" smtClean="0">
                <a:sym typeface="Wingdings" pitchFamily="2" charset="2"/>
              </a:rPr>
              <a:t>T</a:t>
            </a:r>
            <a:r>
              <a:rPr lang="en-US" sz="2400" b="1" dirty="0" smtClean="0">
                <a:sym typeface="Wingdings" pitchFamily="2" charset="2"/>
              </a:rPr>
              <a:t>(</a:t>
            </a:r>
            <a:r>
              <a:rPr lang="en-US" sz="2400" b="1" i="1" dirty="0" smtClean="0">
                <a:sym typeface="Wingdings" pitchFamily="2" charset="2"/>
              </a:rPr>
              <a:t>n</a:t>
            </a:r>
            <a:r>
              <a:rPr lang="en-US" sz="2400" b="1" dirty="0" smtClean="0">
                <a:sym typeface="Wingdings" pitchFamily="2" charset="2"/>
              </a:rPr>
              <a:t>) = </a:t>
            </a:r>
            <a:r>
              <a:rPr lang="en-US" sz="2400" b="1" dirty="0" smtClean="0">
                <a:sym typeface="Symbol"/>
              </a:rPr>
              <a:t>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3</a:t>
            </a:r>
            <a:r>
              <a:rPr lang="en-US" sz="2400" b="1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067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举例 </a:t>
            </a:r>
            <a:r>
              <a:rPr lang="en-US" sz="3600" b="1" dirty="0" smtClean="0">
                <a:solidFill>
                  <a:srgbClr val="0000CC"/>
                </a:solidFill>
              </a:rPr>
              <a:t>4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4953000"/>
          </a:xfrm>
          <a:noFill/>
        </p:spPr>
        <p:txBody>
          <a:bodyPr lIns="92075" tIns="46038" rIns="92075" bIns="46038"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 smtClean="0"/>
              <a:t>递归式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2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 +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/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400" b="1" dirty="0" smtClean="0"/>
              <a:t>	</a:t>
            </a:r>
            <a:r>
              <a:rPr lang="zh-CN" altLang="en-US" sz="2400" b="1" dirty="0" smtClean="0"/>
              <a:t>其中 </a:t>
            </a:r>
            <a:r>
              <a:rPr lang="en-US" sz="2400" b="1" i="1" dirty="0" smtClean="0"/>
              <a:t>a</a:t>
            </a:r>
            <a:r>
              <a:rPr lang="en-US" sz="2400" b="1" dirty="0" smtClean="0"/>
              <a:t> = </a:t>
            </a:r>
            <a:r>
              <a:rPr lang="en-US" sz="2400" b="1" dirty="0"/>
              <a:t>2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，</a:t>
            </a:r>
            <a:r>
              <a:rPr lang="en-US" sz="2400" b="1" i="1" dirty="0" smtClean="0"/>
              <a:t>b</a:t>
            </a:r>
            <a:r>
              <a:rPr lang="en-US" sz="2400" b="1" dirty="0" smtClean="0"/>
              <a:t> = 2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en-US" sz="2400" b="1" i="1" dirty="0" smtClean="0"/>
              <a:t>n</a:t>
            </a:r>
            <a:r>
              <a:rPr lang="en-US" sz="2400" b="1" baseline="30000" dirty="0" smtClean="0"/>
              <a:t>log</a:t>
            </a:r>
            <a:r>
              <a:rPr lang="en-US" sz="1600" b="1" dirty="0" smtClean="0"/>
              <a:t>2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 =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b="1" i="1" dirty="0" smtClean="0"/>
              <a:t>n.</a:t>
            </a:r>
            <a:endParaRPr lang="en-US" sz="2400" b="1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/>
              <a:t>)</a:t>
            </a:r>
            <a:r>
              <a:rPr lang="en-US" sz="2400" b="1" i="1" dirty="0"/>
              <a:t> = n</a:t>
            </a:r>
            <a:r>
              <a:rPr lang="en-US" sz="2400" b="1" dirty="0"/>
              <a:t> </a:t>
            </a:r>
            <a:r>
              <a:rPr lang="en-US" sz="2400" b="1" dirty="0" err="1"/>
              <a:t>lg</a:t>
            </a:r>
            <a:r>
              <a:rPr lang="en-US" sz="2400" b="1" baseline="30000" dirty="0"/>
              <a:t>–1</a:t>
            </a:r>
            <a:r>
              <a:rPr lang="en-US" sz="2400" b="1" i="1" dirty="0"/>
              <a:t>n</a:t>
            </a:r>
            <a:r>
              <a:rPr lang="en-US" sz="2400" b="1" dirty="0"/>
              <a:t> </a:t>
            </a:r>
            <a:r>
              <a:rPr lang="en-US" sz="2400" b="1" dirty="0">
                <a:sym typeface="Symbol"/>
              </a:rPr>
              <a:t>is not in </a:t>
            </a:r>
            <a:r>
              <a:rPr lang="en-US" sz="2400" b="1" i="1" dirty="0">
                <a:sym typeface="Symbol"/>
              </a:rPr>
              <a:t>O</a:t>
            </a:r>
            <a:r>
              <a:rPr lang="en-US" sz="2400" b="1" dirty="0">
                <a:sym typeface="Symbol"/>
              </a:rPr>
              <a:t>(</a:t>
            </a:r>
            <a:r>
              <a:rPr lang="en-US" sz="2400" b="1" i="1" dirty="0" err="1"/>
              <a:t>n</a:t>
            </a:r>
            <a:r>
              <a:rPr lang="en-US" sz="2400" b="1" baseline="30000" dirty="0" err="1"/>
              <a:t>log</a:t>
            </a:r>
            <a:r>
              <a:rPr lang="en-US" sz="1600" b="1" i="1" dirty="0" err="1"/>
              <a:t>b</a:t>
            </a:r>
            <a:r>
              <a:rPr lang="en-US" sz="2400" b="1" i="1" baseline="30000" dirty="0" err="1"/>
              <a:t>a</a:t>
            </a:r>
            <a:r>
              <a:rPr lang="en-US" sz="2400" b="1" i="1" baseline="30000" dirty="0"/>
              <a:t> – </a:t>
            </a:r>
            <a:r>
              <a:rPr lang="en-US" sz="2400" b="1" i="1" baseline="30000" dirty="0">
                <a:sym typeface="Symbol"/>
              </a:rPr>
              <a:t></a:t>
            </a:r>
            <a:r>
              <a:rPr lang="en-US" sz="2400" b="1" dirty="0"/>
              <a:t>) = </a:t>
            </a:r>
            <a:r>
              <a:rPr lang="en-US" sz="2400" b="1" i="1" dirty="0">
                <a:sym typeface="Symbol"/>
              </a:rPr>
              <a:t>O</a:t>
            </a:r>
            <a:r>
              <a:rPr lang="en-US" sz="2400" b="1" dirty="0">
                <a:sym typeface="Symbol"/>
              </a:rPr>
              <a:t>(</a:t>
            </a:r>
            <a:r>
              <a:rPr lang="en-US" sz="2400" b="1" i="1" dirty="0"/>
              <a:t>n</a:t>
            </a:r>
            <a:r>
              <a:rPr lang="en-US" sz="2400" b="1" baseline="30000" dirty="0"/>
              <a:t>1</a:t>
            </a:r>
            <a:r>
              <a:rPr lang="en-US" sz="2400" b="1" i="1" baseline="30000" dirty="0"/>
              <a:t>– </a:t>
            </a:r>
            <a:r>
              <a:rPr lang="en-US" sz="2400" b="1" i="1" baseline="30000" dirty="0">
                <a:sym typeface="Symbol"/>
              </a:rPr>
              <a:t></a:t>
            </a:r>
            <a:r>
              <a:rPr lang="en-US" sz="2400" b="1" dirty="0"/>
              <a:t>) for any </a:t>
            </a:r>
            <a:r>
              <a:rPr lang="en-US" sz="2400" b="1" i="1" dirty="0">
                <a:sym typeface="Symbol"/>
              </a:rPr>
              <a:t></a:t>
            </a:r>
            <a:r>
              <a:rPr lang="en-US" sz="2400" b="1" dirty="0"/>
              <a:t> &gt; </a:t>
            </a:r>
            <a:r>
              <a:rPr lang="en-US" sz="2400" b="1" dirty="0" smtClean="0"/>
              <a:t>0. </a:t>
            </a:r>
            <a:endParaRPr lang="en-US" sz="2400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400" b="1" dirty="0"/>
              <a:t>         </a:t>
            </a:r>
            <a:r>
              <a:rPr lang="zh-CN" altLang="en-US" sz="2400" b="1" dirty="0" smtClean="0"/>
              <a:t>尽管 </a:t>
            </a:r>
            <a:r>
              <a:rPr lang="en-US" sz="2400" b="1" i="1" dirty="0" err="1" smtClean="0"/>
              <a:t>n</a:t>
            </a:r>
            <a:r>
              <a:rPr lang="en-US" sz="2400" b="1" baseline="30000" dirty="0" err="1" smtClean="0"/>
              <a:t>log</a:t>
            </a:r>
            <a:r>
              <a:rPr lang="en-US" sz="1600" b="1" i="1" dirty="0" err="1" smtClean="0"/>
              <a:t>b</a:t>
            </a:r>
            <a:r>
              <a:rPr lang="en-US" sz="2400" b="1" i="1" baseline="30000" dirty="0" err="1" smtClean="0"/>
              <a:t>a</a:t>
            </a:r>
            <a:r>
              <a:rPr lang="en-US" sz="2400" b="1" dirty="0" smtClean="0"/>
              <a:t> &gt; </a:t>
            </a: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), </a:t>
            </a:r>
            <a:r>
              <a:rPr lang="zh-CN" altLang="en-US" sz="2400" b="1" dirty="0" smtClean="0"/>
              <a:t>但不是多项式意义上的大</a:t>
            </a:r>
            <a:endParaRPr lang="en-US" sz="2400" b="1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zh-CN" altLang="en-US" sz="2400" b="1" dirty="0" smtClean="0">
                <a:sym typeface="Wingdings" pitchFamily="2" charset="2"/>
              </a:rPr>
              <a:t>主定理 </a:t>
            </a:r>
            <a:r>
              <a:rPr lang="en-US" sz="2400" b="1" dirty="0" smtClean="0"/>
              <a:t>Case 1 </a:t>
            </a:r>
            <a:r>
              <a:rPr lang="zh-CN" altLang="en-US" sz="2400" b="1" dirty="0" smtClean="0"/>
              <a:t>不适用。</a:t>
            </a:r>
            <a:endParaRPr lang="en-US" sz="2400" b="1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b="1" i="1" dirty="0" smtClean="0"/>
              <a:t>f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en-US" sz="2400" b="1" i="1" dirty="0" smtClean="0"/>
              <a:t> = 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lg</a:t>
            </a:r>
            <a:r>
              <a:rPr lang="en-US" sz="2400" b="1" baseline="30000" dirty="0" smtClean="0"/>
              <a:t>–1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b="1" dirty="0" smtClean="0">
                <a:sym typeface="Symbol"/>
              </a:rPr>
              <a:t>is not in (</a:t>
            </a:r>
            <a:r>
              <a:rPr lang="en-US" sz="2400" b="1" i="1" dirty="0" err="1" smtClean="0"/>
              <a:t>n</a:t>
            </a:r>
            <a:r>
              <a:rPr lang="en-US" sz="2400" b="1" baseline="30000" dirty="0" err="1" smtClean="0"/>
              <a:t>log</a:t>
            </a:r>
            <a:r>
              <a:rPr lang="en-US" sz="1600" b="1" i="1" dirty="0" err="1" smtClean="0"/>
              <a:t>b</a:t>
            </a:r>
            <a:r>
              <a:rPr lang="en-US" sz="2400" b="1" i="1" baseline="30000" dirty="0" err="1" smtClean="0"/>
              <a:t>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lg</a:t>
            </a:r>
            <a:r>
              <a:rPr lang="en-US" sz="2400" b="1" i="1" baseline="30000" dirty="0" err="1" smtClean="0"/>
              <a:t>k</a:t>
            </a:r>
            <a:r>
              <a:rPr lang="en-US" sz="2400" b="1" i="1" dirty="0" err="1" smtClean="0"/>
              <a:t>n</a:t>
            </a:r>
            <a:r>
              <a:rPr lang="en-US" sz="2400" b="1" dirty="0" smtClean="0"/>
              <a:t>) for any 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 ≥ 0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</a:t>
            </a:r>
            <a:r>
              <a:rPr lang="en-US" sz="2400" b="1" dirty="0" smtClean="0">
                <a:sym typeface="Wingdings" pitchFamily="2" charset="2"/>
              </a:rPr>
              <a:t> </a:t>
            </a:r>
            <a:r>
              <a:rPr lang="zh-CN" altLang="en-US" sz="2400" b="1" dirty="0" smtClean="0">
                <a:sym typeface="Wingdings" pitchFamily="2" charset="2"/>
              </a:rPr>
              <a:t>主定理 </a:t>
            </a:r>
            <a:r>
              <a:rPr lang="en-US" sz="2400" b="1" dirty="0" smtClean="0"/>
              <a:t>Case 2 </a:t>
            </a:r>
            <a:r>
              <a:rPr lang="zh-CN" altLang="en-US" sz="2400" b="1" dirty="0" smtClean="0"/>
              <a:t>不适用。</a:t>
            </a:r>
            <a:endParaRPr lang="en-US" sz="2400" b="1" dirty="0" smtClean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b="1" i="1" dirty="0" smtClean="0"/>
              <a:t>f</a:t>
            </a:r>
            <a:r>
              <a:rPr lang="en-US" b="1" dirty="0" smtClean="0"/>
              <a:t>(</a:t>
            </a:r>
            <a:r>
              <a:rPr lang="en-US" b="1" i="1" dirty="0" smtClean="0"/>
              <a:t>n</a:t>
            </a:r>
            <a:r>
              <a:rPr lang="en-US" b="1" dirty="0"/>
              <a:t>)</a:t>
            </a:r>
            <a:r>
              <a:rPr lang="en-US" b="1" i="1" dirty="0"/>
              <a:t> = n</a:t>
            </a:r>
            <a:r>
              <a:rPr lang="en-US" b="1" dirty="0"/>
              <a:t> </a:t>
            </a:r>
            <a:r>
              <a:rPr lang="en-US" b="1" dirty="0" err="1"/>
              <a:t>lg</a:t>
            </a:r>
            <a:r>
              <a:rPr lang="en-US" b="1" baseline="30000" dirty="0"/>
              <a:t>–1</a:t>
            </a:r>
            <a:r>
              <a:rPr lang="en-US" b="1" i="1" dirty="0"/>
              <a:t>n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is not in </a:t>
            </a:r>
            <a:r>
              <a:rPr lang="en-US" b="1" dirty="0" smtClean="0">
                <a:sym typeface="Symbol"/>
              </a:rPr>
              <a:t>(</a:t>
            </a:r>
            <a:r>
              <a:rPr lang="en-US" b="1" i="1" dirty="0" err="1"/>
              <a:t>n</a:t>
            </a:r>
            <a:r>
              <a:rPr lang="en-US" b="1" baseline="30000" dirty="0" err="1"/>
              <a:t>log</a:t>
            </a:r>
            <a:r>
              <a:rPr lang="en-US" sz="1600" b="1" i="1" dirty="0" err="1"/>
              <a:t>b</a:t>
            </a:r>
            <a:r>
              <a:rPr lang="en-US" b="1" i="1" baseline="30000" dirty="0" err="1"/>
              <a:t>a</a:t>
            </a:r>
            <a:r>
              <a:rPr lang="en-US" b="1" i="1" baseline="30000" dirty="0"/>
              <a:t> </a:t>
            </a:r>
            <a:r>
              <a:rPr lang="en-US" b="1" i="1" baseline="30000" dirty="0" smtClean="0"/>
              <a:t>+ </a:t>
            </a:r>
            <a:r>
              <a:rPr lang="en-US" b="1" i="1" baseline="30000" dirty="0">
                <a:sym typeface="Symbol"/>
              </a:rPr>
              <a:t></a:t>
            </a:r>
            <a:r>
              <a:rPr lang="en-US" b="1" dirty="0"/>
              <a:t>) = </a:t>
            </a:r>
            <a:r>
              <a:rPr lang="en-US" b="1" dirty="0">
                <a:sym typeface="Symbol"/>
              </a:rPr>
              <a:t>(</a:t>
            </a:r>
            <a:r>
              <a:rPr lang="en-US" b="1" i="1" dirty="0" smtClean="0"/>
              <a:t>n</a:t>
            </a:r>
            <a:r>
              <a:rPr lang="en-US" b="1" baseline="30000" dirty="0" smtClean="0"/>
              <a:t>1</a:t>
            </a:r>
            <a:r>
              <a:rPr lang="en-US" b="1" i="1" baseline="30000" dirty="0" smtClean="0"/>
              <a:t>+ </a:t>
            </a:r>
            <a:r>
              <a:rPr lang="en-US" b="1" i="1" baseline="30000" dirty="0">
                <a:sym typeface="Symbol"/>
              </a:rPr>
              <a:t></a:t>
            </a:r>
            <a:r>
              <a:rPr lang="en-US" b="1" dirty="0"/>
              <a:t>) for any </a:t>
            </a:r>
            <a:r>
              <a:rPr lang="en-US" b="1" i="1" dirty="0">
                <a:sym typeface="Symbol"/>
              </a:rPr>
              <a:t></a:t>
            </a:r>
            <a:r>
              <a:rPr lang="en-US" b="1" dirty="0"/>
              <a:t> &gt; 0.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400" b="1" dirty="0" smtClean="0">
                <a:sym typeface="Wingdings" pitchFamily="2" charset="2"/>
              </a:rPr>
              <a:t>	        </a:t>
            </a:r>
            <a:r>
              <a:rPr lang="zh-CN" altLang="en-US" sz="2400" b="1" dirty="0" smtClean="0">
                <a:sym typeface="Wingdings" pitchFamily="2" charset="2"/>
              </a:rPr>
              <a:t>主定理 </a:t>
            </a:r>
            <a:r>
              <a:rPr lang="en-US" sz="2400" b="1" dirty="0" smtClean="0"/>
              <a:t>Case 3 </a:t>
            </a:r>
            <a:r>
              <a:rPr lang="zh-CN" altLang="en-US" sz="2400" b="1" dirty="0" smtClean="0"/>
              <a:t>不适用。</a:t>
            </a:r>
            <a:endParaRPr lang="en-US" sz="2400" b="1" dirty="0"/>
          </a:p>
          <a:p>
            <a:pPr>
              <a:spcBef>
                <a:spcPts val="60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400" b="1" dirty="0" smtClean="0">
                <a:sym typeface="Wingdings" pitchFamily="2" charset="2"/>
              </a:rPr>
              <a:t>     </a:t>
            </a:r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 </a:t>
            </a:r>
            <a:r>
              <a:rPr lang="zh-CN" altLang="en-US" sz="2400" b="1" dirty="0" smtClean="0"/>
              <a:t>不能用主定理解。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20141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举例 </a:t>
            </a:r>
            <a:r>
              <a:rPr lang="en-US" sz="3600" b="1" dirty="0" smtClean="0">
                <a:solidFill>
                  <a:srgbClr val="0000CC"/>
                </a:solidFill>
              </a:rPr>
              <a:t>4 (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续</a:t>
            </a:r>
            <a:r>
              <a:rPr lang="en-US" sz="3600" b="1" dirty="0" smtClean="0">
                <a:solidFill>
                  <a:srgbClr val="0000CC"/>
                </a:solidFill>
              </a:rPr>
              <a:t>)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33400"/>
          </a:xfrm>
          <a:noFill/>
        </p:spPr>
        <p:txBody>
          <a:bodyPr lIns="92075" tIns="46038" rIns="92075" bIns="46038"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 smtClean="0"/>
              <a:t>用递归树方法解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2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/2) +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/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400" b="1" dirty="0" smtClean="0"/>
              <a:t>	</a:t>
            </a:r>
          </a:p>
        </p:txBody>
      </p:sp>
      <p:pic>
        <p:nvPicPr>
          <p:cNvPr id="38093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6" t="29449" r="27218" b="32763"/>
          <a:stretch/>
        </p:blipFill>
        <p:spPr bwMode="auto">
          <a:xfrm>
            <a:off x="1017585" y="1905000"/>
            <a:ext cx="6907215" cy="311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5029200"/>
            <a:ext cx="8610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sz="2400" dirty="0" smtClean="0"/>
              <a:t>在深度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, </a:t>
            </a:r>
            <a:r>
              <a:rPr lang="zh-CN" altLang="en-US" sz="2400" dirty="0" smtClean="0"/>
              <a:t>有 </a:t>
            </a:r>
            <a:r>
              <a:rPr lang="en-US" sz="2400" dirty="0" smtClean="0"/>
              <a:t>2</a:t>
            </a:r>
            <a:r>
              <a:rPr lang="en-US" sz="2400" i="1" baseline="30000" dirty="0" smtClean="0"/>
              <a:t>i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结点</a:t>
            </a:r>
            <a:r>
              <a:rPr lang="en-US" sz="2400" dirty="0" smtClean="0"/>
              <a:t>, </a:t>
            </a:r>
            <a:r>
              <a:rPr lang="zh-CN" altLang="en-US" sz="2400" dirty="0" smtClean="0"/>
              <a:t>每个是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  (</a:t>
            </a:r>
            <a:r>
              <a:rPr lang="en-US" sz="2400" i="1" dirty="0" smtClean="0"/>
              <a:t>n</a:t>
            </a:r>
            <a:r>
              <a:rPr lang="en-US" sz="2400" dirty="0" smtClean="0"/>
              <a:t>/2</a:t>
            </a:r>
            <a:r>
              <a:rPr lang="en-US" sz="2400" i="1" baseline="30000" dirty="0" smtClean="0"/>
              <a:t>i</a:t>
            </a:r>
            <a:r>
              <a:rPr lang="en-US" sz="2400" dirty="0" smtClean="0"/>
              <a:t> ) / </a:t>
            </a:r>
            <a:r>
              <a:rPr lang="en-US" sz="2400" dirty="0" err="1" smtClean="0"/>
              <a:t>lg</a:t>
            </a:r>
            <a:r>
              <a:rPr lang="en-US" sz="2400" dirty="0"/>
              <a:t> (</a:t>
            </a:r>
            <a:r>
              <a:rPr lang="en-US" sz="2400" i="1" dirty="0"/>
              <a:t>n</a:t>
            </a:r>
            <a:r>
              <a:rPr lang="en-US" sz="2400" dirty="0"/>
              <a:t>/2</a:t>
            </a:r>
            <a:r>
              <a:rPr lang="en-US" sz="2400" i="1" baseline="30000" dirty="0"/>
              <a:t>i</a:t>
            </a:r>
            <a:r>
              <a:rPr lang="en-US" sz="2400" dirty="0"/>
              <a:t> </a:t>
            </a:r>
            <a:r>
              <a:rPr lang="en-US" sz="2400" dirty="0" smtClean="0"/>
              <a:t>) = 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/2</a:t>
            </a:r>
            <a:r>
              <a:rPr lang="en-US" sz="2400" i="1" baseline="30000" dirty="0"/>
              <a:t>i</a:t>
            </a:r>
            <a:r>
              <a:rPr lang="en-US" sz="2400" dirty="0"/>
              <a:t> ) / </a:t>
            </a:r>
            <a:r>
              <a:rPr lang="en-US" sz="2400" dirty="0" smtClean="0"/>
              <a:t>(</a:t>
            </a:r>
            <a:r>
              <a:rPr lang="en-US" sz="2400" dirty="0" err="1" smtClean="0"/>
              <a:t>lg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/>
              <a:t> </a:t>
            </a:r>
            <a:r>
              <a:rPr lang="en-US" sz="2400" dirty="0" smtClean="0"/>
              <a:t>–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)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zh-CN" altLang="en-US" sz="2400" dirty="0">
                <a:sym typeface="Wingdings" pitchFamily="2" charset="2"/>
              </a:rPr>
              <a:t>深度</a:t>
            </a:r>
            <a:r>
              <a:rPr lang="en-US" sz="2400" dirty="0" smtClean="0"/>
              <a:t>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的代价是</a:t>
            </a:r>
            <a:r>
              <a:rPr lang="en-US" sz="2400" dirty="0" smtClean="0"/>
              <a:t> 2</a:t>
            </a:r>
            <a:r>
              <a:rPr lang="en-US" sz="2400" i="1" baseline="30000" dirty="0" smtClean="0"/>
              <a:t>i</a:t>
            </a:r>
            <a:r>
              <a:rPr lang="en-US" sz="2400" dirty="0" smtClean="0"/>
              <a:t> (</a:t>
            </a:r>
            <a:r>
              <a:rPr lang="en-US" sz="2400" i="1" dirty="0"/>
              <a:t>n</a:t>
            </a:r>
            <a:r>
              <a:rPr lang="en-US" sz="2400" dirty="0"/>
              <a:t>/2</a:t>
            </a:r>
            <a:r>
              <a:rPr lang="en-US" sz="2400" i="1" baseline="30000" dirty="0"/>
              <a:t>i</a:t>
            </a:r>
            <a:r>
              <a:rPr lang="en-US" sz="2400" dirty="0"/>
              <a:t> ) / (</a:t>
            </a:r>
            <a:r>
              <a:rPr lang="en-US" sz="2400" dirty="0" err="1"/>
              <a:t>lg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– </a:t>
            </a:r>
            <a:r>
              <a:rPr lang="en-US" sz="2400" i="1" dirty="0" err="1"/>
              <a:t>i</a:t>
            </a:r>
            <a:r>
              <a:rPr lang="en-US" sz="2400" dirty="0"/>
              <a:t>) </a:t>
            </a:r>
            <a:r>
              <a:rPr lang="en-US" sz="2400" dirty="0" smtClean="0"/>
              <a:t>=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/ (</a:t>
            </a:r>
            <a:r>
              <a:rPr lang="en-US" sz="2400" dirty="0" err="1"/>
              <a:t>lg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– </a:t>
            </a:r>
            <a:r>
              <a:rPr lang="en-US" sz="2400" i="1" dirty="0" err="1"/>
              <a:t>i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578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1371600" y="3200400"/>
            <a:ext cx="685800" cy="1143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举例 </a:t>
            </a:r>
            <a:r>
              <a:rPr lang="en-US" sz="3600" b="1" dirty="0" smtClean="0">
                <a:solidFill>
                  <a:srgbClr val="0000CC"/>
                </a:solidFill>
              </a:rPr>
              <a:t>4 (</a:t>
            </a:r>
            <a:r>
              <a:rPr lang="zh-CN" altLang="en-US" sz="3600" b="1" dirty="0">
                <a:solidFill>
                  <a:srgbClr val="0000CC"/>
                </a:solidFill>
              </a:rPr>
              <a:t>续</a:t>
            </a:r>
            <a:r>
              <a:rPr lang="en-US" sz="3600" b="1" dirty="0" smtClean="0">
                <a:solidFill>
                  <a:srgbClr val="0000CC"/>
                </a:solidFill>
              </a:rPr>
              <a:t>)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3352800"/>
          </a:xfrm>
          <a:noFill/>
        </p:spPr>
        <p:txBody>
          <a:bodyPr lIns="92075" tIns="46038" rIns="92075" bIns="46038"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 smtClean="0"/>
              <a:t>把每一层的代价加起来</a:t>
            </a:r>
            <a:endParaRPr lang="en-US" sz="2400" b="1" dirty="0" smtClean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2400" b="1" dirty="0" smtClean="0"/>
          </a:p>
          <a:p>
            <a:pPr>
              <a:spcBef>
                <a:spcPts val="60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400" b="1" dirty="0" smtClean="0"/>
              <a:t>	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7572" y="4572000"/>
            <a:ext cx="93162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sym typeface="Wingdings" pitchFamily="2" charset="2"/>
              </a:rPr>
              <a:t>     </a:t>
            </a:r>
            <a:endParaRPr lang="en-US" sz="24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066800" y="2286000"/>
          <a:ext cx="5298139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22" name="Equation" r:id="rId4" imgW="2501900" imgH="431800" progId="Equation.3">
                  <p:embed/>
                </p:oleObj>
              </mc:Choice>
              <mc:Fallback>
                <p:oleObj name="Equation" r:id="rId4" imgW="2501900" imgH="43180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0"/>
                        <a:ext cx="5298139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6421582" y="2286000"/>
          <a:ext cx="96981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23" name="Equation" r:id="rId6" imgW="457200" imgH="431800" progId="Equation.3">
                  <p:embed/>
                </p:oleObj>
              </mc:Choice>
              <mc:Fallback>
                <p:oleObj name="Equation" r:id="rId6" imgW="457200" imgH="43180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582" y="2286000"/>
                        <a:ext cx="96981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936625" y="3352800"/>
          <a:ext cx="10779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24" name="Equation" r:id="rId8" imgW="508000" imgH="431800" progId="Equation.3">
                  <p:embed/>
                </p:oleObj>
              </mc:Choice>
              <mc:Fallback>
                <p:oleObj name="Equation" r:id="rId8" imgW="508000" imgH="43180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3352800"/>
                        <a:ext cx="10779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81000" y="1403350"/>
            <a:ext cx="2667000" cy="1752600"/>
            <a:chOff x="838200" y="1371600"/>
            <a:chExt cx="2667000" cy="1752600"/>
          </a:xfrm>
        </p:grpSpPr>
        <p:sp>
          <p:nvSpPr>
            <p:cNvPr id="7" name="Down Arrow Callout 6"/>
            <p:cNvSpPr/>
            <p:nvPr/>
          </p:nvSpPr>
          <p:spPr bwMode="auto">
            <a:xfrm>
              <a:off x="838200" y="1371600"/>
              <a:ext cx="2667000" cy="1752600"/>
            </a:xfrm>
            <a:prstGeom prst="downArrowCallou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调和级数</a:t>
              </a: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: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1200150" y="1676400"/>
            <a:ext cx="2152650" cy="851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125" name="Equation" r:id="rId10" imgW="1091726" imgH="431613" progId="Equation.3">
                    <p:embed/>
                  </p:oleObj>
                </mc:Choice>
                <mc:Fallback>
                  <p:oleObj name="Equation" r:id="rId10" imgW="1091726" imgH="431613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150" y="1676400"/>
                          <a:ext cx="2152650" cy="8510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201862" y="3594100"/>
          <a:ext cx="41227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26" name="Equation" r:id="rId12" imgW="1943100" imgH="203200" progId="Equation.3">
                  <p:embed/>
                </p:oleObj>
              </mc:Choice>
              <mc:Fallback>
                <p:oleObj name="Equation" r:id="rId12" imgW="1943100" imgH="2032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2" y="3594100"/>
                        <a:ext cx="4122738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1295400" y="4572000"/>
          <a:ext cx="307443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127" name="Equation" r:id="rId14" imgW="1167893" imgH="203112" progId="Equation.3">
                  <p:embed/>
                </p:oleObj>
              </mc:Choice>
              <mc:Fallback>
                <p:oleObj name="Equation" r:id="rId14" imgW="1167893" imgH="203112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307443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01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 lIns="92075" tIns="46038" rIns="92075" bIns="46038"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改变变量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447800"/>
                <a:ext cx="8458200" cy="4724400"/>
              </a:xfrm>
              <a:noFill/>
            </p:spPr>
            <p:txBody>
              <a:bodyPr lIns="92075" tIns="46038" rIns="92075" bIns="46038"/>
              <a:lstStyle/>
              <a:p>
                <a:r>
                  <a:rPr lang="zh-CN" altLang="en-US" sz="2400" b="1" dirty="0" smtClean="0"/>
                  <a:t>有时代数操作可以把一个未知的递归式转换成已知可解的递归式。</a:t>
                </a:r>
                <a:endParaRPr lang="en-US" sz="2400" b="1" dirty="0" smtClean="0"/>
              </a:p>
              <a:p>
                <a:pPr>
                  <a:buFont typeface="Monotype Sorts" pitchFamily="2" charset="2"/>
                  <a:buNone/>
                </a:pPr>
                <a:r>
                  <a:rPr lang="en-US" sz="2400" b="1" dirty="0" smtClean="0"/>
                  <a:t>   </a:t>
                </a:r>
                <a:r>
                  <a:rPr lang="zh-CN" altLang="en-US" sz="2400" b="1" dirty="0" smtClean="0"/>
                  <a:t>举例</a:t>
                </a:r>
                <a:r>
                  <a:rPr lang="en-US" sz="2400" b="1" dirty="0" smtClean="0"/>
                  <a:t>: </a:t>
                </a:r>
                <a:r>
                  <a:rPr lang="zh-CN" altLang="en-US" sz="2400" b="1" dirty="0" smtClean="0"/>
                  <a:t>递归式 </a:t>
                </a:r>
                <a:r>
                  <a:rPr lang="en-US" sz="2400" b="1" i="1" dirty="0" smtClean="0"/>
                  <a:t>T</a:t>
                </a:r>
                <a:r>
                  <a:rPr lang="en-US" sz="2400" b="1" dirty="0" smtClean="0"/>
                  <a:t>(</a:t>
                </a:r>
                <a:r>
                  <a:rPr lang="en-US" sz="2400" b="1" i="1" dirty="0" smtClean="0"/>
                  <a:t>n</a:t>
                </a:r>
                <a:r>
                  <a:rPr lang="en-US" sz="2400" b="1" dirty="0" smtClean="0"/>
                  <a:t>) = 2</a:t>
                </a:r>
                <a:r>
                  <a:rPr lang="en-US" sz="2400" b="1" i="1" dirty="0" smtClean="0"/>
                  <a:t>T</a:t>
                </a:r>
                <a:r>
                  <a:rPr lang="en-US" sz="2400" b="1" dirty="0" smtClean="0"/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400" b="1" dirty="0" smtClean="0"/>
                  <a:t>) + </a:t>
                </a:r>
                <a:r>
                  <a:rPr lang="en-US" sz="2400" b="1" dirty="0" err="1" smtClean="0"/>
                  <a:t>lg</a:t>
                </a:r>
                <a:r>
                  <a:rPr lang="en-US" sz="2400" b="1" dirty="0" smtClean="0"/>
                  <a:t> </a:t>
                </a:r>
                <a:r>
                  <a:rPr lang="en-US" sz="2400" b="1" i="1" dirty="0" smtClean="0"/>
                  <a:t>n</a:t>
                </a:r>
                <a:r>
                  <a:rPr lang="en-US" sz="2400" b="1" dirty="0" smtClean="0"/>
                  <a:t>	.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sz="2400" b="1" dirty="0" smtClean="0"/>
                  <a:t>      </a:t>
                </a:r>
                <a:r>
                  <a:rPr lang="zh-CN" altLang="en-US" sz="2400" b="1" dirty="0" smtClean="0"/>
                  <a:t>变量替换 </a:t>
                </a:r>
                <a:r>
                  <a:rPr lang="en-US" sz="2400" b="1" i="1" dirty="0" smtClean="0"/>
                  <a:t>m</a:t>
                </a:r>
                <a:r>
                  <a:rPr lang="en-US" sz="2400" b="1" dirty="0" smtClean="0"/>
                  <a:t> = </a:t>
                </a:r>
                <a:r>
                  <a:rPr lang="en-US" sz="2400" b="1" dirty="0" err="1" smtClean="0"/>
                  <a:t>lg</a:t>
                </a:r>
                <a:r>
                  <a:rPr lang="en-US" sz="2400" b="1" dirty="0" smtClean="0"/>
                  <a:t> </a:t>
                </a:r>
                <a:r>
                  <a:rPr lang="en-US" sz="2400" b="1" i="1" dirty="0" smtClean="0"/>
                  <a:t>n</a:t>
                </a:r>
                <a:r>
                  <a:rPr lang="en-US" sz="2400" b="1" dirty="0" smtClean="0"/>
                  <a:t>, we have </a:t>
                </a:r>
                <a:r>
                  <a:rPr lang="en-US" sz="2400" b="1" i="1" dirty="0" smtClean="0"/>
                  <a:t>n</a:t>
                </a:r>
                <a:r>
                  <a:rPr lang="en-US" sz="2400" b="1" dirty="0" smtClean="0"/>
                  <a:t> = 2</a:t>
                </a:r>
                <a:r>
                  <a:rPr lang="en-US" sz="2400" b="1" i="1" baseline="30000" dirty="0" smtClean="0"/>
                  <a:t>m</a:t>
                </a:r>
                <a:r>
                  <a:rPr lang="en-US" sz="2400" b="1" dirty="0" smtClean="0"/>
                  <a:t>, and 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		  </a:t>
                </a:r>
                <a:r>
                  <a:rPr lang="en-US" sz="2400" b="1" i="1" dirty="0" smtClean="0"/>
                  <a:t>T</a:t>
                </a:r>
                <a:r>
                  <a:rPr lang="en-US" sz="2400" b="1" dirty="0" smtClean="0"/>
                  <a:t>(2</a:t>
                </a:r>
                <a:r>
                  <a:rPr lang="en-US" sz="2400" b="1" i="1" baseline="30000" dirty="0" smtClean="0"/>
                  <a:t>m</a:t>
                </a:r>
                <a:r>
                  <a:rPr lang="en-US" sz="2400" b="1" dirty="0" smtClean="0"/>
                  <a:t>) </a:t>
                </a:r>
                <a:r>
                  <a:rPr lang="en-US" sz="2400" b="1" dirty="0"/>
                  <a:t>= </a:t>
                </a:r>
                <a:r>
                  <a:rPr lang="en-US" sz="2400" b="1" dirty="0" smtClean="0"/>
                  <a:t>2</a:t>
                </a:r>
                <a:r>
                  <a:rPr lang="en-US" sz="2400" b="1" i="1" dirty="0" smtClean="0"/>
                  <a:t>T</a:t>
                </a:r>
                <a:r>
                  <a:rPr lang="en-US" sz="2400" b="1" dirty="0" smtClean="0"/>
                  <a:t>(2</a:t>
                </a:r>
                <a:r>
                  <a:rPr lang="en-US" sz="2400" b="1" i="1" baseline="30000" dirty="0" smtClean="0"/>
                  <a:t>m/2</a:t>
                </a:r>
                <a:r>
                  <a:rPr lang="en-US" sz="2400" b="1" dirty="0" smtClean="0"/>
                  <a:t>) </a:t>
                </a:r>
                <a:r>
                  <a:rPr lang="en-US" sz="2400" b="1" dirty="0"/>
                  <a:t>+ </a:t>
                </a:r>
                <a:r>
                  <a:rPr lang="en-US" sz="2400" b="1" i="1" dirty="0" smtClean="0"/>
                  <a:t>m</a:t>
                </a:r>
                <a:r>
                  <a:rPr lang="en-US" sz="2400" b="1" dirty="0" smtClean="0"/>
                  <a:t>.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</a:t>
                </a:r>
                <a:r>
                  <a:rPr lang="zh-CN" altLang="en-US" sz="2400" b="1" dirty="0" smtClean="0"/>
                  <a:t>引入 </a:t>
                </a:r>
                <a:r>
                  <a:rPr lang="en-US" sz="2400" b="1" i="1" dirty="0" smtClean="0"/>
                  <a:t>S</a:t>
                </a:r>
                <a:r>
                  <a:rPr lang="en-US" sz="2400" b="1" dirty="0" smtClean="0"/>
                  <a:t>(</a:t>
                </a:r>
                <a:r>
                  <a:rPr lang="en-US" sz="2400" b="1" i="1" dirty="0" smtClean="0"/>
                  <a:t>m</a:t>
                </a:r>
                <a:r>
                  <a:rPr lang="en-US" sz="2400" b="1" dirty="0" smtClean="0"/>
                  <a:t>) = </a:t>
                </a:r>
                <a:r>
                  <a:rPr lang="en-US" sz="2400" b="1" i="1" dirty="0"/>
                  <a:t>T</a:t>
                </a:r>
                <a:r>
                  <a:rPr lang="en-US" sz="2400" b="1" dirty="0"/>
                  <a:t>(2</a:t>
                </a:r>
                <a:r>
                  <a:rPr lang="en-US" sz="2400" b="1" i="1" baseline="30000" dirty="0"/>
                  <a:t>m</a:t>
                </a:r>
                <a:r>
                  <a:rPr lang="en-US" sz="2400" b="1" dirty="0" smtClean="0"/>
                  <a:t>), </a:t>
                </a:r>
                <a:r>
                  <a:rPr lang="zh-CN" altLang="en-US" sz="2400" b="1" dirty="0" smtClean="0"/>
                  <a:t>得出新的递归式</a:t>
                </a:r>
                <a:r>
                  <a:rPr lang="en-US" sz="2400" b="1" dirty="0" smtClean="0"/>
                  <a:t>: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sz="2400" b="1" i="1" dirty="0" smtClean="0"/>
                  <a:t>		  S</a:t>
                </a:r>
                <a:r>
                  <a:rPr lang="en-US" sz="2400" b="1" dirty="0" smtClean="0"/>
                  <a:t>(</a:t>
                </a:r>
                <a:r>
                  <a:rPr lang="en-US" sz="2400" b="1" i="1" dirty="0" smtClean="0"/>
                  <a:t>m</a:t>
                </a:r>
                <a:r>
                  <a:rPr lang="en-US" sz="2400" b="1" dirty="0" smtClean="0"/>
                  <a:t>) </a:t>
                </a:r>
                <a:r>
                  <a:rPr lang="en-US" sz="2400" b="1" dirty="0"/>
                  <a:t>= </a:t>
                </a:r>
                <a:r>
                  <a:rPr lang="en-US" sz="2400" b="1" dirty="0" smtClean="0"/>
                  <a:t>2</a:t>
                </a:r>
                <a:r>
                  <a:rPr lang="en-US" sz="2400" b="1" i="1" dirty="0"/>
                  <a:t>S</a:t>
                </a:r>
                <a:r>
                  <a:rPr lang="en-US" sz="2400" b="1" dirty="0" smtClean="0"/>
                  <a:t>(</a:t>
                </a:r>
                <a:r>
                  <a:rPr lang="en-US" sz="2400" b="1" i="1" dirty="0" smtClean="0"/>
                  <a:t>m</a:t>
                </a:r>
                <a:r>
                  <a:rPr lang="en-US" sz="2400" b="1" dirty="0" smtClean="0"/>
                  <a:t>/2) </a:t>
                </a:r>
                <a:r>
                  <a:rPr lang="en-US" sz="2400" b="1" dirty="0"/>
                  <a:t>+ </a:t>
                </a:r>
                <a:r>
                  <a:rPr lang="en-US" sz="2400" b="1" i="1" dirty="0"/>
                  <a:t>m</a:t>
                </a:r>
                <a:r>
                  <a:rPr lang="en-US" sz="2400" b="1" dirty="0" smtClean="0"/>
                  <a:t>.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</a:t>
                </a:r>
                <a:r>
                  <a:rPr lang="zh-CN" altLang="en-US" sz="2400" b="1" dirty="0" smtClean="0"/>
                  <a:t>解 </a:t>
                </a:r>
                <a:r>
                  <a:rPr lang="en-US" sz="2400" b="1" i="1" dirty="0" smtClean="0"/>
                  <a:t>S</a:t>
                </a:r>
                <a:r>
                  <a:rPr lang="en-US" sz="2400" b="1" dirty="0" smtClean="0"/>
                  <a:t>(</a:t>
                </a:r>
                <a:r>
                  <a:rPr lang="en-US" sz="2400" b="1" i="1" dirty="0" smtClean="0"/>
                  <a:t>m</a:t>
                </a:r>
                <a:r>
                  <a:rPr lang="en-US" sz="2400" b="1" dirty="0" smtClean="0"/>
                  <a:t>): </a:t>
                </a:r>
                <a:r>
                  <a:rPr lang="en-US" sz="2400" b="1" dirty="0" smtClean="0">
                    <a:sym typeface="Symbol"/>
                  </a:rPr>
                  <a:t> </a:t>
                </a:r>
                <a:r>
                  <a:rPr lang="en-US" sz="2400" b="1" dirty="0" smtClean="0"/>
                  <a:t>(</a:t>
                </a:r>
                <a:r>
                  <a:rPr lang="en-US" sz="2400" b="1" i="1" dirty="0" smtClean="0"/>
                  <a:t>m </a:t>
                </a:r>
                <a:r>
                  <a:rPr lang="en-US" sz="2400" b="1" dirty="0" err="1" smtClean="0"/>
                  <a:t>lg</a:t>
                </a:r>
                <a:r>
                  <a:rPr lang="en-US" sz="2400" b="1" dirty="0" smtClean="0"/>
                  <a:t> </a:t>
                </a:r>
                <a:r>
                  <a:rPr lang="en-US" sz="2400" b="1" i="1" dirty="0" smtClean="0"/>
                  <a:t>m</a:t>
                </a:r>
                <a:r>
                  <a:rPr lang="en-US" sz="2400" b="1" dirty="0" smtClean="0"/>
                  <a:t>)</a:t>
                </a:r>
              </a:p>
              <a:p>
                <a:pPr>
                  <a:buNone/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</a:t>
                </a:r>
                <a:r>
                  <a:rPr lang="en-US" sz="2400" b="1" dirty="0" smtClean="0">
                    <a:sym typeface="Wingdings" pitchFamily="2" charset="2"/>
                  </a:rPr>
                  <a:t> </a:t>
                </a:r>
                <a:r>
                  <a:rPr lang="en-US" sz="2400" b="1" i="1" dirty="0" smtClean="0">
                    <a:sym typeface="Wingdings" pitchFamily="2" charset="2"/>
                  </a:rPr>
                  <a:t>T</a:t>
                </a:r>
                <a:r>
                  <a:rPr lang="en-US" sz="2400" b="1" dirty="0" smtClean="0">
                    <a:sym typeface="Wingdings" pitchFamily="2" charset="2"/>
                  </a:rPr>
                  <a:t>(</a:t>
                </a:r>
                <a:r>
                  <a:rPr lang="en-US" sz="2400" b="1" i="1" dirty="0" smtClean="0">
                    <a:sym typeface="Wingdings" pitchFamily="2" charset="2"/>
                  </a:rPr>
                  <a:t>n</a:t>
                </a:r>
                <a:r>
                  <a:rPr lang="en-US" sz="2400" b="1" dirty="0" smtClean="0">
                    <a:sym typeface="Wingdings" pitchFamily="2" charset="2"/>
                  </a:rPr>
                  <a:t>) = </a:t>
                </a:r>
                <a:r>
                  <a:rPr lang="en-US" sz="2400" b="1" i="1" dirty="0"/>
                  <a:t>T</a:t>
                </a:r>
                <a:r>
                  <a:rPr lang="en-US" sz="2400" b="1" dirty="0"/>
                  <a:t>(2</a:t>
                </a:r>
                <a:r>
                  <a:rPr lang="en-US" sz="2400" b="1" i="1" baseline="30000" dirty="0"/>
                  <a:t>m</a:t>
                </a:r>
                <a:r>
                  <a:rPr lang="en-US" sz="2400" b="1" dirty="0"/>
                  <a:t>) </a:t>
                </a:r>
                <a:r>
                  <a:rPr lang="en-US" sz="2400" b="1" dirty="0" smtClean="0"/>
                  <a:t>= </a:t>
                </a:r>
                <a:r>
                  <a:rPr lang="en-US" sz="2400" b="1" i="1" dirty="0" smtClean="0"/>
                  <a:t>S</a:t>
                </a:r>
                <a:r>
                  <a:rPr lang="en-US" sz="2400" b="1" dirty="0" smtClean="0"/>
                  <a:t>(</a:t>
                </a:r>
                <a:r>
                  <a:rPr lang="en-US" sz="2400" b="1" i="1" dirty="0" smtClean="0"/>
                  <a:t>m</a:t>
                </a:r>
                <a:r>
                  <a:rPr lang="en-US" sz="2400" b="1" dirty="0" smtClean="0"/>
                  <a:t>) </a:t>
                </a:r>
                <a:r>
                  <a:rPr lang="en-US" sz="2400" b="1" dirty="0">
                    <a:sym typeface="Symbol"/>
                  </a:rPr>
                  <a:t> </a:t>
                </a:r>
                <a:r>
                  <a:rPr lang="en-US" sz="2400" b="1" dirty="0"/>
                  <a:t>(</a:t>
                </a:r>
                <a:r>
                  <a:rPr lang="en-US" sz="2400" b="1" i="1" dirty="0"/>
                  <a:t>m </a:t>
                </a:r>
                <a:r>
                  <a:rPr lang="en-US" sz="2400" b="1" dirty="0" err="1"/>
                  <a:t>lg</a:t>
                </a:r>
                <a:r>
                  <a:rPr lang="en-US" sz="2400" b="1" dirty="0"/>
                  <a:t> </a:t>
                </a:r>
                <a:r>
                  <a:rPr lang="en-US" sz="2400" b="1" i="1" dirty="0"/>
                  <a:t>m</a:t>
                </a:r>
                <a:r>
                  <a:rPr lang="en-US" sz="2400" b="1" dirty="0" smtClean="0"/>
                  <a:t>) =</a:t>
                </a:r>
                <a:r>
                  <a:rPr lang="en-US" sz="2400" b="1" dirty="0" smtClean="0">
                    <a:sym typeface="Symbol"/>
                  </a:rPr>
                  <a:t> </a:t>
                </a:r>
                <a:r>
                  <a:rPr lang="en-US" sz="2400" b="1" dirty="0">
                    <a:sym typeface="Symbol"/>
                  </a:rPr>
                  <a:t></a:t>
                </a:r>
                <a:r>
                  <a:rPr lang="en-US" sz="2400" b="1" dirty="0" smtClean="0"/>
                  <a:t>(</a:t>
                </a:r>
                <a:r>
                  <a:rPr lang="en-US" sz="2400" b="1" dirty="0" err="1" smtClean="0"/>
                  <a:t>lg</a:t>
                </a:r>
                <a:r>
                  <a:rPr lang="en-US" sz="2400" b="1" dirty="0" smtClean="0"/>
                  <a:t> </a:t>
                </a:r>
                <a:r>
                  <a:rPr lang="en-US" sz="2400" b="1" i="1" dirty="0" smtClean="0"/>
                  <a:t>n </a:t>
                </a:r>
                <a:r>
                  <a:rPr lang="en-US" sz="2400" b="1" dirty="0" err="1" smtClean="0"/>
                  <a:t>lglg</a:t>
                </a:r>
                <a:r>
                  <a:rPr lang="en-US" sz="2400" b="1" dirty="0" smtClean="0"/>
                  <a:t> </a:t>
                </a:r>
                <a:r>
                  <a:rPr lang="en-US" sz="2400" b="1" i="1" dirty="0"/>
                  <a:t>n</a:t>
                </a:r>
                <a:r>
                  <a:rPr lang="en-US" sz="2400" b="1" dirty="0" smtClean="0"/>
                  <a:t>).</a:t>
                </a:r>
                <a:endParaRPr lang="en-US" sz="2400" b="1" dirty="0"/>
              </a:p>
              <a:p>
                <a:pPr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532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447800"/>
                <a:ext cx="8458200" cy="4724400"/>
              </a:xfrm>
              <a:blipFill rotWithShape="0">
                <a:blip r:embed="rId3" cstate="print"/>
                <a:stretch>
                  <a:fillRect l="-1009" t="-1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24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D68FF7E-F883-4533-AEF9-1AB8D301A20C}" type="slidenum">
              <a:rPr lang="en-US" altLang="zh-CN" sz="14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7081838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Strassen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矩阵乘法</a:t>
            </a:r>
          </a:p>
        </p:txBody>
      </p:sp>
      <p:sp>
        <p:nvSpPr>
          <p:cNvPr id="81924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11188" y="1412875"/>
            <a:ext cx="8066087" cy="4498975"/>
          </a:xfrm>
        </p:spPr>
        <p:txBody>
          <a:bodyPr/>
          <a:lstStyle/>
          <a:p>
            <a:pPr eaLnBrk="1" hangingPunct="1"/>
            <a:r>
              <a:rPr lang="zh-CN" altLang="zh-CN" sz="2400" smtClean="0"/>
              <a:t>传统方法</a:t>
            </a:r>
            <a:r>
              <a:rPr lang="zh-CN" altLang="en-US" sz="2400" smtClean="0"/>
              <a:t>：</a:t>
            </a:r>
            <a:r>
              <a:rPr lang="en-US" altLang="zh-CN" sz="2400" smtClean="0"/>
              <a:t>O(</a:t>
            </a:r>
            <a:r>
              <a:rPr lang="en-US" altLang="zh-CN" sz="2400" i="1" smtClean="0"/>
              <a:t>n</a:t>
            </a:r>
            <a:r>
              <a:rPr lang="en-US" altLang="zh-CN" sz="2400" baseline="30000" smtClean="0"/>
              <a:t>3</a:t>
            </a:r>
            <a:r>
              <a:rPr lang="en-US" altLang="zh-CN" sz="2400" smtClean="0"/>
              <a:t>)</a:t>
            </a:r>
          </a:p>
          <a:p>
            <a:pPr eaLnBrk="1" hangingPunct="1"/>
            <a:r>
              <a:rPr lang="zh-CN" altLang="en-US" sz="2400" smtClean="0">
                <a:sym typeface="Wingdings" panose="05000000000000000000" pitchFamily="2" charset="2"/>
              </a:rPr>
              <a:t>分治法</a:t>
            </a:r>
            <a:r>
              <a:rPr lang="en-US" altLang="zh-CN" sz="2400" smtClean="0">
                <a:sym typeface="Wingdings" panose="05000000000000000000" pitchFamily="2" charset="2"/>
              </a:rPr>
              <a:t>:</a:t>
            </a:r>
          </a:p>
          <a:p>
            <a:pPr lvl="1" eaLnBrk="1" hangingPunct="1"/>
            <a:r>
              <a:rPr lang="en-US" altLang="en-US" sz="2000" smtClean="0"/>
              <a:t>将矩阵A，B和C中每一矩阵都分块成4个大小相等的子矩阵。由此可将方程C=AB重写为：</a:t>
            </a:r>
            <a:endParaRPr lang="zh-CN" altLang="en-US" sz="2000" smtClean="0"/>
          </a:p>
        </p:txBody>
      </p:sp>
      <p:graphicFrame>
        <p:nvGraphicFramePr>
          <p:cNvPr id="8192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98575" y="3100388"/>
          <a:ext cx="6002338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46" name="公式" r:id="rId4" imgW="2222500" imgH="482600" progId="Equation.3">
                  <p:embed/>
                </p:oleObj>
              </mc:Choice>
              <mc:Fallback>
                <p:oleObj name="公式" r:id="rId4" imgW="2222500" imgH="4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100388"/>
                        <a:ext cx="6002338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539750" y="4581525"/>
            <a:ext cx="7772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由此可得：</a:t>
            </a:r>
          </a:p>
        </p:txBody>
      </p:sp>
      <p:grpSp>
        <p:nvGrpSpPr>
          <p:cNvPr id="81927" name="Group 7"/>
          <p:cNvGrpSpPr>
            <a:grpSpLocks/>
          </p:cNvGrpSpPr>
          <p:nvPr/>
        </p:nvGrpSpPr>
        <p:grpSpPr bwMode="auto">
          <a:xfrm>
            <a:off x="2268538" y="4508500"/>
            <a:ext cx="3743325" cy="1843088"/>
            <a:chOff x="0" y="0"/>
            <a:chExt cx="858" cy="552"/>
          </a:xfrm>
        </p:grpSpPr>
        <p:graphicFrame>
          <p:nvGraphicFramePr>
            <p:cNvPr id="81928" name="Object 8"/>
            <p:cNvGraphicFramePr>
              <a:graphicFrameLocks noChangeAspect="1"/>
            </p:cNvGraphicFramePr>
            <p:nvPr/>
          </p:nvGraphicFramePr>
          <p:xfrm>
            <a:off x="0" y="0"/>
            <a:ext cx="822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47" name="公式" r:id="rId6" imgW="1307532" imgH="215806" progId="Equation.3">
                    <p:embed/>
                  </p:oleObj>
                </mc:Choice>
                <mc:Fallback>
                  <p:oleObj name="公式" r:id="rId6" imgW="1307532" imgH="215806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22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29" name="Object 9"/>
            <p:cNvGraphicFramePr>
              <a:graphicFrameLocks noChangeAspect="1"/>
            </p:cNvGraphicFramePr>
            <p:nvPr/>
          </p:nvGraphicFramePr>
          <p:xfrm>
            <a:off x="0" y="138"/>
            <a:ext cx="84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48" name="公式" r:id="rId8" imgW="1333500" imgH="215900" progId="Equation.3">
                    <p:embed/>
                  </p:oleObj>
                </mc:Choice>
                <mc:Fallback>
                  <p:oleObj name="公式" r:id="rId8" imgW="1333500" imgH="2159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38"/>
                          <a:ext cx="840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0" name="Object 10"/>
            <p:cNvGraphicFramePr>
              <a:graphicFrameLocks noChangeAspect="1"/>
            </p:cNvGraphicFramePr>
            <p:nvPr/>
          </p:nvGraphicFramePr>
          <p:xfrm>
            <a:off x="0" y="276"/>
            <a:ext cx="84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49" name="公式" r:id="rId10" imgW="1333500" imgH="215900" progId="Equation.3">
                    <p:embed/>
                  </p:oleObj>
                </mc:Choice>
                <mc:Fallback>
                  <p:oleObj name="公式" r:id="rId10" imgW="1333500" imgH="2159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76"/>
                          <a:ext cx="840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1" name="Object 11"/>
            <p:cNvGraphicFramePr>
              <a:graphicFrameLocks noChangeAspect="1"/>
            </p:cNvGraphicFramePr>
            <p:nvPr/>
          </p:nvGraphicFramePr>
          <p:xfrm>
            <a:off x="0" y="414"/>
            <a:ext cx="85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5050" name="公式" r:id="rId12" imgW="1358310" imgH="215806" progId="Equation.3">
                    <p:embed/>
                  </p:oleObj>
                </mc:Choice>
                <mc:Fallback>
                  <p:oleObj name="公式" r:id="rId12" imgW="1358310" imgH="215806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14"/>
                          <a:ext cx="858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2468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114800"/>
          </a:xfrm>
        </p:spPr>
        <p:txBody>
          <a:bodyPr/>
          <a:lstStyle/>
          <a:p>
            <a:r>
              <a:rPr lang="zh-CN" altLang="en-US" sz="2400" b="1" dirty="0" smtClean="0"/>
              <a:t>用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递归式</a:t>
            </a:r>
            <a:r>
              <a:rPr lang="zh-CN" altLang="en-US" sz="2400" b="1" dirty="0" smtClean="0"/>
              <a:t>分析分治算法的运行时间。</a:t>
            </a:r>
            <a:endParaRPr lang="en-US" sz="2400" b="1" dirty="0"/>
          </a:p>
          <a:p>
            <a:r>
              <a:rPr lang="zh-CN" altLang="en-US" sz="2400" b="1" dirty="0" smtClean="0"/>
              <a:t>一个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递归式</a:t>
            </a:r>
            <a:r>
              <a:rPr lang="zh-CN" altLang="en-US" sz="2400" b="1" dirty="0" smtClean="0"/>
              <a:t>是一个函数，它由一个或多个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基本情况（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base case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r>
              <a:rPr lang="zh-CN" altLang="en-US" sz="2400" b="1" dirty="0" smtClean="0"/>
              <a:t>，它自身，以及小参数组成。</a:t>
            </a:r>
            <a:endParaRPr lang="en-US" sz="2400" b="1" dirty="0" smtClean="0"/>
          </a:p>
          <a:p>
            <a:r>
              <a:rPr lang="zh-CN" altLang="en-US" sz="2400" b="1" dirty="0"/>
              <a:t>递归</a:t>
            </a:r>
            <a:r>
              <a:rPr lang="zh-CN" altLang="en-US" sz="2400" b="1" dirty="0" smtClean="0"/>
              <a:t>式的解可以用来近似算法的运行时间。</a:t>
            </a:r>
            <a:endParaRPr lang="en-US" sz="2400" b="1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381000"/>
            <a:ext cx="8458200" cy="838200"/>
          </a:xfrm>
        </p:spPr>
        <p:txBody>
          <a:bodyPr/>
          <a:lstStyle/>
          <a:p>
            <a:r>
              <a:rPr lang="zh-CN" altLang="en-US" sz="3500" b="1" dirty="0" smtClean="0">
                <a:solidFill>
                  <a:srgbClr val="0000CC"/>
                </a:solidFill>
              </a:rPr>
              <a:t>分治算法的分析</a:t>
            </a:r>
            <a:endParaRPr lang="en-US" sz="35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94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DBA03F3-D8D8-4C76-BEF3-1858F3C9E2A6}" type="slidenum">
              <a:rPr lang="en-US" altLang="zh-CN" sz="14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549275"/>
            <a:ext cx="7081838" cy="647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Strassen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</a:rPr>
              <a:t>矩阵乘法</a:t>
            </a:r>
          </a:p>
        </p:txBody>
      </p:sp>
      <p:sp>
        <p:nvSpPr>
          <p:cNvPr id="83972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11188" y="1412875"/>
            <a:ext cx="8283575" cy="503238"/>
          </a:xfrm>
        </p:spPr>
        <p:txBody>
          <a:bodyPr/>
          <a:lstStyle/>
          <a:p>
            <a:pPr eaLnBrk="1" hangingPunct="1"/>
            <a:r>
              <a:rPr lang="zh-CN" altLang="en-US" sz="2000" smtClean="0">
                <a:ea typeface="楷体_GB2312" pitchFamily="49" charset="-122"/>
              </a:rPr>
              <a:t>为了降低时间复杂度，必须减少乘法的次数。</a:t>
            </a:r>
          </a:p>
        </p:txBody>
      </p:sp>
      <p:graphicFrame>
        <p:nvGraphicFramePr>
          <p:cNvPr id="8397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71563" y="1827213"/>
          <a:ext cx="5253037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98" name="公式" r:id="rId4" imgW="2222500" imgH="482600" progId="Equation.3">
                  <p:embed/>
                </p:oleObj>
              </mc:Choice>
              <mc:Fallback>
                <p:oleObj name="公式" r:id="rId4" imgW="2222500" imgH="4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827213"/>
                        <a:ext cx="5253037" cy="1208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74" name="Group 6"/>
          <p:cNvGrpSpPr>
            <a:grpSpLocks/>
          </p:cNvGrpSpPr>
          <p:nvPr/>
        </p:nvGrpSpPr>
        <p:grpSpPr bwMode="auto">
          <a:xfrm>
            <a:off x="323850" y="3284538"/>
            <a:ext cx="3311525" cy="2808287"/>
            <a:chOff x="0" y="1665"/>
            <a:chExt cx="1104" cy="990"/>
          </a:xfrm>
        </p:grpSpPr>
        <p:graphicFrame>
          <p:nvGraphicFramePr>
            <p:cNvPr id="83981" name="Object 7"/>
            <p:cNvGraphicFramePr>
              <a:graphicFrameLocks noChangeAspect="1"/>
            </p:cNvGraphicFramePr>
            <p:nvPr/>
          </p:nvGraphicFramePr>
          <p:xfrm>
            <a:off x="0" y="1665"/>
            <a:ext cx="79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099" name="公式" r:id="rId6" imgW="1269449" imgH="215806" progId="Equation.3">
                    <p:embed/>
                  </p:oleObj>
                </mc:Choice>
                <mc:Fallback>
                  <p:oleObj name="公式" r:id="rId6" imgW="1269449" imgH="215806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665"/>
                          <a:ext cx="798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2" name="Object 8"/>
            <p:cNvGraphicFramePr>
              <a:graphicFrameLocks noChangeAspect="1"/>
            </p:cNvGraphicFramePr>
            <p:nvPr/>
          </p:nvGraphicFramePr>
          <p:xfrm>
            <a:off x="0" y="1803"/>
            <a:ext cx="798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00" name="公式" r:id="rId8" imgW="1269449" imgH="215806" progId="Equation.3">
                    <p:embed/>
                  </p:oleObj>
                </mc:Choice>
                <mc:Fallback>
                  <p:oleObj name="公式" r:id="rId8" imgW="1269449" imgH="215806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03"/>
                          <a:ext cx="798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3" name="Object 9"/>
            <p:cNvGraphicFramePr>
              <a:graphicFrameLocks noChangeAspect="1"/>
            </p:cNvGraphicFramePr>
            <p:nvPr/>
          </p:nvGraphicFramePr>
          <p:xfrm>
            <a:off x="0" y="1941"/>
            <a:ext cx="79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01" name="公式" r:id="rId10" imgW="1270000" imgH="228600" progId="Equation.3">
                    <p:embed/>
                  </p:oleObj>
                </mc:Choice>
                <mc:Fallback>
                  <p:oleObj name="公式" r:id="rId10" imgW="1270000" imgH="2286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941"/>
                          <a:ext cx="79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4" name="Object 10"/>
            <p:cNvGraphicFramePr>
              <a:graphicFrameLocks noChangeAspect="1"/>
            </p:cNvGraphicFramePr>
            <p:nvPr/>
          </p:nvGraphicFramePr>
          <p:xfrm>
            <a:off x="0" y="2085"/>
            <a:ext cx="81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02" name="公式" r:id="rId12" imgW="1282700" imgH="215900" progId="Equation.3">
                    <p:embed/>
                  </p:oleObj>
                </mc:Choice>
                <mc:Fallback>
                  <p:oleObj name="公式" r:id="rId12" imgW="1282700" imgH="2159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85"/>
                          <a:ext cx="810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5" name="Object 11"/>
            <p:cNvGraphicFramePr>
              <a:graphicFrameLocks noChangeAspect="1"/>
            </p:cNvGraphicFramePr>
            <p:nvPr/>
          </p:nvGraphicFramePr>
          <p:xfrm>
            <a:off x="0" y="2223"/>
            <a:ext cx="109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03" name="公式" r:id="rId14" imgW="1739900" imgH="228600" progId="Equation.3">
                    <p:embed/>
                  </p:oleObj>
                </mc:Choice>
                <mc:Fallback>
                  <p:oleObj name="公式" r:id="rId14" imgW="1739900" imgH="2286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223"/>
                          <a:ext cx="109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6" name="Object 12"/>
            <p:cNvGraphicFramePr>
              <a:graphicFrameLocks noChangeAspect="1"/>
            </p:cNvGraphicFramePr>
            <p:nvPr/>
          </p:nvGraphicFramePr>
          <p:xfrm>
            <a:off x="0" y="2367"/>
            <a:ext cx="110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04" name="公式" r:id="rId16" imgW="1752600" imgH="228600" progId="Equation.3">
                    <p:embed/>
                  </p:oleObj>
                </mc:Choice>
                <mc:Fallback>
                  <p:oleObj name="公式" r:id="rId16" imgW="1752600" imgH="2286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67"/>
                          <a:ext cx="110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7" name="Object 13"/>
            <p:cNvGraphicFramePr>
              <a:graphicFrameLocks noChangeAspect="1"/>
            </p:cNvGraphicFramePr>
            <p:nvPr/>
          </p:nvGraphicFramePr>
          <p:xfrm>
            <a:off x="0" y="2511"/>
            <a:ext cx="108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05" name="公式" r:id="rId18" imgW="1714500" imgH="228600" progId="Equation.3">
                    <p:embed/>
                  </p:oleObj>
                </mc:Choice>
                <mc:Fallback>
                  <p:oleObj name="公式" r:id="rId18" imgW="1714500" imgH="2286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511"/>
                          <a:ext cx="108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975" name="Group 14"/>
          <p:cNvGrpSpPr>
            <a:grpSpLocks/>
          </p:cNvGrpSpPr>
          <p:nvPr/>
        </p:nvGrpSpPr>
        <p:grpSpPr bwMode="auto">
          <a:xfrm>
            <a:off x="4859338" y="3429000"/>
            <a:ext cx="3168650" cy="2232025"/>
            <a:chOff x="0" y="1875"/>
            <a:chExt cx="1062" cy="570"/>
          </a:xfrm>
        </p:grpSpPr>
        <p:graphicFrame>
          <p:nvGraphicFramePr>
            <p:cNvPr id="83977" name="Object 15"/>
            <p:cNvGraphicFramePr>
              <a:graphicFrameLocks noChangeAspect="1"/>
            </p:cNvGraphicFramePr>
            <p:nvPr/>
          </p:nvGraphicFramePr>
          <p:xfrm>
            <a:off x="0" y="1875"/>
            <a:ext cx="106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06" name="公式" r:id="rId20" imgW="1689100" imgH="228600" progId="Equation.3">
                    <p:embed/>
                  </p:oleObj>
                </mc:Choice>
                <mc:Fallback>
                  <p:oleObj name="公式" r:id="rId20" imgW="1689100" imgH="2286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875"/>
                          <a:ext cx="106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78" name="Object 16"/>
            <p:cNvGraphicFramePr>
              <a:graphicFrameLocks noChangeAspect="1"/>
            </p:cNvGraphicFramePr>
            <p:nvPr/>
          </p:nvGraphicFramePr>
          <p:xfrm>
            <a:off x="0" y="2019"/>
            <a:ext cx="606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07" name="公式" r:id="rId22" imgW="964781" imgH="215806" progId="Equation.3">
                    <p:embed/>
                  </p:oleObj>
                </mc:Choice>
                <mc:Fallback>
                  <p:oleObj name="公式" r:id="rId22" imgW="964781" imgH="215806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19"/>
                          <a:ext cx="606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79" name="Object 17"/>
            <p:cNvGraphicFramePr>
              <a:graphicFrameLocks noChangeAspect="1"/>
            </p:cNvGraphicFramePr>
            <p:nvPr/>
          </p:nvGraphicFramePr>
          <p:xfrm>
            <a:off x="0" y="2157"/>
            <a:ext cx="61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08" name="公式" r:id="rId24" imgW="977900" imgH="228600" progId="Equation.3">
                    <p:embed/>
                  </p:oleObj>
                </mc:Choice>
                <mc:Fallback>
                  <p:oleObj name="公式" r:id="rId24" imgW="977900" imgH="2286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157"/>
                          <a:ext cx="61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0" name="Object 18"/>
            <p:cNvGraphicFramePr>
              <a:graphicFrameLocks noChangeAspect="1"/>
            </p:cNvGraphicFramePr>
            <p:nvPr/>
          </p:nvGraphicFramePr>
          <p:xfrm>
            <a:off x="0" y="2301"/>
            <a:ext cx="106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109" name="公式" r:id="rId26" imgW="1689100" imgH="228600" progId="Equation.3">
                    <p:embed/>
                  </p:oleObj>
                </mc:Choice>
                <mc:Fallback>
                  <p:oleObj name="公式" r:id="rId26" imgW="1689100" imgH="2286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01"/>
                          <a:ext cx="106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976" name="AutoShape 19"/>
          <p:cNvSpPr>
            <a:spLocks noChangeArrowheads="1"/>
          </p:cNvSpPr>
          <p:nvPr/>
        </p:nvSpPr>
        <p:spPr bwMode="auto">
          <a:xfrm>
            <a:off x="3779838" y="4365625"/>
            <a:ext cx="576262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243888" y="6337300"/>
            <a:ext cx="595312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B42972A-9E31-447F-912A-1BDA004B6746}" type="slidenum">
              <a:rPr lang="en-US" altLang="zh-CN" sz="140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476250"/>
            <a:ext cx="7081838" cy="72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Strassen</a:t>
            </a:r>
            <a:r>
              <a:rPr lang="zh-CN" altLang="en-US" sz="400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矩阵乘法</a:t>
            </a:r>
          </a:p>
        </p:txBody>
      </p:sp>
      <p:sp>
        <p:nvSpPr>
          <p:cNvPr id="8602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412875"/>
            <a:ext cx="8153400" cy="4498975"/>
          </a:xfrm>
        </p:spPr>
        <p:txBody>
          <a:bodyPr/>
          <a:lstStyle/>
          <a:p>
            <a:pPr eaLnBrk="1" hangingPunct="1"/>
            <a:r>
              <a:rPr lang="zh-CN" altLang="en-US" sz="2400" b="1" smtClean="0">
                <a:latin typeface="Times New Roman" panose="02020603050405020304" pitchFamily="18" charset="0"/>
              </a:rPr>
              <a:t>时间的递推关系式</a:t>
            </a:r>
          </a:p>
          <a:p>
            <a:pPr lvl="1" eaLnBrk="1" hangingPunct="1"/>
            <a:r>
              <a:rPr lang="zh-CN" altLang="en-US" sz="2000" b="1" smtClean="0">
                <a:latin typeface="Times New Roman" panose="02020603050405020304" pitchFamily="18" charset="0"/>
              </a:rPr>
              <a:t>当</a:t>
            </a:r>
            <a:r>
              <a:rPr lang="en-US" altLang="zh-CN" sz="2000" b="1" smtClean="0">
                <a:latin typeface="Times New Roman" panose="02020603050405020304" pitchFamily="18" charset="0"/>
              </a:rPr>
              <a:t>n&gt;1</a:t>
            </a:r>
            <a:r>
              <a:rPr lang="zh-CN" altLang="en-US" sz="2000" b="1" smtClean="0">
                <a:latin typeface="Times New Roman" panose="02020603050405020304" pitchFamily="18" charset="0"/>
              </a:rPr>
              <a:t>时，</a:t>
            </a:r>
            <a:r>
              <a:rPr lang="en-US" altLang="zh-CN" sz="2000" b="1" smtClean="0">
                <a:latin typeface="Times New Roman" panose="02020603050405020304" pitchFamily="18" charset="0"/>
              </a:rPr>
              <a:t>M(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n</a:t>
            </a:r>
            <a:r>
              <a:rPr lang="en-US" altLang="zh-CN" sz="2000" b="1" smtClean="0">
                <a:latin typeface="Times New Roman" panose="02020603050405020304" pitchFamily="18" charset="0"/>
              </a:rPr>
              <a:t>)=7M(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n</a:t>
            </a:r>
            <a:r>
              <a:rPr lang="en-US" altLang="zh-CN" sz="2000" b="1" smtClean="0">
                <a:latin typeface="Times New Roman" panose="02020603050405020304" pitchFamily="18" charset="0"/>
              </a:rPr>
              <a:t>/2)</a:t>
            </a:r>
            <a:r>
              <a:rPr lang="zh-CN" altLang="en-US" sz="20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2000" b="1" smtClean="0">
                <a:latin typeface="Times New Roman" panose="02020603050405020304" pitchFamily="18" charset="0"/>
              </a:rPr>
              <a:t>M(1)=1</a:t>
            </a:r>
          </a:p>
          <a:p>
            <a:pPr lvl="1" eaLnBrk="1" hangingPunct="1"/>
            <a:r>
              <a:rPr lang="zh-CN" altLang="en-US" sz="2000" b="1" smtClean="0">
                <a:latin typeface="Times New Roman" panose="02020603050405020304" pitchFamily="18" charset="0"/>
              </a:rPr>
              <a:t>因为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n</a:t>
            </a:r>
            <a:r>
              <a:rPr lang="en-US" altLang="zh-CN" sz="2000" b="1" smtClean="0">
                <a:latin typeface="Times New Roman" panose="02020603050405020304" pitchFamily="18" charset="0"/>
              </a:rPr>
              <a:t>=2</a:t>
            </a:r>
            <a:r>
              <a:rPr lang="en-US" altLang="zh-CN" sz="2000" b="1" i="1" baseline="30000" smtClean="0">
                <a:latin typeface="Times New Roman" panose="02020603050405020304" pitchFamily="18" charset="0"/>
              </a:rPr>
              <a:t>k</a:t>
            </a:r>
            <a:r>
              <a:rPr lang="zh-CN" altLang="en-US" sz="20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2000" b="1" smtClean="0">
                <a:latin typeface="Times New Roman" panose="02020603050405020304" pitchFamily="18" charset="0"/>
              </a:rPr>
              <a:t>M(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n</a:t>
            </a:r>
            <a:r>
              <a:rPr lang="en-US" altLang="zh-CN" sz="2000" b="1" smtClean="0">
                <a:latin typeface="Times New Roman" panose="02020603050405020304" pitchFamily="18" charset="0"/>
              </a:rPr>
              <a:t>)=7M(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n</a:t>
            </a:r>
            <a:r>
              <a:rPr lang="en-US" altLang="zh-CN" sz="2000" b="1" smtClean="0">
                <a:latin typeface="Times New Roman" panose="02020603050405020304" pitchFamily="18" charset="0"/>
              </a:rPr>
              <a:t>/2)=7</a:t>
            </a:r>
            <a:r>
              <a:rPr lang="en-US" altLang="zh-CN" sz="2000" b="1" baseline="30000" smtClean="0">
                <a:latin typeface="Times New Roman" panose="02020603050405020304" pitchFamily="18" charset="0"/>
              </a:rPr>
              <a:t>2</a:t>
            </a:r>
            <a:r>
              <a:rPr lang="en-US" altLang="zh-CN" sz="2000" b="1" smtClean="0">
                <a:latin typeface="Times New Roman" panose="02020603050405020304" pitchFamily="18" charset="0"/>
              </a:rPr>
              <a:t>M(</a:t>
            </a:r>
            <a:r>
              <a:rPr lang="en-US" altLang="zh-CN" sz="2000" b="1" i="1" smtClean="0">
                <a:latin typeface="Times New Roman" panose="02020603050405020304" pitchFamily="18" charset="0"/>
              </a:rPr>
              <a:t>n</a:t>
            </a:r>
            <a:r>
              <a:rPr lang="en-US" altLang="zh-CN" sz="2000" b="1" smtClean="0">
                <a:latin typeface="Times New Roman" panose="02020603050405020304" pitchFamily="18" charset="0"/>
              </a:rPr>
              <a:t>/2</a:t>
            </a:r>
            <a:r>
              <a:rPr lang="en-US" altLang="zh-CN" sz="2000" b="1" baseline="30000" smtClean="0">
                <a:latin typeface="Times New Roman" panose="02020603050405020304" pitchFamily="18" charset="0"/>
              </a:rPr>
              <a:t>2</a:t>
            </a:r>
            <a:r>
              <a:rPr lang="en-US" altLang="zh-CN" sz="2000" b="1" smtClean="0">
                <a:latin typeface="Times New Roman" panose="02020603050405020304" pitchFamily="18" charset="0"/>
              </a:rPr>
              <a:t>)……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smtClean="0">
                <a:latin typeface="Times New Roman" panose="02020603050405020304" pitchFamily="18" charset="0"/>
              </a:rPr>
              <a:t>					=7</a:t>
            </a:r>
            <a:r>
              <a:rPr lang="en-US" altLang="zh-CN" sz="2000" b="1" i="1" baseline="30000" smtClean="0">
                <a:latin typeface="Times New Roman" panose="02020603050405020304" pitchFamily="18" charset="0"/>
              </a:rPr>
              <a:t>k</a:t>
            </a:r>
            <a:r>
              <a:rPr lang="en-US" altLang="zh-CN" sz="2000" b="1" smtClean="0">
                <a:latin typeface="Times New Roman" panose="02020603050405020304" pitchFamily="18" charset="0"/>
              </a:rPr>
              <a:t>M(1)=7</a:t>
            </a:r>
            <a:r>
              <a:rPr lang="en-US" altLang="zh-CN" sz="2000" b="1" i="1" baseline="30000" smtClean="0">
                <a:latin typeface="Times New Roman" panose="02020603050405020304" pitchFamily="18" charset="0"/>
              </a:rPr>
              <a:t>k</a:t>
            </a:r>
          </a:p>
          <a:p>
            <a:pPr lvl="1" eaLnBrk="1" hangingPunct="1"/>
            <a:r>
              <a:rPr lang="en-US" altLang="zh-CN" sz="2000" b="1" smtClean="0">
                <a:latin typeface="Times New Roman" panose="02020603050405020304" pitchFamily="18" charset="0"/>
              </a:rPr>
              <a:t>M(n)=7</a:t>
            </a:r>
            <a:r>
              <a:rPr lang="en-US" altLang="zh-CN" sz="2000" b="1" baseline="30000" smtClean="0">
                <a:latin typeface="Times New Roman" panose="02020603050405020304" pitchFamily="18" charset="0"/>
              </a:rPr>
              <a:t>log</a:t>
            </a:r>
            <a:r>
              <a:rPr lang="en-US" altLang="zh-CN" sz="2000" b="1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z="2000" b="1" baseline="30000" smtClean="0">
                <a:latin typeface="Times New Roman" panose="02020603050405020304" pitchFamily="18" charset="0"/>
              </a:rPr>
              <a:t>n</a:t>
            </a:r>
            <a:r>
              <a:rPr lang="en-US" altLang="zh-CN" sz="2000" b="1" smtClean="0">
                <a:latin typeface="Times New Roman" panose="02020603050405020304" pitchFamily="18" charset="0"/>
              </a:rPr>
              <a:t>=n</a:t>
            </a:r>
            <a:r>
              <a:rPr lang="en-US" altLang="zh-CN" sz="2000" b="1" baseline="30000" smtClean="0">
                <a:latin typeface="Times New Roman" panose="02020603050405020304" pitchFamily="18" charset="0"/>
              </a:rPr>
              <a:t>log</a:t>
            </a:r>
            <a:r>
              <a:rPr lang="en-US" altLang="zh-CN" sz="2000" b="1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z="2000" b="1" baseline="30000" smtClean="0">
                <a:latin typeface="Times New Roman" panose="02020603050405020304" pitchFamily="18" charset="0"/>
              </a:rPr>
              <a:t>7</a:t>
            </a:r>
            <a:r>
              <a:rPr lang="en-US" altLang="zh-CN" sz="2000" b="1" smtClean="0">
                <a:latin typeface="Times New Roman" panose="02020603050405020304" pitchFamily="18" charset="0"/>
              </a:rPr>
              <a:t> </a:t>
            </a:r>
            <a:r>
              <a:rPr lang="en-US" altLang="zh-CN" sz="2000" b="1" smtClean="0">
                <a:latin typeface="Times New Roman" panose="02020603050405020304" pitchFamily="18" charset="0"/>
                <a:cs typeface="Arial" panose="020B0604020202020204" pitchFamily="34" charset="0"/>
              </a:rPr>
              <a:t>≈</a:t>
            </a:r>
            <a:r>
              <a:rPr lang="en-US" altLang="zh-CN" sz="2000" b="1" smtClean="0">
                <a:latin typeface="Times New Roman" panose="02020603050405020304" pitchFamily="18" charset="0"/>
              </a:rPr>
              <a:t>n</a:t>
            </a:r>
            <a:r>
              <a:rPr lang="en-US" altLang="zh-CN" sz="2000" b="1" baseline="30000" smtClean="0">
                <a:latin typeface="Times New Roman" panose="02020603050405020304" pitchFamily="18" charset="0"/>
              </a:rPr>
              <a:t>2.807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95288" y="3357563"/>
            <a:ext cx="8353425" cy="2886075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Hopcroft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Kerr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已经证明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(1971)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，计算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个２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×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２矩阵的乘积，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7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次乘法是必要的。因此，要想进一步改进矩阵乘法的时间复杂性，就不能再基于计算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2×2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矩阵的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7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次乘法这样的方法了。或许应当研究３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×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３或５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×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５矩阵的更好算法。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endParaRPr lang="zh-CN" altLang="en-US" sz="2000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在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Strassen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之后又有许多算法改进了矩阵乘法的计算时间复杂性。目前最好的计算时间上界是 </a:t>
            </a: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O(</a:t>
            </a:r>
            <a:r>
              <a:rPr lang="en-US" altLang="zh-CN" sz="2000" b="1" i="1">
                <a:solidFill>
                  <a:srgbClr val="FF0000"/>
                </a:solidFill>
                <a:ea typeface="楷体_GB2312" pitchFamily="49" charset="-122"/>
              </a:rPr>
              <a:t>n</a:t>
            </a:r>
            <a:r>
              <a:rPr lang="en-US" altLang="zh-CN" sz="2000" b="1" baseline="30000">
                <a:solidFill>
                  <a:srgbClr val="FF0000"/>
                </a:solidFill>
                <a:ea typeface="楷体_GB2312" pitchFamily="49" charset="-122"/>
              </a:rPr>
              <a:t>2.376</a:t>
            </a: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endParaRPr lang="en-US" altLang="zh-CN" sz="2000" b="1">
              <a:solidFill>
                <a:srgbClr val="00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是否能找到理论下界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O(</a:t>
            </a:r>
            <a:r>
              <a:rPr lang="en-US" altLang="zh-CN" sz="2000" i="1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lang="en-US" altLang="zh-CN" sz="2000" baseline="300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en-US" altLang="zh-CN" sz="200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的算法？？？目前为止还没有结果。</a:t>
            </a:r>
          </a:p>
        </p:txBody>
      </p:sp>
    </p:spTree>
    <p:extLst>
      <p:ext uri="{BB962C8B-B14F-4D97-AF65-F5344CB8AC3E}">
        <p14:creationId xmlns:p14="http://schemas.microsoft.com/office/powerpoint/2010/main" val="40916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递归式例子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i="1" dirty="0" smtClean="0"/>
              <a:t>n</a:t>
            </a:r>
            <a:r>
              <a:rPr lang="en-US" sz="2400" b="1" dirty="0" smtClean="0"/>
              <a:t>!</a:t>
            </a:r>
            <a:r>
              <a:rPr lang="zh-CN" altLang="en-US" sz="2400" b="1" dirty="0" smtClean="0"/>
              <a:t>的递归式是什么</a:t>
            </a:r>
            <a:r>
              <a:rPr lang="en-US" sz="2400" b="1" dirty="0" smtClean="0"/>
              <a:t> ?</a:t>
            </a:r>
          </a:p>
          <a:p>
            <a:pPr>
              <a:lnSpc>
                <a:spcPct val="90000"/>
              </a:lnSpc>
            </a:pPr>
            <a:endParaRPr lang="en-US" sz="2400" b="1" dirty="0" smtClean="0"/>
          </a:p>
          <a:p>
            <a:pPr lvl="2">
              <a:lnSpc>
                <a:spcPct val="90000"/>
              </a:lnSpc>
              <a:buFontTx/>
              <a:buNone/>
            </a:pPr>
            <a:endParaRPr lang="en-US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2400" b="1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b="1" dirty="0" smtClean="0">
                <a:sym typeface="Symbol" pitchFamily="18" charset="2"/>
              </a:rPr>
              <a:t>Java/C</a:t>
            </a:r>
            <a:r>
              <a:rPr lang="zh-CN" altLang="en-US" sz="2400" b="1" dirty="0" smtClean="0">
                <a:sym typeface="Symbol" pitchFamily="18" charset="2"/>
              </a:rPr>
              <a:t>代码实现</a:t>
            </a:r>
            <a:endParaRPr lang="en-US" sz="2400" b="1" dirty="0" smtClean="0">
              <a:sym typeface="Symbol" pitchFamily="18" charset="2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dirty="0" err="1" smtClean="0">
                <a:sym typeface="Symbol" pitchFamily="18" charset="2"/>
              </a:rPr>
              <a:t>int</a:t>
            </a:r>
            <a:r>
              <a:rPr lang="en-US" b="1" dirty="0" smtClean="0">
                <a:sym typeface="Symbol" pitchFamily="18" charset="2"/>
              </a:rPr>
              <a:t> fact(</a:t>
            </a:r>
            <a:r>
              <a:rPr lang="en-US" b="1" dirty="0" err="1" smtClean="0">
                <a:sym typeface="Symbol" pitchFamily="18" charset="2"/>
              </a:rPr>
              <a:t>int</a:t>
            </a:r>
            <a:r>
              <a:rPr lang="en-US" b="1" dirty="0" smtClean="0">
                <a:sym typeface="Symbol" pitchFamily="18" charset="2"/>
              </a:rPr>
              <a:t> n) 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dirty="0" smtClean="0">
                <a:sym typeface="Symbol" pitchFamily="18" charset="2"/>
              </a:rPr>
              <a:t>	if (n&lt;=1) return 1;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dirty="0" smtClean="0">
                <a:sym typeface="Symbol" pitchFamily="18" charset="2"/>
              </a:rPr>
              <a:t>   // Note '*' is done after returning from fact(n-1)</a:t>
            </a:r>
            <a:br>
              <a:rPr lang="en-US" b="1" dirty="0" smtClean="0">
                <a:sym typeface="Symbol" pitchFamily="18" charset="2"/>
              </a:rPr>
            </a:br>
            <a:r>
              <a:rPr lang="en-US" b="1" dirty="0" smtClean="0">
                <a:sym typeface="Symbol" pitchFamily="18" charset="2"/>
              </a:rPr>
              <a:t>else return n*fact(n-1);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b="1" dirty="0" smtClean="0">
                <a:sym typeface="Symbol" pitchFamily="18" charset="2"/>
              </a:rPr>
              <a:t>}</a:t>
            </a:r>
            <a:endParaRPr lang="en-US" b="1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196950"/>
              </p:ext>
            </p:extLst>
          </p:nvPr>
        </p:nvGraphicFramePr>
        <p:xfrm>
          <a:off x="1866900" y="2133600"/>
          <a:ext cx="4178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59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133600"/>
                        <a:ext cx="41783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011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递归算法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4495800"/>
          </a:xfrm>
        </p:spPr>
        <p:txBody>
          <a:bodyPr/>
          <a:lstStyle/>
          <a:p>
            <a:r>
              <a:rPr lang="zh-CN" altLang="en-US" sz="2400" b="1" dirty="0" smtClean="0"/>
              <a:t>一个递归算法通常包含递归的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调用该算法本身</a:t>
            </a:r>
            <a:r>
              <a:rPr lang="zh-CN" altLang="en-US" sz="2400" b="1" dirty="0" smtClean="0"/>
              <a:t>，传入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较小的参数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r>
              <a:rPr lang="zh-CN" altLang="en-US" sz="2400" b="1" dirty="0" smtClean="0"/>
              <a:t>递归算法的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中止条件</a:t>
            </a:r>
            <a:r>
              <a:rPr lang="zh-CN" altLang="en-US" sz="2400" b="1" dirty="0" smtClean="0"/>
              <a:t>：</a:t>
            </a:r>
            <a:r>
              <a:rPr lang="en-US" sz="2400" b="1" dirty="0" smtClean="0"/>
              <a:t> </a:t>
            </a:r>
          </a:p>
          <a:p>
            <a:pPr lvl="1"/>
            <a:r>
              <a:rPr lang="zh-CN" altLang="en-US" sz="2000" b="1" dirty="0" smtClean="0"/>
              <a:t>必须包含处理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基本情况</a:t>
            </a:r>
            <a:r>
              <a:rPr lang="zh-CN" altLang="en-US" sz="2000" b="1" dirty="0" smtClean="0"/>
              <a:t>的步骤，这些步骤不可以有任何递归调用。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9203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9" name="Rectangle 13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6477000" cy="838200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CC"/>
                </a:solidFill>
              </a:rPr>
              <a:t>算法</a:t>
            </a:r>
            <a:r>
              <a:rPr lang="en-US" sz="3600" b="1" dirty="0" smtClean="0">
                <a:solidFill>
                  <a:srgbClr val="0000CC"/>
                </a:solidFill>
              </a:rPr>
              <a:t>fact(3)</a:t>
            </a:r>
            <a:r>
              <a:rPr lang="zh-CN" altLang="en-US" sz="3600" b="1" dirty="0" smtClean="0">
                <a:solidFill>
                  <a:srgbClr val="0000CC"/>
                </a:solidFill>
              </a:rPr>
              <a:t>的调用流程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617013" y="2338137"/>
            <a:ext cx="337784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bg1"/>
                </a:solidFill>
                <a:latin typeface="Arial" charset="0"/>
              </a:defRPr>
            </a:lvl1pPr>
            <a:lvl2pPr>
              <a:defRPr sz="4400">
                <a:solidFill>
                  <a:schemeClr val="bg1"/>
                </a:solidFill>
                <a:latin typeface="Arial" charset="0"/>
              </a:defRPr>
            </a:lvl2pPr>
            <a:lvl3pPr marL="1143000" indent="-228600">
              <a:defRPr sz="4400">
                <a:solidFill>
                  <a:schemeClr val="bg1"/>
                </a:solidFill>
                <a:latin typeface="Arial" charset="0"/>
              </a:defRPr>
            </a:lvl3pPr>
            <a:lvl4pPr marL="1600200" indent="-228600">
              <a:defRPr sz="4400">
                <a:solidFill>
                  <a:schemeClr val="bg1"/>
                </a:solidFill>
                <a:latin typeface="Arial" charset="0"/>
              </a:defRPr>
            </a:lvl4pPr>
            <a:lvl5pPr marL="2057400" indent="-228600">
              <a:defRPr sz="4400">
                <a:solidFill>
                  <a:schemeClr val="bg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pPr lvl="1"/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int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fact(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int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n)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	if (n&lt;=1) return 1;</a:t>
            </a:r>
            <a:br>
              <a:rPr lang="en-US" sz="2000" dirty="0">
                <a:solidFill>
                  <a:schemeClr val="tx1"/>
                </a:solidFill>
                <a:sym typeface="Symbol" pitchFamily="18" charset="2"/>
              </a:rPr>
            </a:b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else return n*fact(n-1);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sym typeface="Symbol" pitchFamily="18" charset="2"/>
              </a:rPr>
              <a:t>}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49725" y="1524000"/>
            <a:ext cx="3470275" cy="3352800"/>
            <a:chOff x="720725" y="1447800"/>
            <a:chExt cx="3470275" cy="3352800"/>
          </a:xfrm>
        </p:grpSpPr>
        <p:sp>
          <p:nvSpPr>
            <p:cNvPr id="29698" name="Text Box 2"/>
            <p:cNvSpPr txBox="1">
              <a:spLocks noChangeArrowheads="1"/>
            </p:cNvSpPr>
            <p:nvPr/>
          </p:nvSpPr>
          <p:spPr bwMode="auto">
            <a:xfrm>
              <a:off x="1773238" y="1828800"/>
              <a:ext cx="8588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solidFill>
                    <a:schemeClr val="tx1"/>
                  </a:solidFill>
                  <a:latin typeface="Times New Roman" pitchFamily="18" charset="0"/>
                </a:rPr>
                <a:t>fact(3)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699" name="Text Box 3"/>
            <p:cNvSpPr txBox="1">
              <a:spLocks noChangeArrowheads="1"/>
            </p:cNvSpPr>
            <p:nvPr/>
          </p:nvSpPr>
          <p:spPr bwMode="auto">
            <a:xfrm>
              <a:off x="1558925" y="28956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0" name="Text Box 4"/>
            <p:cNvSpPr txBox="1">
              <a:spLocks noChangeArrowheads="1"/>
            </p:cNvSpPr>
            <p:nvPr/>
          </p:nvSpPr>
          <p:spPr bwMode="auto">
            <a:xfrm>
              <a:off x="2155825" y="35941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1" name="Text Box 5"/>
            <p:cNvSpPr txBox="1">
              <a:spLocks noChangeArrowheads="1"/>
            </p:cNvSpPr>
            <p:nvPr/>
          </p:nvSpPr>
          <p:spPr bwMode="auto">
            <a:xfrm>
              <a:off x="3136900" y="440372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2" name="Text Box 6"/>
            <p:cNvSpPr txBox="1">
              <a:spLocks noChangeArrowheads="1"/>
            </p:cNvSpPr>
            <p:nvPr/>
          </p:nvSpPr>
          <p:spPr bwMode="auto">
            <a:xfrm>
              <a:off x="2143125" y="2794000"/>
              <a:ext cx="8588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solidFill>
                    <a:schemeClr val="tx1"/>
                  </a:solidFill>
                  <a:latin typeface="Times New Roman" pitchFamily="18" charset="0"/>
                </a:rPr>
                <a:t>fact(2)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2762250" y="3641725"/>
              <a:ext cx="8588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000">
                  <a:solidFill>
                    <a:schemeClr val="tx1"/>
                  </a:solidFill>
                  <a:latin typeface="Times New Roman" pitchFamily="18" charset="0"/>
                </a:rPr>
                <a:t>fact(1)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1849438" y="2405063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2397125" y="2362200"/>
              <a:ext cx="152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 flipH="1">
              <a:off x="2305050" y="3260725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Line 11"/>
            <p:cNvSpPr>
              <a:spLocks noChangeShapeType="1"/>
            </p:cNvSpPr>
            <p:nvPr/>
          </p:nvSpPr>
          <p:spPr bwMode="auto">
            <a:xfrm>
              <a:off x="2686050" y="3260725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3309938" y="40227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9712" name="AutoShape 16"/>
            <p:cNvCxnSpPr>
              <a:cxnSpLocks noChangeShapeType="1"/>
              <a:stCxn id="29701" idx="3"/>
            </p:cNvCxnSpPr>
            <p:nvPr/>
          </p:nvCxnSpPr>
          <p:spPr bwMode="auto">
            <a:xfrm flipH="1" flipV="1">
              <a:off x="3005138" y="3522663"/>
              <a:ext cx="442912" cy="1079500"/>
            </a:xfrm>
            <a:prstGeom prst="curvedConnector4">
              <a:avLst>
                <a:gd name="adj1" fmla="val -44088"/>
                <a:gd name="adj2" fmla="val 10161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720725" y="1447800"/>
              <a:ext cx="990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1800" dirty="0">
                  <a:solidFill>
                    <a:schemeClr val="tx1"/>
                  </a:solidFill>
                  <a:latin typeface="Times New Roman" pitchFamily="18" charset="0"/>
                </a:rPr>
                <a:t>returns 6</a:t>
              </a:r>
            </a:p>
          </p:txBody>
        </p:sp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3600450" y="3870325"/>
              <a:ext cx="3206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29715" name="AutoShape 19"/>
            <p:cNvCxnSpPr>
              <a:cxnSpLocks noChangeShapeType="1"/>
              <a:stCxn id="29722" idx="1"/>
              <a:endCxn id="29713" idx="3"/>
            </p:cNvCxnSpPr>
            <p:nvPr/>
          </p:nvCxnSpPr>
          <p:spPr bwMode="auto">
            <a:xfrm rot="10800000">
              <a:off x="1711325" y="1631950"/>
              <a:ext cx="1828800" cy="4572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AutoShape 20"/>
            <p:cNvCxnSpPr>
              <a:cxnSpLocks noChangeShapeType="1"/>
              <a:stCxn id="29721" idx="1"/>
            </p:cNvCxnSpPr>
            <p:nvPr/>
          </p:nvCxnSpPr>
          <p:spPr bwMode="auto">
            <a:xfrm rot="10800000">
              <a:off x="2778125" y="2667000"/>
              <a:ext cx="1092200" cy="65563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>
              <a:off x="2625725" y="2286000"/>
              <a:ext cx="533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3159125" y="23622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>
              <a:off x="2914650" y="3184525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3492500" y="333692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29721" name="Text Box 25"/>
            <p:cNvSpPr txBox="1">
              <a:spLocks noChangeArrowheads="1"/>
            </p:cNvSpPr>
            <p:nvPr/>
          </p:nvSpPr>
          <p:spPr bwMode="auto">
            <a:xfrm>
              <a:off x="3870325" y="3138488"/>
              <a:ext cx="3206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22" name="Text Box 26"/>
            <p:cNvSpPr txBox="1">
              <a:spLocks noChangeArrowheads="1"/>
            </p:cNvSpPr>
            <p:nvPr/>
          </p:nvSpPr>
          <p:spPr bwMode="auto">
            <a:xfrm>
              <a:off x="3540125" y="1905000"/>
              <a:ext cx="3206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4400">
                  <a:solidFill>
                    <a:schemeClr val="bg1"/>
                  </a:solidFill>
                  <a:latin typeface="Arial" charset="0"/>
                </a:defRPr>
              </a:lvl1pPr>
              <a:lvl2pPr marL="742950" indent="-285750">
                <a:defRPr sz="4400">
                  <a:solidFill>
                    <a:schemeClr val="bg1"/>
                  </a:solidFill>
                  <a:latin typeface="Arial" charset="0"/>
                </a:defRPr>
              </a:lvl2pPr>
              <a:lvl3pPr marL="1143000" indent="-228600">
                <a:defRPr sz="4400">
                  <a:solidFill>
                    <a:schemeClr val="bg1"/>
                  </a:solidFill>
                  <a:latin typeface="Arial" charset="0"/>
                </a:defRPr>
              </a:lvl3pPr>
              <a:lvl4pPr marL="1600200" indent="-228600">
                <a:defRPr sz="4400">
                  <a:solidFill>
                    <a:schemeClr val="bg1"/>
                  </a:solidFill>
                  <a:latin typeface="Arial" charset="0"/>
                </a:defRPr>
              </a:lvl4pPr>
              <a:lvl5pPr marL="2057400" indent="-228600">
                <a:defRPr sz="4400">
                  <a:solidFill>
                    <a:schemeClr val="bg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bg1"/>
                  </a:solidFill>
                  <a:latin typeface="Arial" charset="0"/>
                </a:defRPr>
              </a:lvl9pPr>
            </a:lstStyle>
            <a:p>
              <a:r>
                <a:rPr lang="en-US" sz="1800">
                  <a:solidFill>
                    <a:schemeClr val="tx1"/>
                  </a:solidFill>
                  <a:latin typeface="Times New Roman" pitchFamily="18" charset="0"/>
                </a:rPr>
                <a:t>6</a:t>
              </a:r>
              <a:endParaRPr 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12867"/>
              </p:ext>
            </p:extLst>
          </p:nvPr>
        </p:nvGraphicFramePr>
        <p:xfrm>
          <a:off x="1087438" y="4891088"/>
          <a:ext cx="47704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49" name="Equation" r:id="rId4" imgW="2044700" imgH="457200" progId="Equation.3">
                  <p:embed/>
                </p:oleObj>
              </mc:Choice>
              <mc:Fallback>
                <p:oleObj name="Equation" r:id="rId4" imgW="2044700" imgH="45720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891088"/>
                        <a:ext cx="477043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54462" y="4251325"/>
            <a:ext cx="183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递归关系式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94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058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0000CC"/>
                </a:solidFill>
              </a:rPr>
              <a:t>递归式举例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153400" cy="4724400"/>
          </a:xfrm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(1)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Solution: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 =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.</a:t>
            </a:r>
          </a:p>
          <a:p>
            <a:pPr marL="0" indent="0">
              <a:spcBef>
                <a:spcPts val="2800"/>
              </a:spcBef>
              <a:buNone/>
            </a:pPr>
            <a:r>
              <a:rPr lang="en-US" sz="2400" b="1" dirty="0" smtClean="0"/>
              <a:t>(2)</a:t>
            </a:r>
            <a:endParaRPr lang="en-US" sz="2400" b="1" dirty="0"/>
          </a:p>
          <a:p>
            <a:pPr marL="0" indent="0">
              <a:spcBef>
                <a:spcPts val="2200"/>
              </a:spcBef>
              <a:buNone/>
            </a:pPr>
            <a:r>
              <a:rPr lang="en-US" sz="2400" b="1" dirty="0"/>
              <a:t>Solution: </a:t>
            </a:r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 =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 +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400" b="1" dirty="0" smtClean="0"/>
              <a:t>(3)</a:t>
            </a: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Solution: </a:t>
            </a:r>
            <a:r>
              <a:rPr lang="en-US" sz="2400" b="1" i="1" dirty="0"/>
              <a:t>T</a:t>
            </a:r>
            <a:r>
              <a:rPr lang="en-US" sz="2400" b="1" dirty="0"/>
              <a:t>(</a:t>
            </a:r>
            <a:r>
              <a:rPr lang="en-US" sz="2400" b="1" i="1" dirty="0"/>
              <a:t>n</a:t>
            </a:r>
            <a:r>
              <a:rPr lang="en-US" sz="2400" b="1" dirty="0"/>
              <a:t>) =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lg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847067"/>
              </p:ext>
            </p:extLst>
          </p:nvPr>
        </p:nvGraphicFramePr>
        <p:xfrm>
          <a:off x="838200" y="2076582"/>
          <a:ext cx="3429000" cy="86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3" name="Equation" r:id="rId4" imgW="1816100" imgH="457200" progId="Equation.3">
                  <p:embed/>
                </p:oleObj>
              </mc:Choice>
              <mc:Fallback>
                <p:oleObj name="Equation" r:id="rId4" imgW="1816100" imgH="457200" progId="Equation.3">
                  <p:embed/>
                  <p:pic>
                    <p:nvPicPr>
                      <p:cNvPr id="0" name="Picture 7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76582"/>
                        <a:ext cx="3429000" cy="8632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008707"/>
              </p:ext>
            </p:extLst>
          </p:nvPr>
        </p:nvGraphicFramePr>
        <p:xfrm>
          <a:off x="838200" y="3505200"/>
          <a:ext cx="3429000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4" name="Equation" r:id="rId6" imgW="1905000" imgH="457200" progId="Equation.3">
                  <p:embed/>
                </p:oleObj>
              </mc:Choice>
              <mc:Fallback>
                <p:oleObj name="Equation" r:id="rId6" imgW="1905000" imgH="457200" progId="Equation.3">
                  <p:embed/>
                  <p:pic>
                    <p:nvPicPr>
                      <p:cNvPr id="0" name="Picture 7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05200"/>
                        <a:ext cx="3429000" cy="822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633481"/>
              </p:ext>
            </p:extLst>
          </p:nvPr>
        </p:nvGraphicFramePr>
        <p:xfrm>
          <a:off x="838200" y="4841875"/>
          <a:ext cx="3235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5" name="Equation" r:id="rId8" imgW="1765300" imgH="457200" progId="Equation.3">
                  <p:embed/>
                </p:oleObj>
              </mc:Choice>
              <mc:Fallback>
                <p:oleObj name="Equation" r:id="rId8" imgW="1765300" imgH="457200" progId="Equation.3">
                  <p:embed/>
                  <p:pic>
                    <p:nvPicPr>
                      <p:cNvPr id="0" name="Picture 7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41875"/>
                        <a:ext cx="32353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22903" y="6209010"/>
            <a:ext cx="3555393" cy="46166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后面介绍如何求解递归式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876800" y="1349514"/>
            <a:ext cx="2850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递归式中常用渐进函数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592106"/>
              </p:ext>
            </p:extLst>
          </p:nvPr>
        </p:nvGraphicFramePr>
        <p:xfrm>
          <a:off x="5105400" y="2091477"/>
          <a:ext cx="3747425" cy="837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6" name="Equation" r:id="rId10" imgW="2044700" imgH="457200" progId="Equation.3">
                  <p:embed/>
                </p:oleObj>
              </mc:Choice>
              <mc:Fallback>
                <p:oleObj name="Equation" r:id="rId10" imgW="2044700" imgH="457200" progId="Equation.3">
                  <p:embed/>
                  <p:pic>
                    <p:nvPicPr>
                      <p:cNvPr id="0" name="Picture 7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091477"/>
                        <a:ext cx="3747425" cy="8379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72773"/>
              </p:ext>
            </p:extLst>
          </p:nvPr>
        </p:nvGraphicFramePr>
        <p:xfrm>
          <a:off x="5029200" y="3581400"/>
          <a:ext cx="3824287" cy="824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7" name="Equation" r:id="rId12" imgW="2120900" imgH="457200" progId="Equation.3">
                  <p:embed/>
                </p:oleObj>
              </mc:Choice>
              <mc:Fallback>
                <p:oleObj name="Equation" r:id="rId12" imgW="2120900" imgH="457200" progId="Equation.3">
                  <p:embed/>
                  <p:pic>
                    <p:nvPicPr>
                      <p:cNvPr id="0" name="Picture 7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3824287" cy="8241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445819"/>
              </p:ext>
            </p:extLst>
          </p:nvPr>
        </p:nvGraphicFramePr>
        <p:xfrm>
          <a:off x="5032375" y="4800600"/>
          <a:ext cx="3654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8" name="Equation" r:id="rId14" imgW="1993900" imgH="457200" progId="Equation.3">
                  <p:embed/>
                </p:oleObj>
              </mc:Choice>
              <mc:Fallback>
                <p:oleObj name="Equation" r:id="rId14" imgW="1993900" imgH="457200" progId="Equation.3">
                  <p:embed/>
                  <p:pic>
                    <p:nvPicPr>
                      <p:cNvPr id="0" name="Picture 7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4800600"/>
                        <a:ext cx="36544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4495800" y="23622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4419600" y="3810000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4343400" y="5070475"/>
            <a:ext cx="4572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10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Algorithm</Template>
  <TotalTime>18506</TotalTime>
  <Words>3103</Words>
  <Application>Microsoft Office PowerPoint</Application>
  <PresentationFormat>全屏显示(4:3)</PresentationFormat>
  <Paragraphs>540</Paragraphs>
  <Slides>51</Slides>
  <Notes>51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6" baseType="lpstr">
      <vt:lpstr>黑体</vt:lpstr>
      <vt:lpstr>华文楷体</vt:lpstr>
      <vt:lpstr>楷体_GB2312</vt:lpstr>
      <vt:lpstr>宋体</vt:lpstr>
      <vt:lpstr>Arial</vt:lpstr>
      <vt:lpstr>Arial Rounded MT Bold</vt:lpstr>
      <vt:lpstr>Cambria Math</vt:lpstr>
      <vt:lpstr>Monotype Sorts</vt:lpstr>
      <vt:lpstr>Symbol</vt:lpstr>
      <vt:lpstr>Tahoma</vt:lpstr>
      <vt:lpstr>Times New Roman</vt:lpstr>
      <vt:lpstr>Wingdings</vt:lpstr>
      <vt:lpstr>Default Design</vt:lpstr>
      <vt:lpstr>Equation</vt:lpstr>
      <vt:lpstr>公式</vt:lpstr>
      <vt:lpstr>算法设计与分析  递归 分治</vt:lpstr>
      <vt:lpstr>主要内容</vt:lpstr>
      <vt:lpstr>分治策略</vt:lpstr>
      <vt:lpstr>Divide-and-Conquer分治法(cont.)</vt:lpstr>
      <vt:lpstr>分治算法的分析</vt:lpstr>
      <vt:lpstr>递归式例子</vt:lpstr>
      <vt:lpstr>递归算法</vt:lpstr>
      <vt:lpstr>算法fact(3)的调用流程</vt:lpstr>
      <vt:lpstr>递归式举例</vt:lpstr>
      <vt:lpstr>Mystery算法的递归式</vt:lpstr>
      <vt:lpstr>最大子数组问题</vt:lpstr>
      <vt:lpstr>最大子数组问题应用</vt:lpstr>
      <vt:lpstr>最大子数组问题应用</vt:lpstr>
      <vt:lpstr>最大子数组问题应用</vt:lpstr>
      <vt:lpstr>暴力算法</vt:lpstr>
      <vt:lpstr>分治算法</vt:lpstr>
      <vt:lpstr>找跨越中间位置的最大子数组</vt:lpstr>
      <vt:lpstr>算法：找跨越中间位置的最大子数组</vt:lpstr>
      <vt:lpstr>最大子数组问题分治算法</vt:lpstr>
      <vt:lpstr>算法分析</vt:lpstr>
      <vt:lpstr>算法分析(续)</vt:lpstr>
      <vt:lpstr>求解递归式</vt:lpstr>
      <vt:lpstr> 递归树法</vt:lpstr>
      <vt:lpstr>归并排序</vt:lpstr>
      <vt:lpstr>归并排序 (MS) 的递归树</vt:lpstr>
      <vt:lpstr>归并排序第一层展开</vt:lpstr>
      <vt:lpstr>第二层展开</vt:lpstr>
      <vt:lpstr>第三层展开</vt:lpstr>
      <vt:lpstr>中止展开</vt:lpstr>
      <vt:lpstr>PowerPoint 演示文稿</vt:lpstr>
      <vt:lpstr>举例: T(n) = 2T(n/2) + n2</vt:lpstr>
      <vt:lpstr>递归树T(n)</vt:lpstr>
      <vt:lpstr>代入法</vt:lpstr>
      <vt:lpstr>举例</vt:lpstr>
      <vt:lpstr>缩小上下界范围</vt:lpstr>
      <vt:lpstr>主方法</vt:lpstr>
      <vt:lpstr>主定理</vt:lpstr>
      <vt:lpstr>理解主定理</vt:lpstr>
      <vt:lpstr>正则条件 (1) </vt:lpstr>
      <vt:lpstr>正则条件 (2) </vt:lpstr>
      <vt:lpstr>主定理</vt:lpstr>
      <vt:lpstr>举例 1 </vt:lpstr>
      <vt:lpstr>举例 2 </vt:lpstr>
      <vt:lpstr>举例 3 </vt:lpstr>
      <vt:lpstr>举例 4 </vt:lpstr>
      <vt:lpstr>举例 4 (续) </vt:lpstr>
      <vt:lpstr>举例 4 (续) </vt:lpstr>
      <vt:lpstr>改变变量</vt:lpstr>
      <vt:lpstr>Strassen矩阵乘法</vt:lpstr>
      <vt:lpstr>Strassen矩阵乘法</vt:lpstr>
      <vt:lpstr>Strassen矩阵乘法</vt:lpstr>
    </vt:vector>
  </TitlesOfParts>
  <Company>SUNY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SUNY Learning Network</dc:creator>
  <cp:lastModifiedBy>szu</cp:lastModifiedBy>
  <cp:revision>740</cp:revision>
  <dcterms:created xsi:type="dcterms:W3CDTF">1998-05-26T01:10:06Z</dcterms:created>
  <dcterms:modified xsi:type="dcterms:W3CDTF">2016-09-04T09:30:02Z</dcterms:modified>
</cp:coreProperties>
</file>