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372" r:id="rId6"/>
    <p:sldId id="368" r:id="rId7"/>
    <p:sldId id="300" r:id="rId8"/>
    <p:sldId id="305" r:id="rId9"/>
    <p:sldId id="337" r:id="rId10"/>
    <p:sldId id="339" r:id="rId11"/>
    <p:sldId id="301" r:id="rId12"/>
    <p:sldId id="307" r:id="rId13"/>
    <p:sldId id="311" r:id="rId14"/>
    <p:sldId id="275" r:id="rId15"/>
    <p:sldId id="310" r:id="rId16"/>
    <p:sldId id="371" r:id="rId17"/>
    <p:sldId id="369" r:id="rId18"/>
    <p:sldId id="308" r:id="rId19"/>
    <p:sldId id="309" r:id="rId20"/>
    <p:sldId id="314" r:id="rId21"/>
    <p:sldId id="370" r:id="rId22"/>
    <p:sldId id="312" r:id="rId23"/>
    <p:sldId id="317" r:id="rId24"/>
    <p:sldId id="318" r:id="rId25"/>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05" autoAdjust="0"/>
  </p:normalViewPr>
  <p:slideViewPr>
    <p:cSldViewPr snapToGrid="0">
      <p:cViewPr varScale="1">
        <p:scale>
          <a:sx n="99" d="100"/>
          <a:sy n="99" d="100"/>
        </p:scale>
        <p:origin x="1338" y="90"/>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11.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e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949243250"/>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smtClean="0">
                <a:effectLst/>
                <a:latin typeface="+mn-lt"/>
                <a:ea typeface="+mn-ea"/>
                <a:cs typeface="+mn-cs"/>
                <a:sym typeface="Helvetica Neue"/>
              </a:rPr>
              <a:t>以</a:t>
            </a:r>
            <a:r>
              <a:rPr lang="en-US" altLang="zh-CN" sz="2200" b="0" i="0" dirty="0" smtClean="0">
                <a:effectLst/>
                <a:latin typeface="+mn-lt"/>
                <a:ea typeface="+mn-ea"/>
                <a:cs typeface="+mn-cs"/>
                <a:sym typeface="Helvetica Neue"/>
              </a:rPr>
              <a:t>1,2,3</a:t>
            </a:r>
            <a:r>
              <a:rPr lang="zh-CN" altLang="en-US" sz="2200" b="0" i="0" dirty="0" smtClean="0">
                <a:effectLst/>
                <a:latin typeface="+mn-lt"/>
                <a:ea typeface="+mn-ea"/>
                <a:cs typeface="+mn-cs"/>
                <a:sym typeface="Helvetica Neue"/>
              </a:rPr>
              <a:t>为例</a:t>
            </a:r>
            <a:r>
              <a:rPr lang="en-US" altLang="zh-CN" sz="2200" b="0" i="0" dirty="0" smtClean="0">
                <a:effectLst/>
                <a:latin typeface="+mn-lt"/>
                <a:ea typeface="+mn-ea"/>
                <a:cs typeface="+mn-cs"/>
                <a:sym typeface="Helvetica Neue"/>
              </a:rPr>
              <a:t>:</a:t>
            </a:r>
            <a:r>
              <a:rPr lang="zh-CN" altLang="en-US" dirty="0" smtClean="0"/>
              <a:t/>
            </a:r>
            <a:br>
              <a:rPr lang="zh-CN" altLang="en-US" dirty="0" smtClean="0"/>
            </a:br>
            <a:r>
              <a:rPr lang="zh-CN" altLang="en-US" sz="2200" b="0" i="0" dirty="0" smtClean="0">
                <a:effectLst/>
                <a:latin typeface="+mn-lt"/>
                <a:ea typeface="+mn-ea"/>
                <a:cs typeface="+mn-cs"/>
                <a:sym typeface="Helvetica Neue"/>
              </a:rPr>
              <a:t>作业</a:t>
            </a:r>
            <a:r>
              <a:rPr lang="en-US" altLang="zh-CN" sz="2200" b="0" i="0" dirty="0" smtClean="0">
                <a:effectLst/>
                <a:latin typeface="+mn-lt"/>
                <a:ea typeface="+mn-ea"/>
                <a:cs typeface="+mn-cs"/>
                <a:sym typeface="Helvetica Neue"/>
              </a:rPr>
              <a:t>1</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1</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2,</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2</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3</a:t>
            </a:r>
            <a:r>
              <a:rPr lang="zh-CN" altLang="en-US" dirty="0" smtClean="0"/>
              <a:t/>
            </a:r>
            <a:br>
              <a:rPr lang="zh-CN" altLang="en-US" dirty="0" smtClean="0"/>
            </a:br>
            <a:r>
              <a:rPr lang="zh-CN" altLang="en-US" sz="2200" b="0" i="0" dirty="0" smtClean="0">
                <a:effectLst/>
                <a:latin typeface="+mn-lt"/>
                <a:ea typeface="+mn-ea"/>
                <a:cs typeface="+mn-cs"/>
                <a:sym typeface="Helvetica Neue"/>
              </a:rPr>
              <a:t>作业</a:t>
            </a:r>
            <a:r>
              <a:rPr lang="en-US" altLang="zh-CN" sz="2200" b="0" i="0" dirty="0" smtClean="0">
                <a:effectLst/>
                <a:latin typeface="+mn-lt"/>
                <a:ea typeface="+mn-ea"/>
                <a:cs typeface="+mn-cs"/>
                <a:sym typeface="Helvetica Neue"/>
              </a:rPr>
              <a:t>2</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1</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5,</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2</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6</a:t>
            </a:r>
            <a:r>
              <a:rPr lang="zh-CN" altLang="en-US" dirty="0" smtClean="0"/>
              <a:t/>
            </a:r>
            <a:br>
              <a:rPr lang="zh-CN" altLang="en-US" dirty="0" smtClean="0"/>
            </a:br>
            <a:r>
              <a:rPr lang="zh-CN" altLang="en-US" sz="2200" b="0" i="0" dirty="0" smtClean="0">
                <a:effectLst/>
                <a:latin typeface="+mn-lt"/>
                <a:ea typeface="+mn-ea"/>
                <a:cs typeface="+mn-cs"/>
                <a:sym typeface="Helvetica Neue"/>
              </a:rPr>
              <a:t>作业</a:t>
            </a:r>
            <a:r>
              <a:rPr lang="en-US" altLang="zh-CN" sz="2200" b="0" i="0" dirty="0" smtClean="0">
                <a:effectLst/>
                <a:latin typeface="+mn-lt"/>
                <a:ea typeface="+mn-ea"/>
                <a:cs typeface="+mn-cs"/>
                <a:sym typeface="Helvetica Neue"/>
              </a:rPr>
              <a:t>3</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1</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7,</a:t>
            </a:r>
            <a:r>
              <a:rPr lang="zh-CN" altLang="en-US" sz="2200" b="0" i="0" dirty="0" smtClean="0">
                <a:effectLst/>
                <a:latin typeface="+mn-lt"/>
                <a:ea typeface="+mn-ea"/>
                <a:cs typeface="+mn-cs"/>
                <a:sym typeface="Helvetica Neue"/>
              </a:rPr>
              <a:t>在机器</a:t>
            </a:r>
            <a:r>
              <a:rPr lang="en-US" altLang="zh-CN" sz="2200" b="0" i="0" dirty="0" smtClean="0">
                <a:effectLst/>
                <a:latin typeface="+mn-lt"/>
                <a:ea typeface="+mn-ea"/>
                <a:cs typeface="+mn-cs"/>
                <a:sym typeface="Helvetica Neue"/>
              </a:rPr>
              <a:t>2</a:t>
            </a:r>
            <a:r>
              <a:rPr lang="zh-CN" altLang="en-US" sz="2200" b="0" i="0" dirty="0" smtClean="0">
                <a:effectLst/>
                <a:latin typeface="+mn-lt"/>
                <a:ea typeface="+mn-ea"/>
                <a:cs typeface="+mn-cs"/>
                <a:sym typeface="Helvetica Neue"/>
              </a:rPr>
              <a:t>上完成的时间为</a:t>
            </a:r>
            <a:r>
              <a:rPr lang="en-US" altLang="zh-CN" sz="2200" b="0" i="0" dirty="0" smtClean="0">
                <a:effectLst/>
                <a:latin typeface="+mn-lt"/>
                <a:ea typeface="+mn-ea"/>
                <a:cs typeface="+mn-cs"/>
                <a:sym typeface="Helvetica Neue"/>
              </a:rPr>
              <a:t>10</a:t>
            </a:r>
            <a:endParaRPr lang="zh-CN" altLang="en-US" dirty="0"/>
          </a:p>
        </p:txBody>
      </p:sp>
    </p:spTree>
    <p:extLst>
      <p:ext uri="{BB962C8B-B14F-4D97-AF65-F5344CB8AC3E}">
        <p14:creationId xmlns:p14="http://schemas.microsoft.com/office/powerpoint/2010/main" val="230727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smtClean="0">
                <a:effectLst/>
                <a:latin typeface="+mn-lt"/>
                <a:ea typeface="+mn-ea"/>
                <a:cs typeface="+mn-cs"/>
                <a:sym typeface="Helvetica Neue"/>
              </a:rPr>
              <a:t>不光要计算作业时间，连同等待时间也要考虑在内</a:t>
            </a:r>
            <a:endParaRPr lang="zh-CN" altLang="en-US"/>
          </a:p>
        </p:txBody>
      </p:sp>
    </p:spTree>
    <p:extLst>
      <p:ext uri="{BB962C8B-B14F-4D97-AF65-F5344CB8AC3E}">
        <p14:creationId xmlns:p14="http://schemas.microsoft.com/office/powerpoint/2010/main" val="291603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8.bin"/><Relationship Id="rId1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0.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 Id="rId1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emf"/><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13.wmf"/><Relationship Id="rId5" Type="http://schemas.openxmlformats.org/officeDocument/2006/relationships/oleObject" Target="../embeddings/oleObject7.bin"/><Relationship Id="rId15" Type="http://schemas.openxmlformats.org/officeDocument/2006/relationships/image" Target="../media/image15.emf"/><Relationship Id="rId10" Type="http://schemas.openxmlformats.org/officeDocument/2006/relationships/oleObject" Target="../embeddings/oleObject10.bin"/><Relationship Id="rId4" Type="http://schemas.openxmlformats.org/officeDocument/2006/relationships/image" Target="../media/image11.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600185" y="1113471"/>
            <a:ext cx="5280450" cy="887978"/>
          </a:xfrm>
          <a:prstGeom prst="rect">
            <a:avLst/>
          </a:prstGeom>
        </p:spPr>
        <p:txBody>
          <a:bodyPr lIns="0" tIns="0" rIns="0" bIns="0">
            <a:normAutofit/>
          </a:bodyPr>
          <a:lstStyle>
            <a:lvl1pPr>
              <a:defRPr sz="4700">
                <a:latin typeface="宋体"/>
                <a:ea typeface="宋体"/>
                <a:cs typeface="宋体"/>
                <a:sym typeface="宋体"/>
              </a:defRPr>
            </a:lvl1pPr>
          </a:lstStyle>
          <a:p>
            <a:pPr lvl="0">
              <a:defRPr sz="1800"/>
            </a:pPr>
            <a:r>
              <a:rPr sz="4000" dirty="0" err="1"/>
              <a:t>回溯法</a:t>
            </a:r>
            <a:endParaRPr sz="4000" dirty="0"/>
          </a:p>
        </p:txBody>
      </p:sp>
      <p:sp>
        <p:nvSpPr>
          <p:cNvPr id="2" name="文本框 1"/>
          <p:cNvSpPr txBox="1"/>
          <p:nvPr/>
        </p:nvSpPr>
        <p:spPr>
          <a:xfrm>
            <a:off x="1720158" y="344030"/>
            <a:ext cx="5278170" cy="769441"/>
          </a:xfrm>
          <a:prstGeom prst="rect">
            <a:avLst/>
          </a:prstGeom>
          <a:noFill/>
        </p:spPr>
        <p:txBody>
          <a:bodyPr wrap="square" rtlCol="0">
            <a:spAutoFit/>
          </a:bodyPr>
          <a:lstStyle/>
          <a:p>
            <a:pPr algn="ctr" rtl="0" fontAlgn="base">
              <a:spcBef>
                <a:spcPct val="0"/>
              </a:spcBef>
              <a:spcAft>
                <a:spcPct val="0"/>
              </a:spcAft>
              <a:defRPr sz="1800"/>
            </a:pPr>
            <a:r>
              <a:rPr lang="zh-CN" altLang="en-US" sz="4400" dirty="0">
                <a:solidFill>
                  <a:schemeClr val="tx2"/>
                </a:solidFill>
                <a:latin typeface="+mj-lt"/>
                <a:ea typeface="+mj-ea"/>
                <a:cs typeface="+mj-cs"/>
              </a:rPr>
              <a:t>算法设计与分析</a:t>
            </a:r>
          </a:p>
        </p:txBody>
      </p:sp>
      <p:pic>
        <p:nvPicPr>
          <p:cNvPr id="4" name="Picture 5" descr="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337" y="2001449"/>
            <a:ext cx="6119812"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t>10</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68313" y="3233024"/>
            <a:ext cx="8228012" cy="1373187"/>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a:p>
            <a:r>
              <a:rPr lang="zh-CN" altLang="en-US" sz="2800" dirty="0">
                <a:ea typeface="楷体_GB2312" pitchFamily="49" charset="-122"/>
              </a:rPr>
              <a:t>用限界函数剪去得不到最优解的子树。</a:t>
            </a:r>
            <a:endParaRPr lang="zh-CN" altLang="en-US" sz="2400" dirty="0">
              <a:ea typeface="楷体_GB2312" pitchFamily="49" charset="-122"/>
            </a:endParaRPr>
          </a:p>
        </p:txBody>
      </p:sp>
      <p:sp>
        <p:nvSpPr>
          <p:cNvPr id="285747" name="Text Box 51"/>
          <p:cNvSpPr txBox="1">
            <a:spLocks noChangeArrowheads="1"/>
          </p:cNvSpPr>
          <p:nvPr/>
        </p:nvSpPr>
        <p:spPr bwMode="auto">
          <a:xfrm>
            <a:off x="250825" y="4652963"/>
            <a:ext cx="858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a:ea typeface="楷体_GB2312" pitchFamily="49" charset="-122"/>
              </a:rPr>
              <a:t>h(n)</a:t>
            </a:r>
            <a:r>
              <a:rPr lang="zh-CN" altLang="en-US" sz="2400">
                <a:ea typeface="楷体_GB2312" pitchFamily="49" charset="-122"/>
              </a:rPr>
              <a:t>，则回溯法所需的计算空间通常为</a:t>
            </a:r>
            <a:r>
              <a:rPr lang="en-US" altLang="zh-CN" sz="2400">
                <a:ea typeface="楷体_GB2312" pitchFamily="49" charset="-122"/>
              </a:rPr>
              <a:t>O(h(n))</a:t>
            </a:r>
            <a:r>
              <a:rPr lang="zh-CN" altLang="en-US" sz="2400">
                <a:ea typeface="楷体_GB2312" pitchFamily="49" charset="-122"/>
              </a:rPr>
              <a:t>。而显式地存储整个解空间则需要</a:t>
            </a:r>
            <a:r>
              <a:rPr lang="en-US" altLang="zh-CN" sz="2400">
                <a:ea typeface="楷体_GB2312" pitchFamily="49" charset="-122"/>
              </a:rPr>
              <a:t>O(2</a:t>
            </a:r>
            <a:r>
              <a:rPr lang="en-US" altLang="zh-CN" sz="2400" baseline="30000">
                <a:ea typeface="楷体_GB2312" pitchFamily="49" charset="-122"/>
              </a:rPr>
              <a:t>h(n)</a:t>
            </a:r>
            <a:r>
              <a:rPr lang="en-US" altLang="zh-CN" sz="2400">
                <a:ea typeface="楷体_GB2312" pitchFamily="49" charset="-122"/>
              </a:rPr>
              <a:t>)</a:t>
            </a:r>
            <a:r>
              <a:rPr lang="zh-CN" altLang="en-US" sz="2400">
                <a:ea typeface="楷体_GB2312" pitchFamily="49" charset="-122"/>
              </a:rPr>
              <a:t>或</a:t>
            </a:r>
            <a:r>
              <a:rPr lang="en-US" altLang="zh-CN" sz="2400">
                <a:ea typeface="楷体_GB2312" pitchFamily="49" charset="-122"/>
              </a:rPr>
              <a:t>O(h(n)!)</a:t>
            </a:r>
            <a:r>
              <a:rPr lang="zh-CN" altLang="en-US" sz="2400">
                <a:ea typeface="楷体_GB2312" pitchFamily="49" charset="-122"/>
              </a:rPr>
              <a:t>内存空间。</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smtClean="0"/>
              <a:t>状态空间树看成为一棵高度为    的树，</a:t>
            </a:r>
          </a:p>
          <a:p>
            <a:pPr eaLnBrk="1" hangingPunct="1"/>
            <a:r>
              <a:rPr lang="zh-CN" altLang="en-US" dirty="0" smtClean="0"/>
              <a:t>第</a:t>
            </a:r>
            <a:r>
              <a:rPr lang="en-US" altLang="zh-CN" dirty="0" smtClean="0"/>
              <a:t>0</a:t>
            </a:r>
            <a:r>
              <a:rPr lang="zh-CN" altLang="en-US" dirty="0" smtClean="0"/>
              <a:t>层有              个分支结点，构成     棵子树，每一棵子树都有           个分支结点。</a:t>
            </a:r>
          </a:p>
          <a:p>
            <a:pPr eaLnBrk="1" hangingPunct="1"/>
            <a:r>
              <a:rPr lang="zh-CN" altLang="en-US" dirty="0" smtClean="0"/>
              <a:t>第</a:t>
            </a:r>
            <a:r>
              <a:rPr lang="en-US" altLang="zh-CN" dirty="0" smtClean="0"/>
              <a:t>1</a:t>
            </a:r>
            <a:r>
              <a:rPr lang="zh-CN" altLang="en-US" dirty="0" smtClean="0"/>
              <a:t>层，有            个分支结点，构成           棵子树。</a:t>
            </a:r>
          </a:p>
          <a:p>
            <a:pPr eaLnBrk="1" hangingPunct="1"/>
            <a:r>
              <a:rPr lang="zh-CN" altLang="en-US" dirty="0" smtClean="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spid="_x0000_s3196" name="公式" r:id="rId3" imgW="2743200" imgH="3048000" progId="Equation.3">
                  <p:embed/>
                </p:oleObj>
              </mc:Choice>
              <mc:Fallback>
                <p:oleObj name="公式" r:id="rId3" imgW="2743200" imgH="3048000" progId="Equation.3">
                  <p:embed/>
                  <p:pic>
                    <p:nvPicPr>
                      <p:cNvPr id="0" name="图片 3072"/>
                      <p:cNvPicPr>
                        <a:picLocks noChangeAspect="1"/>
                      </p:cNvPicPr>
                      <p:nvPr/>
                    </p:nvPicPr>
                    <p:blipFill>
                      <a:blip r:embed="rId4"/>
                      <a:stretch>
                        <a:fillRect/>
                      </a:stretch>
                    </p:blipFill>
                    <p:spPr>
                      <a:xfrm>
                        <a:off x="5589141" y="1334784"/>
                        <a:ext cx="403261" cy="435958"/>
                      </a:xfrm>
                      <a:prstGeom prst="rect">
                        <a:avLst/>
                      </a:prstGeom>
                      <a:noFill/>
                      <a:ln w="9525">
                        <a:noFill/>
                      </a:ln>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spid="_x0000_s3197" name="公式" r:id="rId5" imgW="12801600" imgH="4572000" progId="Equation.3">
                  <p:embed/>
                </p:oleObj>
              </mc:Choice>
              <mc:Fallback>
                <p:oleObj name="公式" r:id="rId5" imgW="12801600" imgH="4572000" progId="Equation.3">
                  <p:embed/>
                  <p:pic>
                    <p:nvPicPr>
                      <p:cNvPr id="0" name="图片 3090"/>
                      <p:cNvPicPr>
                        <a:picLocks noChangeAspect="1"/>
                      </p:cNvPicPr>
                      <p:nvPr/>
                    </p:nvPicPr>
                    <p:blipFill>
                      <a:blip r:embed="rId6"/>
                      <a:stretch>
                        <a:fillRect/>
                      </a:stretch>
                    </p:blipFill>
                    <p:spPr>
                      <a:xfrm>
                        <a:off x="2216649" y="1868185"/>
                        <a:ext cx="1219200" cy="434975"/>
                      </a:xfrm>
                      <a:prstGeom prst="rect">
                        <a:avLst/>
                      </a:prstGeom>
                      <a:noFill/>
                      <a:ln w="9525">
                        <a:noFill/>
                      </a:ln>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spid="_x0000_s3198" name="公式" r:id="rId7" imgW="4572000" imgH="4572000" progId="Equation.3">
                  <p:embed/>
                </p:oleObj>
              </mc:Choice>
              <mc:Fallback>
                <p:oleObj name="公式" r:id="rId7" imgW="4572000" imgH="4572000" progId="Equation.3">
                  <p:embed/>
                  <p:pic>
                    <p:nvPicPr>
                      <p:cNvPr id="0" name="图片 3091"/>
                      <p:cNvPicPr>
                        <a:picLocks noChangeAspect="1"/>
                      </p:cNvPicPr>
                      <p:nvPr/>
                    </p:nvPicPr>
                    <p:blipFill>
                      <a:blip r:embed="rId8"/>
                      <a:stretch>
                        <a:fillRect/>
                      </a:stretch>
                    </p:blipFill>
                    <p:spPr>
                      <a:xfrm>
                        <a:off x="6274942" y="1833081"/>
                        <a:ext cx="533400" cy="533400"/>
                      </a:xfrm>
                      <a:prstGeom prst="rect">
                        <a:avLst/>
                      </a:prstGeom>
                      <a:noFill/>
                      <a:ln w="9525">
                        <a:noFill/>
                      </a:ln>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spid="_x0000_s3199" name="公式" r:id="rId9" imgW="12192000" imgH="4572000" progId="Equation.3">
                  <p:embed/>
                </p:oleObj>
              </mc:Choice>
              <mc:Fallback>
                <p:oleObj name="公式" r:id="rId9" imgW="12192000" imgH="4572000" progId="Equation.3">
                  <p:embed/>
                  <p:pic>
                    <p:nvPicPr>
                      <p:cNvPr id="0" name="图片 3092"/>
                      <p:cNvPicPr>
                        <a:picLocks noChangeAspect="1"/>
                      </p:cNvPicPr>
                      <p:nvPr/>
                    </p:nvPicPr>
                    <p:blipFill>
                      <a:blip r:embed="rId10"/>
                      <a:stretch>
                        <a:fillRect/>
                      </a:stretch>
                    </p:blipFill>
                    <p:spPr>
                      <a:xfrm>
                        <a:off x="3045431" y="2315110"/>
                        <a:ext cx="1219200" cy="460375"/>
                      </a:xfrm>
                      <a:prstGeom prst="rect">
                        <a:avLst/>
                      </a:prstGeom>
                      <a:noFill/>
                      <a:ln w="9525">
                        <a:noFill/>
                      </a:ln>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spid="_x0000_s3200" name="公式" r:id="rId11" imgW="10668000" imgH="4572000" progId="Equation.3">
                  <p:embed/>
                </p:oleObj>
              </mc:Choice>
              <mc:Fallback>
                <p:oleObj name="公式" r:id="rId11" imgW="10668000" imgH="4572000" progId="Equation.3">
                  <p:embed/>
                  <p:pic>
                    <p:nvPicPr>
                      <p:cNvPr id="0" name="图片 3093"/>
                      <p:cNvPicPr>
                        <a:picLocks noChangeAspect="1"/>
                      </p:cNvPicPr>
                      <p:nvPr/>
                    </p:nvPicPr>
                    <p:blipFill>
                      <a:blip r:embed="rId12"/>
                      <a:stretch>
                        <a:fillRect/>
                      </a:stretch>
                    </p:blipFill>
                    <p:spPr>
                      <a:xfrm>
                        <a:off x="2556553" y="2770331"/>
                        <a:ext cx="1219200" cy="519112"/>
                      </a:xfrm>
                      <a:prstGeom prst="rect">
                        <a:avLst/>
                      </a:prstGeom>
                      <a:noFill/>
                      <a:ln w="9525">
                        <a:noFill/>
                      </a:ln>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spid="_x0000_s3201" name="公式" r:id="rId13" imgW="10668000" imgH="4572000" progId="Equation.3">
                  <p:embed/>
                </p:oleObj>
              </mc:Choice>
              <mc:Fallback>
                <p:oleObj name="公式" r:id="rId13" imgW="10668000" imgH="4572000" progId="Equation.3">
                  <p:embed/>
                  <p:pic>
                    <p:nvPicPr>
                      <p:cNvPr id="0" name="图片 3094"/>
                      <p:cNvPicPr>
                        <a:picLocks noChangeAspect="1"/>
                      </p:cNvPicPr>
                      <p:nvPr/>
                    </p:nvPicPr>
                    <p:blipFill>
                      <a:blip r:embed="rId14"/>
                      <a:stretch>
                        <a:fillRect/>
                      </a:stretch>
                    </p:blipFill>
                    <p:spPr>
                      <a:xfrm>
                        <a:off x="6384533" y="2766317"/>
                        <a:ext cx="1295400" cy="550863"/>
                      </a:xfrm>
                      <a:prstGeom prst="rect">
                        <a:avLst/>
                      </a:prstGeom>
                      <a:noFill/>
                      <a:ln w="9525">
                        <a:noFill/>
                      </a:ln>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spid="_x0000_s3202" name="公式" r:id="rId15" imgW="6400800" imgH="3657600" progId="Equation.3">
                  <p:embed/>
                </p:oleObj>
              </mc:Choice>
              <mc:Fallback>
                <p:oleObj name="公式" r:id="rId15" imgW="6400800" imgH="3657600" progId="Equation.3">
                  <p:embed/>
                  <p:pic>
                    <p:nvPicPr>
                      <p:cNvPr id="0" name="图片 3095"/>
                      <p:cNvPicPr>
                        <a:picLocks noChangeAspect="1"/>
                      </p:cNvPicPr>
                      <p:nvPr/>
                    </p:nvPicPr>
                    <p:blipFill>
                      <a:blip r:embed="rId16"/>
                      <a:stretch>
                        <a:fillRect/>
                      </a:stretch>
                    </p:blipFill>
                    <p:spPr>
                      <a:xfrm>
                        <a:off x="1279132" y="3333964"/>
                        <a:ext cx="838200" cy="477838"/>
                      </a:xfrm>
                      <a:prstGeom prst="rect">
                        <a:avLst/>
                      </a:prstGeom>
                      <a:noFill/>
                      <a:ln w="9525">
                        <a:noFill/>
                      </a:ln>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spid="_x0000_s3203" name="公式" r:id="rId17" imgW="21945600" imgH="4572000" progId="Equation.3">
                  <p:embed/>
                </p:oleObj>
              </mc:Choice>
              <mc:Fallback>
                <p:oleObj name="公式" r:id="rId17" imgW="21945600" imgH="4572000" progId="Equation.3">
                  <p:embed/>
                  <p:pic>
                    <p:nvPicPr>
                      <p:cNvPr id="0" name="图片 3096"/>
                      <p:cNvPicPr>
                        <a:picLocks noChangeAspect="1"/>
                      </p:cNvPicPr>
                      <p:nvPr/>
                    </p:nvPicPr>
                    <p:blipFill>
                      <a:blip r:embed="rId18"/>
                      <a:stretch>
                        <a:fillRect/>
                      </a:stretch>
                    </p:blipFill>
                    <p:spPr>
                      <a:xfrm>
                        <a:off x="3053137" y="3331716"/>
                        <a:ext cx="2057400" cy="4286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0180" name="Object 5"/>
          <p:cNvGraphicFramePr>
            <a:graphicFrameLocks noChangeAspect="1"/>
          </p:cNvGraphicFramePr>
          <p:nvPr/>
        </p:nvGraphicFramePr>
        <p:xfrm>
          <a:off x="246743" y="3044315"/>
          <a:ext cx="8305800" cy="3052819"/>
        </p:xfrm>
        <a:graphic>
          <a:graphicData uri="http://schemas.openxmlformats.org/presentationml/2006/ole">
            <mc:AlternateContent xmlns:mc="http://schemas.openxmlformats.org/markup-compatibility/2006">
              <mc:Choice xmlns:v="urn:schemas-microsoft-com:vml" Requires="v">
                <p:oleObj spid="_x0000_s4159" name="图片" r:id="rId3" imgW="4664710" imgH="2200910" progId="Word.Picture.8">
                  <p:embed/>
                </p:oleObj>
              </mc:Choice>
              <mc:Fallback>
                <p:oleObj name="图片" r:id="rId3" imgW="4664710" imgH="2200910" progId="Word.Picture.8">
                  <p:embed/>
                  <p:pic>
                    <p:nvPicPr>
                      <p:cNvPr id="0" name="图片 4096"/>
                      <p:cNvPicPr>
                        <a:picLocks noChangeAspect="1"/>
                      </p:cNvPicPr>
                      <p:nvPr/>
                    </p:nvPicPr>
                    <p:blipFill>
                      <a:blip r:embed="rId4"/>
                      <a:stretch>
                        <a:fillRect/>
                      </a:stretch>
                    </p:blipFill>
                    <p:spPr>
                      <a:xfrm>
                        <a:off x="246743" y="3044315"/>
                        <a:ext cx="8305800" cy="3052819"/>
                      </a:xfrm>
                      <a:prstGeom prst="rect">
                        <a:avLst/>
                      </a:prstGeom>
                      <a:noFill/>
                      <a:ln w="9525">
                        <a:noFill/>
                      </a:ln>
                    </p:spPr>
                  </p:pic>
                </p:oleObj>
              </mc:Fallback>
            </mc:AlternateContent>
          </a:graphicData>
        </a:graphic>
      </p:graphicFrame>
      <p:sp>
        <p:nvSpPr>
          <p:cNvPr id="6" name="Shape 31"/>
          <p:cNvSpPr txBox="1"/>
          <p:nvPr/>
        </p:nvSpPr>
        <p:spPr>
          <a:xfrm>
            <a:off x="322943" y="-125527"/>
            <a:ext cx="8229600" cy="1143001"/>
          </a:xfrm>
          <a:prstGeom prst="rect">
            <a:avLst/>
          </a:prstGeom>
          <a:ln w="12700">
            <a:miter lim="400000"/>
          </a:ln>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smtClean="0"/>
              <a:t>4</a:t>
            </a:r>
            <a:r>
              <a:rPr lang="zh-CN" altLang="en-US" sz="4000" dirty="0"/>
              <a:t>后</a:t>
            </a:r>
            <a:r>
              <a:rPr lang="zh-CN" altLang="en-US" sz="4000" dirty="0" smtClean="0"/>
              <a:t>问题</a:t>
            </a:r>
            <a:r>
              <a:rPr lang="zh-CN" altLang="en-US" sz="4000" dirty="0"/>
              <a:t>的</a:t>
            </a:r>
            <a:r>
              <a:rPr lang="zh-CN" altLang="en-US" sz="4000" dirty="0" smtClean="0"/>
              <a:t>简化状态空间</a:t>
            </a:r>
            <a:r>
              <a:rPr lang="zh-CN" altLang="en-US" sz="4000" dirty="0"/>
              <a:t>树</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590" indent="-326390">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a:t>
            </a:r>
            <a:r>
              <a:rPr lang="zh-CN" altLang="en-US" sz="2400" dirty="0" smtClean="0"/>
              <a:t>状态空间树</a:t>
            </a:r>
            <a:r>
              <a:rPr lang="en-US" altLang="zh-CN" sz="2400" dirty="0" smtClean="0"/>
              <a:t>:  4</a:t>
            </a:r>
            <a:r>
              <a:rPr lang="zh-CN" altLang="en-US" sz="2400" dirty="0" smtClean="0"/>
              <a:t>叉完全树</a:t>
            </a:r>
          </a:p>
          <a:p>
            <a:pPr>
              <a:lnSpc>
                <a:spcPct val="80000"/>
              </a:lnSpc>
              <a:buFontTx/>
              <a:buNone/>
            </a:pPr>
            <a:r>
              <a:rPr lang="zh-CN" altLang="en-US" sz="2400" dirty="0" smtClean="0"/>
              <a:t>约束方程：</a:t>
            </a:r>
          </a:p>
          <a:p>
            <a:pPr>
              <a:lnSpc>
                <a:spcPct val="80000"/>
              </a:lnSpc>
              <a:buFontTx/>
              <a:buNone/>
            </a:pPr>
            <a:r>
              <a:rPr lang="zh-CN" altLang="en-US" sz="2400" dirty="0" smtClean="0"/>
              <a:t>不在同一列</a:t>
            </a:r>
          </a:p>
          <a:p>
            <a:pPr>
              <a:lnSpc>
                <a:spcPct val="80000"/>
              </a:lnSpc>
              <a:buFontTx/>
              <a:buNone/>
            </a:pPr>
            <a:r>
              <a:rPr lang="zh-CN" altLang="en-US" sz="2400" dirty="0" smtClean="0"/>
              <a:t>不在同一个斜线上</a:t>
            </a:r>
          </a:p>
          <a:p>
            <a:pPr>
              <a:lnSpc>
                <a:spcPct val="80000"/>
              </a:lnSpc>
              <a:buFontTx/>
              <a:buNone/>
            </a:pPr>
            <a:r>
              <a:rPr lang="zh-CN" altLang="en-US" sz="2400" dirty="0" smtClean="0"/>
              <a:t>状态空间树简化为</a:t>
            </a:r>
            <a:r>
              <a:rPr lang="en-US" altLang="zh-CN" sz="2400" dirty="0" smtClean="0"/>
              <a:t> </a:t>
            </a:r>
          </a:p>
        </p:txBody>
      </p:sp>
      <p:graphicFrame>
        <p:nvGraphicFramePr>
          <p:cNvPr id="8" name="Object 4"/>
          <p:cNvGraphicFramePr>
            <a:graphicFrameLocks noChangeAspect="1"/>
          </p:cNvGraphicFramePr>
          <p:nvPr>
            <p:extLst>
              <p:ext uri="{D42A27DB-BD31-4B8C-83A1-F6EECF244321}">
                <p14:modId xmlns:p14="http://schemas.microsoft.com/office/powerpoint/2010/main" val="2304531922"/>
              </p:ext>
            </p:extLst>
          </p:nvPr>
        </p:nvGraphicFramePr>
        <p:xfrm>
          <a:off x="2548154" y="1959059"/>
          <a:ext cx="1143000" cy="596900"/>
        </p:xfrm>
        <a:graphic>
          <a:graphicData uri="http://schemas.openxmlformats.org/presentationml/2006/ole">
            <mc:AlternateContent xmlns:mc="http://schemas.openxmlformats.org/markup-compatibility/2006">
              <mc:Choice xmlns:v="urn:schemas-microsoft-com:vml" Requires="v">
                <p:oleObj spid="_x0000_s4160" name="公式" r:id="rId5" imgW="10058400" imgH="5181600" progId="Equation.3">
                  <p:embed/>
                </p:oleObj>
              </mc:Choice>
              <mc:Fallback>
                <p:oleObj name="公式" r:id="rId5" imgW="10058400" imgH="5181600" progId="Equation.3">
                  <p:embed/>
                  <p:pic>
                    <p:nvPicPr>
                      <p:cNvPr id="0" name="图片 4097"/>
                      <p:cNvPicPr>
                        <a:picLocks noChangeAspect="1"/>
                      </p:cNvPicPr>
                      <p:nvPr/>
                    </p:nvPicPr>
                    <p:blipFill>
                      <a:blip r:embed="rId6"/>
                      <a:stretch>
                        <a:fillRect/>
                      </a:stretch>
                    </p:blipFill>
                    <p:spPr>
                      <a:xfrm>
                        <a:off x="2548154" y="1959059"/>
                        <a:ext cx="1143000" cy="596900"/>
                      </a:xfrm>
                      <a:prstGeom prst="rect">
                        <a:avLst/>
                      </a:prstGeom>
                      <a:noFill/>
                      <a:ln w="9525">
                        <a:noFill/>
                      </a:ln>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191914773"/>
              </p:ext>
            </p:extLst>
          </p:nvPr>
        </p:nvGraphicFramePr>
        <p:xfrm>
          <a:off x="3901611" y="2016472"/>
          <a:ext cx="3581400" cy="525462"/>
        </p:xfrm>
        <a:graphic>
          <a:graphicData uri="http://schemas.openxmlformats.org/presentationml/2006/ole">
            <mc:AlternateContent xmlns:mc="http://schemas.openxmlformats.org/markup-compatibility/2006">
              <mc:Choice xmlns:v="urn:schemas-microsoft-com:vml" Requires="v">
                <p:oleObj spid="_x0000_s4161" name="公式" r:id="rId7" imgW="29565600" imgH="4267200" progId="Equation.3">
                  <p:embed/>
                </p:oleObj>
              </mc:Choice>
              <mc:Fallback>
                <p:oleObj name="公式" r:id="rId7" imgW="29565600" imgH="4267200" progId="Equation.3">
                  <p:embed/>
                  <p:pic>
                    <p:nvPicPr>
                      <p:cNvPr id="0" name="图片 4098"/>
                      <p:cNvPicPr>
                        <a:picLocks noChangeAspect="1"/>
                      </p:cNvPicPr>
                      <p:nvPr/>
                    </p:nvPicPr>
                    <p:blipFill>
                      <a:blip r:embed="rId8"/>
                      <a:stretch>
                        <a:fillRect/>
                      </a:stretch>
                    </p:blipFill>
                    <p:spPr>
                      <a:xfrm>
                        <a:off x="3901611" y="2016472"/>
                        <a:ext cx="3581400" cy="525462"/>
                      </a:xfrm>
                      <a:prstGeom prst="rect">
                        <a:avLst/>
                      </a:prstGeom>
                      <a:noFill/>
                      <a:ln w="9525">
                        <a:noFill/>
                      </a:ln>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849137733"/>
              </p:ext>
            </p:extLst>
          </p:nvPr>
        </p:nvGraphicFramePr>
        <p:xfrm>
          <a:off x="3332843" y="2453088"/>
          <a:ext cx="2133600" cy="511175"/>
        </p:xfrm>
        <a:graphic>
          <a:graphicData uri="http://schemas.openxmlformats.org/presentationml/2006/ole">
            <mc:AlternateContent xmlns:mc="http://schemas.openxmlformats.org/markup-compatibility/2006">
              <mc:Choice xmlns:v="urn:schemas-microsoft-com:vml" Requires="v">
                <p:oleObj spid="_x0000_s4162" name="公式" r:id="rId9" imgW="21945600" imgH="5181600" progId="Equation.3">
                  <p:embed/>
                </p:oleObj>
              </mc:Choice>
              <mc:Fallback>
                <p:oleObj name="公式" r:id="rId9" imgW="21945600" imgH="5181600" progId="Equation.3">
                  <p:embed/>
                  <p:pic>
                    <p:nvPicPr>
                      <p:cNvPr id="0" name="图片 4099"/>
                      <p:cNvPicPr>
                        <a:picLocks noChangeAspect="1"/>
                      </p:cNvPicPr>
                      <p:nvPr/>
                    </p:nvPicPr>
                    <p:blipFill>
                      <a:blip r:embed="rId10"/>
                      <a:stretch>
                        <a:fillRect/>
                      </a:stretch>
                    </p:blipFill>
                    <p:spPr>
                      <a:xfrm>
                        <a:off x="3332843" y="2453088"/>
                        <a:ext cx="2133600" cy="5111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t>13</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r>
              <a:rPr lang="zh-CN" altLang="en-US" sz="2200" dirty="0">
                <a:ea typeface="黑体" pitchFamily="49" charset="-122"/>
              </a:rPr>
              <a:t>扩展结点</a:t>
            </a:r>
            <a:r>
              <a:rPr lang="en-US" altLang="zh-CN" sz="2200" dirty="0">
                <a:ea typeface="黑体" pitchFamily="49" charset="-122"/>
              </a:rPr>
              <a:t>:</a:t>
            </a:r>
            <a:r>
              <a:rPr lang="zh-CN" altLang="en-US" sz="2200" dirty="0">
                <a:ea typeface="黑体" pitchFamily="49" charset="-122"/>
              </a:rPr>
              <a:t>一个正在产生儿子的结点称为扩展结点</a:t>
            </a:r>
          </a:p>
          <a:p>
            <a:r>
              <a:rPr lang="zh-CN" altLang="en-US" sz="2200" dirty="0">
                <a:ea typeface="黑体" pitchFamily="49" charset="-122"/>
              </a:rPr>
              <a:t>活结点</a:t>
            </a:r>
            <a:r>
              <a:rPr lang="en-US" altLang="zh-CN" sz="2200" dirty="0">
                <a:ea typeface="黑体" pitchFamily="49" charset="-122"/>
              </a:rPr>
              <a:t>:</a:t>
            </a:r>
            <a:r>
              <a:rPr lang="zh-CN" altLang="en-US" sz="2200" dirty="0">
                <a:ea typeface="黑体" pitchFamily="49" charset="-122"/>
              </a:rPr>
              <a:t>一个自身已生成但其儿子还没有全部生成的节点称做活结点</a:t>
            </a:r>
          </a:p>
          <a:p>
            <a:r>
              <a:rPr lang="zh-CN" altLang="en-US" sz="2200" dirty="0">
                <a:ea typeface="黑体" pitchFamily="49" charset="-122"/>
              </a:rPr>
              <a:t>死结点</a:t>
            </a:r>
            <a:r>
              <a:rPr lang="en-US" altLang="zh-CN" sz="2200" dirty="0">
                <a:ea typeface="黑体" pitchFamily="49" charset="-122"/>
              </a:rPr>
              <a:t>:</a:t>
            </a:r>
            <a:r>
              <a:rPr lang="zh-CN" altLang="en-US" sz="2200" dirty="0">
                <a:ea typeface="黑体" pitchFamily="49" charset="-122"/>
              </a:rPr>
              <a:t>一个所有儿子已经产生的结点称做死结点</a:t>
            </a:r>
          </a:p>
          <a:p>
            <a:r>
              <a:rPr lang="zh-CN" altLang="en-US" sz="2200" dirty="0">
                <a:ea typeface="黑体" pitchFamily="49" charset="-122"/>
              </a:rPr>
              <a:t>深度优先的问题状态生成法：如果对一个扩展结点</a:t>
            </a:r>
            <a:r>
              <a:rPr lang="en-US" altLang="zh-CN" sz="2200" dirty="0">
                <a:ea typeface="黑体" pitchFamily="49" charset="-122"/>
              </a:rPr>
              <a:t>R</a:t>
            </a:r>
            <a:r>
              <a:rPr lang="zh-CN" altLang="en-US" sz="2200" dirty="0">
                <a:ea typeface="黑体" pitchFamily="49" charset="-122"/>
              </a:rPr>
              <a:t>，一旦产生了它的一个儿子</a:t>
            </a:r>
            <a:r>
              <a:rPr lang="en-US" altLang="zh-CN" sz="2200" dirty="0">
                <a:ea typeface="黑体" pitchFamily="49" charset="-122"/>
              </a:rPr>
              <a:t>C</a:t>
            </a:r>
            <a:r>
              <a:rPr lang="zh-CN" altLang="en-US" sz="2200" dirty="0">
                <a:ea typeface="黑体" pitchFamily="49" charset="-122"/>
              </a:rPr>
              <a:t>，就把</a:t>
            </a:r>
            <a:r>
              <a:rPr lang="en-US" altLang="zh-CN" sz="2200" dirty="0">
                <a:ea typeface="黑体" pitchFamily="49" charset="-122"/>
              </a:rPr>
              <a:t>C</a:t>
            </a:r>
            <a:r>
              <a:rPr lang="zh-CN" altLang="en-US" sz="2200" dirty="0">
                <a:ea typeface="黑体" pitchFamily="49" charset="-122"/>
              </a:rPr>
              <a:t>当做新的扩展结点。在完成对子树</a:t>
            </a:r>
            <a:r>
              <a:rPr lang="en-US" altLang="zh-CN" sz="2200" dirty="0">
                <a:ea typeface="黑体" pitchFamily="49" charset="-122"/>
              </a:rPr>
              <a:t>C</a:t>
            </a:r>
            <a:r>
              <a:rPr lang="zh-CN" altLang="en-US" sz="2200" dirty="0">
                <a:ea typeface="黑体" pitchFamily="49" charset="-122"/>
              </a:rPr>
              <a:t>（以</a:t>
            </a:r>
            <a:r>
              <a:rPr lang="en-US" altLang="zh-CN" sz="2200" dirty="0">
                <a:ea typeface="黑体" pitchFamily="49" charset="-122"/>
              </a:rPr>
              <a:t>C</a:t>
            </a:r>
            <a:r>
              <a:rPr lang="zh-CN" altLang="en-US" sz="2200" dirty="0">
                <a:ea typeface="黑体" pitchFamily="49" charset="-122"/>
              </a:rPr>
              <a:t>为根的子树）的穷尽搜索之后，将</a:t>
            </a:r>
            <a:r>
              <a:rPr lang="en-US" altLang="zh-CN" sz="2200" dirty="0">
                <a:ea typeface="黑体" pitchFamily="49" charset="-122"/>
              </a:rPr>
              <a:t>R</a:t>
            </a:r>
            <a:r>
              <a:rPr lang="zh-CN" altLang="en-US" sz="2200" dirty="0">
                <a:ea typeface="黑体" pitchFamily="49" charset="-122"/>
              </a:rPr>
              <a:t>重新变成扩展结点，继续生成</a:t>
            </a:r>
            <a:r>
              <a:rPr lang="en-US" altLang="zh-CN" sz="2200" dirty="0">
                <a:ea typeface="黑体" pitchFamily="49" charset="-122"/>
              </a:rPr>
              <a:t>R</a:t>
            </a:r>
            <a:r>
              <a:rPr lang="zh-CN" altLang="en-US" sz="2200" dirty="0">
                <a:ea typeface="黑体" pitchFamily="49" charset="-122"/>
              </a:rPr>
              <a:t>的下一个儿子（如果存在）</a:t>
            </a:r>
          </a:p>
          <a:p>
            <a:r>
              <a:rPr lang="zh-CN" altLang="en-US" sz="2200" dirty="0">
                <a:ea typeface="黑体" pitchFamily="49" charset="-122"/>
              </a:rPr>
              <a:t>宽度优先的问题状态生成法：在一个扩展结点变成死结点之前，它一直是扩展结点</a:t>
            </a:r>
          </a:p>
          <a:p>
            <a:r>
              <a:rPr lang="zh-CN" altLang="en-US" sz="2200" dirty="0">
                <a:ea typeface="黑体" pitchFamily="49" charset="-122"/>
              </a:rPr>
              <a:t>为了避免生成那些不可能产生最佳解的问题状态，要不断地利用限界函数</a:t>
            </a:r>
            <a:r>
              <a:rPr lang="en-US" altLang="zh-CN" sz="2200" dirty="0">
                <a:ea typeface="黑体" pitchFamily="49" charset="-122"/>
              </a:rPr>
              <a:t>(bounding function)</a:t>
            </a:r>
            <a:r>
              <a:rPr lang="zh-CN" altLang="en-US" sz="2200" dirty="0">
                <a:ea typeface="黑体" pitchFamily="49" charset="-122"/>
              </a:rPr>
              <a:t>来处死那些实际上不可能产生所需解的活结点，以减少问题的计算量。</a:t>
            </a:r>
            <a:endParaRPr lang="en-US" altLang="zh-CN" sz="2200" dirty="0">
              <a:solidFill>
                <a:srgbClr val="FF3300"/>
              </a:solidFill>
              <a:ea typeface="黑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p:spPr>
        <p:txBody>
          <a:bodyPr lIns="0" tIns="0" rIns="0" bIns="0">
            <a:normAutofit/>
          </a:bodyPr>
          <a:lstStyle/>
          <a:p>
            <a:pPr marL="274320" lvl="0" indent="-274320" defTabSz="731520">
              <a:lnSpc>
                <a:spcPct val="90000"/>
              </a:lnSpc>
              <a:spcBef>
                <a:spcPts val="300"/>
              </a:spcBef>
              <a:buSzTx/>
              <a:buNone/>
              <a:defRPr sz="1800"/>
            </a:pPr>
            <a:r>
              <a:rPr sz="1600" dirty="0" smtClean="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463318" y="1375667"/>
            <a:ext cx="5928082" cy="4329808"/>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t>15</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i</a:t>
            </a:r>
            <a:r>
              <a:rPr lang="en-US" altLang="zh-CN" sz="2400" dirty="0">
                <a:ea typeface="楷体_GB2312" pitchFamily="49" charset="-122"/>
                <a:sym typeface="Wingdings" pitchFamily="2" charset="2"/>
              </a:rPr>
              <a:t>-j|</a:t>
            </a:r>
            <a:r>
              <a:rPr kumimoji="1" lang="en-US" altLang="zh-CN" sz="2400" b="1" dirty="0">
                <a:ea typeface="楷体_GB2312" pitchFamily="49" charset="-122"/>
                <a:sym typeface="Symbol" pitchFamily="18" charset="2"/>
              </a:rPr>
              <a:t></a:t>
            </a:r>
            <a:r>
              <a:rPr lang="en-US" altLang="zh-CN" sz="2400" dirty="0">
                <a:ea typeface="楷体_GB2312" pitchFamily="49" charset="-122"/>
                <a:sym typeface="Wingdings" pitchFamily="2" charset="2"/>
              </a:rPr>
              <a:t>|x</a:t>
            </a:r>
            <a:r>
              <a:rPr lang="en-US" altLang="zh-CN" sz="2400" baseline="-25000" dirty="0">
                <a:ea typeface="楷体_GB2312" pitchFamily="49" charset="-122"/>
                <a:sym typeface="Wingdings" pitchFamily="2" charset="2"/>
              </a:rPr>
              <a:t>i</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x</a:t>
            </a:r>
            <a:r>
              <a:rPr lang="en-US" altLang="zh-CN" sz="2400" baseline="-25000" dirty="0" err="1">
                <a:ea typeface="楷体_GB2312" pitchFamily="49" charset="-122"/>
                <a:sym typeface="Wingdings" pitchFamily="2" charset="2"/>
              </a:rPr>
              <a:t>j</a:t>
            </a:r>
            <a:r>
              <a:rPr lang="en-US" altLang="zh-CN" sz="2400" dirty="0">
                <a:ea typeface="楷体_GB2312" pitchFamily="49" charset="-122"/>
                <a:sym typeface="Wingdings"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en-US" altLang="zh-CN">
                <a:effectLst>
                  <a:outerShdw blurRad="38100" dist="38100" dir="2700000" algn="tl">
                    <a:srgbClr val="C0C0C0"/>
                  </a:outerShdw>
                </a:effectLst>
                <a:ea typeface="黑体" pitchFamily="49" charset="-122"/>
              </a:rPr>
              <a:t>n</a:t>
            </a:r>
            <a:r>
              <a:rPr lang="zh-CN" altLang="en-US">
                <a:effectLst>
                  <a:outerShdw blurRad="38100" dist="38100" dir="2700000" algn="tl">
                    <a:srgbClr val="C0C0C0"/>
                  </a:outerShdw>
                </a:effectLst>
                <a:ea typeface="黑体" pitchFamily="49" charset="-122"/>
              </a:rPr>
              <a:t>后问题</a:t>
            </a:r>
          </a:p>
        </p:txBody>
      </p:sp>
      <p:sp>
        <p:nvSpPr>
          <p:cNvPr id="302086" name="Text Box 6"/>
          <p:cNvSpPr txBox="1">
            <a:spLocks noChangeArrowheads="1"/>
          </p:cNvSpPr>
          <p:nvPr/>
        </p:nvSpPr>
        <p:spPr bwMode="auto">
          <a:xfrm>
            <a:off x="3785135" y="1612990"/>
            <a:ext cx="5059363"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dirty="0" err="1"/>
              <a:t>bool</a:t>
            </a:r>
            <a:r>
              <a:rPr kumimoji="1" lang="en-US" altLang="zh-CN" sz="1600" dirty="0"/>
              <a:t> Queen::</a:t>
            </a:r>
            <a:r>
              <a:rPr kumimoji="1" lang="en-US" altLang="zh-CN" sz="1600" b="1" dirty="0"/>
              <a:t>Place</a:t>
            </a:r>
            <a:r>
              <a:rPr kumimoji="1" lang="en-US" altLang="zh-CN" sz="1600" dirty="0"/>
              <a:t>(</a:t>
            </a:r>
            <a:r>
              <a:rPr kumimoji="1" lang="en-US" altLang="zh-CN" sz="1600" dirty="0" err="1"/>
              <a:t>int</a:t>
            </a:r>
            <a:r>
              <a:rPr kumimoji="1" lang="en-US" altLang="zh-CN" sz="1600" dirty="0"/>
              <a:t> k)</a:t>
            </a:r>
          </a:p>
          <a:p>
            <a:r>
              <a:rPr kumimoji="1" lang="en-US" altLang="zh-CN" sz="1600" dirty="0"/>
              <a:t>{</a:t>
            </a:r>
          </a:p>
          <a:p>
            <a:r>
              <a:rPr kumimoji="1" lang="en-US" altLang="zh-CN" sz="1600" dirty="0"/>
              <a:t>  for (</a:t>
            </a:r>
            <a:r>
              <a:rPr kumimoji="1" lang="en-US" altLang="zh-CN" sz="1600" dirty="0" err="1"/>
              <a:t>int</a:t>
            </a:r>
            <a:r>
              <a:rPr kumimoji="1" lang="en-US" altLang="zh-CN" sz="1600" dirty="0"/>
              <a:t> j=1;j&lt;</a:t>
            </a:r>
            <a:r>
              <a:rPr kumimoji="1" lang="en-US" altLang="zh-CN" sz="1600" dirty="0" err="1"/>
              <a:t>k;j</a:t>
            </a:r>
            <a:r>
              <a:rPr kumimoji="1" lang="en-US" altLang="zh-CN" sz="1600" dirty="0"/>
              <a:t>++)</a:t>
            </a:r>
          </a:p>
          <a:p>
            <a:r>
              <a:rPr kumimoji="1" lang="en-US" altLang="zh-CN" sz="1600" dirty="0"/>
              <a:t>    if ((abs(k-j)==abs(x[j]-x[k]))||(x[j]==x[k])) return false;</a:t>
            </a:r>
          </a:p>
          <a:p>
            <a:r>
              <a:rPr kumimoji="1" lang="en-US" altLang="zh-CN" sz="1600" dirty="0"/>
              <a:t>  return true;</a:t>
            </a:r>
          </a:p>
          <a:p>
            <a:r>
              <a:rPr kumimoji="1" lang="en-US" altLang="zh-CN" sz="1600" dirty="0"/>
              <a:t>} </a:t>
            </a:r>
          </a:p>
          <a:p>
            <a:endParaRPr kumimoji="1" lang="en-US" altLang="zh-CN" sz="1600" dirty="0"/>
          </a:p>
          <a:p>
            <a:r>
              <a:rPr kumimoji="1" lang="en-US" altLang="zh-CN" sz="1600" dirty="0"/>
              <a:t>void Queen::</a:t>
            </a:r>
            <a:r>
              <a:rPr kumimoji="1" lang="en-US" altLang="zh-CN" sz="1600" b="1" dirty="0"/>
              <a:t>Backtrack</a:t>
            </a:r>
            <a:r>
              <a:rPr kumimoji="1" lang="en-US" altLang="zh-CN" sz="1600" dirty="0"/>
              <a:t>(</a:t>
            </a:r>
            <a:r>
              <a:rPr kumimoji="1" lang="en-US" altLang="zh-CN" sz="1600" dirty="0" err="1"/>
              <a:t>int</a:t>
            </a:r>
            <a:r>
              <a:rPr kumimoji="1" lang="en-US" altLang="zh-CN" sz="1600" dirty="0"/>
              <a:t> t)</a:t>
            </a:r>
          </a:p>
          <a:p>
            <a:r>
              <a:rPr kumimoji="1" lang="en-US" altLang="zh-CN" sz="1600" dirty="0"/>
              <a:t>{</a:t>
            </a:r>
          </a:p>
          <a:p>
            <a:r>
              <a:rPr kumimoji="1" lang="en-US" altLang="zh-CN" sz="1600" dirty="0"/>
              <a:t>  if (t&gt;n) sum++;</a:t>
            </a:r>
          </a:p>
          <a:p>
            <a:r>
              <a:rPr kumimoji="1" lang="en-US" altLang="zh-CN" sz="1600" dirty="0"/>
              <a:t>    else</a:t>
            </a:r>
          </a:p>
          <a:p>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=1;i&lt;=</a:t>
            </a:r>
            <a:r>
              <a:rPr kumimoji="1" lang="en-US" altLang="zh-CN" sz="1600" dirty="0" err="1"/>
              <a:t>n;i</a:t>
            </a:r>
            <a:r>
              <a:rPr kumimoji="1" lang="en-US" altLang="zh-CN" sz="1600" dirty="0"/>
              <a:t>++) {</a:t>
            </a:r>
          </a:p>
          <a:p>
            <a:r>
              <a:rPr kumimoji="1" lang="en-US" altLang="zh-CN" sz="1600" dirty="0"/>
              <a:t>        x[t]=</a:t>
            </a:r>
            <a:r>
              <a:rPr kumimoji="1" lang="en-US" altLang="zh-CN" sz="1600" dirty="0" err="1"/>
              <a:t>i</a:t>
            </a:r>
            <a:r>
              <a:rPr kumimoji="1" lang="en-US" altLang="zh-CN" sz="1600" dirty="0"/>
              <a:t>;</a:t>
            </a:r>
          </a:p>
          <a:p>
            <a:r>
              <a:rPr kumimoji="1" lang="en-US" altLang="zh-CN" sz="1600" dirty="0"/>
              <a:t>        if (Place(t)) Backtrack(t+1);</a:t>
            </a:r>
          </a:p>
          <a:p>
            <a:r>
              <a:rPr kumimoji="1" lang="en-US" altLang="zh-CN" sz="1600" dirty="0"/>
              <a:t>      }</a:t>
            </a:r>
          </a:p>
          <a:p>
            <a:r>
              <a:rPr kumimoji="1" lang="en-US" altLang="zh-CN" sz="160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a:t>回溯法的哲学思想</a:t>
            </a:r>
          </a:p>
        </p:txBody>
      </p:sp>
      <p:sp>
        <p:nvSpPr>
          <p:cNvPr id="35" name="Shape 35"/>
          <p:cNvSpPr>
            <a:spLocks noGrp="1"/>
          </p:cNvSpPr>
          <p:nvPr>
            <p:ph type="body" idx="4294967295"/>
          </p:nvPr>
        </p:nvSpPr>
        <p:spPr>
          <a:xfrm>
            <a:off x="565079" y="1672119"/>
            <a:ext cx="8229600" cy="4525963"/>
          </a:xfrm>
          <a:prstGeom prst="rect">
            <a:avLst/>
          </a:prstGeom>
        </p:spPr>
        <p:txBody>
          <a:bodyPr lIns="0" tIns="0" rIns="0" bIns="0">
            <a:normAutofit/>
          </a:bodyPr>
          <a:lstStyle/>
          <a:p>
            <a:pPr marL="298450" indent="-298450" defTabSz="795020">
              <a:spcBef>
                <a:spcPts val="600"/>
              </a:spcBef>
              <a:defRPr sz="1800"/>
            </a:pPr>
            <a:r>
              <a:rPr sz="2785" dirty="0" err="1">
                <a:latin typeface="宋体"/>
                <a:ea typeface="宋体"/>
                <a:cs typeface="宋体"/>
                <a:sym typeface="宋体"/>
              </a:rPr>
              <a:t>每个人的解决问题的方法</a:t>
            </a:r>
            <a:r>
              <a:rPr sz="2785" dirty="0">
                <a:latin typeface="宋体"/>
                <a:ea typeface="宋体"/>
                <a:cs typeface="宋体"/>
                <a:sym typeface="宋体"/>
              </a:rPr>
              <a:t>。</a:t>
            </a:r>
          </a:p>
          <a:p>
            <a:pPr marL="298450" indent="-298450" defTabSz="795020">
              <a:spcBef>
                <a:spcPts val="600"/>
              </a:spcBef>
              <a:defRPr sz="1800"/>
            </a:pPr>
            <a:r>
              <a:rPr sz="2785" dirty="0"/>
              <a:t>1</a:t>
            </a:r>
            <a:r>
              <a:rPr sz="2785" dirty="0">
                <a:latin typeface="宋体"/>
                <a:ea typeface="宋体"/>
                <a:cs typeface="宋体"/>
                <a:sym typeface="宋体"/>
              </a:rPr>
              <a:t>）碰到问题，思考所有的解决方法（思考的周密性－－</a:t>
            </a:r>
            <a:r>
              <a:rPr sz="2785" dirty="0" err="1">
                <a:latin typeface="宋体"/>
                <a:ea typeface="宋体"/>
                <a:cs typeface="宋体"/>
                <a:sym typeface="宋体"/>
              </a:rPr>
              <a:t>全面</a:t>
            </a:r>
            <a:r>
              <a:rPr sz="2785" dirty="0">
                <a:latin typeface="宋体"/>
                <a:ea typeface="宋体"/>
                <a:cs typeface="宋体"/>
                <a:sym typeface="宋体"/>
              </a:rPr>
              <a:t>）</a:t>
            </a:r>
          </a:p>
          <a:p>
            <a:pPr marL="298450" indent="-298450" defTabSz="795020">
              <a:spcBef>
                <a:spcPts val="600"/>
              </a:spcBef>
              <a:defRPr sz="1800"/>
            </a:pPr>
            <a:r>
              <a:rPr sz="2785" dirty="0"/>
              <a:t>2</a:t>
            </a:r>
            <a:r>
              <a:rPr sz="2785" dirty="0">
                <a:latin typeface="宋体"/>
                <a:ea typeface="宋体"/>
                <a:cs typeface="宋体"/>
                <a:sym typeface="宋体"/>
              </a:rPr>
              <a:t>）所有的这些解决方法的组织，关系等（思考的系统性－－</a:t>
            </a:r>
            <a:r>
              <a:rPr sz="2785" dirty="0" err="1">
                <a:latin typeface="宋体"/>
                <a:ea typeface="宋体"/>
                <a:cs typeface="宋体"/>
                <a:sym typeface="宋体"/>
              </a:rPr>
              <a:t>条理</a:t>
            </a:r>
            <a:r>
              <a:rPr sz="2785" dirty="0">
                <a:latin typeface="宋体"/>
                <a:ea typeface="宋体"/>
                <a:cs typeface="宋体"/>
                <a:sym typeface="宋体"/>
              </a:rPr>
              <a:t>）</a:t>
            </a:r>
          </a:p>
          <a:p>
            <a:pPr marL="298450" indent="-298450" defTabSz="795020">
              <a:spcBef>
                <a:spcPts val="600"/>
              </a:spcBef>
              <a:defRPr sz="1800"/>
            </a:pPr>
            <a:r>
              <a:rPr sz="2785" dirty="0"/>
              <a:t>3</a:t>
            </a:r>
            <a:r>
              <a:rPr sz="2785" dirty="0">
                <a:latin typeface="宋体"/>
                <a:ea typeface="宋体"/>
                <a:cs typeface="宋体"/>
                <a:sym typeface="宋体"/>
              </a:rPr>
              <a:t>）排除不可行，不实际的方法（思考的选择性－－</a:t>
            </a:r>
            <a:r>
              <a:rPr sz="2785" dirty="0" err="1">
                <a:latin typeface="宋体"/>
                <a:ea typeface="宋体"/>
                <a:cs typeface="宋体"/>
                <a:sym typeface="宋体"/>
              </a:rPr>
              <a:t>优化</a:t>
            </a:r>
            <a:r>
              <a:rPr sz="2785" dirty="0">
                <a:latin typeface="宋体"/>
                <a:ea typeface="宋体"/>
                <a:cs typeface="宋体"/>
                <a:sym typeface="宋体"/>
              </a:rPr>
              <a:t>）</a:t>
            </a:r>
          </a:p>
          <a:p>
            <a:pPr marL="298450" indent="-298450" defTabSz="795020">
              <a:spcBef>
                <a:spcPts val="600"/>
              </a:spcBef>
              <a:defRPr sz="1800"/>
            </a:pPr>
            <a:r>
              <a:rPr sz="2785" dirty="0" err="1">
                <a:latin typeface="宋体"/>
                <a:ea typeface="宋体"/>
                <a:cs typeface="宋体"/>
                <a:sym typeface="宋体"/>
              </a:rPr>
              <a:t>解决问题</a:t>
            </a:r>
            <a:r>
              <a:rPr sz="2785" dirty="0">
                <a:latin typeface="宋体"/>
                <a:ea typeface="宋体"/>
                <a:cs typeface="宋体"/>
                <a:sym typeface="宋体"/>
              </a:rPr>
              <a:t>！</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t>17</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solidFill>
                  <a:srgbClr val="FF0000"/>
                </a:solidFill>
              </a:rPr>
              <a:t>回溯算法</a:t>
            </a:r>
          </a:p>
          <a:p>
            <a:pPr lvl="0">
              <a:defRPr sz="1800"/>
            </a:pPr>
            <a:r>
              <a:rPr sz="3200" b="1" dirty="0" err="1"/>
              <a:t>回溯法应用</a:t>
            </a:r>
            <a:endParaRPr sz="3200" b="1"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t>18</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11188" y="2533527"/>
            <a:ext cx="84280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r>
              <a:rPr lang="en-US" altLang="zh-CN" sz="2400" dirty="0" smtClean="0">
                <a:ea typeface="楷体_GB2312" pitchFamily="49" charset="-122"/>
              </a:rPr>
              <a:t>)//</a:t>
            </a:r>
            <a:r>
              <a:rPr lang="zh-CN" altLang="en-US" sz="2400" dirty="0" smtClean="0">
                <a:ea typeface="楷体_GB2312" pitchFamily="49" charset="-122"/>
              </a:rPr>
              <a:t>搜索到树的第</a:t>
            </a:r>
            <a:r>
              <a:rPr lang="en-US" altLang="zh-CN" sz="2400" dirty="0" smtClean="0">
                <a:ea typeface="楷体_GB2312" pitchFamily="49" charset="-122"/>
              </a:rPr>
              <a:t>t</a:t>
            </a:r>
            <a:r>
              <a:rPr lang="zh-CN" altLang="en-US" sz="2400" dirty="0" smtClean="0">
                <a:ea typeface="楷体_GB2312" pitchFamily="49" charset="-122"/>
              </a:rPr>
              <a:t>层</a:t>
            </a:r>
            <a:endParaRPr lang="en-US" altLang="zh-CN" sz="2400" dirty="0">
              <a:ea typeface="楷体_GB2312" pitchFamily="49" charset="-122"/>
            </a:endParaRPr>
          </a:p>
          <a:p>
            <a:r>
              <a:rPr lang="en-US" altLang="zh-CN" sz="2400" dirty="0" smtClean="0">
                <a:ea typeface="楷体_GB2312" pitchFamily="49" charset="-122"/>
              </a:rPr>
              <a:t>{//</a:t>
            </a:r>
            <a:r>
              <a:rPr lang="zh-CN" altLang="en-US" sz="2400" dirty="0" smtClean="0">
                <a:ea typeface="楷体_GB2312" pitchFamily="49" charset="-122"/>
              </a:rPr>
              <a:t>由第</a:t>
            </a:r>
            <a:r>
              <a:rPr lang="en-US" altLang="zh-CN" sz="2400" dirty="0" smtClean="0">
                <a:ea typeface="楷体_GB2312" pitchFamily="49" charset="-122"/>
              </a:rPr>
              <a:t>t</a:t>
            </a:r>
            <a:r>
              <a:rPr lang="zh-CN" altLang="en-US" sz="2400" dirty="0" smtClean="0">
                <a:ea typeface="楷体_GB2312" pitchFamily="49" charset="-122"/>
              </a:rPr>
              <a:t>层向</a:t>
            </a:r>
            <a:r>
              <a:rPr lang="en-US" altLang="zh-CN" sz="2400" dirty="0" smtClean="0">
                <a:ea typeface="楷体_GB2312" pitchFamily="49" charset="-122"/>
              </a:rPr>
              <a:t>t+1</a:t>
            </a:r>
            <a:r>
              <a:rPr lang="zh-CN" altLang="en-US" sz="2400" dirty="0" smtClean="0">
                <a:ea typeface="楷体_GB2312" pitchFamily="49" charset="-122"/>
              </a:rPr>
              <a:t>层扩展，确定</a:t>
            </a:r>
            <a:r>
              <a:rPr lang="en-US" altLang="zh-CN" sz="2400" dirty="0" smtClean="0">
                <a:ea typeface="楷体_GB2312" pitchFamily="49" charset="-122"/>
              </a:rPr>
              <a:t>x[t]</a:t>
            </a:r>
            <a:r>
              <a:rPr lang="zh-CN" altLang="en-US" sz="2400" dirty="0" smtClean="0">
                <a:ea typeface="楷体_GB2312" pitchFamily="49" charset="-122"/>
              </a:rPr>
              <a:t>的值</a:t>
            </a:r>
            <a:endParaRPr lang="en-US" altLang="zh-CN" sz="2400" dirty="0">
              <a:ea typeface="楷体_GB2312" pitchFamily="49" charset="-122"/>
            </a:endParaRP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r>
              <a:rPr lang="en-US" altLang="zh-CN" sz="2400" dirty="0" smtClean="0">
                <a:ea typeface="楷体_GB2312" pitchFamily="49" charset="-122"/>
              </a:rPr>
              <a:t>);//</a:t>
            </a:r>
            <a:r>
              <a:rPr lang="zh-CN" altLang="en-US" sz="2400" dirty="0" smtClean="0">
                <a:ea typeface="楷体_GB2312" pitchFamily="49" charset="-122"/>
              </a:rPr>
              <a:t>叶子节点是可行解</a:t>
            </a:r>
            <a:endParaRPr lang="en-US" altLang="zh-CN" sz="2400" dirty="0">
              <a:ea typeface="楷体_GB2312" pitchFamily="49" charset="-122"/>
            </a:endParaRP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r>
              <a:rPr lang="en-US" altLang="zh-CN" sz="2400" dirty="0" smtClean="0">
                <a:ea typeface="楷体_GB2312" pitchFamily="49" charset="-122"/>
              </a:rPr>
              <a:t>{/</a:t>
            </a:r>
            <a:r>
              <a:rPr lang="en-US" altLang="zh-CN" sz="2400" dirty="0">
                <a:ea typeface="楷体_GB2312" pitchFamily="49" charset="-122"/>
              </a:rPr>
              <a:t>/</a:t>
            </a:r>
            <a:r>
              <a:rPr lang="zh-CN" altLang="en-US" sz="2400" dirty="0" smtClean="0">
                <a:ea typeface="楷体_GB2312" pitchFamily="49" charset="-122"/>
              </a:rPr>
              <a:t>对当前扩展结点的所有可</a:t>
            </a:r>
            <a:endParaRPr lang="en-US" altLang="zh-CN" sz="2400" dirty="0" smtClean="0">
              <a:ea typeface="楷体_GB2312" pitchFamily="49" charset="-122"/>
            </a:endParaRPr>
          </a:p>
          <a:p>
            <a:r>
              <a:rPr lang="en-US" altLang="zh-CN" sz="2400" dirty="0">
                <a:ea typeface="楷体_GB2312" pitchFamily="49" charset="-122"/>
              </a:rPr>
              <a:t> </a:t>
            </a:r>
            <a:r>
              <a:rPr lang="en-US" altLang="zh-CN" sz="2400" dirty="0" smtClean="0">
                <a:ea typeface="楷体_GB2312" pitchFamily="49" charset="-122"/>
              </a:rPr>
              <a:t>                                                        </a:t>
            </a:r>
            <a:r>
              <a:rPr lang="zh-CN" altLang="en-US" sz="2400" dirty="0" smtClean="0">
                <a:ea typeface="楷体_GB2312" pitchFamily="49" charset="-122"/>
              </a:rPr>
              <a:t>能取值集合</a:t>
            </a:r>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C7415DEF-29D6-4A9A-A15E-0334E212915C}" type="slidenum">
              <a:rPr lang="zh-CN" altLang="en-US"/>
              <a:t>19</a:t>
            </a:fld>
            <a:endParaRPr lang="en-US" altLang="zh-CN"/>
          </a:p>
        </p:txBody>
      </p:sp>
      <p:sp>
        <p:nvSpPr>
          <p:cNvPr id="28774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迭代回溯</a:t>
            </a:r>
          </a:p>
        </p:txBody>
      </p:sp>
      <p:sp>
        <p:nvSpPr>
          <p:cNvPr id="287749" name="Text Box 5"/>
          <p:cNvSpPr txBox="1">
            <a:spLocks noChangeArrowheads="1"/>
          </p:cNvSpPr>
          <p:nvPr/>
        </p:nvSpPr>
        <p:spPr bwMode="auto">
          <a:xfrm>
            <a:off x="169257" y="1884576"/>
            <a:ext cx="30260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dirty="0">
                <a:ea typeface="楷体_GB2312" pitchFamily="49" charset="-122"/>
              </a:rPr>
              <a:t>采用树的非递归深度优先遍历算法，可将回溯法表示为一个非递归迭代过程。</a:t>
            </a:r>
          </a:p>
        </p:txBody>
      </p:sp>
      <p:sp>
        <p:nvSpPr>
          <p:cNvPr id="287750" name="Text Box 6"/>
          <p:cNvSpPr txBox="1">
            <a:spLocks noChangeArrowheads="1"/>
          </p:cNvSpPr>
          <p:nvPr/>
        </p:nvSpPr>
        <p:spPr bwMode="auto">
          <a:xfrm>
            <a:off x="3262401" y="1438418"/>
            <a:ext cx="542131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dirty="0">
                <a:ea typeface="楷体_GB2312" pitchFamily="49" charset="-122"/>
              </a:rPr>
              <a:t>void </a:t>
            </a:r>
            <a:r>
              <a:rPr lang="en-US" altLang="zh-CN" sz="2400" b="1" dirty="0" err="1">
                <a:ea typeface="楷体_GB2312" pitchFamily="49" charset="-122"/>
              </a:rPr>
              <a:t>iterativeBacktrack</a:t>
            </a:r>
            <a:r>
              <a:rPr lang="en-US" altLang="zh-CN" sz="2400" dirty="0">
                <a:ea typeface="楷体_GB2312" pitchFamily="49" charset="-122"/>
              </a:rPr>
              <a:t> ()</a:t>
            </a:r>
          </a:p>
          <a:p>
            <a:r>
              <a:rPr lang="en-US" altLang="zh-CN" sz="2400" dirty="0">
                <a:ea typeface="楷体_GB2312" pitchFamily="49" charset="-122"/>
              </a:rPr>
              <a:t>{</a:t>
            </a:r>
          </a:p>
          <a:p>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t=1;</a:t>
            </a:r>
          </a:p>
          <a:p>
            <a:r>
              <a:rPr lang="en-US" altLang="zh-CN" sz="2400" dirty="0">
                <a:ea typeface="楷体_GB2312" pitchFamily="49" charset="-122"/>
              </a:rPr>
              <a:t>  </a:t>
            </a:r>
            <a:r>
              <a:rPr lang="en-US" altLang="zh-CN" sz="2400" b="1" dirty="0">
                <a:ea typeface="楷体_GB2312" pitchFamily="49" charset="-122"/>
              </a:rPr>
              <a:t>while</a:t>
            </a:r>
            <a:r>
              <a:rPr lang="en-US" altLang="zh-CN" sz="2400" dirty="0">
                <a:ea typeface="楷体_GB2312" pitchFamily="49" charset="-122"/>
              </a:rPr>
              <a:t> (t&gt;0)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 </a:t>
            </a:r>
          </a:p>
          <a:p>
            <a:r>
              <a:rPr lang="en-US" altLang="zh-CN" sz="2400" dirty="0">
                <a:ea typeface="楷体_GB2312" pitchFamily="49" charset="-122"/>
              </a:rPr>
              <a:t>      for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solution</a:t>
            </a:r>
            <a:r>
              <a:rPr lang="en-US" altLang="zh-CN" sz="2400" dirty="0">
                <a:ea typeface="楷体_GB2312" pitchFamily="49" charset="-122"/>
              </a:rPr>
              <a:t>(t))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t>2</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2"/>
          </p:nvPr>
        </p:nvSpPr>
        <p:spPr/>
        <p:txBody>
          <a:bodyPr/>
          <a:lstStyle/>
          <a:p>
            <a:fld id="{0A558739-8B21-400E-AC0C-2511D49662BA}" type="slidenum">
              <a:rPr lang="zh-CN" altLang="en-US"/>
              <a:t>20</a:t>
            </a:fld>
            <a:endParaRPr lang="en-US" altLang="zh-CN"/>
          </a:p>
        </p:txBody>
      </p:sp>
      <p:sp>
        <p:nvSpPr>
          <p:cNvPr id="2887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子集树与排列树</a:t>
            </a:r>
          </a:p>
        </p:txBody>
      </p:sp>
      <p:pic>
        <p:nvPicPr>
          <p:cNvPr id="288773" name="Picture 5" descr="t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4" name="Picture 6" descr="t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7651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80975" y="3141663"/>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遍历子集树需</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p>
        </p:txBody>
      </p:sp>
      <p:sp>
        <p:nvSpPr>
          <p:cNvPr id="288776" name="Text Box 8"/>
          <p:cNvSpPr txBox="1">
            <a:spLocks noChangeArrowheads="1"/>
          </p:cNvSpPr>
          <p:nvPr/>
        </p:nvSpPr>
        <p:spPr bwMode="auto">
          <a:xfrm>
            <a:off x="4829175" y="3141663"/>
            <a:ext cx="431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遍历排列树需要</a:t>
            </a:r>
            <a:r>
              <a:rPr lang="en-US" altLang="zh-CN" sz="2400">
                <a:ea typeface="楷体_GB2312" pitchFamily="49" charset="-122"/>
              </a:rPr>
              <a:t>O(n!)</a:t>
            </a:r>
            <a:r>
              <a:rPr lang="zh-CN" altLang="en-US" sz="2400">
                <a:ea typeface="楷体_GB2312" pitchFamily="49" charset="-122"/>
              </a:rPr>
              <a:t>计算时间 </a:t>
            </a:r>
          </a:p>
        </p:txBody>
      </p:sp>
      <p:sp>
        <p:nvSpPr>
          <p:cNvPr id="288777" name="Text Box 9"/>
          <p:cNvSpPr txBox="1">
            <a:spLocks noChangeArrowheads="1"/>
          </p:cNvSpPr>
          <p:nvPr/>
        </p:nvSpPr>
        <p:spPr bwMode="auto">
          <a:xfrm>
            <a:off x="395288" y="3644900"/>
            <a:ext cx="363696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i=0;i&lt;=1;i++) {</a:t>
            </a:r>
          </a:p>
          <a:p>
            <a:r>
              <a:rPr lang="en-US" altLang="zh-CN" sz="2000">
                <a:ea typeface="楷体_GB2312" pitchFamily="49" charset="-122"/>
              </a:rPr>
              <a:t>        x[t]=i;</a:t>
            </a:r>
          </a:p>
          <a:p>
            <a:r>
              <a:rPr lang="en-US" altLang="zh-CN" sz="2000">
                <a:ea typeface="楷体_GB2312" pitchFamily="49" charset="-122"/>
              </a:rPr>
              <a:t>        if (legal(t)) backtrack(t+1);</a:t>
            </a:r>
          </a:p>
          <a:p>
            <a:r>
              <a:rPr lang="en-US" altLang="zh-CN" sz="2000">
                <a:ea typeface="楷体_GB2312" pitchFamily="49" charset="-122"/>
              </a:rPr>
              <a:t>      }</a:t>
            </a:r>
          </a:p>
          <a:p>
            <a:r>
              <a:rPr lang="en-US" altLang="zh-CN" sz="2000">
                <a:ea typeface="楷体_GB2312" pitchFamily="49" charset="-122"/>
              </a:rPr>
              <a:t>}</a:t>
            </a:r>
            <a:endParaRPr lang="zh-CN" altLang="en-US" sz="2000">
              <a:ea typeface="楷体_GB2312" pitchFamily="49" charset="-122"/>
            </a:endParaRPr>
          </a:p>
        </p:txBody>
      </p:sp>
      <p:sp>
        <p:nvSpPr>
          <p:cNvPr id="288778" name="Text Box 10"/>
          <p:cNvSpPr txBox="1">
            <a:spLocks noChangeArrowheads="1"/>
          </p:cNvSpPr>
          <p:nvPr/>
        </p:nvSpPr>
        <p:spPr bwMode="auto">
          <a:xfrm>
            <a:off x="5219700" y="3500438"/>
            <a:ext cx="363696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i=t;i&lt;=n;i++) {</a:t>
            </a:r>
          </a:p>
          <a:p>
            <a:r>
              <a:rPr lang="en-US" altLang="zh-CN" sz="2000">
                <a:ea typeface="楷体_GB2312" pitchFamily="49" charset="-122"/>
              </a:rPr>
              <a:t>        swap(x[t], x[i]);</a:t>
            </a:r>
          </a:p>
          <a:p>
            <a:r>
              <a:rPr lang="en-US" altLang="zh-CN" sz="2000">
                <a:ea typeface="楷体_GB2312" pitchFamily="49" charset="-122"/>
              </a:rPr>
              <a:t>        if (legal(t)) backtrack(t+1);</a:t>
            </a:r>
          </a:p>
          <a:p>
            <a:r>
              <a:rPr lang="en-US" altLang="zh-CN" sz="2000">
                <a:ea typeface="楷体_GB2312" pitchFamily="49" charset="-122"/>
              </a:rPr>
              <a:t>        swap(x[t], x[i]);</a:t>
            </a:r>
          </a:p>
          <a:p>
            <a:r>
              <a:rPr lang="en-US" altLang="zh-CN" sz="2000">
                <a:ea typeface="楷体_GB2312" pitchFamily="49" charset="-122"/>
              </a:rPr>
              <a:t>      }</a:t>
            </a:r>
          </a:p>
          <a:p>
            <a:r>
              <a:rPr lang="en-US" altLang="zh-CN" sz="2000">
                <a:ea typeface="楷体_GB2312" pitchFamily="49" charset="-122"/>
              </a:rPr>
              <a:t>} </a:t>
            </a:r>
            <a:endParaRPr lang="zh-CN" altLang="en-US" sz="2000">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t>21</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solidFill>
                  <a:srgbClr val="FF0000"/>
                </a:solidFill>
              </a:rPr>
              <a:t>回溯法应用</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484359" y="857250"/>
            <a:ext cx="8229600" cy="5391150"/>
          </a:xfrm>
        </p:spPr>
        <p:txBody>
          <a:bodyPr/>
          <a:lstStyle/>
          <a:p>
            <a:pPr>
              <a:lnSpc>
                <a:spcPct val="150000"/>
              </a:lnSpc>
              <a:buFont typeface="Symbol" pitchFamily="18" charset="2"/>
              <a:buChar char="·"/>
            </a:pPr>
            <a:r>
              <a:rPr lang="zh-CN" altLang="en-US" sz="1600" dirty="0"/>
              <a:t>通过应用范例学习回溯法的设计策略。</a:t>
            </a:r>
          </a:p>
          <a:p>
            <a:pPr>
              <a:lnSpc>
                <a:spcPct val="150000"/>
              </a:lnSpc>
              <a:buFont typeface="Symbol" pitchFamily="18" charset="2"/>
              <a:buChar char="·"/>
            </a:pPr>
            <a:r>
              <a:rPr lang="zh-CN" altLang="en-US" sz="1600" dirty="0"/>
              <a:t>（</a:t>
            </a:r>
            <a:r>
              <a:rPr lang="en-US" altLang="zh-CN" sz="1600" dirty="0"/>
              <a:t>1</a:t>
            </a:r>
            <a:r>
              <a:rPr lang="zh-CN" altLang="en-US" sz="1600" dirty="0"/>
              <a:t>）装载问题；</a:t>
            </a:r>
          </a:p>
          <a:p>
            <a:pPr>
              <a:lnSpc>
                <a:spcPct val="150000"/>
              </a:lnSpc>
              <a:buFont typeface="Symbol" pitchFamily="18" charset="2"/>
              <a:buChar char="·"/>
            </a:pPr>
            <a:r>
              <a:rPr lang="zh-CN" altLang="en-US" sz="1600" dirty="0"/>
              <a:t>（</a:t>
            </a:r>
            <a:r>
              <a:rPr lang="en-US" altLang="zh-CN" sz="1600" dirty="0"/>
              <a:t>2</a:t>
            </a:r>
            <a:r>
              <a:rPr lang="zh-CN" altLang="en-US" sz="1600" dirty="0"/>
              <a:t>）批处理作业调度；</a:t>
            </a:r>
          </a:p>
          <a:p>
            <a:pPr>
              <a:lnSpc>
                <a:spcPct val="150000"/>
              </a:lnSpc>
              <a:buFont typeface="Symbol" pitchFamily="18" charset="2"/>
              <a:buChar char="·"/>
            </a:pPr>
            <a:r>
              <a:rPr lang="zh-CN" altLang="en-US" sz="1600" dirty="0"/>
              <a:t>（</a:t>
            </a:r>
            <a:r>
              <a:rPr lang="en-US" altLang="zh-CN" sz="1600" dirty="0"/>
              <a:t>3</a:t>
            </a:r>
            <a:r>
              <a:rPr lang="zh-CN" altLang="en-US" sz="1600" dirty="0"/>
              <a:t>）符号三角形问题</a:t>
            </a:r>
          </a:p>
          <a:p>
            <a:pPr>
              <a:lnSpc>
                <a:spcPct val="150000"/>
              </a:lnSpc>
              <a:buFont typeface="Symbol" pitchFamily="18" charset="2"/>
              <a:buChar char="·"/>
            </a:pPr>
            <a:r>
              <a:rPr lang="zh-CN" altLang="en-US" sz="1600" dirty="0"/>
              <a:t>（</a:t>
            </a:r>
            <a:r>
              <a:rPr lang="en-US" altLang="zh-CN" sz="1600" dirty="0"/>
              <a:t>4</a:t>
            </a:r>
            <a:r>
              <a:rPr lang="zh-CN" altLang="en-US" sz="1600" dirty="0"/>
              <a:t>）</a:t>
            </a:r>
            <a:r>
              <a:rPr lang="en-US" altLang="zh-CN" sz="1600" dirty="0"/>
              <a:t>n</a:t>
            </a:r>
            <a:r>
              <a:rPr lang="zh-CN" altLang="en-US" sz="1600" dirty="0"/>
              <a:t>后问题；</a:t>
            </a:r>
          </a:p>
          <a:p>
            <a:pPr>
              <a:lnSpc>
                <a:spcPct val="150000"/>
              </a:lnSpc>
              <a:buFont typeface="Symbol" pitchFamily="18" charset="2"/>
              <a:buChar char="·"/>
            </a:pPr>
            <a:r>
              <a:rPr lang="zh-CN" altLang="en-US" sz="1600" dirty="0"/>
              <a:t>（</a:t>
            </a:r>
            <a:r>
              <a:rPr lang="en-US" altLang="zh-CN" sz="1600" dirty="0"/>
              <a:t>5</a:t>
            </a:r>
            <a:r>
              <a:rPr lang="zh-CN" altLang="en-US" sz="1600" dirty="0"/>
              <a:t>）</a:t>
            </a:r>
            <a:r>
              <a:rPr lang="en-US" altLang="zh-CN" sz="1600" dirty="0"/>
              <a:t>0-1</a:t>
            </a:r>
            <a:r>
              <a:rPr lang="zh-CN" altLang="en-US" sz="1600" dirty="0"/>
              <a:t>背包问题；</a:t>
            </a:r>
          </a:p>
          <a:p>
            <a:pPr>
              <a:lnSpc>
                <a:spcPct val="150000"/>
              </a:lnSpc>
              <a:buFont typeface="Symbol" pitchFamily="18" charset="2"/>
              <a:buChar char="·"/>
            </a:pPr>
            <a:r>
              <a:rPr lang="zh-CN" altLang="en-US" sz="1600" dirty="0"/>
              <a:t>（</a:t>
            </a:r>
            <a:r>
              <a:rPr lang="en-US" altLang="zh-CN" sz="1600" dirty="0"/>
              <a:t>6</a:t>
            </a:r>
            <a:r>
              <a:rPr lang="zh-CN" altLang="en-US" sz="1600" dirty="0"/>
              <a:t>）最大团问题；</a:t>
            </a:r>
          </a:p>
          <a:p>
            <a:pPr>
              <a:lnSpc>
                <a:spcPct val="150000"/>
              </a:lnSpc>
              <a:buFont typeface="Symbol" pitchFamily="18" charset="2"/>
              <a:buChar char="·"/>
            </a:pPr>
            <a:r>
              <a:rPr lang="zh-CN" altLang="en-US" sz="1600" dirty="0"/>
              <a:t>（</a:t>
            </a:r>
            <a:r>
              <a:rPr lang="en-US" altLang="zh-CN" sz="1600" dirty="0"/>
              <a:t>7</a:t>
            </a:r>
            <a:r>
              <a:rPr lang="zh-CN" altLang="en-US" sz="1600" dirty="0"/>
              <a:t>）图的</a:t>
            </a:r>
            <a:r>
              <a:rPr lang="en-US" altLang="zh-CN" sz="1600" dirty="0"/>
              <a:t>m</a:t>
            </a:r>
            <a:r>
              <a:rPr lang="zh-CN" altLang="en-US" sz="1600" dirty="0"/>
              <a:t>着色问题</a:t>
            </a:r>
          </a:p>
          <a:p>
            <a:pPr>
              <a:lnSpc>
                <a:spcPct val="150000"/>
              </a:lnSpc>
              <a:buFont typeface="Symbol" pitchFamily="18" charset="2"/>
              <a:buChar char="·"/>
            </a:pPr>
            <a:r>
              <a:rPr lang="zh-CN" altLang="en-US" sz="1600" dirty="0"/>
              <a:t>（</a:t>
            </a:r>
            <a:r>
              <a:rPr lang="en-US" altLang="zh-CN" sz="1600" dirty="0"/>
              <a:t>8</a:t>
            </a:r>
            <a:r>
              <a:rPr lang="zh-CN" altLang="en-US" sz="1600" dirty="0"/>
              <a:t>）旅行售货员问题</a:t>
            </a:r>
          </a:p>
          <a:p>
            <a:pPr>
              <a:lnSpc>
                <a:spcPct val="150000"/>
              </a:lnSpc>
              <a:buFont typeface="Symbol" pitchFamily="18" charset="2"/>
              <a:buChar char="·"/>
            </a:pPr>
            <a:r>
              <a:rPr lang="zh-CN" altLang="en-US" sz="1600" dirty="0"/>
              <a:t>（</a:t>
            </a:r>
            <a:r>
              <a:rPr lang="en-US" altLang="zh-CN" sz="1600" dirty="0"/>
              <a:t>9</a:t>
            </a:r>
            <a:r>
              <a:rPr lang="zh-CN" altLang="en-US" sz="1600" dirty="0"/>
              <a:t>）圆排列问题</a:t>
            </a:r>
          </a:p>
          <a:p>
            <a:pPr>
              <a:lnSpc>
                <a:spcPct val="150000"/>
              </a:lnSpc>
              <a:buFont typeface="Symbol" pitchFamily="18" charset="2"/>
              <a:buChar char="·"/>
            </a:pPr>
            <a:r>
              <a:rPr lang="zh-CN" altLang="en-US" sz="1600" dirty="0"/>
              <a:t>（</a:t>
            </a:r>
            <a:r>
              <a:rPr lang="en-US" altLang="zh-CN" sz="1600" dirty="0"/>
              <a:t>10</a:t>
            </a:r>
            <a:r>
              <a:rPr lang="zh-CN" altLang="en-US" sz="1600" dirty="0"/>
              <a:t>）电路板排列问题</a:t>
            </a:r>
          </a:p>
          <a:p>
            <a:pPr>
              <a:lnSpc>
                <a:spcPct val="150000"/>
              </a:lnSpc>
              <a:buFont typeface="Symbol" pitchFamily="18" charset="2"/>
              <a:buChar char="·"/>
            </a:pPr>
            <a:r>
              <a:rPr lang="zh-CN" altLang="en-US" sz="1600" dirty="0"/>
              <a:t>（</a:t>
            </a:r>
            <a:r>
              <a:rPr lang="en-US" altLang="zh-CN" sz="1600" dirty="0"/>
              <a:t>11</a:t>
            </a:r>
            <a:r>
              <a:rPr lang="zh-CN" altLang="en-US" sz="1600" dirty="0"/>
              <a:t>）连续邮资问题</a:t>
            </a:r>
          </a:p>
        </p:txBody>
      </p:sp>
      <p:sp>
        <p:nvSpPr>
          <p:cNvPr id="3" name="灯片编号占位符 4"/>
          <p:cNvSpPr>
            <a:spLocks noGrp="1"/>
          </p:cNvSpPr>
          <p:nvPr>
            <p:ph type="sldNum" sz="quarter" idx="12"/>
          </p:nvPr>
        </p:nvSpPr>
        <p:spPr/>
        <p:txBody>
          <a:bodyPr/>
          <a:lstStyle/>
          <a:p>
            <a:fld id="{DC8E0F5C-FAA4-4A1C-99FA-EBF82F3DBB04}" type="slidenum">
              <a:rPr lang="zh-CN" altLang="en-US"/>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2618DC31-F3BB-41DC-88C8-72D5BBB90ABD}" type="slidenum">
              <a:rPr lang="zh-CN" altLang="en-US"/>
              <a:t>23</a:t>
            </a:fld>
            <a:endParaRPr lang="en-US" altLang="zh-CN"/>
          </a:p>
        </p:txBody>
      </p:sp>
      <p:sp>
        <p:nvSpPr>
          <p:cNvPr id="29286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批处理作业调度</a:t>
            </a:r>
          </a:p>
        </p:txBody>
      </p:sp>
      <p:sp>
        <p:nvSpPr>
          <p:cNvPr id="292869" name="Text Box 5"/>
          <p:cNvSpPr txBox="1">
            <a:spLocks noChangeArrowheads="1"/>
          </p:cNvSpPr>
          <p:nvPr/>
        </p:nvSpPr>
        <p:spPr bwMode="auto">
          <a:xfrm>
            <a:off x="295275" y="1381442"/>
            <a:ext cx="88011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给定</a:t>
            </a:r>
            <a:r>
              <a:rPr lang="en-US" altLang="zh-CN" sz="2400" dirty="0">
                <a:ea typeface="楷体_GB2312" pitchFamily="49" charset="-122"/>
              </a:rPr>
              <a:t>n</a:t>
            </a:r>
            <a:r>
              <a:rPr lang="zh-CN" altLang="en-US" sz="2400" dirty="0">
                <a:ea typeface="楷体_GB2312" pitchFamily="49" charset="-122"/>
              </a:rPr>
              <a:t>个作业的集合</a:t>
            </a:r>
            <a:r>
              <a:rPr lang="en-US" altLang="zh-CN" sz="2400" dirty="0">
                <a:ea typeface="楷体_GB2312" pitchFamily="49" charset="-122"/>
              </a:rPr>
              <a:t>{J</a:t>
            </a:r>
            <a:r>
              <a:rPr lang="en-US" altLang="zh-CN" sz="2400" baseline="-25000" dirty="0">
                <a:ea typeface="楷体_GB2312" pitchFamily="49" charset="-122"/>
              </a:rPr>
              <a:t>1</a:t>
            </a:r>
            <a:r>
              <a:rPr lang="en-US" altLang="zh-CN" sz="2400" dirty="0">
                <a:ea typeface="楷体_GB2312" pitchFamily="49" charset="-122"/>
              </a:rPr>
              <a:t>,J</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J</a:t>
            </a:r>
            <a:r>
              <a:rPr lang="en-US" altLang="zh-CN" sz="2400" baseline="-25000" dirty="0" err="1">
                <a:ea typeface="楷体_GB2312" pitchFamily="49" charset="-122"/>
              </a:rPr>
              <a:t>n</a:t>
            </a:r>
            <a:r>
              <a:rPr lang="en-US" altLang="zh-CN" sz="2400" dirty="0">
                <a:ea typeface="楷体_GB2312" pitchFamily="49" charset="-122"/>
              </a:rPr>
              <a:t>}</a:t>
            </a:r>
            <a:r>
              <a:rPr lang="zh-CN" altLang="en-US" sz="2400" dirty="0">
                <a:ea typeface="楷体_GB2312" pitchFamily="49" charset="-122"/>
              </a:rPr>
              <a:t>。每个作业必须先由机器</a:t>
            </a:r>
            <a:r>
              <a:rPr lang="en-US" altLang="zh-CN" sz="2400" dirty="0">
                <a:ea typeface="楷体_GB2312" pitchFamily="49" charset="-122"/>
              </a:rPr>
              <a:t>1</a:t>
            </a:r>
            <a:r>
              <a:rPr lang="zh-CN" altLang="en-US" sz="2400" dirty="0">
                <a:ea typeface="楷体_GB2312" pitchFamily="49" charset="-122"/>
              </a:rPr>
              <a:t>处理，然后由机器</a:t>
            </a:r>
            <a:r>
              <a:rPr lang="en-US" altLang="zh-CN" sz="2400" dirty="0">
                <a:ea typeface="楷体_GB2312" pitchFamily="49" charset="-122"/>
              </a:rPr>
              <a:t>2</a:t>
            </a:r>
            <a:r>
              <a:rPr lang="zh-CN" altLang="en-US" sz="2400" dirty="0">
                <a:ea typeface="楷体_GB2312" pitchFamily="49" charset="-122"/>
              </a:rPr>
              <a:t>处理。作业</a:t>
            </a:r>
            <a:r>
              <a:rPr lang="en-US" altLang="zh-CN" sz="2400" dirty="0" err="1">
                <a:ea typeface="楷体_GB2312" pitchFamily="49" charset="-122"/>
              </a:rPr>
              <a:t>J</a:t>
            </a:r>
            <a:r>
              <a:rPr lang="en-US" altLang="zh-CN" sz="2400" baseline="-25000" dirty="0" err="1">
                <a:ea typeface="楷体_GB2312" pitchFamily="49" charset="-122"/>
              </a:rPr>
              <a:t>i</a:t>
            </a:r>
            <a:r>
              <a:rPr lang="zh-CN" altLang="en-US" sz="2400" dirty="0">
                <a:ea typeface="楷体_GB2312" pitchFamily="49" charset="-122"/>
              </a:rPr>
              <a:t>需要机器</a:t>
            </a:r>
            <a:r>
              <a:rPr lang="en-US" altLang="zh-CN" sz="2400" dirty="0">
                <a:ea typeface="楷体_GB2312" pitchFamily="49" charset="-122"/>
              </a:rPr>
              <a:t>j</a:t>
            </a:r>
            <a:r>
              <a:rPr lang="zh-CN" altLang="en-US" sz="2400" dirty="0">
                <a:ea typeface="楷体_GB2312" pitchFamily="49" charset="-122"/>
              </a:rPr>
              <a:t>的处理时间为</a:t>
            </a:r>
            <a:r>
              <a:rPr lang="en-US" altLang="zh-CN" sz="2400" dirty="0" err="1">
                <a:ea typeface="楷体_GB2312" pitchFamily="49" charset="-122"/>
              </a:rPr>
              <a:t>t</a:t>
            </a:r>
            <a:r>
              <a:rPr lang="en-US" altLang="zh-CN" sz="2400" baseline="-25000" dirty="0" err="1">
                <a:ea typeface="楷体_GB2312" pitchFamily="49" charset="-122"/>
              </a:rPr>
              <a:t>ji</a:t>
            </a:r>
            <a:r>
              <a:rPr lang="zh-CN" altLang="en-US" sz="2400" dirty="0">
                <a:ea typeface="楷体_GB2312" pitchFamily="49" charset="-122"/>
              </a:rPr>
              <a:t>。对于一个确定的作业调度，设</a:t>
            </a:r>
            <a:r>
              <a:rPr lang="en-US" altLang="zh-CN" sz="2400" dirty="0" err="1">
                <a:ea typeface="楷体_GB2312" pitchFamily="49" charset="-122"/>
              </a:rPr>
              <a:t>F</a:t>
            </a:r>
            <a:r>
              <a:rPr lang="en-US" altLang="zh-CN" sz="2400" baseline="-25000" dirty="0" err="1">
                <a:ea typeface="楷体_GB2312" pitchFamily="49" charset="-122"/>
              </a:rPr>
              <a:t>ji</a:t>
            </a:r>
            <a:r>
              <a:rPr lang="zh-CN" altLang="en-US" sz="2400" dirty="0">
                <a:ea typeface="楷体_GB2312" pitchFamily="49" charset="-122"/>
              </a:rPr>
              <a:t>是作业</a:t>
            </a:r>
            <a:r>
              <a:rPr lang="en-US" altLang="zh-CN" sz="2400" dirty="0" err="1">
                <a:ea typeface="楷体_GB2312" pitchFamily="49" charset="-122"/>
              </a:rPr>
              <a:t>i</a:t>
            </a:r>
            <a:r>
              <a:rPr lang="zh-CN" altLang="en-US" sz="2400" dirty="0">
                <a:ea typeface="楷体_GB2312" pitchFamily="49" charset="-122"/>
              </a:rPr>
              <a:t>在机器</a:t>
            </a:r>
            <a:r>
              <a:rPr lang="en-US" altLang="zh-CN" sz="2400" dirty="0">
                <a:ea typeface="楷体_GB2312" pitchFamily="49" charset="-122"/>
              </a:rPr>
              <a:t>j</a:t>
            </a:r>
            <a:r>
              <a:rPr lang="zh-CN" altLang="en-US" sz="2400" dirty="0">
                <a:ea typeface="楷体_GB2312" pitchFamily="49" charset="-122"/>
              </a:rPr>
              <a:t>上完成处理的时间。所有作业在机器</a:t>
            </a:r>
            <a:r>
              <a:rPr lang="en-US" altLang="zh-CN" sz="2400" dirty="0">
                <a:ea typeface="楷体_GB2312" pitchFamily="49" charset="-122"/>
              </a:rPr>
              <a:t>2</a:t>
            </a:r>
            <a:r>
              <a:rPr lang="zh-CN" altLang="en-US" sz="2400" dirty="0">
                <a:ea typeface="楷体_GB2312" pitchFamily="49" charset="-122"/>
              </a:rPr>
              <a:t>上完成处理的时间和称为该作业调度的完成时间和。</a:t>
            </a:r>
          </a:p>
          <a:p>
            <a:r>
              <a:rPr lang="zh-CN" altLang="en-US" sz="2400" dirty="0">
                <a:latin typeface="黑体" pitchFamily="49" charset="-122"/>
                <a:ea typeface="黑体" pitchFamily="49" charset="-122"/>
              </a:rPr>
              <a:t>批处理作业调度问题要求对于给定的</a:t>
            </a:r>
            <a:r>
              <a:rPr lang="en-US" altLang="zh-CN" sz="2400" dirty="0">
                <a:latin typeface="黑体" pitchFamily="49" charset="-122"/>
                <a:ea typeface="黑体" pitchFamily="49" charset="-122"/>
              </a:rPr>
              <a:t>n</a:t>
            </a:r>
            <a:r>
              <a:rPr lang="zh-CN" altLang="en-US" sz="2400" dirty="0">
                <a:latin typeface="黑体" pitchFamily="49" charset="-122"/>
                <a:ea typeface="黑体" pitchFamily="49" charset="-122"/>
              </a:rPr>
              <a:t>个作业，制定最佳作业调度方案，使其完成时间和达到最小。</a:t>
            </a:r>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949" name="Group 85"/>
          <p:cNvGraphicFramePr>
            <a:graphicFrameLocks noGrp="1"/>
          </p:cNvGraphicFramePr>
          <p:nvPr>
            <p:extLst>
              <p:ext uri="{D42A27DB-BD31-4B8C-83A1-F6EECF244321}">
                <p14:modId xmlns:p14="http://schemas.microsoft.com/office/powerpoint/2010/main" val="1856931508"/>
              </p:ext>
            </p:extLst>
          </p:nvPr>
        </p:nvGraphicFramePr>
        <p:xfrm>
          <a:off x="3255168" y="3581717"/>
          <a:ext cx="2881313" cy="1691958"/>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pPr>
                      <a:r>
                        <a:rPr kumimoji="0" lang="en-US" altLang="zh-CN" sz="2000" b="0" i="0" u="none" strike="noStrike" cap="none" normalizeH="0" baseline="0" dirty="0" err="1" smtClean="0">
                          <a:ln>
                            <a:noFill/>
                          </a:ln>
                          <a:solidFill>
                            <a:schemeClr val="tx1"/>
                          </a:solidFill>
                          <a:effectLst/>
                          <a:latin typeface="Arial" pitchFamily="34" charset="0"/>
                          <a:ea typeface="楷体_GB2312" pitchFamily="49" charset="-122"/>
                        </a:rPr>
                        <a:t>t</a:t>
                      </a:r>
                      <a:r>
                        <a:rPr kumimoji="0" lang="en-US" altLang="zh-CN" sz="2000" b="0" i="0" u="none" strike="noStrike" cap="none" normalizeH="0" baseline="-25000" dirty="0" err="1" smtClean="0">
                          <a:ln>
                            <a:noFill/>
                          </a:ln>
                          <a:solidFill>
                            <a:schemeClr val="tx1"/>
                          </a:solidFill>
                          <a:effectLst/>
                          <a:latin typeface="Arial" pitchFamily="34" charset="0"/>
                          <a:ea typeface="楷体_GB2312" pitchFamily="49" charset="-122"/>
                        </a:rPr>
                        <a:t>ji</a:t>
                      </a:r>
                      <a:endParaRPr kumimoji="0" lang="en-US" altLang="zh-CN" sz="2000" b="0" i="0" u="none" strike="noStrike" cap="none" normalizeH="0" baseline="-25000" dirty="0" smtClean="0">
                        <a:ln>
                          <a:noFill/>
                        </a:ln>
                        <a:solidFill>
                          <a:schemeClr val="tx1"/>
                        </a:solidFill>
                        <a:effectLst/>
                        <a:latin typeface="Arial" pitchFamily="34" charset="0"/>
                        <a:ea typeface="楷体_GB2312" pitchFamily="49"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2928" name="Text Box 64"/>
          <p:cNvSpPr txBox="1">
            <a:spLocks noChangeArrowheads="1"/>
          </p:cNvSpPr>
          <p:nvPr/>
        </p:nvSpPr>
        <p:spPr bwMode="auto">
          <a:xfrm>
            <a:off x="295275" y="5273675"/>
            <a:ext cx="8588375" cy="155257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这</a:t>
            </a:r>
            <a:r>
              <a:rPr lang="en-US" altLang="zh-CN" sz="2400" dirty="0">
                <a:ea typeface="楷体_GB2312" pitchFamily="49" charset="-122"/>
              </a:rPr>
              <a:t>3</a:t>
            </a:r>
            <a:r>
              <a:rPr lang="zh-CN" altLang="en-US" sz="2400" dirty="0">
                <a:ea typeface="楷体_GB2312" pitchFamily="49" charset="-122"/>
              </a:rPr>
              <a:t>个作业的</a:t>
            </a:r>
            <a:r>
              <a:rPr lang="en-US" altLang="zh-CN" sz="2400" dirty="0">
                <a:ea typeface="楷体_GB2312" pitchFamily="49" charset="-122"/>
              </a:rPr>
              <a:t>6</a:t>
            </a:r>
            <a:r>
              <a:rPr lang="zh-CN" altLang="en-US" sz="2400" dirty="0">
                <a:ea typeface="楷体_GB2312" pitchFamily="49" charset="-122"/>
              </a:rPr>
              <a:t>种可能的调度方案是</a:t>
            </a:r>
            <a:r>
              <a:rPr lang="en-US" altLang="zh-CN" sz="2400" dirty="0">
                <a:ea typeface="楷体_GB2312" pitchFamily="49" charset="-122"/>
              </a:rPr>
              <a:t>1,2,3</a:t>
            </a:r>
            <a:r>
              <a:rPr lang="zh-CN" altLang="en-US" sz="2400" dirty="0">
                <a:ea typeface="楷体_GB2312" pitchFamily="49" charset="-122"/>
              </a:rPr>
              <a:t>；</a:t>
            </a:r>
            <a:r>
              <a:rPr lang="en-US" altLang="zh-CN" sz="2400" dirty="0">
                <a:ea typeface="楷体_GB2312" pitchFamily="49" charset="-122"/>
              </a:rPr>
              <a:t>1,3,2</a:t>
            </a:r>
            <a:r>
              <a:rPr lang="zh-CN" altLang="en-US" sz="2400" dirty="0">
                <a:ea typeface="楷体_GB2312" pitchFamily="49" charset="-122"/>
              </a:rPr>
              <a:t>；</a:t>
            </a:r>
            <a:r>
              <a:rPr lang="en-US" altLang="zh-CN" sz="2400" dirty="0">
                <a:ea typeface="楷体_GB2312" pitchFamily="49" charset="-122"/>
              </a:rPr>
              <a:t>2,1,3</a:t>
            </a:r>
            <a:r>
              <a:rPr lang="zh-CN" altLang="en-US" sz="2400" dirty="0">
                <a:ea typeface="楷体_GB2312" pitchFamily="49" charset="-122"/>
              </a:rPr>
              <a:t>；</a:t>
            </a:r>
            <a:r>
              <a:rPr lang="en-US" altLang="zh-CN" sz="2400" dirty="0">
                <a:ea typeface="楷体_GB2312" pitchFamily="49" charset="-122"/>
              </a:rPr>
              <a:t>2,3,1</a:t>
            </a:r>
            <a:r>
              <a:rPr lang="zh-CN" altLang="en-US" sz="2400" dirty="0">
                <a:ea typeface="楷体_GB2312" pitchFamily="49" charset="-122"/>
              </a:rPr>
              <a:t>；</a:t>
            </a:r>
            <a:r>
              <a:rPr lang="en-US" altLang="zh-CN" sz="2400" dirty="0">
                <a:ea typeface="楷体_GB2312" pitchFamily="49" charset="-122"/>
              </a:rPr>
              <a:t>3,1,2</a:t>
            </a:r>
            <a:r>
              <a:rPr lang="zh-CN" altLang="en-US" sz="2400" dirty="0">
                <a:ea typeface="楷体_GB2312" pitchFamily="49" charset="-122"/>
              </a:rPr>
              <a:t>；</a:t>
            </a:r>
            <a:r>
              <a:rPr lang="en-US" altLang="zh-CN" sz="2400" dirty="0">
                <a:ea typeface="楷体_GB2312" pitchFamily="49" charset="-122"/>
              </a:rPr>
              <a:t>3,2,1</a:t>
            </a:r>
            <a:r>
              <a:rPr lang="zh-CN" altLang="en-US" sz="2400" dirty="0">
                <a:ea typeface="楷体_GB2312" pitchFamily="49" charset="-122"/>
              </a:rPr>
              <a:t>；它们所相应的完成时间和分别是</a:t>
            </a:r>
            <a:r>
              <a:rPr lang="en-US" altLang="zh-CN" sz="2400" dirty="0">
                <a:ea typeface="楷体_GB2312" pitchFamily="49" charset="-122"/>
              </a:rPr>
              <a:t>19</a:t>
            </a:r>
            <a:r>
              <a:rPr lang="zh-CN" altLang="en-US" sz="2400" dirty="0">
                <a:ea typeface="楷体_GB2312" pitchFamily="49" charset="-122"/>
              </a:rPr>
              <a:t>，</a:t>
            </a:r>
            <a:r>
              <a:rPr lang="en-US" altLang="zh-CN" sz="2400" dirty="0">
                <a:ea typeface="楷体_GB2312" pitchFamily="49" charset="-122"/>
              </a:rPr>
              <a:t>18</a:t>
            </a:r>
            <a:r>
              <a:rPr lang="zh-CN" altLang="en-US" sz="2400" dirty="0">
                <a:ea typeface="楷体_GB2312" pitchFamily="49" charset="-122"/>
              </a:rPr>
              <a:t>，</a:t>
            </a:r>
            <a:r>
              <a:rPr lang="en-US" altLang="zh-CN" sz="2400" dirty="0">
                <a:ea typeface="楷体_GB2312" pitchFamily="49" charset="-122"/>
              </a:rPr>
              <a:t>20</a:t>
            </a:r>
            <a:r>
              <a:rPr lang="zh-CN" altLang="en-US" sz="2400" dirty="0">
                <a:ea typeface="楷体_GB2312" pitchFamily="49" charset="-122"/>
              </a:rPr>
              <a:t>，</a:t>
            </a:r>
            <a:r>
              <a:rPr lang="en-US" altLang="zh-CN" sz="2400" dirty="0">
                <a:ea typeface="楷体_GB2312" pitchFamily="49" charset="-122"/>
              </a:rPr>
              <a:t>21</a:t>
            </a:r>
            <a:r>
              <a:rPr lang="zh-CN" altLang="en-US" sz="2400" dirty="0">
                <a:ea typeface="楷体_GB2312" pitchFamily="49" charset="-122"/>
              </a:rPr>
              <a:t>，</a:t>
            </a:r>
            <a:r>
              <a:rPr lang="en-US" altLang="zh-CN" sz="2400" dirty="0">
                <a:ea typeface="楷体_GB2312" pitchFamily="49" charset="-122"/>
              </a:rPr>
              <a:t>19</a:t>
            </a:r>
            <a:r>
              <a:rPr lang="zh-CN" altLang="en-US" sz="2400" dirty="0">
                <a:ea typeface="楷体_GB2312" pitchFamily="49" charset="-122"/>
              </a:rPr>
              <a:t>，</a:t>
            </a:r>
            <a:r>
              <a:rPr lang="en-US" altLang="zh-CN" sz="2400" dirty="0">
                <a:ea typeface="楷体_GB2312" pitchFamily="49" charset="-122"/>
              </a:rPr>
              <a:t>19</a:t>
            </a:r>
            <a:r>
              <a:rPr lang="zh-CN" altLang="en-US" sz="2400" dirty="0">
                <a:ea typeface="楷体_GB2312" pitchFamily="49" charset="-122"/>
              </a:rPr>
              <a:t>。易见，最佳调度方案是</a:t>
            </a:r>
            <a:r>
              <a:rPr lang="en-US" altLang="zh-CN" sz="2400" dirty="0">
                <a:ea typeface="楷体_GB2312" pitchFamily="49" charset="-122"/>
              </a:rPr>
              <a:t>1,3,2</a:t>
            </a:r>
            <a:r>
              <a:rPr lang="zh-CN" altLang="en-US" sz="2400" dirty="0">
                <a:ea typeface="楷体_GB2312" pitchFamily="49" charset="-122"/>
              </a:rPr>
              <a:t>，其完成时间和为</a:t>
            </a:r>
            <a:r>
              <a:rPr lang="en-US" altLang="zh-CN" sz="2400" dirty="0">
                <a:ea typeface="楷体_GB2312" pitchFamily="49" charset="-122"/>
              </a:rPr>
              <a:t>18</a:t>
            </a:r>
            <a:r>
              <a:rPr lang="zh-CN" altLang="en-US" sz="2400" dirty="0">
                <a:ea typeface="楷体_GB2312" pitchFamily="49"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10A063D-FF00-414E-BA1E-656B3F8CF33D}" type="slidenum">
              <a:rPr lang="zh-CN" altLang="en-US"/>
              <a:t>24</a:t>
            </a:fld>
            <a:endParaRPr lang="en-US" altLang="zh-CN"/>
          </a:p>
        </p:txBody>
      </p:sp>
      <p:sp>
        <p:nvSpPr>
          <p:cNvPr id="29389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批处理作业调度</a:t>
            </a:r>
          </a:p>
        </p:txBody>
      </p:sp>
      <p:sp>
        <p:nvSpPr>
          <p:cNvPr id="293893" name="Text Box 5"/>
          <p:cNvSpPr txBox="1">
            <a:spLocks noChangeArrowheads="1"/>
          </p:cNvSpPr>
          <p:nvPr/>
        </p:nvSpPr>
        <p:spPr bwMode="auto">
          <a:xfrm>
            <a:off x="395288" y="692150"/>
            <a:ext cx="786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293894" name="Text Box 6"/>
          <p:cNvSpPr txBox="1">
            <a:spLocks noChangeArrowheads="1"/>
          </p:cNvSpPr>
          <p:nvPr/>
        </p:nvSpPr>
        <p:spPr bwMode="auto">
          <a:xfrm>
            <a:off x="115023" y="1342821"/>
            <a:ext cx="4897438"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dirty="0"/>
              <a:t>void </a:t>
            </a:r>
            <a:r>
              <a:rPr kumimoji="1" lang="en-US" altLang="zh-CN" sz="1600" dirty="0" err="1"/>
              <a:t>Flowshop</a:t>
            </a:r>
            <a:r>
              <a:rPr kumimoji="1" lang="en-US" altLang="zh-CN" sz="1600" dirty="0"/>
              <a:t>::</a:t>
            </a:r>
            <a:r>
              <a:rPr kumimoji="1" lang="en-US" altLang="zh-CN" sz="1600" b="1" dirty="0"/>
              <a:t>Backtrack</a:t>
            </a:r>
            <a:r>
              <a:rPr kumimoji="1" lang="en-US" altLang="zh-CN" sz="1600" dirty="0"/>
              <a:t>(</a:t>
            </a:r>
            <a:r>
              <a:rPr kumimoji="1" lang="en-US" altLang="zh-CN" sz="1600" dirty="0" err="1"/>
              <a:t>int</a:t>
            </a:r>
            <a:r>
              <a:rPr kumimoji="1" lang="en-US" altLang="zh-CN" sz="1600" dirty="0"/>
              <a:t> </a:t>
            </a:r>
            <a:r>
              <a:rPr kumimoji="1" lang="en-US" altLang="zh-CN" sz="1600" dirty="0" err="1"/>
              <a:t>i</a:t>
            </a:r>
            <a:r>
              <a:rPr kumimoji="1" lang="en-US" altLang="zh-CN" sz="1600" dirty="0"/>
              <a:t>)</a:t>
            </a:r>
          </a:p>
          <a:p>
            <a:r>
              <a:rPr kumimoji="1" lang="en-US" altLang="zh-CN" sz="1600" dirty="0"/>
              <a:t>{</a:t>
            </a:r>
          </a:p>
          <a:p>
            <a:r>
              <a:rPr kumimoji="1" lang="en-US" altLang="zh-CN" sz="1600" dirty="0"/>
              <a:t>   if (</a:t>
            </a:r>
            <a:r>
              <a:rPr kumimoji="1" lang="en-US" altLang="zh-CN" sz="1600" dirty="0" err="1"/>
              <a:t>i</a:t>
            </a:r>
            <a:r>
              <a:rPr kumimoji="1" lang="en-US" altLang="zh-CN" sz="1600" dirty="0"/>
              <a:t> &gt; n) {</a:t>
            </a:r>
          </a:p>
          <a:p>
            <a:r>
              <a:rPr kumimoji="1" lang="en-US" altLang="zh-CN" sz="1600" dirty="0"/>
              <a:t>       for (</a:t>
            </a:r>
            <a:r>
              <a:rPr kumimoji="1" lang="en-US" altLang="zh-CN" sz="1600" dirty="0" err="1"/>
              <a:t>int</a:t>
            </a:r>
            <a:r>
              <a:rPr kumimoji="1" lang="en-US" altLang="zh-CN" sz="1600" dirty="0"/>
              <a:t> j = 1; j &lt;= n; j++)</a:t>
            </a:r>
          </a:p>
          <a:p>
            <a:r>
              <a:rPr kumimoji="1" lang="en-US" altLang="zh-CN" sz="1600" dirty="0"/>
              <a:t>         </a:t>
            </a:r>
            <a:r>
              <a:rPr kumimoji="1" lang="en-US" altLang="zh-CN" sz="1600" dirty="0" err="1"/>
              <a:t>bestx</a:t>
            </a:r>
            <a:r>
              <a:rPr kumimoji="1" lang="en-US" altLang="zh-CN" sz="1600" dirty="0"/>
              <a:t>[j] = x[j];</a:t>
            </a:r>
          </a:p>
          <a:p>
            <a:r>
              <a:rPr kumimoji="1" lang="en-US" altLang="zh-CN" sz="1600" dirty="0"/>
              <a:t>       </a:t>
            </a:r>
            <a:r>
              <a:rPr kumimoji="1" lang="en-US" altLang="zh-CN" sz="1600" dirty="0" err="1"/>
              <a:t>bestf</a:t>
            </a:r>
            <a:r>
              <a:rPr kumimoji="1" lang="en-US" altLang="zh-CN" sz="1600" dirty="0"/>
              <a:t> = f;</a:t>
            </a:r>
          </a:p>
          <a:p>
            <a:r>
              <a:rPr kumimoji="1" lang="en-US" altLang="zh-CN" sz="1600" dirty="0"/>
              <a:t>       }</a:t>
            </a:r>
          </a:p>
          <a:p>
            <a:r>
              <a:rPr kumimoji="1" lang="en-US" altLang="zh-CN" sz="1600" dirty="0"/>
              <a:t>   else</a:t>
            </a:r>
          </a:p>
          <a:p>
            <a:r>
              <a:rPr kumimoji="1" lang="en-US" altLang="zh-CN" sz="1600" dirty="0"/>
              <a:t>      for (</a:t>
            </a:r>
            <a:r>
              <a:rPr kumimoji="1" lang="en-US" altLang="zh-CN" sz="1600" dirty="0" err="1"/>
              <a:t>int</a:t>
            </a:r>
            <a:r>
              <a:rPr kumimoji="1" lang="en-US" altLang="zh-CN" sz="1600" dirty="0"/>
              <a:t> j = </a:t>
            </a:r>
            <a:r>
              <a:rPr kumimoji="1" lang="en-US" altLang="zh-CN" sz="1600" dirty="0" err="1"/>
              <a:t>i</a:t>
            </a:r>
            <a:r>
              <a:rPr kumimoji="1" lang="en-US" altLang="zh-CN" sz="1600" dirty="0"/>
              <a:t>; j &lt;= n; j++) {</a:t>
            </a:r>
          </a:p>
          <a:p>
            <a:r>
              <a:rPr kumimoji="1" lang="en-US" altLang="zh-CN" sz="1600" dirty="0"/>
              <a:t>         f1+=M[x[j]][1];</a:t>
            </a:r>
          </a:p>
          <a:p>
            <a:r>
              <a:rPr kumimoji="1" lang="en-US" altLang="zh-CN" sz="1600" dirty="0"/>
              <a:t>         f2[</a:t>
            </a:r>
            <a:r>
              <a:rPr kumimoji="1" lang="en-US" altLang="zh-CN" sz="1600" dirty="0" err="1"/>
              <a:t>i</a:t>
            </a:r>
            <a:r>
              <a:rPr kumimoji="1" lang="en-US" altLang="zh-CN" sz="1600" dirty="0"/>
              <a:t>]=((f2[i-1]&gt;f1)?f2[i-1]:f1)+M[x[j]][2];</a:t>
            </a:r>
          </a:p>
          <a:p>
            <a:r>
              <a:rPr kumimoji="1" lang="en-US" altLang="zh-CN" sz="1600" dirty="0"/>
              <a:t>         f+=f2[</a:t>
            </a:r>
            <a:r>
              <a:rPr kumimoji="1" lang="en-US" altLang="zh-CN" sz="1600" dirty="0" err="1"/>
              <a:t>i</a:t>
            </a:r>
            <a:r>
              <a:rPr kumimoji="1" lang="en-US" altLang="zh-CN" sz="1600" dirty="0"/>
              <a:t>];</a:t>
            </a:r>
          </a:p>
          <a:p>
            <a:r>
              <a:rPr kumimoji="1" lang="en-US" altLang="zh-CN" sz="1600" dirty="0"/>
              <a:t>         if (f &lt; </a:t>
            </a:r>
            <a:r>
              <a:rPr kumimoji="1" lang="en-US" altLang="zh-CN" sz="1600" dirty="0" err="1"/>
              <a:t>bestf</a:t>
            </a:r>
            <a:r>
              <a:rPr kumimoji="1" lang="en-US" altLang="zh-CN" sz="1600" dirty="0"/>
              <a:t>) {</a:t>
            </a:r>
          </a:p>
          <a:p>
            <a:r>
              <a:rPr kumimoji="1" lang="en-US" altLang="zh-CN" sz="1600" dirty="0"/>
              <a:t>            Swap(x[</a:t>
            </a:r>
            <a:r>
              <a:rPr kumimoji="1" lang="en-US" altLang="zh-CN" sz="1600" dirty="0" err="1"/>
              <a:t>i</a:t>
            </a:r>
            <a:r>
              <a:rPr kumimoji="1" lang="en-US" altLang="zh-CN" sz="1600" dirty="0"/>
              <a:t>], x[j]);</a:t>
            </a:r>
          </a:p>
          <a:p>
            <a:r>
              <a:rPr kumimoji="1" lang="en-US" altLang="zh-CN" sz="1600" dirty="0"/>
              <a:t>            Backtrack(i+1);</a:t>
            </a:r>
          </a:p>
          <a:p>
            <a:r>
              <a:rPr kumimoji="1" lang="en-US" altLang="zh-CN" sz="1600" dirty="0"/>
              <a:t>            Swap(x[</a:t>
            </a:r>
            <a:r>
              <a:rPr kumimoji="1" lang="en-US" altLang="zh-CN" sz="1600" dirty="0" err="1"/>
              <a:t>i</a:t>
            </a:r>
            <a:r>
              <a:rPr kumimoji="1" lang="en-US" altLang="zh-CN" sz="1600" dirty="0"/>
              <a:t>], x[j]);</a:t>
            </a:r>
          </a:p>
          <a:p>
            <a:r>
              <a:rPr kumimoji="1" lang="en-US" altLang="zh-CN" sz="1600" dirty="0"/>
              <a:t>            }</a:t>
            </a:r>
          </a:p>
          <a:p>
            <a:r>
              <a:rPr kumimoji="1" lang="en-US" altLang="zh-CN" sz="1600" dirty="0"/>
              <a:t>         f1- =M[x[j]][1];</a:t>
            </a:r>
          </a:p>
          <a:p>
            <a:r>
              <a:rPr kumimoji="1" lang="en-US" altLang="zh-CN" sz="1600" dirty="0"/>
              <a:t>         f- =f2[</a:t>
            </a:r>
            <a:r>
              <a:rPr kumimoji="1" lang="en-US" altLang="zh-CN" sz="1600" dirty="0" err="1"/>
              <a:t>i</a:t>
            </a:r>
            <a:r>
              <a:rPr kumimoji="1" lang="en-US" altLang="zh-CN" sz="1600" dirty="0"/>
              <a:t>];</a:t>
            </a:r>
          </a:p>
          <a:p>
            <a:r>
              <a:rPr kumimoji="1" lang="en-US" altLang="zh-CN" sz="1600" dirty="0"/>
              <a:t>         }</a:t>
            </a:r>
          </a:p>
          <a:p>
            <a:r>
              <a:rPr kumimoji="1" lang="en-US" altLang="zh-CN" sz="1600" dirty="0"/>
              <a:t>}</a:t>
            </a:r>
          </a:p>
        </p:txBody>
      </p:sp>
      <p:sp>
        <p:nvSpPr>
          <p:cNvPr id="293896" name="Text Box 8"/>
          <p:cNvSpPr txBox="1">
            <a:spLocks noChangeArrowheads="1"/>
          </p:cNvSpPr>
          <p:nvPr/>
        </p:nvSpPr>
        <p:spPr bwMode="auto">
          <a:xfrm>
            <a:off x="4077815" y="3629025"/>
            <a:ext cx="4968875" cy="3076575"/>
          </a:xfrm>
          <a:prstGeom prst="rect">
            <a:avLst/>
          </a:prstGeom>
          <a:solidFill>
            <a:schemeClr val="hlink"/>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dirty="0"/>
              <a:t>class </a:t>
            </a:r>
            <a:r>
              <a:rPr kumimoji="1" lang="en-US" altLang="zh-CN" sz="1600" b="1" dirty="0" err="1"/>
              <a:t>Flowshop</a:t>
            </a:r>
            <a:r>
              <a:rPr kumimoji="1" lang="en-US" altLang="zh-CN" sz="1600" dirty="0"/>
              <a:t> {</a:t>
            </a:r>
          </a:p>
          <a:p>
            <a:r>
              <a:rPr kumimoji="1" lang="en-US" altLang="zh-CN" sz="1600" dirty="0"/>
              <a:t>   friend Flow(</a:t>
            </a:r>
            <a:r>
              <a:rPr kumimoji="1" lang="en-US" altLang="zh-CN" sz="1600" dirty="0" err="1"/>
              <a:t>int</a:t>
            </a:r>
            <a:r>
              <a:rPr kumimoji="1" lang="en-US" altLang="zh-CN" sz="1600" dirty="0"/>
              <a:t>**, </a:t>
            </a:r>
            <a:r>
              <a:rPr kumimoji="1" lang="en-US" altLang="zh-CN" sz="1600" dirty="0" err="1"/>
              <a:t>int</a:t>
            </a:r>
            <a:r>
              <a:rPr kumimoji="1" lang="en-US" altLang="zh-CN" sz="1600" dirty="0"/>
              <a:t>, </a:t>
            </a:r>
            <a:r>
              <a:rPr kumimoji="1" lang="en-US" altLang="zh-CN" sz="1600" dirty="0" err="1"/>
              <a:t>int</a:t>
            </a:r>
            <a:r>
              <a:rPr kumimoji="1" lang="en-US" altLang="zh-CN" sz="1600" dirty="0"/>
              <a:t> []);</a:t>
            </a:r>
          </a:p>
          <a:p>
            <a:r>
              <a:rPr kumimoji="1" lang="en-US" altLang="zh-CN" sz="1600" dirty="0"/>
              <a:t>   private:</a:t>
            </a:r>
          </a:p>
          <a:p>
            <a:r>
              <a:rPr kumimoji="1" lang="en-US" altLang="zh-CN" sz="1600" dirty="0"/>
              <a:t>      void Backtrack(</a:t>
            </a:r>
            <a:r>
              <a:rPr kumimoji="1" lang="en-US" altLang="zh-CN" sz="1600" dirty="0" err="1"/>
              <a:t>int</a:t>
            </a:r>
            <a:r>
              <a:rPr kumimoji="1" lang="en-US" altLang="zh-CN" sz="1600" dirty="0"/>
              <a:t> </a:t>
            </a:r>
            <a:r>
              <a:rPr kumimoji="1" lang="en-US" altLang="zh-CN" sz="1600" dirty="0" err="1"/>
              <a:t>i</a:t>
            </a:r>
            <a:r>
              <a:rPr kumimoji="1" lang="en-US" altLang="zh-CN" sz="1600" dirty="0"/>
              <a:t>);</a:t>
            </a:r>
          </a:p>
          <a:p>
            <a:r>
              <a:rPr kumimoji="1" lang="en-US" altLang="zh-CN" sz="1600" dirty="0"/>
              <a:t>      </a:t>
            </a:r>
            <a:r>
              <a:rPr kumimoji="1" lang="en-US" altLang="zh-CN" sz="1600" dirty="0" err="1"/>
              <a:t>int</a:t>
            </a:r>
            <a:r>
              <a:rPr kumimoji="1" lang="en-US" altLang="zh-CN" sz="1600" dirty="0"/>
              <a:t>  **M,    // </a:t>
            </a:r>
            <a:r>
              <a:rPr kumimoji="1" lang="zh-CN" altLang="en-US" sz="1600" dirty="0"/>
              <a:t>各作业所需的处理时间</a:t>
            </a:r>
          </a:p>
          <a:p>
            <a:r>
              <a:rPr kumimoji="1" lang="zh-CN" altLang="en-US" sz="1600" dirty="0"/>
              <a:t>              *</a:t>
            </a:r>
            <a:r>
              <a:rPr kumimoji="1" lang="en-US" altLang="zh-CN" sz="1600" dirty="0"/>
              <a:t>x,     // </a:t>
            </a:r>
            <a:r>
              <a:rPr kumimoji="1" lang="zh-CN" altLang="en-US" sz="1600" dirty="0"/>
              <a:t>当前作业调度</a:t>
            </a:r>
          </a:p>
          <a:p>
            <a:r>
              <a:rPr kumimoji="1" lang="zh-CN" altLang="en-US" sz="1600" dirty="0"/>
              <a:t>        *</a:t>
            </a:r>
            <a:r>
              <a:rPr kumimoji="1" lang="en-US" altLang="zh-CN" sz="1600" dirty="0" err="1"/>
              <a:t>bestx</a:t>
            </a:r>
            <a:r>
              <a:rPr kumimoji="1" lang="en-US" altLang="zh-CN" sz="1600" dirty="0"/>
              <a:t>,    // </a:t>
            </a:r>
            <a:r>
              <a:rPr kumimoji="1" lang="zh-CN" altLang="en-US" sz="1600" dirty="0"/>
              <a:t>当前最优作业调度</a:t>
            </a:r>
          </a:p>
          <a:p>
            <a:r>
              <a:rPr kumimoji="1" lang="zh-CN" altLang="en-US" sz="1600" dirty="0"/>
              <a:t>             *</a:t>
            </a:r>
            <a:r>
              <a:rPr kumimoji="1" lang="en-US" altLang="zh-CN" sz="1600" dirty="0"/>
              <a:t>f2,    // </a:t>
            </a:r>
            <a:r>
              <a:rPr kumimoji="1" lang="zh-CN" altLang="en-US" sz="1600" dirty="0"/>
              <a:t>机器</a:t>
            </a:r>
            <a:r>
              <a:rPr kumimoji="1" lang="en-US" altLang="zh-CN" sz="1600" dirty="0"/>
              <a:t>2</a:t>
            </a:r>
            <a:r>
              <a:rPr kumimoji="1" lang="zh-CN" altLang="en-US" sz="1600" dirty="0"/>
              <a:t>完成处理时间</a:t>
            </a:r>
          </a:p>
          <a:p>
            <a:r>
              <a:rPr kumimoji="1" lang="zh-CN" altLang="en-US" sz="1600" dirty="0"/>
              <a:t>              </a:t>
            </a:r>
            <a:r>
              <a:rPr kumimoji="1" lang="en-US" altLang="zh-CN" sz="1600" dirty="0"/>
              <a:t>f1,    // </a:t>
            </a:r>
            <a:r>
              <a:rPr kumimoji="1" lang="zh-CN" altLang="en-US" sz="1600" dirty="0"/>
              <a:t>机器</a:t>
            </a:r>
            <a:r>
              <a:rPr kumimoji="1" lang="en-US" altLang="zh-CN" sz="1600" dirty="0"/>
              <a:t>1</a:t>
            </a:r>
            <a:r>
              <a:rPr kumimoji="1" lang="zh-CN" altLang="en-US" sz="1600" dirty="0"/>
              <a:t>完成处理时间</a:t>
            </a:r>
          </a:p>
          <a:p>
            <a:r>
              <a:rPr kumimoji="1" lang="zh-CN" altLang="en-US" sz="1600" dirty="0"/>
              <a:t>               </a:t>
            </a:r>
            <a:r>
              <a:rPr kumimoji="1" lang="en-US" altLang="zh-CN" sz="1600" dirty="0"/>
              <a:t>f,     // </a:t>
            </a:r>
            <a:r>
              <a:rPr kumimoji="1" lang="zh-CN" altLang="en-US" sz="1600" dirty="0"/>
              <a:t>完成时间和</a:t>
            </a:r>
          </a:p>
          <a:p>
            <a:r>
              <a:rPr kumimoji="1" lang="zh-CN" altLang="en-US" sz="1600" dirty="0"/>
              <a:t>         </a:t>
            </a:r>
            <a:r>
              <a:rPr kumimoji="1" lang="en-US" altLang="zh-CN" sz="1600" dirty="0" err="1"/>
              <a:t>bestf</a:t>
            </a:r>
            <a:r>
              <a:rPr kumimoji="1" lang="en-US" altLang="zh-CN" sz="1600" dirty="0"/>
              <a:t>,    // </a:t>
            </a:r>
            <a:r>
              <a:rPr kumimoji="1" lang="zh-CN" altLang="en-US" sz="1600" dirty="0"/>
              <a:t>当前最优值</a:t>
            </a:r>
          </a:p>
          <a:p>
            <a:r>
              <a:rPr kumimoji="1" lang="zh-CN" altLang="en-US" sz="1600" dirty="0"/>
              <a:t>               </a:t>
            </a:r>
            <a:r>
              <a:rPr kumimoji="1" lang="en-US" altLang="zh-CN" sz="1600" dirty="0"/>
              <a:t>n;   // </a:t>
            </a:r>
            <a:r>
              <a:rPr kumimoji="1" lang="zh-CN" altLang="en-US" sz="1600" dirty="0"/>
              <a:t>作业数</a:t>
            </a:r>
            <a:r>
              <a:rPr kumimoji="1" lang="en-US" altLang="zh-CN" sz="1600" dirty="0"/>
              <a:t>};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344" y="692150"/>
            <a:ext cx="2892244" cy="27652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p:spPr>
        <p:txBody>
          <a:bodyPr lIns="0" tIns="0" rIns="0" bIns="0">
            <a:normAutofit/>
          </a:bodyPr>
          <a:lstStyle/>
          <a:p>
            <a:pPr marL="0" lvl="0" indent="0">
              <a:spcBef>
                <a:spcPts val="0"/>
              </a:spcBef>
              <a:buSzTx/>
              <a:buNone/>
              <a:defRPr sz="1800"/>
            </a:pPr>
            <a:r>
              <a:rPr lang="zh-CN" altLang="en-US" sz="2200" b="1" dirty="0" smtClean="0">
                <a:latin typeface="+mj-lt"/>
                <a:sym typeface="楷体_GB2312"/>
              </a:rPr>
              <a:t>在</a:t>
            </a:r>
            <a:r>
              <a:rPr lang="zh-CN" altLang="en-US" sz="2200" b="1" dirty="0" smtClean="0">
                <a:latin typeface="+mj-lt"/>
              </a:rPr>
              <a:t>n×n</a:t>
            </a:r>
            <a:r>
              <a:rPr lang="zh-CN" altLang="en-US" sz="2200" b="1" dirty="0" smtClean="0">
                <a:latin typeface="+mj-lt"/>
                <a:sym typeface="楷体_GB2312"/>
              </a:rPr>
              <a:t>格的棋盘上放置彼此不受攻击的</a:t>
            </a:r>
            <a:r>
              <a:rPr lang="zh-CN" altLang="en-US" sz="2200" b="1" dirty="0" smtClean="0">
                <a:latin typeface="+mj-lt"/>
              </a:rPr>
              <a:t>n</a:t>
            </a:r>
            <a:r>
              <a:rPr lang="zh-CN" altLang="en-US" sz="2200" b="1" dirty="0" smtClean="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smtClean="0">
                <a:latin typeface="+mj-lt"/>
              </a:rPr>
              <a:t>n</a:t>
            </a:r>
            <a:r>
              <a:rPr lang="zh-CN" altLang="en-US" sz="2200" b="1" dirty="0" smtClean="0">
                <a:latin typeface="+mj-lt"/>
                <a:sym typeface="楷体_GB2312"/>
              </a:rPr>
              <a:t>后问题等价于在</a:t>
            </a:r>
            <a:r>
              <a:rPr lang="zh-CN" altLang="en-US" sz="2200" b="1" dirty="0" smtClean="0">
                <a:latin typeface="+mj-lt"/>
              </a:rPr>
              <a:t>n×n</a:t>
            </a:r>
            <a:r>
              <a:rPr lang="zh-CN" altLang="en-US" sz="2200" b="1" dirty="0" smtClean="0">
                <a:latin typeface="+mj-lt"/>
                <a:sym typeface="楷体_GB2312"/>
              </a:rPr>
              <a:t>格的棋盘上放置</a:t>
            </a:r>
            <a:r>
              <a:rPr lang="zh-CN" altLang="en-US" sz="2200" b="1" dirty="0" smtClean="0">
                <a:latin typeface="+mj-lt"/>
              </a:rPr>
              <a:t>n</a:t>
            </a:r>
            <a:r>
              <a:rPr lang="zh-CN" altLang="en-US" sz="2200" b="1" dirty="0" smtClean="0">
                <a:latin typeface="+mj-lt"/>
                <a:sym typeface="楷体_GB2312"/>
              </a:rPr>
              <a:t>个皇后，任何</a:t>
            </a:r>
            <a:r>
              <a:rPr lang="zh-CN" altLang="en-US" sz="2200" b="1" dirty="0" smtClean="0">
                <a:latin typeface="+mj-lt"/>
              </a:rPr>
              <a:t>2</a:t>
            </a:r>
            <a:r>
              <a:rPr lang="zh-CN" altLang="en-US" sz="2200" b="1" dirty="0" smtClean="0">
                <a:latin typeface="+mj-lt"/>
                <a:sym typeface="楷体_GB2312"/>
              </a:rPr>
              <a:t>个皇后不放在同一行或同一列或同一斜线上。</a:t>
            </a:r>
            <a:endParaRPr lang="en-US" altLang="zh-CN" sz="2200" b="1" dirty="0" smtClean="0">
              <a:latin typeface="+mj-lt"/>
              <a:sym typeface="楷体_GB2312"/>
            </a:endParaRPr>
          </a:p>
          <a:p>
            <a:pPr marL="0" lvl="0" indent="0">
              <a:spcBef>
                <a:spcPts val="0"/>
              </a:spcBef>
              <a:buSzTx/>
              <a:buNone/>
              <a:defRPr sz="1800"/>
            </a:pPr>
            <a:endParaRPr lang="zh-CN" altLang="en-US" sz="2200" b="1" dirty="0" smtClean="0">
              <a:latin typeface="+mj-lt"/>
              <a:sym typeface="楷体_GB2312"/>
            </a:endParaRPr>
          </a:p>
          <a:p>
            <a:pPr marL="0" lvl="0" indent="0">
              <a:spcBef>
                <a:spcPts val="0"/>
              </a:spcBef>
              <a:buSzTx/>
              <a:buNone/>
              <a:defRPr sz="1800"/>
            </a:pPr>
            <a:r>
              <a:rPr lang="zh-CN" altLang="en-US" sz="2200" b="1" dirty="0" smtClean="0">
                <a:latin typeface="+mj-lt"/>
                <a:sym typeface="楷体_GB2312"/>
              </a:rPr>
              <a:t>n＝1 显而易见。n＝2、3，问题无解。n&gt;=4 时，以4皇后为例</a:t>
            </a:r>
            <a:endParaRPr lang="zh-CN" altLang="en-US" sz="2200" b="1" dirty="0">
              <a:latin typeface="+mj-lt"/>
              <a:sym typeface="楷体_GB2312"/>
            </a:endParaRPr>
          </a:p>
        </p:txBody>
      </p:sp>
      <p:pic>
        <p:nvPicPr>
          <p:cNvPr id="22" name="image.pdf"/>
          <p:cNvPicPr/>
          <p:nvPr/>
        </p:nvPicPr>
        <p:blipFill>
          <a:blip r:embed="rId2" cstate="print"/>
          <a:stretch>
            <a:fillRect/>
          </a:stretch>
        </p:blipFill>
        <p:spPr>
          <a:xfrm>
            <a:off x="990600" y="4216692"/>
            <a:ext cx="3352800" cy="1457325"/>
          </a:xfrm>
          <a:prstGeom prst="rect">
            <a:avLst/>
          </a:prstGeom>
          <a:ln w="12700">
            <a:miter lim="400000"/>
            <a:headEnd/>
            <a:tailEnd/>
          </a:ln>
        </p:spPr>
      </p:pic>
      <p:sp>
        <p:nvSpPr>
          <p:cNvPr id="23" name="Shape 23"/>
          <p:cNvSpPr/>
          <p:nvPr/>
        </p:nvSpPr>
        <p:spPr>
          <a:xfrm>
            <a:off x="1219199" y="6019800"/>
            <a:ext cx="2785404" cy="447041"/>
          </a:xfrm>
          <a:prstGeom prst="rect">
            <a:avLst/>
          </a:prstGeom>
          <a:ln w="12700">
            <a:miter lim="400000"/>
          </a:ln>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3" cstate="print"/>
          <a:stretch>
            <a:fillRect/>
          </a:stretch>
        </p:blipFill>
        <p:spPr>
          <a:xfrm>
            <a:off x="6096000" y="4216692"/>
            <a:ext cx="1447800" cy="1258888"/>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dirty="0" err="1"/>
              <a:t>求解过程图示</a:t>
            </a:r>
            <a:endParaRPr sz="4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095" y="1318049"/>
            <a:ext cx="6053839" cy="5539952"/>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descr="201401271941382016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7100" y="1329570"/>
            <a:ext cx="6979468" cy="544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hape 27"/>
          <p:cNvSpPr txBox="1">
            <a:spLocks/>
          </p:cNvSpPr>
          <p:nvPr/>
        </p:nvSpPr>
        <p:spPr bwMode="auto">
          <a:xfrm>
            <a:off x="724275" y="0"/>
            <a:ext cx="7632073" cy="171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normAutofit/>
          </a:bodyPr>
          <a:lstStyle>
            <a:lvl1pPr algn="ctr" rtl="0" eaLnBrk="1" fontAlgn="base" hangingPunct="1">
              <a:spcBef>
                <a:spcPct val="0"/>
              </a:spcBef>
              <a:spcAft>
                <a:spcPct val="0"/>
              </a:spcAft>
              <a:defRPr sz="4400">
                <a:solidFill>
                  <a:schemeClr val="tx2"/>
                </a:solidFill>
                <a:latin typeface="宋体"/>
                <a:ea typeface="宋体"/>
                <a:cs typeface="宋体"/>
                <a:sym typeface="宋体"/>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defRPr sz="1800"/>
            </a:pPr>
            <a:r>
              <a:rPr lang="zh-CN" altLang="en-US" sz="4000" dirty="0"/>
              <a:t>求解过程图示</a:t>
            </a:r>
          </a:p>
        </p:txBody>
      </p:sp>
    </p:spTree>
    <p:extLst>
      <p:ext uri="{BB962C8B-B14F-4D97-AF65-F5344CB8AC3E}">
        <p14:creationId xmlns:p14="http://schemas.microsoft.com/office/powerpoint/2010/main" val="154437404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t>6</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solidFill>
                  <a:srgbClr val="FF0000"/>
                </a:solidFill>
              </a:rPr>
              <a:t>回溯法思想</a:t>
            </a:r>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85800" y="1513205"/>
            <a:ext cx="8229600" cy="4125595"/>
          </a:xfrm>
        </p:spPr>
        <p:txBody>
          <a:bodyPr/>
          <a:lstStyle/>
          <a:p>
            <a:pPr eaLnBrk="1" hangingPunct="1"/>
            <a:r>
              <a:rPr lang="zh-CN" altLang="en-US" dirty="0" smtClean="0"/>
              <a:t>问题的解向量                          ，</a:t>
            </a:r>
          </a:p>
          <a:p>
            <a:pPr eaLnBrk="1" hangingPunct="1"/>
            <a:r>
              <a:rPr lang="zh-CN" altLang="en-US" dirty="0" smtClean="0"/>
              <a:t>    的取值范围                                。</a:t>
            </a:r>
          </a:p>
          <a:p>
            <a:pPr eaLnBrk="1" hangingPunct="1"/>
            <a:r>
              <a:rPr lang="zh-CN" altLang="en-US" dirty="0" smtClean="0"/>
              <a:t>问题的</a:t>
            </a:r>
            <a:r>
              <a:rPr lang="zh-CN" altLang="en-US" dirty="0" smtClean="0">
                <a:solidFill>
                  <a:srgbClr val="FF0000"/>
                </a:solidFill>
                <a:uFillTx/>
              </a:rPr>
              <a:t>解空间</a:t>
            </a:r>
            <a:r>
              <a:rPr lang="zh-CN" altLang="en-US" dirty="0" smtClean="0"/>
              <a:t>由笛卡尔积                                构成。</a:t>
            </a:r>
          </a:p>
          <a:p>
            <a:pPr eaLnBrk="1" hangingPunct="1"/>
            <a:r>
              <a:rPr lang="zh-CN" altLang="en-US" dirty="0" smtClean="0"/>
              <a:t>每一个解空间中的取值                  称为一个</a:t>
            </a:r>
            <a:r>
              <a:rPr lang="zh-CN" altLang="en-US" dirty="0" smtClean="0">
                <a:solidFill>
                  <a:srgbClr val="FF0000"/>
                </a:solidFill>
                <a:uFillTx/>
              </a:rPr>
              <a:t>可能解</a:t>
            </a:r>
          </a:p>
          <a:p>
            <a:pPr eaLnBrk="1" hangingPunct="1"/>
            <a:r>
              <a:rPr lang="zh-CN" altLang="en-US" dirty="0" smtClean="0">
                <a:solidFill>
                  <a:srgbClr val="FF0000"/>
                </a:solidFill>
                <a:uFillTx/>
                <a:sym typeface="+mn-ea"/>
              </a:rPr>
              <a:t>可行解</a:t>
            </a:r>
            <a:r>
              <a:rPr lang="zh-CN" altLang="en-US" dirty="0" smtClean="0">
                <a:sym typeface="+mn-ea"/>
              </a:rPr>
              <a:t>：满足约束条件的解，解空间中的一个子集，（子集树）</a:t>
            </a:r>
            <a:endParaRPr lang="zh-CN" altLang="en-US" dirty="0" smtClean="0"/>
          </a:p>
          <a:p>
            <a:pPr eaLnBrk="1" hangingPunct="1">
              <a:lnSpc>
                <a:spcPct val="90000"/>
              </a:lnSpc>
            </a:pPr>
            <a:r>
              <a:rPr lang="zh-CN" altLang="en-US" dirty="0" smtClean="0">
                <a:solidFill>
                  <a:srgbClr val="FF0000"/>
                </a:solidFill>
                <a:uFillTx/>
                <a:sym typeface="+mn-ea"/>
              </a:rPr>
              <a:t>最优解</a:t>
            </a:r>
            <a:r>
              <a:rPr lang="zh-CN" altLang="en-US" dirty="0" smtClean="0">
                <a:sym typeface="+mn-ea"/>
              </a:rPr>
              <a:t>：使目标函数取极值（极大或极小）的可行解，一个或少数几个（排列树）</a:t>
            </a:r>
            <a:endParaRPr lang="zh-CN" altLang="en-US" dirty="0" smtClean="0"/>
          </a:p>
          <a:p>
            <a:pPr eaLnBrk="1" hangingPunct="1">
              <a:lnSpc>
                <a:spcPct val="90000"/>
              </a:lnSpc>
            </a:pPr>
            <a:r>
              <a:rPr lang="zh-CN" altLang="en-US" dirty="0" smtClean="0">
                <a:sym typeface="+mn-ea"/>
              </a:rPr>
              <a:t>找可行解，一般找到就可以，但是找最优解一般要遍历整个解空间。</a:t>
            </a:r>
            <a:endParaRPr lang="zh-CN" altLang="en-US" dirty="0" smtClean="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925412803"/>
              </p:ext>
            </p:extLst>
          </p:nvPr>
        </p:nvGraphicFramePr>
        <p:xfrm>
          <a:off x="3365500" y="1608138"/>
          <a:ext cx="2006600" cy="368300"/>
        </p:xfrm>
        <a:graphic>
          <a:graphicData uri="http://schemas.openxmlformats.org/presentationml/2006/ole">
            <mc:AlternateContent xmlns:mc="http://schemas.openxmlformats.org/markup-compatibility/2006">
              <mc:Choice xmlns:v="urn:schemas-microsoft-com:vml" Requires="v">
                <p:oleObj spid="_x0000_s1098" name="公式" r:id="rId3" imgW="1244600" imgH="228600" progId="Equation.3">
                  <p:embed/>
                </p:oleObj>
              </mc:Choice>
              <mc:Fallback>
                <p:oleObj name="公式" r:id="rId3" imgW="1244600" imgH="228600" progId="Equation.3">
                  <p:embed/>
                  <p:pic>
                    <p:nvPicPr>
                      <p:cNvPr id="0" name="图片 1024"/>
                      <p:cNvPicPr>
                        <a:picLocks noChangeAspect="1"/>
                      </p:cNvPicPr>
                      <p:nvPr/>
                    </p:nvPicPr>
                    <p:blipFill>
                      <a:blip r:embed="rId4"/>
                      <a:stretch>
                        <a:fillRect/>
                      </a:stretch>
                    </p:blipFill>
                    <p:spPr>
                      <a:xfrm>
                        <a:off x="3365500" y="1608138"/>
                        <a:ext cx="2006600" cy="368300"/>
                      </a:xfrm>
                      <a:prstGeom prst="rect">
                        <a:avLst/>
                      </a:prstGeom>
                      <a:noFill/>
                      <a:ln w="9525">
                        <a:noFill/>
                      </a:ln>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6631" name="Object 7"/>
          <p:cNvGraphicFramePr>
            <a:graphicFrameLocks noChangeAspect="1"/>
          </p:cNvGraphicFramePr>
          <p:nvPr/>
        </p:nvGraphicFramePr>
        <p:xfrm>
          <a:off x="1078230" y="2011045"/>
          <a:ext cx="400050" cy="533400"/>
        </p:xfrm>
        <a:graphic>
          <a:graphicData uri="http://schemas.openxmlformats.org/presentationml/2006/ole">
            <mc:AlternateContent xmlns:mc="http://schemas.openxmlformats.org/markup-compatibility/2006">
              <mc:Choice xmlns:v="urn:schemas-microsoft-com:vml" Requires="v">
                <p:oleObj spid="_x0000_s1099" name="公式" r:id="rId5" imgW="3352800" imgH="4572000" progId="Equation.3">
                  <p:embed/>
                </p:oleObj>
              </mc:Choice>
              <mc:Fallback>
                <p:oleObj name="公式" r:id="rId5" imgW="3352800" imgH="4572000" progId="Equation.3">
                  <p:embed/>
                  <p:pic>
                    <p:nvPicPr>
                      <p:cNvPr id="0" name="图片 1025"/>
                      <p:cNvPicPr>
                        <a:picLocks noChangeAspect="1"/>
                      </p:cNvPicPr>
                      <p:nvPr/>
                    </p:nvPicPr>
                    <p:blipFill>
                      <a:blip r:embed="rId6"/>
                      <a:stretch>
                        <a:fillRect/>
                      </a:stretch>
                    </p:blipFill>
                    <p:spPr>
                      <a:xfrm>
                        <a:off x="1078230" y="2011045"/>
                        <a:ext cx="400050" cy="533400"/>
                      </a:xfrm>
                      <a:prstGeom prst="rect">
                        <a:avLst/>
                      </a:prstGeom>
                      <a:noFill/>
                      <a:ln w="9525">
                        <a:noFill/>
                      </a:ln>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1535424694"/>
              </p:ext>
            </p:extLst>
          </p:nvPr>
        </p:nvGraphicFramePr>
        <p:xfrm>
          <a:off x="5163657" y="2581593"/>
          <a:ext cx="2428875" cy="445135"/>
        </p:xfrm>
        <a:graphic>
          <a:graphicData uri="http://schemas.openxmlformats.org/presentationml/2006/ole">
            <mc:AlternateContent xmlns:mc="http://schemas.openxmlformats.org/markup-compatibility/2006">
              <mc:Choice xmlns:v="urn:schemas-microsoft-com:vml" Requires="v">
                <p:oleObj spid="_x0000_s1100" name="公式" r:id="rId7" imgW="1358900" imgH="241300" progId="Equation.3">
                  <p:embed/>
                </p:oleObj>
              </mc:Choice>
              <mc:Fallback>
                <p:oleObj name="公式" r:id="rId7" imgW="1358900" imgH="241300" progId="Equation.3">
                  <p:embed/>
                  <p:pic>
                    <p:nvPicPr>
                      <p:cNvPr id="0" name="图片 1027"/>
                      <p:cNvPicPr>
                        <a:picLocks noChangeAspect="1"/>
                      </p:cNvPicPr>
                      <p:nvPr/>
                    </p:nvPicPr>
                    <p:blipFill>
                      <a:blip r:embed="rId8"/>
                      <a:stretch>
                        <a:fillRect/>
                      </a:stretch>
                    </p:blipFill>
                    <p:spPr>
                      <a:xfrm>
                        <a:off x="5163657" y="2581593"/>
                        <a:ext cx="2428875" cy="445135"/>
                      </a:xfrm>
                      <a:prstGeom prst="rect">
                        <a:avLst/>
                      </a:prstGeom>
                      <a:noFill/>
                      <a:ln w="9525">
                        <a:noFill/>
                      </a:ln>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6637" name="Object 13"/>
          <p:cNvGraphicFramePr>
            <a:graphicFrameLocks noChangeAspect="1"/>
          </p:cNvGraphicFramePr>
          <p:nvPr/>
        </p:nvGraphicFramePr>
        <p:xfrm>
          <a:off x="3365500" y="2071688"/>
          <a:ext cx="2689225" cy="473075"/>
        </p:xfrm>
        <a:graphic>
          <a:graphicData uri="http://schemas.openxmlformats.org/presentationml/2006/ole">
            <mc:AlternateContent xmlns:mc="http://schemas.openxmlformats.org/markup-compatibility/2006">
              <mc:Choice xmlns:v="urn:schemas-microsoft-com:vml" Requires="v">
                <p:oleObj spid="_x0000_s1101" name="公式" r:id="rId9" imgW="1308100" imgH="228600" progId="Equation.3">
                  <p:embed/>
                </p:oleObj>
              </mc:Choice>
              <mc:Fallback>
                <p:oleObj name="公式" r:id="rId9" imgW="1308100" imgH="228600" progId="Equation.3">
                  <p:embed/>
                  <p:pic>
                    <p:nvPicPr>
                      <p:cNvPr id="0" name="图片 1028"/>
                      <p:cNvPicPr>
                        <a:picLocks noChangeAspect="1"/>
                      </p:cNvPicPr>
                      <p:nvPr/>
                    </p:nvPicPr>
                    <p:blipFill>
                      <a:blip r:embed="rId10"/>
                      <a:stretch>
                        <a:fillRect/>
                      </a:stretch>
                    </p:blipFill>
                    <p:spPr>
                      <a:xfrm>
                        <a:off x="3365500" y="2071688"/>
                        <a:ext cx="2689225" cy="473075"/>
                      </a:xfrm>
                      <a:prstGeom prst="rect">
                        <a:avLst/>
                      </a:prstGeom>
                      <a:noFill/>
                      <a:ln w="9525">
                        <a:noFill/>
                      </a:ln>
                    </p:spPr>
                  </p:pic>
                </p:oleObj>
              </mc:Fallback>
            </mc:AlternateContent>
          </a:graphicData>
        </a:graphic>
      </p:graphicFrame>
      <p:sp>
        <p:nvSpPr>
          <p:cNvPr id="37" name="Shape 37"/>
          <p:cNvSpPr>
            <a:spLocks noGrp="1"/>
          </p:cNvSpPr>
          <p:nvPr/>
        </p:nvSpPr>
        <p:spPr>
          <a:xfrm>
            <a:off x="0" y="274638"/>
            <a:ext cx="8229600" cy="1143000"/>
          </a:xfrm>
          <a:prstGeom prst="rect">
            <a:avLst/>
          </a:prstGeom>
          <a:noFill/>
          <a:ln>
            <a:noFill/>
          </a:ln>
        </p:spPr>
        <p:txBody>
          <a:bodyPr vert="horz" wrap="square" lIns="0" tIns="0" rIns="0" bIns="0" numCol="1" anchor="ctr" anchorCtr="0" compatLnSpc="1">
            <a:normAutofit/>
          </a:bodyPr>
          <a:lstStyle>
            <a:lvl1pPr>
              <a:defRPr>
                <a:latin typeface="宋体"/>
                <a:ea typeface="宋体"/>
                <a:cs typeface="宋体"/>
                <a:sym typeface="宋体"/>
              </a:defRPr>
            </a:lvl1pPr>
          </a:lstStyle>
          <a:p>
            <a:pPr lvl="0" algn="ctr">
              <a:defRPr sz="1800"/>
            </a:pPr>
            <a:r>
              <a:rPr sz="4400" dirty="0" err="1"/>
              <a:t>基本概念</a:t>
            </a:r>
            <a:endParaRPr sz="4400" dirty="0"/>
          </a:p>
        </p:txBody>
      </p:sp>
      <p:graphicFrame>
        <p:nvGraphicFramePr>
          <p:cNvPr id="4" name="Object 5"/>
          <p:cNvGraphicFramePr>
            <a:graphicFrameLocks noChangeAspect="1"/>
          </p:cNvGraphicFramePr>
          <p:nvPr/>
        </p:nvGraphicFramePr>
        <p:xfrm>
          <a:off x="4684713" y="3122295"/>
          <a:ext cx="1536065" cy="367030"/>
        </p:xfrm>
        <a:graphic>
          <a:graphicData uri="http://schemas.openxmlformats.org/presentationml/2006/ole">
            <mc:AlternateContent xmlns:mc="http://schemas.openxmlformats.org/markup-compatibility/2006">
              <mc:Choice xmlns:v="urn:schemas-microsoft-com:vml" Requires="v">
                <p:oleObj spid="_x0000_s1102" name="公式" r:id="rId11" imgW="952500" imgH="228600" progId="Equation.3">
                  <p:embed/>
                </p:oleObj>
              </mc:Choice>
              <mc:Fallback>
                <p:oleObj name="公式" r:id="rId11" imgW="952500" imgH="228600" progId="Equation.3">
                  <p:embed/>
                  <p:pic>
                    <p:nvPicPr>
                      <p:cNvPr id="0" name="图片 1024"/>
                      <p:cNvPicPr>
                        <a:picLocks noChangeAspect="1"/>
                      </p:cNvPicPr>
                      <p:nvPr/>
                    </p:nvPicPr>
                    <p:blipFill>
                      <a:blip r:embed="rId12"/>
                      <a:stretch>
                        <a:fillRect/>
                      </a:stretch>
                    </p:blipFill>
                    <p:spPr>
                      <a:xfrm>
                        <a:off x="4684713" y="3122295"/>
                        <a:ext cx="1536065" cy="36703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5187636" cy="487363"/>
          </a:xfrm>
        </p:spPr>
        <p:txBody>
          <a:bodyPr/>
          <a:lstStyle/>
          <a:p>
            <a:pPr eaLnBrk="1" hangingPunct="1"/>
            <a:r>
              <a:rPr lang="zh-CN" altLang="en-US"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smtClean="0"/>
              <a:t>	</a:t>
            </a:r>
            <a:endParaRPr lang="en-US" altLang="zh-CN" sz="2400" dirty="0" smtClean="0"/>
          </a:p>
          <a:p>
            <a:pPr eaLnBrk="1" hangingPunct="1">
              <a:buFontTx/>
              <a:buNone/>
            </a:pPr>
            <a:r>
              <a:rPr lang="zh-CN" altLang="en-US" sz="2400" dirty="0" smtClean="0"/>
              <a:t> 向量                                表示皇后的布局。分量    表示第   行皇后的列位置。</a:t>
            </a:r>
          </a:p>
          <a:p>
            <a:pPr eaLnBrk="1" hangingPunct="1">
              <a:buFontTx/>
              <a:buNone/>
            </a:pPr>
            <a:r>
              <a:rPr lang="zh-CN" altLang="en-US" sz="2400" dirty="0" smtClean="0"/>
              <a:t>	    的取值范围                             ， 有  </a:t>
            </a:r>
            <a:r>
              <a:rPr lang="en-US" altLang="zh-CN" sz="2400" dirty="0" smtClean="0"/>
              <a:t>4</a:t>
            </a:r>
            <a:r>
              <a:rPr lang="en-US" altLang="zh-CN" sz="2400" baseline="30000" dirty="0" smtClean="0"/>
              <a:t>4</a:t>
            </a:r>
            <a:r>
              <a:rPr lang="zh-CN" altLang="en-US" sz="2400" dirty="0" smtClean="0"/>
              <a:t>  个可能解，（</a:t>
            </a:r>
            <a:r>
              <a:rPr lang="en-US" altLang="zh-CN" sz="2400" dirty="0" smtClean="0"/>
              <a:t>2,4,1,3</a:t>
            </a:r>
            <a:r>
              <a:rPr lang="zh-CN" altLang="en-US" sz="2400" dirty="0" smtClean="0"/>
              <a:t>）是一个可行解（</a:t>
            </a:r>
            <a:r>
              <a:rPr lang="en-US" altLang="zh-CN" sz="2400" dirty="0" smtClean="0"/>
              <a:t>c</a:t>
            </a:r>
            <a:r>
              <a:rPr lang="zh-CN" altLang="en-US" sz="2400" dirty="0" smtClean="0">
                <a:ea typeface="宋体" charset="0"/>
              </a:rPr>
              <a:t>图</a:t>
            </a:r>
            <a:r>
              <a:rPr lang="zh-CN" altLang="en-US" sz="2400" dirty="0" smtClean="0"/>
              <a:t>）</a:t>
            </a:r>
          </a:p>
          <a:p>
            <a:pPr eaLnBrk="1" hangingPunct="1">
              <a:buFontTx/>
              <a:buNone/>
            </a:pPr>
            <a:r>
              <a:rPr lang="zh-CN" altLang="en-US" sz="2400" dirty="0" smtClean="0"/>
              <a:t>完全四叉树的所有叶子节点构成一个解空间，每个叶子节点就是一个可能解，满足要求的叶子节点就是可行解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6" name="Object 5"/>
          <p:cNvGraphicFramePr>
            <a:graphicFrameLocks noChangeAspect="1"/>
          </p:cNvGraphicFramePr>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2156" name="公式" r:id="rId3" imgW="24688800" imgH="4572000" progId="Equation.3">
                  <p:embed/>
                </p:oleObj>
              </mc:Choice>
              <mc:Fallback>
                <p:oleObj name="公式" r:id="rId3" imgW="24688800" imgH="4572000" progId="Equation.3">
                  <p:embed/>
                  <p:pic>
                    <p:nvPicPr>
                      <p:cNvPr id="0" name="图片 2048"/>
                      <p:cNvPicPr>
                        <a:picLocks noChangeAspect="1"/>
                      </p:cNvPicPr>
                      <p:nvPr/>
                    </p:nvPicPr>
                    <p:blipFill>
                      <a:blip r:embed="rId4"/>
                      <a:stretch>
                        <a:fillRect/>
                      </a:stretch>
                    </p:blipFill>
                    <p:spPr>
                      <a:xfrm>
                        <a:off x="1295400" y="1378743"/>
                        <a:ext cx="2286000" cy="423863"/>
                      </a:xfrm>
                      <a:prstGeom prst="rect">
                        <a:avLst/>
                      </a:prstGeom>
                      <a:noFill/>
                      <a:ln w="9525">
                        <a:noFill/>
                      </a:ln>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2773908346"/>
              </p:ext>
            </p:extLst>
          </p:nvPr>
        </p:nvGraphicFramePr>
        <p:xfrm>
          <a:off x="6673536" y="1353963"/>
          <a:ext cx="342900" cy="457200"/>
        </p:xfrm>
        <a:graphic>
          <a:graphicData uri="http://schemas.openxmlformats.org/presentationml/2006/ole">
            <mc:AlternateContent xmlns:mc="http://schemas.openxmlformats.org/markup-compatibility/2006">
              <mc:Choice xmlns:v="urn:schemas-microsoft-com:vml" Requires="v">
                <p:oleObj spid="_x0000_s2157" name="公式" r:id="rId5" imgW="3352800" imgH="4572000" progId="Equation.3">
                  <p:embed/>
                </p:oleObj>
              </mc:Choice>
              <mc:Fallback>
                <p:oleObj name="公式" r:id="rId5" imgW="3352800" imgH="4572000" progId="Equation.3">
                  <p:embed/>
                  <p:pic>
                    <p:nvPicPr>
                      <p:cNvPr id="0" name="图片 2049"/>
                      <p:cNvPicPr>
                        <a:picLocks noChangeAspect="1"/>
                      </p:cNvPicPr>
                      <p:nvPr/>
                    </p:nvPicPr>
                    <p:blipFill>
                      <a:blip r:embed="rId6"/>
                      <a:stretch>
                        <a:fillRect/>
                      </a:stretch>
                    </p:blipFill>
                    <p:spPr>
                      <a:xfrm>
                        <a:off x="6673536" y="1353963"/>
                        <a:ext cx="342900" cy="457200"/>
                      </a:xfrm>
                      <a:prstGeom prst="rect">
                        <a:avLst/>
                      </a:prstGeom>
                      <a:noFill/>
                      <a:ln w="9525">
                        <a:noFill/>
                      </a:ln>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0" name="Object 9"/>
          <p:cNvGraphicFramePr>
            <a:graphicFrameLocks noChangeAspect="1"/>
          </p:cNvGraphicFramePr>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2158" name="公式" r:id="rId7" imgW="2133600" imgH="3657600" progId="Equation.3">
                  <p:embed/>
                </p:oleObj>
              </mc:Choice>
              <mc:Fallback>
                <p:oleObj name="公式" r:id="rId7" imgW="2133600" imgH="3657600" progId="Equation.3">
                  <p:embed/>
                  <p:pic>
                    <p:nvPicPr>
                      <p:cNvPr id="0" name="图片 2050"/>
                      <p:cNvPicPr>
                        <a:picLocks noChangeAspect="1"/>
                      </p:cNvPicPr>
                      <p:nvPr/>
                    </p:nvPicPr>
                    <p:blipFill>
                      <a:blip r:embed="rId8"/>
                      <a:stretch>
                        <a:fillRect/>
                      </a:stretch>
                    </p:blipFill>
                    <p:spPr>
                      <a:xfrm>
                        <a:off x="7874000" y="1374509"/>
                        <a:ext cx="257175" cy="457200"/>
                      </a:xfrm>
                      <a:prstGeom prst="rect">
                        <a:avLst/>
                      </a:prstGeom>
                      <a:noFill/>
                      <a:ln w="9525">
                        <a:noFill/>
                      </a:ln>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2" name="Object 11"/>
          <p:cNvGraphicFramePr>
            <a:graphicFrameLocks noChangeAspect="1"/>
          </p:cNvGraphicFramePr>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2159" name="公式" r:id="rId9" imgW="3352800" imgH="4572000" progId="Equation.3">
                  <p:embed/>
                </p:oleObj>
              </mc:Choice>
              <mc:Fallback>
                <p:oleObj name="公式" r:id="rId9" imgW="3352800" imgH="4572000" progId="Equation.3">
                  <p:embed/>
                  <p:pic>
                    <p:nvPicPr>
                      <p:cNvPr id="0" name="图片 2051"/>
                      <p:cNvPicPr>
                        <a:picLocks noChangeAspect="1"/>
                      </p:cNvPicPr>
                      <p:nvPr/>
                    </p:nvPicPr>
                    <p:blipFill>
                      <a:blip r:embed="rId6"/>
                      <a:stretch>
                        <a:fillRect/>
                      </a:stretch>
                    </p:blipFill>
                    <p:spPr>
                      <a:xfrm>
                        <a:off x="714375" y="2123860"/>
                        <a:ext cx="400050" cy="533400"/>
                      </a:xfrm>
                      <a:prstGeom prst="rect">
                        <a:avLst/>
                      </a:prstGeom>
                      <a:noFill/>
                      <a:ln w="9525">
                        <a:noFill/>
                      </a:ln>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4" name="Object 13"/>
          <p:cNvGraphicFramePr>
            <a:graphicFrameLocks noChangeAspect="1"/>
          </p:cNvGraphicFramePr>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2160" name="公式" r:id="rId10" imgW="20726400" imgH="4572000" progId="Equation.3">
                  <p:embed/>
                </p:oleObj>
              </mc:Choice>
              <mc:Fallback>
                <p:oleObj name="公式" r:id="rId10" imgW="20726400" imgH="4572000" progId="Equation.3">
                  <p:embed/>
                  <p:pic>
                    <p:nvPicPr>
                      <p:cNvPr id="0" name="图片 2052"/>
                      <p:cNvPicPr>
                        <a:picLocks noChangeAspect="1"/>
                      </p:cNvPicPr>
                      <p:nvPr/>
                    </p:nvPicPr>
                    <p:blipFill>
                      <a:blip r:embed="rId11"/>
                      <a:stretch>
                        <a:fillRect/>
                      </a:stretch>
                    </p:blipFill>
                    <p:spPr>
                      <a:xfrm>
                        <a:off x="2791574" y="2220563"/>
                        <a:ext cx="1828800" cy="401638"/>
                      </a:xfrm>
                      <a:prstGeom prst="rect">
                        <a:avLst/>
                      </a:prstGeom>
                      <a:noFill/>
                      <a:ln w="9525">
                        <a:noFill/>
                      </a:ln>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8" name="Object 4"/>
          <p:cNvGraphicFramePr>
            <a:graphicFrameLocks noChangeAspect="1"/>
          </p:cNvGraphicFramePr>
          <p:nvPr>
            <p:extLst>
              <p:ext uri="{D42A27DB-BD31-4B8C-83A1-F6EECF244321}">
                <p14:modId xmlns:p14="http://schemas.microsoft.com/office/powerpoint/2010/main" val="2042859919"/>
              </p:ext>
            </p:extLst>
          </p:nvPr>
        </p:nvGraphicFramePr>
        <p:xfrm>
          <a:off x="342900" y="3956050"/>
          <a:ext cx="4038600" cy="1755775"/>
        </p:xfrm>
        <a:graphic>
          <a:graphicData uri="http://schemas.openxmlformats.org/presentationml/2006/ole">
            <mc:AlternateContent xmlns:mc="http://schemas.openxmlformats.org/markup-compatibility/2006">
              <mc:Choice xmlns:v="urn:schemas-microsoft-com:vml" Requires="v">
                <p:oleObj spid="_x0000_s2161" name="图片" r:id="rId12" imgW="3218180" imgH="1400810" progId="Word.Picture.8">
                  <p:embed/>
                </p:oleObj>
              </mc:Choice>
              <mc:Fallback>
                <p:oleObj name="图片" r:id="rId12" imgW="3218180" imgH="1400810" progId="Word.Picture.8">
                  <p:embed/>
                  <p:pic>
                    <p:nvPicPr>
                      <p:cNvPr id="0" name="图片 2053"/>
                      <p:cNvPicPr>
                        <a:picLocks noChangeAspect="1"/>
                      </p:cNvPicPr>
                      <p:nvPr/>
                    </p:nvPicPr>
                    <p:blipFill>
                      <a:blip r:embed="rId13"/>
                      <a:stretch>
                        <a:fillRect/>
                      </a:stretch>
                    </p:blipFill>
                    <p:spPr>
                      <a:xfrm>
                        <a:off x="342900" y="3956050"/>
                        <a:ext cx="4038600" cy="1755775"/>
                      </a:xfrm>
                      <a:prstGeom prst="rect">
                        <a:avLst/>
                      </a:prstGeom>
                      <a:noFill/>
                      <a:ln w="9525">
                        <a:noFill/>
                      </a:ln>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297778340"/>
              </p:ext>
            </p:extLst>
          </p:nvPr>
        </p:nvGraphicFramePr>
        <p:xfrm>
          <a:off x="4728646" y="3956050"/>
          <a:ext cx="1696125" cy="1474811"/>
        </p:xfrm>
        <a:graphic>
          <a:graphicData uri="http://schemas.openxmlformats.org/presentationml/2006/ole">
            <mc:AlternateContent xmlns:mc="http://schemas.openxmlformats.org/markup-compatibility/2006">
              <mc:Choice xmlns:v="urn:schemas-microsoft-com:vml" Requires="v">
                <p:oleObj spid="_x0000_s2162" name="图片" r:id="rId14" imgW="1390650" imgH="1210310" progId="Word.Picture.8">
                  <p:embed/>
                </p:oleObj>
              </mc:Choice>
              <mc:Fallback>
                <p:oleObj name="图片" r:id="rId14" imgW="1390650" imgH="1210310" progId="Word.Picture.8">
                  <p:embed/>
                  <p:pic>
                    <p:nvPicPr>
                      <p:cNvPr id="0" name="图片 2054"/>
                      <p:cNvPicPr>
                        <a:picLocks noChangeAspect="1"/>
                      </p:cNvPicPr>
                      <p:nvPr/>
                    </p:nvPicPr>
                    <p:blipFill>
                      <a:blip r:embed="rId15"/>
                      <a:stretch>
                        <a:fillRect/>
                      </a:stretch>
                    </p:blipFill>
                    <p:spPr>
                      <a:xfrm>
                        <a:off x="4728646" y="3956050"/>
                        <a:ext cx="1696125" cy="1474811"/>
                      </a:xfrm>
                      <a:prstGeom prst="rect">
                        <a:avLst/>
                      </a:prstGeom>
                      <a:noFill/>
                      <a:ln w="9525">
                        <a:noFill/>
                      </a:ln>
                    </p:spPr>
                  </p:pic>
                </p:oleObj>
              </mc:Fallback>
            </mc:AlternateContent>
          </a:graphicData>
        </a:graphic>
      </p:graphicFrame>
      <p:sp>
        <p:nvSpPr>
          <p:cNvPr id="15380" name="Text Box 20"/>
          <p:cNvSpPr txBox="1">
            <a:spLocks noChangeArrowheads="1"/>
          </p:cNvSpPr>
          <p:nvPr/>
        </p:nvSpPr>
        <p:spPr bwMode="auto">
          <a:xfrm>
            <a:off x="638175" y="5758655"/>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(2,4,3,1)</a:t>
            </a:r>
            <a:endParaRPr lang="zh-CN" altLang="en-US" dirty="0"/>
          </a:p>
        </p:txBody>
      </p:sp>
      <p:sp>
        <p:nvSpPr>
          <p:cNvPr id="15381" name="Text Box 21"/>
          <p:cNvSpPr txBox="1">
            <a:spLocks noChangeArrowheads="1"/>
          </p:cNvSpPr>
          <p:nvPr/>
        </p:nvSpPr>
        <p:spPr bwMode="auto">
          <a:xfrm>
            <a:off x="2948305" y="5758655"/>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(1,4,2,3)</a:t>
            </a:r>
            <a:endParaRPr lang="zh-CN" altLang="en-US" dirty="0"/>
          </a:p>
        </p:txBody>
      </p:sp>
      <p:sp>
        <p:nvSpPr>
          <p:cNvPr id="15382" name="Text Box 22"/>
          <p:cNvSpPr txBox="1">
            <a:spLocks noChangeArrowheads="1"/>
          </p:cNvSpPr>
          <p:nvPr/>
        </p:nvSpPr>
        <p:spPr bwMode="auto">
          <a:xfrm>
            <a:off x="5059183" y="5726905"/>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(2,4,1,3)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2" y="1909281"/>
            <a:ext cx="7772400" cy="4471988"/>
          </a:xfrm>
          <a:prstGeom prst="rect">
            <a:avLst/>
          </a:prstGeom>
        </p:spPr>
        <p:txBody>
          <a:bodyPr lIns="0" tIns="0" rIns="0" bIns="0">
            <a:normAutofit/>
          </a:bodyPr>
          <a:lstStyle/>
          <a:p>
            <a:pPr marL="325755" lvl="0" indent="-325755" defTabSz="868680">
              <a:buNone/>
              <a:defRPr sz="1800"/>
            </a:pPr>
            <a:r>
              <a:rPr lang="en-US" sz="3040" dirty="0" smtClean="0">
                <a:latin typeface="宋体"/>
                <a:ea typeface="宋体"/>
                <a:cs typeface="宋体"/>
                <a:sym typeface="宋体"/>
              </a:rPr>
              <a:t>  </a:t>
            </a:r>
            <a:r>
              <a:rPr sz="3040" dirty="0" err="1" smtClean="0">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485" lvl="1" indent="-271145" defTabSz="868680">
              <a:spcBef>
                <a:spcPts val="600"/>
              </a:spcBef>
              <a:defRPr sz="1800"/>
            </a:pPr>
            <a:r>
              <a:rPr sz="2660" dirty="0" err="1">
                <a:latin typeface="+mj-lt"/>
                <a:ea typeface="宋体"/>
                <a:cs typeface="宋体"/>
                <a:sym typeface="宋体"/>
              </a:rPr>
              <a:t>一般解空间构造成为为树状结构，用深度优先的策略搜索</a:t>
            </a:r>
            <a:endParaRPr sz="2660" dirty="0">
              <a:latin typeface="+mj-lt"/>
            </a:endParaRPr>
          </a:p>
          <a:p>
            <a:pPr marL="705485" lvl="1" indent="-271145"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485" lvl="1" indent="-271145" defTabSz="868680">
              <a:spcBef>
                <a:spcPts val="600"/>
              </a:spcBef>
              <a:defRPr sz="1800"/>
            </a:pPr>
            <a:r>
              <a:rPr sz="2660" dirty="0" err="1">
                <a:latin typeface="+mj-lt"/>
                <a:ea typeface="宋体"/>
                <a:cs typeface="宋体"/>
                <a:sym typeface="宋体"/>
              </a:rPr>
              <a:t>通常用排除法，减少搜索空间</a:t>
            </a:r>
            <a:endParaRPr sz="2660" dirty="0">
              <a:latin typeface="+mj-lt"/>
              <a:ea typeface="宋体"/>
              <a:cs typeface="宋体"/>
              <a:sym typeface="宋体"/>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1039</TotalTime>
  <Words>1721</Words>
  <Application>Microsoft Office PowerPoint</Application>
  <PresentationFormat>全屏显示(4:3)</PresentationFormat>
  <Paragraphs>237</Paragraphs>
  <Slides>24</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5" baseType="lpstr">
      <vt:lpstr>Helvetica Neue</vt:lpstr>
      <vt:lpstr>黑体</vt:lpstr>
      <vt:lpstr>楷体_GB2312</vt:lpstr>
      <vt:lpstr>宋体</vt:lpstr>
      <vt:lpstr>Arial</vt:lpstr>
      <vt:lpstr>Symbol</vt:lpstr>
      <vt:lpstr>Times New Roman</vt:lpstr>
      <vt:lpstr>Wingdings</vt:lpstr>
      <vt:lpstr>original</vt:lpstr>
      <vt:lpstr>公式</vt:lpstr>
      <vt:lpstr>图片</vt:lpstr>
      <vt:lpstr>回溯法</vt:lpstr>
      <vt:lpstr>主要内容</vt:lpstr>
      <vt:lpstr>N皇后问题</vt:lpstr>
      <vt:lpstr>求解过程图示</vt:lpstr>
      <vt:lpstr>PowerPoint 演示文稿</vt:lpstr>
      <vt:lpstr>主要内容</vt:lpstr>
      <vt:lpstr>PowerPoint 演示文稿</vt:lpstr>
      <vt:lpstr>四后问题的解空间</vt:lpstr>
      <vt:lpstr>回溯法简介</vt:lpstr>
      <vt:lpstr>PowerPoint 演示文稿</vt:lpstr>
      <vt:lpstr>状态空间树</vt:lpstr>
      <vt:lpstr>PowerPoint 演示文稿</vt:lpstr>
      <vt:lpstr>PowerPoint 演示文稿</vt:lpstr>
      <vt:lpstr>PowerPoint 演示文稿</vt:lpstr>
      <vt:lpstr>PowerPoint 演示文稿</vt:lpstr>
      <vt:lpstr>回溯法的哲学思想</vt:lpstr>
      <vt:lpstr>主要内容</vt:lpstr>
      <vt:lpstr>PowerPoint 演示文稿</vt:lpstr>
      <vt:lpstr>PowerPoint 演示文稿</vt:lpstr>
      <vt:lpstr>PowerPoint 演示文稿</vt:lpstr>
      <vt:lpstr>主要内容</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Galaxy</dc:creator>
  <cp:lastModifiedBy>szu</cp:lastModifiedBy>
  <cp:revision>26</cp:revision>
  <dcterms:created xsi:type="dcterms:W3CDTF">2016-09-12T08:33:24Z</dcterms:created>
  <dcterms:modified xsi:type="dcterms:W3CDTF">2017-10-11T13:53:42Z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