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554" r:id="rId4"/>
    <p:sldId id="503" r:id="rId5"/>
    <p:sldId id="505" r:id="rId6"/>
    <p:sldId id="509" r:id="rId7"/>
    <p:sldId id="510" r:id="rId8"/>
    <p:sldId id="511" r:id="rId9"/>
    <p:sldId id="513" r:id="rId10"/>
    <p:sldId id="512" r:id="rId11"/>
    <p:sldId id="527" r:id="rId12"/>
    <p:sldId id="528" r:id="rId13"/>
    <p:sldId id="529" r:id="rId15"/>
    <p:sldId id="515" r:id="rId16"/>
    <p:sldId id="506" r:id="rId17"/>
    <p:sldId id="520" r:id="rId18"/>
    <p:sldId id="522" r:id="rId19"/>
    <p:sldId id="523" r:id="rId20"/>
    <p:sldId id="524" r:id="rId21"/>
    <p:sldId id="531" r:id="rId22"/>
    <p:sldId id="517" r:id="rId23"/>
    <p:sldId id="518" r:id="rId24"/>
    <p:sldId id="532" r:id="rId25"/>
    <p:sldId id="519" r:id="rId26"/>
    <p:sldId id="542" r:id="rId27"/>
    <p:sldId id="543" r:id="rId28"/>
    <p:sldId id="544" r:id="rId29"/>
    <p:sldId id="545" r:id="rId30"/>
    <p:sldId id="547" r:id="rId31"/>
    <p:sldId id="550" r:id="rId32"/>
    <p:sldId id="548" r:id="rId33"/>
    <p:sldId id="546" r:id="rId34"/>
    <p:sldId id="533" r:id="rId3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16"/>
      <a:buNone/>
      <a:defRPr b="0" i="0" u="none" kern="1200" baseline="0">
        <a:solidFill>
          <a:schemeClr val="tx1"/>
        </a:solidFill>
        <a:latin typeface="Arial" panose="020B0604020202020204" charset="-116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16"/>
      <a:buNone/>
      <a:defRPr b="0" i="0" u="none" kern="1200" baseline="0">
        <a:solidFill>
          <a:schemeClr val="tx1"/>
        </a:solidFill>
        <a:latin typeface="Arial" panose="020B0604020202020204" charset="-116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16"/>
      <a:buNone/>
      <a:defRPr b="0" i="0" u="none" kern="1200" baseline="0">
        <a:solidFill>
          <a:schemeClr val="tx1"/>
        </a:solidFill>
        <a:latin typeface="Arial" panose="020B0604020202020204" charset="-116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16"/>
      <a:buNone/>
      <a:defRPr b="0" i="0" u="none" kern="1200" baseline="0">
        <a:solidFill>
          <a:schemeClr val="tx1"/>
        </a:solidFill>
        <a:latin typeface="Arial" panose="020B0604020202020204" charset="-116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16"/>
      <a:buNone/>
      <a:defRPr b="0" i="0" u="none" kern="1200" baseline="0">
        <a:solidFill>
          <a:schemeClr val="tx1"/>
        </a:solidFill>
        <a:latin typeface="Arial" panose="020B0604020202020204" charset="-116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16"/>
      <a:buNone/>
      <a:defRPr b="0" i="0" u="none" kern="1200" baseline="0">
        <a:solidFill>
          <a:schemeClr val="tx1"/>
        </a:solidFill>
        <a:latin typeface="Arial" panose="020B0604020202020204" charset="-116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16"/>
      <a:buNone/>
      <a:defRPr b="0" i="0" u="none" kern="1200" baseline="0">
        <a:solidFill>
          <a:schemeClr val="tx1"/>
        </a:solidFill>
        <a:latin typeface="Arial" panose="020B0604020202020204" charset="-116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16"/>
      <a:buNone/>
      <a:defRPr b="0" i="0" u="none" kern="1200" baseline="0">
        <a:solidFill>
          <a:schemeClr val="tx1"/>
        </a:solidFill>
        <a:latin typeface="Arial" panose="020B0604020202020204" charset="-116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16"/>
      <a:buNone/>
      <a:defRPr b="0" i="0" u="none" kern="1200" baseline="0">
        <a:solidFill>
          <a:schemeClr val="tx1"/>
        </a:solidFill>
        <a:latin typeface="Arial" panose="020B0604020202020204" charset="-116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轩才" initials="zxc" lastIdx="1" clrIdx="0"/>
  <p:cmAuthor id="2" name="xiaofu" initials="x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charset="-116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charset="-116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2457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抽象还是具象：东方人在看得见的东西偏抽象讲意境。但是在抽象的层面，希望能靠近人的观感而具象。总体上是因为从人的角度思考</a:t>
            </a:r>
            <a:endParaRPr lang="zh-CN" altLang="en-US"/>
          </a:p>
          <a:p>
            <a:r>
              <a:rPr lang="zh-CN" altLang="en-US"/>
              <a:t>求同存异：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2049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1" name="矩形 2050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algn="ctr">
                <a:buClrTx/>
              </a:pPr>
              <a:endParaRPr 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2" name="矩形 2051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>
                <a:buClrTx/>
              </a:pPr>
              <a:endParaRPr 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2053" name="组合 2052"/>
            <p:cNvGrpSpPr/>
            <p:nvPr/>
          </p:nvGrpSpPr>
          <p:grpSpPr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2054" name="矩形 2053"/>
              <p:cNvSpPr/>
              <p:nvPr userDrawn="1"/>
            </p:nvSpPr>
            <p:spPr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>
                  <a:buClrTx/>
                </a:pPr>
                <a:endParaRPr lang="zh-CN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5" name="矩形 2054"/>
              <p:cNvSpPr/>
              <p:nvPr userDrawn="1"/>
            </p:nvSpPr>
            <p:spPr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>
                  <a:buClrTx/>
                </a:pPr>
                <a:endParaRPr lang="zh-CN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矩形 2055"/>
              <p:cNvSpPr/>
              <p:nvPr userDrawn="1"/>
            </p:nvSpPr>
            <p:spPr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>
                  <a:buClrTx/>
                </a:pPr>
                <a:endParaRPr lang="zh-CN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矩形 2056"/>
              <p:cNvSpPr/>
              <p:nvPr userDrawn="1"/>
            </p:nvSpPr>
            <p:spPr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/>
              <a:p>
                <a:pPr lvl="0">
                  <a:buClrTx/>
                </a:pPr>
                <a:endParaRPr lang="zh-CN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矩形 2057"/>
              <p:cNvSpPr/>
              <p:nvPr userDrawn="1"/>
            </p:nvSpPr>
            <p:spPr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>
                  <a:buClrTx/>
                </a:pPr>
                <a:endParaRPr lang="zh-CN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矩形 2058"/>
              <p:cNvSpPr/>
              <p:nvPr userDrawn="1"/>
            </p:nvSpPr>
            <p:spPr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>
                  <a:buClrTx/>
                </a:pPr>
                <a:endParaRPr lang="zh-CN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矩形 2059"/>
              <p:cNvSpPr/>
              <p:nvPr userDrawn="1"/>
            </p:nvSpPr>
            <p:spPr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/>
              <a:p>
                <a:pPr lvl="0">
                  <a:buClrTx/>
                </a:pPr>
                <a:endParaRPr lang="zh-CN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矩形 2060"/>
              <p:cNvSpPr/>
              <p:nvPr userDrawn="1"/>
            </p:nvSpPr>
            <p:spPr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>
                  <a:buClrTx/>
                </a:pPr>
                <a:endParaRPr lang="zh-CN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矩形 2061"/>
              <p:cNvSpPr/>
              <p:nvPr userDrawn="1"/>
            </p:nvSpPr>
            <p:spPr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>
                  <a:buClrTx/>
                </a:pPr>
                <a:endParaRPr lang="zh-CN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矩形 2062"/>
              <p:cNvSpPr/>
              <p:nvPr userDrawn="1"/>
            </p:nvSpPr>
            <p:spPr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>
                  <a:buClrTx/>
                </a:pPr>
                <a:endParaRPr lang="zh-CN" sz="24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067" name="标题 2066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5000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68" name="副标题 2067"/>
          <p:cNvSpPr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 sz="3400"/>
            </a:lvl1pPr>
            <a:lvl2pPr marL="457200" lvl="1" indent="0" algn="ctr">
              <a:buNone/>
              <a:defRPr sz="3400"/>
            </a:lvl2pPr>
            <a:lvl3pPr marL="914400" lvl="2" indent="0" algn="ctr">
              <a:buNone/>
              <a:defRPr sz="3400"/>
            </a:lvl3pPr>
            <a:lvl4pPr marL="1371600" lvl="3" indent="0" algn="ctr">
              <a:buNone/>
              <a:defRPr sz="3400"/>
            </a:lvl4pPr>
            <a:lvl5pPr marL="1828800" lvl="4" indent="0" algn="ctr">
              <a:buNone/>
              <a:defRPr sz="34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64" name="日期占位符 206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/>
            </a:lvl1pPr>
          </a:lstStyle>
          <a:p>
            <a:pPr fontAlgn="base"/>
            <a:endParaRPr lang="zh-CN" altLang="en-US" strike="noStrike" noProof="1">
              <a:latin typeface="Arial" panose="020B0604020202020204" charset="-116"/>
            </a:endParaRPr>
          </a:p>
        </p:txBody>
      </p:sp>
      <p:sp>
        <p:nvSpPr>
          <p:cNvPr id="2065" name="页脚占位符 206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/>
            </a:lvl1pPr>
          </a:lstStyle>
          <a:p>
            <a:pPr fontAlgn="base"/>
            <a:endParaRPr lang="zh-CN" altLang="en-US" strike="noStrike" noProof="1">
              <a:latin typeface="Arial" panose="020B0604020202020204" charset="-116"/>
            </a:endParaRPr>
          </a:p>
        </p:txBody>
      </p:sp>
      <p:sp>
        <p:nvSpPr>
          <p:cNvPr id="2066" name="灯片编号占位符 206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Arial Black" panose="020B0A04020102020204" pitchFamily="2" charset="0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>
                <a:latin typeface="Arial Black" panose="020B0A0402010202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charset="-116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 Black" panose="020B0A0402010202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charset="-116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52930" cy="5410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charset="-116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 Black" panose="020B0A0402010202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charset="-116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微软雅黑" panose="020B0503020204020204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charset="-116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 Black" panose="020B0A0402010202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charset="-116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charset="-116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 Black" panose="020B0A0402010202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charset="-116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981200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charset="-116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 Black" panose="020B0A0402010202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charset="-116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charset="-116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 Black" panose="020B0A0402010202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charset="-116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charset="-116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 Black" panose="020B0A0402010202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charset="-116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charset="-116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 Black" panose="020B0A0402010202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charset="-116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charset="-116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 Black" panose="020B0A0402010202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charset="-116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charset="-116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 Black" panose="020B0A0402010202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charset="-116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页脚占位符 102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/>
            </a:lvl1pPr>
          </a:lstStyle>
          <a:p>
            <a:pPr lvl="0" fontAlgn="base"/>
            <a:endParaRPr lang="zh-CN" altLang="en-US" strike="noStrike" noProof="1">
              <a:latin typeface="Arial" panose="020B0604020202020204" charset="-116"/>
            </a:endParaRPr>
          </a:p>
        </p:txBody>
      </p:sp>
      <p:sp>
        <p:nvSpPr>
          <p:cNvPr id="1027" name="灯片编号占位符 102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Arial Black" panose="020B0A04020102020204" pitchFamily="2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 Black" panose="020B0A0402010202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grpSp>
        <p:nvGrpSpPr>
          <p:cNvPr id="1028" name="组合 1027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29" name="矩形 1028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algn="ctr">
                <a:buClrTx/>
              </a:pPr>
              <a:endParaRPr 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30" name="矩形 1029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p>
              <a:pPr lvl="0">
                <a:buClrTx/>
              </a:pPr>
              <a:endParaRPr 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31" name="矩形 1030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>
                <a:solidFill>
                  <a:schemeClr val="hlink"/>
                </a:solidFill>
                <a:latin typeface="Arial" panose="020B0604020202020204" charset="-116"/>
                <a:ea typeface="宋体" panose="02010600030101010101" pitchFamily="2" charset="-122"/>
              </a:endParaRPr>
            </a:p>
          </p:txBody>
        </p:sp>
        <p:sp>
          <p:nvSpPr>
            <p:cNvPr id="1032" name="矩形 1031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>
                <a:solidFill>
                  <a:schemeClr val="hlink"/>
                </a:solidFill>
                <a:latin typeface="Arial" panose="020B0604020202020204" charset="-116"/>
                <a:ea typeface="宋体" panose="02010600030101010101" pitchFamily="2" charset="-122"/>
              </a:endParaRPr>
            </a:p>
          </p:txBody>
        </p:sp>
        <p:sp>
          <p:nvSpPr>
            <p:cNvPr id="1033" name="矩形 1032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>
                <a:solidFill>
                  <a:schemeClr val="accent2"/>
                </a:solidFill>
                <a:latin typeface="Arial" panose="020B0604020202020204" charset="-116"/>
                <a:ea typeface="宋体" panose="02010600030101010101" pitchFamily="2" charset="-122"/>
              </a:endParaRPr>
            </a:p>
          </p:txBody>
        </p:sp>
        <p:sp>
          <p:nvSpPr>
            <p:cNvPr id="1034" name="矩形 1033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>
                <a:solidFill>
                  <a:schemeClr val="hlink"/>
                </a:solidFill>
                <a:latin typeface="Arial" panose="020B0604020202020204" charset="-116"/>
                <a:ea typeface="宋体" panose="02010600030101010101" pitchFamily="2" charset="-122"/>
              </a:endParaRPr>
            </a:p>
          </p:txBody>
        </p:sp>
        <p:sp>
          <p:nvSpPr>
            <p:cNvPr id="1035" name="矩形 1034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>
                <a:buClrTx/>
              </a:pPr>
              <a:endParaRPr lang="zh-CN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36" name="矩形 1035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>
                <a:solidFill>
                  <a:schemeClr val="accent2"/>
                </a:solidFill>
                <a:latin typeface="Arial" panose="020B0604020202020204" charset="-116"/>
                <a:ea typeface="宋体" panose="02010600030101010101" pitchFamily="2" charset="-122"/>
              </a:endParaRPr>
            </a:p>
          </p:txBody>
        </p:sp>
        <p:sp>
          <p:nvSpPr>
            <p:cNvPr id="1037" name="矩形 1036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>
                <a:solidFill>
                  <a:schemeClr val="accent2"/>
                </a:solidFill>
                <a:latin typeface="Arial" panose="020B0604020202020204" charset="-116"/>
                <a:ea typeface="宋体" panose="02010600030101010101" pitchFamily="2" charset="-122"/>
              </a:endParaRPr>
            </a:p>
          </p:txBody>
        </p:sp>
      </p:grpSp>
      <p:sp>
        <p:nvSpPr>
          <p:cNvPr id="1038" name="标题 1037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9" name="文本占位符 1038"/>
          <p:cNvSpPr>
            <a:spLocks noGrp="1"/>
          </p:cNvSpPr>
          <p:nvPr>
            <p:ph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0" name="日期占位符 1039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/>
            </a:lvl1pPr>
          </a:lstStyle>
          <a:p>
            <a:pPr lvl="0" fontAlgn="base"/>
            <a:endParaRPr lang="zh-CN" altLang="en-US" strike="noStrike" noProof="1">
              <a:latin typeface="Arial" panose="020B0604020202020204" charset="-116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16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16"/>
        <a:buNone/>
        <a:defRPr b="0" i="0" u="none" kern="1200" baseline="0">
          <a:solidFill>
            <a:schemeClr val="tx1"/>
          </a:solidFill>
          <a:latin typeface="Arial" panose="020B0604020202020204" charset="-116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16"/>
        <a:buNone/>
        <a:defRPr b="0" i="0" u="none" kern="1200" baseline="0">
          <a:solidFill>
            <a:schemeClr val="tx1"/>
          </a:solidFill>
          <a:latin typeface="Arial" panose="020B0604020202020204" charset="-116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16"/>
        <a:buNone/>
        <a:defRPr b="0" i="0" u="none" kern="1200" baseline="0">
          <a:solidFill>
            <a:schemeClr val="tx1"/>
          </a:solidFill>
          <a:latin typeface="Arial" panose="020B0604020202020204" charset="-116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16"/>
        <a:buNone/>
        <a:defRPr b="0" i="0" u="none" kern="1200" baseline="0">
          <a:solidFill>
            <a:schemeClr val="tx1"/>
          </a:solidFill>
          <a:latin typeface="Arial" panose="020B0604020202020204" charset="-116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16"/>
        <a:buNone/>
        <a:defRPr b="0" i="0" u="none" kern="1200" baseline="0">
          <a:solidFill>
            <a:schemeClr val="tx1"/>
          </a:solidFill>
          <a:latin typeface="Arial" panose="020B0604020202020204" charset="-116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16"/>
        <a:buNone/>
        <a:defRPr b="0" i="0" u="none" kern="1200" baseline="0">
          <a:solidFill>
            <a:schemeClr val="tx1"/>
          </a:solidFill>
          <a:latin typeface="Arial" panose="020B0604020202020204" charset="-116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16"/>
        <a:buNone/>
        <a:defRPr b="0" i="0" u="none" kern="1200" baseline="0">
          <a:solidFill>
            <a:schemeClr val="tx1"/>
          </a:solidFill>
          <a:latin typeface="Arial" panose="020B0604020202020204" charset="-116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16"/>
        <a:buNone/>
        <a:defRPr b="0" i="0" u="none" kern="1200" baseline="0">
          <a:solidFill>
            <a:schemeClr val="tx1"/>
          </a:solidFill>
          <a:latin typeface="Arial" panose="020B0604020202020204" charset="-116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slide" Target="slide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7"/>
          <p:cNvSpPr>
            <a:spLocks noGrp="1"/>
          </p:cNvSpPr>
          <p:nvPr>
            <p:ph type="ctrTitle"/>
          </p:nvPr>
        </p:nvSpPr>
        <p:spPr>
          <a:xfrm>
            <a:off x="2311400" y="2038350"/>
            <a:ext cx="6680200" cy="2000250"/>
          </a:xfrm>
        </p:spPr>
        <p:txBody>
          <a:bodyPr anchor="ctr"/>
          <a:p>
            <a:pPr defTabSz="914400">
              <a:buClrTx/>
              <a:buSzPct val="100000"/>
              <a:buFontTx/>
            </a:pPr>
            <a:r>
              <a:rPr lang="zh-CN" altLang="en-US" sz="3600" kern="1200" baseline="0" dirty="0">
                <a:solidFill>
                  <a:srgbClr val="FFFFFF"/>
                </a:solidFill>
                <a:latin typeface="Arial" panose="020B0604020202020204" charset="-116"/>
                <a:ea typeface="+mj-ea"/>
                <a:cs typeface="+mj-cs"/>
              </a:rPr>
              <a:t>东西之别</a:t>
            </a:r>
            <a:br>
              <a:rPr lang="zh-CN" altLang="en-US" sz="3600" kern="1200" baseline="0" dirty="0">
                <a:solidFill>
                  <a:srgbClr val="FFFFFF"/>
                </a:solidFill>
                <a:latin typeface="Arial" panose="020B0604020202020204" charset="-116"/>
                <a:ea typeface="+mj-ea"/>
                <a:cs typeface="+mj-cs"/>
              </a:rPr>
            </a:br>
            <a:r>
              <a:rPr lang="en-US" altLang="zh-CN" sz="3600" kern="1200" baseline="0" dirty="0">
                <a:solidFill>
                  <a:srgbClr val="FFFFFF"/>
                </a:solidFill>
                <a:latin typeface="Arial" panose="020B0604020202020204" charset="-116"/>
                <a:ea typeface="+mj-ea"/>
                <a:cs typeface="+mj-cs"/>
              </a:rPr>
              <a:t>--</a:t>
            </a:r>
            <a:r>
              <a:rPr lang="zh-CN" altLang="en-US" sz="3600" kern="1200" baseline="0" dirty="0">
                <a:solidFill>
                  <a:srgbClr val="FFFFFF"/>
                </a:solidFill>
                <a:latin typeface="Arial" panose="020B0604020202020204" charset="-116"/>
                <a:ea typeface="+mj-ea"/>
                <a:cs typeface="+mj-cs"/>
              </a:rPr>
              <a:t>国际教育与跨文化交流</a:t>
            </a:r>
            <a:r>
              <a:rPr lang="en-US" altLang="zh-CN" sz="3600" kern="1200" baseline="0" dirty="0">
                <a:solidFill>
                  <a:srgbClr val="FFFFFF"/>
                </a:solidFill>
                <a:latin typeface="Arial" panose="020B0604020202020204" charset="-116"/>
                <a:ea typeface="+mj-ea"/>
                <a:cs typeface="+mj-cs"/>
              </a:rPr>
              <a:t> 3</a:t>
            </a:r>
            <a:endParaRPr lang="en-US" altLang="zh-CN" sz="3600" kern="1200" baseline="0" dirty="0">
              <a:solidFill>
                <a:srgbClr val="FFFFFF"/>
              </a:solidFill>
              <a:latin typeface="Arial" panose="020B0604020202020204" charset="-116"/>
              <a:ea typeface="+mj-ea"/>
              <a:cs typeface="+mj-cs"/>
            </a:endParaRPr>
          </a:p>
        </p:txBody>
      </p:sp>
      <p:sp>
        <p:nvSpPr>
          <p:cNvPr id="4098" name="副标题 4098"/>
          <p:cNvSpPr>
            <a:spLocks noGrp="1"/>
          </p:cNvSpPr>
          <p:nvPr>
            <p:ph type="subTitle" idx="1"/>
          </p:nvPr>
        </p:nvSpPr>
        <p:spPr/>
        <p:txBody>
          <a:bodyPr anchor="t"/>
          <a:p>
            <a:pPr defTabSz="914400">
              <a:buSzPct val="75000"/>
            </a:pPr>
            <a:endParaRPr lang="zh-CN" altLang="zh-CN" kern="1200" baseline="0">
              <a:latin typeface="Arial" panose="020B0604020202020204" charset="-116"/>
              <a:ea typeface="+mn-ea"/>
              <a:cs typeface="+mn-cs"/>
            </a:endParaRPr>
          </a:p>
          <a:p>
            <a:pPr defTabSz="914400">
              <a:buSzPct val="75000"/>
            </a:pPr>
            <a:endParaRPr lang="zh-CN" altLang="zh-CN" kern="1200" baseline="0">
              <a:latin typeface="Arial" panose="020B0604020202020204" charset="-116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思维的区别：内敛与外放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东方讲究整体，故此以大局为重，不愿意多出矛盾，能协调就协调，一般比较内敛。行事比较含蓄。</a:t>
            </a:r>
            <a:endParaRPr lang="zh-CN" altLang="en-US"/>
          </a:p>
          <a:p>
            <a:r>
              <a:rPr lang="zh-CN" altLang="en-US"/>
              <a:t>西方讲究个体，故此个性为主，不愿意收到约束，能发挥发挥，一般比较外放。做事比较直接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7"/>
          <p:cNvSpPr>
            <a:spLocks noGrp="1"/>
          </p:cNvSpPr>
          <p:nvPr>
            <p:ph type="title"/>
          </p:nvPr>
        </p:nvSpPr>
        <p:spPr>
          <a:xfrm>
            <a:off x="755650" y="188913"/>
            <a:ext cx="8229600" cy="863600"/>
          </a:xfrm>
        </p:spPr>
        <p:txBody>
          <a:bodyPr wrap="square" anchor="ctr"/>
          <a:p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Indirect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VS  </a:t>
            </a:r>
            <a:r>
              <a:rPr lang="en-US" altLang="en-US" dirty="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Direct</a:t>
            </a:r>
            <a:endParaRPr lang="en-US" altLang="en-US"/>
          </a:p>
        </p:txBody>
      </p:sp>
      <p:pic>
        <p:nvPicPr>
          <p:cNvPr id="3" name="内容占位符 8"/>
          <p:cNvPicPr>
            <a:picLocks noGrp="1" noChangeAspect="1"/>
          </p:cNvPicPr>
          <p:nvPr>
            <p:ph sz="half" idx="1"/>
          </p:nvPr>
        </p:nvPicPr>
        <p:blipFill>
          <a:blip r:embed="rId1"/>
          <a:srcRect t="55104"/>
          <a:stretch>
            <a:fillRect/>
          </a:stretch>
        </p:blipFill>
        <p:spPr>
          <a:xfrm>
            <a:off x="684213" y="1341438"/>
            <a:ext cx="3090862" cy="688975"/>
          </a:xfrm>
        </p:spPr>
      </p:pic>
      <p:pic>
        <p:nvPicPr>
          <p:cNvPr id="4" name="内容占位符 9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b="56354"/>
          <a:stretch>
            <a:fillRect/>
          </a:stretch>
        </p:blipFill>
        <p:spPr>
          <a:xfrm>
            <a:off x="5005388" y="1339850"/>
            <a:ext cx="3381375" cy="647700"/>
          </a:xfrm>
        </p:spPr>
      </p:pic>
      <p:sp>
        <p:nvSpPr>
          <p:cNvPr id="5" name="文本框 10"/>
          <p:cNvSpPr txBox="1"/>
          <p:nvPr/>
        </p:nvSpPr>
        <p:spPr>
          <a:xfrm>
            <a:off x="684213" y="2193925"/>
            <a:ext cx="4068762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dirty="0">
                <a:solidFill>
                  <a:srgbClr val="3643E8"/>
                </a:solidFill>
                <a:latin typeface="Comic Sans MS" panose="030F0702030302020204" pitchFamily="66" charset="0"/>
                <a:ea typeface="方正舒体" panose="02010601030101010101" pitchFamily="2" charset="-122"/>
              </a:rPr>
              <a:t>间接，含蓄，婉转</a:t>
            </a:r>
            <a:endParaRPr lang="zh-CN" altLang="en-US" sz="2400" dirty="0">
              <a:solidFill>
                <a:srgbClr val="3643E8"/>
              </a:solidFill>
              <a:latin typeface="Comic Sans MS" panose="030F0702030302020204" pitchFamily="66" charset="0"/>
              <a:ea typeface="方正舒体" panose="02010601030101010101" pitchFamily="2" charset="-122"/>
            </a:endParaRPr>
          </a:p>
          <a:p>
            <a:endParaRPr lang="zh-CN" altLang="en-US" sz="2400" dirty="0">
              <a:solidFill>
                <a:srgbClr val="3643E8"/>
              </a:solidFill>
              <a:latin typeface="Comic Sans MS" panose="030F0702030302020204" pitchFamily="66" charset="0"/>
              <a:ea typeface="方正舒体" panose="02010601030101010101" pitchFamily="2" charset="-122"/>
            </a:endParaRPr>
          </a:p>
          <a:p>
            <a:r>
              <a:rPr lang="en-US" altLang="zh-CN" sz="2400" dirty="0">
                <a:solidFill>
                  <a:srgbClr val="3643E8"/>
                </a:solidFill>
                <a:latin typeface="Comic Sans MS" panose="030F0702030302020204" pitchFamily="66" charset="0"/>
                <a:ea typeface="方正舒体" panose="02010601030101010101" pitchFamily="2" charset="-122"/>
              </a:rPr>
              <a:t>“</a:t>
            </a:r>
            <a:r>
              <a:rPr lang="zh-CN" altLang="en-US" sz="2400" dirty="0">
                <a:solidFill>
                  <a:srgbClr val="3643E8"/>
                </a:solidFill>
                <a:latin typeface="Comic Sans MS" panose="030F0702030302020204" pitchFamily="66" charset="0"/>
                <a:ea typeface="方正舒体" panose="02010601030101010101" pitchFamily="2" charset="-122"/>
              </a:rPr>
              <a:t>这样做好像不太得体啊</a:t>
            </a:r>
            <a:r>
              <a:rPr lang="en-US" altLang="zh-CN" sz="2400" dirty="0">
                <a:solidFill>
                  <a:srgbClr val="3643E8"/>
                </a:solidFill>
                <a:latin typeface="Comic Sans MS" panose="030F0702030302020204" pitchFamily="66" charset="0"/>
                <a:ea typeface="方正舒体" panose="02010601030101010101" pitchFamily="2" charset="-122"/>
              </a:rPr>
              <a:t>”</a:t>
            </a:r>
            <a:endParaRPr lang="en-US" altLang="zh-CN" sz="2400" dirty="0">
              <a:solidFill>
                <a:srgbClr val="3643E8"/>
              </a:solidFill>
              <a:latin typeface="Comic Sans MS" panose="030F0702030302020204" pitchFamily="66" charset="0"/>
              <a:ea typeface="方正舒体" panose="02010601030101010101" pitchFamily="2" charset="-122"/>
            </a:endParaRPr>
          </a:p>
        </p:txBody>
      </p:sp>
      <p:sp>
        <p:nvSpPr>
          <p:cNvPr id="6" name="文本框 11"/>
          <p:cNvSpPr txBox="1"/>
          <p:nvPr/>
        </p:nvSpPr>
        <p:spPr>
          <a:xfrm>
            <a:off x="5101590" y="2124710"/>
            <a:ext cx="399097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dirty="0">
                <a:solidFill>
                  <a:srgbClr val="3643E8"/>
                </a:solidFill>
                <a:latin typeface="Comic Sans MS" panose="030F0702030302020204" pitchFamily="66" charset="0"/>
                <a:ea typeface="方正舒体" panose="02010601030101010101" pitchFamily="2" charset="-122"/>
                <a:sym typeface="Arial" panose="020B0604020202020204" pitchFamily="34" charset="0"/>
              </a:rPr>
              <a:t>直接，直白，不绕圈</a:t>
            </a:r>
            <a:endParaRPr lang="en-US" altLang="zh-CN" sz="2400" dirty="0">
              <a:solidFill>
                <a:srgbClr val="3643E8"/>
              </a:solidFill>
              <a:latin typeface="Comic Sans MS" panose="030F0702030302020204" pitchFamily="66" charset="0"/>
              <a:ea typeface="方正舒体" panose="02010601030101010101" pitchFamily="2" charset="-122"/>
              <a:sym typeface="宋体" panose="02010600030101010101" pitchFamily="2" charset="-122"/>
            </a:endParaRPr>
          </a:p>
          <a:p>
            <a:endParaRPr lang="en-US" altLang="zh-CN" sz="2400" dirty="0">
              <a:solidFill>
                <a:srgbClr val="3643E8"/>
              </a:solidFill>
              <a:latin typeface="Comic Sans MS" panose="030F0702030302020204" pitchFamily="66" charset="0"/>
              <a:ea typeface="方正舒体" panose="02010601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3643E8"/>
                </a:solidFill>
                <a:latin typeface="Comic Sans MS" panose="030F0702030302020204" pitchFamily="66" charset="0"/>
                <a:ea typeface="方正舒体" panose="02010601030101010101" pitchFamily="2" charset="-122"/>
                <a:sym typeface="宋体" panose="02010600030101010101" pitchFamily="2" charset="-122"/>
              </a:rPr>
              <a:t>it is rude that</a:t>
            </a:r>
            <a:r>
              <a:rPr lang="zh-CN" altLang="en-US" sz="2400" dirty="0">
                <a:solidFill>
                  <a:srgbClr val="3643E8"/>
                </a:solidFill>
                <a:latin typeface="Comic Sans MS" panose="030F0702030302020204" pitchFamily="66" charset="0"/>
                <a:ea typeface="方正舒体" panose="02010601030101010101" pitchFamily="2" charset="-122"/>
                <a:sym typeface="宋体" panose="02010600030101010101" pitchFamily="2" charset="-122"/>
              </a:rPr>
              <a:t>。。。</a:t>
            </a:r>
            <a:endParaRPr lang="zh-CN" altLang="en-US" sz="2400" dirty="0">
              <a:solidFill>
                <a:srgbClr val="3643E8"/>
              </a:solidFill>
              <a:latin typeface="Comic Sans MS" panose="030F0702030302020204" pitchFamily="66" charset="0"/>
              <a:ea typeface="方正舒体" panose="02010601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244" name="Picture 5" descr="20080318_cb_01"/>
          <p:cNvPicPr>
            <a:picLocks noChangeAspect="1"/>
          </p:cNvPicPr>
          <p:nvPr/>
        </p:nvPicPr>
        <p:blipFill>
          <a:blip r:embed="rId3"/>
          <a:srcRect l="49556"/>
          <a:stretch>
            <a:fillRect/>
          </a:stretch>
        </p:blipFill>
        <p:spPr>
          <a:xfrm>
            <a:off x="1259522" y="4076700"/>
            <a:ext cx="2596833" cy="2676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5" descr="20080318_cb_01"/>
          <p:cNvPicPr>
            <a:picLocks noChangeAspect="1"/>
          </p:cNvPicPr>
          <p:nvPr/>
        </p:nvPicPr>
        <p:blipFill>
          <a:blip r:embed="rId3"/>
          <a:srcRect r="49198"/>
          <a:stretch>
            <a:fillRect/>
          </a:stretch>
        </p:blipFill>
        <p:spPr>
          <a:xfrm>
            <a:off x="6012180" y="4183380"/>
            <a:ext cx="2615247" cy="2676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5"/>
          <p:cNvPicPr>
            <a:picLocks noChangeAspect="1"/>
          </p:cNvPicPr>
          <p:nvPr/>
        </p:nvPicPr>
        <p:blipFill>
          <a:blip r:embed="rId1"/>
          <a:srcRect l="6166"/>
          <a:stretch>
            <a:fillRect/>
          </a:stretch>
        </p:blipFill>
        <p:spPr>
          <a:xfrm>
            <a:off x="107950" y="1268413"/>
            <a:ext cx="4314825" cy="2724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6"/>
          <p:cNvPicPr>
            <a:picLocks noChangeAspect="1"/>
          </p:cNvPicPr>
          <p:nvPr/>
        </p:nvPicPr>
        <p:blipFill>
          <a:blip r:embed="rId2"/>
          <a:srcRect l="8983"/>
          <a:stretch>
            <a:fillRect/>
          </a:stretch>
        </p:blipFill>
        <p:spPr>
          <a:xfrm>
            <a:off x="4716463" y="1268413"/>
            <a:ext cx="4227512" cy="2701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3" name="文本框 8"/>
          <p:cNvSpPr txBox="1"/>
          <p:nvPr/>
        </p:nvSpPr>
        <p:spPr>
          <a:xfrm>
            <a:off x="5940425" y="404813"/>
            <a:ext cx="2730500" cy="6397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en-US" sz="2800" b="1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　 </a:t>
            </a:r>
            <a:r>
              <a:rPr lang="en-US" altLang="en-US" sz="3600" b="1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　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 </a:t>
            </a:r>
            <a:endParaRPr lang="zh-CN" altLang="en-US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5" name="文本框 9"/>
          <p:cNvSpPr txBox="1"/>
          <p:nvPr/>
        </p:nvSpPr>
        <p:spPr>
          <a:xfrm>
            <a:off x="4645025" y="4149725"/>
            <a:ext cx="4346575" cy="2227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>
                <a:latin typeface="Calibri" panose="020F0502020204030204" charset="0"/>
                <a:ea typeface="微软雅黑" panose="020B0503020204020204" charset="-122"/>
              </a:rPr>
              <a:t>JULIET</a:t>
            </a:r>
            <a:r>
              <a:rPr lang="zh-CN" altLang="en-US" sz="2000">
                <a:latin typeface="Calibri" panose="020F0502020204030204" charset="0"/>
                <a:ea typeface="微软雅黑" panose="020B0503020204020204" charset="-122"/>
              </a:rPr>
              <a:t>  : Dost thou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charset="0"/>
                <a:ea typeface="微软雅黑" panose="020B0503020204020204" charset="-122"/>
              </a:rPr>
              <a:t>love </a:t>
            </a:r>
            <a:r>
              <a:rPr lang="zh-CN" altLang="en-US" sz="2000">
                <a:latin typeface="Calibri" panose="020F0502020204030204" charset="0"/>
                <a:ea typeface="微软雅黑" panose="020B0503020204020204" charset="-122"/>
              </a:rPr>
              <a:t>me? </a:t>
            </a:r>
            <a:r>
              <a:rPr lang="zh-CN" altLang="en-US" sz="2000">
                <a:latin typeface="Comic Sans MS" panose="030F0702030302020204" pitchFamily="66" charset="0"/>
                <a:ea typeface="微软雅黑" panose="020B0503020204020204" charset="-122"/>
              </a:rPr>
              <a:t>…</a:t>
            </a:r>
            <a:r>
              <a:rPr lang="zh-CN" altLang="en-US" sz="2000">
                <a:latin typeface="Calibri" panose="020F0502020204030204" charset="0"/>
                <a:ea typeface="微软雅黑" panose="020B0503020204020204" charset="-122"/>
              </a:rPr>
              <a:t>at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charset="0"/>
                <a:ea typeface="微软雅黑" panose="020B0503020204020204" charset="-122"/>
              </a:rPr>
              <a:t> lover</a:t>
            </a:r>
            <a:r>
              <a:rPr lang="zh-CN" altLang="en-US" sz="2000">
                <a:latin typeface="Calibri" panose="020F0502020204030204" charset="0"/>
                <a:ea typeface="微软雅黑" panose="020B0503020204020204" charset="-122"/>
              </a:rPr>
              <a:t>s' p   erjuries Then say, </a:t>
            </a:r>
            <a:r>
              <a:rPr lang="en-US" altLang="zh-CN" sz="2000">
                <a:solidFill>
                  <a:srgbClr val="FF0000"/>
                </a:solidFill>
                <a:latin typeface="Calibri" panose="020F0502020204030204" charset="0"/>
                <a:ea typeface="微软雅黑" panose="020B0503020204020204" charset="-122"/>
              </a:rPr>
              <a:t>l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charset="0"/>
                <a:ea typeface="微软雅黑" panose="020B0503020204020204" charset="-122"/>
              </a:rPr>
              <a:t>ove </a:t>
            </a:r>
            <a:r>
              <a:rPr lang="zh-CN" altLang="en-US" sz="2000">
                <a:latin typeface="Calibri" panose="020F0502020204030204" charset="0"/>
                <a:ea typeface="微软雅黑" panose="020B0503020204020204" charset="-122"/>
              </a:rPr>
              <a:t>laughs．</a:t>
            </a:r>
            <a:endParaRPr lang="zh-CN" altLang="en-US" sz="2000">
              <a:latin typeface="Calibri" panose="020F0502020204030204" charset="0"/>
              <a:ea typeface="微软雅黑" panose="020B0503020204020204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微软雅黑" panose="020B0503020204020204" charset="-122"/>
              </a:rPr>
              <a:t>O gentle Romeo, If thou dost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charset="0"/>
                <a:ea typeface="微软雅黑" panose="020B0503020204020204" charset="-122"/>
              </a:rPr>
              <a:t>love</a:t>
            </a:r>
            <a:r>
              <a:rPr lang="zh-CN" altLang="en-US" sz="2000">
                <a:latin typeface="Calibri" panose="020F0502020204030204" charset="0"/>
                <a:ea typeface="微软雅黑" panose="020B0503020204020204" charset="-122"/>
              </a:rPr>
              <a:t>, </a:t>
            </a:r>
            <a:r>
              <a:rPr lang="zh-CN" altLang="en-US" sz="2000">
                <a:latin typeface="Comic Sans MS" panose="030F0702030302020204" pitchFamily="66" charset="0"/>
                <a:ea typeface="微软雅黑" panose="020B0503020204020204" charset="-122"/>
              </a:rPr>
              <a:t>…</a:t>
            </a:r>
            <a:r>
              <a:rPr lang="zh-CN" altLang="en-US" sz="2000">
                <a:latin typeface="Calibri" panose="020F0502020204030204" charset="0"/>
                <a:ea typeface="微软雅黑" panose="020B0503020204020204" charset="-122"/>
              </a:rPr>
              <a:t>My true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charset="0"/>
                <a:ea typeface="微软雅黑" panose="020B0503020204020204" charset="-122"/>
              </a:rPr>
              <a:t>love</a:t>
            </a:r>
            <a:r>
              <a:rPr lang="zh-CN" altLang="en-US" sz="2000">
                <a:latin typeface="Calibri" panose="020F0502020204030204" charset="0"/>
                <a:ea typeface="微软雅黑" panose="020B0503020204020204" charset="-122"/>
              </a:rPr>
              <a:t>'s passion</a:t>
            </a:r>
            <a:r>
              <a:rPr lang="en-US" altLang="zh-CN" sz="2000">
                <a:latin typeface="Calibri" panose="020F0502020204030204" charset="0"/>
                <a:ea typeface="微软雅黑" panose="020B0503020204020204" charset="-122"/>
              </a:rPr>
              <a:t>...a</a:t>
            </a:r>
            <a:r>
              <a:rPr lang="zh-CN" altLang="en-US" sz="2000">
                <a:latin typeface="Calibri" panose="020F0502020204030204" charset="0"/>
                <a:ea typeface="微软雅黑" panose="020B0503020204020204" charset="-122"/>
              </a:rPr>
              <a:t>nd not impute this yielding to light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charset="0"/>
                <a:ea typeface="微软雅黑" panose="020B0503020204020204" charset="-122"/>
              </a:rPr>
              <a:t> love</a:t>
            </a:r>
            <a:r>
              <a:rPr lang="zh-CN" altLang="en-US" sz="2000">
                <a:latin typeface="Comic Sans MS" panose="030F0702030302020204" pitchFamily="66" charset="0"/>
                <a:ea typeface="微软雅黑" panose="020B0503020204020204" charset="-122"/>
              </a:rPr>
              <a:t>…</a:t>
            </a:r>
            <a:endParaRPr lang="zh-CN" altLang="en-US" sz="2000">
              <a:latin typeface="Calibri" panose="020F0502020204030204" charset="0"/>
              <a:ea typeface="微软雅黑" panose="020B0503020204020204" charset="-122"/>
            </a:endParaRPr>
          </a:p>
          <a:p>
            <a:r>
              <a:rPr lang="zh-CN" altLang="en-US" sz="2000" b="1">
                <a:latin typeface="Calibri" panose="020F0502020204030204" charset="0"/>
                <a:ea typeface="微软雅黑" panose="020B0503020204020204" charset="-122"/>
              </a:rPr>
              <a:t>ROMEO </a:t>
            </a:r>
            <a:r>
              <a:rPr lang="en-US" altLang="zh-CN" sz="2000">
                <a:latin typeface="Calibri" panose="020F0502020204030204" charset="0"/>
                <a:ea typeface="微软雅黑" panose="020B0503020204020204" charset="-122"/>
              </a:rPr>
              <a:t>:</a:t>
            </a:r>
            <a:r>
              <a:rPr lang="zh-CN" altLang="en-US" sz="2000">
                <a:latin typeface="Calibri" panose="020F0502020204030204" charset="0"/>
                <a:ea typeface="微软雅黑" panose="020B0503020204020204" charset="-122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charset="0"/>
                <a:ea typeface="微软雅黑" panose="020B0503020204020204" charset="-122"/>
              </a:rPr>
              <a:t>Lady,</a:t>
            </a:r>
            <a:r>
              <a:rPr lang="zh-CN" altLang="en-US" sz="2000">
                <a:latin typeface="Calibri" panose="020F0502020204030204" charset="0"/>
                <a:ea typeface="微软雅黑" panose="020B0503020204020204" charset="-122"/>
              </a:rPr>
              <a:t> by yonder blessed moon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charset="0"/>
                <a:ea typeface="微软雅黑" panose="020B0503020204020204" charset="-122"/>
              </a:rPr>
              <a:t>I swear</a:t>
            </a:r>
            <a:r>
              <a:rPr lang="zh-CN" altLang="en-US" sz="2000">
                <a:latin typeface="Calibri" panose="020F0502020204030204" charset="0"/>
                <a:ea typeface="微软雅黑" panose="020B0503020204020204" charset="-122"/>
              </a:rPr>
              <a:t> </a:t>
            </a:r>
            <a:r>
              <a:rPr lang="en-US" altLang="zh-CN" sz="2000">
                <a:latin typeface="Calibri" panose="020F0502020204030204" charset="0"/>
                <a:ea typeface="微软雅黑" panose="020B0503020204020204" charset="-122"/>
              </a:rPr>
              <a:t>t</a:t>
            </a:r>
            <a:r>
              <a:rPr lang="zh-CN" altLang="en-US" sz="2000">
                <a:latin typeface="Calibri" panose="020F0502020204030204" charset="0"/>
                <a:ea typeface="微软雅黑" panose="020B0503020204020204" charset="-122"/>
              </a:rPr>
              <a:t>hat</a:t>
            </a:r>
            <a:r>
              <a:rPr lang="en-US" altLang="zh-CN" sz="2000">
                <a:latin typeface="Calibri" panose="020F0502020204030204" charset="0"/>
                <a:ea typeface="微软雅黑" panose="020B0503020204020204" charset="-122"/>
              </a:rPr>
              <a:t>...</a:t>
            </a:r>
            <a:endParaRPr lang="en-US" altLang="zh-CN" sz="200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6" name="文本框 10"/>
          <p:cNvSpPr txBox="1"/>
          <p:nvPr/>
        </p:nvSpPr>
        <p:spPr>
          <a:xfrm>
            <a:off x="179388" y="4005263"/>
            <a:ext cx="4235450" cy="28527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祝英台：问梁兄</a:t>
            </a:r>
            <a:r>
              <a:rPr lang="zh-CN" altLang="en-US">
                <a:solidFill>
                  <a:srgbClr val="FF0000"/>
                </a:solidFill>
                <a:latin typeface="Calibri" panose="020F0502020204030204" charset="0"/>
                <a:ea typeface="微软雅黑" panose="020B0503020204020204" charset="-122"/>
              </a:rPr>
              <a:t>你家中可有妻房配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？</a:t>
            </a:r>
            <a:endParaRPr lang="zh-CN" altLang="en-US">
              <a:latin typeface="Calibri" panose="020F0502020204030204" charset="0"/>
              <a:ea typeface="微软雅黑" panose="020B0503020204020204" charset="-122"/>
            </a:endParaRPr>
          </a:p>
          <a:p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梁山伯：。。。</a:t>
            </a:r>
            <a:endParaRPr lang="en-US" altLang="zh-CN">
              <a:latin typeface="Calibri" panose="020F0502020204030204" charset="0"/>
              <a:ea typeface="微软雅黑" panose="020B0503020204020204" charset="-122"/>
            </a:endParaRPr>
          </a:p>
          <a:p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祝英台：要是你梁兄亲未定。。。</a:t>
            </a:r>
            <a:endParaRPr lang="zh-CN" altLang="en-US">
              <a:latin typeface="Calibri" panose="020F0502020204030204" charset="0"/>
              <a:ea typeface="微软雅黑" panose="020B0503020204020204" charset="-122"/>
            </a:endParaRPr>
          </a:p>
          <a:p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梁山伯：</a:t>
            </a: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.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。。。但未知千金是哪一位？</a:t>
            </a:r>
            <a:endParaRPr lang="zh-CN" altLang="en-US">
              <a:latin typeface="Calibri" panose="020F0502020204030204" charset="0"/>
              <a:ea typeface="微软雅黑" panose="020B0503020204020204" charset="-122"/>
            </a:endParaRPr>
          </a:p>
          <a:p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祝英台：就是我家</a:t>
            </a:r>
            <a:r>
              <a:rPr lang="zh-CN" altLang="en-US">
                <a:solidFill>
                  <a:srgbClr val="FF0000"/>
                </a:solidFill>
                <a:latin typeface="Calibri" panose="020F0502020204030204" charset="0"/>
                <a:ea typeface="微软雅黑" panose="020B0503020204020204" charset="-122"/>
              </a:rPr>
              <a:t>小九妹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。。。</a:t>
            </a:r>
            <a:endParaRPr lang="en-US" altLang="zh-CN">
              <a:latin typeface="Calibri" panose="020F0502020204030204" charset="0"/>
              <a:ea typeface="微软雅黑" panose="020B0503020204020204" charset="-122"/>
            </a:endParaRPr>
          </a:p>
          <a:p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梁山伯：九妹今年有几岁？</a:t>
            </a:r>
            <a:endParaRPr lang="zh-CN" altLang="en-US">
              <a:latin typeface="Calibri" panose="020F0502020204030204" charset="0"/>
              <a:ea typeface="微软雅黑" panose="020B0503020204020204" charset="-122"/>
            </a:endParaRPr>
          </a:p>
          <a:p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祝英台：她是与我同年</a:t>
            </a:r>
            <a:r>
              <a:rPr lang="zh-CN" altLang="en-US">
                <a:solidFill>
                  <a:srgbClr val="FF0000"/>
                </a:solidFill>
                <a:latin typeface="Calibri" panose="020F0502020204030204" charset="0"/>
                <a:ea typeface="微软雅黑" panose="020B0503020204020204" charset="-122"/>
              </a:rPr>
              <a:t>乃是双胞胎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。</a:t>
            </a:r>
            <a:endParaRPr lang="zh-CN" altLang="en-US">
              <a:latin typeface="Calibri" panose="020F0502020204030204" charset="0"/>
              <a:ea typeface="微软雅黑" panose="020B0503020204020204" charset="-122"/>
            </a:endParaRPr>
          </a:p>
          <a:p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梁山伯：九妹与你可相像？</a:t>
            </a:r>
            <a:endParaRPr lang="zh-CN" altLang="en-US">
              <a:latin typeface="Calibri" panose="020F0502020204030204" charset="0"/>
              <a:ea typeface="微软雅黑" panose="020B0503020204020204" charset="-122"/>
            </a:endParaRPr>
          </a:p>
          <a:p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祝英台：品貌</a:t>
            </a:r>
            <a:r>
              <a:rPr lang="zh-CN" altLang="en-US">
                <a:solidFill>
                  <a:srgbClr val="FF0000"/>
                </a:solidFill>
                <a:latin typeface="Calibri" panose="020F0502020204030204" charset="0"/>
                <a:ea typeface="微软雅黑" panose="020B0503020204020204" charset="-122"/>
              </a:rPr>
              <a:t>就像我英台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。。。</a:t>
            </a:r>
            <a:endParaRPr lang="zh-CN" altLang="en-US">
              <a:latin typeface="Calibri" panose="020F0502020204030204" charset="0"/>
              <a:ea typeface="微软雅黑" panose="020B0503020204020204" charset="-122"/>
            </a:endParaRPr>
          </a:p>
          <a:p>
            <a:r>
              <a:rPr lang="zh-CN" altLang="en-US" b="1">
                <a:latin typeface="Calibri" panose="020F0502020204030204" charset="0"/>
                <a:ea typeface="微软雅黑" panose="020B0503020204020204" charset="-122"/>
              </a:rPr>
              <a:t>（十八相送）</a:t>
            </a:r>
            <a:endParaRPr lang="zh-CN" altLang="en-US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25606" name="文本框 11"/>
          <p:cNvSpPr txBox="1"/>
          <p:nvPr/>
        </p:nvSpPr>
        <p:spPr>
          <a:xfrm>
            <a:off x="396875" y="476250"/>
            <a:ext cx="84391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 i="1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梁山伯与祝英台</a:t>
            </a:r>
            <a:r>
              <a:rPr lang="en-US" altLang="en-US" sz="2800" b="1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  VS  </a:t>
            </a:r>
            <a:r>
              <a:rPr lang="en-US" altLang="en-US" sz="2800" b="1" i="1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Romeo and Juliet</a:t>
            </a:r>
            <a:endParaRPr lang="en-US" altLang="en-US" sz="2800" b="1" i="1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1" name="左箭头 10">
            <a:hlinkClick r:id="rId3" action="ppaction://hlinksldjump"/>
          </p:cNvPr>
          <p:cNvSpPr/>
          <p:nvPr/>
        </p:nvSpPr>
        <p:spPr>
          <a:xfrm>
            <a:off x="8388350" y="6308725"/>
            <a:ext cx="576263" cy="5048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思维之别：经验与逻辑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东方：偏经验，</a:t>
            </a:r>
            <a:endParaRPr lang="zh-CN" altLang="en-US"/>
          </a:p>
          <a:p>
            <a:pPr lvl="1"/>
            <a:r>
              <a:rPr lang="zh-CN" altLang="en-US"/>
              <a:t>定性</a:t>
            </a:r>
            <a:endParaRPr lang="zh-CN" altLang="en-US"/>
          </a:p>
          <a:p>
            <a:pPr lvl="1"/>
            <a:r>
              <a:rPr lang="zh-CN" altLang="en-US"/>
              <a:t>做法好，记起来。</a:t>
            </a:r>
            <a:endParaRPr lang="zh-CN" altLang="en-US"/>
          </a:p>
          <a:p>
            <a:pPr lvl="1"/>
            <a:r>
              <a:rPr lang="zh-CN" altLang="en-US"/>
              <a:t>传承</a:t>
            </a:r>
            <a:endParaRPr lang="zh-CN" altLang="en-US"/>
          </a:p>
          <a:p>
            <a:r>
              <a:rPr lang="zh-CN" altLang="en-US"/>
              <a:t>西方：偏逻辑</a:t>
            </a:r>
            <a:endParaRPr lang="zh-CN" altLang="en-US"/>
          </a:p>
          <a:p>
            <a:pPr lvl="1"/>
            <a:r>
              <a:rPr lang="zh-CN" altLang="en-US"/>
              <a:t>定量</a:t>
            </a:r>
            <a:endParaRPr lang="zh-CN" altLang="en-US"/>
          </a:p>
          <a:p>
            <a:pPr lvl="1"/>
            <a:r>
              <a:rPr lang="zh-CN" altLang="en-US"/>
              <a:t>有效果，分析原理</a:t>
            </a:r>
            <a:endParaRPr lang="zh-CN" altLang="en-US"/>
          </a:p>
          <a:p>
            <a:pPr lvl="1"/>
            <a:r>
              <a:rPr lang="zh-CN" altLang="en-US"/>
              <a:t>推导</a:t>
            </a:r>
            <a:endParaRPr lang="zh-CN" altLang="en-US"/>
          </a:p>
          <a:p>
            <a:pPr lvl="0"/>
            <a:r>
              <a:rPr lang="zh-CN" altLang="en-US"/>
              <a:t>面点王与麦当劳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3"/>
          <p:cNvSpPr>
            <a:spLocks noGrp="1"/>
          </p:cNvSpPr>
          <p:nvPr>
            <p:ph type="title" sz="quarter"/>
          </p:nvPr>
        </p:nvSpPr>
        <p:spPr>
          <a:xfrm>
            <a:off x="611188" y="188913"/>
            <a:ext cx="8229600" cy="863600"/>
          </a:xfrm>
        </p:spPr>
        <p:txBody>
          <a:bodyPr wrap="square" anchor="ctr"/>
          <a:p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中医与西医：尝百草，解剖学</a:t>
            </a:r>
            <a:endParaRPr lang="en-US" altLang="zh-CN"/>
          </a:p>
        </p:txBody>
      </p:sp>
      <p:pic>
        <p:nvPicPr>
          <p:cNvPr id="3" name="内容占位符 6" descr="U9106P1274DT20121230202528"/>
          <p:cNvPicPr>
            <a:picLocks noGrp="1" noChangeAspect="1"/>
          </p:cNvPicPr>
          <p:nvPr>
            <p:ph sz="quarter" idx="1"/>
          </p:nvPr>
        </p:nvPicPr>
        <p:blipFill>
          <a:blip r:embed="rId1"/>
          <a:srcRect l="49684"/>
          <a:stretch>
            <a:fillRect/>
          </a:stretch>
        </p:blipFill>
        <p:spPr>
          <a:xfrm>
            <a:off x="5219700" y="3860800"/>
            <a:ext cx="2533650" cy="2622550"/>
          </a:xfrm>
        </p:spPr>
      </p:pic>
      <p:pic>
        <p:nvPicPr>
          <p:cNvPr id="4" name="内容占位符 5" descr="W020140307642643636897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 l="12915" t="18286" r="59044" b="14380"/>
          <a:stretch>
            <a:fillRect/>
          </a:stretch>
        </p:blipFill>
        <p:spPr>
          <a:xfrm>
            <a:off x="900113" y="1557338"/>
            <a:ext cx="2870200" cy="2403475"/>
          </a:xfrm>
        </p:spPr>
      </p:pic>
      <p:pic>
        <p:nvPicPr>
          <p:cNvPr id="5" name="内容占位符 5" descr="W020140307642643636897"/>
          <p:cNvPicPr>
            <a:picLocks noGrp="1" noChangeAspect="1"/>
          </p:cNvPicPr>
          <p:nvPr>
            <p:ph sz="quarter" idx="3"/>
          </p:nvPr>
        </p:nvPicPr>
        <p:blipFill>
          <a:blip r:embed="rId2"/>
          <a:srcRect l="58066" t="18286" r="14828" b="14380"/>
          <a:stretch>
            <a:fillRect/>
          </a:stretch>
        </p:blipFill>
        <p:spPr>
          <a:xfrm>
            <a:off x="755650" y="4076700"/>
            <a:ext cx="2959100" cy="2314575"/>
          </a:xfrm>
        </p:spPr>
      </p:pic>
      <p:pic>
        <p:nvPicPr>
          <p:cNvPr id="6" name="内容占位符 6" descr="U9106P1274DT20121230202528"/>
          <p:cNvPicPr>
            <a:picLocks noGrp="1" noChangeAspect="1"/>
          </p:cNvPicPr>
          <p:nvPr>
            <p:ph sz="quarter" idx="4"/>
          </p:nvPr>
        </p:nvPicPr>
        <p:blipFill>
          <a:blip r:embed="rId1"/>
          <a:srcRect r="50642"/>
          <a:stretch>
            <a:fillRect/>
          </a:stretch>
        </p:blipFill>
        <p:spPr>
          <a:xfrm>
            <a:off x="5148263" y="1484313"/>
            <a:ext cx="2363787" cy="2400300"/>
          </a:xfrm>
        </p:spPr>
      </p:pic>
      <p:cxnSp>
        <p:nvCxnSpPr>
          <p:cNvPr id="11" name="直接箭头连接符 10"/>
          <p:cNvCxnSpPr/>
          <p:nvPr/>
        </p:nvCxnSpPr>
        <p:spPr>
          <a:xfrm>
            <a:off x="3995738" y="2781300"/>
            <a:ext cx="1076325" cy="26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924300" y="5084763"/>
            <a:ext cx="1076325" cy="26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4" descr="432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71550" y="1484313"/>
            <a:ext cx="2967038" cy="4824412"/>
          </a:xfrm>
        </p:spPr>
      </p:pic>
      <p:pic>
        <p:nvPicPr>
          <p:cNvPr id="4" name="内容占位符 6" descr="234982-1212221610583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00563" y="1773238"/>
            <a:ext cx="4032250" cy="4311650"/>
          </a:xfr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476885"/>
            <a:ext cx="8229600" cy="1371600"/>
          </a:xfrm>
        </p:spPr>
        <p:txBody>
          <a:bodyPr/>
          <a:p>
            <a:r>
              <a:rPr lang="zh-CN" altLang="en-US"/>
              <a:t>思维之别：象形与抽象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思维之别：回顾与展望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8134985" cy="3886200"/>
          </a:xfrm>
        </p:spPr>
        <p:txBody>
          <a:bodyPr/>
          <a:p>
            <a:pPr marL="0" indent="0">
              <a:buNone/>
            </a:pPr>
            <a:r>
              <a:rPr lang="zh-CN" altLang="en-US"/>
              <a:t>东方：由于偏向经验，故此善于总结与回顾</a:t>
            </a:r>
            <a:endParaRPr lang="zh-CN" altLang="en-US"/>
          </a:p>
          <a:p>
            <a:r>
              <a:rPr lang="zh-CN" altLang="en-US"/>
              <a:t>重视老经验，老做法</a:t>
            </a:r>
            <a:endParaRPr lang="zh-CN" altLang="en-US"/>
          </a:p>
          <a:p>
            <a:r>
              <a:rPr lang="zh-CN" altLang="en-US"/>
              <a:t>偏向历史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西方：由于偏逻辑，故此善于推导发展</a:t>
            </a:r>
            <a:endParaRPr lang="zh-CN" altLang="en-US"/>
          </a:p>
          <a:p>
            <a:r>
              <a:rPr lang="zh-CN" altLang="en-US"/>
              <a:t>重视新方向新做法</a:t>
            </a:r>
            <a:endParaRPr lang="zh-CN" altLang="en-US"/>
          </a:p>
          <a:p>
            <a:r>
              <a:rPr lang="zh-CN" altLang="en-US"/>
              <a:t>偏向以后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1557338"/>
            <a:ext cx="2935288" cy="4654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313" y="1557338"/>
            <a:ext cx="3297237" cy="4619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863" y="1557338"/>
            <a:ext cx="3549650" cy="46688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4" name="标题 11"/>
          <p:cNvSpPr>
            <a:spLocks noGrp="1"/>
          </p:cNvSpPr>
          <p:nvPr>
            <p:ph type="title"/>
          </p:nvPr>
        </p:nvSpPr>
        <p:spPr>
          <a:xfrm>
            <a:off x="755650" y="188913"/>
            <a:ext cx="8229600" cy="863600"/>
          </a:xfrm>
        </p:spPr>
        <p:txBody>
          <a:bodyPr wrap="square" anchor="ctr"/>
          <a:p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Past Orientation VS  Future Orientation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1412875"/>
            <a:ext cx="2773362" cy="3933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313" y="3500438"/>
            <a:ext cx="4260850" cy="3201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0" y="1773238"/>
            <a:ext cx="3770313" cy="2506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8" name="标题 7"/>
          <p:cNvSpPr>
            <a:spLocks noGrp="1"/>
          </p:cNvSpPr>
          <p:nvPr>
            <p:ph type="title"/>
          </p:nvPr>
        </p:nvSpPr>
        <p:spPr>
          <a:xfrm>
            <a:off x="755650" y="188913"/>
            <a:ext cx="8229600" cy="863600"/>
          </a:xfrm>
        </p:spPr>
        <p:txBody>
          <a:bodyPr wrap="square" anchor="ctr"/>
          <a:p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Past Orientation VS  Future Orientation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差别导致问题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文化不同：</a:t>
            </a:r>
            <a:r>
              <a:rPr lang="en-US" altLang="zh-CN"/>
              <a:t>culture shock</a:t>
            </a:r>
            <a:endParaRPr lang="en-US" altLang="zh-CN"/>
          </a:p>
          <a:p>
            <a:r>
              <a:rPr lang="zh-CN" altLang="en-US"/>
              <a:t>习惯不同：与外国人沟通的问题</a:t>
            </a:r>
            <a:endParaRPr lang="zh-CN" altLang="en-US"/>
          </a:p>
          <a:p>
            <a:r>
              <a:rPr lang="zh-CN" altLang="en-US"/>
              <a:t>立场不同：冲突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差异导致不可避免的问题。</a:t>
            </a:r>
            <a:endParaRPr lang="zh-CN" altLang="en-US"/>
          </a:p>
          <a:p>
            <a:r>
              <a:rPr lang="zh-CN" altLang="en-US"/>
              <a:t>如果光从表面看，还是会出矛盾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国际教育与跨文化交流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第一讲：人才之需</a:t>
            </a:r>
            <a:endParaRPr lang="zh-CN" altLang="en-US"/>
          </a:p>
          <a:p>
            <a:r>
              <a:rPr lang="zh-CN" altLang="en-US"/>
              <a:t>第二讲：出国之路</a:t>
            </a:r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第三讲：东西之别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/>
              <a:t>第四讲：项目之选</a:t>
            </a:r>
            <a:endParaRPr lang="zh-CN" altLang="en-US"/>
          </a:p>
          <a:p>
            <a:r>
              <a:rPr lang="zh-CN" altLang="en-US"/>
              <a:t>第五讲：申请之诀</a:t>
            </a:r>
            <a:endParaRPr lang="zh-CN" altLang="en-US"/>
          </a:p>
          <a:p>
            <a:r>
              <a:rPr lang="zh-CN" altLang="en-US"/>
              <a:t>第六讲：国外之道</a:t>
            </a:r>
            <a:endParaRPr lang="zh-CN" altLang="en-US"/>
          </a:p>
          <a:p>
            <a:r>
              <a:rPr lang="zh-CN" altLang="en-US"/>
              <a:t>第七讲：大学之感</a:t>
            </a:r>
            <a:endParaRPr lang="zh-CN" altLang="en-US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矛盾？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抽象还是具象：</a:t>
            </a:r>
            <a:endParaRPr lang="zh-CN" altLang="en-US"/>
          </a:p>
          <a:p>
            <a:pPr lvl="1"/>
            <a:r>
              <a:rPr lang="zh-CN" altLang="en-US"/>
              <a:t>中国与西洋画来看</a:t>
            </a:r>
            <a:endParaRPr lang="zh-CN" altLang="en-US"/>
          </a:p>
          <a:p>
            <a:pPr lvl="1"/>
            <a:r>
              <a:rPr lang="zh-CN" altLang="en-US"/>
              <a:t>文字来看</a:t>
            </a:r>
            <a:endParaRPr lang="zh-CN" altLang="en-US"/>
          </a:p>
          <a:p>
            <a:pPr lvl="0"/>
            <a:r>
              <a:rPr lang="zh-CN" altLang="en-US"/>
              <a:t>你如何看待这个问题，有没有原理能从</a:t>
            </a:r>
            <a:r>
              <a:rPr lang="en-US" altLang="zh-CN"/>
              <a:t>“</a:t>
            </a:r>
            <a:r>
              <a:rPr lang="zh-CN" altLang="en-US"/>
              <a:t>矛盾</a:t>
            </a:r>
            <a:r>
              <a:rPr lang="en-US" altLang="zh-CN"/>
              <a:t>”</a:t>
            </a:r>
            <a:r>
              <a:rPr lang="zh-CN" altLang="en-US"/>
              <a:t>中得到</a:t>
            </a:r>
            <a:r>
              <a:rPr lang="en-US" altLang="zh-CN"/>
              <a:t>“</a:t>
            </a:r>
            <a:r>
              <a:rPr lang="zh-CN" altLang="en-US"/>
              <a:t>统一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新时代的国际化人才需求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东方思维：</a:t>
            </a:r>
            <a:endParaRPr lang="zh-CN" altLang="en-US"/>
          </a:p>
          <a:p>
            <a:pPr lvl="1"/>
            <a:r>
              <a:rPr lang="zh-CN" altLang="en-US"/>
              <a:t>大局观，整体考虑，</a:t>
            </a:r>
            <a:endParaRPr lang="zh-CN" altLang="en-US"/>
          </a:p>
          <a:p>
            <a:pPr lvl="0"/>
            <a:r>
              <a:rPr lang="zh-CN" altLang="en-US"/>
              <a:t>中国情怀：</a:t>
            </a:r>
            <a:endParaRPr lang="zh-CN" altLang="en-US"/>
          </a:p>
          <a:p>
            <a:pPr lvl="1"/>
            <a:r>
              <a:rPr lang="zh-CN" altLang="en-US"/>
              <a:t>不单是立场问题，更是结果问题</a:t>
            </a:r>
            <a:endParaRPr lang="zh-CN" altLang="en-US"/>
          </a:p>
          <a:p>
            <a:pPr lvl="0"/>
            <a:r>
              <a:rPr lang="zh-CN" altLang="en-US"/>
              <a:t>西方逻辑：</a:t>
            </a:r>
            <a:endParaRPr lang="zh-CN" altLang="en-US"/>
          </a:p>
          <a:p>
            <a:pPr lvl="1"/>
            <a:r>
              <a:rPr lang="zh-CN" altLang="en-US"/>
              <a:t>了解特点，注重细节，讲究逻辑，不触碰底线</a:t>
            </a:r>
            <a:endParaRPr lang="zh-CN" altLang="en-US"/>
          </a:p>
          <a:p>
            <a:pPr lvl="0"/>
            <a:r>
              <a:rPr lang="zh-CN" altLang="en-US"/>
              <a:t>融合东西。</a:t>
            </a:r>
            <a:endParaRPr lang="zh-CN" altLang="en-US"/>
          </a:p>
          <a:p>
            <a:pPr lvl="0"/>
            <a:r>
              <a:rPr lang="zh-CN" altLang="en-US"/>
              <a:t>就是一个矛盾统一的问题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融合的窍门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了解情况</a:t>
            </a:r>
            <a:endParaRPr lang="zh-CN" altLang="en-US"/>
          </a:p>
          <a:p>
            <a:r>
              <a:rPr lang="zh-CN" altLang="en-US"/>
              <a:t>发现矛盾</a:t>
            </a:r>
            <a:endParaRPr lang="zh-CN" altLang="en-US"/>
          </a:p>
          <a:p>
            <a:r>
              <a:rPr lang="zh-CN" altLang="en-US"/>
              <a:t>坚定立场</a:t>
            </a:r>
            <a:endParaRPr lang="zh-CN" altLang="en-US"/>
          </a:p>
          <a:p>
            <a:r>
              <a:rPr lang="zh-CN" altLang="en-US">
                <a:sym typeface="+mn-ea"/>
              </a:rPr>
              <a:t>回归公理</a:t>
            </a:r>
            <a:endParaRPr lang="zh-CN" altLang="en-US">
              <a:sym typeface="+mn-ea"/>
            </a:endParaRPr>
          </a:p>
          <a:p>
            <a:r>
              <a:rPr lang="zh-CN" altLang="en-US"/>
              <a:t>寻找共赢</a:t>
            </a:r>
            <a:endParaRPr lang="zh-CN" altLang="en-US"/>
          </a:p>
          <a:p>
            <a:r>
              <a:rPr lang="zh-CN" altLang="en-US"/>
              <a:t>善意表达</a:t>
            </a:r>
            <a:endParaRPr lang="zh-CN" altLang="en-US"/>
          </a:p>
          <a:p>
            <a:r>
              <a:rPr lang="zh-CN" altLang="en-US"/>
              <a:t>协调执行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这窍门就是一个东西融合的思路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案例：留学生奖学金与学费问题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了解情况：奖学金与学费规则不同</a:t>
            </a:r>
            <a:endParaRPr lang="zh-CN" altLang="en-US"/>
          </a:p>
          <a:p>
            <a:r>
              <a:rPr lang="zh-CN" altLang="en-US"/>
              <a:t>发现矛盾：流程不同，旧有规则与新现象</a:t>
            </a:r>
            <a:endParaRPr lang="zh-CN" altLang="en-US"/>
          </a:p>
          <a:p>
            <a:r>
              <a:rPr lang="zh-CN" altLang="en-US"/>
              <a:t>坚定立场：顺利入学</a:t>
            </a:r>
            <a:endParaRPr lang="zh-CN" altLang="en-US"/>
          </a:p>
          <a:p>
            <a:r>
              <a:rPr lang="zh-CN" altLang="en-US">
                <a:sym typeface="+mn-ea"/>
              </a:rPr>
              <a:t>回归公理：学校层面，</a:t>
            </a:r>
            <a:endParaRPr lang="zh-CN" altLang="en-US">
              <a:sym typeface="+mn-ea"/>
            </a:endParaRPr>
          </a:p>
          <a:p>
            <a:r>
              <a:rPr lang="zh-CN" altLang="en-US"/>
              <a:t>寻找共赢：增加一个</a:t>
            </a:r>
            <a:r>
              <a:rPr lang="en-US" altLang="zh-CN"/>
              <a:t>“</a:t>
            </a:r>
            <a:r>
              <a:rPr lang="zh-CN" altLang="en-US"/>
              <a:t>中间层</a:t>
            </a:r>
            <a:r>
              <a:rPr lang="en-US" altLang="zh-CN"/>
              <a:t>”</a:t>
            </a:r>
            <a:r>
              <a:rPr lang="zh-CN" altLang="en-US"/>
              <a:t>手续</a:t>
            </a:r>
            <a:endParaRPr lang="zh-CN" altLang="en-US"/>
          </a:p>
          <a:p>
            <a:r>
              <a:rPr lang="zh-CN" altLang="en-US"/>
              <a:t>善意表达：理解，安慰</a:t>
            </a:r>
            <a:endParaRPr lang="zh-CN" altLang="en-US"/>
          </a:p>
          <a:p>
            <a:r>
              <a:rPr lang="zh-CN" altLang="en-US"/>
              <a:t>协调执行：主动担当，告知双方流程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案例：躺平还是放开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数据：传播率，接种率，重症率，</a:t>
            </a:r>
            <a:r>
              <a:rPr lang="zh-CN" altLang="en-US">
                <a:sym typeface="+mn-ea"/>
              </a:rPr>
              <a:t>住院率</a:t>
            </a:r>
            <a:endParaRPr lang="zh-CN" altLang="en-US"/>
          </a:p>
          <a:p>
            <a:pPr lvl="0"/>
            <a:r>
              <a:rPr lang="zh-CN" altLang="en-US"/>
              <a:t>对经济的影响大</a:t>
            </a:r>
            <a:endParaRPr lang="zh-CN" altLang="en-US"/>
          </a:p>
          <a:p>
            <a:pPr lvl="0"/>
            <a:r>
              <a:rPr lang="zh-CN" altLang="en-US"/>
              <a:t>结论：于是可以躺平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西方思维还是东方思维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中外有别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目前的住院情况，</a:t>
            </a:r>
            <a:endParaRPr lang="zh-CN" altLang="en-US"/>
          </a:p>
          <a:p>
            <a:r>
              <a:rPr lang="zh-CN" altLang="en-US"/>
              <a:t>人数的基数，医护人员数</a:t>
            </a:r>
            <a:endParaRPr lang="zh-CN" altLang="en-US"/>
          </a:p>
          <a:p>
            <a:r>
              <a:rPr lang="zh-CN" altLang="en-US"/>
              <a:t>国民的医疗习惯</a:t>
            </a:r>
            <a:endParaRPr lang="zh-CN" altLang="en-US"/>
          </a:p>
          <a:p>
            <a:r>
              <a:rPr lang="zh-CN" altLang="en-US"/>
              <a:t>健康观：健康是正常状态</a:t>
            </a:r>
            <a:endParaRPr lang="zh-CN" altLang="en-US"/>
          </a:p>
          <a:p>
            <a:r>
              <a:rPr lang="zh-CN" altLang="en-US"/>
              <a:t>稳定的常态化</a:t>
            </a:r>
            <a:endParaRPr lang="zh-CN" altLang="en-US"/>
          </a:p>
          <a:p>
            <a:r>
              <a:rPr lang="zh-CN" altLang="en-US"/>
              <a:t>经济影响论的差异（疫情）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其他因素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988820"/>
            <a:ext cx="8229600" cy="3886200"/>
          </a:xfrm>
        </p:spPr>
        <p:txBody>
          <a:bodyPr/>
          <a:p>
            <a:r>
              <a:rPr lang="zh-CN" altLang="en-US"/>
              <a:t>西方数据与东方数据是否全同？</a:t>
            </a:r>
            <a:endParaRPr lang="zh-CN" altLang="en-US"/>
          </a:p>
          <a:p>
            <a:pPr lvl="1"/>
            <a:r>
              <a:rPr lang="zh-CN" altLang="en-US"/>
              <a:t>人群，体质基础，健康基础，医疗基础</a:t>
            </a:r>
            <a:endParaRPr lang="zh-CN" altLang="en-US"/>
          </a:p>
          <a:p>
            <a:pPr lvl="0"/>
            <a:r>
              <a:rPr lang="zh-CN" altLang="en-US"/>
              <a:t>中国人的忧患意识与存钱习惯</a:t>
            </a:r>
            <a:endParaRPr lang="zh-CN" altLang="en-US"/>
          </a:p>
          <a:p>
            <a:pPr lvl="0"/>
            <a:r>
              <a:rPr lang="zh-CN" altLang="en-US"/>
              <a:t>严重的管住了吗？是否无奈之举？（人之常情）</a:t>
            </a:r>
            <a:endParaRPr lang="zh-CN" altLang="en-US"/>
          </a:p>
          <a:p>
            <a:pPr lvl="0"/>
            <a:r>
              <a:rPr lang="zh-CN" altLang="en-US"/>
              <a:t>无奈之举反倒成为口号？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解法（情理之间）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对内：东方思维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会有人不理解，换位思考，阐述整体价值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决策者比我们了解更多，不管是数据还是国情。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/>
              <a:t>对外：西方思维</a:t>
            </a:r>
            <a:endParaRPr lang="zh-CN" altLang="en-US"/>
          </a:p>
          <a:p>
            <a:pPr lvl="1"/>
            <a:r>
              <a:rPr lang="zh-CN" altLang="en-US"/>
              <a:t>肯定数据的作用，赞同西方按照西方的做法</a:t>
            </a:r>
            <a:endParaRPr lang="zh-CN" altLang="en-US"/>
          </a:p>
          <a:p>
            <a:pPr lvl="1"/>
            <a:r>
              <a:rPr lang="zh-CN" altLang="en-US"/>
              <a:t>是否参数不一样，且中国整体观更强。</a:t>
            </a:r>
            <a:endParaRPr lang="zh-CN" altLang="en-US"/>
          </a:p>
          <a:p>
            <a:pPr lvl="1"/>
            <a:r>
              <a:rPr lang="zh-CN" altLang="en-US"/>
              <a:t>已有经验与成绩（实证）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中外差异处理原则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差异必然，目标一致</a:t>
            </a:r>
            <a:endParaRPr lang="zh-CN" altLang="en-US"/>
          </a:p>
          <a:p>
            <a:r>
              <a:rPr lang="zh-CN" altLang="en-US"/>
              <a:t>道理共通，做法各异</a:t>
            </a:r>
            <a:endParaRPr lang="zh-CN" altLang="en-US"/>
          </a:p>
          <a:p>
            <a:r>
              <a:rPr lang="zh-CN" altLang="en-US"/>
              <a:t>言语得体，相向而行</a:t>
            </a:r>
            <a:endParaRPr lang="zh-CN" altLang="en-US"/>
          </a:p>
          <a:p>
            <a:r>
              <a:rPr lang="zh-CN" altLang="en-US"/>
              <a:t>随机应变，达成共赢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言语得体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1917065"/>
            <a:ext cx="8229600" cy="3886200"/>
          </a:xfrm>
        </p:spPr>
        <p:txBody>
          <a:bodyPr/>
          <a:p>
            <a:r>
              <a:rPr lang="zh-CN" altLang="en-US"/>
              <a:t>涉及原则的事。</a:t>
            </a:r>
            <a:endParaRPr lang="zh-CN" altLang="en-US"/>
          </a:p>
          <a:p>
            <a:pPr lvl="1"/>
            <a:r>
              <a:rPr lang="zh-CN" altLang="en-US"/>
              <a:t>当说必说，但要注意场合、时机以及表达。</a:t>
            </a:r>
            <a:endParaRPr lang="zh-CN" altLang="en-US"/>
          </a:p>
          <a:p>
            <a:r>
              <a:rPr lang="zh-CN" altLang="en-US"/>
              <a:t>不涉及原则，但是你具有充足专业知识</a:t>
            </a:r>
            <a:endParaRPr lang="zh-CN" altLang="en-US"/>
          </a:p>
          <a:p>
            <a:pPr lvl="1"/>
            <a:r>
              <a:rPr lang="zh-CN" altLang="en-US"/>
              <a:t>坚持你的观点，但明白其他人不一定认同</a:t>
            </a:r>
            <a:endParaRPr lang="zh-CN" altLang="en-US"/>
          </a:p>
          <a:p>
            <a:pPr lvl="0"/>
            <a:r>
              <a:rPr lang="zh-CN" altLang="en-US"/>
              <a:t>不属于你的专业领域的科学性问题</a:t>
            </a:r>
            <a:endParaRPr lang="zh-CN" altLang="en-US"/>
          </a:p>
          <a:p>
            <a:pPr lvl="1"/>
            <a:r>
              <a:rPr lang="zh-CN" altLang="en-US"/>
              <a:t>提出你的看法，重视专业人士的观点</a:t>
            </a:r>
            <a:endParaRPr lang="zh-CN" altLang="en-US"/>
          </a:p>
          <a:p>
            <a:pPr lvl="0"/>
            <a:r>
              <a:rPr lang="zh-CN" altLang="en-US"/>
              <a:t>属于谈资类型的话题（新闻，时局）</a:t>
            </a:r>
            <a:endParaRPr lang="zh-CN" altLang="en-US"/>
          </a:p>
          <a:p>
            <a:pPr lvl="1"/>
            <a:r>
              <a:rPr lang="zh-CN" altLang="en-US"/>
              <a:t>尊重法律，仅当聊天，不必较真。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东西之别：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环境，历史，不同带来思维不同</a:t>
            </a:r>
            <a:endParaRPr lang="zh-CN" altLang="en-US"/>
          </a:p>
          <a:p>
            <a:r>
              <a:rPr lang="zh-CN" altLang="en-US"/>
              <a:t>思维不同则行为习惯不同</a:t>
            </a:r>
            <a:endParaRPr lang="zh-CN" altLang="en-US"/>
          </a:p>
          <a:p>
            <a:r>
              <a:rPr lang="zh-CN" altLang="en-US"/>
              <a:t>目标：协调东西，达成想法</a:t>
            </a:r>
            <a:endParaRPr lang="zh-CN" altLang="en-US"/>
          </a:p>
          <a:p>
            <a:r>
              <a:rPr lang="zh-CN" altLang="en-US"/>
              <a:t>方法：了解，适应，融合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644390" y="4364990"/>
            <a:ext cx="4210050" cy="2355850"/>
            <a:chOff x="6860" y="752"/>
            <a:chExt cx="6630" cy="3710"/>
          </a:xfrm>
        </p:grpSpPr>
        <p:pic>
          <p:nvPicPr>
            <p:cNvPr id="7" name="图片 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 l="4099" t="16422" r="4330" b="14198"/>
            <a:stretch>
              <a:fillRect/>
            </a:stretch>
          </p:blipFill>
          <p:spPr>
            <a:xfrm>
              <a:off x="6860" y="752"/>
              <a:ext cx="6630" cy="371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" name="椭圆 7"/>
            <p:cNvSpPr/>
            <p:nvPr/>
          </p:nvSpPr>
          <p:spPr>
            <a:xfrm rot="20940000">
              <a:off x="10756" y="1690"/>
              <a:ext cx="2283" cy="183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椭圆 8"/>
            <p:cNvSpPr/>
            <p:nvPr/>
          </p:nvSpPr>
          <p:spPr>
            <a:xfrm rot="21000000">
              <a:off x="6874" y="778"/>
              <a:ext cx="4719" cy="17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980440"/>
            <a:ext cx="8229600" cy="1371600"/>
          </a:xfrm>
        </p:spPr>
        <p:txBody>
          <a:bodyPr/>
          <a:p>
            <a:r>
              <a:rPr lang="zh-CN" altLang="en-US"/>
              <a:t>局：</a:t>
            </a:r>
            <a:r>
              <a:rPr lang="en-US" altLang="zh-CN"/>
              <a:t>“</a:t>
            </a:r>
            <a:r>
              <a:rPr lang="zh-CN" altLang="en-US"/>
              <a:t>眼高手低</a:t>
            </a:r>
            <a:r>
              <a:rPr lang="en-US" altLang="zh-CN"/>
              <a:t>”</a:t>
            </a:r>
            <a:br>
              <a:rPr lang="zh-CN" altLang="en-US"/>
            </a:br>
            <a:r>
              <a:rPr lang="zh-CN" altLang="en-US"/>
              <a:t>和：东与西，情与理，</a:t>
            </a:r>
            <a:br>
              <a:rPr lang="zh-CN" altLang="en-US"/>
            </a:br>
            <a:r>
              <a:rPr lang="zh-CN" altLang="en-US"/>
              <a:t> </a:t>
            </a:r>
            <a:r>
              <a:rPr lang="en-US" altLang="zh-CN"/>
              <a:t>      </a:t>
            </a:r>
            <a:r>
              <a:rPr lang="zh-CN" altLang="en-US">
                <a:sym typeface="+mn-ea"/>
              </a:rPr>
              <a:t>守与放，</a:t>
            </a:r>
            <a:r>
              <a:rPr lang="zh-CN" altLang="en-US"/>
              <a:t>整与细。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32045" y="3020060"/>
            <a:ext cx="3970655" cy="3705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2924810"/>
            <a:ext cx="3866515" cy="389636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东西融合是趋势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东西方交流已有很多做法</a:t>
            </a:r>
            <a:endParaRPr lang="zh-CN" altLang="en-US"/>
          </a:p>
          <a:p>
            <a:r>
              <a:rPr lang="zh-CN" altLang="en-US"/>
              <a:t>在理念上的抽取东方人有优势</a:t>
            </a:r>
            <a:endParaRPr lang="zh-CN" altLang="en-US"/>
          </a:p>
          <a:p>
            <a:r>
              <a:rPr lang="zh-CN" altLang="en-US"/>
              <a:t>现代中国青年具有足够的思维能力与知识储备</a:t>
            </a:r>
            <a:endParaRPr lang="zh-CN" altLang="en-US"/>
          </a:p>
          <a:p>
            <a:r>
              <a:rPr lang="zh-CN" altLang="en-US"/>
              <a:t>看明白，站稳当，讲清楚，行妥当</a:t>
            </a:r>
            <a:endParaRPr lang="zh-CN" altLang="en-US"/>
          </a:p>
          <a:p>
            <a:r>
              <a:rPr lang="zh-CN" altLang="en-US" b="1">
                <a:solidFill>
                  <a:schemeClr val="tx1"/>
                </a:solidFill>
                <a:sym typeface="+mn-ea"/>
              </a:rPr>
              <a:t>提高格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局，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积极成为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和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解者</a:t>
            </a:r>
            <a:endParaRPr lang="zh-CN" altLang="en-US">
              <a:sym typeface="+mn-ea"/>
            </a:endParaRPr>
          </a:p>
          <a:p>
            <a:r>
              <a:rPr lang="zh-CN" altLang="en-US"/>
              <a:t>最终对个人，社会，国家，乃至国际有利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homework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发现一个由于中外之别所导致的差异。分析产生的原因。按照课上所学的思路，思考是否有解决方案。你会如何解决。如果别人已有有解决方案，具体分析有没有更好的方式处理。</a:t>
            </a:r>
            <a:endParaRPr lang="zh-CN" altLang="en-US"/>
          </a:p>
          <a:p>
            <a:r>
              <a:rPr lang="zh-CN" altLang="en-US"/>
              <a:t>可以按照课上提及的流程进行分析。</a:t>
            </a:r>
            <a:endParaRPr lang="zh-CN" altLang="en-US"/>
          </a:p>
          <a:p>
            <a:r>
              <a:rPr lang="zh-CN" altLang="en-US"/>
              <a:t>文章内容：题目，具体情况，存在的解决思路，你的的分析（已存在的解法评价，或者自行提出优化方案）。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思维不同：感觉与实体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东方思维偏感觉：</a:t>
            </a:r>
            <a:endParaRPr lang="zh-CN" altLang="en-US"/>
          </a:p>
          <a:p>
            <a:pPr lvl="1"/>
            <a:r>
              <a:rPr lang="zh-CN" altLang="en-US"/>
              <a:t>我觉得，</a:t>
            </a:r>
            <a:endParaRPr lang="zh-CN" altLang="en-US"/>
          </a:p>
          <a:p>
            <a:pPr lvl="1"/>
            <a:r>
              <a:rPr lang="zh-CN" altLang="en-US"/>
              <a:t>神似，感悟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西方思维偏实体：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应该是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形似，一致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中国画与西洋画：人物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24525" y="1917065"/>
            <a:ext cx="2526030" cy="3886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1844675"/>
            <a:ext cx="2908300" cy="4133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风景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47945" y="1988820"/>
            <a:ext cx="3100705" cy="3886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5" y="2204720"/>
            <a:ext cx="439674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思维之别：整体与个体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东方偏整体：</a:t>
            </a:r>
            <a:endParaRPr lang="zh-CN" altLang="en-US"/>
          </a:p>
          <a:p>
            <a:pPr lvl="1"/>
            <a:r>
              <a:rPr lang="zh-CN" altLang="en-US" sz="2740">
                <a:sym typeface="+mn-ea"/>
              </a:rPr>
              <a:t>求同：从整体考虑，追求效果</a:t>
            </a:r>
            <a:endParaRPr lang="zh-CN" altLang="en-US" sz="2740">
              <a:sym typeface="+mn-ea"/>
            </a:endParaRPr>
          </a:p>
          <a:p>
            <a:pPr lvl="1"/>
            <a:r>
              <a:rPr lang="zh-CN" altLang="en-US" sz="2740">
                <a:sym typeface="+mn-ea"/>
              </a:rPr>
              <a:t>偏要求，提出问题，要求标准答案</a:t>
            </a:r>
            <a:endParaRPr lang="zh-CN" altLang="en-US" sz="2740">
              <a:sym typeface="+mn-ea"/>
            </a:endParaRPr>
          </a:p>
          <a:p>
            <a:pPr lvl="0"/>
            <a:r>
              <a:rPr lang="zh-CN" altLang="en-US" sz="3655">
                <a:sym typeface="+mn-ea"/>
              </a:rPr>
              <a:t>西方偏个体：</a:t>
            </a:r>
            <a:endParaRPr lang="zh-CN" altLang="en-US" sz="3655">
              <a:sym typeface="+mn-ea"/>
            </a:endParaRPr>
          </a:p>
          <a:p>
            <a:pPr marL="457200" lvl="1"/>
            <a:r>
              <a:rPr lang="zh-CN" altLang="en-US" sz="3195">
                <a:sym typeface="+mn-ea"/>
              </a:rPr>
              <a:t>存异：重视个性，个体研究</a:t>
            </a:r>
            <a:endParaRPr lang="zh-CN" altLang="en-US" sz="3195">
              <a:sym typeface="+mn-ea"/>
            </a:endParaRPr>
          </a:p>
          <a:p>
            <a:pPr marL="457200" lvl="1"/>
            <a:r>
              <a:rPr lang="zh-CN" altLang="en-US" sz="3195">
                <a:sym typeface="+mn-ea"/>
              </a:rPr>
              <a:t>偏鼓励，指出亮点，要求个性方案</a:t>
            </a:r>
            <a:endParaRPr lang="zh-CN" alt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1339850"/>
            <a:ext cx="5853112" cy="3870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700213"/>
            <a:ext cx="5775325" cy="40624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r="4547" b="13463"/>
          <a:stretch>
            <a:fillRect/>
          </a:stretch>
        </p:blipFill>
        <p:spPr>
          <a:xfrm>
            <a:off x="1908175" y="2276475"/>
            <a:ext cx="6016625" cy="4244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6" name="标题 7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东方偏统一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QQ图片201510192045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1412875"/>
            <a:ext cx="6446837" cy="4295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 descr="QQ图片201510192044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844675"/>
            <a:ext cx="6572250" cy="4371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 descr="QQ图片201510192045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13" y="2349500"/>
            <a:ext cx="6303962" cy="4194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2" name="标题 7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r>
              <a:rPr lang="zh-CN" altLang="en-US"/>
              <a:t>西方偏个性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PLACING_PICTURE_USER_VIEWPORT" val="{&quot;height&quot;:7980,&quot;width&quot;:14260}"/>
</p:tagLst>
</file>

<file path=ppt/theme/theme1.xml><?xml version="1.0" encoding="utf-8"?>
<a:theme xmlns:a="http://schemas.openxmlformats.org/drawingml/2006/main" name="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989B7"/>
      </a:accent6>
      <a:hlink>
        <a:srgbClr val="666699"/>
      </a:hlink>
      <a:folHlink>
        <a:srgbClr val="CCCCE6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FFFFFF"/>
        </a:dk2>
        <a:lt2>
          <a:srgbClr val="0066FF"/>
        </a:lt2>
        <a:accent1>
          <a:srgbClr val="6699FF"/>
        </a:accent1>
        <a:accent2>
          <a:srgbClr val="3333FF"/>
        </a:accent2>
        <a:accent3>
          <a:srgbClr val="AAAAB9"/>
        </a:accent3>
        <a:accent4>
          <a:srgbClr val="DCDCDC"/>
        </a:accent4>
        <a:accent5>
          <a:srgbClr val="B9CAFF"/>
        </a:accent5>
        <a:accent6>
          <a:srgbClr val="2D2DE5"/>
        </a:accent6>
        <a:hlink>
          <a:srgbClr val="FFCC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4B49"/>
        </a:lt1>
        <a:dk2>
          <a:srgbClr val="FFFFFF"/>
        </a:dk2>
        <a:lt2>
          <a:srgbClr val="009999"/>
        </a:lt2>
        <a:accent1>
          <a:srgbClr val="33CCCC"/>
        </a:accent1>
        <a:accent2>
          <a:srgbClr val="008080"/>
        </a:accent2>
        <a:accent3>
          <a:srgbClr val="ADB2B1"/>
        </a:accent3>
        <a:accent4>
          <a:srgbClr val="DCDCDC"/>
        </a:accent4>
        <a:accent5>
          <a:srgbClr val="ADE2E2"/>
        </a:accent5>
        <a:accent6>
          <a:srgbClr val="007272"/>
        </a:accent6>
        <a:hlink>
          <a:srgbClr val="FFCC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99"/>
        </a:lt1>
        <a:dk2>
          <a:srgbClr val="FFFFFF"/>
        </a:dk2>
        <a:lt2>
          <a:srgbClr val="006699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CDCDC"/>
        </a:accent4>
        <a:accent5>
          <a:srgbClr val="AACAE2"/>
        </a:accent5>
        <a:accent6>
          <a:srgbClr val="02789D"/>
        </a:accent6>
        <a:hlink>
          <a:srgbClr val="FFCC00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F978D"/>
        </a:lt1>
        <a:dk2>
          <a:srgbClr val="FFFFFF"/>
        </a:dk2>
        <a:lt2>
          <a:srgbClr val="008080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CDCDC"/>
        </a:accent4>
        <a:accent5>
          <a:srgbClr val="AACAFF"/>
        </a:accent5>
        <a:accent6>
          <a:srgbClr val="008989"/>
        </a:accent6>
        <a:hlink>
          <a:srgbClr val="FFFFCC"/>
        </a:hlink>
        <a:folHlink>
          <a:srgbClr val="70CA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822504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CDCDC"/>
        </a:accent4>
        <a:accent5>
          <a:srgbClr val="FFCAAA"/>
        </a:accent5>
        <a:accent6>
          <a:srgbClr val="8D2504"/>
        </a:accent6>
        <a:hlink>
          <a:srgbClr val="FF3300"/>
        </a:hlink>
        <a:folHlink>
          <a:srgbClr val="7C07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7911"/>
        </a:lt1>
        <a:dk2>
          <a:srgbClr val="FFFFFF"/>
        </a:dk2>
        <a:lt2>
          <a:srgbClr val="336600"/>
        </a:lt2>
        <a:accent1>
          <a:srgbClr val="666633"/>
        </a:accent1>
        <a:accent2>
          <a:srgbClr val="669900"/>
        </a:accent2>
        <a:accent3>
          <a:srgbClr val="B2BEAA"/>
        </a:accent3>
        <a:accent4>
          <a:srgbClr val="DCDCDC"/>
        </a:accent4>
        <a:accent5>
          <a:srgbClr val="B9B9AD"/>
        </a:accent5>
        <a:accent6>
          <a:srgbClr val="5B8900"/>
        </a:accent6>
        <a:hlink>
          <a:srgbClr val="FFCC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B89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C0465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192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989B7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2180</Words>
  <Application>WPS 演示</Application>
  <PresentationFormat>在屏幕上显示</PresentationFormat>
  <Paragraphs>238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宋体</vt:lpstr>
      <vt:lpstr>Wingdings</vt:lpstr>
      <vt:lpstr>Arial</vt:lpstr>
      <vt:lpstr>Arial Black</vt:lpstr>
      <vt:lpstr>Times New Roman</vt:lpstr>
      <vt:lpstr>Calibri</vt:lpstr>
      <vt:lpstr>微软雅黑</vt:lpstr>
      <vt:lpstr>Comic Sans MS</vt:lpstr>
      <vt:lpstr>方正舒体</vt:lpstr>
      <vt:lpstr>Arial Unicode MS</vt:lpstr>
      <vt:lpstr>Pixel</vt:lpstr>
      <vt:lpstr>东西之别 --国际教育与跨文化交流 3</vt:lpstr>
      <vt:lpstr>PowerPoint 演示文稿</vt:lpstr>
      <vt:lpstr>东西之别：</vt:lpstr>
      <vt:lpstr>思维不同：感觉与实体</vt:lpstr>
      <vt:lpstr>中国画与西洋画：人物</vt:lpstr>
      <vt:lpstr>风景</vt:lpstr>
      <vt:lpstr>思维之别：整体与个体</vt:lpstr>
      <vt:lpstr>东方偏统一</vt:lpstr>
      <vt:lpstr>西方偏个性</vt:lpstr>
      <vt:lpstr>思维的区别：内敛与外放</vt:lpstr>
      <vt:lpstr>Indirect VS  Direct</vt:lpstr>
      <vt:lpstr>PowerPoint 演示文稿</vt:lpstr>
      <vt:lpstr>思维之别：经验与逻辑</vt:lpstr>
      <vt:lpstr>中医与西医：尝百草，解剖学</vt:lpstr>
      <vt:lpstr>思维之别：象形与抽象</vt:lpstr>
      <vt:lpstr>思维之别：回顾与展望</vt:lpstr>
      <vt:lpstr>Past Orientation VS  Future Orientation</vt:lpstr>
      <vt:lpstr>Past Orientation VS  Future Orientation</vt:lpstr>
      <vt:lpstr>差别导致问题</vt:lpstr>
      <vt:lpstr>矛盾？</vt:lpstr>
      <vt:lpstr>新时代的国际化人才需求</vt:lpstr>
      <vt:lpstr>融合的窍门</vt:lpstr>
      <vt:lpstr>案例：留学生奖学金与学费问题</vt:lpstr>
      <vt:lpstr>案例：躺平还是放开</vt:lpstr>
      <vt:lpstr>中外有别</vt:lpstr>
      <vt:lpstr>其他因素</vt:lpstr>
      <vt:lpstr>解法（情理之间）</vt:lpstr>
      <vt:lpstr>中外差异处理原则</vt:lpstr>
      <vt:lpstr>言语得体</vt:lpstr>
      <vt:lpstr>局：“眼高手低” 和：东与西，情与理，        守与放，整与细。</vt:lpstr>
      <vt:lpstr>东西融合是趋势</vt:lpstr>
      <vt:lpstr>homework</vt:lpstr>
    </vt:vector>
  </TitlesOfParts>
  <Company>szs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留学准备及机会</dc:title>
  <dc:creator>sz</dc:creator>
  <cp:lastModifiedBy>patrick临风</cp:lastModifiedBy>
  <cp:revision>80</cp:revision>
  <dcterms:created xsi:type="dcterms:W3CDTF">2010-06-28T04:41:00Z</dcterms:created>
  <dcterms:modified xsi:type="dcterms:W3CDTF">2022-04-07T12:34:59Z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3FB95D7B36114253BA0D586911958822</vt:lpwstr>
  </property>
</Properties>
</file>