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en.wikipedia.org/wiki/List_of_countries_by_GDP_(PPP)_per_capita" TargetMode="External"/><Relationship Id="rId4" Type="http://schemas.openxmlformats.org/officeDocument/2006/relationships/hyperlink" Target="https://en.wikipedia.org/wiki/Education_Index" TargetMode="External"/><Relationship Id="rId3" Type="http://schemas.openxmlformats.org/officeDocument/2006/relationships/hyperlink" Target="http://www.pewglobal.org/2016/02/22/smartphone-ownership-and-internet-usage-continues-to-climb-in-emerging-economies/" TargetMode="Externa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Homework 4</a:t>
            </a:r>
            <a:endParaRPr lang="en-US" b="1" dirty="0"/>
          </a:p>
        </p:txBody>
      </p:sp>
      <p:sp>
        <p:nvSpPr>
          <p:cNvPr id="3" name="内容占位符 2"/>
          <p:cNvSpPr>
            <a:spLocks noGrp="1"/>
          </p:cNvSpPr>
          <p:nvPr>
            <p:ph idx="1"/>
          </p:nvPr>
        </p:nvSpPr>
        <p:spPr>
          <a:xfrm>
            <a:off x="979714" y="1825625"/>
            <a:ext cx="10309856" cy="4351338"/>
          </a:xfrm>
        </p:spPr>
        <p:txBody>
          <a:bodyPr>
            <a:normAutofit/>
          </a:bodyPr>
          <a:lstStyle/>
          <a:p>
            <a:r>
              <a:rPr lang="en-US" dirty="0" smtClean="0"/>
              <a:t>Study the Table showing the smartphone ownership percentage in different countries. Write your conclusions (~100 words) about how the smartphone ownership is related to the age and the wealth of the country. Are there any exceptions to the general rules, and what could be the reason? Express appropriate level of caution.</a:t>
            </a:r>
            <a:endParaRPr lang="en-US" dirty="0" smtClean="0"/>
          </a:p>
          <a:p>
            <a:pPr marL="457200" lvl="1" indent="0">
              <a:buNone/>
            </a:pPr>
            <a:endParaRPr lang="en-US" sz="2000" dirty="0"/>
          </a:p>
          <a:p>
            <a:pPr marL="457200" lvl="1" indent="0">
              <a:buNone/>
            </a:pP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S</a:t>
            </a:r>
            <a:r>
              <a:rPr lang="en-US" b="1" dirty="0" smtClean="0"/>
              <a:t>martphone ownership %</a:t>
            </a:r>
            <a:endParaRPr lang="en-US" b="1" dirty="0"/>
          </a:p>
        </p:txBody>
      </p:sp>
      <p:sp>
        <p:nvSpPr>
          <p:cNvPr id="3" name="内容占位符 2"/>
          <p:cNvSpPr>
            <a:spLocks noGrp="1"/>
          </p:cNvSpPr>
          <p:nvPr>
            <p:ph idx="1"/>
          </p:nvPr>
        </p:nvSpPr>
        <p:spPr>
          <a:xfrm>
            <a:off x="979714" y="1825625"/>
            <a:ext cx="10309856" cy="4351338"/>
          </a:xfrm>
        </p:spPr>
        <p:txBody>
          <a:bodyPr>
            <a:normAutofit/>
          </a:bodyPr>
          <a:lstStyle/>
          <a:p>
            <a:pPr marL="457200" lvl="1" indent="0">
              <a:buNone/>
            </a:pPr>
            <a:endParaRPr lang="en-US" sz="2000" dirty="0"/>
          </a:p>
          <a:p>
            <a:pPr marL="457200" lvl="1" indent="0">
              <a:buNone/>
            </a:pP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
        <p:nvSpPr>
          <p:cNvPr id="8" name="文本框 7"/>
          <p:cNvSpPr txBox="1"/>
          <p:nvPr/>
        </p:nvSpPr>
        <p:spPr>
          <a:xfrm>
            <a:off x="979714" y="5573236"/>
            <a:ext cx="10242932" cy="954107"/>
          </a:xfrm>
          <a:prstGeom prst="rect">
            <a:avLst/>
          </a:prstGeom>
          <a:noFill/>
        </p:spPr>
        <p:txBody>
          <a:bodyPr wrap="none" rtlCol="0">
            <a:spAutoFit/>
          </a:bodyPr>
          <a:lstStyle/>
          <a:p>
            <a:r>
              <a:rPr lang="en-US" sz="1400" dirty="0" smtClean="0"/>
              <a:t>Sources: </a:t>
            </a:r>
            <a:r>
              <a:rPr lang="en-US" sz="1400" dirty="0">
                <a:hlinkClick r:id="rId3"/>
              </a:rPr>
              <a:t>http://www.pewglobal.org/2016/02/22/smartphone-ownership-and-internet-usage-continues-to-climb-in-emerging-economies</a:t>
            </a:r>
            <a:r>
              <a:rPr lang="en-US" sz="1400" dirty="0" smtClean="0">
                <a:hlinkClick r:id="rId3"/>
              </a:rPr>
              <a:t>/</a:t>
            </a:r>
            <a:endParaRPr lang="en-US" sz="1400" dirty="0" smtClean="0"/>
          </a:p>
          <a:p>
            <a:r>
              <a:rPr lang="en-US" sz="1400" dirty="0">
                <a:hlinkClick r:id="rId4"/>
              </a:rPr>
              <a:t>https://</a:t>
            </a:r>
            <a:r>
              <a:rPr lang="en-US" sz="1400" dirty="0" smtClean="0">
                <a:hlinkClick r:id="rId4"/>
              </a:rPr>
              <a:t>en.wikipedia.org/wiki/Education_Index</a:t>
            </a:r>
            <a:r>
              <a:rPr lang="en-US" sz="1400" dirty="0" smtClean="0"/>
              <a:t>, </a:t>
            </a:r>
            <a:endParaRPr lang="en-US" sz="1400" dirty="0" smtClean="0"/>
          </a:p>
          <a:p>
            <a:r>
              <a:rPr lang="en-US" sz="1400" dirty="0" smtClean="0">
                <a:hlinkClick r:id="rId5"/>
              </a:rPr>
              <a:t>https</a:t>
            </a:r>
            <a:r>
              <a:rPr lang="en-US" sz="1400" dirty="0">
                <a:hlinkClick r:id="rId5"/>
              </a:rPr>
              <a:t>://en.wikipedia.org/wiki/List_of_countries_by_GDP_(PPP)_per_capita</a:t>
            </a:r>
            <a:endParaRPr lang="en-US" sz="1400" dirty="0" smtClean="0"/>
          </a:p>
          <a:p>
            <a:endParaRPr lang="en-US" sz="1400" dirty="0"/>
          </a:p>
        </p:txBody>
      </p:sp>
      <p:graphicFrame>
        <p:nvGraphicFramePr>
          <p:cNvPr id="9" name="表格 8"/>
          <p:cNvGraphicFramePr>
            <a:graphicFrameLocks noGrp="1"/>
          </p:cNvGraphicFramePr>
          <p:nvPr/>
        </p:nvGraphicFramePr>
        <p:xfrm>
          <a:off x="2850777" y="1700276"/>
          <a:ext cx="5759824" cy="3656898"/>
        </p:xfrm>
        <a:graphic>
          <a:graphicData uri="http://schemas.openxmlformats.org/drawingml/2006/table">
            <a:tbl>
              <a:tblPr>
                <a:tableStyleId>{5C22544A-7EE6-4342-B048-85BDC9FD1C3A}</a:tableStyleId>
              </a:tblPr>
              <a:tblGrid>
                <a:gridCol w="1210235"/>
                <a:gridCol w="770612"/>
                <a:gridCol w="896987"/>
                <a:gridCol w="921904"/>
                <a:gridCol w="980043"/>
                <a:gridCol w="980043"/>
              </a:tblGrid>
              <a:tr h="291996">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charset="0"/>
                      </a:endParaRPr>
                    </a:p>
                  </a:txBody>
                  <a:tcPr marL="9525" marR="9525" marT="9525" marB="0" anchor="b">
                    <a:solidFill>
                      <a:schemeClr val="bg2">
                        <a:lumMod val="90000"/>
                      </a:schemeClr>
                    </a:solidFill>
                  </a:tcPr>
                </a:tc>
                <a:tc gridSpan="3">
                  <a:txBody>
                    <a:bodyPr/>
                    <a:lstStyle/>
                    <a:p>
                      <a:pPr algn="l" fontAlgn="b"/>
                      <a:r>
                        <a:rPr lang="en-US" sz="1400" b="1" u="none" strike="noStrike" dirty="0">
                          <a:effectLst/>
                        </a:rPr>
                        <a:t>Smartphone </a:t>
                      </a:r>
                      <a:r>
                        <a:rPr lang="en-US" sz="1400" b="1" u="none" strike="noStrike" dirty="0" smtClean="0">
                          <a:effectLst/>
                        </a:rPr>
                        <a:t>ownership </a:t>
                      </a:r>
                      <a:r>
                        <a:rPr lang="en-US" sz="1400" b="1" u="none" strike="noStrike" dirty="0">
                          <a:effectLst/>
                        </a:rPr>
                        <a:t>(2015)</a:t>
                      </a:r>
                      <a:endParaRPr lang="en-US" sz="1400" b="1" i="0" u="none" strike="noStrike" dirty="0">
                        <a:solidFill>
                          <a:srgbClr val="000000"/>
                        </a:solidFill>
                        <a:effectLst/>
                        <a:latin typeface="Calibri" panose="020F0502020204030204" charset="0"/>
                      </a:endParaRPr>
                    </a:p>
                  </a:txBody>
                  <a:tcPr marL="9525" marR="9525" marT="9525" marB="0" anchor="b">
                    <a:solidFill>
                      <a:schemeClr val="bg2">
                        <a:lumMod val="90000"/>
                      </a:schemeClr>
                    </a:solidFill>
                  </a:tcPr>
                </a:tc>
                <a:tc hMerge="1">
                  <a:tcPr/>
                </a:tc>
                <a:tc hMerge="1">
                  <a:tcPr/>
                </a:tc>
                <a:tc rowSpan="2">
                  <a:txBody>
                    <a:bodyPr/>
                    <a:lstStyle/>
                    <a:p>
                      <a:pPr algn="l" fontAlgn="b"/>
                      <a:r>
                        <a:rPr lang="en-US" sz="1400" b="1" u="none" strike="noStrike" dirty="0">
                          <a:effectLst/>
                        </a:rPr>
                        <a:t>GDP (PPP) </a:t>
                      </a:r>
                      <a:endParaRPr lang="en-US" sz="1400" b="1" i="0" u="none" strike="noStrike" dirty="0">
                        <a:solidFill>
                          <a:srgbClr val="000000"/>
                        </a:solidFill>
                        <a:effectLst/>
                        <a:latin typeface="Calibri" panose="020F0502020204030204" charset="0"/>
                      </a:endParaRPr>
                    </a:p>
                    <a:p>
                      <a:pPr algn="l" fontAlgn="b"/>
                      <a:r>
                        <a:rPr lang="en-US" sz="1400" b="1" u="none" strike="noStrike" dirty="0">
                          <a:effectLst/>
                        </a:rPr>
                        <a:t>per capita</a:t>
                      </a:r>
                      <a:endParaRPr lang="en-US" sz="1400" b="1" i="0" u="none" strike="noStrike" dirty="0">
                        <a:solidFill>
                          <a:srgbClr val="000000"/>
                        </a:solidFill>
                        <a:effectLst/>
                        <a:latin typeface="Calibri" panose="020F0502020204030204" charset="0"/>
                      </a:endParaRPr>
                    </a:p>
                  </a:txBody>
                  <a:tcPr marL="9525" marR="9525" marT="9525" marB="0" anchor="b">
                    <a:solidFill>
                      <a:schemeClr val="bg2">
                        <a:lumMod val="90000"/>
                      </a:schemeClr>
                    </a:solidFill>
                  </a:tcPr>
                </a:tc>
                <a:tc rowSpan="2">
                  <a:txBody>
                    <a:bodyPr/>
                    <a:lstStyle/>
                    <a:p>
                      <a:pPr algn="l" fontAlgn="b"/>
                      <a:r>
                        <a:rPr lang="en-US" sz="1400" b="1" i="0" u="none" strike="noStrike" dirty="0" smtClean="0">
                          <a:solidFill>
                            <a:srgbClr val="000000"/>
                          </a:solidFill>
                          <a:effectLst/>
                          <a:latin typeface="Calibri" panose="020F0502020204030204" charset="0"/>
                        </a:rPr>
                        <a:t>Average </a:t>
                      </a:r>
                      <a:endParaRPr lang="en-US" sz="1400" b="1" i="0" u="none" strike="noStrike" dirty="0" smtClean="0">
                        <a:solidFill>
                          <a:srgbClr val="000000"/>
                        </a:solidFill>
                        <a:effectLst/>
                        <a:latin typeface="Calibri" panose="020F0502020204030204" charset="0"/>
                      </a:endParaRPr>
                    </a:p>
                    <a:p>
                      <a:pPr algn="l" fontAlgn="b"/>
                      <a:r>
                        <a:rPr lang="en-US" sz="1400" b="1" i="0" u="none" strike="noStrike" dirty="0" smtClean="0">
                          <a:solidFill>
                            <a:srgbClr val="000000"/>
                          </a:solidFill>
                          <a:effectLst/>
                          <a:latin typeface="Calibri" panose="020F0502020204030204" charset="0"/>
                        </a:rPr>
                        <a:t>Age (years)</a:t>
                      </a:r>
                      <a:endParaRPr lang="en-US" sz="1400" b="1" i="0" u="none" strike="noStrike" dirty="0">
                        <a:solidFill>
                          <a:srgbClr val="000000"/>
                        </a:solidFill>
                        <a:effectLst/>
                        <a:latin typeface="Calibri" panose="020F0502020204030204" charset="0"/>
                      </a:endParaRPr>
                    </a:p>
                  </a:txBody>
                  <a:tcPr marL="9525" marR="9525" marT="9525" marB="0" anchor="b">
                    <a:solidFill>
                      <a:schemeClr val="bg2">
                        <a:lumMod val="90000"/>
                      </a:schemeClr>
                    </a:solidFill>
                  </a:tcPr>
                </a:tc>
              </a:tr>
              <a:tr h="291996">
                <a:tc>
                  <a:txBody>
                    <a:bodyPr/>
                    <a:lstStyle/>
                    <a:p>
                      <a:pPr algn="l" fontAlgn="b"/>
                      <a:r>
                        <a:rPr lang="en-US" sz="1400" b="1" u="none" strike="noStrike" dirty="0">
                          <a:effectLst/>
                        </a:rPr>
                        <a:t>Country</a:t>
                      </a:r>
                      <a:endParaRPr lang="en-US" sz="1400" b="1" i="0" u="none" strike="noStrike" dirty="0">
                        <a:solidFill>
                          <a:srgbClr val="000000"/>
                        </a:solidFill>
                        <a:effectLst/>
                        <a:latin typeface="Calibri" panose="020F0502020204030204" charset="0"/>
                      </a:endParaRPr>
                    </a:p>
                  </a:txBody>
                  <a:tcPr marL="9525" marR="9525" marT="9525" marB="0" anchor="b">
                    <a:solidFill>
                      <a:schemeClr val="bg2">
                        <a:lumMod val="90000"/>
                      </a:schemeClr>
                    </a:solidFill>
                  </a:tcPr>
                </a:tc>
                <a:tc>
                  <a:txBody>
                    <a:bodyPr/>
                    <a:lstStyle/>
                    <a:p>
                      <a:pPr algn="l" fontAlgn="b"/>
                      <a:r>
                        <a:rPr lang="en-US" sz="1400" b="1" u="none" strike="noStrike" dirty="0">
                          <a:effectLst/>
                        </a:rPr>
                        <a:t>Total</a:t>
                      </a:r>
                      <a:endParaRPr lang="en-US" sz="1400" b="1" i="0" u="none" strike="noStrike" dirty="0">
                        <a:solidFill>
                          <a:srgbClr val="000000"/>
                        </a:solidFill>
                        <a:effectLst/>
                        <a:latin typeface="Calibri" panose="020F0502020204030204" charset="0"/>
                      </a:endParaRPr>
                    </a:p>
                  </a:txBody>
                  <a:tcPr marL="9525" marR="9525" marT="9525" marB="0" anchor="b">
                    <a:solidFill>
                      <a:schemeClr val="bg2">
                        <a:lumMod val="90000"/>
                      </a:schemeClr>
                    </a:solidFill>
                  </a:tcPr>
                </a:tc>
                <a:tc>
                  <a:txBody>
                    <a:bodyPr/>
                    <a:lstStyle/>
                    <a:p>
                      <a:pPr algn="l" fontAlgn="b"/>
                      <a:r>
                        <a:rPr lang="en-US" sz="1400" b="1" u="none" strike="noStrike" dirty="0">
                          <a:effectLst/>
                        </a:rPr>
                        <a:t>Age 18-34  </a:t>
                      </a:r>
                      <a:endParaRPr lang="en-US" sz="1400" b="1" i="0" u="none" strike="noStrike" dirty="0">
                        <a:solidFill>
                          <a:srgbClr val="000000"/>
                        </a:solidFill>
                        <a:effectLst/>
                        <a:latin typeface="Calibri" panose="020F0502020204030204" charset="0"/>
                      </a:endParaRPr>
                    </a:p>
                  </a:txBody>
                  <a:tcPr marL="9525" marR="9525" marT="9525" marB="0" anchor="b">
                    <a:solidFill>
                      <a:schemeClr val="bg2">
                        <a:lumMod val="90000"/>
                      </a:schemeClr>
                    </a:solidFill>
                  </a:tcPr>
                </a:tc>
                <a:tc>
                  <a:txBody>
                    <a:bodyPr/>
                    <a:lstStyle/>
                    <a:p>
                      <a:pPr algn="l" fontAlgn="b"/>
                      <a:r>
                        <a:rPr lang="en-US" sz="1400" b="1" u="none" strike="noStrike" dirty="0">
                          <a:effectLst/>
                        </a:rPr>
                        <a:t>Age 35+</a:t>
                      </a:r>
                      <a:endParaRPr lang="en-US" sz="1400" b="1" i="0" u="none" strike="noStrike" dirty="0">
                        <a:solidFill>
                          <a:srgbClr val="000000"/>
                        </a:solidFill>
                        <a:effectLst/>
                        <a:latin typeface="Calibri" panose="020F0502020204030204" charset="0"/>
                      </a:endParaRPr>
                    </a:p>
                  </a:txBody>
                  <a:tcPr marL="9525" marR="9525" marT="9525" marB="0" anchor="b">
                    <a:solidFill>
                      <a:schemeClr val="bg2">
                        <a:lumMod val="90000"/>
                      </a:schemeClr>
                    </a:solidFill>
                  </a:tcPr>
                </a:tc>
                <a:tc vMerge="1">
                  <a:tcPr marL="9525" marR="9525" marT="9525" marB="0" anchor="b">
                    <a:solidFill>
                      <a:schemeClr val="bg2">
                        <a:lumMod val="90000"/>
                      </a:schemeClr>
                    </a:solidFill>
                  </a:tcPr>
                </a:tc>
                <a:tc vMerge="1">
                  <a:tcPr/>
                </a:tc>
              </a:tr>
              <a:tr h="278091">
                <a:tc>
                  <a:txBody>
                    <a:bodyPr/>
                    <a:lstStyle/>
                    <a:p>
                      <a:pPr algn="l" fontAlgn="b"/>
                      <a:r>
                        <a:rPr lang="en-US" sz="1400" u="none" strike="noStrike" dirty="0">
                          <a:effectLst/>
                        </a:rPr>
                        <a:t>South Korea</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88%</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100%</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83%</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38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41.8</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USA</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72%</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92%</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65%</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59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38.1</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Germany</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60%</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92%</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50%</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51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47.1</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China</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58%</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85%</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43%</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17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37.4</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Russia</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45%</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76%</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29%</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26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39.6</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Brazil</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41%</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61%</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26%</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15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32.6</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Japan</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39%</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77%</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31%</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44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47.3</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Nigeria</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28%</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39%</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13%</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6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18.4</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India</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17%</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27%</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9%</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7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28.1</a:t>
                      </a:r>
                      <a:endParaRPr lang="en-US" sz="1400" b="0" i="0" u="none" strike="noStrike" dirty="0">
                        <a:solidFill>
                          <a:srgbClr val="000000"/>
                        </a:solidFill>
                        <a:effectLst/>
                        <a:latin typeface="Calibri" panose="020F0502020204030204" charset="0"/>
                      </a:endParaRPr>
                    </a:p>
                  </a:txBody>
                  <a:tcPr marL="9525" marR="9525" marT="9525" marB="0" anchor="b"/>
                </a:tc>
              </a:tr>
              <a:tr h="278091">
                <a:tc>
                  <a:txBody>
                    <a:bodyPr/>
                    <a:lstStyle/>
                    <a:p>
                      <a:pPr algn="l" fontAlgn="b"/>
                      <a:r>
                        <a:rPr lang="en-US" sz="1400" u="none" strike="noStrike">
                          <a:effectLst/>
                        </a:rPr>
                        <a:t>Tanzania</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11%</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14%</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3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17.7</a:t>
                      </a:r>
                      <a:endParaRPr lang="en-US" sz="1400" b="0" i="0" u="none" strike="noStrike" dirty="0">
                        <a:solidFill>
                          <a:srgbClr val="000000"/>
                        </a:solidFill>
                        <a:effectLst/>
                        <a:latin typeface="Calibri" panose="020F0502020204030204" charset="0"/>
                      </a:endParaRPr>
                    </a:p>
                  </a:txBody>
                  <a:tcPr marL="9525" marR="9525" marT="9525" marB="0" anchor="b"/>
                </a:tc>
              </a:tr>
              <a:tr h="291996">
                <a:tc>
                  <a:txBody>
                    <a:bodyPr/>
                    <a:lstStyle/>
                    <a:p>
                      <a:pPr algn="l" fontAlgn="b"/>
                      <a:r>
                        <a:rPr lang="en-US" sz="1400" u="none" strike="noStrike">
                          <a:effectLst/>
                        </a:rPr>
                        <a:t>Uganda</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charset="0"/>
                      </a:endParaRPr>
                    </a:p>
                  </a:txBody>
                  <a:tcPr marL="9525" marR="9525" marT="9525" marB="0" anchor="b"/>
                </a:tc>
                <a:tc>
                  <a:txBody>
                    <a:bodyPr/>
                    <a:lstStyle/>
                    <a:p>
                      <a:pPr algn="r" fontAlgn="b"/>
                      <a:r>
                        <a:rPr lang="en-US" sz="1400" u="none" strike="noStrike" dirty="0">
                          <a:effectLst/>
                        </a:rPr>
                        <a:t>2 k$</a:t>
                      </a:r>
                      <a:endParaRPr lang="en-US" sz="1400" b="0" i="0" u="none" strike="noStrike" dirty="0">
                        <a:solidFill>
                          <a:srgbClr val="000000"/>
                        </a:solidFill>
                        <a:effectLst/>
                        <a:latin typeface="Calibri" panose="020F050202020403020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charset="0"/>
                        </a:rPr>
                        <a:t>15.8</a:t>
                      </a:r>
                      <a:endParaRPr lang="en-US" sz="1400" b="0" i="0" u="none" strike="noStrike" dirty="0">
                        <a:solidFill>
                          <a:srgbClr val="000000"/>
                        </a:solidFill>
                        <a:effectLst/>
                        <a:latin typeface="Calibri" panose="020F0502020204030204" charset="0"/>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WPS 演示</Application>
  <PresentationFormat>宽屏</PresentationFormat>
  <Paragraphs>179</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宋体</vt:lpstr>
      <vt:lpstr>Wingdings</vt:lpstr>
      <vt:lpstr>Arial Unicode MS</vt:lpstr>
      <vt:lpstr>Calibri Light</vt:lpstr>
      <vt:lpstr>Calibri</vt:lpstr>
      <vt:lpstr>微软雅黑</vt:lpstr>
      <vt:lpstr>Office 主题</vt:lpstr>
      <vt:lpstr>Homework 4</vt:lpstr>
      <vt:lpstr>Smartphone ownership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cp:revision>
  <dcterms:created xsi:type="dcterms:W3CDTF">2021-11-01T03:43:10Z</dcterms:created>
  <dcterms:modified xsi:type="dcterms:W3CDTF">2021-11-01T03:44:22Z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2052-10.8.0.6370</vt:lpwstr>
  </property>
</Properties>
</file>