
<file path=[Content_Types].xml><?xml version="1.0" encoding="utf-8"?>
<Types xmlns="http://schemas.openxmlformats.org/package/2006/content-types">
  <Default Extension="jpeg" ContentType="image/jpeg"/>
  <Default Extension="JPG" ContentType="image/.jp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303" r:id="rId3"/>
    <p:sldId id="266" r:id="rId4"/>
    <p:sldId id="300" r:id="rId5"/>
    <p:sldId id="337" r:id="rId6"/>
    <p:sldId id="257" r:id="rId7"/>
    <p:sldId id="320" r:id="rId8"/>
    <p:sldId id="259" r:id="rId9"/>
    <p:sldId id="261" r:id="rId10"/>
    <p:sldId id="262" r:id="rId11"/>
    <p:sldId id="263" r:id="rId12"/>
    <p:sldId id="265" r:id="rId13"/>
    <p:sldId id="264" r:id="rId14"/>
    <p:sldId id="355" r:id="rId15"/>
    <p:sldId id="296" r:id="rId16"/>
    <p:sldId id="321" r:id="rId17"/>
    <p:sldId id="322" r:id="rId18"/>
    <p:sldId id="297" r:id="rId19"/>
    <p:sldId id="298" r:id="rId20"/>
    <p:sldId id="299" r:id="rId21"/>
    <p:sldId id="323" r:id="rId22"/>
    <p:sldId id="302" r:id="rId23"/>
    <p:sldId id="30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4" name="Straight Connector 3"/>
          <p:cNvCxnSpPr/>
          <p:nvPr userDrawn="1"/>
        </p:nvCxnSpPr>
        <p:spPr bwMode="auto">
          <a:xfrm>
            <a:off x="609600" y="1066800"/>
            <a:ext cx="1097280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Content Placeholder 7"/>
          <p:cNvSpPr>
            <a:spLocks noGrp="1"/>
          </p:cNvSpPr>
          <p:nvPr>
            <p:ph sz="quarter" idx="11"/>
          </p:nvPr>
        </p:nvSpPr>
        <p:spPr>
          <a:xfrm>
            <a:off x="609600" y="1299599"/>
            <a:ext cx="10972800" cy="4779482"/>
          </a:xfrm>
          <a:prstGeom prst="rect">
            <a:avLst/>
          </a:prstGeom>
        </p:spPr>
        <p:txBody>
          <a:bodyPr/>
          <a:lstStyle>
            <a:lvl1pPr marL="342900" indent="-342900">
              <a:spcAft>
                <a:spcPts val="0"/>
              </a:spcAft>
              <a:buFont typeface="Arial" panose="020B0604020202020204" pitchFamily="34" charset="0"/>
              <a:buChar char="•"/>
              <a:defRPr sz="3200">
                <a:latin typeface="+mj-lt"/>
                <a:cs typeface="Arial" panose="020B0604020202020204"/>
              </a:defRPr>
            </a:lvl1pPr>
            <a:lvl2pPr marL="685800" marR="0" indent="-342900" algn="l" defTabSz="685800" rtl="0" eaLnBrk="1" fontAlgn="base" latinLnBrk="0" hangingPunct="1">
              <a:lnSpc>
                <a:spcPct val="90000"/>
              </a:lnSpc>
              <a:spcBef>
                <a:spcPts val="375"/>
              </a:spcBef>
              <a:spcAft>
                <a:spcPts val="0"/>
              </a:spcAft>
              <a:buClrTx/>
              <a:buSzTx/>
              <a:buFont typeface="Calibri" panose="020F0502020204030204" charset="0"/>
              <a:buChar char="◦"/>
              <a:defRPr sz="2800">
                <a:latin typeface="+mj-lt"/>
                <a:cs typeface="Arial" panose="020B0604020202020204"/>
              </a:defRPr>
            </a:lvl2pPr>
            <a:lvl3pPr marL="942975" marR="0" indent="-257175" algn="l" defTabSz="685800" rtl="0" eaLnBrk="1" fontAlgn="base" latinLnBrk="0" hangingPunct="1">
              <a:lnSpc>
                <a:spcPct val="90000"/>
              </a:lnSpc>
              <a:spcBef>
                <a:spcPts val="0"/>
              </a:spcBef>
              <a:spcAft>
                <a:spcPts val="0"/>
              </a:spcAft>
              <a:buClrTx/>
              <a:buSzTx/>
              <a:buFont typeface="Arial" panose="020B0604020202020204" pitchFamily="34" charset="0"/>
              <a:buChar char="•"/>
              <a:defRPr sz="2400">
                <a:latin typeface="+mj-lt"/>
                <a:cs typeface="Arial" panose="020B0604020202020204"/>
              </a:defRPr>
            </a:lvl3pPr>
            <a:lvl4pPr marL="1285875" marR="0" indent="-257175" algn="l" defTabSz="685800" rtl="0" eaLnBrk="1" fontAlgn="base" latinLnBrk="0" hangingPunct="1">
              <a:lnSpc>
                <a:spcPct val="90000"/>
              </a:lnSpc>
              <a:spcBef>
                <a:spcPts val="0"/>
              </a:spcBef>
              <a:spcAft>
                <a:spcPts val="0"/>
              </a:spcAft>
              <a:buClrTx/>
              <a:buSzTx/>
              <a:buFont typeface="Arial" panose="020B0604020202020204" pitchFamily="34" charset="0"/>
              <a:buChar char="•"/>
              <a:defRPr sz="1800">
                <a:latin typeface="+mj-lt"/>
                <a:cs typeface="Arial" panose="020B0604020202020204"/>
              </a:defRPr>
            </a:lvl4pPr>
            <a:lvl5pPr marL="1585595" marR="0" indent="-213995" algn="l" defTabSz="685800" rtl="0" eaLnBrk="1" fontAlgn="base" latinLnBrk="0" hangingPunct="1">
              <a:lnSpc>
                <a:spcPct val="90000"/>
              </a:lnSpc>
              <a:spcBef>
                <a:spcPts val="0"/>
              </a:spcBef>
              <a:spcAft>
                <a:spcPts val="0"/>
              </a:spcAft>
              <a:buClrTx/>
              <a:buSzTx/>
              <a:buFont typeface="Arial" panose="020B0604020202020204" pitchFamily="34" charset="0"/>
              <a:buChar char="•"/>
              <a:defRPr sz="1600">
                <a:latin typeface="+mj-lt"/>
                <a:cs typeface="Arial" panose="020B0604020202020204"/>
              </a:defRPr>
            </a:lvl5pPr>
          </a:lstStyle>
          <a:p>
            <a:pPr lvl="0"/>
            <a:r>
              <a:rPr lang="en-GB" dirty="0"/>
              <a:t>Click to edit Master text styles</a:t>
            </a:r>
            <a:endParaRPr lang="en-GB" dirty="0"/>
          </a:p>
          <a:p>
            <a:pPr marL="685800" marR="0" lvl="1" indent="-342900" algn="l" defTabSz="685800" rtl="0" eaLnBrk="1" fontAlgn="base" latinLnBrk="0" hangingPunct="1">
              <a:lnSpc>
                <a:spcPct val="90000"/>
              </a:lnSpc>
              <a:spcBef>
                <a:spcPts val="375"/>
              </a:spcBef>
              <a:spcAft>
                <a:spcPct val="0"/>
              </a:spcAft>
              <a:buClrTx/>
              <a:buSzTx/>
              <a:buFont typeface="Arial" panose="020B0604020202020204" pitchFamily="34" charset="0"/>
              <a:buChar char="•"/>
              <a:defRPr/>
            </a:pPr>
            <a:r>
              <a:rPr lang="en-GB" dirty="0"/>
              <a:t>Second level</a:t>
            </a:r>
            <a:endParaRPr lang="en-GB" dirty="0"/>
          </a:p>
          <a:p>
            <a:pPr marL="942975" marR="0" lvl="2" indent="-257175" algn="l" defTabSz="685800" rtl="0" eaLnBrk="1" fontAlgn="base" latinLnBrk="0" hangingPunct="1">
              <a:lnSpc>
                <a:spcPct val="90000"/>
              </a:lnSpc>
              <a:spcBef>
                <a:spcPts val="375"/>
              </a:spcBef>
              <a:spcAft>
                <a:spcPct val="0"/>
              </a:spcAft>
              <a:buClrTx/>
              <a:buSzTx/>
              <a:buFont typeface="Arial" panose="020B0604020202020204" pitchFamily="34" charset="0"/>
              <a:buChar char="•"/>
              <a:defRPr/>
            </a:pPr>
            <a:r>
              <a:rPr lang="en-GB" dirty="0"/>
              <a:t>Third level</a:t>
            </a:r>
            <a:endParaRPr lang="en-GB" dirty="0"/>
          </a:p>
          <a:p>
            <a:pPr marL="1285875" marR="0" lvl="3" indent="-257175" algn="l" defTabSz="685800" rtl="0" eaLnBrk="1" fontAlgn="base" latinLnBrk="0" hangingPunct="1">
              <a:lnSpc>
                <a:spcPct val="90000"/>
              </a:lnSpc>
              <a:spcBef>
                <a:spcPts val="375"/>
              </a:spcBef>
              <a:spcAft>
                <a:spcPct val="0"/>
              </a:spcAft>
              <a:buClrTx/>
              <a:buSzTx/>
              <a:buFont typeface="Arial" panose="020B0604020202020204" pitchFamily="34" charset="0"/>
              <a:buChar char="•"/>
              <a:defRPr/>
            </a:pPr>
            <a:r>
              <a:rPr lang="en-GB" dirty="0"/>
              <a:t>Fourth level</a:t>
            </a:r>
            <a:endParaRPr lang="en-GB" dirty="0"/>
          </a:p>
          <a:p>
            <a:pPr marL="1585595" marR="0" lvl="4" indent="-213995" algn="l" defTabSz="685800" rtl="0" eaLnBrk="1" fontAlgn="base" latinLnBrk="0" hangingPunct="1">
              <a:lnSpc>
                <a:spcPct val="90000"/>
              </a:lnSpc>
              <a:spcBef>
                <a:spcPts val="375"/>
              </a:spcBef>
              <a:spcAft>
                <a:spcPct val="0"/>
              </a:spcAft>
              <a:buClrTx/>
              <a:buSzTx/>
              <a:buFont typeface="Arial" panose="020B0604020202020204" pitchFamily="34" charset="0"/>
              <a:buChar char="•"/>
              <a:defRPr/>
            </a:pPr>
            <a:r>
              <a:rPr lang="en-GB" dirty="0"/>
              <a:t>Fifth </a:t>
            </a:r>
            <a:r>
              <a:rPr lang="en-GB" dirty="0" err="1"/>
              <a:t>leve</a:t>
            </a:r>
            <a:r>
              <a:rPr lang="en-US" dirty="0"/>
              <a:t>l</a:t>
            </a:r>
            <a:endParaRPr lang="en-US" dirty="0"/>
          </a:p>
        </p:txBody>
      </p:sp>
      <p:sp>
        <p:nvSpPr>
          <p:cNvPr id="14" name="Title Placeholder 1"/>
          <p:cNvSpPr>
            <a:spLocks noGrp="1"/>
          </p:cNvSpPr>
          <p:nvPr>
            <p:ph type="title" hasCustomPrompt="1"/>
          </p:nvPr>
        </p:nvSpPr>
        <p:spPr bwMode="auto">
          <a:xfrm>
            <a:off x="609600" y="380999"/>
            <a:ext cx="10972800" cy="609602"/>
          </a:xfrm>
          <a:prstGeom prst="rect">
            <a:avLst/>
          </a:prstGeom>
          <a:noFill/>
          <a:ln>
            <a:noFill/>
          </a:ln>
        </p:spPr>
        <p:txBody>
          <a:bodyPr vert="horz" wrap="square" lIns="91440" tIns="45720" rIns="91440" bIns="45720" numCol="1" anchor="ctr" anchorCtr="0" compatLnSpc="1"/>
          <a:lstStyle/>
          <a:p>
            <a:pPr lvl="0"/>
            <a:r>
              <a:rPr lang="en-GB" dirty="0"/>
              <a:t>Click To Edit Master Title Style</a:t>
            </a:r>
            <a:endParaRPr lang="en-US" dirty="0"/>
          </a:p>
        </p:txBody>
      </p:sp>
      <p:sp>
        <p:nvSpPr>
          <p:cNvPr id="2" name="Slide Number Placeholder 1"/>
          <p:cNvSpPr>
            <a:spLocks noGrp="1"/>
          </p:cNvSpPr>
          <p:nvPr>
            <p:ph type="sldNum" sz="quarter" idx="12"/>
          </p:nvPr>
        </p:nvSpPr>
        <p:spPr/>
        <p:txBody>
          <a:bodyPr/>
          <a:lstStyle>
            <a:lvl1pPr>
              <a:defRPr>
                <a:solidFill>
                  <a:srgbClr val="938883"/>
                </a:solidFill>
              </a:defRPr>
            </a:lvl1pPr>
          </a:lstStyle>
          <a:p>
            <a:fld id="{036C557A-1475-2747-AFDC-D7C825D68B4C}" type="slidenum">
              <a:rPr lang="uk-UA" smtClean="0"/>
            </a:fld>
            <a:endParaRPr lang="uk-UA" dirty="0"/>
          </a:p>
        </p:txBody>
      </p:sp>
      <p:pic>
        <p:nvPicPr>
          <p:cNvPr id="8" name="Picture 7"/>
          <p:cNvPicPr>
            <a:picLocks noChangeAspect="1"/>
          </p:cNvPicPr>
          <p:nvPr userDrawn="1"/>
        </p:nvPicPr>
        <p:blipFill>
          <a:blip r:embed="rId2"/>
          <a:stretch>
            <a:fillRect/>
          </a:stretch>
        </p:blipFill>
        <p:spPr>
          <a:xfrm>
            <a:off x="603395" y="6132476"/>
            <a:ext cx="717405" cy="538054"/>
          </a:xfrm>
          <a:prstGeom prst="rect">
            <a:avLst/>
          </a:prstGeom>
        </p:spPr>
      </p:pic>
      <p:sp>
        <p:nvSpPr>
          <p:cNvPr id="12" name="TextBox 11"/>
          <p:cNvSpPr txBox="1"/>
          <p:nvPr userDrawn="1"/>
        </p:nvSpPr>
        <p:spPr>
          <a:xfrm>
            <a:off x="1320801" y="6155282"/>
            <a:ext cx="2909771" cy="507831"/>
          </a:xfrm>
          <a:prstGeom prst="rect">
            <a:avLst/>
          </a:prstGeom>
          <a:noFill/>
        </p:spPr>
        <p:txBody>
          <a:bodyPr wrap="none" rtlCol="0">
            <a:spAutoFit/>
          </a:bodyPr>
          <a:lstStyle/>
          <a:p>
            <a:r>
              <a:rPr lang="zh-CN" altLang="en-US" sz="2000" dirty="0">
                <a:latin typeface="Yuanti SC" panose="02010600040101010101" pitchFamily="2" charset="-122"/>
                <a:ea typeface="Yuanti SC" panose="02010600040101010101" pitchFamily="2" charset="-122"/>
              </a:rPr>
              <a:t>计算机与软件学院</a:t>
            </a:r>
            <a:endParaRPr lang="en-US" altLang="zh-CN" sz="2000" dirty="0">
              <a:latin typeface="Yuanti SC" panose="02010600040101010101" pitchFamily="2" charset="-122"/>
              <a:ea typeface="Yuanti SC" panose="02010600040101010101" pitchFamily="2" charset="-122"/>
            </a:endParaRPr>
          </a:p>
          <a:p>
            <a:r>
              <a:rPr lang="en-US" altLang="zh-CN" sz="700" dirty="0">
                <a:latin typeface="Yuanti SC" panose="02010600040101010101" pitchFamily="2" charset="-122"/>
                <a:ea typeface="Yuanti SC" panose="02010600040101010101" pitchFamily="2" charset="-122"/>
              </a:rPr>
              <a:t>College</a:t>
            </a:r>
            <a:r>
              <a:rPr lang="zh-CN" altLang="en-US" sz="700" dirty="0">
                <a:latin typeface="Yuanti SC" panose="02010600040101010101" pitchFamily="2" charset="-122"/>
                <a:ea typeface="Yuanti SC" panose="02010600040101010101" pitchFamily="2" charset="-122"/>
              </a:rPr>
              <a:t> </a:t>
            </a:r>
            <a:r>
              <a:rPr lang="en-US" altLang="zh-CN" sz="700" dirty="0">
                <a:latin typeface="Yuanti SC" panose="02010600040101010101" pitchFamily="2" charset="-122"/>
                <a:ea typeface="Yuanti SC" panose="02010600040101010101" pitchFamily="2" charset="-122"/>
              </a:rPr>
              <a:t>of</a:t>
            </a:r>
            <a:r>
              <a:rPr lang="zh-CN" altLang="en-US" sz="700" dirty="0">
                <a:latin typeface="Yuanti SC" panose="02010600040101010101" pitchFamily="2" charset="-122"/>
                <a:ea typeface="Yuanti SC" panose="02010600040101010101" pitchFamily="2" charset="-122"/>
              </a:rPr>
              <a:t> </a:t>
            </a:r>
            <a:r>
              <a:rPr lang="en-US" altLang="zh-CN" sz="700" dirty="0">
                <a:latin typeface="Yuanti SC" panose="02010600040101010101" pitchFamily="2" charset="-122"/>
                <a:ea typeface="Yuanti SC" panose="02010600040101010101" pitchFamily="2" charset="-122"/>
              </a:rPr>
              <a:t>Computer</a:t>
            </a:r>
            <a:r>
              <a:rPr lang="zh-CN" altLang="en-US" sz="700" dirty="0">
                <a:latin typeface="Yuanti SC" panose="02010600040101010101" pitchFamily="2" charset="-122"/>
                <a:ea typeface="Yuanti SC" panose="02010600040101010101" pitchFamily="2" charset="-122"/>
              </a:rPr>
              <a:t> </a:t>
            </a:r>
            <a:r>
              <a:rPr lang="en-US" altLang="zh-CN" sz="700" dirty="0">
                <a:latin typeface="Yuanti SC" panose="02010600040101010101" pitchFamily="2" charset="-122"/>
                <a:ea typeface="Yuanti SC" panose="02010600040101010101" pitchFamily="2" charset="-122"/>
              </a:rPr>
              <a:t>Science</a:t>
            </a:r>
            <a:r>
              <a:rPr lang="zh-CN" altLang="en-US" sz="700" dirty="0">
                <a:latin typeface="Yuanti SC" panose="02010600040101010101" pitchFamily="2" charset="-122"/>
                <a:ea typeface="Yuanti SC" panose="02010600040101010101" pitchFamily="2" charset="-122"/>
              </a:rPr>
              <a:t> </a:t>
            </a:r>
            <a:r>
              <a:rPr lang="en-US" altLang="zh-CN" sz="700" dirty="0">
                <a:latin typeface="Yuanti SC" panose="02010600040101010101" pitchFamily="2" charset="-122"/>
                <a:ea typeface="Yuanti SC" panose="02010600040101010101" pitchFamily="2" charset="-122"/>
              </a:rPr>
              <a:t>&amp;</a:t>
            </a:r>
            <a:r>
              <a:rPr lang="zh-CN" altLang="en-US" sz="700" dirty="0">
                <a:latin typeface="Yuanti SC" panose="02010600040101010101" pitchFamily="2" charset="-122"/>
                <a:ea typeface="Yuanti SC" panose="02010600040101010101" pitchFamily="2" charset="-122"/>
              </a:rPr>
              <a:t> </a:t>
            </a:r>
            <a:r>
              <a:rPr lang="en-US" altLang="zh-CN" sz="700" dirty="0">
                <a:latin typeface="Yuanti SC" panose="02010600040101010101" pitchFamily="2" charset="-122"/>
                <a:ea typeface="Yuanti SC" panose="02010600040101010101" pitchFamily="2" charset="-122"/>
              </a:rPr>
              <a:t>Software</a:t>
            </a:r>
            <a:r>
              <a:rPr lang="zh-CN" altLang="en-US" sz="700" dirty="0">
                <a:latin typeface="Yuanti SC" panose="02010600040101010101" pitchFamily="2" charset="-122"/>
                <a:ea typeface="Yuanti SC" panose="02010600040101010101" pitchFamily="2" charset="-122"/>
              </a:rPr>
              <a:t> </a:t>
            </a:r>
            <a:r>
              <a:rPr lang="en-US" altLang="zh-CN" sz="700" dirty="0">
                <a:latin typeface="Yuanti SC" panose="02010600040101010101" pitchFamily="2" charset="-122"/>
                <a:ea typeface="Yuanti SC" panose="02010600040101010101" pitchFamily="2" charset="-122"/>
              </a:rPr>
              <a:t>Engineering</a:t>
            </a:r>
            <a:endParaRPr lang="en-US" sz="900" dirty="0">
              <a:latin typeface="Yuanti SC" panose="02010600040101010101" pitchFamily="2" charset="-122"/>
              <a:ea typeface="Yuanti SC" panose="020106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A9FC210-04CC-42A9-8222-5D7F8C4B30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5769AC-008E-42D8-BA50-076541196CD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FC210-04CC-42A9-8222-5D7F8C4B303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769AC-008E-42D8-BA50-076541196CD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tiff"/><Relationship Id="rId1" Type="http://schemas.openxmlformats.org/officeDocument/2006/relationships/image" Target="../media/image1.tiff"/></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hyperlink" Target="https://sourceforge.net/projects/texstudio/" TargetMode="External"/><Relationship Id="rId2" Type="http://schemas.openxmlformats.org/officeDocument/2006/relationships/hyperlink" Target="http://ctan.mirror.rafal.ca/info/lshort/english/lshort.pdf" TargetMode="External"/><Relationship Id="rId1" Type="http://schemas.openxmlformats.org/officeDocument/2006/relationships/hyperlink" Target="https://www.latex-tutorial.com/tutorial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8738"/>
            <a:ext cx="9144000" cy="2387600"/>
          </a:xfrm>
        </p:spPr>
        <p:txBody>
          <a:bodyPr/>
          <a:lstStyle/>
          <a:p>
            <a:r>
              <a:rPr lang="en-US" altLang="zh-CN" b="1" dirty="0"/>
              <a:t>Professional Basic English</a:t>
            </a:r>
            <a:endParaRPr lang="zh-CN" altLang="en-US" dirty="0"/>
          </a:p>
        </p:txBody>
      </p:sp>
      <p:sp>
        <p:nvSpPr>
          <p:cNvPr id="3" name="副标题 2"/>
          <p:cNvSpPr>
            <a:spLocks noGrp="1"/>
          </p:cNvSpPr>
          <p:nvPr>
            <p:ph type="subTitle" idx="1"/>
          </p:nvPr>
        </p:nvSpPr>
        <p:spPr>
          <a:xfrm>
            <a:off x="1524000" y="2648585"/>
            <a:ext cx="9302750" cy="2834005"/>
          </a:xfrm>
        </p:spPr>
        <p:txBody>
          <a:bodyPr>
            <a:normAutofit fontScale="35000"/>
          </a:bodyPr>
          <a:lstStyle/>
          <a:p>
            <a:r>
              <a:rPr lang="zh-CN" altLang="en-US" sz="17600" dirty="0" smtClean="0"/>
              <a:t>专业基础英语</a:t>
            </a:r>
            <a:endParaRPr lang="zh-CN" altLang="en-US" sz="17600" dirty="0" smtClean="0"/>
          </a:p>
          <a:p>
            <a:r>
              <a:rPr lang="zh-CN" altLang="en-US" sz="7200" dirty="0"/>
              <a:t>授课</a:t>
            </a:r>
            <a:r>
              <a:rPr lang="zh-CN" altLang="en-US" sz="7200" dirty="0"/>
              <a:t>教师：陈剑勇</a:t>
            </a:r>
            <a:endParaRPr lang="zh-CN" altLang="en-US" sz="7200" dirty="0"/>
          </a:p>
          <a:p>
            <a:r>
              <a:rPr lang="en-US" altLang="zh-CN" sz="7200" dirty="0"/>
              <a:t>13823278100</a:t>
            </a:r>
            <a:endParaRPr lang="en-US" altLang="zh-CN" sz="7200" dirty="0"/>
          </a:p>
          <a:p>
            <a:r>
              <a:rPr lang="en-US" altLang="zh-CN" sz="7200" dirty="0"/>
              <a:t>jychen@szu.edu.cn</a:t>
            </a:r>
            <a:endParaRPr lang="en-US" altLang="zh-CN"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Times New Roman" panose="02020603050405020304" pitchFamily="18" charset="0"/>
                <a:cs typeface="Times New Roman" panose="02020603050405020304" pitchFamily="18" charset="0"/>
              </a:rPr>
              <a:t>The five abilities in English communication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Listening </a:t>
            </a:r>
            <a:r>
              <a:rPr lang="zh-CN" altLang="en-US" dirty="0" smtClean="0">
                <a:latin typeface="Times New Roman" panose="02020603050405020304" pitchFamily="18" charset="0"/>
                <a:cs typeface="Times New Roman" panose="02020603050405020304" pitchFamily="18" charset="0"/>
              </a:rPr>
              <a:t>听</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Speaking </a:t>
            </a:r>
            <a:r>
              <a:rPr lang="zh-CN" altLang="en-US" dirty="0" smtClean="0">
                <a:latin typeface="Times New Roman" panose="02020603050405020304" pitchFamily="18" charset="0"/>
                <a:cs typeface="Times New Roman" panose="02020603050405020304" pitchFamily="18" charset="0"/>
              </a:rPr>
              <a:t>说</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Reading </a:t>
            </a:r>
            <a:r>
              <a:rPr lang="zh-CN" altLang="en-US" dirty="0" smtClean="0">
                <a:latin typeface="Times New Roman" panose="02020603050405020304" pitchFamily="18" charset="0"/>
                <a:cs typeface="Times New Roman" panose="02020603050405020304" pitchFamily="18" charset="0"/>
              </a:rPr>
              <a:t>读</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Writing </a:t>
            </a:r>
            <a:r>
              <a:rPr lang="zh-CN" altLang="en-US" dirty="0" smtClean="0">
                <a:latin typeface="Times New Roman" panose="02020603050405020304" pitchFamily="18" charset="0"/>
                <a:cs typeface="Times New Roman" panose="02020603050405020304" pitchFamily="18" charset="0"/>
              </a:rPr>
              <a:t>写</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Vocabulary </a:t>
            </a:r>
            <a:r>
              <a:rPr lang="zh-CN" altLang="en-US" dirty="0" smtClean="0"/>
              <a:t>词汇量</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本门课程的任务</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sz="2400" dirty="0">
                <a:latin typeface="+mn-ea"/>
              </a:rPr>
              <a:t>本门</a:t>
            </a:r>
            <a:r>
              <a:rPr lang="zh-CN" altLang="zh-CN" sz="2400" dirty="0" smtClean="0">
                <a:latin typeface="+mn-ea"/>
              </a:rPr>
              <a:t>课程</a:t>
            </a:r>
            <a:r>
              <a:rPr lang="zh-CN" altLang="zh-CN" sz="2400" dirty="0">
                <a:latin typeface="+mn-ea"/>
              </a:rPr>
              <a:t>是软件工程、计算机科学与技术、网络工程专业低年级本科生的重要专业</a:t>
            </a:r>
            <a:r>
              <a:rPr lang="zh-CN" altLang="zh-CN" sz="2400" dirty="0" smtClean="0">
                <a:latin typeface="+mn-ea"/>
              </a:rPr>
              <a:t>选修课。</a:t>
            </a:r>
            <a:endParaRPr lang="en-US" altLang="zh-CN" sz="2400" dirty="0" smtClean="0">
              <a:latin typeface="+mn-ea"/>
            </a:endParaRPr>
          </a:p>
          <a:p>
            <a:pPr>
              <a:lnSpc>
                <a:spcPct val="150000"/>
              </a:lnSpc>
            </a:pPr>
            <a:r>
              <a:rPr lang="zh-CN" altLang="zh-CN" sz="2400" dirty="0" smtClean="0">
                <a:latin typeface="+mn-ea"/>
              </a:rPr>
              <a:t>通过课程</a:t>
            </a:r>
            <a:r>
              <a:rPr lang="zh-CN" altLang="zh-CN" sz="2400" dirty="0">
                <a:latin typeface="+mn-ea"/>
              </a:rPr>
              <a:t>的理论学习和实践训练，使学生系统地了解和掌握科技英文写作的基本法则、写作技巧、评判标准等，了解科技英文写作与普通写作的区别，为他们撰写本科阶段高年级的专业研究论文和学位论文打下良好的</a:t>
            </a:r>
            <a:r>
              <a:rPr lang="zh-CN" altLang="zh-CN" sz="2400" dirty="0" smtClean="0">
                <a:latin typeface="+mn-ea"/>
              </a:rPr>
              <a:t>基础</a:t>
            </a:r>
            <a:r>
              <a:rPr lang="zh-CN" altLang="en-US" sz="2400" dirty="0">
                <a:latin typeface="+mn-ea"/>
              </a:rPr>
              <a:t>。</a:t>
            </a:r>
            <a:endParaRPr lang="en-US" altLang="zh-CN" sz="2400" dirty="0" smtClean="0">
              <a:latin typeface="+mn-ea"/>
            </a:endParaRPr>
          </a:p>
          <a:p>
            <a:pPr>
              <a:lnSpc>
                <a:spcPct val="150000"/>
              </a:lnSpc>
            </a:pPr>
            <a:r>
              <a:rPr lang="zh-CN" altLang="en-US" sz="2400" dirty="0" smtClean="0">
                <a:latin typeface="+mn-ea"/>
              </a:rPr>
              <a:t>采用</a:t>
            </a:r>
            <a:r>
              <a:rPr lang="zh-CN" altLang="zh-CN" sz="2400" dirty="0" smtClean="0">
                <a:latin typeface="+mn-ea"/>
              </a:rPr>
              <a:t>课堂互动</a:t>
            </a:r>
            <a:r>
              <a:rPr lang="zh-CN" altLang="en-US" sz="2400" dirty="0" smtClean="0">
                <a:latin typeface="+mn-ea"/>
              </a:rPr>
              <a:t>的教学方法</a:t>
            </a:r>
            <a:r>
              <a:rPr lang="zh-CN" altLang="zh-CN" sz="2400" dirty="0" smtClean="0">
                <a:latin typeface="+mn-ea"/>
              </a:rPr>
              <a:t>，以</a:t>
            </a:r>
            <a:r>
              <a:rPr lang="zh-CN" altLang="en-US" sz="2400" dirty="0" smtClean="0">
                <a:latin typeface="+mn-ea"/>
              </a:rPr>
              <a:t>学生</a:t>
            </a:r>
            <a:r>
              <a:rPr lang="zh-CN" altLang="zh-CN" sz="2400" dirty="0" smtClean="0">
                <a:latin typeface="+mn-ea"/>
              </a:rPr>
              <a:t>互相改正、互相评判的方式，</a:t>
            </a:r>
            <a:r>
              <a:rPr lang="zh-CN" altLang="en-US" sz="2400" dirty="0" smtClean="0">
                <a:latin typeface="+mn-ea"/>
              </a:rPr>
              <a:t>提高学生的专业英语能力。</a:t>
            </a:r>
            <a:endParaRPr lang="en-US" altLang="zh-CN" sz="2400" dirty="0" smtClean="0">
              <a:latin typeface="+mn-ea"/>
            </a:endParaRPr>
          </a:p>
          <a:p>
            <a:pPr>
              <a:lnSpc>
                <a:spcPct val="150000"/>
              </a:lnSpc>
            </a:pPr>
            <a:r>
              <a:rPr lang="zh-CN" altLang="zh-CN" sz="2400" dirty="0" smtClean="0">
                <a:latin typeface="+mn-ea"/>
              </a:rPr>
              <a:t>为</a:t>
            </a:r>
            <a:r>
              <a:rPr lang="zh-CN" altLang="zh-CN" sz="2400" dirty="0">
                <a:latin typeface="+mn-ea"/>
              </a:rPr>
              <a:t>学生进行国内外学术交流做好的准备，全面培养学生的听说读写能力。</a:t>
            </a:r>
            <a:endParaRPr lang="zh-CN" altLang="en-US" sz="2400" dirty="0">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本门课程的目标</a:t>
            </a:r>
            <a:endParaRPr lang="zh-CN" altLang="en-US" dirty="0"/>
          </a:p>
        </p:txBody>
      </p:sp>
      <p:sp>
        <p:nvSpPr>
          <p:cNvPr id="3" name="内容占位符 2"/>
          <p:cNvSpPr>
            <a:spLocks noGrp="1"/>
          </p:cNvSpPr>
          <p:nvPr>
            <p:ph idx="1"/>
          </p:nvPr>
        </p:nvSpPr>
        <p:spPr/>
        <p:txBody>
          <a:bodyPr>
            <a:normAutofit/>
          </a:bodyPr>
          <a:lstStyle/>
          <a:p>
            <a:pPr lvl="0">
              <a:lnSpc>
                <a:spcPct val="150000"/>
              </a:lnSpc>
            </a:pPr>
            <a:r>
              <a:rPr lang="zh-CN" altLang="zh-CN" sz="2400" dirty="0"/>
              <a:t>掌握英文科技文献的阅读能力，并可对其进行评述和讨论</a:t>
            </a:r>
            <a:r>
              <a:rPr lang="zh-CN" altLang="zh-CN" sz="2400" dirty="0" smtClean="0"/>
              <a:t>。</a:t>
            </a:r>
            <a:endParaRPr lang="zh-CN" altLang="zh-CN" sz="2400" dirty="0"/>
          </a:p>
          <a:p>
            <a:pPr>
              <a:lnSpc>
                <a:spcPct val="150000"/>
              </a:lnSpc>
            </a:pPr>
            <a:r>
              <a:rPr lang="zh-CN" altLang="zh-CN" sz="2400" dirty="0"/>
              <a:t>掌握英文学术论文的写作规范和行文架构，可提取其中的关键论据和结论，建立起完整的逻辑体系。</a:t>
            </a:r>
            <a:endParaRPr lang="zh-CN" altLang="en-US" sz="2400" dirty="0"/>
          </a:p>
        </p:txBody>
      </p:sp>
      <p:graphicFrame>
        <p:nvGraphicFramePr>
          <p:cNvPr id="4" name="表格 3"/>
          <p:cNvGraphicFramePr>
            <a:graphicFrameLocks noGrp="1"/>
          </p:cNvGraphicFramePr>
          <p:nvPr/>
        </p:nvGraphicFramePr>
        <p:xfrm>
          <a:off x="1134320" y="4001294"/>
          <a:ext cx="10440364" cy="2235375"/>
        </p:xfrm>
        <a:graphic>
          <a:graphicData uri="http://schemas.openxmlformats.org/drawingml/2006/table">
            <a:tbl>
              <a:tblPr firstRow="1" bandRow="1">
                <a:tableStyleId>{5C22544A-7EE6-4342-B048-85BDC9FD1C3A}</a:tableStyleId>
              </a:tblPr>
              <a:tblGrid>
                <a:gridCol w="1982046"/>
                <a:gridCol w="7080537"/>
                <a:gridCol w="1377781"/>
              </a:tblGrid>
              <a:tr h="589455">
                <a:tc>
                  <a:txBody>
                    <a:bodyPr/>
                    <a:lstStyle/>
                    <a:p>
                      <a:pPr algn="ctr">
                        <a:spcAft>
                          <a:spcPts val="0"/>
                        </a:spcAft>
                      </a:pPr>
                      <a:r>
                        <a:rPr lang="zh-CN" sz="2000" kern="1200" dirty="0">
                          <a:effectLst/>
                          <a:latin typeface="+mn-ea"/>
                          <a:ea typeface="+mn-ea"/>
                        </a:rPr>
                        <a:t>毕业要求</a:t>
                      </a:r>
                      <a:endParaRPr lang="zh-CN" sz="2000" kern="100" dirty="0">
                        <a:effectLst/>
                        <a:latin typeface="+mn-ea"/>
                        <a:ea typeface="+mn-ea"/>
                        <a:cs typeface="Times New Roman" panose="02020603050405020304" pitchFamily="18" charset="0"/>
                      </a:endParaRPr>
                    </a:p>
                  </a:txBody>
                  <a:tcPr anchor="ctr"/>
                </a:tc>
                <a:tc>
                  <a:txBody>
                    <a:bodyPr/>
                    <a:lstStyle/>
                    <a:p>
                      <a:pPr algn="ctr">
                        <a:spcAft>
                          <a:spcPts val="0"/>
                        </a:spcAft>
                      </a:pPr>
                      <a:r>
                        <a:rPr lang="zh-CN" sz="2000" kern="1200">
                          <a:effectLst/>
                          <a:latin typeface="+mn-ea"/>
                          <a:ea typeface="+mn-ea"/>
                        </a:rPr>
                        <a:t>指标点</a:t>
                      </a:r>
                      <a:endParaRPr lang="zh-CN" sz="2000" kern="100">
                        <a:effectLst/>
                        <a:latin typeface="+mn-ea"/>
                        <a:ea typeface="+mn-ea"/>
                        <a:cs typeface="Times New Roman" panose="02020603050405020304" pitchFamily="18" charset="0"/>
                      </a:endParaRPr>
                    </a:p>
                  </a:txBody>
                  <a:tcPr anchor="ctr"/>
                </a:tc>
                <a:tc>
                  <a:txBody>
                    <a:bodyPr/>
                    <a:lstStyle/>
                    <a:p>
                      <a:pPr algn="ctr">
                        <a:spcAft>
                          <a:spcPts val="0"/>
                        </a:spcAft>
                      </a:pPr>
                      <a:r>
                        <a:rPr lang="zh-CN" sz="2000" kern="1200">
                          <a:effectLst/>
                          <a:latin typeface="+mn-ea"/>
                          <a:ea typeface="+mn-ea"/>
                        </a:rPr>
                        <a:t>关联度</a:t>
                      </a:r>
                      <a:endParaRPr lang="zh-CN" sz="2000" kern="100">
                        <a:effectLst/>
                        <a:latin typeface="+mn-ea"/>
                        <a:ea typeface="+mn-ea"/>
                        <a:cs typeface="Times New Roman" panose="02020603050405020304" pitchFamily="18" charset="0"/>
                      </a:endParaRPr>
                    </a:p>
                  </a:txBody>
                  <a:tcPr anchor="ctr"/>
                </a:tc>
              </a:tr>
              <a:tr h="596906">
                <a:tc>
                  <a:txBody>
                    <a:bodyPr/>
                    <a:lstStyle/>
                    <a:p>
                      <a:pPr algn="just">
                        <a:spcAft>
                          <a:spcPts val="0"/>
                        </a:spcAft>
                      </a:pPr>
                      <a:r>
                        <a:rPr lang="en-US" sz="2400" kern="1200" dirty="0">
                          <a:solidFill>
                            <a:schemeClr val="dk1"/>
                          </a:solidFill>
                          <a:effectLst/>
                          <a:latin typeface="+mn-ea"/>
                          <a:ea typeface="+mn-ea"/>
                          <a:cs typeface="+mn-cs"/>
                        </a:rPr>
                        <a:t>10  </a:t>
                      </a:r>
                      <a:r>
                        <a:rPr lang="zh-CN" sz="2400" kern="1200" dirty="0">
                          <a:solidFill>
                            <a:schemeClr val="dk1"/>
                          </a:solidFill>
                          <a:effectLst/>
                          <a:latin typeface="+mn-ea"/>
                          <a:ea typeface="+mn-ea"/>
                          <a:cs typeface="+mn-cs"/>
                        </a:rPr>
                        <a:t>沟通</a:t>
                      </a:r>
                      <a:endParaRPr lang="zh-CN" sz="2400" kern="1200" dirty="0">
                        <a:solidFill>
                          <a:schemeClr val="dk1"/>
                        </a:solidFill>
                        <a:effectLst/>
                        <a:latin typeface="+mn-ea"/>
                        <a:ea typeface="+mn-ea"/>
                        <a:cs typeface="+mn-cs"/>
                      </a:endParaRPr>
                    </a:p>
                  </a:txBody>
                  <a:tcPr anchor="ctr"/>
                </a:tc>
                <a:tc>
                  <a:txBody>
                    <a:bodyPr/>
                    <a:lstStyle/>
                    <a:p>
                      <a:pPr algn="just">
                        <a:spcAft>
                          <a:spcPts val="0"/>
                        </a:spcAft>
                      </a:pPr>
                      <a:r>
                        <a:rPr lang="en-US" sz="2400" kern="1200" dirty="0">
                          <a:solidFill>
                            <a:schemeClr val="dk1"/>
                          </a:solidFill>
                          <a:effectLst/>
                          <a:latin typeface="+mn-ea"/>
                          <a:ea typeface="+mn-ea"/>
                          <a:cs typeface="+mn-cs"/>
                        </a:rPr>
                        <a:t>10.1 </a:t>
                      </a:r>
                      <a:r>
                        <a:rPr lang="zh-CN" sz="2400" kern="1200" dirty="0">
                          <a:solidFill>
                            <a:schemeClr val="dk1"/>
                          </a:solidFill>
                          <a:effectLst/>
                          <a:latin typeface="+mn-ea"/>
                          <a:ea typeface="+mn-ea"/>
                          <a:cs typeface="+mn-cs"/>
                        </a:rPr>
                        <a:t>具备一定的外语听说读写能力，能够用外语进行交流。</a:t>
                      </a:r>
                      <a:endParaRPr lang="zh-CN" sz="2400" kern="1200" dirty="0">
                        <a:solidFill>
                          <a:schemeClr val="dk1"/>
                        </a:solidFill>
                        <a:effectLst/>
                        <a:latin typeface="+mn-ea"/>
                        <a:ea typeface="+mn-ea"/>
                        <a:cs typeface="+mn-cs"/>
                      </a:endParaRPr>
                    </a:p>
                  </a:txBody>
                  <a:tcPr anchor="ctr"/>
                </a:tc>
                <a:tc>
                  <a:txBody>
                    <a:bodyPr/>
                    <a:lstStyle/>
                    <a:p>
                      <a:pPr algn="ctr">
                        <a:spcAft>
                          <a:spcPts val="0"/>
                        </a:spcAft>
                      </a:pPr>
                      <a:r>
                        <a:rPr lang="en-US" sz="2000" kern="1200">
                          <a:effectLst/>
                          <a:latin typeface="+mn-ea"/>
                          <a:ea typeface="+mn-ea"/>
                        </a:rPr>
                        <a:t>H</a:t>
                      </a:r>
                      <a:endParaRPr lang="zh-CN" sz="2000" kern="100">
                        <a:effectLst/>
                        <a:latin typeface="+mn-ea"/>
                        <a:ea typeface="+mn-ea"/>
                        <a:cs typeface="Times New Roman" panose="02020603050405020304" pitchFamily="18" charset="0"/>
                      </a:endParaRPr>
                    </a:p>
                  </a:txBody>
                  <a:tcPr anchor="ctr"/>
                </a:tc>
              </a:tr>
              <a:tr h="819607">
                <a:tc>
                  <a:txBody>
                    <a:bodyPr/>
                    <a:lstStyle/>
                    <a:p>
                      <a:pPr algn="just">
                        <a:spcAft>
                          <a:spcPts val="0"/>
                        </a:spcAft>
                      </a:pPr>
                      <a:r>
                        <a:rPr lang="en-US" sz="2400" kern="1200">
                          <a:solidFill>
                            <a:schemeClr val="dk1"/>
                          </a:solidFill>
                          <a:effectLst/>
                          <a:latin typeface="+mn-ea"/>
                          <a:ea typeface="+mn-ea"/>
                          <a:cs typeface="+mn-cs"/>
                        </a:rPr>
                        <a:t>12  </a:t>
                      </a:r>
                      <a:r>
                        <a:rPr lang="zh-CN" sz="2400" kern="1200">
                          <a:solidFill>
                            <a:schemeClr val="dk1"/>
                          </a:solidFill>
                          <a:effectLst/>
                          <a:latin typeface="+mn-ea"/>
                          <a:ea typeface="+mn-ea"/>
                          <a:cs typeface="+mn-cs"/>
                        </a:rPr>
                        <a:t>终身学习</a:t>
                      </a:r>
                      <a:endParaRPr lang="zh-CN" sz="2400" kern="1200">
                        <a:solidFill>
                          <a:schemeClr val="dk1"/>
                        </a:solidFill>
                        <a:effectLst/>
                        <a:latin typeface="+mn-ea"/>
                        <a:ea typeface="+mn-ea"/>
                        <a:cs typeface="+mn-cs"/>
                      </a:endParaRPr>
                    </a:p>
                  </a:txBody>
                  <a:tcPr anchor="ctr"/>
                </a:tc>
                <a:tc>
                  <a:txBody>
                    <a:bodyPr/>
                    <a:lstStyle/>
                    <a:p>
                      <a:r>
                        <a:rPr lang="en-US" sz="2400" kern="1200" dirty="0">
                          <a:solidFill>
                            <a:schemeClr val="dk1"/>
                          </a:solidFill>
                          <a:effectLst/>
                          <a:latin typeface="+mn-ea"/>
                          <a:ea typeface="+mn-ea"/>
                          <a:cs typeface="+mn-cs"/>
                        </a:rPr>
                        <a:t>12.1</a:t>
                      </a:r>
                      <a:r>
                        <a:rPr lang="zh-CN" sz="2400" kern="1200" dirty="0">
                          <a:solidFill>
                            <a:schemeClr val="dk1"/>
                          </a:solidFill>
                          <a:effectLst/>
                          <a:latin typeface="+mn-ea"/>
                          <a:ea typeface="+mn-ea"/>
                          <a:cs typeface="+mn-cs"/>
                        </a:rPr>
                        <a:t>具有查找和阅读计算机专业文献的能力，能够主动查找、阅读、理解专业文献内容。 </a:t>
                      </a:r>
                      <a:endParaRPr lang="zh-CN" sz="2400" kern="1200" dirty="0">
                        <a:solidFill>
                          <a:schemeClr val="dk1"/>
                        </a:solidFill>
                        <a:effectLst/>
                        <a:latin typeface="+mn-ea"/>
                        <a:ea typeface="+mn-ea"/>
                        <a:cs typeface="+mn-cs"/>
                      </a:endParaRPr>
                    </a:p>
                  </a:txBody>
                  <a:tcPr anchor="ctr"/>
                </a:tc>
                <a:tc>
                  <a:txBody>
                    <a:bodyPr/>
                    <a:lstStyle/>
                    <a:p>
                      <a:pPr algn="ctr">
                        <a:spcAft>
                          <a:spcPts val="0"/>
                        </a:spcAft>
                      </a:pPr>
                      <a:r>
                        <a:rPr lang="en-US" sz="2000" kern="1200" dirty="0">
                          <a:effectLst/>
                          <a:latin typeface="+mn-ea"/>
                          <a:ea typeface="+mn-ea"/>
                        </a:rPr>
                        <a:t>H</a:t>
                      </a:r>
                      <a:endParaRPr lang="zh-CN" sz="2000" kern="100" dirty="0">
                        <a:effectLst/>
                        <a:latin typeface="+mn-ea"/>
                        <a:ea typeface="+mn-ea"/>
                        <a:cs typeface="Times New Roman" panose="02020603050405020304" pitchFamily="18" charset="0"/>
                      </a:endParaRPr>
                    </a:p>
                  </a:txBody>
                  <a:tcPr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六、阅读材料	</a:t>
            </a:r>
            <a:endParaRPr lang="zh-CN" altLang="en-US"/>
          </a:p>
        </p:txBody>
      </p:sp>
      <p:sp>
        <p:nvSpPr>
          <p:cNvPr id="3" name="内容占位符 2"/>
          <p:cNvSpPr>
            <a:spLocks noGrp="1"/>
          </p:cNvSpPr>
          <p:nvPr>
            <p:ph idx="1"/>
          </p:nvPr>
        </p:nvSpPr>
        <p:spPr/>
        <p:txBody>
          <a:bodyPr>
            <a:normAutofit fontScale="60000"/>
          </a:bodyPr>
          <a:p>
            <a:r>
              <a:rPr lang="zh-CN" altLang="en-US"/>
              <a:t>1．推荐教材</a:t>
            </a:r>
            <a:endParaRPr lang="zh-CN" altLang="en-US"/>
          </a:p>
          <a:p>
            <a:r>
              <a:rPr lang="zh-CN" altLang="en-US"/>
              <a:t>[1].Academic Essay Writing for Postgraduates. English Language Teaching Centre, University of Edinburgh, 2014.</a:t>
            </a:r>
            <a:endParaRPr lang="zh-CN" altLang="en-US"/>
          </a:p>
          <a:p>
            <a:r>
              <a:rPr lang="zh-CN" altLang="en-US"/>
              <a:t>[2].Jay Belanger, William P. Fox, 王杰，毛紫阳. 正确写作美国大学生数学建模竞赛论文（第2版）. 高等教育出版社, 2017.</a:t>
            </a:r>
            <a:endParaRPr lang="zh-CN" altLang="en-US"/>
          </a:p>
          <a:p>
            <a:r>
              <a:rPr lang="zh-CN" altLang="en-US"/>
              <a:t>[3].王慧莉, 刘文宇, 高桂珍, 曹硕. 任务型学术写作. 中国人民大学出版社，2014.</a:t>
            </a:r>
            <a:endParaRPr lang="zh-CN" altLang="en-US"/>
          </a:p>
          <a:p>
            <a:r>
              <a:rPr lang="zh-CN" altLang="en-US"/>
              <a:t>[4].Clinical Chemistry Guide to Scientific Writing:  https://www.aacc.org/publications/clinical-chemistry/clinical-chemistry%C2%A0guide-to-scientific-writing </a:t>
            </a:r>
            <a:endParaRPr lang="zh-CN" altLang="en-US"/>
          </a:p>
          <a:p>
            <a:endParaRPr lang="zh-CN" altLang="en-US"/>
          </a:p>
          <a:p>
            <a:r>
              <a:rPr lang="zh-CN" altLang="en-US"/>
              <a:t>2．参考教材</a:t>
            </a:r>
            <a:endParaRPr lang="zh-CN" altLang="en-US"/>
          </a:p>
          <a:p>
            <a:r>
              <a:rPr lang="zh-CN" altLang="en-US"/>
              <a:t>[1].Strunk, William. The elements of style. Penguin, 2007.</a:t>
            </a:r>
            <a:endParaRPr lang="zh-CN" altLang="en-US"/>
          </a:p>
          <a:p>
            <a:r>
              <a:rPr lang="zh-CN" altLang="en-US"/>
              <a:t>[2].侯进. 计算机专业英语—科技交流与科技论文写作. 电子工业出版社，2016.</a:t>
            </a:r>
            <a:endParaRPr lang="zh-CN" altLang="en-US"/>
          </a:p>
          <a:p>
            <a:r>
              <a:rPr lang="zh-CN" altLang="en-US"/>
              <a:t>[3].任胜利, 莫京, 安瑞, 刘徽. 科技写作与交流—期刊论文、基金申请书及会议讲演. 科学出版社, 2017.</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Latex</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779326"/>
            <a:ext cx="10515600" cy="4351338"/>
          </a:xfrm>
        </p:spPr>
        <p:txBody>
          <a:bodyPr>
            <a:normAutofit/>
          </a:bodyPr>
          <a:lstStyle/>
          <a:p>
            <a:r>
              <a:rPr lang="en-US" altLang="zh-CN" dirty="0">
                <a:latin typeface="Times New Roman" panose="02020603050405020304" pitchFamily="18" charset="0"/>
                <a:cs typeface="Times New Roman" panose="02020603050405020304" pitchFamily="18" charset="0"/>
              </a:rPr>
              <a:t>Latex </a:t>
            </a:r>
            <a:r>
              <a:rPr lang="en-US" altLang="zh-CN" dirty="0" smtClean="0">
                <a:latin typeface="Times New Roman" panose="02020603050405020304" pitchFamily="18" charset="0"/>
                <a:cs typeface="Times New Roman" panose="02020603050405020304" pitchFamily="18" charset="0"/>
              </a:rPr>
              <a:t>is </a:t>
            </a:r>
            <a:r>
              <a:rPr lang="en-US" altLang="zh-CN" dirty="0">
                <a:latin typeface="Times New Roman" panose="02020603050405020304" pitchFamily="18" charset="0"/>
                <a:cs typeface="Times New Roman" panose="02020603050405020304" pitchFamily="18" charset="0"/>
              </a:rPr>
              <a:t>a typesetting system that is very suitable for producing </a:t>
            </a:r>
            <a:r>
              <a:rPr lang="en-US" altLang="zh-CN" dirty="0" smtClean="0">
                <a:latin typeface="Times New Roman" panose="02020603050405020304" pitchFamily="18" charset="0"/>
                <a:cs typeface="Times New Roman" panose="02020603050405020304" pitchFamily="18" charset="0"/>
              </a:rPr>
              <a:t>scientific </a:t>
            </a:r>
            <a:r>
              <a:rPr lang="en-US" altLang="zh-CN" dirty="0">
                <a:latin typeface="Times New Roman" panose="02020603050405020304" pitchFamily="18" charset="0"/>
                <a:cs typeface="Times New Roman" panose="02020603050405020304" pitchFamily="18" charset="0"/>
              </a:rPr>
              <a:t>and mathematical documents of high typographical quality. It is </a:t>
            </a:r>
            <a:r>
              <a:rPr lang="en-US" altLang="zh-CN" dirty="0" smtClean="0">
                <a:latin typeface="Times New Roman" panose="02020603050405020304" pitchFamily="18" charset="0"/>
                <a:cs typeface="Times New Roman" panose="02020603050405020304" pitchFamily="18" charset="0"/>
              </a:rPr>
              <a:t>also suitable </a:t>
            </a:r>
            <a:r>
              <a:rPr lang="en-US" altLang="zh-CN" dirty="0">
                <a:latin typeface="Times New Roman" panose="02020603050405020304" pitchFamily="18" charset="0"/>
                <a:cs typeface="Times New Roman" panose="02020603050405020304" pitchFamily="18" charset="0"/>
              </a:rPr>
              <a:t>for producing all sorts of other documents, from simple letters </a:t>
            </a:r>
            <a:r>
              <a:rPr lang="en-US" altLang="zh-CN" dirty="0" smtClean="0">
                <a:latin typeface="Times New Roman" panose="02020603050405020304" pitchFamily="18" charset="0"/>
                <a:cs typeface="Times New Roman" panose="02020603050405020304" pitchFamily="18" charset="0"/>
              </a:rPr>
              <a:t>to complete </a:t>
            </a:r>
            <a:r>
              <a:rPr lang="en-US" altLang="zh-CN" dirty="0">
                <a:latin typeface="Times New Roman" panose="02020603050405020304" pitchFamily="18" charset="0"/>
                <a:cs typeface="Times New Roman" panose="02020603050405020304" pitchFamily="18" charset="0"/>
              </a:rPr>
              <a:t>books. Latex </a:t>
            </a:r>
            <a:r>
              <a:rPr lang="en-US" altLang="zh-CN" dirty="0" smtClean="0">
                <a:latin typeface="Times New Roman" panose="02020603050405020304" pitchFamily="18" charset="0"/>
                <a:cs typeface="Times New Roman" panose="02020603050405020304" pitchFamily="18" charset="0"/>
              </a:rPr>
              <a:t>uses </a:t>
            </a:r>
            <a:r>
              <a:rPr lang="en-US" altLang="zh-CN" dirty="0" err="1" smtClean="0">
                <a:latin typeface="Times New Roman" panose="02020603050405020304" pitchFamily="18" charset="0"/>
                <a:cs typeface="Times New Roman" panose="02020603050405020304" pitchFamily="18" charset="0"/>
              </a:rPr>
              <a:t>Tex</a:t>
            </a:r>
            <a:r>
              <a:rPr lang="en-US" altLang="zh-CN" dirty="0" smtClean="0">
                <a:latin typeface="Times New Roman" panose="02020603050405020304" pitchFamily="18" charset="0"/>
                <a:cs typeface="Times New Roman" panose="02020603050405020304" pitchFamily="18" charset="0"/>
              </a:rPr>
              <a:t> as </a:t>
            </a:r>
            <a:r>
              <a:rPr lang="en-US" altLang="zh-CN" dirty="0">
                <a:latin typeface="Times New Roman" panose="02020603050405020304" pitchFamily="18" charset="0"/>
                <a:cs typeface="Times New Roman" panose="02020603050405020304" pitchFamily="18" charset="0"/>
              </a:rPr>
              <a:t>its formatting engine.</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Latex </a:t>
            </a:r>
            <a:r>
              <a:rPr lang="en-US" altLang="zh-CN" dirty="0">
                <a:latin typeface="Times New Roman" panose="02020603050405020304" pitchFamily="18" charset="0"/>
                <a:cs typeface="Times New Roman" panose="02020603050405020304" pitchFamily="18" charset="0"/>
              </a:rPr>
              <a:t>enables authors to typeset and print their work at the highest </a:t>
            </a:r>
            <a:r>
              <a:rPr lang="en-US" altLang="zh-CN" dirty="0" smtClean="0">
                <a:latin typeface="Times New Roman" panose="02020603050405020304" pitchFamily="18" charset="0"/>
                <a:cs typeface="Times New Roman" panose="02020603050405020304" pitchFamily="18" charset="0"/>
              </a:rPr>
              <a:t>typo-graphical </a:t>
            </a:r>
            <a:r>
              <a:rPr lang="en-US" altLang="zh-CN" dirty="0">
                <a:latin typeface="Times New Roman" panose="02020603050405020304" pitchFamily="18" charset="0"/>
                <a:cs typeface="Times New Roman" panose="02020603050405020304" pitchFamily="18" charset="0"/>
              </a:rPr>
              <a:t>quality, using a predefined, professional </a:t>
            </a:r>
            <a:r>
              <a:rPr lang="en-US" altLang="zh-CN" dirty="0" smtClean="0">
                <a:latin typeface="Times New Roman" panose="02020603050405020304" pitchFamily="18" charset="0"/>
                <a:cs typeface="Times New Roman" panose="02020603050405020304" pitchFamily="18" charset="0"/>
              </a:rPr>
              <a:t>layout.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altLang="zh-CN" dirty="0"/>
              <a:t>A</a:t>
            </a:r>
            <a:r>
              <a:rPr lang="en-US" dirty="0"/>
              <a:t> document preparation system for high-quality typesetting</a:t>
            </a:r>
            <a:endParaRPr lang="en-US" dirty="0"/>
          </a:p>
          <a:p>
            <a:endParaRPr lang="en-US" dirty="0"/>
          </a:p>
        </p:txBody>
      </p:sp>
      <p:pic>
        <p:nvPicPr>
          <p:cNvPr id="5" name="Picture 4"/>
          <p:cNvPicPr>
            <a:picLocks noChangeAspect="1"/>
          </p:cNvPicPr>
          <p:nvPr/>
        </p:nvPicPr>
        <p:blipFill>
          <a:blip r:embed="rId1"/>
          <a:stretch>
            <a:fillRect/>
          </a:stretch>
        </p:blipFill>
        <p:spPr>
          <a:xfrm>
            <a:off x="1981200" y="259299"/>
            <a:ext cx="2057400" cy="855107"/>
          </a:xfrm>
          <a:prstGeom prst="rect">
            <a:avLst/>
          </a:prstGeom>
        </p:spPr>
      </p:pic>
      <p:sp>
        <p:nvSpPr>
          <p:cNvPr id="4" name="Slide Number Placeholder 3"/>
          <p:cNvSpPr>
            <a:spLocks noGrp="1"/>
          </p:cNvSpPr>
          <p:nvPr>
            <p:ph type="sldNum" sz="quarter" idx="12"/>
          </p:nvPr>
        </p:nvSpPr>
        <p:spPr/>
        <p:txBody>
          <a:bodyPr/>
          <a:lstStyle/>
          <a:p>
            <a:fld id="{036C557A-1475-2747-AFDC-D7C825D68B4C}" type="slidenum">
              <a:rPr lang="uk-UA" smtClean="0"/>
            </a:fld>
            <a:endParaRPr lang="uk-UA" dirty="0"/>
          </a:p>
        </p:txBody>
      </p:sp>
      <p:pic>
        <p:nvPicPr>
          <p:cNvPr id="6" name="Picture 5"/>
          <p:cNvPicPr>
            <a:picLocks noChangeAspect="1"/>
          </p:cNvPicPr>
          <p:nvPr/>
        </p:nvPicPr>
        <p:blipFill>
          <a:blip r:embed="rId2"/>
          <a:stretch>
            <a:fillRect/>
          </a:stretch>
        </p:blipFill>
        <p:spPr>
          <a:xfrm>
            <a:off x="2660650" y="2429023"/>
            <a:ext cx="6870700" cy="365005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a:t>A simple guide to </a:t>
            </a:r>
            <a:r>
              <a:rPr lang="en-US" dirty="0" err="1"/>
              <a:t>LaTeX</a:t>
            </a:r>
            <a:r>
              <a:rPr lang="en-US" dirty="0"/>
              <a:t> - Step by Step</a:t>
            </a:r>
            <a:r>
              <a:rPr lang="zh-CN" altLang="en-US" dirty="0"/>
              <a:t>： </a:t>
            </a:r>
            <a:r>
              <a:rPr lang="en-US" dirty="0">
                <a:hlinkClick r:id="rId1"/>
              </a:rPr>
              <a:t>https://www.latex-tutorial.com/tutorials/</a:t>
            </a:r>
            <a:r>
              <a:rPr lang="zh-CN" altLang="en-US" dirty="0"/>
              <a:t> </a:t>
            </a:r>
            <a:endParaRPr lang="en-US" altLang="zh-CN" dirty="0"/>
          </a:p>
          <a:p>
            <a:endParaRPr lang="en-US" dirty="0"/>
          </a:p>
          <a:p>
            <a:r>
              <a:rPr lang="en-US" dirty="0"/>
              <a:t>The Not So Short</a:t>
            </a:r>
            <a:r>
              <a:rPr lang="zh-CN" altLang="en-US" dirty="0"/>
              <a:t> </a:t>
            </a:r>
            <a:r>
              <a:rPr lang="en-US" dirty="0"/>
              <a:t>Introduction to </a:t>
            </a:r>
            <a:r>
              <a:rPr lang="en-US" dirty="0" err="1"/>
              <a:t>LaTeX</a:t>
            </a:r>
            <a:r>
              <a:rPr lang="en-US" dirty="0"/>
              <a:t> 2</a:t>
            </a:r>
            <a:r>
              <a:rPr lang="el-GR" dirty="0"/>
              <a:t>ε</a:t>
            </a:r>
            <a:r>
              <a:rPr lang="zh-CN" altLang="en-US" dirty="0"/>
              <a:t>：</a:t>
            </a:r>
            <a:r>
              <a:rPr lang="en-US" dirty="0">
                <a:hlinkClick r:id="rId2"/>
              </a:rPr>
              <a:t>http://ctan.mirror.rafal.ca/info/lshort/english/lshort.pdf</a:t>
            </a:r>
            <a:r>
              <a:rPr lang="zh-CN" altLang="en-US" dirty="0"/>
              <a:t> </a:t>
            </a:r>
            <a:endParaRPr lang="en-US" altLang="zh-CN" dirty="0"/>
          </a:p>
          <a:p>
            <a:endParaRPr lang="en-US" dirty="0"/>
          </a:p>
          <a:p>
            <a:r>
              <a:rPr lang="en-US" altLang="zh-CN" dirty="0"/>
              <a:t>Recommended</a:t>
            </a:r>
            <a:r>
              <a:rPr lang="zh-CN" altLang="en-US" dirty="0"/>
              <a:t> </a:t>
            </a:r>
            <a:r>
              <a:rPr lang="en-US" altLang="zh-CN" dirty="0" err="1"/>
              <a:t>LaTex</a:t>
            </a:r>
            <a:r>
              <a:rPr lang="zh-CN" altLang="en-US" dirty="0"/>
              <a:t> </a:t>
            </a:r>
            <a:r>
              <a:rPr lang="en-US" altLang="zh-CN" dirty="0"/>
              <a:t>editor:</a:t>
            </a:r>
            <a:r>
              <a:rPr lang="zh-CN" altLang="en-US" dirty="0"/>
              <a:t> </a:t>
            </a:r>
            <a:r>
              <a:rPr lang="en-US" dirty="0" err="1">
                <a:hlinkClick r:id="rId3"/>
              </a:rPr>
              <a:t>TeXstudio</a:t>
            </a:r>
            <a:endParaRPr lang="en-US" dirty="0"/>
          </a:p>
          <a:p>
            <a:endParaRPr lang="en-US" dirty="0"/>
          </a:p>
        </p:txBody>
      </p:sp>
      <p:sp>
        <p:nvSpPr>
          <p:cNvPr id="3" name="Title 2"/>
          <p:cNvSpPr>
            <a:spLocks noGrp="1"/>
          </p:cNvSpPr>
          <p:nvPr>
            <p:ph type="title"/>
          </p:nvPr>
        </p:nvSpPr>
        <p:spPr/>
        <p:txBody>
          <a:bodyPr>
            <a:normAutofit fontScale="90000"/>
          </a:bodyPr>
          <a:lstStyle/>
          <a:p>
            <a:r>
              <a:rPr lang="en-US" altLang="zh-CN" dirty="0"/>
              <a:t>Resources</a:t>
            </a:r>
            <a:endParaRPr lang="en-US" dirty="0"/>
          </a:p>
        </p:txBody>
      </p:sp>
      <p:sp>
        <p:nvSpPr>
          <p:cNvPr id="4" name="Slide Number Placeholder 3"/>
          <p:cNvSpPr>
            <a:spLocks noGrp="1"/>
          </p:cNvSpPr>
          <p:nvPr>
            <p:ph type="sldNum" sz="quarter" idx="12"/>
          </p:nvPr>
        </p:nvSpPr>
        <p:spPr/>
        <p:txBody>
          <a:bodyPr/>
          <a:lstStyle/>
          <a:p>
            <a:fld id="{036C557A-1475-2747-AFDC-D7C825D68B4C}" type="slidenum">
              <a:rPr lang="uk-UA" smtClean="0"/>
            </a:fld>
            <a:endParaRPr lang="uk-U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latin typeface="Times New Roman" panose="02020603050405020304" pitchFamily="18" charset="0"/>
                <a:cs typeface="Times New Roman" panose="02020603050405020304" pitchFamily="18" charset="0"/>
              </a:rPr>
              <a:t>Tex</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lnSpcReduction="10000"/>
          </a:bodyPr>
          <a:lstStyle/>
          <a:p>
            <a:r>
              <a:rPr lang="en-US" altLang="zh-CN" dirty="0" err="1" smtClean="0">
                <a:latin typeface="Times New Roman" panose="02020603050405020304" pitchFamily="18" charset="0"/>
                <a:cs typeface="Times New Roman" panose="02020603050405020304" pitchFamily="18" charset="0"/>
              </a:rPr>
              <a:t>Tex</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is a computer program created by Donald E. </a:t>
            </a:r>
            <a:r>
              <a:rPr lang="en-US" altLang="zh-CN" dirty="0" smtClean="0">
                <a:latin typeface="Times New Roman" panose="02020603050405020304" pitchFamily="18" charset="0"/>
                <a:cs typeface="Times New Roman" panose="02020603050405020304" pitchFamily="18" charset="0"/>
              </a:rPr>
              <a:t>Knuth. </a:t>
            </a:r>
            <a:r>
              <a:rPr lang="en-US" altLang="zh-CN" dirty="0">
                <a:latin typeface="Times New Roman" panose="02020603050405020304" pitchFamily="18" charset="0"/>
                <a:cs typeface="Times New Roman" panose="02020603050405020304" pitchFamily="18" charset="0"/>
              </a:rPr>
              <a:t>It is </a:t>
            </a:r>
            <a:r>
              <a:rPr lang="en-US" altLang="zh-CN" dirty="0" smtClean="0">
                <a:latin typeface="Times New Roman" panose="02020603050405020304" pitchFamily="18" charset="0"/>
                <a:cs typeface="Times New Roman" panose="02020603050405020304" pitchFamily="18" charset="0"/>
              </a:rPr>
              <a:t>aimed at </a:t>
            </a:r>
            <a:r>
              <a:rPr lang="en-US" altLang="zh-CN" dirty="0">
                <a:latin typeface="Times New Roman" panose="02020603050405020304" pitchFamily="18" charset="0"/>
                <a:cs typeface="Times New Roman" panose="02020603050405020304" pitchFamily="18" charset="0"/>
              </a:rPr>
              <a:t>typesetting text and mathematical formulae.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Knuth </a:t>
            </a:r>
            <a:r>
              <a:rPr lang="en-US" altLang="zh-CN" dirty="0">
                <a:latin typeface="Times New Roman" panose="02020603050405020304" pitchFamily="18" charset="0"/>
                <a:cs typeface="Times New Roman" panose="02020603050405020304" pitchFamily="18" charset="0"/>
              </a:rPr>
              <a:t>started writing </a:t>
            </a:r>
            <a:r>
              <a:rPr lang="en-US" altLang="zh-CN" dirty="0" smtClean="0">
                <a:latin typeface="Times New Roman" panose="02020603050405020304" pitchFamily="18" charset="0"/>
                <a:cs typeface="Times New Roman" panose="02020603050405020304" pitchFamily="18" charset="0"/>
              </a:rPr>
              <a:t>the </a:t>
            </a:r>
            <a:r>
              <a:rPr lang="en-US" altLang="zh-CN" dirty="0" err="1" smtClean="0">
                <a:latin typeface="Times New Roman" panose="02020603050405020304" pitchFamily="18" charset="0"/>
                <a:cs typeface="Times New Roman" panose="02020603050405020304" pitchFamily="18" charset="0"/>
              </a:rPr>
              <a:t>Tex</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typesetting engine in 1977 to explore the potential of the digital </a:t>
            </a:r>
            <a:r>
              <a:rPr lang="en-US" altLang="zh-CN" dirty="0" smtClean="0">
                <a:latin typeface="Times New Roman" panose="02020603050405020304" pitchFamily="18" charset="0"/>
                <a:cs typeface="Times New Roman" panose="02020603050405020304" pitchFamily="18" charset="0"/>
              </a:rPr>
              <a:t>printing equipment </a:t>
            </a:r>
            <a:r>
              <a:rPr lang="en-US" altLang="zh-CN" dirty="0">
                <a:latin typeface="Times New Roman" panose="02020603050405020304" pitchFamily="18" charset="0"/>
                <a:cs typeface="Times New Roman" panose="02020603050405020304" pitchFamily="18" charset="0"/>
              </a:rPr>
              <a:t>that was beginning to infiltrate the publishing industry at </a:t>
            </a:r>
            <a:r>
              <a:rPr lang="en-US" altLang="zh-CN" dirty="0" smtClean="0">
                <a:latin typeface="Times New Roman" panose="02020603050405020304" pitchFamily="18" charset="0"/>
                <a:cs typeface="Times New Roman" panose="02020603050405020304" pitchFamily="18" charset="0"/>
              </a:rPr>
              <a:t>that time</a:t>
            </a:r>
            <a:r>
              <a:rPr lang="en-US" altLang="zh-CN" dirty="0">
                <a:latin typeface="Times New Roman" panose="02020603050405020304" pitchFamily="18" charset="0"/>
                <a:cs typeface="Times New Roman" panose="02020603050405020304" pitchFamily="18" charset="0"/>
              </a:rPr>
              <a:t>, especially in the hope that he could reverse the trend of </a:t>
            </a:r>
            <a:r>
              <a:rPr lang="en-US" altLang="zh-CN" dirty="0" smtClean="0">
                <a:latin typeface="Times New Roman" panose="02020603050405020304" pitchFamily="18" charset="0"/>
                <a:cs typeface="Times New Roman" panose="02020603050405020304" pitchFamily="18" charset="0"/>
              </a:rPr>
              <a:t>deteriorating typographical </a:t>
            </a:r>
            <a:r>
              <a:rPr lang="en-US" altLang="zh-CN" dirty="0">
                <a:latin typeface="Times New Roman" panose="02020603050405020304" pitchFamily="18" charset="0"/>
                <a:cs typeface="Times New Roman" panose="02020603050405020304" pitchFamily="18" charset="0"/>
              </a:rPr>
              <a:t>quality that he saw affecting his own books and articles. </a:t>
            </a:r>
            <a:endParaRPr lang="en-US" altLang="zh-CN" dirty="0" smtClean="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rPr>
              <a:t>Tex</a:t>
            </a:r>
            <a:r>
              <a:rPr lang="en-US" altLang="zh-CN" dirty="0" smtClean="0">
                <a:latin typeface="Times New Roman" panose="02020603050405020304" pitchFamily="18" charset="0"/>
                <a:cs typeface="Times New Roman" panose="02020603050405020304" pitchFamily="18" charset="0"/>
              </a:rPr>
              <a:t> as </a:t>
            </a:r>
            <a:r>
              <a:rPr lang="en-US" altLang="zh-CN" dirty="0">
                <a:latin typeface="Times New Roman" panose="02020603050405020304" pitchFamily="18" charset="0"/>
                <a:cs typeface="Times New Roman" panose="02020603050405020304" pitchFamily="18" charset="0"/>
              </a:rPr>
              <a:t>we use it today was released in 1982, with some slight </a:t>
            </a:r>
            <a:r>
              <a:rPr lang="en-US" altLang="zh-CN" dirty="0" smtClean="0">
                <a:latin typeface="Times New Roman" panose="02020603050405020304" pitchFamily="18" charset="0"/>
                <a:cs typeface="Times New Roman" panose="02020603050405020304" pitchFamily="18" charset="0"/>
              </a:rPr>
              <a:t>enhancements added </a:t>
            </a:r>
            <a:r>
              <a:rPr lang="en-US" altLang="zh-CN" dirty="0">
                <a:latin typeface="Times New Roman" panose="02020603050405020304" pitchFamily="18" charset="0"/>
                <a:cs typeface="Times New Roman" panose="02020603050405020304" pitchFamily="18" charset="0"/>
              </a:rPr>
              <a:t>in 1989 to better support 8-bit characters and multiple languages.</a:t>
            </a:r>
            <a:endParaRPr lang="en-US" altLang="zh-CN" dirty="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rPr>
              <a:t>Tex</a:t>
            </a:r>
            <a:r>
              <a:rPr lang="en-US" altLang="zh-CN" dirty="0" smtClean="0">
                <a:latin typeface="Times New Roman" panose="02020603050405020304" pitchFamily="18" charset="0"/>
                <a:cs typeface="Times New Roman" panose="02020603050405020304" pitchFamily="18" charset="0"/>
              </a:rPr>
              <a:t> is </a:t>
            </a:r>
            <a:r>
              <a:rPr lang="en-US" altLang="zh-CN" dirty="0">
                <a:latin typeface="Times New Roman" panose="02020603050405020304" pitchFamily="18" charset="0"/>
                <a:cs typeface="Times New Roman" panose="02020603050405020304" pitchFamily="18" charset="0"/>
              </a:rPr>
              <a:t>renowned for being extremely stable, for running on many </a:t>
            </a:r>
            <a:r>
              <a:rPr lang="en-US" altLang="zh-CN" dirty="0" smtClean="0">
                <a:latin typeface="Times New Roman" panose="02020603050405020304" pitchFamily="18" charset="0"/>
                <a:cs typeface="Times New Roman" panose="02020603050405020304" pitchFamily="18" charset="0"/>
              </a:rPr>
              <a:t>different kinds </a:t>
            </a:r>
            <a:r>
              <a:rPr lang="en-US" altLang="zh-CN" dirty="0">
                <a:latin typeface="Times New Roman" panose="02020603050405020304" pitchFamily="18" charset="0"/>
                <a:cs typeface="Times New Roman" panose="02020603050405020304" pitchFamily="18" charset="0"/>
              </a:rPr>
              <a:t>of computers, and for being virtually bug free.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Times New Roman" panose="02020603050405020304" pitchFamily="18" charset="0"/>
                <a:cs typeface="Times New Roman" panose="02020603050405020304" pitchFamily="18" charset="0"/>
              </a:rPr>
              <a:t>Use Latex</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Professionally crafted layouts are available, which make a </a:t>
            </a:r>
            <a:r>
              <a:rPr lang="en-US" altLang="zh-CN" sz="2400" dirty="0" smtClean="0">
                <a:latin typeface="Times New Roman" panose="02020603050405020304" pitchFamily="18" charset="0"/>
                <a:cs typeface="Times New Roman" panose="02020603050405020304" pitchFamily="18" charset="0"/>
              </a:rPr>
              <a:t>document really </a:t>
            </a:r>
            <a:r>
              <a:rPr lang="en-US" altLang="zh-CN" sz="2400" dirty="0">
                <a:latin typeface="Times New Roman" panose="02020603050405020304" pitchFamily="18" charset="0"/>
                <a:cs typeface="Times New Roman" panose="02020603050405020304" pitchFamily="18" charset="0"/>
              </a:rPr>
              <a:t>look as if “printed.”</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typesetting of mathematical formulae is supported in a </a:t>
            </a:r>
            <a:r>
              <a:rPr lang="en-US" altLang="zh-CN" sz="2400" dirty="0" smtClean="0">
                <a:latin typeface="Times New Roman" panose="02020603050405020304" pitchFamily="18" charset="0"/>
                <a:cs typeface="Times New Roman" panose="02020603050405020304" pitchFamily="18" charset="0"/>
              </a:rPr>
              <a:t>convenient way</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Users </a:t>
            </a:r>
            <a:r>
              <a:rPr lang="en-US" altLang="zh-CN" sz="2400" dirty="0">
                <a:latin typeface="Times New Roman" panose="02020603050405020304" pitchFamily="18" charset="0"/>
                <a:cs typeface="Times New Roman" panose="02020603050405020304" pitchFamily="18" charset="0"/>
              </a:rPr>
              <a:t>only need to learn a few easy-to-understand commands </a:t>
            </a:r>
            <a:r>
              <a:rPr lang="en-US" altLang="zh-CN" sz="2400" dirty="0" smtClean="0">
                <a:latin typeface="Times New Roman" panose="02020603050405020304" pitchFamily="18" charset="0"/>
                <a:cs typeface="Times New Roman" panose="02020603050405020304" pitchFamily="18" charset="0"/>
              </a:rPr>
              <a:t>that specify </a:t>
            </a:r>
            <a:r>
              <a:rPr lang="en-US" altLang="zh-CN" sz="2400" dirty="0">
                <a:latin typeface="Times New Roman" panose="02020603050405020304" pitchFamily="18" charset="0"/>
                <a:cs typeface="Times New Roman" panose="02020603050405020304" pitchFamily="18" charset="0"/>
              </a:rPr>
              <a:t>the logical structure of a document. They almost never </a:t>
            </a:r>
            <a:r>
              <a:rPr lang="en-US" altLang="zh-CN" sz="2400" dirty="0" smtClean="0">
                <a:latin typeface="Times New Roman" panose="02020603050405020304" pitchFamily="18" charset="0"/>
                <a:cs typeface="Times New Roman" panose="02020603050405020304" pitchFamily="18" charset="0"/>
              </a:rPr>
              <a:t>need to </a:t>
            </a:r>
            <a:r>
              <a:rPr lang="en-US" altLang="zh-CN" sz="2400" dirty="0">
                <a:latin typeface="Times New Roman" panose="02020603050405020304" pitchFamily="18" charset="0"/>
                <a:cs typeface="Times New Roman" panose="02020603050405020304" pitchFamily="18" charset="0"/>
              </a:rPr>
              <a:t>tinker with the actual layout of the document.</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Even </a:t>
            </a:r>
            <a:r>
              <a:rPr lang="en-US" altLang="zh-CN" sz="2400" dirty="0">
                <a:latin typeface="Times New Roman" panose="02020603050405020304" pitchFamily="18" charset="0"/>
                <a:cs typeface="Times New Roman" panose="02020603050405020304" pitchFamily="18" charset="0"/>
              </a:rPr>
              <a:t>complex structures such as footnotes, references, table of </a:t>
            </a:r>
            <a:r>
              <a:rPr lang="en-US" altLang="zh-CN" sz="2400" dirty="0" smtClean="0">
                <a:latin typeface="Times New Roman" panose="02020603050405020304" pitchFamily="18" charset="0"/>
                <a:cs typeface="Times New Roman" panose="02020603050405020304" pitchFamily="18" charset="0"/>
              </a:rPr>
              <a:t>contents</a:t>
            </a:r>
            <a:r>
              <a:rPr lang="en-US" altLang="zh-CN" sz="2400" dirty="0">
                <a:latin typeface="Times New Roman" panose="02020603050405020304" pitchFamily="18" charset="0"/>
                <a:cs typeface="Times New Roman" panose="02020603050405020304" pitchFamily="18" charset="0"/>
              </a:rPr>
              <a:t>, and bibliographies can be generated easily.</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Free </a:t>
            </a:r>
            <a:r>
              <a:rPr lang="en-US" altLang="zh-CN" sz="2400" dirty="0">
                <a:latin typeface="Times New Roman" panose="02020603050405020304" pitchFamily="18" charset="0"/>
                <a:cs typeface="Times New Roman" panose="02020603050405020304" pitchFamily="18" charset="0"/>
              </a:rPr>
              <a:t>add-on packages exist for many typographical tasks not </a:t>
            </a:r>
            <a:r>
              <a:rPr lang="en-US" altLang="zh-CN" sz="2400" dirty="0" smtClean="0">
                <a:latin typeface="Times New Roman" panose="02020603050405020304" pitchFamily="18" charset="0"/>
                <a:cs typeface="Times New Roman" panose="02020603050405020304" pitchFamily="18" charset="0"/>
              </a:rPr>
              <a:t>directly supported </a:t>
            </a:r>
            <a:r>
              <a:rPr lang="en-US" altLang="zh-CN" sz="2400" dirty="0">
                <a:latin typeface="Times New Roman" panose="02020603050405020304" pitchFamily="18" charset="0"/>
                <a:cs typeface="Times New Roman" panose="02020603050405020304" pitchFamily="18" charset="0"/>
              </a:rPr>
              <a:t>by basic </a:t>
            </a:r>
            <a:r>
              <a:rPr lang="en-US" altLang="zh-CN" sz="2400" dirty="0" smtClean="0">
                <a:latin typeface="Times New Roman" panose="02020603050405020304" pitchFamily="18" charset="0"/>
                <a:cs typeface="Times New Roman" panose="02020603050405020304" pitchFamily="18" charset="0"/>
              </a:rPr>
              <a:t>Latex. </a:t>
            </a:r>
            <a:r>
              <a:rPr lang="en-US" altLang="zh-CN" sz="2400" dirty="0">
                <a:latin typeface="Times New Roman" panose="02020603050405020304" pitchFamily="18" charset="0"/>
                <a:cs typeface="Times New Roman" panose="02020603050405020304" pitchFamily="18" charset="0"/>
              </a:rPr>
              <a:t>For example, packages are available </a:t>
            </a:r>
            <a:r>
              <a:rPr lang="en-US" altLang="zh-CN" sz="2400" dirty="0" smtClean="0">
                <a:latin typeface="Times New Roman" panose="02020603050405020304" pitchFamily="18" charset="0"/>
                <a:cs typeface="Times New Roman" panose="02020603050405020304" pitchFamily="18" charset="0"/>
              </a:rPr>
              <a:t>to include </a:t>
            </a:r>
            <a:r>
              <a:rPr lang="en-US" altLang="zh-CN" sz="2400" dirty="0">
                <a:latin typeface="Times New Roman" panose="02020603050405020304" pitchFamily="18" charset="0"/>
                <a:cs typeface="Times New Roman" panose="02020603050405020304" pitchFamily="18" charset="0"/>
              </a:rPr>
              <a:t>POSTSCRIPT graphics or to typeset bibliographies </a:t>
            </a:r>
            <a:r>
              <a:rPr lang="en-US" altLang="zh-CN" sz="2400" dirty="0" smtClean="0">
                <a:latin typeface="Times New Roman" panose="02020603050405020304" pitchFamily="18" charset="0"/>
                <a:cs typeface="Times New Roman" panose="02020603050405020304" pitchFamily="18" charset="0"/>
              </a:rPr>
              <a:t>conforming to </a:t>
            </a:r>
            <a:r>
              <a:rPr lang="en-US" altLang="zh-CN" sz="2400" dirty="0">
                <a:latin typeface="Times New Roman" panose="02020603050405020304" pitchFamily="18" charset="0"/>
                <a:cs typeface="Times New Roman" panose="02020603050405020304" pitchFamily="18" charset="0"/>
              </a:rPr>
              <a:t>exact standards.</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Times New Roman" panose="02020603050405020304" pitchFamily="18" charset="0"/>
                <a:cs typeface="Times New Roman" panose="02020603050405020304" pitchFamily="18" charset="0"/>
              </a:rPr>
              <a:t>Home 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Download a Latex text editor</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Install the editor and corresponding the latex files</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Start the editor to type in the Latex document.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8671" y="2957855"/>
            <a:ext cx="10515600" cy="1325563"/>
          </a:xfrm>
        </p:spPr>
        <p:txBody>
          <a:bodyPr/>
          <a:lstStyle/>
          <a:p>
            <a:pPr algn="ctr"/>
            <a:r>
              <a:rPr lang="en-US" altLang="zh-CN" dirty="0" smtClean="0"/>
              <a:t>Section 1</a:t>
            </a:r>
            <a:br>
              <a:rPr lang="en-US" altLang="zh-CN" dirty="0" smtClean="0"/>
            </a:br>
            <a:r>
              <a:rPr lang="en-US" altLang="zh-CN" dirty="0"/>
              <a:t>Introduction to the course</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1981200" y="1299600"/>
            <a:ext cx="8229600" cy="1596001"/>
          </a:xfrm>
        </p:spPr>
        <p:txBody>
          <a:bodyPr/>
          <a:lstStyle/>
          <a:p>
            <a:r>
              <a:rPr lang="en-US" altLang="zh-CN" dirty="0"/>
              <a:t>Use</a:t>
            </a:r>
            <a:r>
              <a:rPr lang="zh-CN" altLang="en-US" dirty="0"/>
              <a:t> </a:t>
            </a:r>
            <a:r>
              <a:rPr lang="en-US" altLang="zh-CN" dirty="0" err="1"/>
              <a:t>LaTex</a:t>
            </a:r>
            <a:r>
              <a:rPr lang="zh-CN" altLang="en-US" dirty="0"/>
              <a:t> </a:t>
            </a:r>
            <a:r>
              <a:rPr lang="en-US" altLang="zh-CN" dirty="0"/>
              <a:t>to</a:t>
            </a:r>
            <a:r>
              <a:rPr lang="zh-CN" altLang="en-US" dirty="0"/>
              <a:t> </a:t>
            </a:r>
            <a:r>
              <a:rPr lang="en-US" altLang="zh-CN" dirty="0"/>
              <a:t>reproduce</a:t>
            </a:r>
            <a:r>
              <a:rPr lang="zh-CN" altLang="en-US" dirty="0"/>
              <a:t> </a:t>
            </a:r>
            <a:r>
              <a:rPr lang="en-US" altLang="zh-CN" dirty="0"/>
              <a:t>a</a:t>
            </a:r>
            <a:r>
              <a:rPr lang="zh-CN" altLang="en-US" dirty="0"/>
              <a:t> </a:t>
            </a:r>
            <a:r>
              <a:rPr lang="en-US" altLang="zh-CN" dirty="0"/>
              <a:t>technical</a:t>
            </a:r>
            <a:r>
              <a:rPr lang="zh-CN" altLang="en-US" dirty="0"/>
              <a:t> </a:t>
            </a:r>
            <a:r>
              <a:rPr lang="en-US" altLang="zh-CN" dirty="0"/>
              <a:t>paper</a:t>
            </a:r>
            <a:r>
              <a:rPr lang="zh-CN" altLang="en-US" dirty="0"/>
              <a:t> </a:t>
            </a:r>
            <a:r>
              <a:rPr lang="en-US" altLang="zh-CN" dirty="0"/>
              <a:t>that</a:t>
            </a:r>
            <a:r>
              <a:rPr lang="zh-CN" altLang="en-US" dirty="0"/>
              <a:t> </a:t>
            </a:r>
            <a:r>
              <a:rPr lang="en-US" altLang="zh-CN" dirty="0"/>
              <a:t>you</a:t>
            </a:r>
            <a:r>
              <a:rPr lang="zh-CN" altLang="en-US" dirty="0"/>
              <a:t> </a:t>
            </a:r>
            <a:r>
              <a:rPr lang="en-US" altLang="zh-CN" dirty="0"/>
              <a:t>are</a:t>
            </a:r>
            <a:r>
              <a:rPr lang="zh-CN" altLang="en-US" dirty="0"/>
              <a:t> </a:t>
            </a:r>
            <a:r>
              <a:rPr lang="en-US" altLang="zh-CN" dirty="0"/>
              <a:t>interested</a:t>
            </a:r>
            <a:r>
              <a:rPr lang="zh-CN" altLang="en-US" dirty="0"/>
              <a:t> </a:t>
            </a:r>
            <a:r>
              <a:rPr lang="en-US" altLang="zh-CN" dirty="0"/>
              <a:t>in,</a:t>
            </a:r>
            <a:r>
              <a:rPr lang="zh-CN" altLang="en-US" dirty="0"/>
              <a:t> </a:t>
            </a:r>
            <a:r>
              <a:rPr lang="en-US" altLang="zh-CN" dirty="0"/>
              <a:t>which</a:t>
            </a:r>
            <a:r>
              <a:rPr lang="zh-CN" altLang="en-US" dirty="0"/>
              <a:t> </a:t>
            </a:r>
            <a:r>
              <a:rPr lang="en-US" altLang="zh-CN" dirty="0"/>
              <a:t>needs</a:t>
            </a:r>
            <a:r>
              <a:rPr lang="zh-CN" altLang="en-US" dirty="0"/>
              <a:t> </a:t>
            </a:r>
            <a:r>
              <a:rPr lang="en-US" altLang="zh-CN" dirty="0"/>
              <a:t>to</a:t>
            </a:r>
            <a:r>
              <a:rPr lang="zh-CN" altLang="en-US" dirty="0"/>
              <a:t> </a:t>
            </a:r>
            <a:r>
              <a:rPr lang="en-US" altLang="zh-CN" dirty="0"/>
              <a:t>include:</a:t>
            </a:r>
            <a:endParaRPr lang="en-US" altLang="zh-CN" dirty="0"/>
          </a:p>
          <a:p>
            <a:pPr lvl="1"/>
            <a:endParaRPr lang="en-US" altLang="zh-CN" dirty="0"/>
          </a:p>
          <a:p>
            <a:pPr lvl="1"/>
            <a:endParaRPr lang="en-US" dirty="0"/>
          </a:p>
        </p:txBody>
      </p:sp>
      <p:sp>
        <p:nvSpPr>
          <p:cNvPr id="3" name="Title 2"/>
          <p:cNvSpPr>
            <a:spLocks noGrp="1"/>
          </p:cNvSpPr>
          <p:nvPr>
            <p:ph type="title"/>
          </p:nvPr>
        </p:nvSpPr>
        <p:spPr/>
        <p:txBody>
          <a:bodyPr>
            <a:normAutofit fontScale="90000"/>
          </a:bodyPr>
          <a:lstStyle/>
          <a:p>
            <a:r>
              <a:rPr lang="en-US" dirty="0"/>
              <a:t>H</a:t>
            </a:r>
            <a:r>
              <a:rPr lang="en-US" altLang="zh-CN" dirty="0"/>
              <a:t>omework</a:t>
            </a:r>
            <a:endParaRPr lang="en-US" dirty="0"/>
          </a:p>
        </p:txBody>
      </p:sp>
      <p:sp>
        <p:nvSpPr>
          <p:cNvPr id="4" name="Slide Number Placeholder 3"/>
          <p:cNvSpPr>
            <a:spLocks noGrp="1"/>
          </p:cNvSpPr>
          <p:nvPr>
            <p:ph type="sldNum" sz="quarter" idx="12"/>
          </p:nvPr>
        </p:nvSpPr>
        <p:spPr/>
        <p:txBody>
          <a:bodyPr/>
          <a:lstStyle/>
          <a:p>
            <a:fld id="{036C557A-1475-2747-AFDC-D7C825D68B4C}" type="slidenum">
              <a:rPr lang="uk-UA" smtClean="0"/>
            </a:fld>
            <a:endParaRPr lang="uk-UA" dirty="0"/>
          </a:p>
        </p:txBody>
      </p:sp>
      <p:sp>
        <p:nvSpPr>
          <p:cNvPr id="5" name="Rectangle 4"/>
          <p:cNvSpPr/>
          <p:nvPr/>
        </p:nvSpPr>
        <p:spPr>
          <a:xfrm>
            <a:off x="1949824" y="3039035"/>
            <a:ext cx="4572000" cy="2236510"/>
          </a:xfrm>
          <a:prstGeom prst="rect">
            <a:avLst/>
          </a:prstGeom>
        </p:spPr>
        <p:txBody>
          <a:bodyPr>
            <a:spAutoFit/>
          </a:bodyPr>
          <a:lstStyle/>
          <a:p>
            <a:pPr marL="685800" lvl="1" indent="-342900" defTabSz="685800">
              <a:lnSpc>
                <a:spcPct val="90000"/>
              </a:lnSpc>
              <a:spcBef>
                <a:spcPts val="375"/>
              </a:spcBef>
              <a:buFont typeface="Calibri" panose="020F0502020204030204" charset="0"/>
              <a:buChar char="◦"/>
            </a:pPr>
            <a:r>
              <a:rPr lang="en-US" altLang="zh-CN" sz="2800" dirty="0">
                <a:ea typeface="MS PGothic" panose="020B0600070205080204" charset="-128"/>
                <a:cs typeface="Arial" panose="020B0604020202020204"/>
              </a:rPr>
              <a:t>Author</a:t>
            </a:r>
            <a:r>
              <a:rPr lang="zh-CN" altLang="en-US" sz="2800" dirty="0">
                <a:ea typeface="MS PGothic" panose="020B0600070205080204" charset="-128"/>
                <a:cs typeface="Arial" panose="020B0604020202020204"/>
              </a:rPr>
              <a:t> </a:t>
            </a:r>
            <a:r>
              <a:rPr lang="en-US" altLang="zh-CN" sz="2800" dirty="0">
                <a:ea typeface="MS PGothic" panose="020B0600070205080204" charset="-128"/>
                <a:cs typeface="Arial" panose="020B0604020202020204"/>
              </a:rPr>
              <a:t>List</a:t>
            </a:r>
            <a:endParaRPr lang="en-US" altLang="zh-CN" sz="2800" dirty="0">
              <a:ea typeface="MS PGothic" panose="020B0600070205080204" charset="-128"/>
              <a:cs typeface="Arial" panose="020B0604020202020204"/>
            </a:endParaRPr>
          </a:p>
          <a:p>
            <a:pPr marL="685800" lvl="1" indent="-342900" defTabSz="685800">
              <a:lnSpc>
                <a:spcPct val="90000"/>
              </a:lnSpc>
              <a:spcBef>
                <a:spcPts val="375"/>
              </a:spcBef>
              <a:buFont typeface="Calibri" panose="020F0502020204030204" charset="0"/>
              <a:buChar char="◦"/>
            </a:pPr>
            <a:r>
              <a:rPr lang="en-US" altLang="zh-CN" sz="2800" dirty="0">
                <a:latin typeface="+mj-lt"/>
                <a:ea typeface="MS PGothic" panose="020B0600070205080204" charset="-128"/>
                <a:cs typeface="Arial" panose="020B0604020202020204"/>
              </a:rPr>
              <a:t>Abstract</a:t>
            </a:r>
            <a:endParaRPr lang="en-US" altLang="zh-CN" sz="2800" dirty="0">
              <a:latin typeface="+mj-lt"/>
              <a:ea typeface="MS PGothic" panose="020B0600070205080204" charset="-128"/>
              <a:cs typeface="Arial" panose="020B0604020202020204"/>
            </a:endParaRPr>
          </a:p>
          <a:p>
            <a:pPr marL="685800" lvl="1" indent="-342900" defTabSz="685800">
              <a:lnSpc>
                <a:spcPct val="90000"/>
              </a:lnSpc>
              <a:spcBef>
                <a:spcPts val="375"/>
              </a:spcBef>
              <a:buFont typeface="Calibri" panose="020F0502020204030204" charset="0"/>
              <a:buChar char="◦"/>
            </a:pPr>
            <a:r>
              <a:rPr lang="en-US" altLang="zh-CN" sz="2800" dirty="0">
                <a:latin typeface="+mj-lt"/>
                <a:ea typeface="MS PGothic" panose="020B0600070205080204" charset="-128"/>
                <a:cs typeface="Arial" panose="020B0604020202020204"/>
              </a:rPr>
              <a:t>Key</a:t>
            </a:r>
            <a:r>
              <a:rPr lang="zh-CN" altLang="en-US" sz="2800" dirty="0">
                <a:latin typeface="+mj-lt"/>
                <a:ea typeface="MS PGothic" panose="020B0600070205080204" charset="-128"/>
                <a:cs typeface="Arial" panose="020B0604020202020204"/>
              </a:rPr>
              <a:t> </a:t>
            </a:r>
            <a:r>
              <a:rPr lang="en-US" altLang="zh-CN" sz="2800" dirty="0">
                <a:latin typeface="+mj-lt"/>
                <a:ea typeface="MS PGothic" panose="020B0600070205080204" charset="-128"/>
                <a:cs typeface="Arial" panose="020B0604020202020204"/>
              </a:rPr>
              <a:t>words</a:t>
            </a:r>
            <a:endParaRPr lang="en-US" altLang="zh-CN" sz="2800" dirty="0">
              <a:latin typeface="+mj-lt"/>
              <a:ea typeface="MS PGothic" panose="020B0600070205080204" charset="-128"/>
              <a:cs typeface="Arial" panose="020B0604020202020204"/>
            </a:endParaRPr>
          </a:p>
          <a:p>
            <a:pPr marL="685800" lvl="1" indent="-342900" defTabSz="685800">
              <a:lnSpc>
                <a:spcPct val="90000"/>
              </a:lnSpc>
              <a:spcBef>
                <a:spcPts val="375"/>
              </a:spcBef>
              <a:buFont typeface="Calibri" panose="020F0502020204030204" charset="0"/>
              <a:buChar char="◦"/>
            </a:pPr>
            <a:r>
              <a:rPr lang="en-US" altLang="zh-CN" sz="2800" dirty="0">
                <a:latin typeface="+mj-lt"/>
                <a:ea typeface="MS PGothic" panose="020B0600070205080204" charset="-128"/>
                <a:cs typeface="Arial" panose="020B0604020202020204"/>
              </a:rPr>
              <a:t>Sections</a:t>
            </a:r>
            <a:endParaRPr lang="en-US" altLang="zh-CN" sz="2800" dirty="0">
              <a:latin typeface="+mj-lt"/>
              <a:ea typeface="MS PGothic" panose="020B0600070205080204" charset="-128"/>
              <a:cs typeface="Arial" panose="020B0604020202020204"/>
            </a:endParaRPr>
          </a:p>
          <a:p>
            <a:pPr marL="685800" lvl="1" indent="-342900" defTabSz="685800">
              <a:lnSpc>
                <a:spcPct val="90000"/>
              </a:lnSpc>
              <a:spcBef>
                <a:spcPts val="375"/>
              </a:spcBef>
              <a:buFont typeface="Calibri" panose="020F0502020204030204" charset="0"/>
              <a:buChar char="◦"/>
            </a:pPr>
            <a:r>
              <a:rPr lang="en-US" sz="2800" dirty="0"/>
              <a:t>Acknowledgement</a:t>
            </a:r>
            <a:endParaRPr lang="en-US" altLang="zh-CN" sz="2800" dirty="0">
              <a:ea typeface="MS PGothic" panose="020B0600070205080204" charset="-128"/>
              <a:cs typeface="Arial" panose="020B0604020202020204"/>
            </a:endParaRPr>
          </a:p>
        </p:txBody>
      </p:sp>
      <p:sp>
        <p:nvSpPr>
          <p:cNvPr id="6" name="Rectangle 5"/>
          <p:cNvSpPr/>
          <p:nvPr/>
        </p:nvSpPr>
        <p:spPr>
          <a:xfrm>
            <a:off x="6100482" y="3048000"/>
            <a:ext cx="3805518" cy="2236510"/>
          </a:xfrm>
          <a:prstGeom prst="rect">
            <a:avLst/>
          </a:prstGeom>
        </p:spPr>
        <p:txBody>
          <a:bodyPr wrap="square">
            <a:spAutoFit/>
          </a:bodyPr>
          <a:lstStyle/>
          <a:p>
            <a:pPr marL="685800" lvl="1" indent="-342900" defTabSz="685800">
              <a:lnSpc>
                <a:spcPct val="90000"/>
              </a:lnSpc>
              <a:spcBef>
                <a:spcPts val="375"/>
              </a:spcBef>
              <a:buFont typeface="Calibri" panose="020F0502020204030204" charset="0"/>
              <a:buChar char="◦"/>
            </a:pPr>
            <a:r>
              <a:rPr lang="en-US" altLang="zh-CN" sz="2800" dirty="0">
                <a:latin typeface="+mj-lt"/>
                <a:ea typeface="MS PGothic" panose="020B0600070205080204" charset="-128"/>
                <a:cs typeface="Arial" panose="020B0604020202020204"/>
              </a:rPr>
              <a:t>Reference</a:t>
            </a:r>
            <a:endParaRPr lang="en-US" altLang="zh-CN" sz="2800" dirty="0">
              <a:latin typeface="+mj-lt"/>
              <a:ea typeface="MS PGothic" panose="020B0600070205080204" charset="-128"/>
              <a:cs typeface="Arial" panose="020B0604020202020204"/>
            </a:endParaRPr>
          </a:p>
          <a:p>
            <a:pPr marL="685800" lvl="1" indent="-342900" defTabSz="685800">
              <a:lnSpc>
                <a:spcPct val="90000"/>
              </a:lnSpc>
              <a:spcBef>
                <a:spcPts val="375"/>
              </a:spcBef>
              <a:buFont typeface="Calibri" panose="020F0502020204030204" charset="0"/>
              <a:buChar char="◦"/>
            </a:pPr>
            <a:r>
              <a:rPr lang="en-US" altLang="zh-CN" sz="2800" dirty="0">
                <a:latin typeface="+mj-lt"/>
                <a:ea typeface="MS PGothic" panose="020B0600070205080204" charset="-128"/>
                <a:cs typeface="Arial" panose="020B0604020202020204"/>
              </a:rPr>
              <a:t>Equations</a:t>
            </a:r>
            <a:endParaRPr lang="en-US" altLang="zh-CN" sz="2800" dirty="0">
              <a:latin typeface="+mj-lt"/>
              <a:ea typeface="MS PGothic" panose="020B0600070205080204" charset="-128"/>
              <a:cs typeface="Arial" panose="020B0604020202020204"/>
            </a:endParaRPr>
          </a:p>
          <a:p>
            <a:pPr marL="685800" lvl="1" indent="-342900" defTabSz="685800">
              <a:lnSpc>
                <a:spcPct val="90000"/>
              </a:lnSpc>
              <a:spcBef>
                <a:spcPts val="375"/>
              </a:spcBef>
              <a:buFont typeface="Calibri" panose="020F0502020204030204" charset="0"/>
              <a:buChar char="◦"/>
            </a:pPr>
            <a:r>
              <a:rPr lang="en-US" altLang="zh-CN" sz="2800" dirty="0">
                <a:latin typeface="+mj-lt"/>
                <a:ea typeface="MS PGothic" panose="020B0600070205080204" charset="-128"/>
                <a:cs typeface="Arial" panose="020B0604020202020204"/>
              </a:rPr>
              <a:t>Figures</a:t>
            </a:r>
            <a:endParaRPr lang="en-US" altLang="zh-CN" sz="2800" dirty="0">
              <a:latin typeface="+mj-lt"/>
              <a:ea typeface="MS PGothic" panose="020B0600070205080204" charset="-128"/>
              <a:cs typeface="Arial" panose="020B0604020202020204"/>
            </a:endParaRPr>
          </a:p>
          <a:p>
            <a:pPr marL="685800" lvl="1" indent="-342900" defTabSz="685800">
              <a:lnSpc>
                <a:spcPct val="90000"/>
              </a:lnSpc>
              <a:spcBef>
                <a:spcPts val="375"/>
              </a:spcBef>
              <a:buFont typeface="Calibri" panose="020F0502020204030204" charset="0"/>
              <a:buChar char="◦"/>
            </a:pPr>
            <a:r>
              <a:rPr lang="en-US" altLang="zh-CN" sz="2800" dirty="0">
                <a:latin typeface="+mj-lt"/>
                <a:ea typeface="MS PGothic" panose="020B0600070205080204" charset="-128"/>
                <a:cs typeface="Arial" panose="020B0604020202020204"/>
              </a:rPr>
              <a:t>Tables</a:t>
            </a:r>
            <a:endParaRPr lang="en-US" altLang="zh-CN" sz="2800" dirty="0">
              <a:latin typeface="+mj-lt"/>
              <a:ea typeface="MS PGothic" panose="020B0600070205080204" charset="-128"/>
              <a:cs typeface="Arial" panose="020B0604020202020204"/>
            </a:endParaRPr>
          </a:p>
          <a:p>
            <a:pPr marL="685800" lvl="1" indent="-342900" defTabSz="685800">
              <a:lnSpc>
                <a:spcPct val="90000"/>
              </a:lnSpc>
              <a:spcBef>
                <a:spcPts val="375"/>
              </a:spcBef>
              <a:buFont typeface="Calibri" panose="020F0502020204030204" charset="0"/>
              <a:buChar char="◦"/>
            </a:pPr>
            <a:r>
              <a:rPr lang="en-US" altLang="zh-CN" sz="2800" dirty="0">
                <a:latin typeface="+mj-lt"/>
                <a:ea typeface="MS PGothic" panose="020B0600070205080204" charset="-128"/>
                <a:cs typeface="Arial" panose="020B0604020202020204"/>
              </a:rPr>
              <a:t>…</a:t>
            </a:r>
            <a:endParaRPr lang="en-US" altLang="zh-CN" sz="2800" dirty="0">
              <a:latin typeface="+mj-lt"/>
              <a:ea typeface="MS PGothic" panose="020B0600070205080204" charset="-128"/>
              <a:cs typeface="Arial" panose="020B0604020202020204"/>
            </a:endParaRPr>
          </a:p>
        </p:txBody>
      </p:sp>
      <p:pic>
        <p:nvPicPr>
          <p:cNvPr id="7" name="Picture 6"/>
          <p:cNvPicPr>
            <a:picLocks noChangeAspect="1"/>
          </p:cNvPicPr>
          <p:nvPr/>
        </p:nvPicPr>
        <p:blipFill>
          <a:blip r:embed="rId1"/>
          <a:stretch>
            <a:fillRect/>
          </a:stretch>
        </p:blipFill>
        <p:spPr>
          <a:xfrm>
            <a:off x="9271000" y="76201"/>
            <a:ext cx="914400" cy="914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Read and Translate the text into Chinese</a:t>
            </a:r>
            <a:endParaRPr lang="zh-CN" altLang="en-US" dirty="0"/>
          </a:p>
        </p:txBody>
      </p:sp>
      <p:sp>
        <p:nvSpPr>
          <p:cNvPr id="3" name="内容占位符 2"/>
          <p:cNvSpPr>
            <a:spLocks noGrp="1"/>
          </p:cNvSpPr>
          <p:nvPr>
            <p:ph idx="1"/>
          </p:nvPr>
        </p:nvSpPr>
        <p:spPr>
          <a:xfrm>
            <a:off x="641430" y="1447620"/>
            <a:ext cx="10515600" cy="4351338"/>
          </a:xfrm>
        </p:spPr>
        <p:txBody>
          <a:bodyPr>
            <a:noAutofit/>
          </a:bodyPr>
          <a:lstStyle/>
          <a:p>
            <a:r>
              <a:rPr lang="en-US" altLang="zh-CN" sz="1800" dirty="0">
                <a:latin typeface="Times New Roman" panose="02020603050405020304" pitchFamily="18" charset="0"/>
                <a:cs typeface="Times New Roman" panose="02020603050405020304" pitchFamily="18" charset="0"/>
              </a:rPr>
              <a:t>The purpose of communication is to get your message across to others. This is a process that involves both the sender of the message and the receiver. This process leaves room for error, with messages often being misunderstood by one or more of the parties involved. This causes unnecessary confusion</a:t>
            </a:r>
            <a:r>
              <a:rPr lang="en-US" altLang="zh-CN"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In </a:t>
            </a:r>
            <a:r>
              <a:rPr lang="en-US" altLang="zh-CN" sz="1800" dirty="0">
                <a:latin typeface="Times New Roman" panose="02020603050405020304" pitchFamily="18" charset="0"/>
                <a:cs typeface="Times New Roman" panose="02020603050405020304" pitchFamily="18" charset="0"/>
              </a:rPr>
              <a:t>fact, a message is successful only when both the sender and the receiver </a:t>
            </a:r>
            <a:r>
              <a:rPr lang="en-US" altLang="zh-CN" sz="1800" dirty="0" smtClean="0">
                <a:latin typeface="Times New Roman" panose="02020603050405020304" pitchFamily="18" charset="0"/>
                <a:cs typeface="Times New Roman" panose="02020603050405020304" pitchFamily="18" charset="0"/>
              </a:rPr>
              <a:t>perceive </a:t>
            </a:r>
            <a:r>
              <a:rPr lang="en-US" altLang="zh-CN" sz="1800" dirty="0">
                <a:latin typeface="Times New Roman" panose="02020603050405020304" pitchFamily="18" charset="0"/>
                <a:cs typeface="Times New Roman" panose="02020603050405020304" pitchFamily="18" charset="0"/>
              </a:rPr>
              <a:t>it in the same way. By successfully getting your message across, you convey your thoughts and ideas effectively. When not successful, the thoughts and ideas that you convey do not necessarily reflect your own, causing a communication breakdown and creating roadblocks that stand in the way of your goals — both personally and professionally</a:t>
            </a:r>
            <a:r>
              <a:rPr lang="en-US" altLang="zh-CN"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In </a:t>
            </a:r>
            <a:r>
              <a:rPr lang="en-US" altLang="zh-CN" sz="1800" dirty="0">
                <a:latin typeface="Times New Roman" panose="02020603050405020304" pitchFamily="18" charset="0"/>
                <a:cs typeface="Times New Roman" panose="02020603050405020304" pitchFamily="18" charset="0"/>
              </a:rPr>
              <a:t>a recent survey of </a:t>
            </a:r>
            <a:r>
              <a:rPr lang="en-US" altLang="zh-CN" sz="1800" dirty="0" smtClean="0">
                <a:latin typeface="Times New Roman" panose="02020603050405020304" pitchFamily="18" charset="0"/>
                <a:cs typeface="Times New Roman" panose="02020603050405020304" pitchFamily="18" charset="0"/>
              </a:rPr>
              <a:t>recruiters </a:t>
            </a:r>
            <a:r>
              <a:rPr lang="en-US" altLang="zh-CN" sz="1800" dirty="0">
                <a:latin typeface="Times New Roman" panose="02020603050405020304" pitchFamily="18" charset="0"/>
                <a:cs typeface="Times New Roman" panose="02020603050405020304" pitchFamily="18" charset="0"/>
              </a:rPr>
              <a:t>in companies with more than 50,000 employees, communication skills were cited as the single more important factor in choosing managers. The survey, conducted by the University of Pittsburgh’s Katz Business School, points out that communication skills, including written and oral presentations, as well as an ability to work with others, are the main factors leading to job success. </a:t>
            </a:r>
            <a:endParaRPr lang="en-US" altLang="zh-CN" sz="1800" dirty="0" smtClean="0">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In </a:t>
            </a:r>
            <a:r>
              <a:rPr lang="en-US" altLang="zh-CN" sz="1800" dirty="0">
                <a:latin typeface="Times New Roman" panose="02020603050405020304" pitchFamily="18" charset="0"/>
                <a:cs typeface="Times New Roman" panose="02020603050405020304" pitchFamily="18" charset="0"/>
              </a:rPr>
              <a:t>spite of the increasing importance placed on communication skills, many individuals continue to struggle with this, unable to communicate their thoughts and ideas effectively — whether in oral or written form. This </a:t>
            </a:r>
            <a:r>
              <a:rPr lang="en-US" altLang="zh-CN" sz="1800" dirty="0" smtClean="0">
                <a:latin typeface="Times New Roman" panose="02020603050405020304" pitchFamily="18" charset="0"/>
                <a:cs typeface="Times New Roman" panose="02020603050405020304" pitchFamily="18" charset="0"/>
              </a:rPr>
              <a:t>inability</a:t>
            </a:r>
            <a:r>
              <a:rPr lang="zh-CN" altLang="en-US" sz="1800" dirty="0" smtClean="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makes it nearly impossible for them to compete effectively in the workplace, and stands in the way of career progression. Getting your message across is essential to progressing. To do this, you must understand what your message is, what audience you are sending it to, and how it will be perceived. You must also weigh-in the circumstances surrounding your communication, such as situational and cultural context.</a:t>
            </a:r>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34470"/>
          </a:xfrm>
        </p:spPr>
        <p:txBody>
          <a:bodyPr/>
          <a:lstStyle/>
          <a:p>
            <a:pPr algn="ctr"/>
            <a:r>
              <a:rPr lang="zh-CN" altLang="en-US" dirty="0" smtClean="0"/>
              <a:t>将下面的中文译成</a:t>
            </a:r>
            <a:r>
              <a:rPr lang="zh-CN" altLang="en-US" dirty="0"/>
              <a:t>英文</a:t>
            </a:r>
            <a:endParaRPr lang="zh-CN" altLang="en-US" dirty="0"/>
          </a:p>
        </p:txBody>
      </p:sp>
      <p:sp>
        <p:nvSpPr>
          <p:cNvPr id="3" name="内容占位符 2"/>
          <p:cNvSpPr>
            <a:spLocks noGrp="1"/>
          </p:cNvSpPr>
          <p:nvPr>
            <p:ph idx="1"/>
          </p:nvPr>
        </p:nvSpPr>
        <p:spPr>
          <a:xfrm>
            <a:off x="838200" y="1099596"/>
            <a:ext cx="10515600" cy="4845874"/>
          </a:xfrm>
        </p:spPr>
        <p:txBody>
          <a:bodyPr>
            <a:noAutofit/>
          </a:bodyPr>
          <a:lstStyle/>
          <a:p>
            <a:pPr algn="just">
              <a:lnSpc>
                <a:spcPct val="170000"/>
              </a:lnSpc>
            </a:pPr>
            <a:r>
              <a:rPr lang="zh-CN" altLang="en-US" sz="1800" dirty="0" smtClean="0">
                <a:latin typeface="+mn-ea"/>
              </a:rPr>
              <a:t>深圳大学</a:t>
            </a:r>
            <a:r>
              <a:rPr lang="zh-CN" altLang="en-US" sz="1600" dirty="0" smtClean="0">
                <a:latin typeface="+mn-ea"/>
              </a:rPr>
              <a:t>计算机与软件学院成立于</a:t>
            </a:r>
            <a:r>
              <a:rPr lang="en-US" altLang="zh-CN" sz="1600" dirty="0" smtClean="0">
                <a:latin typeface="+mn-ea"/>
              </a:rPr>
              <a:t>2008</a:t>
            </a:r>
            <a:r>
              <a:rPr lang="zh-CN" altLang="en-US" sz="1600" dirty="0" smtClean="0">
                <a:latin typeface="+mn-ea"/>
              </a:rPr>
              <a:t>年底，目前学院有计算机科学与技术系、网络与软件工程系、计算机</a:t>
            </a:r>
            <a:r>
              <a:rPr lang="zh-CN" altLang="en-US" sz="1600" dirty="0">
                <a:latin typeface="+mn-ea"/>
              </a:rPr>
              <a:t>实验教学</a:t>
            </a:r>
            <a:r>
              <a:rPr lang="zh-CN" altLang="en-US" sz="1600" dirty="0" smtClean="0">
                <a:latin typeface="+mn-ea"/>
              </a:rPr>
              <a:t>中心、网络</a:t>
            </a:r>
            <a:r>
              <a:rPr lang="zh-CN" altLang="en-US" sz="1600" dirty="0">
                <a:latin typeface="+mn-ea"/>
              </a:rPr>
              <a:t>工程虚拟仿真实验教学</a:t>
            </a:r>
            <a:r>
              <a:rPr lang="zh-CN" altLang="en-US" sz="1600" dirty="0" smtClean="0">
                <a:latin typeface="+mn-ea"/>
              </a:rPr>
              <a:t>中心等教学单位。研究机构包括：</a:t>
            </a:r>
            <a:endParaRPr lang="zh-CN" altLang="en-US" sz="1600" dirty="0">
              <a:latin typeface="+mn-ea"/>
            </a:endParaRPr>
          </a:p>
          <a:p>
            <a:pPr lvl="1">
              <a:lnSpc>
                <a:spcPct val="170000"/>
              </a:lnSpc>
            </a:pPr>
            <a:r>
              <a:rPr lang="zh-CN" altLang="en-US" sz="1400" dirty="0">
                <a:latin typeface="+mn-ea"/>
              </a:rPr>
              <a:t>大数据系统计算技术国家工程实验室</a:t>
            </a:r>
            <a:endParaRPr lang="zh-CN" altLang="en-US" sz="1400" dirty="0">
              <a:latin typeface="+mn-ea"/>
            </a:endParaRPr>
          </a:p>
          <a:p>
            <a:pPr lvl="1">
              <a:lnSpc>
                <a:spcPct val="170000"/>
              </a:lnSpc>
            </a:pPr>
            <a:r>
              <a:rPr lang="zh-CN" altLang="en-US" sz="1400" dirty="0">
                <a:latin typeface="+mn-ea"/>
              </a:rPr>
              <a:t>国家高性能计算中心深圳分中心（高性能计算研究所</a:t>
            </a:r>
            <a:r>
              <a:rPr lang="zh-CN" altLang="en-US" sz="1400" dirty="0" smtClean="0">
                <a:latin typeface="+mn-ea"/>
              </a:rPr>
              <a:t>）</a:t>
            </a:r>
            <a:endParaRPr lang="en-US" altLang="zh-CN" sz="1400" dirty="0" smtClean="0">
              <a:latin typeface="+mn-ea"/>
            </a:endParaRPr>
          </a:p>
          <a:p>
            <a:pPr lvl="1">
              <a:lnSpc>
                <a:spcPct val="170000"/>
              </a:lnSpc>
            </a:pPr>
            <a:r>
              <a:rPr lang="zh-CN" altLang="en-US" sz="1400" dirty="0" smtClean="0">
                <a:latin typeface="+mn-ea"/>
              </a:rPr>
              <a:t>广东省</a:t>
            </a:r>
            <a:r>
              <a:rPr lang="zh-CN" altLang="en-US" sz="1400" dirty="0">
                <a:latin typeface="+mn-ea"/>
              </a:rPr>
              <a:t>移动互联网应用中间件工程技术研究中心</a:t>
            </a:r>
            <a:endParaRPr lang="zh-CN" altLang="en-US" sz="1400" dirty="0">
              <a:latin typeface="+mn-ea"/>
            </a:endParaRPr>
          </a:p>
          <a:p>
            <a:pPr lvl="1">
              <a:lnSpc>
                <a:spcPct val="170000"/>
              </a:lnSpc>
            </a:pPr>
            <a:r>
              <a:rPr lang="zh-CN" altLang="en-US" sz="1400" dirty="0">
                <a:latin typeface="+mn-ea"/>
              </a:rPr>
              <a:t>大数据技术与应用研究所</a:t>
            </a:r>
            <a:endParaRPr lang="zh-CN" altLang="en-US" sz="1400" dirty="0">
              <a:latin typeface="+mn-ea"/>
            </a:endParaRPr>
          </a:p>
          <a:p>
            <a:pPr lvl="1">
              <a:lnSpc>
                <a:spcPct val="170000"/>
              </a:lnSpc>
            </a:pPr>
            <a:r>
              <a:rPr lang="zh-CN" altLang="en-US" sz="1400" dirty="0">
                <a:latin typeface="+mn-ea"/>
              </a:rPr>
              <a:t>未来媒体技术与计算研究所</a:t>
            </a:r>
            <a:endParaRPr lang="zh-CN" altLang="en-US" sz="1400" dirty="0">
              <a:latin typeface="+mn-ea"/>
            </a:endParaRPr>
          </a:p>
          <a:p>
            <a:pPr lvl="1">
              <a:lnSpc>
                <a:spcPct val="170000"/>
              </a:lnSpc>
            </a:pPr>
            <a:r>
              <a:rPr lang="zh-CN" altLang="en-US" sz="1400" dirty="0">
                <a:latin typeface="+mn-ea"/>
              </a:rPr>
              <a:t>网络与信息安全研究所</a:t>
            </a:r>
            <a:endParaRPr lang="zh-CN" altLang="en-US" sz="1400" dirty="0">
              <a:latin typeface="+mn-ea"/>
            </a:endParaRPr>
          </a:p>
          <a:p>
            <a:pPr lvl="1">
              <a:lnSpc>
                <a:spcPct val="170000"/>
              </a:lnSpc>
            </a:pPr>
            <a:r>
              <a:rPr lang="zh-CN" altLang="en-US" sz="1400" dirty="0">
                <a:latin typeface="+mn-ea"/>
              </a:rPr>
              <a:t>计算机视觉研究所</a:t>
            </a:r>
            <a:endParaRPr lang="zh-CN" altLang="en-US" sz="1400" dirty="0">
              <a:latin typeface="+mn-ea"/>
            </a:endParaRPr>
          </a:p>
          <a:p>
            <a:pPr lvl="1">
              <a:lnSpc>
                <a:spcPct val="170000"/>
              </a:lnSpc>
            </a:pPr>
            <a:r>
              <a:rPr lang="zh-CN" altLang="en-US" sz="1400" dirty="0">
                <a:latin typeface="+mn-ea"/>
              </a:rPr>
              <a:t>可视计算研究中心</a:t>
            </a:r>
            <a:endParaRPr lang="zh-CN" altLang="en-US" sz="1400" dirty="0">
              <a:latin typeface="+mn-ea"/>
            </a:endParaRPr>
          </a:p>
          <a:p>
            <a:pPr lvl="1">
              <a:lnSpc>
                <a:spcPct val="170000"/>
              </a:lnSpc>
            </a:pPr>
            <a:r>
              <a:rPr lang="zh-CN" altLang="en-US" sz="1400" dirty="0">
                <a:latin typeface="+mn-ea"/>
              </a:rPr>
              <a:t>物联网研究中心</a:t>
            </a:r>
            <a:endParaRPr lang="zh-CN" altLang="en-US" sz="1400" dirty="0">
              <a:latin typeface="+mn-ea"/>
            </a:endParaRPr>
          </a:p>
          <a:p>
            <a:pPr lvl="1">
              <a:lnSpc>
                <a:spcPct val="170000"/>
              </a:lnSpc>
            </a:pPr>
            <a:r>
              <a:rPr lang="zh-CN" altLang="en-US" sz="1400" dirty="0">
                <a:latin typeface="+mn-ea"/>
              </a:rPr>
              <a:t>智能技术与系统集成</a:t>
            </a:r>
            <a:r>
              <a:rPr lang="zh-CN" altLang="en-US" sz="1400" dirty="0" smtClean="0">
                <a:latin typeface="+mn-ea"/>
              </a:rPr>
              <a:t>研究所</a:t>
            </a:r>
            <a:endParaRPr lang="zh-CN" altLang="en-US" sz="1400"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Contents</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en-US" altLang="zh-CN" dirty="0" smtClean="0">
                <a:latin typeface="Times New Roman" panose="02020603050405020304" pitchFamily="18" charset="0"/>
                <a:cs typeface="Times New Roman" panose="02020603050405020304" pitchFamily="18" charset="0"/>
              </a:rPr>
              <a:t>Teaching language: Chinese or English?</a:t>
            </a:r>
            <a:endParaRPr lang="en-US" altLang="zh-CN"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zh-CN" dirty="0" smtClean="0">
                <a:latin typeface="Times New Roman" panose="02020603050405020304" pitchFamily="18" charset="0"/>
                <a:cs typeface="Times New Roman" panose="02020603050405020304" pitchFamily="18" charset="0"/>
              </a:rPr>
              <a:t>Introduction to the course</a:t>
            </a:r>
            <a:endParaRPr lang="en-US" altLang="zh-CN"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zh-CN" dirty="0" smtClean="0">
                <a:latin typeface="Times New Roman" panose="02020603050405020304" pitchFamily="18" charset="0"/>
                <a:cs typeface="Times New Roman" panose="02020603050405020304" pitchFamily="18" charset="0"/>
              </a:rPr>
              <a:t>Latex</a:t>
            </a:r>
            <a:endParaRPr lang="en-US" altLang="zh-CN"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zh-CN" dirty="0" smtClean="0">
                <a:latin typeface="Times New Roman" panose="02020603050405020304" pitchFamily="18" charset="0"/>
                <a:cs typeface="Times New Roman" panose="02020603050405020304" pitchFamily="18" charset="0"/>
              </a:rPr>
              <a:t>Write a biography to introduce yourself</a:t>
            </a:r>
            <a:endParaRPr lang="en-US" altLang="zh-CN"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tLang="zh-CN" dirty="0" smtClean="0">
                <a:latin typeface="Times New Roman" panose="02020603050405020304" pitchFamily="18" charset="0"/>
                <a:cs typeface="Times New Roman" panose="02020603050405020304" pitchFamily="18" charset="0"/>
              </a:rPr>
              <a:t>Translate an English text to Chinese</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Teaching Language</a:t>
            </a:r>
            <a:endParaRPr lang="en-US" altLang="zh-CN"/>
          </a:p>
        </p:txBody>
      </p:sp>
      <p:pic>
        <p:nvPicPr>
          <p:cNvPr id="4" name="内容占位符 3"/>
          <p:cNvPicPr>
            <a:picLocks noChangeAspect="1"/>
          </p:cNvPicPr>
          <p:nvPr>
            <p:ph idx="1"/>
          </p:nvPr>
        </p:nvPicPr>
        <p:blipFill>
          <a:blip r:embed="rId1"/>
          <a:stretch>
            <a:fillRect/>
          </a:stretch>
        </p:blipFill>
        <p:spPr>
          <a:xfrm>
            <a:off x="838200" y="1837690"/>
            <a:ext cx="8999855" cy="3289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为什么要学这门课？</a:t>
            </a:r>
            <a:br>
              <a:rPr lang="en-US" altLang="zh-CN" dirty="0" smtClean="0"/>
            </a:br>
            <a:r>
              <a:rPr lang="en-US" altLang="zh-CN" dirty="0" smtClean="0">
                <a:latin typeface="Times New Roman" panose="02020603050405020304" pitchFamily="18" charset="0"/>
                <a:cs typeface="Times New Roman" panose="02020603050405020304" pitchFamily="18" charset="0"/>
              </a:rPr>
              <a:t>Why are students required to study this course?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2384385"/>
            <a:ext cx="10515600" cy="3792578"/>
          </a:xfrm>
        </p:spPr>
        <p:txBody>
          <a:bodyPr/>
          <a:lstStyle/>
          <a:p>
            <a:r>
              <a:rPr lang="en-US" altLang="zh-CN" dirty="0" smtClean="0">
                <a:latin typeface="Times New Roman" panose="02020603050405020304" pitchFamily="18" charset="0"/>
                <a:cs typeface="Times New Roman" panose="02020603050405020304" pitchFamily="18" charset="0"/>
              </a:rPr>
              <a:t>Communication skills</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t>交流和沟通能力是人的一种基本技能，对个人的健康生活和事业发展有重大影响。</a:t>
            </a:r>
            <a:endParaRPr lang="en-US" altLang="zh-CN" dirty="0" smtClean="0"/>
          </a:p>
          <a:p>
            <a:pPr lvl="1"/>
            <a:r>
              <a:rPr lang="zh-CN" altLang="en-US" dirty="0" smtClean="0"/>
              <a:t>交流和沟通能力对从事科学与技术的人的必备技能。</a:t>
            </a:r>
            <a:endParaRPr lang="en-US" altLang="zh-CN" dirty="0" smtClean="0"/>
          </a:p>
          <a:p>
            <a:pPr lvl="1"/>
            <a:r>
              <a:rPr lang="zh-CN" altLang="en-US" dirty="0" smtClean="0"/>
              <a:t>交流和沟通能力是人一生中要不断提升的技能。</a:t>
            </a:r>
            <a:endParaRPr lang="zh-CN" altLang="en-US" dirty="0" smtClean="0"/>
          </a:p>
          <a:p>
            <a:pPr lvl="1"/>
            <a:r>
              <a:rPr lang="en-US" altLang="zh-CN" sz="2400" dirty="0" smtClean="0">
                <a:sym typeface="+mn-ea"/>
              </a:rPr>
              <a:t>Types of communication</a:t>
            </a:r>
            <a:endParaRPr lang="en-US" altLang="zh-CN" sz="2400" dirty="0" smtClean="0"/>
          </a:p>
          <a:p>
            <a:pPr lvl="2"/>
            <a:r>
              <a:rPr lang="en-US" altLang="zh-CN" sz="2400" dirty="0" smtClean="0">
                <a:sym typeface="+mn-ea"/>
              </a:rPr>
              <a:t>Oral communication</a:t>
            </a:r>
            <a:endParaRPr lang="en-US" altLang="zh-CN" sz="2400" dirty="0" smtClean="0"/>
          </a:p>
          <a:p>
            <a:pPr lvl="2"/>
            <a:r>
              <a:rPr lang="en-US" altLang="zh-CN" sz="2400" dirty="0" smtClean="0">
                <a:sym typeface="+mn-ea"/>
              </a:rPr>
              <a:t>Written communication</a:t>
            </a:r>
            <a:endParaRPr lang="en-US" altLang="zh-CN" sz="2400" dirty="0"/>
          </a:p>
          <a:p>
            <a:pPr lvl="1"/>
            <a:r>
              <a:rPr lang="zh-CN" altLang="en-US" sz="2400" dirty="0">
                <a:sym typeface="+mn-ea"/>
              </a:rPr>
              <a:t>论文是世界范围内科研合作的重要途经</a:t>
            </a:r>
            <a:endParaRPr lang="en-US" altLang="zh-CN" dirty="0"/>
          </a:p>
          <a:p>
            <a:pPr marL="0" indent="0">
              <a:buNone/>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dirty="0" smtClean="0">
                <a:sym typeface="+mn-ea"/>
              </a:rPr>
              <a:t>为什么要学这门课？</a:t>
            </a:r>
            <a:endParaRPr lang="zh-CN" altLang="en-US"/>
          </a:p>
        </p:txBody>
      </p:sp>
      <p:sp>
        <p:nvSpPr>
          <p:cNvPr id="3" name="内容占位符 2"/>
          <p:cNvSpPr>
            <a:spLocks noGrp="1"/>
          </p:cNvSpPr>
          <p:nvPr>
            <p:ph idx="1"/>
          </p:nvPr>
        </p:nvSpPr>
        <p:spPr/>
        <p:txBody>
          <a:bodyPr/>
          <a:p>
            <a:r>
              <a:rPr lang="zh-CN" altLang="en-US" b="1" dirty="0">
                <a:sym typeface="+mn-ea"/>
              </a:rPr>
              <a:t>促进逻辑思维能力的提高</a:t>
            </a:r>
            <a:endParaRPr lang="zh-CN" altLang="en-US" dirty="0">
              <a:sym typeface="+mn-ea"/>
            </a:endParaRPr>
          </a:p>
          <a:p>
            <a:pPr lvl="1"/>
            <a:r>
              <a:rPr lang="zh-CN" altLang="en-US" dirty="0">
                <a:sym typeface="+mn-ea"/>
              </a:rPr>
              <a:t>培养敏锐洞察力</a:t>
            </a:r>
            <a:r>
              <a:rPr lang="en-US" altLang="zh-CN" dirty="0">
                <a:sym typeface="+mn-ea"/>
              </a:rPr>
              <a:t>--</a:t>
            </a:r>
            <a:r>
              <a:rPr lang="zh-CN" altLang="en-US" dirty="0">
                <a:sym typeface="+mn-ea"/>
              </a:rPr>
              <a:t>提高工作能力</a:t>
            </a:r>
            <a:endParaRPr lang="zh-CN" altLang="en-US" dirty="0">
              <a:sym typeface="+mn-ea"/>
            </a:endParaRPr>
          </a:p>
          <a:p>
            <a:r>
              <a:rPr lang="zh-CN" altLang="en-US" b="1" dirty="0">
                <a:sym typeface="+mn-ea"/>
              </a:rPr>
              <a:t>促进书面表达能力的提高</a:t>
            </a:r>
            <a:endParaRPr lang="zh-CN" altLang="en-US" dirty="0">
              <a:sym typeface="+mn-ea"/>
            </a:endParaRPr>
          </a:p>
          <a:p>
            <a:pPr lvl="1"/>
            <a:r>
              <a:rPr lang="zh-CN" altLang="en-US" dirty="0">
                <a:sym typeface="+mn-ea"/>
              </a:rPr>
              <a:t>对毕业后研发工作有帮助</a:t>
            </a:r>
            <a:endParaRPr lang="zh-CN" altLang="en-US" dirty="0">
              <a:sym typeface="+mn-ea"/>
            </a:endParaRPr>
          </a:p>
          <a:p>
            <a:pPr lvl="1"/>
            <a:r>
              <a:rPr lang="zh-CN" altLang="en-US" dirty="0">
                <a:sym typeface="+mn-ea"/>
              </a:rPr>
              <a:t>对毕业后文档撰写有帮助</a:t>
            </a:r>
            <a:endParaRPr lang="zh-CN" altLang="en-US" dirty="0">
              <a:sym typeface="+mn-ea"/>
            </a:endParaRPr>
          </a:p>
          <a:p>
            <a:r>
              <a:rPr lang="zh-CN" altLang="en-US" b="1" dirty="0">
                <a:sym typeface="+mn-ea"/>
              </a:rPr>
              <a:t>促进英文表达能力的提高</a:t>
            </a:r>
            <a:endParaRPr lang="zh-CN" altLang="en-US" b="1" dirty="0">
              <a:sym typeface="+mn-ea"/>
            </a:endParaRPr>
          </a:p>
          <a:p>
            <a:pPr lvl="1"/>
            <a:r>
              <a:rPr lang="zh-CN" altLang="en-US" dirty="0">
                <a:sym typeface="+mn-ea"/>
              </a:rPr>
              <a:t>大部分企业都已经进入国际市场，需要英文</a:t>
            </a:r>
            <a:endParaRPr lang="zh-CN" altLang="en-US" dirty="0">
              <a:sym typeface="+mn-ea"/>
            </a:endParaRPr>
          </a:p>
          <a:p>
            <a:endParaRPr lang="zh-CN" altLang="en-US" dirty="0"/>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Times New Roman" panose="02020603050405020304" pitchFamily="18" charset="0"/>
                <a:cs typeface="Times New Roman" panose="02020603050405020304" pitchFamily="18" charset="0"/>
              </a:rPr>
              <a:t>Purpose of Communication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92500"/>
          </a:bodyPr>
          <a:lstStyle/>
          <a:p>
            <a:r>
              <a:rPr lang="en-US" altLang="zh-CN" dirty="0">
                <a:latin typeface="Times New Roman" panose="02020603050405020304" pitchFamily="18" charset="0"/>
                <a:cs typeface="Times New Roman" panose="02020603050405020304" pitchFamily="18" charset="0"/>
              </a:rPr>
              <a:t>The purpose of communication is to get your message across to others. </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Your message:</a:t>
            </a:r>
            <a:endParaRPr lang="en-US" altLang="zh-CN"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altLang="zh-CN" dirty="0" smtClean="0">
                <a:latin typeface="Times New Roman" panose="02020603050405020304" pitchFamily="18" charset="0"/>
                <a:cs typeface="Times New Roman" panose="02020603050405020304" pitchFamily="18" charset="0"/>
              </a:rPr>
              <a:t>Events </a:t>
            </a:r>
            <a:r>
              <a:rPr lang="zh-CN" altLang="en-US" dirty="0" smtClean="0">
                <a:latin typeface="Times New Roman" panose="02020603050405020304" pitchFamily="18" charset="0"/>
                <a:cs typeface="Times New Roman" panose="02020603050405020304" pitchFamily="18" charset="0"/>
              </a:rPr>
              <a:t>事件</a:t>
            </a:r>
            <a:endParaRPr lang="en-US" altLang="zh-CN"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altLang="zh-CN" dirty="0" smtClean="0">
                <a:latin typeface="Times New Roman" panose="02020603050405020304" pitchFamily="18" charset="0"/>
                <a:cs typeface="Times New Roman" panose="02020603050405020304" pitchFamily="18" charset="0"/>
              </a:rPr>
              <a:t>Facts </a:t>
            </a:r>
            <a:r>
              <a:rPr lang="zh-CN" altLang="en-US" dirty="0" smtClean="0">
                <a:latin typeface="Times New Roman" panose="02020603050405020304" pitchFamily="18" charset="0"/>
                <a:cs typeface="Times New Roman" panose="02020603050405020304" pitchFamily="18" charset="0"/>
              </a:rPr>
              <a:t>事实</a:t>
            </a:r>
            <a:endParaRPr lang="en-US" altLang="zh-CN"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altLang="zh-CN" dirty="0" smtClean="0">
                <a:latin typeface="Times New Roman" panose="02020603050405020304" pitchFamily="18" charset="0"/>
                <a:cs typeface="Times New Roman" panose="02020603050405020304" pitchFamily="18" charset="0"/>
              </a:rPr>
              <a:t>Ideas </a:t>
            </a:r>
            <a:r>
              <a:rPr lang="zh-CN" altLang="en-US" dirty="0" smtClean="0">
                <a:latin typeface="Times New Roman" panose="02020603050405020304" pitchFamily="18" charset="0"/>
                <a:cs typeface="Times New Roman" panose="02020603050405020304" pitchFamily="18" charset="0"/>
              </a:rPr>
              <a:t>想法</a:t>
            </a:r>
            <a:endParaRPr lang="en-US" altLang="zh-CN"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altLang="zh-CN" dirty="0" smtClean="0">
                <a:latin typeface="Times New Roman" panose="02020603050405020304" pitchFamily="18" charset="0"/>
                <a:cs typeface="Times New Roman" panose="02020603050405020304" pitchFamily="18" charset="0"/>
              </a:rPr>
              <a:t>Methods </a:t>
            </a:r>
            <a:r>
              <a:rPr lang="zh-CN" altLang="en-US" dirty="0" smtClean="0">
                <a:latin typeface="Times New Roman" panose="02020603050405020304" pitchFamily="18" charset="0"/>
                <a:cs typeface="Times New Roman" panose="02020603050405020304" pitchFamily="18" charset="0"/>
              </a:rPr>
              <a:t>方法</a:t>
            </a:r>
            <a:endParaRPr lang="en-US" altLang="zh-CN"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altLang="zh-CN" dirty="0" smtClean="0">
                <a:latin typeface="Times New Roman" panose="02020603050405020304" pitchFamily="18" charset="0"/>
                <a:cs typeface="Times New Roman" panose="02020603050405020304" pitchFamily="18" charset="0"/>
              </a:rPr>
              <a:t>Results </a:t>
            </a:r>
            <a:r>
              <a:rPr lang="zh-CN" altLang="en-US" dirty="0" smtClean="0">
                <a:latin typeface="Times New Roman" panose="02020603050405020304" pitchFamily="18" charset="0"/>
                <a:cs typeface="Times New Roman" panose="02020603050405020304" pitchFamily="18" charset="0"/>
              </a:rPr>
              <a:t>结果</a:t>
            </a:r>
            <a:endParaRPr lang="en-US" altLang="zh-CN"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altLang="zh-CN" dirty="0" smtClean="0">
                <a:latin typeface="Times New Roman" panose="02020603050405020304" pitchFamily="18" charset="0"/>
                <a:cs typeface="Times New Roman" panose="02020603050405020304" pitchFamily="18" charset="0"/>
              </a:rPr>
              <a:t>Work </a:t>
            </a:r>
            <a:r>
              <a:rPr lang="zh-CN" altLang="en-US" dirty="0" smtClean="0">
                <a:latin typeface="Times New Roman" panose="02020603050405020304" pitchFamily="18" charset="0"/>
                <a:cs typeface="Times New Roman" panose="02020603050405020304" pitchFamily="18" charset="0"/>
              </a:rPr>
              <a:t>科研工作</a:t>
            </a:r>
            <a:endParaRPr lang="en-US" altLang="zh-CN"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altLang="zh-CN" dirty="0" smtClean="0">
                <a:latin typeface="Times New Roman" panose="02020603050405020304" pitchFamily="18" charset="0"/>
                <a:cs typeface="Times New Roman" panose="02020603050405020304" pitchFamily="18" charset="0"/>
              </a:rPr>
              <a:t>Thoughts </a:t>
            </a:r>
            <a:r>
              <a:rPr lang="zh-CN" altLang="en-US" dirty="0" smtClean="0">
                <a:latin typeface="Times New Roman" panose="02020603050405020304" pitchFamily="18" charset="0"/>
                <a:cs typeface="Times New Roman" panose="02020603050405020304" pitchFamily="18" charset="0"/>
              </a:rPr>
              <a:t>思想</a:t>
            </a:r>
            <a:endParaRPr lang="en-US" altLang="zh-CN"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altLang="zh-CN" dirty="0" smtClean="0">
                <a:latin typeface="Times New Roman" panose="02020603050405020304" pitchFamily="18" charset="0"/>
                <a:cs typeface="Times New Roman" panose="02020603050405020304" pitchFamily="18" charset="0"/>
              </a:rPr>
              <a:t>Emotions </a:t>
            </a:r>
            <a:r>
              <a:rPr lang="zh-CN" altLang="en-US" dirty="0" smtClean="0">
                <a:latin typeface="Times New Roman" panose="02020603050405020304" pitchFamily="18" charset="0"/>
                <a:cs typeface="Times New Roman" panose="02020603050405020304" pitchFamily="18" charset="0"/>
              </a:rPr>
              <a:t>情感</a:t>
            </a:r>
            <a:endParaRPr lang="en-US" altLang="zh-CN"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Times New Roman" panose="02020603050405020304" pitchFamily="18" charset="0"/>
                <a:cs typeface="Times New Roman" panose="02020603050405020304" pitchFamily="18" charset="0"/>
              </a:rPr>
              <a:t>Basic Principles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正确 </a:t>
            </a:r>
            <a:r>
              <a:rPr lang="en-US" altLang="zh-CN" dirty="0" smtClean="0">
                <a:latin typeface="Times New Roman" panose="02020603050405020304" pitchFamily="18" charset="0"/>
                <a:cs typeface="Times New Roman" panose="02020603050405020304" pitchFamily="18" charset="0"/>
              </a:rPr>
              <a:t>Correct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准确 </a:t>
            </a:r>
            <a:r>
              <a:rPr lang="en-US" altLang="zh-CN" dirty="0" smtClean="0">
                <a:latin typeface="Times New Roman" panose="02020603050405020304" pitchFamily="18" charset="0"/>
                <a:cs typeface="Times New Roman" panose="02020603050405020304" pitchFamily="18" charset="0"/>
              </a:rPr>
              <a:t>Accurate</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sym typeface="+mn-ea"/>
              </a:rPr>
              <a:t>逻辑性强 </a:t>
            </a:r>
            <a:r>
              <a:rPr lang="en-US" altLang="zh-CN" dirty="0" smtClean="0">
                <a:latin typeface="Times New Roman" panose="02020603050405020304" pitchFamily="18" charset="0"/>
                <a:cs typeface="Times New Roman" panose="02020603050405020304" pitchFamily="18" charset="0"/>
                <a:sym typeface="+mn-ea"/>
              </a:rPr>
              <a:t>Logical</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sym typeface="+mn-ea"/>
              </a:rPr>
              <a:t>信息</a:t>
            </a:r>
            <a:r>
              <a:rPr lang="zh-CN" altLang="en-US" dirty="0">
                <a:latin typeface="Times New Roman" panose="02020603050405020304" pitchFamily="18" charset="0"/>
                <a:cs typeface="Times New Roman" panose="02020603050405020304" pitchFamily="18" charset="0"/>
                <a:sym typeface="+mn-ea"/>
              </a:rPr>
              <a:t>明晰</a:t>
            </a:r>
            <a:r>
              <a:rPr lang="zh-CN" altLang="en-US" dirty="0" smtClean="0">
                <a:latin typeface="Times New Roman" panose="02020603050405020304" pitchFamily="18" charset="0"/>
                <a:cs typeface="Times New Roman" panose="02020603050405020304" pitchFamily="18" charset="0"/>
                <a:sym typeface="+mn-ea"/>
              </a:rPr>
              <a:t> </a:t>
            </a:r>
            <a:r>
              <a:rPr lang="en-US" altLang="zh-CN" dirty="0" smtClean="0">
                <a:latin typeface="Times New Roman" panose="02020603050405020304" pitchFamily="18" charset="0"/>
                <a:cs typeface="Times New Roman" panose="02020603050405020304" pitchFamily="18" charset="0"/>
                <a:sym typeface="+mn-ea"/>
              </a:rPr>
              <a:t>Informative</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简洁 </a:t>
            </a:r>
            <a:r>
              <a:rPr lang="en-US" altLang="zh-CN" dirty="0" smtClean="0">
                <a:latin typeface="Times New Roman" panose="02020603050405020304" pitchFamily="18" charset="0"/>
                <a:cs typeface="Times New Roman" panose="02020603050405020304" pitchFamily="18" charset="0"/>
              </a:rPr>
              <a:t>Concise,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Succinct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一致性 </a:t>
            </a:r>
            <a:r>
              <a:rPr lang="en-US" altLang="zh-CN" dirty="0" smtClean="0">
                <a:latin typeface="Times New Roman" panose="02020603050405020304" pitchFamily="18" charset="0"/>
                <a:cs typeface="Times New Roman" panose="02020603050405020304" pitchFamily="18" charset="0"/>
              </a:rPr>
              <a:t>Consistency</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吸引人 </a:t>
            </a:r>
            <a:r>
              <a:rPr lang="en-US" altLang="zh-CN" dirty="0" smtClean="0">
                <a:latin typeface="Times New Roman" panose="02020603050405020304" pitchFamily="18" charset="0"/>
                <a:cs typeface="Times New Roman" panose="02020603050405020304" pitchFamily="18" charset="0"/>
              </a:rPr>
              <a:t>Attractive, Interesting</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Times New Roman" panose="02020603050405020304" pitchFamily="18" charset="0"/>
                <a:cs typeface="Times New Roman" panose="02020603050405020304" pitchFamily="18" charset="0"/>
              </a:rPr>
              <a:t>English Scientific Reading and Writing</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t>英语是国际学术界的通用语言</a:t>
            </a:r>
            <a:endParaRPr lang="en-US" altLang="zh-CN" dirty="0" smtClean="0"/>
          </a:p>
          <a:p>
            <a:pPr lvl="1"/>
            <a:r>
              <a:rPr lang="zh-CN" altLang="en-US" dirty="0" smtClean="0"/>
              <a:t>科技书籍、学术刊物、国际会议交流语言都用英语</a:t>
            </a:r>
            <a:endParaRPr lang="en-US" altLang="zh-CN" dirty="0" smtClean="0"/>
          </a:p>
          <a:p>
            <a:pPr lvl="1"/>
            <a:r>
              <a:rPr lang="zh-CN" altLang="en-US" dirty="0" smtClean="0"/>
              <a:t>计算机科学的新成果和新技术往往有英文发表</a:t>
            </a:r>
            <a:endParaRPr lang="en-US" altLang="zh-CN" dirty="0" smtClean="0"/>
          </a:p>
          <a:p>
            <a:pPr lvl="1"/>
            <a:r>
              <a:rPr lang="zh-CN" altLang="en-US" dirty="0" smtClean="0"/>
              <a:t>工具书、技术手册、说明书等都用英文</a:t>
            </a:r>
            <a:endParaRPr lang="en-US" altLang="zh-CN" dirty="0" smtClean="0"/>
          </a:p>
          <a:p>
            <a:pPr lvl="1"/>
            <a:r>
              <a:rPr lang="zh-CN" altLang="en-US" dirty="0" smtClean="0"/>
              <a:t>国际交流的通用语言</a:t>
            </a:r>
            <a:endParaRPr lang="en-US" altLang="zh-CN" dirty="0" smtClean="0"/>
          </a:p>
          <a:p>
            <a:pPr lvl="1"/>
            <a:r>
              <a:rPr lang="zh-CN" altLang="en-US" dirty="0" smtClean="0"/>
              <a:t>网上资料英文也很多</a:t>
            </a:r>
            <a:endParaRPr lang="en-US" altLang="zh-CN" dirty="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6593</Words>
  <Application>WPS 演示</Application>
  <PresentationFormat>宽屏</PresentationFormat>
  <Paragraphs>215</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Arial</vt:lpstr>
      <vt:lpstr>Calibri</vt:lpstr>
      <vt:lpstr>Yuanti SC</vt:lpstr>
      <vt:lpstr>Times New Roman</vt:lpstr>
      <vt:lpstr>Calibri Light</vt:lpstr>
      <vt:lpstr>微软雅黑</vt:lpstr>
      <vt:lpstr>Arial Unicode MS</vt:lpstr>
      <vt:lpstr>MS PGothic</vt:lpstr>
      <vt:lpstr>Office 主题</vt:lpstr>
      <vt:lpstr>Professional Basic English</vt:lpstr>
      <vt:lpstr>Section 1 Introduction to the course</vt:lpstr>
      <vt:lpstr>Contents</vt:lpstr>
      <vt:lpstr>Teaching Language</vt:lpstr>
      <vt:lpstr>为什么要学这门课？ Why are students required to study this course?</vt:lpstr>
      <vt:lpstr>为什么要学这门课？</vt:lpstr>
      <vt:lpstr>Purpose of Communication</vt:lpstr>
      <vt:lpstr>Basic Principles</vt:lpstr>
      <vt:lpstr>English Scientific Reading and Writing</vt:lpstr>
      <vt:lpstr>The five abilities in English communication</vt:lpstr>
      <vt:lpstr>本门课程的任务</vt:lpstr>
      <vt:lpstr>本门课程的目标</vt:lpstr>
      <vt:lpstr>六、阅读材料	</vt:lpstr>
      <vt:lpstr>Latex</vt:lpstr>
      <vt:lpstr>PowerPoint 演示文稿</vt:lpstr>
      <vt:lpstr>Resources</vt:lpstr>
      <vt:lpstr>Tex</vt:lpstr>
      <vt:lpstr>Use Latex</vt:lpstr>
      <vt:lpstr>Home Work</vt:lpstr>
      <vt:lpstr>Homework</vt:lpstr>
      <vt:lpstr>Read and Translate the text into Chinese</vt:lpstr>
      <vt:lpstr>将下面的中文译成英文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Reading and Writing</dc:title>
  <dc:creator>jhuang</dc:creator>
  <cp:lastModifiedBy>陈剑勇</cp:lastModifiedBy>
  <cp:revision>47</cp:revision>
  <dcterms:created xsi:type="dcterms:W3CDTF">2018-08-02T07:34:00Z</dcterms:created>
  <dcterms:modified xsi:type="dcterms:W3CDTF">2021-09-07T09:09:02Z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3571823F2268484CA3F687280F542F43</vt:lpwstr>
  </property>
</Properties>
</file>