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96" r:id="rId4"/>
    <p:sldId id="268" r:id="rId5"/>
    <p:sldId id="269" r:id="rId6"/>
    <p:sldId id="287" r:id="rId7"/>
    <p:sldId id="288" r:id="rId8"/>
    <p:sldId id="286" r:id="rId9"/>
    <p:sldId id="289" r:id="rId10"/>
    <p:sldId id="290" r:id="rId11"/>
    <p:sldId id="292" r:id="rId12"/>
    <p:sldId id="293" r:id="rId13"/>
    <p:sldId id="28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Salloum" initials="S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C210-04CC-42A9-8222-5D7F8C4B30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69AC-008E-42D8-BA50-076541196C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246" y="226337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Section 2</a:t>
            </a:r>
            <a:br>
              <a:rPr lang="en-US" altLang="zh-CN" dirty="0"/>
            </a:br>
            <a:r>
              <a:rPr lang="en-US" altLang="zh-CN" dirty="0"/>
              <a:t>Introduction to Scientific Papers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Summary and 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A. Evaluation</a:t>
            </a:r>
            <a:endParaRPr lang="zh-CN" altLang="zh-CN" dirty="0"/>
          </a:p>
          <a:p>
            <a:pPr lvl="1" fontAlgn="ctr"/>
            <a:r>
              <a:rPr lang="en-US" altLang="zh-CN" dirty="0"/>
              <a:t>Award Quality</a:t>
            </a:r>
            <a:endParaRPr lang="zh-CN" altLang="zh-CN" dirty="0"/>
          </a:p>
          <a:p>
            <a:pPr lvl="1" fontAlgn="ctr"/>
            <a:r>
              <a:rPr lang="en-US" altLang="zh-CN" dirty="0"/>
              <a:t>Excellent</a:t>
            </a:r>
            <a:endParaRPr lang="zh-CN" altLang="zh-CN" dirty="0"/>
          </a:p>
          <a:p>
            <a:pPr lvl="1" fontAlgn="ctr"/>
            <a:r>
              <a:rPr lang="en-US" altLang="zh-CN" dirty="0"/>
              <a:t>Good</a:t>
            </a:r>
            <a:endParaRPr lang="zh-CN" altLang="zh-CN" dirty="0"/>
          </a:p>
          <a:p>
            <a:pPr lvl="1" fontAlgn="ctr"/>
            <a:r>
              <a:rPr lang="en-US" altLang="zh-CN" dirty="0"/>
              <a:t>Fair</a:t>
            </a:r>
            <a:endParaRPr lang="zh-CN" altLang="zh-CN" dirty="0"/>
          </a:p>
          <a:p>
            <a:pPr lvl="1" fontAlgn="ctr"/>
            <a:r>
              <a:rPr lang="en-US" altLang="zh-CN" dirty="0"/>
              <a:t>Poor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/>
              <a:t>B. Recommendation</a:t>
            </a:r>
            <a:endParaRPr lang="zh-CN" altLang="zh-CN" dirty="0"/>
          </a:p>
          <a:p>
            <a:pPr lvl="1" fontAlgn="ctr"/>
            <a:r>
              <a:rPr lang="en-US" altLang="zh-CN" dirty="0"/>
              <a:t>Accept with no changes</a:t>
            </a:r>
            <a:endParaRPr lang="zh-CN" altLang="zh-CN" dirty="0"/>
          </a:p>
          <a:p>
            <a:pPr lvl="1" fontAlgn="ctr"/>
            <a:r>
              <a:rPr lang="en-US" altLang="zh-CN" dirty="0"/>
              <a:t>Author should prepare a minor revision </a:t>
            </a:r>
            <a:endParaRPr lang="zh-CN" altLang="zh-CN" dirty="0"/>
          </a:p>
          <a:p>
            <a:pPr lvl="1" fontAlgn="ctr"/>
            <a:r>
              <a:rPr lang="en-US" altLang="zh-CN" dirty="0"/>
              <a:t>Author should prepare a major revision for a second review</a:t>
            </a:r>
            <a:endParaRPr lang="zh-CN" altLang="zh-CN" dirty="0"/>
          </a:p>
          <a:p>
            <a:pPr lvl="1" fontAlgn="ctr"/>
            <a:r>
              <a:rPr lang="en-US" altLang="zh-CN" dirty="0"/>
              <a:t>Reject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Criteria of Assessment for International Conferences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Originality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is a good scientific paper?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good and interesting topic</a:t>
            </a:r>
            <a:endParaRPr lang="en-US" altLang="zh-CN" dirty="0"/>
          </a:p>
          <a:p>
            <a:r>
              <a:rPr lang="en-US" altLang="zh-CN" dirty="0"/>
              <a:t>Good research problems</a:t>
            </a:r>
            <a:endParaRPr lang="en-US" altLang="zh-CN" dirty="0"/>
          </a:p>
          <a:p>
            <a:r>
              <a:rPr lang="en-US" altLang="zh-CN" dirty="0"/>
              <a:t>Innovative solution</a:t>
            </a:r>
            <a:endParaRPr lang="en-US" altLang="zh-CN" dirty="0"/>
          </a:p>
          <a:p>
            <a:r>
              <a:rPr lang="en-US" altLang="zh-CN" dirty="0"/>
              <a:t>Impressive and significant results</a:t>
            </a:r>
            <a:endParaRPr lang="en-US" altLang="zh-CN" dirty="0"/>
          </a:p>
          <a:p>
            <a:r>
              <a:rPr lang="en-US" altLang="zh-CN" dirty="0"/>
              <a:t>Good and logical structure</a:t>
            </a:r>
            <a:endParaRPr lang="en-US" altLang="zh-CN" dirty="0"/>
          </a:p>
          <a:p>
            <a:r>
              <a:rPr lang="en-US" altLang="zh-CN" dirty="0"/>
              <a:t>Excellent presentation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Good Balance of a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157"/>
            <a:ext cx="10515600" cy="46028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One key element in a successful assignment is balance, in two senses: </a:t>
            </a:r>
            <a:endParaRPr lang="en-US" altLang="zh-CN" dirty="0"/>
          </a:p>
          <a:p>
            <a:pPr lvl="1"/>
            <a:r>
              <a:rPr lang="en-US" altLang="zh-CN" dirty="0"/>
              <a:t>physically, it refers to the distribution of information in your text; and</a:t>
            </a:r>
            <a:endParaRPr lang="en-US" altLang="zh-CN" dirty="0"/>
          </a:p>
          <a:p>
            <a:pPr lvl="1"/>
            <a:r>
              <a:rPr lang="en-US" altLang="zh-CN" dirty="0"/>
              <a:t>intellectually, there is an expectation that you will present both sides of an issue.</a:t>
            </a:r>
            <a:endParaRPr lang="en-US" altLang="zh-CN" dirty="0"/>
          </a:p>
          <a:p>
            <a:r>
              <a:rPr lang="en-US" altLang="zh-CN" dirty="0"/>
              <a:t>Balance in presentation</a:t>
            </a:r>
            <a:endParaRPr lang="en-US" altLang="zh-CN" dirty="0"/>
          </a:p>
          <a:p>
            <a:pPr lvl="1"/>
            <a:r>
              <a:rPr lang="en-US" altLang="zh-CN" dirty="0"/>
              <a:t>You need to decide roughly how much space (how many words) to allocate to the various sections of the assignment.</a:t>
            </a:r>
            <a:endParaRPr lang="en-US" altLang="zh-CN" dirty="0"/>
          </a:p>
          <a:p>
            <a:r>
              <a:rPr lang="en-US" altLang="zh-CN" dirty="0"/>
              <a:t>Balance in argument</a:t>
            </a:r>
            <a:endParaRPr lang="en-US" altLang="zh-CN" dirty="0"/>
          </a:p>
          <a:p>
            <a:pPr lvl="1"/>
            <a:r>
              <a:rPr lang="en-US" altLang="zh-CN" dirty="0"/>
              <a:t>The second aspect of balance in academic writing is to present an ‘even-handed’ argument. </a:t>
            </a:r>
            <a:endParaRPr lang="en-US" altLang="zh-CN" dirty="0"/>
          </a:p>
          <a:p>
            <a:pPr lvl="1"/>
            <a:r>
              <a:rPr lang="en-US" altLang="zh-CN" dirty="0"/>
              <a:t>Making a strong logical case to persuade your reader to accept your point is really only half the picture. </a:t>
            </a:r>
            <a:endParaRPr lang="en-US" altLang="zh-CN" dirty="0"/>
          </a:p>
          <a:p>
            <a:pPr lvl="1"/>
            <a:r>
              <a:rPr lang="en-US" altLang="zh-CN" dirty="0"/>
              <a:t>Effective argumentation also involves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anticipating possible objections to your reasons or evidence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showing that you have considered those objections,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using counter-arguments - the process known as </a:t>
            </a:r>
            <a:r>
              <a:rPr lang="en-US" altLang="zh-CN" i="1" dirty="0"/>
              <a:t>refutation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文献在研究过程中的作用</a:t>
            </a:r>
            <a:endParaRPr lang="zh-CN" altLang="en-US" sz="3200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6188948" y="260975"/>
            <a:ext cx="3418691" cy="6268613"/>
            <a:chOff x="0" y="0"/>
            <a:chExt cx="3600" cy="7176"/>
          </a:xfrm>
        </p:grpSpPr>
        <p:sp>
          <p:nvSpPr>
            <p:cNvPr id="5" name="Text Box 4"/>
            <p:cNvSpPr>
              <a:spLocks noChangeArrowheads="1"/>
            </p:cNvSpPr>
            <p:nvPr/>
          </p:nvSpPr>
          <p:spPr bwMode="auto">
            <a:xfrm>
              <a:off x="900" y="1092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相关信息搜集</a:t>
              </a:r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800" y="1560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Text Box 6"/>
            <p:cNvSpPr>
              <a:spLocks noChangeArrowheads="1"/>
            </p:cNvSpPr>
            <p:nvPr/>
          </p:nvSpPr>
          <p:spPr bwMode="auto">
            <a:xfrm>
              <a:off x="897" y="2025"/>
              <a:ext cx="2163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整理、分析、综合</a:t>
              </a:r>
              <a:endParaRPr lang="zh-CN" altLang="en-US" dirty="0"/>
            </a:p>
          </p:txBody>
        </p:sp>
        <p:sp>
          <p:nvSpPr>
            <p:cNvPr id="8" name="Text Box 7"/>
            <p:cNvSpPr>
              <a:spLocks noChangeArrowheads="1"/>
            </p:cNvSpPr>
            <p:nvPr/>
          </p:nvSpPr>
          <p:spPr bwMode="auto">
            <a:xfrm>
              <a:off x="1118" y="2808"/>
              <a:ext cx="1402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推测（创新）</a:t>
              </a:r>
              <a:endParaRPr lang="zh-CN" altLang="en-US" dirty="0"/>
            </a:p>
          </p:txBody>
        </p:sp>
        <p:sp>
          <p:nvSpPr>
            <p:cNvPr id="9" name="Text Box 8"/>
            <p:cNvSpPr>
              <a:spLocks noChangeArrowheads="1"/>
            </p:cNvSpPr>
            <p:nvPr/>
          </p:nvSpPr>
          <p:spPr bwMode="auto">
            <a:xfrm>
              <a:off x="720" y="3588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验证（建模，试验）</a:t>
              </a:r>
              <a:endParaRPr lang="zh-CN" altLang="en-US"/>
            </a:p>
          </p:txBody>
        </p:sp>
        <p:sp>
          <p:nvSpPr>
            <p:cNvPr id="10" name="Text Box 9"/>
            <p:cNvSpPr>
              <a:spLocks noChangeArrowheads="1"/>
            </p:cNvSpPr>
            <p:nvPr/>
          </p:nvSpPr>
          <p:spPr bwMode="auto">
            <a:xfrm>
              <a:off x="900" y="4368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结果分析</a:t>
              </a:r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00" y="249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800" y="32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800" y="405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00" y="483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0" y="5304"/>
              <a:ext cx="18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0" y="1404"/>
              <a:ext cx="1" cy="3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0" y="1404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Text Box 17"/>
            <p:cNvSpPr>
              <a:spLocks noChangeArrowheads="1"/>
            </p:cNvSpPr>
            <p:nvPr/>
          </p:nvSpPr>
          <p:spPr bwMode="auto">
            <a:xfrm>
              <a:off x="180" y="5772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重复几次到几千次</a:t>
              </a:r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60" y="5460"/>
              <a:ext cx="1" cy="31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bevel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Text Box 19"/>
            <p:cNvSpPr>
              <a:spLocks noChangeArrowheads="1"/>
            </p:cNvSpPr>
            <p:nvPr/>
          </p:nvSpPr>
          <p:spPr bwMode="auto">
            <a:xfrm>
              <a:off x="357" y="6708"/>
              <a:ext cx="2520" cy="4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产生</a:t>
              </a:r>
              <a:r>
                <a:rPr lang="zh-CN" altLang="en-US" sz="14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新技术方案（</a:t>
              </a:r>
              <a:r>
                <a:rPr lang="zh-CN" altLang="en-US" sz="1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成功）</a:t>
              </a:r>
              <a:endParaRPr lang="zh-CN" altLang="en-US" dirty="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60" y="6240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Text Box 28"/>
            <p:cNvSpPr>
              <a:spLocks noChangeArrowheads="1"/>
            </p:cNvSpPr>
            <p:nvPr/>
          </p:nvSpPr>
          <p:spPr bwMode="auto">
            <a:xfrm>
              <a:off x="360" y="0"/>
              <a:ext cx="324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16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确定研究方向，研究项目（点）</a:t>
              </a:r>
              <a:endParaRPr lang="zh-CN" altLang="en-US" dirty="0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800" y="624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bevel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4" name="内容占位符 2"/>
          <p:cNvSpPr txBox="1"/>
          <p:nvPr/>
        </p:nvSpPr>
        <p:spPr>
          <a:xfrm>
            <a:off x="361682" y="18827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确定研究课题两种方式：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）导师只给方向或领域；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）导师给具体题目和范围；</a:t>
            </a:r>
            <a:endParaRPr lang="en-US" altLang="zh-CN" smtClean="0"/>
          </a:p>
          <a:p>
            <a:r>
              <a:rPr lang="zh-CN" altLang="en-US" smtClean="0"/>
              <a:t>相关信息收集</a:t>
            </a:r>
            <a:endParaRPr lang="en-US" altLang="zh-CN" smtClean="0"/>
          </a:p>
          <a:p>
            <a:pPr lvl="1"/>
            <a:r>
              <a:rPr lang="zh-CN" altLang="en-US" smtClean="0"/>
              <a:t>认识文献的重要地位</a:t>
            </a:r>
            <a:endParaRPr lang="en-US" altLang="zh-CN" smtClean="0"/>
          </a:p>
          <a:p>
            <a:pPr lvl="2"/>
            <a:r>
              <a:rPr lang="zh-CN" altLang="en-US" smtClean="0"/>
              <a:t>和全世界最顶尖同行专家交流的途径</a:t>
            </a:r>
            <a:endParaRPr lang="en-US" altLang="zh-CN" smtClean="0"/>
          </a:p>
          <a:p>
            <a:pPr lvl="1"/>
            <a:r>
              <a:rPr lang="zh-CN" altLang="en-US" smtClean="0"/>
              <a:t>聚焦最权威、最高端、最热门期刊</a:t>
            </a:r>
            <a:endParaRPr lang="en-US" altLang="zh-CN" smtClean="0"/>
          </a:p>
          <a:p>
            <a:pPr lvl="2"/>
            <a:r>
              <a:rPr lang="en-US" altLang="zh-CN" smtClean="0"/>
              <a:t>IEEE Transactions</a:t>
            </a:r>
            <a:r>
              <a:rPr lang="zh-CN" altLang="en-US" smtClean="0"/>
              <a:t>文献资料检索和下载</a:t>
            </a:r>
            <a:endParaRPr lang="en-US" altLang="zh-CN" smtClean="0"/>
          </a:p>
          <a:p>
            <a:pPr lvl="1"/>
            <a:r>
              <a:rPr lang="zh-CN" altLang="en-US" smtClean="0"/>
              <a:t>聚焦最近</a:t>
            </a:r>
            <a:r>
              <a:rPr lang="en-US" altLang="zh-CN" smtClean="0"/>
              <a:t>1-2</a:t>
            </a:r>
            <a:r>
              <a:rPr lang="zh-CN" altLang="en-US" smtClean="0"/>
              <a:t>年文献</a:t>
            </a:r>
            <a:endParaRPr lang="en-US" altLang="zh-CN" smtClean="0"/>
          </a:p>
          <a:p>
            <a:pPr lvl="2"/>
            <a:r>
              <a:rPr lang="zh-CN" altLang="en-US" smtClean="0"/>
              <a:t>谨慎对待陈年文献的阅读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Scientific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42525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科研人员、研究生发表科研成果的主要手段。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papers are the major means for researchers and graduate students to publish and disseminate their research results to academic communities and the public.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or perish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phrase coined to describe the pressure in academia to rapidly and continually publish academic work to sustain or further one's career. (Wikipedia</a:t>
            </a:r>
            <a:r>
              <a:rPr lang="en-US" altLang="zh-CN" dirty="0"/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47752" t="8270" r="16741" b="4979"/>
          <a:stretch>
            <a:fillRect/>
          </a:stretch>
        </p:blipFill>
        <p:spPr>
          <a:xfrm>
            <a:off x="7580725" y="1408565"/>
            <a:ext cx="3773075" cy="5185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Types of Scientific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papers</a:t>
            </a:r>
            <a:endParaRPr lang="en-US" altLang="zh-CN" dirty="0"/>
          </a:p>
          <a:p>
            <a:r>
              <a:rPr lang="en-US" altLang="zh-CN" dirty="0"/>
              <a:t>Survey papers</a:t>
            </a:r>
            <a:endParaRPr lang="en-US" altLang="zh-CN" dirty="0"/>
          </a:p>
          <a:p>
            <a:r>
              <a:rPr lang="en-US" altLang="zh-CN" dirty="0"/>
              <a:t>Technical review papers</a:t>
            </a:r>
            <a:endParaRPr lang="en-US" altLang="zh-CN" dirty="0"/>
          </a:p>
          <a:p>
            <a:r>
              <a:rPr lang="en-US" altLang="zh-CN" dirty="0"/>
              <a:t>Scientific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Basic Structure of a Scientific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Affiliations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preliminaries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Method(s) and analysis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CN" dirty="0"/>
              <a:t>Experiment</a:t>
            </a:r>
            <a:endParaRPr lang="en-US" altLang="zh-CN" dirty="0"/>
          </a:p>
          <a:p>
            <a:pPr lvl="1"/>
            <a:r>
              <a:rPr lang="en-US" altLang="zh-CN" dirty="0"/>
              <a:t>Environment</a:t>
            </a:r>
            <a:endParaRPr lang="en-US" altLang="zh-CN" dirty="0"/>
          </a:p>
          <a:p>
            <a:pPr lvl="1"/>
            <a:r>
              <a:rPr lang="en-US" altLang="zh-CN" dirty="0"/>
              <a:t>Settings</a:t>
            </a:r>
            <a:endParaRPr lang="en-US" altLang="zh-CN" dirty="0"/>
          </a:p>
          <a:p>
            <a:pPr lvl="1"/>
            <a:r>
              <a:rPr lang="en-US" altLang="zh-CN" dirty="0"/>
              <a:t>Evaluation Methods</a:t>
            </a:r>
            <a:endParaRPr lang="en-US" altLang="zh-CN" dirty="0"/>
          </a:p>
          <a:p>
            <a:pPr lvl="1"/>
            <a:r>
              <a:rPr lang="en-US" altLang="zh-CN" dirty="0"/>
              <a:t>Results</a:t>
            </a:r>
            <a:endParaRPr lang="en-US" altLang="zh-CN" dirty="0"/>
          </a:p>
          <a:p>
            <a:pPr lvl="1"/>
            <a:r>
              <a:rPr lang="en-US" altLang="zh-CN" dirty="0"/>
              <a:t>Discussions</a:t>
            </a:r>
            <a:endParaRPr lang="en-US" altLang="zh-CN" dirty="0"/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dirty="0"/>
              <a:t>Conclusions</a:t>
            </a:r>
            <a:endParaRPr lang="en-US" altLang="zh-CN" dirty="0"/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dirty="0"/>
              <a:t>Acknowledgement</a:t>
            </a:r>
            <a:endParaRPr lang="en-US" altLang="zh-CN" dirty="0"/>
          </a:p>
          <a:p>
            <a:pPr marL="514350" lvl="0" indent="-514350">
              <a:buFont typeface="+mj-lt"/>
              <a:buAutoNum type="arabicPeriod" startAt="9"/>
            </a:pPr>
            <a:r>
              <a:rPr lang="en-US" altLang="zh-CN" dirty="0"/>
              <a:t>References</a:t>
            </a:r>
            <a:endParaRPr lang="en-US" altLang="zh-CN" dirty="0"/>
          </a:p>
          <a:p>
            <a:pPr marL="514350" lvl="0" indent="-514350">
              <a:buFont typeface="+mj-lt"/>
              <a:buAutoNum type="arabicPeriod" startAt="9"/>
            </a:pPr>
            <a:r>
              <a:rPr lang="en-US" altLang="zh-CN" dirty="0"/>
              <a:t>Appendix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is good academic writing?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Writing that meets the expectations of the audience.</a:t>
            </a:r>
            <a:endParaRPr lang="en-US" altLang="zh-CN" dirty="0"/>
          </a:p>
          <a:p>
            <a:pPr lvl="1"/>
            <a:r>
              <a:rPr lang="en-US" altLang="zh-CN" dirty="0"/>
              <a:t>The most important audience is the reviewers of your writing who comment on your paper and make recommendations on whether your paper should be accepted for publication or not.</a:t>
            </a:r>
            <a:endParaRPr lang="en-US" altLang="zh-CN" dirty="0"/>
          </a:p>
          <a:p>
            <a:pPr lvl="1"/>
            <a:r>
              <a:rPr lang="en-US" altLang="zh-CN" dirty="0"/>
              <a:t>When you are writing a paper for publication, it is important to keep in mind the criteria that the reviewers will use in assessing your work.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Criteria of Assessment for Student Thesis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Evidence of adequate and appropriate background reading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clear statement of aims and relevant selection of content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Sensible planning and organization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Evidence of systematic thought and argument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Clarity of expression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Careful presentation (e.g. accurate typing and proof-reading, helpful diagrams, etc.)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Observation of conventions of academic discourse, including Bibliographic information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Observation of length requirements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Criteria of Assessment for a TKDE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A. Reader Interest</a:t>
            </a:r>
            <a:endParaRPr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Which category describes this manuscript?</a:t>
            </a:r>
            <a:endParaRPr lang="en-US" altLang="zh-CN" dirty="0"/>
          </a:p>
          <a:p>
            <a:pPr lvl="2"/>
            <a:r>
              <a:rPr lang="en-US" altLang="zh-CN" dirty="0"/>
              <a:t>(1) Practice / Application / Case Study / Experience Report; (2) Research / Technology; (3) Survey / Tutorial / How-To 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How relevant is this manuscript to the readers of this periodical?</a:t>
            </a:r>
            <a:endParaRPr lang="en-US" altLang="zh-CN" dirty="0"/>
          </a:p>
          <a:p>
            <a:pPr lvl="2"/>
            <a:r>
              <a:rPr lang="en-US" altLang="zh-CN" dirty="0"/>
              <a:t>Very Relevant \ Relevant \ Interesting - but not very relevant \ Irrelevant</a:t>
            </a:r>
            <a:endParaRPr lang="en-US" altLang="zh-CN" b="1" dirty="0"/>
          </a:p>
          <a:p>
            <a:r>
              <a:rPr lang="en-US" altLang="zh-CN" b="1" dirty="0"/>
              <a:t>B. Content</a:t>
            </a:r>
            <a:endParaRPr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Please explain how this manuscript advances this field of research and / or contributes something new to the literature.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Is the manuscript technically sound?</a:t>
            </a:r>
            <a:endParaRPr lang="en-US" altLang="zh-CN" dirty="0"/>
          </a:p>
          <a:p>
            <a:pPr lvl="2"/>
            <a:r>
              <a:rPr lang="en-US" altLang="zh-CN" dirty="0"/>
              <a:t>Yes \ Appears to be - but didn't check completely \ Partially \ No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Criteria of Assessment for a TKDE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720"/>
          </a:xfrm>
        </p:spPr>
        <p:txBody>
          <a:bodyPr>
            <a:normAutofit fontScale="75000" lnSpcReduction="20000"/>
          </a:bodyPr>
          <a:lstStyle/>
          <a:p>
            <a:r>
              <a:rPr lang="en-US" altLang="zh-CN" b="1" dirty="0"/>
              <a:t>C. Presentation</a:t>
            </a:r>
            <a:endParaRPr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Are the title, abstract, and keywords appropriate?</a:t>
            </a:r>
            <a:endParaRPr lang="en-US" altLang="zh-CN" dirty="0"/>
          </a:p>
          <a:p>
            <a:pPr lvl="2"/>
            <a:r>
              <a:rPr lang="en-US" altLang="zh-CN" dirty="0"/>
              <a:t>Yes \ no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Does the manuscript contain sufficient and appropriate references?</a:t>
            </a:r>
            <a:endParaRPr lang="en-US" altLang="zh-CN" dirty="0"/>
          </a:p>
          <a:p>
            <a:pPr lvl="2" fontAlgn="ctr"/>
            <a:r>
              <a:rPr lang="en-US" altLang="zh-CN" dirty="0"/>
              <a:t>References are sufficient and appropriate </a:t>
            </a:r>
            <a:endParaRPr lang="zh-CN" altLang="zh-CN" sz="3200" dirty="0"/>
          </a:p>
          <a:p>
            <a:pPr lvl="2" fontAlgn="ctr"/>
            <a:r>
              <a:rPr lang="en-US" altLang="zh-CN" dirty="0"/>
              <a:t>Important references are missing; more references are needed</a:t>
            </a:r>
            <a:endParaRPr lang="zh-CN" altLang="zh-CN" sz="3200" dirty="0"/>
          </a:p>
          <a:p>
            <a:pPr lvl="2" fontAlgn="ctr"/>
            <a:r>
              <a:rPr lang="en-US" altLang="zh-CN" dirty="0"/>
              <a:t>Number of references are excessive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Does the introduction state the objectives of the manuscript in terms that encourage the reader to read on?</a:t>
            </a:r>
            <a:endParaRPr lang="en-US" altLang="zh-CN" dirty="0"/>
          </a:p>
          <a:p>
            <a:pPr lvl="2" fontAlgn="ctr"/>
            <a:r>
              <a:rPr lang="en-US" altLang="zh-CN" sz="2100" dirty="0"/>
              <a:t>Yes \ Could be improved \ No</a:t>
            </a:r>
            <a:endParaRPr lang="en-US" altLang="zh-CN" sz="21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How would you rate the organization of the manuscript? Is it focused? Is the length appropriate for the topic?</a:t>
            </a:r>
            <a:endParaRPr lang="en-US" altLang="zh-CN" dirty="0"/>
          </a:p>
          <a:p>
            <a:pPr lvl="2" fontAlgn="ctr"/>
            <a:r>
              <a:rPr lang="en-US" altLang="zh-CN" dirty="0"/>
              <a:t>Satisfactory \ Could be improved \ Poor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Please rate and comment on the readability of this manuscript.</a:t>
            </a:r>
            <a:endParaRPr lang="zh-CN" altLang="zh-CN" dirty="0"/>
          </a:p>
          <a:p>
            <a:pPr lvl="2" fontAlgn="ctr"/>
            <a:r>
              <a:rPr lang="en-US" altLang="zh-CN" sz="2100" dirty="0"/>
              <a:t>Easy to read \ Readable - but requires some effort to understand \ Difficult to read and understand \ Unreadable</a:t>
            </a:r>
            <a:endParaRPr lang="zh-CN" altLang="zh-CN" sz="2100" dirty="0"/>
          </a:p>
          <a:p>
            <a:endParaRPr lang="zh-CN" altLang="en-US" dirty="0"/>
          </a:p>
          <a:p>
            <a:r>
              <a:rPr lang="en-US" altLang="zh-CN" dirty="0"/>
              <a:t>TKDE-IEEE Transactions on Knowledge and Data Engineering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4560</Words>
  <Application>WPS 演示</Application>
  <PresentationFormat>宽屏</PresentationFormat>
  <Paragraphs>168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 Light</vt:lpstr>
      <vt:lpstr>微软雅黑</vt:lpstr>
      <vt:lpstr>Arial Unicode MS</vt:lpstr>
      <vt:lpstr>Calibri</vt:lpstr>
      <vt:lpstr>Office 主题</vt:lpstr>
      <vt:lpstr>Section 2 Introduction to Scientific Papers</vt:lpstr>
      <vt:lpstr>文献在研究过程中的作用</vt:lpstr>
      <vt:lpstr>Scientific Paper</vt:lpstr>
      <vt:lpstr>Types of Scientific Papers</vt:lpstr>
      <vt:lpstr>The Basic Structure of a Scientific Paper</vt:lpstr>
      <vt:lpstr>What is good academic writing?</vt:lpstr>
      <vt:lpstr>Criteria of Assessment for Student Thesis</vt:lpstr>
      <vt:lpstr>Criteria of Assessment for a TKDE Paper</vt:lpstr>
      <vt:lpstr>Criteria of Assessment for a TKDE Paper</vt:lpstr>
      <vt:lpstr>Summary and Recommendation</vt:lpstr>
      <vt:lpstr>Criteria of Assessment for International Conferences</vt:lpstr>
      <vt:lpstr>What is a good scientific paper?</vt:lpstr>
      <vt:lpstr>Good Balance of a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Reading and Writing</dc:title>
  <dc:creator>jhuang</dc:creator>
  <cp:lastModifiedBy>陈剑勇</cp:lastModifiedBy>
  <cp:revision>39</cp:revision>
  <dcterms:created xsi:type="dcterms:W3CDTF">2018-08-02T07:34:00Z</dcterms:created>
  <dcterms:modified xsi:type="dcterms:W3CDTF">2021-09-14T09:27:12Z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186FFF1AD0AE488E883F4D579982FD8F</vt:lpwstr>
  </property>
</Properties>
</file>