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</p:sldIdLst>
  <p:sldSz cx="12192000" cy="6858000"/>
  <p:notesSz cx="6857365" cy="9143365"/>
  <p:kinsoku lang="zh-CN" invalStChars="!%),.:;&gt;?]}¢¨°·ˇˉ་―‖’”…‰′″∶›℃、。〃々〉》」』】〕〗〞︶︺︾﹀﹄﹚﹜﹞！＂％＇），．：；？］｀｜｝～￠" invalEndChars="$([{£¥·‘“〈《「『【〔〖〝﹙﹛﹝＄（．［｛￡￥"/>
  <p:defaultTextStyle>
    <a:defPPr>
      <a:defRPr lang="zh-CN"/>
    </a:defPPr>
    <a:lvl1pPr marL="0" indent="0" algn="l" defTabSz="914400" eaLnBrk="1" fontAlgn="auto" latinLnBrk="0" hangingPunct="1"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1" fontAlgn="auto" latinLnBrk="0" hangingPunct="1"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1" fontAlgn="auto" latinLnBrk="0" hangingPunct="1"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1" fontAlgn="auto" latinLnBrk="0" hangingPunct="1"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1" fontAlgn="auto" latinLnBrk="0" hangingPunct="1"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FCC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9500"/>
  </p:normalViewPr>
  <p:slideViewPr>
    <p:cSldViewPr snapToGrid="0">
      <p:cViewPr varScale="1">
        <p:scale>
          <a:sx n="68" d="100"/>
          <a:sy n="68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页眉占位符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l" defTabSz="914400" eaLnBrk="1" fontAlgn="base" latinLnBrk="0" hangingPunct="0">
              <a:buNone/>
              <a:defRPr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72" name="日期占位符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r" defTabSz="914400" eaLnBrk="1" fontAlgn="base" latinLnBrk="0" hangingPunct="0">
              <a:buNone/>
              <a:defRPr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datetime1">
              <a:rPr lang="en-US" altLang="zh-CN"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73" name="页脚占位符"/>
          <p:cNvSpPr>
            <a:spLocks noGrp="1"/>
          </p:cNvSpPr>
          <p:nvPr>
            <p:ph type="ftr" idx="2"/>
          </p:nvPr>
        </p:nvSpPr>
        <p:spPr>
          <a:xfrm>
            <a:off x="0" y="8685213"/>
            <a:ext cx="2971799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>
            <a:lvl1pPr marL="0" indent="0" algn="l" defTabSz="914400" eaLnBrk="1" fontAlgn="base" latinLnBrk="0" hangingPunct="0">
              <a:buNone/>
              <a:defRPr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74" name="编号占位符"/>
          <p:cNvSpPr>
            <a:spLocks noGrp="1"/>
          </p:cNvSpPr>
          <p:nvPr>
            <p:ph type="sldNum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>
            <a:lvl1pPr marL="0" indent="0" algn="r" defTabSz="914400" eaLnBrk="1" fontAlgn="base" latinLnBrk="0" hangingPunct="0">
              <a:buNone/>
              <a:defRPr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slidenum">
              <a:rPr lang="en-US" altLang="zh-CN"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页眉占位符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l" defTabSz="914400" eaLnBrk="1" fontAlgn="base" latinLnBrk="0" hangingPunct="0">
              <a:buNone/>
              <a:defRPr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66" name="日期占位符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r" defTabSz="914400" eaLnBrk="1" fontAlgn="base" latinLnBrk="0" hangingPunct="0">
              <a:buNone/>
              <a:defRPr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datetime1">
              <a:rPr lang="en-US" altLang="zh-CN"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67" name="文本"/>
          <p:cNvSpPr>
            <a:spLocks noGrp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68" name="文本占位符 67"/>
          <p:cNvSpPr>
            <a:spLocks noGrp="1"/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marL="0" indent="0"/>
            <a:r>
              <a:rPr lang="zh-CN" altLang="en-US"/>
              <a:t>单击此处编辑母版文本样式</a:t>
            </a:r>
            <a:endParaRPr lang="en-US" altLang="zh-CN"/>
          </a:p>
          <a:p>
            <a:pPr marL="457200" lvl="1" indent="0"/>
            <a:r>
              <a:rPr lang="zh-CN" altLang="en-US"/>
              <a:t>第二级</a:t>
            </a:r>
            <a:endParaRPr lang="en-US" altLang="zh-CN"/>
          </a:p>
          <a:p>
            <a:pPr marL="914400" lvl="2" indent="0"/>
            <a:r>
              <a:rPr lang="zh-CN" altLang="en-US"/>
              <a:t>第三级</a:t>
            </a:r>
            <a:endParaRPr lang="en-US" altLang="zh-CN"/>
          </a:p>
          <a:p>
            <a:pPr marL="1371600" lvl="3" indent="0"/>
            <a:r>
              <a:rPr lang="zh-CN" altLang="en-US"/>
              <a:t>第四级</a:t>
            </a:r>
            <a:endParaRPr lang="en-US" altLang="zh-CN"/>
          </a:p>
          <a:p>
            <a:pPr marL="1828800"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9" name="页脚占位符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>
            <a:lvl1pPr marL="0" indent="0" algn="l" defTabSz="914400" eaLnBrk="1" fontAlgn="base" latinLnBrk="0" hangingPunct="0">
              <a:buNone/>
              <a:defRPr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70" name="编号占位符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>
            <a:lvl1pPr marL="0" indent="0" algn="r" defTabSz="914400" eaLnBrk="1" fontAlgn="base" latinLnBrk="0" hangingPunct="0">
              <a:buNone/>
              <a:defRPr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slidenum">
              <a:rPr lang="en-US" altLang="zh-CN"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Calibri" panose="020F0502020204030204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Calibri" panose="020F0502020204030204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Calibri" panose="020F0502020204030204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Calibri" panose="020F0502020204030204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Calibri" panose="020F0502020204030204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Calibri" panose="020F0502020204030204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Calibri" panose="020F0502020204030204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Calibri" panose="020F0502020204030204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Calibri" panose="020F050202020403020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幻灯片图像占位符 79"/>
          <p:cNvSpPr>
            <a:spLocks noGrp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81" name="文本占位符 80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endParaRPr lang="zh-CN" altLang="en-US"/>
          </a:p>
        </p:txBody>
      </p:sp>
      <p:sp>
        <p:nvSpPr>
          <p:cNvPr id="82" name="编号占位符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fld id="{CAD2D6BD-DE1B-4B5F-8B41-2702339687B9}" type="slidenum">
              <a:rPr lang="en-US" altLang="zh-CN"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幻灯片图像占位符 157"/>
          <p:cNvSpPr>
            <a:spLocks noGrp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59" name="文本占位符 158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endParaRPr lang="zh-CN" altLang="en-US"/>
          </a:p>
        </p:txBody>
      </p:sp>
      <p:sp>
        <p:nvSpPr>
          <p:cNvPr id="160" name="编号占位符"/>
          <p:cNvSpPr>
            <a:spLocks noGrp="1"/>
          </p:cNvSpPr>
          <p:nvPr>
            <p:ph type="sldNum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fld id="{CAD2D6BD-DE1B-4B5F-8B41-2702339687B9}" type="slidenum">
              <a:rPr lang="en-US" altLang="zh-CN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幻灯片图像占位符 175"/>
          <p:cNvSpPr>
            <a:spLocks noGrp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77" name="文本占位符 176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endParaRPr lang="zh-CN" altLang="en-US"/>
          </a:p>
        </p:txBody>
      </p:sp>
      <p:sp>
        <p:nvSpPr>
          <p:cNvPr id="178" name="编号占位符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fld id="{CAD2D6BD-DE1B-4B5F-8B41-2702339687B9}" type="slidenum">
              <a:rPr lang="en-US" altLang="zh-CN"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幻灯片图像占位符 183"/>
          <p:cNvSpPr>
            <a:spLocks noGrp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85" name="文本占位符 184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endParaRPr lang="zh-CN" altLang="en-US"/>
          </a:p>
        </p:txBody>
      </p:sp>
      <p:sp>
        <p:nvSpPr>
          <p:cNvPr id="186" name="编号占位符"/>
          <p:cNvSpPr>
            <a:spLocks noGrp="1"/>
          </p:cNvSpPr>
          <p:nvPr>
            <p:ph type="sldNum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fld id="{CAD2D6BD-DE1B-4B5F-8B41-2702339687B9}" type="slidenum">
              <a:rPr lang="en-US" altLang="zh-CN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幻灯片图像占位符 192"/>
          <p:cNvSpPr>
            <a:spLocks noGrp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94" name="文本占位符 193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endParaRPr lang="zh-CN" altLang="en-US"/>
          </a:p>
        </p:txBody>
      </p:sp>
      <p:sp>
        <p:nvSpPr>
          <p:cNvPr id="195" name="编号占位符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fld id="{CAD2D6BD-DE1B-4B5F-8B41-2702339687B9}" type="slidenum">
              <a:rPr lang="en-US" altLang="zh-CN"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幻灯片图像占位符 201"/>
          <p:cNvSpPr>
            <a:spLocks noGrp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03" name="文本占位符 20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endParaRPr lang="zh-CN" altLang="en-US"/>
          </a:p>
        </p:txBody>
      </p:sp>
      <p:sp>
        <p:nvSpPr>
          <p:cNvPr id="204" name="编号占位符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fld id="{CAD2D6BD-DE1B-4B5F-8B41-2702339687B9}" type="slidenum">
              <a:rPr lang="en-US" altLang="zh-CN"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幻灯片图像占位符 210"/>
          <p:cNvSpPr>
            <a:spLocks noGrp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12" name="文本占位符 211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endParaRPr lang="zh-CN" altLang="en-US"/>
          </a:p>
        </p:txBody>
      </p:sp>
      <p:sp>
        <p:nvSpPr>
          <p:cNvPr id="213" name="编号占位符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fld id="{CAD2D6BD-DE1B-4B5F-8B41-2702339687B9}" type="slidenum">
              <a:rPr lang="en-US" altLang="zh-CN"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幻灯片图像占位符 88"/>
          <p:cNvSpPr>
            <a:spLocks noGrp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90" name="文本占位符 89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endParaRPr lang="zh-CN" altLang="en-US"/>
          </a:p>
        </p:txBody>
      </p:sp>
      <p:sp>
        <p:nvSpPr>
          <p:cNvPr id="91" name="编号占位符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fld id="{CAD2D6BD-DE1B-4B5F-8B41-2702339687B9}" type="slidenum">
              <a:rPr lang="en-US" altLang="zh-CN"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幻灯片图像占位符 97"/>
          <p:cNvSpPr>
            <a:spLocks noGrp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99" name="文本占位符 98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endParaRPr lang="zh-CN" altLang="en-US"/>
          </a:p>
        </p:txBody>
      </p:sp>
      <p:sp>
        <p:nvSpPr>
          <p:cNvPr id="100" name="编号占位符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fld id="{CAD2D6BD-DE1B-4B5F-8B41-2702339687B9}" type="slidenum">
              <a:rPr lang="en-US" altLang="zh-CN"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幻灯片图像占位符 106"/>
          <p:cNvSpPr>
            <a:spLocks noGrp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8" name="文本占位符 107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endParaRPr lang="zh-CN" altLang="en-US"/>
          </a:p>
        </p:txBody>
      </p:sp>
      <p:sp>
        <p:nvSpPr>
          <p:cNvPr id="109" name="编号占位符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fld id="{CAD2D6BD-DE1B-4B5F-8B41-2702339687B9}" type="slidenum">
              <a:rPr lang="en-US" altLang="zh-CN"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幻灯片图像占位符 114"/>
          <p:cNvSpPr>
            <a:spLocks noGrp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16" name="文本占位符 115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endParaRPr lang="zh-CN" altLang="en-US"/>
          </a:p>
        </p:txBody>
      </p:sp>
      <p:sp>
        <p:nvSpPr>
          <p:cNvPr id="117" name="编号占位符"/>
          <p:cNvSpPr>
            <a:spLocks noGrp="1"/>
          </p:cNvSpPr>
          <p:nvPr>
            <p:ph type="sldNum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fld id="{CAD2D6BD-DE1B-4B5F-8B41-2702339687B9}" type="slidenum">
              <a:rPr lang="en-US" altLang="zh-CN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幻灯片图像占位符 123"/>
          <p:cNvSpPr>
            <a:spLocks noGrp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25" name="文本占位符 124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endParaRPr lang="zh-CN" altLang="en-US"/>
          </a:p>
        </p:txBody>
      </p:sp>
      <p:sp>
        <p:nvSpPr>
          <p:cNvPr id="126" name="编号占位符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fld id="{CAD2D6BD-DE1B-4B5F-8B41-2702339687B9}" type="slidenum">
              <a:rPr lang="en-US" altLang="zh-CN"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幻灯片图像占位符 131"/>
          <p:cNvSpPr>
            <a:spLocks noGrp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33" name="文本占位符 13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endParaRPr lang="zh-CN" altLang="en-US"/>
          </a:p>
        </p:txBody>
      </p:sp>
      <p:sp>
        <p:nvSpPr>
          <p:cNvPr id="134" name="编号占位符"/>
          <p:cNvSpPr>
            <a:spLocks noGrp="1"/>
          </p:cNvSpPr>
          <p:nvPr>
            <p:ph type="sldNum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fld id="{CAD2D6BD-DE1B-4B5F-8B41-2702339687B9}" type="slidenum">
              <a:rPr lang="en-US" altLang="zh-CN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幻灯片图像占位符 140"/>
          <p:cNvSpPr>
            <a:spLocks noGrp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42" name="文本占位符 141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endParaRPr lang="zh-CN" altLang="en-US"/>
          </a:p>
        </p:txBody>
      </p:sp>
      <p:sp>
        <p:nvSpPr>
          <p:cNvPr id="143" name="编号占位符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fld id="{CAD2D6BD-DE1B-4B5F-8B41-2702339687B9}" type="slidenum">
              <a:rPr lang="en-US" altLang="zh-CN"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幻灯片图像占位符 149"/>
          <p:cNvSpPr>
            <a:spLocks noGrp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51" name="文本占位符 150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endParaRPr lang="zh-CN" altLang="en-US"/>
          </a:p>
        </p:txBody>
      </p:sp>
      <p:sp>
        <p:nvSpPr>
          <p:cNvPr id="152" name="编号占位符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fld id="{CAD2D6BD-DE1B-4B5F-8B41-2702339687B9}" type="slidenum">
              <a:rPr lang="en-US" altLang="zh-CN"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 defTabSz="914400" eaLnBrk="1" fontAlgn="auto" latinLnBrk="0" hangingPunct="1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文本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 defTabSz="914400" eaLnBrk="1" fontAlgn="auto" latinLnBrk="0" hangingPunct="1">
              <a:buNone/>
              <a:defRPr sz="2400"/>
            </a:lvl1pPr>
            <a:lvl2pPr marL="457200" indent="0" algn="ctr" defTabSz="914400" eaLnBrk="1" fontAlgn="auto" latinLnBrk="0" hangingPunct="1">
              <a:buNone/>
              <a:defRPr sz="2000"/>
            </a:lvl2pPr>
            <a:lvl3pPr marL="914400" indent="0" algn="ctr" defTabSz="914400" eaLnBrk="1" fontAlgn="auto" latinLnBrk="0" hangingPunct="1">
              <a:buNone/>
              <a:defRPr sz="1800"/>
            </a:lvl3pPr>
            <a:lvl4pPr marL="1371600" indent="0" algn="ctr" defTabSz="914400" eaLnBrk="1" fontAlgn="auto" latinLnBrk="0" hangingPunct="1">
              <a:buNone/>
              <a:defRPr sz="1600"/>
            </a:lvl4pPr>
            <a:lvl5pPr marL="1828800" indent="0" algn="ctr" defTabSz="914400" eaLnBrk="1" fontAlgn="auto" latinLnBrk="0" hangingPunct="1">
              <a:buNone/>
              <a:defRPr sz="1600"/>
            </a:lvl5pPr>
            <a:lvl6pPr marL="2286000" indent="0" algn="ctr" defTabSz="914400" eaLnBrk="1" fontAlgn="auto" latinLnBrk="0" hangingPunct="1">
              <a:buNone/>
              <a:defRPr sz="1600"/>
            </a:lvl6pPr>
            <a:lvl7pPr marL="2743200" indent="0" algn="ctr" defTabSz="914400" eaLnBrk="1" fontAlgn="auto" latinLnBrk="0" hangingPunct="1">
              <a:buNone/>
              <a:defRPr sz="1600"/>
            </a:lvl7pPr>
            <a:lvl8pPr marL="3200400" indent="0" algn="ctr" defTabSz="914400" eaLnBrk="1" fontAlgn="auto" latinLnBrk="0" hangingPunct="1">
              <a:buNone/>
              <a:defRPr sz="1600"/>
            </a:lvl8pPr>
            <a:lvl9pPr marL="3200400" indent="0" algn="ctr" defTabSz="914400" eaLnBrk="1" fontAlgn="auto" latinLnBrk="0" hangingPunct="1">
              <a:buNone/>
              <a:defRPr sz="1600"/>
            </a:lvl9pPr>
          </a:lstStyle>
          <a:p>
            <a:pPr marL="0" indent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9" name="日期占位符"/>
          <p:cNvSpPr>
            <a:spLocks noGrp="1"/>
          </p:cNvSpPr>
          <p:nvPr>
            <p:ph type="dt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datetime1">
              <a:rPr lang="en-US" altLang="zh-CN"/>
            </a:fld>
            <a:endParaRPr lang="zh-CN" altLang="en-US"/>
          </a:p>
        </p:txBody>
      </p:sp>
      <p:sp>
        <p:nvSpPr>
          <p:cNvPr id="10" name="页脚占位符"/>
          <p:cNvSpPr>
            <a:spLocks noGrp="1"/>
          </p:cNvSpPr>
          <p:nvPr>
            <p:ph type="ftr" idx="11" hasCustomPrompt="1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r>
              <a:rPr lang="en-US" altLang="zh-CN"/>
              <a:t>J. Korhonen: Learning based prediction of packet loss artifact visibility in networked video, QoMEX’18, 31 May 2018</a:t>
            </a:r>
            <a:endParaRPr lang="zh-CN" altLang="en-US"/>
          </a:p>
        </p:txBody>
      </p:sp>
      <p:sp>
        <p:nvSpPr>
          <p:cNvPr id="11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slidenum">
              <a:rPr lang="en-US" altLang="zh-CN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标题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2"/>
          </a:xfrm>
          <a:prstGeom prst="rect">
            <a:avLst/>
          </a:prstGeom>
        </p:spPr>
        <p:txBody>
          <a:bodyPr/>
          <a:lstStyle>
            <a:lvl1pPr marL="0" indent="0" defTabSz="914400" fontAlgn="auto" hangingPunct="1"/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6" name="竖排文字占位符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>
            <a:noAutofit/>
          </a:bodyPr>
          <a:lstStyle>
            <a:lvl1pPr marL="228600" indent="-228600" defTabSz="914400" eaLnBrk="1" fontAlgn="auto" latinLnBrk="0" hangingPunct="1"/>
            <a:lvl2pPr marL="685800" indent="-228600" defTabSz="914400" eaLnBrk="1" fontAlgn="auto" latinLnBrk="0" hangingPunct="1"/>
            <a:lvl3pPr marL="1143000" indent="-228600" defTabSz="914400" eaLnBrk="1" fontAlgn="auto" latinLnBrk="0" hangingPunct="1"/>
            <a:lvl4pPr marL="1600200" indent="-228600" defTabSz="914400" eaLnBrk="1" fontAlgn="auto" latinLnBrk="0" hangingPunct="1"/>
            <a:lvl5pPr marL="2057400" indent="-228600" defTabSz="914400" eaLnBrk="1" fontAlgn="auto" latinLnBrk="0" hangingPunct="1"/>
          </a:lstStyle>
          <a:p>
            <a:pPr marL="228600" indent="-228600"/>
            <a:r>
              <a:rPr lang="zh-CN" altLang="en-US"/>
              <a:t>单击此处编辑母版文本样式</a:t>
            </a:r>
            <a:endParaRPr lang="en-US" altLang="zh-CN"/>
          </a:p>
          <a:p>
            <a:pPr marL="685800" lvl="1" indent="-228600"/>
            <a:r>
              <a:rPr lang="zh-CN" altLang="en-US"/>
              <a:t>第二级</a:t>
            </a:r>
            <a:endParaRPr lang="en-US" altLang="zh-CN"/>
          </a:p>
          <a:p>
            <a:pPr marL="1143000" lvl="2" indent="-228600"/>
            <a:r>
              <a:rPr lang="zh-CN" altLang="en-US"/>
              <a:t>第三级</a:t>
            </a:r>
            <a:endParaRPr lang="en-US" altLang="zh-CN"/>
          </a:p>
          <a:p>
            <a:pPr marL="1600200" lvl="3" indent="-228600"/>
            <a:r>
              <a:rPr lang="zh-CN" altLang="en-US"/>
              <a:t>第四级</a:t>
            </a:r>
            <a:endParaRPr lang="en-US" altLang="zh-CN"/>
          </a:p>
          <a:p>
            <a:pPr marL="2057400"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7" name="日期占位符"/>
          <p:cNvSpPr>
            <a:spLocks noGrp="1"/>
          </p:cNvSpPr>
          <p:nvPr>
            <p:ph type="dt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datetime1">
              <a:rPr lang="en-US" altLang="zh-CN"/>
            </a:fld>
            <a:endParaRPr lang="zh-CN" altLang="en-US"/>
          </a:p>
        </p:txBody>
      </p:sp>
      <p:sp>
        <p:nvSpPr>
          <p:cNvPr id="58" name="页脚占位符"/>
          <p:cNvSpPr>
            <a:spLocks noGrp="1"/>
          </p:cNvSpPr>
          <p:nvPr>
            <p:ph type="ftr" idx="11" hasCustomPrompt="1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r>
              <a:rPr lang="en-US" altLang="zh-CN"/>
              <a:t>J. Korhonen: Learning based prediction of packet loss artifact visibility in networked video, QoMEX’18, 31 May 2018</a:t>
            </a:r>
            <a:endParaRPr lang="zh-CN" altLang="en-US"/>
          </a:p>
        </p:txBody>
      </p:sp>
      <p:sp>
        <p:nvSpPr>
          <p:cNvPr id="59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slidenum">
              <a:rPr lang="en-US" altLang="zh-CN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竖排标题"/>
          <p:cNvSpPr>
            <a:spLocks noGrp="1"/>
          </p:cNvSpPr>
          <p:nvPr>
            <p:ph type="title" orient="vert"/>
          </p:nvPr>
        </p:nvSpPr>
        <p:spPr>
          <a:xfrm>
            <a:off x="8724900" y="365124"/>
            <a:ext cx="2628899" cy="5811838"/>
          </a:xfrm>
          <a:prstGeom prst="rect">
            <a:avLst/>
          </a:prstGeom>
        </p:spPr>
        <p:txBody>
          <a:bodyPr vert="eaVert">
            <a:noAutofit/>
          </a:bodyPr>
          <a:lstStyle>
            <a:lvl1pPr marL="0" indent="0" defTabSz="914400" fontAlgn="auto" hangingPunct="1"/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1" name="竖排文字占位符"/>
          <p:cNvSpPr>
            <a:spLocks noGrp="1"/>
          </p:cNvSpPr>
          <p:nvPr>
            <p:ph type="body" orient="vert" idx="1"/>
          </p:nvPr>
        </p:nvSpPr>
        <p:spPr>
          <a:xfrm>
            <a:off x="838200" y="365124"/>
            <a:ext cx="7734300" cy="5811838"/>
          </a:xfrm>
          <a:prstGeom prst="rect">
            <a:avLst/>
          </a:prstGeom>
        </p:spPr>
        <p:txBody>
          <a:bodyPr vert="eaVert">
            <a:noAutofit/>
          </a:bodyPr>
          <a:lstStyle>
            <a:lvl1pPr marL="228600" indent="-228600" defTabSz="914400" eaLnBrk="1" fontAlgn="auto" latinLnBrk="0" hangingPunct="1"/>
            <a:lvl2pPr marL="685800" indent="-228600" defTabSz="914400" eaLnBrk="1" fontAlgn="auto" latinLnBrk="0" hangingPunct="1"/>
            <a:lvl3pPr marL="1143000" indent="-228600" defTabSz="914400" eaLnBrk="1" fontAlgn="auto" latinLnBrk="0" hangingPunct="1"/>
            <a:lvl4pPr marL="1600200" indent="-228600" defTabSz="914400" eaLnBrk="1" fontAlgn="auto" latinLnBrk="0" hangingPunct="1"/>
            <a:lvl5pPr marL="2057400" indent="-228600" defTabSz="914400" eaLnBrk="1" fontAlgn="auto" latinLnBrk="0" hangingPunct="1"/>
          </a:lstStyle>
          <a:p>
            <a:pPr marL="228600" indent="-228600"/>
            <a:r>
              <a:rPr lang="zh-CN" altLang="en-US"/>
              <a:t>单击此处编辑母版文本样式</a:t>
            </a:r>
            <a:endParaRPr lang="en-US" altLang="zh-CN"/>
          </a:p>
          <a:p>
            <a:pPr marL="685800" lvl="1" indent="-228600"/>
            <a:r>
              <a:rPr lang="zh-CN" altLang="en-US"/>
              <a:t>第二级</a:t>
            </a:r>
            <a:endParaRPr lang="en-US" altLang="zh-CN"/>
          </a:p>
          <a:p>
            <a:pPr marL="1143000" lvl="2" indent="-228600"/>
            <a:r>
              <a:rPr lang="zh-CN" altLang="en-US"/>
              <a:t>第三级</a:t>
            </a:r>
            <a:endParaRPr lang="en-US" altLang="zh-CN"/>
          </a:p>
          <a:p>
            <a:pPr marL="1600200" lvl="3" indent="-228600"/>
            <a:r>
              <a:rPr lang="zh-CN" altLang="en-US"/>
              <a:t>第四级</a:t>
            </a:r>
            <a:endParaRPr lang="en-US" altLang="zh-CN"/>
          </a:p>
          <a:p>
            <a:pPr marL="2057400"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2" name="日期占位符"/>
          <p:cNvSpPr>
            <a:spLocks noGrp="1"/>
          </p:cNvSpPr>
          <p:nvPr>
            <p:ph type="dt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datetime1">
              <a:rPr lang="en-US" altLang="zh-CN"/>
            </a:fld>
            <a:endParaRPr lang="zh-CN" altLang="en-US"/>
          </a:p>
        </p:txBody>
      </p:sp>
      <p:sp>
        <p:nvSpPr>
          <p:cNvPr id="63" name="页脚占位符"/>
          <p:cNvSpPr>
            <a:spLocks noGrp="1"/>
          </p:cNvSpPr>
          <p:nvPr>
            <p:ph type="ftr" idx="11" hasCustomPrompt="1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r>
              <a:rPr lang="en-US" altLang="zh-CN"/>
              <a:t>J. Korhonen: Learning based prediction of packet loss artifact visibility in networked video, QoMEX’18, 31 May 2018</a:t>
            </a:r>
            <a:endParaRPr lang="zh-CN" altLang="en-US"/>
          </a:p>
        </p:txBody>
      </p:sp>
      <p:sp>
        <p:nvSpPr>
          <p:cNvPr id="64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slidenum">
              <a:rPr lang="en-US" altLang="zh-CN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2"/>
          </a:xfrm>
          <a:prstGeom prst="rect">
            <a:avLst/>
          </a:prstGeom>
        </p:spPr>
        <p:txBody>
          <a:bodyPr/>
          <a:lstStyle>
            <a:lvl1pPr marL="0" indent="0" defTabSz="914400" fontAlgn="auto" hangingPunct="1"/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3" name="内容占位符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defTabSz="914400" eaLnBrk="1" fontAlgn="auto" latinLnBrk="0" hangingPunct="1"/>
            <a:lvl2pPr marL="685800" indent="-228600" defTabSz="914400" eaLnBrk="1" fontAlgn="auto" latinLnBrk="0" hangingPunct="1"/>
            <a:lvl3pPr marL="1143000" indent="-228600" defTabSz="914400" eaLnBrk="1" fontAlgn="auto" latinLnBrk="0" hangingPunct="1"/>
            <a:lvl4pPr marL="1600200" indent="-228600" defTabSz="914400" eaLnBrk="1" fontAlgn="auto" latinLnBrk="0" hangingPunct="1"/>
            <a:lvl5pPr marL="2057400" indent="-228600" defTabSz="914400" eaLnBrk="1" fontAlgn="auto" latinLnBrk="0" hangingPunct="1"/>
          </a:lstStyle>
          <a:p>
            <a:pPr marL="228600" indent="-228600"/>
            <a:r>
              <a:rPr lang="zh-CN" altLang="en-US"/>
              <a:t>单击此处编辑母版文本样式</a:t>
            </a:r>
            <a:endParaRPr lang="en-US" altLang="zh-CN"/>
          </a:p>
          <a:p>
            <a:pPr marL="685800" lvl="1" indent="-228600"/>
            <a:r>
              <a:rPr lang="zh-CN" altLang="en-US"/>
              <a:t>第二级</a:t>
            </a:r>
            <a:endParaRPr lang="en-US" altLang="zh-CN"/>
          </a:p>
          <a:p>
            <a:pPr marL="1143000" lvl="2" indent="-228600"/>
            <a:r>
              <a:rPr lang="zh-CN" altLang="en-US"/>
              <a:t>第三级</a:t>
            </a:r>
            <a:endParaRPr lang="en-US" altLang="zh-CN"/>
          </a:p>
          <a:p>
            <a:pPr marL="1600200" lvl="3" indent="-228600"/>
            <a:r>
              <a:rPr lang="zh-CN" altLang="en-US"/>
              <a:t>第四级</a:t>
            </a:r>
            <a:endParaRPr lang="en-US" altLang="zh-CN"/>
          </a:p>
          <a:p>
            <a:pPr marL="2057400"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4" name="日期占位符"/>
          <p:cNvSpPr>
            <a:spLocks noGrp="1"/>
          </p:cNvSpPr>
          <p:nvPr>
            <p:ph type="dt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datetime1">
              <a:rPr lang="en-US" altLang="zh-CN"/>
            </a:fld>
            <a:endParaRPr lang="zh-CN" altLang="en-US"/>
          </a:p>
        </p:txBody>
      </p:sp>
      <p:sp>
        <p:nvSpPr>
          <p:cNvPr id="15" name="页脚占位符"/>
          <p:cNvSpPr>
            <a:spLocks noGrp="1"/>
          </p:cNvSpPr>
          <p:nvPr>
            <p:ph type="ftr" idx="11" hasCustomPrompt="1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r>
              <a:rPr lang="en-US" altLang="zh-CN"/>
              <a:t>J. Korhonen: Learning based prediction of packet loss artifact visibility in networked video, QoMEX’18, 31 May 2018</a:t>
            </a:r>
            <a:endParaRPr lang="zh-CN" altLang="en-US"/>
          </a:p>
        </p:txBody>
      </p:sp>
      <p:sp>
        <p:nvSpPr>
          <p:cNvPr id="16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slidenum">
              <a:rPr lang="en-US" altLang="zh-CN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defTabSz="914400" eaLnBrk="1" fontAlgn="auto" latinLnBrk="0" hangingPunct="1">
              <a:defRPr sz="6000"/>
            </a:lvl1pPr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8" name="文本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6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buNone/>
              <a:defRPr sz="2400">
                <a:solidFill>
                  <a:srgbClr val="898989"/>
                </a:solidFill>
              </a:defRPr>
            </a:lvl1pPr>
            <a:lvl2pPr marL="457200" indent="0" defTabSz="914400" eaLnBrk="1" fontAlgn="auto" latinLnBrk="0" hangingPunct="1">
              <a:buNone/>
              <a:defRPr sz="2000">
                <a:solidFill>
                  <a:srgbClr val="898989"/>
                </a:solidFill>
              </a:defRPr>
            </a:lvl2pPr>
            <a:lvl3pPr marL="914400" indent="0" defTabSz="914400" eaLnBrk="1" fontAlgn="auto" latinLnBrk="0" hangingPunct="1">
              <a:buNone/>
              <a:defRPr sz="1800">
                <a:solidFill>
                  <a:srgbClr val="898989"/>
                </a:solidFill>
              </a:defRPr>
            </a:lvl3pPr>
            <a:lvl4pPr marL="1371600" indent="0" defTabSz="914400" eaLnBrk="1" fontAlgn="auto" latinLnBrk="0" hangingPunct="1">
              <a:buNone/>
              <a:defRPr sz="1600">
                <a:solidFill>
                  <a:srgbClr val="898989"/>
                </a:solidFill>
              </a:defRPr>
            </a:lvl4pPr>
            <a:lvl5pPr marL="1828800" indent="0" defTabSz="914400" eaLnBrk="1" fontAlgn="auto" latinLnBrk="0" hangingPunct="1">
              <a:buNone/>
              <a:defRPr sz="1600">
                <a:solidFill>
                  <a:srgbClr val="898989"/>
                </a:solidFill>
              </a:defRPr>
            </a:lvl5pPr>
            <a:lvl6pPr marL="2286000" indent="0" defTabSz="914400" eaLnBrk="1" fontAlgn="auto" latinLnBrk="0" hangingPunct="1">
              <a:buNone/>
              <a:defRPr sz="1600">
                <a:solidFill>
                  <a:srgbClr val="898989"/>
                </a:solidFill>
              </a:defRPr>
            </a:lvl6pPr>
            <a:lvl7pPr marL="2743200" indent="0" defTabSz="914400" eaLnBrk="1" fontAlgn="auto" latinLnBrk="0" hangingPunct="1">
              <a:buNone/>
              <a:defRPr sz="1600">
                <a:solidFill>
                  <a:srgbClr val="898989"/>
                </a:solidFill>
              </a:defRPr>
            </a:lvl7pPr>
            <a:lvl8pPr marL="3200400" indent="0" defTabSz="914400" eaLnBrk="1" fontAlgn="auto" latinLnBrk="0" hangingPunct="1">
              <a:buNone/>
              <a:defRPr sz="1600">
                <a:solidFill>
                  <a:srgbClr val="898989"/>
                </a:solidFill>
              </a:defRPr>
            </a:lvl8pPr>
            <a:lvl9pPr marL="3200400" indent="0" defTabSz="914400" eaLnBrk="1" fontAlgn="auto" latinLnBrk="0" hangingPunct="1">
              <a:buNone/>
              <a:defRPr sz="1600">
                <a:solidFill>
                  <a:srgbClr val="898989"/>
                </a:solidFill>
              </a:defRPr>
            </a:lvl9pPr>
          </a:lstStyle>
          <a:p>
            <a:pPr marL="0" indent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" name="日期占位符"/>
          <p:cNvSpPr>
            <a:spLocks noGrp="1"/>
          </p:cNvSpPr>
          <p:nvPr>
            <p:ph type="dt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datetime1">
              <a:rPr lang="en-US" altLang="zh-CN"/>
            </a:fld>
            <a:endParaRPr lang="zh-CN" altLang="en-US"/>
          </a:p>
        </p:txBody>
      </p:sp>
      <p:sp>
        <p:nvSpPr>
          <p:cNvPr id="20" name="页脚占位符"/>
          <p:cNvSpPr>
            <a:spLocks noGrp="1"/>
          </p:cNvSpPr>
          <p:nvPr>
            <p:ph type="ftr" idx="11" hasCustomPrompt="1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r>
              <a:rPr lang="en-US" altLang="zh-CN"/>
              <a:t>J. Korhonen: Learning based prediction of packet loss artifact visibility in networked video, QoMEX’18, 31 May 2018</a:t>
            </a:r>
            <a:endParaRPr lang="zh-CN" altLang="en-US"/>
          </a:p>
        </p:txBody>
      </p:sp>
      <p:sp>
        <p:nvSpPr>
          <p:cNvPr id="21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slidenum">
              <a:rPr lang="en-US" altLang="zh-CN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2"/>
          </a:xfrm>
          <a:prstGeom prst="rect">
            <a:avLst/>
          </a:prstGeom>
        </p:spPr>
        <p:txBody>
          <a:bodyPr/>
          <a:lstStyle>
            <a:lvl1pPr marL="0" indent="0" defTabSz="914400" fontAlgn="auto" hangingPunct="1"/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3" name="内容占位符"/>
          <p:cNvSpPr>
            <a:spLocks noGrp="1"/>
          </p:cNvSpPr>
          <p:nvPr>
            <p:ph idx="1"/>
          </p:nvPr>
        </p:nvSpPr>
        <p:spPr>
          <a:xfrm>
            <a:off x="838200" y="1825625"/>
            <a:ext cx="5181599" cy="4351338"/>
          </a:xfrm>
          <a:prstGeom prst="rect">
            <a:avLst/>
          </a:prstGeom>
        </p:spPr>
        <p:txBody>
          <a:bodyPr/>
          <a:lstStyle>
            <a:lvl1pPr marL="228600" indent="-228600" defTabSz="914400" eaLnBrk="1" fontAlgn="auto" latinLnBrk="0" hangingPunct="1"/>
            <a:lvl2pPr marL="685800" indent="-228600" defTabSz="914400" eaLnBrk="1" fontAlgn="auto" latinLnBrk="0" hangingPunct="1"/>
            <a:lvl3pPr marL="1143000" indent="-228600" defTabSz="914400" eaLnBrk="1" fontAlgn="auto" latinLnBrk="0" hangingPunct="1"/>
            <a:lvl4pPr marL="1600200" indent="-228600" defTabSz="914400" eaLnBrk="1" fontAlgn="auto" latinLnBrk="0" hangingPunct="1"/>
            <a:lvl5pPr marL="2057400" indent="-228600" defTabSz="914400" eaLnBrk="1" fontAlgn="auto" latinLnBrk="0" hangingPunct="1"/>
          </a:lstStyle>
          <a:p>
            <a:pPr marL="228600" indent="-228600"/>
            <a:r>
              <a:rPr lang="zh-CN" altLang="en-US"/>
              <a:t>单击此处编辑母版文本样式</a:t>
            </a:r>
            <a:endParaRPr lang="en-US" altLang="zh-CN"/>
          </a:p>
          <a:p>
            <a:pPr marL="685800" lvl="1" indent="-228600"/>
            <a:r>
              <a:rPr lang="zh-CN" altLang="en-US"/>
              <a:t>第二级</a:t>
            </a:r>
            <a:endParaRPr lang="en-US" altLang="zh-CN"/>
          </a:p>
          <a:p>
            <a:pPr marL="1143000" lvl="2" indent="-228600"/>
            <a:r>
              <a:rPr lang="zh-CN" altLang="en-US"/>
              <a:t>第三级</a:t>
            </a:r>
            <a:endParaRPr lang="en-US" altLang="zh-CN"/>
          </a:p>
          <a:p>
            <a:pPr marL="1600200" lvl="3" indent="-228600"/>
            <a:r>
              <a:rPr lang="zh-CN" altLang="en-US"/>
              <a:t>第四级</a:t>
            </a:r>
            <a:endParaRPr lang="en-US" altLang="zh-CN"/>
          </a:p>
          <a:p>
            <a:pPr marL="2057400"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4" name="内容占位符"/>
          <p:cNvSpPr>
            <a:spLocks noGrp="1"/>
          </p:cNvSpPr>
          <p:nvPr>
            <p:ph idx="2"/>
          </p:nvPr>
        </p:nvSpPr>
        <p:spPr>
          <a:xfrm>
            <a:off x="6172200" y="1825625"/>
            <a:ext cx="5181599" cy="4351338"/>
          </a:xfrm>
          <a:prstGeom prst="rect">
            <a:avLst/>
          </a:prstGeom>
        </p:spPr>
        <p:txBody>
          <a:bodyPr/>
          <a:lstStyle>
            <a:lvl1pPr marL="228600" indent="-228600" defTabSz="914400" eaLnBrk="1" fontAlgn="auto" latinLnBrk="0" hangingPunct="1"/>
            <a:lvl2pPr marL="685800" indent="-228600" defTabSz="914400" eaLnBrk="1" fontAlgn="auto" latinLnBrk="0" hangingPunct="1"/>
            <a:lvl3pPr marL="1143000" indent="-228600" defTabSz="914400" eaLnBrk="1" fontAlgn="auto" latinLnBrk="0" hangingPunct="1"/>
            <a:lvl4pPr marL="1600200" indent="-228600" defTabSz="914400" eaLnBrk="1" fontAlgn="auto" latinLnBrk="0" hangingPunct="1"/>
            <a:lvl5pPr marL="2057400" indent="-228600" defTabSz="914400" eaLnBrk="1" fontAlgn="auto" latinLnBrk="0" hangingPunct="1"/>
          </a:lstStyle>
          <a:p>
            <a:pPr marL="228600" indent="-228600"/>
            <a:r>
              <a:rPr lang="zh-CN" altLang="en-US"/>
              <a:t>单击此处编辑母版文本样式</a:t>
            </a:r>
            <a:endParaRPr lang="en-US" altLang="zh-CN"/>
          </a:p>
          <a:p>
            <a:pPr marL="685800" lvl="1" indent="-228600"/>
            <a:r>
              <a:rPr lang="zh-CN" altLang="en-US"/>
              <a:t>第二级</a:t>
            </a:r>
            <a:endParaRPr lang="en-US" altLang="zh-CN"/>
          </a:p>
          <a:p>
            <a:pPr marL="1143000" lvl="2" indent="-228600"/>
            <a:r>
              <a:rPr lang="zh-CN" altLang="en-US"/>
              <a:t>第三级</a:t>
            </a:r>
            <a:endParaRPr lang="en-US" altLang="zh-CN"/>
          </a:p>
          <a:p>
            <a:pPr marL="1600200" lvl="3" indent="-228600"/>
            <a:r>
              <a:rPr lang="zh-CN" altLang="en-US"/>
              <a:t>第四级</a:t>
            </a:r>
            <a:endParaRPr lang="en-US" altLang="zh-CN"/>
          </a:p>
          <a:p>
            <a:pPr marL="2057400"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5" name="日期占位符"/>
          <p:cNvSpPr>
            <a:spLocks noGrp="1"/>
          </p:cNvSpPr>
          <p:nvPr>
            <p:ph type="dt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datetime1">
              <a:rPr lang="en-US" altLang="zh-CN"/>
            </a:fld>
            <a:endParaRPr lang="zh-CN" altLang="en-US"/>
          </a:p>
        </p:txBody>
      </p:sp>
      <p:sp>
        <p:nvSpPr>
          <p:cNvPr id="26" name="页脚占位符"/>
          <p:cNvSpPr>
            <a:spLocks noGrp="1"/>
          </p:cNvSpPr>
          <p:nvPr>
            <p:ph type="ftr" idx="11" hasCustomPrompt="1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r>
              <a:rPr lang="en-US" altLang="zh-CN"/>
              <a:t>J. Korhonen: Learning based prediction of packet loss artifact visibility in networked video, QoMEX’18, 31 May 2018</a:t>
            </a:r>
            <a:endParaRPr lang="zh-CN" altLang="en-US"/>
          </a:p>
        </p:txBody>
      </p:sp>
      <p:sp>
        <p:nvSpPr>
          <p:cNvPr id="27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slidenum">
              <a:rPr lang="en-US" altLang="zh-CN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"/>
          <p:cNvSpPr>
            <a:spLocks noGrp="1"/>
          </p:cNvSpPr>
          <p:nvPr>
            <p:ph type="title"/>
          </p:nvPr>
        </p:nvSpPr>
        <p:spPr>
          <a:xfrm>
            <a:off x="839788" y="365124"/>
            <a:ext cx="10515600" cy="1325562"/>
          </a:xfrm>
          <a:prstGeom prst="rect">
            <a:avLst/>
          </a:prstGeom>
        </p:spPr>
        <p:txBody>
          <a:bodyPr/>
          <a:lstStyle>
            <a:lvl1pPr marL="0" indent="0" defTabSz="914400" fontAlgn="auto" hangingPunct="1"/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9" name="文本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defTabSz="914400" eaLnBrk="1" fontAlgn="auto" latinLnBrk="0" hangingPunct="1">
              <a:buNone/>
              <a:defRPr sz="2400" b="1"/>
            </a:lvl1pPr>
            <a:lvl2pPr marL="457200" indent="0" defTabSz="914400" eaLnBrk="1" fontAlgn="auto" latinLnBrk="0" hangingPunct="1">
              <a:buNone/>
              <a:defRPr sz="2000" b="1"/>
            </a:lvl2pPr>
            <a:lvl3pPr marL="914400" indent="0" defTabSz="914400" eaLnBrk="1" fontAlgn="auto" latinLnBrk="0" hangingPunct="1">
              <a:buNone/>
              <a:defRPr sz="1800" b="1"/>
            </a:lvl3pPr>
            <a:lvl4pPr marL="1371600" indent="0" defTabSz="914400" eaLnBrk="1" fontAlgn="auto" latinLnBrk="0" hangingPunct="1">
              <a:buNone/>
              <a:defRPr sz="1600" b="1"/>
            </a:lvl4pPr>
            <a:lvl5pPr marL="1828800" indent="0" defTabSz="914400" eaLnBrk="1" fontAlgn="auto" latinLnBrk="0" hangingPunct="1">
              <a:buNone/>
              <a:defRPr sz="1600" b="1"/>
            </a:lvl5pPr>
            <a:lvl6pPr marL="2286000" indent="0" defTabSz="914400" eaLnBrk="1" fontAlgn="auto" latinLnBrk="0" hangingPunct="1">
              <a:buNone/>
              <a:defRPr sz="1600" b="1"/>
            </a:lvl6pPr>
            <a:lvl7pPr marL="2743200" indent="0" defTabSz="914400" eaLnBrk="1" fontAlgn="auto" latinLnBrk="0" hangingPunct="1">
              <a:buNone/>
              <a:defRPr sz="1600" b="1"/>
            </a:lvl7pPr>
            <a:lvl8pPr marL="3200400" indent="0" defTabSz="914400" eaLnBrk="1" fontAlgn="auto" latinLnBrk="0" hangingPunct="1">
              <a:buNone/>
              <a:defRPr sz="1600" b="1"/>
            </a:lvl8pPr>
            <a:lvl9pPr marL="3200400" indent="0" defTabSz="914400" eaLnBrk="1" fontAlgn="auto" latinLnBrk="0" hangingPunct="1">
              <a:buNone/>
              <a:defRPr sz="1600" b="1"/>
            </a:lvl9pPr>
          </a:lstStyle>
          <a:p>
            <a:pPr marL="0" indent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0" name="内容占位符"/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6"/>
          </a:xfrm>
          <a:prstGeom prst="rect">
            <a:avLst/>
          </a:prstGeom>
        </p:spPr>
        <p:txBody>
          <a:bodyPr/>
          <a:lstStyle>
            <a:lvl1pPr marL="228600" indent="-228600" defTabSz="914400" eaLnBrk="1" fontAlgn="auto" latinLnBrk="0" hangingPunct="1"/>
            <a:lvl2pPr marL="685800" indent="-228600" defTabSz="914400" eaLnBrk="1" fontAlgn="auto" latinLnBrk="0" hangingPunct="1"/>
            <a:lvl3pPr marL="1143000" indent="-228600" defTabSz="914400" eaLnBrk="1" fontAlgn="auto" latinLnBrk="0" hangingPunct="1"/>
            <a:lvl4pPr marL="1600200" indent="-228600" defTabSz="914400" eaLnBrk="1" fontAlgn="auto" latinLnBrk="0" hangingPunct="1"/>
            <a:lvl5pPr marL="2057400" indent="-228600" defTabSz="914400" eaLnBrk="1" fontAlgn="auto" latinLnBrk="0" hangingPunct="1"/>
          </a:lstStyle>
          <a:p>
            <a:pPr marL="228600" indent="-228600"/>
            <a:r>
              <a:rPr lang="zh-CN" altLang="en-US"/>
              <a:t>单击此处编辑母版文本样式</a:t>
            </a:r>
            <a:endParaRPr lang="en-US" altLang="zh-CN"/>
          </a:p>
          <a:p>
            <a:pPr marL="685800" lvl="1" indent="-228600"/>
            <a:r>
              <a:rPr lang="zh-CN" altLang="en-US"/>
              <a:t>第二级</a:t>
            </a:r>
            <a:endParaRPr lang="en-US" altLang="zh-CN"/>
          </a:p>
          <a:p>
            <a:pPr marL="1143000" lvl="2" indent="-228600"/>
            <a:r>
              <a:rPr lang="zh-CN" altLang="en-US"/>
              <a:t>第三级</a:t>
            </a:r>
            <a:endParaRPr lang="en-US" altLang="zh-CN"/>
          </a:p>
          <a:p>
            <a:pPr marL="1600200" lvl="3" indent="-228600"/>
            <a:r>
              <a:rPr lang="zh-CN" altLang="en-US"/>
              <a:t>第四级</a:t>
            </a:r>
            <a:endParaRPr lang="en-US" altLang="zh-CN"/>
          </a:p>
          <a:p>
            <a:pPr marL="2057400"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1" name="文本"/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defTabSz="914400" eaLnBrk="1" fontAlgn="auto" latinLnBrk="0" hangingPunct="1">
              <a:buNone/>
              <a:defRPr sz="2400" b="1"/>
            </a:lvl1pPr>
            <a:lvl2pPr marL="457200" indent="0" defTabSz="914400" eaLnBrk="1" fontAlgn="auto" latinLnBrk="0" hangingPunct="1">
              <a:buNone/>
              <a:defRPr sz="2000" b="1"/>
            </a:lvl2pPr>
            <a:lvl3pPr marL="914400" indent="0" defTabSz="914400" eaLnBrk="1" fontAlgn="auto" latinLnBrk="0" hangingPunct="1">
              <a:buNone/>
              <a:defRPr sz="1800" b="1"/>
            </a:lvl3pPr>
            <a:lvl4pPr marL="1371600" indent="0" defTabSz="914400" eaLnBrk="1" fontAlgn="auto" latinLnBrk="0" hangingPunct="1">
              <a:buNone/>
              <a:defRPr sz="1600" b="1"/>
            </a:lvl4pPr>
            <a:lvl5pPr marL="1828800" indent="0" defTabSz="914400" eaLnBrk="1" fontAlgn="auto" latinLnBrk="0" hangingPunct="1">
              <a:buNone/>
              <a:defRPr sz="1600" b="1"/>
            </a:lvl5pPr>
            <a:lvl6pPr marL="2286000" indent="0" defTabSz="914400" eaLnBrk="1" fontAlgn="auto" latinLnBrk="0" hangingPunct="1">
              <a:buNone/>
              <a:defRPr sz="1600" b="1"/>
            </a:lvl6pPr>
            <a:lvl7pPr marL="2743200" indent="0" defTabSz="914400" eaLnBrk="1" fontAlgn="auto" latinLnBrk="0" hangingPunct="1">
              <a:buNone/>
              <a:defRPr sz="1600" b="1"/>
            </a:lvl7pPr>
            <a:lvl8pPr marL="3200400" indent="0" defTabSz="914400" eaLnBrk="1" fontAlgn="auto" latinLnBrk="0" hangingPunct="1">
              <a:buNone/>
              <a:defRPr sz="1600" b="1"/>
            </a:lvl8pPr>
            <a:lvl9pPr marL="3200400" indent="0" defTabSz="914400" eaLnBrk="1" fontAlgn="auto" latinLnBrk="0" hangingPunct="1">
              <a:buNone/>
              <a:defRPr sz="1600" b="1"/>
            </a:lvl9pPr>
          </a:lstStyle>
          <a:p>
            <a:pPr marL="0" indent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2" name="内容占位符"/>
          <p:cNvSpPr>
            <a:spLocks noGrp="1"/>
          </p:cNvSpPr>
          <p:nvPr>
            <p:ph idx="4"/>
          </p:nvPr>
        </p:nvSpPr>
        <p:spPr>
          <a:xfrm>
            <a:off x="6172200" y="2505075"/>
            <a:ext cx="5183187" cy="3684586"/>
          </a:xfrm>
          <a:prstGeom prst="rect">
            <a:avLst/>
          </a:prstGeom>
        </p:spPr>
        <p:txBody>
          <a:bodyPr/>
          <a:lstStyle>
            <a:lvl1pPr marL="228600" indent="-228600" defTabSz="914400" eaLnBrk="1" fontAlgn="auto" latinLnBrk="0" hangingPunct="1"/>
            <a:lvl2pPr marL="685800" indent="-228600" defTabSz="914400" eaLnBrk="1" fontAlgn="auto" latinLnBrk="0" hangingPunct="1"/>
            <a:lvl3pPr marL="1143000" indent="-228600" defTabSz="914400" eaLnBrk="1" fontAlgn="auto" latinLnBrk="0" hangingPunct="1"/>
            <a:lvl4pPr marL="1600200" indent="-228600" defTabSz="914400" eaLnBrk="1" fontAlgn="auto" latinLnBrk="0" hangingPunct="1"/>
            <a:lvl5pPr marL="2057400" indent="-228600" defTabSz="914400" eaLnBrk="1" fontAlgn="auto" latinLnBrk="0" hangingPunct="1"/>
          </a:lstStyle>
          <a:p>
            <a:pPr marL="228600" indent="-228600"/>
            <a:r>
              <a:rPr lang="zh-CN" altLang="en-US"/>
              <a:t>单击此处编辑母版文本样式</a:t>
            </a:r>
            <a:endParaRPr lang="en-US" altLang="zh-CN"/>
          </a:p>
          <a:p>
            <a:pPr marL="685800" lvl="1" indent="-228600"/>
            <a:r>
              <a:rPr lang="zh-CN" altLang="en-US"/>
              <a:t>第二级</a:t>
            </a:r>
            <a:endParaRPr lang="en-US" altLang="zh-CN"/>
          </a:p>
          <a:p>
            <a:pPr marL="1143000" lvl="2" indent="-228600"/>
            <a:r>
              <a:rPr lang="zh-CN" altLang="en-US"/>
              <a:t>第三级</a:t>
            </a:r>
            <a:endParaRPr lang="en-US" altLang="zh-CN"/>
          </a:p>
          <a:p>
            <a:pPr marL="1600200" lvl="3" indent="-228600"/>
            <a:r>
              <a:rPr lang="zh-CN" altLang="en-US"/>
              <a:t>第四级</a:t>
            </a:r>
            <a:endParaRPr lang="en-US" altLang="zh-CN"/>
          </a:p>
          <a:p>
            <a:pPr marL="2057400"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3" name="日期占位符"/>
          <p:cNvSpPr>
            <a:spLocks noGrp="1"/>
          </p:cNvSpPr>
          <p:nvPr>
            <p:ph type="dt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datetime1">
              <a:rPr lang="en-US" altLang="zh-CN"/>
            </a:fld>
            <a:endParaRPr lang="zh-CN" altLang="en-US"/>
          </a:p>
        </p:txBody>
      </p:sp>
      <p:sp>
        <p:nvSpPr>
          <p:cNvPr id="34" name="页脚占位符"/>
          <p:cNvSpPr>
            <a:spLocks noGrp="1"/>
          </p:cNvSpPr>
          <p:nvPr>
            <p:ph type="ftr" idx="11" hasCustomPrompt="1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r>
              <a:rPr lang="en-US" altLang="zh-CN"/>
              <a:t>J. Korhonen: Learning based prediction of packet loss artifact visibility in networked video, QoMEX’18, 31 May 2018</a:t>
            </a:r>
            <a:endParaRPr lang="zh-CN" altLang="en-US"/>
          </a:p>
        </p:txBody>
      </p:sp>
      <p:sp>
        <p:nvSpPr>
          <p:cNvPr id="35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slidenum">
              <a:rPr lang="en-US" altLang="zh-CN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2"/>
          </a:xfrm>
          <a:prstGeom prst="rect">
            <a:avLst/>
          </a:prstGeom>
        </p:spPr>
        <p:txBody>
          <a:bodyPr/>
          <a:lstStyle>
            <a:lvl1pPr marL="0" indent="0" defTabSz="914400" fontAlgn="auto" hangingPunct="1"/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7" name="日期占位符"/>
          <p:cNvSpPr>
            <a:spLocks noGrp="1"/>
          </p:cNvSpPr>
          <p:nvPr>
            <p:ph type="dt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datetime1">
              <a:rPr lang="en-US" altLang="zh-CN"/>
            </a:fld>
            <a:endParaRPr lang="zh-CN" altLang="en-US"/>
          </a:p>
        </p:txBody>
      </p:sp>
      <p:sp>
        <p:nvSpPr>
          <p:cNvPr id="38" name="页脚占位符"/>
          <p:cNvSpPr>
            <a:spLocks noGrp="1"/>
          </p:cNvSpPr>
          <p:nvPr>
            <p:ph type="ftr" idx="11" hasCustomPrompt="1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r>
              <a:rPr lang="en-US" altLang="zh-CN"/>
              <a:t>J. Korhonen: Learning based prediction of packet loss artifact visibility in networked video, QoMEX’18, 31 May 2018</a:t>
            </a:r>
            <a:endParaRPr lang="zh-CN" altLang="en-US"/>
          </a:p>
        </p:txBody>
      </p:sp>
      <p:sp>
        <p:nvSpPr>
          <p:cNvPr id="39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slidenum">
              <a:rPr lang="en-US" altLang="zh-CN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日期占位符"/>
          <p:cNvSpPr>
            <a:spLocks noGrp="1"/>
          </p:cNvSpPr>
          <p:nvPr>
            <p:ph type="dt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datetime1">
              <a:rPr lang="en-US" altLang="zh-CN"/>
            </a:fld>
            <a:endParaRPr lang="zh-CN" altLang="en-US"/>
          </a:p>
        </p:txBody>
      </p:sp>
      <p:sp>
        <p:nvSpPr>
          <p:cNvPr id="41" name="页脚占位符"/>
          <p:cNvSpPr>
            <a:spLocks noGrp="1"/>
          </p:cNvSpPr>
          <p:nvPr>
            <p:ph type="ftr" idx="11" hasCustomPrompt="1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r>
              <a:rPr lang="en-US" altLang="zh-CN"/>
              <a:t>J. Korhonen: Learning based prediction of packet loss artifact visibility in networked video, QoMEX’18, 31 May 2018</a:t>
            </a:r>
            <a:endParaRPr lang="zh-CN" altLang="en-US"/>
          </a:p>
        </p:txBody>
      </p:sp>
      <p:sp>
        <p:nvSpPr>
          <p:cNvPr id="42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slidenum">
              <a:rPr lang="en-US" altLang="zh-CN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defTabSz="914400" eaLnBrk="1" fontAlgn="auto" latinLnBrk="0" hangingPunct="1">
              <a:defRPr sz="3200"/>
            </a:lvl1pPr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4" name="内容占位符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228600" indent="-228600" defTabSz="914400" eaLnBrk="1" fontAlgn="auto" latinLnBrk="0" hangingPunct="1">
              <a:defRPr sz="3200"/>
            </a:lvl1pPr>
            <a:lvl2pPr marL="685800" indent="-228600" defTabSz="914400" eaLnBrk="1" fontAlgn="auto" latinLnBrk="0" hangingPunct="1">
              <a:defRPr sz="2800"/>
            </a:lvl2pPr>
            <a:lvl3pPr marL="1143000" indent="-228600" defTabSz="914400" eaLnBrk="1" fontAlgn="auto" latinLnBrk="0" hangingPunct="1">
              <a:defRPr sz="2400"/>
            </a:lvl3pPr>
            <a:lvl4pPr marL="1600200" indent="-228600" defTabSz="914400" eaLnBrk="1" fontAlgn="auto" latinLnBrk="0" hangingPunct="1">
              <a:defRPr sz="2000"/>
            </a:lvl4pPr>
            <a:lvl5pPr marL="2057400" indent="-228600" defTabSz="914400" eaLnBrk="1" fontAlgn="auto" latinLnBrk="0" hangingPunct="1">
              <a:defRPr sz="2000"/>
            </a:lvl5pPr>
          </a:lstStyle>
          <a:p>
            <a:pPr marL="228600" indent="-228600"/>
            <a:r>
              <a:rPr lang="zh-CN" altLang="en-US"/>
              <a:t>单击此处编辑母版文本样式</a:t>
            </a:r>
            <a:endParaRPr lang="en-US" altLang="zh-CN"/>
          </a:p>
          <a:p>
            <a:pPr marL="685800" lvl="1" indent="-228600"/>
            <a:r>
              <a:rPr lang="zh-CN" altLang="en-US"/>
              <a:t>第二级</a:t>
            </a:r>
            <a:endParaRPr lang="en-US" altLang="zh-CN"/>
          </a:p>
          <a:p>
            <a:pPr marL="1143000" lvl="2" indent="-228600"/>
            <a:r>
              <a:rPr lang="zh-CN" altLang="en-US"/>
              <a:t>第三级</a:t>
            </a:r>
            <a:endParaRPr lang="en-US" altLang="zh-CN"/>
          </a:p>
          <a:p>
            <a:pPr marL="1600200" lvl="3" indent="-228600"/>
            <a:r>
              <a:rPr lang="zh-CN" altLang="en-US"/>
              <a:t>第四级</a:t>
            </a:r>
            <a:endParaRPr lang="en-US" altLang="zh-CN"/>
          </a:p>
          <a:p>
            <a:pPr marL="2057400"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5" name="文本"/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7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buNone/>
              <a:defRPr sz="1600"/>
            </a:lvl1pPr>
            <a:lvl2pPr marL="457200" indent="0" defTabSz="914400" eaLnBrk="1" fontAlgn="auto" latinLnBrk="0" hangingPunct="1">
              <a:buNone/>
              <a:defRPr sz="1400"/>
            </a:lvl2pPr>
            <a:lvl3pPr marL="914400" indent="0" defTabSz="914400" eaLnBrk="1" fontAlgn="auto" latinLnBrk="0" hangingPunct="1">
              <a:buNone/>
              <a:defRPr sz="1200"/>
            </a:lvl3pPr>
            <a:lvl4pPr marL="1371600" indent="0" defTabSz="914400" eaLnBrk="1" fontAlgn="auto" latinLnBrk="0" hangingPunct="1">
              <a:buNone/>
              <a:defRPr sz="1000"/>
            </a:lvl4pPr>
            <a:lvl5pPr marL="1828800" indent="0" defTabSz="914400" eaLnBrk="1" fontAlgn="auto" latinLnBrk="0" hangingPunct="1">
              <a:buNone/>
              <a:defRPr sz="1000"/>
            </a:lvl5pPr>
            <a:lvl6pPr marL="2286000" indent="0" defTabSz="914400" eaLnBrk="1" fontAlgn="auto" latinLnBrk="0" hangingPunct="1">
              <a:buNone/>
              <a:defRPr sz="1000"/>
            </a:lvl6pPr>
            <a:lvl7pPr marL="2743200" indent="0" defTabSz="914400" eaLnBrk="1" fontAlgn="auto" latinLnBrk="0" hangingPunct="1">
              <a:buNone/>
              <a:defRPr sz="1000"/>
            </a:lvl7pPr>
            <a:lvl8pPr marL="3200400" indent="0" defTabSz="914400" eaLnBrk="1" fontAlgn="auto" latinLnBrk="0" hangingPunct="1">
              <a:buNone/>
              <a:defRPr sz="1000"/>
            </a:lvl8pPr>
            <a:lvl9pPr marL="3200400" indent="0" defTabSz="914400" eaLnBrk="1" fontAlgn="auto" latinLnBrk="0" hangingPunct="1">
              <a:buNone/>
              <a:defRPr sz="1000"/>
            </a:lvl9pPr>
          </a:lstStyle>
          <a:p>
            <a:pPr marL="0" indent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6" name="日期占位符"/>
          <p:cNvSpPr>
            <a:spLocks noGrp="1"/>
          </p:cNvSpPr>
          <p:nvPr>
            <p:ph type="dt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datetime1">
              <a:rPr lang="en-US" altLang="zh-CN"/>
            </a:fld>
            <a:endParaRPr lang="zh-CN" altLang="en-US"/>
          </a:p>
        </p:txBody>
      </p:sp>
      <p:sp>
        <p:nvSpPr>
          <p:cNvPr id="47" name="页脚占位符"/>
          <p:cNvSpPr>
            <a:spLocks noGrp="1"/>
          </p:cNvSpPr>
          <p:nvPr>
            <p:ph type="ftr" idx="11" hasCustomPrompt="1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r>
              <a:rPr lang="en-US" altLang="zh-CN"/>
              <a:t>J. Korhonen: Learning based prediction of packet loss artifact visibility in networked video, QoMEX’18, 31 May 2018</a:t>
            </a:r>
            <a:endParaRPr lang="zh-CN" altLang="en-US"/>
          </a:p>
        </p:txBody>
      </p:sp>
      <p:sp>
        <p:nvSpPr>
          <p:cNvPr id="48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slidenum">
              <a:rPr lang="en-US" altLang="zh-CN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标题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defTabSz="914400" eaLnBrk="1" fontAlgn="auto" latinLnBrk="0" hangingPunct="1">
              <a:defRPr sz="3200"/>
            </a:lvl1pPr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0" name="图片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p/>
        </p:txBody>
      </p:sp>
      <p:sp>
        <p:nvSpPr>
          <p:cNvPr id="51" name="文本"/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7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buNone/>
              <a:defRPr sz="1600"/>
            </a:lvl1pPr>
            <a:lvl2pPr marL="457200" indent="0" defTabSz="914400" eaLnBrk="1" fontAlgn="auto" latinLnBrk="0" hangingPunct="1">
              <a:buNone/>
              <a:defRPr sz="1400"/>
            </a:lvl2pPr>
            <a:lvl3pPr marL="914400" indent="0" defTabSz="914400" eaLnBrk="1" fontAlgn="auto" latinLnBrk="0" hangingPunct="1">
              <a:buNone/>
              <a:defRPr sz="1200"/>
            </a:lvl3pPr>
            <a:lvl4pPr marL="1371600" indent="0" defTabSz="914400" eaLnBrk="1" fontAlgn="auto" latinLnBrk="0" hangingPunct="1">
              <a:buNone/>
              <a:defRPr sz="1000"/>
            </a:lvl4pPr>
            <a:lvl5pPr marL="1828800" indent="0" defTabSz="914400" eaLnBrk="1" fontAlgn="auto" latinLnBrk="0" hangingPunct="1">
              <a:buNone/>
              <a:defRPr sz="1000"/>
            </a:lvl5pPr>
            <a:lvl6pPr marL="2286000" indent="0" defTabSz="914400" eaLnBrk="1" fontAlgn="auto" latinLnBrk="0" hangingPunct="1">
              <a:buNone/>
              <a:defRPr sz="1000"/>
            </a:lvl6pPr>
            <a:lvl7pPr marL="2743200" indent="0" defTabSz="914400" eaLnBrk="1" fontAlgn="auto" latinLnBrk="0" hangingPunct="1">
              <a:buNone/>
              <a:defRPr sz="1000"/>
            </a:lvl7pPr>
            <a:lvl8pPr marL="3200400" indent="0" defTabSz="914400" eaLnBrk="1" fontAlgn="auto" latinLnBrk="0" hangingPunct="1">
              <a:buNone/>
              <a:defRPr sz="1000"/>
            </a:lvl8pPr>
            <a:lvl9pPr marL="3200400" indent="0" defTabSz="914400" eaLnBrk="1" fontAlgn="auto" latinLnBrk="0" hangingPunct="1">
              <a:buNone/>
              <a:defRPr sz="1000"/>
            </a:lvl9pPr>
          </a:lstStyle>
          <a:p>
            <a:pPr marL="0" indent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2" name="日期占位符"/>
          <p:cNvSpPr>
            <a:spLocks noGrp="1"/>
          </p:cNvSpPr>
          <p:nvPr>
            <p:ph type="dt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datetime1">
              <a:rPr lang="en-US" altLang="zh-CN"/>
            </a:fld>
            <a:endParaRPr lang="zh-CN" altLang="en-US"/>
          </a:p>
        </p:txBody>
      </p:sp>
      <p:sp>
        <p:nvSpPr>
          <p:cNvPr id="53" name="页脚占位符"/>
          <p:cNvSpPr>
            <a:spLocks noGrp="1"/>
          </p:cNvSpPr>
          <p:nvPr>
            <p:ph type="ftr" idx="11" hasCustomPrompt="1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r>
              <a:rPr lang="en-US" altLang="zh-CN"/>
              <a:t>J. Korhonen: Learning based prediction of packet loss artifact visibility in networked video, QoMEX’18, 31 May 2018</a:t>
            </a:r>
            <a:endParaRPr lang="zh-CN" altLang="en-US"/>
          </a:p>
        </p:txBody>
      </p:sp>
      <p:sp>
        <p:nvSpPr>
          <p:cNvPr id="54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slidenum">
              <a:rPr lang="en-US" altLang="zh-CN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rmAutofit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"/>
          <p:cNvSpPr>
            <a:spLocks noGrp="1"/>
          </p:cNvSpPr>
          <p:nvPr>
            <p:ph type="dt" idx="2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defTabSz="914400" eaLnBrk="1" fontAlgn="base" latinLnBrk="0" hangingPunct="0">
              <a:defRPr sz="120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fld id="{CAD2D6BD-DE1B-4B5F-8B41-2702339687B9}" type="datetime1">
              <a:rPr lang="en-US" altLang="zh-CN"/>
            </a:fld>
            <a:endParaRPr lang="zh-CN" altLang="en-US"/>
          </a:p>
        </p:txBody>
      </p:sp>
      <p:sp>
        <p:nvSpPr>
          <p:cNvPr id="5" name="页脚占位符"/>
          <p:cNvSpPr>
            <a:spLocks noGrp="1"/>
          </p:cNvSpPr>
          <p:nvPr>
            <p:ph type="ftr" idx="3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ctr" defTabSz="914400" eaLnBrk="1" fontAlgn="base" latinLnBrk="0" hangingPunct="0">
              <a:defRPr sz="120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r>
              <a:rPr lang="en-US" altLang="zh-CN"/>
              <a:t>J. Korhonen: Learning based prediction of packet loss artifact visibility in networked video, QoMEX’18, 31 May 2018</a:t>
            </a:r>
            <a:endParaRPr lang="zh-CN" altLang="en-US"/>
          </a:p>
        </p:txBody>
      </p:sp>
      <p:sp>
        <p:nvSpPr>
          <p:cNvPr id="6" name="编号占位符"/>
          <p:cNvSpPr>
            <a:spLocks noGrp="1"/>
          </p:cNvSpPr>
          <p:nvPr>
            <p:ph type="sldNum" idx="4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r" defTabSz="914400" eaLnBrk="1" fontAlgn="base" latinLnBrk="0" hangingPunct="0">
              <a:defRPr sz="120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fld id="{CAD2D6BD-DE1B-4B5F-8B41-2702339687B9}" type="slidenum">
              <a:rPr lang="en-US" altLang="zh-CN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marL="0" indent="0" algn="l" defTabSz="914400" eaLnBrk="1" fontAlgn="auto" latinLnBrk="0" hangingPunct="1">
        <a:lnSpc>
          <a:spcPct val="90000"/>
        </a:lnSpc>
        <a:spcBef>
          <a:spcPts val="0"/>
        </a:spcBef>
        <a:buNone/>
        <a:defRPr sz="4400" kern="12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  <a:cs typeface="Calibri Light" panose="020F0302020204030204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Calibri" panose="020F0502020204030204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Calibri" panose="020F0502020204030204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Calibri" panose="020F0502020204030204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Calibri" panose="020F0502020204030204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Calibri" panose="020F0502020204030204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Calibri" panose="020F0502020204030204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Calibri" panose="020F0502020204030204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Calibri" panose="020F0502020204030204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Calibri" panose="020F050202020403020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标题"/>
          <p:cNvSpPr>
            <a:spLocks noGrp="1"/>
          </p:cNvSpPr>
          <p:nvPr>
            <p:ph type="ctrTitle"/>
          </p:nvPr>
        </p:nvSpPr>
        <p:spPr>
          <a:xfrm>
            <a:off x="1524000" y="1481693"/>
            <a:ext cx="9144000" cy="2387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/>
            <a:r>
              <a:rPr lang="en-US" altLang="zh-CN" sz="4000" b="1"/>
              <a:t>Professional Basic English</a:t>
            </a:r>
            <a:br>
              <a:rPr lang="zh-CN" altLang="en-US" sz="4000" b="1"/>
            </a:br>
            <a:r>
              <a:rPr lang="en-US" altLang="zh-CN" sz="4000" b="1"/>
              <a:t>Lecture 3, September , 2021</a:t>
            </a:r>
            <a:endParaRPr lang="zh-CN" altLang="en-US" sz="4000" b="1"/>
          </a:p>
        </p:txBody>
      </p:sp>
      <p:sp>
        <p:nvSpPr>
          <p:cNvPr id="76" name="文本"/>
          <p:cNvSpPr>
            <a:spLocks noGrp="1"/>
          </p:cNvSpPr>
          <p:nvPr>
            <p:ph type="subTitle" idx="1"/>
          </p:nvPr>
        </p:nvSpPr>
        <p:spPr>
          <a:xfrm>
            <a:off x="1524000" y="4248500"/>
            <a:ext cx="9457597" cy="2264820"/>
          </a:xfrm>
          <a:prstGeom prst="rect">
            <a:avLst/>
          </a:prstGeom>
        </p:spPr>
        <p:txBody>
          <a:bodyPr/>
          <a:lstStyle/>
          <a:p>
            <a:endParaRPr lang="en-US" altLang="zh-CN" i="1"/>
          </a:p>
          <a:p>
            <a:r>
              <a:rPr lang="zh-CN" altLang="en-US" i="1"/>
              <a:t>陈剑勇</a:t>
            </a:r>
            <a:endParaRPr lang="en-US" altLang="zh-CN" i="1"/>
          </a:p>
          <a:p>
            <a:r>
              <a:rPr lang="en-US" altLang="zh-CN" i="1"/>
              <a:t>jychen@szu.edu.cn</a:t>
            </a:r>
            <a:endParaRPr lang="en-US" altLang="zh-CN" i="1"/>
          </a:p>
          <a:p>
            <a:endParaRPr lang="en-US" altLang="zh-CN" i="1"/>
          </a:p>
          <a:p>
            <a:r>
              <a:rPr lang="en-US" altLang="zh-CN" sz="1800" i="1"/>
              <a:t>Note: The content are mainly provided by Dr. Jari Korhonen</a:t>
            </a:r>
            <a:r>
              <a:rPr lang="en-US" altLang="zh-CN" i="1"/>
              <a:t> </a:t>
            </a:r>
            <a:endParaRPr lang="zh-CN" altLang="en-US" sz="2000"/>
          </a:p>
        </p:txBody>
      </p:sp>
      <p:grpSp>
        <p:nvGrpSpPr>
          <p:cNvPr id="79" name="组合"/>
          <p:cNvGrpSpPr/>
          <p:nvPr/>
        </p:nvGrpSpPr>
        <p:grpSpPr>
          <a:xfrm>
            <a:off x="606488" y="383826"/>
            <a:ext cx="10480613" cy="3630716"/>
            <a:chOff x="606488" y="383826"/>
            <a:chExt cx="10480613" cy="3630716"/>
          </a:xfrm>
        </p:grpSpPr>
        <p:pic>
          <p:nvPicPr>
            <p:cNvPr id="77" name="图片" descr="Description: http://upload.wikimedia.org/wikipedia/en/thumb/6/60/Logo_of_Shenzhen_University.jpg/200px-Logo_of_Shenzhen_University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06488" y="383826"/>
              <a:ext cx="1487029" cy="1359247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</a:ln>
          </p:spPr>
        </p:pic>
        <p:pic>
          <p:nvPicPr>
            <p:cNvPr id="78" name="图片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flipV="1">
              <a:off x="1313819" y="3925834"/>
              <a:ext cx="9773283" cy="88708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标题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2"/>
          </a:xfrm>
          <a:prstGeom prst="rect">
            <a:avLst/>
          </a:prstGeom>
        </p:spPr>
        <p:txBody>
          <a:bodyPr/>
          <a:lstStyle/>
          <a:p>
            <a:r>
              <a:rPr lang="en-US" altLang="zh-CN" b="1"/>
              <a:t>Participial phrases </a:t>
            </a:r>
            <a:endParaRPr lang="zh-CN" altLang="en-US" b="1"/>
          </a:p>
        </p:txBody>
      </p:sp>
      <p:sp>
        <p:nvSpPr>
          <p:cNvPr id="154" name="内容占位符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A participial phrase at the beginning of a sentence must refer to the grammatical subject</a:t>
            </a:r>
            <a:endParaRPr lang="en-US" altLang="zh-CN"/>
          </a:p>
          <a:p>
            <a:pPr lvl="1"/>
            <a:r>
              <a:rPr lang="en-US" altLang="zh-CN"/>
              <a:t>“</a:t>
            </a:r>
            <a:r>
              <a:rPr lang="en-US" altLang="zh-CN" i="1"/>
              <a:t>Walking slowly down the road, he saw a woman</a:t>
            </a:r>
            <a:r>
              <a:rPr lang="en-US" altLang="zh-CN"/>
              <a:t>”: “</a:t>
            </a:r>
            <a:r>
              <a:rPr lang="en-US" altLang="zh-CN" i="1"/>
              <a:t>walking</a:t>
            </a:r>
            <a:r>
              <a:rPr lang="en-US" altLang="zh-CN"/>
              <a:t>” refers to the subject of the sentence, not the woman</a:t>
            </a:r>
            <a:endParaRPr lang="en-US" altLang="zh-CN"/>
          </a:p>
          <a:p>
            <a:pPr lvl="1"/>
            <a:r>
              <a:rPr lang="en-US" altLang="zh-CN"/>
              <a:t>“</a:t>
            </a:r>
            <a:r>
              <a:rPr lang="en-US" altLang="zh-CN" i="1"/>
              <a:t>He saw a woman walking slowly down the road</a:t>
            </a:r>
            <a:r>
              <a:rPr lang="en-US" altLang="zh-CN"/>
              <a:t>”:</a:t>
            </a:r>
            <a:r>
              <a:rPr lang="en-US" altLang="zh-CN" i="1"/>
              <a:t> </a:t>
            </a:r>
            <a:r>
              <a:rPr lang="en-US" altLang="zh-CN"/>
              <a:t>“</a:t>
            </a:r>
            <a:r>
              <a:rPr lang="en-US" altLang="zh-CN" i="1"/>
              <a:t>walking</a:t>
            </a:r>
            <a:r>
              <a:rPr lang="en-US" altLang="zh-CN"/>
              <a:t>”</a:t>
            </a:r>
            <a:r>
              <a:rPr lang="en-US" altLang="zh-CN" i="1"/>
              <a:t> </a:t>
            </a:r>
            <a:r>
              <a:rPr lang="en-US" altLang="zh-CN"/>
              <a:t>refers to the woman</a:t>
            </a:r>
            <a:endParaRPr lang="en-US" altLang="zh-CN"/>
          </a:p>
          <a:p>
            <a:r>
              <a:rPr lang="en-US" altLang="zh-CN" sz="2800"/>
              <a:t>Possibility of amusing mistakes</a:t>
            </a:r>
            <a:endParaRPr lang="en-US" altLang="zh-CN" sz="2800"/>
          </a:p>
          <a:p>
            <a:pPr lvl="1"/>
            <a:r>
              <a:rPr lang="en-US" altLang="zh-CN" sz="2400" i="1"/>
              <a:t>Being in a bad condition, I was able to buy the house very cheap</a:t>
            </a:r>
            <a:endParaRPr lang="en-US" altLang="zh-CN" sz="2400" i="1"/>
          </a:p>
          <a:p>
            <a:pPr lvl="1"/>
            <a:r>
              <a:rPr lang="en-US" altLang="zh-CN" i="1">
                <a:sym typeface="+mn-ea"/>
              </a:rPr>
              <a:t>Correct: I was able to buy the house being in a bad condition very cheap</a:t>
            </a:r>
            <a:endParaRPr lang="en-US" altLang="zh-CN" sz="2400" i="1"/>
          </a:p>
          <a:p>
            <a:pPr lvl="2"/>
            <a:endParaRPr lang="zh-CN" altLang="en-US"/>
          </a:p>
        </p:txBody>
      </p:sp>
      <p:pic>
        <p:nvPicPr>
          <p:cNvPr id="155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flipV="1">
            <a:off x="979714" y="1426726"/>
            <a:ext cx="10374086" cy="94162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pic>
      <p:pic>
        <p:nvPicPr>
          <p:cNvPr id="156" name="图片" descr="Description: http://upload.wikimedia.org/wikipedia/en/thumb/6/60/Logo_of_Shenzhen_University.jpg/200px-Logo_of_Shenzhen_Universit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65542" y="503853"/>
            <a:ext cx="924027" cy="844624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pic>
      <p:sp>
        <p:nvSpPr>
          <p:cNvPr id="157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None/>
            </a:pPr>
            <a:fld id="{CAD2D6BD-DE1B-4B5F-8B41-2702339687B9}" type="slidenum">
              <a:rPr lang="en-US" altLang="zh-CN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标题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2"/>
          </a:xfrm>
          <a:prstGeom prst="rect">
            <a:avLst/>
          </a:prstGeom>
        </p:spPr>
        <p:txBody>
          <a:bodyPr/>
          <a:lstStyle/>
          <a:p>
            <a:r>
              <a:rPr lang="en-US" altLang="zh-CN" b="1"/>
              <a:t>General style advice</a:t>
            </a:r>
            <a:endParaRPr lang="zh-CN" altLang="en-US" b="1"/>
          </a:p>
        </p:txBody>
      </p:sp>
      <p:sp>
        <p:nvSpPr>
          <p:cNvPr id="171" name="内容占位符"/>
          <p:cNvSpPr>
            <a:spLocks noGrp="1"/>
          </p:cNvSpPr>
          <p:nvPr>
            <p:ph idx="1"/>
          </p:nvPr>
        </p:nvSpPr>
        <p:spPr>
          <a:xfrm>
            <a:off x="838198" y="1825624"/>
            <a:ext cx="10815735" cy="427037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Use (mostly) the active voice</a:t>
            </a:r>
            <a:endParaRPr lang="en-US" altLang="zh-CN"/>
          </a:p>
          <a:p>
            <a:pPr lvl="1"/>
            <a:r>
              <a:rPr lang="en-US" altLang="zh-CN"/>
              <a:t>“</a:t>
            </a:r>
            <a:r>
              <a:rPr lang="en-US" altLang="zh-CN" i="1"/>
              <a:t>We studied X</a:t>
            </a:r>
            <a:r>
              <a:rPr lang="en-US" altLang="zh-CN"/>
              <a:t>” is usually better than “</a:t>
            </a:r>
            <a:r>
              <a:rPr lang="en-US" altLang="zh-CN" i="1"/>
              <a:t>X was studied</a:t>
            </a:r>
            <a:r>
              <a:rPr lang="en-US" altLang="zh-CN"/>
              <a:t>”</a:t>
            </a:r>
            <a:endParaRPr lang="en-US" altLang="zh-CN"/>
          </a:p>
          <a:p>
            <a:r>
              <a:rPr lang="en-US" altLang="zh-CN"/>
              <a:t>Put statements in positive form</a:t>
            </a:r>
            <a:endParaRPr lang="en-US" altLang="zh-CN"/>
          </a:p>
          <a:p>
            <a:pPr lvl="1"/>
            <a:r>
              <a:rPr lang="en-US" altLang="zh-CN"/>
              <a:t>“</a:t>
            </a:r>
            <a:r>
              <a:rPr lang="en-US" altLang="zh-CN" i="1"/>
              <a:t>We found only little evidence</a:t>
            </a:r>
            <a:r>
              <a:rPr lang="en-US" altLang="zh-CN"/>
              <a:t>” is better than “</a:t>
            </a:r>
            <a:r>
              <a:rPr lang="en-US" altLang="zh-CN" i="1"/>
              <a:t>We did not find much evidence</a:t>
            </a:r>
            <a:r>
              <a:rPr lang="en-US" altLang="zh-CN"/>
              <a:t>”</a:t>
            </a:r>
            <a:endParaRPr lang="en-US" altLang="zh-CN"/>
          </a:p>
          <a:p>
            <a:pPr lvl="1"/>
            <a:r>
              <a:rPr lang="en-US" altLang="zh-CN"/>
              <a:t>Admitting too much doubt (</a:t>
            </a:r>
            <a:r>
              <a:rPr lang="en-US" altLang="zh-CN" i="1"/>
              <a:t>may</a:t>
            </a:r>
            <a:r>
              <a:rPr lang="en-US" altLang="zh-CN"/>
              <a:t>, </a:t>
            </a:r>
            <a:r>
              <a:rPr lang="en-US" altLang="zh-CN" i="1"/>
              <a:t>might</a:t>
            </a:r>
            <a:r>
              <a:rPr lang="en-US" altLang="zh-CN"/>
              <a:t>, </a:t>
            </a:r>
            <a:r>
              <a:rPr lang="en-US" altLang="zh-CN" i="1"/>
              <a:t>can</a:t>
            </a:r>
            <a:r>
              <a:rPr lang="en-US" altLang="zh-CN"/>
              <a:t>) makes the writing lack authority, but on the other hand, it is essential to express caution when uncertain</a:t>
            </a:r>
            <a:endParaRPr lang="en-US" altLang="zh-CN"/>
          </a:p>
          <a:p>
            <a:r>
              <a:rPr lang="en-US" altLang="zh-CN"/>
              <a:t>Use definite, specific, and concrete language</a:t>
            </a:r>
            <a:endParaRPr lang="en-US" altLang="zh-CN"/>
          </a:p>
          <a:p>
            <a:pPr lvl="1"/>
            <a:r>
              <a:rPr lang="en-US" altLang="zh-CN"/>
              <a:t>Do not confuse or mislead the reader</a:t>
            </a:r>
            <a:endParaRPr lang="en-US" altLang="zh-CN"/>
          </a:p>
          <a:p>
            <a:pPr lvl="1"/>
            <a:r>
              <a:rPr lang="en-US" altLang="zh-CN"/>
              <a:t>Scientific writing is not the right place for poetic language or metaphors </a:t>
            </a:r>
            <a:r>
              <a:rPr lang="zh-CN" altLang="en-US"/>
              <a:t>（隐喻）</a:t>
            </a:r>
            <a:r>
              <a:rPr lang="en-US" altLang="zh-CN"/>
              <a:t> (except very obvious ones)</a:t>
            </a:r>
            <a:endParaRPr lang="en-US" altLang="zh-CN"/>
          </a:p>
          <a:p>
            <a:pPr lvl="1"/>
            <a:endParaRPr lang="en-US" altLang="zh-CN"/>
          </a:p>
          <a:p>
            <a:endParaRPr lang="zh-CN" altLang="en-US"/>
          </a:p>
        </p:txBody>
      </p:sp>
      <p:pic>
        <p:nvPicPr>
          <p:cNvPr id="172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flipV="1">
            <a:off x="979714" y="1426726"/>
            <a:ext cx="10374086" cy="94162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pic>
      <p:pic>
        <p:nvPicPr>
          <p:cNvPr id="173" name="图片" descr="Description: http://upload.wikimedia.org/wikipedia/en/thumb/6/60/Logo_of_Shenzhen_University.jpg/200px-Logo_of_Shenzhen_Universit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65542" y="503853"/>
            <a:ext cx="924027" cy="844624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pic>
      <p:sp>
        <p:nvSpPr>
          <p:cNvPr id="174" name="矩形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5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None/>
            </a:pPr>
            <a:fld id="{CAD2D6BD-DE1B-4B5F-8B41-2702339687B9}" type="slidenum">
              <a:rPr lang="en-US" altLang="zh-CN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标题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2"/>
          </a:xfrm>
          <a:prstGeom prst="rect">
            <a:avLst/>
          </a:prstGeom>
        </p:spPr>
        <p:txBody>
          <a:bodyPr/>
          <a:lstStyle/>
          <a:p>
            <a:r>
              <a:rPr lang="en-US" altLang="zh-CN" b="1"/>
              <a:t>Structuring the text</a:t>
            </a:r>
            <a:endParaRPr lang="zh-CN" altLang="en-US" b="1"/>
          </a:p>
        </p:txBody>
      </p:sp>
      <p:sp>
        <p:nvSpPr>
          <p:cNvPr id="180" name="内容占位符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Writing must follow the thoughts of the writer</a:t>
            </a:r>
            <a:endParaRPr lang="en-US" altLang="zh-CN"/>
          </a:p>
          <a:p>
            <a:r>
              <a:rPr lang="en-US" altLang="zh-CN"/>
              <a:t>Use sentences of varying length to rhythm </a:t>
            </a:r>
            <a:r>
              <a:rPr lang="zh-CN" altLang="en-US"/>
              <a:t>（调和）</a:t>
            </a:r>
            <a:r>
              <a:rPr lang="en-US" altLang="zh-CN"/>
              <a:t> your text</a:t>
            </a:r>
            <a:endParaRPr lang="en-US" altLang="zh-CN"/>
          </a:p>
          <a:p>
            <a:pPr lvl="1"/>
            <a:r>
              <a:rPr lang="en-US" altLang="zh-CN"/>
              <a:t>Use both short and compound sentences mixed</a:t>
            </a:r>
            <a:endParaRPr lang="en-US" altLang="zh-CN"/>
          </a:p>
          <a:p>
            <a:r>
              <a:rPr lang="en-US" altLang="zh-CN"/>
              <a:t>Make the paragraph the unit of composition</a:t>
            </a:r>
            <a:endParaRPr lang="en-US" altLang="zh-CN"/>
          </a:p>
          <a:p>
            <a:pPr lvl="1"/>
            <a:r>
              <a:rPr lang="en-US" altLang="zh-CN"/>
              <a:t>One topic in one paragraph</a:t>
            </a:r>
            <a:endParaRPr lang="en-US" altLang="zh-CN"/>
          </a:p>
          <a:p>
            <a:pPr lvl="1"/>
            <a:r>
              <a:rPr lang="en-US" altLang="zh-CN"/>
              <a:t>Paragraphs signal development in the subject, the next step</a:t>
            </a:r>
            <a:r>
              <a:rPr lang="zh-CN" altLang="en-US"/>
              <a:t>段落标志着这个主题的发展，下一步</a:t>
            </a:r>
            <a:endParaRPr lang="en-US" altLang="zh-CN"/>
          </a:p>
          <a:p>
            <a:pPr lvl="1"/>
            <a:r>
              <a:rPr lang="en-US" altLang="zh-CN"/>
              <a:t>Sometimes the liaison between the preceding text need to be expressed: </a:t>
            </a:r>
            <a:r>
              <a:rPr lang="en-US" altLang="zh-CN" i="1"/>
              <a:t>again</a:t>
            </a:r>
            <a:r>
              <a:rPr lang="en-US" altLang="zh-CN"/>
              <a:t>, </a:t>
            </a:r>
            <a:r>
              <a:rPr lang="en-US" altLang="zh-CN" i="1"/>
              <a:t>therefore</a:t>
            </a:r>
            <a:r>
              <a:rPr lang="en-US" altLang="zh-CN"/>
              <a:t>, </a:t>
            </a:r>
            <a:r>
              <a:rPr lang="en-US" altLang="zh-CN" i="1"/>
              <a:t>however</a:t>
            </a:r>
            <a:r>
              <a:rPr lang="en-US" altLang="zh-CN"/>
              <a:t>, </a:t>
            </a:r>
            <a:r>
              <a:rPr lang="en-US" altLang="zh-CN" i="1"/>
              <a:t>nevertheless</a:t>
            </a:r>
            <a:r>
              <a:rPr lang="zh-CN" altLang="en-US" i="1"/>
              <a:t>（然而）</a:t>
            </a:r>
            <a:r>
              <a:rPr lang="en-US" altLang="zh-CN" i="1"/>
              <a:t>…</a:t>
            </a:r>
            <a:endParaRPr lang="zh-CN" altLang="en-US" i="1"/>
          </a:p>
        </p:txBody>
      </p:sp>
      <p:pic>
        <p:nvPicPr>
          <p:cNvPr id="181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flipV="1">
            <a:off x="979714" y="1426726"/>
            <a:ext cx="10374086" cy="94162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pic>
      <p:pic>
        <p:nvPicPr>
          <p:cNvPr id="182" name="图片" descr="Description: http://upload.wikimedia.org/wikipedia/en/thumb/6/60/Logo_of_Shenzhen_University.jpg/200px-Logo_of_Shenzhen_Universit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65542" y="503853"/>
            <a:ext cx="924027" cy="844624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pic>
      <p:sp>
        <p:nvSpPr>
          <p:cNvPr id="183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None/>
            </a:pPr>
            <a:fld id="{CAD2D6BD-DE1B-4B5F-8B41-2702339687B9}" type="slidenum">
              <a:rPr lang="en-US" altLang="zh-CN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2"/>
          </a:xfrm>
          <a:prstGeom prst="rect">
            <a:avLst/>
          </a:prstGeom>
        </p:spPr>
        <p:txBody>
          <a:bodyPr/>
          <a:lstStyle/>
          <a:p>
            <a:r>
              <a:rPr lang="en-US" altLang="zh-CN" b="1"/>
              <a:t>Classroom task 2</a:t>
            </a:r>
            <a:endParaRPr lang="zh-CN" altLang="en-US" b="1"/>
          </a:p>
        </p:txBody>
      </p:sp>
      <p:sp>
        <p:nvSpPr>
          <p:cNvPr id="188" name="内容占位符"/>
          <p:cNvSpPr>
            <a:spLocks noGrp="1"/>
          </p:cNvSpPr>
          <p:nvPr>
            <p:ph idx="1"/>
          </p:nvPr>
        </p:nvSpPr>
        <p:spPr>
          <a:xfrm>
            <a:off x="979714" y="1825625"/>
            <a:ext cx="10309855" cy="43513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CN" sz="3000"/>
              <a:t>Read the text below. What is wrong with the style? How would you improve it?</a:t>
            </a:r>
            <a:endParaRPr lang="en-US" altLang="zh-CN" sz="300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i="1"/>
              <a:t>Very few people do not have a smartphone today. This is because the prices of smartphones have been greatly reduced during the past few years. Smartphones are also much faster than before. A computation by a new smartphone does not take more time than the same computation by a desktop computer a decade ago. The mobile devices may be used for entertainment, communicating with friends, and buying things in the internet. Living without a smartphone would not be easy.</a:t>
            </a:r>
            <a:endParaRPr lang="en-US" altLang="zh-CN" i="1"/>
          </a:p>
          <a:p>
            <a:pPr marL="457200" lvl="1" indent="0">
              <a:buNone/>
            </a:pPr>
            <a:endParaRPr lang="zh-CN" altLang="en-US"/>
          </a:p>
        </p:txBody>
      </p:sp>
      <p:pic>
        <p:nvPicPr>
          <p:cNvPr id="189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flipV="1">
            <a:off x="979714" y="1426726"/>
            <a:ext cx="10374086" cy="94162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pic>
      <p:pic>
        <p:nvPicPr>
          <p:cNvPr id="190" name="图片" descr="Description: http://upload.wikimedia.org/wikipedia/en/thumb/6/60/Logo_of_Shenzhen_University.jpg/200px-Logo_of_Shenzhen_Universit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65542" y="503853"/>
            <a:ext cx="924027" cy="844624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pic>
      <p:sp>
        <p:nvSpPr>
          <p:cNvPr id="191" name="矩形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2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None/>
            </a:pPr>
            <a:fld id="{CAD2D6BD-DE1B-4B5F-8B41-2702339687B9}" type="slidenum">
              <a:rPr lang="en-US" altLang="zh-CN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标题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2"/>
          </a:xfrm>
          <a:prstGeom prst="rect">
            <a:avLst/>
          </a:prstGeom>
        </p:spPr>
        <p:txBody>
          <a:bodyPr/>
          <a:lstStyle/>
          <a:p>
            <a:r>
              <a:rPr lang="en-US" altLang="zh-CN" b="1"/>
              <a:t>Classroom task 2 example answer</a:t>
            </a:r>
            <a:endParaRPr lang="zh-CN" altLang="en-US" b="1"/>
          </a:p>
        </p:txBody>
      </p:sp>
      <p:sp>
        <p:nvSpPr>
          <p:cNvPr id="197" name="内容占位符"/>
          <p:cNvSpPr>
            <a:spLocks noGrp="1"/>
          </p:cNvSpPr>
          <p:nvPr>
            <p:ph idx="1"/>
          </p:nvPr>
        </p:nvSpPr>
        <p:spPr>
          <a:xfrm>
            <a:off x="838198" y="1825625"/>
            <a:ext cx="10815735" cy="43513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i="1"/>
              <a:t>Most people have a smartphone today, because smartphone are now much cheaper and powerful than before - modern smartphones can compute faster than desktop computers ten years ago. The mobile devices are an important part of our everyday life: they are used for entertainment, communicating with friends, and shopping in the internet. It would be hard to live without a smartphone in today’s world.</a:t>
            </a:r>
            <a:endParaRPr lang="zh-CN" altLang="en-US" i="1"/>
          </a:p>
        </p:txBody>
      </p:sp>
      <p:pic>
        <p:nvPicPr>
          <p:cNvPr id="198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flipV="1">
            <a:off x="979714" y="1426726"/>
            <a:ext cx="10374086" cy="94162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pic>
      <p:pic>
        <p:nvPicPr>
          <p:cNvPr id="199" name="图片" descr="Description: http://upload.wikimedia.org/wikipedia/en/thumb/6/60/Logo_of_Shenzhen_University.jpg/200px-Logo_of_Shenzhen_Universit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65542" y="503853"/>
            <a:ext cx="924027" cy="844624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pic>
      <p:sp>
        <p:nvSpPr>
          <p:cNvPr id="200" name="矩形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1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None/>
            </a:pPr>
            <a:fld id="{CAD2D6BD-DE1B-4B5F-8B41-2702339687B9}" type="slidenum">
              <a:rPr lang="en-US" altLang="zh-CN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标题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2"/>
          </a:xfrm>
          <a:prstGeom prst="rect">
            <a:avLst/>
          </a:prstGeom>
        </p:spPr>
        <p:txBody>
          <a:bodyPr/>
          <a:lstStyle/>
          <a:p>
            <a:r>
              <a:rPr lang="en-US" altLang="zh-CN" b="1"/>
              <a:t>Summary</a:t>
            </a:r>
            <a:endParaRPr lang="zh-CN" altLang="en-US" b="1"/>
          </a:p>
        </p:txBody>
      </p:sp>
      <p:sp>
        <p:nvSpPr>
          <p:cNvPr id="206" name="内容占位符"/>
          <p:cNvSpPr>
            <a:spLocks noGrp="1"/>
          </p:cNvSpPr>
          <p:nvPr>
            <p:ph idx="1"/>
          </p:nvPr>
        </p:nvSpPr>
        <p:spPr>
          <a:xfrm>
            <a:off x="979714" y="1825625"/>
            <a:ext cx="10309855" cy="4351338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Basic rules of grammar and style </a:t>
            </a:r>
            <a:r>
              <a:rPr lang="zh-CN" altLang="en-US"/>
              <a:t>（语法和风格）</a:t>
            </a:r>
            <a:endParaRPr lang="en-US" altLang="zh-CN"/>
          </a:p>
          <a:p>
            <a:pPr lvl="1"/>
            <a:r>
              <a:rPr lang="en-US" altLang="zh-CN"/>
              <a:t>Using commas, colons</a:t>
            </a:r>
            <a:r>
              <a:rPr lang="zh-CN" altLang="en-US"/>
              <a:t>（冒号）</a:t>
            </a:r>
            <a:r>
              <a:rPr lang="en-US" altLang="zh-CN"/>
              <a:t>, semicolons</a:t>
            </a:r>
            <a:r>
              <a:rPr lang="zh-CN" altLang="en-US"/>
              <a:t>（分号）</a:t>
            </a:r>
            <a:r>
              <a:rPr lang="en-US" altLang="zh-CN"/>
              <a:t> and dashes</a:t>
            </a:r>
            <a:endParaRPr lang="en-US" altLang="zh-CN"/>
          </a:p>
          <a:p>
            <a:pPr lvl="1"/>
            <a:r>
              <a:rPr lang="en-US" altLang="zh-CN"/>
              <a:t>Use proper case of pronoun</a:t>
            </a:r>
            <a:r>
              <a:rPr lang="zh-CN" altLang="en-US"/>
              <a:t>（代词）</a:t>
            </a:r>
            <a:endParaRPr lang="en-US" altLang="zh-CN"/>
          </a:p>
          <a:p>
            <a:pPr lvl="1"/>
            <a:r>
              <a:rPr lang="en-US" altLang="zh-CN"/>
              <a:t>Use proper number</a:t>
            </a:r>
            <a:endParaRPr lang="en-US" altLang="zh-CN"/>
          </a:p>
          <a:p>
            <a:pPr lvl="1"/>
            <a:r>
              <a:rPr lang="en-US" altLang="zh-CN"/>
              <a:t>Be careful with participial phrases</a:t>
            </a:r>
            <a:r>
              <a:rPr lang="zh-CN" altLang="en-US"/>
              <a:t>（参与性短语）</a:t>
            </a:r>
            <a:r>
              <a:rPr lang="en-US" altLang="zh-CN"/>
              <a:t>; use additional words to clarify if needed</a:t>
            </a:r>
            <a:endParaRPr lang="en-US" altLang="zh-CN"/>
          </a:p>
          <a:p>
            <a:r>
              <a:rPr lang="en-US" altLang="zh-CN"/>
              <a:t>Good writing style</a:t>
            </a:r>
            <a:endParaRPr lang="en-US" altLang="zh-CN"/>
          </a:p>
          <a:p>
            <a:pPr lvl="1"/>
            <a:r>
              <a:rPr lang="en-US" altLang="zh-CN"/>
              <a:t>Prefer active voice and positive forms</a:t>
            </a:r>
            <a:endParaRPr lang="en-US" altLang="zh-CN"/>
          </a:p>
          <a:p>
            <a:pPr lvl="1"/>
            <a:r>
              <a:rPr lang="en-US" altLang="zh-CN"/>
              <a:t>Use both short and long (compound) sentences</a:t>
            </a:r>
            <a:endParaRPr lang="en-US" altLang="zh-CN"/>
          </a:p>
          <a:p>
            <a:pPr lvl="1"/>
            <a:r>
              <a:rPr lang="en-US" altLang="zh-CN"/>
              <a:t>Pay attention to the structure of the paragraphs and text</a:t>
            </a:r>
            <a:endParaRPr lang="en-US" altLang="zh-CN"/>
          </a:p>
          <a:p>
            <a:pPr lvl="1"/>
            <a:endParaRPr lang="zh-CN" altLang="en-US"/>
          </a:p>
        </p:txBody>
      </p:sp>
      <p:pic>
        <p:nvPicPr>
          <p:cNvPr id="207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flipV="1">
            <a:off x="979714" y="1426726"/>
            <a:ext cx="10374086" cy="94162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pic>
      <p:pic>
        <p:nvPicPr>
          <p:cNvPr id="208" name="图片" descr="Description: http://upload.wikimedia.org/wikipedia/en/thumb/6/60/Logo_of_Shenzhen_University.jpg/200px-Logo_of_Shenzhen_Universit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65542" y="503853"/>
            <a:ext cx="924027" cy="844624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pic>
      <p:sp>
        <p:nvSpPr>
          <p:cNvPr id="209" name="矩形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10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None/>
            </a:pPr>
            <a:fld id="{CAD2D6BD-DE1B-4B5F-8B41-2702339687B9}" type="slidenum">
              <a:rPr lang="en-US" altLang="zh-CN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标题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2"/>
          </a:xfrm>
          <a:prstGeom prst="rect">
            <a:avLst/>
          </a:prstGeom>
        </p:spPr>
        <p:txBody>
          <a:bodyPr/>
          <a:lstStyle/>
          <a:p>
            <a:r>
              <a:rPr lang="en-US" altLang="zh-CN" b="1"/>
              <a:t>Elements of style in English</a:t>
            </a:r>
            <a:endParaRPr lang="zh-CN" altLang="en-US" b="1"/>
          </a:p>
        </p:txBody>
      </p:sp>
      <p:sp>
        <p:nvSpPr>
          <p:cNvPr id="84" name="内容占位符"/>
          <p:cNvSpPr>
            <a:spLocks noGrp="1"/>
          </p:cNvSpPr>
          <p:nvPr>
            <p:ph idx="1"/>
          </p:nvPr>
        </p:nvSpPr>
        <p:spPr>
          <a:xfrm>
            <a:off x="838198" y="1825625"/>
            <a:ext cx="10815735" cy="4351338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Adopted from </a:t>
            </a:r>
            <a:r>
              <a:rPr lang="en-US" altLang="zh-CN" i="1"/>
              <a:t>Strung &amp; White: Elements of Style, 4th Edition</a:t>
            </a:r>
            <a:endParaRPr lang="en-US" altLang="zh-CN" i="1"/>
          </a:p>
          <a:p>
            <a:r>
              <a:rPr lang="en-US" altLang="zh-CN"/>
              <a:t>Elementary rules of usage </a:t>
            </a:r>
            <a:r>
              <a:rPr lang="zh-CN" altLang="en-US"/>
              <a:t>基本用法规则</a:t>
            </a:r>
            <a:endParaRPr lang="en-US" altLang="zh-CN"/>
          </a:p>
          <a:p>
            <a:pPr lvl="1"/>
            <a:r>
              <a:rPr lang="en-US" altLang="zh-CN"/>
              <a:t>Possession, use of commas(,), colons(:) and dashes(-); proper number and case</a:t>
            </a:r>
            <a:endParaRPr lang="en-US" altLang="zh-CN"/>
          </a:p>
          <a:p>
            <a:r>
              <a:rPr lang="en-US" altLang="zh-CN"/>
              <a:t>Elementary principles of composition </a:t>
            </a:r>
            <a:r>
              <a:rPr lang="zh-CN" altLang="en-US"/>
              <a:t>行文基本规则</a:t>
            </a:r>
            <a:endParaRPr lang="en-US" altLang="zh-CN"/>
          </a:p>
          <a:p>
            <a:pPr lvl="1"/>
            <a:r>
              <a:rPr lang="en-US" altLang="zh-CN" sz="2600"/>
              <a:t>Paragraphs, sentences, appropriate words</a:t>
            </a:r>
            <a:endParaRPr lang="en-US" altLang="zh-CN" sz="2600"/>
          </a:p>
          <a:p>
            <a:r>
              <a:rPr lang="en-US" altLang="zh-CN"/>
              <a:t>Form in scientific writing</a:t>
            </a:r>
            <a:endParaRPr lang="en-US" altLang="zh-CN"/>
          </a:p>
          <a:p>
            <a:r>
              <a:rPr lang="en-US" altLang="zh-CN"/>
              <a:t>Commonly misused words and phrases</a:t>
            </a:r>
            <a:endParaRPr lang="zh-CN" altLang="en-US"/>
          </a:p>
        </p:txBody>
      </p:sp>
      <p:pic>
        <p:nvPicPr>
          <p:cNvPr id="85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flipV="1">
            <a:off x="979714" y="1426726"/>
            <a:ext cx="10374086" cy="94162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pic>
      <p:pic>
        <p:nvPicPr>
          <p:cNvPr id="86" name="图片" descr="Description: http://upload.wikimedia.org/wikipedia/en/thumb/6/60/Logo_of_Shenzhen_University.jpg/200px-Logo_of_Shenzhen_Universit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65542" y="503853"/>
            <a:ext cx="924027" cy="844624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pic>
      <p:sp>
        <p:nvSpPr>
          <p:cNvPr id="87" name="矩形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8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None/>
            </a:pPr>
            <a:fld id="{CAD2D6BD-DE1B-4B5F-8B41-2702339687B9}" type="slidenum">
              <a:rPr lang="en-US" altLang="zh-CN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2"/>
          </a:xfrm>
          <a:prstGeom prst="rect">
            <a:avLst/>
          </a:prstGeom>
        </p:spPr>
        <p:txBody>
          <a:bodyPr/>
          <a:lstStyle/>
          <a:p>
            <a:r>
              <a:rPr lang="en-US" altLang="zh-CN" b="1"/>
              <a:t>Possessive singular of nouns</a:t>
            </a:r>
            <a:endParaRPr lang="zh-CN" altLang="en-US" b="1"/>
          </a:p>
        </p:txBody>
      </p:sp>
      <p:sp>
        <p:nvSpPr>
          <p:cNvPr id="93" name="内容占位符"/>
          <p:cNvSpPr>
            <a:spLocks noGrp="1"/>
          </p:cNvSpPr>
          <p:nvPr>
            <p:ph idx="1"/>
          </p:nvPr>
        </p:nvSpPr>
        <p:spPr>
          <a:xfrm>
            <a:off x="838198" y="1825625"/>
            <a:ext cx="11082868" cy="4351338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Formed by adding </a:t>
            </a:r>
            <a:r>
              <a:rPr lang="en-US" altLang="zh-CN" i="1"/>
              <a:t>’s</a:t>
            </a:r>
            <a:endParaRPr lang="en-US" altLang="zh-CN" i="1"/>
          </a:p>
          <a:p>
            <a:pPr lvl="1"/>
            <a:r>
              <a:rPr lang="en-US" altLang="zh-CN" i="1"/>
              <a:t>Charles’s friend</a:t>
            </a:r>
            <a:r>
              <a:rPr lang="en-US" altLang="zh-CN"/>
              <a:t>, </a:t>
            </a:r>
            <a:r>
              <a:rPr lang="en-US" altLang="zh-CN" i="1"/>
              <a:t>the witch’s malice </a:t>
            </a:r>
            <a:r>
              <a:rPr lang="zh-CN" altLang="en-US" i="1"/>
              <a:t>（女巫的恶意）</a:t>
            </a:r>
            <a:endParaRPr lang="en-US" altLang="zh-CN" i="1"/>
          </a:p>
          <a:p>
            <a:r>
              <a:rPr lang="en-US" altLang="zh-CN"/>
              <a:t>Sometimes better to replace with </a:t>
            </a:r>
            <a:r>
              <a:rPr lang="en-US" altLang="zh-CN" i="1"/>
              <a:t>of</a:t>
            </a:r>
            <a:endParaRPr lang="en-US" altLang="zh-CN" i="1"/>
          </a:p>
          <a:p>
            <a:pPr lvl="1"/>
            <a:r>
              <a:rPr lang="en-US" altLang="zh-CN" i="1"/>
              <a:t>Quality of service</a:t>
            </a:r>
            <a:r>
              <a:rPr lang="en-US" altLang="zh-CN"/>
              <a:t> (rather than </a:t>
            </a:r>
            <a:r>
              <a:rPr lang="en-US" altLang="zh-CN" i="1"/>
              <a:t>service’s quality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No apostrophe (’) in pronominal </a:t>
            </a:r>
            <a:r>
              <a:rPr lang="zh-CN" altLang="en-US"/>
              <a:t>（代词）</a:t>
            </a:r>
            <a:r>
              <a:rPr lang="en-US" altLang="zh-CN"/>
              <a:t> possessives (</a:t>
            </a:r>
            <a:r>
              <a:rPr lang="en-US" altLang="zh-CN" i="1"/>
              <a:t>hers</a:t>
            </a:r>
            <a:r>
              <a:rPr lang="en-US" altLang="zh-CN"/>
              <a:t> , </a:t>
            </a:r>
            <a:r>
              <a:rPr lang="en-US" altLang="zh-CN" i="1"/>
              <a:t>theirs,</a:t>
            </a:r>
            <a:r>
              <a:rPr lang="en-US" altLang="zh-CN"/>
              <a:t> </a:t>
            </a:r>
            <a:r>
              <a:rPr lang="en-US" altLang="zh-CN" i="1"/>
              <a:t>yours</a:t>
            </a:r>
            <a:r>
              <a:rPr lang="en-US" altLang="zh-CN"/>
              <a:t>, </a:t>
            </a:r>
            <a:r>
              <a:rPr lang="en-US" altLang="zh-CN" i="1"/>
              <a:t>ours</a:t>
            </a:r>
            <a:r>
              <a:rPr lang="en-US" altLang="zh-CN"/>
              <a:t>)</a:t>
            </a:r>
            <a:r>
              <a:rPr lang="en-US" altLang="zh-CN" i="1">
                <a:sym typeface="+mn-ea"/>
              </a:rPr>
              <a:t>its</a:t>
            </a:r>
            <a:endParaRPr lang="en-US" altLang="zh-CN"/>
          </a:p>
          <a:p>
            <a:pPr lvl="1"/>
            <a:r>
              <a:rPr lang="en-US" altLang="zh-CN"/>
              <a:t>However, “</a:t>
            </a:r>
            <a:r>
              <a:rPr lang="en-US" altLang="zh-CN" i="1"/>
              <a:t>one’s rights</a:t>
            </a:r>
            <a:r>
              <a:rPr lang="en-US" altLang="zh-CN"/>
              <a:t>”; “</a:t>
            </a:r>
            <a:r>
              <a:rPr lang="en-US" altLang="zh-CN" i="1"/>
              <a:t>somebody else’s responsibility</a:t>
            </a:r>
            <a:r>
              <a:rPr lang="en-US" altLang="zh-CN"/>
              <a:t>”</a:t>
            </a:r>
            <a:endParaRPr lang="en-US" altLang="zh-CN"/>
          </a:p>
          <a:p>
            <a:pPr lvl="1"/>
            <a:r>
              <a:rPr lang="en-US" altLang="zh-CN"/>
              <a:t>Note that “</a:t>
            </a:r>
            <a:r>
              <a:rPr lang="en-US" altLang="zh-CN" i="1"/>
              <a:t>it’s</a:t>
            </a:r>
            <a:r>
              <a:rPr lang="en-US" altLang="zh-CN"/>
              <a:t>” is “</a:t>
            </a:r>
            <a:r>
              <a:rPr lang="en-US" altLang="zh-CN" i="1"/>
              <a:t>it is</a:t>
            </a:r>
            <a:r>
              <a:rPr lang="en-US" altLang="zh-CN"/>
              <a:t>”; possessive is “</a:t>
            </a:r>
            <a:r>
              <a:rPr lang="en-US" altLang="zh-CN" i="1"/>
              <a:t>its</a:t>
            </a:r>
            <a:r>
              <a:rPr lang="en-US" altLang="zh-CN"/>
              <a:t>”</a:t>
            </a:r>
            <a:endParaRPr lang="zh-CN" altLang="en-US"/>
          </a:p>
        </p:txBody>
      </p:sp>
      <p:pic>
        <p:nvPicPr>
          <p:cNvPr id="94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flipV="1">
            <a:off x="979714" y="1426726"/>
            <a:ext cx="10374086" cy="94162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pic>
      <p:pic>
        <p:nvPicPr>
          <p:cNvPr id="95" name="图片" descr="Description: http://upload.wikimedia.org/wikipedia/en/thumb/6/60/Logo_of_Shenzhen_University.jpg/200px-Logo_of_Shenzhen_Universit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65542" y="503853"/>
            <a:ext cx="924027" cy="844624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pic>
      <p:sp>
        <p:nvSpPr>
          <p:cNvPr id="96" name="矩形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7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None/>
            </a:pPr>
            <a:fld id="{CAD2D6BD-DE1B-4B5F-8B41-2702339687B9}" type="slidenum">
              <a:rPr lang="en-US" altLang="zh-CN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2"/>
          </a:xfrm>
          <a:prstGeom prst="rect">
            <a:avLst/>
          </a:prstGeom>
        </p:spPr>
        <p:txBody>
          <a:bodyPr/>
          <a:lstStyle/>
          <a:p>
            <a:r>
              <a:rPr lang="en-US" altLang="zh-CN" b="1"/>
              <a:t>Use of comma</a:t>
            </a:r>
            <a:endParaRPr lang="zh-CN" altLang="en-US" b="1"/>
          </a:p>
        </p:txBody>
      </p:sp>
      <p:sp>
        <p:nvSpPr>
          <p:cNvPr id="102" name="内容占位符"/>
          <p:cNvSpPr>
            <a:spLocks noGrp="1"/>
          </p:cNvSpPr>
          <p:nvPr>
            <p:ph idx="1"/>
          </p:nvPr>
        </p:nvSpPr>
        <p:spPr>
          <a:xfrm>
            <a:off x="838198" y="1825625"/>
            <a:ext cx="10815735" cy="4351338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Serial comma: use after each term (except the last)</a:t>
            </a:r>
            <a:endParaRPr lang="en-US" altLang="zh-CN"/>
          </a:p>
          <a:p>
            <a:pPr lvl="1"/>
            <a:r>
              <a:rPr lang="en-US" altLang="zh-CN" i="1"/>
              <a:t>We have red, green, and blue lights</a:t>
            </a:r>
            <a:endParaRPr lang="en-US" altLang="zh-CN" i="1"/>
          </a:p>
          <a:p>
            <a:pPr lvl="1"/>
            <a:r>
              <a:rPr lang="en-US" altLang="zh-CN" i="1"/>
              <a:t>A and B</a:t>
            </a:r>
            <a:endParaRPr lang="en-US" altLang="zh-CN" i="1"/>
          </a:p>
          <a:p>
            <a:r>
              <a:rPr lang="en-US" altLang="zh-CN"/>
              <a:t>Enclose parenthetic expressions</a:t>
            </a:r>
            <a:r>
              <a:rPr lang="zh-CN" altLang="en-US"/>
              <a:t>（插入式表达）</a:t>
            </a:r>
            <a:r>
              <a:rPr lang="en-US" altLang="zh-CN"/>
              <a:t> between commas</a:t>
            </a:r>
            <a:endParaRPr lang="en-US" altLang="zh-CN"/>
          </a:p>
          <a:p>
            <a:pPr lvl="1"/>
            <a:r>
              <a:rPr lang="en-US" altLang="zh-CN" i="1"/>
              <a:t>The best time to visit Scandinavia, unless you like snow, is in summer</a:t>
            </a:r>
            <a:endParaRPr lang="en-US" altLang="zh-CN" i="1"/>
          </a:p>
          <a:p>
            <a:pPr lvl="1"/>
            <a:r>
              <a:rPr lang="en-US" altLang="zh-CN" i="1"/>
              <a:t>Thursday, September 20, 2018</a:t>
            </a:r>
            <a:endParaRPr lang="en-US" altLang="zh-CN" i="1"/>
          </a:p>
          <a:p>
            <a:pPr lvl="1"/>
            <a:r>
              <a:rPr lang="en-US" altLang="zh-CN"/>
              <a:t>May be omitted if the interruption of flow is slight (one word, such as </a:t>
            </a:r>
            <a:r>
              <a:rPr lang="en-US" altLang="zh-CN" i="1"/>
              <a:t>however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en-US" altLang="zh-CN"/>
              <a:t>No comma in restrictive clauses: </a:t>
            </a:r>
            <a:r>
              <a:rPr lang="en-US" altLang="zh-CN" i="1"/>
              <a:t>“People who live in Nice are nice” </a:t>
            </a:r>
            <a:r>
              <a:rPr lang="en-US" altLang="zh-CN"/>
              <a:t>(restrictive) vs. </a:t>
            </a:r>
            <a:r>
              <a:rPr lang="en-US" altLang="zh-CN" i="1"/>
              <a:t>“All the people, especially the old, are nice”</a:t>
            </a:r>
            <a:r>
              <a:rPr lang="en-US" altLang="zh-CN"/>
              <a:t> (non-restrictive)</a:t>
            </a:r>
            <a:endParaRPr lang="en-US" altLang="zh-CN"/>
          </a:p>
          <a:p>
            <a:pPr lvl="1"/>
            <a:r>
              <a:rPr lang="en-US" altLang="zh-CN" i="1"/>
              <a:t>Partly by luck, partly by hard work, he was successful</a:t>
            </a:r>
            <a:endParaRPr lang="zh-CN" altLang="en-US" i="1"/>
          </a:p>
        </p:txBody>
      </p:sp>
      <p:pic>
        <p:nvPicPr>
          <p:cNvPr id="103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flipV="1">
            <a:off x="979714" y="1426726"/>
            <a:ext cx="10374086" cy="94162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pic>
      <p:pic>
        <p:nvPicPr>
          <p:cNvPr id="104" name="图片" descr="Description: http://upload.wikimedia.org/wikipedia/en/thumb/6/60/Logo_of_Shenzhen_University.jpg/200px-Logo_of_Shenzhen_Universit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65542" y="503853"/>
            <a:ext cx="924027" cy="844624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pic>
      <p:sp>
        <p:nvSpPr>
          <p:cNvPr id="105" name="矩形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6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None/>
            </a:pPr>
            <a:fld id="{CAD2D6BD-DE1B-4B5F-8B41-2702339687B9}" type="slidenum">
              <a:rPr lang="en-US" altLang="zh-CN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2"/>
          </a:xfrm>
          <a:prstGeom prst="rect">
            <a:avLst/>
          </a:prstGeom>
        </p:spPr>
        <p:txBody>
          <a:bodyPr/>
          <a:lstStyle/>
          <a:p>
            <a:r>
              <a:rPr lang="en-US" altLang="zh-CN" b="1"/>
              <a:t>Use of comma (2)</a:t>
            </a:r>
            <a:endParaRPr lang="zh-CN" altLang="en-US" b="1"/>
          </a:p>
        </p:txBody>
      </p:sp>
      <p:sp>
        <p:nvSpPr>
          <p:cNvPr id="111" name="内容占位符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/>
              <a:t>Use a comma before a conjunction introducing an independent clause</a:t>
            </a:r>
            <a:endParaRPr lang="en-US" altLang="zh-CN"/>
          </a:p>
          <a:p>
            <a:pPr lvl="1"/>
            <a:r>
              <a:rPr lang="en-US" altLang="zh-CN" i="1"/>
              <a:t>The situation is bad, but it will improve</a:t>
            </a:r>
            <a:endParaRPr lang="en-US" altLang="zh-CN" i="1"/>
          </a:p>
          <a:p>
            <a:pPr lvl="1"/>
            <a:r>
              <a:rPr lang="en-US" altLang="zh-CN"/>
              <a:t>Use comma for two-part sentences bound with </a:t>
            </a:r>
            <a:r>
              <a:rPr lang="en-US" altLang="zh-CN" i="1"/>
              <a:t>as</a:t>
            </a:r>
            <a:r>
              <a:rPr lang="en-US" altLang="zh-CN"/>
              <a:t>, </a:t>
            </a:r>
            <a:r>
              <a:rPr lang="en-US" altLang="zh-CN" i="1"/>
              <a:t>for</a:t>
            </a:r>
            <a:r>
              <a:rPr lang="en-US" altLang="zh-CN"/>
              <a:t>, </a:t>
            </a:r>
            <a:r>
              <a:rPr lang="en-US" altLang="zh-CN" i="1"/>
              <a:t>or</a:t>
            </a:r>
            <a:r>
              <a:rPr lang="en-US" altLang="zh-CN"/>
              <a:t>, </a:t>
            </a:r>
            <a:r>
              <a:rPr lang="en-US" altLang="zh-CN" i="1"/>
              <a:t>nor</a:t>
            </a:r>
            <a:r>
              <a:rPr lang="en-US" altLang="zh-CN"/>
              <a:t> or </a:t>
            </a:r>
            <a:r>
              <a:rPr lang="en-US" altLang="zh-CN" i="1"/>
              <a:t>while</a:t>
            </a:r>
            <a:endParaRPr lang="en-US" altLang="zh-CN" i="1"/>
          </a:p>
          <a:p>
            <a:pPr lvl="1"/>
            <a:r>
              <a:rPr lang="en-US" altLang="zh-CN"/>
              <a:t>Use comma if both clauses have the same subject and connective is </a:t>
            </a:r>
            <a:r>
              <a:rPr lang="en-US" altLang="zh-CN" i="1"/>
              <a:t>but</a:t>
            </a:r>
            <a:endParaRPr lang="en-US" altLang="zh-CN" i="1"/>
          </a:p>
          <a:p>
            <a:pPr lvl="1"/>
            <a:r>
              <a:rPr lang="en-US" altLang="zh-CN"/>
              <a:t>When the connective is </a:t>
            </a:r>
            <a:r>
              <a:rPr lang="en-US" altLang="zh-CN" i="1"/>
              <a:t>and</a:t>
            </a:r>
            <a:r>
              <a:rPr lang="en-US" altLang="zh-CN"/>
              <a:t>, the comma often omitted if the clauses are closely related</a:t>
            </a:r>
            <a:endParaRPr lang="en-US" altLang="zh-CN"/>
          </a:p>
          <a:p>
            <a:r>
              <a:rPr lang="en-US" altLang="zh-CN"/>
              <a:t>Do not join independent clauses with comma</a:t>
            </a:r>
            <a:endParaRPr lang="en-US" altLang="zh-CN"/>
          </a:p>
          <a:p>
            <a:pPr lvl="1"/>
            <a:r>
              <a:rPr lang="en-US" altLang="zh-CN"/>
              <a:t>Use semicolon </a:t>
            </a:r>
            <a:r>
              <a:rPr lang="zh-CN" altLang="en-US"/>
              <a:t>（分号）</a:t>
            </a:r>
            <a:r>
              <a:rPr lang="en-US" altLang="zh-CN"/>
              <a:t>instead, or write them as two sentences</a:t>
            </a:r>
            <a:endParaRPr lang="en-US" altLang="zh-CN"/>
          </a:p>
          <a:p>
            <a:pPr lvl="1"/>
            <a:r>
              <a:rPr lang="en-US" altLang="zh-CN"/>
              <a:t>Exception: when clauses are very short and alike in form (e.g. </a:t>
            </a:r>
            <a:r>
              <a:rPr lang="en-US" altLang="zh-CN" i="1"/>
              <a:t>“Here today, gone tomorrow”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Do not break sentences in two (do not use periods for commas)</a:t>
            </a:r>
            <a:endParaRPr lang="en-US" altLang="zh-CN"/>
          </a:p>
          <a:p>
            <a:pPr lvl="1"/>
            <a:endParaRPr lang="en-US" altLang="zh-CN"/>
          </a:p>
          <a:p>
            <a:endParaRPr lang="zh-CN" altLang="en-US"/>
          </a:p>
        </p:txBody>
      </p:sp>
      <p:pic>
        <p:nvPicPr>
          <p:cNvPr id="112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flipV="1">
            <a:off x="979714" y="1426726"/>
            <a:ext cx="10374086" cy="94162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pic>
      <p:pic>
        <p:nvPicPr>
          <p:cNvPr id="113" name="图片" descr="Description: http://upload.wikimedia.org/wikipedia/en/thumb/6/60/Logo_of_Shenzhen_University.jpg/200px-Logo_of_Shenzhen_Universit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65542" y="503853"/>
            <a:ext cx="924027" cy="844624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pic>
      <p:sp>
        <p:nvSpPr>
          <p:cNvPr id="114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None/>
            </a:pPr>
            <a:fld id="{CAD2D6BD-DE1B-4B5F-8B41-2702339687B9}" type="slidenum">
              <a:rPr lang="en-US" altLang="zh-CN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标题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2"/>
          </a:xfrm>
          <a:prstGeom prst="rect">
            <a:avLst/>
          </a:prstGeom>
        </p:spPr>
        <p:txBody>
          <a:bodyPr/>
          <a:lstStyle/>
          <a:p>
            <a:r>
              <a:rPr lang="en-US" altLang="zh-CN" b="1"/>
              <a:t>Use of colon and dash</a:t>
            </a:r>
            <a:endParaRPr lang="zh-CN" altLang="en-US" b="1"/>
          </a:p>
        </p:txBody>
      </p:sp>
      <p:sp>
        <p:nvSpPr>
          <p:cNvPr id="119" name="内容占位符"/>
          <p:cNvSpPr>
            <a:spLocks noGrp="1"/>
          </p:cNvSpPr>
          <p:nvPr>
            <p:ph idx="1"/>
          </p:nvPr>
        </p:nvSpPr>
        <p:spPr>
          <a:xfrm>
            <a:off x="838200" y="1825625"/>
            <a:ext cx="10639426" cy="461327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Use a colon</a:t>
            </a:r>
            <a:r>
              <a:rPr lang="zh-CN" altLang="en-US"/>
              <a:t>（冒号）</a:t>
            </a:r>
            <a:r>
              <a:rPr lang="en-US" altLang="zh-CN"/>
              <a:t> after an independent clause to introduce a list of particulars, an appositive, an amplification, or an illustrative quotation</a:t>
            </a:r>
            <a:endParaRPr lang="en-US" altLang="zh-CN"/>
          </a:p>
          <a:p>
            <a:pPr lvl="1"/>
            <a:r>
              <a:rPr lang="en-US" altLang="zh-CN" i="1"/>
              <a:t>We need three tools: a hammer, a knife, and a screwdriver</a:t>
            </a:r>
            <a:r>
              <a:rPr lang="zh-CN" altLang="en-US" i="1"/>
              <a:t>（螺丝刀）</a:t>
            </a:r>
            <a:r>
              <a:rPr lang="en-US" altLang="zh-CN" i="1"/>
              <a:t>.</a:t>
            </a:r>
            <a:endParaRPr lang="en-US" altLang="zh-CN" i="1"/>
          </a:p>
          <a:p>
            <a:pPr lvl="1"/>
            <a:r>
              <a:rPr lang="en-US" altLang="zh-CN" i="1"/>
              <a:t>He lives alone: there is no other human being anywhere near. </a:t>
            </a:r>
            <a:endParaRPr lang="en-US" altLang="zh-CN" i="1"/>
          </a:p>
          <a:p>
            <a:r>
              <a:rPr lang="en-US" altLang="zh-CN"/>
              <a:t>Use a dash to set off an abrupt break or interruption and to announce a long appositive or summary</a:t>
            </a:r>
            <a:endParaRPr lang="en-US" altLang="zh-CN"/>
          </a:p>
          <a:p>
            <a:pPr lvl="1"/>
            <a:r>
              <a:rPr lang="en-US" altLang="zh-CN"/>
              <a:t>Dash is stronger than a comma, less formal than a colon, and more relaxed than parentheses</a:t>
            </a:r>
            <a:r>
              <a:rPr lang="zh-CN" altLang="en-US"/>
              <a:t>（括号）</a:t>
            </a:r>
            <a:endParaRPr lang="en-US" altLang="zh-CN"/>
          </a:p>
          <a:p>
            <a:pPr lvl="1"/>
            <a:r>
              <a:rPr lang="en-US" altLang="zh-CN" i="1"/>
              <a:t>His first thought – if he had any thought at all – was to get out immediately</a:t>
            </a:r>
            <a:endParaRPr lang="en-US" altLang="zh-CN" i="1"/>
          </a:p>
          <a:p>
            <a:pPr lvl="1"/>
            <a:r>
              <a:rPr lang="en-US" altLang="zh-CN"/>
              <a:t>Use dash sparingly</a:t>
            </a:r>
            <a:endParaRPr lang="en-US" altLang="zh-CN"/>
          </a:p>
          <a:p>
            <a:pPr lvl="1"/>
            <a:endParaRPr lang="zh-CN" altLang="en-US"/>
          </a:p>
        </p:txBody>
      </p:sp>
      <p:pic>
        <p:nvPicPr>
          <p:cNvPr id="120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flipV="1">
            <a:off x="979714" y="1426726"/>
            <a:ext cx="10374086" cy="94162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pic>
      <p:pic>
        <p:nvPicPr>
          <p:cNvPr id="121" name="图片" descr="Description: http://upload.wikimedia.org/wikipedia/en/thumb/6/60/Logo_of_Shenzhen_University.jpg/200px-Logo_of_Shenzhen_Universit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65542" y="503853"/>
            <a:ext cx="924027" cy="844624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pic>
      <p:sp>
        <p:nvSpPr>
          <p:cNvPr id="122" name="矩形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3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None/>
            </a:pPr>
            <a:fld id="{CAD2D6BD-DE1B-4B5F-8B41-2702339687B9}" type="slidenum">
              <a:rPr lang="en-US" altLang="zh-CN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标题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2"/>
          </a:xfrm>
          <a:prstGeom prst="rect">
            <a:avLst/>
          </a:prstGeom>
        </p:spPr>
        <p:txBody>
          <a:bodyPr/>
          <a:lstStyle/>
          <a:p>
            <a:r>
              <a:rPr lang="en-US" altLang="zh-CN" b="1"/>
              <a:t>Use the proper case of pronoun</a:t>
            </a:r>
            <a:r>
              <a:rPr lang="zh-CN" altLang="en-US" b="1"/>
              <a:t>（代词）</a:t>
            </a:r>
            <a:endParaRPr lang="zh-CN" altLang="en-US" b="1"/>
          </a:p>
        </p:txBody>
      </p:sp>
      <p:sp>
        <p:nvSpPr>
          <p:cNvPr id="128" name="内容占位符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CN"/>
              <a:t>Personal pronouns (+</a:t>
            </a:r>
            <a:r>
              <a:rPr lang="en-US" altLang="zh-CN" i="1"/>
              <a:t>who</a:t>
            </a:r>
            <a:r>
              <a:rPr lang="en-US" altLang="zh-CN"/>
              <a:t>) chance form as used as subject or object</a:t>
            </a:r>
            <a:endParaRPr lang="en-US" altLang="zh-CN"/>
          </a:p>
          <a:p>
            <a:pPr lvl="1"/>
            <a:r>
              <a:rPr lang="en-US" altLang="zh-CN" i="1"/>
              <a:t>The culprit was he.  </a:t>
            </a:r>
            <a:endParaRPr lang="en-US" altLang="zh-CN" i="1"/>
          </a:p>
          <a:p>
            <a:pPr lvl="1"/>
            <a:r>
              <a:rPr lang="en-US" altLang="zh-CN" i="1"/>
              <a:t>Will James or she will be hired?</a:t>
            </a:r>
            <a:endParaRPr lang="en-US" altLang="zh-CN" i="1"/>
          </a:p>
          <a:p>
            <a:pPr lvl="1"/>
            <a:r>
              <a:rPr lang="en-US" altLang="zh-CN" i="1"/>
              <a:t>Sandy writes better than I.</a:t>
            </a:r>
            <a:endParaRPr lang="en-US" altLang="zh-CN" i="1"/>
          </a:p>
          <a:p>
            <a:r>
              <a:rPr lang="en-US" altLang="zh-CN"/>
              <a:t>Avoid misunderstandings by supplying words</a:t>
            </a:r>
            <a:endParaRPr lang="en-US" altLang="zh-CN"/>
          </a:p>
          <a:p>
            <a:pPr lvl="1"/>
            <a:r>
              <a:rPr lang="en-US" altLang="zh-CN" i="1"/>
              <a:t>Polly loves cake more than </a:t>
            </a:r>
            <a:r>
              <a:rPr lang="en-US" altLang="zh-CN" b="1" i="1"/>
              <a:t>she loves</a:t>
            </a:r>
            <a:r>
              <a:rPr lang="en-US" altLang="zh-CN" i="1"/>
              <a:t> me </a:t>
            </a:r>
            <a:r>
              <a:rPr lang="en-US" altLang="zh-CN"/>
              <a:t>(compare to </a:t>
            </a:r>
            <a:r>
              <a:rPr lang="en-US" altLang="zh-CN" i="1"/>
              <a:t>Polly loves cake more than I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Gerund </a:t>
            </a:r>
            <a:r>
              <a:rPr lang="zh-CN" altLang="en-US"/>
              <a:t>（动名词）</a:t>
            </a:r>
            <a:r>
              <a:rPr lang="en-US" altLang="zh-CN"/>
              <a:t>(a verb form which functions as a noun) usually require the possessive case</a:t>
            </a:r>
            <a:endParaRPr lang="en-US" altLang="zh-CN"/>
          </a:p>
          <a:p>
            <a:pPr lvl="1"/>
            <a:r>
              <a:rPr lang="en-US" altLang="zh-CN" i="1"/>
              <a:t>Mother objected to our driving on the icy road  (</a:t>
            </a:r>
            <a:r>
              <a:rPr lang="zh-CN" altLang="zh-CN" i="1"/>
              <a:t>动名词</a:t>
            </a:r>
            <a:r>
              <a:rPr lang="en-US" altLang="zh-CN" i="1"/>
              <a:t>)</a:t>
            </a:r>
            <a:endParaRPr lang="en-US" altLang="zh-CN" i="1"/>
          </a:p>
          <a:p>
            <a:pPr lvl="1"/>
            <a:endParaRPr lang="zh-CN" altLang="en-US" i="1"/>
          </a:p>
        </p:txBody>
      </p:sp>
      <p:pic>
        <p:nvPicPr>
          <p:cNvPr id="129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flipV="1">
            <a:off x="979714" y="1426726"/>
            <a:ext cx="10374086" cy="94162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pic>
      <p:pic>
        <p:nvPicPr>
          <p:cNvPr id="130" name="图片" descr="Description: http://upload.wikimedia.org/wikipedia/en/thumb/6/60/Logo_of_Shenzhen_University.jpg/200px-Logo_of_Shenzhen_Universit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65542" y="503853"/>
            <a:ext cx="924027" cy="844624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pic>
      <p:sp>
        <p:nvSpPr>
          <p:cNvPr id="131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None/>
            </a:pPr>
            <a:fld id="{CAD2D6BD-DE1B-4B5F-8B41-2702339687B9}" type="slidenum">
              <a:rPr lang="en-US" altLang="zh-CN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2"/>
          </a:xfrm>
          <a:prstGeom prst="rect">
            <a:avLst/>
          </a:prstGeom>
        </p:spPr>
        <p:txBody>
          <a:bodyPr/>
          <a:lstStyle/>
          <a:p>
            <a:r>
              <a:rPr lang="en-US" altLang="zh-CN" b="1"/>
              <a:t>Use of the proper number</a:t>
            </a:r>
            <a:endParaRPr lang="zh-CN" altLang="en-US" b="1"/>
          </a:p>
        </p:txBody>
      </p:sp>
      <p:sp>
        <p:nvSpPr>
          <p:cNvPr id="136" name="内容占位符"/>
          <p:cNvSpPr>
            <a:spLocks noGrp="1"/>
          </p:cNvSpPr>
          <p:nvPr>
            <p:ph idx="1"/>
          </p:nvPr>
        </p:nvSpPr>
        <p:spPr>
          <a:xfrm>
            <a:off x="838200" y="1825625"/>
            <a:ext cx="10639426" cy="461327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/>
              <a:t>The number of the subject determines the number of the verb</a:t>
            </a:r>
            <a:endParaRPr lang="en-US" altLang="zh-CN"/>
          </a:p>
          <a:p>
            <a:r>
              <a:rPr lang="zh-CN" altLang="en-US"/>
              <a:t>主语数目决定动词数目</a:t>
            </a:r>
            <a:endParaRPr lang="en-US" altLang="zh-CN"/>
          </a:p>
          <a:p>
            <a:pPr lvl="1"/>
            <a:r>
              <a:rPr lang="en-US" altLang="zh-CN" sz="2600" i="1"/>
              <a:t>The bittersweet flavor of youth – its trials, its joys, and its adventures – </a:t>
            </a:r>
            <a:r>
              <a:rPr lang="en-US" altLang="zh-CN" sz="2600" b="1" i="1"/>
              <a:t>is</a:t>
            </a:r>
            <a:r>
              <a:rPr lang="en-US" altLang="zh-CN" sz="2600" i="1"/>
              <a:t> not soon forgotten </a:t>
            </a:r>
            <a:r>
              <a:rPr lang="zh-CN" altLang="en-US" sz="2600" i="1"/>
              <a:t>年轻时苦乐参半的味道</a:t>
            </a:r>
            <a:endParaRPr lang="en-US" altLang="zh-CN" sz="2600" i="1"/>
          </a:p>
          <a:p>
            <a:pPr lvl="1"/>
            <a:r>
              <a:rPr lang="en-US" altLang="zh-CN" sz="2600"/>
              <a:t>Note: </a:t>
            </a:r>
            <a:r>
              <a:rPr lang="en-US" altLang="zh-CN" sz="2600" i="1"/>
              <a:t>One of the ablest scientists who </a:t>
            </a:r>
            <a:r>
              <a:rPr lang="en-US" altLang="zh-CN" sz="2600" b="1" i="1"/>
              <a:t>have</a:t>
            </a:r>
            <a:r>
              <a:rPr lang="en-US" altLang="zh-CN" sz="2600" i="1"/>
              <a:t> attacked this problem</a:t>
            </a:r>
            <a:endParaRPr lang="en-US" altLang="zh-CN" sz="2600" i="1"/>
          </a:p>
          <a:p>
            <a:pPr lvl="1"/>
            <a:r>
              <a:rPr lang="en-US" altLang="zh-CN" sz="2600"/>
              <a:t>Use singular after </a:t>
            </a:r>
            <a:r>
              <a:rPr lang="en-US" altLang="zh-CN" sz="2600" i="1"/>
              <a:t>either</a:t>
            </a:r>
            <a:r>
              <a:rPr lang="en-US" altLang="zh-CN" sz="2600"/>
              <a:t>, </a:t>
            </a:r>
            <a:r>
              <a:rPr lang="en-US" altLang="zh-CN" sz="2600" i="1"/>
              <a:t>everyone</a:t>
            </a:r>
            <a:r>
              <a:rPr lang="en-US" altLang="zh-CN" sz="2600"/>
              <a:t>, </a:t>
            </a:r>
            <a:r>
              <a:rPr lang="en-US" altLang="zh-CN" sz="2600" i="1"/>
              <a:t>everybody</a:t>
            </a:r>
            <a:r>
              <a:rPr lang="en-US" altLang="zh-CN" sz="2600"/>
              <a:t>, </a:t>
            </a:r>
            <a:r>
              <a:rPr lang="en-US" altLang="zh-CN" sz="2600" i="1"/>
              <a:t>neither</a:t>
            </a:r>
            <a:r>
              <a:rPr lang="en-US" altLang="zh-CN" sz="2600"/>
              <a:t>, </a:t>
            </a:r>
            <a:r>
              <a:rPr lang="en-US" altLang="zh-CN" sz="2600" i="1"/>
              <a:t>nobody</a:t>
            </a:r>
            <a:r>
              <a:rPr lang="en-US" altLang="zh-CN" sz="2600"/>
              <a:t>, </a:t>
            </a:r>
            <a:r>
              <a:rPr lang="en-US" altLang="zh-CN" sz="2600" i="1"/>
              <a:t>someone  </a:t>
            </a:r>
            <a:r>
              <a:rPr lang="zh-CN" altLang="en-US" sz="2600" i="1"/>
              <a:t>某人</a:t>
            </a:r>
            <a:endParaRPr lang="en-US" altLang="zh-CN" sz="2600" i="1"/>
          </a:p>
          <a:p>
            <a:pPr lvl="1"/>
            <a:r>
              <a:rPr lang="en-US" altLang="zh-CN" sz="2600"/>
              <a:t>With </a:t>
            </a:r>
            <a:r>
              <a:rPr lang="en-US" altLang="zh-CN" sz="2600" i="1"/>
              <a:t>none</a:t>
            </a:r>
            <a:r>
              <a:rPr lang="en-US" altLang="zh-CN" sz="2600"/>
              <a:t>, use the singular verb when the word means “no one” or “not one”</a:t>
            </a:r>
            <a:endParaRPr lang="en-US" altLang="zh-CN" sz="2600"/>
          </a:p>
          <a:p>
            <a:pPr lvl="1"/>
            <a:r>
              <a:rPr lang="en-US" altLang="zh-CN" sz="2600"/>
              <a:t>Note: </a:t>
            </a:r>
            <a:r>
              <a:rPr lang="en-US" altLang="zh-CN" sz="2600" i="1"/>
              <a:t>None are so fallible </a:t>
            </a:r>
            <a:r>
              <a:rPr lang="zh-CN" altLang="en-US" sz="2600" i="1"/>
              <a:t>（容易犯错误）</a:t>
            </a:r>
            <a:r>
              <a:rPr lang="en-US" altLang="zh-CN" sz="2600" i="1"/>
              <a:t> as those who are sure they’re right</a:t>
            </a:r>
            <a:endParaRPr lang="en-US" altLang="zh-CN" sz="2600" i="1"/>
          </a:p>
          <a:p>
            <a:pPr lvl="1"/>
            <a:r>
              <a:rPr lang="en-US" altLang="zh-CN" sz="2600"/>
              <a:t>A compound subject formed with </a:t>
            </a:r>
            <a:r>
              <a:rPr lang="en-US" altLang="zh-CN" sz="2600" i="1"/>
              <a:t>and </a:t>
            </a:r>
            <a:r>
              <a:rPr lang="en-US" altLang="zh-CN" sz="2600"/>
              <a:t>almost always requires plural verb</a:t>
            </a:r>
            <a:r>
              <a:rPr lang="zh-CN" altLang="en-US" sz="2600"/>
              <a:t>（复数动词）</a:t>
            </a:r>
            <a:endParaRPr lang="en-US" altLang="zh-CN" sz="2600"/>
          </a:p>
          <a:p>
            <a:pPr lvl="1"/>
            <a:r>
              <a:rPr lang="en-US" altLang="zh-CN" sz="2600"/>
              <a:t>Exceptions</a:t>
            </a:r>
            <a:r>
              <a:rPr lang="zh-CN" altLang="en-US" sz="2600"/>
              <a:t>（例外）</a:t>
            </a:r>
            <a:r>
              <a:rPr lang="en-US" altLang="zh-CN" sz="2600"/>
              <a:t> are clichés</a:t>
            </a:r>
            <a:r>
              <a:rPr lang="zh-CN" altLang="en-US" sz="2600"/>
              <a:t>（陈词滥调）</a:t>
            </a:r>
            <a:r>
              <a:rPr lang="en-US" altLang="zh-CN" sz="2600"/>
              <a:t>, such as </a:t>
            </a:r>
            <a:r>
              <a:rPr lang="en-US" altLang="zh-CN" sz="2600" i="1"/>
              <a:t>“bread and butter”</a:t>
            </a:r>
            <a:r>
              <a:rPr lang="zh-CN" altLang="en-US" sz="2600" i="1"/>
              <a:t>面包和黄油</a:t>
            </a:r>
            <a:endParaRPr lang="zh-CN" altLang="en-US" sz="2600" i="1"/>
          </a:p>
          <a:p>
            <a:pPr lvl="1"/>
            <a:endParaRPr lang="en-US" altLang="zh-CN" sz="2600" i="1"/>
          </a:p>
        </p:txBody>
      </p:sp>
      <p:pic>
        <p:nvPicPr>
          <p:cNvPr id="137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flipV="1">
            <a:off x="979714" y="1426726"/>
            <a:ext cx="10374086" cy="94162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pic>
      <p:pic>
        <p:nvPicPr>
          <p:cNvPr id="138" name="图片" descr="Description: http://upload.wikimedia.org/wikipedia/en/thumb/6/60/Logo_of_Shenzhen_University.jpg/200px-Logo_of_Shenzhen_Universit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65542" y="503853"/>
            <a:ext cx="924027" cy="844624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pic>
      <p:sp>
        <p:nvSpPr>
          <p:cNvPr id="139" name="矩形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0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None/>
            </a:pPr>
            <a:fld id="{CAD2D6BD-DE1B-4B5F-8B41-2702339687B9}" type="slidenum">
              <a:rPr lang="en-US" altLang="zh-CN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2"/>
          </a:xfrm>
          <a:prstGeom prst="rect">
            <a:avLst/>
          </a:prstGeom>
        </p:spPr>
        <p:txBody>
          <a:bodyPr/>
          <a:lstStyle/>
          <a:p>
            <a:r>
              <a:rPr lang="en-US" altLang="zh-CN" b="1"/>
              <a:t>Use of the proper number (2)</a:t>
            </a:r>
            <a:endParaRPr lang="zh-CN" altLang="en-US" b="1"/>
          </a:p>
        </p:txBody>
      </p:sp>
      <p:sp>
        <p:nvSpPr>
          <p:cNvPr id="145" name="内容占位符"/>
          <p:cNvSpPr>
            <a:spLocks noGrp="1"/>
          </p:cNvSpPr>
          <p:nvPr>
            <p:ph idx="1"/>
          </p:nvPr>
        </p:nvSpPr>
        <p:spPr>
          <a:xfrm>
            <a:off x="838200" y="1825625"/>
            <a:ext cx="10639426" cy="461327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Singular subject remains singular even if other nouns are connected to it by </a:t>
            </a:r>
            <a:r>
              <a:rPr lang="en-US" altLang="zh-CN" i="1"/>
              <a:t>with, as well as, in addition to, except, together with, </a:t>
            </a:r>
            <a:r>
              <a:rPr lang="en-US" altLang="zh-CN"/>
              <a:t>and </a:t>
            </a:r>
            <a:r>
              <a:rPr lang="en-US" altLang="zh-CN" i="1"/>
              <a:t>no less than</a:t>
            </a:r>
            <a:endParaRPr lang="en-US" altLang="zh-CN" i="1"/>
          </a:p>
          <a:p>
            <a:r>
              <a:rPr lang="en-US" altLang="zh-CN"/>
              <a:t>A linking verb agrees with the number of its subject </a:t>
            </a:r>
            <a:endParaRPr lang="en-US" altLang="zh-CN"/>
          </a:p>
          <a:p>
            <a:pPr lvl="1"/>
            <a:r>
              <a:rPr lang="en-US" altLang="zh-CN" i="1"/>
              <a:t>What is wanted is a few more pairs of hands</a:t>
            </a:r>
            <a:endParaRPr lang="en-US" altLang="zh-CN" i="1"/>
          </a:p>
          <a:p>
            <a:pPr lvl="1"/>
            <a:r>
              <a:rPr lang="en-US" altLang="zh-CN" i="1"/>
              <a:t>The trouble with truth is its many varieties</a:t>
            </a:r>
            <a:r>
              <a:rPr lang="zh-CN" altLang="en-US" i="1"/>
              <a:t>（变种）</a:t>
            </a:r>
            <a:endParaRPr lang="en-US" altLang="zh-CN" i="1"/>
          </a:p>
          <a:p>
            <a:r>
              <a:rPr lang="en-US" altLang="zh-CN"/>
              <a:t>Some nouns</a:t>
            </a:r>
            <a:r>
              <a:rPr lang="zh-CN" altLang="en-US"/>
              <a:t>（名词）</a:t>
            </a:r>
            <a:r>
              <a:rPr lang="en-US" altLang="zh-CN"/>
              <a:t> appear as plural but are actually singular</a:t>
            </a:r>
            <a:endParaRPr lang="en-US" altLang="zh-CN" i="1"/>
          </a:p>
          <a:p>
            <a:pPr lvl="1"/>
            <a:r>
              <a:rPr lang="en-US" altLang="zh-CN" i="1"/>
              <a:t>Politics is</a:t>
            </a:r>
            <a:r>
              <a:rPr lang="en-US" altLang="zh-CN"/>
              <a:t>… </a:t>
            </a:r>
            <a:r>
              <a:rPr lang="en-US" altLang="zh-CN" i="1"/>
              <a:t>headquarters is</a:t>
            </a:r>
            <a:r>
              <a:rPr lang="en-US" altLang="zh-CN"/>
              <a:t>… (but </a:t>
            </a:r>
            <a:r>
              <a:rPr lang="en-US" altLang="zh-CN" i="1"/>
              <a:t>quarters are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No general rule: idioms </a:t>
            </a:r>
            <a:r>
              <a:rPr lang="zh-CN" altLang="en-US"/>
              <a:t>（习语）</a:t>
            </a:r>
            <a:r>
              <a:rPr lang="en-US" altLang="zh-CN"/>
              <a:t> have to be learned</a:t>
            </a:r>
            <a:endParaRPr lang="zh-CN" altLang="en-US" i="1"/>
          </a:p>
        </p:txBody>
      </p:sp>
      <p:pic>
        <p:nvPicPr>
          <p:cNvPr id="146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flipV="1">
            <a:off x="979714" y="1426726"/>
            <a:ext cx="10374086" cy="94162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pic>
      <p:pic>
        <p:nvPicPr>
          <p:cNvPr id="147" name="图片" descr="Description: http://upload.wikimedia.org/wikipedia/en/thumb/6/60/Logo_of_Shenzhen_University.jpg/200px-Logo_of_Shenzhen_Universit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65542" y="503853"/>
            <a:ext cx="924027" cy="844624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pic>
      <p:sp>
        <p:nvSpPr>
          <p:cNvPr id="148" name="矩形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9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None/>
            </a:pPr>
            <a:fld id="{CAD2D6BD-DE1B-4B5F-8B41-2702339687B9}" type="slidenum">
              <a:rPr lang="en-US" altLang="zh-CN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6909</Words>
  <Application>WPS 演示</Application>
  <PresentationFormat/>
  <Paragraphs>184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Times New Roman</vt:lpstr>
      <vt:lpstr>Calibri</vt:lpstr>
      <vt:lpstr>Calibri Light</vt:lpstr>
      <vt:lpstr>微软雅黑</vt:lpstr>
      <vt:lpstr>Arial Unicode MS</vt:lpstr>
      <vt:lpstr>Office 主题</vt:lpstr>
      <vt:lpstr>Professional Basic English Lecture 3, September , 2021</vt:lpstr>
      <vt:lpstr>Elements of style in English</vt:lpstr>
      <vt:lpstr>Possessive singular of nouns</vt:lpstr>
      <vt:lpstr>Use of comma</vt:lpstr>
      <vt:lpstr>Use of comma (2)</vt:lpstr>
      <vt:lpstr>Use of colon and dash</vt:lpstr>
      <vt:lpstr>Use the proper case of pronoun（代词）</vt:lpstr>
      <vt:lpstr>Use of the proper number</vt:lpstr>
      <vt:lpstr>Use of the proper number (2)</vt:lpstr>
      <vt:lpstr>Participial phrases </vt:lpstr>
      <vt:lpstr>General style advice</vt:lpstr>
      <vt:lpstr>Structuring the text</vt:lpstr>
      <vt:lpstr>Classroom task 2</vt:lpstr>
      <vt:lpstr>Classroom task 2 example answer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Learning-based prediction of packet loss artifact visibility in networked video</dc:title>
  <dc:creator>jari</dc:creator>
  <cp:lastModifiedBy>Administrator</cp:lastModifiedBy>
  <cp:revision>155</cp:revision>
  <dcterms:created xsi:type="dcterms:W3CDTF">2018-05-02T03:00:00Z</dcterms:created>
  <dcterms:modified xsi:type="dcterms:W3CDTF">2021-10-20T01:15:55Z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2052-10.8.0.6370</vt:lpwstr>
  </property>
</Properties>
</file>