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4"/>
  </p:notesMasterIdLst>
  <p:handoutMasterIdLst>
    <p:handoutMasterId r:id="rId12"/>
  </p:handoutMasterIdLst>
  <p:sldIdLst>
    <p:sldId id="314" r:id="rId3"/>
    <p:sldId id="289" r:id="rId5"/>
    <p:sldId id="296" r:id="rId6"/>
    <p:sldId id="274" r:id="rId7"/>
    <p:sldId id="292" r:id="rId8"/>
    <p:sldId id="295" r:id="rId9"/>
    <p:sldId id="291" r:id="rId10"/>
    <p:sldId id="29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008000"/>
    <a:srgbClr val="5B9BD5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89" d="100"/>
          <a:sy n="89" d="100"/>
        </p:scale>
        <p:origin x="114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B7736A-2E39-49FF-BDE1-477D79B1017A}" type="datetimeFigureOut">
              <a:rPr lang="en-US" smtClean="0"/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F2E99F-47E7-4C47-BB5A-B5F6E8DF552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9315C-5743-4897-A932-B07F59FFDABB}" type="datetimeFigureOut">
              <a:rPr lang="en-US" smtClean="0"/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EC7C46-6BC2-4E67-864B-92A6D058EF7C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幻灯片图像占位符 79"/>
          <p:cNvSpPr>
            <a:spLocks noGrp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81" name="文本占位符 80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noAutofit/>
          </a:bodyPr>
          <a:lstStyle/>
          <a:p>
            <a:endParaRPr lang="zh-CN" altLang="en-US"/>
          </a:p>
        </p:txBody>
      </p:sp>
      <p:sp>
        <p:nvSpPr>
          <p:cNvPr id="82" name="编号占位符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noAutofit/>
          </a:bodyPr>
          <a:lstStyle/>
          <a:p>
            <a:fld id="{CAD2D6BD-DE1B-4B5F-8B41-2702339687B9}" type="slidenum">
              <a:rPr lang="en-US" altLang="zh-CN" sz="1200"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</a:fld>
            <a:endParaRPr lang="zh-CN" altLang="en-US" sz="1200"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C7C46-6BC2-4E67-864B-92A6D058EF7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25001-EA22-44B8-9912-07817CB506FB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Korhonen: Learning based prediction of packet loss artifact visibility in networked video, QoMEX’18, 31 May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462B7-849E-4033-981E-1BF9E2692223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Korhonen: Learning based prediction of packet loss artifact visibility in networked video, QoMEX’18, 31 May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77DB6-569D-4550-86E9-72E40411B4FC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Korhonen: Learning based prediction of packet loss artifact visibility in networked video, QoMEX’18, 31 May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5E458-EC47-4BB6-A73E-52F0CB44AC9B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Korhonen: Learning based prediction of packet loss artifact visibility in networked video, QoMEX’18, 31 May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4BFC5-301E-4C7B-8126-A9F51770C00D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Korhonen: Learning based prediction of packet loss artifact visibility in networked video, QoMEX’18, 31 May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685FE-FB18-47A4-9209-47682DEE1A5B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Korhonen: Learning based prediction of packet loss artifact visibility in networked video, QoMEX’18, 31 May 2018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5BBBA-2DD8-45FA-9ED7-573E0B50A0F5}" type="datetime1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Korhonen: Learning based prediction of packet loss artifact visibility in networked video, QoMEX’18, 31 May 2018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BA947-3D5E-4BDF-B81E-12D5DBB6B8AA}" type="datetime1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Korhonen: Learning based prediction of packet loss artifact visibility in networked video, QoMEX’18, 31 May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3A834-A535-425B-84C8-0FFF9D16CD56}" type="datetime1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Korhonen: Learning based prediction of packet loss artifact visibility in networked video, QoMEX’18, 31 May 2018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DF1C6-EF72-44A5-8B83-DE3D86907258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Korhonen: Learning based prediction of packet loss artifact visibility in networked video, QoMEX’18, 31 May 2018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FE798-5398-4472-8647-36EC9B984EFC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J. Korhonen: Learning based prediction of packet loss artifact visibility in networked video, QoMEX’18, 31 May 2018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3EE6D-C90F-407A-A85E-3C0F96AE1E14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J. Korhonen: Learning based prediction of packet loss artifact visibility in networked video, QoMEX’18, 31 May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标题"/>
          <p:cNvSpPr>
            <a:spLocks noGrp="1"/>
          </p:cNvSpPr>
          <p:nvPr>
            <p:ph type="ctrTitle"/>
          </p:nvPr>
        </p:nvSpPr>
        <p:spPr>
          <a:xfrm>
            <a:off x="1524000" y="1481693"/>
            <a:ext cx="9144000" cy="2387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/>
            <a:r>
              <a:rPr lang="en-US" altLang="zh-CN" sz="4000" b="1"/>
              <a:t>Professional Basic English</a:t>
            </a:r>
            <a:br>
              <a:rPr lang="zh-CN" altLang="en-US" sz="4000" b="1"/>
            </a:br>
            <a:r>
              <a:rPr lang="en-US" altLang="zh-CN" sz="4000" b="1"/>
              <a:t>Lecture 4-1, October , 2021</a:t>
            </a:r>
            <a:endParaRPr lang="zh-CN" altLang="en-US" sz="4000" b="1"/>
          </a:p>
        </p:txBody>
      </p:sp>
      <p:sp>
        <p:nvSpPr>
          <p:cNvPr id="76" name="文本"/>
          <p:cNvSpPr>
            <a:spLocks noGrp="1"/>
          </p:cNvSpPr>
          <p:nvPr>
            <p:ph type="subTitle" idx="1"/>
          </p:nvPr>
        </p:nvSpPr>
        <p:spPr>
          <a:xfrm>
            <a:off x="1524000" y="4248500"/>
            <a:ext cx="9457597" cy="2264820"/>
          </a:xfrm>
          <a:prstGeom prst="rect">
            <a:avLst/>
          </a:prstGeom>
        </p:spPr>
        <p:txBody>
          <a:bodyPr/>
          <a:lstStyle/>
          <a:p>
            <a:endParaRPr lang="en-US" altLang="zh-CN" i="1"/>
          </a:p>
          <a:p>
            <a:r>
              <a:rPr lang="zh-CN" altLang="en-US" i="1"/>
              <a:t>陈剑勇</a:t>
            </a:r>
            <a:endParaRPr lang="en-US" altLang="zh-CN" i="1"/>
          </a:p>
          <a:p>
            <a:r>
              <a:rPr lang="en-US" altLang="zh-CN" i="1"/>
              <a:t>jychen@szu.edu.cn</a:t>
            </a:r>
            <a:endParaRPr lang="en-US" altLang="zh-CN" i="1"/>
          </a:p>
          <a:p>
            <a:endParaRPr lang="en-US" altLang="zh-CN" i="1"/>
          </a:p>
          <a:p>
            <a:r>
              <a:rPr lang="en-US" altLang="zh-CN" sz="1800" i="1"/>
              <a:t>Note: The content are mainly provided by Dr. Jari Korhonen</a:t>
            </a:r>
            <a:r>
              <a:rPr lang="en-US" altLang="zh-CN" i="1"/>
              <a:t> </a:t>
            </a:r>
            <a:endParaRPr lang="zh-CN" altLang="en-US" sz="2000"/>
          </a:p>
        </p:txBody>
      </p:sp>
      <p:grpSp>
        <p:nvGrpSpPr>
          <p:cNvPr id="79" name="组合"/>
          <p:cNvGrpSpPr/>
          <p:nvPr/>
        </p:nvGrpSpPr>
        <p:grpSpPr>
          <a:xfrm>
            <a:off x="606488" y="383826"/>
            <a:ext cx="10480613" cy="3630716"/>
            <a:chOff x="606488" y="383826"/>
            <a:chExt cx="10480613" cy="3630716"/>
          </a:xfrm>
        </p:grpSpPr>
        <p:pic>
          <p:nvPicPr>
            <p:cNvPr id="77" name="图片" descr="Description: http://upload.wikimedia.org/wikipedia/en/thumb/6/60/Logo_of_Shenzhen_University.jpg/200px-Logo_of_Shenzhen_University.jp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06488" y="383826"/>
              <a:ext cx="1487029" cy="1359247"/>
            </a:xfrm>
            <a:prstGeom prst="rect">
              <a:avLst/>
            </a:prstGeom>
            <a:noFill/>
            <a:ln w="9525" cap="flat" cmpd="sng">
              <a:noFill/>
              <a:prstDash val="solid"/>
              <a:round/>
            </a:ln>
          </p:spPr>
        </p:pic>
        <p:pic>
          <p:nvPicPr>
            <p:cNvPr id="78" name="图片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flipV="1">
              <a:off x="1313819" y="3925834"/>
              <a:ext cx="9773283" cy="88708"/>
            </a:xfrm>
            <a:prstGeom prst="rect">
              <a:avLst/>
            </a:prstGeom>
            <a:noFill/>
            <a:ln w="9525" cap="flat" cmpd="sng">
              <a:noFill/>
              <a:prstDash val="solid"/>
              <a:round/>
            </a:ln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Elements of style in English</a:t>
            </a:r>
            <a:endParaRPr 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825625"/>
            <a:ext cx="10815735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Adopted from </a:t>
            </a:r>
            <a:r>
              <a:rPr lang="en-US" i="1" dirty="0" smtClean="0"/>
              <a:t>Strung &amp; White: Elements of Style, 4th Edition</a:t>
            </a:r>
            <a:endParaRPr lang="en-US" i="1" dirty="0" smtClean="0"/>
          </a:p>
          <a:p>
            <a:r>
              <a:rPr lang="en-US" dirty="0" smtClean="0"/>
              <a:t>Elementary rules of grammar and style</a:t>
            </a:r>
            <a:endParaRPr lang="en-US" dirty="0" smtClean="0"/>
          </a:p>
          <a:p>
            <a:pPr lvl="1"/>
            <a:r>
              <a:rPr lang="en-US" sz="2600" dirty="0" smtClean="0"/>
              <a:t>Paragraphs, sentences, appropriate words</a:t>
            </a:r>
            <a:endParaRPr lang="en-US" sz="2600" dirty="0" smtClean="0"/>
          </a:p>
          <a:p>
            <a:r>
              <a:rPr lang="en-US" dirty="0" smtClean="0"/>
              <a:t>Form in scientific writing</a:t>
            </a:r>
            <a:endParaRPr lang="en-US" dirty="0" smtClean="0"/>
          </a:p>
          <a:p>
            <a:r>
              <a:rPr lang="en-US" dirty="0" smtClean="0"/>
              <a:t>Commonly misused words and phrases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979714" y="1426727"/>
            <a:ext cx="10374085" cy="9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11" descr="Description: http://upload.wikimedia.org/wikipedia/en/thumb/6/60/Logo_of_Shenzhen_University.jpg/200px-Logo_of_Shenzhen_Universit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5542" y="503853"/>
            <a:ext cx="924027" cy="844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Use concrete language</a:t>
            </a:r>
            <a:endParaRPr 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825625"/>
            <a:ext cx="11082868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In scientific writing, we are often tempted to too complex writing</a:t>
            </a:r>
            <a:endParaRPr lang="en-US" i="1" dirty="0" smtClean="0"/>
          </a:p>
          <a:p>
            <a:pPr lvl="1"/>
            <a:r>
              <a:rPr lang="en-US" i="1" dirty="0" smtClean="0">
                <a:solidFill>
                  <a:srgbClr val="C00000"/>
                </a:solidFill>
              </a:rPr>
              <a:t>By utilizing different methodology, a discrepancy was observed</a:t>
            </a:r>
            <a:endParaRPr lang="en-US" i="1" dirty="0" smtClean="0">
              <a:solidFill>
                <a:srgbClr val="C00000"/>
              </a:solidFill>
            </a:endParaRPr>
          </a:p>
          <a:p>
            <a:pPr lvl="1"/>
            <a:r>
              <a:rPr lang="en-US" i="1" dirty="0" smtClean="0">
                <a:solidFill>
                  <a:schemeClr val="accent6">
                    <a:lumMod val="50000"/>
                  </a:schemeClr>
                </a:solidFill>
              </a:rPr>
              <a:t>We got different results when we used a different method </a:t>
            </a:r>
            <a:endParaRPr lang="en-US" i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lvl="1"/>
            <a:endParaRPr lang="en-US" sz="1000" i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lvl="1"/>
            <a:r>
              <a:rPr lang="en-US" i="1" dirty="0" smtClean="0">
                <a:solidFill>
                  <a:srgbClr val="C00000"/>
                </a:solidFill>
              </a:rPr>
              <a:t>Based on the experimentation, we observed an anomaly in the data</a:t>
            </a:r>
            <a:endParaRPr lang="en-US" i="1" dirty="0" smtClean="0">
              <a:solidFill>
                <a:srgbClr val="C00000"/>
              </a:solidFill>
            </a:endParaRPr>
          </a:p>
          <a:p>
            <a:pPr lvl="1"/>
            <a:r>
              <a:rPr lang="en-US" i="1" dirty="0" smtClean="0">
                <a:solidFill>
                  <a:schemeClr val="accent6">
                    <a:lumMod val="50000"/>
                  </a:schemeClr>
                </a:solidFill>
              </a:rPr>
              <a:t>Our tests revealed an anomaly in the data</a:t>
            </a:r>
            <a:endParaRPr lang="en-US" i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lvl="1"/>
            <a:endParaRPr lang="en-US" sz="1000" i="1" dirty="0">
              <a:solidFill>
                <a:schemeClr val="accent6">
                  <a:lumMod val="50000"/>
                </a:schemeClr>
              </a:solidFill>
            </a:endParaRPr>
          </a:p>
          <a:p>
            <a:pPr lvl="1"/>
            <a:r>
              <a:rPr lang="en-US" i="1" dirty="0" smtClean="0">
                <a:solidFill>
                  <a:srgbClr val="C00000"/>
                </a:solidFill>
              </a:rPr>
              <a:t>It is believed that a further study will provide us with an explanation of the results</a:t>
            </a:r>
            <a:endParaRPr lang="en-US" i="1" dirty="0" smtClean="0">
              <a:solidFill>
                <a:srgbClr val="C00000"/>
              </a:solidFill>
            </a:endParaRPr>
          </a:p>
          <a:p>
            <a:pPr lvl="1"/>
            <a:r>
              <a:rPr lang="en-US" i="1" dirty="0" smtClean="0">
                <a:solidFill>
                  <a:schemeClr val="accent6">
                    <a:lumMod val="50000"/>
                  </a:schemeClr>
                </a:solidFill>
              </a:rPr>
              <a:t>We assume that a new study will explain the results</a:t>
            </a:r>
            <a:endParaRPr lang="en-US" i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979714" y="1426727"/>
            <a:ext cx="10374085" cy="9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11" descr="Description: http://upload.wikimedia.org/wikipedia/en/thumb/6/60/Logo_of_Shenzhen_University.jpg/200px-Logo_of_Shenzhen_Universit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5542" y="503853"/>
            <a:ext cx="924027" cy="844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Omit needless words </a:t>
            </a:r>
            <a:endParaRPr 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825625"/>
            <a:ext cx="10815735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Good writing is concise</a:t>
            </a:r>
            <a:endParaRPr lang="en-US" i="1" dirty="0" smtClean="0"/>
          </a:p>
          <a:p>
            <a:pPr lvl="1"/>
            <a:r>
              <a:rPr lang="en-US" i="1" dirty="0" smtClean="0"/>
              <a:t>In spite of the fact that… </a:t>
            </a:r>
            <a:r>
              <a:rPr lang="en-US" dirty="0" smtClean="0"/>
              <a:t>-&gt; </a:t>
            </a:r>
            <a:r>
              <a:rPr lang="en-US" i="1" dirty="0" smtClean="0"/>
              <a:t>Although…</a:t>
            </a:r>
            <a:endParaRPr lang="en-US" i="1" dirty="0" smtClean="0"/>
          </a:p>
          <a:p>
            <a:pPr lvl="1"/>
            <a:r>
              <a:rPr lang="en-US" i="1" dirty="0" smtClean="0"/>
              <a:t>Due to the fact that… </a:t>
            </a:r>
            <a:r>
              <a:rPr lang="en-US" dirty="0" smtClean="0"/>
              <a:t>-&gt; </a:t>
            </a:r>
            <a:r>
              <a:rPr lang="en-US" i="1" dirty="0" smtClean="0"/>
              <a:t>Because of…</a:t>
            </a:r>
            <a:endParaRPr lang="en-US" i="1" dirty="0" smtClean="0"/>
          </a:p>
          <a:p>
            <a:pPr lvl="1"/>
            <a:r>
              <a:rPr lang="en-US" i="1" dirty="0" smtClean="0"/>
              <a:t>In a polite manner </a:t>
            </a:r>
            <a:r>
              <a:rPr lang="en-US" dirty="0" smtClean="0"/>
              <a:t>-&gt; </a:t>
            </a:r>
            <a:r>
              <a:rPr lang="en-US" i="1" dirty="0" smtClean="0"/>
              <a:t>Politely</a:t>
            </a:r>
            <a:endParaRPr lang="en-US" i="1" dirty="0" smtClean="0"/>
          </a:p>
          <a:p>
            <a:pPr lvl="1"/>
            <a:r>
              <a:rPr lang="en-US" i="1" dirty="0" smtClean="0"/>
              <a:t>This is a topic that needs to be studied</a:t>
            </a:r>
            <a:r>
              <a:rPr lang="en-US" dirty="0" smtClean="0"/>
              <a:t> -&gt; </a:t>
            </a:r>
            <a:r>
              <a:rPr lang="en-US" i="1" dirty="0" smtClean="0"/>
              <a:t>This topic needs to be studied </a:t>
            </a:r>
            <a:endParaRPr lang="en-US" i="1" dirty="0" smtClean="0"/>
          </a:p>
          <a:p>
            <a:pPr marL="457200" lvl="1" indent="0">
              <a:buNone/>
            </a:pPr>
            <a:r>
              <a:rPr lang="en-US" i="1" dirty="0" smtClean="0"/>
              <a:t>                                                                              </a:t>
            </a:r>
            <a:r>
              <a:rPr lang="en-US" dirty="0" smtClean="0"/>
              <a:t>(or </a:t>
            </a:r>
            <a:r>
              <a:rPr lang="en-US" i="1" dirty="0" smtClean="0"/>
              <a:t>we need to study this topic</a:t>
            </a:r>
            <a:r>
              <a:rPr lang="en-US" dirty="0" smtClean="0"/>
              <a:t>)</a:t>
            </a:r>
            <a:endParaRPr lang="en-US" dirty="0" smtClean="0"/>
          </a:p>
          <a:p>
            <a:pPr lvl="1"/>
            <a:r>
              <a:rPr lang="en-US" i="1" dirty="0" smtClean="0"/>
              <a:t>His cousin, who also lives the same city</a:t>
            </a:r>
            <a:r>
              <a:rPr lang="en-US" dirty="0" smtClean="0"/>
              <a:t> -&gt; </a:t>
            </a:r>
            <a:r>
              <a:rPr lang="en-US" i="1" dirty="0" smtClean="0"/>
              <a:t>His cousin, living in the same city</a:t>
            </a:r>
            <a:endParaRPr lang="en-US" i="1" dirty="0" smtClean="0"/>
          </a:p>
          <a:p>
            <a:pPr lvl="1"/>
            <a:endParaRPr lang="en-US" dirty="0" smtClean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979714" y="1426727"/>
            <a:ext cx="10374085" cy="9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11" descr="Description: http://upload.wikimedia.org/wikipedia/en/thumb/6/60/Logo_of_Shenzhen_University.jpg/200px-Logo_of_Shenzhen_Universit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5542" y="503853"/>
            <a:ext cx="924027" cy="844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Express coordinate ideas in similar form</a:t>
            </a:r>
            <a:endParaRPr 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639426" cy="4613275"/>
          </a:xfrm>
        </p:spPr>
        <p:txBody>
          <a:bodyPr>
            <a:normAutofit/>
          </a:bodyPr>
          <a:lstStyle/>
          <a:p>
            <a:r>
              <a:rPr lang="en-US" i="1" dirty="0" smtClean="0">
                <a:solidFill>
                  <a:srgbClr val="C00000"/>
                </a:solidFill>
              </a:rPr>
              <a:t>The French, the Italians, Spanish, and Portuguese </a:t>
            </a:r>
            <a:endParaRPr lang="en-US" i="1" dirty="0" smtClean="0">
              <a:solidFill>
                <a:srgbClr val="C00000"/>
              </a:solidFill>
            </a:endParaRPr>
          </a:p>
          <a:p>
            <a:r>
              <a:rPr lang="en-US" i="1" dirty="0" smtClean="0">
                <a:solidFill>
                  <a:schemeClr val="accent6">
                    <a:lumMod val="50000"/>
                  </a:schemeClr>
                </a:solidFill>
              </a:rPr>
              <a:t>The French, the Italians, the Spanish, and the Portuguese</a:t>
            </a:r>
            <a:endParaRPr lang="en-US" i="1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i="1" dirty="0" smtClean="0">
                <a:solidFill>
                  <a:srgbClr val="C00000"/>
                </a:solidFill>
              </a:rPr>
              <a:t>In spring, summer, or in winter</a:t>
            </a:r>
            <a:endParaRPr lang="en-US" i="1" dirty="0" smtClean="0">
              <a:solidFill>
                <a:srgbClr val="C00000"/>
              </a:solidFill>
            </a:endParaRPr>
          </a:p>
          <a:p>
            <a:r>
              <a:rPr lang="en-US" i="1" dirty="0" smtClean="0">
                <a:solidFill>
                  <a:schemeClr val="accent6">
                    <a:lumMod val="50000"/>
                  </a:schemeClr>
                </a:solidFill>
              </a:rPr>
              <a:t>In spring, summer or winter</a:t>
            </a:r>
            <a:endParaRPr lang="en-US" i="1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i="1" dirty="0" smtClean="0">
                <a:solidFill>
                  <a:schemeClr val="accent6">
                    <a:lumMod val="50000"/>
                  </a:schemeClr>
                </a:solidFill>
              </a:rPr>
              <a:t>In spring, in summer, or in winter</a:t>
            </a:r>
            <a:endParaRPr lang="en-US" i="1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i="1" dirty="0" smtClean="0">
                <a:solidFill>
                  <a:srgbClr val="C00000"/>
                </a:solidFill>
              </a:rPr>
              <a:t>It was both a long ceremony and very exhaustive</a:t>
            </a:r>
            <a:endParaRPr lang="en-US" i="1" dirty="0" smtClean="0">
              <a:solidFill>
                <a:srgbClr val="C00000"/>
              </a:solidFill>
            </a:endParaRPr>
          </a:p>
          <a:p>
            <a:r>
              <a:rPr lang="en-US" i="1" dirty="0" smtClean="0">
                <a:solidFill>
                  <a:schemeClr val="accent6">
                    <a:lumMod val="50000"/>
                  </a:schemeClr>
                </a:solidFill>
              </a:rPr>
              <a:t>The ceremony was both long and exhaustive</a:t>
            </a:r>
            <a:endParaRPr lang="en-US" i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lvl="1"/>
            <a:endParaRPr lang="en-US" dirty="0" smtClean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979714" y="1426727"/>
            <a:ext cx="10374085" cy="9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11" descr="Description: http://upload.wikimedia.org/wikipedia/en/thumb/6/60/Logo_of_Shenzhen_University.jpg/200px-Logo_of_Shenzhen_Universit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5542" y="503853"/>
            <a:ext cx="924027" cy="844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Keep related words together</a:t>
            </a:r>
            <a:endParaRPr 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639426" cy="461327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66FF"/>
                </a:solidFill>
              </a:rPr>
              <a:t>The new phone</a:t>
            </a:r>
            <a:r>
              <a:rPr lang="en-US" dirty="0" smtClean="0"/>
              <a:t> I bought </a:t>
            </a:r>
            <a:r>
              <a:rPr lang="en-US" dirty="0" smtClean="0">
                <a:solidFill>
                  <a:srgbClr val="0066FF"/>
                </a:solidFill>
              </a:rPr>
              <a:t>is made in China 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ok, but…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I bought </a:t>
            </a:r>
            <a:r>
              <a:rPr lang="en-US" dirty="0" smtClean="0">
                <a:solidFill>
                  <a:srgbClr val="0066FF"/>
                </a:solidFill>
              </a:rPr>
              <a:t>a new phone made in China 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ok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>
                <a:solidFill>
                  <a:srgbClr val="0066FF"/>
                </a:solidFill>
              </a:rPr>
              <a:t>I told him for 1000 RMB</a:t>
            </a:r>
            <a:r>
              <a:rPr lang="en-US" dirty="0" smtClean="0"/>
              <a:t> to buy a new phone (</a:t>
            </a:r>
            <a:r>
              <a:rPr lang="en-US" dirty="0" smtClean="0">
                <a:solidFill>
                  <a:srgbClr val="FF0000"/>
                </a:solidFill>
              </a:rPr>
              <a:t>really??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I told him </a:t>
            </a:r>
            <a:r>
              <a:rPr lang="en-US" dirty="0" smtClean="0">
                <a:solidFill>
                  <a:srgbClr val="0066FF"/>
                </a:solidFill>
              </a:rPr>
              <a:t>to buy a new phone for 1000 RMB</a:t>
            </a:r>
            <a:r>
              <a:rPr lang="en-US" dirty="0" smtClean="0"/>
              <a:t> (sounds more feasible)</a:t>
            </a:r>
            <a:endParaRPr lang="en-US" dirty="0" smtClean="0"/>
          </a:p>
          <a:p>
            <a:r>
              <a:rPr lang="en-US" dirty="0" smtClean="0">
                <a:solidFill>
                  <a:srgbClr val="0066FF"/>
                </a:solidFill>
              </a:rPr>
              <a:t>A man</a:t>
            </a:r>
            <a:r>
              <a:rPr lang="en-US" dirty="0" smtClean="0"/>
              <a:t> fell down </a:t>
            </a:r>
            <a:r>
              <a:rPr lang="en-US" dirty="0">
                <a:solidFill>
                  <a:srgbClr val="0066FF"/>
                </a:solidFill>
              </a:rPr>
              <a:t>wearing a brown jacket</a:t>
            </a:r>
            <a:r>
              <a:rPr lang="en-US" dirty="0" smtClean="0"/>
              <a:t> (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well…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>
                <a:solidFill>
                  <a:srgbClr val="0066FF"/>
                </a:solidFill>
              </a:rPr>
              <a:t>A man</a:t>
            </a:r>
            <a:r>
              <a:rPr lang="en-US" dirty="0"/>
              <a:t> </a:t>
            </a:r>
            <a:r>
              <a:rPr lang="en-US" dirty="0" smtClean="0">
                <a:solidFill>
                  <a:srgbClr val="0066FF"/>
                </a:solidFill>
              </a:rPr>
              <a:t>wearing </a:t>
            </a:r>
            <a:r>
              <a:rPr lang="en-US" dirty="0">
                <a:solidFill>
                  <a:srgbClr val="0066FF"/>
                </a:solidFill>
              </a:rPr>
              <a:t>a brown </a:t>
            </a:r>
            <a:r>
              <a:rPr lang="en-US" dirty="0" smtClean="0">
                <a:solidFill>
                  <a:srgbClr val="0066FF"/>
                </a:solidFill>
              </a:rPr>
              <a:t>jacket</a:t>
            </a:r>
            <a:r>
              <a:rPr lang="en-US" dirty="0" smtClean="0"/>
              <a:t> fell down (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sounds better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>
                <a:solidFill>
                  <a:srgbClr val="0066FF"/>
                </a:solidFill>
              </a:rPr>
              <a:t>A man</a:t>
            </a:r>
            <a:r>
              <a:rPr lang="en-US" dirty="0"/>
              <a:t> fell down </a:t>
            </a:r>
            <a:r>
              <a:rPr lang="en-US" dirty="0">
                <a:solidFill>
                  <a:srgbClr val="0066FF"/>
                </a:solidFill>
              </a:rPr>
              <a:t>wearing </a:t>
            </a:r>
            <a:r>
              <a:rPr lang="en-US" dirty="0" smtClean="0">
                <a:solidFill>
                  <a:srgbClr val="0066FF"/>
                </a:solidFill>
              </a:rPr>
              <a:t>slippery shoes</a:t>
            </a:r>
            <a:r>
              <a:rPr lang="en-US" dirty="0" smtClean="0"/>
              <a:t> (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ok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>
                <a:solidFill>
                  <a:srgbClr val="0066FF"/>
                </a:solidFill>
              </a:rPr>
              <a:t>A man wearing </a:t>
            </a:r>
            <a:r>
              <a:rPr lang="en-US" dirty="0" smtClean="0">
                <a:solidFill>
                  <a:srgbClr val="0066FF"/>
                </a:solidFill>
              </a:rPr>
              <a:t>slippery shoes</a:t>
            </a:r>
            <a:r>
              <a:rPr lang="en-US" dirty="0" smtClean="0"/>
              <a:t> </a:t>
            </a:r>
            <a:r>
              <a:rPr lang="en-US" dirty="0"/>
              <a:t>fell down 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ok, but…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 smtClean="0"/>
          </a:p>
          <a:p>
            <a:endParaRPr lang="en-US" dirty="0" smtClean="0">
              <a:solidFill>
                <a:srgbClr val="0066FF"/>
              </a:solidFill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979714" y="1426727"/>
            <a:ext cx="10374085" cy="9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11" descr="Description: http://upload.wikimedia.org/wikipedia/en/thumb/6/60/Logo_of_Shenzhen_University.jpg/200px-Logo_of_Shenzhen_Universit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5542" y="503853"/>
            <a:ext cx="924027" cy="844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Use a mixture of short and long sentences</a:t>
            </a:r>
            <a:endParaRPr 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Too short sentences: sounds too compact and periodic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I went to work. I was working hard all the morning. Then I had lunch. After the lunch, I got back to work. In the evening, I went back home. Then I fell asleep.</a:t>
            </a:r>
            <a:endParaRPr lang="en-US" dirty="0" smtClean="0"/>
          </a:p>
          <a:p>
            <a:r>
              <a:rPr lang="en-US" dirty="0" smtClean="0"/>
              <a:t>Too long sentences: exhaustive to read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I went to work and worked hard all the morning, after which I had lunch, and then I got back to work, and finally, in the evening I went back home and then I fell asleep.</a:t>
            </a:r>
            <a:endParaRPr lang="en-US" dirty="0"/>
          </a:p>
          <a:p>
            <a:r>
              <a:rPr lang="en-US" dirty="0" smtClean="0"/>
              <a:t>Good “rhythm” of short and long sentences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I went to work and worked hard all the morning. Then I had lunch. After the lunch, I got back to work. In the evening, I went back home, and then I fell asleep.</a:t>
            </a:r>
            <a:endParaRPr lang="en-US" dirty="0" smtClean="0"/>
          </a:p>
          <a:p>
            <a:pPr lvl="1"/>
            <a:endParaRPr lang="en-US" dirty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979714" y="1426727"/>
            <a:ext cx="10374085" cy="9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11" descr="Description: http://upload.wikimedia.org/wikipedia/en/thumb/6/60/Logo_of_Shenzhen_University.jpg/200px-Logo_of_Shenzhen_Universit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5542" y="503853"/>
            <a:ext cx="924027" cy="844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</a:t>
            </a:r>
            <a:r>
              <a:rPr lang="en-US" b="1" dirty="0" smtClean="0"/>
              <a:t>eep to one tense</a:t>
            </a:r>
            <a:endParaRPr 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639426" cy="4613275"/>
          </a:xfrm>
        </p:spPr>
        <p:txBody>
          <a:bodyPr>
            <a:normAutofit/>
          </a:bodyPr>
          <a:lstStyle/>
          <a:p>
            <a:r>
              <a:rPr lang="en-US" dirty="0" smtClean="0"/>
              <a:t>It is (usually) possible to explain methodologies etc. either in past or present tense, but you should keep to the selected tense</a:t>
            </a:r>
            <a:endParaRPr lang="en-US" dirty="0" smtClean="0"/>
          </a:p>
          <a:p>
            <a:pPr marL="457200" lvl="1" indent="0">
              <a:buNone/>
            </a:pPr>
            <a:r>
              <a:rPr lang="en-US" i="1" dirty="0" smtClean="0"/>
              <a:t>We </a:t>
            </a:r>
            <a:r>
              <a:rPr lang="en-US" i="1" dirty="0" smtClean="0">
                <a:solidFill>
                  <a:srgbClr val="C00000"/>
                </a:solidFill>
              </a:rPr>
              <a:t>asked</a:t>
            </a:r>
            <a:r>
              <a:rPr lang="en-US" i="1" dirty="0" smtClean="0"/>
              <a:t> people to participate in our study. Then we </a:t>
            </a:r>
            <a:r>
              <a:rPr lang="en-US" i="1" dirty="0" smtClean="0">
                <a:solidFill>
                  <a:schemeClr val="accent1">
                    <a:lumMod val="50000"/>
                  </a:schemeClr>
                </a:solidFill>
              </a:rPr>
              <a:t>select</a:t>
            </a:r>
            <a:r>
              <a:rPr lang="en-US" i="1" dirty="0" smtClean="0"/>
              <a:t> only the most suitable people. We </a:t>
            </a:r>
            <a:r>
              <a:rPr lang="en-US" i="1" dirty="0" smtClean="0">
                <a:solidFill>
                  <a:schemeClr val="accent1">
                    <a:lumMod val="50000"/>
                  </a:schemeClr>
                </a:solidFill>
              </a:rPr>
              <a:t>invite</a:t>
            </a:r>
            <a:r>
              <a:rPr lang="en-US" i="1" dirty="0" smtClean="0"/>
              <a:t> the selected people to come to the office. Finally, the study </a:t>
            </a:r>
            <a:r>
              <a:rPr lang="en-US" i="1" dirty="0" smtClean="0">
                <a:solidFill>
                  <a:srgbClr val="C00000"/>
                </a:solidFill>
              </a:rPr>
              <a:t>was</a:t>
            </a:r>
            <a:r>
              <a:rPr lang="en-US" i="1" dirty="0" smtClean="0"/>
              <a:t> ready. </a:t>
            </a:r>
            <a:r>
              <a:rPr lang="en-US" dirty="0" smtClean="0"/>
              <a:t>(Wrong!)</a:t>
            </a:r>
            <a:endParaRPr lang="en-US" dirty="0" smtClean="0"/>
          </a:p>
          <a:p>
            <a:r>
              <a:rPr lang="en-US" dirty="0" smtClean="0"/>
              <a:t>Past tense (usually) better for explaining the experiments made</a:t>
            </a:r>
            <a:endParaRPr lang="en-US" dirty="0"/>
          </a:p>
          <a:p>
            <a:pPr marL="457200" lvl="1" indent="0">
              <a:buNone/>
            </a:pPr>
            <a:r>
              <a:rPr lang="en-US" i="1" dirty="0" smtClean="0"/>
              <a:t>We </a:t>
            </a:r>
            <a:r>
              <a:rPr lang="en-US" i="1" dirty="0" smtClean="0">
                <a:solidFill>
                  <a:srgbClr val="008000"/>
                </a:solidFill>
              </a:rPr>
              <a:t>collected</a:t>
            </a:r>
            <a:r>
              <a:rPr lang="en-US" i="1" dirty="0" smtClean="0"/>
              <a:t> the test material from public databases in the internet. Then, we </a:t>
            </a:r>
            <a:r>
              <a:rPr lang="en-US" i="1" dirty="0">
                <a:solidFill>
                  <a:srgbClr val="008000"/>
                </a:solidFill>
              </a:rPr>
              <a:t>applied</a:t>
            </a:r>
            <a:r>
              <a:rPr lang="en-US" i="1" dirty="0" smtClean="0"/>
              <a:t> our proposed algorithm to the test material. </a:t>
            </a:r>
            <a:r>
              <a:rPr lang="en-US" i="1" dirty="0"/>
              <a:t>Finally, we </a:t>
            </a:r>
            <a:r>
              <a:rPr lang="en-US" i="1" dirty="0">
                <a:solidFill>
                  <a:srgbClr val="008000"/>
                </a:solidFill>
              </a:rPr>
              <a:t>used</a:t>
            </a:r>
            <a:r>
              <a:rPr lang="en-US" i="1" dirty="0"/>
              <a:t> </a:t>
            </a:r>
            <a:r>
              <a:rPr lang="en-US" i="1" dirty="0" smtClean="0"/>
              <a:t>Dr</a:t>
            </a:r>
            <a:r>
              <a:rPr lang="en-US" i="1" dirty="0"/>
              <a:t>. Smith’s </a:t>
            </a:r>
            <a:r>
              <a:rPr lang="en-US" i="1" dirty="0" smtClean="0"/>
              <a:t>method to analyze the results. </a:t>
            </a:r>
            <a:endParaRPr lang="en-US" i="1" dirty="0" smtClean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979714" y="1426727"/>
            <a:ext cx="10374085" cy="9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11" descr="Description: http://upload.wikimedia.org/wikipedia/en/thumb/6/60/Logo_of_Shenzhen_University.jpg/200px-Logo_of_Shenzhen_Universit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5542" y="503853"/>
            <a:ext cx="924027" cy="844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3223</Words>
  <Application>WPS 演示</Application>
  <PresentationFormat>宽屏</PresentationFormat>
  <Paragraphs>94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宋体</vt:lpstr>
      <vt:lpstr>Wingdings</vt:lpstr>
      <vt:lpstr>Calibri</vt:lpstr>
      <vt:lpstr>Calibri Light</vt:lpstr>
      <vt:lpstr>微软雅黑</vt:lpstr>
      <vt:lpstr>Arial Unicode MS</vt:lpstr>
      <vt:lpstr>Office 主题</vt:lpstr>
      <vt:lpstr>Professional Basic English Lecture 4-1, October , 2021</vt:lpstr>
      <vt:lpstr>Elements of style in English</vt:lpstr>
      <vt:lpstr>Use concrete language</vt:lpstr>
      <vt:lpstr>Omit needless words </vt:lpstr>
      <vt:lpstr>Express coordinate ideas in similar form</vt:lpstr>
      <vt:lpstr>Keep related words together</vt:lpstr>
      <vt:lpstr>Use a mixture of short and long sentences</vt:lpstr>
      <vt:lpstr>Keep to one tense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Learning-based prediction of packet loss artifact visibility in networked video</dc:title>
  <dc:creator>jari</dc:creator>
  <cp:lastModifiedBy>Administrator</cp:lastModifiedBy>
  <cp:revision>178</cp:revision>
  <dcterms:created xsi:type="dcterms:W3CDTF">2018-05-02T03:00:00Z</dcterms:created>
  <dcterms:modified xsi:type="dcterms:W3CDTF">2021-10-12T09:30:19Z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2052-10.8.0.6370</vt:lpwstr>
  </property>
</Properties>
</file>