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2"/>
  </p:handoutMasterIdLst>
  <p:sldIdLst>
    <p:sldId id="334" r:id="rId3"/>
    <p:sldId id="315" r:id="rId5"/>
    <p:sldId id="314" r:id="rId6"/>
    <p:sldId id="313" r:id="rId7"/>
    <p:sldId id="300" r:id="rId8"/>
    <p:sldId id="304" r:id="rId9"/>
    <p:sldId id="305" r:id="rId10"/>
    <p:sldId id="289" r:id="rId11"/>
    <p:sldId id="296" r:id="rId12"/>
    <p:sldId id="306" r:id="rId13"/>
    <p:sldId id="274" r:id="rId14"/>
    <p:sldId id="307" r:id="rId15"/>
    <p:sldId id="308" r:id="rId16"/>
    <p:sldId id="309" r:id="rId17"/>
    <p:sldId id="310" r:id="rId18"/>
    <p:sldId id="311" r:id="rId19"/>
    <p:sldId id="312" r:id="rId20"/>
    <p:sldId id="31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5B9BD5"/>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07" d="100"/>
          <a:sy n="107"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B7736A-2E39-49FF-BDE1-477D79B1017A}" type="datetimeFigureOut">
              <a:rPr 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F2E99F-47E7-4C47-BB5A-B5F6E8DF5524}"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9315C-5743-4897-A932-B07F59FFDABB}"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C7C46-6BC2-4E67-864B-92A6D058EF7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幻灯片图像占位符 79"/>
          <p:cNvSpPr>
            <a:spLocks noGrp="1" noChangeAspect="1"/>
          </p:cNvSpPr>
          <p:nvPr>
            <p:ph type="sldImg"/>
          </p:nvPr>
        </p:nvSpPr>
        <p:spPr>
          <a:xfrm>
            <a:off x="685800" y="1143000"/>
            <a:ext cx="5486400" cy="3086100"/>
          </a:xfrm>
          <a:prstGeom prst="rect">
            <a:avLst/>
          </a:prstGeom>
          <a:noFill/>
          <a:ln w="12700" cap="flat" cmpd="sng">
            <a:solidFill>
              <a:srgbClr val="000000"/>
            </a:solidFill>
            <a:prstDash val="solid"/>
            <a:round/>
          </a:ln>
        </p:spPr>
      </p:sp>
      <p:sp>
        <p:nvSpPr>
          <p:cNvPr id="81" name="文本占位符 80"/>
          <p:cNvSpPr>
            <a:spLocks noGrp="1"/>
          </p:cNvSpPr>
          <p:nvPr>
            <p:ph type="body" idx="1"/>
          </p:nvPr>
        </p:nvSpPr>
        <p:spPr>
          <a:xfrm>
            <a:off x="685800" y="4400550"/>
            <a:ext cx="5486400" cy="3600450"/>
          </a:xfrm>
          <a:prstGeom prst="rect">
            <a:avLst/>
          </a:prstGeom>
          <a:noFill/>
          <a:ln w="9525" cap="flat" cmpd="sng">
            <a:noFill/>
            <a:prstDash val="solid"/>
            <a:miter/>
          </a:ln>
        </p:spPr>
        <p:txBody>
          <a:bodyPr vert="horz" wrap="square" lIns="91440" tIns="45720" rIns="91440" bIns="45720" anchor="t" anchorCtr="0">
            <a:noAutofit/>
          </a:bodyPr>
          <a:lstStyle/>
          <a:p>
            <a:endParaRPr lang="zh-CN" altLang="en-US"/>
          </a:p>
        </p:txBody>
      </p:sp>
      <p:sp>
        <p:nvSpPr>
          <p:cNvPr id="82" name="编号占位符"/>
          <p:cNvSpPr>
            <a:spLocks noGrp="1"/>
          </p:cNvSpPr>
          <p:nvPr>
            <p:ph type="sldNum" idx="5"/>
          </p:nvPr>
        </p:nvSpPr>
        <p:spPr>
          <a:xfrm>
            <a:off x="3884613" y="8685213"/>
            <a:ext cx="2971800" cy="458787"/>
          </a:xfrm>
          <a:prstGeom prst="rect">
            <a:avLst/>
          </a:prstGeom>
          <a:noFill/>
          <a:ln w="9525" cap="flat" cmpd="sng">
            <a:noFill/>
            <a:prstDash val="solid"/>
            <a:miter/>
          </a:ln>
        </p:spPr>
        <p:txBody>
          <a:bodyPr vert="horz" wrap="square" lIns="91440" tIns="45720" rIns="91440" bIns="45720" anchor="b" anchorCtr="0">
            <a:noAutofit/>
          </a:bodyPr>
          <a:lstStyle/>
          <a:p>
            <a:fld id="{CAD2D6BD-DE1B-4B5F-8B41-2702339687B9}" type="slidenum">
              <a:rPr lang="en-US" altLang="zh-CN" sz="1200">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1EC7C46-6BC2-4E67-864B-92A6D058EF7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D325001-EA22-44B8-9912-07817CB506FB}"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4F462B7-849E-4033-981E-1BF9E2692223}"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077DB6-569D-4550-86E9-72E40411B4FC}"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85E458-EC47-4BB6-A73E-52F0CB44AC9B}"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994BFC5-301E-4C7B-8126-A9F51770C00D}"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67685FE-FB18-47A4-9209-47682DEE1A5B}"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25BBBA-2DD8-45FA-9ED7-573E0B50A0F5}" type="datetime1">
              <a:rPr lang="en-US" smtClean="0"/>
            </a:fld>
            <a:endParaRPr lang="en-US" dirty="0"/>
          </a:p>
        </p:txBody>
      </p:sp>
      <p:sp>
        <p:nvSpPr>
          <p:cNvPr id="8" name="Footer Placeholder 7"/>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31BA947-3D5E-4BDF-B81E-12D5DBB6B8AA}" type="datetime1">
              <a:rPr lang="en-US" smtClean="0"/>
            </a:fld>
            <a:endParaRPr lang="en-US" dirty="0"/>
          </a:p>
        </p:txBody>
      </p:sp>
      <p:sp>
        <p:nvSpPr>
          <p:cNvPr id="4" name="Footer Placeholder 3"/>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3A834-A535-425B-84C8-0FFF9D16CD56}" type="datetime1">
              <a:rPr lang="en-US" smtClean="0"/>
            </a:fld>
            <a:endParaRPr lang="en-US" dirty="0"/>
          </a:p>
        </p:txBody>
      </p:sp>
      <p:sp>
        <p:nvSpPr>
          <p:cNvPr id="3" name="Footer Placeholder 2"/>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48DF1C6-EF72-44A5-8B83-DE3D86907258}"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7AFE798-5398-4472-8647-36EC9B984EFC}"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3EE6D-C90F-407A-A85E-3C0F96AE1E14}"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p:cNvSpPr>
            <a:spLocks noGrp="1"/>
          </p:cNvSpPr>
          <p:nvPr>
            <p:ph type="ctrTitle"/>
          </p:nvPr>
        </p:nvSpPr>
        <p:spPr>
          <a:xfrm>
            <a:off x="1524000" y="1481693"/>
            <a:ext cx="9144000" cy="2387600"/>
          </a:xfrm>
          <a:prstGeom prst="rect">
            <a:avLst/>
          </a:prstGeom>
        </p:spPr>
        <p:txBody>
          <a:bodyPr>
            <a:normAutofit/>
          </a:bodyPr>
          <a:lstStyle/>
          <a:p>
            <a:pPr marL="0" indent="0"/>
            <a:r>
              <a:rPr lang="en-US" altLang="zh-CN" sz="4000" b="1"/>
              <a:t>Professional Basic English</a:t>
            </a:r>
            <a:br>
              <a:rPr lang="zh-CN" altLang="en-US" sz="4000" b="1"/>
            </a:br>
            <a:r>
              <a:rPr lang="en-US" altLang="zh-CN" sz="4000" b="1"/>
              <a:t>Lecture 4-2, October , 2021</a:t>
            </a:r>
            <a:endParaRPr lang="zh-CN" altLang="en-US" sz="4000" b="1"/>
          </a:p>
        </p:txBody>
      </p:sp>
      <p:sp>
        <p:nvSpPr>
          <p:cNvPr id="76" name="文本"/>
          <p:cNvSpPr>
            <a:spLocks noGrp="1"/>
          </p:cNvSpPr>
          <p:nvPr>
            <p:ph type="subTitle" idx="1"/>
          </p:nvPr>
        </p:nvSpPr>
        <p:spPr>
          <a:xfrm>
            <a:off x="1524000" y="4248500"/>
            <a:ext cx="9457597" cy="2264820"/>
          </a:xfrm>
          <a:prstGeom prst="rect">
            <a:avLst/>
          </a:prstGeom>
        </p:spPr>
        <p:txBody>
          <a:bodyPr/>
          <a:lstStyle/>
          <a:p>
            <a:endParaRPr lang="en-US" altLang="zh-CN" i="1"/>
          </a:p>
          <a:p>
            <a:r>
              <a:rPr lang="zh-CN" altLang="en-US" i="1"/>
              <a:t>陈剑勇</a:t>
            </a:r>
            <a:endParaRPr lang="en-US" altLang="zh-CN" i="1"/>
          </a:p>
          <a:p>
            <a:r>
              <a:rPr lang="en-US" altLang="zh-CN" i="1"/>
              <a:t>jychen@szu.edu.cn</a:t>
            </a:r>
            <a:endParaRPr lang="en-US" altLang="zh-CN" i="1"/>
          </a:p>
          <a:p>
            <a:endParaRPr lang="en-US" altLang="zh-CN" i="1"/>
          </a:p>
          <a:p>
            <a:r>
              <a:rPr lang="en-US" altLang="zh-CN" sz="1800" i="1"/>
              <a:t>Note: The content are mainly provided by Dr. Jari Korhonen</a:t>
            </a:r>
            <a:r>
              <a:rPr lang="en-US" altLang="zh-CN" i="1"/>
              <a:t> </a:t>
            </a:r>
            <a:endParaRPr lang="zh-CN" altLang="en-US" sz="2000"/>
          </a:p>
        </p:txBody>
      </p:sp>
      <p:grpSp>
        <p:nvGrpSpPr>
          <p:cNvPr id="79" name="组合"/>
          <p:cNvGrpSpPr/>
          <p:nvPr/>
        </p:nvGrpSpPr>
        <p:grpSpPr>
          <a:xfrm>
            <a:off x="606488" y="383826"/>
            <a:ext cx="10480613" cy="3630716"/>
            <a:chOff x="606488" y="383826"/>
            <a:chExt cx="10480613" cy="3630716"/>
          </a:xfrm>
        </p:grpSpPr>
        <p:pic>
          <p:nvPicPr>
            <p:cNvPr id="77" name="图片" descr="Description: http://upload.wikimedia.org/wikipedia/en/thumb/6/60/Logo_of_Shenzhen_University.jpg/200px-Logo_of_Shenzhen_University.jpg"/>
            <p:cNvPicPr>
              <a:picLocks noChangeAspect="1"/>
            </p:cNvPicPr>
            <p:nvPr/>
          </p:nvPicPr>
          <p:blipFill>
            <a:blip r:embed="rId1" cstate="print"/>
            <a:stretch>
              <a:fillRect/>
            </a:stretch>
          </p:blipFill>
          <p:spPr>
            <a:xfrm>
              <a:off x="606488" y="383826"/>
              <a:ext cx="1487029" cy="1359247"/>
            </a:xfrm>
            <a:prstGeom prst="rect">
              <a:avLst/>
            </a:prstGeom>
            <a:noFill/>
            <a:ln w="9525" cap="flat" cmpd="sng">
              <a:noFill/>
              <a:prstDash val="solid"/>
              <a:round/>
            </a:ln>
          </p:spPr>
        </p:pic>
        <p:pic>
          <p:nvPicPr>
            <p:cNvPr id="78" name="图片"/>
            <p:cNvPicPr>
              <a:picLocks noChangeAspect="1"/>
            </p:cNvPicPr>
            <p:nvPr/>
          </p:nvPicPr>
          <p:blipFill>
            <a:blip r:embed="rId2" cstate="print"/>
            <a:stretch>
              <a:fillRect/>
            </a:stretch>
          </p:blipFill>
          <p:spPr>
            <a:xfrm flipV="1">
              <a:off x="1313819" y="3925834"/>
              <a:ext cx="9773283" cy="88708"/>
            </a:xfrm>
            <a:prstGeom prst="rect">
              <a:avLst/>
            </a:prstGeom>
            <a:noFill/>
            <a:ln w="9525" cap="flat" cmpd="sng">
              <a:noFill/>
              <a:prstDash val="solid"/>
              <a:round/>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 mistakes (2)</a:t>
            </a:r>
            <a:endParaRPr lang="en-US" b="1" dirty="0"/>
          </a:p>
        </p:txBody>
      </p:sp>
      <p:sp>
        <p:nvSpPr>
          <p:cNvPr id="3" name="内容占位符 2"/>
          <p:cNvSpPr>
            <a:spLocks noGrp="1"/>
          </p:cNvSpPr>
          <p:nvPr>
            <p:ph idx="1"/>
          </p:nvPr>
        </p:nvSpPr>
        <p:spPr>
          <a:xfrm>
            <a:off x="838199" y="1825625"/>
            <a:ext cx="11082868" cy="4351338"/>
          </a:xfrm>
        </p:spPr>
        <p:txBody>
          <a:bodyPr>
            <a:normAutofit/>
          </a:bodyPr>
          <a:lstStyle/>
          <a:p>
            <a:r>
              <a:rPr lang="en-US" dirty="0" smtClean="0"/>
              <a:t>Note the different meanings of words that sound the same </a:t>
            </a:r>
            <a:endParaRPr lang="en-US" dirty="0" smtClean="0"/>
          </a:p>
          <a:p>
            <a:pPr lvl="1"/>
            <a:r>
              <a:rPr lang="en-US" b="1" i="1" dirty="0" smtClean="0"/>
              <a:t>Affect</a:t>
            </a:r>
            <a:r>
              <a:rPr lang="en-US" b="1" dirty="0" smtClean="0"/>
              <a:t>:</a:t>
            </a:r>
            <a:r>
              <a:rPr lang="en-US" dirty="0" smtClean="0"/>
              <a:t> usually a verb, “</a:t>
            </a:r>
            <a:r>
              <a:rPr lang="en-US" i="1" dirty="0" smtClean="0"/>
              <a:t>to make an effect</a:t>
            </a:r>
            <a:r>
              <a:rPr lang="en-US" dirty="0" smtClean="0"/>
              <a:t>”; </a:t>
            </a:r>
            <a:r>
              <a:rPr lang="en-US" b="1" i="1" dirty="0" smtClean="0"/>
              <a:t>effect</a:t>
            </a:r>
            <a:r>
              <a:rPr lang="en-US" b="1" dirty="0" smtClean="0"/>
              <a:t>:</a:t>
            </a:r>
            <a:r>
              <a:rPr lang="en-US" dirty="0" smtClean="0"/>
              <a:t> usually noun, “</a:t>
            </a:r>
            <a:r>
              <a:rPr lang="en-US" i="1" dirty="0" smtClean="0"/>
              <a:t>impact</a:t>
            </a:r>
            <a:r>
              <a:rPr lang="en-US" dirty="0" smtClean="0"/>
              <a:t>”</a:t>
            </a:r>
            <a:endParaRPr lang="en-US" dirty="0" smtClean="0"/>
          </a:p>
          <a:p>
            <a:pPr lvl="1"/>
            <a:r>
              <a:rPr lang="en-US" b="1" i="1" dirty="0" smtClean="0"/>
              <a:t>Complement</a:t>
            </a:r>
            <a:r>
              <a:rPr lang="en-US" b="1" dirty="0" smtClean="0"/>
              <a:t>:</a:t>
            </a:r>
            <a:r>
              <a:rPr lang="en-US" dirty="0" smtClean="0"/>
              <a:t> to make something complete; </a:t>
            </a:r>
            <a:r>
              <a:rPr lang="en-US" b="1" i="1" dirty="0" smtClean="0"/>
              <a:t>compliment</a:t>
            </a:r>
            <a:r>
              <a:rPr lang="en-US" b="1" dirty="0" smtClean="0"/>
              <a:t>:</a:t>
            </a:r>
            <a:r>
              <a:rPr lang="en-US" dirty="0" smtClean="0"/>
              <a:t> a polite expression</a:t>
            </a:r>
            <a:endParaRPr lang="en-US" dirty="0" smtClean="0"/>
          </a:p>
          <a:p>
            <a:pPr lvl="1"/>
            <a:r>
              <a:rPr lang="en-US" b="1" i="1" dirty="0" smtClean="0"/>
              <a:t>Discrete</a:t>
            </a:r>
            <a:r>
              <a:rPr lang="en-US" b="1" dirty="0" smtClean="0"/>
              <a:t>:</a:t>
            </a:r>
            <a:r>
              <a:rPr lang="en-US" dirty="0" smtClean="0"/>
              <a:t> individually separate; </a:t>
            </a:r>
            <a:r>
              <a:rPr lang="en-US" b="1" i="1" dirty="0" smtClean="0"/>
              <a:t>discreet</a:t>
            </a:r>
            <a:r>
              <a:rPr lang="en-US" b="1" dirty="0" smtClean="0"/>
              <a:t>:</a:t>
            </a:r>
            <a:r>
              <a:rPr lang="en-US" dirty="0" smtClean="0"/>
              <a:t> cautious, avoiding to offend</a:t>
            </a:r>
            <a:endParaRPr lang="en-US" dirty="0" smtClean="0"/>
          </a:p>
          <a:p>
            <a:pPr lvl="1"/>
            <a:r>
              <a:rPr lang="en-US" b="1" i="1" dirty="0" smtClean="0"/>
              <a:t>Principle</a:t>
            </a:r>
            <a:r>
              <a:rPr lang="en-US" b="1" dirty="0" smtClean="0"/>
              <a:t>:</a:t>
            </a:r>
            <a:r>
              <a:rPr lang="en-US" dirty="0" smtClean="0"/>
              <a:t> a fundamental proposition; </a:t>
            </a:r>
            <a:r>
              <a:rPr lang="en-US" b="1" i="1" dirty="0" smtClean="0"/>
              <a:t>principal</a:t>
            </a:r>
            <a:r>
              <a:rPr lang="en-US" b="1" dirty="0" smtClean="0"/>
              <a:t>:</a:t>
            </a:r>
            <a:r>
              <a:rPr lang="en-US" dirty="0" smtClean="0"/>
              <a:t> the most important one</a:t>
            </a:r>
            <a:endParaRPr lang="en-US" dirty="0" smtClean="0"/>
          </a:p>
          <a:p>
            <a:r>
              <a:rPr lang="en-US" dirty="0" smtClean="0"/>
              <a:t>Prefixes “</a:t>
            </a:r>
            <a:r>
              <a:rPr lang="en-US" i="1" dirty="0" smtClean="0"/>
              <a:t>non</a:t>
            </a:r>
            <a:r>
              <a:rPr lang="en-US" dirty="0" smtClean="0"/>
              <a:t>,” “</a:t>
            </a:r>
            <a:r>
              <a:rPr lang="en-US" i="1" dirty="0" smtClean="0"/>
              <a:t>micro</a:t>
            </a:r>
            <a:r>
              <a:rPr lang="en-US" dirty="0" smtClean="0"/>
              <a:t>,” “</a:t>
            </a:r>
            <a:r>
              <a:rPr lang="en-US" i="1" dirty="0" smtClean="0"/>
              <a:t>multi</a:t>
            </a:r>
            <a:r>
              <a:rPr lang="en-US" dirty="0" smtClean="0"/>
              <a:t>,” and “</a:t>
            </a:r>
            <a:r>
              <a:rPr lang="en-US" i="1" dirty="0" smtClean="0"/>
              <a:t>ultra</a:t>
            </a:r>
            <a:r>
              <a:rPr lang="en-US" dirty="0" smtClean="0"/>
              <a:t>” are usually joined to the main word without a hyphen (</a:t>
            </a:r>
            <a:r>
              <a:rPr lang="en-US" i="1" dirty="0" smtClean="0"/>
              <a:t>nonviolent</a:t>
            </a:r>
            <a:r>
              <a:rPr lang="en-US" dirty="0" smtClean="0"/>
              <a:t>, </a:t>
            </a:r>
            <a:r>
              <a:rPr lang="en-US" i="1" dirty="0" smtClean="0"/>
              <a:t>micrometer</a:t>
            </a:r>
            <a:r>
              <a:rPr lang="en-US" dirty="0" smtClean="0"/>
              <a:t>, </a:t>
            </a:r>
            <a:r>
              <a:rPr lang="en-US" i="1" dirty="0" smtClean="0"/>
              <a:t>multicultural</a:t>
            </a:r>
            <a:r>
              <a:rPr lang="en-US" dirty="0" smtClean="0"/>
              <a:t>)</a:t>
            </a:r>
            <a:endParaRPr lang="en-US" dirty="0" smtClean="0"/>
          </a:p>
          <a:p>
            <a:r>
              <a:rPr lang="en-US" dirty="0" smtClean="0"/>
              <a:t>Commonly used abbreviations: </a:t>
            </a:r>
            <a:r>
              <a:rPr lang="en-US" b="1" i="1" dirty="0" smtClean="0"/>
              <a:t>e.g.</a:t>
            </a:r>
            <a:r>
              <a:rPr lang="en-US" b="1" dirty="0" smtClean="0"/>
              <a:t> = </a:t>
            </a:r>
            <a:r>
              <a:rPr lang="en-US" b="1" i="1" dirty="0" smtClean="0"/>
              <a:t>for example</a:t>
            </a:r>
            <a:r>
              <a:rPr lang="en-US" b="1" dirty="0" smtClean="0"/>
              <a:t> </a:t>
            </a:r>
            <a:r>
              <a:rPr lang="en-US" dirty="0" smtClean="0"/>
              <a:t>(</a:t>
            </a:r>
            <a:r>
              <a:rPr lang="en-US" i="1" dirty="0" smtClean="0"/>
              <a:t>exempli gratia</a:t>
            </a:r>
            <a:r>
              <a:rPr lang="en-US" dirty="0" smtClean="0"/>
              <a:t> in Latin), </a:t>
            </a:r>
            <a:r>
              <a:rPr lang="en-US" b="1" i="1" dirty="0" smtClean="0"/>
              <a:t>i.e.</a:t>
            </a:r>
            <a:r>
              <a:rPr lang="en-US" b="1" dirty="0" smtClean="0"/>
              <a:t> = </a:t>
            </a:r>
            <a:r>
              <a:rPr lang="en-US" b="1" i="1" dirty="0" smtClean="0"/>
              <a:t>that is</a:t>
            </a:r>
            <a:r>
              <a:rPr lang="en-US" i="1" dirty="0" smtClean="0"/>
              <a:t> </a:t>
            </a:r>
            <a:r>
              <a:rPr lang="en-US" dirty="0" smtClean="0"/>
              <a:t>(</a:t>
            </a:r>
            <a:r>
              <a:rPr lang="en-US" i="1" dirty="0" smtClean="0"/>
              <a:t>id </a:t>
            </a:r>
            <a:r>
              <a:rPr lang="en-US" i="1" dirty="0" err="1" smtClean="0"/>
              <a:t>est</a:t>
            </a:r>
            <a:r>
              <a:rPr lang="en-US" dirty="0" smtClean="0"/>
              <a:t> in Latin), </a:t>
            </a:r>
            <a:r>
              <a:rPr lang="en-US" b="1" i="1" dirty="0" smtClean="0"/>
              <a:t>et al. </a:t>
            </a:r>
            <a:r>
              <a:rPr lang="en-US" b="1" dirty="0" smtClean="0"/>
              <a:t>= </a:t>
            </a:r>
            <a:r>
              <a:rPr lang="en-US" b="1" i="1" dirty="0" smtClean="0"/>
              <a:t>and others</a:t>
            </a:r>
            <a:r>
              <a:rPr lang="en-US" dirty="0" smtClean="0"/>
              <a:t> (</a:t>
            </a:r>
            <a:r>
              <a:rPr lang="en-US" i="1" dirty="0" smtClean="0"/>
              <a:t>et alia</a:t>
            </a:r>
            <a:r>
              <a:rPr lang="en-US" dirty="0" smtClean="0"/>
              <a:t> in Latin; note that there is no dot after </a:t>
            </a:r>
            <a:r>
              <a:rPr lang="en-US" i="1" dirty="0" smtClean="0"/>
              <a:t>et</a:t>
            </a:r>
            <a:r>
              <a:rPr lang="en-US" dirty="0" smtClean="0"/>
              <a:t>!)</a:t>
            </a:r>
            <a:endParaRPr lang="en-US" dirty="0" smtClean="0"/>
          </a:p>
          <a:p>
            <a:pPr marL="457200" lvl="1" indent="0">
              <a:buNone/>
            </a:pPr>
            <a:endParaRPr lang="en-US" i="1" dirty="0" smtClean="0">
              <a:solidFill>
                <a:schemeClr val="accent6">
                  <a:lumMod val="50000"/>
                </a:schemeClr>
              </a:solidFill>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 mistakes (3) </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Avoid unnecessary phrases, such as “</a:t>
            </a:r>
            <a:r>
              <a:rPr lang="en-US" i="1" dirty="0" smtClean="0"/>
              <a:t>needless to say</a:t>
            </a:r>
            <a:r>
              <a:rPr lang="en-US" dirty="0" smtClean="0"/>
              <a:t>,” “</a:t>
            </a:r>
            <a:r>
              <a:rPr lang="en-US" i="1" dirty="0" smtClean="0"/>
              <a:t>obviously</a:t>
            </a:r>
            <a:r>
              <a:rPr lang="en-US" dirty="0" smtClean="0"/>
              <a:t>,” or “</a:t>
            </a:r>
            <a:r>
              <a:rPr lang="en-US" i="1" dirty="0" smtClean="0"/>
              <a:t>as previously mentioned</a:t>
            </a:r>
            <a:r>
              <a:rPr lang="en-US" dirty="0" smtClean="0"/>
              <a:t>”</a:t>
            </a:r>
            <a:endParaRPr lang="en-US" dirty="0" smtClean="0"/>
          </a:p>
          <a:p>
            <a:r>
              <a:rPr lang="en-US" dirty="0" smtClean="0"/>
              <a:t>Don’t use “</a:t>
            </a:r>
            <a:r>
              <a:rPr lang="en-US" i="1" dirty="0" smtClean="0"/>
              <a:t>This</a:t>
            </a:r>
            <a:r>
              <a:rPr lang="en-US" dirty="0" smtClean="0"/>
              <a:t>” at the beginning of a sentence</a:t>
            </a:r>
            <a:endParaRPr lang="en-US" dirty="0" smtClean="0"/>
          </a:p>
          <a:p>
            <a:pPr lvl="1"/>
            <a:r>
              <a:rPr lang="en-US" dirty="0" smtClean="0"/>
              <a:t>“</a:t>
            </a:r>
            <a:r>
              <a:rPr lang="en-US" i="1" dirty="0" smtClean="0"/>
              <a:t>This could be explained by…</a:t>
            </a:r>
            <a:r>
              <a:rPr lang="en-US" dirty="0" smtClean="0"/>
              <a:t>”: is it clear what could be explained?</a:t>
            </a:r>
            <a:endParaRPr lang="en-US" dirty="0" smtClean="0"/>
          </a:p>
          <a:p>
            <a:r>
              <a:rPr lang="en-US" dirty="0" smtClean="0"/>
              <a:t>Prefer simple, common words</a:t>
            </a:r>
            <a:endParaRPr lang="en-US" dirty="0" smtClean="0"/>
          </a:p>
          <a:p>
            <a:pPr lvl="1"/>
            <a:r>
              <a:rPr lang="en-US" dirty="0" smtClean="0"/>
              <a:t>“</a:t>
            </a:r>
            <a:r>
              <a:rPr lang="en-US" i="1" dirty="0" smtClean="0"/>
              <a:t>Use</a:t>
            </a:r>
            <a:r>
              <a:rPr lang="en-US" dirty="0" smtClean="0"/>
              <a:t>” instead of “</a:t>
            </a:r>
            <a:r>
              <a:rPr lang="en-US" i="1" dirty="0" smtClean="0"/>
              <a:t>utilize,</a:t>
            </a:r>
            <a:r>
              <a:rPr lang="en-US" dirty="0" smtClean="0"/>
              <a:t>” “</a:t>
            </a:r>
            <a:r>
              <a:rPr lang="en-US" i="1" dirty="0" smtClean="0"/>
              <a:t>start</a:t>
            </a:r>
            <a:r>
              <a:rPr lang="en-US" dirty="0" smtClean="0"/>
              <a:t>” instead of “</a:t>
            </a:r>
            <a:r>
              <a:rPr lang="en-US" i="1" dirty="0" smtClean="0"/>
              <a:t>initiate</a:t>
            </a:r>
            <a:r>
              <a:rPr lang="en-US" dirty="0" smtClean="0"/>
              <a:t>”</a:t>
            </a:r>
            <a:endParaRPr lang="en-US" dirty="0" smtClean="0"/>
          </a:p>
          <a:p>
            <a:r>
              <a:rPr lang="en-US" dirty="0" smtClean="0"/>
              <a:t>Confusing “</a:t>
            </a:r>
            <a:r>
              <a:rPr lang="en-US" i="1" dirty="0" smtClean="0"/>
              <a:t>that</a:t>
            </a:r>
            <a:r>
              <a:rPr lang="en-US" dirty="0" smtClean="0"/>
              <a:t>” and “</a:t>
            </a:r>
            <a:r>
              <a:rPr lang="en-US" i="1" dirty="0" smtClean="0"/>
              <a:t>which</a:t>
            </a:r>
            <a:r>
              <a:rPr lang="en-US" dirty="0" smtClean="0"/>
              <a:t>”</a:t>
            </a:r>
            <a:endParaRPr lang="en-US" dirty="0" smtClean="0"/>
          </a:p>
          <a:p>
            <a:pPr lvl="1"/>
            <a:r>
              <a:rPr lang="en-US" dirty="0" smtClean="0"/>
              <a:t>“</a:t>
            </a:r>
            <a:r>
              <a:rPr lang="en-US" i="1" dirty="0" smtClean="0"/>
              <a:t>That</a:t>
            </a:r>
            <a:r>
              <a:rPr lang="en-US" dirty="0" smtClean="0"/>
              <a:t>” is restrictive: “</a:t>
            </a:r>
            <a:r>
              <a:rPr lang="en-US" i="1" dirty="0" smtClean="0"/>
              <a:t>The article that was written by John is very good</a:t>
            </a:r>
            <a:r>
              <a:rPr lang="en-US" dirty="0" smtClean="0"/>
              <a:t>”</a:t>
            </a:r>
            <a:endParaRPr lang="en-US" dirty="0" smtClean="0"/>
          </a:p>
          <a:p>
            <a:pPr lvl="1"/>
            <a:r>
              <a:rPr lang="en-US" dirty="0" smtClean="0"/>
              <a:t>“</a:t>
            </a:r>
            <a:r>
              <a:rPr lang="en-US" i="1" dirty="0" smtClean="0"/>
              <a:t>Which</a:t>
            </a:r>
            <a:r>
              <a:rPr lang="en-US" dirty="0" smtClean="0"/>
              <a:t>” is nonrestrictive: “</a:t>
            </a:r>
            <a:r>
              <a:rPr lang="en-US" i="1" dirty="0" smtClean="0"/>
              <a:t>The article, which is very good, was written by John</a:t>
            </a:r>
            <a:r>
              <a:rPr lang="en-US" dirty="0" smtClean="0"/>
              <a:t>” </a:t>
            </a:r>
            <a:endParaRPr lang="en-US" dirty="0" smtClean="0"/>
          </a:p>
          <a:p>
            <a:pPr lvl="2"/>
            <a:r>
              <a:rPr lang="en-US" dirty="0" smtClean="0"/>
              <a:t>Nonrestrictive phrase provides additional information that can be left out </a:t>
            </a:r>
            <a:endParaRPr lang="en-US" dirty="0" smtClean="0"/>
          </a:p>
          <a:p>
            <a:pPr marL="0" indent="0">
              <a:buNone/>
            </a:pPr>
            <a:endParaRPr lang="en-US" sz="1200" i="1" dirty="0" smtClean="0"/>
          </a:p>
          <a:p>
            <a:pPr lvl="1"/>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Commonly misused expressions (1) </a:t>
            </a:r>
            <a:endParaRPr lang="en-US" b="1" dirty="0"/>
          </a:p>
        </p:txBody>
      </p:sp>
      <p:sp>
        <p:nvSpPr>
          <p:cNvPr id="3" name="内容占位符 2"/>
          <p:cNvSpPr>
            <a:spLocks noGrp="1"/>
          </p:cNvSpPr>
          <p:nvPr>
            <p:ph idx="1"/>
          </p:nvPr>
        </p:nvSpPr>
        <p:spPr>
          <a:xfrm>
            <a:off x="838199" y="1825625"/>
            <a:ext cx="10815735" cy="4351338"/>
          </a:xfrm>
        </p:spPr>
        <p:txBody>
          <a:bodyPr>
            <a:normAutofit lnSpcReduction="10000"/>
          </a:bodyPr>
          <a:lstStyle/>
          <a:p>
            <a:r>
              <a:rPr lang="en-US" dirty="0" smtClean="0"/>
              <a:t>“</a:t>
            </a:r>
            <a:r>
              <a:rPr lang="en-US" i="1" dirty="0" smtClean="0"/>
              <a:t>Among</a:t>
            </a:r>
            <a:r>
              <a:rPr lang="en-US" dirty="0" smtClean="0"/>
              <a:t>”:  used when more than two persons or things are involved; “</a:t>
            </a:r>
            <a:r>
              <a:rPr lang="en-US" i="1" dirty="0" smtClean="0"/>
              <a:t>Between</a:t>
            </a:r>
            <a:r>
              <a:rPr lang="en-US" dirty="0" smtClean="0"/>
              <a:t>”: used when each of them is considered individually</a:t>
            </a:r>
            <a:endParaRPr lang="en-US" dirty="0" smtClean="0"/>
          </a:p>
          <a:p>
            <a:pPr lvl="1"/>
            <a:r>
              <a:rPr lang="en-US" i="1" dirty="0" smtClean="0"/>
              <a:t>There are bad people among the players</a:t>
            </a:r>
            <a:r>
              <a:rPr lang="en-US" dirty="0" smtClean="0"/>
              <a:t>; </a:t>
            </a:r>
            <a:r>
              <a:rPr lang="en-US" i="1" dirty="0" smtClean="0"/>
              <a:t>An agreement was made between us</a:t>
            </a:r>
            <a:endParaRPr lang="en-US" i="1" dirty="0" smtClean="0"/>
          </a:p>
          <a:p>
            <a:r>
              <a:rPr lang="en-US" dirty="0" smtClean="0"/>
              <a:t>“</a:t>
            </a:r>
            <a:r>
              <a:rPr lang="en-US" i="1" dirty="0" smtClean="0"/>
              <a:t>And/or</a:t>
            </a:r>
            <a:r>
              <a:rPr lang="en-US" dirty="0" smtClean="0"/>
              <a:t>”: best to avoid</a:t>
            </a:r>
            <a:endParaRPr lang="en-US" dirty="0" smtClean="0"/>
          </a:p>
          <a:p>
            <a:pPr lvl="1"/>
            <a:r>
              <a:rPr lang="en-US" i="1" dirty="0" smtClean="0">
                <a:solidFill>
                  <a:srgbClr val="C00000"/>
                </a:solidFill>
              </a:rPr>
              <a:t>To get better results, we can work more hours and/or work more efficiently</a:t>
            </a:r>
            <a:r>
              <a:rPr lang="en-US" i="1" dirty="0" smtClean="0"/>
              <a:t> -&gt;  </a:t>
            </a:r>
            <a:r>
              <a:rPr lang="en-US" i="1" dirty="0" smtClean="0">
                <a:solidFill>
                  <a:schemeClr val="accent6">
                    <a:lumMod val="50000"/>
                  </a:schemeClr>
                </a:solidFill>
              </a:rPr>
              <a:t>To </a:t>
            </a:r>
            <a:r>
              <a:rPr lang="en-US" i="1" dirty="0">
                <a:solidFill>
                  <a:schemeClr val="accent6">
                    <a:lumMod val="50000"/>
                  </a:schemeClr>
                </a:solidFill>
              </a:rPr>
              <a:t>get better results</a:t>
            </a:r>
            <a:r>
              <a:rPr lang="en-US" i="1" dirty="0" smtClean="0">
                <a:solidFill>
                  <a:schemeClr val="accent6">
                    <a:lumMod val="50000"/>
                  </a:schemeClr>
                </a:solidFill>
              </a:rPr>
              <a:t>, we can work more hours, work more efficiently, or both </a:t>
            </a:r>
            <a:endParaRPr lang="en-US" i="1" dirty="0" smtClean="0">
              <a:solidFill>
                <a:schemeClr val="accent6">
                  <a:lumMod val="50000"/>
                </a:schemeClr>
              </a:solidFill>
            </a:endParaRPr>
          </a:p>
          <a:p>
            <a:r>
              <a:rPr lang="en-US" dirty="0" smtClean="0"/>
              <a:t>“</a:t>
            </a:r>
            <a:r>
              <a:rPr lang="en-US" i="1" dirty="0" smtClean="0"/>
              <a:t>Anticipate</a:t>
            </a:r>
            <a:r>
              <a:rPr lang="en-US" dirty="0" smtClean="0"/>
              <a:t>”: better to use “</a:t>
            </a:r>
            <a:r>
              <a:rPr lang="en-US" i="1" dirty="0" smtClean="0"/>
              <a:t>Expect</a:t>
            </a:r>
            <a:r>
              <a:rPr lang="en-US" dirty="0" smtClean="0"/>
              <a:t>”</a:t>
            </a:r>
            <a:endParaRPr lang="en-US" dirty="0" smtClean="0"/>
          </a:p>
          <a:p>
            <a:r>
              <a:rPr lang="en-US" dirty="0" smtClean="0"/>
              <a:t>“</a:t>
            </a:r>
            <a:r>
              <a:rPr lang="en-US" i="1" dirty="0" smtClean="0"/>
              <a:t>As to whether</a:t>
            </a:r>
            <a:r>
              <a:rPr lang="en-US" dirty="0" smtClean="0"/>
              <a:t>” and “</a:t>
            </a:r>
            <a:r>
              <a:rPr lang="en-US" i="1" dirty="0" smtClean="0"/>
              <a:t>as yet</a:t>
            </a:r>
            <a:r>
              <a:rPr lang="en-US" dirty="0" smtClean="0"/>
              <a:t>”: better just “</a:t>
            </a:r>
            <a:r>
              <a:rPr lang="en-US" i="1" dirty="0" smtClean="0"/>
              <a:t>whether</a:t>
            </a:r>
            <a:r>
              <a:rPr lang="en-US" dirty="0" smtClean="0"/>
              <a:t>” and “</a:t>
            </a:r>
            <a:r>
              <a:rPr lang="en-US" i="1" dirty="0" smtClean="0"/>
              <a:t>yet</a:t>
            </a:r>
            <a:r>
              <a:rPr lang="en-US" dirty="0" smtClean="0"/>
              <a:t>”</a:t>
            </a:r>
            <a:endParaRPr lang="en-US" dirty="0" smtClean="0"/>
          </a:p>
          <a:p>
            <a:r>
              <a:rPr lang="en-US" dirty="0" smtClean="0"/>
              <a:t>“</a:t>
            </a:r>
            <a:r>
              <a:rPr lang="en-US" i="1" dirty="0" smtClean="0"/>
              <a:t>Being</a:t>
            </a:r>
            <a:r>
              <a:rPr lang="en-US" dirty="0" smtClean="0"/>
              <a:t>”: not appropriate after “</a:t>
            </a:r>
            <a:r>
              <a:rPr lang="en-US" i="1" dirty="0" smtClean="0"/>
              <a:t>regard</a:t>
            </a:r>
            <a:r>
              <a:rPr lang="en-US" dirty="0" smtClean="0"/>
              <a:t>”</a:t>
            </a:r>
            <a:endParaRPr lang="en-US" dirty="0" smtClean="0"/>
          </a:p>
          <a:p>
            <a:pPr lvl="1"/>
            <a:r>
              <a:rPr lang="en-US" dirty="0" smtClean="0">
                <a:solidFill>
                  <a:srgbClr val="C00000"/>
                </a:solidFill>
              </a:rPr>
              <a:t>He is regarded as being the best scientist</a:t>
            </a:r>
            <a:r>
              <a:rPr lang="en-US" dirty="0" smtClean="0"/>
              <a:t> -&gt; </a:t>
            </a:r>
            <a:r>
              <a:rPr lang="en-US" dirty="0" smtClean="0">
                <a:solidFill>
                  <a:schemeClr val="accent6">
                    <a:lumMod val="50000"/>
                  </a:schemeClr>
                </a:solidFill>
              </a:rPr>
              <a:t>He is regarded as the best scientist</a:t>
            </a:r>
            <a:endParaRPr lang="en-US" dirty="0" smtClean="0">
              <a:solidFill>
                <a:schemeClr val="accent6">
                  <a:lumMod val="50000"/>
                </a:schemeClr>
              </a:solidFill>
            </a:endParaRPr>
          </a:p>
          <a:p>
            <a:pPr marL="0" indent="0">
              <a:buNone/>
            </a:pPr>
            <a:endParaRPr lang="en-US" sz="1200" i="1" dirty="0" smtClean="0"/>
          </a:p>
          <a:p>
            <a:pPr lvl="1"/>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Commonly misused expressions (2) </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a:t>
            </a:r>
            <a:r>
              <a:rPr lang="en-US" i="1" dirty="0" smtClean="0"/>
              <a:t>Can</a:t>
            </a:r>
            <a:r>
              <a:rPr lang="en-US" dirty="0" smtClean="0"/>
              <a:t>”:  do not use to substitute “</a:t>
            </a:r>
            <a:r>
              <a:rPr lang="en-US" i="1" dirty="0" smtClean="0"/>
              <a:t>may”</a:t>
            </a:r>
            <a:endParaRPr lang="en-US" i="1" dirty="0" smtClean="0"/>
          </a:p>
          <a:p>
            <a:pPr lvl="1"/>
            <a:r>
              <a:rPr lang="en-US" i="1" dirty="0" smtClean="0">
                <a:solidFill>
                  <a:srgbClr val="C00000"/>
                </a:solidFill>
              </a:rPr>
              <a:t>You can be right</a:t>
            </a:r>
            <a:r>
              <a:rPr lang="en-US" i="1" dirty="0" smtClean="0"/>
              <a:t> </a:t>
            </a:r>
            <a:r>
              <a:rPr lang="en-US" dirty="0" smtClean="0"/>
              <a:t>-&gt;</a:t>
            </a:r>
            <a:r>
              <a:rPr lang="en-US" i="1" dirty="0" smtClean="0"/>
              <a:t> </a:t>
            </a:r>
            <a:r>
              <a:rPr lang="en-US" i="1" dirty="0" smtClean="0">
                <a:solidFill>
                  <a:schemeClr val="accent6">
                    <a:lumMod val="50000"/>
                  </a:schemeClr>
                </a:solidFill>
              </a:rPr>
              <a:t>You may be right</a:t>
            </a:r>
            <a:endParaRPr lang="en-US" i="1" dirty="0" smtClean="0">
              <a:solidFill>
                <a:schemeClr val="accent6">
                  <a:lumMod val="50000"/>
                </a:schemeClr>
              </a:solidFill>
            </a:endParaRPr>
          </a:p>
          <a:p>
            <a:r>
              <a:rPr lang="en-US" dirty="0" smtClean="0"/>
              <a:t>“</a:t>
            </a:r>
            <a:r>
              <a:rPr lang="en-US" i="1" dirty="0" smtClean="0"/>
              <a:t>Case</a:t>
            </a:r>
            <a:r>
              <a:rPr lang="en-US" dirty="0" smtClean="0"/>
              <a:t>”: often unnecessary</a:t>
            </a:r>
            <a:endParaRPr lang="en-US" dirty="0" smtClean="0"/>
          </a:p>
          <a:p>
            <a:pPr lvl="1"/>
            <a:r>
              <a:rPr lang="en-US" i="1" dirty="0" smtClean="0">
                <a:solidFill>
                  <a:srgbClr val="C00000"/>
                </a:solidFill>
              </a:rPr>
              <a:t>In many cases, thing get better </a:t>
            </a:r>
            <a:r>
              <a:rPr lang="en-US" i="1" dirty="0" smtClean="0"/>
              <a:t>-&gt;  </a:t>
            </a:r>
            <a:r>
              <a:rPr lang="en-US" i="1" dirty="0">
                <a:solidFill>
                  <a:schemeClr val="accent6">
                    <a:lumMod val="50000"/>
                  </a:schemeClr>
                </a:solidFill>
              </a:rPr>
              <a:t>T</a:t>
            </a:r>
            <a:r>
              <a:rPr lang="en-US" i="1" dirty="0" smtClean="0">
                <a:solidFill>
                  <a:schemeClr val="accent6">
                    <a:lumMod val="50000"/>
                  </a:schemeClr>
                </a:solidFill>
              </a:rPr>
              <a:t>hings get often better</a:t>
            </a:r>
            <a:endParaRPr lang="en-US" i="1" dirty="0" smtClean="0">
              <a:solidFill>
                <a:schemeClr val="accent6">
                  <a:lumMod val="50000"/>
                </a:schemeClr>
              </a:solidFill>
            </a:endParaRPr>
          </a:p>
          <a:p>
            <a:r>
              <a:rPr lang="en-US" dirty="0" smtClean="0"/>
              <a:t>“</a:t>
            </a:r>
            <a:r>
              <a:rPr lang="en-US" i="1" dirty="0" smtClean="0"/>
              <a:t>Compare</a:t>
            </a:r>
            <a:r>
              <a:rPr lang="en-US" dirty="0" smtClean="0"/>
              <a:t>”: use </a:t>
            </a:r>
            <a:r>
              <a:rPr lang="en-US" b="1" i="1" dirty="0" smtClean="0"/>
              <a:t>compare to</a:t>
            </a:r>
            <a:r>
              <a:rPr lang="en-US" dirty="0" smtClean="0"/>
              <a:t> if the objects are essentially of a different order and </a:t>
            </a:r>
            <a:r>
              <a:rPr lang="en-US" b="1" i="1" dirty="0" smtClean="0"/>
              <a:t>compare with</a:t>
            </a:r>
            <a:r>
              <a:rPr lang="en-US" dirty="0" smtClean="0"/>
              <a:t> if they are essentially of the same order </a:t>
            </a:r>
            <a:endParaRPr lang="en-US" dirty="0" smtClean="0"/>
          </a:p>
          <a:p>
            <a:pPr lvl="1"/>
            <a:r>
              <a:rPr lang="en-US" dirty="0" smtClean="0"/>
              <a:t>Life can be compared to a journey; Shenzhen can be compared with Shanghai</a:t>
            </a:r>
            <a:endParaRPr lang="en-US" dirty="0" smtClean="0"/>
          </a:p>
          <a:p>
            <a:r>
              <a:rPr lang="en-US" dirty="0" smtClean="0"/>
              <a:t>“</a:t>
            </a:r>
            <a:r>
              <a:rPr lang="en-US" i="1" dirty="0" smtClean="0">
                <a:solidFill>
                  <a:srgbClr val="C00000"/>
                </a:solidFill>
              </a:rPr>
              <a:t>Different than</a:t>
            </a:r>
            <a:r>
              <a:rPr lang="en-US" dirty="0" smtClean="0"/>
              <a:t>” -&gt; “</a:t>
            </a:r>
            <a:r>
              <a:rPr lang="en-US" i="1" dirty="0" smtClean="0">
                <a:solidFill>
                  <a:schemeClr val="accent6">
                    <a:lumMod val="50000"/>
                  </a:schemeClr>
                </a:solidFill>
              </a:rPr>
              <a:t>Different from</a:t>
            </a:r>
            <a:r>
              <a:rPr lang="en-US" dirty="0" smtClean="0"/>
              <a:t>”</a:t>
            </a:r>
            <a:endParaRPr lang="en-US" dirty="0" smtClean="0"/>
          </a:p>
          <a:p>
            <a:r>
              <a:rPr lang="en-US" dirty="0" smtClean="0"/>
              <a:t>“</a:t>
            </a:r>
            <a:r>
              <a:rPr lang="en-US" i="1" dirty="0" smtClean="0"/>
              <a:t>Fact</a:t>
            </a:r>
            <a:r>
              <a:rPr lang="en-US" dirty="0" smtClean="0"/>
              <a:t>”: only use about verifiable facts, not a matters of judgment</a:t>
            </a:r>
            <a:endParaRPr lang="en-US" dirty="0" smtClean="0"/>
          </a:p>
          <a:p>
            <a:pPr marL="0" indent="0">
              <a:buNone/>
            </a:pPr>
            <a:endParaRPr lang="en-US" sz="1200" i="1" dirty="0" smtClean="0"/>
          </a:p>
          <a:p>
            <a:pPr lvl="1"/>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Commonly misused expressions (3) </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a:t>
            </a:r>
            <a:r>
              <a:rPr lang="en-US" i="1" dirty="0" smtClean="0"/>
              <a:t>Factor</a:t>
            </a:r>
            <a:r>
              <a:rPr lang="en-US" dirty="0" smtClean="0"/>
              <a:t>”:  often best omit or replace with something more direct</a:t>
            </a:r>
            <a:endParaRPr lang="en-US" i="1" dirty="0" smtClean="0"/>
          </a:p>
          <a:p>
            <a:pPr lvl="1"/>
            <a:r>
              <a:rPr lang="en-US" i="1" dirty="0" smtClean="0">
                <a:solidFill>
                  <a:srgbClr val="C00000"/>
                </a:solidFill>
              </a:rPr>
              <a:t>Talent is an important factor to success</a:t>
            </a:r>
            <a:r>
              <a:rPr lang="en-US" i="1" dirty="0" smtClean="0"/>
              <a:t> </a:t>
            </a:r>
            <a:r>
              <a:rPr lang="en-US" dirty="0" smtClean="0"/>
              <a:t>-&gt;</a:t>
            </a:r>
            <a:r>
              <a:rPr lang="en-US" i="1" dirty="0" smtClean="0"/>
              <a:t> </a:t>
            </a:r>
            <a:r>
              <a:rPr lang="en-US" i="1" dirty="0" smtClean="0">
                <a:solidFill>
                  <a:schemeClr val="accent6">
                    <a:lumMod val="50000"/>
                  </a:schemeClr>
                </a:solidFill>
              </a:rPr>
              <a:t>Talent is important to success</a:t>
            </a:r>
            <a:endParaRPr lang="en-US" i="1" dirty="0" smtClean="0">
              <a:solidFill>
                <a:schemeClr val="accent6">
                  <a:lumMod val="50000"/>
                </a:schemeClr>
              </a:solidFill>
            </a:endParaRPr>
          </a:p>
          <a:p>
            <a:r>
              <a:rPr lang="en-US" dirty="0" smtClean="0"/>
              <a:t>“</a:t>
            </a:r>
            <a:r>
              <a:rPr lang="en-US" i="1" dirty="0" smtClean="0"/>
              <a:t>Farther</a:t>
            </a:r>
            <a:r>
              <a:rPr lang="en-US" dirty="0" smtClean="0"/>
              <a:t>”: longer in distance, “</a:t>
            </a:r>
            <a:r>
              <a:rPr lang="en-US" i="1" dirty="0" smtClean="0"/>
              <a:t>further</a:t>
            </a:r>
            <a:r>
              <a:rPr lang="en-US" dirty="0" smtClean="0"/>
              <a:t>”: longer in time</a:t>
            </a:r>
            <a:endParaRPr lang="en-US" dirty="0" smtClean="0"/>
          </a:p>
          <a:p>
            <a:r>
              <a:rPr lang="en-US" dirty="0" smtClean="0"/>
              <a:t>“</a:t>
            </a:r>
            <a:r>
              <a:rPr lang="en-US" i="1" dirty="0" smtClean="0"/>
              <a:t>Imply</a:t>
            </a:r>
            <a:r>
              <a:rPr lang="en-US" dirty="0" smtClean="0"/>
              <a:t>” and “</a:t>
            </a:r>
            <a:r>
              <a:rPr lang="en-US" i="1" dirty="0" smtClean="0"/>
              <a:t>infer</a:t>
            </a:r>
            <a:r>
              <a:rPr lang="en-US" dirty="0" smtClean="0"/>
              <a:t>”: not interchangeable. Something implied is something suggested, something inferred is something deduced from evidence</a:t>
            </a:r>
            <a:endParaRPr lang="en-US" i="1" dirty="0" smtClean="0"/>
          </a:p>
          <a:p>
            <a:r>
              <a:rPr lang="en-US" dirty="0" smtClean="0"/>
              <a:t>“</a:t>
            </a:r>
            <a:r>
              <a:rPr lang="en-US" i="1" dirty="0" smtClean="0"/>
              <a:t>Importantly</a:t>
            </a:r>
            <a:r>
              <a:rPr lang="en-US" dirty="0" smtClean="0"/>
              <a:t>”: best to avoid</a:t>
            </a:r>
            <a:endParaRPr lang="en-US" dirty="0" smtClean="0"/>
          </a:p>
          <a:p>
            <a:pPr lvl="1"/>
            <a:r>
              <a:rPr lang="en-US" i="1" dirty="0" smtClean="0">
                <a:solidFill>
                  <a:srgbClr val="C00000"/>
                </a:solidFill>
              </a:rPr>
              <a:t>More importantly, he paid us</a:t>
            </a:r>
            <a:r>
              <a:rPr lang="en-US" dirty="0" smtClean="0"/>
              <a:t> -&gt; </a:t>
            </a:r>
            <a:r>
              <a:rPr lang="en-US" i="1" dirty="0" smtClean="0">
                <a:solidFill>
                  <a:schemeClr val="accent6">
                    <a:lumMod val="50000"/>
                  </a:schemeClr>
                </a:solidFill>
              </a:rPr>
              <a:t>What is more, he paid us</a:t>
            </a: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Commonly misused expressions (4) </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a:t>
            </a:r>
            <a:r>
              <a:rPr lang="en-US" i="1" dirty="0" smtClean="0"/>
              <a:t>In regard to</a:t>
            </a:r>
            <a:r>
              <a:rPr lang="en-US" dirty="0" smtClean="0"/>
              <a:t>”:  often written incorrectly “</a:t>
            </a:r>
            <a:r>
              <a:rPr lang="en-US" i="1" dirty="0" smtClean="0">
                <a:solidFill>
                  <a:srgbClr val="C00000"/>
                </a:solidFill>
              </a:rPr>
              <a:t>in regards to</a:t>
            </a:r>
            <a:r>
              <a:rPr lang="en-US" dirty="0" smtClean="0"/>
              <a:t>”</a:t>
            </a:r>
            <a:endParaRPr lang="en-US" i="1" dirty="0" smtClean="0">
              <a:solidFill>
                <a:schemeClr val="accent6">
                  <a:lumMod val="50000"/>
                </a:schemeClr>
              </a:solidFill>
            </a:endParaRPr>
          </a:p>
          <a:p>
            <a:r>
              <a:rPr lang="en-US" dirty="0" smtClean="0"/>
              <a:t>“</a:t>
            </a:r>
            <a:r>
              <a:rPr lang="en-US" i="1" dirty="0" smtClean="0"/>
              <a:t>In terms of</a:t>
            </a:r>
            <a:r>
              <a:rPr lang="en-US" dirty="0" smtClean="0"/>
              <a:t>”: usually better to omit</a:t>
            </a:r>
            <a:endParaRPr lang="en-US" dirty="0" smtClean="0"/>
          </a:p>
          <a:p>
            <a:pPr lvl="1"/>
            <a:r>
              <a:rPr lang="en-US" i="1" dirty="0" smtClean="0">
                <a:solidFill>
                  <a:srgbClr val="C00000"/>
                </a:solidFill>
              </a:rPr>
              <a:t>In terms of accuracy, the results are not good </a:t>
            </a:r>
            <a:r>
              <a:rPr lang="en-US" i="1" dirty="0" smtClean="0"/>
              <a:t>-&gt;  </a:t>
            </a:r>
            <a:r>
              <a:rPr lang="en-US" i="1" dirty="0" smtClean="0">
                <a:solidFill>
                  <a:schemeClr val="accent6">
                    <a:lumMod val="50000"/>
                  </a:schemeClr>
                </a:solidFill>
              </a:rPr>
              <a:t>The results are not accurate</a:t>
            </a:r>
            <a:endParaRPr lang="en-US" i="1" dirty="0" smtClean="0">
              <a:solidFill>
                <a:schemeClr val="accent6">
                  <a:lumMod val="50000"/>
                </a:schemeClr>
              </a:solidFill>
            </a:endParaRPr>
          </a:p>
          <a:p>
            <a:r>
              <a:rPr lang="en-US" dirty="0" smtClean="0"/>
              <a:t>“</a:t>
            </a:r>
            <a:r>
              <a:rPr lang="en-US" i="1" dirty="0" smtClean="0"/>
              <a:t>Less</a:t>
            </a:r>
            <a:r>
              <a:rPr lang="en-US" dirty="0" smtClean="0"/>
              <a:t>”: refers to quantity, use “</a:t>
            </a:r>
            <a:r>
              <a:rPr lang="en-US" i="1" dirty="0" smtClean="0"/>
              <a:t>fewer</a:t>
            </a:r>
            <a:r>
              <a:rPr lang="en-US" dirty="0" smtClean="0"/>
              <a:t>” to refer to a number</a:t>
            </a:r>
            <a:endParaRPr lang="en-US" dirty="0" smtClean="0"/>
          </a:p>
          <a:p>
            <a:pPr lvl="1"/>
            <a:r>
              <a:rPr lang="en-US" i="1" dirty="0" smtClean="0">
                <a:solidFill>
                  <a:srgbClr val="C00000"/>
                </a:solidFill>
              </a:rPr>
              <a:t>We have less people </a:t>
            </a:r>
            <a:r>
              <a:rPr lang="en-US" i="1" dirty="0"/>
              <a:t>-&gt;  </a:t>
            </a:r>
            <a:r>
              <a:rPr lang="en-US" i="1" dirty="0" smtClean="0">
                <a:solidFill>
                  <a:schemeClr val="accent6">
                    <a:lumMod val="50000"/>
                  </a:schemeClr>
                </a:solidFill>
              </a:rPr>
              <a:t>We have fewer people</a:t>
            </a:r>
            <a:endParaRPr lang="en-US" i="1" dirty="0">
              <a:solidFill>
                <a:schemeClr val="accent6">
                  <a:lumMod val="50000"/>
                </a:schemeClr>
              </a:solidFill>
            </a:endParaRPr>
          </a:p>
          <a:p>
            <a:r>
              <a:rPr lang="en-US" dirty="0" smtClean="0"/>
              <a:t>“</a:t>
            </a:r>
            <a:r>
              <a:rPr lang="en-US" i="1" dirty="0" smtClean="0"/>
              <a:t>Like</a:t>
            </a:r>
            <a:r>
              <a:rPr lang="en-US" dirty="0" smtClean="0"/>
              <a:t>”: do not use for the conjunction “</a:t>
            </a:r>
            <a:r>
              <a:rPr lang="en-US" i="1" dirty="0" smtClean="0"/>
              <a:t>as</a:t>
            </a:r>
            <a:r>
              <a:rPr lang="en-US" dirty="0" smtClean="0"/>
              <a:t>”</a:t>
            </a:r>
            <a:endParaRPr lang="en-US" dirty="0" smtClean="0"/>
          </a:p>
          <a:p>
            <a:pPr lvl="1"/>
            <a:r>
              <a:rPr lang="en-US" i="1" dirty="0" smtClean="0">
                <a:solidFill>
                  <a:srgbClr val="C00000"/>
                </a:solidFill>
              </a:rPr>
              <a:t>We do it like in the old days</a:t>
            </a:r>
            <a:r>
              <a:rPr lang="en-US" dirty="0" smtClean="0"/>
              <a:t> -&gt; </a:t>
            </a:r>
            <a:r>
              <a:rPr lang="en-US" i="1" dirty="0" smtClean="0">
                <a:solidFill>
                  <a:schemeClr val="accent6">
                    <a:lumMod val="50000"/>
                  </a:schemeClr>
                </a:solidFill>
              </a:rPr>
              <a:t>We do it as in the old days</a:t>
            </a:r>
            <a:endParaRPr lang="en-US" i="1" dirty="0" smtClean="0">
              <a:solidFill>
                <a:schemeClr val="accent6">
                  <a:lumMod val="50000"/>
                </a:schemeClr>
              </a:solidFill>
            </a:endParaRPr>
          </a:p>
          <a:p>
            <a:r>
              <a:rPr lang="en-US" dirty="0" smtClean="0"/>
              <a:t>“</a:t>
            </a:r>
            <a:r>
              <a:rPr lang="en-US" i="1" dirty="0" smtClean="0"/>
              <a:t>Literally</a:t>
            </a:r>
            <a:r>
              <a:rPr lang="en-US" dirty="0" smtClean="0"/>
              <a:t>”: do not use, unless you really mean literally</a:t>
            </a:r>
            <a:endParaRPr lang="en-US" dirty="0" smtClean="0"/>
          </a:p>
          <a:p>
            <a:pPr lvl="1"/>
            <a:r>
              <a:rPr lang="en-US" i="1" dirty="0" smtClean="0">
                <a:solidFill>
                  <a:srgbClr val="C00000"/>
                </a:solidFill>
              </a:rPr>
              <a:t>After running ten kilometers, I was literally dead</a:t>
            </a:r>
            <a:r>
              <a:rPr lang="en-US" dirty="0" smtClean="0"/>
              <a:t> (really??)</a:t>
            </a: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Commonly misused expressions (5) </a:t>
            </a:r>
            <a:endParaRPr lang="en-US" b="1" dirty="0"/>
          </a:p>
        </p:txBody>
      </p:sp>
      <p:sp>
        <p:nvSpPr>
          <p:cNvPr id="3" name="内容占位符 2"/>
          <p:cNvSpPr>
            <a:spLocks noGrp="1"/>
          </p:cNvSpPr>
          <p:nvPr>
            <p:ph idx="1"/>
          </p:nvPr>
        </p:nvSpPr>
        <p:spPr>
          <a:xfrm>
            <a:off x="838199" y="1825625"/>
            <a:ext cx="10815735" cy="4351338"/>
          </a:xfrm>
        </p:spPr>
        <p:txBody>
          <a:bodyPr>
            <a:normAutofit fontScale="92500"/>
          </a:bodyPr>
          <a:lstStyle/>
          <a:p>
            <a:r>
              <a:rPr lang="en-US" dirty="0" smtClean="0"/>
              <a:t>“</a:t>
            </a:r>
            <a:r>
              <a:rPr lang="en-US" i="1" dirty="0" smtClean="0"/>
              <a:t>Meaningful</a:t>
            </a:r>
            <a:r>
              <a:rPr lang="en-US" dirty="0" smtClean="0"/>
              <a:t>”:  usually best to avoid</a:t>
            </a:r>
            <a:endParaRPr lang="en-US" dirty="0" smtClean="0"/>
          </a:p>
          <a:p>
            <a:pPr lvl="1"/>
            <a:r>
              <a:rPr lang="en-US" i="1" dirty="0" smtClean="0">
                <a:solidFill>
                  <a:srgbClr val="C00000"/>
                </a:solidFill>
              </a:rPr>
              <a:t>He made a meaningful contribution </a:t>
            </a:r>
            <a:r>
              <a:rPr lang="en-US" i="1" dirty="0"/>
              <a:t>-&gt;  </a:t>
            </a:r>
            <a:r>
              <a:rPr lang="en-US" i="1" dirty="0" smtClean="0">
                <a:solidFill>
                  <a:schemeClr val="accent6">
                    <a:lumMod val="50000"/>
                  </a:schemeClr>
                </a:solidFill>
              </a:rPr>
              <a:t>His contribution counted heavily</a:t>
            </a:r>
            <a:endParaRPr lang="en-US" i="1" dirty="0">
              <a:solidFill>
                <a:schemeClr val="accent6">
                  <a:lumMod val="50000"/>
                </a:schemeClr>
              </a:solidFill>
            </a:endParaRPr>
          </a:p>
          <a:p>
            <a:r>
              <a:rPr lang="en-US" dirty="0" smtClean="0"/>
              <a:t>“</a:t>
            </a:r>
            <a:r>
              <a:rPr lang="en-US" i="1" dirty="0" smtClean="0"/>
              <a:t>Nature</a:t>
            </a:r>
            <a:r>
              <a:rPr lang="en-US" dirty="0" smtClean="0"/>
              <a:t>”: often needless</a:t>
            </a:r>
            <a:endParaRPr lang="en-US" dirty="0" smtClean="0"/>
          </a:p>
          <a:p>
            <a:pPr lvl="1"/>
            <a:r>
              <a:rPr lang="en-US" i="1" dirty="0" smtClean="0">
                <a:solidFill>
                  <a:srgbClr val="C00000"/>
                </a:solidFill>
              </a:rPr>
              <a:t>Acts of hostile nature </a:t>
            </a:r>
            <a:r>
              <a:rPr lang="en-US" i="1" dirty="0" smtClean="0"/>
              <a:t>-&gt;  </a:t>
            </a:r>
            <a:r>
              <a:rPr lang="en-US" i="1" dirty="0" smtClean="0">
                <a:solidFill>
                  <a:schemeClr val="accent6">
                    <a:lumMod val="50000"/>
                  </a:schemeClr>
                </a:solidFill>
              </a:rPr>
              <a:t>Hostile acts</a:t>
            </a:r>
            <a:endParaRPr lang="en-US" i="1" dirty="0" smtClean="0">
              <a:solidFill>
                <a:schemeClr val="accent6">
                  <a:lumMod val="50000"/>
                </a:schemeClr>
              </a:solidFill>
            </a:endParaRPr>
          </a:p>
          <a:p>
            <a:r>
              <a:rPr lang="en-US" dirty="0" smtClean="0"/>
              <a:t>“</a:t>
            </a:r>
            <a:r>
              <a:rPr lang="en-US" i="1" dirty="0" smtClean="0"/>
              <a:t>Nor</a:t>
            </a:r>
            <a:r>
              <a:rPr lang="en-US" dirty="0" smtClean="0"/>
              <a:t>”: use “or” instead after a negative expression; use “</a:t>
            </a:r>
            <a:r>
              <a:rPr lang="en-US" i="1" dirty="0" smtClean="0"/>
              <a:t>nor</a:t>
            </a:r>
            <a:r>
              <a:rPr lang="en-US" dirty="0" smtClean="0"/>
              <a:t>” with “</a:t>
            </a:r>
            <a:r>
              <a:rPr lang="en-US" i="1" dirty="0" smtClean="0"/>
              <a:t>neither</a:t>
            </a:r>
            <a:r>
              <a:rPr lang="en-US" dirty="0" smtClean="0"/>
              <a:t>”</a:t>
            </a:r>
            <a:endParaRPr lang="en-US" dirty="0" smtClean="0"/>
          </a:p>
          <a:p>
            <a:pPr lvl="1"/>
            <a:r>
              <a:rPr lang="en-US" i="1" dirty="0" smtClean="0">
                <a:solidFill>
                  <a:srgbClr val="C00000"/>
                </a:solidFill>
              </a:rPr>
              <a:t>He cannot sleep nor eat </a:t>
            </a:r>
            <a:r>
              <a:rPr lang="en-US" i="1" dirty="0"/>
              <a:t>-&gt;  </a:t>
            </a:r>
            <a:r>
              <a:rPr lang="en-US" i="1" dirty="0" smtClean="0">
                <a:solidFill>
                  <a:schemeClr val="accent6">
                    <a:lumMod val="50000"/>
                  </a:schemeClr>
                </a:solidFill>
              </a:rPr>
              <a:t>He cannot sleep or eat,  He can neither sleep not eat</a:t>
            </a:r>
            <a:endParaRPr lang="en-US" i="1" dirty="0">
              <a:solidFill>
                <a:schemeClr val="accent6">
                  <a:lumMod val="50000"/>
                </a:schemeClr>
              </a:solidFill>
            </a:endParaRPr>
          </a:p>
          <a:p>
            <a:r>
              <a:rPr lang="en-US" dirty="0" smtClean="0"/>
              <a:t>“</a:t>
            </a:r>
            <a:r>
              <a:rPr lang="en-US" i="1" dirty="0" smtClean="0"/>
              <a:t>Partially</a:t>
            </a:r>
            <a:r>
              <a:rPr lang="en-US" dirty="0" smtClean="0"/>
              <a:t>”: often confused with “</a:t>
            </a:r>
            <a:r>
              <a:rPr lang="en-US" i="1" dirty="0" smtClean="0"/>
              <a:t>partly,</a:t>
            </a:r>
            <a:r>
              <a:rPr lang="en-US" dirty="0" smtClean="0"/>
              <a:t>” only use “</a:t>
            </a:r>
            <a:r>
              <a:rPr lang="en-US" i="1" dirty="0" smtClean="0"/>
              <a:t>partially</a:t>
            </a:r>
            <a:r>
              <a:rPr lang="en-US" dirty="0" smtClean="0"/>
              <a:t>” to mean “</a:t>
            </a:r>
            <a:r>
              <a:rPr lang="en-US" i="1" dirty="0" smtClean="0"/>
              <a:t>to a certain degree</a:t>
            </a:r>
            <a:r>
              <a:rPr lang="en-US" dirty="0" smtClean="0"/>
              <a:t>”</a:t>
            </a:r>
            <a:endParaRPr lang="en-US" dirty="0" smtClean="0"/>
          </a:p>
          <a:p>
            <a:r>
              <a:rPr lang="en-US" dirty="0" smtClean="0"/>
              <a:t>“</a:t>
            </a:r>
            <a:r>
              <a:rPr lang="en-US" i="1" dirty="0" smtClean="0"/>
              <a:t>People</a:t>
            </a:r>
            <a:r>
              <a:rPr lang="en-US" dirty="0" smtClean="0"/>
              <a:t>”: better to use “</a:t>
            </a:r>
            <a:r>
              <a:rPr lang="en-US" i="1" dirty="0" smtClean="0"/>
              <a:t>persons</a:t>
            </a:r>
            <a:r>
              <a:rPr lang="en-US" dirty="0" smtClean="0"/>
              <a:t>” with words of numbers, e.g. “</a:t>
            </a:r>
            <a:r>
              <a:rPr lang="en-US" i="1" dirty="0" smtClean="0"/>
              <a:t>six persons</a:t>
            </a:r>
            <a:r>
              <a:rPr lang="en-US" dirty="0" smtClean="0"/>
              <a:t>”</a:t>
            </a: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Commonly misused expressions (6) </a:t>
            </a:r>
            <a:endParaRPr lang="en-US" b="1" dirty="0"/>
          </a:p>
        </p:txBody>
      </p:sp>
      <p:sp>
        <p:nvSpPr>
          <p:cNvPr id="3" name="内容占位符 2"/>
          <p:cNvSpPr>
            <a:spLocks noGrp="1"/>
          </p:cNvSpPr>
          <p:nvPr>
            <p:ph idx="1"/>
          </p:nvPr>
        </p:nvSpPr>
        <p:spPr>
          <a:xfrm>
            <a:off x="838199" y="1825625"/>
            <a:ext cx="10815735" cy="4351338"/>
          </a:xfrm>
        </p:spPr>
        <p:txBody>
          <a:bodyPr>
            <a:normAutofit lnSpcReduction="10000"/>
          </a:bodyPr>
          <a:lstStyle/>
          <a:p>
            <a:r>
              <a:rPr lang="en-US" dirty="0" smtClean="0"/>
              <a:t>“</a:t>
            </a:r>
            <a:r>
              <a:rPr lang="en-US" i="1" dirty="0" smtClean="0"/>
              <a:t>Secondly, thirdly</a:t>
            </a:r>
            <a:r>
              <a:rPr lang="en-US" dirty="0" smtClean="0"/>
              <a:t>”:  “</a:t>
            </a:r>
            <a:r>
              <a:rPr lang="en-US" i="1" dirty="0" smtClean="0"/>
              <a:t>Second, third</a:t>
            </a:r>
            <a:r>
              <a:rPr lang="en-US" dirty="0" smtClean="0"/>
              <a:t>” preferred</a:t>
            </a:r>
            <a:endParaRPr lang="en-US" dirty="0" smtClean="0"/>
          </a:p>
          <a:p>
            <a:r>
              <a:rPr lang="en-US" dirty="0" smtClean="0"/>
              <a:t>“</a:t>
            </a:r>
            <a:r>
              <a:rPr lang="en-US" i="1" dirty="0" smtClean="0"/>
              <a:t>Shall, will</a:t>
            </a:r>
            <a:r>
              <a:rPr lang="en-US" dirty="0" smtClean="0"/>
              <a:t>”: the future tense requires “</a:t>
            </a:r>
            <a:r>
              <a:rPr lang="en-US" i="1" dirty="0" smtClean="0"/>
              <a:t>shall</a:t>
            </a:r>
            <a:r>
              <a:rPr lang="en-US" dirty="0" smtClean="0"/>
              <a:t>” for I, but “</a:t>
            </a:r>
            <a:r>
              <a:rPr lang="en-US" i="1" dirty="0" smtClean="0"/>
              <a:t>will</a:t>
            </a:r>
            <a:r>
              <a:rPr lang="en-US" dirty="0" smtClean="0"/>
              <a:t>” you and (s)he; “</a:t>
            </a:r>
            <a:r>
              <a:rPr lang="en-US" i="1" dirty="0" smtClean="0"/>
              <a:t>I shall</a:t>
            </a:r>
            <a:r>
              <a:rPr lang="en-US" dirty="0" smtClean="0"/>
              <a:t>” expresses belief, “</a:t>
            </a:r>
            <a:r>
              <a:rPr lang="en-US" i="1" dirty="0" smtClean="0"/>
              <a:t>I will</a:t>
            </a:r>
            <a:r>
              <a:rPr lang="en-US" dirty="0" smtClean="0"/>
              <a:t>” expresses determination</a:t>
            </a:r>
            <a:endParaRPr lang="en-US" dirty="0" smtClean="0"/>
          </a:p>
          <a:p>
            <a:r>
              <a:rPr lang="en-US" dirty="0" smtClean="0"/>
              <a:t>“</a:t>
            </a:r>
            <a:r>
              <a:rPr lang="en-US" i="1" dirty="0" smtClean="0"/>
              <a:t>Split infinitive</a:t>
            </a:r>
            <a:r>
              <a:rPr lang="en-US" dirty="0" smtClean="0"/>
              <a:t>”: do not put adverb between </a:t>
            </a:r>
            <a:r>
              <a:rPr lang="en-US" i="1" dirty="0" smtClean="0"/>
              <a:t>to</a:t>
            </a:r>
            <a:r>
              <a:rPr lang="en-US" dirty="0" smtClean="0"/>
              <a:t> and the infinitive, unless you want to emphasize the adverb</a:t>
            </a:r>
            <a:endParaRPr lang="en-US" dirty="0" smtClean="0"/>
          </a:p>
          <a:p>
            <a:pPr lvl="1"/>
            <a:r>
              <a:rPr lang="en-US" i="1" dirty="0" smtClean="0">
                <a:solidFill>
                  <a:srgbClr val="C00000"/>
                </a:solidFill>
              </a:rPr>
              <a:t>To carefully study </a:t>
            </a:r>
            <a:r>
              <a:rPr lang="en-US" i="1" dirty="0"/>
              <a:t>-&gt;  </a:t>
            </a:r>
            <a:r>
              <a:rPr lang="en-US" i="1" dirty="0" smtClean="0">
                <a:solidFill>
                  <a:schemeClr val="accent6">
                    <a:lumMod val="50000"/>
                  </a:schemeClr>
                </a:solidFill>
              </a:rPr>
              <a:t>To study carefully</a:t>
            </a:r>
            <a:endParaRPr lang="en-US" i="1" dirty="0">
              <a:solidFill>
                <a:schemeClr val="accent6">
                  <a:lumMod val="50000"/>
                </a:schemeClr>
              </a:solidFill>
            </a:endParaRPr>
          </a:p>
          <a:p>
            <a:r>
              <a:rPr lang="en-US" dirty="0" smtClean="0"/>
              <a:t>“</a:t>
            </a:r>
            <a:r>
              <a:rPr lang="en-US" i="1" dirty="0" smtClean="0"/>
              <a:t>Than</a:t>
            </a:r>
            <a:r>
              <a:rPr lang="en-US" dirty="0" smtClean="0"/>
              <a:t>”: be especially careful with possibly missing words</a:t>
            </a:r>
            <a:endParaRPr lang="en-US" dirty="0" smtClean="0"/>
          </a:p>
          <a:p>
            <a:pPr lvl="1"/>
            <a:r>
              <a:rPr lang="en-US" i="1" dirty="0" smtClean="0">
                <a:solidFill>
                  <a:srgbClr val="C00000"/>
                </a:solidFill>
              </a:rPr>
              <a:t>I look more like my mother than my father  </a:t>
            </a:r>
            <a:r>
              <a:rPr lang="en-US" i="1" dirty="0"/>
              <a:t>-&gt;  </a:t>
            </a:r>
            <a:r>
              <a:rPr lang="en-US" i="1" dirty="0" smtClean="0">
                <a:solidFill>
                  <a:schemeClr val="accent6">
                    <a:lumMod val="50000"/>
                  </a:schemeClr>
                </a:solidFill>
              </a:rPr>
              <a:t>I look more like my mother than I look like my father</a:t>
            </a:r>
            <a:endParaRPr lang="en-US" i="1" dirty="0" smtClean="0"/>
          </a:p>
          <a:p>
            <a:r>
              <a:rPr lang="en-US" dirty="0" smtClean="0"/>
              <a:t>“</a:t>
            </a:r>
            <a:r>
              <a:rPr lang="en-US" i="1" dirty="0" smtClean="0"/>
              <a:t>While</a:t>
            </a:r>
            <a:r>
              <a:rPr lang="en-US" dirty="0" smtClean="0"/>
              <a:t>”: avoid using to substitute “</a:t>
            </a:r>
            <a:r>
              <a:rPr lang="en-US" i="1" dirty="0" smtClean="0"/>
              <a:t>and</a:t>
            </a:r>
            <a:r>
              <a:rPr lang="en-US" dirty="0" smtClean="0"/>
              <a:t>,” “</a:t>
            </a:r>
            <a:r>
              <a:rPr lang="en-US" i="1" dirty="0" smtClean="0"/>
              <a:t>but”</a:t>
            </a:r>
            <a:r>
              <a:rPr lang="en-US" dirty="0" smtClean="0"/>
              <a:t> and “</a:t>
            </a:r>
            <a:r>
              <a:rPr lang="en-US" i="1" dirty="0" smtClean="0"/>
              <a:t>although”</a:t>
            </a:r>
            <a:endParaRPr lang="en-US" i="1"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Summary</a:t>
            </a:r>
            <a:endParaRPr lang="en-US" b="1" dirty="0"/>
          </a:p>
        </p:txBody>
      </p:sp>
      <p:sp>
        <p:nvSpPr>
          <p:cNvPr id="3" name="内容占位符 2"/>
          <p:cNvSpPr>
            <a:spLocks noGrp="1"/>
          </p:cNvSpPr>
          <p:nvPr>
            <p:ph idx="1"/>
          </p:nvPr>
        </p:nvSpPr>
        <p:spPr/>
        <p:txBody>
          <a:bodyPr>
            <a:normAutofit/>
          </a:bodyPr>
          <a:lstStyle/>
          <a:p>
            <a:r>
              <a:rPr lang="en-US" sz="3200" dirty="0" smtClean="0"/>
              <a:t>Some common mistakes and commonly misused expressions covered on this lecture</a:t>
            </a:r>
            <a:endParaRPr lang="en-US" sz="3200" dirty="0" smtClean="0"/>
          </a:p>
          <a:p>
            <a:pPr lvl="1"/>
            <a:r>
              <a:rPr lang="en-US" sz="2800" dirty="0" smtClean="0"/>
              <a:t>Mostly those just need to be remembered, there are no clear rules</a:t>
            </a:r>
            <a:endParaRPr lang="en-US" sz="2800" dirty="0" smtClean="0"/>
          </a:p>
          <a:p>
            <a:pPr lvl="1"/>
            <a:r>
              <a:rPr lang="en-US" sz="2800" dirty="0" smtClean="0"/>
              <a:t>More examples can be found in </a:t>
            </a:r>
            <a:r>
              <a:rPr lang="en-US" sz="2800" dirty="0" err="1" smtClean="0"/>
              <a:t>Strunk&amp;White</a:t>
            </a:r>
            <a:endParaRPr lang="en-US" sz="2800" dirty="0"/>
          </a:p>
          <a:p>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Refresher from the previous lecture</a:t>
            </a:r>
            <a:endParaRPr lang="en-US" b="1" dirty="0"/>
          </a:p>
        </p:txBody>
      </p:sp>
      <p:sp>
        <p:nvSpPr>
          <p:cNvPr id="3" name="内容占位符 2"/>
          <p:cNvSpPr>
            <a:spLocks noGrp="1"/>
          </p:cNvSpPr>
          <p:nvPr>
            <p:ph idx="1"/>
          </p:nvPr>
        </p:nvSpPr>
        <p:spPr>
          <a:xfrm>
            <a:off x="838200" y="1825625"/>
            <a:ext cx="9865660" cy="4351338"/>
          </a:xfrm>
        </p:spPr>
        <p:txBody>
          <a:bodyPr>
            <a:normAutofit/>
          </a:bodyPr>
          <a:lstStyle/>
          <a:p>
            <a:r>
              <a:rPr lang="en-US" sz="3000" dirty="0" smtClean="0"/>
              <a:t>Basic advice for good writing style</a:t>
            </a:r>
            <a:endParaRPr lang="en-US" sz="3000" dirty="0" smtClean="0"/>
          </a:p>
          <a:p>
            <a:endParaRPr lang="en-US" sz="1000" dirty="0" smtClean="0"/>
          </a:p>
          <a:p>
            <a:pPr lvl="1"/>
            <a:r>
              <a:rPr lang="en-US" sz="2600" dirty="0" smtClean="0"/>
              <a:t>Usually simple is beautiful: use concrete language and omit needless words</a:t>
            </a:r>
            <a:endParaRPr lang="en-US" sz="2600" dirty="0" smtClean="0"/>
          </a:p>
          <a:p>
            <a:pPr marL="971550" lvl="1" indent="-514350">
              <a:buAutoNum type="arabicParenR"/>
            </a:pPr>
            <a:endParaRPr lang="en-US" sz="1000" dirty="0" smtClean="0"/>
          </a:p>
          <a:p>
            <a:pPr lvl="1"/>
            <a:r>
              <a:rPr lang="en-US" sz="2600" dirty="0" smtClean="0"/>
              <a:t>Express coordinate ideas in similar form</a:t>
            </a:r>
            <a:endParaRPr lang="en-US" sz="2600" dirty="0" smtClean="0"/>
          </a:p>
          <a:p>
            <a:pPr marL="457200" lvl="1" indent="0">
              <a:buNone/>
            </a:pPr>
            <a:endParaRPr lang="en-US" sz="1000" dirty="0" smtClean="0"/>
          </a:p>
          <a:p>
            <a:pPr lvl="1"/>
            <a:r>
              <a:rPr lang="en-US" sz="2600" dirty="0"/>
              <a:t>Keep related words together</a:t>
            </a:r>
            <a:endParaRPr lang="en-US" sz="2600"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Classroom task 1</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sz="3000" dirty="0"/>
              <a:t>Read the text on the </a:t>
            </a:r>
            <a:r>
              <a:rPr lang="en-US" sz="3000" dirty="0" smtClean="0"/>
              <a:t>next slide. </a:t>
            </a:r>
            <a:r>
              <a:rPr lang="en-US" sz="3000" dirty="0"/>
              <a:t>Answer the questions: </a:t>
            </a:r>
            <a:endParaRPr lang="en-US" sz="3000" dirty="0" smtClean="0"/>
          </a:p>
          <a:p>
            <a:endParaRPr lang="en-US" sz="1000" dirty="0" smtClean="0"/>
          </a:p>
          <a:p>
            <a:pPr marL="457200" lvl="1" indent="0">
              <a:buNone/>
            </a:pPr>
            <a:r>
              <a:rPr lang="en-US" sz="2600" dirty="0" smtClean="0"/>
              <a:t>1) What </a:t>
            </a:r>
            <a:r>
              <a:rPr lang="en-US" sz="2600" dirty="0"/>
              <a:t>has limited capability, cameras or people? How would you improve the first sentence to make it clearer? </a:t>
            </a:r>
            <a:endParaRPr lang="en-US" sz="2600" dirty="0" smtClean="0"/>
          </a:p>
          <a:p>
            <a:pPr marL="971550" lvl="1" indent="-514350">
              <a:buAutoNum type="arabicParenR"/>
            </a:pPr>
            <a:endParaRPr lang="en-US" sz="1000" dirty="0" smtClean="0"/>
          </a:p>
          <a:p>
            <a:pPr marL="457200" lvl="1" indent="0">
              <a:buNone/>
            </a:pPr>
            <a:r>
              <a:rPr lang="en-US" sz="2600" dirty="0" smtClean="0"/>
              <a:t>2</a:t>
            </a:r>
            <a:r>
              <a:rPr lang="en-US" sz="2600" dirty="0"/>
              <a:t>) What needless words could be removed or replaced with shorter expressions from the second sentence (starting “Fortunately”…)? </a:t>
            </a:r>
            <a:endParaRPr lang="en-US" sz="2600" dirty="0" smtClean="0"/>
          </a:p>
          <a:p>
            <a:pPr marL="457200" lvl="1" indent="0">
              <a:buNone/>
            </a:pPr>
            <a:endParaRPr lang="en-US" sz="1000" dirty="0" smtClean="0"/>
          </a:p>
          <a:p>
            <a:pPr marL="457200" lvl="1" indent="0">
              <a:buNone/>
            </a:pPr>
            <a:r>
              <a:rPr lang="en-US" sz="2600" dirty="0" smtClean="0"/>
              <a:t>3</a:t>
            </a:r>
            <a:r>
              <a:rPr lang="en-US" sz="2600" dirty="0"/>
              <a:t>) In the third sentence, how would you change “to make photos look more colorful” to improve the style of the sentence?</a:t>
            </a:r>
            <a:endParaRPr lang="en-US" sz="2600" dirty="0"/>
          </a:p>
          <a:p>
            <a:pPr marL="457200" lvl="1" indent="0">
              <a:buNone/>
            </a:pP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Classroom task 1</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pPr marL="0" indent="0">
              <a:buNone/>
            </a:pPr>
            <a:r>
              <a:rPr lang="en-US" sz="3200" dirty="0"/>
              <a:t>Because many people are using mobile cameras with limited capability, the photos shared in social media often have bad quality. Fortunately, it is a fact that the quality of photos can be improved by utilizing one of the photo editing programs, of which Photoshop is an example. Many filters are available for removing noise, sharpening, to make photos look more colorful, and adding artistic effects. Thanks to the photo editing software, we can enjoy more beautiful photos in the Internet. </a:t>
            </a:r>
            <a:endParaRPr lang="en-US" sz="3200"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Example answer 1</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pPr marL="457200" lvl="1" indent="0">
              <a:buNone/>
            </a:pPr>
            <a:r>
              <a:rPr lang="en-US" dirty="0" smtClean="0"/>
              <a:t>1) What </a:t>
            </a:r>
            <a:r>
              <a:rPr lang="en-US" dirty="0"/>
              <a:t>has limited capability, cameras or people? How would you improve the first sentence to make it clearer</a:t>
            </a:r>
            <a:r>
              <a:rPr lang="en-US" dirty="0" smtClean="0"/>
              <a:t>?</a:t>
            </a:r>
            <a:endParaRPr lang="en-US" dirty="0" smtClean="0"/>
          </a:p>
          <a:p>
            <a:pPr marL="457200" lvl="1" indent="0">
              <a:buNone/>
            </a:pPr>
            <a:endParaRPr lang="en-US" i="1" dirty="0" smtClean="0"/>
          </a:p>
          <a:p>
            <a:pPr marL="457200" lvl="1" indent="0">
              <a:buNone/>
            </a:pPr>
            <a:r>
              <a:rPr lang="en-US" i="1" dirty="0" smtClean="0"/>
              <a:t>Because </a:t>
            </a:r>
            <a:r>
              <a:rPr lang="en-US" i="1" dirty="0"/>
              <a:t>many people are using </a:t>
            </a:r>
            <a:r>
              <a:rPr lang="en-US" i="1" dirty="0">
                <a:solidFill>
                  <a:srgbClr val="0066FF"/>
                </a:solidFill>
              </a:rPr>
              <a:t>mobile cameras with limited capability</a:t>
            </a:r>
            <a:r>
              <a:rPr lang="en-US" i="1" dirty="0"/>
              <a:t>, the photos shared in social media often have bad quality.</a:t>
            </a:r>
            <a:endParaRPr lang="en-US" dirty="0"/>
          </a:p>
          <a:p>
            <a:pPr marL="457200" lvl="1" indent="0">
              <a:buNone/>
            </a:pPr>
            <a:endParaRPr lang="en-US" dirty="0" smtClean="0"/>
          </a:p>
          <a:p>
            <a:pPr marL="457200" lvl="1" indent="0">
              <a:buNone/>
            </a:pPr>
            <a:r>
              <a:rPr lang="en-US" u="sng" dirty="0" smtClean="0"/>
              <a:t>Example answers:</a:t>
            </a:r>
            <a:endParaRPr lang="en-US" u="sng" dirty="0" smtClean="0"/>
          </a:p>
          <a:p>
            <a:pPr lvl="1"/>
            <a:r>
              <a:rPr lang="en-US" i="1" dirty="0"/>
              <a:t>Because many people </a:t>
            </a:r>
            <a:r>
              <a:rPr lang="en-US" i="1" dirty="0" smtClean="0">
                <a:solidFill>
                  <a:srgbClr val="C00000"/>
                </a:solidFill>
              </a:rPr>
              <a:t>use</a:t>
            </a:r>
            <a:r>
              <a:rPr lang="en-US" i="1" dirty="0" smtClean="0"/>
              <a:t> </a:t>
            </a:r>
            <a:r>
              <a:rPr lang="en-US" i="1" dirty="0"/>
              <a:t>mobile cameras </a:t>
            </a:r>
            <a:r>
              <a:rPr lang="en-US" i="1" dirty="0" smtClean="0">
                <a:solidFill>
                  <a:srgbClr val="C00000"/>
                </a:solidFill>
              </a:rPr>
              <a:t>that have</a:t>
            </a:r>
            <a:r>
              <a:rPr lang="en-US" i="1" dirty="0">
                <a:solidFill>
                  <a:srgbClr val="C00000"/>
                </a:solidFill>
              </a:rPr>
              <a:t> a </a:t>
            </a:r>
            <a:r>
              <a:rPr lang="en-US" i="1" dirty="0" smtClean="0"/>
              <a:t>limited </a:t>
            </a:r>
            <a:r>
              <a:rPr lang="en-US" i="1" dirty="0"/>
              <a:t>capability, the photos shared in social media often have bad quality</a:t>
            </a:r>
            <a:r>
              <a:rPr lang="en-US" i="1" dirty="0" smtClean="0"/>
              <a:t>.</a:t>
            </a:r>
            <a:endParaRPr lang="en-US" i="1" dirty="0" smtClean="0"/>
          </a:p>
          <a:p>
            <a:pPr lvl="1"/>
            <a:r>
              <a:rPr lang="en-US" i="1" dirty="0" smtClean="0">
                <a:solidFill>
                  <a:srgbClr val="C00000"/>
                </a:solidFill>
              </a:rPr>
              <a:t>Due to the </a:t>
            </a:r>
            <a:r>
              <a:rPr lang="en-US" i="1" dirty="0">
                <a:solidFill>
                  <a:srgbClr val="C00000"/>
                </a:solidFill>
              </a:rPr>
              <a:t>limited </a:t>
            </a:r>
            <a:r>
              <a:rPr lang="en-US" i="1" dirty="0" smtClean="0">
                <a:solidFill>
                  <a:srgbClr val="C00000"/>
                </a:solidFill>
              </a:rPr>
              <a:t>capability of mobile cameras many people use</a:t>
            </a:r>
            <a:r>
              <a:rPr lang="en-US" i="1" dirty="0" smtClean="0"/>
              <a:t>, </a:t>
            </a:r>
            <a:r>
              <a:rPr lang="en-US" i="1" dirty="0"/>
              <a:t>the photos shared in social media often have bad quality.</a:t>
            </a: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Example answer 2</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pPr marL="457200" lvl="1" indent="0">
              <a:buNone/>
            </a:pPr>
            <a:r>
              <a:rPr lang="en-US" dirty="0" smtClean="0"/>
              <a:t>2) What </a:t>
            </a:r>
            <a:r>
              <a:rPr lang="en-US" dirty="0"/>
              <a:t>needless words could be removed or replaced with shorter expressions from the second sentence (starting “Fortunately”…)?</a:t>
            </a:r>
            <a:endParaRPr lang="en-US" dirty="0"/>
          </a:p>
          <a:p>
            <a:pPr marL="457200" lvl="1" indent="0">
              <a:buNone/>
            </a:pPr>
            <a:endParaRPr lang="en-US" i="1" dirty="0" smtClean="0"/>
          </a:p>
          <a:p>
            <a:pPr marL="457200" lvl="1" indent="0">
              <a:buNone/>
            </a:pPr>
            <a:r>
              <a:rPr lang="en-US" i="1" dirty="0"/>
              <a:t>Fortunately, </a:t>
            </a:r>
            <a:r>
              <a:rPr lang="en-US" i="1" dirty="0">
                <a:solidFill>
                  <a:srgbClr val="C00000"/>
                </a:solidFill>
              </a:rPr>
              <a:t>it is a fact that </a:t>
            </a:r>
            <a:r>
              <a:rPr lang="en-US" i="1" dirty="0"/>
              <a:t>the quality of photos can be improved by </a:t>
            </a:r>
            <a:r>
              <a:rPr lang="en-US" i="1" dirty="0">
                <a:solidFill>
                  <a:srgbClr val="C00000"/>
                </a:solidFill>
              </a:rPr>
              <a:t>utilizing</a:t>
            </a:r>
            <a:r>
              <a:rPr lang="en-US" i="1" dirty="0"/>
              <a:t> </a:t>
            </a:r>
            <a:r>
              <a:rPr lang="en-US" i="1" dirty="0">
                <a:solidFill>
                  <a:srgbClr val="C00000"/>
                </a:solidFill>
              </a:rPr>
              <a:t>one of the</a:t>
            </a:r>
            <a:r>
              <a:rPr lang="en-US" i="1" dirty="0"/>
              <a:t> photo editing programs, </a:t>
            </a:r>
            <a:r>
              <a:rPr lang="en-US" i="1" dirty="0">
                <a:solidFill>
                  <a:srgbClr val="C00000"/>
                </a:solidFill>
              </a:rPr>
              <a:t>of which</a:t>
            </a:r>
            <a:r>
              <a:rPr lang="en-US" i="1" dirty="0"/>
              <a:t> Photoshop </a:t>
            </a:r>
            <a:r>
              <a:rPr lang="en-US" i="1" dirty="0">
                <a:solidFill>
                  <a:srgbClr val="C00000"/>
                </a:solidFill>
              </a:rPr>
              <a:t>is</a:t>
            </a:r>
            <a:r>
              <a:rPr lang="en-US" i="1" dirty="0"/>
              <a:t> an example</a:t>
            </a:r>
            <a:r>
              <a:rPr lang="en-US" i="1" dirty="0" smtClean="0"/>
              <a:t>.</a:t>
            </a:r>
            <a:endParaRPr lang="en-US" i="1" dirty="0" smtClean="0"/>
          </a:p>
          <a:p>
            <a:pPr marL="457200" lvl="1" indent="0">
              <a:buNone/>
            </a:pPr>
            <a:endParaRPr lang="en-US" dirty="0" smtClean="0"/>
          </a:p>
          <a:p>
            <a:pPr marL="457200" lvl="1" indent="0">
              <a:buNone/>
            </a:pPr>
            <a:r>
              <a:rPr lang="en-US" u="sng" dirty="0" smtClean="0"/>
              <a:t>Example answer:</a:t>
            </a:r>
            <a:endParaRPr lang="en-US" u="sng" dirty="0" smtClean="0"/>
          </a:p>
          <a:p>
            <a:pPr lvl="1"/>
            <a:r>
              <a:rPr lang="en-US" i="1" dirty="0"/>
              <a:t>Fortunately, </a:t>
            </a:r>
            <a:r>
              <a:rPr lang="en-US" i="1" dirty="0" smtClean="0"/>
              <a:t>the </a:t>
            </a:r>
            <a:r>
              <a:rPr lang="en-US" i="1" dirty="0"/>
              <a:t>quality of photos can be improved by </a:t>
            </a:r>
            <a:r>
              <a:rPr lang="en-US" i="1" dirty="0" smtClean="0"/>
              <a:t>using photo </a:t>
            </a:r>
            <a:r>
              <a:rPr lang="en-US" i="1" dirty="0"/>
              <a:t>editing programs, </a:t>
            </a:r>
            <a:r>
              <a:rPr lang="en-US" i="1" dirty="0" smtClean="0">
                <a:solidFill>
                  <a:srgbClr val="C00000"/>
                </a:solidFill>
              </a:rPr>
              <a:t>for example </a:t>
            </a:r>
            <a:r>
              <a:rPr lang="en-US" i="1" dirty="0" smtClean="0"/>
              <a:t>Photoshop.</a:t>
            </a:r>
            <a:endParaRPr lang="en-US" i="1" dirty="0"/>
          </a:p>
          <a:p>
            <a:pPr marL="457200" lvl="1" indent="0">
              <a:buNone/>
            </a:pPr>
            <a:endParaRPr lang="en-US" dirty="0"/>
          </a:p>
          <a:p>
            <a:pPr marL="457200" lvl="1" indent="0">
              <a:buNone/>
            </a:pPr>
            <a:endParaRPr lang="en-US" dirty="0"/>
          </a:p>
          <a:p>
            <a:pPr marL="457200" lvl="1" indent="0">
              <a:buNone/>
            </a:pP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Example answer 3</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pPr lvl="1"/>
            <a:r>
              <a:rPr lang="en-US" dirty="0"/>
              <a:t>In the third sentence, how would you change “to make photos look more colorful” to improve the style of the sentence?</a:t>
            </a:r>
            <a:endParaRPr lang="en-US" dirty="0"/>
          </a:p>
          <a:p>
            <a:pPr marL="457200" lvl="1" indent="0">
              <a:buNone/>
            </a:pPr>
            <a:endParaRPr lang="en-US" i="1" dirty="0" smtClean="0"/>
          </a:p>
          <a:p>
            <a:pPr marL="457200" lvl="1" indent="0">
              <a:buNone/>
            </a:pPr>
            <a:r>
              <a:rPr lang="en-US" i="1" dirty="0"/>
              <a:t>Many filters are available for removing noise, sharpening, </a:t>
            </a:r>
            <a:r>
              <a:rPr lang="en-US" i="1" dirty="0">
                <a:solidFill>
                  <a:srgbClr val="C00000"/>
                </a:solidFill>
              </a:rPr>
              <a:t>to make photos look more colorful</a:t>
            </a:r>
            <a:r>
              <a:rPr lang="en-US" i="1" dirty="0"/>
              <a:t>, and adding artistic effects.</a:t>
            </a:r>
            <a:endParaRPr lang="en-US" dirty="0"/>
          </a:p>
          <a:p>
            <a:pPr marL="457200" lvl="1" indent="0">
              <a:buNone/>
            </a:pPr>
            <a:endParaRPr lang="en-US" dirty="0" smtClean="0"/>
          </a:p>
          <a:p>
            <a:pPr marL="457200" lvl="1" indent="0">
              <a:buNone/>
            </a:pPr>
            <a:r>
              <a:rPr lang="en-US" u="sng" dirty="0" smtClean="0"/>
              <a:t>Example answers:</a:t>
            </a:r>
            <a:endParaRPr lang="en-US" u="sng" dirty="0" smtClean="0"/>
          </a:p>
          <a:p>
            <a:pPr marL="457200" lvl="1" indent="0">
              <a:buNone/>
            </a:pPr>
            <a:r>
              <a:rPr lang="en-US" i="1" dirty="0"/>
              <a:t>Many filters are available for removing noise, sharpening, </a:t>
            </a:r>
            <a:r>
              <a:rPr lang="en-US" i="1" dirty="0" smtClean="0">
                <a:solidFill>
                  <a:srgbClr val="C00000"/>
                </a:solidFill>
              </a:rPr>
              <a:t>making</a:t>
            </a:r>
            <a:r>
              <a:rPr lang="en-US" i="1" dirty="0" smtClean="0"/>
              <a:t> </a:t>
            </a:r>
            <a:r>
              <a:rPr lang="en-US" i="1" dirty="0"/>
              <a:t>photos look more colorful, and adding artistic effects.</a:t>
            </a:r>
            <a:endParaRPr lang="en-US" dirty="0"/>
          </a:p>
          <a:p>
            <a:pPr marL="457200" lvl="1" indent="0">
              <a:buNone/>
            </a:pPr>
            <a:r>
              <a:rPr lang="en-US" i="1" dirty="0"/>
              <a:t>Many filters are available for removing noise, sharpening, </a:t>
            </a:r>
            <a:r>
              <a:rPr lang="en-US" i="1" dirty="0" smtClean="0">
                <a:solidFill>
                  <a:srgbClr val="C00000"/>
                </a:solidFill>
              </a:rPr>
              <a:t>enhancing colors</a:t>
            </a:r>
            <a:r>
              <a:rPr lang="en-US" i="1" dirty="0" smtClean="0"/>
              <a:t>, </a:t>
            </a:r>
            <a:r>
              <a:rPr lang="en-US" i="1" dirty="0"/>
              <a:t>and adding artistic effects.</a:t>
            </a:r>
            <a:endParaRPr lang="en-US" dirty="0"/>
          </a:p>
          <a:p>
            <a:pPr marL="457200" lvl="1" indent="0">
              <a:buNone/>
            </a:pPr>
            <a:endParaRPr lang="en-US" dirty="0"/>
          </a:p>
          <a:p>
            <a:pPr marL="457200" lvl="1" indent="0">
              <a:buNone/>
            </a:pP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 mistakes and misused words</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Adopted from </a:t>
            </a:r>
            <a:r>
              <a:rPr lang="en-US" i="1" dirty="0" smtClean="0"/>
              <a:t>Strung &amp; White: Elements of Style, 4th Edition </a:t>
            </a:r>
            <a:r>
              <a:rPr lang="en-US" dirty="0" smtClean="0"/>
              <a:t>and </a:t>
            </a:r>
            <a:r>
              <a:rPr lang="en-US" i="1" dirty="0" smtClean="0"/>
              <a:t>IEEE Transactions instructions</a:t>
            </a:r>
            <a:endParaRPr lang="en-US" i="1" dirty="0" smtClean="0"/>
          </a:p>
          <a:p>
            <a:r>
              <a:rPr lang="en-US" dirty="0" smtClean="0"/>
              <a:t>Common mistakes</a:t>
            </a:r>
            <a:endParaRPr lang="en-US" dirty="0" smtClean="0"/>
          </a:p>
          <a:p>
            <a:r>
              <a:rPr lang="en-US" dirty="0" smtClean="0"/>
              <a:t>Commonly misused words and expressions</a:t>
            </a: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Common mistakes (1)</a:t>
            </a:r>
            <a:endParaRPr lang="en-US" b="1" dirty="0"/>
          </a:p>
        </p:txBody>
      </p:sp>
      <p:sp>
        <p:nvSpPr>
          <p:cNvPr id="3" name="内容占位符 2"/>
          <p:cNvSpPr>
            <a:spLocks noGrp="1"/>
          </p:cNvSpPr>
          <p:nvPr>
            <p:ph idx="1"/>
          </p:nvPr>
        </p:nvSpPr>
        <p:spPr>
          <a:xfrm>
            <a:off x="838199" y="1825625"/>
            <a:ext cx="11082868" cy="4351338"/>
          </a:xfrm>
        </p:spPr>
        <p:txBody>
          <a:bodyPr>
            <a:normAutofit lnSpcReduction="10000"/>
          </a:bodyPr>
          <a:lstStyle/>
          <a:p>
            <a:r>
              <a:rPr lang="en-US" dirty="0" smtClean="0"/>
              <a:t>“</a:t>
            </a:r>
            <a:r>
              <a:rPr lang="en-US" i="1" dirty="0" smtClean="0"/>
              <a:t>Data</a:t>
            </a:r>
            <a:r>
              <a:rPr lang="en-US" dirty="0" smtClean="0"/>
              <a:t>” is plural, not singular: “</a:t>
            </a:r>
            <a:r>
              <a:rPr lang="en-US" i="1" dirty="0" smtClean="0"/>
              <a:t>our data show that…</a:t>
            </a:r>
            <a:r>
              <a:rPr lang="en-US" dirty="0" smtClean="0"/>
              <a:t>” </a:t>
            </a:r>
            <a:endParaRPr lang="en-US" dirty="0" smtClean="0"/>
          </a:p>
          <a:p>
            <a:pPr lvl="1"/>
            <a:r>
              <a:rPr lang="en-US" dirty="0" smtClean="0"/>
              <a:t>Nevertheless, singular use of “</a:t>
            </a:r>
            <a:r>
              <a:rPr lang="en-US" i="1" dirty="0" smtClean="0"/>
              <a:t>data</a:t>
            </a:r>
            <a:r>
              <a:rPr lang="en-US" dirty="0" smtClean="0"/>
              <a:t>” occasionally accepted</a:t>
            </a:r>
            <a:endParaRPr lang="en-US" dirty="0" smtClean="0"/>
          </a:p>
          <a:p>
            <a:r>
              <a:rPr lang="en-US" dirty="0" smtClean="0"/>
              <a:t>Use “</a:t>
            </a:r>
            <a:r>
              <a:rPr lang="en-US" i="1" dirty="0" smtClean="0"/>
              <a:t>alternatively</a:t>
            </a:r>
            <a:r>
              <a:rPr lang="en-US" dirty="0" smtClean="0"/>
              <a:t>”, not “</a:t>
            </a:r>
            <a:r>
              <a:rPr lang="en-US" i="1" dirty="0" smtClean="0"/>
              <a:t>alternately</a:t>
            </a:r>
            <a:r>
              <a:rPr lang="en-US" dirty="0" smtClean="0"/>
              <a:t>” (unless something alternates)</a:t>
            </a:r>
            <a:endParaRPr lang="en-US" dirty="0" smtClean="0"/>
          </a:p>
          <a:p>
            <a:r>
              <a:rPr lang="en-US" dirty="0" smtClean="0"/>
              <a:t>Use “</a:t>
            </a:r>
            <a:r>
              <a:rPr lang="en-US" i="1" dirty="0" smtClean="0"/>
              <a:t>whereas</a:t>
            </a:r>
            <a:r>
              <a:rPr lang="en-US" dirty="0" smtClean="0"/>
              <a:t>”, not “</a:t>
            </a:r>
            <a:r>
              <a:rPr lang="en-US" i="1" dirty="0" smtClean="0"/>
              <a:t>while</a:t>
            </a:r>
            <a:r>
              <a:rPr lang="en-US" dirty="0" smtClean="0"/>
              <a:t>” (unless referring to simultaneous events)</a:t>
            </a:r>
            <a:endParaRPr lang="en-US" dirty="0" smtClean="0"/>
          </a:p>
          <a:p>
            <a:pPr lvl="1"/>
            <a:r>
              <a:rPr lang="en-US" i="1" dirty="0" smtClean="0"/>
              <a:t>Our method works well, whereas other methods fail</a:t>
            </a:r>
            <a:endParaRPr lang="en-US" i="1" dirty="0" smtClean="0"/>
          </a:p>
          <a:p>
            <a:pPr lvl="1"/>
            <a:r>
              <a:rPr lang="en-US" dirty="0" smtClean="0"/>
              <a:t>(Compare to: </a:t>
            </a:r>
            <a:r>
              <a:rPr lang="en-US" i="1" dirty="0" smtClean="0"/>
              <a:t>He was awake while the others were sleeping</a:t>
            </a:r>
            <a:r>
              <a:rPr lang="en-US" dirty="0" smtClean="0"/>
              <a:t>)</a:t>
            </a:r>
            <a:endParaRPr lang="en-US" dirty="0" smtClean="0"/>
          </a:p>
          <a:p>
            <a:r>
              <a:rPr lang="en-US" dirty="0" smtClean="0"/>
              <a:t>Do not use “</a:t>
            </a:r>
            <a:r>
              <a:rPr lang="en-US" i="1" dirty="0" smtClean="0"/>
              <a:t>essentially</a:t>
            </a:r>
            <a:r>
              <a:rPr lang="en-US" dirty="0" smtClean="0"/>
              <a:t>” to mean “</a:t>
            </a:r>
            <a:r>
              <a:rPr lang="en-US" i="1" dirty="0" smtClean="0"/>
              <a:t>approximately</a:t>
            </a:r>
            <a:r>
              <a:rPr lang="en-US" dirty="0" smtClean="0"/>
              <a:t>” or “</a:t>
            </a:r>
            <a:r>
              <a:rPr lang="en-US" i="1" dirty="0" smtClean="0"/>
              <a:t>effectively</a:t>
            </a:r>
            <a:r>
              <a:rPr lang="en-US" dirty="0" smtClean="0"/>
              <a:t>”</a:t>
            </a:r>
            <a:endParaRPr lang="en-US" dirty="0" smtClean="0"/>
          </a:p>
          <a:p>
            <a:pPr marL="457200" lvl="1" indent="0">
              <a:buNone/>
            </a:pPr>
            <a:r>
              <a:rPr lang="en-US" i="1" dirty="0" smtClean="0">
                <a:solidFill>
                  <a:srgbClr val="C00000"/>
                </a:solidFill>
              </a:rPr>
              <a:t>The results are essentially the same</a:t>
            </a:r>
            <a:r>
              <a:rPr lang="en-US" dirty="0" smtClean="0">
                <a:solidFill>
                  <a:srgbClr val="C00000"/>
                </a:solidFill>
              </a:rPr>
              <a:t>  </a:t>
            </a:r>
            <a:r>
              <a:rPr lang="en-US" dirty="0" smtClean="0"/>
              <a:t>vs.	</a:t>
            </a:r>
            <a:r>
              <a:rPr lang="en-US" i="1" dirty="0" smtClean="0">
                <a:solidFill>
                  <a:schemeClr val="accent6">
                    <a:lumMod val="50000"/>
                  </a:schemeClr>
                </a:solidFill>
              </a:rPr>
              <a:t>The results are approximately the same</a:t>
            </a:r>
            <a:endParaRPr lang="en-US" i="1" dirty="0" smtClean="0">
              <a:solidFill>
                <a:schemeClr val="accent6">
                  <a:lumMod val="50000"/>
                </a:schemeClr>
              </a:solidFill>
            </a:endParaRPr>
          </a:p>
          <a:p>
            <a:r>
              <a:rPr lang="en-US" dirty="0"/>
              <a:t>Do not use </a:t>
            </a:r>
            <a:r>
              <a:rPr lang="en-US" dirty="0" smtClean="0"/>
              <a:t>“</a:t>
            </a:r>
            <a:r>
              <a:rPr lang="en-US" i="1" dirty="0" smtClean="0"/>
              <a:t>issue</a:t>
            </a:r>
            <a:r>
              <a:rPr lang="en-US" dirty="0" smtClean="0"/>
              <a:t>” </a:t>
            </a:r>
            <a:r>
              <a:rPr lang="en-US" dirty="0"/>
              <a:t>to mean </a:t>
            </a:r>
            <a:r>
              <a:rPr lang="en-US" dirty="0" smtClean="0"/>
              <a:t>“</a:t>
            </a:r>
            <a:r>
              <a:rPr lang="en-US" i="1" dirty="0" smtClean="0"/>
              <a:t>problem</a:t>
            </a:r>
            <a:r>
              <a:rPr lang="en-US" dirty="0" smtClean="0"/>
              <a:t>”</a:t>
            </a:r>
            <a:endParaRPr lang="en-US" dirty="0"/>
          </a:p>
          <a:p>
            <a:pPr marL="457200" lvl="1" indent="0">
              <a:buNone/>
            </a:pPr>
            <a:r>
              <a:rPr lang="en-US" i="1" dirty="0" smtClean="0">
                <a:solidFill>
                  <a:srgbClr val="C00000"/>
                </a:solidFill>
              </a:rPr>
              <a:t>Our results revealed a lot of issues</a:t>
            </a:r>
            <a:r>
              <a:rPr lang="en-US" dirty="0" smtClean="0">
                <a:solidFill>
                  <a:srgbClr val="C00000"/>
                </a:solidFill>
              </a:rPr>
              <a:t>  </a:t>
            </a:r>
            <a:r>
              <a:rPr lang="en-US" dirty="0"/>
              <a:t>vs.	</a:t>
            </a:r>
            <a:r>
              <a:rPr lang="en-US" i="1" dirty="0" smtClean="0">
                <a:solidFill>
                  <a:schemeClr val="accent6">
                    <a:lumMod val="50000"/>
                  </a:schemeClr>
                </a:solidFill>
              </a:rPr>
              <a:t>Our results revealed a lot of problems</a:t>
            </a:r>
            <a:endParaRPr lang="en-US" i="1" dirty="0">
              <a:solidFill>
                <a:schemeClr val="accent6">
                  <a:lumMod val="50000"/>
                </a:schemeClr>
              </a:solidFill>
            </a:endParaRPr>
          </a:p>
          <a:p>
            <a:pPr marL="457200" lvl="1" indent="0">
              <a:buNone/>
            </a:pPr>
            <a:endParaRPr lang="en-US" i="1" dirty="0" smtClean="0">
              <a:solidFill>
                <a:schemeClr val="accent6">
                  <a:lumMod val="50000"/>
                </a:schemeClr>
              </a:solidFill>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8227</Words>
  <Application>WPS 演示</Application>
  <PresentationFormat>宽屏</PresentationFormat>
  <Paragraphs>223</Paragraphs>
  <Slides>18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Calibri</vt:lpstr>
      <vt:lpstr>Calibri Light</vt:lpstr>
      <vt:lpstr>微软雅黑</vt:lpstr>
      <vt:lpstr>Arial Unicode MS</vt:lpstr>
      <vt:lpstr>Office 主题</vt:lpstr>
      <vt:lpstr>Professional Basic English Lecture 4-2, October , 2021</vt:lpstr>
      <vt:lpstr>Refresher from the previous lecture</vt:lpstr>
      <vt:lpstr>Classroom task 1</vt:lpstr>
      <vt:lpstr>Classroom task 1</vt:lpstr>
      <vt:lpstr>Example answer 1</vt:lpstr>
      <vt:lpstr>Example answer 2</vt:lpstr>
      <vt:lpstr>Example answer 3</vt:lpstr>
      <vt:lpstr>Common mistakes and misused words</vt:lpstr>
      <vt:lpstr>Common mistakes (1)</vt:lpstr>
      <vt:lpstr>Common mistakes (2)</vt:lpstr>
      <vt:lpstr>Common mistakes (3) </vt:lpstr>
      <vt:lpstr>Commonly misused expressions (1) </vt:lpstr>
      <vt:lpstr>Commonly misused expressions (2) </vt:lpstr>
      <vt:lpstr>Commonly misused expressions (3) </vt:lpstr>
      <vt:lpstr>Commonly misused expressions (4) </vt:lpstr>
      <vt:lpstr>Commonly misused expressions (5) </vt:lpstr>
      <vt:lpstr>Commonly misused expressions (6)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Learning-based prediction of packet loss artifact visibility in networked video</dc:title>
  <dc:creator>jari</dc:creator>
  <cp:lastModifiedBy>Administrator</cp:lastModifiedBy>
  <cp:revision>206</cp:revision>
  <dcterms:created xsi:type="dcterms:W3CDTF">2018-05-02T03:00:00Z</dcterms:created>
  <dcterms:modified xsi:type="dcterms:W3CDTF">2021-10-20T01:20:18Z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2052-10.8.0.6370</vt:lpwstr>
  </property>
</Properties>
</file>