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81" r:id="rId3"/>
    <p:sldId id="317" r:id="rId5"/>
    <p:sldId id="356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1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736A-2E39-49FF-BDE1-477D79B1017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E99F-47E7-4C47-BB5A-B5F6E8DF55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315C-5743-4897-A932-B07F59FFDABB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图像占位符 79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1" name="文本占位符 80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8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5001-EA22-44B8-9912-07817CB506F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2B7-849E-4033-981E-1BF9E269222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7DB6-569D-4550-86E9-72E40411B4F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458-EC47-4BB6-A73E-52F0CB44AC9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BFC5-301E-4C7B-8126-A9F51770C0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FE-FB18-47A4-9209-47682DEE1A5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BBA-2DD8-45FA-9ED7-573E0B50A0F5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A947-3D5E-4BDF-B81E-12D5DBB6B8A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A834-A535-425B-84C8-0FFF9D16CD56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F1C6-EF72-44A5-8B83-DE3D8690725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798-5398-4472-8647-36EC9B984EF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E6D-C90F-407A-A85E-3C0F96AE1E1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hyperlink" Target="http://writing.umn.edu/sws/quickhelp/style/flow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"/>
          <p:cNvSpPr>
            <a:spLocks noGrp="1"/>
          </p:cNvSpPr>
          <p:nvPr>
            <p:ph type="ctrTitle"/>
          </p:nvPr>
        </p:nvSpPr>
        <p:spPr>
          <a:xfrm>
            <a:off x="1524000" y="148169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/>
            <a:r>
              <a:rPr lang="en-US" altLang="zh-CN" sz="4000" b="1"/>
              <a:t>Professional Basic English</a:t>
            </a:r>
            <a:br>
              <a:rPr lang="zh-CN" altLang="en-US" sz="4000" b="1"/>
            </a:br>
            <a:r>
              <a:rPr lang="en-US" altLang="zh-CN" sz="4000" b="1"/>
              <a:t>Lecture 5, October , 2021</a:t>
            </a:r>
            <a:endParaRPr lang="zh-CN" altLang="en-US" sz="4000" b="1"/>
          </a:p>
        </p:txBody>
      </p:sp>
      <p:sp>
        <p:nvSpPr>
          <p:cNvPr id="76" name="文本"/>
          <p:cNvSpPr>
            <a:spLocks noGrp="1"/>
          </p:cNvSpPr>
          <p:nvPr>
            <p:ph type="subTitle" idx="1"/>
          </p:nvPr>
        </p:nvSpPr>
        <p:spPr>
          <a:xfrm>
            <a:off x="1524000" y="4248500"/>
            <a:ext cx="9457597" cy="2264820"/>
          </a:xfrm>
          <a:prstGeom prst="rect">
            <a:avLst/>
          </a:prstGeom>
        </p:spPr>
        <p:txBody>
          <a:bodyPr/>
          <a:lstStyle/>
          <a:p>
            <a:endParaRPr lang="en-US" altLang="zh-CN" i="1"/>
          </a:p>
          <a:p>
            <a:r>
              <a:rPr lang="zh-CN" altLang="en-US" i="1"/>
              <a:t>陈剑勇</a:t>
            </a:r>
            <a:endParaRPr lang="en-US" altLang="zh-CN" i="1"/>
          </a:p>
          <a:p>
            <a:r>
              <a:rPr lang="en-US" altLang="zh-CN" i="1"/>
              <a:t>jychen@szu.edu.cn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 sz="1800" i="1"/>
              <a:t>Note: The content are mainly provided by Dr. Jari Korhonen</a:t>
            </a:r>
            <a:r>
              <a:rPr lang="en-US" altLang="zh-CN" i="1"/>
              <a:t> </a:t>
            </a:r>
            <a:endParaRPr lang="zh-CN" altLang="en-US" sz="2000"/>
          </a:p>
        </p:txBody>
      </p:sp>
      <p:grpSp>
        <p:nvGrpSpPr>
          <p:cNvPr id="79" name="组合"/>
          <p:cNvGrpSpPr/>
          <p:nvPr/>
        </p:nvGrpSpPr>
        <p:grpSpPr>
          <a:xfrm>
            <a:off x="606488" y="383826"/>
            <a:ext cx="10480613" cy="3630716"/>
            <a:chOff x="606488" y="383826"/>
            <a:chExt cx="10480613" cy="3630716"/>
          </a:xfrm>
        </p:grpSpPr>
        <p:pic>
          <p:nvPicPr>
            <p:cNvPr id="77" name="图片" descr="Description: http://upload.wikimedia.org/wikipedia/en/thumb/6/60/Logo_of_Shenzhen_University.jpg/200px-Logo_of_Shenzhen_University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6488" y="383826"/>
              <a:ext cx="1487029" cy="135924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  <p:pic>
          <p:nvPicPr>
            <p:cNvPr id="78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V="1">
              <a:off x="1313819" y="3925834"/>
              <a:ext cx="9773283" cy="88708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sentences (2)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sz="2600" u="sng" dirty="0" smtClean="0"/>
              <a:t>Comparison</a:t>
            </a:r>
            <a:r>
              <a:rPr lang="en-US" sz="2600" dirty="0" smtClean="0"/>
              <a:t>: </a:t>
            </a:r>
            <a:r>
              <a:rPr lang="en-US" sz="2600" i="1" dirty="0" smtClean="0"/>
              <a:t>likewise, similarly, in the same way, in the same manner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Most people in China use WeChat. Likewise, most people in the USA use Facebook.</a:t>
            </a:r>
            <a:endParaRPr lang="en-US" i="1" dirty="0" smtClean="0"/>
          </a:p>
          <a:p>
            <a:r>
              <a:rPr lang="en-US" sz="2600" u="sng" dirty="0" smtClean="0"/>
              <a:t>Contrast</a:t>
            </a:r>
            <a:r>
              <a:rPr lang="en-US" sz="2600" dirty="0" smtClean="0"/>
              <a:t>: </a:t>
            </a:r>
            <a:r>
              <a:rPr lang="en-US" sz="2600" i="1" dirty="0" smtClean="0"/>
              <a:t>however, nevertheless, in contrast, on the other hand, on the contrary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I don’t like basketball. In contrast, I love football.</a:t>
            </a:r>
            <a:endParaRPr lang="en-US" i="1" dirty="0" smtClean="0"/>
          </a:p>
          <a:p>
            <a:r>
              <a:rPr lang="en-US" sz="2600" u="sng" dirty="0" smtClean="0"/>
              <a:t>Concession</a:t>
            </a:r>
            <a:r>
              <a:rPr lang="zh-CN" altLang="en-US" sz="2600" u="sng" dirty="0" smtClean="0"/>
              <a:t>（妥协）</a:t>
            </a:r>
            <a:r>
              <a:rPr lang="en-US" sz="2600" dirty="0" smtClean="0"/>
              <a:t>: </a:t>
            </a:r>
            <a:r>
              <a:rPr lang="en-US" sz="2600" i="1" dirty="0" smtClean="0"/>
              <a:t>of course, to be sure, granted, naturally, no doubt</a:t>
            </a:r>
            <a:endParaRPr lang="en-US" sz="2600" i="1" dirty="0"/>
          </a:p>
          <a:p>
            <a:pPr lvl="1"/>
            <a:r>
              <a:rPr lang="en-US" dirty="0"/>
              <a:t>Example: </a:t>
            </a:r>
            <a:r>
              <a:rPr lang="en-US" i="1" dirty="0" smtClean="0"/>
              <a:t>There are high expectations on artificial intelligence. No doubt, not all of them will ever be fulfilled. </a:t>
            </a:r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sentences (3)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sz="2600" u="sng" dirty="0" smtClean="0"/>
              <a:t>Conclusion</a:t>
            </a:r>
            <a:r>
              <a:rPr lang="en-US" sz="2600" dirty="0" smtClean="0"/>
              <a:t>: </a:t>
            </a:r>
            <a:r>
              <a:rPr lang="en-US" sz="2600" i="1" dirty="0"/>
              <a:t>therefore, in short, in conclusion, to summarize, on the whole, overall, as the data show, as I have demonstrated, ultimately</a:t>
            </a:r>
            <a:r>
              <a:rPr lang="zh-CN" altLang="en-US" sz="2600" i="1" dirty="0"/>
              <a:t>（基本上）</a:t>
            </a:r>
            <a:endParaRPr lang="en-US" sz="2600" i="1" dirty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As the data show, many people believe in cryptocurrencies.</a:t>
            </a:r>
            <a:endParaRPr lang="en-US" i="1" dirty="0" smtClean="0"/>
          </a:p>
          <a:p>
            <a:r>
              <a:rPr lang="en-US" sz="2600" u="sng" dirty="0" smtClean="0"/>
              <a:t>Emphasis</a:t>
            </a:r>
            <a:r>
              <a:rPr lang="en-US" sz="2600" dirty="0" smtClean="0"/>
              <a:t>: </a:t>
            </a:r>
            <a:r>
              <a:rPr lang="en-US" sz="2600" i="1" dirty="0" smtClean="0"/>
              <a:t>in fact, indeed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5G will make mobile Internet much faster. Indeed, it will improve the usability of many mobile applications.</a:t>
            </a:r>
            <a:endParaRPr lang="en-US" i="1" dirty="0" smtClean="0"/>
          </a:p>
          <a:p>
            <a:r>
              <a:rPr lang="en-US" sz="2600" u="sng" dirty="0" smtClean="0"/>
              <a:t>Example</a:t>
            </a:r>
            <a:r>
              <a:rPr lang="en-US" sz="2600" dirty="0" smtClean="0"/>
              <a:t>: </a:t>
            </a:r>
            <a:r>
              <a:rPr lang="en-US" sz="2600" i="1" dirty="0" smtClean="0"/>
              <a:t>for example, for instance, in particular, specifically, namely, to illustrate</a:t>
            </a:r>
            <a:endParaRPr lang="en-US" sz="2600" i="1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i="1" dirty="0" smtClean="0"/>
              <a:t>It seems that the expectations for cryptocurrencies were too high. For example, Bitcoin has lost 80% of its market value in one year.</a:t>
            </a:r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sentences (4)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sz="2600" u="sng" dirty="0" smtClean="0"/>
              <a:t>Clarification or repetition</a:t>
            </a:r>
            <a:r>
              <a:rPr lang="zh-CN" altLang="en-US" sz="2600" u="sng" dirty="0" smtClean="0"/>
              <a:t>（重复）</a:t>
            </a:r>
            <a:r>
              <a:rPr lang="en-US" sz="2600" dirty="0" smtClean="0"/>
              <a:t>: </a:t>
            </a:r>
            <a:r>
              <a:rPr lang="en-US" sz="2600" i="1" dirty="0" smtClean="0"/>
              <a:t>to repeat, that is, in other words, again, as explained/mentioned earlier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Today, there are nearly four billion Internet users in the world; that is, more than half of the world’s population.</a:t>
            </a:r>
            <a:endParaRPr lang="en-US" i="1" dirty="0" smtClean="0"/>
          </a:p>
          <a:p>
            <a:r>
              <a:rPr lang="en-US" sz="2600" u="sng" dirty="0" smtClean="0"/>
              <a:t>Time or sequence</a:t>
            </a:r>
            <a:r>
              <a:rPr lang="en-US" sz="2600" dirty="0" smtClean="0"/>
              <a:t>: </a:t>
            </a:r>
            <a:r>
              <a:rPr lang="en-US" sz="2600" i="1" dirty="0" smtClean="0"/>
              <a:t>first/second/third, then/next/finally, afterwards, meanwhile, previously, initially, later, subsequently</a:t>
            </a:r>
            <a:r>
              <a:rPr lang="en-US" sz="2600" dirty="0" smtClean="0"/>
              <a:t> </a:t>
            </a:r>
            <a:r>
              <a:rPr lang="zh-CN" altLang="en-US" sz="2600" dirty="0" smtClean="0"/>
              <a:t>（随后，接着）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1"/>
            <a:r>
              <a:rPr lang="en-US" dirty="0"/>
              <a:t>Example: </a:t>
            </a:r>
            <a:r>
              <a:rPr lang="en-US" i="1" dirty="0" smtClean="0"/>
              <a:t>Initially, internet was developed to facilitate communication between researchers working at different institutes. Later, internet came available to regular citizens.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2: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sentences with transition words?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agreed to buy a house. The owner changed his mind.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Ice hockey is popular in Finland. It is more popular than football.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Many people study computer science. Artificial intelligence is a popular topic.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2: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sentences with transition words?</a:t>
            </a:r>
            <a:endParaRPr lang="en-US" dirty="0" smtClean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C++; however, I am good in Python.</a:t>
            </a:r>
            <a:endParaRPr lang="en-US" b="1" dirty="0"/>
          </a:p>
          <a:p>
            <a:pPr lvl="1"/>
            <a:r>
              <a:rPr lang="en-US" dirty="0" smtClean="0"/>
              <a:t>We agreed to buy a house. The owner changed his mind.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Ice hockey is popular in Finland. It is more popular than football.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people study computer science. Machine learning is a popular subject.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2: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sentences with transition words?</a:t>
            </a:r>
            <a:endParaRPr lang="en-US" dirty="0" smtClean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C++; however, I am good in Python.</a:t>
            </a:r>
            <a:endParaRPr lang="en-US" b="1" dirty="0"/>
          </a:p>
          <a:p>
            <a:pPr lvl="1"/>
            <a:r>
              <a:rPr lang="en-US" dirty="0" smtClean="0"/>
              <a:t>We agreed to buy a house. The owner changed his mind.</a:t>
            </a:r>
            <a:endParaRPr lang="en-US" dirty="0"/>
          </a:p>
          <a:p>
            <a:pPr lvl="1"/>
            <a:r>
              <a:rPr lang="en-US" b="1" dirty="0"/>
              <a:t>We agreed to buy a house. </a:t>
            </a:r>
            <a:r>
              <a:rPr lang="en-US" b="1" dirty="0" smtClean="0"/>
              <a:t>Afterwards, the </a:t>
            </a:r>
            <a:r>
              <a:rPr lang="en-US" b="1" dirty="0"/>
              <a:t>owner changed his mind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Ice hockey is popular in Finland. It is more popular than football.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people study computer science. Machine learning is a popular subject.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2: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sentences with transition words?</a:t>
            </a:r>
            <a:endParaRPr lang="en-US" dirty="0" smtClean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C++; however, I am good in Python.</a:t>
            </a:r>
            <a:endParaRPr lang="en-US" b="1" dirty="0"/>
          </a:p>
          <a:p>
            <a:pPr lvl="1"/>
            <a:r>
              <a:rPr lang="en-US" dirty="0" smtClean="0"/>
              <a:t>We agreed to buy a house. The owner changed his mind.</a:t>
            </a:r>
            <a:endParaRPr lang="en-US" dirty="0"/>
          </a:p>
          <a:p>
            <a:pPr lvl="1"/>
            <a:r>
              <a:rPr lang="en-US" b="1" dirty="0"/>
              <a:t>We agreed to buy a house. </a:t>
            </a:r>
            <a:r>
              <a:rPr lang="en-US" b="1" dirty="0" smtClean="0"/>
              <a:t>Afterwards, the </a:t>
            </a:r>
            <a:r>
              <a:rPr lang="en-US" b="1" dirty="0"/>
              <a:t>owner changed his mind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Ice hockey is popular in Finland. It is more popular than football.</a:t>
            </a:r>
            <a:endParaRPr lang="en-US" dirty="0"/>
          </a:p>
          <a:p>
            <a:pPr lvl="1"/>
            <a:r>
              <a:rPr lang="en-US" b="1" dirty="0"/>
              <a:t>Ice hockey is popular in </a:t>
            </a:r>
            <a:r>
              <a:rPr lang="en-US" b="1" dirty="0" smtClean="0"/>
              <a:t>Finland; in fact, it </a:t>
            </a:r>
            <a:r>
              <a:rPr lang="en-US" b="1" dirty="0"/>
              <a:t>is more popular than football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Many people study computer science. Machine learning is a popular subject.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2: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sentences with transition words?</a:t>
            </a:r>
            <a:endParaRPr lang="en-US" dirty="0" smtClean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C++; however, I am good in Python.</a:t>
            </a:r>
            <a:endParaRPr lang="en-US" b="1" dirty="0"/>
          </a:p>
          <a:p>
            <a:pPr lvl="1"/>
            <a:r>
              <a:rPr lang="en-US" dirty="0" smtClean="0"/>
              <a:t>We agreed to buy a house. The owner changed his mind.</a:t>
            </a:r>
            <a:endParaRPr lang="en-US" dirty="0"/>
          </a:p>
          <a:p>
            <a:pPr lvl="1"/>
            <a:r>
              <a:rPr lang="en-US" b="1" dirty="0"/>
              <a:t>We agreed to buy a house. </a:t>
            </a:r>
            <a:r>
              <a:rPr lang="en-US" b="1" dirty="0" smtClean="0"/>
              <a:t>Afterwards, the </a:t>
            </a:r>
            <a:r>
              <a:rPr lang="en-US" b="1" dirty="0"/>
              <a:t>owner changed his mind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Ice hockey is popular in Finland. It is more popular than football.</a:t>
            </a:r>
            <a:endParaRPr lang="en-US" dirty="0"/>
          </a:p>
          <a:p>
            <a:pPr lvl="1"/>
            <a:r>
              <a:rPr lang="en-US" b="1" dirty="0"/>
              <a:t>Ice hockey is popular in </a:t>
            </a:r>
            <a:r>
              <a:rPr lang="en-US" b="1" dirty="0" smtClean="0"/>
              <a:t>Finland; in fact, it </a:t>
            </a:r>
            <a:r>
              <a:rPr lang="en-US" b="1" dirty="0"/>
              <a:t>is more popular than football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Many people study computer science. Machine learning is a popular subject.</a:t>
            </a:r>
            <a:endParaRPr lang="en-US" dirty="0" smtClean="0"/>
          </a:p>
          <a:p>
            <a:pPr lvl="1"/>
            <a:r>
              <a:rPr lang="en-US" b="1" dirty="0"/>
              <a:t>Many people study computer science. </a:t>
            </a:r>
            <a:r>
              <a:rPr lang="en-US" b="1" dirty="0" smtClean="0"/>
              <a:t>In particular, machine learning is </a:t>
            </a:r>
            <a:r>
              <a:rPr lang="en-US" b="1" dirty="0"/>
              <a:t>a popular </a:t>
            </a:r>
            <a:r>
              <a:rPr lang="en-US" b="1" dirty="0" smtClean="0"/>
              <a:t>subject.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clauses (1)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Coordinate or correlative conjunctions to show the continuation of an idea between two clauses</a:t>
            </a:r>
            <a:endParaRPr lang="en-US" dirty="0" smtClean="0"/>
          </a:p>
          <a:p>
            <a:r>
              <a:rPr lang="en-US" dirty="0" smtClean="0"/>
              <a:t>Preceded by comma (,) when used to join two complete sentences; comma omitted if one sentence is incomplete</a:t>
            </a:r>
            <a:endParaRPr lang="en-US" dirty="0" smtClean="0"/>
          </a:p>
          <a:p>
            <a:pPr lvl="1"/>
            <a:r>
              <a:rPr lang="en-US" dirty="0" smtClean="0"/>
              <a:t>Example with comma: </a:t>
            </a:r>
            <a:r>
              <a:rPr lang="en-US" i="1" dirty="0" smtClean="0"/>
              <a:t>I like his skills, but I don’t like his attitude.</a:t>
            </a:r>
            <a:endParaRPr lang="en-US" i="1" dirty="0" smtClean="0"/>
          </a:p>
          <a:p>
            <a:pPr lvl="1"/>
            <a:r>
              <a:rPr lang="en-US" dirty="0"/>
              <a:t>Example </a:t>
            </a:r>
            <a:r>
              <a:rPr lang="en-US" dirty="0" smtClean="0"/>
              <a:t>without </a:t>
            </a:r>
            <a:r>
              <a:rPr lang="en-US" dirty="0"/>
              <a:t>comma: </a:t>
            </a:r>
            <a:r>
              <a:rPr lang="en-US" i="1" dirty="0"/>
              <a:t>I like his </a:t>
            </a:r>
            <a:r>
              <a:rPr lang="en-US" i="1" dirty="0" smtClean="0"/>
              <a:t>skills </a:t>
            </a:r>
            <a:r>
              <a:rPr lang="en-US" i="1" dirty="0"/>
              <a:t>but </a:t>
            </a:r>
            <a:r>
              <a:rPr lang="en-US" i="1" dirty="0" smtClean="0"/>
              <a:t>not </a:t>
            </a:r>
            <a:r>
              <a:rPr lang="en-US" i="1" dirty="0"/>
              <a:t>his attitude</a:t>
            </a:r>
            <a:endParaRPr lang="en-US" i="1" dirty="0" smtClean="0"/>
          </a:p>
          <a:p>
            <a:r>
              <a:rPr lang="en-US" u="sng" dirty="0" smtClean="0"/>
              <a:t>Addition</a:t>
            </a:r>
            <a:r>
              <a:rPr lang="en-US" dirty="0" smtClean="0"/>
              <a:t>: </a:t>
            </a:r>
            <a:r>
              <a:rPr lang="en-US" i="1" dirty="0" smtClean="0"/>
              <a:t>and, nor, not only … but also, both … and</a:t>
            </a:r>
            <a:endParaRPr lang="en-US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He is not only a good programmer, but also quick to learn new skills.</a:t>
            </a:r>
            <a:endParaRPr lang="en-US" i="1" dirty="0" smtClean="0"/>
          </a:p>
          <a:p>
            <a:r>
              <a:rPr lang="en-US" u="sng" dirty="0"/>
              <a:t>Cause and effect</a:t>
            </a:r>
            <a:r>
              <a:rPr lang="en-US" dirty="0"/>
              <a:t>: </a:t>
            </a:r>
            <a:r>
              <a:rPr lang="en-US" i="1" dirty="0"/>
              <a:t>so, for</a:t>
            </a:r>
            <a:endParaRPr lang="en-US" i="1" dirty="0"/>
          </a:p>
          <a:p>
            <a:pPr lvl="1"/>
            <a:r>
              <a:rPr lang="en-US" dirty="0"/>
              <a:t>Example: </a:t>
            </a:r>
            <a:r>
              <a:rPr lang="en-US" i="1" dirty="0"/>
              <a:t>We both wanted to go to the concert, so we went together.</a:t>
            </a:r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clauses (2)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u="sng" dirty="0" smtClean="0"/>
              <a:t>Comparison</a:t>
            </a:r>
            <a:r>
              <a:rPr lang="en-US" dirty="0" smtClean="0"/>
              <a:t>: </a:t>
            </a:r>
            <a:r>
              <a:rPr lang="en-US" i="1" dirty="0" smtClean="0"/>
              <a:t>just as …  so, the more … the more, whether … or, either … or, neither … nor</a:t>
            </a:r>
            <a:endParaRPr lang="en-US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The more experience you get, the more aware you will be about your weaknesses.</a:t>
            </a:r>
            <a:endParaRPr lang="en-US" i="1" dirty="0" smtClean="0"/>
          </a:p>
          <a:p>
            <a:r>
              <a:rPr lang="en-US" u="sng" dirty="0" smtClean="0"/>
              <a:t>Contrast</a:t>
            </a:r>
            <a:r>
              <a:rPr lang="en-US" dirty="0" smtClean="0"/>
              <a:t>: </a:t>
            </a:r>
            <a:r>
              <a:rPr lang="en-US" i="1" dirty="0" smtClean="0"/>
              <a:t>but, yet, the more … the less</a:t>
            </a:r>
            <a:endParaRPr lang="en-US" i="1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i="1" dirty="0" smtClean="0"/>
              <a:t>He is very young yet experienced.</a:t>
            </a:r>
            <a:endParaRPr lang="en-US" i="1" dirty="0" smtClean="0"/>
          </a:p>
          <a:p>
            <a:r>
              <a:rPr lang="en-US" u="sng" dirty="0" smtClean="0"/>
              <a:t>Conclusion</a:t>
            </a:r>
            <a:r>
              <a:rPr lang="en-US" dirty="0" smtClean="0"/>
              <a:t>: </a:t>
            </a:r>
            <a:r>
              <a:rPr lang="en-US" i="1" dirty="0" smtClean="0"/>
              <a:t>so</a:t>
            </a:r>
            <a:endParaRPr lang="en-US" i="1" dirty="0"/>
          </a:p>
          <a:p>
            <a:pPr lvl="1"/>
            <a:r>
              <a:rPr lang="en-US" dirty="0"/>
              <a:t>Example: </a:t>
            </a:r>
            <a:r>
              <a:rPr lang="en-US" i="1" dirty="0" smtClean="0"/>
              <a:t>I was the best applicant, so I got the job.</a:t>
            </a:r>
            <a:endParaRPr lang="en-US" i="1" dirty="0"/>
          </a:p>
          <a:p>
            <a:r>
              <a:rPr lang="en-US" u="sng" dirty="0" smtClean="0"/>
              <a:t>Time or sequence</a:t>
            </a:r>
            <a:r>
              <a:rPr lang="en-US" dirty="0" smtClean="0"/>
              <a:t>: </a:t>
            </a:r>
            <a:r>
              <a:rPr lang="en-US" i="1" dirty="0" smtClean="0"/>
              <a:t>no sooner … than</a:t>
            </a:r>
            <a:endParaRPr lang="en-US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No sooner had he finished the project than he started the next.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a sentence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Sentences are either complete or incomplete</a:t>
            </a:r>
            <a:endParaRPr lang="en-US" dirty="0" smtClean="0"/>
          </a:p>
          <a:p>
            <a:pPr lvl="1"/>
            <a:r>
              <a:rPr lang="en-US" dirty="0" smtClean="0"/>
              <a:t>Complete sentence has always noun and verb (and usually more)</a:t>
            </a:r>
            <a:endParaRPr lang="en-US" dirty="0" smtClean="0"/>
          </a:p>
          <a:p>
            <a:pPr lvl="2"/>
            <a:r>
              <a:rPr lang="en-US" sz="2400" i="1" dirty="0" smtClean="0"/>
              <a:t>The wind blows. Peter sleeps. I bought a car.</a:t>
            </a:r>
            <a:endParaRPr lang="en-US" sz="2400" i="1" dirty="0" smtClean="0"/>
          </a:p>
          <a:p>
            <a:pPr lvl="1"/>
            <a:r>
              <a:rPr lang="en-US" dirty="0" smtClean="0"/>
              <a:t>Incomplete sentence has either noun or verb missing</a:t>
            </a:r>
            <a:endParaRPr lang="en-US" dirty="0" smtClean="0"/>
          </a:p>
          <a:p>
            <a:pPr lvl="2"/>
            <a:r>
              <a:rPr lang="en-US" sz="2400" i="1" dirty="0" smtClean="0"/>
              <a:t>Waiting for something to happen. Vincent and Eduard, both well known artists. </a:t>
            </a:r>
            <a:endParaRPr lang="en-US" sz="2400" i="1" dirty="0"/>
          </a:p>
          <a:p>
            <a:r>
              <a:rPr lang="en-US" dirty="0" smtClean="0">
                <a:solidFill>
                  <a:srgbClr val="FF0000"/>
                </a:solidFill>
              </a:rPr>
              <a:t>In scientific writing, all sentences should be complete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Exceptions: titles, figure captions, table captions, footnotes</a:t>
            </a:r>
            <a:endParaRPr lang="en-US" dirty="0" smtClean="0"/>
          </a:p>
          <a:p>
            <a:pPr lvl="1"/>
            <a:r>
              <a:rPr lang="en-US" dirty="0" smtClean="0"/>
              <a:t>In spoken language, incomplete sentences are common</a:t>
            </a:r>
            <a:endParaRPr lang="en-US" dirty="0" smtClean="0"/>
          </a:p>
          <a:p>
            <a:pPr lvl="2"/>
            <a:r>
              <a:rPr lang="en-US" sz="2400" i="1" dirty="0" smtClean="0"/>
              <a:t>Pathetic! Tell more? Not nice.</a:t>
            </a:r>
            <a:endParaRPr lang="en-US" sz="2400" i="1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to subordinate clause (1)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Subordinate conjunctions to make one clause dependent on (subordinate to) the other</a:t>
            </a:r>
            <a:endParaRPr lang="en-US" dirty="0" smtClean="0"/>
          </a:p>
          <a:p>
            <a:r>
              <a:rPr lang="en-US" dirty="0" smtClean="0"/>
              <a:t>The clauses may or may not require a comma (,), depending on the order of the clauses (and which item the conjunction refers to)</a:t>
            </a:r>
            <a:endParaRPr lang="en-US" dirty="0" smtClean="0"/>
          </a:p>
          <a:p>
            <a:pPr lvl="1"/>
            <a:r>
              <a:rPr lang="en-US" dirty="0" smtClean="0"/>
              <a:t>Example with comma: </a:t>
            </a:r>
            <a:r>
              <a:rPr lang="en-US" i="1" dirty="0" smtClean="0"/>
              <a:t>Although I appreciate his skills, I don’t like him.</a:t>
            </a:r>
            <a:endParaRPr lang="en-US" i="1" dirty="0" smtClean="0"/>
          </a:p>
          <a:p>
            <a:pPr lvl="1"/>
            <a:r>
              <a:rPr lang="en-US" dirty="0"/>
              <a:t>Example </a:t>
            </a:r>
            <a:r>
              <a:rPr lang="en-US" dirty="0" smtClean="0"/>
              <a:t>without </a:t>
            </a:r>
            <a:r>
              <a:rPr lang="en-US" dirty="0"/>
              <a:t>comma: </a:t>
            </a:r>
            <a:r>
              <a:rPr lang="en-US" i="1" dirty="0"/>
              <a:t>I don’t like </a:t>
            </a:r>
            <a:r>
              <a:rPr lang="en-US" i="1" dirty="0" smtClean="0"/>
              <a:t>him although </a:t>
            </a:r>
            <a:r>
              <a:rPr lang="en-US" i="1" dirty="0"/>
              <a:t>I </a:t>
            </a:r>
            <a:r>
              <a:rPr lang="en-US" i="1" dirty="0" smtClean="0"/>
              <a:t>appreciate </a:t>
            </a:r>
            <a:r>
              <a:rPr lang="en-US" i="1" dirty="0"/>
              <a:t>his </a:t>
            </a:r>
            <a:r>
              <a:rPr lang="en-US" i="1" dirty="0" smtClean="0"/>
              <a:t>skills.</a:t>
            </a:r>
            <a:endParaRPr lang="en-US" i="1" dirty="0" smtClean="0"/>
          </a:p>
          <a:p>
            <a:r>
              <a:rPr lang="en-US" u="sng" dirty="0" smtClean="0"/>
              <a:t>Cause </a:t>
            </a:r>
            <a:r>
              <a:rPr lang="en-US" u="sng" dirty="0"/>
              <a:t>and effect</a:t>
            </a:r>
            <a:r>
              <a:rPr lang="en-US" dirty="0"/>
              <a:t>: </a:t>
            </a:r>
            <a:r>
              <a:rPr lang="en-US" i="1" dirty="0" smtClean="0"/>
              <a:t>since, because, if … then, in order to</a:t>
            </a:r>
            <a:endParaRPr lang="en-US" i="1" dirty="0"/>
          </a:p>
          <a:p>
            <a:pPr lvl="1"/>
            <a:r>
              <a:rPr lang="en-US" dirty="0"/>
              <a:t>Example: </a:t>
            </a:r>
            <a:r>
              <a:rPr lang="en-US" i="1" dirty="0" smtClean="0"/>
              <a:t>I want to study machine learning because there are a lot of jobs in artificial intelligence.</a:t>
            </a:r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Transitions to subordinate </a:t>
            </a:r>
            <a:r>
              <a:rPr lang="en-US" b="1" dirty="0" smtClean="0"/>
              <a:t>clause (</a:t>
            </a:r>
            <a:r>
              <a:rPr lang="en-US" b="1" dirty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Contrast</a:t>
            </a:r>
            <a:r>
              <a:rPr lang="en-US" dirty="0" smtClean="0"/>
              <a:t>: </a:t>
            </a:r>
            <a:r>
              <a:rPr lang="en-US" i="1" dirty="0" smtClean="0"/>
              <a:t>although, though, even though, unlike, while, whereas, despite, in spite of</a:t>
            </a:r>
            <a:endParaRPr lang="en-US" i="1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i="1" dirty="0" smtClean="0"/>
              <a:t>Despite all my efforts, I wasn’t rewarded.</a:t>
            </a:r>
            <a:endParaRPr lang="en-US" i="1" dirty="0" smtClean="0"/>
          </a:p>
          <a:p>
            <a:r>
              <a:rPr lang="en-US" u="sng" dirty="0" smtClean="0"/>
              <a:t>Concession</a:t>
            </a:r>
            <a:r>
              <a:rPr lang="en-US" dirty="0" smtClean="0"/>
              <a:t>: </a:t>
            </a:r>
            <a:r>
              <a:rPr lang="en-US" i="1" dirty="0" smtClean="0"/>
              <a:t>given that, granted that</a:t>
            </a:r>
            <a:endParaRPr lang="en-US" i="1" dirty="0"/>
          </a:p>
          <a:p>
            <a:pPr lvl="1"/>
            <a:r>
              <a:rPr lang="en-US" dirty="0"/>
              <a:t>Example: </a:t>
            </a:r>
            <a:r>
              <a:rPr lang="en-US" i="1" dirty="0" smtClean="0"/>
              <a:t>I did quite well, given that I was not well prepared.</a:t>
            </a:r>
            <a:endParaRPr lang="en-US" i="1" dirty="0"/>
          </a:p>
          <a:p>
            <a:r>
              <a:rPr lang="en-US" u="sng" dirty="0" smtClean="0"/>
              <a:t>Time or sequence</a:t>
            </a:r>
            <a:r>
              <a:rPr lang="en-US" dirty="0" smtClean="0"/>
              <a:t>: </a:t>
            </a:r>
            <a:r>
              <a:rPr lang="en-US" i="1" dirty="0" smtClean="0"/>
              <a:t>when, whenever, while, until, before, after, as soon as, as long as</a:t>
            </a:r>
            <a:endParaRPr lang="en-US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We need to do it before it’s too late.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3: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connect these clauses with conjunctions?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It is a really good deal. </a:t>
            </a:r>
            <a:r>
              <a:rPr lang="en-US" dirty="0"/>
              <a:t>He is not cheating.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burglars broke into our house. We were sleeping.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learn to swim. You are drowned.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3: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/>
              <a:t>How would you connect these clauses with conjunctions?</a:t>
            </a:r>
            <a:endParaRPr lang="en-US" dirty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C++, but I am good in Python.</a:t>
            </a:r>
            <a:endParaRPr lang="en-US" b="1" dirty="0"/>
          </a:p>
          <a:p>
            <a:pPr lvl="1"/>
            <a:r>
              <a:rPr lang="en-US" dirty="0"/>
              <a:t>It is a really good deal. </a:t>
            </a:r>
            <a:r>
              <a:rPr lang="en-US" dirty="0" smtClean="0"/>
              <a:t>The seller </a:t>
            </a:r>
            <a:r>
              <a:rPr lang="en-US" dirty="0"/>
              <a:t>is not cheating. 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burglars broke into our house. We were sleeping.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You learn to swim. You are drowned.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3: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/>
              <a:t>How would you connect these clauses with conjunctions?</a:t>
            </a:r>
            <a:endParaRPr lang="en-US" dirty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C++, but I am good in Python.</a:t>
            </a:r>
            <a:endParaRPr lang="en-US" b="1" dirty="0"/>
          </a:p>
          <a:p>
            <a:pPr lvl="1"/>
            <a:r>
              <a:rPr lang="en-US" dirty="0"/>
              <a:t>It is a really good deal. </a:t>
            </a:r>
            <a:r>
              <a:rPr lang="en-US" dirty="0" smtClean="0"/>
              <a:t>The seller </a:t>
            </a:r>
            <a:r>
              <a:rPr lang="en-US" dirty="0"/>
              <a:t>is not cheating. </a:t>
            </a:r>
            <a:endParaRPr lang="en-US" dirty="0"/>
          </a:p>
          <a:p>
            <a:pPr lvl="1"/>
            <a:r>
              <a:rPr lang="en-US" b="1" dirty="0"/>
              <a:t>It is a really good </a:t>
            </a:r>
            <a:r>
              <a:rPr lang="en-US" b="1" dirty="0" smtClean="0"/>
              <a:t>deal, given/granted that the seller </a:t>
            </a:r>
            <a:r>
              <a:rPr lang="en-US" b="1" dirty="0"/>
              <a:t>is not cheating. </a:t>
            </a:r>
            <a:endParaRPr lang="en-US" b="1" dirty="0"/>
          </a:p>
          <a:p>
            <a:pPr lvl="1"/>
            <a:r>
              <a:rPr lang="en-US" dirty="0"/>
              <a:t>The burglars broke into our house. We were sleeping.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learn to swim. You are drowned.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3: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/>
              <a:t>How would you connect these clauses with conjunctions?</a:t>
            </a:r>
            <a:endParaRPr lang="en-US" dirty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C++, but I am good in Python.</a:t>
            </a:r>
            <a:endParaRPr lang="en-US" b="1" dirty="0"/>
          </a:p>
          <a:p>
            <a:pPr lvl="1"/>
            <a:r>
              <a:rPr lang="en-US" dirty="0"/>
              <a:t>It is a really good deal. </a:t>
            </a:r>
            <a:r>
              <a:rPr lang="en-US" dirty="0" smtClean="0"/>
              <a:t>The seller </a:t>
            </a:r>
            <a:r>
              <a:rPr lang="en-US" dirty="0"/>
              <a:t>is not cheating. </a:t>
            </a:r>
            <a:endParaRPr lang="en-US" dirty="0"/>
          </a:p>
          <a:p>
            <a:pPr lvl="1"/>
            <a:r>
              <a:rPr lang="en-US" b="1" dirty="0"/>
              <a:t>It is a really good </a:t>
            </a:r>
            <a:r>
              <a:rPr lang="en-US" b="1" dirty="0" smtClean="0"/>
              <a:t>deal, given/granted that the seller </a:t>
            </a:r>
            <a:r>
              <a:rPr lang="en-US" b="1" dirty="0"/>
              <a:t>is not cheating. </a:t>
            </a:r>
            <a:endParaRPr lang="en-US" b="1" dirty="0"/>
          </a:p>
          <a:p>
            <a:pPr lvl="1"/>
            <a:r>
              <a:rPr lang="en-US" dirty="0"/>
              <a:t>The burglars broke into our house. We were sleeping.</a:t>
            </a:r>
            <a:endParaRPr lang="en-US" dirty="0"/>
          </a:p>
          <a:p>
            <a:pPr lvl="1"/>
            <a:r>
              <a:rPr lang="en-US" b="1" dirty="0" smtClean="0"/>
              <a:t>The burglars broke into our house, while we were sleeping.</a:t>
            </a:r>
            <a:endParaRPr lang="en-US" b="1" dirty="0" smtClean="0"/>
          </a:p>
          <a:p>
            <a:pPr lvl="1"/>
            <a:r>
              <a:rPr lang="en-US" dirty="0" smtClean="0"/>
              <a:t>You learn to swim. You are drowned.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 3: 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1370" cy="4351338"/>
          </a:xfrm>
        </p:spPr>
        <p:txBody>
          <a:bodyPr>
            <a:normAutofit/>
          </a:bodyPr>
          <a:lstStyle/>
          <a:p>
            <a:r>
              <a:rPr lang="en-US" dirty="0"/>
              <a:t>How would you connect these clauses with conjunctions?</a:t>
            </a:r>
            <a:endParaRPr lang="en-US" dirty="0"/>
          </a:p>
          <a:p>
            <a:pPr lvl="1"/>
            <a:r>
              <a:rPr lang="en-US" u="sng" dirty="0" smtClean="0"/>
              <a:t>Example answers:</a:t>
            </a:r>
            <a:endParaRPr lang="en-US" u="sng" dirty="0"/>
          </a:p>
          <a:p>
            <a:pPr lvl="1"/>
            <a:r>
              <a:rPr lang="en-US" dirty="0" smtClean="0"/>
              <a:t>I can’t write code in C++. I am good in Python.</a:t>
            </a:r>
            <a:endParaRPr lang="en-US" dirty="0"/>
          </a:p>
          <a:p>
            <a:pPr lvl="1"/>
            <a:r>
              <a:rPr lang="en-US" b="1" dirty="0" smtClean="0"/>
              <a:t>I can’t write code in C++, but I am good in Python.</a:t>
            </a:r>
            <a:endParaRPr lang="en-US" b="1" dirty="0"/>
          </a:p>
          <a:p>
            <a:pPr lvl="1"/>
            <a:r>
              <a:rPr lang="en-US" dirty="0"/>
              <a:t>It is a really good deal. </a:t>
            </a:r>
            <a:r>
              <a:rPr lang="en-US" dirty="0" smtClean="0"/>
              <a:t>The seller </a:t>
            </a:r>
            <a:r>
              <a:rPr lang="en-US" dirty="0"/>
              <a:t>is not cheating. </a:t>
            </a:r>
            <a:endParaRPr lang="en-US" dirty="0"/>
          </a:p>
          <a:p>
            <a:pPr lvl="1"/>
            <a:r>
              <a:rPr lang="en-US" b="1" dirty="0"/>
              <a:t>It is a really good </a:t>
            </a:r>
            <a:r>
              <a:rPr lang="en-US" b="1" dirty="0" smtClean="0"/>
              <a:t>deal, given/granted that the seller </a:t>
            </a:r>
            <a:r>
              <a:rPr lang="en-US" b="1" dirty="0"/>
              <a:t>is not cheating. </a:t>
            </a:r>
            <a:endParaRPr lang="en-US" b="1" dirty="0"/>
          </a:p>
          <a:p>
            <a:pPr lvl="1"/>
            <a:r>
              <a:rPr lang="en-US" dirty="0"/>
              <a:t>The burglars broke into our house. We were sleeping.</a:t>
            </a:r>
            <a:endParaRPr lang="en-US" dirty="0"/>
          </a:p>
          <a:p>
            <a:pPr lvl="1"/>
            <a:r>
              <a:rPr lang="en-US" b="1" dirty="0" smtClean="0"/>
              <a:t>The burglars broke into our house, while we were sleeping.</a:t>
            </a:r>
            <a:endParaRPr lang="en-US" b="1" dirty="0" smtClean="0"/>
          </a:p>
          <a:p>
            <a:pPr lvl="1"/>
            <a:r>
              <a:rPr lang="en-US" dirty="0" smtClean="0"/>
              <a:t>You learn to swim. You are drowned.</a:t>
            </a:r>
            <a:endParaRPr lang="en-US" dirty="0" smtClean="0"/>
          </a:p>
          <a:p>
            <a:pPr lvl="1"/>
            <a:r>
              <a:rPr lang="en-US" b="1" dirty="0" smtClean="0"/>
              <a:t>Either you learn to swim, or you are drowned.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technical/scientific writing, use complete sentences!</a:t>
            </a:r>
            <a:endParaRPr lang="en-US" dirty="0"/>
          </a:p>
          <a:p>
            <a:r>
              <a:rPr lang="en-US" dirty="0"/>
              <a:t>To make the text flow smoothly, some transition words can (should) be used to emphasize the relationship between consecutive sentences</a:t>
            </a:r>
            <a:endParaRPr lang="en-US" dirty="0"/>
          </a:p>
          <a:p>
            <a:pPr lvl="1"/>
            <a:r>
              <a:rPr lang="en-US" dirty="0"/>
              <a:t>Transition words for transition between sentences</a:t>
            </a:r>
            <a:endParaRPr lang="en-US" dirty="0"/>
          </a:p>
          <a:p>
            <a:pPr lvl="1"/>
            <a:r>
              <a:rPr lang="en-US" dirty="0"/>
              <a:t>Coordinate and correlative conjunctions for transition between clauses</a:t>
            </a:r>
            <a:endParaRPr lang="en-US" dirty="0"/>
          </a:p>
          <a:p>
            <a:pPr lvl="1"/>
            <a:r>
              <a:rPr lang="en-US"/>
              <a:t>Subordinate conjunctions for transitions to dependent (subordinate) clauses</a:t>
            </a:r>
            <a:endParaRPr lang="en-US"/>
          </a:p>
          <a:p>
            <a:endParaRPr lang="en-US" sz="3200" dirty="0" smtClean="0"/>
          </a:p>
          <a:p>
            <a:endParaRPr lang="en-US" sz="28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task: complete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make the following sentences complete?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people busy these days.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Will be ready soon.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Writing comments and testing rigorously; best coding practices.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More problems with the assignments than before.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task: complete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make the following sentences complete?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Example answers:</a:t>
            </a:r>
            <a:endParaRPr lang="en-US" u="sng" dirty="0" smtClean="0"/>
          </a:p>
          <a:p>
            <a:pPr lvl="1"/>
            <a:r>
              <a:rPr lang="en-US" dirty="0" smtClean="0"/>
              <a:t>Many people busy these days.</a:t>
            </a:r>
            <a:endParaRPr lang="en-US" dirty="0" smtClean="0"/>
          </a:p>
          <a:p>
            <a:pPr lvl="1"/>
            <a:r>
              <a:rPr lang="en-US" b="1" dirty="0" smtClean="0"/>
              <a:t>Many people are busy these days.</a:t>
            </a:r>
            <a:endParaRPr lang="en-US" b="1" dirty="0"/>
          </a:p>
          <a:p>
            <a:pPr lvl="1"/>
            <a:r>
              <a:rPr lang="en-US" dirty="0" smtClean="0"/>
              <a:t>Will be ready soon.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Writing comments and testing rigorously; best coding practices.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problems with the assignments than before.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task: complete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make the following sentences complete?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Example answers:</a:t>
            </a:r>
            <a:endParaRPr lang="en-US" u="sng" dirty="0" smtClean="0"/>
          </a:p>
          <a:p>
            <a:pPr lvl="1"/>
            <a:r>
              <a:rPr lang="en-US" dirty="0" smtClean="0"/>
              <a:t>Many people busy these days.</a:t>
            </a:r>
            <a:endParaRPr lang="en-US" dirty="0" smtClean="0"/>
          </a:p>
          <a:p>
            <a:pPr lvl="1"/>
            <a:r>
              <a:rPr lang="en-US" b="1" dirty="0" smtClean="0"/>
              <a:t>Many people are busy these days.</a:t>
            </a:r>
            <a:endParaRPr lang="en-US" b="1" dirty="0"/>
          </a:p>
          <a:p>
            <a:pPr lvl="1"/>
            <a:r>
              <a:rPr lang="en-US" dirty="0" smtClean="0"/>
              <a:t>Will be ready soon.</a:t>
            </a:r>
            <a:endParaRPr lang="en-US" dirty="0" smtClean="0"/>
          </a:p>
          <a:p>
            <a:pPr lvl="1"/>
            <a:r>
              <a:rPr lang="en-US" b="1" dirty="0" smtClean="0"/>
              <a:t>It will be ready soon.</a:t>
            </a:r>
            <a:endParaRPr lang="en-US" b="1" dirty="0"/>
          </a:p>
          <a:p>
            <a:pPr lvl="1"/>
            <a:r>
              <a:rPr lang="en-US" dirty="0" smtClean="0"/>
              <a:t>Writing comments and testing rigorously; best coding practices.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problems with the assignments than before.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task: complete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make the following sentences complete?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Example answers:</a:t>
            </a:r>
            <a:endParaRPr lang="en-US" u="sng" dirty="0" smtClean="0"/>
          </a:p>
          <a:p>
            <a:pPr lvl="1"/>
            <a:r>
              <a:rPr lang="en-US" dirty="0" smtClean="0"/>
              <a:t>Many people busy these days.</a:t>
            </a:r>
            <a:endParaRPr lang="en-US" dirty="0" smtClean="0"/>
          </a:p>
          <a:p>
            <a:pPr lvl="1"/>
            <a:r>
              <a:rPr lang="en-US" b="1" dirty="0" smtClean="0"/>
              <a:t>Many people are busy these days.</a:t>
            </a:r>
            <a:endParaRPr lang="en-US" b="1" dirty="0"/>
          </a:p>
          <a:p>
            <a:pPr lvl="1"/>
            <a:r>
              <a:rPr lang="en-US" dirty="0" smtClean="0"/>
              <a:t>Will be ready soon.</a:t>
            </a:r>
            <a:endParaRPr lang="en-US" dirty="0" smtClean="0"/>
          </a:p>
          <a:p>
            <a:pPr lvl="1"/>
            <a:r>
              <a:rPr lang="en-US" b="1" dirty="0" smtClean="0"/>
              <a:t>It will be ready soon.</a:t>
            </a:r>
            <a:endParaRPr lang="en-US" b="1" dirty="0"/>
          </a:p>
          <a:p>
            <a:pPr lvl="1"/>
            <a:r>
              <a:rPr lang="en-US" dirty="0" smtClean="0"/>
              <a:t>Writing comments and testing rigorously; best coding practices.</a:t>
            </a:r>
            <a:endParaRPr lang="en-US" dirty="0" smtClean="0"/>
          </a:p>
          <a:p>
            <a:pPr lvl="1"/>
            <a:r>
              <a:rPr lang="en-US" b="1" dirty="0"/>
              <a:t>Writing comments and testing </a:t>
            </a:r>
            <a:r>
              <a:rPr lang="en-US" b="1" dirty="0" smtClean="0"/>
              <a:t>rigorously are the </a:t>
            </a:r>
            <a:r>
              <a:rPr lang="en-US" b="1" dirty="0"/>
              <a:t>best coding practices.</a:t>
            </a:r>
            <a:endParaRPr lang="en-US" b="1" dirty="0"/>
          </a:p>
          <a:p>
            <a:pPr lvl="1"/>
            <a:r>
              <a:rPr lang="en-US" dirty="0" smtClean="0"/>
              <a:t>More problems with the assignments than before.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Classroom task: complete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35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make the following sentences complete?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/>
              <a:t>Example answers:</a:t>
            </a:r>
            <a:endParaRPr lang="en-US" u="sng" dirty="0" smtClean="0"/>
          </a:p>
          <a:p>
            <a:pPr lvl="1"/>
            <a:r>
              <a:rPr lang="en-US" dirty="0" smtClean="0"/>
              <a:t>Many people busy these days.</a:t>
            </a:r>
            <a:endParaRPr lang="en-US" dirty="0" smtClean="0"/>
          </a:p>
          <a:p>
            <a:pPr lvl="1"/>
            <a:r>
              <a:rPr lang="en-US" b="1" dirty="0" smtClean="0"/>
              <a:t>Many people are busy these days.</a:t>
            </a:r>
            <a:endParaRPr lang="en-US" b="1" dirty="0"/>
          </a:p>
          <a:p>
            <a:pPr lvl="1"/>
            <a:r>
              <a:rPr lang="en-US" dirty="0" smtClean="0"/>
              <a:t>Will be ready soon.</a:t>
            </a:r>
            <a:endParaRPr lang="en-US" dirty="0" smtClean="0"/>
          </a:p>
          <a:p>
            <a:pPr lvl="1"/>
            <a:r>
              <a:rPr lang="en-US" b="1" dirty="0" smtClean="0"/>
              <a:t>It will be ready soon.</a:t>
            </a:r>
            <a:endParaRPr lang="en-US" b="1" dirty="0"/>
          </a:p>
          <a:p>
            <a:pPr lvl="1"/>
            <a:r>
              <a:rPr lang="en-US" dirty="0" smtClean="0"/>
              <a:t>Writing comments and testing rigorously; best coding practices.</a:t>
            </a:r>
            <a:endParaRPr lang="en-US" dirty="0" smtClean="0"/>
          </a:p>
          <a:p>
            <a:pPr lvl="1"/>
            <a:r>
              <a:rPr lang="en-US" b="1" dirty="0"/>
              <a:t>Writing comments and testing </a:t>
            </a:r>
            <a:r>
              <a:rPr lang="en-US" b="1" dirty="0" smtClean="0"/>
              <a:t>rigorously are the </a:t>
            </a:r>
            <a:r>
              <a:rPr lang="en-US" b="1" dirty="0"/>
              <a:t>best coding practices.</a:t>
            </a:r>
            <a:endParaRPr lang="en-US" b="1" dirty="0"/>
          </a:p>
          <a:p>
            <a:pPr lvl="1"/>
            <a:r>
              <a:rPr lang="en-US" dirty="0" smtClean="0"/>
              <a:t>More problems with the assignments than before.</a:t>
            </a:r>
            <a:endParaRPr lang="en-US" dirty="0" smtClean="0"/>
          </a:p>
          <a:p>
            <a:pPr lvl="1"/>
            <a:r>
              <a:rPr lang="en-US" b="1" dirty="0" smtClean="0"/>
              <a:t>There are more </a:t>
            </a:r>
            <a:r>
              <a:rPr lang="en-US" b="1" dirty="0"/>
              <a:t>problems with the assignments than before.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 lnSpcReduction="20000"/>
          </a:bodyPr>
          <a:lstStyle/>
          <a:p>
            <a:r>
              <a:rPr lang="en-US" sz="2600" dirty="0" smtClean="0"/>
              <a:t>To create coherence and consistency (“flow”), transitions are useful tools</a:t>
            </a:r>
            <a:endParaRPr lang="en-US" sz="2600" dirty="0" smtClean="0"/>
          </a:p>
          <a:p>
            <a:pPr lvl="1"/>
            <a:r>
              <a:rPr lang="en-US" dirty="0"/>
              <a:t>Certain words to be used to emphasize the relationship between ideas</a:t>
            </a:r>
            <a:endParaRPr lang="en-US" dirty="0"/>
          </a:p>
          <a:p>
            <a:pPr lvl="1"/>
            <a:r>
              <a:rPr lang="en-US" dirty="0"/>
              <a:t>Adopted from </a:t>
            </a:r>
            <a:r>
              <a:rPr lang="en-US" dirty="0">
                <a:hlinkClick r:id="rId1"/>
              </a:rPr>
              <a:t>http://writing.umn.edu/sws/quickhelp/style/transitions.html</a:t>
            </a:r>
            <a:endParaRPr lang="en-US" dirty="0"/>
          </a:p>
          <a:p>
            <a:r>
              <a:rPr lang="en-US" sz="2600" dirty="0"/>
              <a:t>When there are different alternatives to express transition, shorter is usually better; however, avoid using the same expression too often</a:t>
            </a:r>
            <a:endParaRPr lang="en-US" sz="2600" dirty="0"/>
          </a:p>
          <a:p>
            <a:pPr lvl="1"/>
            <a:r>
              <a:rPr lang="en-US" dirty="0"/>
              <a:t>If the same transition occurs repeatedly, alternate the expressions </a:t>
            </a:r>
            <a:endParaRPr lang="en-US" dirty="0" smtClean="0"/>
          </a:p>
          <a:p>
            <a:r>
              <a:rPr lang="en-US" dirty="0" smtClean="0"/>
              <a:t>Different types of transitions</a:t>
            </a:r>
            <a:endParaRPr lang="en-US" dirty="0" smtClean="0"/>
          </a:p>
          <a:p>
            <a:pPr lvl="1"/>
            <a:r>
              <a:rPr lang="en-US" u="sng" dirty="0" smtClean="0"/>
              <a:t>Transitions between sentences</a:t>
            </a:r>
            <a:r>
              <a:rPr lang="en-US" dirty="0" smtClean="0"/>
              <a:t>: transition words </a:t>
            </a:r>
            <a:r>
              <a:rPr lang="zh-CN" altLang="en-US" dirty="0" smtClean="0"/>
              <a:t>（过渡词）</a:t>
            </a:r>
            <a:endParaRPr lang="en-US" dirty="0" smtClean="0"/>
          </a:p>
          <a:p>
            <a:pPr lvl="1"/>
            <a:r>
              <a:rPr lang="en-US" u="sng" dirty="0" smtClean="0"/>
              <a:t>Transitions between clauses</a:t>
            </a:r>
            <a:r>
              <a:rPr lang="en-US" dirty="0" smtClean="0"/>
              <a:t>: coordinate and correlative conjunctions</a:t>
            </a:r>
            <a:r>
              <a:rPr lang="zh-CN" altLang="en-US" dirty="0" smtClean="0"/>
              <a:t>（相关连接）</a:t>
            </a:r>
            <a:endParaRPr lang="en-US" dirty="0" smtClean="0"/>
          </a:p>
          <a:p>
            <a:pPr lvl="1"/>
            <a:r>
              <a:rPr lang="en-US" u="sng" dirty="0" smtClean="0"/>
              <a:t>Transitions to dependent (subordinate) clauses</a:t>
            </a:r>
            <a:r>
              <a:rPr lang="en-US" dirty="0" smtClean="0"/>
              <a:t>: subordinate conjunctions</a:t>
            </a:r>
            <a:r>
              <a:rPr lang="zh-CN" altLang="en-US" dirty="0" smtClean="0"/>
              <a:t>（从属连接）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Transitions between sentences (1)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3094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words to show the logical relationship between sentences</a:t>
            </a:r>
            <a:endParaRPr lang="en-US" dirty="0" smtClean="0"/>
          </a:p>
          <a:p>
            <a:r>
              <a:rPr lang="en-US" dirty="0" smtClean="0"/>
              <a:t>Typically preceded by a period (.) or a semicolon (</a:t>
            </a:r>
            <a:r>
              <a:rPr lang="en-US" dirty="0" smtClean="0">
                <a:sym typeface="Wingdings" panose="05000000000000000000" pitchFamily="2" charset="2"/>
              </a:rPr>
              <a:t>;) and followed by a comma (,)</a:t>
            </a:r>
            <a:endParaRPr lang="en-US" dirty="0" smtClean="0"/>
          </a:p>
          <a:p>
            <a:r>
              <a:rPr lang="en-US" sz="2600" u="sng" dirty="0" smtClean="0"/>
              <a:t>Addition</a:t>
            </a:r>
            <a:r>
              <a:rPr lang="en-US" sz="2600" dirty="0" smtClean="0"/>
              <a:t>: </a:t>
            </a:r>
            <a:r>
              <a:rPr lang="en-US" sz="2600" i="1" dirty="0" smtClean="0"/>
              <a:t>moreover, furthermore, finally, in addition (to), besides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I like mathematics. Furthermore, I enjoy programming mathematical algorithms.</a:t>
            </a:r>
            <a:endParaRPr lang="en-US" i="1" dirty="0" smtClean="0"/>
          </a:p>
          <a:p>
            <a:r>
              <a:rPr lang="en-US" sz="2600" u="sng" dirty="0" smtClean="0"/>
              <a:t>Cause and effect</a:t>
            </a:r>
            <a:r>
              <a:rPr lang="en-US" sz="2600" dirty="0" smtClean="0"/>
              <a:t>: </a:t>
            </a:r>
            <a:r>
              <a:rPr lang="en-US" sz="2600" i="1" dirty="0" smtClean="0"/>
              <a:t>therefore, consequently, thus, as a result (of), for this reason, accordingly</a:t>
            </a:r>
            <a:endParaRPr lang="en-US" sz="2600" i="1" dirty="0" smtClean="0"/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Python has good libraries for machine learning. For this reason, many people are eager to learn Python.</a:t>
            </a:r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11988</Words>
  <Application>WPS 演示</Application>
  <PresentationFormat>宽屏</PresentationFormat>
  <Paragraphs>374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Professional Basic English Lecture 4-2, October , 2021</vt:lpstr>
      <vt:lpstr>Structure of a sentence</vt:lpstr>
      <vt:lpstr>Classroom task: complete sentences</vt:lpstr>
      <vt:lpstr>Classroom task: complete sentences</vt:lpstr>
      <vt:lpstr>Classroom task: complete sentences</vt:lpstr>
      <vt:lpstr>Classroom task: complete sentences</vt:lpstr>
      <vt:lpstr>Classroom task: complete sentences</vt:lpstr>
      <vt:lpstr>Transitions</vt:lpstr>
      <vt:lpstr>Transitions between sentences (1)</vt:lpstr>
      <vt:lpstr>Transitions between sentences (2)</vt:lpstr>
      <vt:lpstr>Transitions between sentences (3)</vt:lpstr>
      <vt:lpstr>Transitions between sentences (4)</vt:lpstr>
      <vt:lpstr>Classroom task 2: transitions</vt:lpstr>
      <vt:lpstr>Classroom task 2: transitions</vt:lpstr>
      <vt:lpstr>Classroom task 2: transitions</vt:lpstr>
      <vt:lpstr>Classroom task 2: transitions</vt:lpstr>
      <vt:lpstr>Classroom task 2: transitions</vt:lpstr>
      <vt:lpstr>Transitions between clauses (1)</vt:lpstr>
      <vt:lpstr>Transitions between clauses (2)</vt:lpstr>
      <vt:lpstr>Transitions to subordinate clause (1)</vt:lpstr>
      <vt:lpstr>Transitions to subordinate clause (2)</vt:lpstr>
      <vt:lpstr>Classroom task 3: transitions</vt:lpstr>
      <vt:lpstr>Classroom task 3: transitions</vt:lpstr>
      <vt:lpstr>Classroom task 3: transitions</vt:lpstr>
      <vt:lpstr>Classroom task 3: transitions</vt:lpstr>
      <vt:lpstr>Classroom task 3: transitions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prediction of packet loss artifact visibility in networked video</dc:title>
  <dc:creator>jari</dc:creator>
  <cp:lastModifiedBy>Administrator</cp:lastModifiedBy>
  <cp:revision>210</cp:revision>
  <dcterms:created xsi:type="dcterms:W3CDTF">2018-05-02T03:00:00Z</dcterms:created>
  <dcterms:modified xsi:type="dcterms:W3CDTF">2021-10-20T01:21:45Z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