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10" r:id="rId3"/>
    <p:sldId id="289" r:id="rId5"/>
    <p:sldId id="257" r:id="rId6"/>
    <p:sldId id="304" r:id="rId7"/>
    <p:sldId id="272" r:id="rId8"/>
    <p:sldId id="300" r:id="rId9"/>
    <p:sldId id="29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736A-2E39-49FF-BDE1-477D79B1017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E99F-47E7-4C47-BB5A-B5F6E8DF55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315C-5743-4897-A932-B07F59FFDABB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图像占位符 79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1" name="文本占位符 80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8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5001-EA22-44B8-9912-07817CB506F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2B7-849E-4033-981E-1BF9E269222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7DB6-569D-4550-86E9-72E40411B4F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458-EC47-4BB6-A73E-52F0CB44AC9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BFC5-301E-4C7B-8126-A9F51770C0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FE-FB18-47A4-9209-47682DEE1A5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BBA-2DD8-45FA-9ED7-573E0B50A0F5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A947-3D5E-4BDF-B81E-12D5DBB6B8A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A834-A535-425B-84C8-0FFF9D16CD56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F1C6-EF72-44A5-8B83-DE3D8690725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798-5398-4472-8647-36EC9B984EF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E6D-C90F-407A-A85E-3C0F96AE1E1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"/>
          <p:cNvSpPr>
            <a:spLocks noGrp="1"/>
          </p:cNvSpPr>
          <p:nvPr>
            <p:ph type="ctrTitle"/>
          </p:nvPr>
        </p:nvSpPr>
        <p:spPr>
          <a:xfrm>
            <a:off x="1524000" y="148169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/>
            <a:r>
              <a:rPr lang="en-US" altLang="zh-CN" sz="4000" b="1"/>
              <a:t>Professional Basic English</a:t>
            </a:r>
            <a:br>
              <a:rPr lang="zh-CN" altLang="en-US" sz="4000" b="1"/>
            </a:br>
            <a:r>
              <a:rPr lang="en-US" altLang="zh-CN" sz="4000" b="1"/>
              <a:t>Lecture 6 (9), October , 2021</a:t>
            </a:r>
            <a:endParaRPr lang="zh-CN" altLang="en-US" sz="4000" b="1"/>
          </a:p>
        </p:txBody>
      </p:sp>
      <p:sp>
        <p:nvSpPr>
          <p:cNvPr id="76" name="文本"/>
          <p:cNvSpPr>
            <a:spLocks noGrp="1"/>
          </p:cNvSpPr>
          <p:nvPr>
            <p:ph type="subTitle" idx="1"/>
          </p:nvPr>
        </p:nvSpPr>
        <p:spPr>
          <a:xfrm>
            <a:off x="1524000" y="4248500"/>
            <a:ext cx="9457597" cy="2264820"/>
          </a:xfrm>
          <a:prstGeom prst="rect">
            <a:avLst/>
          </a:prstGeom>
        </p:spPr>
        <p:txBody>
          <a:bodyPr/>
          <a:lstStyle/>
          <a:p>
            <a:endParaRPr lang="en-US" altLang="zh-CN" i="1"/>
          </a:p>
          <a:p>
            <a:r>
              <a:rPr lang="zh-CN" altLang="en-US" i="1"/>
              <a:t>陈剑勇</a:t>
            </a:r>
            <a:endParaRPr lang="en-US" altLang="zh-CN" i="1"/>
          </a:p>
          <a:p>
            <a:r>
              <a:rPr lang="en-US" altLang="zh-CN" i="1"/>
              <a:t>jychen@szu.edu.cn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 sz="1800" i="1"/>
              <a:t>Note: The content are mainly provided by Dr. Jari Korhonen</a:t>
            </a:r>
            <a:r>
              <a:rPr lang="en-US" altLang="zh-CN" i="1"/>
              <a:t> </a:t>
            </a:r>
            <a:endParaRPr lang="zh-CN" altLang="en-US" sz="2000"/>
          </a:p>
        </p:txBody>
      </p:sp>
      <p:grpSp>
        <p:nvGrpSpPr>
          <p:cNvPr id="79" name="组合"/>
          <p:cNvGrpSpPr/>
          <p:nvPr/>
        </p:nvGrpSpPr>
        <p:grpSpPr>
          <a:xfrm>
            <a:off x="606488" y="383826"/>
            <a:ext cx="10480613" cy="3630716"/>
            <a:chOff x="606488" y="383826"/>
            <a:chExt cx="10480613" cy="3630716"/>
          </a:xfrm>
        </p:grpSpPr>
        <p:pic>
          <p:nvPicPr>
            <p:cNvPr id="77" name="图片" descr="Description: http://upload.wikimedia.org/wikipedia/en/thumb/6/60/Logo_of_Shenzhen_University.jpg/200px-Logo_of_Shenzhen_University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6488" y="383826"/>
              <a:ext cx="1487029" cy="135924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  <p:pic>
          <p:nvPicPr>
            <p:cNvPr id="78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V="1">
              <a:off x="1313819" y="3925834"/>
              <a:ext cx="9773283" cy="88708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Scientific writing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1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Writing scientific papers to journals or conferences is the most important way to share your research work</a:t>
            </a:r>
            <a:endParaRPr lang="en-US" dirty="0" smtClean="0"/>
          </a:p>
          <a:p>
            <a:pPr lvl="1"/>
            <a:r>
              <a:rPr lang="en-US" dirty="0" smtClean="0"/>
              <a:t>Formal dissemination and archiving (today, typically electronic databases such as IEEE </a:t>
            </a:r>
            <a:r>
              <a:rPr lang="en-US" dirty="0" err="1" smtClean="0"/>
              <a:t>xPlore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Lasting reference to the other scientist (and you)</a:t>
            </a:r>
            <a:endParaRPr lang="en-US" dirty="0" smtClean="0"/>
          </a:p>
          <a:p>
            <a:pPr lvl="1"/>
            <a:r>
              <a:rPr lang="en-US" dirty="0" smtClean="0"/>
              <a:t>Number and impact of your papers is an indicator of your professional status and achievements as a scientist</a:t>
            </a:r>
            <a:endParaRPr lang="en-US" dirty="0" smtClean="0"/>
          </a:p>
          <a:p>
            <a:r>
              <a:rPr lang="en-US" dirty="0" smtClean="0"/>
              <a:t>Writing a good scientific paper is challenging</a:t>
            </a:r>
            <a:endParaRPr lang="en-US" dirty="0" smtClean="0"/>
          </a:p>
          <a:p>
            <a:pPr lvl="1"/>
            <a:r>
              <a:rPr lang="en-US" dirty="0" smtClean="0"/>
              <a:t>It should clearly motivate your work, communicate the results and still not be too complex and overloaded with difficult details</a:t>
            </a:r>
            <a:endParaRPr lang="en-US" dirty="0" smtClean="0"/>
          </a:p>
          <a:p>
            <a:pPr lvl="1"/>
            <a:r>
              <a:rPr lang="en-US" dirty="0" smtClean="0"/>
              <a:t>Ideally, even newcomers in the field can understand the paper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a scientific paper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27341" cy="4188514"/>
          </a:xfrm>
        </p:spPr>
        <p:txBody>
          <a:bodyPr>
            <a:normAutofit/>
          </a:bodyPr>
          <a:lstStyle/>
          <a:p>
            <a:r>
              <a:rPr lang="en-US" dirty="0" smtClean="0"/>
              <a:t>Abstract (short summary of the work)</a:t>
            </a:r>
            <a:endParaRPr lang="en-US" dirty="0" smtClean="0"/>
          </a:p>
          <a:p>
            <a:r>
              <a:rPr lang="en-US" dirty="0" smtClean="0"/>
              <a:t>Introduction (context and motivation of the paper)</a:t>
            </a:r>
            <a:endParaRPr lang="en-US" dirty="0" smtClean="0"/>
          </a:p>
          <a:p>
            <a:r>
              <a:rPr lang="en-US" dirty="0" smtClean="0"/>
              <a:t>Literature review (background for the work)</a:t>
            </a:r>
            <a:endParaRPr lang="en-US" dirty="0" smtClean="0"/>
          </a:p>
          <a:p>
            <a:r>
              <a:rPr lang="en-US" dirty="0" smtClean="0"/>
              <a:t>Body of the paper</a:t>
            </a:r>
            <a:endParaRPr lang="en-US" dirty="0" smtClean="0"/>
          </a:p>
          <a:p>
            <a:pPr lvl="1"/>
            <a:r>
              <a:rPr lang="en-US" sz="2600" dirty="0" smtClean="0"/>
              <a:t>Methods, materials, preliminaries</a:t>
            </a:r>
            <a:endParaRPr lang="en-US" sz="2600" dirty="0" smtClean="0"/>
          </a:p>
          <a:p>
            <a:pPr lvl="1"/>
            <a:r>
              <a:rPr lang="en-US" sz="2600" dirty="0" smtClean="0"/>
              <a:t>Results, discussion of the results</a:t>
            </a:r>
            <a:endParaRPr lang="en-US" sz="2600" dirty="0" smtClean="0"/>
          </a:p>
          <a:p>
            <a:r>
              <a:rPr lang="en-US" sz="3000" dirty="0" smtClean="0"/>
              <a:t>Conclusions (summary of the main observations)</a:t>
            </a:r>
            <a:endParaRPr lang="en-US" sz="3000" dirty="0" smtClean="0"/>
          </a:p>
          <a:p>
            <a:r>
              <a:rPr lang="en-US" sz="3000" dirty="0" smtClean="0"/>
              <a:t>References (typically in a specific format)</a:t>
            </a:r>
            <a:endParaRPr lang="en-US" sz="30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A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1546" cy="3928630"/>
          </a:xfrm>
        </p:spPr>
        <p:txBody>
          <a:bodyPr>
            <a:normAutofit/>
          </a:bodyPr>
          <a:lstStyle/>
          <a:p>
            <a:r>
              <a:rPr lang="en-US" dirty="0" smtClean="0"/>
              <a:t>Have a look at the attached scientific paper. Can you find the different parts of the paper, related to the structure mentioned above?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of writing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42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It is usually suggested to start with the body (methods and results)</a:t>
            </a:r>
            <a:endParaRPr lang="en-US" dirty="0" smtClean="0"/>
          </a:p>
          <a:p>
            <a:pPr lvl="1"/>
            <a:r>
              <a:rPr lang="en-US" dirty="0" smtClean="0"/>
              <a:t>Describes the actual work you have done: “what” and “how”?</a:t>
            </a:r>
            <a:endParaRPr lang="en-US" dirty="0" smtClean="0"/>
          </a:p>
          <a:p>
            <a:r>
              <a:rPr lang="en-US" dirty="0" smtClean="0"/>
              <a:t>Introduction and literature review should support your methodological choices and motivate your research</a:t>
            </a:r>
            <a:endParaRPr lang="en-US" dirty="0" smtClean="0"/>
          </a:p>
          <a:p>
            <a:pPr lvl="1"/>
            <a:r>
              <a:rPr lang="en-US" dirty="0" smtClean="0"/>
              <a:t>Answers the questions “why”?</a:t>
            </a:r>
            <a:endParaRPr lang="en-US" dirty="0" smtClean="0"/>
          </a:p>
          <a:p>
            <a:r>
              <a:rPr lang="en-US" dirty="0" smtClean="0"/>
              <a:t>Conclusions and abstract usually written last</a:t>
            </a:r>
            <a:endParaRPr lang="en-US" dirty="0" smtClean="0"/>
          </a:p>
          <a:p>
            <a:pPr lvl="1"/>
            <a:r>
              <a:rPr lang="en-US" dirty="0" smtClean="0"/>
              <a:t>You can of course write a preliminary abstract in the beginning of the writing process, but you should be ready to revise it in the end</a:t>
            </a:r>
            <a:endParaRPr lang="en-US" dirty="0" smtClean="0"/>
          </a:p>
          <a:p>
            <a:pPr lvl="1"/>
            <a:r>
              <a:rPr lang="en-US" dirty="0" smtClean="0"/>
              <a:t>Conclusions summarize the main findings and “lessons learned”</a:t>
            </a:r>
            <a:endParaRPr lang="en-US" dirty="0" smtClean="0"/>
          </a:p>
          <a:p>
            <a:pPr lvl="1"/>
            <a:r>
              <a:rPr lang="en-US" dirty="0" smtClean="0"/>
              <a:t>Abstract is the paper in a very concise form: summarizes the main points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scientific papers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770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Conference papers</a:t>
            </a:r>
            <a:endParaRPr lang="en-US" dirty="0" smtClean="0"/>
          </a:p>
          <a:p>
            <a:pPr lvl="1"/>
            <a:r>
              <a:rPr lang="en-US" dirty="0" smtClean="0"/>
              <a:t>Usually rather short papers (4-8 pages), accompanied with a presentation in a conference (oral speech or poster)</a:t>
            </a:r>
            <a:endParaRPr lang="en-US" dirty="0" smtClean="0"/>
          </a:p>
          <a:p>
            <a:pPr lvl="1"/>
            <a:r>
              <a:rPr lang="en-US" dirty="0" smtClean="0"/>
              <a:t>Typically peer-reviewed, fixed deadlines and relatively fast review process</a:t>
            </a:r>
            <a:endParaRPr lang="en-US" dirty="0" smtClean="0"/>
          </a:p>
          <a:p>
            <a:r>
              <a:rPr lang="en-US" dirty="0" smtClean="0"/>
              <a:t>Journal papers</a:t>
            </a:r>
            <a:endParaRPr lang="en-US" dirty="0" smtClean="0"/>
          </a:p>
          <a:p>
            <a:pPr lvl="1"/>
            <a:r>
              <a:rPr lang="en-US" dirty="0" smtClean="0"/>
              <a:t>Usually longer and more comprehensive than conference papers</a:t>
            </a:r>
            <a:endParaRPr lang="en-US" dirty="0" smtClean="0"/>
          </a:p>
          <a:p>
            <a:pPr lvl="1"/>
            <a:r>
              <a:rPr lang="en-US" dirty="0" smtClean="0"/>
              <a:t>Longer peer-review cycle, possibly with two or three rounds of revisions</a:t>
            </a:r>
            <a:endParaRPr lang="en-US" dirty="0" smtClean="0"/>
          </a:p>
          <a:p>
            <a:r>
              <a:rPr lang="en-US" dirty="0" smtClean="0"/>
              <a:t>Technical reports</a:t>
            </a:r>
            <a:endParaRPr lang="en-US" dirty="0" smtClean="0"/>
          </a:p>
          <a:p>
            <a:pPr lvl="1"/>
            <a:r>
              <a:rPr lang="en-US" dirty="0" smtClean="0"/>
              <a:t>Not peer reviewed, published usually online</a:t>
            </a:r>
            <a:endParaRPr lang="en-US" dirty="0" smtClean="0"/>
          </a:p>
          <a:p>
            <a:pPr lvl="1"/>
            <a:r>
              <a:rPr lang="en-US" dirty="0" smtClean="0"/>
              <a:t>Sometimes preprints of conference or journal papers submitted for review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title and abstract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1546" cy="39286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Good title and good abstract attract attention and persuade readers to read the rest of the paper (the first impression!)</a:t>
            </a:r>
            <a:endParaRPr lang="en-US" dirty="0" smtClean="0"/>
          </a:p>
          <a:p>
            <a:r>
              <a:rPr lang="en-US" dirty="0" smtClean="0"/>
              <a:t>Good title is descriptive, but not too long</a:t>
            </a:r>
            <a:endParaRPr lang="en-US" dirty="0" smtClean="0"/>
          </a:p>
          <a:p>
            <a:pPr lvl="1"/>
            <a:r>
              <a:rPr lang="en-US" dirty="0" smtClean="0"/>
              <a:t>Too general title does not differentiate your paper from related papers</a:t>
            </a:r>
            <a:endParaRPr lang="en-US" dirty="0" smtClean="0"/>
          </a:p>
          <a:p>
            <a:pPr lvl="1"/>
            <a:r>
              <a:rPr lang="en-US" dirty="0" smtClean="0"/>
              <a:t>Too specific title does not interest readers who are not experts in the topic</a:t>
            </a:r>
            <a:endParaRPr lang="en-US" dirty="0" smtClean="0"/>
          </a:p>
          <a:p>
            <a:r>
              <a:rPr lang="en-US" dirty="0" smtClean="0"/>
              <a:t>Good abstract summarizes the main points of the paper</a:t>
            </a:r>
            <a:endParaRPr lang="en-US" dirty="0" smtClean="0"/>
          </a:p>
          <a:p>
            <a:pPr lvl="1"/>
            <a:r>
              <a:rPr lang="en-US" dirty="0" smtClean="0"/>
              <a:t>Often limited number of words (e.g. 150 or 250 words)</a:t>
            </a:r>
            <a:endParaRPr lang="en-US" dirty="0" smtClean="0"/>
          </a:p>
          <a:p>
            <a:pPr lvl="1"/>
            <a:r>
              <a:rPr lang="en-US" dirty="0" smtClean="0"/>
              <a:t>E.g. one sentence to motivate the work and explain the context, 2-3 sentences to describe the work done, 1-2 sentences to summarize the main findings and conclusions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825625"/>
            <a:ext cx="103098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publishing is the main way to share new knowledge</a:t>
            </a:r>
            <a:endParaRPr lang="en-US" dirty="0" smtClean="0"/>
          </a:p>
          <a:p>
            <a:pPr lvl="1"/>
            <a:r>
              <a:rPr lang="en-US" dirty="0" smtClean="0"/>
              <a:t>Number and quality of publications is a success criterion for scientists</a:t>
            </a:r>
            <a:endParaRPr lang="en-US" dirty="0" smtClean="0"/>
          </a:p>
          <a:p>
            <a:pPr lvl="1"/>
            <a:r>
              <a:rPr lang="en-US" dirty="0" smtClean="0"/>
              <a:t>Publication is a permanent and citable record of scientific work</a:t>
            </a:r>
            <a:endParaRPr lang="en-US" dirty="0" smtClean="0"/>
          </a:p>
          <a:p>
            <a:r>
              <a:rPr lang="en-US" dirty="0" smtClean="0"/>
              <a:t>Publications follow certain typical conventions</a:t>
            </a:r>
            <a:endParaRPr lang="en-US" dirty="0" smtClean="0"/>
          </a:p>
          <a:p>
            <a:pPr lvl="1"/>
            <a:r>
              <a:rPr lang="en-US" dirty="0" smtClean="0"/>
              <a:t>Different templates for different journals and conferences</a:t>
            </a:r>
            <a:endParaRPr lang="en-US" dirty="0" smtClean="0"/>
          </a:p>
          <a:p>
            <a:pPr lvl="1"/>
            <a:r>
              <a:rPr lang="en-US" dirty="0" smtClean="0"/>
              <a:t>Typical structure: title, abstract, introduction, literature review, body (methods, results and discussion), conclusions and references</a:t>
            </a:r>
            <a:endParaRPr lang="en-US" dirty="0" smtClean="0"/>
          </a:p>
          <a:p>
            <a:pPr lvl="1"/>
            <a:r>
              <a:rPr lang="en-US" dirty="0" smtClean="0"/>
              <a:t>Exact structure depends on the paper type and format 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3438</Words>
  <Application>WPS 演示</Application>
  <PresentationFormat>宽屏</PresentationFormat>
  <Paragraphs>106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Professional Basic English Lecture 5, October , 2021</vt:lpstr>
      <vt:lpstr>Scientific writing</vt:lpstr>
      <vt:lpstr>Structure of a scientific paper</vt:lpstr>
      <vt:lpstr>Classroom task A</vt:lpstr>
      <vt:lpstr>Order of writing</vt:lpstr>
      <vt:lpstr>Types of scientific papers</vt:lpstr>
      <vt:lpstr>Writing title and abstract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prediction of packet loss artifact visibility in networked video</dc:title>
  <dc:creator>jari</dc:creator>
  <cp:lastModifiedBy>Administrator</cp:lastModifiedBy>
  <cp:revision>212</cp:revision>
  <dcterms:created xsi:type="dcterms:W3CDTF">2018-05-02T03:00:00Z</dcterms:created>
  <dcterms:modified xsi:type="dcterms:W3CDTF">2021-10-25T13:15:40Z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