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1"/>
  </p:handoutMasterIdLst>
  <p:sldIdLst>
    <p:sldId id="325" r:id="rId3"/>
    <p:sldId id="289" r:id="rId5"/>
    <p:sldId id="310" r:id="rId6"/>
    <p:sldId id="296" r:id="rId7"/>
    <p:sldId id="306" r:id="rId8"/>
    <p:sldId id="274" r:id="rId9"/>
    <p:sldId id="308" r:id="rId10"/>
    <p:sldId id="313" r:id="rId11"/>
    <p:sldId id="291" r:id="rId12"/>
    <p:sldId id="315" r:id="rId13"/>
    <p:sldId id="316" r:id="rId14"/>
    <p:sldId id="307" r:id="rId15"/>
    <p:sldId id="309" r:id="rId16"/>
    <p:sldId id="311" r:id="rId17"/>
    <p:sldId id="290" r:id="rId18"/>
    <p:sldId id="314" r:id="rId19"/>
    <p:sldId id="31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5B9BD5"/>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7" d="100"/>
          <a:sy n="107"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B7736A-2E39-49FF-BDE1-477D79B1017A}" type="datetimeFigureOut">
              <a:rPr 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F2E99F-47E7-4C47-BB5A-B5F6E8DF5524}"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315C-5743-4897-A932-B07F59FFDABB}"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C7C46-6BC2-4E67-864B-92A6D058EF7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幻灯片图像占位符 79"/>
          <p:cNvSpPr>
            <a:spLocks noGrp="1" noChangeAspect="1"/>
          </p:cNvSpPr>
          <p:nvPr>
            <p:ph type="sldImg"/>
          </p:nvPr>
        </p:nvSpPr>
        <p:spPr>
          <a:xfrm>
            <a:off x="685800" y="1143000"/>
            <a:ext cx="5486400" cy="3086100"/>
          </a:xfrm>
          <a:prstGeom prst="rect">
            <a:avLst/>
          </a:prstGeom>
          <a:noFill/>
          <a:ln w="12700" cap="flat" cmpd="sng">
            <a:solidFill>
              <a:srgbClr val="000000"/>
            </a:solidFill>
            <a:prstDash val="solid"/>
            <a:round/>
          </a:ln>
        </p:spPr>
      </p:sp>
      <p:sp>
        <p:nvSpPr>
          <p:cNvPr id="81" name="文本占位符 80"/>
          <p:cNvSpPr>
            <a:spLocks noGrp="1"/>
          </p:cNvSpPr>
          <p:nvPr>
            <p:ph type="body" idx="1"/>
          </p:nvPr>
        </p:nvSpPr>
        <p:spPr>
          <a:xfrm>
            <a:off x="685800" y="4400550"/>
            <a:ext cx="5486400" cy="3600450"/>
          </a:xfrm>
          <a:prstGeom prst="rect">
            <a:avLst/>
          </a:prstGeom>
          <a:noFill/>
          <a:ln w="9525" cap="flat" cmpd="sng">
            <a:noFill/>
            <a:prstDash val="solid"/>
            <a:miter/>
          </a:ln>
        </p:spPr>
        <p:txBody>
          <a:bodyPr vert="horz" wrap="square" lIns="91440" tIns="45720" rIns="91440" bIns="45720" anchor="t" anchorCtr="0">
            <a:noAutofit/>
          </a:bodyPr>
          <a:lstStyle/>
          <a:p>
            <a:endParaRPr lang="zh-CN" altLang="en-US"/>
          </a:p>
        </p:txBody>
      </p:sp>
      <p:sp>
        <p:nvSpPr>
          <p:cNvPr id="82" name="编号占位符"/>
          <p:cNvSpPr>
            <a:spLocks noGrp="1"/>
          </p:cNvSpPr>
          <p:nvPr>
            <p:ph type="sldNum" idx="5"/>
          </p:nvPr>
        </p:nvSpPr>
        <p:spPr>
          <a:xfrm>
            <a:off x="3884613" y="8685213"/>
            <a:ext cx="2971800" cy="458787"/>
          </a:xfrm>
          <a:prstGeom prst="rect">
            <a:avLst/>
          </a:prstGeom>
          <a:noFill/>
          <a:ln w="9525" cap="flat" cmpd="sng">
            <a:noFill/>
            <a:prstDash val="solid"/>
            <a:miter/>
          </a:ln>
        </p:spPr>
        <p:txBody>
          <a:bodyPr vert="horz" wrap="square" lIns="91440" tIns="45720" rIns="91440" bIns="45720" anchor="b" anchorCtr="0">
            <a:noAutofit/>
          </a:bodyPr>
          <a:lstStyle/>
          <a:p>
            <a:fld id="{CAD2D6BD-DE1B-4B5F-8B41-2702339687B9}" type="slidenum">
              <a:rPr lang="en-US" altLang="zh-CN" sz="120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D1EC7C46-6BC2-4E67-864B-92A6D058EF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D325001-EA22-44B8-9912-07817CB506FB}"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4F462B7-849E-4033-981E-1BF9E2692223}"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077DB6-569D-4550-86E9-72E40411B4FC}"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85E458-EC47-4BB6-A73E-52F0CB44AC9B}"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994BFC5-301E-4C7B-8126-A9F51770C00D}"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7685FE-FB18-47A4-9209-47682DEE1A5B}"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25BBBA-2DD8-45FA-9ED7-573E0B50A0F5}" type="datetime1">
              <a:rPr lang="en-US" smtClean="0"/>
            </a:fld>
            <a:endParaRPr lang="en-US" dirty="0"/>
          </a:p>
        </p:txBody>
      </p:sp>
      <p:sp>
        <p:nvSpPr>
          <p:cNvPr id="8" name="Footer Placeholder 7"/>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31BA947-3D5E-4BDF-B81E-12D5DBB6B8AA}" type="datetime1">
              <a:rPr lang="en-US" smtClean="0"/>
            </a:fld>
            <a:endParaRPr lang="en-US" dirty="0"/>
          </a:p>
        </p:txBody>
      </p:sp>
      <p:sp>
        <p:nvSpPr>
          <p:cNvPr id="4" name="Footer Placeholder 3"/>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3A834-A535-425B-84C8-0FFF9D16CD56}" type="datetime1">
              <a:rPr lang="en-US" smtClean="0"/>
            </a:fld>
            <a:endParaRPr lang="en-US" dirty="0"/>
          </a:p>
        </p:txBody>
      </p:sp>
      <p:sp>
        <p:nvSpPr>
          <p:cNvPr id="3" name="Footer Placeholder 2"/>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48DF1C6-EF72-44A5-8B83-DE3D86907258}"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7AFE798-5398-4472-8647-36EC9B984EFC}"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3EE6D-C90F-407A-A85E-3C0F96AE1E14}"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n.wikipedia.org/wiki/List_of_countries_by_GDP_(PPP)_per_capita" TargetMode="External"/><Relationship Id="rId4" Type="http://schemas.openxmlformats.org/officeDocument/2006/relationships/hyperlink" Target="https://en.wikipedia.org/wiki/Education_Index" TargetMode="External"/><Relationship Id="rId3" Type="http://schemas.openxmlformats.org/officeDocument/2006/relationships/hyperlink" Target="http://www.pewglobal.org/2016/02/22/smartphone-ownership-and-internet-usage-continues-to-climb-in-emerging-economies/" TargetMode="Externa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p:cNvSpPr>
            <a:spLocks noGrp="1"/>
          </p:cNvSpPr>
          <p:nvPr>
            <p:ph type="ctrTitle"/>
          </p:nvPr>
        </p:nvSpPr>
        <p:spPr>
          <a:xfrm>
            <a:off x="1524000" y="1481693"/>
            <a:ext cx="9144000" cy="2387600"/>
          </a:xfrm>
          <a:prstGeom prst="rect">
            <a:avLst/>
          </a:prstGeom>
        </p:spPr>
        <p:txBody>
          <a:bodyPr>
            <a:normAutofit/>
          </a:bodyPr>
          <a:lstStyle/>
          <a:p>
            <a:pPr marL="0" indent="0"/>
            <a:r>
              <a:rPr lang="en-US" altLang="zh-CN" sz="4000" b="1"/>
              <a:t>Professional Basic English</a:t>
            </a:r>
            <a:br>
              <a:rPr lang="zh-CN" altLang="en-US" sz="4000" b="1"/>
            </a:br>
            <a:r>
              <a:rPr lang="en-US" altLang="zh-CN" sz="4000" b="1"/>
              <a:t>Lecture 7 (10), October , 2021</a:t>
            </a:r>
            <a:endParaRPr lang="zh-CN" altLang="en-US" sz="4000" b="1"/>
          </a:p>
        </p:txBody>
      </p:sp>
      <p:sp>
        <p:nvSpPr>
          <p:cNvPr id="76" name="文本"/>
          <p:cNvSpPr>
            <a:spLocks noGrp="1"/>
          </p:cNvSpPr>
          <p:nvPr>
            <p:ph type="subTitle" idx="1"/>
          </p:nvPr>
        </p:nvSpPr>
        <p:spPr>
          <a:xfrm>
            <a:off x="1524000" y="4248500"/>
            <a:ext cx="9457597" cy="2264820"/>
          </a:xfrm>
          <a:prstGeom prst="rect">
            <a:avLst/>
          </a:prstGeom>
        </p:spPr>
        <p:txBody>
          <a:bodyPr/>
          <a:lstStyle/>
          <a:p>
            <a:endParaRPr lang="en-US" altLang="zh-CN" i="1"/>
          </a:p>
          <a:p>
            <a:r>
              <a:rPr lang="zh-CN" altLang="en-US" i="1"/>
              <a:t>陈剑勇</a:t>
            </a:r>
            <a:endParaRPr lang="en-US" altLang="zh-CN" i="1"/>
          </a:p>
          <a:p>
            <a:r>
              <a:rPr lang="en-US" altLang="zh-CN" i="1"/>
              <a:t>jychen@szu.edu.cn</a:t>
            </a:r>
            <a:endParaRPr lang="en-US" altLang="zh-CN" i="1"/>
          </a:p>
          <a:p>
            <a:endParaRPr lang="en-US" altLang="zh-CN" i="1"/>
          </a:p>
          <a:p>
            <a:r>
              <a:rPr lang="en-US" altLang="zh-CN" sz="1800" i="1"/>
              <a:t>Note: The content are mainly provided by Dr. Jari Korhonen</a:t>
            </a:r>
            <a:r>
              <a:rPr lang="en-US" altLang="zh-CN" i="1"/>
              <a:t> </a:t>
            </a:r>
            <a:endParaRPr lang="zh-CN" altLang="en-US" sz="2000"/>
          </a:p>
        </p:txBody>
      </p:sp>
      <p:grpSp>
        <p:nvGrpSpPr>
          <p:cNvPr id="79" name="组合"/>
          <p:cNvGrpSpPr/>
          <p:nvPr/>
        </p:nvGrpSpPr>
        <p:grpSpPr>
          <a:xfrm>
            <a:off x="606488" y="383826"/>
            <a:ext cx="10480613" cy="3630716"/>
            <a:chOff x="606488" y="383826"/>
            <a:chExt cx="10480613" cy="3630716"/>
          </a:xfrm>
        </p:grpSpPr>
        <p:pic>
          <p:nvPicPr>
            <p:cNvPr id="77" name="图片" descr="Description: http://upload.wikimedia.org/wikipedia/en/thumb/6/60/Logo_of_Shenzhen_University.jpg/200px-Logo_of_Shenzhen_University.jpg"/>
            <p:cNvPicPr>
              <a:picLocks noChangeAspect="1"/>
            </p:cNvPicPr>
            <p:nvPr/>
          </p:nvPicPr>
          <p:blipFill>
            <a:blip r:embed="rId1" cstate="print"/>
            <a:stretch>
              <a:fillRect/>
            </a:stretch>
          </p:blipFill>
          <p:spPr>
            <a:xfrm>
              <a:off x="606488" y="383826"/>
              <a:ext cx="1487029" cy="1359247"/>
            </a:xfrm>
            <a:prstGeom prst="rect">
              <a:avLst/>
            </a:prstGeom>
            <a:noFill/>
            <a:ln w="9525" cap="flat" cmpd="sng">
              <a:noFill/>
              <a:prstDash val="solid"/>
              <a:round/>
            </a:ln>
          </p:spPr>
        </p:pic>
        <p:pic>
          <p:nvPicPr>
            <p:cNvPr id="78" name="图片"/>
            <p:cNvPicPr>
              <a:picLocks noChangeAspect="1"/>
            </p:cNvPicPr>
            <p:nvPr/>
          </p:nvPicPr>
          <p:blipFill>
            <a:blip r:embed="rId2" cstate="print"/>
            <a:stretch>
              <a:fillRect/>
            </a:stretch>
          </p:blipFill>
          <p:spPr>
            <a:xfrm flipV="1">
              <a:off x="1313819" y="3925834"/>
              <a:ext cx="9773283" cy="88708"/>
            </a:xfrm>
            <a:prstGeom prst="rect">
              <a:avLst/>
            </a:prstGeom>
            <a:noFill/>
            <a:ln w="9525" cap="flat" cmpd="sng">
              <a:noFill/>
              <a:prstDash val="solid"/>
              <a:round/>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Classroom task: text</a:t>
            </a:r>
            <a:endParaRPr lang="en-US" b="1" dirty="0"/>
          </a:p>
        </p:txBody>
      </p:sp>
      <p:sp>
        <p:nvSpPr>
          <p:cNvPr id="3" name="内容占位符 2"/>
          <p:cNvSpPr>
            <a:spLocks noGrp="1"/>
          </p:cNvSpPr>
          <p:nvPr>
            <p:ph idx="1"/>
          </p:nvPr>
        </p:nvSpPr>
        <p:spPr>
          <a:xfrm>
            <a:off x="979714" y="1825625"/>
            <a:ext cx="10309856" cy="4351338"/>
          </a:xfrm>
        </p:spPr>
        <p:txBody>
          <a:bodyPr>
            <a:normAutofit fontScale="62500" lnSpcReduction="20000"/>
          </a:bodyPr>
          <a:lstStyle/>
          <a:p>
            <a:pPr marL="0" indent="0">
              <a:lnSpc>
                <a:spcPct val="120000"/>
              </a:lnSpc>
              <a:buNone/>
            </a:pPr>
            <a:r>
              <a:rPr lang="en-US" dirty="0">
                <a:latin typeface="Times New Roman" panose="02020603050405020304" pitchFamily="18" charset="0"/>
                <a:cs typeface="Times New Roman" panose="02020603050405020304" pitchFamily="18" charset="0"/>
              </a:rPr>
              <a:t>One point about which there is wide agreement in the literature is that transfer (both positive and negative) is more likely to take place from a language which is similar to the new foreign language being learnt, than from a language which is unrelated. There is some evidence that this can lead to more transfer taking place from the L2 than from the mother tongue, where the L2 is perceived as closer to the new language being learnt. This phenomenon has been found in all areas of language, and with specific reference to Spanish and Portuguese. Clearly, Spanish and Portuguese are closer to each other (both historically and typologically) than they are to English, and it seems to be the case that learners’ perceptions of similarities between languages generally correspond to their actual relatedness. </a:t>
            </a:r>
            <a:r>
              <a:rPr lang="en-US" dirty="0" err="1">
                <a:latin typeface="Times New Roman" panose="02020603050405020304" pitchFamily="18" charset="0"/>
                <a:cs typeface="Times New Roman" panose="02020603050405020304" pitchFamily="18" charset="0"/>
              </a:rPr>
              <a:t>Hensey</a:t>
            </a:r>
            <a:r>
              <a:rPr lang="en-US" dirty="0">
                <a:latin typeface="Times New Roman" panose="02020603050405020304" pitchFamily="18" charset="0"/>
                <a:cs typeface="Times New Roman" panose="02020603050405020304" pitchFamily="18" charset="0"/>
              </a:rPr>
              <a:t> (1967)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the errors of learners of Portuguese (both Spanish L1 and Spanish L2) and found what appeared to be Spanish-based transfer errors in vocabulary, grammar and pronunciation. </a:t>
            </a:r>
            <a:endParaRPr lang="en-US" dirty="0" smtClean="0">
              <a:latin typeface="Times New Roman" panose="02020603050405020304" pitchFamily="18" charset="0"/>
              <a:cs typeface="Times New Roman" panose="02020603050405020304" pitchFamily="18" charset="0"/>
            </a:endParaRPr>
          </a:p>
          <a:p>
            <a:pPr marL="0" indent="0">
              <a:lnSpc>
                <a:spcPct val="120000"/>
              </a:lnSpc>
              <a:buNone/>
            </a:pPr>
            <a:r>
              <a:rPr lang="en-US" dirty="0" smtClean="0">
                <a:latin typeface="Times New Roman" panose="02020603050405020304" pitchFamily="18" charset="0"/>
                <a:cs typeface="Times New Roman" panose="02020603050405020304" pitchFamily="18" charset="0"/>
              </a:rPr>
              <a:t>Similarity </a:t>
            </a:r>
            <a:r>
              <a:rPr lang="en-US" dirty="0">
                <a:latin typeface="Times New Roman" panose="02020603050405020304" pitchFamily="18" charset="0"/>
                <a:cs typeface="Times New Roman" panose="02020603050405020304" pitchFamily="18" charset="0"/>
              </a:rPr>
              <a:t>is not the only cause for L2/L3 influence proposed in the literature. </a:t>
            </a:r>
            <a:r>
              <a:rPr lang="en-US" dirty="0" err="1">
                <a:latin typeface="Times New Roman" panose="02020603050405020304" pitchFamily="18" charset="0"/>
                <a:cs typeface="Times New Roman" panose="02020603050405020304" pitchFamily="18" charset="0"/>
              </a:rPr>
              <a:t>Bentahila</a:t>
            </a:r>
            <a:r>
              <a:rPr lang="en-US" dirty="0">
                <a:latin typeface="Times New Roman" panose="02020603050405020304" pitchFamily="18" charset="0"/>
                <a:cs typeface="Times New Roman" panose="02020603050405020304" pitchFamily="18" charset="0"/>
              </a:rPr>
              <a:t> (1975) and Rivers (1979) suggest </a:t>
            </a:r>
            <a:r>
              <a:rPr lang="en-US" dirty="0" err="1">
                <a:latin typeface="Times New Roman" panose="02020603050405020304" pitchFamily="18" charset="0"/>
                <a:cs typeface="Times New Roman" panose="02020603050405020304" pitchFamily="18" charset="0"/>
              </a:rPr>
              <a:t>recency</a:t>
            </a:r>
            <a:r>
              <a:rPr lang="en-US" dirty="0">
                <a:latin typeface="Times New Roman" panose="02020603050405020304" pitchFamily="18" charset="0"/>
                <a:cs typeface="Times New Roman" panose="02020603050405020304" pitchFamily="18" charset="0"/>
              </a:rPr>
              <a:t> as a possible factor: whichever foreign language was learnt most recently will influence the next language learnt. </a:t>
            </a:r>
            <a:r>
              <a:rPr lang="en-US" dirty="0" err="1">
                <a:latin typeface="Times New Roman" panose="02020603050405020304" pitchFamily="18" charset="0"/>
                <a:cs typeface="Times New Roman" panose="02020603050405020304" pitchFamily="18" charset="0"/>
              </a:rPr>
              <a:t>Meisel</a:t>
            </a:r>
            <a:r>
              <a:rPr lang="en-US" dirty="0">
                <a:latin typeface="Times New Roman" panose="02020603050405020304" pitchFamily="18" charset="0"/>
                <a:cs typeface="Times New Roman" panose="02020603050405020304" pitchFamily="18" charset="0"/>
              </a:rPr>
              <a:t> speculates that the way in which foreign languages are stored and processed in the brain may be different from the way in which the L1 is dealt with, and that this could lead to L2/L3 influence. </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Classroom task: answer</a:t>
            </a:r>
            <a:endParaRPr lang="en-US" b="1" dirty="0"/>
          </a:p>
        </p:txBody>
      </p:sp>
      <p:sp>
        <p:nvSpPr>
          <p:cNvPr id="3" name="内容占位符 2"/>
          <p:cNvSpPr>
            <a:spLocks noGrp="1"/>
          </p:cNvSpPr>
          <p:nvPr>
            <p:ph idx="1"/>
          </p:nvPr>
        </p:nvSpPr>
        <p:spPr>
          <a:xfrm>
            <a:off x="979714" y="1825625"/>
            <a:ext cx="10309856" cy="4351338"/>
          </a:xfrm>
        </p:spPr>
        <p:txBody>
          <a:bodyPr>
            <a:normAutofit fontScale="62500" lnSpcReduction="20000"/>
          </a:bodyPr>
          <a:lstStyle/>
          <a:p>
            <a:pPr marL="0" indent="0">
              <a:lnSpc>
                <a:spcPct val="120000"/>
              </a:lnSpc>
              <a:buNone/>
            </a:pPr>
            <a:r>
              <a:rPr lang="en-US" dirty="0">
                <a:latin typeface="Times New Roman" panose="02020603050405020304" pitchFamily="18" charset="0"/>
                <a:cs typeface="Times New Roman" panose="02020603050405020304" pitchFamily="18" charset="0"/>
              </a:rPr>
              <a:t>One point about which </a:t>
            </a:r>
            <a:r>
              <a:rPr lang="en-US" u="sng" dirty="0">
                <a:latin typeface="Times New Roman" panose="02020603050405020304" pitchFamily="18" charset="0"/>
                <a:cs typeface="Times New Roman" panose="02020603050405020304" pitchFamily="18" charset="0"/>
              </a:rPr>
              <a:t>there is wide agreement</a:t>
            </a:r>
            <a:r>
              <a:rPr lang="en-US" dirty="0">
                <a:latin typeface="Times New Roman" panose="02020603050405020304" pitchFamily="18" charset="0"/>
                <a:cs typeface="Times New Roman" panose="02020603050405020304" pitchFamily="18" charset="0"/>
              </a:rPr>
              <a:t> in the literature is that transfer (both positive and negative) is more likely to take place from a language which is similar to the new foreign language being learnt, than from a language which is unrelated. There is some evidence that this can lead </a:t>
            </a:r>
            <a:r>
              <a:rPr lang="en-US" dirty="0" smtClean="0">
                <a:latin typeface="Times New Roman" panose="02020603050405020304" pitchFamily="18" charset="0"/>
                <a:cs typeface="Times New Roman" panose="02020603050405020304" pitchFamily="18" charset="0"/>
              </a:rPr>
              <a:t>to more transfer taking place from the L2 than from the mother tongue, where the L2 is perceived as </a:t>
            </a:r>
            <a:r>
              <a:rPr lang="en-US" dirty="0">
                <a:latin typeface="Times New Roman" panose="02020603050405020304" pitchFamily="18" charset="0"/>
                <a:cs typeface="Times New Roman" panose="02020603050405020304" pitchFamily="18" charset="0"/>
              </a:rPr>
              <a:t>closer to the new language being learnt. This phenomenon </a:t>
            </a:r>
            <a:r>
              <a:rPr lang="en-US" u="sng" dirty="0">
                <a:latin typeface="Times New Roman" panose="02020603050405020304" pitchFamily="18" charset="0"/>
                <a:cs typeface="Times New Roman" panose="02020603050405020304" pitchFamily="18" charset="0"/>
              </a:rPr>
              <a:t>has been found</a:t>
            </a:r>
            <a:r>
              <a:rPr lang="en-US" dirty="0">
                <a:latin typeface="Times New Roman" panose="02020603050405020304" pitchFamily="18" charset="0"/>
                <a:cs typeface="Times New Roman" panose="02020603050405020304" pitchFamily="18" charset="0"/>
              </a:rPr>
              <a:t> in all areas of language, and </a:t>
            </a:r>
            <a:r>
              <a:rPr lang="en-US" u="sng" dirty="0">
                <a:latin typeface="Times New Roman" panose="02020603050405020304" pitchFamily="18" charset="0"/>
                <a:cs typeface="Times New Roman" panose="02020603050405020304" pitchFamily="18" charset="0"/>
              </a:rPr>
              <a:t>with specific reference</a:t>
            </a:r>
            <a:r>
              <a:rPr lang="en-US" dirty="0">
                <a:latin typeface="Times New Roman" panose="02020603050405020304" pitchFamily="18" charset="0"/>
                <a:cs typeface="Times New Roman" panose="02020603050405020304" pitchFamily="18" charset="0"/>
              </a:rPr>
              <a:t> to Spanish and Portuguese. Clearly, Spanish and Portuguese are closer to each other (both historically and typologically) than they are to English, and it seems to be the case that learners’ perceptions of similarities between languages generally correspond to their actual relatedness. </a:t>
            </a:r>
            <a:r>
              <a:rPr lang="en-US" dirty="0" err="1">
                <a:latin typeface="Times New Roman" panose="02020603050405020304" pitchFamily="18" charset="0"/>
                <a:cs typeface="Times New Roman" panose="02020603050405020304" pitchFamily="18" charset="0"/>
              </a:rPr>
              <a:t>Hensey</a:t>
            </a:r>
            <a:r>
              <a:rPr lang="en-US" dirty="0">
                <a:latin typeface="Times New Roman" panose="02020603050405020304" pitchFamily="18" charset="0"/>
                <a:cs typeface="Times New Roman" panose="02020603050405020304" pitchFamily="18" charset="0"/>
              </a:rPr>
              <a:t> (1967) </a:t>
            </a:r>
            <a:r>
              <a:rPr lang="en-US" u="sng"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the errors of learners of Portuguese (both Spanish L1 and Spanish L2) and found what appeared to be Spanish-based transfer errors in vocabulary, grammar and pronunciation. </a:t>
            </a:r>
            <a:endParaRPr lang="en-US" dirty="0" smtClean="0">
              <a:latin typeface="Times New Roman" panose="02020603050405020304" pitchFamily="18" charset="0"/>
              <a:cs typeface="Times New Roman" panose="02020603050405020304" pitchFamily="18" charset="0"/>
            </a:endParaRPr>
          </a:p>
          <a:p>
            <a:pPr marL="0" indent="0">
              <a:lnSpc>
                <a:spcPct val="120000"/>
              </a:lnSpc>
              <a:buNone/>
            </a:pPr>
            <a:r>
              <a:rPr lang="en-US" dirty="0" smtClean="0">
                <a:latin typeface="Times New Roman" panose="02020603050405020304" pitchFamily="18" charset="0"/>
                <a:cs typeface="Times New Roman" panose="02020603050405020304" pitchFamily="18" charset="0"/>
              </a:rPr>
              <a:t>Similarity </a:t>
            </a:r>
            <a:r>
              <a:rPr lang="en-US" u="sng" dirty="0">
                <a:latin typeface="Times New Roman" panose="02020603050405020304" pitchFamily="18" charset="0"/>
                <a:cs typeface="Times New Roman" panose="02020603050405020304" pitchFamily="18" charset="0"/>
              </a:rPr>
              <a:t>is not</a:t>
            </a:r>
            <a:r>
              <a:rPr lang="en-US" dirty="0">
                <a:latin typeface="Times New Roman" panose="02020603050405020304" pitchFamily="18" charset="0"/>
                <a:cs typeface="Times New Roman" panose="02020603050405020304" pitchFamily="18" charset="0"/>
              </a:rPr>
              <a:t> the only cause for L2/L3 influence proposed in the literature. </a:t>
            </a:r>
            <a:r>
              <a:rPr lang="en-US" dirty="0" err="1">
                <a:latin typeface="Times New Roman" panose="02020603050405020304" pitchFamily="18" charset="0"/>
                <a:cs typeface="Times New Roman" panose="02020603050405020304" pitchFamily="18" charset="0"/>
              </a:rPr>
              <a:t>Bentahila</a:t>
            </a:r>
            <a:r>
              <a:rPr lang="en-US" dirty="0">
                <a:latin typeface="Times New Roman" panose="02020603050405020304" pitchFamily="18" charset="0"/>
                <a:cs typeface="Times New Roman" panose="02020603050405020304" pitchFamily="18" charset="0"/>
              </a:rPr>
              <a:t> (1975) and Rivers (1979) suggest </a:t>
            </a:r>
            <a:r>
              <a:rPr lang="en-US" dirty="0" err="1">
                <a:latin typeface="Times New Roman" panose="02020603050405020304" pitchFamily="18" charset="0"/>
                <a:cs typeface="Times New Roman" panose="02020603050405020304" pitchFamily="18" charset="0"/>
              </a:rPr>
              <a:t>recency</a:t>
            </a:r>
            <a:r>
              <a:rPr lang="en-US" dirty="0">
                <a:latin typeface="Times New Roman" panose="02020603050405020304" pitchFamily="18" charset="0"/>
                <a:cs typeface="Times New Roman" panose="02020603050405020304" pitchFamily="18" charset="0"/>
              </a:rPr>
              <a:t> as a possible factor: whichever foreign language was learnt most recently will influence the next language learnt. </a:t>
            </a:r>
            <a:r>
              <a:rPr lang="en-US" dirty="0" err="1">
                <a:latin typeface="Times New Roman" panose="02020603050405020304" pitchFamily="18" charset="0"/>
                <a:cs typeface="Times New Roman" panose="02020603050405020304" pitchFamily="18" charset="0"/>
              </a:rPr>
              <a:t>Meisel</a:t>
            </a:r>
            <a:r>
              <a:rPr lang="en-US" dirty="0">
                <a:latin typeface="Times New Roman" panose="02020603050405020304" pitchFamily="18" charset="0"/>
                <a:cs typeface="Times New Roman" panose="02020603050405020304" pitchFamily="18" charset="0"/>
              </a:rPr>
              <a:t> speculates that the way in which foreign languages </a:t>
            </a:r>
            <a:r>
              <a:rPr lang="en-US" u="sng" dirty="0">
                <a:latin typeface="Times New Roman" panose="02020603050405020304" pitchFamily="18" charset="0"/>
                <a:cs typeface="Times New Roman" panose="02020603050405020304" pitchFamily="18" charset="0"/>
              </a:rPr>
              <a:t>are stored and processed</a:t>
            </a:r>
            <a:r>
              <a:rPr lang="en-US" dirty="0">
                <a:latin typeface="Times New Roman" panose="02020603050405020304" pitchFamily="18" charset="0"/>
                <a:cs typeface="Times New Roman" panose="02020603050405020304" pitchFamily="18" charset="0"/>
              </a:rPr>
              <a:t> in the brain may be different from the way in which the L1 </a:t>
            </a:r>
            <a:r>
              <a:rPr lang="en-US" u="sng" dirty="0">
                <a:latin typeface="Times New Roman" panose="02020603050405020304" pitchFamily="18" charset="0"/>
                <a:cs typeface="Times New Roman" panose="02020603050405020304" pitchFamily="18" charset="0"/>
              </a:rPr>
              <a:t>is dealt with</a:t>
            </a:r>
            <a:r>
              <a:rPr lang="en-US" dirty="0">
                <a:latin typeface="Times New Roman" panose="02020603050405020304" pitchFamily="18" charset="0"/>
                <a:cs typeface="Times New Roman" panose="02020603050405020304" pitchFamily="18" charset="0"/>
              </a:rPr>
              <a:t>, and that this could lead to L2/L3 influence. </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
        <p:nvSpPr>
          <p:cNvPr id="8" name="椭圆 7"/>
          <p:cNvSpPr/>
          <p:nvPr/>
        </p:nvSpPr>
        <p:spPr>
          <a:xfrm>
            <a:off x="4364182" y="2400299"/>
            <a:ext cx="1787236" cy="3519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6740237" y="2400298"/>
            <a:ext cx="1084118" cy="3519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p:cNvSpPr/>
          <p:nvPr/>
        </p:nvSpPr>
        <p:spPr>
          <a:xfrm>
            <a:off x="2351810" y="3495532"/>
            <a:ext cx="2012372" cy="3519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椭圆 10"/>
          <p:cNvSpPr/>
          <p:nvPr/>
        </p:nvSpPr>
        <p:spPr>
          <a:xfrm>
            <a:off x="9653156" y="3495531"/>
            <a:ext cx="1236517" cy="3519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椭圆 12"/>
          <p:cNvSpPr/>
          <p:nvPr/>
        </p:nvSpPr>
        <p:spPr>
          <a:xfrm>
            <a:off x="979714" y="3751840"/>
            <a:ext cx="1372096" cy="3519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椭圆 13"/>
          <p:cNvSpPr/>
          <p:nvPr/>
        </p:nvSpPr>
        <p:spPr>
          <a:xfrm>
            <a:off x="5620987" y="4714731"/>
            <a:ext cx="1195449" cy="3519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椭圆 14"/>
          <p:cNvSpPr/>
          <p:nvPr/>
        </p:nvSpPr>
        <p:spPr>
          <a:xfrm>
            <a:off x="1585851" y="5066722"/>
            <a:ext cx="1001485" cy="2496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椭圆 15"/>
          <p:cNvSpPr/>
          <p:nvPr/>
        </p:nvSpPr>
        <p:spPr>
          <a:xfrm>
            <a:off x="3522519" y="4977245"/>
            <a:ext cx="1620982" cy="33914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椭圆 16"/>
          <p:cNvSpPr/>
          <p:nvPr/>
        </p:nvSpPr>
        <p:spPr>
          <a:xfrm>
            <a:off x="4810496" y="5281755"/>
            <a:ext cx="1268188" cy="33914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椭圆 17"/>
          <p:cNvSpPr/>
          <p:nvPr/>
        </p:nvSpPr>
        <p:spPr>
          <a:xfrm>
            <a:off x="2988624" y="5577104"/>
            <a:ext cx="1011876" cy="33914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椭圆 18"/>
          <p:cNvSpPr/>
          <p:nvPr/>
        </p:nvSpPr>
        <p:spPr>
          <a:xfrm>
            <a:off x="9765476" y="5577104"/>
            <a:ext cx="1207324" cy="27947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Caution in interpreting others’ research</a:t>
            </a:r>
            <a:endParaRPr lang="en-US" b="1" dirty="0"/>
          </a:p>
        </p:txBody>
      </p:sp>
      <p:sp>
        <p:nvSpPr>
          <p:cNvPr id="3" name="内容占位符 2"/>
          <p:cNvSpPr>
            <a:spLocks noGrp="1"/>
          </p:cNvSpPr>
          <p:nvPr>
            <p:ph idx="1"/>
          </p:nvPr>
        </p:nvSpPr>
        <p:spPr>
          <a:xfrm>
            <a:off x="838199" y="1825625"/>
            <a:ext cx="10815735" cy="4351338"/>
          </a:xfrm>
        </p:spPr>
        <p:txBody>
          <a:bodyPr>
            <a:normAutofit lnSpcReduction="10000"/>
          </a:bodyPr>
          <a:lstStyle/>
          <a:p>
            <a:r>
              <a:rPr lang="en-US" dirty="0" smtClean="0"/>
              <a:t>It is important to check the results from different sources (if available)</a:t>
            </a:r>
            <a:endParaRPr lang="en-US" dirty="0" smtClean="0"/>
          </a:p>
          <a:p>
            <a:pPr marL="457200" lvl="1" indent="0">
              <a:buNone/>
            </a:pPr>
            <a:endParaRPr lang="en-US" sz="500" i="1" dirty="0" smtClean="0"/>
          </a:p>
          <a:p>
            <a:pPr marL="457200" lvl="1" indent="0">
              <a:buNone/>
            </a:pPr>
            <a:r>
              <a:rPr lang="en-US" sz="2200" i="1" dirty="0" smtClean="0"/>
              <a:t>Smith et al. [1] have found evidence that X causes Y. However, the findings by </a:t>
            </a:r>
            <a:r>
              <a:rPr lang="en-US" sz="2200" i="1" dirty="0" err="1" smtClean="0"/>
              <a:t>O’Connel</a:t>
            </a:r>
            <a:r>
              <a:rPr lang="en-US" sz="2200" i="1" dirty="0" smtClean="0"/>
              <a:t> et al. [2] suggest that in fact, Z may cause both X and Y…  </a:t>
            </a:r>
            <a:endParaRPr lang="en-US" sz="2200" i="1" dirty="0" smtClean="0"/>
          </a:p>
          <a:p>
            <a:r>
              <a:rPr lang="en-US" dirty="0" smtClean="0"/>
              <a:t>If there is no scientific consensus or the topic is not yet mature, use cautious expressions </a:t>
            </a:r>
            <a:endParaRPr lang="en-US" dirty="0" smtClean="0"/>
          </a:p>
          <a:p>
            <a:pPr marL="457200" lvl="1" indent="0">
              <a:buNone/>
            </a:pPr>
            <a:endParaRPr lang="en-US" sz="500" i="1" dirty="0" smtClean="0"/>
          </a:p>
          <a:p>
            <a:pPr marL="457200" lvl="1" indent="0">
              <a:buNone/>
            </a:pPr>
            <a:r>
              <a:rPr lang="en-US" sz="2200" i="1" dirty="0" smtClean="0"/>
              <a:t>There is some evidence that X causes Y. Nevertheless, more research is needed to exclude other possible explanations.   </a:t>
            </a:r>
            <a:endParaRPr lang="en-US" sz="2200" dirty="0"/>
          </a:p>
          <a:p>
            <a:r>
              <a:rPr lang="en-US" dirty="0" smtClean="0"/>
              <a:t>Be clear about what are your own interpretations and what is claimed in the references</a:t>
            </a:r>
            <a:endParaRPr lang="en-US" dirty="0" smtClean="0"/>
          </a:p>
          <a:p>
            <a:pPr marL="457200" lvl="1" indent="0">
              <a:buNone/>
            </a:pPr>
            <a:r>
              <a:rPr lang="en-US" sz="2200" i="1" dirty="0"/>
              <a:t>We assume that different results could be </a:t>
            </a:r>
            <a:r>
              <a:rPr lang="en-US" sz="2200" i="1" dirty="0" smtClean="0"/>
              <a:t>obtained </a:t>
            </a:r>
            <a:r>
              <a:rPr lang="en-US" sz="2200" i="1" dirty="0"/>
              <a:t>by using different methodology from Smith’s [1</a:t>
            </a:r>
            <a:r>
              <a:rPr lang="en-US" sz="2200" i="1" dirty="0" smtClean="0"/>
              <a:t>].</a:t>
            </a:r>
            <a:endParaRPr lang="en-US" sz="2200" i="1"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Caution in interpreting your own findings</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It is important that you choose the appropriate level of certainty when interpreting what you have found in your own research</a:t>
            </a:r>
            <a:endParaRPr lang="en-US" i="1" dirty="0" smtClean="0"/>
          </a:p>
          <a:p>
            <a:r>
              <a:rPr lang="en-US" dirty="0" smtClean="0"/>
              <a:t>Highest level of certainty if you have repeated experiment done earlier by someone else, and your findings are similar</a:t>
            </a:r>
            <a:endParaRPr lang="en-US" dirty="0" smtClean="0"/>
          </a:p>
          <a:p>
            <a:pPr lvl="1"/>
            <a:r>
              <a:rPr lang="en-US" i="1" dirty="0" smtClean="0"/>
              <a:t>Our results are similar to [1], and therefore </a:t>
            </a:r>
            <a:r>
              <a:rPr lang="en-US" i="1" dirty="0"/>
              <a:t>provide further </a:t>
            </a:r>
            <a:r>
              <a:rPr lang="en-US" i="1" dirty="0" smtClean="0"/>
              <a:t>evidence of X …</a:t>
            </a:r>
            <a:endParaRPr lang="en-US" i="1" dirty="0" smtClean="0"/>
          </a:p>
          <a:p>
            <a:r>
              <a:rPr lang="en-US" dirty="0" smtClean="0"/>
              <a:t>If the results are as expected, you can be reasonably sure about them</a:t>
            </a:r>
            <a:endParaRPr lang="en-US" dirty="0" smtClean="0"/>
          </a:p>
          <a:p>
            <a:pPr lvl="1"/>
            <a:r>
              <a:rPr lang="en-US" i="1" dirty="0" smtClean="0"/>
              <a:t>X and Y are highly correlated, supporting the hypothesis that X causes Y …</a:t>
            </a:r>
            <a:endParaRPr lang="en-US" dirty="0" smtClean="0"/>
          </a:p>
          <a:p>
            <a:r>
              <a:rPr lang="en-US" dirty="0" smtClean="0"/>
              <a:t>If you have unexpected results, you need to be very cautious  </a:t>
            </a:r>
            <a:endParaRPr lang="en-US" dirty="0" smtClean="0"/>
          </a:p>
          <a:p>
            <a:pPr lvl="1"/>
            <a:r>
              <a:rPr lang="en-US" i="1" dirty="0" smtClean="0"/>
              <a:t>Unexpectedly, only weak correlation between X </a:t>
            </a:r>
            <a:r>
              <a:rPr lang="en-US" i="1" dirty="0"/>
              <a:t>and Y </a:t>
            </a:r>
            <a:r>
              <a:rPr lang="en-US" i="1" dirty="0" smtClean="0"/>
              <a:t>was observed. More research is needed to verify the results and formulate alternative hypothesis.</a:t>
            </a:r>
            <a:endParaRPr lang="en-US" dirty="0"/>
          </a:p>
          <a:p>
            <a:pPr lvl="1"/>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Caution in interpreting data</a:t>
            </a:r>
            <a:endParaRPr lang="en-US" b="1" dirty="0"/>
          </a:p>
        </p:txBody>
      </p:sp>
      <p:sp>
        <p:nvSpPr>
          <p:cNvPr id="3" name="内容占位符 2"/>
          <p:cNvSpPr>
            <a:spLocks noGrp="1"/>
          </p:cNvSpPr>
          <p:nvPr>
            <p:ph idx="1"/>
          </p:nvPr>
        </p:nvSpPr>
        <p:spPr>
          <a:xfrm>
            <a:off x="838200" y="1825625"/>
            <a:ext cx="6477000" cy="4351338"/>
          </a:xfrm>
        </p:spPr>
        <p:txBody>
          <a:bodyPr>
            <a:normAutofit lnSpcReduction="10000"/>
          </a:bodyPr>
          <a:lstStyle/>
          <a:p>
            <a:r>
              <a:rPr lang="en-US" dirty="0" smtClean="0"/>
              <a:t>Take your time to look at the data, don’t rush to conclusions</a:t>
            </a:r>
            <a:endParaRPr lang="en-US" dirty="0" smtClean="0"/>
          </a:p>
          <a:p>
            <a:pPr lvl="1"/>
            <a:r>
              <a:rPr lang="en-US" dirty="0" smtClean="0"/>
              <a:t>Look the main headings and pick up some numbers to check if they make sense</a:t>
            </a:r>
            <a:endParaRPr lang="en-US" dirty="0" smtClean="0"/>
          </a:p>
          <a:p>
            <a:pPr lvl="1"/>
            <a:r>
              <a:rPr lang="en-US" dirty="0" smtClean="0"/>
              <a:t>Go back to the labels to be sure you know what you are looking for, read any footnotes</a:t>
            </a:r>
            <a:endParaRPr lang="en-US" dirty="0"/>
          </a:p>
          <a:p>
            <a:r>
              <a:rPr lang="en-US" dirty="0" smtClean="0"/>
              <a:t>Scan the table horizontally and vertically, check especially for </a:t>
            </a:r>
            <a:r>
              <a:rPr lang="en-US" b="1" dirty="0" smtClean="0"/>
              <a:t>high and low points</a:t>
            </a:r>
            <a:r>
              <a:rPr lang="en-US" dirty="0" smtClean="0"/>
              <a:t>, </a:t>
            </a:r>
            <a:r>
              <a:rPr lang="en-US" b="1" dirty="0" smtClean="0"/>
              <a:t>trends</a:t>
            </a:r>
            <a:r>
              <a:rPr lang="en-US" dirty="0" smtClean="0"/>
              <a:t> and </a:t>
            </a:r>
            <a:r>
              <a:rPr lang="en-US" b="1" dirty="0" smtClean="0"/>
              <a:t>blips</a:t>
            </a:r>
            <a:endParaRPr lang="en-US" b="1" dirty="0" smtClean="0"/>
          </a:p>
          <a:p>
            <a:r>
              <a:rPr lang="en-US" dirty="0" smtClean="0"/>
              <a:t>Summarize yourself the main conclusions you think can be drawn </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
        <p:nvSpPr>
          <p:cNvPr id="9" name="文本框 8"/>
          <p:cNvSpPr txBox="1"/>
          <p:nvPr/>
        </p:nvSpPr>
        <p:spPr>
          <a:xfrm>
            <a:off x="7754639" y="1777205"/>
            <a:ext cx="3379387" cy="369332"/>
          </a:xfrm>
          <a:prstGeom prst="rect">
            <a:avLst/>
          </a:prstGeom>
          <a:noFill/>
        </p:spPr>
        <p:txBody>
          <a:bodyPr wrap="none" rtlCol="0">
            <a:spAutoFit/>
          </a:bodyPr>
          <a:lstStyle/>
          <a:p>
            <a:r>
              <a:rPr lang="en-US" dirty="0" smtClean="0"/>
              <a:t>Smartphone ownership % (2015)*</a:t>
            </a:r>
            <a:endParaRPr lang="en-US" dirty="0"/>
          </a:p>
        </p:txBody>
      </p:sp>
      <p:sp>
        <p:nvSpPr>
          <p:cNvPr id="13" name="文本框 12"/>
          <p:cNvSpPr txBox="1"/>
          <p:nvPr/>
        </p:nvSpPr>
        <p:spPr>
          <a:xfrm>
            <a:off x="2739736" y="6047946"/>
            <a:ext cx="8876020" cy="276999"/>
          </a:xfrm>
          <a:prstGeom prst="rect">
            <a:avLst/>
          </a:prstGeom>
          <a:noFill/>
        </p:spPr>
        <p:txBody>
          <a:bodyPr wrap="none" rtlCol="0">
            <a:spAutoFit/>
          </a:bodyPr>
          <a:lstStyle/>
          <a:p>
            <a:r>
              <a:rPr lang="en-US" sz="1200" dirty="0" smtClean="0"/>
              <a:t>* Source</a:t>
            </a:r>
            <a:r>
              <a:rPr lang="en-US" sz="1200" dirty="0"/>
              <a:t>: http://www.pewglobal.org/2016/02/22/smartphone-ownership-and-internet-usage-continues-to-climb-in-emerging-economies/ </a:t>
            </a:r>
            <a:endParaRPr lang="en-US" sz="1200" dirty="0"/>
          </a:p>
        </p:txBody>
      </p:sp>
      <p:pic>
        <p:nvPicPr>
          <p:cNvPr id="14" name="图片 13"/>
          <p:cNvPicPr>
            <a:picLocks noChangeAspect="1"/>
          </p:cNvPicPr>
          <p:nvPr/>
        </p:nvPicPr>
        <p:blipFill>
          <a:blip r:embed="rId3"/>
          <a:stretch>
            <a:fillRect/>
          </a:stretch>
        </p:blipFill>
        <p:spPr>
          <a:xfrm>
            <a:off x="7075805" y="1691640"/>
            <a:ext cx="4341495" cy="42862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Homework 4</a:t>
            </a:r>
            <a:endParaRPr lang="en-US" b="1" dirty="0"/>
          </a:p>
        </p:txBody>
      </p:sp>
      <p:sp>
        <p:nvSpPr>
          <p:cNvPr id="3" name="内容占位符 2"/>
          <p:cNvSpPr>
            <a:spLocks noGrp="1"/>
          </p:cNvSpPr>
          <p:nvPr>
            <p:ph idx="1"/>
          </p:nvPr>
        </p:nvSpPr>
        <p:spPr>
          <a:xfrm>
            <a:off x="979714" y="1825625"/>
            <a:ext cx="10309856" cy="4351338"/>
          </a:xfrm>
        </p:spPr>
        <p:txBody>
          <a:bodyPr>
            <a:normAutofit/>
          </a:bodyPr>
          <a:lstStyle/>
          <a:p>
            <a:r>
              <a:rPr lang="en-US" dirty="0" smtClean="0"/>
              <a:t>Study the Table showing the smartphone ownership percentage in different countries. Write your conclusions (~100 words) about how the smartphone ownership is related to the age and the wealth of the country. Are there any exceptions to the general rules, and what could be the reason? Express appropriate level of caution.</a:t>
            </a:r>
            <a:endParaRPr lang="en-US" dirty="0" smtClean="0"/>
          </a:p>
          <a:p>
            <a:pPr marL="457200" lvl="1" indent="0">
              <a:buNone/>
            </a:pPr>
            <a:endParaRPr lang="en-US" sz="2000" dirty="0"/>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S</a:t>
            </a:r>
            <a:r>
              <a:rPr lang="en-US" b="1" dirty="0" smtClean="0"/>
              <a:t>martphone ownership %</a:t>
            </a:r>
            <a:endParaRPr lang="en-US" b="1" dirty="0"/>
          </a:p>
        </p:txBody>
      </p:sp>
      <p:sp>
        <p:nvSpPr>
          <p:cNvPr id="3" name="内容占位符 2"/>
          <p:cNvSpPr>
            <a:spLocks noGrp="1"/>
          </p:cNvSpPr>
          <p:nvPr>
            <p:ph idx="1"/>
          </p:nvPr>
        </p:nvSpPr>
        <p:spPr>
          <a:xfrm>
            <a:off x="979714" y="1825625"/>
            <a:ext cx="10309856" cy="4351338"/>
          </a:xfrm>
        </p:spPr>
        <p:txBody>
          <a:bodyPr>
            <a:normAutofit/>
          </a:bodyPr>
          <a:lstStyle/>
          <a:p>
            <a:pPr marL="457200" lvl="1" indent="0">
              <a:buNone/>
            </a:pPr>
            <a:endParaRPr lang="en-US" sz="2000" dirty="0"/>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
        <p:nvSpPr>
          <p:cNvPr id="8" name="文本框 7"/>
          <p:cNvSpPr txBox="1"/>
          <p:nvPr/>
        </p:nvSpPr>
        <p:spPr>
          <a:xfrm>
            <a:off x="979714" y="5573236"/>
            <a:ext cx="10242932" cy="954107"/>
          </a:xfrm>
          <a:prstGeom prst="rect">
            <a:avLst/>
          </a:prstGeom>
          <a:noFill/>
        </p:spPr>
        <p:txBody>
          <a:bodyPr wrap="none" rtlCol="0">
            <a:spAutoFit/>
          </a:bodyPr>
          <a:lstStyle/>
          <a:p>
            <a:r>
              <a:rPr lang="en-US" sz="1400" dirty="0" smtClean="0"/>
              <a:t>Sources: </a:t>
            </a:r>
            <a:r>
              <a:rPr lang="en-US" sz="1400" dirty="0">
                <a:hlinkClick r:id="rId3"/>
              </a:rPr>
              <a:t>http://www.pewglobal.org/2016/02/22/smartphone-ownership-and-internet-usage-continues-to-climb-in-emerging-economies</a:t>
            </a:r>
            <a:r>
              <a:rPr lang="en-US" sz="1400" dirty="0" smtClean="0">
                <a:hlinkClick r:id="rId3"/>
              </a:rPr>
              <a:t>/</a:t>
            </a:r>
            <a:endParaRPr lang="en-US" sz="1400" dirty="0" smtClean="0"/>
          </a:p>
          <a:p>
            <a:r>
              <a:rPr lang="en-US" sz="1400" dirty="0">
                <a:hlinkClick r:id="rId4"/>
              </a:rPr>
              <a:t>https://</a:t>
            </a:r>
            <a:r>
              <a:rPr lang="en-US" sz="1400" dirty="0" smtClean="0">
                <a:hlinkClick r:id="rId4"/>
              </a:rPr>
              <a:t>en.wikipedia.org/wiki/Education_Index</a:t>
            </a:r>
            <a:r>
              <a:rPr lang="en-US" sz="1400" dirty="0" smtClean="0"/>
              <a:t>, </a:t>
            </a:r>
            <a:endParaRPr lang="en-US" sz="1400" dirty="0" smtClean="0"/>
          </a:p>
          <a:p>
            <a:r>
              <a:rPr lang="en-US" sz="1400" dirty="0" smtClean="0">
                <a:hlinkClick r:id="rId5"/>
              </a:rPr>
              <a:t>https</a:t>
            </a:r>
            <a:r>
              <a:rPr lang="en-US" sz="1400" dirty="0">
                <a:hlinkClick r:id="rId5"/>
              </a:rPr>
              <a:t>://en.wikipedia.org/wiki/List_of_countries_by_GDP_(PPP)_per_capita</a:t>
            </a:r>
            <a:endParaRPr lang="en-US" sz="1400" dirty="0" smtClean="0"/>
          </a:p>
          <a:p>
            <a:endParaRPr lang="en-US" sz="1400" dirty="0"/>
          </a:p>
        </p:txBody>
      </p:sp>
      <p:graphicFrame>
        <p:nvGraphicFramePr>
          <p:cNvPr id="9" name="表格 8"/>
          <p:cNvGraphicFramePr>
            <a:graphicFrameLocks noGrp="1"/>
          </p:cNvGraphicFramePr>
          <p:nvPr/>
        </p:nvGraphicFramePr>
        <p:xfrm>
          <a:off x="2850777" y="1700276"/>
          <a:ext cx="5759824" cy="3656898"/>
        </p:xfrm>
        <a:graphic>
          <a:graphicData uri="http://schemas.openxmlformats.org/drawingml/2006/table">
            <a:tbl>
              <a:tblPr>
                <a:tableStyleId>{5C22544A-7EE6-4342-B048-85BDC9FD1C3A}</a:tableStyleId>
              </a:tblPr>
              <a:tblGrid>
                <a:gridCol w="1210235"/>
                <a:gridCol w="770612"/>
                <a:gridCol w="896987"/>
                <a:gridCol w="921904"/>
                <a:gridCol w="980043"/>
                <a:gridCol w="980043"/>
              </a:tblGrid>
              <a:tr h="291996">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gridSpan="3">
                  <a:txBody>
                    <a:bodyPr/>
                    <a:lstStyle/>
                    <a:p>
                      <a:pPr algn="l" fontAlgn="b"/>
                      <a:r>
                        <a:rPr lang="en-US" sz="1400" b="1" u="none" strike="noStrike" dirty="0">
                          <a:effectLst/>
                        </a:rPr>
                        <a:t>Smartphone </a:t>
                      </a:r>
                      <a:r>
                        <a:rPr lang="en-US" sz="1400" b="1" u="none" strike="noStrike" dirty="0" smtClean="0">
                          <a:effectLst/>
                        </a:rPr>
                        <a:t>ownership </a:t>
                      </a:r>
                      <a:r>
                        <a:rPr lang="en-US" sz="1400" b="1" u="none" strike="noStrike" dirty="0">
                          <a:effectLst/>
                        </a:rPr>
                        <a:t>(2015)</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hMerge="1">
                  <a:tcPr/>
                </a:tc>
                <a:tc hMerge="1">
                  <a:tcPr/>
                </a:tc>
                <a:tc rowSpan="2">
                  <a:txBody>
                    <a:bodyPr/>
                    <a:lstStyle/>
                    <a:p>
                      <a:pPr algn="l" fontAlgn="b"/>
                      <a:r>
                        <a:rPr lang="en-US" sz="1400" b="1" u="none" strike="noStrike" dirty="0">
                          <a:effectLst/>
                        </a:rPr>
                        <a:t>GDP (PPP) </a:t>
                      </a:r>
                      <a:endParaRPr lang="en-US" sz="1400" b="1" i="0" u="none" strike="noStrike" dirty="0">
                        <a:solidFill>
                          <a:srgbClr val="000000"/>
                        </a:solidFill>
                        <a:effectLst/>
                        <a:latin typeface="Calibri" panose="020F0502020204030204" pitchFamily="34" charset="0"/>
                      </a:endParaRPr>
                    </a:p>
                    <a:p>
                      <a:pPr algn="l" fontAlgn="b"/>
                      <a:r>
                        <a:rPr lang="en-US" sz="1400" b="1" u="none" strike="noStrike" dirty="0">
                          <a:effectLst/>
                        </a:rPr>
                        <a:t>per capita</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rowSpan="2">
                  <a:txBody>
                    <a:bodyPr/>
                    <a:lstStyle/>
                    <a:p>
                      <a:pPr algn="l" fontAlgn="b"/>
                      <a:r>
                        <a:rPr lang="en-US" sz="1400" b="1" i="0" u="none" strike="noStrike" dirty="0" smtClean="0">
                          <a:solidFill>
                            <a:srgbClr val="000000"/>
                          </a:solidFill>
                          <a:effectLst/>
                          <a:latin typeface="Calibri" panose="020F0502020204030204" pitchFamily="34" charset="0"/>
                        </a:rPr>
                        <a:t>Average </a:t>
                      </a:r>
                      <a:endParaRPr lang="en-US" sz="1400" b="1" i="0" u="none" strike="noStrike" dirty="0" smtClean="0">
                        <a:solidFill>
                          <a:srgbClr val="000000"/>
                        </a:solidFill>
                        <a:effectLst/>
                        <a:latin typeface="Calibri" panose="020F0502020204030204" pitchFamily="34" charset="0"/>
                      </a:endParaRPr>
                    </a:p>
                    <a:p>
                      <a:pPr algn="l" fontAlgn="b"/>
                      <a:r>
                        <a:rPr lang="en-US" sz="1400" b="1" i="0" u="none" strike="noStrike" dirty="0" smtClean="0">
                          <a:solidFill>
                            <a:srgbClr val="000000"/>
                          </a:solidFill>
                          <a:effectLst/>
                          <a:latin typeface="Calibri" panose="020F0502020204030204" pitchFamily="34" charset="0"/>
                        </a:rPr>
                        <a:t>Age (years)</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r>
              <a:tr h="291996">
                <a:tc>
                  <a:txBody>
                    <a:bodyPr/>
                    <a:lstStyle/>
                    <a:p>
                      <a:pPr algn="l" fontAlgn="b"/>
                      <a:r>
                        <a:rPr lang="en-US" sz="1400" b="1" u="none" strike="noStrike" dirty="0">
                          <a:effectLst/>
                        </a:rPr>
                        <a:t>Country</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US" sz="1400" b="1" u="none" strike="noStrike" dirty="0">
                          <a:effectLst/>
                        </a:rPr>
                        <a:t>Age 18-34  </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US" sz="1400" b="1" u="none" strike="noStrike" dirty="0">
                          <a:effectLst/>
                        </a:rPr>
                        <a:t>Age 35+</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vMerge="1">
                  <a:tcPr marL="9525" marR="9525" marT="9525" marB="0" anchor="b">
                    <a:solidFill>
                      <a:schemeClr val="bg2">
                        <a:lumMod val="90000"/>
                      </a:schemeClr>
                    </a:solidFill>
                  </a:tcPr>
                </a:tc>
                <a:tc vMerge="1">
                  <a:tcPr/>
                </a:tc>
              </a:tr>
              <a:tr h="278091">
                <a:tc>
                  <a:txBody>
                    <a:bodyPr/>
                    <a:lstStyle/>
                    <a:p>
                      <a:pPr algn="l" fontAlgn="b"/>
                      <a:r>
                        <a:rPr lang="en-US" sz="1400" u="none" strike="noStrike" dirty="0">
                          <a:effectLst/>
                        </a:rPr>
                        <a:t>South Korea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88%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38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41.8</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USA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92%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59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38.1</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Germany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92%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51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47.1</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China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85%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17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37.4</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Russia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26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39.6</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Brazil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15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32.6</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Japan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77%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44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47.3</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Nigeria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6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18.4</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India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7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28.1</a:t>
                      </a:r>
                      <a:endParaRPr lang="en-US" sz="1400" b="0" i="0" u="none" strike="noStrike" dirty="0">
                        <a:solidFill>
                          <a:srgbClr val="000000"/>
                        </a:solidFill>
                        <a:effectLst/>
                        <a:latin typeface="Calibri" panose="020F0502020204030204" pitchFamily="34" charset="0"/>
                      </a:endParaRPr>
                    </a:p>
                  </a:txBody>
                  <a:tcPr marL="9525" marR="9525" marT="9525" marB="0" anchor="b"/>
                </a:tc>
              </a:tr>
              <a:tr h="278091">
                <a:tc>
                  <a:txBody>
                    <a:bodyPr/>
                    <a:lstStyle/>
                    <a:p>
                      <a:pPr algn="l" fontAlgn="b"/>
                      <a:r>
                        <a:rPr lang="en-US" sz="1400" u="none" strike="noStrike">
                          <a:effectLst/>
                        </a:rPr>
                        <a:t>Tanzania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17.7</a:t>
                      </a:r>
                      <a:endParaRPr lang="en-US" sz="1400" b="0" i="0" u="none" strike="noStrike" dirty="0">
                        <a:solidFill>
                          <a:srgbClr val="000000"/>
                        </a:solidFill>
                        <a:effectLst/>
                        <a:latin typeface="Calibri" panose="020F0502020204030204" pitchFamily="34" charset="0"/>
                      </a:endParaRPr>
                    </a:p>
                  </a:txBody>
                  <a:tcPr marL="9525" marR="9525" marT="9525" marB="0" anchor="b"/>
                </a:tc>
              </a:tr>
              <a:tr h="291996">
                <a:tc>
                  <a:txBody>
                    <a:bodyPr/>
                    <a:lstStyle/>
                    <a:p>
                      <a:pPr algn="l" fontAlgn="b"/>
                      <a:r>
                        <a:rPr lang="en-US" sz="1400" u="none" strike="noStrike">
                          <a:effectLst/>
                        </a:rPr>
                        <a:t>Uganda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 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smtClean="0">
                          <a:solidFill>
                            <a:srgbClr val="000000"/>
                          </a:solidFill>
                          <a:effectLst/>
                          <a:latin typeface="Calibri" panose="020F0502020204030204" pitchFamily="34" charset="0"/>
                        </a:rPr>
                        <a:t>15.8</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Summary</a:t>
            </a:r>
            <a:endParaRPr lang="en-US" b="1" dirty="0"/>
          </a:p>
        </p:txBody>
      </p:sp>
      <p:sp>
        <p:nvSpPr>
          <p:cNvPr id="3" name="内容占位符 2"/>
          <p:cNvSpPr>
            <a:spLocks noGrp="1"/>
          </p:cNvSpPr>
          <p:nvPr>
            <p:ph idx="1"/>
          </p:nvPr>
        </p:nvSpPr>
        <p:spPr>
          <a:xfrm>
            <a:off x="979714" y="1825625"/>
            <a:ext cx="10309856" cy="4351338"/>
          </a:xfrm>
        </p:spPr>
        <p:txBody>
          <a:bodyPr>
            <a:normAutofit/>
          </a:bodyPr>
          <a:lstStyle/>
          <a:p>
            <a:r>
              <a:rPr lang="en-US" sz="3000" dirty="0" smtClean="0"/>
              <a:t>In scientific writing, it is important to express caution</a:t>
            </a:r>
            <a:endParaRPr lang="en-US" sz="3000" dirty="0" smtClean="0"/>
          </a:p>
          <a:p>
            <a:pPr lvl="1"/>
            <a:r>
              <a:rPr lang="en-US" sz="2600" dirty="0" smtClean="0"/>
              <a:t>Indicates the degree of uncertainty in the results or their interpretations</a:t>
            </a:r>
            <a:endParaRPr lang="en-US" sz="2600" dirty="0" smtClean="0"/>
          </a:p>
          <a:p>
            <a:pPr lvl="1"/>
            <a:r>
              <a:rPr lang="en-US" sz="2600" dirty="0" smtClean="0"/>
              <a:t>Shows intellectual honesty</a:t>
            </a:r>
            <a:endParaRPr lang="en-US" sz="2600" dirty="0" smtClean="0"/>
          </a:p>
          <a:p>
            <a:pPr lvl="1"/>
            <a:r>
              <a:rPr lang="en-US" sz="2600" dirty="0" smtClean="0"/>
              <a:t>Especially important when the results are unexpected</a:t>
            </a:r>
            <a:endParaRPr lang="en-US" sz="2600" dirty="0" smtClean="0"/>
          </a:p>
          <a:p>
            <a:r>
              <a:rPr lang="en-US" sz="3000" dirty="0" smtClean="0"/>
              <a:t>Caution is also needed when interpreting the results by others</a:t>
            </a:r>
            <a:endParaRPr lang="en-US" sz="3000" dirty="0" smtClean="0"/>
          </a:p>
          <a:p>
            <a:pPr lvl="1"/>
            <a:r>
              <a:rPr lang="en-US" sz="2600" dirty="0" smtClean="0"/>
              <a:t>Check from many different sources, if possible</a:t>
            </a:r>
            <a:endParaRPr lang="en-US" sz="2600" dirty="0" smtClean="0"/>
          </a:p>
          <a:p>
            <a:pPr lvl="1"/>
            <a:r>
              <a:rPr lang="en-US" sz="2600" dirty="0" smtClean="0"/>
              <a:t>Distinguish clearly your own conclusions and the conclusions in the references</a:t>
            </a:r>
            <a:endParaRPr lang="en-US" sz="2600" dirty="0" smtClean="0"/>
          </a:p>
          <a:p>
            <a:pPr lvl="1"/>
            <a:endParaRPr lang="en-US" sz="2600" dirty="0" smtClean="0"/>
          </a:p>
          <a:p>
            <a:pPr marL="457200" lvl="1" indent="0">
              <a:buNone/>
            </a:pPr>
            <a:endParaRPr lang="en-US" sz="2000" dirty="0"/>
          </a:p>
          <a:p>
            <a:pPr marL="457200" lvl="1" indent="0">
              <a:buNone/>
            </a:pP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Expressing caution</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Literature: </a:t>
            </a:r>
            <a:r>
              <a:rPr lang="en-US" i="1" dirty="0" smtClean="0"/>
              <a:t>Academic </a:t>
            </a:r>
            <a:r>
              <a:rPr lang="en-US" i="1" dirty="0"/>
              <a:t>Essay Writing for </a:t>
            </a:r>
            <a:r>
              <a:rPr lang="en-US" i="1" dirty="0" smtClean="0"/>
              <a:t>Postgraduates, Unit 5. </a:t>
            </a:r>
            <a:r>
              <a:rPr lang="en-US" i="1" dirty="0"/>
              <a:t>English Language Teaching Centre, University of Edinburgh, 2014</a:t>
            </a:r>
            <a:endParaRPr lang="en-US" i="1" dirty="0" smtClean="0"/>
          </a:p>
          <a:p>
            <a:r>
              <a:rPr lang="en-US" dirty="0" smtClean="0"/>
              <a:t>There are many possible causes for mistakes and misinterpretations in scientific studies</a:t>
            </a:r>
            <a:endParaRPr lang="en-US" dirty="0" smtClean="0"/>
          </a:p>
          <a:p>
            <a:pPr lvl="1"/>
            <a:r>
              <a:rPr lang="en-US" dirty="0" smtClean="0"/>
              <a:t>Mistakes in the results reported in the literature</a:t>
            </a:r>
            <a:endParaRPr lang="en-US" dirty="0" smtClean="0"/>
          </a:p>
          <a:p>
            <a:pPr lvl="1"/>
            <a:r>
              <a:rPr lang="en-US" dirty="0" smtClean="0"/>
              <a:t>Mistakes in test design or implementation </a:t>
            </a:r>
            <a:endParaRPr lang="en-US" dirty="0" smtClean="0"/>
          </a:p>
          <a:p>
            <a:pPr lvl="1"/>
            <a:r>
              <a:rPr lang="en-US" dirty="0" smtClean="0"/>
              <a:t>Correlation does not imply causation</a:t>
            </a:r>
            <a:endParaRPr lang="en-US" dirty="0" smtClean="0"/>
          </a:p>
          <a:p>
            <a:r>
              <a:rPr lang="en-US" dirty="0" smtClean="0"/>
              <a:t>It is necessary to indicate the uncertainties in scientific writing</a:t>
            </a:r>
            <a:endParaRPr lang="en-US" dirty="0" smtClean="0"/>
          </a:p>
          <a:p>
            <a:pPr lvl="1"/>
            <a:r>
              <a:rPr lang="en-US" dirty="0" smtClean="0"/>
              <a:t>The strength of a claim must be adjusted to match the strength of the evidence</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Why is it important to be cautious…</a:t>
            </a:r>
            <a:endParaRPr lang="en-US" b="1"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pic>
        <p:nvPicPr>
          <p:cNvPr id="8" name="图片 7"/>
          <p:cNvPicPr>
            <a:picLocks noChangeAspect="1"/>
          </p:cNvPicPr>
          <p:nvPr/>
        </p:nvPicPr>
        <p:blipFill>
          <a:blip r:embed="rId3"/>
          <a:stretch>
            <a:fillRect/>
          </a:stretch>
        </p:blipFill>
        <p:spPr>
          <a:xfrm>
            <a:off x="979714" y="1768938"/>
            <a:ext cx="9773219" cy="424520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Sources of uncertainty</a:t>
            </a:r>
            <a:endParaRPr lang="en-US" b="1" dirty="0"/>
          </a:p>
        </p:txBody>
      </p:sp>
      <p:sp>
        <p:nvSpPr>
          <p:cNvPr id="3" name="内容占位符 2"/>
          <p:cNvSpPr>
            <a:spLocks noGrp="1"/>
          </p:cNvSpPr>
          <p:nvPr>
            <p:ph idx="1"/>
          </p:nvPr>
        </p:nvSpPr>
        <p:spPr>
          <a:xfrm>
            <a:off x="838199" y="1825625"/>
            <a:ext cx="10515600" cy="4351338"/>
          </a:xfrm>
        </p:spPr>
        <p:txBody>
          <a:bodyPr>
            <a:normAutofit/>
          </a:bodyPr>
          <a:lstStyle/>
          <a:p>
            <a:r>
              <a:rPr lang="en-US" dirty="0" smtClean="0"/>
              <a:t>Uncertainty of the results by the others</a:t>
            </a:r>
            <a:endParaRPr lang="en-US" dirty="0" smtClean="0"/>
          </a:p>
          <a:p>
            <a:pPr lvl="1"/>
            <a:r>
              <a:rPr lang="en-US" dirty="0"/>
              <a:t>Outdated </a:t>
            </a:r>
            <a:r>
              <a:rPr lang="en-US" dirty="0" smtClean="0"/>
              <a:t>information, mistakes in experiments or interpreting the results, (rarely) intentional misleading (bias for </a:t>
            </a:r>
            <a:r>
              <a:rPr lang="en-US" smtClean="0"/>
              <a:t>economic benefit, </a:t>
            </a:r>
            <a:r>
              <a:rPr lang="en-US" dirty="0" smtClean="0"/>
              <a:t>scientific fraud)</a:t>
            </a:r>
            <a:endParaRPr lang="en-US" dirty="0" smtClean="0"/>
          </a:p>
          <a:p>
            <a:pPr lvl="1"/>
            <a:r>
              <a:rPr lang="en-US" dirty="0" smtClean="0"/>
              <a:t>The more researchers have obtained the same results independently, the more certain the results are (scientific consensus) </a:t>
            </a:r>
            <a:endParaRPr lang="en-US" dirty="0"/>
          </a:p>
          <a:p>
            <a:r>
              <a:rPr lang="en-US" dirty="0"/>
              <a:t>Uncertainty of the results obtained by </a:t>
            </a:r>
            <a:r>
              <a:rPr lang="en-US" dirty="0" smtClean="0"/>
              <a:t>yourself</a:t>
            </a:r>
            <a:endParaRPr lang="en-US" dirty="0" smtClean="0"/>
          </a:p>
          <a:p>
            <a:pPr lvl="1"/>
            <a:r>
              <a:rPr lang="en-US" dirty="0" smtClean="0"/>
              <a:t>Mistakes in the test design, using wrong analysis methods, logical fallacies</a:t>
            </a:r>
            <a:endParaRPr lang="en-US" dirty="0" smtClean="0"/>
          </a:p>
          <a:p>
            <a:pPr lvl="1"/>
            <a:r>
              <a:rPr lang="en-US" dirty="0" smtClean="0"/>
              <a:t>Wishful thinking: trying to explain results so that they match with the hypothesis</a:t>
            </a:r>
            <a:endParaRPr lang="en-US" dirty="0" smtClean="0"/>
          </a:p>
          <a:p>
            <a:pPr lvl="1"/>
            <a:r>
              <a:rPr lang="en-US" dirty="0" smtClean="0"/>
              <a:t>Correlation does not imply causation</a:t>
            </a:r>
            <a:endParaRPr lang="en-US" dirty="0" smtClean="0"/>
          </a:p>
          <a:p>
            <a:pPr lvl="1"/>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Correlation does not imply causation</a:t>
            </a:r>
            <a:endParaRPr lang="en-US" b="1" dirty="0"/>
          </a:p>
        </p:txBody>
      </p:sp>
      <p:sp>
        <p:nvSpPr>
          <p:cNvPr id="3" name="内容占位符 2"/>
          <p:cNvSpPr>
            <a:spLocks noGrp="1"/>
          </p:cNvSpPr>
          <p:nvPr>
            <p:ph idx="1"/>
          </p:nvPr>
        </p:nvSpPr>
        <p:spPr>
          <a:xfrm>
            <a:off x="838199" y="1825625"/>
            <a:ext cx="5162551" cy="4351338"/>
          </a:xfrm>
        </p:spPr>
        <p:txBody>
          <a:bodyPr>
            <a:normAutofit/>
          </a:bodyPr>
          <a:lstStyle/>
          <a:p>
            <a:r>
              <a:rPr lang="en-US" dirty="0" smtClean="0"/>
              <a:t>Swimming accidents and ice cream consumption are highly correlated: eating ice cream causes swimming accidents?</a:t>
            </a:r>
            <a:endParaRPr lang="en-US" dirty="0" smtClean="0"/>
          </a:p>
          <a:p>
            <a:pPr marL="457200" lvl="1" indent="0">
              <a:buNone/>
            </a:pPr>
            <a:endParaRPr lang="en-US" i="1" dirty="0" smtClean="0">
              <a:solidFill>
                <a:schemeClr val="accent6">
                  <a:lumMod val="50000"/>
                </a:schemeClr>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
        <p:nvSpPr>
          <p:cNvPr id="8" name="内容占位符 2"/>
          <p:cNvSpPr txBox="1"/>
          <p:nvPr/>
        </p:nvSpPr>
        <p:spPr>
          <a:xfrm>
            <a:off x="6029324" y="1825625"/>
            <a:ext cx="51625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More credible explanation: hot summer increases ice cream consumption and swimming, temperature is the real cause</a:t>
            </a:r>
            <a:endParaRPr lang="en-US" dirty="0" smtClean="0"/>
          </a:p>
          <a:p>
            <a:pPr marL="457200" lvl="1" indent="0">
              <a:buFont typeface="Arial" panose="020B0604020202020204" pitchFamily="34" charset="0"/>
              <a:buNone/>
            </a:pPr>
            <a:endParaRPr lang="en-US" i="1" dirty="0" smtClean="0">
              <a:solidFill>
                <a:schemeClr val="accent6">
                  <a:lumMod val="50000"/>
                </a:schemeClr>
              </a:solidFill>
            </a:endParaRPr>
          </a:p>
        </p:txBody>
      </p:sp>
      <p:graphicFrame>
        <p:nvGraphicFramePr>
          <p:cNvPr id="7" name="对象 6"/>
          <p:cNvGraphicFramePr>
            <a:graphicFrameLocks noChangeAspect="1"/>
          </p:cNvGraphicFramePr>
          <p:nvPr/>
        </p:nvGraphicFramePr>
        <p:xfrm>
          <a:off x="1624152" y="3516312"/>
          <a:ext cx="3176448" cy="2918898"/>
        </p:xfrm>
        <a:graphic>
          <a:graphicData uri="http://schemas.openxmlformats.org/presentationml/2006/ole">
            <mc:AlternateContent xmlns:mc="http://schemas.openxmlformats.org/markup-compatibility/2006">
              <mc:Choice xmlns:v="urn:schemas-microsoft-com:vml" Requires="v">
                <p:oleObj spid="_x0000_s1064" name="Visio" r:id="rId3" imgW="5346700" imgH="4864100" progId="Visio.Drawing.15">
                  <p:embed/>
                </p:oleObj>
              </mc:Choice>
              <mc:Fallback>
                <p:oleObj name="Visio" r:id="rId3" imgW="5346700" imgH="4864100" progId="Visio.Drawing.15">
                  <p:embed/>
                  <p:pic>
                    <p:nvPicPr>
                      <p:cNvPr id="0" name="图片 1063"/>
                      <p:cNvPicPr/>
                      <p:nvPr/>
                    </p:nvPicPr>
                    <p:blipFill>
                      <a:blip r:embed="rId4"/>
                      <a:stretch>
                        <a:fillRect/>
                      </a:stretch>
                    </p:blipFill>
                    <p:spPr>
                      <a:xfrm>
                        <a:off x="1624152" y="3516312"/>
                        <a:ext cx="3176448" cy="291889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878380" y="3790950"/>
          <a:ext cx="5177727" cy="2319338"/>
        </p:xfrm>
        <a:graphic>
          <a:graphicData uri="http://schemas.openxmlformats.org/presentationml/2006/ole">
            <mc:AlternateContent xmlns:mc="http://schemas.openxmlformats.org/markup-compatibility/2006">
              <mc:Choice xmlns:v="urn:schemas-microsoft-com:vml" Requires="v">
                <p:oleObj spid="_x0000_s1065" name="Visio" r:id="rId5" imgW="9283700" imgH="4165600" progId="Visio.Drawing.15">
                  <p:embed/>
                </p:oleObj>
              </mc:Choice>
              <mc:Fallback>
                <p:oleObj name="Visio" r:id="rId5" imgW="9283700" imgH="4165600" progId="Visio.Drawing.15">
                  <p:embed/>
                  <p:pic>
                    <p:nvPicPr>
                      <p:cNvPr id="0" name="图片 1064"/>
                      <p:cNvPicPr/>
                      <p:nvPr/>
                    </p:nvPicPr>
                    <p:blipFill>
                      <a:blip r:embed="rId6"/>
                      <a:stretch>
                        <a:fillRect/>
                      </a:stretch>
                    </p:blipFill>
                    <p:spPr>
                      <a:xfrm>
                        <a:off x="5878380" y="3790950"/>
                        <a:ext cx="5177727" cy="231933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Possible alternative explanations</a:t>
            </a:r>
            <a:endParaRPr lang="en-US" b="1" dirty="0"/>
          </a:p>
        </p:txBody>
      </p:sp>
      <p:sp>
        <p:nvSpPr>
          <p:cNvPr id="3" name="内容占位符 2"/>
          <p:cNvSpPr>
            <a:spLocks noGrp="1"/>
          </p:cNvSpPr>
          <p:nvPr>
            <p:ph idx="1"/>
          </p:nvPr>
        </p:nvSpPr>
        <p:spPr>
          <a:xfrm>
            <a:off x="6000750" y="1825625"/>
            <a:ext cx="5288819" cy="4351338"/>
          </a:xfrm>
        </p:spPr>
        <p:txBody>
          <a:bodyPr>
            <a:normAutofit lnSpcReduction="10000"/>
          </a:bodyPr>
          <a:lstStyle/>
          <a:p>
            <a:r>
              <a:rPr lang="en-US" dirty="0" smtClean="0"/>
              <a:t>Is moderate drinking better for health than not drinking at all?</a:t>
            </a:r>
            <a:endParaRPr lang="en-US" dirty="0" smtClean="0"/>
          </a:p>
          <a:p>
            <a:endParaRPr lang="en-US" sz="500" dirty="0" smtClean="0"/>
          </a:p>
          <a:p>
            <a:pPr marL="0" indent="0">
              <a:buNone/>
            </a:pPr>
            <a:r>
              <a:rPr lang="en-US" dirty="0" smtClean="0"/>
              <a:t>   …or…</a:t>
            </a:r>
            <a:endParaRPr lang="en-US" dirty="0" smtClean="0"/>
          </a:p>
          <a:p>
            <a:pPr marL="0" indent="0">
              <a:buNone/>
            </a:pPr>
            <a:endParaRPr lang="en-US" sz="500" dirty="0" smtClean="0"/>
          </a:p>
          <a:p>
            <a:r>
              <a:rPr lang="en-US" dirty="0" smtClean="0"/>
              <a:t>Are some people not drinking because they have health problems?</a:t>
            </a:r>
            <a:endParaRPr lang="en-US" dirty="0" smtClean="0"/>
          </a:p>
          <a:p>
            <a:pPr marL="457200" lvl="1" indent="0">
              <a:buNone/>
            </a:pPr>
            <a:endParaRPr lang="en-US" dirty="0" smtClean="0"/>
          </a:p>
          <a:p>
            <a:pPr marL="457200" lvl="1" indent="0">
              <a:buNone/>
            </a:pPr>
            <a:r>
              <a:rPr lang="en-US" dirty="0" smtClean="0"/>
              <a:t>… public health officials and brewery(</a:t>
            </a:r>
            <a:r>
              <a:rPr lang="zh-CN" altLang="en-US" dirty="0" smtClean="0"/>
              <a:t>啤酒厂</a:t>
            </a:r>
            <a:r>
              <a:rPr lang="en-US" dirty="0" smtClean="0"/>
              <a:t>) owners may have different opinions…</a:t>
            </a:r>
            <a:endParaRPr lang="en-US" dirty="0" smtClean="0"/>
          </a:p>
          <a:p>
            <a:pPr marL="0" indent="0">
              <a:buNone/>
            </a:pPr>
            <a:endParaRPr lang="en-US" sz="1200" i="1" dirty="0" smtClean="0"/>
          </a:p>
          <a:p>
            <a:pPr lvl="1"/>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graphicFrame>
        <p:nvGraphicFramePr>
          <p:cNvPr id="7" name="对象 6"/>
          <p:cNvGraphicFramePr>
            <a:graphicFrameLocks noChangeAspect="1"/>
          </p:cNvGraphicFramePr>
          <p:nvPr/>
        </p:nvGraphicFramePr>
        <p:xfrm>
          <a:off x="838200" y="1931986"/>
          <a:ext cx="4783905" cy="3886923"/>
        </p:xfrm>
        <a:graphic>
          <a:graphicData uri="http://schemas.openxmlformats.org/presentationml/2006/ole">
            <mc:AlternateContent xmlns:mc="http://schemas.openxmlformats.org/markup-compatibility/2006">
              <mc:Choice xmlns:v="urn:schemas-microsoft-com:vml" Requires="v">
                <p:oleObj spid="_x0000_s2069" name="Visio" r:id="rId3" imgW="6515100" imgH="5295900" progId="Visio.Drawing.15">
                  <p:embed/>
                </p:oleObj>
              </mc:Choice>
              <mc:Fallback>
                <p:oleObj name="Visio" r:id="rId3" imgW="6515100" imgH="5295900" progId="Visio.Drawing.15">
                  <p:embed/>
                  <p:pic>
                    <p:nvPicPr>
                      <p:cNvPr id="0" name="图片 2068"/>
                      <p:cNvPicPr/>
                      <p:nvPr/>
                    </p:nvPicPr>
                    <p:blipFill>
                      <a:blip r:embed="rId4"/>
                      <a:stretch>
                        <a:fillRect/>
                      </a:stretch>
                    </p:blipFill>
                    <p:spPr>
                      <a:xfrm>
                        <a:off x="838200" y="1931986"/>
                        <a:ext cx="4783905" cy="388692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Words for expressing degree of certainty</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smtClean="0"/>
              <a:t>Used to adjust the strength of the claim in e.g. cited research</a:t>
            </a:r>
            <a:endParaRPr lang="en-US" dirty="0" smtClean="0"/>
          </a:p>
          <a:p>
            <a:r>
              <a:rPr lang="en-US" dirty="0" smtClean="0"/>
              <a:t>Hedged claims (claims limited by conditions) are </a:t>
            </a:r>
            <a:r>
              <a:rPr lang="en-US" i="1" dirty="0" smtClean="0"/>
              <a:t>’tentative’</a:t>
            </a:r>
            <a:r>
              <a:rPr lang="en-US" dirty="0" smtClean="0"/>
              <a:t>, ‘</a:t>
            </a:r>
            <a:r>
              <a:rPr lang="en-US" i="1" dirty="0" smtClean="0"/>
              <a:t>limited’</a:t>
            </a:r>
            <a:r>
              <a:rPr lang="en-US" dirty="0" smtClean="0"/>
              <a:t>, ‘</a:t>
            </a:r>
            <a:r>
              <a:rPr lang="en-US" i="1" dirty="0" smtClean="0"/>
              <a:t>moderate’</a:t>
            </a:r>
            <a:r>
              <a:rPr lang="en-US" dirty="0" smtClean="0"/>
              <a:t>, or ‘</a:t>
            </a:r>
            <a:r>
              <a:rPr lang="en-US" i="1" dirty="0" smtClean="0"/>
              <a:t>modest’</a:t>
            </a:r>
            <a:endParaRPr lang="en-US" i="1" dirty="0" smtClean="0"/>
          </a:p>
          <a:p>
            <a:r>
              <a:rPr lang="en-US" dirty="0" smtClean="0"/>
              <a:t>Claims that are stronger than justified by evidence are </a:t>
            </a:r>
            <a:r>
              <a:rPr lang="en-US" i="1" dirty="0" smtClean="0"/>
              <a:t>‘overstated’</a:t>
            </a:r>
            <a:r>
              <a:rPr lang="en-US" dirty="0" smtClean="0"/>
              <a:t>, </a:t>
            </a:r>
            <a:r>
              <a:rPr lang="en-US" i="1" dirty="0" smtClean="0"/>
              <a:t>‘exaggerated’</a:t>
            </a:r>
            <a:r>
              <a:rPr lang="en-US" dirty="0" smtClean="0"/>
              <a:t>, or </a:t>
            </a:r>
            <a:r>
              <a:rPr lang="en-US" i="1" dirty="0" smtClean="0"/>
              <a:t>‘immoderate’</a:t>
            </a:r>
            <a:endParaRPr lang="en-US" i="1" dirty="0" smtClean="0"/>
          </a:p>
          <a:p>
            <a:r>
              <a:rPr lang="en-US" dirty="0" smtClean="0"/>
              <a:t>Claims not supported by evidence are </a:t>
            </a:r>
            <a:r>
              <a:rPr lang="en-US" i="1" dirty="0" smtClean="0"/>
              <a:t>‘unfounded’</a:t>
            </a:r>
            <a:r>
              <a:rPr lang="en-US" dirty="0" smtClean="0"/>
              <a:t> or </a:t>
            </a:r>
            <a:r>
              <a:rPr lang="en-US" i="1" dirty="0" smtClean="0"/>
              <a:t>‘unwarranted’(</a:t>
            </a:r>
            <a:r>
              <a:rPr lang="zh-CN" altLang="en-US" i="1" dirty="0" smtClean="0"/>
              <a:t>无根据的，不合理的</a:t>
            </a:r>
            <a:r>
              <a:rPr lang="en-US" i="1" dirty="0" smtClean="0"/>
              <a:t>)</a:t>
            </a:r>
            <a:endParaRPr lang="en-US" i="1" dirty="0" smtClean="0"/>
          </a:p>
          <a:p>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Words for expressing caution</a:t>
            </a:r>
            <a:r>
              <a:rPr lang="zh-CN" altLang="en-US" b="1" dirty="0" smtClean="0"/>
              <a:t>谨慎的用词</a:t>
            </a:r>
            <a:endParaRPr lang="zh-CN" altLang="en-US" b="1" dirty="0" smtClean="0"/>
          </a:p>
        </p:txBody>
      </p:sp>
      <p:sp>
        <p:nvSpPr>
          <p:cNvPr id="3" name="内容占位符 2"/>
          <p:cNvSpPr>
            <a:spLocks noGrp="1"/>
          </p:cNvSpPr>
          <p:nvPr>
            <p:ph idx="1"/>
          </p:nvPr>
        </p:nvSpPr>
        <p:spPr>
          <a:xfrm>
            <a:off x="838199" y="1825625"/>
            <a:ext cx="10815735" cy="4351338"/>
          </a:xfrm>
        </p:spPr>
        <p:txBody>
          <a:bodyPr>
            <a:normAutofit lnSpcReduction="10000"/>
          </a:bodyPr>
          <a:lstStyle/>
          <a:p>
            <a:r>
              <a:rPr lang="en-US" b="1" dirty="0" smtClean="0"/>
              <a:t>Modal verbs(</a:t>
            </a:r>
            <a:r>
              <a:rPr lang="zh-CN" altLang="en-US" b="1" dirty="0" smtClean="0"/>
              <a:t>情态动词</a:t>
            </a:r>
            <a:r>
              <a:rPr lang="en-US" b="1" dirty="0" smtClean="0"/>
              <a:t>): </a:t>
            </a:r>
            <a:r>
              <a:rPr lang="en-US" i="1" dirty="0" smtClean="0"/>
              <a:t>must / should / may / might / could (have ..</a:t>
            </a:r>
            <a:r>
              <a:rPr lang="en-US" i="1" dirty="0" err="1" smtClean="0"/>
              <a:t>ed</a:t>
            </a:r>
            <a:r>
              <a:rPr lang="en-US" i="1" dirty="0" smtClean="0"/>
              <a:t>)</a:t>
            </a:r>
            <a:endParaRPr lang="en-US" i="1" dirty="0" smtClean="0"/>
          </a:p>
          <a:p>
            <a:r>
              <a:rPr lang="en-US" b="1" dirty="0" smtClean="0"/>
              <a:t>Full verbs(</a:t>
            </a:r>
            <a:r>
              <a:rPr lang="zh-CN" altLang="en-US" b="1" dirty="0" smtClean="0"/>
              <a:t>全动词</a:t>
            </a:r>
            <a:r>
              <a:rPr lang="en-US" b="1" dirty="0" smtClean="0"/>
              <a:t>): </a:t>
            </a:r>
            <a:r>
              <a:rPr lang="en-US" i="1" dirty="0" smtClean="0"/>
              <a:t>appear to / seem to (have ..</a:t>
            </a:r>
            <a:r>
              <a:rPr lang="en-US" i="1" dirty="0" err="1" smtClean="0"/>
              <a:t>ed</a:t>
            </a:r>
            <a:r>
              <a:rPr lang="en-US" i="1" dirty="0" smtClean="0"/>
              <a:t>) / suggest, point to, imply</a:t>
            </a:r>
            <a:endParaRPr lang="en-US" i="1" dirty="0" smtClean="0"/>
          </a:p>
          <a:p>
            <a:r>
              <a:rPr lang="en-US" b="1" dirty="0" smtClean="0"/>
              <a:t>Adverbs(</a:t>
            </a:r>
            <a:r>
              <a:rPr lang="zh-CN" altLang="en-US" b="1" dirty="0" smtClean="0"/>
              <a:t>副词</a:t>
            </a:r>
            <a:r>
              <a:rPr lang="en-US" b="1" dirty="0" smtClean="0"/>
              <a:t>): </a:t>
            </a:r>
            <a:r>
              <a:rPr lang="en-US" i="1" dirty="0" smtClean="0"/>
              <a:t>apparently / perhaps / possibly / potentially</a:t>
            </a:r>
            <a:endParaRPr lang="en-US" i="1" dirty="0" smtClean="0"/>
          </a:p>
          <a:p>
            <a:pPr marL="1371600" lvl="3" indent="0">
              <a:buNone/>
            </a:pPr>
            <a:r>
              <a:rPr lang="en-US" sz="2800" i="1" dirty="0"/>
              <a:t>  </a:t>
            </a:r>
            <a:r>
              <a:rPr lang="en-US" sz="2800" i="1" dirty="0" smtClean="0"/>
              <a:t> relatively / comparatively</a:t>
            </a:r>
            <a:endParaRPr lang="en-US" sz="2800" i="1" dirty="0" smtClean="0"/>
          </a:p>
          <a:p>
            <a:pPr marL="1371600" lvl="3" indent="0">
              <a:buNone/>
            </a:pPr>
            <a:r>
              <a:rPr lang="en-US" sz="2800" i="1" dirty="0"/>
              <a:t> </a:t>
            </a:r>
            <a:r>
              <a:rPr lang="en-US" sz="2800" i="1" dirty="0" smtClean="0"/>
              <a:t>  arguably </a:t>
            </a:r>
            <a:endParaRPr lang="en-US" sz="2800" i="1" dirty="0"/>
          </a:p>
          <a:p>
            <a:r>
              <a:rPr lang="en-US" b="1" dirty="0" smtClean="0"/>
              <a:t>Nouns(</a:t>
            </a:r>
            <a:r>
              <a:rPr lang="zh-CN" altLang="en-US" b="1" dirty="0" smtClean="0"/>
              <a:t>名词</a:t>
            </a:r>
            <a:r>
              <a:rPr lang="en-US" b="1" dirty="0" smtClean="0"/>
              <a:t>): </a:t>
            </a:r>
            <a:r>
              <a:rPr lang="en-US" i="1" dirty="0" smtClean="0"/>
              <a:t>possibility, potential, (on the) evidence (available)</a:t>
            </a:r>
            <a:endParaRPr lang="en-US" i="1" dirty="0" smtClean="0"/>
          </a:p>
          <a:p>
            <a:r>
              <a:rPr lang="en-US" b="1" dirty="0" smtClean="0"/>
              <a:t>Adjectives</a:t>
            </a:r>
            <a:r>
              <a:rPr lang="zh-CN" altLang="en-US" b="1" dirty="0" smtClean="0"/>
              <a:t>（形容词）</a:t>
            </a:r>
            <a:r>
              <a:rPr lang="en-US" b="1" dirty="0" smtClean="0"/>
              <a:t>: </a:t>
            </a:r>
            <a:r>
              <a:rPr lang="en-US" i="1" dirty="0" smtClean="0"/>
              <a:t>possible / potential / plausible(</a:t>
            </a:r>
            <a:r>
              <a:rPr lang="zh-CN" altLang="en-US" i="1" dirty="0" smtClean="0"/>
              <a:t>看似合理的</a:t>
            </a:r>
            <a:r>
              <a:rPr lang="en-US" i="1" dirty="0" smtClean="0"/>
              <a:t>) / probable / likely / </a:t>
            </a:r>
            <a:endParaRPr lang="en-US" i="1" dirty="0" smtClean="0"/>
          </a:p>
          <a:p>
            <a:pPr marL="1371600" lvl="3" indent="0">
              <a:buNone/>
            </a:pPr>
            <a:r>
              <a:rPr lang="en-US" sz="2800" i="1" dirty="0" smtClean="0"/>
              <a:t>       not impossible / reasonable to assume</a:t>
            </a:r>
            <a:endParaRPr lang="en-US" sz="2800" i="1"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Classroom task</a:t>
            </a:r>
            <a:endParaRPr lang="en-US" b="1" dirty="0"/>
          </a:p>
        </p:txBody>
      </p:sp>
      <p:sp>
        <p:nvSpPr>
          <p:cNvPr id="3" name="内容占位符 2"/>
          <p:cNvSpPr>
            <a:spLocks noGrp="1"/>
          </p:cNvSpPr>
          <p:nvPr>
            <p:ph idx="1"/>
          </p:nvPr>
        </p:nvSpPr>
        <p:spPr/>
        <p:txBody>
          <a:bodyPr>
            <a:normAutofit/>
          </a:bodyPr>
          <a:lstStyle/>
          <a:p>
            <a:r>
              <a:rPr lang="en-US" dirty="0" smtClean="0"/>
              <a:t>Read the extract </a:t>
            </a:r>
            <a:r>
              <a:rPr lang="en-US" dirty="0"/>
              <a:t>from a study investigating how British students who speak Spanish as a second language (L2) are influenced as they learn Portuguese as a third language (L3</a:t>
            </a:r>
            <a:r>
              <a:rPr lang="en-US" dirty="0" smtClean="0"/>
              <a:t>). Find </a:t>
            </a:r>
            <a:r>
              <a:rPr lang="en-US" dirty="0"/>
              <a:t>the definite expressions and </a:t>
            </a:r>
            <a:r>
              <a:rPr lang="en-US" dirty="0" smtClean="0"/>
              <a:t>the </a:t>
            </a:r>
            <a:r>
              <a:rPr lang="en-US" dirty="0"/>
              <a:t>cautious </a:t>
            </a:r>
            <a:r>
              <a:rPr lang="en-US" dirty="0" smtClean="0"/>
              <a:t>expressions.</a:t>
            </a:r>
            <a:endParaRPr lang="en-US" dirty="0"/>
          </a:p>
          <a:p>
            <a:pPr marL="0" indent="0">
              <a:buNone/>
            </a:pPr>
            <a:endParaRPr lang="en-US" sz="2200" dirty="0" smtClean="0"/>
          </a:p>
          <a:p>
            <a:pPr marL="0" indent="0">
              <a:buNone/>
            </a:pPr>
            <a:r>
              <a:rPr lang="en-US" sz="2200" dirty="0" smtClean="0"/>
              <a:t>Source: </a:t>
            </a:r>
            <a:r>
              <a:rPr lang="en-US" sz="2200" i="1" dirty="0" smtClean="0"/>
              <a:t>Writing Postgraduate Assignments</a:t>
            </a:r>
            <a:r>
              <a:rPr lang="en-US" sz="2200" dirty="0" smtClean="0"/>
              <a:t>, English Language Teaching Centre, 2010</a:t>
            </a:r>
            <a:endParaRPr lang="en-US" sz="2200"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9287</Words>
  <Application>WPS 演示</Application>
  <PresentationFormat>宽屏</PresentationFormat>
  <Paragraphs>341</Paragraphs>
  <Slides>17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29" baseType="lpstr">
      <vt:lpstr>Arial</vt:lpstr>
      <vt:lpstr>宋体</vt:lpstr>
      <vt:lpstr>Wingdings</vt:lpstr>
      <vt:lpstr>Calibri</vt:lpstr>
      <vt:lpstr>Times New Roman</vt:lpstr>
      <vt:lpstr>Calibri Light</vt:lpstr>
      <vt:lpstr>微软雅黑</vt:lpstr>
      <vt:lpstr>Arial Unicode MS</vt:lpstr>
      <vt:lpstr>Office 主题</vt:lpstr>
      <vt:lpstr>Visio.Drawing.15</vt:lpstr>
      <vt:lpstr>Visio.Drawing.15</vt:lpstr>
      <vt:lpstr>Visio.Drawing.15</vt:lpstr>
      <vt:lpstr>Professional Basic English Lecture 7 (10), October , 2021</vt:lpstr>
      <vt:lpstr>Expressing caution</vt:lpstr>
      <vt:lpstr>Why is it important to be cautious…</vt:lpstr>
      <vt:lpstr>Sources of uncertainty</vt:lpstr>
      <vt:lpstr>Correlation does not imply causation</vt:lpstr>
      <vt:lpstr>Possible alternative explanations</vt:lpstr>
      <vt:lpstr>Words for expressing degree of certainty</vt:lpstr>
      <vt:lpstr>Words for expressing caution谨慎的用词</vt:lpstr>
      <vt:lpstr>Classroom task</vt:lpstr>
      <vt:lpstr>Classroom task: text</vt:lpstr>
      <vt:lpstr>Classroom task: answer</vt:lpstr>
      <vt:lpstr>Caution in interpreting others’ research</vt:lpstr>
      <vt:lpstr>Caution in interpreting your own findings</vt:lpstr>
      <vt:lpstr>Caution in interpreting data</vt:lpstr>
      <vt:lpstr>Homework 4</vt:lpstr>
      <vt:lpstr>Smartphone ownership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Learning-based prediction of packet loss artifact visibility in networked video</dc:title>
  <dc:creator>jari</dc:creator>
  <cp:lastModifiedBy>Administrator</cp:lastModifiedBy>
  <cp:revision>244</cp:revision>
  <dcterms:created xsi:type="dcterms:W3CDTF">2018-05-02T03:00:00Z</dcterms:created>
  <dcterms:modified xsi:type="dcterms:W3CDTF">2021-10-26T09:10:58Z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2052-10.8.0.6370</vt:lpwstr>
  </property>
</Properties>
</file>