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6"/>
  </p:handoutMasterIdLst>
  <p:sldIdLst>
    <p:sldId id="333" r:id="rId3"/>
    <p:sldId id="289" r:id="rId5"/>
    <p:sldId id="296" r:id="rId6"/>
    <p:sldId id="324" r:id="rId7"/>
    <p:sldId id="320" r:id="rId8"/>
    <p:sldId id="325" r:id="rId9"/>
    <p:sldId id="321" r:id="rId10"/>
    <p:sldId id="322" r:id="rId11"/>
    <p:sldId id="326" r:id="rId12"/>
    <p:sldId id="327" r:id="rId13"/>
    <p:sldId id="323" r:id="rId14"/>
    <p:sldId id="30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5B9BD5"/>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06" d="100"/>
          <a:sy n="106" d="100"/>
        </p:scale>
        <p:origin x="2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B7736A-2E39-49FF-BDE1-477D79B1017A}" type="datetimeFigureOut">
              <a:rPr lang="en-US" smtClean="0"/>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F2E99F-47E7-4C47-BB5A-B5F6E8DF5524}"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9315C-5743-4897-A932-B07F59FFDABB}" type="datetimeFigureOut">
              <a:rPr 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C7C46-6BC2-4E67-864B-92A6D058EF7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幻灯片图像占位符 79"/>
          <p:cNvSpPr>
            <a:spLocks noGrp="1" noChangeAspect="1"/>
          </p:cNvSpPr>
          <p:nvPr>
            <p:ph type="sldImg"/>
          </p:nvPr>
        </p:nvSpPr>
        <p:spPr>
          <a:xfrm>
            <a:off x="685800" y="1143000"/>
            <a:ext cx="5486400" cy="3086100"/>
          </a:xfrm>
          <a:prstGeom prst="rect">
            <a:avLst/>
          </a:prstGeom>
          <a:noFill/>
          <a:ln w="12700" cap="flat" cmpd="sng">
            <a:solidFill>
              <a:srgbClr val="000000"/>
            </a:solidFill>
            <a:prstDash val="solid"/>
            <a:round/>
          </a:ln>
        </p:spPr>
      </p:sp>
      <p:sp>
        <p:nvSpPr>
          <p:cNvPr id="81" name="文本占位符 80"/>
          <p:cNvSpPr>
            <a:spLocks noGrp="1"/>
          </p:cNvSpPr>
          <p:nvPr>
            <p:ph type="body" idx="1"/>
          </p:nvPr>
        </p:nvSpPr>
        <p:spPr>
          <a:xfrm>
            <a:off x="685800" y="4400550"/>
            <a:ext cx="5486400" cy="3600450"/>
          </a:xfrm>
          <a:prstGeom prst="rect">
            <a:avLst/>
          </a:prstGeom>
          <a:noFill/>
          <a:ln w="9525" cap="flat" cmpd="sng">
            <a:noFill/>
            <a:prstDash val="solid"/>
            <a:miter/>
          </a:ln>
        </p:spPr>
        <p:txBody>
          <a:bodyPr vert="horz" wrap="square" lIns="91440" tIns="45720" rIns="91440" bIns="45720" anchor="t" anchorCtr="0">
            <a:noAutofit/>
          </a:bodyPr>
          <a:lstStyle/>
          <a:p>
            <a:endParaRPr lang="zh-CN" altLang="en-US"/>
          </a:p>
        </p:txBody>
      </p:sp>
      <p:sp>
        <p:nvSpPr>
          <p:cNvPr id="82" name="编号占位符"/>
          <p:cNvSpPr>
            <a:spLocks noGrp="1"/>
          </p:cNvSpPr>
          <p:nvPr>
            <p:ph type="sldNum" idx="5"/>
          </p:nvPr>
        </p:nvSpPr>
        <p:spPr>
          <a:xfrm>
            <a:off x="3884613" y="8685213"/>
            <a:ext cx="2971800" cy="458787"/>
          </a:xfrm>
          <a:prstGeom prst="rect">
            <a:avLst/>
          </a:prstGeom>
          <a:noFill/>
          <a:ln w="9525" cap="flat" cmpd="sng">
            <a:noFill/>
            <a:prstDash val="solid"/>
            <a:miter/>
          </a:ln>
        </p:spPr>
        <p:txBody>
          <a:bodyPr vert="horz" wrap="square" lIns="91440" tIns="45720" rIns="91440" bIns="45720" anchor="b" anchorCtr="0">
            <a:noAutofit/>
          </a:bodyPr>
          <a:lstStyle/>
          <a:p>
            <a:fld id="{CAD2D6BD-DE1B-4B5F-8B41-2702339687B9}" type="slidenum">
              <a:rPr lang="en-US" altLang="zh-CN" sz="120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D325001-EA22-44B8-9912-07817CB506FB}"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4F462B7-849E-4033-981E-1BF9E2692223}"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077DB6-569D-4550-86E9-72E40411B4FC}"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085E458-EC47-4BB6-A73E-52F0CB44AC9B}"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2994BFC5-301E-4C7B-8126-A9F51770C00D}" type="datetime1">
              <a:rPr lang="en-US" smtClean="0"/>
            </a:fld>
            <a:endParaRPr lang="en-US" dirty="0"/>
          </a:p>
        </p:txBody>
      </p:sp>
      <p:sp>
        <p:nvSpPr>
          <p:cNvPr id="5" name="Footer Placeholder 4"/>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67685FE-FB18-47A4-9209-47682DEE1A5B}"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D25BBBA-2DD8-45FA-9ED7-573E0B50A0F5}" type="datetime1">
              <a:rPr lang="en-US" smtClean="0"/>
            </a:fld>
            <a:endParaRPr lang="en-US" dirty="0"/>
          </a:p>
        </p:txBody>
      </p:sp>
      <p:sp>
        <p:nvSpPr>
          <p:cNvPr id="8" name="Footer Placeholder 7"/>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31BA947-3D5E-4BDF-B81E-12D5DBB6B8AA}" type="datetime1">
              <a:rPr lang="en-US" smtClean="0"/>
            </a:fld>
            <a:endParaRPr lang="en-US" dirty="0"/>
          </a:p>
        </p:txBody>
      </p:sp>
      <p:sp>
        <p:nvSpPr>
          <p:cNvPr id="4" name="Footer Placeholder 3"/>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3A834-A535-425B-84C8-0FFF9D16CD56}" type="datetime1">
              <a:rPr lang="en-US" smtClean="0"/>
            </a:fld>
            <a:endParaRPr lang="en-US" dirty="0"/>
          </a:p>
        </p:txBody>
      </p:sp>
      <p:sp>
        <p:nvSpPr>
          <p:cNvPr id="3" name="Footer Placeholder 2"/>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48DF1C6-EF72-44A5-8B83-DE3D86907258}"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7AFE798-5398-4472-8647-36EC9B984EFC}" type="datetime1">
              <a:rPr lang="en-US" smtClean="0"/>
            </a:fld>
            <a:endParaRPr lang="en-US" dirty="0"/>
          </a:p>
        </p:txBody>
      </p:sp>
      <p:sp>
        <p:nvSpPr>
          <p:cNvPr id="6" name="Footer Placeholder 5"/>
          <p:cNvSpPr>
            <a:spLocks noGrp="1"/>
          </p:cNvSpPr>
          <p:nvPr>
            <p:ph type="ftr" sz="quarter" idx="11"/>
          </p:nvPr>
        </p:nvSpPr>
        <p:spPr/>
        <p:txBody>
          <a:bodyPr/>
          <a:lstStyle/>
          <a:p>
            <a:r>
              <a:rPr lang="en-US" smtClean="0"/>
              <a:t>J. Korhonen: Learning based prediction of packet loss artifact visibility in networked video, QoMEX’18, 31 May 2018</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3EE6D-C90F-407A-A85E-3C0F96AE1E14}"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 Korhonen: Learning based prediction of packet loss artifact visibility in networked video, QoMEX’18, 31 May 2018</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p:cNvSpPr>
            <a:spLocks noGrp="1"/>
          </p:cNvSpPr>
          <p:nvPr>
            <p:ph type="ctrTitle"/>
          </p:nvPr>
        </p:nvSpPr>
        <p:spPr>
          <a:xfrm>
            <a:off x="1524000" y="1481693"/>
            <a:ext cx="9144000" cy="2387600"/>
          </a:xfrm>
          <a:prstGeom prst="rect">
            <a:avLst/>
          </a:prstGeom>
        </p:spPr>
        <p:txBody>
          <a:bodyPr>
            <a:normAutofit/>
          </a:bodyPr>
          <a:lstStyle/>
          <a:p>
            <a:pPr marL="0" indent="0"/>
            <a:r>
              <a:rPr lang="en-US" altLang="zh-CN" sz="4000" b="1"/>
              <a:t>Professional Basic English</a:t>
            </a:r>
            <a:br>
              <a:rPr lang="zh-CN" altLang="en-US" sz="4000" b="1"/>
            </a:br>
            <a:r>
              <a:rPr lang="en-US" altLang="zh-CN" sz="4000" b="1"/>
              <a:t>Lecture 8 (11), November</a:t>
            </a:r>
            <a:r>
              <a:rPr lang="en-US" altLang="zh-CN" sz="4000" b="1"/>
              <a:t> , 2021</a:t>
            </a:r>
            <a:endParaRPr lang="zh-CN" altLang="en-US" sz="4000" b="1"/>
          </a:p>
        </p:txBody>
      </p:sp>
      <p:sp>
        <p:nvSpPr>
          <p:cNvPr id="76" name="文本"/>
          <p:cNvSpPr>
            <a:spLocks noGrp="1"/>
          </p:cNvSpPr>
          <p:nvPr>
            <p:ph type="subTitle" idx="1"/>
          </p:nvPr>
        </p:nvSpPr>
        <p:spPr>
          <a:xfrm>
            <a:off x="1524000" y="4248500"/>
            <a:ext cx="9457597" cy="2264820"/>
          </a:xfrm>
          <a:prstGeom prst="rect">
            <a:avLst/>
          </a:prstGeom>
        </p:spPr>
        <p:txBody>
          <a:bodyPr/>
          <a:lstStyle/>
          <a:p>
            <a:endParaRPr lang="en-US" altLang="zh-CN" i="1"/>
          </a:p>
          <a:p>
            <a:r>
              <a:rPr lang="zh-CN" altLang="en-US" i="1"/>
              <a:t>陈剑勇</a:t>
            </a:r>
            <a:endParaRPr lang="en-US" altLang="zh-CN" i="1"/>
          </a:p>
          <a:p>
            <a:r>
              <a:rPr lang="en-US" altLang="zh-CN" i="1"/>
              <a:t>jychen@szu.edu.cn</a:t>
            </a:r>
            <a:endParaRPr lang="en-US" altLang="zh-CN" i="1"/>
          </a:p>
          <a:p>
            <a:endParaRPr lang="en-US" altLang="zh-CN" i="1"/>
          </a:p>
          <a:p>
            <a:r>
              <a:rPr lang="en-US" altLang="zh-CN" sz="1800" i="1"/>
              <a:t>Note: The content are mainly provided by Dr. Jari Korhonen</a:t>
            </a:r>
            <a:r>
              <a:rPr lang="en-US" altLang="zh-CN" i="1"/>
              <a:t> </a:t>
            </a:r>
            <a:endParaRPr lang="zh-CN" altLang="en-US" sz="2000"/>
          </a:p>
        </p:txBody>
      </p:sp>
      <p:grpSp>
        <p:nvGrpSpPr>
          <p:cNvPr id="79" name="组合"/>
          <p:cNvGrpSpPr/>
          <p:nvPr/>
        </p:nvGrpSpPr>
        <p:grpSpPr>
          <a:xfrm>
            <a:off x="606488" y="383826"/>
            <a:ext cx="10480613" cy="3630716"/>
            <a:chOff x="606488" y="383826"/>
            <a:chExt cx="10480613" cy="3630716"/>
          </a:xfrm>
        </p:grpSpPr>
        <p:pic>
          <p:nvPicPr>
            <p:cNvPr id="77" name="图片" descr="Description: http://upload.wikimedia.org/wikipedia/en/thumb/6/60/Logo_of_Shenzhen_University.jpg/200px-Logo_of_Shenzhen_University.jpg"/>
            <p:cNvPicPr>
              <a:picLocks noChangeAspect="1"/>
            </p:cNvPicPr>
            <p:nvPr/>
          </p:nvPicPr>
          <p:blipFill>
            <a:blip r:embed="rId1" cstate="print"/>
            <a:stretch>
              <a:fillRect/>
            </a:stretch>
          </p:blipFill>
          <p:spPr>
            <a:xfrm>
              <a:off x="606488" y="383826"/>
              <a:ext cx="1487029" cy="1359247"/>
            </a:xfrm>
            <a:prstGeom prst="rect">
              <a:avLst/>
            </a:prstGeom>
            <a:noFill/>
            <a:ln w="9525" cap="flat" cmpd="sng">
              <a:noFill/>
              <a:prstDash val="solid"/>
              <a:round/>
            </a:ln>
          </p:spPr>
        </p:pic>
        <p:pic>
          <p:nvPicPr>
            <p:cNvPr id="78" name="图片"/>
            <p:cNvPicPr>
              <a:picLocks noChangeAspect="1"/>
            </p:cNvPicPr>
            <p:nvPr/>
          </p:nvPicPr>
          <p:blipFill>
            <a:blip r:embed="rId2" cstate="print"/>
            <a:stretch>
              <a:fillRect/>
            </a:stretch>
          </p:blipFill>
          <p:spPr>
            <a:xfrm flipV="1">
              <a:off x="1313819" y="3925834"/>
              <a:ext cx="9773283" cy="88708"/>
            </a:xfrm>
            <a:prstGeom prst="rect">
              <a:avLst/>
            </a:prstGeom>
            <a:noFill/>
            <a:ln w="9525" cap="flat" cmpd="sng">
              <a:noFill/>
              <a:prstDash val="solid"/>
              <a:round/>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Example of Stage 3 - structure</a:t>
            </a:r>
            <a:endParaRPr lang="en-US" b="1" dirty="0"/>
          </a:p>
        </p:txBody>
      </p:sp>
      <p:sp>
        <p:nvSpPr>
          <p:cNvPr id="3" name="内容占位符 2"/>
          <p:cNvSpPr>
            <a:spLocks noGrp="1"/>
          </p:cNvSpPr>
          <p:nvPr>
            <p:ph idx="1"/>
          </p:nvPr>
        </p:nvSpPr>
        <p:spPr>
          <a:xfrm>
            <a:off x="838200" y="1690688"/>
            <a:ext cx="10515599" cy="4486275"/>
          </a:xfrm>
        </p:spPr>
        <p:txBody>
          <a:bodyPr>
            <a:normAutofit/>
          </a:bodyPr>
          <a:lstStyle/>
          <a:p>
            <a:pPr marL="0" indent="0">
              <a:buNone/>
            </a:pPr>
            <a:r>
              <a:rPr lang="en-US" dirty="0"/>
              <a:t>In the next section, we describe the database creation procedure and the set of attributes we have considered to </a:t>
            </a:r>
            <a:r>
              <a:rPr lang="en-US" dirty="0" err="1"/>
              <a:t>maximise</a:t>
            </a:r>
            <a:r>
              <a:rPr lang="en-US" dirty="0"/>
              <a:t> its diversity. Additional information regarding the removal of non-natural video sequences and sampling techniques are provided as well. Next, in Sec III, we review our crowdsourcing-based process of collecting subjective mean opinion scores (MOS) and detail our results as well as crowd worker statistics. In Sec IV we relate our database characteristics and creation methodology with other existing works and outline the differences, before discussing conclusions of our work and considering possible future work.</a:t>
            </a:r>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Classroom task</a:t>
            </a:r>
            <a:endParaRPr lang="en-US" b="1" dirty="0"/>
          </a:p>
        </p:txBody>
      </p:sp>
      <p:sp>
        <p:nvSpPr>
          <p:cNvPr id="3" name="内容占位符 2"/>
          <p:cNvSpPr>
            <a:spLocks noGrp="1"/>
          </p:cNvSpPr>
          <p:nvPr>
            <p:ph idx="1"/>
          </p:nvPr>
        </p:nvSpPr>
        <p:spPr>
          <a:xfrm>
            <a:off x="838199" y="1825625"/>
            <a:ext cx="10309413" cy="4351338"/>
          </a:xfrm>
        </p:spPr>
        <p:txBody>
          <a:bodyPr>
            <a:normAutofit/>
          </a:bodyPr>
          <a:lstStyle/>
          <a:p>
            <a:r>
              <a:rPr lang="en-US" dirty="0" smtClean="0"/>
              <a:t>Read the attached introduction. Can you find the three steps in them (orientation, justification and focus on your paper)? What is the research problem the paper tries to solve?</a:t>
            </a:r>
            <a:endParaRPr lang="en-US" dirty="0" smtClean="0"/>
          </a:p>
          <a:p>
            <a:pPr marL="457200" lvl="1" indent="0">
              <a:buNone/>
            </a:pPr>
            <a:endParaRPr lang="en-US" i="1" dirty="0" smtClean="0">
              <a:solidFill>
                <a:schemeClr val="accent6">
                  <a:lumMod val="50000"/>
                </a:schemeClr>
              </a:solidFill>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Summary</a:t>
            </a:r>
            <a:endParaRPr lang="en-US" b="1" dirty="0"/>
          </a:p>
        </p:txBody>
      </p:sp>
      <p:sp>
        <p:nvSpPr>
          <p:cNvPr id="3" name="内容占位符 2"/>
          <p:cNvSpPr>
            <a:spLocks noGrp="1"/>
          </p:cNvSpPr>
          <p:nvPr>
            <p:ph idx="1"/>
          </p:nvPr>
        </p:nvSpPr>
        <p:spPr>
          <a:xfrm>
            <a:off x="838199" y="1825625"/>
            <a:ext cx="10309413" cy="4351338"/>
          </a:xfrm>
        </p:spPr>
        <p:txBody>
          <a:bodyPr>
            <a:normAutofit/>
          </a:bodyPr>
          <a:lstStyle/>
          <a:p>
            <a:r>
              <a:rPr lang="en-US" dirty="0" smtClean="0"/>
              <a:t>The depth of the introduction depends on the type of the writing</a:t>
            </a:r>
            <a:endParaRPr lang="en-US" dirty="0" smtClean="0"/>
          </a:p>
          <a:p>
            <a:pPr lvl="1"/>
            <a:r>
              <a:rPr lang="en-US" dirty="0" smtClean="0"/>
              <a:t>Short papers do not need as comprehensive introduction as a thesis</a:t>
            </a:r>
            <a:endParaRPr lang="en-US" dirty="0" smtClean="0"/>
          </a:p>
          <a:p>
            <a:r>
              <a:rPr lang="en-US" dirty="0" smtClean="0"/>
              <a:t>Three main steps</a:t>
            </a:r>
            <a:endParaRPr lang="en-US" dirty="0" smtClean="0"/>
          </a:p>
          <a:p>
            <a:pPr lvl="1"/>
            <a:r>
              <a:rPr lang="en-US" dirty="0" smtClean="0"/>
              <a:t>Orientation: general statements, background, previous studies</a:t>
            </a:r>
            <a:endParaRPr lang="en-US" dirty="0" smtClean="0"/>
          </a:p>
          <a:p>
            <a:pPr lvl="1"/>
            <a:r>
              <a:rPr lang="en-US" dirty="0" smtClean="0"/>
              <a:t>Justification: what is the research problem, why is this work needed?</a:t>
            </a:r>
            <a:endParaRPr lang="en-US" dirty="0" smtClean="0"/>
          </a:p>
          <a:p>
            <a:pPr lvl="1"/>
            <a:r>
              <a:rPr lang="en-US" dirty="0" smtClean="0"/>
              <a:t>Focus on your paper: aims, structure, limitations, method, evaluation</a:t>
            </a:r>
            <a:endParaRPr lang="en-US" dirty="0" smtClean="0"/>
          </a:p>
          <a:p>
            <a:pPr marL="457200" lvl="1" indent="0">
              <a:buNone/>
            </a:pPr>
            <a:endParaRPr lang="en-US" i="1" dirty="0" smtClean="0">
              <a:solidFill>
                <a:schemeClr val="accent6">
                  <a:lumMod val="50000"/>
                </a:schemeClr>
              </a:solidFill>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Writing an introduction</a:t>
            </a:r>
            <a:endParaRPr lang="en-US" b="1" dirty="0"/>
          </a:p>
        </p:txBody>
      </p:sp>
      <p:sp>
        <p:nvSpPr>
          <p:cNvPr id="3" name="内容占位符 2"/>
          <p:cNvSpPr>
            <a:spLocks noGrp="1"/>
          </p:cNvSpPr>
          <p:nvPr>
            <p:ph idx="1"/>
          </p:nvPr>
        </p:nvSpPr>
        <p:spPr>
          <a:xfrm>
            <a:off x="838199" y="1825625"/>
            <a:ext cx="10815735" cy="4351338"/>
          </a:xfrm>
        </p:spPr>
        <p:txBody>
          <a:bodyPr>
            <a:normAutofit/>
          </a:bodyPr>
          <a:lstStyle/>
          <a:p>
            <a:r>
              <a:rPr lang="en-US" dirty="0"/>
              <a:t>Literature: </a:t>
            </a:r>
            <a:r>
              <a:rPr lang="en-US" i="1" dirty="0"/>
              <a:t>Academic Essay Writing for Postgraduates, Unit </a:t>
            </a:r>
            <a:r>
              <a:rPr lang="en-US" i="1" dirty="0" smtClean="0"/>
              <a:t>2. </a:t>
            </a:r>
            <a:r>
              <a:rPr lang="en-US" i="1" dirty="0"/>
              <a:t>English Language Teaching Centre, University of Edinburgh, </a:t>
            </a:r>
            <a:r>
              <a:rPr lang="en-US" i="1" dirty="0" smtClean="0"/>
              <a:t>2014</a:t>
            </a:r>
            <a:endParaRPr lang="en-US" dirty="0" smtClean="0"/>
          </a:p>
          <a:p>
            <a:r>
              <a:rPr lang="en-US" dirty="0" smtClean="0"/>
              <a:t>Common structure for short essays: </a:t>
            </a:r>
            <a:r>
              <a:rPr lang="en-US" i="1" dirty="0" smtClean="0"/>
              <a:t>Situation – Problem – Solution - Evaluation</a:t>
            </a:r>
            <a:endParaRPr lang="en-US" i="1" dirty="0" smtClean="0"/>
          </a:p>
          <a:p>
            <a:pPr lvl="1"/>
            <a:r>
              <a:rPr lang="en-US" dirty="0" smtClean="0"/>
              <a:t>May be in different order, or not always present</a:t>
            </a:r>
            <a:endParaRPr lang="en-US" dirty="0" smtClean="0"/>
          </a:p>
          <a:p>
            <a:r>
              <a:rPr lang="en-US" dirty="0" smtClean="0"/>
              <a:t>Longer assignments (e.g. MSc thesis) the Introduction needs to be more substantial and complex</a:t>
            </a:r>
            <a:endParaRPr lang="en-US" dirty="0" smtClean="0"/>
          </a:p>
          <a:p>
            <a:pPr lvl="1"/>
            <a:r>
              <a:rPr lang="en-US" dirty="0" smtClean="0"/>
              <a:t>In a thesis or other longer assignment, you need to present the findings of your own research (based on reading, observation or experimentation)</a:t>
            </a:r>
            <a:endParaRPr lang="en-US" dirty="0" smtClean="0"/>
          </a:p>
          <a:p>
            <a:pPr lvl="1"/>
            <a:r>
              <a:rPr lang="en-US" dirty="0" smtClean="0"/>
              <a:t>The introduction must justify your contribution to the field</a:t>
            </a:r>
            <a:endParaRPr lang="en-US"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solidFill>
                <a:prstClr val="black"/>
              </a:solidFill>
            </a:endParaRPr>
          </a:p>
        </p:txBody>
      </p:sp>
      <p:sp>
        <p:nvSpPr>
          <p:cNvPr id="12" name="灯片编号占位符 11"/>
          <p:cNvSpPr>
            <a:spLocks noGrp="1"/>
          </p:cNvSpPr>
          <p:nvPr>
            <p:ph type="sldNum" sz="quarter" idx="12"/>
          </p:nvPr>
        </p:nvSpPr>
        <p:spPr/>
        <p:txBody>
          <a:bodyPr/>
          <a:lstStyle/>
          <a:p>
            <a:fld id="{48F63A3B-78C7-47BE-AE5E-E10140E04643}"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Stage 1: Orientation</a:t>
            </a:r>
            <a:endParaRPr lang="en-US" b="1" dirty="0"/>
          </a:p>
        </p:txBody>
      </p:sp>
      <p:sp>
        <p:nvSpPr>
          <p:cNvPr id="3" name="内容占位符 2"/>
          <p:cNvSpPr>
            <a:spLocks noGrp="1"/>
          </p:cNvSpPr>
          <p:nvPr>
            <p:ph idx="1"/>
          </p:nvPr>
        </p:nvSpPr>
        <p:spPr>
          <a:xfrm>
            <a:off x="838199" y="1825625"/>
            <a:ext cx="10515600" cy="4351338"/>
          </a:xfrm>
        </p:spPr>
        <p:txBody>
          <a:bodyPr>
            <a:normAutofit/>
          </a:bodyPr>
          <a:lstStyle/>
          <a:p>
            <a:r>
              <a:rPr lang="en-US" dirty="0" smtClean="0"/>
              <a:t>General statements (especially on the importance of the topic)</a:t>
            </a:r>
            <a:endParaRPr lang="en-US" dirty="0" smtClean="0"/>
          </a:p>
          <a:p>
            <a:pPr lvl="1"/>
            <a:r>
              <a:rPr lang="en-US" i="1" dirty="0" err="1"/>
              <a:t>D</a:t>
            </a:r>
            <a:r>
              <a:rPr lang="en-US" i="1" dirty="0" err="1" smtClean="0"/>
              <a:t>enoising</a:t>
            </a:r>
            <a:r>
              <a:rPr lang="en-US" i="1" dirty="0" smtClean="0"/>
              <a:t> is one of the fundamental problems in image processing …</a:t>
            </a:r>
            <a:endParaRPr lang="en-US" i="1" dirty="0" smtClean="0"/>
          </a:p>
          <a:p>
            <a:pPr lvl="1"/>
            <a:r>
              <a:rPr lang="en-US" i="1" dirty="0" smtClean="0"/>
              <a:t>In recent years, topic X has been studied extensively …</a:t>
            </a:r>
            <a:endParaRPr lang="en-US" i="1" dirty="0" smtClean="0"/>
          </a:p>
          <a:p>
            <a:pPr lvl="1"/>
            <a:r>
              <a:rPr lang="en-US" i="1" dirty="0" smtClean="0"/>
              <a:t>There has been much interest recently in Y …</a:t>
            </a:r>
            <a:endParaRPr lang="en-US" i="1" dirty="0"/>
          </a:p>
          <a:p>
            <a:r>
              <a:rPr lang="en-US" dirty="0" smtClean="0"/>
              <a:t>Background information</a:t>
            </a:r>
            <a:endParaRPr lang="en-US" dirty="0" smtClean="0"/>
          </a:p>
          <a:p>
            <a:pPr lvl="1"/>
            <a:r>
              <a:rPr lang="en-US" dirty="0" smtClean="0"/>
              <a:t>Essential facts of the subject-matter that has to be known to understand the text – for example </a:t>
            </a:r>
            <a:r>
              <a:rPr lang="en-US" b="1" dirty="0" smtClean="0"/>
              <a:t>definitions</a:t>
            </a:r>
            <a:endParaRPr lang="en-US" b="1" dirty="0" smtClean="0"/>
          </a:p>
          <a:p>
            <a:r>
              <a:rPr lang="en-US" dirty="0" smtClean="0"/>
              <a:t>Reference to previous studies</a:t>
            </a:r>
            <a:endParaRPr lang="en-US" dirty="0" smtClean="0"/>
          </a:p>
          <a:p>
            <a:pPr lvl="1"/>
            <a:r>
              <a:rPr lang="en-US" i="1" dirty="0" smtClean="0"/>
              <a:t>Recent studies have shown that … </a:t>
            </a:r>
            <a:endParaRPr lang="en-US" i="1" dirty="0" smtClean="0"/>
          </a:p>
          <a:p>
            <a:pPr lvl="1"/>
            <a:r>
              <a:rPr lang="en-US" dirty="0" smtClean="0"/>
              <a:t>Not as comprehensive as the actual literature review</a:t>
            </a:r>
            <a:endParaRPr lang="en-US" dirty="0" smtClean="0"/>
          </a:p>
          <a:p>
            <a:pPr lvl="1"/>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Example of Stage 1</a:t>
            </a:r>
            <a:endParaRPr lang="en-US" b="1" dirty="0"/>
          </a:p>
        </p:txBody>
      </p:sp>
      <p:sp>
        <p:nvSpPr>
          <p:cNvPr id="3" name="内容占位符 2"/>
          <p:cNvSpPr>
            <a:spLocks noGrp="1"/>
          </p:cNvSpPr>
          <p:nvPr>
            <p:ph idx="1"/>
          </p:nvPr>
        </p:nvSpPr>
        <p:spPr>
          <a:xfrm>
            <a:off x="838200" y="1690688"/>
            <a:ext cx="10515599" cy="4486275"/>
          </a:xfrm>
        </p:spPr>
        <p:txBody>
          <a:bodyPr>
            <a:normAutofit fontScale="92500"/>
          </a:bodyPr>
          <a:lstStyle/>
          <a:p>
            <a:pPr marL="0" indent="0">
              <a:buNone/>
            </a:pPr>
            <a:r>
              <a:rPr lang="en-US" dirty="0"/>
              <a:t>Most of the Internet traffic today stems from user-generated videos on sharing web-sites and social networks. </a:t>
            </a:r>
            <a:r>
              <a:rPr lang="en-US" dirty="0" smtClean="0"/>
              <a:t>The </a:t>
            </a:r>
            <a:r>
              <a:rPr lang="en-US" dirty="0"/>
              <a:t>vast amount of user-generated video content and the increased diversity of end user devices </a:t>
            </a:r>
            <a:r>
              <a:rPr lang="en-US" dirty="0" smtClean="0"/>
              <a:t>calls </a:t>
            </a:r>
            <a:r>
              <a:rPr lang="en-US" dirty="0"/>
              <a:t>for a broad range of video quality to be supported. </a:t>
            </a:r>
            <a:r>
              <a:rPr lang="en-US" dirty="0" smtClean="0"/>
              <a:t>Automatic </a:t>
            </a:r>
            <a:r>
              <a:rPr lang="en-US" dirty="0"/>
              <a:t>and accurate prediction of video quality is a basic operation for many video processing applications such as video quality monitoring in transmission protocols, video quality filtering in sharing services, automatic and recommended camera parameter settings during video capturing, and video enhancement. Specifically, no-reference methods attempt to judge the quality of a video sequence without any additional information about the original recorded scene. Such blind methods may apply machine learning techniques to learn from large amounts of annotated data.</a:t>
            </a:r>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Stage 2: Justification</a:t>
            </a:r>
            <a:endParaRPr lang="en-US" b="1" dirty="0"/>
          </a:p>
        </p:txBody>
      </p:sp>
      <p:sp>
        <p:nvSpPr>
          <p:cNvPr id="3" name="内容占位符 2"/>
          <p:cNvSpPr>
            <a:spLocks noGrp="1"/>
          </p:cNvSpPr>
          <p:nvPr>
            <p:ph idx="1"/>
          </p:nvPr>
        </p:nvSpPr>
        <p:spPr>
          <a:xfrm>
            <a:off x="838199" y="1825625"/>
            <a:ext cx="10515600" cy="4351338"/>
          </a:xfrm>
        </p:spPr>
        <p:txBody>
          <a:bodyPr>
            <a:normAutofit/>
          </a:bodyPr>
          <a:lstStyle/>
          <a:p>
            <a:r>
              <a:rPr lang="en-US" dirty="0" smtClean="0"/>
              <a:t>Indicating a gap</a:t>
            </a:r>
            <a:endParaRPr lang="en-US" dirty="0" smtClean="0"/>
          </a:p>
          <a:p>
            <a:pPr lvl="1"/>
            <a:r>
              <a:rPr lang="en-US" i="1" dirty="0" smtClean="0"/>
              <a:t>This aspect of X has not been given much attention in the related studies …</a:t>
            </a:r>
            <a:endParaRPr lang="en-US" i="1" dirty="0" smtClean="0"/>
          </a:p>
          <a:p>
            <a:pPr lvl="1"/>
            <a:r>
              <a:rPr lang="en-US" i="1" dirty="0" smtClean="0"/>
              <a:t>Surprisingly, only few studies on topic X has been published …</a:t>
            </a:r>
            <a:endParaRPr lang="en-US" i="1" dirty="0" smtClean="0"/>
          </a:p>
          <a:p>
            <a:pPr lvl="1"/>
            <a:r>
              <a:rPr lang="en-US" i="1" dirty="0" smtClean="0"/>
              <a:t>The literature on X has concentrated principally on …</a:t>
            </a:r>
            <a:endParaRPr lang="en-US" i="1" dirty="0"/>
          </a:p>
          <a:p>
            <a:r>
              <a:rPr lang="en-US" dirty="0" smtClean="0"/>
              <a:t>Indicating questions/problems</a:t>
            </a:r>
            <a:endParaRPr lang="en-US" dirty="0" smtClean="0"/>
          </a:p>
          <a:p>
            <a:pPr lvl="1"/>
            <a:r>
              <a:rPr lang="en-US" dirty="0" smtClean="0"/>
              <a:t>Either direct or indirect questions: </a:t>
            </a:r>
            <a:r>
              <a:rPr lang="en-US" i="1" dirty="0" smtClean="0"/>
              <a:t>But the question remains whether …</a:t>
            </a:r>
            <a:endParaRPr lang="en-US" b="1" i="1" dirty="0" smtClean="0"/>
          </a:p>
          <a:p>
            <a:r>
              <a:rPr lang="en-US" dirty="0" smtClean="0"/>
              <a:t>Importance of the topic</a:t>
            </a:r>
            <a:endParaRPr lang="en-US" dirty="0" smtClean="0"/>
          </a:p>
          <a:p>
            <a:pPr lvl="1"/>
            <a:r>
              <a:rPr lang="en-US" dirty="0" smtClean="0"/>
              <a:t>Highlight the positive value or advantage of the topic</a:t>
            </a:r>
            <a:endParaRPr lang="en-US" dirty="0" smtClean="0"/>
          </a:p>
          <a:p>
            <a:pPr lvl="1"/>
            <a:r>
              <a:rPr lang="en-US" i="1" dirty="0" smtClean="0"/>
              <a:t>The article well deserves careful analysis … </a:t>
            </a:r>
            <a:endParaRPr lang="en-US" i="1" dirty="0" smtClean="0"/>
          </a:p>
          <a:p>
            <a:pPr lvl="1"/>
            <a:r>
              <a:rPr lang="en-US" i="1" dirty="0" smtClean="0"/>
              <a:t>The elegant model merits testing with realistic test data …</a:t>
            </a:r>
            <a:endParaRPr lang="en-US" i="1" dirty="0" smtClean="0"/>
          </a:p>
          <a:p>
            <a:pPr lvl="1"/>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Example of Stage 2</a:t>
            </a:r>
            <a:endParaRPr lang="en-US" b="1" dirty="0"/>
          </a:p>
        </p:txBody>
      </p:sp>
      <p:sp>
        <p:nvSpPr>
          <p:cNvPr id="3" name="内容占位符 2"/>
          <p:cNvSpPr>
            <a:spLocks noGrp="1"/>
          </p:cNvSpPr>
          <p:nvPr>
            <p:ph idx="1"/>
          </p:nvPr>
        </p:nvSpPr>
        <p:spPr>
          <a:xfrm>
            <a:off x="838200" y="1690688"/>
            <a:ext cx="10515599" cy="4486275"/>
          </a:xfrm>
        </p:spPr>
        <p:txBody>
          <a:bodyPr>
            <a:normAutofit/>
          </a:bodyPr>
          <a:lstStyle/>
          <a:p>
            <a:pPr marL="0" indent="0">
              <a:buNone/>
            </a:pPr>
            <a:r>
              <a:rPr lang="en-US" dirty="0"/>
              <a:t>However, current video quality assessment (VQA) databases contain only a small number of video sequences with little content diversity, thus offering limited support for designing and evaluating no-reference VQA methods effectively and </a:t>
            </a:r>
            <a:r>
              <a:rPr lang="en-US" dirty="0" smtClean="0"/>
              <a:t>fairly. Some </a:t>
            </a:r>
            <a:r>
              <a:rPr lang="en-US" dirty="0"/>
              <a:t>databases capture imagery with a variety of cameras to encompass authentic video acquisition distortions, however, with content restricted to a small number of physical scenes</a:t>
            </a:r>
            <a:r>
              <a:rPr lang="en-US" dirty="0" smtClean="0"/>
              <a:t>. </a:t>
            </a:r>
            <a:r>
              <a:rPr lang="en-US" dirty="0"/>
              <a:t>Most collections have not been found satisfactory in terms of content range and uniformity. </a:t>
            </a:r>
            <a:r>
              <a:rPr lang="en-US" dirty="0" smtClean="0"/>
              <a:t>Also </a:t>
            </a:r>
            <a:r>
              <a:rPr lang="en-US" dirty="0"/>
              <a:t>the distortion variety was found lacking in most databases covering mainly compression and transmission, but not the many other types of natural distortions found “in the wild” [3].</a:t>
            </a:r>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Stage 3: Focus on your paper (1)</a:t>
            </a:r>
            <a:endParaRPr lang="en-US" b="1" dirty="0"/>
          </a:p>
        </p:txBody>
      </p:sp>
      <p:sp>
        <p:nvSpPr>
          <p:cNvPr id="3" name="内容占位符 2"/>
          <p:cNvSpPr>
            <a:spLocks noGrp="1"/>
          </p:cNvSpPr>
          <p:nvPr>
            <p:ph idx="1"/>
          </p:nvPr>
        </p:nvSpPr>
        <p:spPr>
          <a:xfrm>
            <a:off x="838199" y="1825625"/>
            <a:ext cx="10515600" cy="4351338"/>
          </a:xfrm>
        </p:spPr>
        <p:txBody>
          <a:bodyPr>
            <a:normAutofit lnSpcReduction="10000"/>
          </a:bodyPr>
          <a:lstStyle/>
          <a:p>
            <a:r>
              <a:rPr lang="en-US" dirty="0" smtClean="0"/>
              <a:t>Content: aims / central idea</a:t>
            </a:r>
            <a:endParaRPr lang="en-US" dirty="0" smtClean="0"/>
          </a:p>
          <a:p>
            <a:pPr lvl="1"/>
            <a:r>
              <a:rPr lang="en-US" i="1" dirty="0" smtClean="0"/>
              <a:t>Our primary purpose is to …</a:t>
            </a:r>
            <a:endParaRPr lang="en-US" i="1" dirty="0" smtClean="0"/>
          </a:p>
          <a:p>
            <a:pPr lvl="1"/>
            <a:r>
              <a:rPr lang="en-US" i="1" dirty="0" smtClean="0"/>
              <a:t>We will discuss / argue that … </a:t>
            </a:r>
            <a:endParaRPr lang="en-US" i="1" dirty="0" smtClean="0"/>
          </a:p>
          <a:p>
            <a:pPr lvl="1"/>
            <a:r>
              <a:rPr lang="en-US" i="1" dirty="0" smtClean="0"/>
              <a:t>In this paper, we will present results of a pilot study …</a:t>
            </a:r>
            <a:endParaRPr lang="en-US" i="1" dirty="0" smtClean="0"/>
          </a:p>
          <a:p>
            <a:pPr lvl="1"/>
            <a:r>
              <a:rPr lang="en-US" i="1" dirty="0" smtClean="0"/>
              <a:t>This paper investigates/describes …</a:t>
            </a:r>
            <a:endParaRPr lang="en-US" i="1" dirty="0"/>
          </a:p>
          <a:p>
            <a:r>
              <a:rPr lang="en-US" dirty="0" smtClean="0"/>
              <a:t>Structure</a:t>
            </a:r>
            <a:endParaRPr lang="en-US" dirty="0" smtClean="0"/>
          </a:p>
          <a:p>
            <a:pPr lvl="1"/>
            <a:r>
              <a:rPr lang="en-US" i="1" dirty="0" smtClean="0"/>
              <a:t>This paper will first …, and then …</a:t>
            </a:r>
            <a:endParaRPr lang="en-US" i="1" dirty="0" smtClean="0"/>
          </a:p>
          <a:p>
            <a:pPr lvl="1"/>
            <a:r>
              <a:rPr lang="en-US" i="1" dirty="0" smtClean="0"/>
              <a:t>First, brief definitions of … will be offered; second, the data and its analysis will be presented; third …; finally</a:t>
            </a:r>
            <a:endParaRPr lang="en-US" dirty="0"/>
          </a:p>
          <a:p>
            <a:pPr lvl="1"/>
            <a:r>
              <a:rPr lang="en-US" dirty="0" smtClean="0"/>
              <a:t>In computer science papers, it is common to include in the last paragraph in the introduction: </a:t>
            </a:r>
            <a:r>
              <a:rPr lang="en-US" i="1" dirty="0" smtClean="0"/>
              <a:t>the rest of the paper is organized as follows. First, …; second …; finally, the concluding remarks are given.</a:t>
            </a:r>
            <a:endParaRPr lang="en-US" i="1"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Stage 3: Focus on your paper (2)</a:t>
            </a:r>
            <a:endParaRPr lang="en-US" b="1" dirty="0"/>
          </a:p>
        </p:txBody>
      </p:sp>
      <p:sp>
        <p:nvSpPr>
          <p:cNvPr id="3" name="内容占位符 2"/>
          <p:cNvSpPr>
            <a:spLocks noGrp="1"/>
          </p:cNvSpPr>
          <p:nvPr>
            <p:ph idx="1"/>
          </p:nvPr>
        </p:nvSpPr>
        <p:spPr>
          <a:xfrm>
            <a:off x="838199" y="1825625"/>
            <a:ext cx="10515600" cy="4351338"/>
          </a:xfrm>
        </p:spPr>
        <p:txBody>
          <a:bodyPr>
            <a:normAutofit/>
          </a:bodyPr>
          <a:lstStyle/>
          <a:p>
            <a:r>
              <a:rPr lang="en-US" dirty="0" smtClean="0"/>
              <a:t>Limitations</a:t>
            </a:r>
            <a:endParaRPr lang="en-US" dirty="0" smtClean="0"/>
          </a:p>
          <a:p>
            <a:pPr lvl="1"/>
            <a:r>
              <a:rPr lang="en-US" i="1" dirty="0" smtClean="0"/>
              <a:t>Since … is beyond the scope of this study …</a:t>
            </a:r>
            <a:endParaRPr lang="en-US" i="1" dirty="0" smtClean="0"/>
          </a:p>
          <a:p>
            <a:pPr lvl="1"/>
            <a:r>
              <a:rPr lang="en-US" i="1" dirty="0" smtClean="0"/>
              <a:t>We will not attempt here to … </a:t>
            </a:r>
            <a:endParaRPr lang="en-US" i="1" dirty="0" smtClean="0"/>
          </a:p>
          <a:p>
            <a:pPr lvl="1"/>
            <a:r>
              <a:rPr lang="en-US" i="1" dirty="0" smtClean="0"/>
              <a:t>Only the data from … are considered in this study</a:t>
            </a:r>
            <a:endParaRPr lang="en-US" i="1" dirty="0"/>
          </a:p>
          <a:p>
            <a:r>
              <a:rPr lang="en-US" dirty="0" smtClean="0"/>
              <a:t>Means</a:t>
            </a:r>
            <a:endParaRPr lang="en-US" dirty="0" smtClean="0"/>
          </a:p>
          <a:p>
            <a:pPr lvl="1"/>
            <a:r>
              <a:rPr lang="en-US" i="1" dirty="0" smtClean="0"/>
              <a:t>Our approach is based on … method</a:t>
            </a:r>
            <a:endParaRPr lang="en-US" dirty="0"/>
          </a:p>
          <a:p>
            <a:pPr lvl="1"/>
            <a:r>
              <a:rPr lang="en-US" i="1" dirty="0" smtClean="0"/>
              <a:t>The present paper uses and extends the concepts introduced in </a:t>
            </a:r>
            <a:r>
              <a:rPr lang="en-US" dirty="0" smtClean="0"/>
              <a:t>…</a:t>
            </a:r>
            <a:endParaRPr lang="en-US" dirty="0" smtClean="0"/>
          </a:p>
          <a:p>
            <a:r>
              <a:rPr lang="en-US" dirty="0" smtClean="0"/>
              <a:t>Evaluation</a:t>
            </a:r>
            <a:endParaRPr lang="en-US" dirty="0"/>
          </a:p>
          <a:p>
            <a:pPr lvl="1"/>
            <a:r>
              <a:rPr lang="en-US" i="1" dirty="0" smtClean="0"/>
              <a:t>… offers a possible explanation for …</a:t>
            </a:r>
            <a:endParaRPr lang="en-US" dirty="0"/>
          </a:p>
          <a:p>
            <a:pPr lvl="1"/>
            <a:r>
              <a:rPr lang="en-US" i="1" dirty="0" smtClean="0"/>
              <a:t>… which limits the use of the method …</a:t>
            </a:r>
            <a:endParaRPr lang="en-US" i="1" dirty="0" smtClean="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Example of Stage 3</a:t>
            </a:r>
            <a:endParaRPr lang="en-US" b="1" dirty="0"/>
          </a:p>
        </p:txBody>
      </p:sp>
      <p:sp>
        <p:nvSpPr>
          <p:cNvPr id="3" name="内容占位符 2"/>
          <p:cNvSpPr>
            <a:spLocks noGrp="1"/>
          </p:cNvSpPr>
          <p:nvPr>
            <p:ph idx="1"/>
          </p:nvPr>
        </p:nvSpPr>
        <p:spPr>
          <a:xfrm>
            <a:off x="838200" y="1690688"/>
            <a:ext cx="10515599" cy="4486275"/>
          </a:xfrm>
        </p:spPr>
        <p:txBody>
          <a:bodyPr>
            <a:normAutofit/>
          </a:bodyPr>
          <a:lstStyle/>
          <a:p>
            <a:pPr marL="0" indent="0">
              <a:buNone/>
            </a:pPr>
            <a:r>
              <a:rPr lang="en-US" dirty="0"/>
              <a:t>To overcome these limitations we introduce </a:t>
            </a:r>
            <a:r>
              <a:rPr lang="en-US" dirty="0" smtClean="0"/>
              <a:t>VD-1, </a:t>
            </a:r>
            <a:r>
              <a:rPr lang="en-US" dirty="0"/>
              <a:t>a large publicly available database of video sequences based on </a:t>
            </a:r>
            <a:r>
              <a:rPr lang="en-US" dirty="0" smtClean="0"/>
              <a:t>Yahoo </a:t>
            </a:r>
            <a:r>
              <a:rPr lang="en-US" dirty="0"/>
              <a:t>Flickr Creative Commons 100 </a:t>
            </a:r>
            <a:r>
              <a:rPr lang="en-US" dirty="0" smtClean="0"/>
              <a:t>Million </a:t>
            </a:r>
            <a:r>
              <a:rPr lang="en-US" dirty="0"/>
              <a:t>dataset [4] with a diverse set of video content. In this paper we report the filtering mechanisms and sampling procedures necessary to construct high-quality VQA databases of this kind, focusing on their usefulness in a variety of applications</a:t>
            </a:r>
            <a:r>
              <a:rPr lang="en-US" dirty="0" smtClean="0"/>
              <a:t>. </a:t>
            </a:r>
            <a:r>
              <a:rPr lang="en-US" dirty="0"/>
              <a:t>Our </a:t>
            </a:r>
            <a:r>
              <a:rPr lang="en-US" dirty="0" smtClean="0"/>
              <a:t>database </a:t>
            </a:r>
            <a:r>
              <a:rPr lang="en-US" dirty="0"/>
              <a:t>consists of diverse videos </a:t>
            </a:r>
            <a:r>
              <a:rPr lang="en-US" dirty="0" smtClean="0"/>
              <a:t>published </a:t>
            </a:r>
            <a:r>
              <a:rPr lang="en-US" dirty="0"/>
              <a:t>by different users using various cameras with different shooting skills; hence the number of high quality videos is quite small. This will limit the diversity of quality in our database, thus </a:t>
            </a:r>
            <a:r>
              <a:rPr lang="en-US" dirty="0" smtClean="0"/>
              <a:t>influence </a:t>
            </a:r>
            <a:r>
              <a:rPr lang="en-US" dirty="0"/>
              <a:t>the quality assessment performance. </a:t>
            </a:r>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V="1">
            <a:off x="979714" y="1426727"/>
            <a:ext cx="10374085" cy="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Description: http://upload.wikimedia.org/wikipedia/en/thumb/6/60/Logo_of_Shenzhen_University.jpg/200px-Logo_of_Shenzhen_Universit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65542" y="503853"/>
            <a:ext cx="924027" cy="84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灯片编号占位符 11"/>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6137</Words>
  <Application>WPS 演示</Application>
  <PresentationFormat>宽屏</PresentationFormat>
  <Paragraphs>121</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Calibri</vt:lpstr>
      <vt:lpstr>Calibri Light</vt:lpstr>
      <vt:lpstr>微软雅黑</vt:lpstr>
      <vt:lpstr>Arial Unicode MS</vt:lpstr>
      <vt:lpstr>Office 主题</vt:lpstr>
      <vt:lpstr>Professional Basic English Lecture 8 (11), November , 2021</vt:lpstr>
      <vt:lpstr>Writing an introduction</vt:lpstr>
      <vt:lpstr>Stage 1: Orientation</vt:lpstr>
      <vt:lpstr>Example of Stage 1</vt:lpstr>
      <vt:lpstr>Stage 2: Justification</vt:lpstr>
      <vt:lpstr>Example of Stage 2</vt:lpstr>
      <vt:lpstr>Stage 3: Focus on your paper (1)</vt:lpstr>
      <vt:lpstr>Stage 3: Focus on your paper (2)</vt:lpstr>
      <vt:lpstr>Example of Stage 3</vt:lpstr>
      <vt:lpstr>Example of Stage 3 - structure</vt:lpstr>
      <vt:lpstr>Classroom task</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Learning-based prediction of packet loss artifact visibility in networked video</dc:title>
  <dc:creator>jari</dc:creator>
  <cp:lastModifiedBy>陈剑勇</cp:lastModifiedBy>
  <cp:revision>272</cp:revision>
  <dcterms:created xsi:type="dcterms:W3CDTF">2018-05-02T03:00:00Z</dcterms:created>
  <dcterms:modified xsi:type="dcterms:W3CDTF">2021-11-09T09:26:36Z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28A2737B80D54F56B63006F9E794EB87</vt:lpwstr>
  </property>
</Properties>
</file>