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60"/>
  </p:notesMasterIdLst>
  <p:handoutMasterIdLst>
    <p:handoutMasterId r:id="rId61"/>
  </p:handoutMasterIdLst>
  <p:sldIdLst>
    <p:sldId id="350" r:id="rId2"/>
    <p:sldId id="293" r:id="rId3"/>
    <p:sldId id="283" r:id="rId4"/>
    <p:sldId id="295" r:id="rId5"/>
    <p:sldId id="351" r:id="rId6"/>
    <p:sldId id="297" r:id="rId7"/>
    <p:sldId id="353" r:id="rId8"/>
    <p:sldId id="352" r:id="rId9"/>
    <p:sldId id="296" r:id="rId10"/>
    <p:sldId id="299" r:id="rId11"/>
    <p:sldId id="298" r:id="rId12"/>
    <p:sldId id="357" r:id="rId13"/>
    <p:sldId id="346" r:id="rId14"/>
    <p:sldId id="347" r:id="rId15"/>
    <p:sldId id="302" r:id="rId16"/>
    <p:sldId id="303" r:id="rId17"/>
    <p:sldId id="304" r:id="rId18"/>
    <p:sldId id="305" r:id="rId19"/>
    <p:sldId id="306" r:id="rId20"/>
    <p:sldId id="307" r:id="rId21"/>
    <p:sldId id="308" r:id="rId22"/>
    <p:sldId id="309" r:id="rId23"/>
    <p:sldId id="310" r:id="rId24"/>
    <p:sldId id="311" r:id="rId25"/>
    <p:sldId id="313" r:id="rId26"/>
    <p:sldId id="314" r:id="rId27"/>
    <p:sldId id="315" r:id="rId28"/>
    <p:sldId id="316" r:id="rId29"/>
    <p:sldId id="317" r:id="rId30"/>
    <p:sldId id="358" r:id="rId31"/>
    <p:sldId id="319" r:id="rId32"/>
    <p:sldId id="320" r:id="rId33"/>
    <p:sldId id="321" r:id="rId34"/>
    <p:sldId id="323" r:id="rId35"/>
    <p:sldId id="324" r:id="rId36"/>
    <p:sldId id="327" r:id="rId37"/>
    <p:sldId id="349" r:id="rId38"/>
    <p:sldId id="325" r:id="rId39"/>
    <p:sldId id="326" r:id="rId40"/>
    <p:sldId id="328" r:id="rId41"/>
    <p:sldId id="360" r:id="rId42"/>
    <p:sldId id="359" r:id="rId43"/>
    <p:sldId id="331" r:id="rId44"/>
    <p:sldId id="332" r:id="rId45"/>
    <p:sldId id="333" r:id="rId46"/>
    <p:sldId id="334" r:id="rId47"/>
    <p:sldId id="335" r:id="rId48"/>
    <p:sldId id="336" r:id="rId49"/>
    <p:sldId id="338" r:id="rId50"/>
    <p:sldId id="339" r:id="rId51"/>
    <p:sldId id="340" r:id="rId52"/>
    <p:sldId id="341" r:id="rId53"/>
    <p:sldId id="343" r:id="rId54"/>
    <p:sldId id="345" r:id="rId55"/>
    <p:sldId id="344" r:id="rId56"/>
    <p:sldId id="354" r:id="rId57"/>
    <p:sldId id="356" r:id="rId58"/>
    <p:sldId id="355" r:id="rId5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3399"/>
    <a:srgbClr val="00FF00"/>
    <a:srgbClr val="777777"/>
    <a:srgbClr val="AC549B"/>
    <a:srgbClr val="3333FF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3" autoAdjust="0"/>
    <p:restoredTop sz="87454" autoAdjust="0"/>
  </p:normalViewPr>
  <p:slideViewPr>
    <p:cSldViewPr>
      <p:cViewPr varScale="1">
        <p:scale>
          <a:sx n="92" d="100"/>
          <a:sy n="92" d="100"/>
        </p:scale>
        <p:origin x="193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  <p:sld r:id="rId35" collapse="1"/>
      <p:sld r:id="rId36" collapse="1"/>
      <p:sld r:id="rId37" collapse="1"/>
      <p:sld r:id="rId38" collapse="1"/>
      <p:sld r:id="rId39" collapse="1"/>
      <p:sld r:id="rId40" collapse="1"/>
      <p:sld r:id="rId41" collapse="1"/>
      <p:sld r:id="rId42" collapse="1"/>
      <p:sld r:id="rId43" collapse="1"/>
      <p:sld r:id="rId44" collapse="1"/>
      <p:sld r:id="rId45" collapse="1"/>
      <p:sld r:id="rId46" collapse="1"/>
      <p:sld r:id="rId47" collapse="1"/>
      <p:sld r:id="rId48" collapse="1"/>
      <p:sld r:id="rId49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282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_rels/viewProps.xml.rels><?xml version="1.0" encoding="UTF-8" standalone="yes"?>
<Relationships xmlns="http://schemas.openxmlformats.org/package/2006/relationships"><Relationship Id="rId13" Type="http://schemas.openxmlformats.org/officeDocument/2006/relationships/slide" Target="slides/slide18.xml"/><Relationship Id="rId18" Type="http://schemas.openxmlformats.org/officeDocument/2006/relationships/slide" Target="slides/slide24.xml"/><Relationship Id="rId26" Type="http://schemas.openxmlformats.org/officeDocument/2006/relationships/slide" Target="slides/slide32.xml"/><Relationship Id="rId39" Type="http://schemas.openxmlformats.org/officeDocument/2006/relationships/slide" Target="slides/slide45.xml"/><Relationship Id="rId3" Type="http://schemas.openxmlformats.org/officeDocument/2006/relationships/slide" Target="slides/slide6.xml"/><Relationship Id="rId21" Type="http://schemas.openxmlformats.org/officeDocument/2006/relationships/slide" Target="slides/slide27.xml"/><Relationship Id="rId34" Type="http://schemas.openxmlformats.org/officeDocument/2006/relationships/slide" Target="slides/slide40.xml"/><Relationship Id="rId42" Type="http://schemas.openxmlformats.org/officeDocument/2006/relationships/slide" Target="slides/slide48.xml"/><Relationship Id="rId47" Type="http://schemas.openxmlformats.org/officeDocument/2006/relationships/slide" Target="slides/slide53.xml"/><Relationship Id="rId7" Type="http://schemas.openxmlformats.org/officeDocument/2006/relationships/slide" Target="slides/slide12.xml"/><Relationship Id="rId12" Type="http://schemas.openxmlformats.org/officeDocument/2006/relationships/slide" Target="slides/slide17.xml"/><Relationship Id="rId17" Type="http://schemas.openxmlformats.org/officeDocument/2006/relationships/slide" Target="slides/slide23.xml"/><Relationship Id="rId25" Type="http://schemas.openxmlformats.org/officeDocument/2006/relationships/slide" Target="slides/slide31.xml"/><Relationship Id="rId33" Type="http://schemas.openxmlformats.org/officeDocument/2006/relationships/slide" Target="slides/slide39.xml"/><Relationship Id="rId38" Type="http://schemas.openxmlformats.org/officeDocument/2006/relationships/slide" Target="slides/slide44.xml"/><Relationship Id="rId46" Type="http://schemas.openxmlformats.org/officeDocument/2006/relationships/slide" Target="slides/slide52.xml"/><Relationship Id="rId2" Type="http://schemas.openxmlformats.org/officeDocument/2006/relationships/slide" Target="slides/slide4.xml"/><Relationship Id="rId16" Type="http://schemas.openxmlformats.org/officeDocument/2006/relationships/slide" Target="slides/slide21.xml"/><Relationship Id="rId20" Type="http://schemas.openxmlformats.org/officeDocument/2006/relationships/slide" Target="slides/slide26.xml"/><Relationship Id="rId29" Type="http://schemas.openxmlformats.org/officeDocument/2006/relationships/slide" Target="slides/slide35.xml"/><Relationship Id="rId41" Type="http://schemas.openxmlformats.org/officeDocument/2006/relationships/slide" Target="slides/slide47.xml"/><Relationship Id="rId1" Type="http://schemas.openxmlformats.org/officeDocument/2006/relationships/slide" Target="slides/slide3.xml"/><Relationship Id="rId6" Type="http://schemas.openxmlformats.org/officeDocument/2006/relationships/slide" Target="slides/slide11.xml"/><Relationship Id="rId11" Type="http://schemas.openxmlformats.org/officeDocument/2006/relationships/slide" Target="slides/slide16.xml"/><Relationship Id="rId24" Type="http://schemas.openxmlformats.org/officeDocument/2006/relationships/slide" Target="slides/slide30.xml"/><Relationship Id="rId32" Type="http://schemas.openxmlformats.org/officeDocument/2006/relationships/slide" Target="slides/slide38.xml"/><Relationship Id="rId37" Type="http://schemas.openxmlformats.org/officeDocument/2006/relationships/slide" Target="slides/slide43.xml"/><Relationship Id="rId40" Type="http://schemas.openxmlformats.org/officeDocument/2006/relationships/slide" Target="slides/slide46.xml"/><Relationship Id="rId45" Type="http://schemas.openxmlformats.org/officeDocument/2006/relationships/slide" Target="slides/slide51.xml"/><Relationship Id="rId5" Type="http://schemas.openxmlformats.org/officeDocument/2006/relationships/slide" Target="slides/slide10.xml"/><Relationship Id="rId15" Type="http://schemas.openxmlformats.org/officeDocument/2006/relationships/slide" Target="slides/slide20.xml"/><Relationship Id="rId23" Type="http://schemas.openxmlformats.org/officeDocument/2006/relationships/slide" Target="slides/slide29.xml"/><Relationship Id="rId28" Type="http://schemas.openxmlformats.org/officeDocument/2006/relationships/slide" Target="slides/slide34.xml"/><Relationship Id="rId36" Type="http://schemas.openxmlformats.org/officeDocument/2006/relationships/slide" Target="slides/slide42.xml"/><Relationship Id="rId49" Type="http://schemas.openxmlformats.org/officeDocument/2006/relationships/slide" Target="slides/slide55.xml"/><Relationship Id="rId10" Type="http://schemas.openxmlformats.org/officeDocument/2006/relationships/slide" Target="slides/slide15.xml"/><Relationship Id="rId19" Type="http://schemas.openxmlformats.org/officeDocument/2006/relationships/slide" Target="slides/slide25.xml"/><Relationship Id="rId31" Type="http://schemas.openxmlformats.org/officeDocument/2006/relationships/slide" Target="slides/slide37.xml"/><Relationship Id="rId44" Type="http://schemas.openxmlformats.org/officeDocument/2006/relationships/slide" Target="slides/slide50.xml"/><Relationship Id="rId4" Type="http://schemas.openxmlformats.org/officeDocument/2006/relationships/slide" Target="slides/slide9.xml"/><Relationship Id="rId9" Type="http://schemas.openxmlformats.org/officeDocument/2006/relationships/slide" Target="slides/slide14.xml"/><Relationship Id="rId14" Type="http://schemas.openxmlformats.org/officeDocument/2006/relationships/slide" Target="slides/slide19.xml"/><Relationship Id="rId22" Type="http://schemas.openxmlformats.org/officeDocument/2006/relationships/slide" Target="slides/slide28.xml"/><Relationship Id="rId27" Type="http://schemas.openxmlformats.org/officeDocument/2006/relationships/slide" Target="slides/slide33.xml"/><Relationship Id="rId30" Type="http://schemas.openxmlformats.org/officeDocument/2006/relationships/slide" Target="slides/slide36.xml"/><Relationship Id="rId35" Type="http://schemas.openxmlformats.org/officeDocument/2006/relationships/slide" Target="slides/slide41.xml"/><Relationship Id="rId43" Type="http://schemas.openxmlformats.org/officeDocument/2006/relationships/slide" Target="slides/slide49.xml"/><Relationship Id="rId48" Type="http://schemas.openxmlformats.org/officeDocument/2006/relationships/slide" Target="slides/slide54.xml"/><Relationship Id="rId8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>
            <a:extLst>
              <a:ext uri="{FF2B5EF4-FFF2-40B4-BE49-F238E27FC236}">
                <a16:creationId xmlns:a16="http://schemas.microsoft.com/office/drawing/2014/main" id="{E49D6692-6FF0-4CDF-9AE6-1149A5C26E4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87395" name="Rectangle 3">
            <a:extLst>
              <a:ext uri="{FF2B5EF4-FFF2-40B4-BE49-F238E27FC236}">
                <a16:creationId xmlns:a16="http://schemas.microsoft.com/office/drawing/2014/main" id="{2169CEBE-448A-4C75-BBCB-4DBA419E908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7396" name="Rectangle 4">
            <a:extLst>
              <a:ext uri="{FF2B5EF4-FFF2-40B4-BE49-F238E27FC236}">
                <a16:creationId xmlns:a16="http://schemas.microsoft.com/office/drawing/2014/main" id="{BA3B302F-249D-4059-B9C5-A2BAC95A6042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7397" name="Rectangle 5">
            <a:extLst>
              <a:ext uri="{FF2B5EF4-FFF2-40B4-BE49-F238E27FC236}">
                <a16:creationId xmlns:a16="http://schemas.microsoft.com/office/drawing/2014/main" id="{A334D332-D598-49D8-ADAB-C8ABDDC2573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9FB12D0F-2513-4C01-8132-5C89A778519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>
            <a:extLst>
              <a:ext uri="{FF2B5EF4-FFF2-40B4-BE49-F238E27FC236}">
                <a16:creationId xmlns:a16="http://schemas.microsoft.com/office/drawing/2014/main" id="{E7433BAB-25A0-4C6F-B89E-21B706C32C4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B87A0F77-3330-4878-8DE2-3A3B98D6E2A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E0FB0557-A66F-434B-833E-E5A1BABEF6CD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8309" name="Rectangle 5">
            <a:extLst>
              <a:ext uri="{FF2B5EF4-FFF2-40B4-BE49-F238E27FC236}">
                <a16:creationId xmlns:a16="http://schemas.microsoft.com/office/drawing/2014/main" id="{3CE6B960-4FB7-41D3-AD97-2D8232BE059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98310" name="Rectangle 6">
            <a:extLst>
              <a:ext uri="{FF2B5EF4-FFF2-40B4-BE49-F238E27FC236}">
                <a16:creationId xmlns:a16="http://schemas.microsoft.com/office/drawing/2014/main" id="{AC69584C-0887-4658-BF98-6B626155391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8311" name="Rectangle 7">
            <a:extLst>
              <a:ext uri="{FF2B5EF4-FFF2-40B4-BE49-F238E27FC236}">
                <a16:creationId xmlns:a16="http://schemas.microsoft.com/office/drawing/2014/main" id="{0FADD4AD-06A4-4D84-B023-526D73B05F5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FD268E3-EC92-49B6-B95F-4CAF8CF8BBB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>
            <a:extLst>
              <a:ext uri="{FF2B5EF4-FFF2-40B4-BE49-F238E27FC236}">
                <a16:creationId xmlns:a16="http://schemas.microsoft.com/office/drawing/2014/main" id="{2880DA19-C437-4855-87C2-5E4C1E720CC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备注占位符 2">
            <a:extLst>
              <a:ext uri="{FF2B5EF4-FFF2-40B4-BE49-F238E27FC236}">
                <a16:creationId xmlns:a16="http://schemas.microsoft.com/office/drawing/2014/main" id="{F6FEBC25-3C1C-49D7-A79B-FC85A5DE29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线性表是一种简单的，也是最基本的线性结构。线性表的特点是数据元素之间仅具有单一前驱和后继关系，在一个线性表中数据元素的类型必须是相同的。</a:t>
            </a:r>
          </a:p>
          <a:p>
            <a:endParaRPr lang="zh-CN" altLang="en-US" dirty="0"/>
          </a:p>
        </p:txBody>
      </p:sp>
      <p:sp>
        <p:nvSpPr>
          <p:cNvPr id="6148" name="灯片编号占位符 3">
            <a:extLst>
              <a:ext uri="{FF2B5EF4-FFF2-40B4-BE49-F238E27FC236}">
                <a16:creationId xmlns:a16="http://schemas.microsoft.com/office/drawing/2014/main" id="{ADE71B80-8107-4F21-881B-631D9A6834E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BE62F2E3-727C-4A3D-9FF0-D25579E511E1}" type="slidenum">
              <a:rPr lang="zh-CN" altLang="en-US" sz="1200" smtClean="0"/>
              <a:pPr/>
              <a:t>1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>
            <a:extLst>
              <a:ext uri="{FF2B5EF4-FFF2-40B4-BE49-F238E27FC236}">
                <a16:creationId xmlns:a16="http://schemas.microsoft.com/office/drawing/2014/main" id="{420E1CA8-66A5-4A59-AF91-D3A17A7F249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备注占位符 2">
            <a:extLst>
              <a:ext uri="{FF2B5EF4-FFF2-40B4-BE49-F238E27FC236}">
                <a16:creationId xmlns:a16="http://schemas.microsoft.com/office/drawing/2014/main" id="{92008364-861C-4520-80F1-5D12B2ED4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数组的第一个元素浪费没用，有时候用来记录表中的元素个数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20484" name="灯片编号占位符 3">
            <a:extLst>
              <a:ext uri="{FF2B5EF4-FFF2-40B4-BE49-F238E27FC236}">
                <a16:creationId xmlns:a16="http://schemas.microsoft.com/office/drawing/2014/main" id="{734F2845-7B8F-4E25-8891-15236A3449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3C3B276-A6D1-4EE0-AA08-A721AA6E8040}" type="slidenum">
              <a:rPr lang="zh-CN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12</a:t>
            </a:fld>
            <a:endParaRPr lang="en-US" altLang="zh-CN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7290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>
            <a:extLst>
              <a:ext uri="{FF2B5EF4-FFF2-40B4-BE49-F238E27FC236}">
                <a16:creationId xmlns:a16="http://schemas.microsoft.com/office/drawing/2014/main" id="{6B42154E-181B-43FD-AADA-D26E821D4A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备注占位符 2">
            <a:extLst>
              <a:ext uri="{FF2B5EF4-FFF2-40B4-BE49-F238E27FC236}">
                <a16:creationId xmlns:a16="http://schemas.microsoft.com/office/drawing/2014/main" id="{B38DC7F4-03BD-48D7-8AB6-5F4EE4B83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第一个元素放在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SeqList[1] 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中</a:t>
            </a:r>
            <a:endParaRPr lang="zh-CN" altLang="en-US" dirty="0"/>
          </a:p>
        </p:txBody>
      </p:sp>
      <p:sp>
        <p:nvSpPr>
          <p:cNvPr id="22532" name="灯片编号占位符 3">
            <a:extLst>
              <a:ext uri="{FF2B5EF4-FFF2-40B4-BE49-F238E27FC236}">
                <a16:creationId xmlns:a16="http://schemas.microsoft.com/office/drawing/2014/main" id="{A6A49EB0-A329-4B4C-A3BE-38B09173E3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DFE8B33-7EE2-4742-ADC9-8AD288122984}" type="slidenum">
              <a:rPr lang="zh-CN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13</a:t>
            </a:fld>
            <a:endParaRPr lang="en-US" altLang="zh-CN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>
            <a:extLst>
              <a:ext uri="{FF2B5EF4-FFF2-40B4-BE49-F238E27FC236}">
                <a16:creationId xmlns:a16="http://schemas.microsoft.com/office/drawing/2014/main" id="{060BF075-5074-4B61-8F22-FAB846EFA08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备注占位符 2">
            <a:extLst>
              <a:ext uri="{FF2B5EF4-FFF2-40B4-BE49-F238E27FC236}">
                <a16:creationId xmlns:a16="http://schemas.microsoft.com/office/drawing/2014/main" id="{F134D1C9-A103-4DD4-B6F0-815D08D16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顺序表的元素用数组下标表示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/>
              <a:t>exit</a:t>
            </a:r>
            <a:r>
              <a:rPr lang="zh-CN" altLang="en-US" dirty="0"/>
              <a:t>，要包含头文件</a:t>
            </a:r>
            <a:r>
              <a:rPr lang="en-US" altLang="zh-CN" dirty="0"/>
              <a:t>#include&lt;</a:t>
            </a:r>
            <a:r>
              <a:rPr kumimoji="1" lang="en-US" altLang="zh-CN" sz="1200" b="0" i="0" kern="1200" dirty="0" err="1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stdlib.h</a:t>
            </a:r>
            <a:r>
              <a:rPr kumimoji="1" lang="en-US" altLang="zh-CN" sz="1200" b="0" i="0" kern="120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&gt;</a:t>
            </a:r>
            <a:endParaRPr lang="zh-CN" altLang="en-US" dirty="0"/>
          </a:p>
        </p:txBody>
      </p:sp>
      <p:sp>
        <p:nvSpPr>
          <p:cNvPr id="24580" name="灯片编号占位符 3">
            <a:extLst>
              <a:ext uri="{FF2B5EF4-FFF2-40B4-BE49-F238E27FC236}">
                <a16:creationId xmlns:a16="http://schemas.microsoft.com/office/drawing/2014/main" id="{E3A3BA18-FB33-4484-9D63-F5342E7B42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02AF889-41BD-4329-8B47-C958E7ABE177}" type="slidenum">
              <a:rPr lang="zh-CN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14</a:t>
            </a:fld>
            <a:endParaRPr lang="en-US" altLang="zh-CN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>
            <a:extLst>
              <a:ext uri="{FF2B5EF4-FFF2-40B4-BE49-F238E27FC236}">
                <a16:creationId xmlns:a16="http://schemas.microsoft.com/office/drawing/2014/main" id="{32635BD7-0E3C-4C8B-9F66-C99EFBD528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备注占位符 2">
            <a:extLst>
              <a:ext uri="{FF2B5EF4-FFF2-40B4-BE49-F238E27FC236}">
                <a16:creationId xmlns:a16="http://schemas.microsoft.com/office/drawing/2014/main" id="{5ED36EF2-A6FD-4EAE-8E05-D6119E1F1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顺序表的插入是指在表的第</a:t>
            </a:r>
            <a:r>
              <a:rPr lang="en-US" altLang="zh-CN" dirty="0" err="1"/>
              <a:t>i</a:t>
            </a:r>
            <a:r>
              <a:rPr lang="zh-CN" altLang="en-US" dirty="0"/>
              <a:t>个位置上插入一个值为</a:t>
            </a:r>
            <a:r>
              <a:rPr lang="en-US" altLang="zh-CN" dirty="0"/>
              <a:t>item</a:t>
            </a:r>
            <a:r>
              <a:rPr lang="zh-CN" altLang="en-US" dirty="0"/>
              <a:t>的新元素，插入后表长加</a:t>
            </a:r>
            <a:r>
              <a:rPr lang="en-US" altLang="zh-CN" dirty="0"/>
              <a:t>1</a:t>
            </a:r>
          </a:p>
          <a:p>
            <a:endParaRPr lang="en-US" altLang="zh-CN" dirty="0"/>
          </a:p>
          <a:p>
            <a:r>
              <a:rPr lang="zh-CN" altLang="en-US" dirty="0"/>
              <a:t>写循环语句一定要清楚从第几个数开始，到第几个数结束，一共循环多少次。</a:t>
            </a:r>
          </a:p>
        </p:txBody>
      </p:sp>
      <p:sp>
        <p:nvSpPr>
          <p:cNvPr id="27652" name="灯片编号占位符 3">
            <a:extLst>
              <a:ext uri="{FF2B5EF4-FFF2-40B4-BE49-F238E27FC236}">
                <a16:creationId xmlns:a16="http://schemas.microsoft.com/office/drawing/2014/main" id="{73D98092-65B4-401E-ADD3-B059974E88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C6D8C02-6D37-4F13-8F14-4BCBDFB5469E}" type="slidenum">
              <a:rPr lang="zh-CN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16</a:t>
            </a:fld>
            <a:endParaRPr lang="en-US" altLang="zh-CN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算法步骤：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、检查插入条件是否满足：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）顺序表的存储空间是否已达到最大值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）插入位置是否合法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、从最后一个元素向前直到第</a:t>
            </a:r>
            <a:r>
              <a:rPr lang="en-US" altLang="zh-CN" dirty="0" err="1"/>
              <a:t>i</a:t>
            </a:r>
            <a:r>
              <a:rPr lang="zh-CN" altLang="en-US" dirty="0"/>
              <a:t>个元素为止，将每个元素均向后移一个存储单元，将第</a:t>
            </a:r>
            <a:r>
              <a:rPr lang="en-US" altLang="zh-CN" dirty="0" err="1"/>
              <a:t>i</a:t>
            </a:r>
            <a:r>
              <a:rPr lang="zh-CN" altLang="en-US" dirty="0"/>
              <a:t>个位置空出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、将新元素写入到第</a:t>
            </a:r>
            <a:r>
              <a:rPr lang="en-US" altLang="zh-CN" dirty="0" err="1"/>
              <a:t>i</a:t>
            </a:r>
            <a:r>
              <a:rPr lang="zh-CN" altLang="en-US" dirty="0"/>
              <a:t>个元素处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、将顺序表长度加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D268E3-EC92-49B6-B95F-4CAF8CF8BBB6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38181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顺序表上的插入运算，时间主要消耗在数据的移动上。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插入位置</a:t>
            </a:r>
            <a:r>
              <a:rPr lang="en-US" altLang="zh-CN" dirty="0" err="1"/>
              <a:t>i</a:t>
            </a:r>
            <a:r>
              <a:rPr lang="zh-CN" altLang="en-US" dirty="0"/>
              <a:t>的取值范围为：</a:t>
            </a:r>
            <a:r>
              <a:rPr lang="en-US" altLang="zh-CN" dirty="0"/>
              <a:t>1&lt;=</a:t>
            </a:r>
            <a:r>
              <a:rPr lang="en-US" altLang="zh-CN" dirty="0" err="1"/>
              <a:t>i</a:t>
            </a:r>
            <a:r>
              <a:rPr lang="en-US" altLang="zh-CN" dirty="0"/>
              <a:t>&lt;=n+1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D268E3-EC92-49B6-B95F-4CAF8CF8BBB6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69341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这说明在顺序表上进行插入操作，需移动表中一半的数据元素。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D268E3-EC92-49B6-B95F-4CAF8CF8BBB6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82044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D268E3-EC92-49B6-B95F-4CAF8CF8BBB6}" type="slidenum">
              <a:rPr lang="zh-CN" altLang="en-US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76529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算法步骤：</a:t>
            </a:r>
          </a:p>
          <a:p>
            <a:r>
              <a:rPr lang="en-US" altLang="zh-CN" dirty="0"/>
              <a:t>1</a:t>
            </a:r>
            <a:r>
              <a:rPr lang="zh-CN" altLang="en-US" dirty="0"/>
              <a:t>、检查删除条件是否满足：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）顺序表是否为空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）删除位置是否合法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、从第</a:t>
            </a:r>
            <a:r>
              <a:rPr lang="en-US" altLang="zh-CN" dirty="0"/>
              <a:t>i+1</a:t>
            </a:r>
            <a:r>
              <a:rPr lang="zh-CN" altLang="en-US" dirty="0"/>
              <a:t>个元素向后直至最后一个元素为止，将每个元素均前移一个存储单元</a:t>
            </a:r>
          </a:p>
          <a:p>
            <a:r>
              <a:rPr lang="en-US" altLang="zh-CN" dirty="0"/>
              <a:t>3</a:t>
            </a:r>
            <a:r>
              <a:rPr lang="zh-CN" altLang="en-US" dirty="0"/>
              <a:t>、将顺序表长度减</a:t>
            </a:r>
            <a:r>
              <a:rPr lang="en-US" altLang="zh-CN" dirty="0"/>
              <a:t>1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D268E3-EC92-49B6-B95F-4CAF8CF8BBB6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20637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与插入操作相同，顺序表的删除操作时间主要消耗在移动元素上。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1&lt;=</a:t>
            </a:r>
            <a:r>
              <a:rPr lang="en-US" altLang="zh-CN" dirty="0" err="1"/>
              <a:t>i</a:t>
            </a:r>
            <a:r>
              <a:rPr lang="en-US" altLang="zh-CN" dirty="0"/>
              <a:t>&lt;=n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D268E3-EC92-49B6-B95F-4CAF8CF8BBB6}" type="slidenum">
              <a:rPr lang="zh-CN" altLang="en-US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7861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>
            <a:extLst>
              <a:ext uri="{FF2B5EF4-FFF2-40B4-BE49-F238E27FC236}">
                <a16:creationId xmlns:a16="http://schemas.microsoft.com/office/drawing/2014/main" id="{210035A5-669D-41B9-8A7C-1BF4D800FF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备注占位符 2">
            <a:extLst>
              <a:ext uri="{FF2B5EF4-FFF2-40B4-BE49-F238E27FC236}">
                <a16:creationId xmlns:a16="http://schemas.microsoft.com/office/drawing/2014/main" id="{12230338-22FB-4E96-8205-CF999AB76A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8196" name="灯片编号占位符 3">
            <a:extLst>
              <a:ext uri="{FF2B5EF4-FFF2-40B4-BE49-F238E27FC236}">
                <a16:creationId xmlns:a16="http://schemas.microsoft.com/office/drawing/2014/main" id="{B1D5992F-764C-4986-BECD-3686F71E9D9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F28EC968-7A88-4E65-8021-89D243C3F39D}" type="slidenum">
              <a:rPr lang="zh-CN" altLang="en-US" sz="1200" smtClean="0"/>
              <a:pPr/>
              <a:t>2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在顺序表上进行删除操作大约需要移动表中一半的元素。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D268E3-EC92-49B6-B95F-4CAF8CF8BBB6}" type="slidenum">
              <a:rPr lang="zh-CN" altLang="en-US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33197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为了建立起数据元素之间的逻辑关系，对线性表中的每个数据元素</a:t>
            </a:r>
            <a:r>
              <a:rPr lang="en-US" altLang="zh-CN" dirty="0"/>
              <a:t>a</a:t>
            </a:r>
            <a:r>
              <a:rPr lang="zh-CN" altLang="en-US" dirty="0"/>
              <a:t>，除了存放数据元素自身的信息外，还需要存储其后继元素所在的地址信息，这个地址信息称为指针。数据元素自身信息和指针这两部分组成了数据元素的存储映像，称为结点。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一般来说，一个结点可以包含一个或多个指针。含有一个指针使其指向后继的称为单链表，含有两个指针分别指向前驱和后继的称为双链表。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D268E3-EC92-49B6-B95F-4CAF8CF8BBB6}" type="slidenum">
              <a:rPr lang="zh-CN" altLang="en-US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07932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单链表中，由于每个结点的存储地址存放在其前驱结点的指针域中，可是第一个结点是没有前驱结点的，为了方便操作，通常在链表的第一个结点前加一个头结点。头结点的类型与其他数据结点相同，其指针域存放第一个结点的地址。最后一个结点没有后继，其指针域必须置空（</a:t>
            </a:r>
            <a:r>
              <a:rPr lang="en-US" altLang="zh-CN" dirty="0"/>
              <a:t>NULL</a:t>
            </a:r>
            <a:r>
              <a:rPr lang="zh-CN" altLang="en-US" dirty="0"/>
              <a:t>），表示此单链表到此结束。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头结点的加入完全是为了操作方便，它的数据域可以不存放任何信息，也可以存放有关链表的整体信息，如表长；指针域存放的是第一个数据结点的地址，空表时为</a:t>
            </a:r>
            <a:r>
              <a:rPr lang="en-US" altLang="zh-CN" dirty="0"/>
              <a:t>NULL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D268E3-EC92-49B6-B95F-4CAF8CF8BBB6}" type="slidenum">
              <a:rPr lang="zh-CN" altLang="en-US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70608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>
            <a:extLst>
              <a:ext uri="{FF2B5EF4-FFF2-40B4-BE49-F238E27FC236}">
                <a16:creationId xmlns:a16="http://schemas.microsoft.com/office/drawing/2014/main" id="{319107A8-2D9D-4683-96E7-6FFDC9A4013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备注占位符 2">
            <a:extLst>
              <a:ext uri="{FF2B5EF4-FFF2-40B4-BE49-F238E27FC236}">
                <a16:creationId xmlns:a16="http://schemas.microsoft.com/office/drawing/2014/main" id="{B94357A0-E932-4FCA-8FED-379EACF5A9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类的定义：</a:t>
            </a:r>
            <a:endParaRPr lang="en-US" altLang="zh-CN" dirty="0"/>
          </a:p>
          <a:p>
            <a:r>
              <a:rPr lang="en-US" altLang="zh-CN" dirty="0"/>
              <a:t>template&lt;class T&gt;</a:t>
            </a:r>
          </a:p>
          <a:p>
            <a:r>
              <a:rPr lang="en-US" altLang="zh-CN" dirty="0"/>
              <a:t>struct Node{</a:t>
            </a:r>
          </a:p>
          <a:p>
            <a:r>
              <a:rPr lang="en-US" altLang="zh-CN" dirty="0"/>
              <a:t>  T data;</a:t>
            </a:r>
          </a:p>
          <a:p>
            <a:r>
              <a:rPr lang="en-US" altLang="zh-CN" dirty="0"/>
              <a:t>  Node&lt;T&gt; *next;</a:t>
            </a:r>
          </a:p>
          <a:p>
            <a:r>
              <a:rPr lang="en-US" altLang="zh-CN" dirty="0"/>
              <a:t>};</a:t>
            </a:r>
          </a:p>
          <a:p>
            <a:endParaRPr lang="en-US" altLang="zh-CN" dirty="0"/>
          </a:p>
          <a:p>
            <a:r>
              <a:rPr lang="en-US" altLang="zh-CN" dirty="0"/>
              <a:t>template&lt;class T&gt;</a:t>
            </a:r>
          </a:p>
          <a:p>
            <a:r>
              <a:rPr lang="en-US" altLang="zh-CN" dirty="0"/>
              <a:t>class LinkList{</a:t>
            </a:r>
          </a:p>
          <a:p>
            <a:r>
              <a:rPr lang="en-US" altLang="zh-CN" dirty="0"/>
              <a:t>    Node&lt;T&gt; *head;</a:t>
            </a:r>
          </a:p>
          <a:p>
            <a:r>
              <a:rPr lang="en-US" altLang="zh-CN" dirty="0"/>
              <a:t>public:</a:t>
            </a:r>
          </a:p>
          <a:p>
            <a:r>
              <a:rPr lang="en-US" altLang="zh-CN" dirty="0"/>
              <a:t>    LinkList();</a:t>
            </a:r>
          </a:p>
          <a:p>
            <a:r>
              <a:rPr lang="en-US" altLang="zh-CN" dirty="0"/>
              <a:t>    LinkList(T a[],int n);</a:t>
            </a:r>
          </a:p>
          <a:p>
            <a:r>
              <a:rPr lang="en-US" altLang="zh-CN" dirty="0"/>
              <a:t>    ~LinkList();</a:t>
            </a:r>
          </a:p>
          <a:p>
            <a:r>
              <a:rPr lang="en-US" altLang="zh-CN" dirty="0"/>
              <a:t>    int </a:t>
            </a:r>
            <a:r>
              <a:rPr lang="en-US" altLang="zh-CN" dirty="0" err="1"/>
              <a:t>ListLength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T get(int pos);</a:t>
            </a:r>
          </a:p>
          <a:p>
            <a:r>
              <a:rPr lang="en-US" altLang="zh-CN" dirty="0"/>
              <a:t>    int Locate(T item);</a:t>
            </a:r>
          </a:p>
          <a:p>
            <a:r>
              <a:rPr lang="en-US" altLang="zh-CN" dirty="0"/>
              <a:t>    void </a:t>
            </a:r>
            <a:r>
              <a:rPr lang="en-US" altLang="zh-CN" dirty="0" err="1"/>
              <a:t>PrintList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void Insert(int </a:t>
            </a:r>
            <a:r>
              <a:rPr lang="en-US" altLang="zh-CN" dirty="0" err="1"/>
              <a:t>i,T</a:t>
            </a:r>
            <a:r>
              <a:rPr lang="en-US" altLang="zh-CN" dirty="0"/>
              <a:t> item);</a:t>
            </a:r>
          </a:p>
          <a:p>
            <a:r>
              <a:rPr lang="en-US" altLang="zh-CN" dirty="0"/>
              <a:t>    T Delete(int </a:t>
            </a:r>
            <a:r>
              <a:rPr lang="en-US" altLang="zh-CN" dirty="0" err="1"/>
              <a:t>i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};</a:t>
            </a:r>
          </a:p>
          <a:p>
            <a:endParaRPr lang="en-US" altLang="zh-CN" dirty="0"/>
          </a:p>
          <a:p>
            <a:r>
              <a:rPr lang="en-US" altLang="zh-CN" dirty="0"/>
              <a:t>///////////////////////////</a:t>
            </a:r>
          </a:p>
          <a:p>
            <a:r>
              <a:rPr lang="zh-CN" altLang="en-US" dirty="0"/>
              <a:t>如果结点数据设置成私有类型的话，可将链表类定义成结点类的友元类：</a:t>
            </a:r>
            <a:endParaRPr lang="en-US" altLang="zh-CN" dirty="0"/>
          </a:p>
          <a:p>
            <a:r>
              <a:rPr lang="en-US" altLang="zh-CN" dirty="0"/>
              <a:t>Template&lt;class T&gt;</a:t>
            </a:r>
          </a:p>
          <a:p>
            <a:r>
              <a:rPr lang="en-US" altLang="zh-CN" dirty="0"/>
              <a:t>class </a:t>
            </a:r>
            <a:r>
              <a:rPr lang="en-US" altLang="zh-CN" dirty="0" err="1"/>
              <a:t>LNode</a:t>
            </a:r>
            <a:r>
              <a:rPr lang="en-US" altLang="zh-CN" dirty="0"/>
              <a:t>{</a:t>
            </a:r>
          </a:p>
          <a:p>
            <a:r>
              <a:rPr lang="en-US" altLang="zh-CN" dirty="0"/>
              <a:t>    friend </a:t>
            </a:r>
            <a:r>
              <a:rPr lang="en-US" altLang="zh-CN" dirty="0" err="1"/>
              <a:t>LinkList</a:t>
            </a:r>
            <a:r>
              <a:rPr lang="en-US" altLang="zh-CN" dirty="0"/>
              <a:t>&lt;T&gt;;</a:t>
            </a:r>
          </a:p>
          <a:p>
            <a:r>
              <a:rPr lang="en-US" altLang="zh-CN" dirty="0"/>
              <a:t> private:</a:t>
            </a:r>
          </a:p>
          <a:p>
            <a:r>
              <a:rPr lang="en-US" altLang="zh-CN" dirty="0"/>
              <a:t>    T data;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Lnode</a:t>
            </a:r>
            <a:r>
              <a:rPr lang="en-US" altLang="zh-CN" dirty="0"/>
              <a:t>&lt;T&gt; *next;</a:t>
            </a:r>
          </a:p>
          <a:p>
            <a:r>
              <a:rPr lang="en-US" altLang="zh-CN" dirty="0"/>
              <a:t>};</a:t>
            </a:r>
          </a:p>
          <a:p>
            <a:r>
              <a:rPr lang="en-US" altLang="zh-CN" dirty="0"/>
              <a:t>template&lt;class T&gt;</a:t>
            </a:r>
          </a:p>
          <a:p>
            <a:r>
              <a:rPr lang="en-US" altLang="zh-CN" dirty="0"/>
              <a:t>class </a:t>
            </a:r>
            <a:r>
              <a:rPr lang="en-US" altLang="zh-CN" dirty="0" err="1"/>
              <a:t>LinkList</a:t>
            </a:r>
            <a:r>
              <a:rPr lang="en-US" altLang="zh-CN" dirty="0"/>
              <a:t>{</a:t>
            </a:r>
          </a:p>
          <a:p>
            <a:r>
              <a:rPr lang="en-US" altLang="zh-CN" dirty="0"/>
              <a:t>private:</a:t>
            </a:r>
          </a:p>
          <a:p>
            <a:r>
              <a:rPr lang="en-US" altLang="zh-CN" dirty="0"/>
              <a:t>    Node&lt;T&gt; *head;</a:t>
            </a:r>
          </a:p>
          <a:p>
            <a:r>
              <a:rPr lang="en-US" altLang="zh-CN" dirty="0"/>
              <a:t>public: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LinkList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LinkList</a:t>
            </a:r>
            <a:r>
              <a:rPr lang="en-US" altLang="zh-CN" dirty="0"/>
              <a:t>(T a[],int n);</a:t>
            </a:r>
          </a:p>
          <a:p>
            <a:r>
              <a:rPr lang="en-US" altLang="zh-CN" dirty="0"/>
              <a:t>    ~</a:t>
            </a:r>
            <a:r>
              <a:rPr lang="en-US" altLang="zh-CN" dirty="0" err="1"/>
              <a:t>LinkList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int </a:t>
            </a:r>
            <a:r>
              <a:rPr lang="en-US" altLang="zh-CN" dirty="0" err="1"/>
              <a:t>ListLength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T get(int pos);</a:t>
            </a:r>
          </a:p>
          <a:p>
            <a:r>
              <a:rPr lang="en-US" altLang="zh-CN" dirty="0"/>
              <a:t>    int Locate(T item);</a:t>
            </a:r>
          </a:p>
          <a:p>
            <a:r>
              <a:rPr lang="en-US" altLang="zh-CN" dirty="0"/>
              <a:t>    void </a:t>
            </a:r>
            <a:r>
              <a:rPr lang="en-US" altLang="zh-CN" dirty="0" err="1"/>
              <a:t>PrintList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void Insert(int </a:t>
            </a:r>
            <a:r>
              <a:rPr lang="en-US" altLang="zh-CN" dirty="0" err="1"/>
              <a:t>i,T</a:t>
            </a:r>
            <a:r>
              <a:rPr lang="en-US" altLang="zh-CN" dirty="0"/>
              <a:t> item);</a:t>
            </a:r>
          </a:p>
          <a:p>
            <a:r>
              <a:rPr lang="en-US" altLang="zh-CN" dirty="0"/>
              <a:t>    T Delete(int </a:t>
            </a:r>
            <a:r>
              <a:rPr lang="en-US" altLang="zh-CN" dirty="0" err="1"/>
              <a:t>i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};</a:t>
            </a:r>
          </a:p>
          <a:p>
            <a:endParaRPr lang="zh-CN" altLang="en-US" dirty="0"/>
          </a:p>
        </p:txBody>
      </p:sp>
      <p:sp>
        <p:nvSpPr>
          <p:cNvPr id="43012" name="灯片编号占位符 3">
            <a:extLst>
              <a:ext uri="{FF2B5EF4-FFF2-40B4-BE49-F238E27FC236}">
                <a16:creationId xmlns:a16="http://schemas.microsoft.com/office/drawing/2014/main" id="{B46E103C-A2CE-4C19-9E7E-01DDB17FCE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1089F07E-09F9-4FCE-A8FD-F83B96C73BA1}" type="slidenum">
              <a:rPr lang="zh-CN" altLang="en-US" sz="1200" smtClean="0"/>
              <a:pPr/>
              <a:t>29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>
            <a:extLst>
              <a:ext uri="{FF2B5EF4-FFF2-40B4-BE49-F238E27FC236}">
                <a16:creationId xmlns:a16="http://schemas.microsoft.com/office/drawing/2014/main" id="{319107A8-2D9D-4683-96E7-6FFDC9A4013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备注占位符 2">
            <a:extLst>
              <a:ext uri="{FF2B5EF4-FFF2-40B4-BE49-F238E27FC236}">
                <a16:creationId xmlns:a16="http://schemas.microsoft.com/office/drawing/2014/main" id="{B94357A0-E932-4FCA-8FED-379EACF5A9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/>
              <a:t>#include&lt;iostream&gt;</a:t>
            </a:r>
          </a:p>
          <a:p>
            <a:r>
              <a:rPr lang="en-US" altLang="zh-CN" dirty="0"/>
              <a:t>#include&lt;</a:t>
            </a:r>
            <a:r>
              <a:rPr lang="en-US" altLang="zh-CN" dirty="0" err="1"/>
              <a:t>stdlib.h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using namespace std;</a:t>
            </a:r>
          </a:p>
          <a:p>
            <a:endParaRPr lang="en-US" altLang="zh-CN" dirty="0"/>
          </a:p>
          <a:p>
            <a:r>
              <a:rPr lang="en-US" altLang="zh-CN" dirty="0"/>
              <a:t>class  </a:t>
            </a:r>
            <a:r>
              <a:rPr lang="en-US" altLang="zh-CN" dirty="0" err="1"/>
              <a:t>LNode</a:t>
            </a:r>
            <a:r>
              <a:rPr lang="en-US" altLang="zh-CN" dirty="0"/>
              <a:t> {</a:t>
            </a:r>
          </a:p>
          <a:p>
            <a:r>
              <a:rPr lang="en-US" altLang="zh-CN" dirty="0"/>
              <a:t> public:</a:t>
            </a:r>
          </a:p>
          <a:p>
            <a:r>
              <a:rPr lang="en-US" altLang="zh-CN" dirty="0"/>
              <a:t>     int       data;                                    // </a:t>
            </a:r>
            <a:r>
              <a:rPr lang="zh-CN" altLang="en-US" dirty="0"/>
              <a:t>数据域</a:t>
            </a:r>
          </a:p>
          <a:p>
            <a:r>
              <a:rPr lang="zh-CN" altLang="en-US" dirty="0"/>
              <a:t>     </a:t>
            </a:r>
            <a:r>
              <a:rPr lang="en-US" altLang="zh-CN" dirty="0" err="1"/>
              <a:t>LNode</a:t>
            </a:r>
            <a:r>
              <a:rPr lang="en-US" altLang="zh-CN" dirty="0"/>
              <a:t>	  *next;	                // </a:t>
            </a:r>
            <a:r>
              <a:rPr lang="zh-CN" altLang="en-US" dirty="0"/>
              <a:t>后继指针</a:t>
            </a:r>
          </a:p>
          <a:p>
            <a:r>
              <a:rPr lang="en-US" altLang="zh-CN" dirty="0"/>
              <a:t>} ;</a:t>
            </a:r>
          </a:p>
          <a:p>
            <a:endParaRPr lang="en-US" altLang="zh-CN" dirty="0"/>
          </a:p>
          <a:p>
            <a:r>
              <a:rPr lang="en-US" altLang="zh-CN" dirty="0"/>
              <a:t>class </a:t>
            </a:r>
            <a:r>
              <a:rPr lang="en-US" altLang="zh-CN" dirty="0" err="1"/>
              <a:t>LinkList</a:t>
            </a:r>
            <a:r>
              <a:rPr lang="en-US" altLang="zh-CN" dirty="0"/>
              <a:t>{</a:t>
            </a:r>
          </a:p>
          <a:p>
            <a:r>
              <a:rPr lang="en-US" altLang="zh-CN" dirty="0"/>
              <a:t>    int  </a:t>
            </a:r>
            <a:r>
              <a:rPr lang="en-US" altLang="zh-CN" dirty="0" err="1"/>
              <a:t>len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LNode</a:t>
            </a:r>
            <a:r>
              <a:rPr lang="en-US" altLang="zh-CN" dirty="0"/>
              <a:t> *head;   //head</a:t>
            </a:r>
            <a:r>
              <a:rPr lang="zh-CN" altLang="en-US" dirty="0"/>
              <a:t>为单链表的头指针，</a:t>
            </a:r>
            <a:r>
              <a:rPr lang="en-US" altLang="zh-CN" dirty="0" err="1"/>
              <a:t>len</a:t>
            </a:r>
            <a:r>
              <a:rPr lang="zh-CN" altLang="en-US" dirty="0"/>
              <a:t>记录元素个数</a:t>
            </a:r>
          </a:p>
          <a:p>
            <a:r>
              <a:rPr lang="en-US" altLang="zh-CN" dirty="0"/>
              <a:t>public: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LinkList</a:t>
            </a:r>
            <a:r>
              <a:rPr lang="en-US" altLang="zh-CN" dirty="0"/>
              <a:t>(){</a:t>
            </a:r>
          </a:p>
          <a:p>
            <a:r>
              <a:rPr lang="en-US" altLang="zh-CN" dirty="0"/>
              <a:t>       head= new </a:t>
            </a:r>
            <a:r>
              <a:rPr lang="en-US" altLang="zh-CN" dirty="0" err="1"/>
              <a:t>LNode</a:t>
            </a:r>
            <a:r>
              <a:rPr lang="en-US" altLang="zh-CN" dirty="0"/>
              <a:t>;        //</a:t>
            </a:r>
            <a:r>
              <a:rPr lang="zh-CN" altLang="en-US" dirty="0"/>
              <a:t>创建头结点</a:t>
            </a:r>
          </a:p>
          <a:p>
            <a:r>
              <a:rPr lang="zh-CN" altLang="en-US" dirty="0"/>
              <a:t>       </a:t>
            </a:r>
            <a:r>
              <a:rPr lang="en-US" altLang="zh-CN" dirty="0"/>
              <a:t>head-&gt;next = NULL;</a:t>
            </a:r>
          </a:p>
          <a:p>
            <a:r>
              <a:rPr lang="en-US" altLang="zh-CN" dirty="0"/>
              <a:t>       </a:t>
            </a:r>
            <a:r>
              <a:rPr lang="en-US" altLang="zh-CN" dirty="0" err="1"/>
              <a:t>cin</a:t>
            </a:r>
            <a:r>
              <a:rPr lang="en-US" altLang="zh-CN" dirty="0"/>
              <a:t>&gt;&gt;</a:t>
            </a:r>
            <a:r>
              <a:rPr lang="en-US" altLang="zh-CN" dirty="0" err="1"/>
              <a:t>len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   </a:t>
            </a:r>
            <a:r>
              <a:rPr lang="en-US" altLang="zh-CN" dirty="0" err="1"/>
              <a:t>LNode</a:t>
            </a:r>
            <a:r>
              <a:rPr lang="en-US" altLang="zh-CN" dirty="0"/>
              <a:t> *p=head,*s;</a:t>
            </a:r>
          </a:p>
          <a:p>
            <a:r>
              <a:rPr lang="en-US" altLang="zh-CN" dirty="0"/>
              <a:t>      for (int j=0; j&lt;</a:t>
            </a:r>
            <a:r>
              <a:rPr lang="en-US" altLang="zh-CN" dirty="0" err="1"/>
              <a:t>len</a:t>
            </a:r>
            <a:r>
              <a:rPr lang="en-US" altLang="zh-CN" dirty="0"/>
              <a:t>; </a:t>
            </a:r>
            <a:r>
              <a:rPr lang="en-US" altLang="zh-CN" dirty="0" err="1"/>
              <a:t>j++</a:t>
            </a:r>
            <a:r>
              <a:rPr lang="en-US" altLang="zh-CN" dirty="0"/>
              <a:t>)      //</a:t>
            </a:r>
            <a:r>
              <a:rPr lang="zh-CN" altLang="en-US" dirty="0"/>
              <a:t>在链表后面增添结点</a:t>
            </a:r>
          </a:p>
          <a:p>
            <a:r>
              <a:rPr lang="zh-CN" altLang="en-US" dirty="0"/>
              <a:t>       </a:t>
            </a:r>
            <a:r>
              <a:rPr lang="en-US" altLang="zh-CN" dirty="0"/>
              <a:t>{   s=new </a:t>
            </a:r>
            <a:r>
              <a:rPr lang="en-US" altLang="zh-CN" dirty="0" err="1"/>
              <a:t>LNode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       </a:t>
            </a:r>
            <a:r>
              <a:rPr lang="en-US" altLang="zh-CN" dirty="0" err="1"/>
              <a:t>cin</a:t>
            </a:r>
            <a:r>
              <a:rPr lang="en-US" altLang="zh-CN" dirty="0"/>
              <a:t>&gt;&gt;s-&gt;data;</a:t>
            </a:r>
          </a:p>
          <a:p>
            <a:r>
              <a:rPr lang="en-US" altLang="zh-CN" dirty="0"/>
              <a:t>           s-&gt;next=p-&gt;next;</a:t>
            </a:r>
          </a:p>
          <a:p>
            <a:r>
              <a:rPr lang="en-US" altLang="zh-CN" dirty="0"/>
              <a:t>           p-&gt;next=s;</a:t>
            </a:r>
          </a:p>
          <a:p>
            <a:r>
              <a:rPr lang="en-US" altLang="zh-CN" dirty="0"/>
              <a:t>           p=s;</a:t>
            </a:r>
          </a:p>
          <a:p>
            <a:r>
              <a:rPr lang="en-US" altLang="zh-CN" dirty="0"/>
              <a:t>       }</a:t>
            </a:r>
          </a:p>
          <a:p>
            <a:r>
              <a:rPr lang="en-US" altLang="zh-CN" dirty="0"/>
              <a:t>    }</a:t>
            </a:r>
          </a:p>
          <a:p>
            <a:endParaRPr lang="en-US" altLang="zh-CN" dirty="0"/>
          </a:p>
          <a:p>
            <a:r>
              <a:rPr lang="en-US" altLang="zh-CN" dirty="0"/>
              <a:t>    ~</a:t>
            </a:r>
            <a:r>
              <a:rPr lang="en-US" altLang="zh-CN" dirty="0" err="1"/>
              <a:t>LinkList</a:t>
            </a:r>
            <a:r>
              <a:rPr lang="en-US" altLang="zh-CN" dirty="0"/>
              <a:t>(){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LNode</a:t>
            </a:r>
            <a:r>
              <a:rPr lang="en-US" altLang="zh-CN" dirty="0"/>
              <a:t> *p,*q;</a:t>
            </a:r>
          </a:p>
          <a:p>
            <a:r>
              <a:rPr lang="en-US" altLang="zh-CN" dirty="0"/>
              <a:t>       p=head;</a:t>
            </a:r>
          </a:p>
          <a:p>
            <a:r>
              <a:rPr lang="en-US" altLang="zh-CN" dirty="0"/>
              <a:t>        while(p){</a:t>
            </a:r>
          </a:p>
          <a:p>
            <a:r>
              <a:rPr lang="en-US" altLang="zh-CN" dirty="0"/>
              <a:t>            q=p;</a:t>
            </a:r>
          </a:p>
          <a:p>
            <a:r>
              <a:rPr lang="en-US" altLang="zh-CN" dirty="0"/>
              <a:t>            p=p-&gt;next;</a:t>
            </a:r>
          </a:p>
          <a:p>
            <a:r>
              <a:rPr lang="en-US" altLang="zh-CN" dirty="0"/>
              <a:t>            delete q;          // </a:t>
            </a:r>
            <a:r>
              <a:rPr lang="zh-CN" altLang="en-US" dirty="0"/>
              <a:t>删除</a:t>
            </a:r>
            <a:r>
              <a:rPr lang="en-US" altLang="zh-CN" dirty="0"/>
              <a:t>q</a:t>
            </a:r>
            <a:r>
              <a:rPr lang="zh-CN" altLang="en-US" dirty="0"/>
              <a:t>指向的结点</a:t>
            </a:r>
          </a:p>
          <a:p>
            <a:r>
              <a:rPr lang="zh-CN" altLang="en-US" dirty="0"/>
              <a:t>        </a:t>
            </a:r>
            <a:r>
              <a:rPr lang="en-US" altLang="zh-CN" dirty="0"/>
              <a:t>}</a:t>
            </a:r>
          </a:p>
          <a:p>
            <a:r>
              <a:rPr lang="en-US" altLang="zh-CN" dirty="0"/>
              <a:t>       head=NULL;      // </a:t>
            </a:r>
            <a:r>
              <a:rPr lang="zh-CN" altLang="en-US" dirty="0"/>
              <a:t>头结点设置为</a:t>
            </a:r>
            <a:r>
              <a:rPr lang="en-US" altLang="zh-CN" dirty="0"/>
              <a:t>NULL</a:t>
            </a:r>
          </a:p>
          <a:p>
            <a:r>
              <a:rPr lang="en-US" altLang="zh-CN" dirty="0"/>
              <a:t>    }</a:t>
            </a:r>
          </a:p>
          <a:p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LNode</a:t>
            </a:r>
            <a:r>
              <a:rPr lang="en-US" altLang="zh-CN" dirty="0"/>
              <a:t>* </a:t>
            </a:r>
            <a:r>
              <a:rPr lang="en-US" altLang="zh-CN" dirty="0" err="1"/>
              <a:t>SearchLinkList</a:t>
            </a:r>
            <a:r>
              <a:rPr lang="en-US" altLang="zh-CN" dirty="0"/>
              <a:t>(int </a:t>
            </a:r>
            <a:r>
              <a:rPr lang="en-US" altLang="zh-CN" dirty="0" err="1"/>
              <a:t>i</a:t>
            </a:r>
            <a:r>
              <a:rPr lang="en-US" altLang="zh-CN" dirty="0"/>
              <a:t>){	// head</a:t>
            </a:r>
            <a:r>
              <a:rPr lang="zh-CN" altLang="en-US" dirty="0"/>
              <a:t>为单链表的头结点，</a:t>
            </a:r>
            <a:r>
              <a:rPr lang="en-US" altLang="zh-CN" dirty="0" err="1"/>
              <a:t>i</a:t>
            </a:r>
            <a:r>
              <a:rPr lang="zh-CN" altLang="en-US" dirty="0"/>
              <a:t>为待查找的第</a:t>
            </a:r>
            <a:r>
              <a:rPr lang="en-US" altLang="zh-CN" dirty="0" err="1"/>
              <a:t>i</a:t>
            </a:r>
            <a:r>
              <a:rPr lang="zh-CN" altLang="en-US" dirty="0"/>
              <a:t>个元素</a:t>
            </a:r>
            <a:endParaRPr lang="en-US" altLang="zh-CN" dirty="0"/>
          </a:p>
          <a:p>
            <a:r>
              <a:rPr lang="en-US" altLang="zh-CN" dirty="0"/>
              <a:t>      </a:t>
            </a:r>
            <a:r>
              <a:rPr lang="en-US" altLang="zh-CN" dirty="0" err="1"/>
              <a:t>LNode</a:t>
            </a:r>
            <a:r>
              <a:rPr lang="en-US" altLang="zh-CN" dirty="0"/>
              <a:t> *p;</a:t>
            </a:r>
          </a:p>
          <a:p>
            <a:r>
              <a:rPr lang="en-US" altLang="zh-CN" dirty="0"/>
              <a:t>       if (</a:t>
            </a:r>
            <a:r>
              <a:rPr lang="en-US" altLang="zh-CN" dirty="0" err="1"/>
              <a:t>len</a:t>
            </a:r>
            <a:r>
              <a:rPr lang="en-US" altLang="zh-CN" dirty="0"/>
              <a:t>==0 || </a:t>
            </a:r>
            <a:r>
              <a:rPr lang="en-US" altLang="zh-CN" dirty="0" err="1"/>
              <a:t>i</a:t>
            </a:r>
            <a:r>
              <a:rPr lang="en-US" altLang="zh-CN" dirty="0"/>
              <a:t>&lt;1 || </a:t>
            </a:r>
            <a:r>
              <a:rPr lang="en-US" altLang="zh-CN" dirty="0" err="1"/>
              <a:t>i</a:t>
            </a:r>
            <a:r>
              <a:rPr lang="en-US" altLang="zh-CN" dirty="0"/>
              <a:t>&gt;</a:t>
            </a:r>
            <a:r>
              <a:rPr lang="en-US" altLang="zh-CN" dirty="0" err="1"/>
              <a:t>len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         return(NULL);</a:t>
            </a:r>
          </a:p>
          <a:p>
            <a:r>
              <a:rPr lang="en-US" altLang="zh-CN" dirty="0"/>
              <a:t>       p = head;  	               // p</a:t>
            </a:r>
            <a:r>
              <a:rPr lang="zh-CN" altLang="en-US" dirty="0"/>
              <a:t>指向头结点</a:t>
            </a:r>
          </a:p>
          <a:p>
            <a:r>
              <a:rPr lang="zh-CN" altLang="en-US" dirty="0"/>
              <a:t>       </a:t>
            </a:r>
            <a:r>
              <a:rPr lang="en-US" altLang="zh-CN" dirty="0"/>
              <a:t>for(int j=0;j&lt;</a:t>
            </a:r>
            <a:r>
              <a:rPr lang="en-US" altLang="zh-CN" dirty="0" err="1"/>
              <a:t>i;j</a:t>
            </a:r>
            <a:r>
              <a:rPr lang="en-US" altLang="zh-CN" dirty="0"/>
              <a:t>++)</a:t>
            </a:r>
          </a:p>
          <a:p>
            <a:r>
              <a:rPr lang="en-US" altLang="zh-CN" dirty="0"/>
              <a:t>            p = p-&gt;next; 	   // </a:t>
            </a:r>
            <a:r>
              <a:rPr lang="zh-CN" altLang="en-US" dirty="0"/>
              <a:t>顺指针查找</a:t>
            </a:r>
          </a:p>
          <a:p>
            <a:r>
              <a:rPr lang="zh-CN" altLang="en-US" dirty="0"/>
              <a:t>       </a:t>
            </a:r>
            <a:r>
              <a:rPr lang="en-US" altLang="zh-CN" dirty="0"/>
              <a:t>return(p);				   // </a:t>
            </a:r>
            <a:r>
              <a:rPr lang="zh-CN" altLang="en-US" dirty="0"/>
              <a:t>返回第</a:t>
            </a:r>
            <a:r>
              <a:rPr lang="en-US" altLang="zh-CN" dirty="0" err="1"/>
              <a:t>i</a:t>
            </a:r>
            <a:r>
              <a:rPr lang="zh-CN" altLang="en-US" dirty="0"/>
              <a:t>个元素结点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en-US" altLang="zh-CN" dirty="0"/>
              <a:t>    void </a:t>
            </a:r>
            <a:r>
              <a:rPr lang="en-US" altLang="zh-CN" dirty="0" err="1"/>
              <a:t>PrintList</a:t>
            </a:r>
            <a:r>
              <a:rPr lang="en-US" altLang="zh-CN" dirty="0"/>
              <a:t>(){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LNode</a:t>
            </a:r>
            <a:r>
              <a:rPr lang="en-US" altLang="zh-CN" dirty="0"/>
              <a:t> *p;</a:t>
            </a:r>
          </a:p>
          <a:p>
            <a:r>
              <a:rPr lang="en-US" altLang="zh-CN" dirty="0"/>
              <a:t>        p=head-&gt;next;</a:t>
            </a:r>
          </a:p>
          <a:p>
            <a:r>
              <a:rPr lang="en-US" altLang="zh-CN" dirty="0"/>
              <a:t>        while(p){</a:t>
            </a:r>
          </a:p>
          <a:p>
            <a:r>
              <a:rPr lang="en-US" altLang="zh-CN" dirty="0"/>
              <a:t>           </a:t>
            </a:r>
            <a:r>
              <a:rPr lang="en-US" altLang="zh-CN" dirty="0" err="1"/>
              <a:t>cout</a:t>
            </a:r>
            <a:r>
              <a:rPr lang="en-US" altLang="zh-CN" dirty="0"/>
              <a:t>&lt;&lt;p-&gt;data&lt;&lt;" ";</a:t>
            </a:r>
          </a:p>
          <a:p>
            <a:r>
              <a:rPr lang="en-US" altLang="zh-CN" dirty="0"/>
              <a:t>            p=p-&gt;next;</a:t>
            </a:r>
          </a:p>
          <a:p>
            <a:r>
              <a:rPr lang="en-US" altLang="zh-CN" dirty="0"/>
              <a:t>        }</a:t>
            </a:r>
          </a:p>
          <a:p>
            <a:r>
              <a:rPr lang="en-US" altLang="zh-CN" dirty="0"/>
              <a:t>       </a:t>
            </a:r>
            <a:r>
              <a:rPr lang="en-US" altLang="zh-CN" dirty="0" err="1"/>
              <a:t>cout</a:t>
            </a:r>
            <a:r>
              <a:rPr lang="en-US" altLang="zh-CN" dirty="0"/>
              <a:t>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}</a:t>
            </a:r>
          </a:p>
          <a:p>
            <a:endParaRPr lang="en-US" altLang="zh-CN" dirty="0"/>
          </a:p>
          <a:p>
            <a:r>
              <a:rPr lang="en-US" altLang="zh-CN" dirty="0"/>
              <a:t>    void Insert(int </a:t>
            </a:r>
            <a:r>
              <a:rPr lang="en-US" altLang="zh-CN" dirty="0" err="1"/>
              <a:t>i</a:t>
            </a:r>
            <a:r>
              <a:rPr lang="en-US" altLang="zh-CN" dirty="0"/>
              <a:t>, int e){</a:t>
            </a:r>
          </a:p>
          <a:p>
            <a:r>
              <a:rPr lang="en-US" altLang="zh-CN" dirty="0"/>
              <a:t>       </a:t>
            </a:r>
            <a:r>
              <a:rPr lang="en-US" altLang="zh-CN" dirty="0" err="1"/>
              <a:t>LNode</a:t>
            </a:r>
            <a:r>
              <a:rPr lang="en-US" altLang="zh-CN" dirty="0"/>
              <a:t> *p, *s;</a:t>
            </a:r>
          </a:p>
          <a:p>
            <a:r>
              <a:rPr lang="en-US" altLang="zh-CN" dirty="0"/>
              <a:t>       if (</a:t>
            </a:r>
            <a:r>
              <a:rPr lang="en-US" altLang="zh-CN" dirty="0" err="1"/>
              <a:t>i</a:t>
            </a:r>
            <a:r>
              <a:rPr lang="en-US" altLang="zh-CN" dirty="0"/>
              <a:t>==1)</a:t>
            </a:r>
          </a:p>
          <a:p>
            <a:r>
              <a:rPr lang="en-US" altLang="zh-CN" dirty="0"/>
              <a:t>           p=head;</a:t>
            </a:r>
          </a:p>
          <a:p>
            <a:r>
              <a:rPr lang="en-US" altLang="zh-CN" dirty="0"/>
              <a:t>      else {</a:t>
            </a:r>
          </a:p>
          <a:p>
            <a:r>
              <a:rPr lang="en-US" altLang="zh-CN" dirty="0"/>
              <a:t>           p = </a:t>
            </a:r>
            <a:r>
              <a:rPr lang="en-US" altLang="zh-CN" dirty="0" err="1"/>
              <a:t>SearchLinkList</a:t>
            </a:r>
            <a:r>
              <a:rPr lang="en-US" altLang="zh-CN" dirty="0"/>
              <a:t>(i-1);</a:t>
            </a:r>
          </a:p>
          <a:p>
            <a:r>
              <a:rPr lang="en-US" altLang="zh-CN" dirty="0"/>
              <a:t>           if (!p)</a:t>
            </a:r>
          </a:p>
          <a:p>
            <a:r>
              <a:rPr lang="en-US" altLang="zh-CN" dirty="0"/>
              <a:t>              exit(1);</a:t>
            </a:r>
          </a:p>
          <a:p>
            <a:r>
              <a:rPr lang="en-US" altLang="zh-CN" dirty="0"/>
              <a:t>       }      //</a:t>
            </a:r>
            <a:r>
              <a:rPr lang="zh-CN" altLang="en-US" dirty="0"/>
              <a:t>找到第</a:t>
            </a:r>
            <a:r>
              <a:rPr lang="en-US" altLang="zh-CN" dirty="0"/>
              <a:t>i-1</a:t>
            </a:r>
            <a:r>
              <a:rPr lang="zh-CN" altLang="en-US" dirty="0"/>
              <a:t>个元素</a:t>
            </a:r>
          </a:p>
          <a:p>
            <a:r>
              <a:rPr lang="zh-CN" altLang="en-US" dirty="0"/>
              <a:t>       </a:t>
            </a:r>
            <a:r>
              <a:rPr lang="en-US" altLang="zh-CN" dirty="0"/>
              <a:t>s = new </a:t>
            </a:r>
            <a:r>
              <a:rPr lang="en-US" altLang="zh-CN" dirty="0" err="1"/>
              <a:t>LNode</a:t>
            </a:r>
            <a:r>
              <a:rPr lang="en-US" altLang="zh-CN" dirty="0"/>
              <a:t>;			         // </a:t>
            </a:r>
            <a:r>
              <a:rPr lang="zh-CN" altLang="en-US" dirty="0"/>
              <a:t>生成新结点</a:t>
            </a:r>
          </a:p>
          <a:p>
            <a:r>
              <a:rPr lang="zh-CN" altLang="en-US" dirty="0"/>
              <a:t>       </a:t>
            </a:r>
            <a:r>
              <a:rPr lang="en-US" altLang="zh-CN" dirty="0"/>
              <a:t>s-&gt;data = e;</a:t>
            </a:r>
          </a:p>
          <a:p>
            <a:r>
              <a:rPr lang="en-US" altLang="zh-CN" dirty="0"/>
              <a:t>       </a:t>
            </a:r>
            <a:r>
              <a:rPr lang="en-US" altLang="zh-CN" dirty="0" err="1"/>
              <a:t>len</a:t>
            </a:r>
            <a:r>
              <a:rPr lang="en-US" altLang="zh-CN" dirty="0"/>
              <a:t>++;</a:t>
            </a:r>
          </a:p>
          <a:p>
            <a:r>
              <a:rPr lang="en-US" altLang="zh-CN" dirty="0"/>
              <a:t>       s-&gt;next = p-&gt;next;</a:t>
            </a:r>
          </a:p>
          <a:p>
            <a:r>
              <a:rPr lang="en-US" altLang="zh-CN" dirty="0"/>
              <a:t>       p-&gt;next = s;</a:t>
            </a:r>
          </a:p>
          <a:p>
            <a:r>
              <a:rPr lang="en-US" altLang="zh-CN" dirty="0"/>
              <a:t>    }</a:t>
            </a:r>
          </a:p>
          <a:p>
            <a:endParaRPr lang="en-US" altLang="zh-CN" dirty="0"/>
          </a:p>
          <a:p>
            <a:r>
              <a:rPr lang="en-US" altLang="zh-CN" dirty="0"/>
              <a:t>    int Delete(int </a:t>
            </a:r>
            <a:r>
              <a:rPr lang="en-US" altLang="zh-CN" dirty="0" err="1"/>
              <a:t>i</a:t>
            </a:r>
            <a:r>
              <a:rPr lang="en-US" altLang="zh-CN" dirty="0"/>
              <a:t>){</a:t>
            </a:r>
          </a:p>
          <a:p>
            <a:r>
              <a:rPr lang="en-US" altLang="zh-CN" dirty="0"/>
              <a:t>        int    e;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LNode</a:t>
            </a:r>
            <a:r>
              <a:rPr lang="en-US" altLang="zh-CN" dirty="0"/>
              <a:t> *p, *q;</a:t>
            </a:r>
          </a:p>
          <a:p>
            <a:r>
              <a:rPr lang="en-US" altLang="zh-CN" dirty="0"/>
              <a:t>        if (</a:t>
            </a:r>
            <a:r>
              <a:rPr lang="en-US" altLang="zh-CN" dirty="0" err="1"/>
              <a:t>i</a:t>
            </a:r>
            <a:r>
              <a:rPr lang="en-US" altLang="zh-CN" dirty="0"/>
              <a:t>==1)</a:t>
            </a:r>
          </a:p>
          <a:p>
            <a:r>
              <a:rPr lang="en-US" altLang="zh-CN" dirty="0"/>
              <a:t>            p=head;</a:t>
            </a:r>
          </a:p>
          <a:p>
            <a:r>
              <a:rPr lang="en-US" altLang="zh-CN" dirty="0"/>
              <a:t>       else {</a:t>
            </a:r>
          </a:p>
          <a:p>
            <a:r>
              <a:rPr lang="en-US" altLang="zh-CN" dirty="0"/>
              <a:t>            p = </a:t>
            </a:r>
            <a:r>
              <a:rPr lang="en-US" altLang="zh-CN" dirty="0" err="1"/>
              <a:t>SearchLinkList</a:t>
            </a:r>
            <a:r>
              <a:rPr lang="en-US" altLang="zh-CN" dirty="0"/>
              <a:t>(i-1);</a:t>
            </a:r>
          </a:p>
          <a:p>
            <a:r>
              <a:rPr lang="en-US" altLang="zh-CN" dirty="0"/>
              <a:t>            if (!p)</a:t>
            </a:r>
          </a:p>
          <a:p>
            <a:r>
              <a:rPr lang="en-US" altLang="zh-CN" dirty="0"/>
              <a:t>                exit(1);</a:t>
            </a:r>
          </a:p>
          <a:p>
            <a:r>
              <a:rPr lang="en-US" altLang="zh-CN" dirty="0"/>
              <a:t>        }</a:t>
            </a:r>
          </a:p>
          <a:p>
            <a:r>
              <a:rPr lang="en-US" altLang="zh-CN" dirty="0"/>
              <a:t>        q = p-&gt;next;</a:t>
            </a:r>
          </a:p>
          <a:p>
            <a:r>
              <a:rPr lang="en-US" altLang="zh-CN" dirty="0"/>
              <a:t>        p-&gt;next = p-&gt;next-&gt;next;		// </a:t>
            </a:r>
            <a:r>
              <a:rPr lang="zh-CN" altLang="en-US" dirty="0"/>
              <a:t>删除</a:t>
            </a:r>
            <a:r>
              <a:rPr lang="en-US" altLang="zh-CN" dirty="0" err="1"/>
              <a:t>i</a:t>
            </a:r>
            <a:r>
              <a:rPr lang="zh-CN" altLang="en-US" dirty="0"/>
              <a:t>结点</a:t>
            </a:r>
          </a:p>
          <a:p>
            <a:r>
              <a:rPr lang="zh-CN" altLang="en-US" dirty="0"/>
              <a:t>        </a:t>
            </a:r>
            <a:r>
              <a:rPr lang="en-US" altLang="zh-CN" dirty="0"/>
              <a:t>e = q-&gt;data;</a:t>
            </a:r>
          </a:p>
          <a:p>
            <a:r>
              <a:rPr lang="en-US" altLang="zh-CN" dirty="0"/>
              <a:t>        delete q;				// </a:t>
            </a:r>
            <a:r>
              <a:rPr lang="zh-CN" altLang="en-US" dirty="0"/>
              <a:t>取值并释放结点</a:t>
            </a:r>
          </a:p>
          <a:p>
            <a:r>
              <a:rPr lang="zh-CN" altLang="en-US" dirty="0"/>
              <a:t>        </a:t>
            </a:r>
            <a:r>
              <a:rPr lang="en-US" altLang="zh-CN" dirty="0" err="1"/>
              <a:t>len</a:t>
            </a:r>
            <a:r>
              <a:rPr lang="en-US" altLang="zh-CN" dirty="0"/>
              <a:t>--;</a:t>
            </a:r>
          </a:p>
          <a:p>
            <a:r>
              <a:rPr lang="en-US" altLang="zh-CN" dirty="0"/>
              <a:t>        return(e);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};</a:t>
            </a:r>
          </a:p>
          <a:p>
            <a:endParaRPr lang="en-US" altLang="zh-CN" dirty="0"/>
          </a:p>
          <a:p>
            <a:r>
              <a:rPr lang="en-US" altLang="zh-CN" dirty="0"/>
              <a:t>int main(){</a:t>
            </a:r>
          </a:p>
          <a:p>
            <a:r>
              <a:rPr lang="en-US" altLang="zh-CN" dirty="0"/>
              <a:t>   </a:t>
            </a:r>
            <a:r>
              <a:rPr lang="en-US" altLang="zh-CN" dirty="0" err="1"/>
              <a:t>LinkList</a:t>
            </a:r>
            <a:r>
              <a:rPr lang="en-US" altLang="zh-CN" dirty="0"/>
              <a:t> l;</a:t>
            </a:r>
          </a:p>
          <a:p>
            <a:r>
              <a:rPr lang="en-US" altLang="zh-CN" dirty="0"/>
              <a:t>   </a:t>
            </a:r>
            <a:r>
              <a:rPr lang="en-US" altLang="zh-CN" dirty="0" err="1"/>
              <a:t>l.PrintList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</a:t>
            </a:r>
            <a:r>
              <a:rPr lang="en-US" altLang="zh-CN" dirty="0" err="1"/>
              <a:t>l.Insert</a:t>
            </a:r>
            <a:r>
              <a:rPr lang="en-US" altLang="zh-CN" dirty="0"/>
              <a:t>(1,100);</a:t>
            </a:r>
          </a:p>
          <a:p>
            <a:r>
              <a:rPr lang="en-US" altLang="zh-CN" dirty="0"/>
              <a:t>   </a:t>
            </a:r>
            <a:r>
              <a:rPr lang="en-US" altLang="zh-CN" dirty="0" err="1"/>
              <a:t>l.PrintList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</a:t>
            </a:r>
            <a:r>
              <a:rPr lang="en-US" altLang="zh-CN" dirty="0" err="1"/>
              <a:t>l.Delete</a:t>
            </a:r>
            <a:r>
              <a:rPr lang="en-US" altLang="zh-CN" dirty="0"/>
              <a:t>(1);</a:t>
            </a:r>
          </a:p>
          <a:p>
            <a:r>
              <a:rPr lang="en-US" altLang="zh-CN" dirty="0"/>
              <a:t>   </a:t>
            </a:r>
            <a:r>
              <a:rPr lang="en-US" altLang="zh-CN" dirty="0" err="1"/>
              <a:t>l.PrintList</a:t>
            </a:r>
            <a:r>
              <a:rPr lang="en-US" altLang="zh-CN" dirty="0"/>
              <a:t>();</a:t>
            </a:r>
          </a:p>
          <a:p>
            <a:endParaRPr lang="en-US" altLang="zh-CN" dirty="0"/>
          </a:p>
          <a:p>
            <a:r>
              <a:rPr lang="en-US" altLang="zh-CN" dirty="0"/>
              <a:t>   return 1;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43012" name="灯片编号占位符 3">
            <a:extLst>
              <a:ext uri="{FF2B5EF4-FFF2-40B4-BE49-F238E27FC236}">
                <a16:creationId xmlns:a16="http://schemas.microsoft.com/office/drawing/2014/main" id="{B46E103C-A2CE-4C19-9E7E-01DDB17FCE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1089F07E-09F9-4FCE-A8FD-F83B96C73BA1}" type="slidenum">
              <a:rPr lang="zh-CN" altLang="en-US" sz="1200" smtClean="0"/>
              <a:pPr/>
              <a:t>30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2469155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单链表不能像顺序表那样进行随机访问，而是必须从头结点开始依次访问。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D268E3-EC92-49B6-B95F-4CAF8CF8BBB6}" type="slidenum">
              <a:rPr lang="zh-CN" altLang="en-US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329146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>
            <a:extLst>
              <a:ext uri="{FF2B5EF4-FFF2-40B4-BE49-F238E27FC236}">
                <a16:creationId xmlns:a16="http://schemas.microsoft.com/office/drawing/2014/main" id="{C2ABCD26-C989-43B6-A9C7-7F74592C18B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235A2BFA-9CE9-4618-983E-6EEA58572E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dirty="0"/>
              <a:t>如果</a:t>
            </a:r>
            <a:r>
              <a:rPr lang="en-US" altLang="zh-CN" dirty="0"/>
              <a:t>p</a:t>
            </a:r>
            <a:r>
              <a:rPr lang="zh-CN" altLang="en-US" dirty="0"/>
              <a:t>指向第一个元素，程序修改为：</a:t>
            </a:r>
            <a:endParaRPr lang="en-US" altLang="zh-CN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200" dirty="0"/>
              <a:t>    p = head-&gt;next;     		               </a:t>
            </a:r>
            <a:endParaRPr lang="en-US" altLang="zh-CN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None/>
            </a:pPr>
            <a:r>
              <a:rPr lang="zh-CN" altLang="en-US" sz="1200" dirty="0"/>
              <a:t>   </a:t>
            </a:r>
            <a:r>
              <a:rPr lang="en-US" altLang="zh-CN" sz="1200" dirty="0"/>
              <a:t>for(int j=1;j&lt;</a:t>
            </a:r>
            <a:r>
              <a:rPr lang="en-US" altLang="zh-CN" sz="1200" dirty="0" err="1"/>
              <a:t>i;j</a:t>
            </a:r>
            <a:r>
              <a:rPr lang="en-US" altLang="zh-CN" sz="1200" dirty="0"/>
              <a:t>++) {p = p-&gt;next; }	 </a:t>
            </a:r>
            <a:endParaRPr lang="zh-CN" altLang="en-US" sz="1200" dirty="0">
              <a:ea typeface="黑体" panose="02010609060101010101" pitchFamily="49" charset="-122"/>
            </a:endParaRPr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r>
              <a:rPr lang="en-US" altLang="zh-CN" dirty="0"/>
              <a:t>//////////////////////////////////////////////////</a:t>
            </a:r>
          </a:p>
          <a:p>
            <a:pPr>
              <a:defRPr/>
            </a:pPr>
            <a:r>
              <a:rPr lang="zh-CN" altLang="en-US" dirty="0"/>
              <a:t>如果没有</a:t>
            </a:r>
            <a:r>
              <a:rPr lang="en-US" altLang="zh-CN" dirty="0" err="1"/>
              <a:t>len</a:t>
            </a:r>
            <a:r>
              <a:rPr lang="zh-CN" altLang="en-US" dirty="0"/>
              <a:t>这个数据，程序可写为：</a:t>
            </a:r>
            <a:endParaRPr lang="en-US" altLang="zh-CN" dirty="0"/>
          </a:p>
          <a:p>
            <a:pPr>
              <a:defRPr/>
            </a:pPr>
            <a:r>
              <a:rPr lang="en-US" altLang="zh-CN" dirty="0" err="1"/>
              <a:t>LNode</a:t>
            </a:r>
            <a:r>
              <a:rPr lang="en-US" altLang="zh-CN" dirty="0"/>
              <a:t> *</a:t>
            </a:r>
            <a:r>
              <a:rPr lang="en-US" altLang="zh-CN" dirty="0" err="1"/>
              <a:t>SearchLinkList</a:t>
            </a:r>
            <a:r>
              <a:rPr lang="en-US" altLang="zh-CN" dirty="0"/>
              <a:t>(int </a:t>
            </a:r>
            <a:r>
              <a:rPr lang="en-US" altLang="zh-CN" dirty="0" err="1"/>
              <a:t>i</a:t>
            </a:r>
            <a:r>
              <a:rPr lang="en-US" altLang="zh-CN" dirty="0"/>
              <a:t>) </a:t>
            </a:r>
          </a:p>
          <a:p>
            <a:pPr>
              <a:defRPr/>
            </a:pPr>
            <a:r>
              <a:rPr lang="en-US" altLang="zh-CN" dirty="0"/>
              <a:t>{        // L</a:t>
            </a:r>
            <a:r>
              <a:rPr lang="zh-CN" altLang="en-US" dirty="0"/>
              <a:t>为单链表的头结点指针，</a:t>
            </a:r>
            <a:r>
              <a:rPr lang="en-US" altLang="zh-CN" dirty="0" err="1"/>
              <a:t>i</a:t>
            </a:r>
            <a:r>
              <a:rPr lang="zh-CN" altLang="en-US" dirty="0"/>
              <a:t>为待查找的第</a:t>
            </a:r>
            <a:r>
              <a:rPr lang="en-US" altLang="zh-CN" dirty="0" err="1"/>
              <a:t>i</a:t>
            </a:r>
            <a:r>
              <a:rPr lang="zh-CN" altLang="en-US" dirty="0"/>
              <a:t>个元素</a:t>
            </a:r>
          </a:p>
          <a:p>
            <a:r>
              <a:rPr lang="zh-CN" altLang="en-US" dirty="0"/>
              <a:t>      </a:t>
            </a:r>
            <a:r>
              <a:rPr lang="en-US" altLang="zh-CN" dirty="0"/>
              <a:t>Node* p=head;</a:t>
            </a:r>
          </a:p>
          <a:p>
            <a:r>
              <a:rPr lang="en-US" altLang="zh-CN" dirty="0"/>
              <a:t>      int j=0;</a:t>
            </a:r>
          </a:p>
          <a:p>
            <a:r>
              <a:rPr lang="en-US" altLang="zh-CN" dirty="0"/>
              <a:t>      while( p &amp;&amp; j&lt;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         { p=p-&gt;next; </a:t>
            </a:r>
            <a:r>
              <a:rPr lang="en-US" altLang="zh-CN" dirty="0" err="1"/>
              <a:t>j++</a:t>
            </a:r>
            <a:r>
              <a:rPr lang="en-US" altLang="zh-CN" dirty="0"/>
              <a:t>;}</a:t>
            </a:r>
          </a:p>
          <a:p>
            <a:r>
              <a:rPr lang="en-US" altLang="zh-CN" dirty="0"/>
              <a:t>      if(!p || j&gt;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        return NULL;</a:t>
            </a:r>
          </a:p>
          <a:p>
            <a:r>
              <a:rPr lang="en-US" altLang="zh-CN" dirty="0"/>
              <a:t>      return p;</a:t>
            </a:r>
          </a:p>
          <a:p>
            <a:pPr>
              <a:defRPr/>
            </a:pPr>
            <a:r>
              <a:rPr lang="en-US" altLang="zh-CN" dirty="0"/>
              <a:t>}</a:t>
            </a:r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r>
              <a:rPr lang="zh-CN" altLang="en-US" dirty="0"/>
              <a:t>注意：</a:t>
            </a:r>
            <a:endParaRPr lang="en-US" altLang="zh-CN" dirty="0"/>
          </a:p>
          <a:p>
            <a:pPr>
              <a:defRPr/>
            </a:pPr>
            <a:r>
              <a:rPr lang="en-US" altLang="zh-CN" dirty="0"/>
              <a:t>1</a:t>
            </a:r>
            <a:r>
              <a:rPr lang="zh-CN" altLang="en-US" dirty="0"/>
              <a:t>、初始化条件也可以写成：</a:t>
            </a:r>
            <a:r>
              <a:rPr lang="en-US" altLang="zh-CN" dirty="0"/>
              <a:t>p = head-&gt;next;  j = 1; </a:t>
            </a:r>
          </a:p>
          <a:p>
            <a:pPr>
              <a:defRPr/>
            </a:pPr>
            <a:r>
              <a:rPr lang="en-US" altLang="zh-CN" dirty="0"/>
              <a:t>2</a:t>
            </a:r>
            <a:r>
              <a:rPr lang="zh-CN" altLang="en-US" dirty="0"/>
              <a:t>、写函数都要先判定参数的合法性，在链表结构中是比较特殊的，一开始并不知道元素的个数。所以先查找再判断：</a:t>
            </a:r>
            <a:r>
              <a:rPr lang="en-US" altLang="zh-CN" dirty="0"/>
              <a:t>!P</a:t>
            </a:r>
            <a:r>
              <a:rPr lang="zh-CN" altLang="en-US" dirty="0"/>
              <a:t>表示</a:t>
            </a:r>
            <a:r>
              <a:rPr lang="en-US" altLang="zh-CN" dirty="0" err="1"/>
              <a:t>i</a:t>
            </a:r>
            <a:r>
              <a:rPr lang="zh-CN" altLang="en-US" dirty="0"/>
              <a:t>大于表长的情况，</a:t>
            </a:r>
            <a:r>
              <a:rPr lang="en-US" altLang="zh-CN" dirty="0"/>
              <a:t>j&gt;</a:t>
            </a:r>
            <a:r>
              <a:rPr lang="en-US" altLang="zh-CN" dirty="0" err="1"/>
              <a:t>i</a:t>
            </a:r>
            <a:r>
              <a:rPr lang="zh-CN" altLang="en-US" dirty="0"/>
              <a:t>表示</a:t>
            </a:r>
            <a:r>
              <a:rPr lang="en-US" altLang="zh-CN" dirty="0" err="1"/>
              <a:t>i</a:t>
            </a:r>
            <a:r>
              <a:rPr lang="zh-CN" altLang="en-US" dirty="0"/>
              <a:t>小于</a:t>
            </a:r>
            <a:r>
              <a:rPr lang="en-US" altLang="zh-CN" dirty="0"/>
              <a:t>1</a:t>
            </a:r>
            <a:r>
              <a:rPr lang="zh-CN" altLang="en-US" dirty="0"/>
              <a:t>的情况</a:t>
            </a:r>
            <a:endParaRPr lang="en-US" altLang="zh-CN" dirty="0"/>
          </a:p>
          <a:p>
            <a:pPr>
              <a:defRPr/>
            </a:pPr>
            <a:endParaRPr lang="en-US" altLang="zh-CN" dirty="0"/>
          </a:p>
        </p:txBody>
      </p:sp>
      <p:sp>
        <p:nvSpPr>
          <p:cNvPr id="46084" name="灯片编号占位符 3">
            <a:extLst>
              <a:ext uri="{FF2B5EF4-FFF2-40B4-BE49-F238E27FC236}">
                <a16:creationId xmlns:a16="http://schemas.microsoft.com/office/drawing/2014/main" id="{FD8E5506-CC20-4AE0-8964-528BED1717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5EA02A8-36A1-44DA-B14C-CCF0F42ACE2A}" type="slidenum">
              <a:rPr lang="zh-CN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32</a:t>
            </a:fld>
            <a:endParaRPr lang="en-US" altLang="zh-CN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>
            <a:extLst>
              <a:ext uri="{FF2B5EF4-FFF2-40B4-BE49-F238E27FC236}">
                <a16:creationId xmlns:a16="http://schemas.microsoft.com/office/drawing/2014/main" id="{FB38A6DD-513F-4721-92AB-7D0D3577017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备注占位符 2">
            <a:extLst>
              <a:ext uri="{FF2B5EF4-FFF2-40B4-BE49-F238E27FC236}">
                <a16:creationId xmlns:a16="http://schemas.microsoft.com/office/drawing/2014/main" id="{1438ECE6-8A9B-4397-99EB-80AFB5DF56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48132" name="灯片编号占位符 3">
            <a:extLst>
              <a:ext uri="{FF2B5EF4-FFF2-40B4-BE49-F238E27FC236}">
                <a16:creationId xmlns:a16="http://schemas.microsoft.com/office/drawing/2014/main" id="{6E9F7F13-CEDD-47BB-93A5-084B372039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F29446E-8850-4821-9CF8-47C61A546D89}" type="slidenum">
              <a:rPr lang="zh-CN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33</a:t>
            </a:fld>
            <a:endParaRPr lang="en-US" altLang="zh-CN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D268E3-EC92-49B6-B95F-4CAF8CF8BBB6}" type="slidenum">
              <a:rPr lang="zh-CN" altLang="en-US" smtClean="0"/>
              <a:pPr>
                <a:defRPr/>
              </a:pPr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082015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>
            <a:extLst>
              <a:ext uri="{FF2B5EF4-FFF2-40B4-BE49-F238E27FC236}">
                <a16:creationId xmlns:a16="http://schemas.microsoft.com/office/drawing/2014/main" id="{9D77B8FC-1BEC-4A0F-8509-1736B2A73C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备注占位符 2">
            <a:extLst>
              <a:ext uri="{FF2B5EF4-FFF2-40B4-BE49-F238E27FC236}">
                <a16:creationId xmlns:a16="http://schemas.microsoft.com/office/drawing/2014/main" id="{CE919FCB-FC3C-4718-8ACB-8A642C28AE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另一种：在链表头后增加结点：</a:t>
            </a:r>
            <a:endParaRPr lang="en-US" altLang="zh-CN" dirty="0"/>
          </a:p>
          <a:p>
            <a:pPr eaLnBrk="1" hangingPunct="1">
              <a:spcBef>
                <a:spcPct val="45000"/>
              </a:spcBef>
              <a:buNone/>
            </a:pPr>
            <a:r>
              <a:rPr lang="sv-SE" altLang="zh-CN" sz="1200" dirty="0"/>
              <a:t>LinkList()                          </a:t>
            </a:r>
            <a:endParaRPr lang="en-US" altLang="zh-CN" sz="1200" b="1" dirty="0"/>
          </a:p>
          <a:p>
            <a:pPr eaLnBrk="1" hangingPunct="1">
              <a:spcBef>
                <a:spcPct val="45000"/>
              </a:spcBef>
              <a:buFont typeface="Wingdings" panose="05000000000000000000" pitchFamily="2" charset="2"/>
              <a:buNone/>
            </a:pPr>
            <a:r>
              <a:rPr lang="en-US" altLang="zh-CN" sz="1200" dirty="0"/>
              <a:t>{</a:t>
            </a:r>
            <a:endParaRPr lang="en-US" altLang="zh-CN" dirty="0"/>
          </a:p>
          <a:p>
            <a:pPr eaLnBrk="1" hangingPunct="1">
              <a:spcBef>
                <a:spcPct val="45000"/>
              </a:spcBef>
              <a:buFont typeface="Wingdings" panose="05000000000000000000" pitchFamily="2" charset="2"/>
              <a:buNone/>
            </a:pPr>
            <a:r>
              <a:rPr lang="en-US" altLang="zh-CN" sz="1200" dirty="0"/>
              <a:t>  head= new </a:t>
            </a:r>
            <a:r>
              <a:rPr lang="en-US" altLang="zh-CN" sz="1200" dirty="0" err="1"/>
              <a:t>LNode</a:t>
            </a:r>
            <a:r>
              <a:rPr lang="en-US" altLang="zh-CN" sz="1200" dirty="0"/>
              <a:t>;        //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创建头结点</a:t>
            </a:r>
            <a:r>
              <a:rPr lang="en-US" altLang="zh-CN" sz="1200" dirty="0"/>
              <a:t> </a:t>
            </a:r>
          </a:p>
          <a:p>
            <a:pPr eaLnBrk="1" hangingPunct="1">
              <a:spcBef>
                <a:spcPct val="45000"/>
              </a:spcBef>
              <a:buFont typeface="Wingdings" panose="05000000000000000000" pitchFamily="2" charset="2"/>
              <a:buNone/>
            </a:pPr>
            <a:r>
              <a:rPr lang="en-US" altLang="zh-CN" sz="1200" dirty="0"/>
              <a:t>  head-&gt;next = NULL;    </a:t>
            </a:r>
            <a:endParaRPr lang="en-US" altLang="zh-CN" dirty="0"/>
          </a:p>
          <a:p>
            <a:r>
              <a:rPr lang="en-US" altLang="zh-CN" dirty="0"/>
              <a:t>  </a:t>
            </a:r>
            <a:r>
              <a:rPr lang="en-US" altLang="zh-CN" dirty="0" err="1"/>
              <a:t>LNode</a:t>
            </a:r>
            <a:r>
              <a:rPr lang="en-US" altLang="zh-CN" dirty="0"/>
              <a:t> *s;</a:t>
            </a:r>
          </a:p>
          <a:p>
            <a:r>
              <a:rPr lang="en-US" altLang="zh-CN" dirty="0"/>
              <a:t> </a:t>
            </a:r>
            <a:r>
              <a:rPr lang="en-US" altLang="zh-CN" dirty="0" err="1"/>
              <a:t>cin</a:t>
            </a:r>
            <a:r>
              <a:rPr lang="en-US" altLang="zh-CN" dirty="0"/>
              <a:t>&gt;&gt;</a:t>
            </a:r>
            <a:r>
              <a:rPr lang="en-US" altLang="zh-CN" dirty="0" err="1"/>
              <a:t>len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for(int </a:t>
            </a:r>
            <a:r>
              <a:rPr lang="en-US" altLang="zh-CN" dirty="0" err="1"/>
              <a:t>i</a:t>
            </a:r>
            <a:r>
              <a:rPr lang="en-US" altLang="zh-CN" dirty="0"/>
              <a:t>=0;i&lt;</a:t>
            </a:r>
            <a:r>
              <a:rPr lang="en-US" altLang="zh-CN" dirty="0" err="1"/>
              <a:t>n;i</a:t>
            </a:r>
            <a:r>
              <a:rPr lang="en-US" altLang="zh-CN" dirty="0"/>
              <a:t>++){</a:t>
            </a:r>
          </a:p>
          <a:p>
            <a:r>
              <a:rPr lang="en-US" altLang="zh-CN" dirty="0"/>
              <a:t>    s=new LNode;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cin</a:t>
            </a:r>
            <a:r>
              <a:rPr lang="en-US" altLang="zh-CN" dirty="0"/>
              <a:t>&gt;&gt;s-&gt;data;</a:t>
            </a:r>
          </a:p>
          <a:p>
            <a:r>
              <a:rPr lang="en-US" altLang="zh-CN" dirty="0"/>
              <a:t>    s-&gt;next=head-&gt;next;</a:t>
            </a:r>
          </a:p>
          <a:p>
            <a:r>
              <a:rPr lang="en-US" altLang="zh-CN" dirty="0"/>
              <a:t>    head-&gt;next=s;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</p:txBody>
      </p:sp>
      <p:sp>
        <p:nvSpPr>
          <p:cNvPr id="53252" name="灯片编号占位符 3">
            <a:extLst>
              <a:ext uri="{FF2B5EF4-FFF2-40B4-BE49-F238E27FC236}">
                <a16:creationId xmlns:a16="http://schemas.microsoft.com/office/drawing/2014/main" id="{328010C4-EF98-42C1-B9DF-772B1118B62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25BC766-BD4D-4D14-AA44-3A82497FCB3C}" type="slidenum">
              <a:rPr lang="zh-CN" altLang="en-US" sz="1200" smtClean="0"/>
              <a:pPr/>
              <a:t>37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>
            <a:extLst>
              <a:ext uri="{FF2B5EF4-FFF2-40B4-BE49-F238E27FC236}">
                <a16:creationId xmlns:a16="http://schemas.microsoft.com/office/drawing/2014/main" id="{3427555E-9468-4584-946E-2EB8CAC429D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备注占位符 2">
            <a:extLst>
              <a:ext uri="{FF2B5EF4-FFF2-40B4-BE49-F238E27FC236}">
                <a16:creationId xmlns:a16="http://schemas.microsoft.com/office/drawing/2014/main" id="{086DEADC-2EBA-4949-A91C-3786556588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4" name="灯片编号占位符 3">
            <a:extLst>
              <a:ext uri="{FF2B5EF4-FFF2-40B4-BE49-F238E27FC236}">
                <a16:creationId xmlns:a16="http://schemas.microsoft.com/office/drawing/2014/main" id="{28B050DB-4E12-4E78-8CE0-26C4660832E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427E1AE9-F115-49EE-971D-A9870DC05126}" type="slidenum">
              <a:rPr lang="zh-CN" altLang="en-US" sz="1200" smtClean="0"/>
              <a:pPr/>
              <a:t>3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这种输出方式最后一个元素也是带空格的，如果要求最后一个元素不带空格，则修改成：</a:t>
            </a:r>
            <a:endParaRPr lang="en-US" altLang="zh-CN" dirty="0"/>
          </a:p>
          <a:p>
            <a:r>
              <a:rPr lang="en-US" altLang="zh-CN" dirty="0"/>
              <a:t>void </a:t>
            </a:r>
            <a:r>
              <a:rPr lang="en-US" altLang="zh-CN" dirty="0" err="1"/>
              <a:t>PrintList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{     </a:t>
            </a:r>
            <a:r>
              <a:rPr lang="en-US" altLang="zh-CN" dirty="0" err="1"/>
              <a:t>LNode</a:t>
            </a:r>
            <a:r>
              <a:rPr lang="en-US" altLang="zh-CN" dirty="0"/>
              <a:t> *p;</a:t>
            </a:r>
          </a:p>
          <a:p>
            <a:r>
              <a:rPr lang="en-US" altLang="zh-CN" dirty="0"/>
              <a:t>      p=head-&gt;next;</a:t>
            </a:r>
          </a:p>
          <a:p>
            <a:r>
              <a:rPr lang="en-US" altLang="zh-CN" dirty="0"/>
              <a:t>       while(p-&gt;next){</a:t>
            </a:r>
          </a:p>
          <a:p>
            <a:r>
              <a:rPr lang="en-US" altLang="zh-CN" dirty="0"/>
              <a:t>           </a:t>
            </a:r>
            <a:r>
              <a:rPr lang="en-US" altLang="zh-CN" dirty="0" err="1"/>
              <a:t>cout</a:t>
            </a:r>
            <a:r>
              <a:rPr lang="en-US" altLang="zh-CN" dirty="0"/>
              <a:t>&lt;&lt;p-&gt;data&lt;&lt;“ “;			      </a:t>
            </a:r>
          </a:p>
          <a:p>
            <a:r>
              <a:rPr lang="en-US" altLang="zh-CN" dirty="0"/>
              <a:t>            p=p-&gt;next;</a:t>
            </a:r>
          </a:p>
          <a:p>
            <a:r>
              <a:rPr lang="en-US" altLang="zh-CN" dirty="0"/>
              <a:t>       }			</a:t>
            </a:r>
          </a:p>
          <a:p>
            <a:r>
              <a:rPr lang="en-US" altLang="zh-CN" dirty="0"/>
              <a:t>      </a:t>
            </a:r>
            <a:r>
              <a:rPr lang="en-US" altLang="zh-CN" dirty="0" err="1"/>
              <a:t>cout</a:t>
            </a:r>
            <a:r>
              <a:rPr lang="en-US" altLang="zh-CN" dirty="0"/>
              <a:t>&lt;&lt;p-&gt;data&lt;&lt;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} </a:t>
            </a:r>
          </a:p>
          <a:p>
            <a:endParaRPr lang="en-US" altLang="zh-CN" dirty="0"/>
          </a:p>
          <a:p>
            <a:r>
              <a:rPr lang="zh-CN" altLang="en-US" dirty="0"/>
              <a:t>如果单链表是带长度的，也可以写成：</a:t>
            </a:r>
            <a:endParaRPr lang="en-US" altLang="zh-CN" dirty="0"/>
          </a:p>
          <a:p>
            <a:r>
              <a:rPr lang="en-US" altLang="zh-CN" dirty="0"/>
              <a:t> void </a:t>
            </a:r>
            <a:r>
              <a:rPr lang="en-US" altLang="zh-CN" dirty="0" err="1"/>
              <a:t>PrintList</a:t>
            </a:r>
            <a:r>
              <a:rPr lang="en-US" altLang="zh-CN" dirty="0"/>
              <a:t>(){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LNode</a:t>
            </a:r>
            <a:r>
              <a:rPr lang="en-US" altLang="zh-CN" dirty="0"/>
              <a:t> *p;</a:t>
            </a:r>
          </a:p>
          <a:p>
            <a:r>
              <a:rPr lang="en-US" altLang="zh-CN" dirty="0"/>
              <a:t>        p=head-&gt;next;</a:t>
            </a:r>
          </a:p>
          <a:p>
            <a:r>
              <a:rPr lang="en-US" altLang="zh-CN" dirty="0"/>
              <a:t>        for(int </a:t>
            </a:r>
            <a:r>
              <a:rPr lang="en-US" altLang="zh-CN" dirty="0" err="1"/>
              <a:t>i</a:t>
            </a:r>
            <a:r>
              <a:rPr lang="en-US" altLang="zh-CN" dirty="0"/>
              <a:t>=0;i&lt;</a:t>
            </a:r>
            <a:r>
              <a:rPr lang="en-US" altLang="zh-CN" dirty="0" err="1"/>
              <a:t>len;i</a:t>
            </a:r>
            <a:r>
              <a:rPr lang="en-US" altLang="zh-CN" dirty="0"/>
              <a:t>++){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cout</a:t>
            </a:r>
            <a:r>
              <a:rPr lang="en-US" altLang="zh-CN" dirty="0"/>
              <a:t>&lt;&lt;p-&gt;data&lt;&lt;" ";</a:t>
            </a:r>
          </a:p>
          <a:p>
            <a:r>
              <a:rPr lang="en-US" altLang="zh-CN" dirty="0"/>
              <a:t>            p=p-&gt;next;</a:t>
            </a:r>
          </a:p>
          <a:p>
            <a:r>
              <a:rPr lang="en-US" altLang="zh-CN" dirty="0"/>
              <a:t>        }</a:t>
            </a:r>
          </a:p>
          <a:p>
            <a:r>
              <a:rPr lang="en-US" altLang="zh-CN" dirty="0"/>
              <a:t>       </a:t>
            </a:r>
            <a:r>
              <a:rPr lang="en-US" altLang="zh-CN" dirty="0" err="1"/>
              <a:t>cout</a:t>
            </a:r>
            <a:r>
              <a:rPr lang="en-US" altLang="zh-CN" dirty="0"/>
              <a:t>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D268E3-EC92-49B6-B95F-4CAF8CF8BBB6}" type="slidenum">
              <a:rPr lang="zh-CN" altLang="en-US" smtClean="0"/>
              <a:pPr>
                <a:defRPr/>
              </a:pPr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809050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由于单链表类中由</a:t>
            </a:r>
            <a:r>
              <a:rPr lang="en-US" altLang="zh-CN" dirty="0"/>
              <a:t>new</a:t>
            </a:r>
            <a:r>
              <a:rPr lang="zh-CN" altLang="en-US" dirty="0"/>
              <a:t>运算符生成的结点空间无法自动释放，因此需要利用析构函数将单链表的存储空间加以释放。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D268E3-EC92-49B6-B95F-4CAF8CF8BBB6}" type="slidenum">
              <a:rPr lang="zh-CN" altLang="en-US" smtClean="0"/>
              <a:pPr>
                <a:defRPr/>
              </a:pPr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712390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幻灯片图像占位符 1">
            <a:extLst>
              <a:ext uri="{FF2B5EF4-FFF2-40B4-BE49-F238E27FC236}">
                <a16:creationId xmlns:a16="http://schemas.microsoft.com/office/drawing/2014/main" id="{51955F56-20FA-4863-8B64-4207B36CB58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备注占位符 2">
            <a:extLst>
              <a:ext uri="{FF2B5EF4-FFF2-40B4-BE49-F238E27FC236}">
                <a16:creationId xmlns:a16="http://schemas.microsoft.com/office/drawing/2014/main" id="{1F686A36-1C9C-412E-87B4-149D25244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头结点不能移动，始终指向第一个元素，是判断链表是否已经遍历一遍的条件。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一、带头结点的</a:t>
            </a:r>
            <a:endParaRPr lang="en-US" altLang="zh-CN" dirty="0"/>
          </a:p>
          <a:p>
            <a:r>
              <a:rPr lang="en-US" altLang="zh-CN" dirty="0"/>
              <a:t>#include&lt;iostream&gt;</a:t>
            </a:r>
          </a:p>
          <a:p>
            <a:r>
              <a:rPr lang="en-US" altLang="zh-CN" dirty="0"/>
              <a:t>#include&lt;</a:t>
            </a:r>
            <a:r>
              <a:rPr lang="en-US" altLang="zh-CN" dirty="0" err="1"/>
              <a:t>stdlib.h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using namespace std;</a:t>
            </a:r>
          </a:p>
          <a:p>
            <a:endParaRPr lang="en-US" altLang="zh-CN" dirty="0"/>
          </a:p>
          <a:p>
            <a:r>
              <a:rPr lang="en-US" altLang="zh-CN" dirty="0"/>
              <a:t>class  </a:t>
            </a:r>
            <a:r>
              <a:rPr lang="en-US" altLang="zh-CN" dirty="0" err="1"/>
              <a:t>LNode</a:t>
            </a:r>
            <a:r>
              <a:rPr lang="en-US" altLang="zh-CN" dirty="0"/>
              <a:t> {</a:t>
            </a:r>
          </a:p>
          <a:p>
            <a:r>
              <a:rPr lang="en-US" altLang="zh-CN" dirty="0"/>
              <a:t> public:</a:t>
            </a:r>
          </a:p>
          <a:p>
            <a:r>
              <a:rPr lang="en-US" altLang="zh-CN" dirty="0"/>
              <a:t>     int       data;                                    // </a:t>
            </a:r>
            <a:r>
              <a:rPr lang="zh-CN" altLang="en-US" dirty="0"/>
              <a:t>数据域</a:t>
            </a:r>
          </a:p>
          <a:p>
            <a:r>
              <a:rPr lang="zh-CN" altLang="en-US" dirty="0"/>
              <a:t>     </a:t>
            </a:r>
            <a:r>
              <a:rPr lang="en-US" altLang="zh-CN" dirty="0" err="1"/>
              <a:t>LNode</a:t>
            </a:r>
            <a:r>
              <a:rPr lang="en-US" altLang="zh-CN" dirty="0"/>
              <a:t>	  *next;	                // </a:t>
            </a:r>
            <a:r>
              <a:rPr lang="zh-CN" altLang="en-US" dirty="0"/>
              <a:t>后继指针</a:t>
            </a:r>
          </a:p>
          <a:p>
            <a:r>
              <a:rPr lang="en-US" altLang="zh-CN" dirty="0"/>
              <a:t>} ;</a:t>
            </a:r>
          </a:p>
          <a:p>
            <a:endParaRPr lang="en-US" altLang="zh-CN" dirty="0"/>
          </a:p>
          <a:p>
            <a:r>
              <a:rPr lang="en-US" altLang="zh-CN" dirty="0"/>
              <a:t>class </a:t>
            </a:r>
            <a:r>
              <a:rPr lang="en-US" altLang="zh-CN" dirty="0" err="1"/>
              <a:t>LinkList</a:t>
            </a:r>
            <a:r>
              <a:rPr lang="en-US" altLang="zh-CN" dirty="0"/>
              <a:t>{</a:t>
            </a:r>
          </a:p>
          <a:p>
            <a:r>
              <a:rPr lang="en-US" altLang="zh-CN" dirty="0"/>
              <a:t>    int  </a:t>
            </a:r>
            <a:r>
              <a:rPr lang="en-US" altLang="zh-CN" dirty="0" err="1"/>
              <a:t>len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LNode</a:t>
            </a:r>
            <a:r>
              <a:rPr lang="en-US" altLang="zh-CN" dirty="0"/>
              <a:t> *head;   //head</a:t>
            </a:r>
            <a:r>
              <a:rPr lang="zh-CN" altLang="en-US" dirty="0"/>
              <a:t>为单链表的头指针，</a:t>
            </a:r>
            <a:r>
              <a:rPr lang="en-US" altLang="zh-CN" dirty="0" err="1"/>
              <a:t>len</a:t>
            </a:r>
            <a:r>
              <a:rPr lang="zh-CN" altLang="en-US" dirty="0"/>
              <a:t>记录元素个数</a:t>
            </a:r>
          </a:p>
          <a:p>
            <a:r>
              <a:rPr lang="en-US" altLang="zh-CN" dirty="0"/>
              <a:t>public: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LinkList</a:t>
            </a:r>
            <a:r>
              <a:rPr lang="en-US" altLang="zh-CN" dirty="0"/>
              <a:t>(){</a:t>
            </a:r>
          </a:p>
          <a:p>
            <a:r>
              <a:rPr lang="en-US" altLang="zh-CN" dirty="0"/>
              <a:t>       head= new </a:t>
            </a:r>
            <a:r>
              <a:rPr lang="en-US" altLang="zh-CN" dirty="0" err="1"/>
              <a:t>LNode</a:t>
            </a:r>
            <a:r>
              <a:rPr lang="en-US" altLang="zh-CN" dirty="0"/>
              <a:t>;        //</a:t>
            </a:r>
            <a:r>
              <a:rPr lang="zh-CN" altLang="en-US" dirty="0"/>
              <a:t>创建头结点</a:t>
            </a:r>
          </a:p>
          <a:p>
            <a:r>
              <a:rPr lang="zh-CN" altLang="en-US" dirty="0"/>
              <a:t>       </a:t>
            </a:r>
            <a:r>
              <a:rPr lang="en-US" altLang="zh-CN" dirty="0"/>
              <a:t>head-&gt;next = head;</a:t>
            </a:r>
          </a:p>
          <a:p>
            <a:r>
              <a:rPr lang="en-US" altLang="zh-CN" dirty="0"/>
              <a:t>       </a:t>
            </a:r>
            <a:r>
              <a:rPr lang="en-US" altLang="zh-CN" dirty="0" err="1"/>
              <a:t>cin</a:t>
            </a:r>
            <a:r>
              <a:rPr lang="en-US" altLang="zh-CN" dirty="0"/>
              <a:t>&gt;&gt;</a:t>
            </a:r>
            <a:r>
              <a:rPr lang="en-US" altLang="zh-CN" dirty="0" err="1"/>
              <a:t>len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   </a:t>
            </a:r>
            <a:r>
              <a:rPr lang="en-US" altLang="zh-CN" dirty="0" err="1"/>
              <a:t>LNode</a:t>
            </a:r>
            <a:r>
              <a:rPr lang="en-US" altLang="zh-CN" dirty="0"/>
              <a:t> *p=head,*s;</a:t>
            </a:r>
          </a:p>
          <a:p>
            <a:r>
              <a:rPr lang="en-US" altLang="zh-CN" dirty="0"/>
              <a:t>      for (int j=0; j&lt;</a:t>
            </a:r>
            <a:r>
              <a:rPr lang="en-US" altLang="zh-CN" dirty="0" err="1"/>
              <a:t>len</a:t>
            </a:r>
            <a:r>
              <a:rPr lang="en-US" altLang="zh-CN" dirty="0"/>
              <a:t>; </a:t>
            </a:r>
            <a:r>
              <a:rPr lang="en-US" altLang="zh-CN" dirty="0" err="1"/>
              <a:t>j++</a:t>
            </a:r>
            <a:r>
              <a:rPr lang="en-US" altLang="zh-CN" dirty="0"/>
              <a:t>)      //</a:t>
            </a:r>
            <a:r>
              <a:rPr lang="zh-CN" altLang="en-US" dirty="0"/>
              <a:t>在链表后面增添结点</a:t>
            </a:r>
          </a:p>
          <a:p>
            <a:r>
              <a:rPr lang="zh-CN" altLang="en-US" dirty="0"/>
              <a:t>       </a:t>
            </a:r>
            <a:r>
              <a:rPr lang="en-US" altLang="zh-CN" dirty="0"/>
              <a:t>{   s=new </a:t>
            </a:r>
            <a:r>
              <a:rPr lang="en-US" altLang="zh-CN" dirty="0" err="1"/>
              <a:t>LNode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       </a:t>
            </a:r>
            <a:r>
              <a:rPr lang="en-US" altLang="zh-CN" dirty="0" err="1"/>
              <a:t>cin</a:t>
            </a:r>
            <a:r>
              <a:rPr lang="en-US" altLang="zh-CN" dirty="0"/>
              <a:t>&gt;&gt;s-&gt;data;</a:t>
            </a:r>
          </a:p>
          <a:p>
            <a:r>
              <a:rPr lang="en-US" altLang="zh-CN" dirty="0"/>
              <a:t>           s-&gt;next=p-&gt;next;</a:t>
            </a:r>
          </a:p>
          <a:p>
            <a:r>
              <a:rPr lang="en-US" altLang="zh-CN" dirty="0"/>
              <a:t>           p-&gt;next=s;</a:t>
            </a:r>
          </a:p>
          <a:p>
            <a:r>
              <a:rPr lang="en-US" altLang="zh-CN" dirty="0"/>
              <a:t>           p=s;</a:t>
            </a:r>
          </a:p>
          <a:p>
            <a:r>
              <a:rPr lang="en-US" altLang="zh-CN" dirty="0"/>
              <a:t>       }</a:t>
            </a:r>
          </a:p>
          <a:p>
            <a:r>
              <a:rPr lang="en-US" altLang="zh-CN" dirty="0"/>
              <a:t>    }</a:t>
            </a:r>
          </a:p>
          <a:p>
            <a:endParaRPr lang="en-US" altLang="zh-CN" dirty="0"/>
          </a:p>
          <a:p>
            <a:r>
              <a:rPr lang="en-US" altLang="zh-CN" dirty="0"/>
              <a:t> ~</a:t>
            </a:r>
            <a:r>
              <a:rPr lang="en-US" altLang="zh-CN" dirty="0" err="1"/>
              <a:t>LinkList</a:t>
            </a:r>
            <a:r>
              <a:rPr lang="en-US" altLang="zh-CN" dirty="0"/>
              <a:t>(){</a:t>
            </a:r>
          </a:p>
          <a:p>
            <a:r>
              <a:rPr lang="en-US" altLang="zh-CN" dirty="0"/>
              <a:t>       </a:t>
            </a:r>
            <a:r>
              <a:rPr lang="en-US" altLang="zh-CN" dirty="0" err="1"/>
              <a:t>LNode</a:t>
            </a:r>
            <a:r>
              <a:rPr lang="en-US" altLang="zh-CN" dirty="0"/>
              <a:t> *p,*q;</a:t>
            </a:r>
          </a:p>
          <a:p>
            <a:r>
              <a:rPr lang="en-US" altLang="zh-CN" dirty="0"/>
              <a:t>       p=head-&gt;next;</a:t>
            </a:r>
          </a:p>
          <a:p>
            <a:r>
              <a:rPr lang="en-US" altLang="zh-CN" dirty="0"/>
              <a:t>       while(p!=head){</a:t>
            </a:r>
          </a:p>
          <a:p>
            <a:r>
              <a:rPr lang="en-US" altLang="zh-CN" dirty="0"/>
              <a:t>            q=p;</a:t>
            </a:r>
          </a:p>
          <a:p>
            <a:r>
              <a:rPr lang="en-US" altLang="zh-CN" dirty="0"/>
              <a:t>            p=p-&gt;next;</a:t>
            </a:r>
          </a:p>
          <a:p>
            <a:r>
              <a:rPr lang="en-US" altLang="zh-CN" dirty="0"/>
              <a:t>            delete q;          // </a:t>
            </a:r>
            <a:r>
              <a:rPr lang="zh-CN" altLang="en-US" dirty="0"/>
              <a:t>删除</a:t>
            </a:r>
            <a:r>
              <a:rPr lang="en-US" altLang="zh-CN" dirty="0"/>
              <a:t>q</a:t>
            </a:r>
            <a:r>
              <a:rPr lang="zh-CN" altLang="en-US" dirty="0"/>
              <a:t>指向的结点</a:t>
            </a:r>
          </a:p>
          <a:p>
            <a:r>
              <a:rPr lang="zh-CN" altLang="en-US" dirty="0"/>
              <a:t>        </a:t>
            </a:r>
            <a:r>
              <a:rPr lang="en-US" altLang="zh-CN" dirty="0"/>
              <a:t>}</a:t>
            </a:r>
          </a:p>
          <a:p>
            <a:r>
              <a:rPr lang="en-US" altLang="zh-CN" dirty="0"/>
              <a:t>       delete head;</a:t>
            </a:r>
          </a:p>
          <a:p>
            <a:r>
              <a:rPr lang="en-US" altLang="zh-CN" dirty="0"/>
              <a:t>       head=NULL;      // </a:t>
            </a:r>
            <a:r>
              <a:rPr lang="zh-CN" altLang="en-US" dirty="0"/>
              <a:t>头结点设置为</a:t>
            </a:r>
            <a:r>
              <a:rPr lang="en-US" altLang="zh-CN" dirty="0"/>
              <a:t>NULL</a:t>
            </a:r>
          </a:p>
          <a:p>
            <a:r>
              <a:rPr lang="en-US" altLang="zh-CN" dirty="0"/>
              <a:t>    }</a:t>
            </a:r>
          </a:p>
          <a:p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LNode</a:t>
            </a:r>
            <a:r>
              <a:rPr lang="en-US" altLang="zh-CN" dirty="0"/>
              <a:t>* </a:t>
            </a:r>
            <a:r>
              <a:rPr lang="en-US" altLang="zh-CN" dirty="0" err="1"/>
              <a:t>SearchLinkList</a:t>
            </a:r>
            <a:r>
              <a:rPr lang="en-US" altLang="zh-CN" dirty="0"/>
              <a:t>(int </a:t>
            </a:r>
            <a:r>
              <a:rPr lang="en-US" altLang="zh-CN" dirty="0" err="1"/>
              <a:t>i</a:t>
            </a:r>
            <a:r>
              <a:rPr lang="en-US" altLang="zh-CN" dirty="0"/>
              <a:t>){	// head</a:t>
            </a:r>
            <a:r>
              <a:rPr lang="zh-CN" altLang="en-US" dirty="0"/>
              <a:t>为单链表的头结点，</a:t>
            </a:r>
            <a:r>
              <a:rPr lang="en-US" altLang="zh-CN" dirty="0" err="1"/>
              <a:t>i</a:t>
            </a:r>
            <a:r>
              <a:rPr lang="zh-CN" altLang="en-US" dirty="0"/>
              <a:t>为待查找的第</a:t>
            </a:r>
            <a:r>
              <a:rPr lang="en-US" altLang="zh-CN" dirty="0" err="1"/>
              <a:t>i</a:t>
            </a:r>
            <a:r>
              <a:rPr lang="zh-CN" altLang="en-US" dirty="0"/>
              <a:t>个元素</a:t>
            </a:r>
          </a:p>
          <a:p>
            <a:r>
              <a:rPr lang="zh-CN" altLang="en-US" dirty="0"/>
              <a:t>      </a:t>
            </a:r>
            <a:r>
              <a:rPr lang="en-US" altLang="zh-CN" dirty="0" err="1"/>
              <a:t>LNode</a:t>
            </a:r>
            <a:r>
              <a:rPr lang="en-US" altLang="zh-CN" dirty="0"/>
              <a:t> *p;</a:t>
            </a:r>
          </a:p>
          <a:p>
            <a:r>
              <a:rPr lang="en-US" altLang="zh-CN" dirty="0"/>
              <a:t>       if (</a:t>
            </a:r>
            <a:r>
              <a:rPr lang="en-US" altLang="zh-CN" dirty="0" err="1"/>
              <a:t>len</a:t>
            </a:r>
            <a:r>
              <a:rPr lang="en-US" altLang="zh-CN" dirty="0"/>
              <a:t>==0 || </a:t>
            </a:r>
            <a:r>
              <a:rPr lang="en-US" altLang="zh-CN" dirty="0" err="1"/>
              <a:t>i</a:t>
            </a:r>
            <a:r>
              <a:rPr lang="en-US" altLang="zh-CN" dirty="0"/>
              <a:t>&lt;1 || </a:t>
            </a:r>
            <a:r>
              <a:rPr lang="en-US" altLang="zh-CN" dirty="0" err="1"/>
              <a:t>i</a:t>
            </a:r>
            <a:r>
              <a:rPr lang="en-US" altLang="zh-CN" dirty="0"/>
              <a:t>&gt;</a:t>
            </a:r>
            <a:r>
              <a:rPr lang="en-US" altLang="zh-CN" dirty="0" err="1"/>
              <a:t>len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         return(NULL);</a:t>
            </a:r>
          </a:p>
          <a:p>
            <a:r>
              <a:rPr lang="en-US" altLang="zh-CN" dirty="0"/>
              <a:t>       p = head;  	               // p</a:t>
            </a:r>
            <a:r>
              <a:rPr lang="zh-CN" altLang="en-US" dirty="0"/>
              <a:t>指向头结点</a:t>
            </a:r>
          </a:p>
          <a:p>
            <a:r>
              <a:rPr lang="zh-CN" altLang="en-US" dirty="0"/>
              <a:t>       </a:t>
            </a:r>
            <a:r>
              <a:rPr lang="en-US" altLang="zh-CN" dirty="0"/>
              <a:t>for(int j=0;j&lt;</a:t>
            </a:r>
            <a:r>
              <a:rPr lang="en-US" altLang="zh-CN" dirty="0" err="1"/>
              <a:t>i;j</a:t>
            </a:r>
            <a:r>
              <a:rPr lang="en-US" altLang="zh-CN" dirty="0"/>
              <a:t>++)</a:t>
            </a:r>
          </a:p>
          <a:p>
            <a:r>
              <a:rPr lang="en-US" altLang="zh-CN" dirty="0"/>
              <a:t>            p = p-&gt;next; 	   // </a:t>
            </a:r>
            <a:r>
              <a:rPr lang="zh-CN" altLang="en-US" dirty="0"/>
              <a:t>顺指针查找</a:t>
            </a:r>
          </a:p>
          <a:p>
            <a:r>
              <a:rPr lang="zh-CN" altLang="en-US" dirty="0"/>
              <a:t>       </a:t>
            </a:r>
            <a:r>
              <a:rPr lang="en-US" altLang="zh-CN" dirty="0"/>
              <a:t>return(p);				   // </a:t>
            </a:r>
            <a:r>
              <a:rPr lang="zh-CN" altLang="en-US" dirty="0"/>
              <a:t>返回第</a:t>
            </a:r>
            <a:r>
              <a:rPr lang="en-US" altLang="zh-CN" dirty="0" err="1"/>
              <a:t>i</a:t>
            </a:r>
            <a:r>
              <a:rPr lang="zh-CN" altLang="en-US" dirty="0"/>
              <a:t>个元素结点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en-US" altLang="zh-CN" dirty="0"/>
              <a:t>    void </a:t>
            </a:r>
            <a:r>
              <a:rPr lang="en-US" altLang="zh-CN" dirty="0" err="1"/>
              <a:t>PrintList</a:t>
            </a:r>
            <a:r>
              <a:rPr lang="en-US" altLang="zh-CN" dirty="0"/>
              <a:t>(){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LNode</a:t>
            </a:r>
            <a:r>
              <a:rPr lang="en-US" altLang="zh-CN" dirty="0"/>
              <a:t> *p;</a:t>
            </a:r>
          </a:p>
          <a:p>
            <a:r>
              <a:rPr lang="en-US" altLang="zh-CN" dirty="0"/>
              <a:t>        p=head-&gt;next;</a:t>
            </a:r>
          </a:p>
          <a:p>
            <a:r>
              <a:rPr lang="en-US" altLang="zh-CN" dirty="0"/>
              <a:t>        while(p!=head){</a:t>
            </a:r>
          </a:p>
          <a:p>
            <a:r>
              <a:rPr lang="en-US" altLang="zh-CN" dirty="0"/>
              <a:t>           </a:t>
            </a:r>
            <a:r>
              <a:rPr lang="en-US" altLang="zh-CN" dirty="0" err="1"/>
              <a:t>cout</a:t>
            </a:r>
            <a:r>
              <a:rPr lang="en-US" altLang="zh-CN" dirty="0"/>
              <a:t>&lt;&lt;p-&gt;data&lt;&lt;" ";</a:t>
            </a:r>
          </a:p>
          <a:p>
            <a:r>
              <a:rPr lang="en-US" altLang="zh-CN" dirty="0"/>
              <a:t>            p=p-&gt;next;</a:t>
            </a:r>
          </a:p>
          <a:p>
            <a:r>
              <a:rPr lang="en-US" altLang="zh-CN" dirty="0"/>
              <a:t>        }</a:t>
            </a:r>
          </a:p>
          <a:p>
            <a:r>
              <a:rPr lang="en-US" altLang="zh-CN" dirty="0"/>
              <a:t>       </a:t>
            </a:r>
            <a:r>
              <a:rPr lang="en-US" altLang="zh-CN" dirty="0" err="1"/>
              <a:t>cout</a:t>
            </a:r>
            <a:r>
              <a:rPr lang="en-US" altLang="zh-CN" dirty="0"/>
              <a:t>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}</a:t>
            </a:r>
          </a:p>
          <a:p>
            <a:endParaRPr lang="en-US" altLang="zh-CN" dirty="0"/>
          </a:p>
          <a:p>
            <a:r>
              <a:rPr lang="en-US" altLang="zh-CN" dirty="0"/>
              <a:t>    void Insert(int </a:t>
            </a:r>
            <a:r>
              <a:rPr lang="en-US" altLang="zh-CN" dirty="0" err="1"/>
              <a:t>i</a:t>
            </a:r>
            <a:r>
              <a:rPr lang="en-US" altLang="zh-CN" dirty="0"/>
              <a:t>, int e){</a:t>
            </a:r>
          </a:p>
          <a:p>
            <a:r>
              <a:rPr lang="en-US" altLang="zh-CN" dirty="0"/>
              <a:t>       </a:t>
            </a:r>
            <a:r>
              <a:rPr lang="en-US" altLang="zh-CN" dirty="0" err="1"/>
              <a:t>LNode</a:t>
            </a:r>
            <a:r>
              <a:rPr lang="en-US" altLang="zh-CN" dirty="0"/>
              <a:t> *p, *s;</a:t>
            </a:r>
          </a:p>
          <a:p>
            <a:r>
              <a:rPr lang="en-US" altLang="zh-CN" dirty="0"/>
              <a:t>       if (</a:t>
            </a:r>
            <a:r>
              <a:rPr lang="en-US" altLang="zh-CN" dirty="0" err="1"/>
              <a:t>i</a:t>
            </a:r>
            <a:r>
              <a:rPr lang="en-US" altLang="zh-CN" dirty="0"/>
              <a:t>==1)</a:t>
            </a:r>
          </a:p>
          <a:p>
            <a:r>
              <a:rPr lang="en-US" altLang="zh-CN" dirty="0"/>
              <a:t>           p=head;</a:t>
            </a:r>
          </a:p>
          <a:p>
            <a:r>
              <a:rPr lang="en-US" altLang="zh-CN" dirty="0"/>
              <a:t>      else {</a:t>
            </a:r>
          </a:p>
          <a:p>
            <a:r>
              <a:rPr lang="en-US" altLang="zh-CN" dirty="0"/>
              <a:t>           p = </a:t>
            </a:r>
            <a:r>
              <a:rPr lang="en-US" altLang="zh-CN" dirty="0" err="1"/>
              <a:t>SearchLinkList</a:t>
            </a:r>
            <a:r>
              <a:rPr lang="en-US" altLang="zh-CN" dirty="0"/>
              <a:t>(i-1);</a:t>
            </a:r>
          </a:p>
          <a:p>
            <a:r>
              <a:rPr lang="en-US" altLang="zh-CN" dirty="0"/>
              <a:t>           if (!p)</a:t>
            </a:r>
          </a:p>
          <a:p>
            <a:r>
              <a:rPr lang="en-US" altLang="zh-CN" dirty="0"/>
              <a:t>              exit(1);</a:t>
            </a:r>
          </a:p>
          <a:p>
            <a:r>
              <a:rPr lang="en-US" altLang="zh-CN" dirty="0"/>
              <a:t>       }      //</a:t>
            </a:r>
            <a:r>
              <a:rPr lang="zh-CN" altLang="en-US" dirty="0"/>
              <a:t>找到第</a:t>
            </a:r>
            <a:r>
              <a:rPr lang="en-US" altLang="zh-CN" dirty="0"/>
              <a:t>i-1</a:t>
            </a:r>
            <a:r>
              <a:rPr lang="zh-CN" altLang="en-US" dirty="0"/>
              <a:t>个元素</a:t>
            </a:r>
          </a:p>
          <a:p>
            <a:r>
              <a:rPr lang="zh-CN" altLang="en-US" dirty="0"/>
              <a:t>       </a:t>
            </a:r>
            <a:r>
              <a:rPr lang="en-US" altLang="zh-CN" dirty="0"/>
              <a:t>s = new </a:t>
            </a:r>
            <a:r>
              <a:rPr lang="en-US" altLang="zh-CN" dirty="0" err="1"/>
              <a:t>LNode</a:t>
            </a:r>
            <a:r>
              <a:rPr lang="en-US" altLang="zh-CN" dirty="0"/>
              <a:t>;			         // </a:t>
            </a:r>
            <a:r>
              <a:rPr lang="zh-CN" altLang="en-US" dirty="0"/>
              <a:t>生成新结点</a:t>
            </a:r>
          </a:p>
          <a:p>
            <a:r>
              <a:rPr lang="zh-CN" altLang="en-US" dirty="0"/>
              <a:t>       </a:t>
            </a:r>
            <a:r>
              <a:rPr lang="en-US" altLang="zh-CN" dirty="0"/>
              <a:t>s-&gt;data = e;</a:t>
            </a:r>
          </a:p>
          <a:p>
            <a:r>
              <a:rPr lang="en-US" altLang="zh-CN" dirty="0"/>
              <a:t>       </a:t>
            </a:r>
            <a:r>
              <a:rPr lang="en-US" altLang="zh-CN" dirty="0" err="1"/>
              <a:t>len</a:t>
            </a:r>
            <a:r>
              <a:rPr lang="en-US" altLang="zh-CN" dirty="0"/>
              <a:t>++;</a:t>
            </a:r>
          </a:p>
          <a:p>
            <a:r>
              <a:rPr lang="en-US" altLang="zh-CN" dirty="0"/>
              <a:t>       s-&gt;next = p-&gt;next;</a:t>
            </a:r>
          </a:p>
          <a:p>
            <a:r>
              <a:rPr lang="en-US" altLang="zh-CN" dirty="0"/>
              <a:t>       p-&gt;next = s;</a:t>
            </a:r>
          </a:p>
          <a:p>
            <a:r>
              <a:rPr lang="en-US" altLang="zh-CN" dirty="0"/>
              <a:t>    }</a:t>
            </a:r>
          </a:p>
          <a:p>
            <a:endParaRPr lang="en-US" altLang="zh-CN" dirty="0"/>
          </a:p>
          <a:p>
            <a:r>
              <a:rPr lang="en-US" altLang="zh-CN" dirty="0"/>
              <a:t>    int Delete(int </a:t>
            </a:r>
            <a:r>
              <a:rPr lang="en-US" altLang="zh-CN" dirty="0" err="1"/>
              <a:t>i</a:t>
            </a:r>
            <a:r>
              <a:rPr lang="en-US" altLang="zh-CN" dirty="0"/>
              <a:t>){</a:t>
            </a:r>
          </a:p>
          <a:p>
            <a:r>
              <a:rPr lang="en-US" altLang="zh-CN" dirty="0"/>
              <a:t>        int    e;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LNode</a:t>
            </a:r>
            <a:r>
              <a:rPr lang="en-US" altLang="zh-CN" dirty="0"/>
              <a:t> *p, *q;</a:t>
            </a:r>
          </a:p>
          <a:p>
            <a:r>
              <a:rPr lang="en-US" altLang="zh-CN" dirty="0"/>
              <a:t>        if (</a:t>
            </a:r>
            <a:r>
              <a:rPr lang="en-US" altLang="zh-CN" dirty="0" err="1"/>
              <a:t>i</a:t>
            </a:r>
            <a:r>
              <a:rPr lang="en-US" altLang="zh-CN" dirty="0"/>
              <a:t>==1)</a:t>
            </a:r>
          </a:p>
          <a:p>
            <a:r>
              <a:rPr lang="en-US" altLang="zh-CN" dirty="0"/>
              <a:t>            p=head;</a:t>
            </a:r>
          </a:p>
          <a:p>
            <a:r>
              <a:rPr lang="en-US" altLang="zh-CN" dirty="0"/>
              <a:t>       else {</a:t>
            </a:r>
          </a:p>
          <a:p>
            <a:r>
              <a:rPr lang="en-US" altLang="zh-CN" dirty="0"/>
              <a:t>            p = </a:t>
            </a:r>
            <a:r>
              <a:rPr lang="en-US" altLang="zh-CN" dirty="0" err="1"/>
              <a:t>SearchLinkList</a:t>
            </a:r>
            <a:r>
              <a:rPr lang="en-US" altLang="zh-CN" dirty="0"/>
              <a:t>(i-1);</a:t>
            </a:r>
          </a:p>
          <a:p>
            <a:r>
              <a:rPr lang="en-US" altLang="zh-CN" dirty="0"/>
              <a:t>            if (!p)</a:t>
            </a:r>
          </a:p>
          <a:p>
            <a:r>
              <a:rPr lang="en-US" altLang="zh-CN" dirty="0"/>
              <a:t>                exit(1);</a:t>
            </a:r>
          </a:p>
          <a:p>
            <a:r>
              <a:rPr lang="en-US" altLang="zh-CN" dirty="0"/>
              <a:t>        }</a:t>
            </a:r>
          </a:p>
          <a:p>
            <a:r>
              <a:rPr lang="en-US" altLang="zh-CN" dirty="0"/>
              <a:t>        q = p-&gt;next;</a:t>
            </a:r>
          </a:p>
          <a:p>
            <a:r>
              <a:rPr lang="en-US" altLang="zh-CN" dirty="0"/>
              <a:t>        p-&gt;next = p-&gt;next-&gt;next;		// </a:t>
            </a:r>
            <a:r>
              <a:rPr lang="zh-CN" altLang="en-US" dirty="0"/>
              <a:t>删除</a:t>
            </a:r>
            <a:r>
              <a:rPr lang="en-US" altLang="zh-CN" dirty="0" err="1"/>
              <a:t>i</a:t>
            </a:r>
            <a:r>
              <a:rPr lang="zh-CN" altLang="en-US" dirty="0"/>
              <a:t>结点</a:t>
            </a:r>
          </a:p>
          <a:p>
            <a:r>
              <a:rPr lang="zh-CN" altLang="en-US" dirty="0"/>
              <a:t>        </a:t>
            </a:r>
            <a:r>
              <a:rPr lang="en-US" altLang="zh-CN" dirty="0"/>
              <a:t>e = q-&gt;data;</a:t>
            </a:r>
          </a:p>
          <a:p>
            <a:r>
              <a:rPr lang="en-US" altLang="zh-CN" dirty="0"/>
              <a:t>        delete q;				// </a:t>
            </a:r>
            <a:r>
              <a:rPr lang="zh-CN" altLang="en-US" dirty="0"/>
              <a:t>取值并释放结点</a:t>
            </a:r>
          </a:p>
          <a:p>
            <a:r>
              <a:rPr lang="zh-CN" altLang="en-US" dirty="0"/>
              <a:t>        </a:t>
            </a:r>
            <a:r>
              <a:rPr lang="en-US" altLang="zh-CN" dirty="0" err="1"/>
              <a:t>len</a:t>
            </a:r>
            <a:r>
              <a:rPr lang="en-US" altLang="zh-CN" dirty="0"/>
              <a:t>--;</a:t>
            </a:r>
          </a:p>
          <a:p>
            <a:r>
              <a:rPr lang="en-US" altLang="zh-CN" dirty="0"/>
              <a:t>        return(e);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};</a:t>
            </a:r>
          </a:p>
          <a:p>
            <a:endParaRPr lang="en-US" altLang="zh-CN" dirty="0"/>
          </a:p>
          <a:p>
            <a:r>
              <a:rPr lang="en-US" altLang="zh-CN" dirty="0"/>
              <a:t>int main(){</a:t>
            </a:r>
          </a:p>
          <a:p>
            <a:r>
              <a:rPr lang="en-US" altLang="zh-CN" dirty="0"/>
              <a:t>   </a:t>
            </a:r>
            <a:r>
              <a:rPr lang="en-US" altLang="zh-CN" dirty="0" err="1"/>
              <a:t>LinkList</a:t>
            </a:r>
            <a:r>
              <a:rPr lang="en-US" altLang="zh-CN" dirty="0"/>
              <a:t> l;</a:t>
            </a:r>
          </a:p>
          <a:p>
            <a:r>
              <a:rPr lang="en-US" altLang="zh-CN" dirty="0"/>
              <a:t>   </a:t>
            </a:r>
            <a:r>
              <a:rPr lang="en-US" altLang="zh-CN" dirty="0" err="1"/>
              <a:t>l.PrintList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</a:t>
            </a:r>
            <a:r>
              <a:rPr lang="en-US" altLang="zh-CN" dirty="0" err="1"/>
              <a:t>l.Insert</a:t>
            </a:r>
            <a:r>
              <a:rPr lang="en-US" altLang="zh-CN" dirty="0"/>
              <a:t>(1,100);</a:t>
            </a:r>
          </a:p>
          <a:p>
            <a:r>
              <a:rPr lang="en-US" altLang="zh-CN" dirty="0"/>
              <a:t>   </a:t>
            </a:r>
            <a:r>
              <a:rPr lang="en-US" altLang="zh-CN" dirty="0" err="1"/>
              <a:t>l.PrintList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</a:t>
            </a:r>
            <a:r>
              <a:rPr lang="en-US" altLang="zh-CN" dirty="0" err="1"/>
              <a:t>l.Delete</a:t>
            </a:r>
            <a:r>
              <a:rPr lang="en-US" altLang="zh-CN" dirty="0"/>
              <a:t>(1);</a:t>
            </a:r>
          </a:p>
          <a:p>
            <a:r>
              <a:rPr lang="en-US" altLang="zh-CN" dirty="0"/>
              <a:t>   </a:t>
            </a:r>
            <a:r>
              <a:rPr lang="en-US" altLang="zh-CN" dirty="0" err="1"/>
              <a:t>l.PrintList</a:t>
            </a:r>
            <a:r>
              <a:rPr lang="en-US" altLang="zh-CN" dirty="0"/>
              <a:t>();</a:t>
            </a:r>
          </a:p>
          <a:p>
            <a:endParaRPr lang="en-US" altLang="zh-CN" dirty="0"/>
          </a:p>
          <a:p>
            <a:r>
              <a:rPr lang="en-US" altLang="zh-CN" dirty="0"/>
              <a:t>   return 1;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二、不带头结点，但</a:t>
            </a:r>
            <a:r>
              <a:rPr lang="en-US" altLang="zh-CN" dirty="0"/>
              <a:t>head</a:t>
            </a:r>
            <a:r>
              <a:rPr lang="zh-CN" altLang="en-US" dirty="0"/>
              <a:t>始终指向第一个元素。当在第一个位置做插入、删除操作时，比较麻烦，要单独处理。</a:t>
            </a:r>
            <a:endParaRPr lang="en-US" altLang="zh-CN" dirty="0"/>
          </a:p>
          <a:p>
            <a:r>
              <a:rPr lang="en-US" altLang="zh-CN" dirty="0"/>
              <a:t>#include&lt;iostream&gt;</a:t>
            </a:r>
          </a:p>
          <a:p>
            <a:r>
              <a:rPr lang="en-US" altLang="zh-CN" dirty="0"/>
              <a:t>#include&lt;</a:t>
            </a:r>
            <a:r>
              <a:rPr lang="en-US" altLang="zh-CN" dirty="0" err="1"/>
              <a:t>stdlib.h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using namespace std;</a:t>
            </a:r>
          </a:p>
          <a:p>
            <a:endParaRPr lang="en-US" altLang="zh-CN" dirty="0"/>
          </a:p>
          <a:p>
            <a:r>
              <a:rPr lang="en-US" altLang="zh-CN" dirty="0"/>
              <a:t>class  </a:t>
            </a:r>
            <a:r>
              <a:rPr lang="en-US" altLang="zh-CN" dirty="0" err="1"/>
              <a:t>LNode</a:t>
            </a:r>
            <a:r>
              <a:rPr lang="en-US" altLang="zh-CN" dirty="0"/>
              <a:t> {</a:t>
            </a:r>
          </a:p>
          <a:p>
            <a:r>
              <a:rPr lang="en-US" altLang="zh-CN" dirty="0"/>
              <a:t> public:</a:t>
            </a:r>
          </a:p>
          <a:p>
            <a:r>
              <a:rPr lang="en-US" altLang="zh-CN" dirty="0"/>
              <a:t>     int       data;                                    // </a:t>
            </a:r>
            <a:r>
              <a:rPr lang="zh-CN" altLang="en-US" dirty="0"/>
              <a:t>数据域</a:t>
            </a:r>
          </a:p>
          <a:p>
            <a:r>
              <a:rPr lang="zh-CN" altLang="en-US" dirty="0"/>
              <a:t>     </a:t>
            </a:r>
            <a:r>
              <a:rPr lang="en-US" altLang="zh-CN" dirty="0" err="1"/>
              <a:t>LNode</a:t>
            </a:r>
            <a:r>
              <a:rPr lang="en-US" altLang="zh-CN" dirty="0"/>
              <a:t>	  *next;	                // </a:t>
            </a:r>
            <a:r>
              <a:rPr lang="zh-CN" altLang="en-US" dirty="0"/>
              <a:t>后继指针</a:t>
            </a:r>
          </a:p>
          <a:p>
            <a:r>
              <a:rPr lang="en-US" altLang="zh-CN" dirty="0"/>
              <a:t>} ;</a:t>
            </a:r>
          </a:p>
          <a:p>
            <a:endParaRPr lang="en-US" altLang="zh-CN" dirty="0"/>
          </a:p>
          <a:p>
            <a:r>
              <a:rPr lang="en-US" altLang="zh-CN" dirty="0"/>
              <a:t>class </a:t>
            </a:r>
            <a:r>
              <a:rPr lang="en-US" altLang="zh-CN" dirty="0" err="1"/>
              <a:t>LinkList</a:t>
            </a:r>
            <a:r>
              <a:rPr lang="en-US" altLang="zh-CN" dirty="0"/>
              <a:t>{</a:t>
            </a:r>
          </a:p>
          <a:p>
            <a:r>
              <a:rPr lang="en-US" altLang="zh-CN" dirty="0"/>
              <a:t>    int  </a:t>
            </a:r>
            <a:r>
              <a:rPr lang="en-US" altLang="zh-CN" dirty="0" err="1"/>
              <a:t>len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LNode</a:t>
            </a:r>
            <a:r>
              <a:rPr lang="en-US" altLang="zh-CN" dirty="0"/>
              <a:t> *head;   //head</a:t>
            </a:r>
            <a:r>
              <a:rPr lang="zh-CN" altLang="en-US" dirty="0"/>
              <a:t>为单链表的头指针，</a:t>
            </a:r>
            <a:r>
              <a:rPr lang="en-US" altLang="zh-CN" dirty="0" err="1"/>
              <a:t>len</a:t>
            </a:r>
            <a:r>
              <a:rPr lang="zh-CN" altLang="en-US" dirty="0"/>
              <a:t>记录元素个数</a:t>
            </a:r>
          </a:p>
          <a:p>
            <a:r>
              <a:rPr lang="en-US" altLang="zh-CN" dirty="0"/>
              <a:t>public: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LinkList</a:t>
            </a:r>
            <a:r>
              <a:rPr lang="en-US" altLang="zh-CN" dirty="0"/>
              <a:t>(){</a:t>
            </a:r>
          </a:p>
          <a:p>
            <a:r>
              <a:rPr lang="en-US" altLang="zh-CN" dirty="0"/>
              <a:t>       head= new </a:t>
            </a:r>
            <a:r>
              <a:rPr lang="en-US" altLang="zh-CN" dirty="0" err="1"/>
              <a:t>LNode</a:t>
            </a:r>
            <a:r>
              <a:rPr lang="en-US" altLang="zh-CN" dirty="0"/>
              <a:t>;        //</a:t>
            </a:r>
            <a:r>
              <a:rPr lang="zh-CN" altLang="en-US" dirty="0"/>
              <a:t>创建头结点</a:t>
            </a:r>
          </a:p>
          <a:p>
            <a:r>
              <a:rPr lang="zh-CN" altLang="en-US" dirty="0"/>
              <a:t>       </a:t>
            </a:r>
            <a:r>
              <a:rPr lang="en-US" altLang="zh-CN" dirty="0"/>
              <a:t>head-&gt;next = head;</a:t>
            </a:r>
          </a:p>
          <a:p>
            <a:r>
              <a:rPr lang="en-US" altLang="zh-CN" dirty="0"/>
              <a:t>       </a:t>
            </a:r>
            <a:r>
              <a:rPr lang="en-US" altLang="zh-CN" dirty="0" err="1"/>
              <a:t>cin</a:t>
            </a:r>
            <a:r>
              <a:rPr lang="en-US" altLang="zh-CN" dirty="0"/>
              <a:t>&gt;&gt;</a:t>
            </a:r>
            <a:r>
              <a:rPr lang="en-US" altLang="zh-CN" dirty="0" err="1"/>
              <a:t>len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   </a:t>
            </a:r>
            <a:r>
              <a:rPr lang="en-US" altLang="zh-CN" dirty="0" err="1"/>
              <a:t>cin</a:t>
            </a:r>
            <a:r>
              <a:rPr lang="en-US" altLang="zh-CN" dirty="0"/>
              <a:t>&gt;&gt;head-&gt;data;</a:t>
            </a:r>
          </a:p>
          <a:p>
            <a:r>
              <a:rPr lang="en-US" altLang="zh-CN" dirty="0"/>
              <a:t>       </a:t>
            </a:r>
            <a:r>
              <a:rPr lang="en-US" altLang="zh-CN" dirty="0" err="1"/>
              <a:t>LNode</a:t>
            </a:r>
            <a:r>
              <a:rPr lang="en-US" altLang="zh-CN" dirty="0"/>
              <a:t> *p=head,*s;</a:t>
            </a:r>
          </a:p>
          <a:p>
            <a:r>
              <a:rPr lang="en-US" altLang="zh-CN" dirty="0"/>
              <a:t>      for (int j=1; j&lt;</a:t>
            </a:r>
            <a:r>
              <a:rPr lang="en-US" altLang="zh-CN" dirty="0" err="1"/>
              <a:t>len</a:t>
            </a:r>
            <a:r>
              <a:rPr lang="en-US" altLang="zh-CN" dirty="0"/>
              <a:t>; </a:t>
            </a:r>
            <a:r>
              <a:rPr lang="en-US" altLang="zh-CN" dirty="0" err="1"/>
              <a:t>j++</a:t>
            </a:r>
            <a:r>
              <a:rPr lang="en-US" altLang="zh-CN" dirty="0"/>
              <a:t>)      //</a:t>
            </a:r>
            <a:r>
              <a:rPr lang="zh-CN" altLang="en-US" dirty="0"/>
              <a:t>在链表后面增添结点</a:t>
            </a:r>
          </a:p>
          <a:p>
            <a:r>
              <a:rPr lang="zh-CN" altLang="en-US" dirty="0"/>
              <a:t>       </a:t>
            </a:r>
            <a:r>
              <a:rPr lang="en-US" altLang="zh-CN" dirty="0"/>
              <a:t>{   s=new </a:t>
            </a:r>
            <a:r>
              <a:rPr lang="en-US" altLang="zh-CN" dirty="0" err="1"/>
              <a:t>LNode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       </a:t>
            </a:r>
            <a:r>
              <a:rPr lang="en-US" altLang="zh-CN" dirty="0" err="1"/>
              <a:t>cin</a:t>
            </a:r>
            <a:r>
              <a:rPr lang="en-US" altLang="zh-CN" dirty="0"/>
              <a:t>&gt;&gt;s-&gt;data;</a:t>
            </a:r>
          </a:p>
          <a:p>
            <a:r>
              <a:rPr lang="en-US" altLang="zh-CN" dirty="0"/>
              <a:t>           s-&gt;next=p-&gt;next;</a:t>
            </a:r>
          </a:p>
          <a:p>
            <a:r>
              <a:rPr lang="en-US" altLang="zh-CN" dirty="0"/>
              <a:t>           p-&gt;next=s;</a:t>
            </a:r>
          </a:p>
          <a:p>
            <a:r>
              <a:rPr lang="en-US" altLang="zh-CN" dirty="0"/>
              <a:t>           p=s;</a:t>
            </a:r>
          </a:p>
          <a:p>
            <a:r>
              <a:rPr lang="en-US" altLang="zh-CN" dirty="0"/>
              <a:t>       }</a:t>
            </a:r>
          </a:p>
          <a:p>
            <a:r>
              <a:rPr lang="en-US" altLang="zh-CN" dirty="0"/>
              <a:t>    }</a:t>
            </a:r>
          </a:p>
          <a:p>
            <a:endParaRPr lang="en-US" altLang="zh-CN" dirty="0"/>
          </a:p>
          <a:p>
            <a:r>
              <a:rPr lang="en-US" altLang="zh-CN" dirty="0"/>
              <a:t>    ~</a:t>
            </a:r>
            <a:r>
              <a:rPr lang="en-US" altLang="zh-CN" dirty="0" err="1"/>
              <a:t>LinkList</a:t>
            </a:r>
            <a:r>
              <a:rPr lang="en-US" altLang="zh-CN" dirty="0"/>
              <a:t>(){</a:t>
            </a:r>
          </a:p>
          <a:p>
            <a:r>
              <a:rPr lang="en-US" altLang="zh-CN" dirty="0"/>
              <a:t>       </a:t>
            </a:r>
            <a:r>
              <a:rPr lang="en-US" altLang="zh-CN" dirty="0" err="1"/>
              <a:t>LNode</a:t>
            </a:r>
            <a:r>
              <a:rPr lang="en-US" altLang="zh-CN" dirty="0"/>
              <a:t> *p,*q;</a:t>
            </a:r>
          </a:p>
          <a:p>
            <a:r>
              <a:rPr lang="en-US" altLang="zh-CN" dirty="0"/>
              <a:t>       p=head-&gt;next;</a:t>
            </a:r>
          </a:p>
          <a:p>
            <a:r>
              <a:rPr lang="en-US" altLang="zh-CN" dirty="0"/>
              <a:t>       while(p!=head){</a:t>
            </a:r>
          </a:p>
          <a:p>
            <a:r>
              <a:rPr lang="en-US" altLang="zh-CN" dirty="0"/>
              <a:t>            q=p;</a:t>
            </a:r>
          </a:p>
          <a:p>
            <a:r>
              <a:rPr lang="en-US" altLang="zh-CN" dirty="0"/>
              <a:t>            p=p-&gt;next;</a:t>
            </a:r>
          </a:p>
          <a:p>
            <a:r>
              <a:rPr lang="en-US" altLang="zh-CN" dirty="0"/>
              <a:t>            delete q;          // </a:t>
            </a:r>
            <a:r>
              <a:rPr lang="zh-CN" altLang="en-US" dirty="0"/>
              <a:t>删除</a:t>
            </a:r>
            <a:r>
              <a:rPr lang="en-US" altLang="zh-CN" dirty="0"/>
              <a:t>q</a:t>
            </a:r>
            <a:r>
              <a:rPr lang="zh-CN" altLang="en-US" dirty="0"/>
              <a:t>指向的结点</a:t>
            </a:r>
          </a:p>
          <a:p>
            <a:r>
              <a:rPr lang="zh-CN" altLang="en-US" dirty="0"/>
              <a:t>        </a:t>
            </a:r>
            <a:r>
              <a:rPr lang="en-US" altLang="zh-CN" dirty="0"/>
              <a:t>}</a:t>
            </a:r>
          </a:p>
          <a:p>
            <a:r>
              <a:rPr lang="en-US" altLang="zh-CN" dirty="0"/>
              <a:t>       delete head;</a:t>
            </a:r>
          </a:p>
          <a:p>
            <a:r>
              <a:rPr lang="en-US" altLang="zh-CN" dirty="0"/>
              <a:t>       head=NULL;      // </a:t>
            </a:r>
            <a:r>
              <a:rPr lang="zh-CN" altLang="en-US" dirty="0"/>
              <a:t>头结点设置为</a:t>
            </a:r>
            <a:r>
              <a:rPr lang="en-US" altLang="zh-CN" dirty="0"/>
              <a:t>NULL</a:t>
            </a:r>
          </a:p>
          <a:p>
            <a:r>
              <a:rPr lang="en-US" altLang="zh-CN" dirty="0"/>
              <a:t>    }</a:t>
            </a:r>
          </a:p>
          <a:p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LNode</a:t>
            </a:r>
            <a:r>
              <a:rPr lang="en-US" altLang="zh-CN" dirty="0"/>
              <a:t>* </a:t>
            </a:r>
            <a:r>
              <a:rPr lang="en-US" altLang="zh-CN" dirty="0" err="1"/>
              <a:t>SearchLinkList</a:t>
            </a:r>
            <a:r>
              <a:rPr lang="en-US" altLang="zh-CN" dirty="0"/>
              <a:t>(int </a:t>
            </a:r>
            <a:r>
              <a:rPr lang="en-US" altLang="zh-CN" dirty="0" err="1"/>
              <a:t>i</a:t>
            </a:r>
            <a:r>
              <a:rPr lang="en-US" altLang="zh-CN" dirty="0"/>
              <a:t>){	// head</a:t>
            </a:r>
            <a:r>
              <a:rPr lang="zh-CN" altLang="en-US" dirty="0"/>
              <a:t>为单链表的头结点，</a:t>
            </a:r>
            <a:r>
              <a:rPr lang="en-US" altLang="zh-CN" dirty="0" err="1"/>
              <a:t>i</a:t>
            </a:r>
            <a:r>
              <a:rPr lang="zh-CN" altLang="en-US" dirty="0"/>
              <a:t>为待查找的第</a:t>
            </a:r>
            <a:r>
              <a:rPr lang="en-US" altLang="zh-CN" dirty="0" err="1"/>
              <a:t>i</a:t>
            </a:r>
            <a:r>
              <a:rPr lang="zh-CN" altLang="en-US" dirty="0"/>
              <a:t>个元素</a:t>
            </a:r>
          </a:p>
          <a:p>
            <a:r>
              <a:rPr lang="zh-CN" altLang="en-US" dirty="0"/>
              <a:t>      </a:t>
            </a:r>
            <a:r>
              <a:rPr lang="en-US" altLang="zh-CN" dirty="0" err="1"/>
              <a:t>LNode</a:t>
            </a:r>
            <a:r>
              <a:rPr lang="en-US" altLang="zh-CN" dirty="0"/>
              <a:t> *p;</a:t>
            </a:r>
          </a:p>
          <a:p>
            <a:r>
              <a:rPr lang="en-US" altLang="zh-CN" dirty="0"/>
              <a:t>       if (</a:t>
            </a:r>
            <a:r>
              <a:rPr lang="en-US" altLang="zh-CN" dirty="0" err="1"/>
              <a:t>len</a:t>
            </a:r>
            <a:r>
              <a:rPr lang="en-US" altLang="zh-CN" dirty="0"/>
              <a:t>==0 || </a:t>
            </a:r>
            <a:r>
              <a:rPr lang="en-US" altLang="zh-CN" dirty="0" err="1"/>
              <a:t>i</a:t>
            </a:r>
            <a:r>
              <a:rPr lang="en-US" altLang="zh-CN" dirty="0"/>
              <a:t>&lt;1 || </a:t>
            </a:r>
            <a:r>
              <a:rPr lang="en-US" altLang="zh-CN" dirty="0" err="1"/>
              <a:t>i</a:t>
            </a:r>
            <a:r>
              <a:rPr lang="en-US" altLang="zh-CN" dirty="0"/>
              <a:t>&gt;</a:t>
            </a:r>
            <a:r>
              <a:rPr lang="en-US" altLang="zh-CN" dirty="0" err="1"/>
              <a:t>len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         return(NULL);</a:t>
            </a:r>
          </a:p>
          <a:p>
            <a:r>
              <a:rPr lang="en-US" altLang="zh-CN" dirty="0"/>
              <a:t>       p = head;  	               // p</a:t>
            </a:r>
            <a:r>
              <a:rPr lang="zh-CN" altLang="en-US" dirty="0"/>
              <a:t>指向头结点</a:t>
            </a:r>
          </a:p>
          <a:p>
            <a:r>
              <a:rPr lang="zh-CN" altLang="en-US" dirty="0"/>
              <a:t>       </a:t>
            </a:r>
            <a:r>
              <a:rPr lang="en-US" altLang="zh-CN" dirty="0"/>
              <a:t>for(int j=1;j&lt;</a:t>
            </a:r>
            <a:r>
              <a:rPr lang="en-US" altLang="zh-CN" dirty="0" err="1"/>
              <a:t>i;j</a:t>
            </a:r>
            <a:r>
              <a:rPr lang="en-US" altLang="zh-CN" dirty="0"/>
              <a:t>++)</a:t>
            </a:r>
          </a:p>
          <a:p>
            <a:r>
              <a:rPr lang="en-US" altLang="zh-CN" dirty="0"/>
              <a:t>            p = p-&gt;next; 	   // </a:t>
            </a:r>
            <a:r>
              <a:rPr lang="zh-CN" altLang="en-US" dirty="0"/>
              <a:t>顺指针查找</a:t>
            </a:r>
          </a:p>
          <a:p>
            <a:r>
              <a:rPr lang="zh-CN" altLang="en-US" dirty="0"/>
              <a:t>       </a:t>
            </a:r>
            <a:r>
              <a:rPr lang="en-US" altLang="zh-CN" dirty="0"/>
              <a:t>return(p);				   // </a:t>
            </a:r>
            <a:r>
              <a:rPr lang="zh-CN" altLang="en-US" dirty="0"/>
              <a:t>返回第</a:t>
            </a:r>
            <a:r>
              <a:rPr lang="en-US" altLang="zh-CN" dirty="0" err="1"/>
              <a:t>i</a:t>
            </a:r>
            <a:r>
              <a:rPr lang="zh-CN" altLang="en-US" dirty="0"/>
              <a:t>个元素结点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en-US" altLang="zh-CN" dirty="0"/>
              <a:t>    void </a:t>
            </a:r>
            <a:r>
              <a:rPr lang="en-US" altLang="zh-CN" dirty="0" err="1"/>
              <a:t>PrintList</a:t>
            </a:r>
            <a:r>
              <a:rPr lang="en-US" altLang="zh-CN" dirty="0"/>
              <a:t>(){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LNode</a:t>
            </a:r>
            <a:r>
              <a:rPr lang="en-US" altLang="zh-CN" dirty="0"/>
              <a:t> *p;</a:t>
            </a:r>
          </a:p>
          <a:p>
            <a:r>
              <a:rPr lang="en-US" altLang="zh-CN" dirty="0"/>
              <a:t>        p=head;</a:t>
            </a:r>
          </a:p>
          <a:p>
            <a:r>
              <a:rPr lang="en-US" altLang="zh-CN" dirty="0"/>
              <a:t>        while(p-&gt;next!=head){</a:t>
            </a:r>
          </a:p>
          <a:p>
            <a:r>
              <a:rPr lang="en-US" altLang="zh-CN" dirty="0"/>
              <a:t>           </a:t>
            </a:r>
            <a:r>
              <a:rPr lang="en-US" altLang="zh-CN" dirty="0" err="1"/>
              <a:t>cout</a:t>
            </a:r>
            <a:r>
              <a:rPr lang="en-US" altLang="zh-CN" dirty="0"/>
              <a:t>&lt;&lt;p-&gt;data&lt;&lt;" ";</a:t>
            </a:r>
          </a:p>
          <a:p>
            <a:r>
              <a:rPr lang="en-US" altLang="zh-CN" dirty="0"/>
              <a:t>            p=p-&gt;next;</a:t>
            </a:r>
          </a:p>
          <a:p>
            <a:r>
              <a:rPr lang="en-US" altLang="zh-CN" dirty="0"/>
              <a:t>        }</a:t>
            </a:r>
          </a:p>
          <a:p>
            <a:r>
              <a:rPr lang="en-US" altLang="zh-CN" dirty="0"/>
              <a:t>       </a:t>
            </a:r>
            <a:r>
              <a:rPr lang="en-US" altLang="zh-CN" dirty="0" err="1"/>
              <a:t>cout</a:t>
            </a:r>
            <a:r>
              <a:rPr lang="en-US" altLang="zh-CN" dirty="0"/>
              <a:t>&lt;&lt;p-&gt;data&lt;&lt;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}</a:t>
            </a:r>
          </a:p>
          <a:p>
            <a:endParaRPr lang="en-US" altLang="zh-CN" dirty="0"/>
          </a:p>
          <a:p>
            <a:r>
              <a:rPr lang="en-US" altLang="zh-CN" dirty="0"/>
              <a:t>    void Insert(int </a:t>
            </a:r>
            <a:r>
              <a:rPr lang="en-US" altLang="zh-CN" dirty="0" err="1"/>
              <a:t>i</a:t>
            </a:r>
            <a:r>
              <a:rPr lang="en-US" altLang="zh-CN" dirty="0"/>
              <a:t>, int e){</a:t>
            </a:r>
          </a:p>
          <a:p>
            <a:r>
              <a:rPr lang="en-US" altLang="zh-CN" dirty="0"/>
              <a:t>       </a:t>
            </a:r>
            <a:r>
              <a:rPr lang="en-US" altLang="zh-CN" dirty="0" err="1"/>
              <a:t>LNode</a:t>
            </a:r>
            <a:r>
              <a:rPr lang="en-US" altLang="zh-CN" dirty="0"/>
              <a:t> *p, *s;</a:t>
            </a:r>
          </a:p>
          <a:p>
            <a:r>
              <a:rPr lang="en-US" altLang="zh-CN" dirty="0"/>
              <a:t>       if (</a:t>
            </a:r>
            <a:r>
              <a:rPr lang="en-US" altLang="zh-CN" dirty="0" err="1"/>
              <a:t>i</a:t>
            </a:r>
            <a:r>
              <a:rPr lang="en-US" altLang="zh-CN" dirty="0"/>
              <a:t>==1)</a:t>
            </a:r>
          </a:p>
          <a:p>
            <a:r>
              <a:rPr lang="en-US" altLang="zh-CN" dirty="0"/>
              <a:t>           p = </a:t>
            </a:r>
            <a:r>
              <a:rPr lang="en-US" altLang="zh-CN" dirty="0" err="1"/>
              <a:t>SearchLinkList</a:t>
            </a:r>
            <a:r>
              <a:rPr lang="en-US" altLang="zh-CN" dirty="0"/>
              <a:t>(</a:t>
            </a:r>
            <a:r>
              <a:rPr lang="en-US" altLang="zh-CN" dirty="0" err="1"/>
              <a:t>len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  else</a:t>
            </a:r>
          </a:p>
          <a:p>
            <a:r>
              <a:rPr lang="en-US" altLang="zh-CN" dirty="0"/>
              <a:t>           p = </a:t>
            </a:r>
            <a:r>
              <a:rPr lang="en-US" altLang="zh-CN" dirty="0" err="1"/>
              <a:t>SearchLinkList</a:t>
            </a:r>
            <a:r>
              <a:rPr lang="en-US" altLang="zh-CN" dirty="0"/>
              <a:t>(i-1);</a:t>
            </a:r>
          </a:p>
          <a:p>
            <a:r>
              <a:rPr lang="en-US" altLang="zh-CN" dirty="0"/>
              <a:t>      if (!p)</a:t>
            </a:r>
          </a:p>
          <a:p>
            <a:r>
              <a:rPr lang="en-US" altLang="zh-CN" dirty="0"/>
              <a:t>          exit(1);</a:t>
            </a:r>
          </a:p>
          <a:p>
            <a:r>
              <a:rPr lang="en-US" altLang="zh-CN" dirty="0"/>
              <a:t>            //</a:t>
            </a:r>
            <a:r>
              <a:rPr lang="zh-CN" altLang="en-US" dirty="0"/>
              <a:t>找到第</a:t>
            </a:r>
            <a:r>
              <a:rPr lang="en-US" altLang="zh-CN" dirty="0"/>
              <a:t>i-1</a:t>
            </a:r>
            <a:r>
              <a:rPr lang="zh-CN" altLang="en-US" dirty="0"/>
              <a:t>个元素</a:t>
            </a:r>
          </a:p>
          <a:p>
            <a:r>
              <a:rPr lang="zh-CN" altLang="en-US" dirty="0"/>
              <a:t>       </a:t>
            </a:r>
            <a:r>
              <a:rPr lang="en-US" altLang="zh-CN" dirty="0"/>
              <a:t>s = new </a:t>
            </a:r>
            <a:r>
              <a:rPr lang="en-US" altLang="zh-CN" dirty="0" err="1"/>
              <a:t>LNode</a:t>
            </a:r>
            <a:r>
              <a:rPr lang="en-US" altLang="zh-CN" dirty="0"/>
              <a:t>;			         // </a:t>
            </a:r>
            <a:r>
              <a:rPr lang="zh-CN" altLang="en-US" dirty="0"/>
              <a:t>生成新结点</a:t>
            </a:r>
          </a:p>
          <a:p>
            <a:r>
              <a:rPr lang="zh-CN" altLang="en-US" dirty="0"/>
              <a:t>       </a:t>
            </a:r>
            <a:r>
              <a:rPr lang="en-US" altLang="zh-CN" dirty="0"/>
              <a:t>s-&gt;data = e;</a:t>
            </a:r>
          </a:p>
          <a:p>
            <a:r>
              <a:rPr lang="en-US" altLang="zh-CN" dirty="0"/>
              <a:t>       </a:t>
            </a:r>
            <a:r>
              <a:rPr lang="en-US" altLang="zh-CN" dirty="0" err="1"/>
              <a:t>len</a:t>
            </a:r>
            <a:r>
              <a:rPr lang="en-US" altLang="zh-CN" dirty="0"/>
              <a:t>++;</a:t>
            </a:r>
          </a:p>
          <a:p>
            <a:r>
              <a:rPr lang="en-US" altLang="zh-CN" dirty="0"/>
              <a:t>       s-&gt;next = p-&gt;next;</a:t>
            </a:r>
          </a:p>
          <a:p>
            <a:r>
              <a:rPr lang="en-US" altLang="zh-CN" dirty="0"/>
              <a:t>       p-&gt;next = s;</a:t>
            </a:r>
          </a:p>
          <a:p>
            <a:r>
              <a:rPr lang="en-US" altLang="zh-CN" dirty="0"/>
              <a:t>       if(</a:t>
            </a:r>
            <a:r>
              <a:rPr lang="en-US" altLang="zh-CN" dirty="0" err="1"/>
              <a:t>i</a:t>
            </a:r>
            <a:r>
              <a:rPr lang="en-US" altLang="zh-CN" dirty="0"/>
              <a:t>==1)</a:t>
            </a:r>
          </a:p>
          <a:p>
            <a:r>
              <a:rPr lang="en-US" altLang="zh-CN" dirty="0"/>
              <a:t>        head=s;</a:t>
            </a:r>
          </a:p>
          <a:p>
            <a:r>
              <a:rPr lang="en-US" altLang="zh-CN" dirty="0"/>
              <a:t>    }</a:t>
            </a:r>
          </a:p>
          <a:p>
            <a:endParaRPr lang="en-US" altLang="zh-CN" dirty="0"/>
          </a:p>
          <a:p>
            <a:r>
              <a:rPr lang="en-US" altLang="zh-CN" dirty="0"/>
              <a:t>    int Delete(int </a:t>
            </a:r>
            <a:r>
              <a:rPr lang="en-US" altLang="zh-CN" dirty="0" err="1"/>
              <a:t>i</a:t>
            </a:r>
            <a:r>
              <a:rPr lang="en-US" altLang="zh-CN" dirty="0"/>
              <a:t>){</a:t>
            </a:r>
          </a:p>
          <a:p>
            <a:r>
              <a:rPr lang="en-US" altLang="zh-CN" dirty="0"/>
              <a:t>        int    e;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LNode</a:t>
            </a:r>
            <a:r>
              <a:rPr lang="en-US" altLang="zh-CN" dirty="0"/>
              <a:t> *p, *q;</a:t>
            </a:r>
          </a:p>
          <a:p>
            <a:r>
              <a:rPr lang="en-US" altLang="zh-CN" dirty="0"/>
              <a:t>       if (</a:t>
            </a:r>
            <a:r>
              <a:rPr lang="en-US" altLang="zh-CN" dirty="0" err="1"/>
              <a:t>i</a:t>
            </a:r>
            <a:r>
              <a:rPr lang="en-US" altLang="zh-CN" dirty="0"/>
              <a:t>==1)</a:t>
            </a:r>
          </a:p>
          <a:p>
            <a:r>
              <a:rPr lang="en-US" altLang="zh-CN" dirty="0"/>
              <a:t>           p = </a:t>
            </a:r>
            <a:r>
              <a:rPr lang="en-US" altLang="zh-CN" dirty="0" err="1"/>
              <a:t>SearchLinkList</a:t>
            </a:r>
            <a:r>
              <a:rPr lang="en-US" altLang="zh-CN" dirty="0"/>
              <a:t>(</a:t>
            </a:r>
            <a:r>
              <a:rPr lang="en-US" altLang="zh-CN" dirty="0" err="1"/>
              <a:t>len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   else</a:t>
            </a:r>
          </a:p>
          <a:p>
            <a:r>
              <a:rPr lang="en-US" altLang="zh-CN" dirty="0"/>
              <a:t>           p = </a:t>
            </a:r>
            <a:r>
              <a:rPr lang="en-US" altLang="zh-CN" dirty="0" err="1"/>
              <a:t>SearchLinkList</a:t>
            </a:r>
            <a:r>
              <a:rPr lang="en-US" altLang="zh-CN" dirty="0"/>
              <a:t>(i-1);</a:t>
            </a:r>
          </a:p>
          <a:p>
            <a:r>
              <a:rPr lang="en-US" altLang="zh-CN" dirty="0"/>
              <a:t>       if (!p)</a:t>
            </a:r>
          </a:p>
          <a:p>
            <a:r>
              <a:rPr lang="en-US" altLang="zh-CN" dirty="0"/>
              <a:t>          exit(1);</a:t>
            </a:r>
          </a:p>
          <a:p>
            <a:r>
              <a:rPr lang="en-US" altLang="zh-CN" dirty="0"/>
              <a:t>        q = p-&gt;next;</a:t>
            </a:r>
          </a:p>
          <a:p>
            <a:r>
              <a:rPr lang="en-US" altLang="zh-CN" dirty="0"/>
              <a:t>        p-&gt;next = p-&gt;next-&gt;next;		// </a:t>
            </a:r>
            <a:r>
              <a:rPr lang="zh-CN" altLang="en-US" dirty="0"/>
              <a:t>删除</a:t>
            </a:r>
            <a:r>
              <a:rPr lang="en-US" altLang="zh-CN" dirty="0" err="1"/>
              <a:t>i</a:t>
            </a:r>
            <a:r>
              <a:rPr lang="zh-CN" altLang="en-US" dirty="0"/>
              <a:t>结点</a:t>
            </a:r>
          </a:p>
          <a:p>
            <a:r>
              <a:rPr lang="zh-CN" altLang="en-US" dirty="0"/>
              <a:t>        </a:t>
            </a:r>
            <a:r>
              <a:rPr lang="en-US" altLang="zh-CN" dirty="0"/>
              <a:t>e = q-&gt;data;</a:t>
            </a:r>
          </a:p>
          <a:p>
            <a:r>
              <a:rPr lang="en-US" altLang="zh-CN" dirty="0"/>
              <a:t>        delete q;				// </a:t>
            </a:r>
            <a:r>
              <a:rPr lang="zh-CN" altLang="en-US" dirty="0"/>
              <a:t>取值并释放结点</a:t>
            </a:r>
          </a:p>
          <a:p>
            <a:r>
              <a:rPr lang="zh-CN" altLang="en-US" dirty="0"/>
              <a:t>        </a:t>
            </a:r>
            <a:r>
              <a:rPr lang="en-US" altLang="zh-CN" dirty="0" err="1"/>
              <a:t>len</a:t>
            </a:r>
            <a:r>
              <a:rPr lang="en-US" altLang="zh-CN" dirty="0"/>
              <a:t>--;</a:t>
            </a:r>
          </a:p>
          <a:p>
            <a:r>
              <a:rPr lang="en-US" altLang="zh-CN" dirty="0"/>
              <a:t>        if(</a:t>
            </a:r>
            <a:r>
              <a:rPr lang="en-US" altLang="zh-CN" dirty="0" err="1"/>
              <a:t>i</a:t>
            </a:r>
            <a:r>
              <a:rPr lang="en-US" altLang="zh-CN" dirty="0"/>
              <a:t>==1)</a:t>
            </a:r>
          </a:p>
          <a:p>
            <a:r>
              <a:rPr lang="en-US" altLang="zh-CN" dirty="0"/>
              <a:t>          head=p-&gt;next;</a:t>
            </a:r>
          </a:p>
          <a:p>
            <a:r>
              <a:rPr lang="en-US" altLang="zh-CN" dirty="0"/>
              <a:t>        return(e);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};</a:t>
            </a:r>
          </a:p>
          <a:p>
            <a:endParaRPr lang="en-US" altLang="zh-CN" dirty="0"/>
          </a:p>
          <a:p>
            <a:r>
              <a:rPr lang="en-US" altLang="zh-CN" dirty="0"/>
              <a:t>int main(){</a:t>
            </a:r>
          </a:p>
          <a:p>
            <a:r>
              <a:rPr lang="en-US" altLang="zh-CN" dirty="0"/>
              <a:t>   </a:t>
            </a:r>
            <a:r>
              <a:rPr lang="en-US" altLang="zh-CN" dirty="0" err="1"/>
              <a:t>LinkList</a:t>
            </a:r>
            <a:r>
              <a:rPr lang="en-US" altLang="zh-CN" dirty="0"/>
              <a:t> l;</a:t>
            </a:r>
          </a:p>
          <a:p>
            <a:r>
              <a:rPr lang="en-US" altLang="zh-CN" dirty="0"/>
              <a:t>   </a:t>
            </a:r>
            <a:r>
              <a:rPr lang="en-US" altLang="zh-CN" dirty="0" err="1"/>
              <a:t>l.PrintList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</a:t>
            </a:r>
            <a:r>
              <a:rPr lang="en-US" altLang="zh-CN" dirty="0" err="1"/>
              <a:t>l.Insert</a:t>
            </a:r>
            <a:r>
              <a:rPr lang="en-US" altLang="zh-CN" dirty="0"/>
              <a:t>(1,100);</a:t>
            </a:r>
          </a:p>
          <a:p>
            <a:r>
              <a:rPr lang="en-US" altLang="zh-CN" dirty="0"/>
              <a:t>   </a:t>
            </a:r>
            <a:r>
              <a:rPr lang="en-US" altLang="zh-CN" dirty="0" err="1"/>
              <a:t>l.PrintList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</a:t>
            </a:r>
            <a:r>
              <a:rPr lang="en-US" altLang="zh-CN" dirty="0" err="1"/>
              <a:t>l.Delete</a:t>
            </a:r>
            <a:r>
              <a:rPr lang="en-US" altLang="zh-CN" dirty="0"/>
              <a:t>(1);</a:t>
            </a:r>
          </a:p>
          <a:p>
            <a:r>
              <a:rPr lang="en-US" altLang="zh-CN" dirty="0"/>
              <a:t>   </a:t>
            </a:r>
            <a:r>
              <a:rPr lang="en-US" altLang="zh-CN" dirty="0" err="1"/>
              <a:t>l.PrintList</a:t>
            </a:r>
            <a:r>
              <a:rPr lang="en-US" altLang="zh-CN" dirty="0"/>
              <a:t>();</a:t>
            </a:r>
          </a:p>
          <a:p>
            <a:endParaRPr lang="en-US" altLang="zh-CN" dirty="0"/>
          </a:p>
          <a:p>
            <a:r>
              <a:rPr lang="en-US" altLang="zh-CN" dirty="0"/>
              <a:t>   return 1;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58372" name="灯片编号占位符 3">
            <a:extLst>
              <a:ext uri="{FF2B5EF4-FFF2-40B4-BE49-F238E27FC236}">
                <a16:creationId xmlns:a16="http://schemas.microsoft.com/office/drawing/2014/main" id="{21A3CBFA-136C-4677-AEB0-F7747C2B0C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2D7A284-64F0-42DE-9505-70C8F608D3BA}" type="slidenum">
              <a:rPr lang="zh-CN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43</a:t>
            </a:fld>
            <a:endParaRPr lang="en-US" altLang="zh-CN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循环链表的好处：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、在单链表中，只能从头结点开始遍历整个链表，但在循环链表中则可以从任意结点开始遍历整个链表；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、如果需要对链表常做的操作是在表尾进行，那么可以改变一下链表的标识方法，不同头指针而用一个指向表尾的指针来标识，这有助于提高操作效率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D268E3-EC92-49B6-B95F-4CAF8CF8BBB6}" type="slidenum">
              <a:rPr lang="zh-CN" altLang="en-US" smtClean="0"/>
              <a:pPr>
                <a:defRPr/>
              </a:pPr>
              <a:t>44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336095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循环链表尽管可以从任意结点出发访问到其他任何结点，但由于结点中只有一个指向其后继结点的指针域</a:t>
            </a:r>
            <a:r>
              <a:rPr lang="en-US" altLang="zh-CN" dirty="0"/>
              <a:t>next</a:t>
            </a:r>
            <a:r>
              <a:rPr lang="zh-CN" altLang="en-US" dirty="0"/>
              <a:t>，因此如果已知某结点的指针为</a:t>
            </a:r>
            <a:r>
              <a:rPr lang="en-US" altLang="zh-CN" dirty="0"/>
              <a:t>p</a:t>
            </a:r>
            <a:r>
              <a:rPr lang="zh-CN" altLang="en-US" dirty="0"/>
              <a:t>，那么其后继结点的指针则为</a:t>
            </a:r>
            <a:r>
              <a:rPr lang="en-US" altLang="zh-CN" dirty="0"/>
              <a:t>p-&gt;next</a:t>
            </a:r>
            <a:r>
              <a:rPr lang="zh-CN" altLang="en-US" dirty="0"/>
              <a:t>，而要找其前驱则只能顺着各结点的</a:t>
            </a:r>
            <a:r>
              <a:rPr lang="en-US" altLang="zh-CN" dirty="0"/>
              <a:t>next</a:t>
            </a:r>
            <a:r>
              <a:rPr lang="zh-CN" altLang="en-US" dirty="0"/>
              <a:t>域进行。也就是说，找后继的时间复杂度是</a:t>
            </a:r>
            <a:r>
              <a:rPr lang="en-US" altLang="zh-CN" dirty="0"/>
              <a:t>O(1)</a:t>
            </a:r>
            <a:r>
              <a:rPr lang="zh-CN" altLang="en-US" dirty="0"/>
              <a:t>，找前驱的时间复杂度是</a:t>
            </a:r>
            <a:r>
              <a:rPr lang="en-US" altLang="zh-CN" dirty="0"/>
              <a:t>O(n)</a:t>
            </a:r>
            <a:r>
              <a:rPr lang="zh-CN" altLang="en-US" dirty="0"/>
              <a:t>。如果希望找前驱的时间复杂度也能达到</a:t>
            </a:r>
            <a:r>
              <a:rPr lang="en-US" altLang="zh-CN" dirty="0"/>
              <a:t>O(1)</a:t>
            </a:r>
            <a:r>
              <a:rPr lang="zh-CN" altLang="en-US" dirty="0"/>
              <a:t>，则只能付出空间的代价，即为每个结点增加一个指向前驱的指针域。这种结构称为双向链表。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D268E3-EC92-49B6-B95F-4CAF8CF8BBB6}" type="slidenum">
              <a:rPr lang="zh-CN" altLang="en-US" smtClean="0"/>
              <a:pPr>
                <a:defRPr/>
              </a:pPr>
              <a:t>45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558461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s-&gt;next = p;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s-&gt;prior = p-&gt;prior;</a:t>
            </a:r>
          </a:p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p-&gt;prior-&gt;next = s;</a:t>
            </a:r>
          </a:p>
          <a:p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/>
              <a:t>p-&gt;prior = s;</a:t>
            </a:r>
          </a:p>
          <a:p>
            <a:endParaRPr lang="en-US" altLang="zh-CN" dirty="0"/>
          </a:p>
          <a:p>
            <a:r>
              <a:rPr lang="zh-CN" altLang="en-US" dirty="0"/>
              <a:t>注意：指针操作的顺序不是唯一的，但也不是任意的。操作</a:t>
            </a:r>
            <a:r>
              <a:rPr lang="en-US" altLang="zh-CN" dirty="0"/>
              <a:t>2</a:t>
            </a:r>
            <a:r>
              <a:rPr lang="zh-CN" altLang="en-US" dirty="0"/>
              <a:t>和</a:t>
            </a:r>
            <a:r>
              <a:rPr lang="en-US" altLang="zh-CN" dirty="0"/>
              <a:t>3</a:t>
            </a:r>
            <a:r>
              <a:rPr lang="zh-CN" altLang="en-US" dirty="0"/>
              <a:t>都要使用</a:t>
            </a:r>
            <a:r>
              <a:rPr lang="en-US" altLang="zh-CN" dirty="0"/>
              <a:t>p-&gt;prior</a:t>
            </a:r>
            <a:r>
              <a:rPr lang="zh-CN" altLang="en-US" dirty="0"/>
              <a:t>来找到</a:t>
            </a:r>
            <a:r>
              <a:rPr lang="en-US" altLang="zh-CN" dirty="0"/>
              <a:t>p</a:t>
            </a:r>
            <a:r>
              <a:rPr lang="zh-CN" altLang="en-US" dirty="0"/>
              <a:t>的前驱，而操作</a:t>
            </a:r>
            <a:r>
              <a:rPr lang="en-US" altLang="zh-CN" dirty="0"/>
              <a:t>4</a:t>
            </a:r>
            <a:r>
              <a:rPr lang="zh-CN" altLang="en-US" dirty="0"/>
              <a:t>改变了</a:t>
            </a:r>
            <a:r>
              <a:rPr lang="en-US" altLang="zh-CN" dirty="0"/>
              <a:t>p-&gt;prior</a:t>
            </a:r>
            <a:r>
              <a:rPr lang="zh-CN" altLang="en-US" dirty="0"/>
              <a:t>的值，因此操作</a:t>
            </a:r>
            <a:r>
              <a:rPr lang="en-US" altLang="zh-CN" dirty="0"/>
              <a:t>4</a:t>
            </a:r>
            <a:r>
              <a:rPr lang="zh-CN" altLang="en-US" dirty="0"/>
              <a:t>必须在操作</a:t>
            </a:r>
            <a:r>
              <a:rPr lang="en-US" altLang="zh-CN" dirty="0"/>
              <a:t>2</a:t>
            </a:r>
            <a:r>
              <a:rPr lang="zh-CN" altLang="en-US" dirty="0"/>
              <a:t>和</a:t>
            </a:r>
            <a:r>
              <a:rPr lang="en-US" altLang="zh-CN" dirty="0"/>
              <a:t>3</a:t>
            </a:r>
            <a:r>
              <a:rPr lang="zh-CN" altLang="en-US" dirty="0"/>
              <a:t>值后进行。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////////////////////</a:t>
            </a:r>
          </a:p>
          <a:p>
            <a:endParaRPr lang="en-US" altLang="zh-CN" dirty="0"/>
          </a:p>
          <a:p>
            <a:r>
              <a:rPr lang="zh-CN" altLang="en-US" dirty="0"/>
              <a:t>例子是在第</a:t>
            </a:r>
            <a:r>
              <a:rPr lang="en-US" altLang="zh-CN" dirty="0" err="1"/>
              <a:t>i</a:t>
            </a:r>
            <a:r>
              <a:rPr lang="zh-CN" altLang="en-US" dirty="0"/>
              <a:t>个位置插入新结点，指针</a:t>
            </a:r>
            <a:r>
              <a:rPr lang="en-US" altLang="zh-CN" dirty="0"/>
              <a:t>p</a:t>
            </a:r>
            <a:r>
              <a:rPr lang="zh-CN" altLang="en-US" dirty="0"/>
              <a:t>指向第</a:t>
            </a:r>
            <a:r>
              <a:rPr lang="en-US" altLang="zh-CN" dirty="0" err="1"/>
              <a:t>i</a:t>
            </a:r>
            <a:r>
              <a:rPr lang="zh-CN" altLang="en-US" dirty="0"/>
              <a:t>个结点，</a:t>
            </a:r>
            <a:r>
              <a:rPr lang="en-US" altLang="zh-CN" dirty="0"/>
              <a:t>p</a:t>
            </a:r>
            <a:r>
              <a:rPr lang="zh-CN" altLang="en-US" dirty="0"/>
              <a:t>也可以指向第</a:t>
            </a:r>
            <a:r>
              <a:rPr lang="en-US" altLang="zh-CN" dirty="0"/>
              <a:t>i-1</a:t>
            </a:r>
            <a:r>
              <a:rPr lang="zh-CN" altLang="en-US" dirty="0"/>
              <a:t>结点，这时程序修改为：</a:t>
            </a:r>
            <a:endParaRPr lang="en-US" altLang="zh-CN" dirty="0"/>
          </a:p>
          <a:p>
            <a:r>
              <a:rPr lang="en-US" altLang="zh-CN" dirty="0"/>
              <a:t>s-&gt;next=p-&gt;next;</a:t>
            </a:r>
          </a:p>
          <a:p>
            <a:r>
              <a:rPr lang="en-US" altLang="zh-CN" dirty="0"/>
              <a:t>s-&gt;prior=p;</a:t>
            </a:r>
          </a:p>
          <a:p>
            <a:r>
              <a:rPr lang="en-US" altLang="zh-CN" dirty="0"/>
              <a:t>p-&gt;next-&gt;prior=s;</a:t>
            </a:r>
          </a:p>
          <a:p>
            <a:r>
              <a:rPr lang="en-US" altLang="zh-CN" dirty="0"/>
              <a:t>p-&gt;next=s;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D268E3-EC92-49B6-B95F-4CAF8CF8BBB6}" type="slidenum">
              <a:rPr lang="zh-CN" altLang="en-US" smtClean="0"/>
              <a:pPr>
                <a:defRPr/>
              </a:pPr>
              <a:t>48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833757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p-&gt;prior-&gt;next = p-&gt;next;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p-&gt;next-&gt;prior = p-&gt;prior;</a:t>
            </a:r>
          </a:p>
          <a:p>
            <a:endParaRPr lang="en-US" altLang="zh-CN" dirty="0"/>
          </a:p>
          <a:p>
            <a:r>
              <a:rPr lang="zh-CN" altLang="en-US" dirty="0"/>
              <a:t>注意：操作</a:t>
            </a:r>
            <a:r>
              <a:rPr lang="en-US" altLang="zh-CN" dirty="0"/>
              <a:t>1</a:t>
            </a:r>
            <a:r>
              <a:rPr lang="zh-CN" altLang="en-US" dirty="0"/>
              <a:t>和</a:t>
            </a:r>
            <a:r>
              <a:rPr lang="en-US" altLang="zh-CN" dirty="0"/>
              <a:t>2</a:t>
            </a:r>
            <a:r>
              <a:rPr lang="zh-CN" altLang="en-US" dirty="0"/>
              <a:t>可以交换顺序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////////////////////</a:t>
            </a:r>
          </a:p>
          <a:p>
            <a:endParaRPr lang="en-US" altLang="zh-CN" dirty="0"/>
          </a:p>
          <a:p>
            <a:r>
              <a:rPr lang="zh-CN" altLang="en-US" dirty="0"/>
              <a:t>例子是删除第</a:t>
            </a:r>
            <a:r>
              <a:rPr lang="en-US" altLang="zh-CN" dirty="0" err="1"/>
              <a:t>i</a:t>
            </a:r>
            <a:r>
              <a:rPr lang="zh-CN" altLang="en-US" dirty="0"/>
              <a:t>个位置结点，指针</a:t>
            </a:r>
            <a:r>
              <a:rPr lang="en-US" altLang="zh-CN" dirty="0"/>
              <a:t>p</a:t>
            </a:r>
            <a:r>
              <a:rPr lang="zh-CN" altLang="en-US" dirty="0"/>
              <a:t>指向第</a:t>
            </a:r>
            <a:r>
              <a:rPr lang="en-US" altLang="zh-CN" dirty="0" err="1"/>
              <a:t>i</a:t>
            </a:r>
            <a:r>
              <a:rPr lang="zh-CN" altLang="en-US" dirty="0"/>
              <a:t>个结点，</a:t>
            </a:r>
            <a:r>
              <a:rPr lang="en-US" altLang="zh-CN" dirty="0"/>
              <a:t>p</a:t>
            </a:r>
            <a:r>
              <a:rPr lang="zh-CN" altLang="en-US" dirty="0"/>
              <a:t>也可以指向第</a:t>
            </a:r>
            <a:r>
              <a:rPr lang="en-US" altLang="zh-CN" dirty="0"/>
              <a:t>i-1</a:t>
            </a:r>
            <a:r>
              <a:rPr lang="zh-CN" altLang="en-US" dirty="0"/>
              <a:t>结点，这时程序修改为：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p-&gt;next=p-&gt;next-&gt;next;</a:t>
            </a:r>
          </a:p>
          <a:p>
            <a:r>
              <a:rPr lang="en-US" altLang="zh-CN" dirty="0"/>
              <a:t>p-&gt;next-&gt;prior=p;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D268E3-EC92-49B6-B95F-4CAF8CF8BBB6}" type="slidenum">
              <a:rPr lang="zh-CN" altLang="en-US" smtClean="0"/>
              <a:pPr>
                <a:defRPr/>
              </a:pPr>
              <a:t>49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078625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在实际应用中，通常可以从以下两个方面考虑：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、能否预先去顶线性表的长度</a:t>
            </a:r>
            <a:r>
              <a:rPr lang="en-US" altLang="zh-CN" dirty="0"/>
              <a:t>n</a:t>
            </a:r>
            <a:r>
              <a:rPr lang="zh-CN" altLang="en-US" dirty="0"/>
              <a:t>，能否在程序执行过程中预先确定</a:t>
            </a:r>
            <a:r>
              <a:rPr lang="en-US" altLang="zh-CN" dirty="0"/>
              <a:t>n</a:t>
            </a:r>
            <a:r>
              <a:rPr lang="zh-CN" altLang="en-US" dirty="0"/>
              <a:t>的变化范围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、对线性表进行哪些主要操作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D268E3-EC92-49B6-B95F-4CAF8CF8BBB6}" type="slidenum">
              <a:rPr lang="zh-CN" altLang="en-US" smtClean="0"/>
              <a:pPr>
                <a:defRPr/>
              </a:pPr>
              <a:t>52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479913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>
            <a:extLst>
              <a:ext uri="{FF2B5EF4-FFF2-40B4-BE49-F238E27FC236}">
                <a16:creationId xmlns:a16="http://schemas.microsoft.com/office/drawing/2014/main" id="{077564D8-6905-4F40-819A-F31C0C497F1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备注占位符 2">
            <a:extLst>
              <a:ext uri="{FF2B5EF4-FFF2-40B4-BE49-F238E27FC236}">
                <a16:creationId xmlns:a16="http://schemas.microsoft.com/office/drawing/2014/main" id="{B38A5FEC-D98B-4BE6-A2AF-4F34999A8B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/>
              <a:t>#include&lt;iostream&gt;</a:t>
            </a:r>
          </a:p>
          <a:p>
            <a:r>
              <a:rPr lang="en-US" altLang="zh-CN" dirty="0"/>
              <a:t>using namespace std;</a:t>
            </a:r>
          </a:p>
          <a:p>
            <a:endParaRPr lang="en-US" altLang="zh-CN" dirty="0"/>
          </a:p>
          <a:p>
            <a:r>
              <a:rPr lang="en-US" altLang="zh-CN" dirty="0"/>
              <a:t>struct Node{</a:t>
            </a:r>
          </a:p>
          <a:p>
            <a:r>
              <a:rPr lang="en-US" altLang="zh-CN" dirty="0"/>
              <a:t>   int data;</a:t>
            </a:r>
          </a:p>
          <a:p>
            <a:r>
              <a:rPr lang="en-US" altLang="zh-CN" dirty="0"/>
              <a:t>   int  </a:t>
            </a:r>
            <a:r>
              <a:rPr lang="en-US" altLang="zh-CN" dirty="0" err="1"/>
              <a:t>cifang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Node *next;</a:t>
            </a:r>
          </a:p>
          <a:p>
            <a:r>
              <a:rPr lang="en-US" altLang="zh-CN" dirty="0"/>
              <a:t>};</a:t>
            </a:r>
          </a:p>
          <a:p>
            <a:endParaRPr lang="en-US" altLang="zh-CN" dirty="0"/>
          </a:p>
          <a:p>
            <a:r>
              <a:rPr lang="en-US" altLang="zh-CN" dirty="0"/>
              <a:t>class List{</a:t>
            </a:r>
          </a:p>
          <a:p>
            <a:r>
              <a:rPr lang="en-US" altLang="zh-CN" dirty="0"/>
              <a:t>   Node *head;</a:t>
            </a:r>
          </a:p>
          <a:p>
            <a:r>
              <a:rPr lang="en-US" altLang="zh-CN" dirty="0"/>
              <a:t>public:</a:t>
            </a:r>
          </a:p>
          <a:p>
            <a:r>
              <a:rPr lang="en-US" altLang="zh-CN" dirty="0"/>
              <a:t>   List(){head=new Node; head-&gt;data=0;head-&gt;</a:t>
            </a:r>
            <a:r>
              <a:rPr lang="en-US" altLang="zh-CN" dirty="0" err="1"/>
              <a:t>cifang</a:t>
            </a:r>
            <a:r>
              <a:rPr lang="en-US" altLang="zh-CN" dirty="0"/>
              <a:t>=0;head-&gt;next=NULL;}</a:t>
            </a:r>
          </a:p>
          <a:p>
            <a:r>
              <a:rPr lang="en-US" altLang="zh-CN" dirty="0"/>
              <a:t>   void </a:t>
            </a:r>
            <a:r>
              <a:rPr lang="en-US" altLang="zh-CN" dirty="0" err="1"/>
              <a:t>creat</a:t>
            </a:r>
            <a:r>
              <a:rPr lang="en-US" altLang="zh-CN" dirty="0"/>
              <a:t>(){</a:t>
            </a:r>
          </a:p>
          <a:p>
            <a:r>
              <a:rPr lang="en-US" altLang="zh-CN" dirty="0"/>
              <a:t>     int </a:t>
            </a:r>
            <a:r>
              <a:rPr lang="en-US" altLang="zh-CN" dirty="0" err="1"/>
              <a:t>n,d,c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 </a:t>
            </a:r>
            <a:r>
              <a:rPr lang="en-US" altLang="zh-CN" dirty="0" err="1"/>
              <a:t>cin</a:t>
            </a:r>
            <a:r>
              <a:rPr lang="en-US" altLang="zh-CN" dirty="0"/>
              <a:t>&gt;&gt;n;</a:t>
            </a:r>
          </a:p>
          <a:p>
            <a:r>
              <a:rPr lang="en-US" altLang="zh-CN" dirty="0"/>
              <a:t>     Node *p=head,*s;</a:t>
            </a:r>
          </a:p>
          <a:p>
            <a:r>
              <a:rPr lang="en-US" altLang="zh-CN" dirty="0"/>
              <a:t>     for(int </a:t>
            </a:r>
            <a:r>
              <a:rPr lang="en-US" altLang="zh-CN" dirty="0" err="1"/>
              <a:t>i</a:t>
            </a:r>
            <a:r>
              <a:rPr lang="en-US" altLang="zh-CN" dirty="0"/>
              <a:t>=0;i&lt;</a:t>
            </a:r>
            <a:r>
              <a:rPr lang="en-US" altLang="zh-CN" dirty="0" err="1"/>
              <a:t>n;i</a:t>
            </a:r>
            <a:r>
              <a:rPr lang="en-US" altLang="zh-CN" dirty="0"/>
              <a:t>++){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cin</a:t>
            </a:r>
            <a:r>
              <a:rPr lang="en-US" altLang="zh-CN" dirty="0"/>
              <a:t>&gt;&gt;d&gt;&gt;c;</a:t>
            </a:r>
          </a:p>
          <a:p>
            <a:r>
              <a:rPr lang="en-US" altLang="zh-CN" dirty="0"/>
              <a:t>        s=new Node;</a:t>
            </a:r>
          </a:p>
          <a:p>
            <a:r>
              <a:rPr lang="en-US" altLang="zh-CN" dirty="0"/>
              <a:t>        s-&gt;data=d;</a:t>
            </a:r>
          </a:p>
          <a:p>
            <a:r>
              <a:rPr lang="en-US" altLang="zh-CN" dirty="0"/>
              <a:t>        s-&gt;</a:t>
            </a:r>
            <a:r>
              <a:rPr lang="en-US" altLang="zh-CN" dirty="0" err="1"/>
              <a:t>cifang</a:t>
            </a:r>
            <a:r>
              <a:rPr lang="en-US" altLang="zh-CN" dirty="0"/>
              <a:t>=c;</a:t>
            </a:r>
          </a:p>
          <a:p>
            <a:r>
              <a:rPr lang="en-US" altLang="zh-CN" dirty="0"/>
              <a:t>        s-&gt;next=NULL;</a:t>
            </a:r>
          </a:p>
          <a:p>
            <a:r>
              <a:rPr lang="en-US" altLang="zh-CN" dirty="0"/>
              <a:t>        p-&gt;next=s;</a:t>
            </a:r>
          </a:p>
          <a:p>
            <a:r>
              <a:rPr lang="en-US" altLang="zh-CN" dirty="0"/>
              <a:t>        p=s;</a:t>
            </a:r>
          </a:p>
          <a:p>
            <a:r>
              <a:rPr lang="en-US" altLang="zh-CN" dirty="0"/>
              <a:t>        head-&gt;data++;</a:t>
            </a:r>
          </a:p>
          <a:p>
            <a:r>
              <a:rPr lang="en-US" altLang="zh-CN" dirty="0"/>
              <a:t>     }</a:t>
            </a:r>
          </a:p>
          <a:p>
            <a:r>
              <a:rPr lang="en-US" altLang="zh-CN" dirty="0"/>
              <a:t>   }</a:t>
            </a:r>
          </a:p>
          <a:p>
            <a:r>
              <a:rPr lang="en-US" altLang="zh-CN" dirty="0"/>
              <a:t>   void </a:t>
            </a:r>
            <a:r>
              <a:rPr lang="en-US" altLang="zh-CN" dirty="0" err="1"/>
              <a:t>insertNode</a:t>
            </a:r>
            <a:r>
              <a:rPr lang="en-US" altLang="zh-CN" dirty="0"/>
              <a:t>(int </a:t>
            </a:r>
            <a:r>
              <a:rPr lang="en-US" altLang="zh-CN" dirty="0" err="1"/>
              <a:t>i,int</a:t>
            </a:r>
            <a:r>
              <a:rPr lang="en-US" altLang="zh-CN" dirty="0"/>
              <a:t> </a:t>
            </a:r>
            <a:r>
              <a:rPr lang="en-US" altLang="zh-CN" dirty="0" err="1"/>
              <a:t>d,int</a:t>
            </a:r>
            <a:r>
              <a:rPr lang="en-US" altLang="zh-CN" dirty="0"/>
              <a:t> c){</a:t>
            </a:r>
          </a:p>
          <a:p>
            <a:r>
              <a:rPr lang="en-US" altLang="zh-CN" dirty="0"/>
              <a:t>        if(</a:t>
            </a:r>
            <a:r>
              <a:rPr lang="en-US" altLang="zh-CN" dirty="0" err="1"/>
              <a:t>i</a:t>
            </a:r>
            <a:r>
              <a:rPr lang="en-US" altLang="zh-CN" dirty="0"/>
              <a:t>&lt;1 || </a:t>
            </a:r>
            <a:r>
              <a:rPr lang="en-US" altLang="zh-CN" dirty="0" err="1"/>
              <a:t>i</a:t>
            </a:r>
            <a:r>
              <a:rPr lang="en-US" altLang="zh-CN" dirty="0"/>
              <a:t>&gt;head-&gt;data+1)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cout</a:t>
            </a:r>
            <a:r>
              <a:rPr lang="en-US" altLang="zh-CN" dirty="0"/>
              <a:t>&lt;&lt;"error"&lt;&lt;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    else{</a:t>
            </a:r>
          </a:p>
          <a:p>
            <a:r>
              <a:rPr lang="en-US" altLang="zh-CN" dirty="0"/>
              <a:t>            Node *p=head,*s;</a:t>
            </a:r>
          </a:p>
          <a:p>
            <a:r>
              <a:rPr lang="en-US" altLang="zh-CN" dirty="0"/>
              <a:t>            for(int j=0;j&lt;i-1;j++)</a:t>
            </a:r>
          </a:p>
          <a:p>
            <a:r>
              <a:rPr lang="en-US" altLang="zh-CN" dirty="0"/>
              <a:t>                p=p-&gt;next;</a:t>
            </a:r>
          </a:p>
          <a:p>
            <a:r>
              <a:rPr lang="en-US" altLang="zh-CN" dirty="0"/>
              <a:t>            s=new Node;</a:t>
            </a:r>
          </a:p>
          <a:p>
            <a:r>
              <a:rPr lang="en-US" altLang="zh-CN" dirty="0"/>
              <a:t>            s-&gt;data=d;</a:t>
            </a:r>
          </a:p>
          <a:p>
            <a:r>
              <a:rPr lang="en-US" altLang="zh-CN" dirty="0"/>
              <a:t>            s-&gt;</a:t>
            </a:r>
            <a:r>
              <a:rPr lang="en-US" altLang="zh-CN" dirty="0" err="1"/>
              <a:t>cifang</a:t>
            </a:r>
            <a:r>
              <a:rPr lang="en-US" altLang="zh-CN" dirty="0"/>
              <a:t>=c;</a:t>
            </a:r>
          </a:p>
          <a:p>
            <a:r>
              <a:rPr lang="en-US" altLang="zh-CN" dirty="0"/>
              <a:t>            s-&gt;next=p-&gt;next;</a:t>
            </a:r>
          </a:p>
          <a:p>
            <a:r>
              <a:rPr lang="en-US" altLang="zh-CN" dirty="0"/>
              <a:t>            p-&gt;next=s;</a:t>
            </a:r>
          </a:p>
          <a:p>
            <a:r>
              <a:rPr lang="en-US" altLang="zh-CN" dirty="0"/>
              <a:t>            head-&gt;data++;</a:t>
            </a:r>
          </a:p>
          <a:p>
            <a:r>
              <a:rPr lang="en-US" altLang="zh-CN" dirty="0"/>
              <a:t>        }</a:t>
            </a:r>
          </a:p>
          <a:p>
            <a:r>
              <a:rPr lang="en-US" altLang="zh-CN" dirty="0"/>
              <a:t>   }</a:t>
            </a:r>
          </a:p>
          <a:p>
            <a:endParaRPr lang="en-US" altLang="zh-CN" dirty="0"/>
          </a:p>
          <a:p>
            <a:r>
              <a:rPr lang="en-US" altLang="zh-CN" dirty="0"/>
              <a:t>   void </a:t>
            </a:r>
            <a:r>
              <a:rPr lang="en-US" altLang="zh-CN" dirty="0" err="1"/>
              <a:t>deleteNode</a:t>
            </a:r>
            <a:r>
              <a:rPr lang="en-US" altLang="zh-CN" dirty="0"/>
              <a:t>(int </a:t>
            </a:r>
            <a:r>
              <a:rPr lang="en-US" altLang="zh-CN" dirty="0" err="1"/>
              <a:t>i</a:t>
            </a:r>
            <a:r>
              <a:rPr lang="en-US" altLang="zh-CN" dirty="0"/>
              <a:t>){</a:t>
            </a:r>
          </a:p>
          <a:p>
            <a:r>
              <a:rPr lang="en-US" altLang="zh-CN" dirty="0"/>
              <a:t>        if(</a:t>
            </a:r>
            <a:r>
              <a:rPr lang="en-US" altLang="zh-CN" dirty="0" err="1"/>
              <a:t>i</a:t>
            </a:r>
            <a:r>
              <a:rPr lang="en-US" altLang="zh-CN" dirty="0"/>
              <a:t>&lt;1 || </a:t>
            </a:r>
            <a:r>
              <a:rPr lang="en-US" altLang="zh-CN" dirty="0" err="1"/>
              <a:t>i</a:t>
            </a:r>
            <a:r>
              <a:rPr lang="en-US" altLang="zh-CN" dirty="0"/>
              <a:t>&gt;head-&gt;data)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cout</a:t>
            </a:r>
            <a:r>
              <a:rPr lang="en-US" altLang="zh-CN" dirty="0"/>
              <a:t>&lt;&lt;"error"&lt;&lt;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    else{</a:t>
            </a:r>
          </a:p>
          <a:p>
            <a:r>
              <a:rPr lang="en-US" altLang="zh-CN" dirty="0"/>
              <a:t>            Node *p=head;</a:t>
            </a:r>
          </a:p>
          <a:p>
            <a:r>
              <a:rPr lang="en-US" altLang="zh-CN" dirty="0"/>
              <a:t>            for(int j=0;j&lt;i-1;j++)</a:t>
            </a:r>
          </a:p>
          <a:p>
            <a:r>
              <a:rPr lang="en-US" altLang="zh-CN" dirty="0"/>
              <a:t>                p=p-&gt;next;</a:t>
            </a:r>
          </a:p>
          <a:p>
            <a:r>
              <a:rPr lang="en-US" altLang="zh-CN" dirty="0"/>
              <a:t>            p-&gt;next=p-&gt;next-&gt;next;</a:t>
            </a:r>
          </a:p>
          <a:p>
            <a:r>
              <a:rPr lang="en-US" altLang="zh-CN" dirty="0"/>
              <a:t>            head-&gt;data--;</a:t>
            </a:r>
          </a:p>
          <a:p>
            <a:r>
              <a:rPr lang="en-US" altLang="zh-CN" dirty="0"/>
              <a:t>        }</a:t>
            </a:r>
          </a:p>
          <a:p>
            <a:r>
              <a:rPr lang="en-US" altLang="zh-CN" dirty="0"/>
              <a:t>   }</a:t>
            </a:r>
          </a:p>
          <a:p>
            <a:r>
              <a:rPr lang="en-US" altLang="zh-CN" dirty="0"/>
              <a:t>   void show(){</a:t>
            </a:r>
          </a:p>
          <a:p>
            <a:r>
              <a:rPr lang="en-US" altLang="zh-CN" dirty="0"/>
              <a:t>      Node *p=head-&gt;next;</a:t>
            </a:r>
          </a:p>
          <a:p>
            <a:r>
              <a:rPr lang="en-US" altLang="zh-CN" dirty="0"/>
              <a:t>      while(p-&gt;next){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cout</a:t>
            </a:r>
            <a:r>
              <a:rPr lang="en-US" altLang="zh-CN" dirty="0"/>
              <a:t>&lt;&lt;p-&gt;data&lt;&lt;","&lt;&lt;p-&gt;</a:t>
            </a:r>
            <a:r>
              <a:rPr lang="en-US" altLang="zh-CN" dirty="0" err="1"/>
              <a:t>cifang</a:t>
            </a:r>
            <a:r>
              <a:rPr lang="en-US" altLang="zh-CN" dirty="0"/>
              <a:t>&lt;&lt;" ";</a:t>
            </a:r>
          </a:p>
          <a:p>
            <a:r>
              <a:rPr lang="en-US" altLang="zh-CN" dirty="0"/>
              <a:t>        p=p-&gt;next;</a:t>
            </a:r>
          </a:p>
          <a:p>
            <a:r>
              <a:rPr lang="en-US" altLang="zh-CN" dirty="0"/>
              <a:t>      }</a:t>
            </a:r>
          </a:p>
          <a:p>
            <a:r>
              <a:rPr lang="en-US" altLang="zh-CN" dirty="0"/>
              <a:t>      </a:t>
            </a:r>
            <a:r>
              <a:rPr lang="en-US" altLang="zh-CN" dirty="0" err="1"/>
              <a:t>cout</a:t>
            </a:r>
            <a:r>
              <a:rPr lang="en-US" altLang="zh-CN" dirty="0"/>
              <a:t>&lt;&lt;p-&gt;data&lt;&lt;","&lt;&lt;p-&gt;</a:t>
            </a:r>
            <a:r>
              <a:rPr lang="en-US" altLang="zh-CN" dirty="0" err="1"/>
              <a:t>cifang</a:t>
            </a:r>
            <a:r>
              <a:rPr lang="en-US" altLang="zh-CN" dirty="0"/>
              <a:t>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}</a:t>
            </a:r>
          </a:p>
          <a:p>
            <a:endParaRPr lang="en-US" altLang="zh-CN" dirty="0"/>
          </a:p>
          <a:p>
            <a:r>
              <a:rPr lang="en-US" altLang="zh-CN" dirty="0"/>
              <a:t>   friend List </a:t>
            </a:r>
            <a:r>
              <a:rPr lang="en-US" altLang="zh-CN" dirty="0" err="1"/>
              <a:t>addList</a:t>
            </a:r>
            <a:r>
              <a:rPr lang="en-US" altLang="zh-CN" dirty="0"/>
              <a:t>(List&amp; l1,List&amp; l2){</a:t>
            </a:r>
          </a:p>
          <a:p>
            <a:r>
              <a:rPr lang="en-US" altLang="zh-CN" dirty="0"/>
              <a:t>      List l;</a:t>
            </a:r>
          </a:p>
          <a:p>
            <a:r>
              <a:rPr lang="en-US" altLang="zh-CN" dirty="0"/>
              <a:t>      int location=1;</a:t>
            </a:r>
          </a:p>
          <a:p>
            <a:r>
              <a:rPr lang="en-US" altLang="zh-CN" dirty="0"/>
              <a:t>      Node *p=(l1.head)-&gt;next,*q=(l2.head)-&gt;next;</a:t>
            </a:r>
          </a:p>
          <a:p>
            <a:r>
              <a:rPr lang="en-US" altLang="zh-CN" dirty="0"/>
              <a:t>      while(p &amp;&amp; q){</a:t>
            </a:r>
          </a:p>
          <a:p>
            <a:r>
              <a:rPr lang="en-US" altLang="zh-CN" dirty="0"/>
              <a:t>        if(p-&gt;</a:t>
            </a:r>
            <a:r>
              <a:rPr lang="en-US" altLang="zh-CN" dirty="0" err="1"/>
              <a:t>cifang</a:t>
            </a:r>
            <a:r>
              <a:rPr lang="en-US" altLang="zh-CN" dirty="0"/>
              <a:t>&lt;q-&gt;</a:t>
            </a:r>
            <a:r>
              <a:rPr lang="en-US" altLang="zh-CN" dirty="0" err="1"/>
              <a:t>cifang</a:t>
            </a:r>
            <a:r>
              <a:rPr lang="en-US" altLang="zh-CN" dirty="0"/>
              <a:t>){</a:t>
            </a:r>
          </a:p>
          <a:p>
            <a:r>
              <a:rPr lang="en-US" altLang="zh-CN" dirty="0"/>
              <a:t>           </a:t>
            </a:r>
            <a:r>
              <a:rPr lang="en-US" altLang="zh-CN" dirty="0" err="1"/>
              <a:t>l.insertNode</a:t>
            </a:r>
            <a:r>
              <a:rPr lang="en-US" altLang="zh-CN" dirty="0"/>
              <a:t>(location++,p-&gt;</a:t>
            </a:r>
            <a:r>
              <a:rPr lang="en-US" altLang="zh-CN" dirty="0" err="1"/>
              <a:t>data,p</a:t>
            </a:r>
            <a:r>
              <a:rPr lang="en-US" altLang="zh-CN" dirty="0"/>
              <a:t>-&gt;</a:t>
            </a:r>
            <a:r>
              <a:rPr lang="en-US" altLang="zh-CN" dirty="0" err="1"/>
              <a:t>cifang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       p=p-&gt;next;</a:t>
            </a:r>
          </a:p>
          <a:p>
            <a:r>
              <a:rPr lang="en-US" altLang="zh-CN" dirty="0"/>
              <a:t>        }</a:t>
            </a:r>
          </a:p>
          <a:p>
            <a:r>
              <a:rPr lang="en-US" altLang="zh-CN" dirty="0"/>
              <a:t>        else if(p-&gt;</a:t>
            </a:r>
            <a:r>
              <a:rPr lang="en-US" altLang="zh-CN" dirty="0" err="1"/>
              <a:t>cifang</a:t>
            </a:r>
            <a:r>
              <a:rPr lang="en-US" altLang="zh-CN" dirty="0"/>
              <a:t>==q-&gt;</a:t>
            </a:r>
            <a:r>
              <a:rPr lang="en-US" altLang="zh-CN" dirty="0" err="1"/>
              <a:t>cifang</a:t>
            </a:r>
            <a:r>
              <a:rPr lang="en-US" altLang="zh-CN" dirty="0"/>
              <a:t>){</a:t>
            </a:r>
          </a:p>
          <a:p>
            <a:r>
              <a:rPr lang="en-US" altLang="zh-CN" dirty="0"/>
              <a:t>           int r=p-&gt;</a:t>
            </a:r>
            <a:r>
              <a:rPr lang="en-US" altLang="zh-CN" dirty="0" err="1"/>
              <a:t>data+q</a:t>
            </a:r>
            <a:r>
              <a:rPr lang="en-US" altLang="zh-CN" dirty="0"/>
              <a:t>-&gt;data;</a:t>
            </a:r>
          </a:p>
          <a:p>
            <a:r>
              <a:rPr lang="en-US" altLang="zh-CN" dirty="0"/>
              <a:t>           if(r!=0)</a:t>
            </a:r>
          </a:p>
          <a:p>
            <a:r>
              <a:rPr lang="en-US" altLang="zh-CN" dirty="0"/>
              <a:t>             </a:t>
            </a:r>
            <a:r>
              <a:rPr lang="en-US" altLang="zh-CN" dirty="0" err="1"/>
              <a:t>l.insertNode</a:t>
            </a:r>
            <a:r>
              <a:rPr lang="en-US" altLang="zh-CN" dirty="0"/>
              <a:t>(location++,</a:t>
            </a:r>
            <a:r>
              <a:rPr lang="en-US" altLang="zh-CN" dirty="0" err="1"/>
              <a:t>r,p</a:t>
            </a:r>
            <a:r>
              <a:rPr lang="en-US" altLang="zh-CN" dirty="0"/>
              <a:t>-&gt;</a:t>
            </a:r>
            <a:r>
              <a:rPr lang="en-US" altLang="zh-CN" dirty="0" err="1"/>
              <a:t>cifang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       p=p-&gt;next;</a:t>
            </a:r>
          </a:p>
          <a:p>
            <a:r>
              <a:rPr lang="en-US" altLang="zh-CN" dirty="0"/>
              <a:t>           q=q-&gt;next;</a:t>
            </a:r>
          </a:p>
          <a:p>
            <a:r>
              <a:rPr lang="en-US" altLang="zh-CN" dirty="0"/>
              <a:t>        }</a:t>
            </a:r>
          </a:p>
          <a:p>
            <a:r>
              <a:rPr lang="en-US" altLang="zh-CN" dirty="0"/>
              <a:t>        else{</a:t>
            </a:r>
          </a:p>
          <a:p>
            <a:r>
              <a:rPr lang="en-US" altLang="zh-CN" dirty="0"/>
              <a:t>           </a:t>
            </a:r>
            <a:r>
              <a:rPr lang="en-US" altLang="zh-CN" dirty="0" err="1"/>
              <a:t>l.insertNode</a:t>
            </a:r>
            <a:r>
              <a:rPr lang="en-US" altLang="zh-CN" dirty="0"/>
              <a:t>(location++,q-&gt;</a:t>
            </a:r>
            <a:r>
              <a:rPr lang="en-US" altLang="zh-CN" dirty="0" err="1"/>
              <a:t>data,q</a:t>
            </a:r>
            <a:r>
              <a:rPr lang="en-US" altLang="zh-CN" dirty="0"/>
              <a:t>-&gt;</a:t>
            </a:r>
            <a:r>
              <a:rPr lang="en-US" altLang="zh-CN" dirty="0" err="1"/>
              <a:t>cifang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       q=q-&gt;next;</a:t>
            </a:r>
          </a:p>
          <a:p>
            <a:r>
              <a:rPr lang="en-US" altLang="zh-CN" dirty="0"/>
              <a:t>        }</a:t>
            </a:r>
          </a:p>
          <a:p>
            <a:r>
              <a:rPr lang="en-US" altLang="zh-CN" dirty="0"/>
              <a:t>      }</a:t>
            </a:r>
          </a:p>
          <a:p>
            <a:r>
              <a:rPr lang="en-US" altLang="zh-CN" dirty="0"/>
              <a:t>      if(p){</a:t>
            </a:r>
          </a:p>
          <a:p>
            <a:r>
              <a:rPr lang="en-US" altLang="zh-CN" dirty="0"/>
              <a:t>        while(p){</a:t>
            </a:r>
          </a:p>
          <a:p>
            <a:r>
              <a:rPr lang="en-US" altLang="zh-CN" dirty="0"/>
              <a:t>          </a:t>
            </a:r>
            <a:r>
              <a:rPr lang="en-US" altLang="zh-CN" dirty="0" err="1"/>
              <a:t>l.insertNode</a:t>
            </a:r>
            <a:r>
              <a:rPr lang="en-US" altLang="zh-CN" dirty="0"/>
              <a:t>(location++,p-&gt;</a:t>
            </a:r>
            <a:r>
              <a:rPr lang="en-US" altLang="zh-CN" dirty="0" err="1"/>
              <a:t>data,p</a:t>
            </a:r>
            <a:r>
              <a:rPr lang="en-US" altLang="zh-CN" dirty="0"/>
              <a:t>-&gt;</a:t>
            </a:r>
            <a:r>
              <a:rPr lang="en-US" altLang="zh-CN" dirty="0" err="1"/>
              <a:t>cifang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      p=p-&gt;next;</a:t>
            </a:r>
          </a:p>
          <a:p>
            <a:r>
              <a:rPr lang="en-US" altLang="zh-CN" dirty="0"/>
              <a:t>        }</a:t>
            </a:r>
          </a:p>
          <a:p>
            <a:r>
              <a:rPr lang="en-US" altLang="zh-CN" dirty="0"/>
              <a:t>      }</a:t>
            </a:r>
          </a:p>
          <a:p>
            <a:r>
              <a:rPr lang="en-US" altLang="zh-CN" dirty="0"/>
              <a:t>      if(q){</a:t>
            </a:r>
          </a:p>
          <a:p>
            <a:r>
              <a:rPr lang="en-US" altLang="zh-CN" dirty="0"/>
              <a:t>        while(q){</a:t>
            </a:r>
          </a:p>
          <a:p>
            <a:r>
              <a:rPr lang="en-US" altLang="zh-CN" dirty="0"/>
              <a:t>          </a:t>
            </a:r>
            <a:r>
              <a:rPr lang="en-US" altLang="zh-CN" dirty="0" err="1"/>
              <a:t>l.insertNode</a:t>
            </a:r>
            <a:r>
              <a:rPr lang="en-US" altLang="zh-CN" dirty="0"/>
              <a:t>(location++,q-&gt;</a:t>
            </a:r>
            <a:r>
              <a:rPr lang="en-US" altLang="zh-CN" dirty="0" err="1"/>
              <a:t>data,q</a:t>
            </a:r>
            <a:r>
              <a:rPr lang="en-US" altLang="zh-CN" dirty="0"/>
              <a:t>-&gt;</a:t>
            </a:r>
            <a:r>
              <a:rPr lang="en-US" altLang="zh-CN" dirty="0" err="1"/>
              <a:t>cifang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      q=q-&gt;next;</a:t>
            </a:r>
          </a:p>
          <a:p>
            <a:r>
              <a:rPr lang="en-US" altLang="zh-CN" dirty="0"/>
              <a:t>        }</a:t>
            </a:r>
          </a:p>
          <a:p>
            <a:r>
              <a:rPr lang="en-US" altLang="zh-CN" dirty="0"/>
              <a:t>      }</a:t>
            </a:r>
          </a:p>
          <a:p>
            <a:r>
              <a:rPr lang="en-US" altLang="zh-CN" dirty="0"/>
              <a:t>      return l;</a:t>
            </a:r>
          </a:p>
          <a:p>
            <a:r>
              <a:rPr lang="en-US" altLang="zh-CN" dirty="0"/>
              <a:t>   }</a:t>
            </a:r>
          </a:p>
          <a:p>
            <a:r>
              <a:rPr lang="en-US" altLang="zh-CN" dirty="0"/>
              <a:t>};</a:t>
            </a:r>
          </a:p>
          <a:p>
            <a:endParaRPr lang="en-US" altLang="zh-CN" dirty="0"/>
          </a:p>
          <a:p>
            <a:r>
              <a:rPr lang="en-US" altLang="zh-CN" dirty="0"/>
              <a:t>int main(){</a:t>
            </a:r>
          </a:p>
          <a:p>
            <a:r>
              <a:rPr lang="en-US" altLang="zh-CN" dirty="0"/>
              <a:t>  List l1,l2;</a:t>
            </a:r>
          </a:p>
          <a:p>
            <a:r>
              <a:rPr lang="en-US" altLang="zh-CN" dirty="0"/>
              <a:t>  l1.creat();</a:t>
            </a:r>
          </a:p>
          <a:p>
            <a:r>
              <a:rPr lang="en-US" altLang="zh-CN" dirty="0"/>
              <a:t>  l1.show();</a:t>
            </a:r>
          </a:p>
          <a:p>
            <a:r>
              <a:rPr lang="en-US" altLang="zh-CN" dirty="0"/>
              <a:t>  l2.creat();</a:t>
            </a:r>
          </a:p>
          <a:p>
            <a:r>
              <a:rPr lang="en-US" altLang="zh-CN" dirty="0"/>
              <a:t>  l2.show();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addList</a:t>
            </a:r>
            <a:r>
              <a:rPr lang="en-US" altLang="zh-CN" dirty="0"/>
              <a:t>(l1,l2).show();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71684" name="灯片编号占位符 3">
            <a:extLst>
              <a:ext uri="{FF2B5EF4-FFF2-40B4-BE49-F238E27FC236}">
                <a16:creationId xmlns:a16="http://schemas.microsoft.com/office/drawing/2014/main" id="{AB5098B6-89F9-4E35-AAE0-C7364CEBFC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A996343F-0375-4616-9013-AD8BA277D8EA}" type="slidenum">
              <a:rPr lang="zh-CN" altLang="en-US" sz="1200" smtClean="0"/>
              <a:pPr/>
              <a:t>55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幻灯片图像占位符 1">
            <a:extLst>
              <a:ext uri="{FF2B5EF4-FFF2-40B4-BE49-F238E27FC236}">
                <a16:creationId xmlns:a16="http://schemas.microsoft.com/office/drawing/2014/main" id="{12BADDD3-1715-4C1B-98E9-2223DF80E3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备注占位符 2">
            <a:extLst>
              <a:ext uri="{FF2B5EF4-FFF2-40B4-BE49-F238E27FC236}">
                <a16:creationId xmlns:a16="http://schemas.microsoft.com/office/drawing/2014/main" id="{F7C9610B-FDB5-46FA-8248-3051DE3BA2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73732" name="灯片编号占位符 3">
            <a:extLst>
              <a:ext uri="{FF2B5EF4-FFF2-40B4-BE49-F238E27FC236}">
                <a16:creationId xmlns:a16="http://schemas.microsoft.com/office/drawing/2014/main" id="{B707A78B-159A-49B2-BA97-A29BD3B3A0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BD6EBBC-5F9F-4BA2-8E92-914CE36640D4}" type="slidenum">
              <a:rPr lang="zh-CN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56</a:t>
            </a:fld>
            <a:endParaRPr lang="en-US" altLang="zh-CN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线性表的长度可以根据需要加长或缩短，即对线性表的数据元素不仅可以访问，还可以进行插入和删除等操作。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D268E3-EC92-49B6-B95F-4CAF8CF8BBB6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456964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幻灯片图像占位符 1">
            <a:extLst>
              <a:ext uri="{FF2B5EF4-FFF2-40B4-BE49-F238E27FC236}">
                <a16:creationId xmlns:a16="http://schemas.microsoft.com/office/drawing/2014/main" id="{CB82E3CB-8657-4519-BCA5-D61982C7030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备注占位符 2">
            <a:extLst>
              <a:ext uri="{FF2B5EF4-FFF2-40B4-BE49-F238E27FC236}">
                <a16:creationId xmlns:a16="http://schemas.microsoft.com/office/drawing/2014/main" id="{05AF81A9-D997-4552-89BE-643FD52E6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带头结点的做法：</a:t>
            </a:r>
            <a:endParaRPr lang="en-US" altLang="zh-CN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void  contray(</a:t>
            </a:r>
            <a:r>
              <a:rPr lang="en-US" altLang="zh-CN" sz="1200" dirty="0" err="1">
                <a:latin typeface="黑体" panose="02010609060101010101" pitchFamily="49" charset="-122"/>
                <a:ea typeface="黑体" panose="02010609060101010101" pitchFamily="49" charset="-122"/>
              </a:rPr>
              <a:t>LinkList</a:t>
            </a: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 *head)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{  //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将</a:t>
            </a: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head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单链表中所有结点按相反次序链接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en-US" altLang="zh-CN" sz="1200" dirty="0" err="1">
                <a:latin typeface="黑体" panose="02010609060101010101" pitchFamily="49" charset="-122"/>
                <a:ea typeface="黑体" panose="02010609060101010101" pitchFamily="49" charset="-122"/>
              </a:rPr>
              <a:t>LinkList</a:t>
            </a: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 *p, *q,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*r;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   if(head-&gt;next==NULL)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        return; 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   p=head-&gt;next; </a:t>
            </a:r>
          </a:p>
          <a:p>
            <a:pPr>
              <a:buNone/>
            </a:pP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   r=p-&gt;next;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   p&gt;next=NULL;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   //p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指向未被逆序的第一个结点</a:t>
            </a: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初始时指向原表头结点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   while(r)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   {  q=r;            //p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指向当前待处理结点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      r=r-&gt;next;      //head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指向前一个已经逆序的结点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      q-&gt;next=p;   //q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为临时结点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      p=q; 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    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   head-&gt;next=q;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dirty="0"/>
          </a:p>
        </p:txBody>
      </p:sp>
      <p:sp>
        <p:nvSpPr>
          <p:cNvPr id="76804" name="灯片编号占位符 3">
            <a:extLst>
              <a:ext uri="{FF2B5EF4-FFF2-40B4-BE49-F238E27FC236}">
                <a16:creationId xmlns:a16="http://schemas.microsoft.com/office/drawing/2014/main" id="{CC067E94-7366-4DC6-ACEB-6BABC74ABF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294713F-9560-4AC7-9A66-4E64557E6A60}" type="slidenum">
              <a:rPr lang="zh-CN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58</a:t>
            </a:fld>
            <a:endParaRPr lang="en-US" altLang="zh-CN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>
            <a:extLst>
              <a:ext uri="{FF2B5EF4-FFF2-40B4-BE49-F238E27FC236}">
                <a16:creationId xmlns:a16="http://schemas.microsoft.com/office/drawing/2014/main" id="{3981EC68-5808-4EFC-B73F-85CFDD6082F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备注占位符 2">
            <a:extLst>
              <a:ext uri="{FF2B5EF4-FFF2-40B4-BE49-F238E27FC236}">
                <a16:creationId xmlns:a16="http://schemas.microsoft.com/office/drawing/2014/main" id="{8BB6AD04-EE4F-49D5-9E0B-7F2AE748B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在</a:t>
            </a:r>
            <a:r>
              <a:rPr lang="en-US" altLang="zh-CN"/>
              <a:t>ASCII</a:t>
            </a:r>
            <a:r>
              <a:rPr lang="zh-CN" altLang="en-US"/>
              <a:t>码表中，</a:t>
            </a:r>
            <a:r>
              <a:rPr lang="en-US" altLang="zh-CN"/>
              <a:t>ABCD</a:t>
            </a:r>
            <a:r>
              <a:rPr lang="zh-CN" altLang="en-US"/>
              <a:t>的值是递增的。</a:t>
            </a:r>
          </a:p>
        </p:txBody>
      </p:sp>
      <p:sp>
        <p:nvSpPr>
          <p:cNvPr id="14340" name="灯片编号占位符 3">
            <a:extLst>
              <a:ext uri="{FF2B5EF4-FFF2-40B4-BE49-F238E27FC236}">
                <a16:creationId xmlns:a16="http://schemas.microsoft.com/office/drawing/2014/main" id="{C26E31B5-E3BC-42AC-B975-BAE87603AE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BED2899-5FD8-46F1-9B8C-96027AA2FD9A}" type="slidenum">
              <a:rPr lang="zh-CN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6</a:t>
            </a:fld>
            <a:endParaRPr lang="en-US" altLang="zh-CN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D268E3-EC92-49B6-B95F-4CAF8CF8BBB6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9044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线性表有两种存储结果：顺序存储和链式存储。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因为内存中的地址空间是线性的，所以用物理上的相邻关系来实现数据元素之间的逻辑相邻关系，既简单又自然。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D268E3-EC92-49B6-B95F-4CAF8CF8BBB6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37896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注意：</a:t>
            </a:r>
            <a:r>
              <a:rPr lang="en-US" altLang="zh-CN" dirty="0"/>
              <a:t>1&lt;=</a:t>
            </a:r>
            <a:r>
              <a:rPr lang="en-US" altLang="zh-CN" dirty="0" err="1"/>
              <a:t>i</a:t>
            </a:r>
            <a:r>
              <a:rPr lang="en-US" altLang="zh-CN" dirty="0"/>
              <a:t>&lt;=n</a:t>
            </a:r>
          </a:p>
          <a:p>
            <a:endParaRPr lang="en-US" altLang="zh-CN" dirty="0"/>
          </a:p>
          <a:p>
            <a:r>
              <a:rPr lang="zh-CN" altLang="en-US" dirty="0"/>
              <a:t>只要知道顺序表首地址和每个数据元素所占存储单元的个数，就可求出每个数据元素的地址，即可在</a:t>
            </a:r>
            <a:r>
              <a:rPr lang="en-US" altLang="zh-CN" dirty="0"/>
              <a:t>O</a:t>
            </a: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）时间内存取数据元素，这是顺序表可随机存取的特点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D268E3-EC92-49B6-B95F-4CAF8CF8BBB6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65011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>
            <a:extLst>
              <a:ext uri="{FF2B5EF4-FFF2-40B4-BE49-F238E27FC236}">
                <a16:creationId xmlns:a16="http://schemas.microsoft.com/office/drawing/2014/main" id="{420E1CA8-66A5-4A59-AF91-D3A17A7F249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备注占位符 2">
            <a:extLst>
              <a:ext uri="{FF2B5EF4-FFF2-40B4-BE49-F238E27FC236}">
                <a16:creationId xmlns:a16="http://schemas.microsoft.com/office/drawing/2014/main" id="{92008364-861C-4520-80F1-5D12B2ED4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数组的第一个元素浪费没用，有时候用来记录表中的元素个数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类的完整定义：</a:t>
            </a:r>
            <a:endParaRPr lang="en-US" altLang="zh-CN" dirty="0"/>
          </a:p>
          <a:p>
            <a:r>
              <a:rPr lang="en-US" altLang="zh-CN" dirty="0"/>
              <a:t>template&lt;class </a:t>
            </a:r>
            <a:r>
              <a:rPr lang="en-US" altLang="zh-CN" dirty="0" err="1"/>
              <a:t>T,int</a:t>
            </a:r>
            <a:r>
              <a:rPr lang="en-US" altLang="zh-CN" dirty="0"/>
              <a:t> MaxSize&gt;</a:t>
            </a:r>
          </a:p>
          <a:p>
            <a:r>
              <a:rPr lang="en-US" altLang="zh-CN" dirty="0"/>
              <a:t>class SqList{</a:t>
            </a:r>
          </a:p>
          <a:p>
            <a:r>
              <a:rPr lang="en-US" altLang="zh-CN" dirty="0"/>
              <a:t>   T data[MaxSize];</a:t>
            </a:r>
          </a:p>
          <a:p>
            <a:r>
              <a:rPr lang="en-US" altLang="zh-CN" dirty="0"/>
              <a:t>   int length;</a:t>
            </a:r>
          </a:p>
          <a:p>
            <a:r>
              <a:rPr lang="en-US" altLang="zh-CN" dirty="0"/>
              <a:t>public:</a:t>
            </a:r>
          </a:p>
          <a:p>
            <a:r>
              <a:rPr lang="en-US" altLang="zh-CN" dirty="0"/>
              <a:t>    SeqList();</a:t>
            </a:r>
          </a:p>
          <a:p>
            <a:r>
              <a:rPr lang="en-US" altLang="zh-CN" dirty="0"/>
              <a:t>    SeqList(T a[],int n);</a:t>
            </a:r>
          </a:p>
          <a:p>
            <a:r>
              <a:rPr lang="en-US" altLang="zh-CN" dirty="0"/>
              <a:t>    int </a:t>
            </a:r>
            <a:r>
              <a:rPr lang="en-US" altLang="zh-CN" dirty="0" err="1"/>
              <a:t>ListLength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T Get(int pos);</a:t>
            </a:r>
          </a:p>
          <a:p>
            <a:r>
              <a:rPr lang="en-US" altLang="zh-CN" dirty="0"/>
              <a:t>    int Locate(T item);</a:t>
            </a:r>
          </a:p>
          <a:p>
            <a:r>
              <a:rPr lang="en-US" altLang="zh-CN" dirty="0"/>
              <a:t>    void </a:t>
            </a:r>
            <a:r>
              <a:rPr lang="en-US" altLang="zh-CN" dirty="0" err="1"/>
              <a:t>PrintSeqList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void Insert(int </a:t>
            </a:r>
            <a:r>
              <a:rPr lang="en-US" altLang="zh-CN" dirty="0" err="1"/>
              <a:t>i,T</a:t>
            </a:r>
            <a:r>
              <a:rPr lang="en-US" altLang="zh-CN" dirty="0"/>
              <a:t> item);</a:t>
            </a:r>
          </a:p>
          <a:p>
            <a:r>
              <a:rPr lang="en-US" altLang="zh-CN" dirty="0"/>
              <a:t>    T delete(int </a:t>
            </a:r>
            <a:r>
              <a:rPr lang="en-US" altLang="zh-CN" dirty="0" err="1"/>
              <a:t>i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};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20484" name="灯片编号占位符 3">
            <a:extLst>
              <a:ext uri="{FF2B5EF4-FFF2-40B4-BE49-F238E27FC236}">
                <a16:creationId xmlns:a16="http://schemas.microsoft.com/office/drawing/2014/main" id="{734F2845-7B8F-4E25-8891-15236A3449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3C3B276-A6D1-4EE0-AA08-A721AA6E8040}" type="slidenum">
              <a:rPr lang="zh-CN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11</a:t>
            </a:fld>
            <a:endParaRPr lang="en-US" altLang="zh-CN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DD0316D8-3C98-4AA2-BD22-0DD4F6D77FA2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97B77345-3BB5-4F75-8990-F53B7F5BA4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>
                <a:extLst>
                  <a:ext uri="{FF2B5EF4-FFF2-40B4-BE49-F238E27FC236}">
                    <a16:creationId xmlns:a16="http://schemas.microsoft.com/office/drawing/2014/main" id="{AE12F2BD-80E4-4103-B68F-37904863AE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3" name="Rectangle 5">
                <a:extLst>
                  <a:ext uri="{FF2B5EF4-FFF2-40B4-BE49-F238E27FC236}">
                    <a16:creationId xmlns:a16="http://schemas.microsoft.com/office/drawing/2014/main" id="{31EA670B-3D15-40D4-8309-0C8360FEEA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9ADE19B6-820E-4454-8974-071F2B082D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>
                <a:extLst>
                  <a:ext uri="{FF2B5EF4-FFF2-40B4-BE49-F238E27FC236}">
                    <a16:creationId xmlns:a16="http://schemas.microsoft.com/office/drawing/2014/main" id="{562A6846-9537-4015-88B1-DDA0E2EBA1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2985F336-258A-4B3B-BBE6-C2E6BDCAFC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sp>
          <p:nvSpPr>
            <p:cNvPr id="7" name="Rectangle 9">
              <a:extLst>
                <a:ext uri="{FF2B5EF4-FFF2-40B4-BE49-F238E27FC236}">
                  <a16:creationId xmlns:a16="http://schemas.microsoft.com/office/drawing/2014/main" id="{12FE084D-C05B-483C-88EB-2441FC2C5F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8C57A9CA-D4B6-405D-8BD7-DF6164FA16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9" name="Rectangle 11">
              <a:extLst>
                <a:ext uri="{FF2B5EF4-FFF2-40B4-BE49-F238E27FC236}">
                  <a16:creationId xmlns:a16="http://schemas.microsoft.com/office/drawing/2014/main" id="{684EFBBA-8E67-4419-8552-B27936ACE1E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</p:grpSp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655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FC6E4A02-1C98-4798-BA23-8CC71255D4C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88BDCC3E-B89B-44A9-8D57-8ECF6F6265B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 algn="ctr">
              <a:defRPr kumimoji="1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BD3E8315-9106-4FD5-B7EB-D64BF24F8B9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8580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B18FFDB4-1206-48A6-BD9D-F2B039CBF35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6172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B394796A-E9C2-470E-B56C-BFFC491B8EB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8723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31013" y="195263"/>
            <a:ext cx="2124075" cy="64341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95263"/>
            <a:ext cx="6221413" cy="64341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DC2F5DF9-1BD2-4470-AC5A-7134C07DC42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26232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0600" y="195263"/>
            <a:ext cx="7869238" cy="685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905000"/>
            <a:ext cx="8497888" cy="47244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37314469-5783-4827-BF57-D816A32EC0F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4370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2FBDAAB1-4086-4E77-9997-3F2244EA359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8193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9B8E0830-8BCF-47A1-BC3E-BE1926DE21E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4361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05000"/>
            <a:ext cx="417195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81550" y="1905000"/>
            <a:ext cx="4173538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B2D9BEC1-69D7-4A8F-8D59-F3F5781D2A6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2906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F045E1EF-2EA7-469F-B542-8CF1CDD3E8C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6408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AF7796A8-2218-4BA2-B137-231811DC401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9984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843FFDA9-B926-4C61-BAB6-883368823D3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2345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1743BDF9-2DA8-415D-919B-8EFE3A3C231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9109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7A9CC6AD-AEC0-4903-9697-FC508158518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8258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6C91B2E5-2CBA-4FB2-8814-5E178C2DC24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290513" y="307975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200AB0A-0DAC-49E3-B877-7DFFCC6EF451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673100" y="307975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028" name="Rectangle 9">
            <a:extLst>
              <a:ext uri="{FF2B5EF4-FFF2-40B4-BE49-F238E27FC236}">
                <a16:creationId xmlns:a16="http://schemas.microsoft.com/office/drawing/2014/main" id="{222530ED-768E-4C49-BCA9-63BAA84CE0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195263"/>
            <a:ext cx="786923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9" name="Rectangle 10">
            <a:extLst>
              <a:ext uri="{FF2B5EF4-FFF2-40B4-BE49-F238E27FC236}">
                <a16:creationId xmlns:a16="http://schemas.microsoft.com/office/drawing/2014/main" id="{7EA25E99-8EF6-4939-AB2E-B9FB8B4C37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05000"/>
            <a:ext cx="8497888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4524" name="Rectangle 12">
            <a:extLst>
              <a:ext uri="{FF2B5EF4-FFF2-40B4-BE49-F238E27FC236}">
                <a16:creationId xmlns:a16="http://schemas.microsoft.com/office/drawing/2014/main" id="{3F819CD4-389B-4F9E-A1EA-8239A679243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848600" y="64008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/>
            </a:lvl1pPr>
          </a:lstStyle>
          <a:p>
            <a:pPr>
              <a:defRPr/>
            </a:pPr>
            <a:endParaRPr lang="en-US" altLang="zh-CN"/>
          </a:p>
        </p:txBody>
      </p:sp>
      <p:graphicFrame>
        <p:nvGraphicFramePr>
          <p:cNvPr id="1031" name="Object 18">
            <a:extLst>
              <a:ext uri="{FF2B5EF4-FFF2-40B4-BE49-F238E27FC236}">
                <a16:creationId xmlns:a16="http://schemas.microsoft.com/office/drawing/2014/main" id="{576760CD-0252-4C55-BA92-6F4B4525101B}"/>
              </a:ext>
            </a:extLst>
          </p:cNvPr>
          <p:cNvGraphicFramePr>
            <a:graphicFrameLocks noChangeAspect="1"/>
          </p:cNvGraphicFramePr>
          <p:nvPr userDrawn="1"/>
        </p:nvGraphicFramePr>
        <p:xfrm>
          <a:off x="419100" y="736600"/>
          <a:ext cx="885825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9" name="位图图像" r:id="rId15" imgW="1162212" imgH="619211" progId="PBrush">
                  <p:embed/>
                </p:oleObj>
              </mc:Choice>
              <mc:Fallback>
                <p:oleObj name="位图图像" r:id="rId15" imgW="1162212" imgH="619211" progId="PBrush">
                  <p:embed/>
                  <p:pic>
                    <p:nvPicPr>
                      <p:cNvPr id="0" name="Picture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" y="736600"/>
                        <a:ext cx="885825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E4A8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1C1C1C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2" name="Rectangle 19">
            <a:extLst>
              <a:ext uri="{FF2B5EF4-FFF2-40B4-BE49-F238E27FC236}">
                <a16:creationId xmlns:a16="http://schemas.microsoft.com/office/drawing/2014/main" id="{6F8FE3A5-8418-4EDE-B040-A0BD32C860AA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0" y="657225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033" name="Rectangle 20">
            <a:extLst>
              <a:ext uri="{FF2B5EF4-FFF2-40B4-BE49-F238E27FC236}">
                <a16:creationId xmlns:a16="http://schemas.microsoft.com/office/drawing/2014/main" id="{A32BBA63-EE31-4FB1-A6DB-478DE3CB672B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635000" y="200025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034" name="Rectangle 21">
            <a:extLst>
              <a:ext uri="{FF2B5EF4-FFF2-40B4-BE49-F238E27FC236}">
                <a16:creationId xmlns:a16="http://schemas.microsoft.com/office/drawing/2014/main" id="{ACCD9829-8C6A-4E83-BE4B-B33D4A82545B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315913" y="990600"/>
            <a:ext cx="8637587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  <p:pic>
        <p:nvPicPr>
          <p:cNvPr id="1035" name="Picture 23">
            <a:extLst>
              <a:ext uri="{FF2B5EF4-FFF2-40B4-BE49-F238E27FC236}">
                <a16:creationId xmlns:a16="http://schemas.microsoft.com/office/drawing/2014/main" id="{5A747960-1232-400F-B41E-813423D097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952500"/>
            <a:ext cx="5334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14" r:id="rId1"/>
    <p:sldLayoutId id="2147483903" r:id="rId2"/>
    <p:sldLayoutId id="2147483904" r:id="rId3"/>
    <p:sldLayoutId id="2147483905" r:id="rId4"/>
    <p:sldLayoutId id="2147483906" r:id="rId5"/>
    <p:sldLayoutId id="2147483907" r:id="rId6"/>
    <p:sldLayoutId id="2147483908" r:id="rId7"/>
    <p:sldLayoutId id="2147483909" r:id="rId8"/>
    <p:sldLayoutId id="2147483910" r:id="rId9"/>
    <p:sldLayoutId id="2147483911" r:id="rId10"/>
    <p:sldLayoutId id="2147483912" r:id="rId11"/>
    <p:sldLayoutId id="2147483913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Tahoma" pitchFamily="34" charset="0"/>
          <a:ea typeface="隶书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Tahoma" pitchFamily="34" charset="0"/>
          <a:ea typeface="隶书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Tahoma" pitchFamily="34" charset="0"/>
          <a:ea typeface="隶书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Tahoma" pitchFamily="34" charset="0"/>
          <a:ea typeface="隶书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Tahoma" pitchFamily="34" charset="0"/>
          <a:ea typeface="隶书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Tahoma" pitchFamily="34" charset="0"/>
          <a:ea typeface="隶书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Tahoma" pitchFamily="34" charset="0"/>
          <a:ea typeface="隶书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Tahoma" pitchFamily="34" charset="0"/>
          <a:ea typeface="隶书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png"/><Relationship Id="rId4" Type="http://schemas.openxmlformats.org/officeDocument/2006/relationships/oleObject" Target="../embeddings/oleObject2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png"/><Relationship Id="rId4" Type="http://schemas.openxmlformats.org/officeDocument/2006/relationships/oleObject" Target="../embeddings/oleObject3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6.png"/><Relationship Id="rId4" Type="http://schemas.openxmlformats.org/officeDocument/2006/relationships/oleObject" Target="../embeddings/oleObject4.bin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5">
            <a:extLst>
              <a:ext uri="{FF2B5EF4-FFF2-40B4-BE49-F238E27FC236}">
                <a16:creationId xmlns:a16="http://schemas.microsoft.com/office/drawing/2014/main" id="{9EECDABE-8253-43FE-AEE5-188AD7D9426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1ADE0416-196A-4896-A83D-DE6271B94A4B}" type="slidenum"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9314" name="Rectangle 2">
            <a:extLst>
              <a:ext uri="{FF2B5EF4-FFF2-40B4-BE49-F238E27FC236}">
                <a16:creationId xmlns:a16="http://schemas.microsoft.com/office/drawing/2014/main" id="{7453B979-2B3D-4C7F-990D-E60F58D36F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79712" y="130969"/>
            <a:ext cx="5357813" cy="785812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40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数据结构课程的起点：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219AB96-5444-4F26-8691-F3A04BA9917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5300" y="1302544"/>
            <a:ext cx="8191500" cy="463867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9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9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314" grpId="0" animBg="1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E98BE8DC-EDAD-49D7-8D2F-62E0131D86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一、顺序表（元素位置）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435" name="Text Box 3">
            <a:extLst>
              <a:ext uri="{FF2B5EF4-FFF2-40B4-BE49-F238E27FC236}">
                <a16:creationId xmlns:a16="http://schemas.microsoft.com/office/drawing/2014/main" id="{4F30D842-0881-4DB1-B53A-460E2F3A0C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DEFF7B8C-B0EF-48CC-BDC2-4A04B6AF648D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10</a:t>
            </a:fld>
            <a:endParaRPr lang="en-US" altLang="zh-CN" sz="2400"/>
          </a:p>
        </p:txBody>
      </p:sp>
      <p:sp>
        <p:nvSpPr>
          <p:cNvPr id="18436" name="Text Box 4">
            <a:extLst>
              <a:ext uri="{FF2B5EF4-FFF2-40B4-BE49-F238E27FC236}">
                <a16:creationId xmlns:a16="http://schemas.microsoft.com/office/drawing/2014/main" id="{81071166-4EA2-47B5-AA9E-2E599D3D70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第二节　顺序表</a:t>
            </a:r>
          </a:p>
        </p:txBody>
      </p:sp>
      <p:sp>
        <p:nvSpPr>
          <p:cNvPr id="18437" name="Rectangle 5">
            <a:extLst>
              <a:ext uri="{FF2B5EF4-FFF2-40B4-BE49-F238E27FC236}">
                <a16:creationId xmlns:a16="http://schemas.microsoft.com/office/drawing/2014/main" id="{616820D5-43AC-415A-9916-4F0419CE52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743200"/>
            <a:ext cx="8763000" cy="39624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7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顺序表数据元素的位置：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>
                <a:latin typeface="Times New Roman" panose="02020603050405020304" pitchFamily="18" charset="0"/>
              </a:rPr>
              <a:t>        LOC(</a:t>
            </a:r>
            <a:r>
              <a:rPr lang="en-US" altLang="zh-CN" b="1" i="1">
                <a:latin typeface="Times New Roman" panose="02020603050405020304" pitchFamily="18" charset="0"/>
              </a:rPr>
              <a:t>a </a:t>
            </a:r>
            <a:r>
              <a:rPr lang="en-US" altLang="zh-CN" b="1" i="1" baseline="-25000">
                <a:latin typeface="Times New Roman" panose="02020603050405020304" pitchFamily="18" charset="0"/>
              </a:rPr>
              <a:t>i</a:t>
            </a:r>
            <a:r>
              <a:rPr lang="en-US" altLang="zh-CN" b="1">
                <a:latin typeface="Times New Roman" panose="02020603050405020304" pitchFamily="18" charset="0"/>
              </a:rPr>
              <a:t>) = LOC(</a:t>
            </a:r>
            <a:r>
              <a:rPr lang="en-US" altLang="zh-CN" b="1" i="1">
                <a:latin typeface="Times New Roman" panose="02020603050405020304" pitchFamily="18" charset="0"/>
              </a:rPr>
              <a:t> a</a:t>
            </a:r>
            <a:r>
              <a:rPr lang="en-US" altLang="zh-CN" b="1" i="1" baseline="-25000">
                <a:latin typeface="Times New Roman" panose="02020603050405020304" pitchFamily="18" charset="0"/>
              </a:rPr>
              <a:t> i-1</a:t>
            </a:r>
            <a:r>
              <a:rPr lang="en-US" altLang="zh-CN" b="1" i="1">
                <a:latin typeface="Times New Roman" panose="02020603050405020304" pitchFamily="18" charset="0"/>
              </a:rPr>
              <a:t> ) </a:t>
            </a:r>
            <a:r>
              <a:rPr lang="en-US" altLang="zh-CN" b="1">
                <a:latin typeface="Times New Roman" panose="02020603050405020304" pitchFamily="18" charset="0"/>
              </a:rPr>
              <a:t>+ </a:t>
            </a:r>
            <a:r>
              <a:rPr lang="en-US" altLang="zh-CN" b="1" i="1">
                <a:latin typeface="Times New Roman" panose="02020603050405020304" pitchFamily="18" charset="0"/>
              </a:rPr>
              <a:t>l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>
                <a:latin typeface="Times New Roman" panose="02020603050405020304" pitchFamily="18" charset="0"/>
              </a:rPr>
              <a:t>        LOC(</a:t>
            </a:r>
            <a:r>
              <a:rPr lang="en-US" altLang="zh-CN" b="1" i="1">
                <a:latin typeface="Times New Roman" panose="02020603050405020304" pitchFamily="18" charset="0"/>
              </a:rPr>
              <a:t>a</a:t>
            </a:r>
            <a:r>
              <a:rPr lang="en-US" altLang="zh-CN" b="1" i="1" baseline="-25000">
                <a:latin typeface="Times New Roman" panose="02020603050405020304" pitchFamily="18" charset="0"/>
              </a:rPr>
              <a:t> i</a:t>
            </a:r>
            <a:r>
              <a:rPr lang="en-US" altLang="zh-CN" b="1">
                <a:latin typeface="Times New Roman" panose="02020603050405020304" pitchFamily="18" charset="0"/>
              </a:rPr>
              <a:t>) = LOC(</a:t>
            </a:r>
            <a:r>
              <a:rPr lang="en-US" altLang="zh-CN" b="1" i="1">
                <a:latin typeface="Times New Roman" panose="02020603050405020304" pitchFamily="18" charset="0"/>
              </a:rPr>
              <a:t>a</a:t>
            </a:r>
            <a:r>
              <a:rPr lang="en-US" altLang="zh-CN" b="1" i="1" baseline="-25000">
                <a:latin typeface="Times New Roman" panose="02020603050405020304" pitchFamily="18" charset="0"/>
              </a:rPr>
              <a:t>1</a:t>
            </a:r>
            <a:r>
              <a:rPr lang="en-US" altLang="zh-CN" b="1">
                <a:latin typeface="Times New Roman" panose="02020603050405020304" pitchFamily="18" charset="0"/>
              </a:rPr>
              <a:t>)+(i-1)*</a:t>
            </a:r>
            <a:r>
              <a:rPr lang="en-US" altLang="zh-CN" b="1" i="1">
                <a:latin typeface="Times New Roman" panose="02020603050405020304" pitchFamily="18" charset="0"/>
              </a:rPr>
              <a:t>l</a:t>
            </a:r>
            <a:r>
              <a:rPr lang="en-US" altLang="zh-CN" b="1">
                <a:latin typeface="Times New Roman" panose="02020603050405020304" pitchFamily="18" charset="0"/>
              </a:rPr>
              <a:t>     </a:t>
            </a:r>
            <a:r>
              <a:rPr lang="en-US" altLang="zh-CN" sz="1600" i="1">
                <a:latin typeface="Times New Roman" panose="02020603050405020304" pitchFamily="18" charset="0"/>
              </a:rPr>
              <a:t>l</a:t>
            </a:r>
            <a:r>
              <a:rPr lang="zh-CN" altLang="en-US" sz="1600" i="1">
                <a:latin typeface="Times New Roman" panose="02020603050405020304" pitchFamily="18" charset="0"/>
              </a:rPr>
              <a:t>表示元素占用的内存单元</a:t>
            </a:r>
            <a:r>
              <a:rPr lang="zh-CN" altLang="en-US" sz="1600">
                <a:latin typeface="Times New Roman" panose="02020603050405020304" pitchFamily="18" charset="0"/>
              </a:rPr>
              <a:t> 数</a:t>
            </a:r>
          </a:p>
        </p:txBody>
      </p:sp>
      <p:sp>
        <p:nvSpPr>
          <p:cNvPr id="18438" name="Rectangle 6">
            <a:extLst>
              <a:ext uri="{FF2B5EF4-FFF2-40B4-BE49-F238E27FC236}">
                <a16:creationId xmlns:a16="http://schemas.microsoft.com/office/drawing/2014/main" id="{4F9D9898-A1AB-4573-ABD4-4E250C995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第２章　线性表</a:t>
            </a:r>
          </a:p>
        </p:txBody>
      </p:sp>
      <p:grpSp>
        <p:nvGrpSpPr>
          <p:cNvPr id="18439" name="Group 55">
            <a:extLst>
              <a:ext uri="{FF2B5EF4-FFF2-40B4-BE49-F238E27FC236}">
                <a16:creationId xmlns:a16="http://schemas.microsoft.com/office/drawing/2014/main" id="{7F2DC541-FCB7-49F4-924D-818FE5DCCE9C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4419600"/>
            <a:ext cx="7010400" cy="2187575"/>
            <a:chOff x="624" y="2736"/>
            <a:chExt cx="4416" cy="1378"/>
          </a:xfrm>
        </p:grpSpPr>
        <p:sp>
          <p:nvSpPr>
            <p:cNvPr id="18440" name="Text Box 30">
              <a:extLst>
                <a:ext uri="{FF2B5EF4-FFF2-40B4-BE49-F238E27FC236}">
                  <a16:creationId xmlns:a16="http://schemas.microsoft.com/office/drawing/2014/main" id="{913716AA-9D6C-4BB4-9924-613094F415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3107"/>
              <a:ext cx="4256" cy="36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t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 i="1">
                  <a:solidFill>
                    <a:srgbClr val="C80000"/>
                  </a:solidFill>
                  <a:latin typeface="Times New Roman" panose="02020603050405020304" pitchFamily="18" charset="0"/>
                </a:rPr>
                <a:t> a</a:t>
              </a:r>
              <a:r>
                <a:rPr lang="en-US" altLang="zh-CN" b="1" i="1" baseline="-25000">
                  <a:solidFill>
                    <a:srgbClr val="C80000"/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altLang="zh-CN" b="1">
                  <a:solidFill>
                    <a:srgbClr val="CC0000"/>
                  </a:solidFill>
                  <a:latin typeface="Arial Narrow" panose="020B0606020202030204" pitchFamily="34" charset="0"/>
                  <a:ea typeface="仿宋_GB2312" pitchFamily="49" charset="-122"/>
                </a:rPr>
                <a:t>    </a:t>
              </a:r>
              <a:r>
                <a:rPr lang="en-US" altLang="zh-CN" b="1" i="1">
                  <a:solidFill>
                    <a:srgbClr val="C80000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b="1" i="1" baseline="-25000">
                  <a:solidFill>
                    <a:srgbClr val="C80000"/>
                  </a:solidFill>
                  <a:latin typeface="Times New Roman" panose="02020603050405020304" pitchFamily="18" charset="0"/>
                </a:rPr>
                <a:t>2</a:t>
              </a:r>
              <a:r>
                <a:rPr lang="en-US" altLang="zh-CN" b="1" baseline="-25000">
                  <a:solidFill>
                    <a:srgbClr val="CC0000"/>
                  </a:solidFill>
                  <a:latin typeface="Arial Narrow" panose="020B0606020202030204" pitchFamily="34" charset="0"/>
                  <a:ea typeface="仿宋_GB2312" pitchFamily="49" charset="-122"/>
                </a:rPr>
                <a:t> </a:t>
              </a:r>
              <a:r>
                <a:rPr lang="en-US" altLang="zh-CN" b="1">
                  <a:solidFill>
                    <a:srgbClr val="CC0000"/>
                  </a:solidFill>
                  <a:latin typeface="Arial Narrow" panose="020B0606020202030204" pitchFamily="34" charset="0"/>
                  <a:ea typeface="仿宋_GB2312" pitchFamily="49" charset="-122"/>
                </a:rPr>
                <a:t>  …    </a:t>
              </a:r>
              <a:r>
                <a:rPr lang="en-US" altLang="zh-CN" b="1" i="1">
                  <a:solidFill>
                    <a:srgbClr val="C80000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b="1" baseline="-25000">
                  <a:solidFill>
                    <a:srgbClr val="C80000"/>
                  </a:solidFill>
                  <a:latin typeface="Times New Roman" panose="02020603050405020304" pitchFamily="18" charset="0"/>
                </a:rPr>
                <a:t> i</a:t>
              </a:r>
              <a:r>
                <a:rPr lang="en-US" altLang="zh-CN" b="1">
                  <a:solidFill>
                    <a:srgbClr val="CC0000"/>
                  </a:solidFill>
                  <a:latin typeface="Arial Narrow" panose="020B0606020202030204" pitchFamily="34" charset="0"/>
                  <a:ea typeface="仿宋_GB2312" pitchFamily="49" charset="-122"/>
                </a:rPr>
                <a:t>    …   …     …   </a:t>
              </a:r>
              <a:r>
                <a:rPr lang="en-US" altLang="zh-CN" b="1" i="1">
                  <a:solidFill>
                    <a:srgbClr val="C80000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b="1" i="1" baseline="-25000">
                  <a:solidFill>
                    <a:srgbClr val="C80000"/>
                  </a:solidFill>
                  <a:latin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18441" name="Line 31">
              <a:extLst>
                <a:ext uri="{FF2B5EF4-FFF2-40B4-BE49-F238E27FC236}">
                  <a16:creationId xmlns:a16="http://schemas.microsoft.com/office/drawing/2014/main" id="{1C0B2CEF-7EDE-41E9-8CD9-E37F5F2C0F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3107"/>
              <a:ext cx="0" cy="371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42" name="Line 32">
              <a:extLst>
                <a:ext uri="{FF2B5EF4-FFF2-40B4-BE49-F238E27FC236}">
                  <a16:creationId xmlns:a16="http://schemas.microsoft.com/office/drawing/2014/main" id="{ABE68001-152E-43A3-855F-E47F0078AA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3107"/>
              <a:ext cx="0" cy="371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43" name="Line 33">
              <a:extLst>
                <a:ext uri="{FF2B5EF4-FFF2-40B4-BE49-F238E27FC236}">
                  <a16:creationId xmlns:a16="http://schemas.microsoft.com/office/drawing/2014/main" id="{8E8350A5-EA5C-4DF5-8F9D-927CCDECA3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3107"/>
              <a:ext cx="0" cy="371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44" name="Line 34">
              <a:extLst>
                <a:ext uri="{FF2B5EF4-FFF2-40B4-BE49-F238E27FC236}">
                  <a16:creationId xmlns:a16="http://schemas.microsoft.com/office/drawing/2014/main" id="{54540F94-6284-4EE3-884D-C653AD28AC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" y="3107"/>
              <a:ext cx="0" cy="371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45" name="Line 35">
              <a:extLst>
                <a:ext uri="{FF2B5EF4-FFF2-40B4-BE49-F238E27FC236}">
                  <a16:creationId xmlns:a16="http://schemas.microsoft.com/office/drawing/2014/main" id="{83C8CF1E-4366-4B25-BB4B-7F6E1FDA9C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3107"/>
              <a:ext cx="0" cy="371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46" name="Line 36">
              <a:extLst>
                <a:ext uri="{FF2B5EF4-FFF2-40B4-BE49-F238E27FC236}">
                  <a16:creationId xmlns:a16="http://schemas.microsoft.com/office/drawing/2014/main" id="{24D083F7-38C2-47CF-BEA8-2051224BE1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3107"/>
              <a:ext cx="0" cy="371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47" name="Line 37">
              <a:extLst>
                <a:ext uri="{FF2B5EF4-FFF2-40B4-BE49-F238E27FC236}">
                  <a16:creationId xmlns:a16="http://schemas.microsoft.com/office/drawing/2014/main" id="{BAAC9555-4017-4208-9758-018CC3BC37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3107"/>
              <a:ext cx="0" cy="371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48" name="Line 38">
              <a:extLst>
                <a:ext uri="{FF2B5EF4-FFF2-40B4-BE49-F238E27FC236}">
                  <a16:creationId xmlns:a16="http://schemas.microsoft.com/office/drawing/2014/main" id="{00E68C16-204E-48C3-B426-7BA8A565A9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3107"/>
              <a:ext cx="0" cy="371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49" name="Line 39">
              <a:extLst>
                <a:ext uri="{FF2B5EF4-FFF2-40B4-BE49-F238E27FC236}">
                  <a16:creationId xmlns:a16="http://schemas.microsoft.com/office/drawing/2014/main" id="{5206FF91-3DB8-4327-8943-4EA39039FD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6" y="3107"/>
              <a:ext cx="0" cy="371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50" name="Text Box 40">
              <a:extLst>
                <a:ext uri="{FF2B5EF4-FFF2-40B4-BE49-F238E27FC236}">
                  <a16:creationId xmlns:a16="http://schemas.microsoft.com/office/drawing/2014/main" id="{15A6AC41-8020-44F3-AABD-53403F1A2B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2736"/>
              <a:ext cx="340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b="1">
                  <a:solidFill>
                    <a:srgbClr val="000066"/>
                  </a:solidFill>
                  <a:latin typeface="Times New Roman" panose="02020603050405020304" pitchFamily="18" charset="0"/>
                </a:rPr>
                <a:t>  </a:t>
              </a:r>
              <a:r>
                <a:rPr lang="zh-CN" altLang="en-US" sz="2000" b="1">
                  <a:solidFill>
                    <a:srgbClr val="000066"/>
                  </a:solidFill>
                  <a:latin typeface="Times New Roman" panose="02020603050405020304" pitchFamily="18" charset="0"/>
                </a:rPr>
                <a:t>1        2       …         </a:t>
              </a:r>
              <a:r>
                <a:rPr lang="en-US" altLang="zh-CN" sz="2000" b="1">
                  <a:solidFill>
                    <a:srgbClr val="000066"/>
                  </a:solidFill>
                  <a:latin typeface="Times New Roman" panose="02020603050405020304" pitchFamily="18" charset="0"/>
                </a:rPr>
                <a:t>i        …      …       …       n</a:t>
              </a:r>
            </a:p>
          </p:txBody>
        </p:sp>
        <p:sp>
          <p:nvSpPr>
            <p:cNvPr id="18451" name="AutoShape 41">
              <a:extLst>
                <a:ext uri="{FF2B5EF4-FFF2-40B4-BE49-F238E27FC236}">
                  <a16:creationId xmlns:a16="http://schemas.microsoft.com/office/drawing/2014/main" id="{2B5E5919-F3F0-4850-BCE6-BB02D932FEF0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937" y="3309"/>
              <a:ext cx="93" cy="432"/>
            </a:xfrm>
            <a:prstGeom prst="leftBrace">
              <a:avLst>
                <a:gd name="adj1" fmla="val 38710"/>
                <a:gd name="adj2" fmla="val 49699"/>
              </a:avLst>
            </a:prstGeom>
            <a:noFill/>
            <a:ln w="38100">
              <a:solidFill>
                <a:srgbClr val="00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18452" name="AutoShape 42">
              <a:extLst>
                <a:ext uri="{FF2B5EF4-FFF2-40B4-BE49-F238E27FC236}">
                  <a16:creationId xmlns:a16="http://schemas.microsoft.com/office/drawing/2014/main" id="{AD3647E7-FF79-4667-8E79-693D52D00B6A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1369" y="3309"/>
              <a:ext cx="93" cy="432"/>
            </a:xfrm>
            <a:prstGeom prst="leftBrace">
              <a:avLst>
                <a:gd name="adj1" fmla="val 38710"/>
                <a:gd name="adj2" fmla="val 49699"/>
              </a:avLst>
            </a:prstGeom>
            <a:noFill/>
            <a:ln w="38100">
              <a:solidFill>
                <a:srgbClr val="00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18453" name="AutoShape 43">
              <a:extLst>
                <a:ext uri="{FF2B5EF4-FFF2-40B4-BE49-F238E27FC236}">
                  <a16:creationId xmlns:a16="http://schemas.microsoft.com/office/drawing/2014/main" id="{AADF6CB1-BD0E-4643-A0F1-E13A754963F2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1801" y="3309"/>
              <a:ext cx="93" cy="432"/>
            </a:xfrm>
            <a:prstGeom prst="leftBrace">
              <a:avLst>
                <a:gd name="adj1" fmla="val 38710"/>
                <a:gd name="adj2" fmla="val 49699"/>
              </a:avLst>
            </a:prstGeom>
            <a:noFill/>
            <a:ln w="38100">
              <a:solidFill>
                <a:srgbClr val="00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18454" name="AutoShape 44">
              <a:extLst>
                <a:ext uri="{FF2B5EF4-FFF2-40B4-BE49-F238E27FC236}">
                  <a16:creationId xmlns:a16="http://schemas.microsoft.com/office/drawing/2014/main" id="{27BD2D19-3B78-44A1-ABB2-0A581D5A21CB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2233" y="3309"/>
              <a:ext cx="93" cy="432"/>
            </a:xfrm>
            <a:prstGeom prst="leftBrace">
              <a:avLst>
                <a:gd name="adj1" fmla="val 38710"/>
                <a:gd name="adj2" fmla="val 49699"/>
              </a:avLst>
            </a:prstGeom>
            <a:noFill/>
            <a:ln w="38100">
              <a:solidFill>
                <a:srgbClr val="00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18455" name="AutoShape 45">
              <a:extLst>
                <a:ext uri="{FF2B5EF4-FFF2-40B4-BE49-F238E27FC236}">
                  <a16:creationId xmlns:a16="http://schemas.microsoft.com/office/drawing/2014/main" id="{06839EF3-47BC-42F1-BA49-04842216D3C8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2665" y="3309"/>
              <a:ext cx="93" cy="432"/>
            </a:xfrm>
            <a:prstGeom prst="leftBrace">
              <a:avLst>
                <a:gd name="adj1" fmla="val 38710"/>
                <a:gd name="adj2" fmla="val 49699"/>
              </a:avLst>
            </a:prstGeom>
            <a:noFill/>
            <a:ln w="38100">
              <a:solidFill>
                <a:srgbClr val="00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18456" name="AutoShape 46">
              <a:extLst>
                <a:ext uri="{FF2B5EF4-FFF2-40B4-BE49-F238E27FC236}">
                  <a16:creationId xmlns:a16="http://schemas.microsoft.com/office/drawing/2014/main" id="{7D81E956-1D87-41A0-84C8-FADD270FBEA1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3097" y="3309"/>
              <a:ext cx="93" cy="432"/>
            </a:xfrm>
            <a:prstGeom prst="leftBrace">
              <a:avLst>
                <a:gd name="adj1" fmla="val 38710"/>
                <a:gd name="adj2" fmla="val 49699"/>
              </a:avLst>
            </a:prstGeom>
            <a:noFill/>
            <a:ln w="38100">
              <a:solidFill>
                <a:srgbClr val="00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18457" name="AutoShape 47">
              <a:extLst>
                <a:ext uri="{FF2B5EF4-FFF2-40B4-BE49-F238E27FC236}">
                  <a16:creationId xmlns:a16="http://schemas.microsoft.com/office/drawing/2014/main" id="{F713DDA1-BFEC-4F0B-BE0F-59285203107F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3529" y="3309"/>
              <a:ext cx="93" cy="432"/>
            </a:xfrm>
            <a:prstGeom prst="leftBrace">
              <a:avLst>
                <a:gd name="adj1" fmla="val 38710"/>
                <a:gd name="adj2" fmla="val 49699"/>
              </a:avLst>
            </a:prstGeom>
            <a:noFill/>
            <a:ln w="38100">
              <a:solidFill>
                <a:srgbClr val="00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18458" name="AutoShape 48">
              <a:extLst>
                <a:ext uri="{FF2B5EF4-FFF2-40B4-BE49-F238E27FC236}">
                  <a16:creationId xmlns:a16="http://schemas.microsoft.com/office/drawing/2014/main" id="{CEDFDDFD-90D0-4A03-A652-7D883D2B35FF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3961" y="3309"/>
              <a:ext cx="93" cy="432"/>
            </a:xfrm>
            <a:prstGeom prst="leftBrace">
              <a:avLst>
                <a:gd name="adj1" fmla="val 38710"/>
                <a:gd name="adj2" fmla="val 49699"/>
              </a:avLst>
            </a:prstGeom>
            <a:noFill/>
            <a:ln w="38100">
              <a:solidFill>
                <a:srgbClr val="00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18459" name="AutoShape 49">
              <a:extLst>
                <a:ext uri="{FF2B5EF4-FFF2-40B4-BE49-F238E27FC236}">
                  <a16:creationId xmlns:a16="http://schemas.microsoft.com/office/drawing/2014/main" id="{BC57826E-0E01-4CC9-93B4-C3608EEFBF22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4586" y="3211"/>
              <a:ext cx="92" cy="720"/>
            </a:xfrm>
            <a:prstGeom prst="leftBrace">
              <a:avLst>
                <a:gd name="adj1" fmla="val 65217"/>
                <a:gd name="adj2" fmla="val 49699"/>
              </a:avLst>
            </a:prstGeom>
            <a:noFill/>
            <a:ln w="38100">
              <a:solidFill>
                <a:srgbClr val="00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18460" name="Text Box 50">
              <a:extLst>
                <a:ext uri="{FF2B5EF4-FFF2-40B4-BE49-F238E27FC236}">
                  <a16:creationId xmlns:a16="http://schemas.microsoft.com/office/drawing/2014/main" id="{66A669A9-36FB-459B-9BC7-37B98DBE5D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3710"/>
              <a:ext cx="441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3600" b="1" i="1">
                  <a:solidFill>
                    <a:srgbClr val="C80000"/>
                  </a:solidFill>
                  <a:latin typeface="Times New Roman" panose="02020603050405020304" pitchFamily="18" charset="0"/>
                </a:rPr>
                <a:t>   </a:t>
              </a:r>
              <a:r>
                <a:rPr lang="en-US" altLang="zh-CN" sz="2000" b="1" i="1">
                  <a:solidFill>
                    <a:srgbClr val="C80000"/>
                  </a:solidFill>
                  <a:latin typeface="Times New Roman" panose="02020603050405020304" pitchFamily="18" charset="0"/>
                </a:rPr>
                <a:t>b       b+l        …  b+(i-1)*l   …     …      …    b+(n-1)*l  </a:t>
              </a:r>
            </a:p>
          </p:txBody>
        </p:sp>
        <p:sp>
          <p:nvSpPr>
            <p:cNvPr id="18461" name="Line 51">
              <a:extLst>
                <a:ext uri="{FF2B5EF4-FFF2-40B4-BE49-F238E27FC236}">
                  <a16:creationId xmlns:a16="http://schemas.microsoft.com/office/drawing/2014/main" id="{28C9A967-8FD9-49C5-818C-2C7DC5DE23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32" y="3571"/>
              <a:ext cx="0" cy="2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2" name="Line 52">
              <a:extLst>
                <a:ext uri="{FF2B5EF4-FFF2-40B4-BE49-F238E27FC236}">
                  <a16:creationId xmlns:a16="http://schemas.microsoft.com/office/drawing/2014/main" id="{71A56828-7581-48E3-A94B-82F493BB14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04" y="3571"/>
              <a:ext cx="0" cy="2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3" name="Line 53">
              <a:extLst>
                <a:ext uri="{FF2B5EF4-FFF2-40B4-BE49-F238E27FC236}">
                  <a16:creationId xmlns:a16="http://schemas.microsoft.com/office/drawing/2014/main" id="{E85A480A-C4E1-4375-B2C7-DE1B71B7DF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12" y="3571"/>
              <a:ext cx="0" cy="2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4" name="Line 54">
              <a:extLst>
                <a:ext uri="{FF2B5EF4-FFF2-40B4-BE49-F238E27FC236}">
                  <a16:creationId xmlns:a16="http://schemas.microsoft.com/office/drawing/2014/main" id="{2F3DEAB3-E5A3-4C7F-AEBF-7F2F0F6CD0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44" y="3571"/>
              <a:ext cx="0" cy="2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223012C4-70A7-405F-8A6C-038BC04373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二、顺序表的定义和创建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459" name="Text Box 3">
            <a:extLst>
              <a:ext uri="{FF2B5EF4-FFF2-40B4-BE49-F238E27FC236}">
                <a16:creationId xmlns:a16="http://schemas.microsoft.com/office/drawing/2014/main" id="{6985A529-487C-4BED-BF69-EDE675B4B6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747AB345-46D5-4A9A-8D58-49785BBC1C79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11</a:t>
            </a:fld>
            <a:endParaRPr lang="en-US" altLang="zh-CN" sz="2400"/>
          </a:p>
        </p:txBody>
      </p:sp>
      <p:sp>
        <p:nvSpPr>
          <p:cNvPr id="19460" name="Text Box 4">
            <a:extLst>
              <a:ext uri="{FF2B5EF4-FFF2-40B4-BE49-F238E27FC236}">
                <a16:creationId xmlns:a16="http://schemas.microsoft.com/office/drawing/2014/main" id="{D6B9891C-4AE0-4B7E-AF69-5028A5F664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 dirty="0">
                <a:solidFill>
                  <a:srgbClr val="333399"/>
                </a:solidFill>
                <a:ea typeface="仿宋_GB2312" pitchFamily="49" charset="-122"/>
              </a:rPr>
              <a:t>第二节　顺序表</a:t>
            </a:r>
          </a:p>
        </p:txBody>
      </p:sp>
      <p:sp>
        <p:nvSpPr>
          <p:cNvPr id="19461" name="Rectangle 5">
            <a:extLst>
              <a:ext uri="{FF2B5EF4-FFF2-40B4-BE49-F238E27FC236}">
                <a16:creationId xmlns:a16="http://schemas.microsoft.com/office/drawing/2014/main" id="{E3AED40F-0A5F-4558-9C82-BD51EB5903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7620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7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采用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C++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语言中的</a:t>
            </a:r>
            <a:r>
              <a:rPr lang="zh-CN" altLang="en-US" b="1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一维数组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表示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定义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顺序表</a:t>
            </a:r>
          </a:p>
        </p:txBody>
      </p:sp>
      <p:sp>
        <p:nvSpPr>
          <p:cNvPr id="19462" name="Rectangle 6">
            <a:extLst>
              <a:ext uri="{FF2B5EF4-FFF2-40B4-BE49-F238E27FC236}">
                <a16:creationId xmlns:a16="http://schemas.microsoft.com/office/drawing/2014/main" id="{53F6AAED-F886-4CFC-941F-C7175224CE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第２章　线性表</a:t>
            </a:r>
          </a:p>
        </p:txBody>
      </p:sp>
      <p:sp>
        <p:nvSpPr>
          <p:cNvPr id="10" name="Text Box 7">
            <a:extLst>
              <a:ext uri="{FF2B5EF4-FFF2-40B4-BE49-F238E27FC236}">
                <a16:creationId xmlns:a16="http://schemas.microsoft.com/office/drawing/2014/main" id="{E3AD27FD-ED5D-4DF5-8B47-351AC275F9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888" y="3430876"/>
            <a:ext cx="8347112" cy="3342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class </a:t>
            </a:r>
            <a:r>
              <a:rPr lang="en-US" altLang="en-US" sz="24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SeqList</a:t>
            </a:r>
            <a:r>
              <a:rPr lang="en-US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{</a:t>
            </a:r>
          </a:p>
          <a:p>
            <a:pPr eaLnBrk="1" hangingPunct="1">
              <a:spcBef>
                <a:spcPct val="30000"/>
              </a:spcBef>
              <a:buClrTx/>
              <a:buSzTx/>
              <a:buNone/>
            </a:pPr>
            <a:r>
              <a:rPr lang="en-US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  const </a:t>
            </a:r>
            <a:r>
              <a:rPr lang="en-US" altLang="en-US" sz="24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int</a:t>
            </a:r>
            <a:r>
              <a:rPr lang="en-US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MAXLISTLEN=100;  </a:t>
            </a:r>
            <a:r>
              <a:rPr lang="en-US" altLang="zh-CN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//MAXLISTLEN</a:t>
            </a:r>
            <a:r>
              <a:rPr lang="zh-CN" altLang="en-US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表示最大表长</a:t>
            </a:r>
            <a:endParaRPr lang="en-US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  int data [MAXLISTLEN];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       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//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顺序表</a:t>
            </a:r>
            <a:endParaRPr lang="en-US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  int ListLen;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               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//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表的有效长度</a:t>
            </a:r>
            <a:endParaRPr lang="en-US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public:</a:t>
            </a:r>
          </a:p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   SeqList();  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//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无参构造方法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   SeqList(T a[],int n); //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有参构造方法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Text Box 3">
            <a:extLst>
              <a:ext uri="{FF2B5EF4-FFF2-40B4-BE49-F238E27FC236}">
                <a16:creationId xmlns:a16="http://schemas.microsoft.com/office/drawing/2014/main" id="{6985A529-487C-4BED-BF69-EDE675B4B6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747AB345-46D5-4A9A-8D58-49785BBC1C79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12</a:t>
            </a:fld>
            <a:endParaRPr lang="en-US" altLang="zh-CN" sz="2400"/>
          </a:p>
        </p:txBody>
      </p:sp>
      <p:sp>
        <p:nvSpPr>
          <p:cNvPr id="19460" name="Text Box 4">
            <a:extLst>
              <a:ext uri="{FF2B5EF4-FFF2-40B4-BE49-F238E27FC236}">
                <a16:creationId xmlns:a16="http://schemas.microsoft.com/office/drawing/2014/main" id="{D6B9891C-4AE0-4B7E-AF69-5028A5F664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第二节　顺序表</a:t>
            </a:r>
          </a:p>
        </p:txBody>
      </p:sp>
      <p:sp>
        <p:nvSpPr>
          <p:cNvPr id="19462" name="Rectangle 6">
            <a:extLst>
              <a:ext uri="{FF2B5EF4-FFF2-40B4-BE49-F238E27FC236}">
                <a16:creationId xmlns:a16="http://schemas.microsoft.com/office/drawing/2014/main" id="{53F6AAED-F886-4CFC-941F-C7175224CE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第２章　线性表</a:t>
            </a:r>
          </a:p>
        </p:txBody>
      </p:sp>
      <p:sp>
        <p:nvSpPr>
          <p:cNvPr id="19463" name="Text Box 7">
            <a:extLst>
              <a:ext uri="{FF2B5EF4-FFF2-40B4-BE49-F238E27FC236}">
                <a16:creationId xmlns:a16="http://schemas.microsoft.com/office/drawing/2014/main" id="{C118F042-319C-48F8-B556-5680FABB2F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608" y="2132856"/>
            <a:ext cx="8534400" cy="3342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   int </a:t>
            </a:r>
            <a:r>
              <a:rPr lang="en-US" altLang="en-US" sz="24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ListLength</a:t>
            </a:r>
            <a:r>
              <a:rPr lang="en-US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();     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//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求线性表的长度</a:t>
            </a:r>
            <a:endParaRPr lang="en-US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   int Get(</a:t>
            </a:r>
            <a:r>
              <a:rPr lang="en-US" altLang="en-US" sz="24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int</a:t>
            </a:r>
            <a:r>
              <a:rPr lang="en-US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en-US" sz="24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);    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//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取顺序表的第</a:t>
            </a:r>
            <a:r>
              <a:rPr lang="en-US" altLang="zh-CN" sz="24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个元素</a:t>
            </a:r>
            <a:endParaRPr lang="en-US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   int Locate(int item);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//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求顺序表值为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item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的元素序号</a:t>
            </a:r>
            <a:endParaRPr lang="en-US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   void Print();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//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按序号依次输出各元素</a:t>
            </a:r>
            <a:endParaRPr lang="en-US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   void Insert(int </a:t>
            </a:r>
            <a:r>
              <a:rPr lang="en-US" altLang="en-US" sz="24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i,int</a:t>
            </a:r>
            <a:r>
              <a:rPr lang="en-US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item);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//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在第</a:t>
            </a:r>
            <a:r>
              <a:rPr lang="en-US" altLang="zh-CN" sz="24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个位置插入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item</a:t>
            </a:r>
            <a:endParaRPr lang="en-US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   void delete(int </a:t>
            </a:r>
            <a:r>
              <a:rPr lang="en-US" altLang="en-US" sz="24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);//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删除顺序表的第</a:t>
            </a:r>
            <a:r>
              <a:rPr lang="en-US" altLang="zh-CN" sz="24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个元素</a:t>
            </a:r>
            <a:endParaRPr lang="en-US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};</a:t>
            </a:r>
            <a:endParaRPr lang="zh-CN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Text Box 12">
            <a:extLst>
              <a:ext uri="{FF2B5EF4-FFF2-40B4-BE49-F238E27FC236}">
                <a16:creationId xmlns:a16="http://schemas.microsoft.com/office/drawing/2014/main" id="{C9620A83-2D19-49E5-84D7-372A76E4D0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461" y="5730645"/>
            <a:ext cx="7531100" cy="954088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注意：在</a:t>
            </a:r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C++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语言中数组的下标是从</a:t>
            </a:r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开始，即：</a:t>
            </a:r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V[n+1]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的有效范围是从 </a:t>
            </a:r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V[0]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～</a:t>
            </a:r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V[n]</a:t>
            </a:r>
          </a:p>
        </p:txBody>
      </p:sp>
    </p:spTree>
    <p:extLst>
      <p:ext uri="{BB962C8B-B14F-4D97-AF65-F5344CB8AC3E}">
        <p14:creationId xmlns:p14="http://schemas.microsoft.com/office/powerpoint/2010/main" val="718451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D08E6228-291D-4683-9B40-D14A2E967D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二、顺序表的定义和创建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507" name="Text Box 3">
            <a:extLst>
              <a:ext uri="{FF2B5EF4-FFF2-40B4-BE49-F238E27FC236}">
                <a16:creationId xmlns:a16="http://schemas.microsoft.com/office/drawing/2014/main" id="{BF5C8391-F4D5-4E29-9F06-96E5280189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BA46836C-B90F-4550-98A7-43A878B35594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13</a:t>
            </a:fld>
            <a:endParaRPr lang="en-US" altLang="zh-CN" sz="2400"/>
          </a:p>
        </p:txBody>
      </p:sp>
      <p:sp>
        <p:nvSpPr>
          <p:cNvPr id="21508" name="Text Box 4">
            <a:extLst>
              <a:ext uri="{FF2B5EF4-FFF2-40B4-BE49-F238E27FC236}">
                <a16:creationId xmlns:a16="http://schemas.microsoft.com/office/drawing/2014/main" id="{2A247C34-90AD-4CEF-AD0E-66340D7D9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第二节　顺序表</a:t>
            </a:r>
          </a:p>
        </p:txBody>
      </p:sp>
      <p:sp>
        <p:nvSpPr>
          <p:cNvPr id="21509" name="Rectangle 5">
            <a:extLst>
              <a:ext uri="{FF2B5EF4-FFF2-40B4-BE49-F238E27FC236}">
                <a16:creationId xmlns:a16="http://schemas.microsoft.com/office/drawing/2014/main" id="{8A584846-8D33-4670-8C3B-FACCE03771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583488" cy="4038600"/>
          </a:xfrm>
        </p:spPr>
        <p:txBody>
          <a:bodyPr/>
          <a:lstStyle/>
          <a:p>
            <a:pPr eaLnBrk="1" hangingPunct="1"/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顺序表的创建：将输入的关键字依次放入顺序表中：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en-US" altLang="zh-CN" sz="24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SeqList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()   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	{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r>
              <a:rPr lang="en-US" altLang="zh-CN" sz="24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cin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&gt;&gt;ListLen; 		    //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表长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	   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for (</a:t>
            </a:r>
            <a:r>
              <a:rPr lang="en-US" altLang="zh-CN" sz="24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=1; </a:t>
            </a:r>
            <a:r>
              <a:rPr lang="en-US" altLang="zh-CN" sz="24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&lt;= ListLen; </a:t>
            </a:r>
            <a:r>
              <a:rPr lang="en-US" altLang="zh-CN" sz="24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++) //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从第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个位置开始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		    </a:t>
            </a:r>
            <a:r>
              <a:rPr lang="en-US" altLang="zh-CN" sz="24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cin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&gt;&gt;data[</a:t>
            </a:r>
            <a:r>
              <a:rPr lang="en-US" altLang="zh-CN" sz="24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];		    //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将数据放入顺序表中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  }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510" name="Rectangle 6">
            <a:extLst>
              <a:ext uri="{FF2B5EF4-FFF2-40B4-BE49-F238E27FC236}">
                <a16:creationId xmlns:a16="http://schemas.microsoft.com/office/drawing/2014/main" id="{77498C26-AD34-400F-9E3C-1785560B07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第２章　线性表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5486EBE0-7BAE-4E09-BDC0-703258E101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三、顺序表的查找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555" name="Text Box 3">
            <a:extLst>
              <a:ext uri="{FF2B5EF4-FFF2-40B4-BE49-F238E27FC236}">
                <a16:creationId xmlns:a16="http://schemas.microsoft.com/office/drawing/2014/main" id="{5077B0A3-695B-4BB1-8EE1-925CE54737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1C2D5181-3C8D-44BC-AB8F-60C40A28F55D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14</a:t>
            </a:fld>
            <a:endParaRPr lang="en-US" altLang="zh-CN" sz="2400"/>
          </a:p>
        </p:txBody>
      </p:sp>
      <p:sp>
        <p:nvSpPr>
          <p:cNvPr id="23556" name="Text Box 4">
            <a:extLst>
              <a:ext uri="{FF2B5EF4-FFF2-40B4-BE49-F238E27FC236}">
                <a16:creationId xmlns:a16="http://schemas.microsoft.com/office/drawing/2014/main" id="{5CA9D58C-F84F-4F7D-9A6E-5D6BC74426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第二节　顺序表</a:t>
            </a:r>
          </a:p>
        </p:txBody>
      </p:sp>
      <p:sp>
        <p:nvSpPr>
          <p:cNvPr id="23557" name="Rectangle 5">
            <a:extLst>
              <a:ext uri="{FF2B5EF4-FFF2-40B4-BE49-F238E27FC236}">
                <a16:creationId xmlns:a16="http://schemas.microsoft.com/office/drawing/2014/main" id="{2843E320-2F51-4F1E-AC84-A7D8A7504D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输出指定位置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的数据元素值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如果指定位置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超出范围，返回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spcBef>
                <a:spcPct val="70000"/>
              </a:spcBef>
              <a:buNone/>
            </a:pP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en-US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int Get(int </a:t>
            </a:r>
            <a:r>
              <a:rPr lang="en-US" altLang="en-US" sz="24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  <a:buNone/>
            </a:pP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  {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		if ((</a:t>
            </a:r>
            <a:r>
              <a:rPr lang="en-US" altLang="zh-CN" sz="24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&gt; ListLen) || (</a:t>
            </a:r>
            <a:r>
              <a:rPr lang="en-US" altLang="zh-CN" sz="24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&lt; 1) || (ListLen == 0))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           exit(1); 		//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出错返回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		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return  data[</a:t>
            </a:r>
            <a:r>
              <a:rPr lang="en-US" altLang="zh-CN" sz="24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];	//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返回指定位置的元素值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	 }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558" name="Rectangle 6">
            <a:extLst>
              <a:ext uri="{FF2B5EF4-FFF2-40B4-BE49-F238E27FC236}">
                <a16:creationId xmlns:a16="http://schemas.microsoft.com/office/drawing/2014/main" id="{A6931CC4-1427-4378-8520-AB1D2C5656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第２章　线性表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F0C65E67-2F5D-40FE-8DDE-7E62F4B249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四、顺序表的插入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603" name="Text Box 3">
            <a:extLst>
              <a:ext uri="{FF2B5EF4-FFF2-40B4-BE49-F238E27FC236}">
                <a16:creationId xmlns:a16="http://schemas.microsoft.com/office/drawing/2014/main" id="{23029048-F21F-4D58-ADA0-214C6826E1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3043AA6E-A992-4AF7-87E1-A38FE16D99EC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15</a:t>
            </a:fld>
            <a:endParaRPr lang="en-US" altLang="zh-CN" sz="2400"/>
          </a:p>
        </p:txBody>
      </p:sp>
      <p:sp>
        <p:nvSpPr>
          <p:cNvPr id="25604" name="Text Box 4">
            <a:extLst>
              <a:ext uri="{FF2B5EF4-FFF2-40B4-BE49-F238E27FC236}">
                <a16:creationId xmlns:a16="http://schemas.microsoft.com/office/drawing/2014/main" id="{257524DC-4C1C-4FC9-A729-11DB725EB6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第二节　顺序表</a:t>
            </a:r>
          </a:p>
        </p:txBody>
      </p:sp>
      <p:sp>
        <p:nvSpPr>
          <p:cNvPr id="25605" name="Rectangle 5">
            <a:extLst>
              <a:ext uri="{FF2B5EF4-FFF2-40B4-BE49-F238E27FC236}">
                <a16:creationId xmlns:a16="http://schemas.microsoft.com/office/drawing/2014/main" id="{5EDA2AA7-2F9E-484B-B104-8579185DBA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3810000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顺序表的插入操作是指在顺序表的第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i-1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个数据元素和第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个数据元素之间插入一个新的数据元素，即将长度为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的顺序表：</a:t>
            </a:r>
          </a:p>
          <a:p>
            <a:pPr algn="ctr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b="1" baseline="-2500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en-US" altLang="zh-CN" b="1">
                <a:latin typeface="Times New Roman" panose="02020603050405020304" pitchFamily="18" charset="0"/>
                <a:ea typeface="黑体" panose="02010609060101010101" pitchFamily="49" charset="-122"/>
              </a:rPr>
              <a:t>…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b="1" baseline="-25000">
                <a:latin typeface="黑体" panose="02010609060101010101" pitchFamily="49" charset="-122"/>
                <a:ea typeface="黑体" panose="02010609060101010101" pitchFamily="49" charset="-122"/>
              </a:rPr>
              <a:t>i-1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, a</a:t>
            </a:r>
            <a:r>
              <a:rPr lang="en-US" altLang="zh-CN" b="1" baseline="-25000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lang="en-US" altLang="zh-CN" b="1">
                <a:latin typeface="Times New Roman" panose="02020603050405020304" pitchFamily="18" charset="0"/>
                <a:ea typeface="黑体" panose="02010609060101010101" pitchFamily="49" charset="-122"/>
              </a:rPr>
              <a:t>…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, a</a:t>
            </a:r>
            <a:r>
              <a:rPr lang="en-US" altLang="zh-CN" b="1" baseline="-2500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变成长度为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n+1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的顺序表：</a:t>
            </a:r>
          </a:p>
          <a:p>
            <a:pPr algn="ctr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b="1" baseline="-2500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en-US" altLang="zh-CN" b="1">
                <a:latin typeface="Times New Roman" panose="02020603050405020304" pitchFamily="18" charset="0"/>
                <a:ea typeface="黑体" panose="02010609060101010101" pitchFamily="49" charset="-122"/>
              </a:rPr>
              <a:t>…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b="1" baseline="-25000">
                <a:latin typeface="黑体" panose="02010609060101010101" pitchFamily="49" charset="-122"/>
                <a:ea typeface="黑体" panose="02010609060101010101" pitchFamily="49" charset="-122"/>
              </a:rPr>
              <a:t>i-1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, e, a</a:t>
            </a:r>
            <a:r>
              <a:rPr lang="en-US" altLang="zh-CN" b="1" baseline="-25000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lang="en-US" altLang="zh-CN" b="1">
                <a:latin typeface="Times New Roman" panose="02020603050405020304" pitchFamily="18" charset="0"/>
                <a:ea typeface="黑体" panose="02010609060101010101" pitchFamily="49" charset="-122"/>
              </a:rPr>
              <a:t>…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, a</a:t>
            </a:r>
            <a:r>
              <a:rPr lang="en-US" altLang="zh-CN" b="1" baseline="-2500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606" name="Rectangle 6">
            <a:extLst>
              <a:ext uri="{FF2B5EF4-FFF2-40B4-BE49-F238E27FC236}">
                <a16:creationId xmlns:a16="http://schemas.microsoft.com/office/drawing/2014/main" id="{E5767DFC-4DF2-430D-A68A-B464DF2697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第２章　线性表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9072A44D-C50F-49DA-A1B0-B460F12F47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四、顺序表的插入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627" name="Text Box 3">
            <a:extLst>
              <a:ext uri="{FF2B5EF4-FFF2-40B4-BE49-F238E27FC236}">
                <a16:creationId xmlns:a16="http://schemas.microsoft.com/office/drawing/2014/main" id="{B2870456-3D49-4287-B777-052A3D7B95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A7E81E5C-DAC0-46B3-B29C-DD8E843450D4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16</a:t>
            </a:fld>
            <a:endParaRPr lang="en-US" altLang="zh-CN" sz="2400"/>
          </a:p>
        </p:txBody>
      </p:sp>
      <p:sp>
        <p:nvSpPr>
          <p:cNvPr id="26628" name="Text Box 4">
            <a:extLst>
              <a:ext uri="{FF2B5EF4-FFF2-40B4-BE49-F238E27FC236}">
                <a16:creationId xmlns:a16="http://schemas.microsoft.com/office/drawing/2014/main" id="{0F0DEE67-22EF-4C99-A49A-AFC704A3A1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第二节　顺序表</a:t>
            </a:r>
          </a:p>
        </p:txBody>
      </p:sp>
      <p:sp>
        <p:nvSpPr>
          <p:cNvPr id="26629" name="Rectangle 5">
            <a:extLst>
              <a:ext uri="{FF2B5EF4-FFF2-40B4-BE49-F238E27FC236}">
                <a16:creationId xmlns:a16="http://schemas.microsoft.com/office/drawing/2014/main" id="{FB757ADD-F48C-48E7-AC58-7B0DAEEC75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1524000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在第3个元素与第4个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8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元素之间插入新元素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</a:p>
          <a:p>
            <a:pPr eaLnBrk="1" hangingPunct="1">
              <a:spcBef>
                <a:spcPct val="30000"/>
              </a:spcBef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需要将最后元素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至第4元素(共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7-4+1)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都向后移一位置</a:t>
            </a:r>
          </a:p>
        </p:txBody>
      </p:sp>
      <p:sp>
        <p:nvSpPr>
          <p:cNvPr id="26630" name="Rectangle 6">
            <a:extLst>
              <a:ext uri="{FF2B5EF4-FFF2-40B4-BE49-F238E27FC236}">
                <a16:creationId xmlns:a16="http://schemas.microsoft.com/office/drawing/2014/main" id="{E7DD87C4-762E-40B8-B6ED-E8ACF5EC9A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第２章　线性表</a:t>
            </a:r>
          </a:p>
        </p:txBody>
      </p:sp>
      <p:grpSp>
        <p:nvGrpSpPr>
          <p:cNvPr id="26631" name="Group 44">
            <a:extLst>
              <a:ext uri="{FF2B5EF4-FFF2-40B4-BE49-F238E27FC236}">
                <a16:creationId xmlns:a16="http://schemas.microsoft.com/office/drawing/2014/main" id="{B10DF7DF-1EA5-4E01-965F-6B668671902A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4038600"/>
            <a:ext cx="5943600" cy="2601913"/>
            <a:chOff x="1200" y="2448"/>
            <a:chExt cx="3744" cy="1639"/>
          </a:xfrm>
        </p:grpSpPr>
        <p:grpSp>
          <p:nvGrpSpPr>
            <p:cNvPr id="26632" name="Group 8">
              <a:extLst>
                <a:ext uri="{FF2B5EF4-FFF2-40B4-BE49-F238E27FC236}">
                  <a16:creationId xmlns:a16="http://schemas.microsoft.com/office/drawing/2014/main" id="{FAA1A4DA-7271-43DC-B4C1-DA92B27B88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00" y="2640"/>
              <a:ext cx="3744" cy="345"/>
              <a:chOff x="1200" y="2429"/>
              <a:chExt cx="3936" cy="384"/>
            </a:xfrm>
          </p:grpSpPr>
          <p:sp>
            <p:nvSpPr>
              <p:cNvPr id="26658" name="Rectangle 9">
                <a:extLst>
                  <a:ext uri="{FF2B5EF4-FFF2-40B4-BE49-F238E27FC236}">
                    <a16:creationId xmlns:a16="http://schemas.microsoft.com/office/drawing/2014/main" id="{6C360A06-0B01-4F1F-8D00-6277E31F92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2429"/>
                <a:ext cx="3936" cy="38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26659" name="Text Box 10">
                <a:extLst>
                  <a:ext uri="{FF2B5EF4-FFF2-40B4-BE49-F238E27FC236}">
                    <a16:creationId xmlns:a16="http://schemas.microsoft.com/office/drawing/2014/main" id="{3CF4DF24-5E50-4512-A8A2-9B52A590103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00" y="2448"/>
                <a:ext cx="3882" cy="3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800" b="1">
                    <a:solidFill>
                      <a:schemeClr val="tx2"/>
                    </a:solidFill>
                    <a:latin typeface="Arial Narrow" panose="020B0606020202030204" pitchFamily="34" charset="0"/>
                  </a:rPr>
                  <a:t> 25   34   57   16    48   09   63          </a:t>
                </a:r>
                <a:r>
                  <a:rPr lang="zh-CN" altLang="en-US" sz="2800" b="1">
                    <a:solidFill>
                      <a:schemeClr val="tx2"/>
                    </a:solidFill>
                    <a:latin typeface="Arial Narrow" panose="020B0606020202030204" pitchFamily="34" charset="0"/>
                    <a:sym typeface="Symbol" panose="05050102010706020507" pitchFamily="18" charset="2"/>
                  </a:rPr>
                  <a:t></a:t>
                </a:r>
                <a:endParaRPr lang="zh-CN" altLang="en-US" sz="2800" b="1">
                  <a:latin typeface="Arial Narrow" panose="020B0606020202030204" pitchFamily="34" charset="0"/>
                  <a:sym typeface="Symbol" panose="05050102010706020507" pitchFamily="18" charset="2"/>
                </a:endParaRPr>
              </a:p>
            </p:txBody>
          </p:sp>
          <p:sp>
            <p:nvSpPr>
              <p:cNvPr id="26660" name="Line 11">
                <a:extLst>
                  <a:ext uri="{FF2B5EF4-FFF2-40B4-BE49-F238E27FC236}">
                    <a16:creationId xmlns:a16="http://schemas.microsoft.com/office/drawing/2014/main" id="{F6CF5D31-CEE7-41A5-BA84-366F34DD1E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4" y="2429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61" name="Line 12">
                <a:extLst>
                  <a:ext uri="{FF2B5EF4-FFF2-40B4-BE49-F238E27FC236}">
                    <a16:creationId xmlns:a16="http://schemas.microsoft.com/office/drawing/2014/main" id="{18BE862E-A780-49FA-946A-21B2B12D70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68" y="2429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62" name="Line 13">
                <a:extLst>
                  <a:ext uri="{FF2B5EF4-FFF2-40B4-BE49-F238E27FC236}">
                    <a16:creationId xmlns:a16="http://schemas.microsoft.com/office/drawing/2014/main" id="{B4470C74-4DE4-4363-A6EF-91929BD49D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2" y="2429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63" name="Line 14">
                <a:extLst>
                  <a:ext uri="{FF2B5EF4-FFF2-40B4-BE49-F238E27FC236}">
                    <a16:creationId xmlns:a16="http://schemas.microsoft.com/office/drawing/2014/main" id="{E3764802-46BE-467F-8E0D-C71BD6762F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6" y="2429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64" name="Line 15">
                <a:extLst>
                  <a:ext uri="{FF2B5EF4-FFF2-40B4-BE49-F238E27FC236}">
                    <a16:creationId xmlns:a16="http://schemas.microsoft.com/office/drawing/2014/main" id="{55339FD0-83EB-4125-A621-7C8F76CA33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0" y="2429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65" name="Line 16">
                <a:extLst>
                  <a:ext uri="{FF2B5EF4-FFF2-40B4-BE49-F238E27FC236}">
                    <a16:creationId xmlns:a16="http://schemas.microsoft.com/office/drawing/2014/main" id="{F0FD80C0-C154-4615-9CB1-A1036FA41C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04" y="2429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66" name="Line 17">
                <a:extLst>
                  <a:ext uri="{FF2B5EF4-FFF2-40B4-BE49-F238E27FC236}">
                    <a16:creationId xmlns:a16="http://schemas.microsoft.com/office/drawing/2014/main" id="{688EDB83-E9E7-4DEA-97F2-C9C8281481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88" y="2429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67" name="Line 18">
                <a:extLst>
                  <a:ext uri="{FF2B5EF4-FFF2-40B4-BE49-F238E27FC236}">
                    <a16:creationId xmlns:a16="http://schemas.microsoft.com/office/drawing/2014/main" id="{D21B1066-DB4A-49F0-93FD-30C1CA919C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72" y="2429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6633" name="Text Box 19">
              <a:extLst>
                <a:ext uri="{FF2B5EF4-FFF2-40B4-BE49-F238E27FC236}">
                  <a16:creationId xmlns:a16="http://schemas.microsoft.com/office/drawing/2014/main" id="{664530E2-EFBA-495A-8116-81FD5AF502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3552"/>
              <a:ext cx="32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Times New Roman" panose="02020603050405020304" pitchFamily="18" charset="0"/>
                </a:rPr>
                <a:t>   </a:t>
              </a:r>
              <a:r>
                <a:rPr lang="en-US" altLang="zh-CN" sz="1800">
                  <a:latin typeface="Times New Roman" panose="02020603050405020304" pitchFamily="18" charset="0"/>
                </a:rPr>
                <a:t>1       2         3       4         5        6        7        8</a:t>
              </a:r>
            </a:p>
          </p:txBody>
        </p:sp>
        <p:grpSp>
          <p:nvGrpSpPr>
            <p:cNvPr id="26634" name="Group 20">
              <a:extLst>
                <a:ext uri="{FF2B5EF4-FFF2-40B4-BE49-F238E27FC236}">
                  <a16:creationId xmlns:a16="http://schemas.microsoft.com/office/drawing/2014/main" id="{89CB098A-7509-448D-A798-0035131991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00" y="3744"/>
              <a:ext cx="3744" cy="343"/>
              <a:chOff x="1200" y="3773"/>
              <a:chExt cx="3936" cy="415"/>
            </a:xfrm>
          </p:grpSpPr>
          <p:sp>
            <p:nvSpPr>
              <p:cNvPr id="26646" name="Rectangle 21">
                <a:extLst>
                  <a:ext uri="{FF2B5EF4-FFF2-40B4-BE49-F238E27FC236}">
                    <a16:creationId xmlns:a16="http://schemas.microsoft.com/office/drawing/2014/main" id="{5DAC0072-DCA7-434D-8BA1-C4146586C5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3773"/>
                <a:ext cx="3936" cy="38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26647" name="Text Box 22">
                <a:extLst>
                  <a:ext uri="{FF2B5EF4-FFF2-40B4-BE49-F238E27FC236}">
                    <a16:creationId xmlns:a16="http://schemas.microsoft.com/office/drawing/2014/main" id="{E48182F1-802E-49B8-9B32-2A2D7F6FC7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06" y="3792"/>
                <a:ext cx="3882" cy="3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800" b="1">
                    <a:solidFill>
                      <a:schemeClr val="tx2"/>
                    </a:solidFill>
                    <a:latin typeface="Arial Narrow" panose="020B0606020202030204" pitchFamily="34" charset="0"/>
                  </a:rPr>
                  <a:t>25    34   57  50    16    48   09   63    </a:t>
                </a:r>
                <a:r>
                  <a:rPr lang="zh-CN" altLang="en-US" sz="2800" b="1">
                    <a:solidFill>
                      <a:schemeClr val="tx2"/>
                    </a:solidFill>
                    <a:latin typeface="Arial Narrow" panose="020B0606020202030204" pitchFamily="34" charset="0"/>
                    <a:sym typeface="Symbol" panose="05050102010706020507" pitchFamily="18" charset="2"/>
                  </a:rPr>
                  <a:t></a:t>
                </a:r>
                <a:endParaRPr lang="zh-CN" altLang="en-US" sz="2800" b="1">
                  <a:latin typeface="Arial Narrow" panose="020B0606020202030204" pitchFamily="34" charset="0"/>
                  <a:sym typeface="Symbol" panose="05050102010706020507" pitchFamily="18" charset="2"/>
                </a:endParaRPr>
              </a:p>
            </p:txBody>
          </p:sp>
          <p:sp>
            <p:nvSpPr>
              <p:cNvPr id="26648" name="Line 23">
                <a:extLst>
                  <a:ext uri="{FF2B5EF4-FFF2-40B4-BE49-F238E27FC236}">
                    <a16:creationId xmlns:a16="http://schemas.microsoft.com/office/drawing/2014/main" id="{5DA29141-C9BF-49E8-A668-7A139EF5A5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4" y="3773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49" name="Line 24">
                <a:extLst>
                  <a:ext uri="{FF2B5EF4-FFF2-40B4-BE49-F238E27FC236}">
                    <a16:creationId xmlns:a16="http://schemas.microsoft.com/office/drawing/2014/main" id="{0177BA23-65E5-45E1-996E-0C3D380998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68" y="3773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50" name="Line 25">
                <a:extLst>
                  <a:ext uri="{FF2B5EF4-FFF2-40B4-BE49-F238E27FC236}">
                    <a16:creationId xmlns:a16="http://schemas.microsoft.com/office/drawing/2014/main" id="{562CE249-5153-4FCA-807B-BD4CF4DBCA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2" y="3773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51" name="Line 26">
                <a:extLst>
                  <a:ext uri="{FF2B5EF4-FFF2-40B4-BE49-F238E27FC236}">
                    <a16:creationId xmlns:a16="http://schemas.microsoft.com/office/drawing/2014/main" id="{EAA09F04-C6C7-4607-9192-E1F4B0B8F4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6" y="3773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52" name="Line 27">
                <a:extLst>
                  <a:ext uri="{FF2B5EF4-FFF2-40B4-BE49-F238E27FC236}">
                    <a16:creationId xmlns:a16="http://schemas.microsoft.com/office/drawing/2014/main" id="{17CBAD6B-0ADB-4388-85A7-AFFAE2F3AE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0" y="3773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53" name="Line 28">
                <a:extLst>
                  <a:ext uri="{FF2B5EF4-FFF2-40B4-BE49-F238E27FC236}">
                    <a16:creationId xmlns:a16="http://schemas.microsoft.com/office/drawing/2014/main" id="{9852010F-AA98-47EB-9A70-6C1C92A539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04" y="3773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54" name="Line 29">
                <a:extLst>
                  <a:ext uri="{FF2B5EF4-FFF2-40B4-BE49-F238E27FC236}">
                    <a16:creationId xmlns:a16="http://schemas.microsoft.com/office/drawing/2014/main" id="{5CBA6CD6-5DE6-4B1D-95A9-BE35EEAAA2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88" y="3773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55" name="Line 30">
                <a:extLst>
                  <a:ext uri="{FF2B5EF4-FFF2-40B4-BE49-F238E27FC236}">
                    <a16:creationId xmlns:a16="http://schemas.microsoft.com/office/drawing/2014/main" id="{3BBA685C-5640-4B14-9B87-94AF8AC383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72" y="3773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56" name="Rectangle 31">
                <a:extLst>
                  <a:ext uri="{FF2B5EF4-FFF2-40B4-BE49-F238E27FC236}">
                    <a16:creationId xmlns:a16="http://schemas.microsoft.com/office/drawing/2014/main" id="{340B57F6-3CBD-47FC-BB03-2D99D6A4F9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3773"/>
                <a:ext cx="384" cy="384"/>
              </a:xfrm>
              <a:prstGeom prst="rect">
                <a:avLst/>
              </a:prstGeom>
              <a:solidFill>
                <a:srgbClr val="008080"/>
              </a:solidFill>
              <a:ln w="38100">
                <a:solidFill>
                  <a:schemeClr val="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26657" name="Text Box 32">
                <a:extLst>
                  <a:ext uri="{FF2B5EF4-FFF2-40B4-BE49-F238E27FC236}">
                    <a16:creationId xmlns:a16="http://schemas.microsoft.com/office/drawing/2014/main" id="{5221DFD3-03B3-4F1F-8201-5FBCA7258FA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52" y="3792"/>
                <a:ext cx="384" cy="3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800" b="1">
                    <a:solidFill>
                      <a:schemeClr val="bg1"/>
                    </a:solidFill>
                    <a:latin typeface="Arial Narrow" panose="020B0606020202030204" pitchFamily="34" charset="0"/>
                  </a:rPr>
                  <a:t>50</a:t>
                </a:r>
                <a:endParaRPr lang="zh-CN" altLang="en-US" sz="2800" b="1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6635" name="Line 33">
              <a:extLst>
                <a:ext uri="{FF2B5EF4-FFF2-40B4-BE49-F238E27FC236}">
                  <a16:creationId xmlns:a16="http://schemas.microsoft.com/office/drawing/2014/main" id="{6B3E9203-AA82-4999-9727-92F345E995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3076"/>
              <a:ext cx="288" cy="428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36" name="Line 34">
              <a:extLst>
                <a:ext uri="{FF2B5EF4-FFF2-40B4-BE49-F238E27FC236}">
                  <a16:creationId xmlns:a16="http://schemas.microsoft.com/office/drawing/2014/main" id="{E50F3DF5-4276-4DE2-A925-97652171BD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96" y="3024"/>
              <a:ext cx="0" cy="24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6637" name="Group 35">
              <a:extLst>
                <a:ext uri="{FF2B5EF4-FFF2-40B4-BE49-F238E27FC236}">
                  <a16:creationId xmlns:a16="http://schemas.microsoft.com/office/drawing/2014/main" id="{BBD4A2E3-A8E3-4FAD-A57D-DA43D47F62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3233"/>
              <a:ext cx="333" cy="318"/>
              <a:chOff x="2400" y="3101"/>
              <a:chExt cx="336" cy="356"/>
            </a:xfrm>
          </p:grpSpPr>
          <p:sp>
            <p:nvSpPr>
              <p:cNvPr id="26644" name="Rectangle 36">
                <a:extLst>
                  <a:ext uri="{FF2B5EF4-FFF2-40B4-BE49-F238E27FC236}">
                    <a16:creationId xmlns:a16="http://schemas.microsoft.com/office/drawing/2014/main" id="{B14EA615-B6F0-4011-A6AC-723CACD894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0" y="3101"/>
                <a:ext cx="336" cy="336"/>
              </a:xfrm>
              <a:prstGeom prst="rect">
                <a:avLst/>
              </a:prstGeom>
              <a:solidFill>
                <a:srgbClr val="008080"/>
              </a:solidFill>
              <a:ln w="38100">
                <a:solidFill>
                  <a:schemeClr val="hlink"/>
                </a:solidFill>
                <a:miter lim="800000"/>
                <a:headEnd/>
                <a:tailEnd/>
              </a:ln>
            </p:spPr>
            <p:txBody>
              <a:bodyPr wrap="none" tIns="0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26645" name="Text Box 37">
                <a:extLst>
                  <a:ext uri="{FF2B5EF4-FFF2-40B4-BE49-F238E27FC236}">
                    <a16:creationId xmlns:a16="http://schemas.microsoft.com/office/drawing/2014/main" id="{8095C793-3695-4671-BD0D-2654E6336BC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00" y="3123"/>
                <a:ext cx="323" cy="3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800">
                    <a:solidFill>
                      <a:schemeClr val="bg1"/>
                    </a:solidFill>
                    <a:latin typeface="Arial Narrow" panose="020B0606020202030204" pitchFamily="34" charset="0"/>
                  </a:rPr>
                  <a:t>50</a:t>
                </a:r>
                <a:endParaRPr lang="zh-CN" altLang="en-US" sz="280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6638" name="Text Box 38">
              <a:extLst>
                <a:ext uri="{FF2B5EF4-FFF2-40B4-BE49-F238E27FC236}">
                  <a16:creationId xmlns:a16="http://schemas.microsoft.com/office/drawing/2014/main" id="{787C2D3B-D097-4625-B000-1AAFA97BB4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3183"/>
              <a:ext cx="80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>
                  <a:solidFill>
                    <a:srgbClr val="FF5050"/>
                  </a:solidFill>
                  <a:latin typeface="Times New Roman" panose="02020603050405020304" pitchFamily="18" charset="0"/>
                  <a:ea typeface="隶书" pitchFamily="49" charset="-122"/>
                </a:rPr>
                <a:t>插入 </a:t>
              </a:r>
              <a:r>
                <a:rPr lang="en-US" altLang="zh-CN" b="1">
                  <a:solidFill>
                    <a:srgbClr val="FF5050"/>
                  </a:solidFill>
                  <a:latin typeface="Times New Roman" panose="02020603050405020304" pitchFamily="18" charset="0"/>
                </a:rPr>
                <a:t>e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6639" name="Line 39">
              <a:extLst>
                <a:ext uri="{FF2B5EF4-FFF2-40B4-BE49-F238E27FC236}">
                  <a16:creationId xmlns:a16="http://schemas.microsoft.com/office/drawing/2014/main" id="{00A5A3EE-D74B-471C-A8DE-C6650138ED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3076"/>
              <a:ext cx="288" cy="428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40" name="Line 40">
              <a:extLst>
                <a:ext uri="{FF2B5EF4-FFF2-40B4-BE49-F238E27FC236}">
                  <a16:creationId xmlns:a16="http://schemas.microsoft.com/office/drawing/2014/main" id="{652E9D55-904E-4F54-B1FE-43FF29302F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3076"/>
              <a:ext cx="288" cy="428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41" name="Line 41">
              <a:extLst>
                <a:ext uri="{FF2B5EF4-FFF2-40B4-BE49-F238E27FC236}">
                  <a16:creationId xmlns:a16="http://schemas.microsoft.com/office/drawing/2014/main" id="{890A8714-8E6E-4029-8114-2246CC77BA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3076"/>
              <a:ext cx="288" cy="428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42" name="Text Box 42">
              <a:extLst>
                <a:ext uri="{FF2B5EF4-FFF2-40B4-BE49-F238E27FC236}">
                  <a16:creationId xmlns:a16="http://schemas.microsoft.com/office/drawing/2014/main" id="{A5E6D413-82FA-48FC-87DA-F3B44353AC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4" y="3005"/>
              <a:ext cx="76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i=4</a:t>
              </a:r>
              <a:endParaRPr lang="en-US" altLang="zh-CN" sz="200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6643" name="Text Box 43">
              <a:extLst>
                <a:ext uri="{FF2B5EF4-FFF2-40B4-BE49-F238E27FC236}">
                  <a16:creationId xmlns:a16="http://schemas.microsoft.com/office/drawing/2014/main" id="{A68EB01D-ECC1-40BA-8322-EC3A07803D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2448"/>
              <a:ext cx="32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Times New Roman" panose="02020603050405020304" pitchFamily="18" charset="0"/>
                </a:rPr>
                <a:t>   </a:t>
              </a:r>
              <a:r>
                <a:rPr lang="en-US" altLang="zh-CN" sz="1800">
                  <a:latin typeface="Times New Roman" panose="02020603050405020304" pitchFamily="18" charset="0"/>
                </a:rPr>
                <a:t>1       2        3       4         5        6        7        8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6B3F8DE8-CDA4-498C-A2BD-1F0FBFB12D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四、顺序表的插入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675" name="Text Box 3">
            <a:extLst>
              <a:ext uri="{FF2B5EF4-FFF2-40B4-BE49-F238E27FC236}">
                <a16:creationId xmlns:a16="http://schemas.microsoft.com/office/drawing/2014/main" id="{94930B25-234D-4868-9972-B90598DE31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5254F788-5DD3-4A89-B164-DE4E3C9D5100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17</a:t>
            </a:fld>
            <a:endParaRPr lang="en-US" altLang="zh-CN" sz="2400"/>
          </a:p>
        </p:txBody>
      </p:sp>
      <p:sp>
        <p:nvSpPr>
          <p:cNvPr id="28676" name="Text Box 4">
            <a:extLst>
              <a:ext uri="{FF2B5EF4-FFF2-40B4-BE49-F238E27FC236}">
                <a16:creationId xmlns:a16="http://schemas.microsoft.com/office/drawing/2014/main" id="{F31ED181-759B-4C1A-9D8B-98970D951A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第二节　顺序表</a:t>
            </a:r>
          </a:p>
        </p:txBody>
      </p:sp>
      <p:sp>
        <p:nvSpPr>
          <p:cNvPr id="28677" name="Rectangle 6">
            <a:extLst>
              <a:ext uri="{FF2B5EF4-FFF2-40B4-BE49-F238E27FC236}">
                <a16:creationId xmlns:a16="http://schemas.microsoft.com/office/drawing/2014/main" id="{61CA3A6A-6727-482B-A944-5E518D9FD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第２章　线性表</a:t>
            </a:r>
          </a:p>
        </p:txBody>
      </p:sp>
      <p:graphicFrame>
        <p:nvGraphicFramePr>
          <p:cNvPr id="28678" name="Object 50">
            <a:extLst>
              <a:ext uri="{FF2B5EF4-FFF2-40B4-BE49-F238E27FC236}">
                <a16:creationId xmlns:a16="http://schemas.microsoft.com/office/drawing/2014/main" id="{603419F1-D700-4645-8303-C9578104AC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72200" y="2195513"/>
          <a:ext cx="2971800" cy="1566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07" name="BMP 图像" r:id="rId4" imgW="5114286" imgH="2238687" progId="PBrush">
                  <p:embed/>
                </p:oleObj>
              </mc:Choice>
              <mc:Fallback>
                <p:oleObj name="BMP 图像" r:id="rId4" imgW="5114286" imgH="2238687" progId="PBrush">
                  <p:embed/>
                  <p:pic>
                    <p:nvPicPr>
                      <p:cNvPr id="0" name="Picture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2195513"/>
                        <a:ext cx="2971800" cy="1566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4548" name="Rectangle 52">
            <a:extLst>
              <a:ext uri="{FF2B5EF4-FFF2-40B4-BE49-F238E27FC236}">
                <a16:creationId xmlns:a16="http://schemas.microsoft.com/office/drawing/2014/main" id="{83C4316E-637E-401E-B81A-7680DD52BF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2590800"/>
            <a:ext cx="8675687" cy="4267200"/>
          </a:xfrm>
          <a:noFill/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将新数据插入到指定位置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4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上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如果指定位置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4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超出范围，异常退出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如果表长已达到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MAXLISTLEN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，异常退出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   void Insert(int </a:t>
            </a:r>
            <a:r>
              <a:rPr lang="en-US" altLang="en-US" sz="20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i,int</a:t>
            </a:r>
            <a:r>
              <a:rPr lang="en-US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0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NewItem</a:t>
            </a:r>
            <a:r>
              <a:rPr lang="en-US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);</a:t>
            </a:r>
            <a:endParaRPr lang="en-US" altLang="zh-CN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	{   int j;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		if ((</a:t>
            </a:r>
            <a:r>
              <a:rPr lang="en-US" altLang="zh-CN" sz="20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 &gt;ListLen+1) || (</a:t>
            </a:r>
            <a:r>
              <a:rPr lang="en-US" altLang="zh-CN" sz="20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 &lt; 1) || (ListLen &gt;= MAXLISTLEN)) 	    exit(1);				//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出错返回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		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for (j = ListLen; j&gt;=</a:t>
            </a:r>
            <a:r>
              <a:rPr lang="en-US" altLang="zh-CN" sz="20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; j--) //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向后移</a:t>
            </a:r>
            <a:endParaRPr lang="en-US" altLang="zh-CN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           data[j+1] = data[j];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		data[</a:t>
            </a:r>
            <a:r>
              <a:rPr lang="en-US" altLang="zh-CN" sz="20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] = </a:t>
            </a:r>
            <a:r>
              <a:rPr lang="en-US" altLang="zh-CN" sz="20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NewItem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;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       ListLen++; 			//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表长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+1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	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4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548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2080ECBE-CD6C-4ED8-B36A-0163FD010B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四、顺序表的插入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699" name="Text Box 3">
            <a:extLst>
              <a:ext uri="{FF2B5EF4-FFF2-40B4-BE49-F238E27FC236}">
                <a16:creationId xmlns:a16="http://schemas.microsoft.com/office/drawing/2014/main" id="{17594232-2259-40A8-8587-0AED3E8596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F7454A1C-0A21-41B0-8776-BDC8C7C656C9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18</a:t>
            </a:fld>
            <a:endParaRPr lang="en-US" altLang="zh-CN" sz="2400"/>
          </a:p>
        </p:txBody>
      </p:sp>
      <p:sp>
        <p:nvSpPr>
          <p:cNvPr id="29700" name="Text Box 4">
            <a:extLst>
              <a:ext uri="{FF2B5EF4-FFF2-40B4-BE49-F238E27FC236}">
                <a16:creationId xmlns:a16="http://schemas.microsoft.com/office/drawing/2014/main" id="{D0D6D8A4-8A24-4CCB-B45B-1D9861DDF9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第二节　顺序表</a:t>
            </a:r>
          </a:p>
        </p:txBody>
      </p:sp>
      <p:sp>
        <p:nvSpPr>
          <p:cNvPr id="29701" name="Rectangle 5">
            <a:extLst>
              <a:ext uri="{FF2B5EF4-FFF2-40B4-BE49-F238E27FC236}">
                <a16:creationId xmlns:a16="http://schemas.microsoft.com/office/drawing/2014/main" id="{99BF2F8A-9E8C-488D-986F-0ADCF84C23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3810000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在顺序表中插入一个元素，需要向后移动元素个数为：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n-i+1</a:t>
            </a:r>
          </a:p>
          <a:p>
            <a:pPr eaLnBrk="1" hangingPunct="1">
              <a:spcBef>
                <a:spcPct val="3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平均移动元素数为：</a:t>
            </a:r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        n+1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   E</a:t>
            </a:r>
            <a:r>
              <a:rPr lang="en-US" altLang="zh-CN" b="1" baseline="-25000">
                <a:latin typeface="黑体" panose="02010609060101010101" pitchFamily="49" charset="-122"/>
                <a:ea typeface="黑体" panose="02010609060101010101" pitchFamily="49" charset="-122"/>
              </a:rPr>
              <a:t>is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 = </a:t>
            </a:r>
            <a:r>
              <a:rPr lang="en-US" altLang="zh-CN" b="1">
                <a:latin typeface="宋体" panose="02010600030101010101" pitchFamily="2" charset="-122"/>
              </a:rPr>
              <a:t>∑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 p</a:t>
            </a:r>
            <a:r>
              <a:rPr lang="en-US" altLang="zh-CN" b="1" baseline="-25000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 x (n-i+1)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        i=1</a:t>
            </a:r>
          </a:p>
        </p:txBody>
      </p:sp>
      <p:sp>
        <p:nvSpPr>
          <p:cNvPr id="29702" name="Rectangle 6">
            <a:extLst>
              <a:ext uri="{FF2B5EF4-FFF2-40B4-BE49-F238E27FC236}">
                <a16:creationId xmlns:a16="http://schemas.microsoft.com/office/drawing/2014/main" id="{4421931F-E105-4E8F-BE9E-3B63444A5A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第２章　线性表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6AB86E41-752A-45E4-919D-D98C633D23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四、顺序表的插入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0723" name="Text Box 3">
            <a:extLst>
              <a:ext uri="{FF2B5EF4-FFF2-40B4-BE49-F238E27FC236}">
                <a16:creationId xmlns:a16="http://schemas.microsoft.com/office/drawing/2014/main" id="{65C7E3BA-42F0-4DEF-8A8E-7A40BE3A7E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9630BBE2-1417-4604-82D3-12081D499D54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19</a:t>
            </a:fld>
            <a:endParaRPr lang="en-US" altLang="zh-CN" sz="2400"/>
          </a:p>
        </p:txBody>
      </p:sp>
      <p:sp>
        <p:nvSpPr>
          <p:cNvPr id="30724" name="Text Box 4">
            <a:extLst>
              <a:ext uri="{FF2B5EF4-FFF2-40B4-BE49-F238E27FC236}">
                <a16:creationId xmlns:a16="http://schemas.microsoft.com/office/drawing/2014/main" id="{92A1CEC4-A544-43DF-A17C-D7A144B877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第二节　顺序表</a:t>
            </a:r>
          </a:p>
        </p:txBody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2398A03D-AA0F-458F-B6B1-6606800AC1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3810000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当插入位置等概率时，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en-US" altLang="zh-CN" b="1" baseline="-25000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=1/(n+1)，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因此：</a:t>
            </a:r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        n+1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   E</a:t>
            </a:r>
            <a:r>
              <a:rPr lang="en-US" altLang="zh-CN" b="1" baseline="-25000">
                <a:latin typeface="黑体" panose="02010609060101010101" pitchFamily="49" charset="-122"/>
                <a:ea typeface="黑体" panose="02010609060101010101" pitchFamily="49" charset="-122"/>
              </a:rPr>
              <a:t>is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 = </a:t>
            </a:r>
            <a:r>
              <a:rPr lang="en-US" altLang="zh-CN" b="1">
                <a:latin typeface="宋体" panose="02010600030101010101" pitchFamily="2" charset="-122"/>
              </a:rPr>
              <a:t>∑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 [1/(n+1)] x (n-i+1) = n/2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        i=1</a:t>
            </a:r>
          </a:p>
          <a:p>
            <a:pPr eaLnBrk="1" hangingPunct="1">
              <a:spcBef>
                <a:spcPct val="30000"/>
              </a:spcBef>
            </a:pPr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3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顺序表插入操作的时间复杂度为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O(n)</a:t>
            </a:r>
          </a:p>
        </p:txBody>
      </p:sp>
      <p:sp>
        <p:nvSpPr>
          <p:cNvPr id="30726" name="Rectangle 6">
            <a:extLst>
              <a:ext uri="{FF2B5EF4-FFF2-40B4-BE49-F238E27FC236}">
                <a16:creationId xmlns:a16="http://schemas.microsoft.com/office/drawing/2014/main" id="{75A52509-3C60-4B5C-8A33-EE9146DAC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第２章　线性表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>
            <a:extLst>
              <a:ext uri="{FF2B5EF4-FFF2-40B4-BE49-F238E27FC236}">
                <a16:creationId xmlns:a16="http://schemas.microsoft.com/office/drawing/2014/main" id="{7AF1E62A-A084-411F-A532-4C93FD95A5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3581400"/>
            <a:ext cx="8458200" cy="1463675"/>
          </a:xfrm>
          <a:solidFill>
            <a:schemeClr val="bg1"/>
          </a:solidFill>
        </p:spPr>
        <p:txBody>
          <a:bodyPr anchor="t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3600" dirty="0">
                <a:solidFill>
                  <a:schemeClr val="tx1"/>
                </a:solidFill>
                <a:latin typeface="隶书" pitchFamily="49" charset="-122"/>
              </a:rPr>
              <a:t>第二章</a:t>
            </a:r>
            <a:r>
              <a:rPr lang="zh-CN" altLang="en-US" sz="7200" dirty="0">
                <a:solidFill>
                  <a:schemeClr val="tx1"/>
                </a:solidFill>
                <a:latin typeface="隶书" pitchFamily="49" charset="-122"/>
              </a:rPr>
              <a:t/>
            </a:r>
            <a:br>
              <a:rPr lang="zh-CN" altLang="en-US" sz="7200" dirty="0">
                <a:solidFill>
                  <a:schemeClr val="tx1"/>
                </a:solidFill>
                <a:latin typeface="隶书" pitchFamily="49" charset="-122"/>
              </a:rPr>
            </a:br>
            <a:r>
              <a:rPr lang="zh-CN" altLang="en-US" sz="54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线性表</a:t>
            </a:r>
            <a:endParaRPr lang="en-US" altLang="zh-CN" sz="28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隶书" pitchFamily="49" charset="-122"/>
            </a:endParaRPr>
          </a:p>
        </p:txBody>
      </p:sp>
      <p:sp>
        <p:nvSpPr>
          <p:cNvPr id="7171" name="Rectangle 5">
            <a:extLst>
              <a:ext uri="{FF2B5EF4-FFF2-40B4-BE49-F238E27FC236}">
                <a16:creationId xmlns:a16="http://schemas.microsoft.com/office/drawing/2014/main" id="{3117118E-79D8-4B77-B943-B2BB40C6E4F1}"/>
              </a:ext>
            </a:extLst>
          </p:cNvPr>
          <p:cNvSpPr>
            <a:spLocks noChangeArrowheads="1"/>
          </p:cNvSpPr>
          <p:nvPr/>
        </p:nvSpPr>
        <p:spPr bwMode="gray">
          <a:xfrm>
            <a:off x="304800" y="2667000"/>
            <a:ext cx="8458200" cy="92075"/>
          </a:xfrm>
          <a:prstGeom prst="rect">
            <a:avLst/>
          </a:prstGeom>
          <a:gradFill rotWithShape="0">
            <a:gsLst>
              <a:gs pos="0">
                <a:srgbClr val="3333FF"/>
              </a:gs>
              <a:gs pos="100000">
                <a:srgbClr val="CCE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7172" name="Rectangle 7">
            <a:extLst>
              <a:ext uri="{FF2B5EF4-FFF2-40B4-BE49-F238E27FC236}">
                <a16:creationId xmlns:a16="http://schemas.microsoft.com/office/drawing/2014/main" id="{3B420ECD-ADAF-482B-AEA6-93467D78D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524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180232" name="Rectangle 8">
            <a:extLst>
              <a:ext uri="{FF2B5EF4-FFF2-40B4-BE49-F238E27FC236}">
                <a16:creationId xmlns:a16="http://schemas.microsoft.com/office/drawing/2014/main" id="{42986E96-0453-44F1-A012-2D3AB2B2BD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066800"/>
            <a:ext cx="7869238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6000" b="1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彩云" pitchFamily="2" charset="-122"/>
                <a:ea typeface="华文彩云" pitchFamily="2" charset="-122"/>
              </a:rPr>
              <a:t>数据结构</a:t>
            </a:r>
            <a:endParaRPr lang="en-US" altLang="zh-CN" sz="6000" b="1"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彩云" pitchFamily="2" charset="-122"/>
              <a:ea typeface="华文彩云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989BBFF6-BDE3-475C-8198-0EAA792DCD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五、顺序表的删除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1747" name="Text Box 3">
            <a:extLst>
              <a:ext uri="{FF2B5EF4-FFF2-40B4-BE49-F238E27FC236}">
                <a16:creationId xmlns:a16="http://schemas.microsoft.com/office/drawing/2014/main" id="{D6C68AC9-AE2A-4F53-AC64-4D28F561A0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7811D737-F490-47E0-9E3C-AF4743580818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20</a:t>
            </a:fld>
            <a:endParaRPr lang="en-US" altLang="zh-CN" sz="2400"/>
          </a:p>
        </p:txBody>
      </p:sp>
      <p:sp>
        <p:nvSpPr>
          <p:cNvPr id="31748" name="Text Box 4">
            <a:extLst>
              <a:ext uri="{FF2B5EF4-FFF2-40B4-BE49-F238E27FC236}">
                <a16:creationId xmlns:a16="http://schemas.microsoft.com/office/drawing/2014/main" id="{E485312A-08A3-41F0-B484-C9B91492CD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第二节　顺序表</a:t>
            </a:r>
          </a:p>
        </p:txBody>
      </p:sp>
      <p:sp>
        <p:nvSpPr>
          <p:cNvPr id="31749" name="Rectangle 5">
            <a:extLst>
              <a:ext uri="{FF2B5EF4-FFF2-40B4-BE49-F238E27FC236}">
                <a16:creationId xmlns:a16="http://schemas.microsoft.com/office/drawing/2014/main" id="{CBF9C53F-CDC5-4BF6-BFC1-FE2651A2C6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3810000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顺序表的删除操作是指将顺序表的第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个数据元素删除，即将长度为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的顺序表：</a:t>
            </a:r>
          </a:p>
          <a:p>
            <a:pPr algn="ctr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b="1" baseline="-2500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en-US" altLang="zh-CN" b="1">
                <a:latin typeface="Times New Roman" panose="02020603050405020304" pitchFamily="18" charset="0"/>
                <a:ea typeface="黑体" panose="02010609060101010101" pitchFamily="49" charset="-122"/>
              </a:rPr>
              <a:t>…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b="1" baseline="-25000">
                <a:latin typeface="黑体" panose="02010609060101010101" pitchFamily="49" charset="-122"/>
                <a:ea typeface="黑体" panose="02010609060101010101" pitchFamily="49" charset="-122"/>
              </a:rPr>
              <a:t>i-1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, a</a:t>
            </a:r>
            <a:r>
              <a:rPr lang="en-US" altLang="zh-CN" b="1" baseline="-25000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, a</a:t>
            </a:r>
            <a:r>
              <a:rPr lang="en-US" altLang="zh-CN" b="1" baseline="-25000">
                <a:latin typeface="黑体" panose="02010609060101010101" pitchFamily="49" charset="-122"/>
                <a:ea typeface="黑体" panose="02010609060101010101" pitchFamily="49" charset="-122"/>
              </a:rPr>
              <a:t>i+1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en-US" altLang="zh-CN" b="1">
                <a:latin typeface="Times New Roman" panose="02020603050405020304" pitchFamily="18" charset="0"/>
                <a:ea typeface="黑体" panose="02010609060101010101" pitchFamily="49" charset="-122"/>
              </a:rPr>
              <a:t>…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, a</a:t>
            </a:r>
            <a:r>
              <a:rPr lang="en-US" altLang="zh-CN" b="1" baseline="-2500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变成长度为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n-1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的顺序表：</a:t>
            </a:r>
          </a:p>
          <a:p>
            <a:pPr algn="ctr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b="1" baseline="-2500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en-US" altLang="zh-CN" b="1">
                <a:latin typeface="Times New Roman" panose="02020603050405020304" pitchFamily="18" charset="0"/>
                <a:ea typeface="黑体" panose="02010609060101010101" pitchFamily="49" charset="-122"/>
              </a:rPr>
              <a:t>…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b="1" baseline="-25000">
                <a:latin typeface="黑体" panose="02010609060101010101" pitchFamily="49" charset="-122"/>
                <a:ea typeface="黑体" panose="02010609060101010101" pitchFamily="49" charset="-122"/>
              </a:rPr>
              <a:t>i-1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, a</a:t>
            </a:r>
            <a:r>
              <a:rPr lang="en-US" altLang="zh-CN" b="1" baseline="-25000">
                <a:latin typeface="黑体" panose="02010609060101010101" pitchFamily="49" charset="-122"/>
                <a:ea typeface="黑体" panose="02010609060101010101" pitchFamily="49" charset="-122"/>
              </a:rPr>
              <a:t>i+1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lang="en-US" altLang="zh-CN" b="1">
                <a:latin typeface="Times New Roman" panose="02020603050405020304" pitchFamily="18" charset="0"/>
                <a:ea typeface="黑体" panose="02010609060101010101" pitchFamily="49" charset="-122"/>
              </a:rPr>
              <a:t>…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, a</a:t>
            </a:r>
            <a:r>
              <a:rPr lang="en-US" altLang="zh-CN" b="1" baseline="-2500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1750" name="Rectangle 6">
            <a:extLst>
              <a:ext uri="{FF2B5EF4-FFF2-40B4-BE49-F238E27FC236}">
                <a16:creationId xmlns:a16="http://schemas.microsoft.com/office/drawing/2014/main" id="{BD300918-3669-4DA6-837C-54933E6ED0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第２章　线性表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0B5A69AA-9E58-47A1-9023-9E680B14AF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五、顺序表的删除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2771" name="Text Box 3">
            <a:extLst>
              <a:ext uri="{FF2B5EF4-FFF2-40B4-BE49-F238E27FC236}">
                <a16:creationId xmlns:a16="http://schemas.microsoft.com/office/drawing/2014/main" id="{DC3790C4-5899-4DA9-B411-0B0E53C852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EAF1C22C-F1BE-48E2-B316-382D481B53FF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21</a:t>
            </a:fld>
            <a:endParaRPr lang="en-US" altLang="zh-CN" sz="2400"/>
          </a:p>
        </p:txBody>
      </p:sp>
      <p:sp>
        <p:nvSpPr>
          <p:cNvPr id="32772" name="Text Box 4">
            <a:extLst>
              <a:ext uri="{FF2B5EF4-FFF2-40B4-BE49-F238E27FC236}">
                <a16:creationId xmlns:a16="http://schemas.microsoft.com/office/drawing/2014/main" id="{D2984A32-E83A-42E3-9C37-99A6A295B0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第二节　顺序表</a:t>
            </a:r>
          </a:p>
        </p:txBody>
      </p:sp>
      <p:sp>
        <p:nvSpPr>
          <p:cNvPr id="32773" name="Rectangle 5">
            <a:extLst>
              <a:ext uri="{FF2B5EF4-FFF2-40B4-BE49-F238E27FC236}">
                <a16:creationId xmlns:a16="http://schemas.microsoft.com/office/drawing/2014/main" id="{0E73C761-6071-45B7-8BB8-77F97DB284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1524000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将第4个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8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元素删除</a:t>
            </a:r>
            <a:endParaRPr lang="en-US" altLang="zh-CN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30000"/>
              </a:spcBef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需将第5个元素至最后一个元素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(共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7-4)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都向前移一个位置</a:t>
            </a:r>
          </a:p>
        </p:txBody>
      </p:sp>
      <p:sp>
        <p:nvSpPr>
          <p:cNvPr id="32774" name="Rectangle 6">
            <a:extLst>
              <a:ext uri="{FF2B5EF4-FFF2-40B4-BE49-F238E27FC236}">
                <a16:creationId xmlns:a16="http://schemas.microsoft.com/office/drawing/2014/main" id="{8FFB0EE2-2060-48DE-A26B-106BAAECC8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第２章　线性表</a:t>
            </a:r>
          </a:p>
        </p:txBody>
      </p:sp>
      <p:grpSp>
        <p:nvGrpSpPr>
          <p:cNvPr id="32775" name="Group 46">
            <a:extLst>
              <a:ext uri="{FF2B5EF4-FFF2-40B4-BE49-F238E27FC236}">
                <a16:creationId xmlns:a16="http://schemas.microsoft.com/office/drawing/2014/main" id="{DE7C96C7-99AD-46B0-A88E-15C7311BE899}"/>
              </a:ext>
            </a:extLst>
          </p:cNvPr>
          <p:cNvGrpSpPr>
            <a:grpSpLocks/>
          </p:cNvGrpSpPr>
          <p:nvPr/>
        </p:nvGrpSpPr>
        <p:grpSpPr bwMode="auto">
          <a:xfrm>
            <a:off x="2411760" y="4071030"/>
            <a:ext cx="5943600" cy="2601913"/>
            <a:chOff x="1200" y="2544"/>
            <a:chExt cx="3744" cy="1639"/>
          </a:xfrm>
        </p:grpSpPr>
        <p:grpSp>
          <p:nvGrpSpPr>
            <p:cNvPr id="32776" name="Group 8">
              <a:extLst>
                <a:ext uri="{FF2B5EF4-FFF2-40B4-BE49-F238E27FC236}">
                  <a16:creationId xmlns:a16="http://schemas.microsoft.com/office/drawing/2014/main" id="{85A5C948-D398-4241-9F82-F30AB2A207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00" y="2736"/>
              <a:ext cx="3744" cy="345"/>
              <a:chOff x="1200" y="2429"/>
              <a:chExt cx="3936" cy="384"/>
            </a:xfrm>
          </p:grpSpPr>
          <p:sp>
            <p:nvSpPr>
              <p:cNvPr id="32798" name="Rectangle 9">
                <a:extLst>
                  <a:ext uri="{FF2B5EF4-FFF2-40B4-BE49-F238E27FC236}">
                    <a16:creationId xmlns:a16="http://schemas.microsoft.com/office/drawing/2014/main" id="{6C8C1E17-7AF8-46CF-B868-831B71BDF8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2429"/>
                <a:ext cx="3936" cy="38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32799" name="Text Box 10">
                <a:extLst>
                  <a:ext uri="{FF2B5EF4-FFF2-40B4-BE49-F238E27FC236}">
                    <a16:creationId xmlns:a16="http://schemas.microsoft.com/office/drawing/2014/main" id="{88B22557-23AE-4F4C-AF21-99A48BBC40B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00" y="2448"/>
                <a:ext cx="3882" cy="3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800" b="1" dirty="0">
                    <a:solidFill>
                      <a:schemeClr val="tx2"/>
                    </a:solidFill>
                    <a:latin typeface="Arial Narrow" panose="020B0606020202030204" pitchFamily="34" charset="0"/>
                  </a:rPr>
                  <a:t> 25   34   57          48   09   63    </a:t>
                </a:r>
                <a:r>
                  <a:rPr lang="zh-CN" altLang="en-US" sz="2800" b="1" dirty="0">
                    <a:solidFill>
                      <a:schemeClr val="tx2"/>
                    </a:solidFill>
                    <a:latin typeface="Arial Narrow" panose="020B0606020202030204" pitchFamily="34" charset="0"/>
                    <a:sym typeface="Symbol" panose="05050102010706020507" pitchFamily="18" charset="2"/>
                  </a:rPr>
                  <a:t></a:t>
                </a:r>
                <a:endParaRPr lang="zh-CN" altLang="en-US" sz="2800" b="1" dirty="0">
                  <a:latin typeface="Arial Narrow" panose="020B0606020202030204" pitchFamily="34" charset="0"/>
                  <a:sym typeface="Symbol" panose="05050102010706020507" pitchFamily="18" charset="2"/>
                </a:endParaRPr>
              </a:p>
            </p:txBody>
          </p:sp>
          <p:sp>
            <p:nvSpPr>
              <p:cNvPr id="32800" name="Line 11">
                <a:extLst>
                  <a:ext uri="{FF2B5EF4-FFF2-40B4-BE49-F238E27FC236}">
                    <a16:creationId xmlns:a16="http://schemas.microsoft.com/office/drawing/2014/main" id="{F9AB3A0F-F3D8-433D-89F0-D0726C3BBB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4" y="2429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01" name="Line 12">
                <a:extLst>
                  <a:ext uri="{FF2B5EF4-FFF2-40B4-BE49-F238E27FC236}">
                    <a16:creationId xmlns:a16="http://schemas.microsoft.com/office/drawing/2014/main" id="{96F8CAE0-3C5D-4201-82AB-E4CCF2D4B3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68" y="2429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02" name="Line 13">
                <a:extLst>
                  <a:ext uri="{FF2B5EF4-FFF2-40B4-BE49-F238E27FC236}">
                    <a16:creationId xmlns:a16="http://schemas.microsoft.com/office/drawing/2014/main" id="{96E87C38-43DD-4DCB-A2FE-4B7B38204C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2" y="2429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03" name="Line 14">
                <a:extLst>
                  <a:ext uri="{FF2B5EF4-FFF2-40B4-BE49-F238E27FC236}">
                    <a16:creationId xmlns:a16="http://schemas.microsoft.com/office/drawing/2014/main" id="{656A2A6B-CFBA-4307-B80C-28E1260C64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6" y="2429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04" name="Line 15">
                <a:extLst>
                  <a:ext uri="{FF2B5EF4-FFF2-40B4-BE49-F238E27FC236}">
                    <a16:creationId xmlns:a16="http://schemas.microsoft.com/office/drawing/2014/main" id="{FEBD6EB3-1BD9-416D-B00B-33F66B3940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0" y="2429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05" name="Line 16">
                <a:extLst>
                  <a:ext uri="{FF2B5EF4-FFF2-40B4-BE49-F238E27FC236}">
                    <a16:creationId xmlns:a16="http://schemas.microsoft.com/office/drawing/2014/main" id="{A5B066CE-F04C-4C3A-947E-DD23677F47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04" y="2429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06" name="Line 17">
                <a:extLst>
                  <a:ext uri="{FF2B5EF4-FFF2-40B4-BE49-F238E27FC236}">
                    <a16:creationId xmlns:a16="http://schemas.microsoft.com/office/drawing/2014/main" id="{4EF55E65-C606-4C2B-A52F-373DD9C90A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88" y="2429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07" name="Line 18">
                <a:extLst>
                  <a:ext uri="{FF2B5EF4-FFF2-40B4-BE49-F238E27FC236}">
                    <a16:creationId xmlns:a16="http://schemas.microsoft.com/office/drawing/2014/main" id="{4422E23D-1130-4C25-AB7A-F82F902FAE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72" y="2429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2777" name="Text Box 19">
              <a:extLst>
                <a:ext uri="{FF2B5EF4-FFF2-40B4-BE49-F238E27FC236}">
                  <a16:creationId xmlns:a16="http://schemas.microsoft.com/office/drawing/2014/main" id="{62ECF59C-06CA-46A0-8819-09839865F8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3648"/>
              <a:ext cx="32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Times New Roman" panose="02020603050405020304" pitchFamily="18" charset="0"/>
                </a:rPr>
                <a:t>   </a:t>
              </a:r>
              <a:r>
                <a:rPr lang="en-US" altLang="zh-CN" sz="1800">
                  <a:latin typeface="Times New Roman" panose="02020603050405020304" pitchFamily="18" charset="0"/>
                </a:rPr>
                <a:t>1       2         3       4         5        6        7        8</a:t>
              </a:r>
            </a:p>
          </p:txBody>
        </p:sp>
        <p:sp>
          <p:nvSpPr>
            <p:cNvPr id="32778" name="Rectangle 21">
              <a:extLst>
                <a:ext uri="{FF2B5EF4-FFF2-40B4-BE49-F238E27FC236}">
                  <a16:creationId xmlns:a16="http://schemas.microsoft.com/office/drawing/2014/main" id="{B7B41290-A709-44B0-919E-2B3FB7AED0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3840"/>
              <a:ext cx="3744" cy="31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32779" name="Text Box 22">
              <a:extLst>
                <a:ext uri="{FF2B5EF4-FFF2-40B4-BE49-F238E27FC236}">
                  <a16:creationId xmlns:a16="http://schemas.microsoft.com/office/drawing/2014/main" id="{7BC1B2B9-0D02-440E-8C31-638BD485A3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6" y="3856"/>
              <a:ext cx="369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>
                  <a:solidFill>
                    <a:schemeClr val="tx2"/>
                  </a:solidFill>
                  <a:latin typeface="Arial Narrow" panose="020B0606020202030204" pitchFamily="34" charset="0"/>
                </a:rPr>
                <a:t>25    34   57   48   09   63    </a:t>
              </a:r>
              <a:r>
                <a:rPr lang="zh-CN" altLang="en-US" sz="2800" b="1">
                  <a:solidFill>
                    <a:schemeClr val="tx2"/>
                  </a:solidFill>
                  <a:latin typeface="Arial Narrow" panose="020B0606020202030204" pitchFamily="34" charset="0"/>
                  <a:sym typeface="Symbol" panose="05050102010706020507" pitchFamily="18" charset="2"/>
                </a:rPr>
                <a:t></a:t>
              </a:r>
              <a:endParaRPr lang="zh-CN" altLang="en-US" sz="2800" b="1">
                <a:latin typeface="Arial Narrow" panose="020B060602020203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32780" name="Line 23">
              <a:extLst>
                <a:ext uri="{FF2B5EF4-FFF2-40B4-BE49-F238E27FC236}">
                  <a16:creationId xmlns:a16="http://schemas.microsoft.com/office/drawing/2014/main" id="{40883173-62B7-4FFC-9EBF-18E9DD721C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65" y="3840"/>
              <a:ext cx="0" cy="317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1" name="Line 24">
              <a:extLst>
                <a:ext uri="{FF2B5EF4-FFF2-40B4-BE49-F238E27FC236}">
                  <a16:creationId xmlns:a16="http://schemas.microsoft.com/office/drawing/2014/main" id="{7F920389-59A5-470F-93D4-0F0F4B738A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1" y="3840"/>
              <a:ext cx="0" cy="317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2" name="Line 25">
              <a:extLst>
                <a:ext uri="{FF2B5EF4-FFF2-40B4-BE49-F238E27FC236}">
                  <a16:creationId xmlns:a16="http://schemas.microsoft.com/office/drawing/2014/main" id="{5ED3C972-98A3-49AB-B79F-3D3980AB33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6" y="3840"/>
              <a:ext cx="0" cy="317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3" name="Line 26">
              <a:extLst>
                <a:ext uri="{FF2B5EF4-FFF2-40B4-BE49-F238E27FC236}">
                  <a16:creationId xmlns:a16="http://schemas.microsoft.com/office/drawing/2014/main" id="{015E405E-DAD9-4CBF-8ED3-FED8728B58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61" y="3840"/>
              <a:ext cx="0" cy="317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4" name="Line 27">
              <a:extLst>
                <a:ext uri="{FF2B5EF4-FFF2-40B4-BE49-F238E27FC236}">
                  <a16:creationId xmlns:a16="http://schemas.microsoft.com/office/drawing/2014/main" id="{F80215C6-3823-45C7-903A-868F29CC53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6" y="3840"/>
              <a:ext cx="0" cy="317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5" name="Line 28">
              <a:extLst>
                <a:ext uri="{FF2B5EF4-FFF2-40B4-BE49-F238E27FC236}">
                  <a16:creationId xmlns:a16="http://schemas.microsoft.com/office/drawing/2014/main" id="{8A5E1640-6D5B-4F91-95DF-90ABBB36C5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92" y="3840"/>
              <a:ext cx="0" cy="317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6" name="Line 29">
              <a:extLst>
                <a:ext uri="{FF2B5EF4-FFF2-40B4-BE49-F238E27FC236}">
                  <a16:creationId xmlns:a16="http://schemas.microsoft.com/office/drawing/2014/main" id="{D6B5C1EC-0DFC-4A6F-A6E1-80B0C08EAB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7" y="3840"/>
              <a:ext cx="0" cy="317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7" name="Line 30">
              <a:extLst>
                <a:ext uri="{FF2B5EF4-FFF2-40B4-BE49-F238E27FC236}">
                  <a16:creationId xmlns:a16="http://schemas.microsoft.com/office/drawing/2014/main" id="{6FF81167-8AFA-4B80-A42B-44A000DC18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2" y="3840"/>
              <a:ext cx="0" cy="317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8" name="Line 34">
              <a:extLst>
                <a:ext uri="{FF2B5EF4-FFF2-40B4-BE49-F238E27FC236}">
                  <a16:creationId xmlns:a16="http://schemas.microsoft.com/office/drawing/2014/main" id="{E66608C4-40EC-4F74-B13C-8491A6C274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96" y="3120"/>
              <a:ext cx="0" cy="24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2789" name="Group 35">
              <a:extLst>
                <a:ext uri="{FF2B5EF4-FFF2-40B4-BE49-F238E27FC236}">
                  <a16:creationId xmlns:a16="http://schemas.microsoft.com/office/drawing/2014/main" id="{2FFFD931-7A41-4D8E-91BF-1356C2534D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4" y="2736"/>
              <a:ext cx="336" cy="362"/>
              <a:chOff x="2400" y="3101"/>
              <a:chExt cx="336" cy="336"/>
            </a:xfrm>
          </p:grpSpPr>
          <p:sp>
            <p:nvSpPr>
              <p:cNvPr id="32796" name="Rectangle 36">
                <a:extLst>
                  <a:ext uri="{FF2B5EF4-FFF2-40B4-BE49-F238E27FC236}">
                    <a16:creationId xmlns:a16="http://schemas.microsoft.com/office/drawing/2014/main" id="{632DA7D3-77C5-422E-AD92-C64B3BA3E2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0" y="3101"/>
                <a:ext cx="336" cy="336"/>
              </a:xfrm>
              <a:prstGeom prst="rect">
                <a:avLst/>
              </a:prstGeom>
              <a:solidFill>
                <a:srgbClr val="008080"/>
              </a:solidFill>
              <a:ln w="38100">
                <a:solidFill>
                  <a:schemeClr val="hlink"/>
                </a:solidFill>
                <a:miter lim="800000"/>
                <a:headEnd/>
                <a:tailEnd/>
              </a:ln>
            </p:spPr>
            <p:txBody>
              <a:bodyPr wrap="none" tIns="0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32797" name="Text Box 37">
                <a:extLst>
                  <a:ext uri="{FF2B5EF4-FFF2-40B4-BE49-F238E27FC236}">
                    <a16:creationId xmlns:a16="http://schemas.microsoft.com/office/drawing/2014/main" id="{81D97D7D-D716-4A2B-BC23-549FC8937A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00" y="3123"/>
                <a:ext cx="320" cy="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800">
                    <a:solidFill>
                      <a:schemeClr val="bg1"/>
                    </a:solidFill>
                    <a:latin typeface="Arial Narrow" panose="020B0606020202030204" pitchFamily="34" charset="0"/>
                  </a:rPr>
                  <a:t>16</a:t>
                </a:r>
                <a:endParaRPr lang="zh-CN" altLang="en-US" sz="280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32790" name="Text Box 38">
              <a:extLst>
                <a:ext uri="{FF2B5EF4-FFF2-40B4-BE49-F238E27FC236}">
                  <a16:creationId xmlns:a16="http://schemas.microsoft.com/office/drawing/2014/main" id="{37FE033B-F260-4101-8A39-7086F93728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3279"/>
              <a:ext cx="88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>
                  <a:solidFill>
                    <a:srgbClr val="FF5050"/>
                  </a:solidFill>
                  <a:latin typeface="Times New Roman" panose="02020603050405020304" pitchFamily="18" charset="0"/>
                  <a:ea typeface="隶书" pitchFamily="49" charset="-122"/>
                </a:rPr>
                <a:t>删除16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32791" name="Line 40">
              <a:extLst>
                <a:ext uri="{FF2B5EF4-FFF2-40B4-BE49-F238E27FC236}">
                  <a16:creationId xmlns:a16="http://schemas.microsoft.com/office/drawing/2014/main" id="{4E36E1B5-42E5-4760-A876-1FDA0FEDFB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28" y="3168"/>
              <a:ext cx="288" cy="528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92" name="Text Box 42">
              <a:extLst>
                <a:ext uri="{FF2B5EF4-FFF2-40B4-BE49-F238E27FC236}">
                  <a16:creationId xmlns:a16="http://schemas.microsoft.com/office/drawing/2014/main" id="{5CEDF089-34ED-411D-9671-C3061C1E41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4" y="3101"/>
              <a:ext cx="76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i=4</a:t>
              </a:r>
              <a:endParaRPr lang="en-US" altLang="zh-CN" sz="200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2793" name="Text Box 43">
              <a:extLst>
                <a:ext uri="{FF2B5EF4-FFF2-40B4-BE49-F238E27FC236}">
                  <a16:creationId xmlns:a16="http://schemas.microsoft.com/office/drawing/2014/main" id="{CFF7C57D-3684-4192-BC5F-BA1F56EF39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2544"/>
              <a:ext cx="32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Times New Roman" panose="02020603050405020304" pitchFamily="18" charset="0"/>
                </a:rPr>
                <a:t>   </a:t>
              </a:r>
              <a:r>
                <a:rPr lang="en-US" altLang="zh-CN" sz="1800">
                  <a:latin typeface="Times New Roman" panose="02020603050405020304" pitchFamily="18" charset="0"/>
                </a:rPr>
                <a:t>1       2         3       4         5        6       7       8</a:t>
              </a:r>
            </a:p>
          </p:txBody>
        </p:sp>
        <p:sp>
          <p:nvSpPr>
            <p:cNvPr id="32794" name="Line 44">
              <a:extLst>
                <a:ext uri="{FF2B5EF4-FFF2-40B4-BE49-F238E27FC236}">
                  <a16:creationId xmlns:a16="http://schemas.microsoft.com/office/drawing/2014/main" id="{BC603E9B-F969-41C7-B280-8E98AE68BC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44" y="3168"/>
              <a:ext cx="288" cy="528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95" name="Line 45">
              <a:extLst>
                <a:ext uri="{FF2B5EF4-FFF2-40B4-BE49-F238E27FC236}">
                  <a16:creationId xmlns:a16="http://schemas.microsoft.com/office/drawing/2014/main" id="{85DE594A-4940-42AE-A0CC-F503C34AA2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12" y="3168"/>
              <a:ext cx="288" cy="528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FC684AAC-DFC0-4FBE-88CA-F8413F08A2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五、顺序表的删除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3795" name="Text Box 3">
            <a:extLst>
              <a:ext uri="{FF2B5EF4-FFF2-40B4-BE49-F238E27FC236}">
                <a16:creationId xmlns:a16="http://schemas.microsoft.com/office/drawing/2014/main" id="{8C20FB14-5ADB-4A6A-BD02-8057E1EC06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CB085C52-25FA-4183-8F50-DC3BF22AEEE8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22</a:t>
            </a:fld>
            <a:endParaRPr lang="en-US" altLang="zh-CN" sz="2400"/>
          </a:p>
        </p:txBody>
      </p:sp>
      <p:sp>
        <p:nvSpPr>
          <p:cNvPr id="33796" name="Text Box 4">
            <a:extLst>
              <a:ext uri="{FF2B5EF4-FFF2-40B4-BE49-F238E27FC236}">
                <a16:creationId xmlns:a16="http://schemas.microsoft.com/office/drawing/2014/main" id="{BB2987CC-CE4F-4F25-BB6F-A694C04501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第二节　顺序表</a:t>
            </a:r>
          </a:p>
        </p:txBody>
      </p:sp>
      <p:sp>
        <p:nvSpPr>
          <p:cNvPr id="33797" name="Rectangle 5">
            <a:extLst>
              <a:ext uri="{FF2B5EF4-FFF2-40B4-BE49-F238E27FC236}">
                <a16:creationId xmlns:a16="http://schemas.microsoft.com/office/drawing/2014/main" id="{4886B865-517B-4BD1-9117-7C498B5667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第２章　线性表</a:t>
            </a:r>
          </a:p>
        </p:txBody>
      </p:sp>
      <p:graphicFrame>
        <p:nvGraphicFramePr>
          <p:cNvPr id="33798" name="Object 1024">
            <a:extLst>
              <a:ext uri="{FF2B5EF4-FFF2-40B4-BE49-F238E27FC236}">
                <a16:creationId xmlns:a16="http://schemas.microsoft.com/office/drawing/2014/main" id="{3D58EFCC-479A-4C93-AF9A-3D4BF01477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64163" y="2492375"/>
          <a:ext cx="365760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27" name="BMP 图像" r:id="rId4" imgW="5114286" imgH="2238687" progId="PBrush">
                  <p:embed/>
                </p:oleObj>
              </mc:Choice>
              <mc:Fallback>
                <p:oleObj name="BMP 图像" r:id="rId4" imgW="5114286" imgH="2238687" progId="PBrush">
                  <p:embed/>
                  <p:pic>
                    <p:nvPicPr>
                      <p:cNvPr id="0" name="Picture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2492375"/>
                        <a:ext cx="3657600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9" name="Text Box 9">
            <a:extLst>
              <a:ext uri="{FF2B5EF4-FFF2-40B4-BE49-F238E27FC236}">
                <a16:creationId xmlns:a16="http://schemas.microsoft.com/office/drawing/2014/main" id="{7A3CAE9B-478C-4871-A730-8FC4156773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819400"/>
            <a:ext cx="8839200" cy="3884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将指定位置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4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的数据元素删除</a:t>
            </a:r>
          </a:p>
          <a:p>
            <a:pPr eaLnBrk="1" hangingPunct="1">
              <a:spcBef>
                <a:spcPct val="30000"/>
              </a:spcBef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如果指定位置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4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超出范围，异常退出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30000"/>
              </a:spcBef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如果为空表，异常退出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  void delete(int </a:t>
            </a:r>
            <a:r>
              <a:rPr lang="en-US" altLang="en-US" sz="20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  {  if ((</a:t>
            </a:r>
            <a:r>
              <a:rPr lang="en-US" altLang="zh-CN" sz="20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 &gt; ListLen) || (</a:t>
            </a:r>
            <a:r>
              <a:rPr lang="en-US" altLang="zh-CN" sz="20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 &lt; 1) || (ListLen == 0)) 			   exit(1); 				//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出错返回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     for (int j = i+1; j&lt;=ListLen; </a:t>
            </a:r>
            <a:r>
              <a:rPr lang="en-US" altLang="zh-CN" sz="20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j++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)    //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向前移</a:t>
            </a:r>
            <a:endParaRPr lang="en-US" altLang="zh-CN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          data[j-1] = data[j];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ListLen--;				//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表长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-1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  }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C7FFC7BE-EB19-444B-AC66-C6AD92D6AE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五、顺序表的删除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4819" name="Text Box 3">
            <a:extLst>
              <a:ext uri="{FF2B5EF4-FFF2-40B4-BE49-F238E27FC236}">
                <a16:creationId xmlns:a16="http://schemas.microsoft.com/office/drawing/2014/main" id="{C3FC208E-8DF4-4574-A2E8-2BFC9A769A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F4F038E4-4278-4326-B7A5-141452E03252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23</a:t>
            </a:fld>
            <a:endParaRPr lang="en-US" altLang="zh-CN" sz="2400"/>
          </a:p>
        </p:txBody>
      </p:sp>
      <p:sp>
        <p:nvSpPr>
          <p:cNvPr id="34820" name="Text Box 4">
            <a:extLst>
              <a:ext uri="{FF2B5EF4-FFF2-40B4-BE49-F238E27FC236}">
                <a16:creationId xmlns:a16="http://schemas.microsoft.com/office/drawing/2014/main" id="{AEFC02BC-50A6-4AA2-B852-C42ADF7407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第二节　顺序表</a:t>
            </a:r>
          </a:p>
        </p:txBody>
      </p:sp>
      <p:sp>
        <p:nvSpPr>
          <p:cNvPr id="34821" name="Rectangle 5">
            <a:extLst>
              <a:ext uri="{FF2B5EF4-FFF2-40B4-BE49-F238E27FC236}">
                <a16:creationId xmlns:a16="http://schemas.microsoft.com/office/drawing/2014/main" id="{E7F8FBB7-A298-4785-8A3F-EC5AD026FA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3810000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在顺序表中删除一个元素，需要向前移动元素个数为：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n-i</a:t>
            </a:r>
          </a:p>
          <a:p>
            <a:pPr eaLnBrk="1" hangingPunct="1">
              <a:spcBef>
                <a:spcPct val="3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平均移动元素数为： </a:t>
            </a:r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         n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   E</a:t>
            </a:r>
            <a:r>
              <a:rPr lang="en-US" altLang="zh-CN" b="1" baseline="-25000">
                <a:latin typeface="黑体" panose="02010609060101010101" pitchFamily="49" charset="-122"/>
                <a:ea typeface="黑体" panose="02010609060101010101" pitchFamily="49" charset="-122"/>
              </a:rPr>
              <a:t>dl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 = </a:t>
            </a:r>
            <a:r>
              <a:rPr lang="en-US" altLang="zh-CN" b="1">
                <a:latin typeface="宋体" panose="02010600030101010101" pitchFamily="2" charset="-122"/>
              </a:rPr>
              <a:t>∑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 q</a:t>
            </a:r>
            <a:r>
              <a:rPr lang="en-US" altLang="zh-CN" b="1" baseline="-25000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 x (n-i)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        i=1</a:t>
            </a:r>
          </a:p>
        </p:txBody>
      </p:sp>
      <p:sp>
        <p:nvSpPr>
          <p:cNvPr id="34822" name="Rectangle 6">
            <a:extLst>
              <a:ext uri="{FF2B5EF4-FFF2-40B4-BE49-F238E27FC236}">
                <a16:creationId xmlns:a16="http://schemas.microsoft.com/office/drawing/2014/main" id="{B31F057A-7AF4-4685-BDE8-D57807E7B9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第２章　线性表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B8ECAB62-DA32-47CC-843B-2FB8BF79C5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五、顺序表的删除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5843" name="Text Box 3">
            <a:extLst>
              <a:ext uri="{FF2B5EF4-FFF2-40B4-BE49-F238E27FC236}">
                <a16:creationId xmlns:a16="http://schemas.microsoft.com/office/drawing/2014/main" id="{B913C222-70F4-4E22-8B4C-A7232300BD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7FDA565F-C614-4FEE-9DE5-432902B8D4A8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24</a:t>
            </a:fld>
            <a:endParaRPr lang="en-US" altLang="zh-CN" sz="2400"/>
          </a:p>
        </p:txBody>
      </p:sp>
      <p:sp>
        <p:nvSpPr>
          <p:cNvPr id="35844" name="Text Box 4">
            <a:extLst>
              <a:ext uri="{FF2B5EF4-FFF2-40B4-BE49-F238E27FC236}">
                <a16:creationId xmlns:a16="http://schemas.microsoft.com/office/drawing/2014/main" id="{8F350391-35C7-4856-8A87-1B236B66E8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第二节　顺序表</a:t>
            </a:r>
          </a:p>
        </p:txBody>
      </p:sp>
      <p:sp>
        <p:nvSpPr>
          <p:cNvPr id="35845" name="Rectangle 5">
            <a:extLst>
              <a:ext uri="{FF2B5EF4-FFF2-40B4-BE49-F238E27FC236}">
                <a16:creationId xmlns:a16="http://schemas.microsoft.com/office/drawing/2014/main" id="{7602CF65-59B3-4251-BFF0-0A18D8756C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3810000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当插入位置等概率时，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="1" baseline="-25000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=1/n，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因此：</a:t>
            </a:r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        n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  E</a:t>
            </a:r>
            <a:r>
              <a:rPr lang="en-US" altLang="zh-CN" b="1" baseline="-25000">
                <a:latin typeface="黑体" panose="02010609060101010101" pitchFamily="49" charset="-122"/>
                <a:ea typeface="黑体" panose="02010609060101010101" pitchFamily="49" charset="-122"/>
              </a:rPr>
              <a:t>dl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 = </a:t>
            </a:r>
            <a:r>
              <a:rPr lang="en-US" altLang="zh-CN" b="1">
                <a:latin typeface="宋体" panose="02010600030101010101" pitchFamily="2" charset="-122"/>
              </a:rPr>
              <a:t>∑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 [1/n] x (n-i) = (n-1)/2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       i=1</a:t>
            </a:r>
          </a:p>
          <a:p>
            <a:pPr eaLnBrk="1" hangingPunct="1">
              <a:spcBef>
                <a:spcPct val="30000"/>
              </a:spcBef>
            </a:pPr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3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顺序表删除操作的时间复杂度为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O(n)</a:t>
            </a:r>
          </a:p>
        </p:txBody>
      </p:sp>
      <p:sp>
        <p:nvSpPr>
          <p:cNvPr id="35846" name="Rectangle 6">
            <a:extLst>
              <a:ext uri="{FF2B5EF4-FFF2-40B4-BE49-F238E27FC236}">
                <a16:creationId xmlns:a16="http://schemas.microsoft.com/office/drawing/2014/main" id="{5CED63F5-A22E-410B-A45B-599D14FBEE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第２章　线性表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A952041F-FF21-4728-96BD-3D1A0BB788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六、顺序表的优缺点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867" name="Text Box 3">
            <a:extLst>
              <a:ext uri="{FF2B5EF4-FFF2-40B4-BE49-F238E27FC236}">
                <a16:creationId xmlns:a16="http://schemas.microsoft.com/office/drawing/2014/main" id="{0AA796BA-7327-4B71-B08D-2D94315E5B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75560598-21A5-4075-A116-8E34CE4CE052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25</a:t>
            </a:fld>
            <a:endParaRPr lang="en-US" altLang="zh-CN" sz="2400"/>
          </a:p>
        </p:txBody>
      </p:sp>
      <p:sp>
        <p:nvSpPr>
          <p:cNvPr id="36868" name="Text Box 4">
            <a:extLst>
              <a:ext uri="{FF2B5EF4-FFF2-40B4-BE49-F238E27FC236}">
                <a16:creationId xmlns:a16="http://schemas.microsoft.com/office/drawing/2014/main" id="{5A8A30B2-BD77-4CB8-BBD7-E3096C0DF2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第二节　顺序表</a:t>
            </a:r>
          </a:p>
        </p:txBody>
      </p:sp>
      <p:sp>
        <p:nvSpPr>
          <p:cNvPr id="36869" name="Rectangle 5">
            <a:extLst>
              <a:ext uri="{FF2B5EF4-FFF2-40B4-BE49-F238E27FC236}">
                <a16:creationId xmlns:a16="http://schemas.microsoft.com/office/drawing/2014/main" id="{CE4ECC34-D4EC-42D3-89E9-5B17E9835D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405813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　</a:t>
            </a: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优点：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元素可以随机存取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元素位置可用一个简单、直观的公式表示并求取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　</a:t>
            </a: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缺点：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在作插入或删除操作时，需要移动大量元素      </a:t>
            </a:r>
          </a:p>
        </p:txBody>
      </p:sp>
      <p:sp>
        <p:nvSpPr>
          <p:cNvPr id="36870" name="Rectangle 6">
            <a:extLst>
              <a:ext uri="{FF2B5EF4-FFF2-40B4-BE49-F238E27FC236}">
                <a16:creationId xmlns:a16="http://schemas.microsoft.com/office/drawing/2014/main" id="{7AEAF398-9129-45A2-89AF-857812E581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第２章　线性表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4A6B318-EC35-4BCE-858B-64E3F8307D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一、链表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8915" name="Text Box 3">
            <a:extLst>
              <a:ext uri="{FF2B5EF4-FFF2-40B4-BE49-F238E27FC236}">
                <a16:creationId xmlns:a16="http://schemas.microsoft.com/office/drawing/2014/main" id="{AEA7D27F-925B-4017-B22D-8D279FB188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9BA91474-69DA-412F-B9E3-49DD8F8FC971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26</a:t>
            </a:fld>
            <a:endParaRPr lang="en-US" altLang="zh-CN" sz="2400"/>
          </a:p>
        </p:txBody>
      </p:sp>
      <p:sp>
        <p:nvSpPr>
          <p:cNvPr id="38916" name="Text Box 4">
            <a:extLst>
              <a:ext uri="{FF2B5EF4-FFF2-40B4-BE49-F238E27FC236}">
                <a16:creationId xmlns:a16="http://schemas.microsoft.com/office/drawing/2014/main" id="{B4087165-7C2D-43DD-801A-A1AB08E810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 dirty="0">
                <a:solidFill>
                  <a:srgbClr val="333399"/>
                </a:solidFill>
                <a:ea typeface="仿宋_GB2312" pitchFamily="49" charset="-122"/>
              </a:rPr>
              <a:t>第三节　线性链表</a:t>
            </a:r>
          </a:p>
        </p:txBody>
      </p:sp>
      <p:sp>
        <p:nvSpPr>
          <p:cNvPr id="38917" name="Rectangle 5">
            <a:extLst>
              <a:ext uri="{FF2B5EF4-FFF2-40B4-BE49-F238E27FC236}">
                <a16:creationId xmlns:a16="http://schemas.microsoft.com/office/drawing/2014/main" id="{6D10EA65-B959-4CD8-8F22-A8D2B40E76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zh-CN" altLang="en-US" sz="3000" b="1">
                <a:latin typeface="黑体" panose="02010609060101010101" pitchFamily="49" charset="-122"/>
                <a:ea typeface="黑体" panose="02010609060101010101" pitchFamily="49" charset="-122"/>
              </a:rPr>
              <a:t>链表是线性表的</a:t>
            </a:r>
            <a:r>
              <a:rPr lang="zh-CN" altLang="en-US" sz="30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链式存储</a:t>
            </a:r>
            <a:r>
              <a:rPr lang="zh-CN" altLang="en-US" sz="3000" b="1">
                <a:latin typeface="黑体" panose="02010609060101010101" pitchFamily="49" charset="-122"/>
                <a:ea typeface="黑体" panose="02010609060101010101" pitchFamily="49" charset="-122"/>
              </a:rPr>
              <a:t>表示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zh-CN" altLang="en-US" sz="3000" b="1">
                <a:latin typeface="黑体" panose="02010609060101010101" pitchFamily="49" charset="-122"/>
                <a:ea typeface="黑体" panose="02010609060101010101" pitchFamily="49" charset="-122"/>
              </a:rPr>
              <a:t>链表中</a:t>
            </a:r>
            <a:r>
              <a:rPr lang="zh-CN" altLang="en-US" sz="30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逻辑关系相邻</a:t>
            </a:r>
            <a:r>
              <a:rPr lang="zh-CN" altLang="en-US" sz="3000" b="1">
                <a:latin typeface="黑体" panose="02010609060101010101" pitchFamily="49" charset="-122"/>
                <a:ea typeface="黑体" panose="02010609060101010101" pitchFamily="49" charset="-122"/>
              </a:rPr>
              <a:t>的元素</a:t>
            </a:r>
            <a:r>
              <a:rPr lang="zh-CN" altLang="en-US" sz="30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不一定</a:t>
            </a:r>
            <a:r>
              <a:rPr lang="zh-CN" altLang="en-US" sz="3000" b="1">
                <a:latin typeface="黑体" panose="02010609060101010101" pitchFamily="49" charset="-122"/>
                <a:ea typeface="黑体" panose="02010609060101010101" pitchFamily="49" charset="-122"/>
              </a:rPr>
              <a:t>在</a:t>
            </a:r>
            <a:r>
              <a:rPr lang="zh-CN" altLang="en-US" sz="30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存储位置上相连</a:t>
            </a:r>
            <a:r>
              <a:rPr lang="zh-CN" altLang="en-US" sz="3000" b="1">
                <a:latin typeface="黑体" panose="02010609060101010101" pitchFamily="49" charset="-122"/>
                <a:ea typeface="黑体" panose="02010609060101010101" pitchFamily="49" charset="-122"/>
              </a:rPr>
              <a:t>，用一个</a:t>
            </a:r>
            <a:r>
              <a:rPr lang="zh-CN" altLang="en-US" sz="30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链(</a:t>
            </a:r>
            <a:r>
              <a:rPr lang="zh-CN" altLang="en-US" sz="3000" b="1">
                <a:latin typeface="黑体" panose="02010609060101010101" pitchFamily="49" charset="-122"/>
                <a:ea typeface="黑体" panose="02010609060101010101" pitchFamily="49" charset="-122"/>
              </a:rPr>
              <a:t>指针)表示元素之间的邻接关系</a:t>
            </a:r>
          </a:p>
          <a:p>
            <a:pPr eaLnBrk="1" hangingPunct="1">
              <a:lnSpc>
                <a:spcPct val="90000"/>
              </a:lnSpc>
              <a:spcBef>
                <a:spcPct val="100000"/>
              </a:spcBef>
              <a:buFont typeface="Wingdings" panose="05000000000000000000" pitchFamily="2" charset="2"/>
              <a:buNone/>
            </a:pPr>
            <a:r>
              <a:rPr lang="zh-CN" altLang="en-US" sz="3000" i="1">
                <a:latin typeface="黑体" panose="02010609060101010101" pitchFamily="49" charset="-122"/>
                <a:ea typeface="黑体" panose="02010609060101010101" pitchFamily="49" charset="-122"/>
              </a:rPr>
              <a:t>　线性表的链式存储表示主要有三种形式：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zh-CN" altLang="en-US" sz="3000" b="1">
                <a:latin typeface="黑体" panose="02010609060101010101" pitchFamily="49" charset="-122"/>
                <a:ea typeface="黑体" panose="02010609060101010101" pitchFamily="49" charset="-122"/>
              </a:rPr>
              <a:t>线性链表</a:t>
            </a:r>
            <a:r>
              <a:rPr lang="en-US" altLang="zh-CN" sz="3000" b="1">
                <a:latin typeface="黑体" panose="02010609060101010101" pitchFamily="49" charset="-122"/>
                <a:ea typeface="黑体" panose="02010609060101010101" pitchFamily="49" charset="-122"/>
              </a:rPr>
              <a:t>[</a:t>
            </a:r>
            <a:r>
              <a:rPr lang="zh-CN" altLang="en-US" sz="3000" b="1">
                <a:latin typeface="黑体" panose="02010609060101010101" pitchFamily="49" charset="-122"/>
                <a:ea typeface="黑体" panose="02010609060101010101" pitchFamily="49" charset="-122"/>
              </a:rPr>
              <a:t>单链表</a:t>
            </a:r>
            <a:r>
              <a:rPr lang="en-US" altLang="zh-CN" sz="3000" b="1">
                <a:latin typeface="黑体" panose="02010609060101010101" pitchFamily="49" charset="-122"/>
                <a:ea typeface="黑体" panose="02010609060101010101" pitchFamily="49" charset="-122"/>
              </a:rPr>
              <a:t>]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zh-CN" altLang="en-US" sz="3000" b="1">
                <a:latin typeface="黑体" panose="02010609060101010101" pitchFamily="49" charset="-122"/>
                <a:ea typeface="黑体" panose="02010609060101010101" pitchFamily="49" charset="-122"/>
              </a:rPr>
              <a:t>循环链表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zh-CN" altLang="en-US" sz="3000" b="1">
                <a:latin typeface="黑体" panose="02010609060101010101" pitchFamily="49" charset="-122"/>
                <a:ea typeface="黑体" panose="02010609060101010101" pitchFamily="49" charset="-122"/>
              </a:rPr>
              <a:t>双向链表</a:t>
            </a:r>
          </a:p>
        </p:txBody>
      </p:sp>
      <p:sp>
        <p:nvSpPr>
          <p:cNvPr id="38918" name="Rectangle 6">
            <a:extLst>
              <a:ext uri="{FF2B5EF4-FFF2-40B4-BE49-F238E27FC236}">
                <a16:creationId xmlns:a16="http://schemas.microsoft.com/office/drawing/2014/main" id="{595F95DF-B34E-422B-BCB1-5C1DCFF7C1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第２章　线性表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7A0E486A-7780-4099-8627-FC4639D21F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二、线性链表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9939" name="Text Box 3">
            <a:extLst>
              <a:ext uri="{FF2B5EF4-FFF2-40B4-BE49-F238E27FC236}">
                <a16:creationId xmlns:a16="http://schemas.microsoft.com/office/drawing/2014/main" id="{1D8DF4E5-A404-4156-A84A-C581FAFCB0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E1B468B3-1CD8-4ECE-AE0E-2B76B23ADC9F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27</a:t>
            </a:fld>
            <a:endParaRPr lang="en-US" altLang="zh-CN" sz="2400"/>
          </a:p>
        </p:txBody>
      </p:sp>
      <p:sp>
        <p:nvSpPr>
          <p:cNvPr id="39940" name="Text Box 4">
            <a:extLst>
              <a:ext uri="{FF2B5EF4-FFF2-40B4-BE49-F238E27FC236}">
                <a16:creationId xmlns:a16="http://schemas.microsoft.com/office/drawing/2014/main" id="{16683643-C4AF-4C6F-9422-A0B40E0202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 dirty="0">
                <a:solidFill>
                  <a:srgbClr val="333399"/>
                </a:solidFill>
                <a:ea typeface="仿宋_GB2312" pitchFamily="49" charset="-122"/>
              </a:rPr>
              <a:t>第三节　线性链表</a:t>
            </a:r>
          </a:p>
        </p:txBody>
      </p:sp>
      <p:sp>
        <p:nvSpPr>
          <p:cNvPr id="39941" name="Rectangle 5">
            <a:extLst>
              <a:ext uri="{FF2B5EF4-FFF2-40B4-BE49-F238E27FC236}">
                <a16:creationId xmlns:a16="http://schemas.microsoft.com/office/drawing/2014/main" id="{0A4D2A62-52F8-4708-940E-58D2338DB3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4038600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线性链表的元素称为</a:t>
            </a: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结点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node)</a:t>
            </a:r>
          </a:p>
          <a:p>
            <a:pPr eaLnBrk="1" hangingPunct="1">
              <a:spcBef>
                <a:spcPct val="3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结点除包含数据元素信息的数据域外，还包含指示直接后继的指针域</a:t>
            </a:r>
          </a:p>
          <a:p>
            <a:pPr eaLnBrk="1" hangingPunct="1">
              <a:spcBef>
                <a:spcPct val="30000"/>
              </a:spcBef>
            </a:pPr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30000"/>
              </a:spcBef>
            </a:pPr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3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每个结点，在需要时</a:t>
            </a: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动态生成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，在删除时释放</a:t>
            </a:r>
          </a:p>
        </p:txBody>
      </p:sp>
      <p:sp>
        <p:nvSpPr>
          <p:cNvPr id="39942" name="Rectangle 6">
            <a:extLst>
              <a:ext uri="{FF2B5EF4-FFF2-40B4-BE49-F238E27FC236}">
                <a16:creationId xmlns:a16="http://schemas.microsoft.com/office/drawing/2014/main" id="{4E0CEECC-E19F-4832-8922-475F6B6E01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第２章　线性表</a:t>
            </a:r>
          </a:p>
        </p:txBody>
      </p:sp>
      <p:grpSp>
        <p:nvGrpSpPr>
          <p:cNvPr id="39943" name="Group 36">
            <a:extLst>
              <a:ext uri="{FF2B5EF4-FFF2-40B4-BE49-F238E27FC236}">
                <a16:creationId xmlns:a16="http://schemas.microsoft.com/office/drawing/2014/main" id="{6D186513-B27C-46BC-A0D2-DE61E3FD1967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4876800"/>
            <a:ext cx="2971800" cy="641350"/>
            <a:chOff x="1860" y="3312"/>
            <a:chExt cx="1872" cy="404"/>
          </a:xfrm>
        </p:grpSpPr>
        <p:sp>
          <p:nvSpPr>
            <p:cNvPr id="39944" name="Rectangle 33">
              <a:extLst>
                <a:ext uri="{FF2B5EF4-FFF2-40B4-BE49-F238E27FC236}">
                  <a16:creationId xmlns:a16="http://schemas.microsoft.com/office/drawing/2014/main" id="{E67D7928-96D5-4893-B4DF-DAD221195C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0" y="3332"/>
              <a:ext cx="1872" cy="384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39945" name="Text Box 34">
              <a:extLst>
                <a:ext uri="{FF2B5EF4-FFF2-40B4-BE49-F238E27FC236}">
                  <a16:creationId xmlns:a16="http://schemas.microsoft.com/office/drawing/2014/main" id="{E97A1683-68A0-471B-8412-9E2A58E8F3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3312"/>
              <a:ext cx="154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3600" b="1">
                  <a:solidFill>
                    <a:schemeClr val="hlink"/>
                  </a:solidFill>
                  <a:latin typeface="Times New Roman" panose="02020603050405020304" pitchFamily="18" charset="0"/>
                </a:rPr>
                <a:t>data     next</a:t>
              </a:r>
            </a:p>
          </p:txBody>
        </p:sp>
        <p:sp>
          <p:nvSpPr>
            <p:cNvPr id="39946" name="Line 35">
              <a:extLst>
                <a:ext uri="{FF2B5EF4-FFF2-40B4-BE49-F238E27FC236}">
                  <a16:creationId xmlns:a16="http://schemas.microsoft.com/office/drawing/2014/main" id="{661D4A03-2F76-49B1-AECF-C33CC28744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72" y="3332"/>
              <a:ext cx="0" cy="384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026">
            <a:extLst>
              <a:ext uri="{FF2B5EF4-FFF2-40B4-BE49-F238E27FC236}">
                <a16:creationId xmlns:a16="http://schemas.microsoft.com/office/drawing/2014/main" id="{B70C86C5-5837-4807-ACB4-9705DCF802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二、线性链表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0963" name="Text Box 1027">
            <a:extLst>
              <a:ext uri="{FF2B5EF4-FFF2-40B4-BE49-F238E27FC236}">
                <a16:creationId xmlns:a16="http://schemas.microsoft.com/office/drawing/2014/main" id="{3E046F80-E32D-46D5-BD0E-8CAE31B84D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4038178C-8E2B-4EC8-8FE7-4EC59B435856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28</a:t>
            </a:fld>
            <a:endParaRPr lang="en-US" altLang="zh-CN" sz="2400"/>
          </a:p>
        </p:txBody>
      </p:sp>
      <p:sp>
        <p:nvSpPr>
          <p:cNvPr id="40964" name="Text Box 1028">
            <a:extLst>
              <a:ext uri="{FF2B5EF4-FFF2-40B4-BE49-F238E27FC236}">
                <a16:creationId xmlns:a16="http://schemas.microsoft.com/office/drawing/2014/main" id="{27F3CC4D-FA93-4B2F-BD17-8439278CD2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 dirty="0">
                <a:solidFill>
                  <a:srgbClr val="333399"/>
                </a:solidFill>
                <a:ea typeface="仿宋_GB2312" pitchFamily="49" charset="-122"/>
              </a:rPr>
              <a:t>第三节　线性链表</a:t>
            </a:r>
          </a:p>
        </p:txBody>
      </p:sp>
      <p:sp>
        <p:nvSpPr>
          <p:cNvPr id="40965" name="Rectangle 1029">
            <a:extLst>
              <a:ext uri="{FF2B5EF4-FFF2-40B4-BE49-F238E27FC236}">
                <a16:creationId xmlns:a16="http://schemas.microsoft.com/office/drawing/2014/main" id="{919930C5-465D-4530-A68E-366A4C8C24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4038600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动态单独生成结点的线性链表也称</a:t>
            </a: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单链表</a:t>
            </a:r>
            <a:endParaRPr lang="en-US" altLang="zh-CN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3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线性链表可由</a:t>
            </a: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头指针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惟一确定</a:t>
            </a:r>
          </a:p>
          <a:p>
            <a:pPr eaLnBrk="1" hangingPunct="1">
              <a:spcBef>
                <a:spcPct val="3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为了操作方便，有时在线性链表的第一个结点之前附设一个</a:t>
            </a: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头结点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，其数据域可以为空，也可以为线性链表的长度信息。</a:t>
            </a:r>
          </a:p>
        </p:txBody>
      </p:sp>
      <p:sp>
        <p:nvSpPr>
          <p:cNvPr id="40966" name="Rectangle 1030">
            <a:extLst>
              <a:ext uri="{FF2B5EF4-FFF2-40B4-BE49-F238E27FC236}">
                <a16:creationId xmlns:a16="http://schemas.microsoft.com/office/drawing/2014/main" id="{6FA26E53-E275-4969-A891-512874668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第２章　线性表</a:t>
            </a:r>
          </a:p>
        </p:txBody>
      </p:sp>
      <p:grpSp>
        <p:nvGrpSpPr>
          <p:cNvPr id="40967" name="Group 1055">
            <a:extLst>
              <a:ext uri="{FF2B5EF4-FFF2-40B4-BE49-F238E27FC236}">
                <a16:creationId xmlns:a16="http://schemas.microsoft.com/office/drawing/2014/main" id="{345B1C54-C68F-48DE-824A-D436CB2CBB2C}"/>
              </a:ext>
            </a:extLst>
          </p:cNvPr>
          <p:cNvGrpSpPr>
            <a:grpSpLocks/>
          </p:cNvGrpSpPr>
          <p:nvPr/>
        </p:nvGrpSpPr>
        <p:grpSpPr bwMode="auto">
          <a:xfrm>
            <a:off x="684213" y="5949950"/>
            <a:ext cx="7897812" cy="728663"/>
            <a:chOff x="431" y="3521"/>
            <a:chExt cx="4975" cy="459"/>
          </a:xfrm>
        </p:grpSpPr>
        <p:sp>
          <p:nvSpPr>
            <p:cNvPr id="40968" name="Line 1056">
              <a:extLst>
                <a:ext uri="{FF2B5EF4-FFF2-40B4-BE49-F238E27FC236}">
                  <a16:creationId xmlns:a16="http://schemas.microsoft.com/office/drawing/2014/main" id="{EC3290EF-0D4C-4AA6-A923-393948BA51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5" y="3815"/>
              <a:ext cx="319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69" name="Rectangle 1057">
              <a:extLst>
                <a:ext uri="{FF2B5EF4-FFF2-40B4-BE49-F238E27FC236}">
                  <a16:creationId xmlns:a16="http://schemas.microsoft.com/office/drawing/2014/main" id="{E6F082F9-D57A-4F26-BF11-824E8BA64A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2" y="3612"/>
              <a:ext cx="585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40970" name="Line 1058">
              <a:extLst>
                <a:ext uri="{FF2B5EF4-FFF2-40B4-BE49-F238E27FC236}">
                  <a16:creationId xmlns:a16="http://schemas.microsoft.com/office/drawing/2014/main" id="{5C10FE1A-BD62-466E-9E31-2BFF9B3917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4" y="3623"/>
              <a:ext cx="1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1" name="Line 1059">
              <a:extLst>
                <a:ext uri="{FF2B5EF4-FFF2-40B4-BE49-F238E27FC236}">
                  <a16:creationId xmlns:a16="http://schemas.microsoft.com/office/drawing/2014/main" id="{F98BFBD2-C7DA-4FA1-9B03-8C63C4C31D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40" y="3815"/>
              <a:ext cx="319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2" name="Rectangle 1060">
              <a:extLst>
                <a:ext uri="{FF2B5EF4-FFF2-40B4-BE49-F238E27FC236}">
                  <a16:creationId xmlns:a16="http://schemas.microsoft.com/office/drawing/2014/main" id="{ADB8461E-E447-480E-BE24-61843E4AC6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3" y="3617"/>
              <a:ext cx="585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40973" name="Line 1061">
              <a:extLst>
                <a:ext uri="{FF2B5EF4-FFF2-40B4-BE49-F238E27FC236}">
                  <a16:creationId xmlns:a16="http://schemas.microsoft.com/office/drawing/2014/main" id="{6890B86D-3C68-488F-A2BA-D0B231DA01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5" y="3617"/>
              <a:ext cx="1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4" name="Line 1062">
              <a:extLst>
                <a:ext uri="{FF2B5EF4-FFF2-40B4-BE49-F238E27FC236}">
                  <a16:creationId xmlns:a16="http://schemas.microsoft.com/office/drawing/2014/main" id="{60F55BF8-F437-452D-B0CC-3ABFCDBD70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4" y="3809"/>
              <a:ext cx="319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5" name="Rectangle 1063">
              <a:extLst>
                <a:ext uri="{FF2B5EF4-FFF2-40B4-BE49-F238E27FC236}">
                  <a16:creationId xmlns:a16="http://schemas.microsoft.com/office/drawing/2014/main" id="{046745D1-4F0F-4F1F-8DA4-EF42413AAD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1" y="3611"/>
              <a:ext cx="585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40976" name="Line 1064">
              <a:extLst>
                <a:ext uri="{FF2B5EF4-FFF2-40B4-BE49-F238E27FC236}">
                  <a16:creationId xmlns:a16="http://schemas.microsoft.com/office/drawing/2014/main" id="{7108E4D8-C498-4061-9380-2B3846B292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40" y="3611"/>
              <a:ext cx="1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7" name="Line 1065">
              <a:extLst>
                <a:ext uri="{FF2B5EF4-FFF2-40B4-BE49-F238E27FC236}">
                  <a16:creationId xmlns:a16="http://schemas.microsoft.com/office/drawing/2014/main" id="{52D1A038-8AC9-470B-BA7B-608BE6E9CD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2" y="3809"/>
              <a:ext cx="348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8" name="Text Box 1066">
              <a:extLst>
                <a:ext uri="{FF2B5EF4-FFF2-40B4-BE49-F238E27FC236}">
                  <a16:creationId xmlns:a16="http://schemas.microsoft.com/office/drawing/2014/main" id="{F16B8534-3C19-46C9-9D28-55BD20F858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0" y="3575"/>
              <a:ext cx="32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 i="1">
                  <a:solidFill>
                    <a:srgbClr val="FF5050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b="1" baseline="-25000">
                  <a:solidFill>
                    <a:srgbClr val="FF5050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40979" name="Text Box 1067">
              <a:extLst>
                <a:ext uri="{FF2B5EF4-FFF2-40B4-BE49-F238E27FC236}">
                  <a16:creationId xmlns:a16="http://schemas.microsoft.com/office/drawing/2014/main" id="{DBDE41E8-2EB8-4137-996A-19381DCA07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1" y="3569"/>
              <a:ext cx="291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 i="1">
                  <a:solidFill>
                    <a:srgbClr val="FF5050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b="1" baseline="-25000">
                  <a:solidFill>
                    <a:srgbClr val="FF5050"/>
                  </a:solidFill>
                  <a:latin typeface="Times New Roman" panose="02020603050405020304" pitchFamily="18" charset="0"/>
                </a:rPr>
                <a:t>i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40980" name="Text Box 1068">
              <a:extLst>
                <a:ext uri="{FF2B5EF4-FFF2-40B4-BE49-F238E27FC236}">
                  <a16:creationId xmlns:a16="http://schemas.microsoft.com/office/drawing/2014/main" id="{35B1D714-7BB7-463A-9C92-15C164B8DD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21" y="3563"/>
              <a:ext cx="33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 i="1">
                  <a:solidFill>
                    <a:srgbClr val="FF5050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b="1" baseline="-25000">
                  <a:solidFill>
                    <a:srgbClr val="FF5050"/>
                  </a:solidFill>
                  <a:latin typeface="Times New Roman" panose="02020603050405020304" pitchFamily="18" charset="0"/>
                </a:rPr>
                <a:t>n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40981" name="Text Box 1069">
              <a:extLst>
                <a:ext uri="{FF2B5EF4-FFF2-40B4-BE49-F238E27FC236}">
                  <a16:creationId xmlns:a16="http://schemas.microsoft.com/office/drawing/2014/main" id="{853B059E-4D32-443F-ADFF-6BB0D6EECB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9" y="3617"/>
              <a:ext cx="25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solidFill>
                    <a:schemeClr val="hlink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</a:t>
              </a:r>
              <a:endParaRPr lang="zh-CN" altLang="en-US" sz="240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0982" name="Text Box 1070">
              <a:extLst>
                <a:ext uri="{FF2B5EF4-FFF2-40B4-BE49-F238E27FC236}">
                  <a16:creationId xmlns:a16="http://schemas.microsoft.com/office/drawing/2014/main" id="{C887FC49-4F6F-4A0E-8D96-B4BD3DE7F9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" y="3653"/>
              <a:ext cx="26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L</a:t>
              </a:r>
              <a:endParaRPr lang="en-US" altLang="zh-CN" sz="2800">
                <a:latin typeface="Times New Roman" panose="02020603050405020304" pitchFamily="18" charset="0"/>
              </a:endParaRPr>
            </a:p>
          </p:txBody>
        </p:sp>
        <p:sp>
          <p:nvSpPr>
            <p:cNvPr id="40983" name="Line 1071">
              <a:extLst>
                <a:ext uri="{FF2B5EF4-FFF2-40B4-BE49-F238E27FC236}">
                  <a16:creationId xmlns:a16="http://schemas.microsoft.com/office/drawing/2014/main" id="{273D4361-11F7-431F-8B26-85224D977F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6" y="3809"/>
              <a:ext cx="348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4" name="Text Box 1072">
              <a:extLst>
                <a:ext uri="{FF2B5EF4-FFF2-40B4-BE49-F238E27FC236}">
                  <a16:creationId xmlns:a16="http://schemas.microsoft.com/office/drawing/2014/main" id="{8C2391C4-6B40-4C14-BFD4-4EBDE96E92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5" y="3521"/>
              <a:ext cx="319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>
                  <a:latin typeface="Times New Roman" panose="02020603050405020304" pitchFamily="18" charset="0"/>
                </a:rPr>
                <a:t>…</a:t>
              </a:r>
              <a:endParaRPr lang="zh-CN" altLang="en-US"/>
            </a:p>
          </p:txBody>
        </p:sp>
        <p:sp>
          <p:nvSpPr>
            <p:cNvPr id="40985" name="Text Box 1073">
              <a:extLst>
                <a:ext uri="{FF2B5EF4-FFF2-40B4-BE49-F238E27FC236}">
                  <a16:creationId xmlns:a16="http://schemas.microsoft.com/office/drawing/2014/main" id="{2C47A31D-3799-4087-BF04-10E5474E8A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2" y="3521"/>
              <a:ext cx="319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>
                  <a:latin typeface="Times New Roman" panose="02020603050405020304" pitchFamily="18" charset="0"/>
                </a:rPr>
                <a:t>…</a:t>
              </a:r>
              <a:endParaRPr lang="zh-CN" altLang="en-US"/>
            </a:p>
          </p:txBody>
        </p:sp>
        <p:sp>
          <p:nvSpPr>
            <p:cNvPr id="40986" name="Rectangle 1074">
              <a:extLst>
                <a:ext uri="{FF2B5EF4-FFF2-40B4-BE49-F238E27FC236}">
                  <a16:creationId xmlns:a16="http://schemas.microsoft.com/office/drawing/2014/main" id="{88E42C13-383C-4BE6-A267-2DE44FFA63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3612"/>
              <a:ext cx="585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40987" name="Line 1075">
              <a:extLst>
                <a:ext uri="{FF2B5EF4-FFF2-40B4-BE49-F238E27FC236}">
                  <a16:creationId xmlns:a16="http://schemas.microsoft.com/office/drawing/2014/main" id="{C41F2F72-16F3-47E4-9E21-460AC9BAF7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3" y="3612"/>
              <a:ext cx="1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8" name="Text Box 1076">
              <a:extLst>
                <a:ext uri="{FF2B5EF4-FFF2-40B4-BE49-F238E27FC236}">
                  <a16:creationId xmlns:a16="http://schemas.microsoft.com/office/drawing/2014/main" id="{CA8F0895-D5E7-4330-B944-48C58E792A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9" y="3564"/>
              <a:ext cx="32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 i="1">
                  <a:solidFill>
                    <a:srgbClr val="FF5050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b="1" baseline="-25000">
                  <a:solidFill>
                    <a:srgbClr val="FF505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40989" name="Line 1077">
              <a:extLst>
                <a:ext uri="{FF2B5EF4-FFF2-40B4-BE49-F238E27FC236}">
                  <a16:creationId xmlns:a16="http://schemas.microsoft.com/office/drawing/2014/main" id="{741DE012-D728-48F1-89DD-1D246D584E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19" y="3793"/>
              <a:ext cx="319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A63B6A47-C0E8-494E-8EA8-06B1894101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44675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三、线性链表的定义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1987" name="Text Box 3">
            <a:extLst>
              <a:ext uri="{FF2B5EF4-FFF2-40B4-BE49-F238E27FC236}">
                <a16:creationId xmlns:a16="http://schemas.microsoft.com/office/drawing/2014/main" id="{0033E42A-EF6A-4F34-B540-485D3FB350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712F2C3D-D1D0-4263-86EC-681738AEFC12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29</a:t>
            </a:fld>
            <a:endParaRPr lang="en-US" altLang="zh-CN" sz="2400"/>
          </a:p>
        </p:txBody>
      </p:sp>
      <p:sp>
        <p:nvSpPr>
          <p:cNvPr id="41988" name="Text Box 4">
            <a:extLst>
              <a:ext uri="{FF2B5EF4-FFF2-40B4-BE49-F238E27FC236}">
                <a16:creationId xmlns:a16="http://schemas.microsoft.com/office/drawing/2014/main" id="{9299C615-48C0-4B07-92E0-D5FCA95761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 dirty="0">
                <a:solidFill>
                  <a:srgbClr val="333399"/>
                </a:solidFill>
                <a:ea typeface="仿宋_GB2312" pitchFamily="49" charset="-122"/>
              </a:rPr>
              <a:t>第三节　线性链表</a:t>
            </a:r>
          </a:p>
        </p:txBody>
      </p:sp>
      <p:sp>
        <p:nvSpPr>
          <p:cNvPr id="41989" name="Rectangle 5">
            <a:extLst>
              <a:ext uri="{FF2B5EF4-FFF2-40B4-BE49-F238E27FC236}">
                <a16:creationId xmlns:a16="http://schemas.microsoft.com/office/drawing/2014/main" id="{A1D62BBF-E92C-44E7-B076-87F68EECEA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750" y="2667000"/>
            <a:ext cx="8604250" cy="4038600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zh-CN" altLang="en-US" b="1" dirty="0">
                <a:ea typeface="黑体" panose="02010609060101010101" pitchFamily="49" charset="-122"/>
              </a:rPr>
              <a:t>定义一个结点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ea typeface="黑体" panose="02010609060101010101" pitchFamily="49" charset="-122"/>
              </a:rPr>
              <a:t>class  LNode {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ea typeface="黑体" panose="02010609060101010101" pitchFamily="49" charset="-122"/>
              </a:rPr>
              <a:t> public:	int         data;		     // </a:t>
            </a:r>
            <a:r>
              <a:rPr lang="zh-CN" altLang="en-US" sz="2000" dirty="0">
                <a:ea typeface="黑体" panose="02010609060101010101" pitchFamily="49" charset="-122"/>
              </a:rPr>
              <a:t>数据域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ea typeface="黑体" panose="02010609060101010101" pitchFamily="49" charset="-122"/>
              </a:rPr>
              <a:t>		LNode	  *next;	                // </a:t>
            </a:r>
            <a:r>
              <a:rPr lang="zh-CN" altLang="en-US" sz="2000" dirty="0">
                <a:ea typeface="黑体" panose="02010609060101010101" pitchFamily="49" charset="-122"/>
              </a:rPr>
              <a:t>后继指针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ea typeface="黑体" panose="02010609060101010101" pitchFamily="49" charset="-122"/>
              </a:rPr>
              <a:t>} ;  //</a:t>
            </a:r>
            <a:r>
              <a:rPr lang="zh-CN" altLang="en-US" sz="2000" dirty="0">
                <a:ea typeface="黑体" panose="02010609060101010101" pitchFamily="49" charset="-122"/>
              </a:rPr>
              <a:t>说明：结点定义成结构也可以</a:t>
            </a:r>
            <a:endParaRPr lang="en-US" altLang="zh-CN" sz="2000" dirty="0">
              <a:ea typeface="黑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ea typeface="黑体" panose="02010609060101010101" pitchFamily="49" charset="-122"/>
              </a:rPr>
              <a:t>定义链表类</a:t>
            </a:r>
            <a:endParaRPr lang="en-US" altLang="zh-CN" sz="2000" dirty="0">
              <a:ea typeface="黑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  <a:buNone/>
            </a:pPr>
            <a:r>
              <a:rPr lang="en-US" altLang="zh-CN" sz="2000" dirty="0">
                <a:ea typeface="黑体" panose="02010609060101010101" pitchFamily="49" charset="-122"/>
              </a:rPr>
              <a:t>class LinkList{</a:t>
            </a:r>
          </a:p>
          <a:p>
            <a:pPr eaLnBrk="1" hangingPunct="1">
              <a:spcBef>
                <a:spcPct val="50000"/>
              </a:spcBef>
              <a:buNone/>
            </a:pPr>
            <a:r>
              <a:rPr lang="en-US" altLang="zh-CN" sz="2000" dirty="0">
                <a:ea typeface="黑体" panose="02010609060101010101" pitchFamily="49" charset="-122"/>
              </a:rPr>
              <a:t>    </a:t>
            </a:r>
            <a:r>
              <a:rPr lang="en-US" altLang="zh-CN" sz="2000" dirty="0">
                <a:solidFill>
                  <a:srgbClr val="FF0000"/>
                </a:solidFill>
                <a:ea typeface="黑体" panose="02010609060101010101" pitchFamily="49" charset="-122"/>
              </a:rPr>
              <a:t>int  </a:t>
            </a:r>
            <a:r>
              <a:rPr lang="en-US" altLang="zh-CN" sz="2000" dirty="0" err="1">
                <a:solidFill>
                  <a:srgbClr val="FF0000"/>
                </a:solidFill>
                <a:ea typeface="黑体" panose="02010609060101010101" pitchFamily="49" charset="-122"/>
              </a:rPr>
              <a:t>len</a:t>
            </a:r>
            <a:r>
              <a:rPr lang="en-US" altLang="zh-CN" sz="2000" dirty="0">
                <a:solidFill>
                  <a:srgbClr val="FF0000"/>
                </a:solidFill>
                <a:ea typeface="黑体" panose="02010609060101010101" pitchFamily="49" charset="-122"/>
              </a:rPr>
              <a:t>;  </a:t>
            </a:r>
            <a:r>
              <a:rPr lang="en-US" altLang="zh-CN" sz="2000" dirty="0" err="1">
                <a:solidFill>
                  <a:srgbClr val="FF0000"/>
                </a:solidFill>
                <a:ea typeface="黑体" panose="02010609060101010101" pitchFamily="49" charset="-122"/>
              </a:rPr>
              <a:t>LNode</a:t>
            </a:r>
            <a:r>
              <a:rPr lang="en-US" altLang="zh-CN" sz="2000" dirty="0">
                <a:solidFill>
                  <a:srgbClr val="FF0000"/>
                </a:solidFill>
                <a:ea typeface="黑体" panose="02010609060101010101" pitchFamily="49" charset="-122"/>
              </a:rPr>
              <a:t> *head;   </a:t>
            </a:r>
            <a:r>
              <a:rPr lang="en-US" altLang="zh-CN" sz="2000" dirty="0">
                <a:ea typeface="黑体" panose="02010609060101010101" pitchFamily="49" charset="-122"/>
              </a:rPr>
              <a:t>//head</a:t>
            </a:r>
            <a:r>
              <a:rPr lang="zh-CN" altLang="en-US" sz="2000" dirty="0">
                <a:ea typeface="黑体" panose="02010609060101010101" pitchFamily="49" charset="-122"/>
              </a:rPr>
              <a:t>为单链表的头指针，</a:t>
            </a:r>
            <a:r>
              <a:rPr lang="en-US" altLang="zh-CN" sz="2000" dirty="0" err="1">
                <a:ea typeface="黑体" panose="02010609060101010101" pitchFamily="49" charset="-122"/>
              </a:rPr>
              <a:t>len</a:t>
            </a:r>
            <a:r>
              <a:rPr lang="zh-CN" altLang="en-US" sz="2000" dirty="0">
                <a:ea typeface="黑体" panose="02010609060101010101" pitchFamily="49" charset="-122"/>
              </a:rPr>
              <a:t>记录元素个数</a:t>
            </a:r>
            <a:endParaRPr lang="en-US" altLang="zh-CN" sz="2000" dirty="0">
              <a:ea typeface="黑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zh-CN" sz="2000" dirty="0">
              <a:ea typeface="黑体" panose="02010609060101010101" pitchFamily="49" charset="-122"/>
            </a:endParaRPr>
          </a:p>
        </p:txBody>
      </p:sp>
      <p:sp>
        <p:nvSpPr>
          <p:cNvPr id="41990" name="Rectangle 6">
            <a:extLst>
              <a:ext uri="{FF2B5EF4-FFF2-40B4-BE49-F238E27FC236}">
                <a16:creationId xmlns:a16="http://schemas.microsoft.com/office/drawing/2014/main" id="{43342427-2E82-4CB3-A495-723E6B860B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第２章　线性表</a:t>
            </a:r>
          </a:p>
        </p:txBody>
      </p:sp>
      <p:grpSp>
        <p:nvGrpSpPr>
          <p:cNvPr id="11" name="Group 30">
            <a:extLst>
              <a:ext uri="{FF2B5EF4-FFF2-40B4-BE49-F238E27FC236}">
                <a16:creationId xmlns:a16="http://schemas.microsoft.com/office/drawing/2014/main" id="{BA9C4AFD-306A-46A3-BBDE-EBBC38BA5F52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2819400"/>
            <a:ext cx="2971800" cy="641350"/>
            <a:chOff x="1860" y="3312"/>
            <a:chExt cx="1872" cy="404"/>
          </a:xfrm>
        </p:grpSpPr>
        <p:sp>
          <p:nvSpPr>
            <p:cNvPr id="12" name="Rectangle 31">
              <a:extLst>
                <a:ext uri="{FF2B5EF4-FFF2-40B4-BE49-F238E27FC236}">
                  <a16:creationId xmlns:a16="http://schemas.microsoft.com/office/drawing/2014/main" id="{AC00DCED-4B95-4B82-8271-A97BC5C738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0" y="3332"/>
              <a:ext cx="1872" cy="384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13" name="Text Box 32">
              <a:extLst>
                <a:ext uri="{FF2B5EF4-FFF2-40B4-BE49-F238E27FC236}">
                  <a16:creationId xmlns:a16="http://schemas.microsoft.com/office/drawing/2014/main" id="{3EDC6DCF-13AE-4612-884C-2C9537304E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3312"/>
              <a:ext cx="154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3600" b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data     next</a:t>
              </a:r>
            </a:p>
          </p:txBody>
        </p:sp>
        <p:sp>
          <p:nvSpPr>
            <p:cNvPr id="14" name="Line 33">
              <a:extLst>
                <a:ext uri="{FF2B5EF4-FFF2-40B4-BE49-F238E27FC236}">
                  <a16:creationId xmlns:a16="http://schemas.microsoft.com/office/drawing/2014/main" id="{5084A0BA-F2DA-4977-9B18-4C143DCF30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72" y="3332"/>
              <a:ext cx="0" cy="384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BA28CB8-33A7-481D-BEA2-F162BD5A42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0063" y="1500188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一、</a:t>
            </a:r>
            <a:r>
              <a:rPr lang="zh-CN" altLang="en-US"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线性</a:t>
            </a:r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数据结构的特点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219" name="Text Box 3">
            <a:extLst>
              <a:ext uri="{FF2B5EF4-FFF2-40B4-BE49-F238E27FC236}">
                <a16:creationId xmlns:a16="http://schemas.microsoft.com/office/drawing/2014/main" id="{38532925-0114-4D7B-B25A-3757F4B87A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A91B302A-DA3E-4DB6-8E96-BAB49152EDD7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3</a:t>
            </a:fld>
            <a:endParaRPr lang="en-US" altLang="zh-CN" sz="2400"/>
          </a:p>
        </p:txBody>
      </p:sp>
      <p:sp>
        <p:nvSpPr>
          <p:cNvPr id="9220" name="Text Box 4">
            <a:extLst>
              <a:ext uri="{FF2B5EF4-FFF2-40B4-BE49-F238E27FC236}">
                <a16:creationId xmlns:a16="http://schemas.microsoft.com/office/drawing/2014/main" id="{353E58CD-248C-4114-9201-66A0730099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" y="1000125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第一节　线性表</a:t>
            </a:r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30D883D1-7C25-490C-9B4C-19433FFF6C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214563"/>
            <a:ext cx="8763000" cy="3714750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在数据元素的非空有限集中</a:t>
            </a:r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１、存在惟一的一个被称作</a:t>
            </a: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“</a:t>
            </a:r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第一个</a:t>
            </a: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”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的数据元素(如</a:t>
            </a: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“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１</a:t>
            </a: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”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２、存在惟一的一个被称作</a:t>
            </a: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“</a:t>
            </a:r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最后一个</a:t>
            </a: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”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的数据元素(如</a:t>
            </a: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“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６</a:t>
            </a: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”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３、除第一个元素外，每个数据元素均只有一个</a:t>
            </a:r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前驱</a:t>
            </a:r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４、除最后一个元素外，每个数据元素均只有一个</a:t>
            </a:r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后继</a:t>
            </a:r>
          </a:p>
        </p:txBody>
      </p:sp>
      <p:sp>
        <p:nvSpPr>
          <p:cNvPr id="9222" name="Rectangle 7">
            <a:extLst>
              <a:ext uri="{FF2B5EF4-FFF2-40B4-BE49-F238E27FC236}">
                <a16:creationId xmlns:a16="http://schemas.microsoft.com/office/drawing/2014/main" id="{91B75669-6EE8-4689-81B1-0B23A0FBB1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第２章　线性表</a:t>
            </a:r>
          </a:p>
        </p:txBody>
      </p:sp>
      <p:grpSp>
        <p:nvGrpSpPr>
          <p:cNvPr id="9223" name="Group 8">
            <a:extLst>
              <a:ext uri="{FF2B5EF4-FFF2-40B4-BE49-F238E27FC236}">
                <a16:creationId xmlns:a16="http://schemas.microsoft.com/office/drawing/2014/main" id="{4DB861C1-CE0E-4605-B715-760B9260DBBA}"/>
              </a:ext>
            </a:extLst>
          </p:cNvPr>
          <p:cNvGrpSpPr>
            <a:grpSpLocks/>
          </p:cNvGrpSpPr>
          <p:nvPr/>
        </p:nvGrpSpPr>
        <p:grpSpPr bwMode="auto">
          <a:xfrm>
            <a:off x="5857875" y="2500313"/>
            <a:ext cx="2605088" cy="328612"/>
            <a:chOff x="2640" y="2207"/>
            <a:chExt cx="3129" cy="312"/>
          </a:xfrm>
        </p:grpSpPr>
        <p:sp>
          <p:nvSpPr>
            <p:cNvPr id="9225" name="Oval 9">
              <a:extLst>
                <a:ext uri="{FF2B5EF4-FFF2-40B4-BE49-F238E27FC236}">
                  <a16:creationId xmlns:a16="http://schemas.microsoft.com/office/drawing/2014/main" id="{600C5D5A-61AD-4165-956E-A4CA00B098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2227"/>
              <a:ext cx="288" cy="269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9226" name="Oval 10">
              <a:extLst>
                <a:ext uri="{FF2B5EF4-FFF2-40B4-BE49-F238E27FC236}">
                  <a16:creationId xmlns:a16="http://schemas.microsoft.com/office/drawing/2014/main" id="{BBB5DFAC-86BA-48DF-A891-253DE64E10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4" y="2221"/>
              <a:ext cx="287" cy="269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9227" name="Line 11">
              <a:extLst>
                <a:ext uri="{FF2B5EF4-FFF2-40B4-BE49-F238E27FC236}">
                  <a16:creationId xmlns:a16="http://schemas.microsoft.com/office/drawing/2014/main" id="{7C6AA99D-2108-47E5-83FE-DC6301B373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30" y="2359"/>
              <a:ext cx="284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  <p:sp>
          <p:nvSpPr>
            <p:cNvPr id="9228" name="Line 12">
              <a:extLst>
                <a:ext uri="{FF2B5EF4-FFF2-40B4-BE49-F238E27FC236}">
                  <a16:creationId xmlns:a16="http://schemas.microsoft.com/office/drawing/2014/main" id="{A3DA8264-0582-405E-8AE0-E1FDD908F1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1" y="2359"/>
              <a:ext cx="283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  <p:sp>
          <p:nvSpPr>
            <p:cNvPr id="9229" name="Oval 13">
              <a:extLst>
                <a:ext uri="{FF2B5EF4-FFF2-40B4-BE49-F238E27FC236}">
                  <a16:creationId xmlns:a16="http://schemas.microsoft.com/office/drawing/2014/main" id="{A2855101-0256-4281-9DA3-A20F75562C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4" y="2221"/>
              <a:ext cx="288" cy="269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9230" name="Line 14">
              <a:extLst>
                <a:ext uri="{FF2B5EF4-FFF2-40B4-BE49-F238E27FC236}">
                  <a16:creationId xmlns:a16="http://schemas.microsoft.com/office/drawing/2014/main" id="{D7F8D8B7-F7CE-4719-AC95-BE13DE909B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72" y="2359"/>
              <a:ext cx="282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  <p:sp>
          <p:nvSpPr>
            <p:cNvPr id="9231" name="Oval 15">
              <a:extLst>
                <a:ext uri="{FF2B5EF4-FFF2-40B4-BE49-F238E27FC236}">
                  <a16:creationId xmlns:a16="http://schemas.microsoft.com/office/drawing/2014/main" id="{52C93C84-D535-4C18-B8EE-03C22478F6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4" y="2221"/>
              <a:ext cx="288" cy="269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9232" name="Line 16">
              <a:extLst>
                <a:ext uri="{FF2B5EF4-FFF2-40B4-BE49-F238E27FC236}">
                  <a16:creationId xmlns:a16="http://schemas.microsoft.com/office/drawing/2014/main" id="{B7ADB6D7-A939-4CE3-A6C5-707584A791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32" y="2353"/>
              <a:ext cx="282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  <p:sp>
          <p:nvSpPr>
            <p:cNvPr id="9233" name="Oval 17">
              <a:extLst>
                <a:ext uri="{FF2B5EF4-FFF2-40B4-BE49-F238E27FC236}">
                  <a16:creationId xmlns:a16="http://schemas.microsoft.com/office/drawing/2014/main" id="{91F250CD-1D5E-469F-B88C-5A753CB8BD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4" y="2208"/>
              <a:ext cx="288" cy="269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9234" name="Text Box 18">
              <a:extLst>
                <a:ext uri="{FF2B5EF4-FFF2-40B4-BE49-F238E27FC236}">
                  <a16:creationId xmlns:a16="http://schemas.microsoft.com/office/drawing/2014/main" id="{6CD21194-8E09-4110-B3FB-109651B6EE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11" y="2258"/>
              <a:ext cx="152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CC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9235" name="Text Box 19">
              <a:extLst>
                <a:ext uri="{FF2B5EF4-FFF2-40B4-BE49-F238E27FC236}">
                  <a16:creationId xmlns:a16="http://schemas.microsoft.com/office/drawing/2014/main" id="{F6563843-744F-4912-9789-A8D11CC30C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7" y="2254"/>
              <a:ext cx="152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CC0000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9236" name="Text Box 20">
              <a:extLst>
                <a:ext uri="{FF2B5EF4-FFF2-40B4-BE49-F238E27FC236}">
                  <a16:creationId xmlns:a16="http://schemas.microsoft.com/office/drawing/2014/main" id="{28E6514F-14AE-42FF-8656-9DCCADD3BE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9" y="2255"/>
              <a:ext cx="152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CC0000"/>
                  </a:solidFill>
                  <a:latin typeface="Times New Roman" panose="02020603050405020304" pitchFamily="18" charset="0"/>
                </a:rPr>
                <a:t>3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9237" name="Text Box 21">
              <a:extLst>
                <a:ext uri="{FF2B5EF4-FFF2-40B4-BE49-F238E27FC236}">
                  <a16:creationId xmlns:a16="http://schemas.microsoft.com/office/drawing/2014/main" id="{453F565F-074B-4D0A-B650-C81E23BF01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32" y="2258"/>
              <a:ext cx="153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CC0000"/>
                  </a:solidFill>
                  <a:latin typeface="Times New Roman" panose="02020603050405020304" pitchFamily="18" charset="0"/>
                </a:rPr>
                <a:t>4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9238" name="Text Box 22">
              <a:extLst>
                <a:ext uri="{FF2B5EF4-FFF2-40B4-BE49-F238E27FC236}">
                  <a16:creationId xmlns:a16="http://schemas.microsoft.com/office/drawing/2014/main" id="{B1E8645E-7DE2-4DA8-B0FE-017FBF743C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16" y="2248"/>
              <a:ext cx="152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CC0000"/>
                  </a:solidFill>
                  <a:latin typeface="Times New Roman" panose="02020603050405020304" pitchFamily="18" charset="0"/>
                </a:rPr>
                <a:t>5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9239" name="Line 23">
              <a:extLst>
                <a:ext uri="{FF2B5EF4-FFF2-40B4-BE49-F238E27FC236}">
                  <a16:creationId xmlns:a16="http://schemas.microsoft.com/office/drawing/2014/main" id="{39A91560-3350-40DC-A3A8-B9DACA0BF0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99" y="2352"/>
              <a:ext cx="282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  <p:sp>
          <p:nvSpPr>
            <p:cNvPr id="9240" name="Oval 24">
              <a:extLst>
                <a:ext uri="{FF2B5EF4-FFF2-40B4-BE49-F238E27FC236}">
                  <a16:creationId xmlns:a16="http://schemas.microsoft.com/office/drawing/2014/main" id="{0C55DC71-DF4F-4B81-8207-CEF4A70AFB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1" y="2207"/>
              <a:ext cx="288" cy="269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9241" name="Text Box 25">
              <a:extLst>
                <a:ext uri="{FF2B5EF4-FFF2-40B4-BE49-F238E27FC236}">
                  <a16:creationId xmlns:a16="http://schemas.microsoft.com/office/drawing/2014/main" id="{81B23AA1-DA8B-47BE-AAEE-76D366F69A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82" y="2246"/>
              <a:ext cx="153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CC0000"/>
                  </a:solidFill>
                  <a:latin typeface="Times New Roman" panose="02020603050405020304" pitchFamily="18" charset="0"/>
                </a:rPr>
                <a:t>6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</p:grpSp>
      <p:sp>
        <p:nvSpPr>
          <p:cNvPr id="26" name="Rectangle 4">
            <a:extLst>
              <a:ext uri="{FF2B5EF4-FFF2-40B4-BE49-F238E27FC236}">
                <a16:creationId xmlns:a16="http://schemas.microsoft.com/office/drawing/2014/main" id="{F0E44EC0-223D-4411-A4F0-98E6196766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313" y="6143625"/>
            <a:ext cx="89296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zh-CN" altLang="en-US" sz="2400" b="1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简言之，线性结构反映结点间的逻辑关系是</a:t>
            </a:r>
            <a:r>
              <a:rPr lang="zh-CN" altLang="en-US" sz="2400" b="1" u="sng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一对一（</a:t>
            </a:r>
            <a:r>
              <a:rPr lang="en-US" altLang="zh-CN" sz="2400" b="1" u="sng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1:1</a:t>
            </a:r>
            <a:r>
              <a:rPr lang="zh-CN" altLang="en-US" sz="2400" b="1" u="sng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en-US" sz="2400" b="1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Text Box 3">
            <a:extLst>
              <a:ext uri="{FF2B5EF4-FFF2-40B4-BE49-F238E27FC236}">
                <a16:creationId xmlns:a16="http://schemas.microsoft.com/office/drawing/2014/main" id="{0033E42A-EF6A-4F34-B540-485D3FB350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712F2C3D-D1D0-4263-86EC-681738AEFC12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30</a:t>
            </a:fld>
            <a:endParaRPr lang="en-US" altLang="zh-CN" sz="2400"/>
          </a:p>
        </p:txBody>
      </p:sp>
      <p:sp>
        <p:nvSpPr>
          <p:cNvPr id="41988" name="Text Box 4">
            <a:extLst>
              <a:ext uri="{FF2B5EF4-FFF2-40B4-BE49-F238E27FC236}">
                <a16:creationId xmlns:a16="http://schemas.microsoft.com/office/drawing/2014/main" id="{9299C615-48C0-4B07-92E0-D5FCA95761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 dirty="0">
                <a:solidFill>
                  <a:srgbClr val="333399"/>
                </a:solidFill>
                <a:ea typeface="仿宋_GB2312" pitchFamily="49" charset="-122"/>
              </a:rPr>
              <a:t>第三节　线性链表</a:t>
            </a:r>
          </a:p>
        </p:txBody>
      </p:sp>
      <p:sp>
        <p:nvSpPr>
          <p:cNvPr id="41989" name="Rectangle 5">
            <a:extLst>
              <a:ext uri="{FF2B5EF4-FFF2-40B4-BE49-F238E27FC236}">
                <a16:creationId xmlns:a16="http://schemas.microsoft.com/office/drawing/2014/main" id="{A1D62BBF-E92C-44E7-B076-87F68EECEA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750" y="1752600"/>
            <a:ext cx="8604250" cy="4038600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buNone/>
            </a:pPr>
            <a:r>
              <a:rPr lang="en-US" altLang="zh-CN" sz="2000" dirty="0">
                <a:ea typeface="黑体" panose="02010609060101010101" pitchFamily="49" charset="-122"/>
              </a:rPr>
              <a:t>public:</a:t>
            </a:r>
          </a:p>
          <a:p>
            <a:pPr eaLnBrk="1" hangingPunct="1">
              <a:spcBef>
                <a:spcPct val="50000"/>
              </a:spcBef>
              <a:buNone/>
            </a:pPr>
            <a:r>
              <a:rPr lang="en-US" altLang="zh-CN" sz="2000" dirty="0">
                <a:ea typeface="黑体" panose="02010609060101010101" pitchFamily="49" charset="-122"/>
              </a:rPr>
              <a:t>    LinkList();  // </a:t>
            </a:r>
            <a:r>
              <a:rPr lang="zh-CN" altLang="en-US" sz="2000" dirty="0">
                <a:ea typeface="黑体" panose="02010609060101010101" pitchFamily="49" charset="-122"/>
              </a:rPr>
              <a:t>无参构造方法，建立链表</a:t>
            </a:r>
            <a:endParaRPr lang="en-US" altLang="zh-CN" sz="2000" dirty="0">
              <a:ea typeface="黑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  <a:buNone/>
            </a:pPr>
            <a:r>
              <a:rPr lang="en-US" altLang="zh-CN" sz="2000" dirty="0">
                <a:ea typeface="黑体" panose="02010609060101010101" pitchFamily="49" charset="-122"/>
              </a:rPr>
              <a:t>    LinkList(int a[],int n);  //</a:t>
            </a:r>
            <a:r>
              <a:rPr lang="zh-CN" altLang="en-US" sz="2000" dirty="0">
                <a:ea typeface="黑体" panose="02010609060101010101" pitchFamily="49" charset="-122"/>
              </a:rPr>
              <a:t>有参构造方法，建立链表</a:t>
            </a:r>
            <a:endParaRPr lang="en-US" altLang="zh-CN" sz="2000" dirty="0">
              <a:ea typeface="黑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  <a:buNone/>
            </a:pPr>
            <a:r>
              <a:rPr lang="en-US" altLang="zh-CN" sz="2000" dirty="0">
                <a:ea typeface="黑体" panose="02010609060101010101" pitchFamily="49" charset="-122"/>
              </a:rPr>
              <a:t>    ~LinkList();   //</a:t>
            </a:r>
            <a:r>
              <a:rPr lang="zh-CN" altLang="en-US" sz="2000" dirty="0">
                <a:ea typeface="黑体" panose="02010609060101010101" pitchFamily="49" charset="-122"/>
              </a:rPr>
              <a:t>析构函数</a:t>
            </a:r>
            <a:endParaRPr lang="en-US" altLang="zh-CN" sz="2000" dirty="0">
              <a:ea typeface="黑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  <a:buNone/>
            </a:pPr>
            <a:r>
              <a:rPr lang="en-US" altLang="zh-CN" sz="2000" dirty="0">
                <a:ea typeface="黑体" panose="02010609060101010101" pitchFamily="49" charset="-122"/>
              </a:rPr>
              <a:t>    int </a:t>
            </a:r>
            <a:r>
              <a:rPr lang="en-US" altLang="zh-CN" sz="2000" dirty="0" err="1">
                <a:ea typeface="黑体" panose="02010609060101010101" pitchFamily="49" charset="-122"/>
              </a:rPr>
              <a:t>ListLength</a:t>
            </a:r>
            <a:r>
              <a:rPr lang="en-US" altLang="zh-CN" sz="2000" dirty="0">
                <a:ea typeface="黑体" panose="02010609060101010101" pitchFamily="49" charset="-122"/>
              </a:rPr>
              <a:t>();   //</a:t>
            </a:r>
            <a:r>
              <a:rPr lang="zh-CN" altLang="en-US" sz="2000" dirty="0">
                <a:ea typeface="黑体" panose="02010609060101010101" pitchFamily="49" charset="-122"/>
              </a:rPr>
              <a:t>求单链表的长度</a:t>
            </a:r>
            <a:endParaRPr lang="en-US" altLang="zh-CN" sz="2000" dirty="0">
              <a:ea typeface="黑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  <a:buNone/>
            </a:pPr>
            <a:r>
              <a:rPr lang="en-US" altLang="zh-CN" sz="2000" dirty="0">
                <a:ea typeface="黑体" panose="02010609060101010101" pitchFamily="49" charset="-122"/>
              </a:rPr>
              <a:t>    LNode</a:t>
            </a:r>
            <a:r>
              <a:rPr lang="zh-CN" altLang="en-US" sz="2000" dirty="0">
                <a:ea typeface="黑体" panose="02010609060101010101" pitchFamily="49" charset="-122"/>
              </a:rPr>
              <a:t>*</a:t>
            </a:r>
            <a:r>
              <a:rPr lang="en-US" altLang="zh-CN" sz="2000" dirty="0">
                <a:ea typeface="黑体" panose="02010609060101010101" pitchFamily="49" charset="-122"/>
              </a:rPr>
              <a:t> </a:t>
            </a:r>
            <a:r>
              <a:rPr lang="en-US" altLang="zh-CN" sz="2000" dirty="0" err="1"/>
              <a:t>SearchLinkList</a:t>
            </a:r>
            <a:r>
              <a:rPr lang="en-US" altLang="zh-CN" sz="2000" dirty="0">
                <a:ea typeface="黑体" panose="02010609060101010101" pitchFamily="49" charset="-122"/>
              </a:rPr>
              <a:t>(int </a:t>
            </a:r>
            <a:r>
              <a:rPr lang="en-US" altLang="zh-CN" sz="2000" dirty="0" err="1">
                <a:ea typeface="黑体" panose="02010609060101010101" pitchFamily="49" charset="-122"/>
              </a:rPr>
              <a:t>i</a:t>
            </a:r>
            <a:r>
              <a:rPr lang="en-US" altLang="zh-CN" sz="2000" dirty="0">
                <a:ea typeface="黑体" panose="02010609060101010101" pitchFamily="49" charset="-122"/>
              </a:rPr>
              <a:t>);  //</a:t>
            </a:r>
            <a:r>
              <a:rPr lang="zh-CN" altLang="en-US" sz="2000" dirty="0">
                <a:ea typeface="黑体" panose="02010609060101010101" pitchFamily="49" charset="-122"/>
              </a:rPr>
              <a:t>返回单链表中第</a:t>
            </a:r>
            <a:r>
              <a:rPr lang="en-US" altLang="zh-CN" sz="2000" dirty="0" err="1">
                <a:ea typeface="黑体" panose="02010609060101010101" pitchFamily="49" charset="-122"/>
              </a:rPr>
              <a:t>i</a:t>
            </a:r>
            <a:r>
              <a:rPr lang="zh-CN" altLang="en-US" sz="2000" dirty="0">
                <a:ea typeface="黑体" panose="02010609060101010101" pitchFamily="49" charset="-122"/>
              </a:rPr>
              <a:t>个结点</a:t>
            </a:r>
            <a:endParaRPr lang="en-US" altLang="zh-CN" sz="2000" dirty="0">
              <a:ea typeface="黑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  <a:buNone/>
            </a:pPr>
            <a:r>
              <a:rPr lang="en-US" altLang="zh-CN" sz="2000" dirty="0">
                <a:ea typeface="黑体" panose="02010609060101010101" pitchFamily="49" charset="-122"/>
              </a:rPr>
              <a:t>    int Locate(int item);  //</a:t>
            </a:r>
            <a:r>
              <a:rPr lang="zh-CN" altLang="en-US" sz="2000" dirty="0">
                <a:ea typeface="黑体" panose="02010609060101010101" pitchFamily="49" charset="-122"/>
              </a:rPr>
              <a:t>求单链表中值为</a:t>
            </a:r>
            <a:r>
              <a:rPr lang="en-US" altLang="zh-CN" sz="2000" dirty="0">
                <a:ea typeface="黑体" panose="02010609060101010101" pitchFamily="49" charset="-122"/>
              </a:rPr>
              <a:t>item</a:t>
            </a:r>
            <a:r>
              <a:rPr lang="zh-CN" altLang="en-US" sz="2000" dirty="0">
                <a:ea typeface="黑体" panose="02010609060101010101" pitchFamily="49" charset="-122"/>
              </a:rPr>
              <a:t>的元素序号</a:t>
            </a:r>
            <a:endParaRPr lang="en-US" altLang="zh-CN" sz="2000" dirty="0">
              <a:ea typeface="黑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  <a:buNone/>
            </a:pPr>
            <a:r>
              <a:rPr lang="en-US" altLang="zh-CN" sz="2000" dirty="0">
                <a:ea typeface="黑体" panose="02010609060101010101" pitchFamily="49" charset="-122"/>
              </a:rPr>
              <a:t>    void </a:t>
            </a:r>
            <a:r>
              <a:rPr lang="en-US" altLang="zh-CN" sz="2000" dirty="0" err="1">
                <a:ea typeface="黑体" panose="02010609060101010101" pitchFamily="49" charset="-122"/>
              </a:rPr>
              <a:t>PrintList</a:t>
            </a:r>
            <a:r>
              <a:rPr lang="en-US" altLang="zh-CN" sz="2000" dirty="0">
                <a:ea typeface="黑体" panose="02010609060101010101" pitchFamily="49" charset="-122"/>
              </a:rPr>
              <a:t>();  //</a:t>
            </a:r>
            <a:r>
              <a:rPr lang="zh-CN" altLang="en-US" sz="2000" dirty="0">
                <a:ea typeface="黑体" panose="02010609060101010101" pitchFamily="49" charset="-122"/>
              </a:rPr>
              <a:t>按序号依次输出各元素</a:t>
            </a:r>
            <a:endParaRPr lang="en-US" altLang="zh-CN" sz="2000" dirty="0">
              <a:ea typeface="黑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  <a:buNone/>
            </a:pPr>
            <a:r>
              <a:rPr lang="en-US" altLang="zh-CN" sz="2000" dirty="0">
                <a:ea typeface="黑体" panose="02010609060101010101" pitchFamily="49" charset="-122"/>
              </a:rPr>
              <a:t>    void Insert(int </a:t>
            </a:r>
            <a:r>
              <a:rPr lang="en-US" altLang="zh-CN" sz="2000" dirty="0" err="1">
                <a:ea typeface="黑体" panose="02010609060101010101" pitchFamily="49" charset="-122"/>
              </a:rPr>
              <a:t>i</a:t>
            </a:r>
            <a:r>
              <a:rPr lang="en-US" altLang="zh-CN" sz="2000" dirty="0">
                <a:ea typeface="黑体" panose="02010609060101010101" pitchFamily="49" charset="-122"/>
              </a:rPr>
              <a:t>, int item);  //</a:t>
            </a:r>
            <a:r>
              <a:rPr lang="zh-CN" altLang="en-US" sz="2000" dirty="0">
                <a:ea typeface="黑体" panose="02010609060101010101" pitchFamily="49" charset="-122"/>
              </a:rPr>
              <a:t>在单链表中第</a:t>
            </a:r>
            <a:r>
              <a:rPr lang="en-US" altLang="zh-CN" sz="2000" dirty="0" err="1">
                <a:ea typeface="黑体" panose="02010609060101010101" pitchFamily="49" charset="-122"/>
              </a:rPr>
              <a:t>i</a:t>
            </a:r>
            <a:r>
              <a:rPr lang="zh-CN" altLang="en-US" sz="2000" dirty="0">
                <a:ea typeface="黑体" panose="02010609060101010101" pitchFamily="49" charset="-122"/>
              </a:rPr>
              <a:t>个位置插入值为</a:t>
            </a:r>
            <a:r>
              <a:rPr lang="en-US" altLang="zh-CN" sz="2000" dirty="0">
                <a:ea typeface="黑体" panose="02010609060101010101" pitchFamily="49" charset="-122"/>
              </a:rPr>
              <a:t>item</a:t>
            </a:r>
            <a:r>
              <a:rPr lang="zh-CN" altLang="en-US" sz="2000" dirty="0">
                <a:ea typeface="黑体" panose="02010609060101010101" pitchFamily="49" charset="-122"/>
              </a:rPr>
              <a:t>的结点</a:t>
            </a:r>
            <a:endParaRPr lang="en-US" altLang="zh-CN" sz="2000" dirty="0">
              <a:ea typeface="黑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  <a:buNone/>
            </a:pPr>
            <a:r>
              <a:rPr lang="en-US" altLang="zh-CN" sz="2000" dirty="0">
                <a:ea typeface="黑体" panose="02010609060101010101" pitchFamily="49" charset="-122"/>
              </a:rPr>
              <a:t>    int Delete(int </a:t>
            </a:r>
            <a:r>
              <a:rPr lang="en-US" altLang="zh-CN" sz="2000" dirty="0" err="1">
                <a:ea typeface="黑体" panose="02010609060101010101" pitchFamily="49" charset="-122"/>
              </a:rPr>
              <a:t>i</a:t>
            </a:r>
            <a:r>
              <a:rPr lang="en-US" altLang="zh-CN" sz="2000" dirty="0">
                <a:ea typeface="黑体" panose="02010609060101010101" pitchFamily="49" charset="-122"/>
              </a:rPr>
              <a:t>);  //</a:t>
            </a:r>
            <a:r>
              <a:rPr lang="zh-CN" altLang="en-US" sz="2000" dirty="0">
                <a:ea typeface="黑体" panose="02010609060101010101" pitchFamily="49" charset="-122"/>
              </a:rPr>
              <a:t>在单链表中删除第</a:t>
            </a:r>
            <a:r>
              <a:rPr lang="en-US" altLang="zh-CN" sz="2000" dirty="0" err="1">
                <a:ea typeface="黑体" panose="02010609060101010101" pitchFamily="49" charset="-122"/>
              </a:rPr>
              <a:t>i</a:t>
            </a:r>
            <a:r>
              <a:rPr lang="zh-CN" altLang="en-US" sz="2000" dirty="0">
                <a:ea typeface="黑体" panose="02010609060101010101" pitchFamily="49" charset="-122"/>
              </a:rPr>
              <a:t>个结点</a:t>
            </a:r>
            <a:endParaRPr lang="en-US" altLang="zh-CN" sz="2000" dirty="0">
              <a:ea typeface="黑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  <a:buNone/>
            </a:pPr>
            <a:r>
              <a:rPr lang="en-US" altLang="zh-CN" sz="2000" dirty="0">
                <a:ea typeface="黑体" panose="02010609060101010101" pitchFamily="49" charset="-122"/>
              </a:rPr>
              <a:t>};</a:t>
            </a:r>
          </a:p>
        </p:txBody>
      </p:sp>
      <p:sp>
        <p:nvSpPr>
          <p:cNvPr id="41990" name="Rectangle 6">
            <a:extLst>
              <a:ext uri="{FF2B5EF4-FFF2-40B4-BE49-F238E27FC236}">
                <a16:creationId xmlns:a16="http://schemas.microsoft.com/office/drawing/2014/main" id="{43342427-2E82-4CB3-A495-723E6B860B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第２章　线性表</a:t>
            </a:r>
          </a:p>
        </p:txBody>
      </p:sp>
    </p:spTree>
    <p:extLst>
      <p:ext uri="{BB962C8B-B14F-4D97-AF65-F5344CB8AC3E}">
        <p14:creationId xmlns:p14="http://schemas.microsoft.com/office/powerpoint/2010/main" val="24094044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21FFCAFA-0E27-49A1-89AC-921DE26C6D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四、找指定位置元素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4035" name="Text Box 3">
            <a:extLst>
              <a:ext uri="{FF2B5EF4-FFF2-40B4-BE49-F238E27FC236}">
                <a16:creationId xmlns:a16="http://schemas.microsoft.com/office/drawing/2014/main" id="{C5524F61-E643-4C5C-811E-5E5AE876FF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FA0F18B3-ADE3-4757-A900-FB587A1C9696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31</a:t>
            </a:fld>
            <a:endParaRPr lang="en-US" altLang="zh-CN" sz="2400"/>
          </a:p>
        </p:txBody>
      </p:sp>
      <p:sp>
        <p:nvSpPr>
          <p:cNvPr id="44036" name="Text Box 4">
            <a:extLst>
              <a:ext uri="{FF2B5EF4-FFF2-40B4-BE49-F238E27FC236}">
                <a16:creationId xmlns:a16="http://schemas.microsoft.com/office/drawing/2014/main" id="{C73D1A8E-B555-4342-9DF2-838C82ADD2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 dirty="0">
                <a:solidFill>
                  <a:srgbClr val="333399"/>
                </a:solidFill>
                <a:ea typeface="仿宋_GB2312" pitchFamily="49" charset="-122"/>
              </a:rPr>
              <a:t>第三节　线性链表</a:t>
            </a:r>
          </a:p>
        </p:txBody>
      </p:sp>
      <p:sp>
        <p:nvSpPr>
          <p:cNvPr id="44037" name="Rectangle 5">
            <a:extLst>
              <a:ext uri="{FF2B5EF4-FFF2-40B4-BE49-F238E27FC236}">
                <a16:creationId xmlns:a16="http://schemas.microsoft.com/office/drawing/2014/main" id="{6750F5F2-3186-4AE7-946B-3A77504A9B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4038600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zh-CN" altLang="en-US" b="1">
                <a:ea typeface="黑体" panose="02010609060101010101" pitchFamily="49" charset="-122"/>
              </a:rPr>
              <a:t>在线性链表中找第</a:t>
            </a:r>
            <a:r>
              <a:rPr lang="en-US" altLang="zh-CN" b="1">
                <a:ea typeface="黑体" panose="02010609060101010101" pitchFamily="49" charset="-122"/>
              </a:rPr>
              <a:t>i</a:t>
            </a:r>
            <a:r>
              <a:rPr lang="zh-CN" altLang="en-US" b="1">
                <a:ea typeface="黑体" panose="02010609060101010101" pitchFamily="49" charset="-122"/>
              </a:rPr>
              <a:t>个元素</a:t>
            </a:r>
          </a:p>
          <a:p>
            <a:pPr eaLnBrk="1" hangingPunct="1">
              <a:spcBef>
                <a:spcPct val="30000"/>
              </a:spcBef>
            </a:pPr>
            <a:r>
              <a:rPr lang="zh-CN" altLang="en-US" b="1">
                <a:ea typeface="黑体" panose="02010609060101010101" pitchFamily="49" charset="-122"/>
              </a:rPr>
              <a:t>由于线性链表中元素的存储位置具有随机性，因此，只有</a:t>
            </a:r>
            <a:r>
              <a:rPr lang="zh-CN" altLang="en-US" b="1">
                <a:solidFill>
                  <a:srgbClr val="FF0000"/>
                </a:solidFill>
                <a:ea typeface="黑体" panose="02010609060101010101" pitchFamily="49" charset="-122"/>
              </a:rPr>
              <a:t>从头</a:t>
            </a:r>
            <a:r>
              <a:rPr lang="zh-CN" altLang="en-US" b="1">
                <a:ea typeface="黑体" panose="02010609060101010101" pitchFamily="49" charset="-122"/>
              </a:rPr>
              <a:t>结点开始，顺链一步步查找</a:t>
            </a:r>
          </a:p>
        </p:txBody>
      </p:sp>
      <p:sp>
        <p:nvSpPr>
          <p:cNvPr id="44038" name="Rectangle 6">
            <a:extLst>
              <a:ext uri="{FF2B5EF4-FFF2-40B4-BE49-F238E27FC236}">
                <a16:creationId xmlns:a16="http://schemas.microsoft.com/office/drawing/2014/main" id="{A967277E-196C-4883-AA4E-4F2773A594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第２章　线性表</a:t>
            </a:r>
          </a:p>
        </p:txBody>
      </p:sp>
      <p:grpSp>
        <p:nvGrpSpPr>
          <p:cNvPr id="44039" name="Group 35">
            <a:extLst>
              <a:ext uri="{FF2B5EF4-FFF2-40B4-BE49-F238E27FC236}">
                <a16:creationId xmlns:a16="http://schemas.microsoft.com/office/drawing/2014/main" id="{372B8F13-EEB4-43C6-BCF8-DB03BB8930C7}"/>
              </a:ext>
            </a:extLst>
          </p:cNvPr>
          <p:cNvGrpSpPr>
            <a:grpSpLocks/>
          </p:cNvGrpSpPr>
          <p:nvPr/>
        </p:nvGrpSpPr>
        <p:grpSpPr bwMode="auto">
          <a:xfrm>
            <a:off x="684213" y="5589588"/>
            <a:ext cx="7897812" cy="728662"/>
            <a:chOff x="431" y="3521"/>
            <a:chExt cx="4975" cy="459"/>
          </a:xfrm>
        </p:grpSpPr>
        <p:sp>
          <p:nvSpPr>
            <p:cNvPr id="44040" name="Line 10">
              <a:extLst>
                <a:ext uri="{FF2B5EF4-FFF2-40B4-BE49-F238E27FC236}">
                  <a16:creationId xmlns:a16="http://schemas.microsoft.com/office/drawing/2014/main" id="{8A085349-D78F-4E36-B8C7-A033409723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5" y="3815"/>
              <a:ext cx="319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41" name="Rectangle 11">
              <a:extLst>
                <a:ext uri="{FF2B5EF4-FFF2-40B4-BE49-F238E27FC236}">
                  <a16:creationId xmlns:a16="http://schemas.microsoft.com/office/drawing/2014/main" id="{7C90C90A-0B6C-45FA-BFEF-82D2960AC4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2" y="3612"/>
              <a:ext cx="585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44042" name="Line 12">
              <a:extLst>
                <a:ext uri="{FF2B5EF4-FFF2-40B4-BE49-F238E27FC236}">
                  <a16:creationId xmlns:a16="http://schemas.microsoft.com/office/drawing/2014/main" id="{AD2DED23-A3F6-40F3-8259-A95D0F2E67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4" y="3623"/>
              <a:ext cx="1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43" name="Line 14">
              <a:extLst>
                <a:ext uri="{FF2B5EF4-FFF2-40B4-BE49-F238E27FC236}">
                  <a16:creationId xmlns:a16="http://schemas.microsoft.com/office/drawing/2014/main" id="{C98A1806-67D4-4F38-A93F-4ADE9A34B3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40" y="3815"/>
              <a:ext cx="319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44" name="Rectangle 15">
              <a:extLst>
                <a:ext uri="{FF2B5EF4-FFF2-40B4-BE49-F238E27FC236}">
                  <a16:creationId xmlns:a16="http://schemas.microsoft.com/office/drawing/2014/main" id="{BCC4751B-242C-4729-B724-B795E0921D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3" y="3617"/>
              <a:ext cx="585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44045" name="Line 16">
              <a:extLst>
                <a:ext uri="{FF2B5EF4-FFF2-40B4-BE49-F238E27FC236}">
                  <a16:creationId xmlns:a16="http://schemas.microsoft.com/office/drawing/2014/main" id="{FD368258-19FD-4BDC-8FC9-0E0414B0B2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5" y="3617"/>
              <a:ext cx="1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46" name="Line 17">
              <a:extLst>
                <a:ext uri="{FF2B5EF4-FFF2-40B4-BE49-F238E27FC236}">
                  <a16:creationId xmlns:a16="http://schemas.microsoft.com/office/drawing/2014/main" id="{8AD7216F-736E-4456-B1D2-85778FF915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4" y="3809"/>
              <a:ext cx="319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47" name="Rectangle 18">
              <a:extLst>
                <a:ext uri="{FF2B5EF4-FFF2-40B4-BE49-F238E27FC236}">
                  <a16:creationId xmlns:a16="http://schemas.microsoft.com/office/drawing/2014/main" id="{39C8905A-1DBD-46FB-BA52-A530F32BEC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1" y="3611"/>
              <a:ext cx="585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44048" name="Line 19">
              <a:extLst>
                <a:ext uri="{FF2B5EF4-FFF2-40B4-BE49-F238E27FC236}">
                  <a16:creationId xmlns:a16="http://schemas.microsoft.com/office/drawing/2014/main" id="{1EA869B0-1712-4DE3-AFB2-D700E1B766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40" y="3611"/>
              <a:ext cx="1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49" name="Line 20">
              <a:extLst>
                <a:ext uri="{FF2B5EF4-FFF2-40B4-BE49-F238E27FC236}">
                  <a16:creationId xmlns:a16="http://schemas.microsoft.com/office/drawing/2014/main" id="{4962748A-97B5-471A-AE18-FF79E88705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2" y="3809"/>
              <a:ext cx="348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50" name="Text Box 22">
              <a:extLst>
                <a:ext uri="{FF2B5EF4-FFF2-40B4-BE49-F238E27FC236}">
                  <a16:creationId xmlns:a16="http://schemas.microsoft.com/office/drawing/2014/main" id="{079BB1BF-E6A0-4442-927E-C4F15EFED8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0" y="3575"/>
              <a:ext cx="32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 i="1">
                  <a:solidFill>
                    <a:srgbClr val="FF5050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b="1" baseline="-25000">
                  <a:solidFill>
                    <a:srgbClr val="FF5050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44051" name="Text Box 23">
              <a:extLst>
                <a:ext uri="{FF2B5EF4-FFF2-40B4-BE49-F238E27FC236}">
                  <a16:creationId xmlns:a16="http://schemas.microsoft.com/office/drawing/2014/main" id="{EEFFA1D1-958A-460A-82A7-4F3BF3878B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1" y="3569"/>
              <a:ext cx="291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 i="1">
                  <a:solidFill>
                    <a:srgbClr val="FF5050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b="1" baseline="-25000">
                  <a:solidFill>
                    <a:srgbClr val="FF5050"/>
                  </a:solidFill>
                  <a:latin typeface="Times New Roman" panose="02020603050405020304" pitchFamily="18" charset="0"/>
                </a:rPr>
                <a:t>i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44052" name="Text Box 24">
              <a:extLst>
                <a:ext uri="{FF2B5EF4-FFF2-40B4-BE49-F238E27FC236}">
                  <a16:creationId xmlns:a16="http://schemas.microsoft.com/office/drawing/2014/main" id="{72AE917C-E8CE-46DC-885D-6FEEE15ED3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21" y="3563"/>
              <a:ext cx="33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 i="1">
                  <a:solidFill>
                    <a:srgbClr val="FF5050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b="1" baseline="-25000">
                  <a:solidFill>
                    <a:srgbClr val="FF5050"/>
                  </a:solidFill>
                  <a:latin typeface="Times New Roman" panose="02020603050405020304" pitchFamily="18" charset="0"/>
                </a:rPr>
                <a:t>n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44053" name="Text Box 25">
              <a:extLst>
                <a:ext uri="{FF2B5EF4-FFF2-40B4-BE49-F238E27FC236}">
                  <a16:creationId xmlns:a16="http://schemas.microsoft.com/office/drawing/2014/main" id="{FCFD22A4-8048-4B65-82F8-7FD9D95B0A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9" y="3617"/>
              <a:ext cx="25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solidFill>
                    <a:schemeClr val="hlink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</a:t>
              </a:r>
              <a:endParaRPr lang="zh-CN" altLang="en-US" sz="240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54" name="Text Box 26">
              <a:extLst>
                <a:ext uri="{FF2B5EF4-FFF2-40B4-BE49-F238E27FC236}">
                  <a16:creationId xmlns:a16="http://schemas.microsoft.com/office/drawing/2014/main" id="{5B5492AD-6F05-43B4-82C8-397DBA6B75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" y="3653"/>
              <a:ext cx="26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L</a:t>
              </a:r>
              <a:endParaRPr lang="en-US" altLang="zh-CN" sz="2800">
                <a:latin typeface="Times New Roman" panose="02020603050405020304" pitchFamily="18" charset="0"/>
              </a:endParaRPr>
            </a:p>
          </p:txBody>
        </p:sp>
        <p:sp>
          <p:nvSpPr>
            <p:cNvPr id="44055" name="Line 27">
              <a:extLst>
                <a:ext uri="{FF2B5EF4-FFF2-40B4-BE49-F238E27FC236}">
                  <a16:creationId xmlns:a16="http://schemas.microsoft.com/office/drawing/2014/main" id="{A4B79F9A-CA1E-4D75-B7E6-05CAC03C0E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6" y="3809"/>
              <a:ext cx="348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56" name="Text Box 28">
              <a:extLst>
                <a:ext uri="{FF2B5EF4-FFF2-40B4-BE49-F238E27FC236}">
                  <a16:creationId xmlns:a16="http://schemas.microsoft.com/office/drawing/2014/main" id="{B06F0952-16BE-40CA-92C9-88E49BE3CA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5" y="3521"/>
              <a:ext cx="319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>
                  <a:latin typeface="Times New Roman" panose="02020603050405020304" pitchFamily="18" charset="0"/>
                </a:rPr>
                <a:t>…</a:t>
              </a:r>
              <a:endParaRPr lang="zh-CN" altLang="en-US"/>
            </a:p>
          </p:txBody>
        </p:sp>
        <p:sp>
          <p:nvSpPr>
            <p:cNvPr id="44057" name="Text Box 29">
              <a:extLst>
                <a:ext uri="{FF2B5EF4-FFF2-40B4-BE49-F238E27FC236}">
                  <a16:creationId xmlns:a16="http://schemas.microsoft.com/office/drawing/2014/main" id="{CA3A35D0-FD20-4F9D-95C0-F9D472D7BF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2" y="3521"/>
              <a:ext cx="319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>
                  <a:latin typeface="Times New Roman" panose="02020603050405020304" pitchFamily="18" charset="0"/>
                </a:rPr>
                <a:t>…</a:t>
              </a:r>
              <a:endParaRPr lang="zh-CN" altLang="en-US"/>
            </a:p>
          </p:txBody>
        </p:sp>
        <p:sp>
          <p:nvSpPr>
            <p:cNvPr id="44058" name="Rectangle 31">
              <a:extLst>
                <a:ext uri="{FF2B5EF4-FFF2-40B4-BE49-F238E27FC236}">
                  <a16:creationId xmlns:a16="http://schemas.microsoft.com/office/drawing/2014/main" id="{F4631B20-57F3-4F48-AFE7-D301206E47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3612"/>
              <a:ext cx="585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44059" name="Line 32">
              <a:extLst>
                <a:ext uri="{FF2B5EF4-FFF2-40B4-BE49-F238E27FC236}">
                  <a16:creationId xmlns:a16="http://schemas.microsoft.com/office/drawing/2014/main" id="{296FD024-718C-4E31-89BF-4DDF90D308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3" y="3612"/>
              <a:ext cx="1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60" name="Text Box 33">
              <a:extLst>
                <a:ext uri="{FF2B5EF4-FFF2-40B4-BE49-F238E27FC236}">
                  <a16:creationId xmlns:a16="http://schemas.microsoft.com/office/drawing/2014/main" id="{C47466A3-AAD2-4C39-A967-67305C2AC7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9" y="3564"/>
              <a:ext cx="32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 i="1">
                  <a:solidFill>
                    <a:srgbClr val="FF5050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b="1" baseline="-25000">
                  <a:solidFill>
                    <a:srgbClr val="FF505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44061" name="Line 34">
              <a:extLst>
                <a:ext uri="{FF2B5EF4-FFF2-40B4-BE49-F238E27FC236}">
                  <a16:creationId xmlns:a16="http://schemas.microsoft.com/office/drawing/2014/main" id="{FD45D5A8-36F7-46A4-8EE1-DA2D543607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19" y="3793"/>
              <a:ext cx="319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15746573-E9C9-4A66-BF75-4DB89310A2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四、找指定位置元素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5059" name="Text Box 3">
            <a:extLst>
              <a:ext uri="{FF2B5EF4-FFF2-40B4-BE49-F238E27FC236}">
                <a16:creationId xmlns:a16="http://schemas.microsoft.com/office/drawing/2014/main" id="{986C73A3-2CD2-48BD-BD37-2FEA2AB5AC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E11D0D5F-6A51-45C2-9D3D-1CCDF5DAABF3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32</a:t>
            </a:fld>
            <a:endParaRPr lang="en-US" altLang="zh-CN" sz="2400"/>
          </a:p>
        </p:txBody>
      </p:sp>
      <p:sp>
        <p:nvSpPr>
          <p:cNvPr id="45060" name="Text Box 4">
            <a:extLst>
              <a:ext uri="{FF2B5EF4-FFF2-40B4-BE49-F238E27FC236}">
                <a16:creationId xmlns:a16="http://schemas.microsoft.com/office/drawing/2014/main" id="{B3293604-6C20-40EE-86CD-B98CB2BD67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 dirty="0">
                <a:solidFill>
                  <a:srgbClr val="333399"/>
                </a:solidFill>
                <a:ea typeface="仿宋_GB2312" pitchFamily="49" charset="-122"/>
              </a:rPr>
              <a:t>第三节　线性链表</a:t>
            </a:r>
          </a:p>
        </p:txBody>
      </p:sp>
      <p:sp>
        <p:nvSpPr>
          <p:cNvPr id="45061" name="Rectangle 5">
            <a:extLst>
              <a:ext uri="{FF2B5EF4-FFF2-40B4-BE49-F238E27FC236}">
                <a16:creationId xmlns:a16="http://schemas.microsoft.com/office/drawing/2014/main" id="{2303D24F-34AA-4D83-A17B-14FB824070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61975" y="2852936"/>
            <a:ext cx="8604250" cy="422116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/>
              <a:t>LNode* </a:t>
            </a:r>
            <a:r>
              <a:rPr lang="en-US" altLang="zh-CN" sz="2000" dirty="0" err="1"/>
              <a:t>SearchLinkList</a:t>
            </a:r>
            <a:r>
              <a:rPr lang="en-US" altLang="zh-CN" sz="2000" dirty="0"/>
              <a:t>(int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)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/>
              <a:t>{	// 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head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为单链表的头结点，</a:t>
            </a:r>
            <a:r>
              <a:rPr lang="en-US" altLang="zh-CN" sz="2000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为待查找的第</a:t>
            </a:r>
            <a:r>
              <a:rPr lang="en-US" altLang="zh-CN" sz="2000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个元素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/>
              <a:t>	LNode *p;</a:t>
            </a:r>
          </a:p>
          <a:p>
            <a:pPr eaLnBrk="1" hangingPunct="1">
              <a:buNone/>
            </a:pPr>
            <a:r>
              <a:rPr lang="en-US" altLang="zh-CN" sz="2000" dirty="0"/>
              <a:t>     if (</a:t>
            </a:r>
            <a:r>
              <a:rPr lang="en-US" altLang="zh-CN" sz="2000" dirty="0" err="1"/>
              <a:t>len</a:t>
            </a:r>
            <a:r>
              <a:rPr lang="en-US" altLang="zh-CN" sz="2000" dirty="0"/>
              <a:t>==0 ||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&lt;1 ||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&gt;</a:t>
            </a:r>
            <a:r>
              <a:rPr lang="en-US" altLang="zh-CN" sz="2000" dirty="0" err="1"/>
              <a:t>len</a:t>
            </a:r>
            <a:r>
              <a:rPr lang="en-US" altLang="zh-CN" sz="2000" dirty="0"/>
              <a:t>) return(NULL); //</a:t>
            </a:r>
            <a:r>
              <a:rPr lang="zh-CN" altLang="en-US" sz="2000" dirty="0"/>
              <a:t>判定</a:t>
            </a:r>
            <a:r>
              <a:rPr lang="en-US" altLang="zh-CN" sz="2000" dirty="0" err="1"/>
              <a:t>i</a:t>
            </a:r>
            <a:r>
              <a:rPr lang="zh-CN" altLang="en-US" sz="2000" dirty="0"/>
              <a:t>的合法性</a:t>
            </a:r>
            <a:r>
              <a:rPr lang="en-US" altLang="zh-CN" sz="2000" dirty="0"/>
              <a:t>	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/>
              <a:t>	 p = head;     		               // 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指向头结点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None/>
            </a:pPr>
            <a:r>
              <a:rPr lang="zh-CN" altLang="en-US" sz="2000" dirty="0"/>
              <a:t>	 </a:t>
            </a:r>
            <a:r>
              <a:rPr lang="en-US" altLang="zh-CN" sz="2000" dirty="0"/>
              <a:t>for(int j=0;j&lt;</a:t>
            </a:r>
            <a:r>
              <a:rPr lang="en-US" altLang="zh-CN" sz="2000" dirty="0" err="1"/>
              <a:t>i;j</a:t>
            </a:r>
            <a:r>
              <a:rPr lang="en-US" altLang="zh-CN" sz="2000" dirty="0"/>
              <a:t>++) {p = p-&gt;next; }	   // </a:t>
            </a:r>
            <a:r>
              <a:rPr lang="zh-CN" altLang="en-US" sz="2000" dirty="0">
                <a:ea typeface="黑体" panose="02010609060101010101" pitchFamily="49" charset="-122"/>
              </a:rPr>
              <a:t>顺指针查找</a:t>
            </a:r>
          </a:p>
          <a:p>
            <a:pPr eaLnBrk="1" hangingPunct="1">
              <a:buNone/>
            </a:pPr>
            <a:r>
              <a:rPr lang="zh-CN" altLang="en-US" sz="2000" dirty="0"/>
              <a:t>	 </a:t>
            </a:r>
            <a:r>
              <a:rPr lang="en-US" altLang="zh-CN" sz="2000" dirty="0"/>
              <a:t>return(p);				   // 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返回第</a:t>
            </a:r>
            <a:r>
              <a:rPr lang="en-US" altLang="zh-CN" sz="2000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个元素结点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/>
              <a:t>} </a:t>
            </a:r>
          </a:p>
        </p:txBody>
      </p:sp>
      <p:sp>
        <p:nvSpPr>
          <p:cNvPr id="45062" name="Rectangle 6">
            <a:extLst>
              <a:ext uri="{FF2B5EF4-FFF2-40B4-BE49-F238E27FC236}">
                <a16:creationId xmlns:a16="http://schemas.microsoft.com/office/drawing/2014/main" id="{885116DA-82DC-44B4-B861-F48D744597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第２章　线性表</a:t>
            </a:r>
          </a:p>
        </p:txBody>
      </p:sp>
      <p:grpSp>
        <p:nvGrpSpPr>
          <p:cNvPr id="45063" name="Group 30">
            <a:extLst>
              <a:ext uri="{FF2B5EF4-FFF2-40B4-BE49-F238E27FC236}">
                <a16:creationId xmlns:a16="http://schemas.microsoft.com/office/drawing/2014/main" id="{10D7811E-964B-4BAC-85CE-103EE9CA5804}"/>
              </a:ext>
            </a:extLst>
          </p:cNvPr>
          <p:cNvGrpSpPr>
            <a:grpSpLocks/>
          </p:cNvGrpSpPr>
          <p:nvPr/>
        </p:nvGrpSpPr>
        <p:grpSpPr bwMode="auto">
          <a:xfrm>
            <a:off x="684213" y="5949950"/>
            <a:ext cx="7897812" cy="728663"/>
            <a:chOff x="431" y="3521"/>
            <a:chExt cx="4975" cy="459"/>
          </a:xfrm>
        </p:grpSpPr>
        <p:sp>
          <p:nvSpPr>
            <p:cNvPr id="45064" name="Line 31">
              <a:extLst>
                <a:ext uri="{FF2B5EF4-FFF2-40B4-BE49-F238E27FC236}">
                  <a16:creationId xmlns:a16="http://schemas.microsoft.com/office/drawing/2014/main" id="{BAB084DA-6172-44DB-83B4-39193CA1C5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5" y="3815"/>
              <a:ext cx="319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65" name="Rectangle 32">
              <a:extLst>
                <a:ext uri="{FF2B5EF4-FFF2-40B4-BE49-F238E27FC236}">
                  <a16:creationId xmlns:a16="http://schemas.microsoft.com/office/drawing/2014/main" id="{B40FCD36-0964-4855-B44E-A90B65610C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2" y="3612"/>
              <a:ext cx="585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45066" name="Line 33">
              <a:extLst>
                <a:ext uri="{FF2B5EF4-FFF2-40B4-BE49-F238E27FC236}">
                  <a16:creationId xmlns:a16="http://schemas.microsoft.com/office/drawing/2014/main" id="{FCB7DC87-95B4-4F87-B2BC-FD1808D91C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4" y="3623"/>
              <a:ext cx="1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67" name="Line 34">
              <a:extLst>
                <a:ext uri="{FF2B5EF4-FFF2-40B4-BE49-F238E27FC236}">
                  <a16:creationId xmlns:a16="http://schemas.microsoft.com/office/drawing/2014/main" id="{E4F09269-078E-4DB0-BF10-A7D5CDD5BD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40" y="3815"/>
              <a:ext cx="319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68" name="Rectangle 35">
              <a:extLst>
                <a:ext uri="{FF2B5EF4-FFF2-40B4-BE49-F238E27FC236}">
                  <a16:creationId xmlns:a16="http://schemas.microsoft.com/office/drawing/2014/main" id="{B74BE5E9-1F65-47B9-A48C-145FAF8426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3" y="3617"/>
              <a:ext cx="585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45069" name="Line 36">
              <a:extLst>
                <a:ext uri="{FF2B5EF4-FFF2-40B4-BE49-F238E27FC236}">
                  <a16:creationId xmlns:a16="http://schemas.microsoft.com/office/drawing/2014/main" id="{65DADFB7-168A-402B-910E-E416C58D01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5" y="3617"/>
              <a:ext cx="1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70" name="Line 37">
              <a:extLst>
                <a:ext uri="{FF2B5EF4-FFF2-40B4-BE49-F238E27FC236}">
                  <a16:creationId xmlns:a16="http://schemas.microsoft.com/office/drawing/2014/main" id="{683169F5-D7E0-4BC4-8659-7A8898090E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4" y="3809"/>
              <a:ext cx="319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71" name="Rectangle 38">
              <a:extLst>
                <a:ext uri="{FF2B5EF4-FFF2-40B4-BE49-F238E27FC236}">
                  <a16:creationId xmlns:a16="http://schemas.microsoft.com/office/drawing/2014/main" id="{D94416BE-63D1-4A72-BBA5-C80D5DB0C3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1" y="3611"/>
              <a:ext cx="585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45072" name="Line 39">
              <a:extLst>
                <a:ext uri="{FF2B5EF4-FFF2-40B4-BE49-F238E27FC236}">
                  <a16:creationId xmlns:a16="http://schemas.microsoft.com/office/drawing/2014/main" id="{88118446-18A2-4C4F-ADF2-E22FBDB62A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40" y="3611"/>
              <a:ext cx="1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73" name="Line 40">
              <a:extLst>
                <a:ext uri="{FF2B5EF4-FFF2-40B4-BE49-F238E27FC236}">
                  <a16:creationId xmlns:a16="http://schemas.microsoft.com/office/drawing/2014/main" id="{926EB79F-0693-4C1D-BDE0-EFEB0BE751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2" y="3809"/>
              <a:ext cx="348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74" name="Text Box 41">
              <a:extLst>
                <a:ext uri="{FF2B5EF4-FFF2-40B4-BE49-F238E27FC236}">
                  <a16:creationId xmlns:a16="http://schemas.microsoft.com/office/drawing/2014/main" id="{DDC8BE8A-B02A-42F2-BBBF-4852F556D9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0" y="3575"/>
              <a:ext cx="32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 i="1">
                  <a:solidFill>
                    <a:srgbClr val="FF5050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b="1" baseline="-25000">
                  <a:solidFill>
                    <a:srgbClr val="FF5050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45075" name="Text Box 42">
              <a:extLst>
                <a:ext uri="{FF2B5EF4-FFF2-40B4-BE49-F238E27FC236}">
                  <a16:creationId xmlns:a16="http://schemas.microsoft.com/office/drawing/2014/main" id="{1D3F24B2-C079-4AC7-8822-2A49FB925D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1" y="3569"/>
              <a:ext cx="291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 i="1">
                  <a:solidFill>
                    <a:srgbClr val="FF5050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b="1" baseline="-25000">
                  <a:solidFill>
                    <a:srgbClr val="FF5050"/>
                  </a:solidFill>
                  <a:latin typeface="Times New Roman" panose="02020603050405020304" pitchFamily="18" charset="0"/>
                </a:rPr>
                <a:t>i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45076" name="Text Box 43">
              <a:extLst>
                <a:ext uri="{FF2B5EF4-FFF2-40B4-BE49-F238E27FC236}">
                  <a16:creationId xmlns:a16="http://schemas.microsoft.com/office/drawing/2014/main" id="{F6B28896-4B09-4647-8CED-3A308ED063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21" y="3563"/>
              <a:ext cx="33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 i="1">
                  <a:solidFill>
                    <a:srgbClr val="FF5050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b="1" baseline="-25000">
                  <a:solidFill>
                    <a:srgbClr val="FF5050"/>
                  </a:solidFill>
                  <a:latin typeface="Times New Roman" panose="02020603050405020304" pitchFamily="18" charset="0"/>
                </a:rPr>
                <a:t>n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45077" name="Text Box 44">
              <a:extLst>
                <a:ext uri="{FF2B5EF4-FFF2-40B4-BE49-F238E27FC236}">
                  <a16:creationId xmlns:a16="http://schemas.microsoft.com/office/drawing/2014/main" id="{633217E2-86AB-4E61-B795-37CB094C93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9" y="3617"/>
              <a:ext cx="25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solidFill>
                    <a:schemeClr val="hlink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</a:t>
              </a:r>
              <a:endParaRPr lang="zh-CN" altLang="en-US" sz="240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5078" name="Text Box 45">
              <a:extLst>
                <a:ext uri="{FF2B5EF4-FFF2-40B4-BE49-F238E27FC236}">
                  <a16:creationId xmlns:a16="http://schemas.microsoft.com/office/drawing/2014/main" id="{7CB2A750-9BC7-44FD-97CC-FE737E012E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" y="3653"/>
              <a:ext cx="26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L</a:t>
              </a:r>
              <a:endParaRPr lang="en-US" altLang="zh-CN" sz="2800">
                <a:latin typeface="Times New Roman" panose="02020603050405020304" pitchFamily="18" charset="0"/>
              </a:endParaRPr>
            </a:p>
          </p:txBody>
        </p:sp>
        <p:sp>
          <p:nvSpPr>
            <p:cNvPr id="45079" name="Line 46">
              <a:extLst>
                <a:ext uri="{FF2B5EF4-FFF2-40B4-BE49-F238E27FC236}">
                  <a16:creationId xmlns:a16="http://schemas.microsoft.com/office/drawing/2014/main" id="{C6D6AF6A-3667-4667-84EC-91A8AB0675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6" y="3809"/>
              <a:ext cx="348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80" name="Text Box 47">
              <a:extLst>
                <a:ext uri="{FF2B5EF4-FFF2-40B4-BE49-F238E27FC236}">
                  <a16:creationId xmlns:a16="http://schemas.microsoft.com/office/drawing/2014/main" id="{7E555609-35E1-4ED9-B4AB-61E60EAB07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5" y="3521"/>
              <a:ext cx="319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>
                  <a:latin typeface="Times New Roman" panose="02020603050405020304" pitchFamily="18" charset="0"/>
                </a:rPr>
                <a:t>…</a:t>
              </a:r>
              <a:endParaRPr lang="zh-CN" altLang="en-US"/>
            </a:p>
          </p:txBody>
        </p:sp>
        <p:sp>
          <p:nvSpPr>
            <p:cNvPr id="45081" name="Text Box 48">
              <a:extLst>
                <a:ext uri="{FF2B5EF4-FFF2-40B4-BE49-F238E27FC236}">
                  <a16:creationId xmlns:a16="http://schemas.microsoft.com/office/drawing/2014/main" id="{084AC46E-47C6-45E8-844A-96C722C667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2" y="3521"/>
              <a:ext cx="319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>
                  <a:latin typeface="Times New Roman" panose="02020603050405020304" pitchFamily="18" charset="0"/>
                </a:rPr>
                <a:t>…</a:t>
              </a:r>
              <a:endParaRPr lang="zh-CN" altLang="en-US"/>
            </a:p>
          </p:txBody>
        </p:sp>
        <p:sp>
          <p:nvSpPr>
            <p:cNvPr id="45082" name="Rectangle 49">
              <a:extLst>
                <a:ext uri="{FF2B5EF4-FFF2-40B4-BE49-F238E27FC236}">
                  <a16:creationId xmlns:a16="http://schemas.microsoft.com/office/drawing/2014/main" id="{2AC77055-7D74-4918-B92C-7645C6A583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3612"/>
              <a:ext cx="585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45083" name="Line 50">
              <a:extLst>
                <a:ext uri="{FF2B5EF4-FFF2-40B4-BE49-F238E27FC236}">
                  <a16:creationId xmlns:a16="http://schemas.microsoft.com/office/drawing/2014/main" id="{32E6C12C-82AB-42CE-A196-0E6B822769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3" y="3612"/>
              <a:ext cx="1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84" name="Text Box 51">
              <a:extLst>
                <a:ext uri="{FF2B5EF4-FFF2-40B4-BE49-F238E27FC236}">
                  <a16:creationId xmlns:a16="http://schemas.microsoft.com/office/drawing/2014/main" id="{E14AF201-DED3-417E-A9D6-2C6D3C1CA6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9" y="3564"/>
              <a:ext cx="32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 i="1">
                  <a:solidFill>
                    <a:srgbClr val="FF5050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b="1" baseline="-25000">
                  <a:solidFill>
                    <a:srgbClr val="FF505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45085" name="Line 52">
              <a:extLst>
                <a:ext uri="{FF2B5EF4-FFF2-40B4-BE49-F238E27FC236}">
                  <a16:creationId xmlns:a16="http://schemas.microsoft.com/office/drawing/2014/main" id="{1B5AEF8B-CE82-4D80-B4E6-046A4CD079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19" y="3793"/>
              <a:ext cx="319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406B2306-9A13-4EEF-B2CD-0D67A2396D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四、找指定元素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7107" name="Text Box 3">
            <a:extLst>
              <a:ext uri="{FF2B5EF4-FFF2-40B4-BE49-F238E27FC236}">
                <a16:creationId xmlns:a16="http://schemas.microsoft.com/office/drawing/2014/main" id="{8E410DEB-9146-4153-A7CA-FD2C412444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A540F3AF-9739-4FCB-85CE-5CCEDF047324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33</a:t>
            </a:fld>
            <a:endParaRPr lang="en-US" altLang="zh-CN" sz="2400"/>
          </a:p>
        </p:txBody>
      </p:sp>
      <p:sp>
        <p:nvSpPr>
          <p:cNvPr id="47108" name="Text Box 4">
            <a:extLst>
              <a:ext uri="{FF2B5EF4-FFF2-40B4-BE49-F238E27FC236}">
                <a16:creationId xmlns:a16="http://schemas.microsoft.com/office/drawing/2014/main" id="{341818AA-3B69-4908-BBBD-E84A1B7B7B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 dirty="0">
                <a:solidFill>
                  <a:srgbClr val="333399"/>
                </a:solidFill>
                <a:ea typeface="仿宋_GB2312" pitchFamily="49" charset="-122"/>
              </a:rPr>
              <a:t>第三节　线性链表</a:t>
            </a:r>
          </a:p>
        </p:txBody>
      </p:sp>
      <p:sp>
        <p:nvSpPr>
          <p:cNvPr id="47109" name="Rectangle 5">
            <a:extLst>
              <a:ext uri="{FF2B5EF4-FFF2-40B4-BE49-F238E27FC236}">
                <a16:creationId xmlns:a16="http://schemas.microsoft.com/office/drawing/2014/main" id="{B4D4AE1D-1968-459F-97F8-712DF6341A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4038600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zh-CN" altLang="en-US" b="1" dirty="0">
                <a:ea typeface="黑体" panose="02010609060101010101" pitchFamily="49" charset="-122"/>
              </a:rPr>
              <a:t>算法时间复杂度主要取决于</a:t>
            </a:r>
            <a:r>
              <a:rPr lang="en-US" altLang="zh-CN" b="1" dirty="0">
                <a:ea typeface="黑体" panose="02010609060101010101" pitchFamily="49" charset="-122"/>
              </a:rPr>
              <a:t>while</a:t>
            </a:r>
            <a:r>
              <a:rPr lang="zh-CN" altLang="en-US" b="1" dirty="0">
                <a:ea typeface="黑体" panose="02010609060101010101" pitchFamily="49" charset="-122"/>
              </a:rPr>
              <a:t>循环中的语句频度</a:t>
            </a:r>
          </a:p>
          <a:p>
            <a:pPr eaLnBrk="1" hangingPunct="1">
              <a:spcBef>
                <a:spcPct val="30000"/>
              </a:spcBef>
            </a:pPr>
            <a:r>
              <a:rPr lang="zh-CN" altLang="en-US" b="1" dirty="0">
                <a:ea typeface="黑体" panose="02010609060101010101" pitchFamily="49" charset="-122"/>
              </a:rPr>
              <a:t>频度与被查找元素在单链表中的位置有关</a:t>
            </a:r>
          </a:p>
          <a:p>
            <a:pPr eaLnBrk="1" hangingPunct="1">
              <a:spcBef>
                <a:spcPct val="30000"/>
              </a:spcBef>
            </a:pPr>
            <a:r>
              <a:rPr lang="zh-CN" altLang="en-US" b="1" dirty="0">
                <a:ea typeface="黑体" panose="02010609060101010101" pitchFamily="49" charset="-122"/>
              </a:rPr>
              <a:t>若1≤</a:t>
            </a:r>
            <a:r>
              <a:rPr lang="en-US" altLang="zh-CN" b="1" dirty="0" err="1">
                <a:ea typeface="黑体" panose="02010609060101010101" pitchFamily="49" charset="-122"/>
              </a:rPr>
              <a:t>i≤n</a:t>
            </a:r>
            <a:r>
              <a:rPr lang="en-US" altLang="zh-CN" b="1" dirty="0">
                <a:ea typeface="黑体" panose="02010609060101010101" pitchFamily="49" charset="-122"/>
              </a:rPr>
              <a:t>，</a:t>
            </a:r>
            <a:r>
              <a:rPr lang="zh-CN" altLang="en-US" b="1" dirty="0">
                <a:ea typeface="黑体" panose="02010609060101010101" pitchFamily="49" charset="-122"/>
              </a:rPr>
              <a:t>则频度为</a:t>
            </a:r>
            <a:r>
              <a:rPr lang="en-US" altLang="zh-CN" b="1" dirty="0">
                <a:ea typeface="黑体" panose="02010609060101010101" pitchFamily="49" charset="-122"/>
              </a:rPr>
              <a:t>i-1，</a:t>
            </a:r>
            <a:r>
              <a:rPr lang="zh-CN" altLang="en-US" b="1" dirty="0">
                <a:ea typeface="黑体" panose="02010609060101010101" pitchFamily="49" charset="-122"/>
              </a:rPr>
              <a:t>否则为</a:t>
            </a:r>
            <a:r>
              <a:rPr lang="en-US" altLang="zh-CN" b="1" dirty="0">
                <a:ea typeface="黑体" panose="02010609060101010101" pitchFamily="49" charset="-122"/>
              </a:rPr>
              <a:t>n</a:t>
            </a:r>
          </a:p>
          <a:p>
            <a:pPr eaLnBrk="1" hangingPunct="1">
              <a:spcBef>
                <a:spcPct val="30000"/>
              </a:spcBef>
            </a:pPr>
            <a:r>
              <a:rPr lang="zh-CN" altLang="en-US" b="1" dirty="0">
                <a:ea typeface="黑体" panose="02010609060101010101" pitchFamily="49" charset="-122"/>
              </a:rPr>
              <a:t>因此时间复杂度为</a:t>
            </a:r>
            <a:r>
              <a:rPr lang="en-US" altLang="zh-CN" b="1" dirty="0">
                <a:ea typeface="黑体" panose="02010609060101010101" pitchFamily="49" charset="-122"/>
              </a:rPr>
              <a:t>O(n)</a:t>
            </a:r>
          </a:p>
        </p:txBody>
      </p:sp>
      <p:sp>
        <p:nvSpPr>
          <p:cNvPr id="47110" name="Rectangle 6">
            <a:extLst>
              <a:ext uri="{FF2B5EF4-FFF2-40B4-BE49-F238E27FC236}">
                <a16:creationId xmlns:a16="http://schemas.microsoft.com/office/drawing/2014/main" id="{E4B455BE-FA16-41ED-A926-A4F74AD5DB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第２章　线性表</a:t>
            </a:r>
          </a:p>
        </p:txBody>
      </p:sp>
      <p:grpSp>
        <p:nvGrpSpPr>
          <p:cNvPr id="47111" name="Group 30">
            <a:extLst>
              <a:ext uri="{FF2B5EF4-FFF2-40B4-BE49-F238E27FC236}">
                <a16:creationId xmlns:a16="http://schemas.microsoft.com/office/drawing/2014/main" id="{BE9B5A83-B2EB-4ED9-9C15-6B18C38AF063}"/>
              </a:ext>
            </a:extLst>
          </p:cNvPr>
          <p:cNvGrpSpPr>
            <a:grpSpLocks/>
          </p:cNvGrpSpPr>
          <p:nvPr/>
        </p:nvGrpSpPr>
        <p:grpSpPr bwMode="auto">
          <a:xfrm>
            <a:off x="684213" y="5949950"/>
            <a:ext cx="7897812" cy="728663"/>
            <a:chOff x="431" y="3521"/>
            <a:chExt cx="4975" cy="459"/>
          </a:xfrm>
        </p:grpSpPr>
        <p:sp>
          <p:nvSpPr>
            <p:cNvPr id="47112" name="Line 31">
              <a:extLst>
                <a:ext uri="{FF2B5EF4-FFF2-40B4-BE49-F238E27FC236}">
                  <a16:creationId xmlns:a16="http://schemas.microsoft.com/office/drawing/2014/main" id="{5CBB3595-FE73-409B-9D5C-F3124396B7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5" y="3815"/>
              <a:ext cx="319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13" name="Rectangle 32">
              <a:extLst>
                <a:ext uri="{FF2B5EF4-FFF2-40B4-BE49-F238E27FC236}">
                  <a16:creationId xmlns:a16="http://schemas.microsoft.com/office/drawing/2014/main" id="{192CD734-152E-4242-95D2-8F1789DA1C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2" y="3612"/>
              <a:ext cx="585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47114" name="Line 33">
              <a:extLst>
                <a:ext uri="{FF2B5EF4-FFF2-40B4-BE49-F238E27FC236}">
                  <a16:creationId xmlns:a16="http://schemas.microsoft.com/office/drawing/2014/main" id="{7E4392E1-D550-460D-973D-D693FD21EE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4" y="3623"/>
              <a:ext cx="1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15" name="Line 34">
              <a:extLst>
                <a:ext uri="{FF2B5EF4-FFF2-40B4-BE49-F238E27FC236}">
                  <a16:creationId xmlns:a16="http://schemas.microsoft.com/office/drawing/2014/main" id="{24CC2B3F-0D17-4CF6-AEF7-8B35237C74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40" y="3815"/>
              <a:ext cx="319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16" name="Rectangle 35">
              <a:extLst>
                <a:ext uri="{FF2B5EF4-FFF2-40B4-BE49-F238E27FC236}">
                  <a16:creationId xmlns:a16="http://schemas.microsoft.com/office/drawing/2014/main" id="{920876EA-69F8-46B3-B44B-42C587105D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3" y="3617"/>
              <a:ext cx="585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47117" name="Line 36">
              <a:extLst>
                <a:ext uri="{FF2B5EF4-FFF2-40B4-BE49-F238E27FC236}">
                  <a16:creationId xmlns:a16="http://schemas.microsoft.com/office/drawing/2014/main" id="{53850733-2571-4921-8152-C4215A08BD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5" y="3617"/>
              <a:ext cx="1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18" name="Line 37">
              <a:extLst>
                <a:ext uri="{FF2B5EF4-FFF2-40B4-BE49-F238E27FC236}">
                  <a16:creationId xmlns:a16="http://schemas.microsoft.com/office/drawing/2014/main" id="{D932140F-6BE4-49B7-B859-64EF492DED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4" y="3809"/>
              <a:ext cx="319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19" name="Rectangle 38">
              <a:extLst>
                <a:ext uri="{FF2B5EF4-FFF2-40B4-BE49-F238E27FC236}">
                  <a16:creationId xmlns:a16="http://schemas.microsoft.com/office/drawing/2014/main" id="{7150058A-FF0F-4B8A-A1CE-CDBCCAD80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1" y="3611"/>
              <a:ext cx="585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47120" name="Line 39">
              <a:extLst>
                <a:ext uri="{FF2B5EF4-FFF2-40B4-BE49-F238E27FC236}">
                  <a16:creationId xmlns:a16="http://schemas.microsoft.com/office/drawing/2014/main" id="{E4018C94-F460-4310-A9DF-8DFFD4E027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40" y="3611"/>
              <a:ext cx="1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21" name="Line 40">
              <a:extLst>
                <a:ext uri="{FF2B5EF4-FFF2-40B4-BE49-F238E27FC236}">
                  <a16:creationId xmlns:a16="http://schemas.microsoft.com/office/drawing/2014/main" id="{CAEC8D8F-D3E0-46F7-A0FF-9305B28A6C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2" y="3809"/>
              <a:ext cx="348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22" name="Text Box 41">
              <a:extLst>
                <a:ext uri="{FF2B5EF4-FFF2-40B4-BE49-F238E27FC236}">
                  <a16:creationId xmlns:a16="http://schemas.microsoft.com/office/drawing/2014/main" id="{F18F3094-15E3-473E-95BE-49F3859266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0" y="3575"/>
              <a:ext cx="32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 i="1">
                  <a:solidFill>
                    <a:srgbClr val="FF5050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b="1" baseline="-25000">
                  <a:solidFill>
                    <a:srgbClr val="FF5050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47123" name="Text Box 42">
              <a:extLst>
                <a:ext uri="{FF2B5EF4-FFF2-40B4-BE49-F238E27FC236}">
                  <a16:creationId xmlns:a16="http://schemas.microsoft.com/office/drawing/2014/main" id="{CE36CBCC-1253-4563-9E2B-E56BBF9B2F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1" y="3569"/>
              <a:ext cx="291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 i="1">
                  <a:solidFill>
                    <a:srgbClr val="FF5050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b="1" baseline="-25000">
                  <a:solidFill>
                    <a:srgbClr val="FF5050"/>
                  </a:solidFill>
                  <a:latin typeface="Times New Roman" panose="02020603050405020304" pitchFamily="18" charset="0"/>
                </a:rPr>
                <a:t>i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47124" name="Text Box 43">
              <a:extLst>
                <a:ext uri="{FF2B5EF4-FFF2-40B4-BE49-F238E27FC236}">
                  <a16:creationId xmlns:a16="http://schemas.microsoft.com/office/drawing/2014/main" id="{9694E966-9A10-4CE1-AA9C-320F74B272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21" y="3563"/>
              <a:ext cx="33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 i="1">
                  <a:solidFill>
                    <a:srgbClr val="FF5050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b="1" baseline="-25000">
                  <a:solidFill>
                    <a:srgbClr val="FF5050"/>
                  </a:solidFill>
                  <a:latin typeface="Times New Roman" panose="02020603050405020304" pitchFamily="18" charset="0"/>
                </a:rPr>
                <a:t>n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47125" name="Text Box 44">
              <a:extLst>
                <a:ext uri="{FF2B5EF4-FFF2-40B4-BE49-F238E27FC236}">
                  <a16:creationId xmlns:a16="http://schemas.microsoft.com/office/drawing/2014/main" id="{93554682-5B37-44AB-80D6-B585D5F2A8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9" y="3617"/>
              <a:ext cx="25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solidFill>
                    <a:schemeClr val="hlink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</a:t>
              </a:r>
              <a:endParaRPr lang="zh-CN" altLang="en-US" sz="240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7126" name="Text Box 45">
              <a:extLst>
                <a:ext uri="{FF2B5EF4-FFF2-40B4-BE49-F238E27FC236}">
                  <a16:creationId xmlns:a16="http://schemas.microsoft.com/office/drawing/2014/main" id="{04690400-D79A-48B9-A7B3-8CB1C463E6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" y="3653"/>
              <a:ext cx="26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L</a:t>
              </a:r>
              <a:endParaRPr lang="en-US" altLang="zh-CN" sz="2800">
                <a:latin typeface="Times New Roman" panose="02020603050405020304" pitchFamily="18" charset="0"/>
              </a:endParaRPr>
            </a:p>
          </p:txBody>
        </p:sp>
        <p:sp>
          <p:nvSpPr>
            <p:cNvPr id="47127" name="Line 46">
              <a:extLst>
                <a:ext uri="{FF2B5EF4-FFF2-40B4-BE49-F238E27FC236}">
                  <a16:creationId xmlns:a16="http://schemas.microsoft.com/office/drawing/2014/main" id="{7D599D94-9232-4768-A6D2-8BC0395998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6" y="3809"/>
              <a:ext cx="348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28" name="Text Box 47">
              <a:extLst>
                <a:ext uri="{FF2B5EF4-FFF2-40B4-BE49-F238E27FC236}">
                  <a16:creationId xmlns:a16="http://schemas.microsoft.com/office/drawing/2014/main" id="{23E1B576-A07A-4320-9131-564060056F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5" y="3521"/>
              <a:ext cx="319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>
                  <a:latin typeface="Times New Roman" panose="02020603050405020304" pitchFamily="18" charset="0"/>
                </a:rPr>
                <a:t>…</a:t>
              </a:r>
              <a:endParaRPr lang="zh-CN" altLang="en-US"/>
            </a:p>
          </p:txBody>
        </p:sp>
        <p:sp>
          <p:nvSpPr>
            <p:cNvPr id="47129" name="Text Box 48">
              <a:extLst>
                <a:ext uri="{FF2B5EF4-FFF2-40B4-BE49-F238E27FC236}">
                  <a16:creationId xmlns:a16="http://schemas.microsoft.com/office/drawing/2014/main" id="{AB84B44F-13A9-4EE5-904D-0C1C89A752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2" y="3521"/>
              <a:ext cx="319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>
                  <a:latin typeface="Times New Roman" panose="02020603050405020304" pitchFamily="18" charset="0"/>
                </a:rPr>
                <a:t>…</a:t>
              </a:r>
              <a:endParaRPr lang="zh-CN" altLang="en-US"/>
            </a:p>
          </p:txBody>
        </p:sp>
        <p:sp>
          <p:nvSpPr>
            <p:cNvPr id="47130" name="Rectangle 49">
              <a:extLst>
                <a:ext uri="{FF2B5EF4-FFF2-40B4-BE49-F238E27FC236}">
                  <a16:creationId xmlns:a16="http://schemas.microsoft.com/office/drawing/2014/main" id="{B6FB5EFE-2657-49C6-95BE-9A6B3ED427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3612"/>
              <a:ext cx="585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47131" name="Line 50">
              <a:extLst>
                <a:ext uri="{FF2B5EF4-FFF2-40B4-BE49-F238E27FC236}">
                  <a16:creationId xmlns:a16="http://schemas.microsoft.com/office/drawing/2014/main" id="{1DA65988-5001-4EA0-A061-02504CC42D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3" y="3612"/>
              <a:ext cx="1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32" name="Text Box 51">
              <a:extLst>
                <a:ext uri="{FF2B5EF4-FFF2-40B4-BE49-F238E27FC236}">
                  <a16:creationId xmlns:a16="http://schemas.microsoft.com/office/drawing/2014/main" id="{B5AE3413-18DD-4C98-9D10-D52B418ED0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9" y="3564"/>
              <a:ext cx="32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 i="1">
                  <a:solidFill>
                    <a:srgbClr val="FF5050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b="1" baseline="-25000">
                  <a:solidFill>
                    <a:srgbClr val="FF505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47133" name="Line 52">
              <a:extLst>
                <a:ext uri="{FF2B5EF4-FFF2-40B4-BE49-F238E27FC236}">
                  <a16:creationId xmlns:a16="http://schemas.microsoft.com/office/drawing/2014/main" id="{69CBC452-11C3-4AF4-80EF-A9EFCBF803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19" y="3793"/>
              <a:ext cx="319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75DC3EB2-55A1-4A6A-8FB0-B2F21F2858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五、线性链表的插入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9155" name="Text Box 3">
            <a:extLst>
              <a:ext uri="{FF2B5EF4-FFF2-40B4-BE49-F238E27FC236}">
                <a16:creationId xmlns:a16="http://schemas.microsoft.com/office/drawing/2014/main" id="{33DC0F78-94D7-4B6D-B670-6B92175366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2B8DF964-8651-4C11-B805-CA11ED78A8A6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34</a:t>
            </a:fld>
            <a:endParaRPr lang="en-US" altLang="zh-CN" sz="2400"/>
          </a:p>
        </p:txBody>
      </p:sp>
      <p:sp>
        <p:nvSpPr>
          <p:cNvPr id="49156" name="Text Box 4">
            <a:extLst>
              <a:ext uri="{FF2B5EF4-FFF2-40B4-BE49-F238E27FC236}">
                <a16:creationId xmlns:a16="http://schemas.microsoft.com/office/drawing/2014/main" id="{AB508DC8-3019-4DA1-BC52-F76F36059E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 dirty="0">
                <a:solidFill>
                  <a:srgbClr val="333399"/>
                </a:solidFill>
                <a:ea typeface="仿宋_GB2312" pitchFamily="49" charset="-122"/>
              </a:rPr>
              <a:t>第三节　线性链表</a:t>
            </a:r>
          </a:p>
        </p:txBody>
      </p:sp>
      <p:sp>
        <p:nvSpPr>
          <p:cNvPr id="49157" name="Rectangle 5">
            <a:extLst>
              <a:ext uri="{FF2B5EF4-FFF2-40B4-BE49-F238E27FC236}">
                <a16:creationId xmlns:a16="http://schemas.microsoft.com/office/drawing/2014/main" id="{FB3F6388-E233-49BD-B905-03815622A8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1447800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zh-CN" altLang="en-US" b="1">
                <a:ea typeface="黑体" panose="02010609060101010101" pitchFamily="49" charset="-122"/>
              </a:rPr>
              <a:t>在线性链表的第</a:t>
            </a:r>
            <a:r>
              <a:rPr lang="en-US" altLang="zh-CN" b="1">
                <a:ea typeface="黑体" panose="02010609060101010101" pitchFamily="49" charset="-122"/>
              </a:rPr>
              <a:t>i-1</a:t>
            </a:r>
            <a:r>
              <a:rPr lang="zh-CN" altLang="en-US" b="1">
                <a:ea typeface="黑体" panose="02010609060101010101" pitchFamily="49" charset="-122"/>
              </a:rPr>
              <a:t>元素与第</a:t>
            </a:r>
            <a:r>
              <a:rPr lang="en-US" altLang="zh-CN" b="1">
                <a:ea typeface="黑体" panose="02010609060101010101" pitchFamily="49" charset="-122"/>
              </a:rPr>
              <a:t>i</a:t>
            </a:r>
            <a:r>
              <a:rPr lang="zh-CN" altLang="en-US" b="1">
                <a:ea typeface="黑体" panose="02010609060101010101" pitchFamily="49" charset="-122"/>
              </a:rPr>
              <a:t>元素之间插入一个新元素</a:t>
            </a:r>
          </a:p>
        </p:txBody>
      </p:sp>
      <p:sp>
        <p:nvSpPr>
          <p:cNvPr id="49158" name="Rectangle 6">
            <a:extLst>
              <a:ext uri="{FF2B5EF4-FFF2-40B4-BE49-F238E27FC236}">
                <a16:creationId xmlns:a16="http://schemas.microsoft.com/office/drawing/2014/main" id="{E61FA278-1280-4FC8-9124-33879022B1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第２章　线性表</a:t>
            </a:r>
          </a:p>
        </p:txBody>
      </p:sp>
      <p:grpSp>
        <p:nvGrpSpPr>
          <p:cNvPr id="49159" name="Group 60">
            <a:extLst>
              <a:ext uri="{FF2B5EF4-FFF2-40B4-BE49-F238E27FC236}">
                <a16:creationId xmlns:a16="http://schemas.microsoft.com/office/drawing/2014/main" id="{53400229-7813-4434-8BB9-C64A88392805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4343400"/>
            <a:ext cx="4343400" cy="2362200"/>
            <a:chOff x="144" y="2736"/>
            <a:chExt cx="2736" cy="1488"/>
          </a:xfrm>
        </p:grpSpPr>
        <p:sp>
          <p:nvSpPr>
            <p:cNvPr id="49193" name="Rectangle 8">
              <a:extLst>
                <a:ext uri="{FF2B5EF4-FFF2-40B4-BE49-F238E27FC236}">
                  <a16:creationId xmlns:a16="http://schemas.microsoft.com/office/drawing/2014/main" id="{B291CA93-E63B-41C1-AB3C-BF5C037A40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8" y="3456"/>
              <a:ext cx="617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49194" name="Line 9">
              <a:extLst>
                <a:ext uri="{FF2B5EF4-FFF2-40B4-BE49-F238E27FC236}">
                  <a16:creationId xmlns:a16="http://schemas.microsoft.com/office/drawing/2014/main" id="{FD17E904-D4DC-4950-AB55-22D97235F0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1" y="345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95" name="Line 10">
              <a:extLst>
                <a:ext uri="{FF2B5EF4-FFF2-40B4-BE49-F238E27FC236}">
                  <a16:creationId xmlns:a16="http://schemas.microsoft.com/office/drawing/2014/main" id="{4CA6C927-B58D-45E6-B4B7-E5C661C351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2" y="3648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96" name="Line 11">
              <a:extLst>
                <a:ext uri="{FF2B5EF4-FFF2-40B4-BE49-F238E27FC236}">
                  <a16:creationId xmlns:a16="http://schemas.microsoft.com/office/drawing/2014/main" id="{3D9C7E86-D2E6-47B1-8078-4A4745D8E0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3" y="3648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97" name="Text Box 12">
              <a:extLst>
                <a:ext uri="{FF2B5EF4-FFF2-40B4-BE49-F238E27FC236}">
                  <a16:creationId xmlns:a16="http://schemas.microsoft.com/office/drawing/2014/main" id="{762A718A-4D94-4945-AF65-42C43A0592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7" y="3408"/>
              <a:ext cx="431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 i="1">
                  <a:solidFill>
                    <a:srgbClr val="FF5050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b="1" baseline="-25000">
                  <a:solidFill>
                    <a:srgbClr val="FF5050"/>
                  </a:solidFill>
                  <a:latin typeface="Times New Roman" panose="02020603050405020304" pitchFamily="18" charset="0"/>
                </a:rPr>
                <a:t>i-1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49198" name="Group 13">
              <a:extLst>
                <a:ext uri="{FF2B5EF4-FFF2-40B4-BE49-F238E27FC236}">
                  <a16:creationId xmlns:a16="http://schemas.microsoft.com/office/drawing/2014/main" id="{091C4373-0CCA-45ED-A52F-FA9D48AB9A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29" y="3408"/>
              <a:ext cx="617" cy="384"/>
              <a:chOff x="2877" y="3696"/>
              <a:chExt cx="617" cy="384"/>
            </a:xfrm>
          </p:grpSpPr>
          <p:sp>
            <p:nvSpPr>
              <p:cNvPr id="49211" name="Rectangle 14">
                <a:extLst>
                  <a:ext uri="{FF2B5EF4-FFF2-40B4-BE49-F238E27FC236}">
                    <a16:creationId xmlns:a16="http://schemas.microsoft.com/office/drawing/2014/main" id="{5F66D0B4-FABB-4597-85BD-41BA2FB0D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77" y="3744"/>
                <a:ext cx="617" cy="33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49212" name="Line 15">
                <a:extLst>
                  <a:ext uri="{FF2B5EF4-FFF2-40B4-BE49-F238E27FC236}">
                    <a16:creationId xmlns:a16="http://schemas.microsoft.com/office/drawing/2014/main" id="{A7025603-EE02-4BFE-ACFC-8065F48034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70" y="3744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213" name="Text Box 16">
                <a:extLst>
                  <a:ext uri="{FF2B5EF4-FFF2-40B4-BE49-F238E27FC236}">
                    <a16:creationId xmlns:a16="http://schemas.microsoft.com/office/drawing/2014/main" id="{51A9E87F-B145-4F42-A73B-28E25D8560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86" y="3696"/>
                <a:ext cx="291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b="1" i="1">
                    <a:solidFill>
                      <a:srgbClr val="FF5050"/>
                    </a:solidFill>
                    <a:latin typeface="Times New Roman" panose="02020603050405020304" pitchFamily="18" charset="0"/>
                  </a:rPr>
                  <a:t>a</a:t>
                </a:r>
                <a:r>
                  <a:rPr lang="en-US" altLang="zh-CN" b="1" baseline="-25000">
                    <a:solidFill>
                      <a:srgbClr val="FF5050"/>
                    </a:solidFill>
                    <a:latin typeface="Times New Roman" panose="02020603050405020304" pitchFamily="18" charset="0"/>
                  </a:rPr>
                  <a:t>i</a:t>
                </a:r>
                <a:endParaRPr lang="en-US" altLang="zh-CN" sz="240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49199" name="Text Box 17">
              <a:extLst>
                <a:ext uri="{FF2B5EF4-FFF2-40B4-BE49-F238E27FC236}">
                  <a16:creationId xmlns:a16="http://schemas.microsoft.com/office/drawing/2014/main" id="{930AE790-E7B0-4BA7-8EC9-A3C73F217B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2736"/>
              <a:ext cx="20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s</a:t>
              </a:r>
              <a:endParaRPr lang="en-US" altLang="zh-CN" sz="2800">
                <a:latin typeface="Times New Roman" panose="02020603050405020304" pitchFamily="18" charset="0"/>
              </a:endParaRPr>
            </a:p>
          </p:txBody>
        </p:sp>
        <p:sp>
          <p:nvSpPr>
            <p:cNvPr id="49200" name="Text Box 18">
              <a:extLst>
                <a:ext uri="{FF2B5EF4-FFF2-40B4-BE49-F238E27FC236}">
                  <a16:creationId xmlns:a16="http://schemas.microsoft.com/office/drawing/2014/main" id="{91B2D5AA-5889-4F5E-8D87-07AD69A4B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3456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</a:rPr>
                <a:t>…</a:t>
              </a:r>
              <a:endParaRPr lang="zh-CN" altLang="en-US" sz="2400" b="1"/>
            </a:p>
          </p:txBody>
        </p:sp>
        <p:sp>
          <p:nvSpPr>
            <p:cNvPr id="49201" name="Text Box 19">
              <a:extLst>
                <a:ext uri="{FF2B5EF4-FFF2-40B4-BE49-F238E27FC236}">
                  <a16:creationId xmlns:a16="http://schemas.microsoft.com/office/drawing/2014/main" id="{CE366C0B-4E73-431B-8B08-3D53CE5A56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8" y="3456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</a:rPr>
                <a:t>…</a:t>
              </a:r>
              <a:endParaRPr lang="zh-CN" altLang="en-US" sz="2400" b="1"/>
            </a:p>
          </p:txBody>
        </p:sp>
        <p:grpSp>
          <p:nvGrpSpPr>
            <p:cNvPr id="49202" name="Group 20">
              <a:extLst>
                <a:ext uri="{FF2B5EF4-FFF2-40B4-BE49-F238E27FC236}">
                  <a16:creationId xmlns:a16="http://schemas.microsoft.com/office/drawing/2014/main" id="{F589A5F5-4DCD-4DFF-A6DD-37C416FFBF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00" y="2736"/>
              <a:ext cx="617" cy="384"/>
              <a:chOff x="2448" y="3024"/>
              <a:chExt cx="617" cy="384"/>
            </a:xfrm>
          </p:grpSpPr>
          <p:sp>
            <p:nvSpPr>
              <p:cNvPr id="49208" name="Rectangle 21">
                <a:extLst>
                  <a:ext uri="{FF2B5EF4-FFF2-40B4-BE49-F238E27FC236}">
                    <a16:creationId xmlns:a16="http://schemas.microsoft.com/office/drawing/2014/main" id="{D584678B-34D9-48B0-9861-197A9FC68F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3072"/>
                <a:ext cx="617" cy="33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49209" name="Line 22">
                <a:extLst>
                  <a:ext uri="{FF2B5EF4-FFF2-40B4-BE49-F238E27FC236}">
                    <a16:creationId xmlns:a16="http://schemas.microsoft.com/office/drawing/2014/main" id="{A33B21A6-A400-4A8A-BF8F-B5CBAF9CEF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41" y="3072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210" name="Text Box 23">
                <a:extLst>
                  <a:ext uri="{FF2B5EF4-FFF2-40B4-BE49-F238E27FC236}">
                    <a16:creationId xmlns:a16="http://schemas.microsoft.com/office/drawing/2014/main" id="{0E492E38-4FBA-45FD-874B-904B934CDDC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3024"/>
                <a:ext cx="375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b="1" i="1">
                    <a:solidFill>
                      <a:srgbClr val="FF5050"/>
                    </a:solidFill>
                    <a:latin typeface="Times New Roman" panose="02020603050405020304" pitchFamily="18" charset="0"/>
                  </a:rPr>
                  <a:t>e</a:t>
                </a:r>
                <a:endParaRPr lang="en-US" altLang="zh-CN" sz="240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49203" name="Line 24">
              <a:extLst>
                <a:ext uri="{FF2B5EF4-FFF2-40B4-BE49-F238E27FC236}">
                  <a16:creationId xmlns:a16="http://schemas.microsoft.com/office/drawing/2014/main" id="{19619033-C9E5-44D8-B6B7-B4932C1F67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4" y="3648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204" name="Line 25">
              <a:extLst>
                <a:ext uri="{FF2B5EF4-FFF2-40B4-BE49-F238E27FC236}">
                  <a16:creationId xmlns:a16="http://schemas.microsoft.com/office/drawing/2014/main" id="{137F4EE2-187D-410B-BFCF-67B50EC73E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2928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205" name="Text Box 54">
              <a:extLst>
                <a:ext uri="{FF2B5EF4-FFF2-40B4-BE49-F238E27FC236}">
                  <a16:creationId xmlns:a16="http://schemas.microsoft.com/office/drawing/2014/main" id="{014D7A3D-28C5-4BEF-A281-FE1EB93E74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3936"/>
              <a:ext cx="7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/>
                <a:t>插入前</a:t>
              </a:r>
            </a:p>
          </p:txBody>
        </p:sp>
        <p:sp>
          <p:nvSpPr>
            <p:cNvPr id="49206" name="Line 56">
              <a:extLst>
                <a:ext uri="{FF2B5EF4-FFF2-40B4-BE49-F238E27FC236}">
                  <a16:creationId xmlns:a16="http://schemas.microsoft.com/office/drawing/2014/main" id="{C2D9657C-7D3C-4848-BC3C-8980987878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3216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207" name="Text Box 57">
              <a:extLst>
                <a:ext uri="{FF2B5EF4-FFF2-40B4-BE49-F238E27FC236}">
                  <a16:creationId xmlns:a16="http://schemas.microsoft.com/office/drawing/2014/main" id="{AB371EC0-C60E-4C56-B908-9821D8A4EF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3072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/>
                <a:t>p</a:t>
              </a:r>
            </a:p>
          </p:txBody>
        </p:sp>
      </p:grpSp>
      <p:grpSp>
        <p:nvGrpSpPr>
          <p:cNvPr id="49160" name="Group 61">
            <a:extLst>
              <a:ext uri="{FF2B5EF4-FFF2-40B4-BE49-F238E27FC236}">
                <a16:creationId xmlns:a16="http://schemas.microsoft.com/office/drawing/2014/main" id="{395164A2-2261-478D-BC2B-184FADA5C392}"/>
              </a:ext>
            </a:extLst>
          </p:cNvPr>
          <p:cNvGrpSpPr>
            <a:grpSpLocks/>
          </p:cNvGrpSpPr>
          <p:nvPr/>
        </p:nvGrpSpPr>
        <p:grpSpPr bwMode="auto">
          <a:xfrm>
            <a:off x="5076825" y="4365625"/>
            <a:ext cx="3733800" cy="2362200"/>
            <a:chOff x="3216" y="2736"/>
            <a:chExt cx="2352" cy="1488"/>
          </a:xfrm>
        </p:grpSpPr>
        <p:sp>
          <p:nvSpPr>
            <p:cNvPr id="49162" name="Text Box 26">
              <a:extLst>
                <a:ext uri="{FF2B5EF4-FFF2-40B4-BE49-F238E27FC236}">
                  <a16:creationId xmlns:a16="http://schemas.microsoft.com/office/drawing/2014/main" id="{F4C7D9A3-94C7-4176-9493-61842D8546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36" y="3552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</a:rPr>
                <a:t>…</a:t>
              </a:r>
              <a:endParaRPr lang="zh-CN" altLang="en-US" sz="2400" b="1"/>
            </a:p>
          </p:txBody>
        </p:sp>
        <p:grpSp>
          <p:nvGrpSpPr>
            <p:cNvPr id="49163" name="Group 27">
              <a:extLst>
                <a:ext uri="{FF2B5EF4-FFF2-40B4-BE49-F238E27FC236}">
                  <a16:creationId xmlns:a16="http://schemas.microsoft.com/office/drawing/2014/main" id="{46C09E32-F6E4-4776-9F48-93FB700D8D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16" y="2736"/>
              <a:ext cx="2326" cy="1056"/>
              <a:chOff x="2832" y="2832"/>
              <a:chExt cx="2326" cy="1056"/>
            </a:xfrm>
          </p:grpSpPr>
          <p:sp>
            <p:nvSpPr>
              <p:cNvPr id="49167" name="Rectangle 28">
                <a:extLst>
                  <a:ext uri="{FF2B5EF4-FFF2-40B4-BE49-F238E27FC236}">
                    <a16:creationId xmlns:a16="http://schemas.microsoft.com/office/drawing/2014/main" id="{786607EF-9C38-4DB8-BFD9-4B7EE2DA0B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6" y="3552"/>
                <a:ext cx="617" cy="33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49168" name="Line 29">
                <a:extLst>
                  <a:ext uri="{FF2B5EF4-FFF2-40B4-BE49-F238E27FC236}">
                    <a16:creationId xmlns:a16="http://schemas.microsoft.com/office/drawing/2014/main" id="{964CC861-565E-47C0-AAF4-0E0418EB48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69" y="3552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169" name="Line 30">
                <a:extLst>
                  <a:ext uri="{FF2B5EF4-FFF2-40B4-BE49-F238E27FC236}">
                    <a16:creationId xmlns:a16="http://schemas.microsoft.com/office/drawing/2014/main" id="{2DD3EF91-3B81-43E6-AF94-5D62233907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40" y="3744"/>
                <a:ext cx="33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170" name="Text Box 31">
                <a:extLst>
                  <a:ext uri="{FF2B5EF4-FFF2-40B4-BE49-F238E27FC236}">
                    <a16:creationId xmlns:a16="http://schemas.microsoft.com/office/drawing/2014/main" id="{24F63C12-E6C1-4F61-AFB8-BF6B572F985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85" y="3504"/>
                <a:ext cx="431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b="1" i="1">
                    <a:solidFill>
                      <a:srgbClr val="FF5050"/>
                    </a:solidFill>
                    <a:latin typeface="Times New Roman" panose="02020603050405020304" pitchFamily="18" charset="0"/>
                  </a:rPr>
                  <a:t>a</a:t>
                </a:r>
                <a:r>
                  <a:rPr lang="en-US" altLang="zh-CN" b="1" baseline="-25000">
                    <a:solidFill>
                      <a:srgbClr val="FF5050"/>
                    </a:solidFill>
                    <a:latin typeface="Times New Roman" panose="02020603050405020304" pitchFamily="18" charset="0"/>
                  </a:rPr>
                  <a:t>i-1</a:t>
                </a:r>
                <a:endParaRPr lang="en-US" altLang="zh-CN" sz="240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49171" name="Group 32">
                <a:extLst>
                  <a:ext uri="{FF2B5EF4-FFF2-40B4-BE49-F238E27FC236}">
                    <a16:creationId xmlns:a16="http://schemas.microsoft.com/office/drawing/2014/main" id="{AE26F684-4EF1-4EF0-BECA-92C34AE492A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17" y="3504"/>
                <a:ext cx="617" cy="384"/>
                <a:chOff x="2877" y="3696"/>
                <a:chExt cx="617" cy="384"/>
              </a:xfrm>
            </p:grpSpPr>
            <p:sp>
              <p:nvSpPr>
                <p:cNvPr id="49190" name="Rectangle 33">
                  <a:extLst>
                    <a:ext uri="{FF2B5EF4-FFF2-40B4-BE49-F238E27FC236}">
                      <a16:creationId xmlns:a16="http://schemas.microsoft.com/office/drawing/2014/main" id="{CD3A4854-0C42-4FC4-A72D-9AF34CAE28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77" y="3744"/>
                  <a:ext cx="617" cy="336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49191" name="Line 34">
                  <a:extLst>
                    <a:ext uri="{FF2B5EF4-FFF2-40B4-BE49-F238E27FC236}">
                      <a16:creationId xmlns:a16="http://schemas.microsoft.com/office/drawing/2014/main" id="{40E1EECA-CB61-4585-B2C4-4256F8E435D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70" y="3744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192" name="Text Box 35">
                  <a:extLst>
                    <a:ext uri="{FF2B5EF4-FFF2-40B4-BE49-F238E27FC236}">
                      <a16:creationId xmlns:a16="http://schemas.microsoft.com/office/drawing/2014/main" id="{8B9EBEB7-AED9-4F07-BAE5-ED0B2C3FCAC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886" y="3696"/>
                  <a:ext cx="291" cy="3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b="1" i="1">
                      <a:solidFill>
                        <a:srgbClr val="FF5050"/>
                      </a:solidFill>
                      <a:latin typeface="Times New Roman" panose="02020603050405020304" pitchFamily="18" charset="0"/>
                    </a:rPr>
                    <a:t>a</a:t>
                  </a:r>
                  <a:r>
                    <a:rPr lang="en-US" altLang="zh-CN" b="1" baseline="-25000">
                      <a:solidFill>
                        <a:srgbClr val="FF5050"/>
                      </a:solidFill>
                      <a:latin typeface="Times New Roman" panose="02020603050405020304" pitchFamily="18" charset="0"/>
                    </a:rPr>
                    <a:t>i</a:t>
                  </a:r>
                  <a:endParaRPr lang="en-US" altLang="zh-CN" sz="240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9172" name="Text Box 36">
                <a:extLst>
                  <a:ext uri="{FF2B5EF4-FFF2-40B4-BE49-F238E27FC236}">
                    <a16:creationId xmlns:a16="http://schemas.microsoft.com/office/drawing/2014/main" id="{569B794A-EA2F-4224-AF0E-AD07C1FFFE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12" y="2832"/>
                <a:ext cx="203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b="1">
                    <a:solidFill>
                      <a:srgbClr val="CC3300"/>
                    </a:solidFill>
                    <a:latin typeface="Times New Roman" panose="02020603050405020304" pitchFamily="18" charset="0"/>
                  </a:rPr>
                  <a:t>s</a:t>
                </a:r>
                <a:endParaRPr lang="en-US" altLang="zh-CN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9173" name="Text Box 37">
                <a:extLst>
                  <a:ext uri="{FF2B5EF4-FFF2-40B4-BE49-F238E27FC236}">
                    <a16:creationId xmlns:a16="http://schemas.microsoft.com/office/drawing/2014/main" id="{2495B98F-8E41-4AC5-A0B5-6C647D3A0A0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32" y="3552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zh-CN" altLang="en-US" sz="2400" b="1">
                    <a:latin typeface="Times New Roman" panose="02020603050405020304" pitchFamily="18" charset="0"/>
                  </a:rPr>
                  <a:t>…</a:t>
                </a:r>
                <a:endParaRPr lang="zh-CN" altLang="en-US" sz="2400" b="1"/>
              </a:p>
            </p:txBody>
          </p:sp>
          <p:grpSp>
            <p:nvGrpSpPr>
              <p:cNvPr id="49174" name="Group 38">
                <a:extLst>
                  <a:ext uri="{FF2B5EF4-FFF2-40B4-BE49-F238E27FC236}">
                    <a16:creationId xmlns:a16="http://schemas.microsoft.com/office/drawing/2014/main" id="{4CC0BED2-3CBB-450B-9801-569194DFD57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88" y="2832"/>
                <a:ext cx="617" cy="384"/>
                <a:chOff x="2448" y="3024"/>
                <a:chExt cx="617" cy="384"/>
              </a:xfrm>
            </p:grpSpPr>
            <p:sp>
              <p:nvSpPr>
                <p:cNvPr id="49187" name="Rectangle 39">
                  <a:extLst>
                    <a:ext uri="{FF2B5EF4-FFF2-40B4-BE49-F238E27FC236}">
                      <a16:creationId xmlns:a16="http://schemas.microsoft.com/office/drawing/2014/main" id="{9FAE96A7-BDFF-4887-81B5-BB02A9FC6A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3072"/>
                  <a:ext cx="617" cy="336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49188" name="Line 40">
                  <a:extLst>
                    <a:ext uri="{FF2B5EF4-FFF2-40B4-BE49-F238E27FC236}">
                      <a16:creationId xmlns:a16="http://schemas.microsoft.com/office/drawing/2014/main" id="{A6F02A00-157C-4481-BB24-8F14914C75A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41" y="3072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189" name="Text Box 41">
                  <a:extLst>
                    <a:ext uri="{FF2B5EF4-FFF2-40B4-BE49-F238E27FC236}">
                      <a16:creationId xmlns:a16="http://schemas.microsoft.com/office/drawing/2014/main" id="{3F28150E-7E16-4FA6-B191-F399A55E8AA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7" y="3024"/>
                  <a:ext cx="375" cy="3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b="1" i="1">
                      <a:solidFill>
                        <a:srgbClr val="FF5050"/>
                      </a:solidFill>
                      <a:latin typeface="Times New Roman" panose="02020603050405020304" pitchFamily="18" charset="0"/>
                    </a:rPr>
                    <a:t>e</a:t>
                  </a:r>
                  <a:endParaRPr lang="en-US" altLang="zh-CN" sz="240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9175" name="Line 42">
                <a:extLst>
                  <a:ext uri="{FF2B5EF4-FFF2-40B4-BE49-F238E27FC236}">
                    <a16:creationId xmlns:a16="http://schemas.microsoft.com/office/drawing/2014/main" id="{B9897BBD-945A-4E79-A604-D50F062037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22" y="3744"/>
                <a:ext cx="33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176" name="Line 43">
                <a:extLst>
                  <a:ext uri="{FF2B5EF4-FFF2-40B4-BE49-F238E27FC236}">
                    <a16:creationId xmlns:a16="http://schemas.microsoft.com/office/drawing/2014/main" id="{1B6D5DD5-D550-4D01-B7C3-7358EDEB8D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2" y="3024"/>
                <a:ext cx="33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49177" name="Group 44">
                <a:extLst>
                  <a:ext uri="{FF2B5EF4-FFF2-40B4-BE49-F238E27FC236}">
                    <a16:creationId xmlns:a16="http://schemas.microsoft.com/office/drawing/2014/main" id="{F1286FED-8259-49BB-A03A-8E3CFF7707B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44" y="3168"/>
                <a:ext cx="240" cy="576"/>
                <a:chOff x="3744" y="3168"/>
                <a:chExt cx="240" cy="576"/>
              </a:xfrm>
            </p:grpSpPr>
            <p:sp>
              <p:nvSpPr>
                <p:cNvPr id="49183" name="Line 45">
                  <a:extLst>
                    <a:ext uri="{FF2B5EF4-FFF2-40B4-BE49-F238E27FC236}">
                      <a16:creationId xmlns:a16="http://schemas.microsoft.com/office/drawing/2014/main" id="{21F8E891-5823-4E3A-8E16-AC98E3D85B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981" y="3408"/>
                  <a:ext cx="3" cy="336"/>
                </a:xfrm>
                <a:prstGeom prst="line">
                  <a:avLst/>
                </a:prstGeom>
                <a:noFill/>
                <a:ln w="38100">
                  <a:solidFill>
                    <a:srgbClr val="FF00FF"/>
                  </a:solidFill>
                  <a:round/>
                  <a:headEnd/>
                  <a:tailEnd type="none" w="sm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184" name="Line 46">
                  <a:extLst>
                    <a:ext uri="{FF2B5EF4-FFF2-40B4-BE49-F238E27FC236}">
                      <a16:creationId xmlns:a16="http://schemas.microsoft.com/office/drawing/2014/main" id="{E67B59E4-3B35-4609-93FD-3BB3785F36F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3744" y="3408"/>
                  <a:ext cx="240" cy="0"/>
                </a:xfrm>
                <a:prstGeom prst="line">
                  <a:avLst/>
                </a:prstGeom>
                <a:noFill/>
                <a:ln w="38100">
                  <a:solidFill>
                    <a:srgbClr val="FF00FF"/>
                  </a:solidFill>
                  <a:round/>
                  <a:headEnd/>
                  <a:tailEnd type="none" w="sm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185" name="Line 47">
                  <a:extLst>
                    <a:ext uri="{FF2B5EF4-FFF2-40B4-BE49-F238E27FC236}">
                      <a16:creationId xmlns:a16="http://schemas.microsoft.com/office/drawing/2014/main" id="{5E46CC5A-6AE1-4F4B-ACFC-324CDF9BA6F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44" y="3168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rgbClr val="FF00FF"/>
                  </a:solidFill>
                  <a:round/>
                  <a:headEnd/>
                  <a:tailEnd type="none" w="sm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186" name="Line 48">
                  <a:extLst>
                    <a:ext uri="{FF2B5EF4-FFF2-40B4-BE49-F238E27FC236}">
                      <a16:creationId xmlns:a16="http://schemas.microsoft.com/office/drawing/2014/main" id="{FE9A6211-42CB-4043-8EE5-3EC89F55E38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3744" y="3168"/>
                  <a:ext cx="144" cy="0"/>
                </a:xfrm>
                <a:prstGeom prst="line">
                  <a:avLst/>
                </a:prstGeom>
                <a:noFill/>
                <a:ln w="38100">
                  <a:solidFill>
                    <a:srgbClr val="FF00FF"/>
                  </a:solidFill>
                  <a:round/>
                  <a:headEnd type="triangl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9178" name="Group 49">
                <a:extLst>
                  <a:ext uri="{FF2B5EF4-FFF2-40B4-BE49-F238E27FC236}">
                    <a16:creationId xmlns:a16="http://schemas.microsoft.com/office/drawing/2014/main" id="{DA2DECA6-F2E9-4D09-A28F-FE9EAB769C6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68" y="3072"/>
                <a:ext cx="307" cy="480"/>
                <a:chOff x="4368" y="3072"/>
                <a:chExt cx="307" cy="480"/>
              </a:xfrm>
            </p:grpSpPr>
            <p:sp>
              <p:nvSpPr>
                <p:cNvPr id="49179" name="Line 50">
                  <a:extLst>
                    <a:ext uri="{FF2B5EF4-FFF2-40B4-BE49-F238E27FC236}">
                      <a16:creationId xmlns:a16="http://schemas.microsoft.com/office/drawing/2014/main" id="{50BD1918-B4A4-4F40-AF16-C054832B3C1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4464" y="3312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rgbClr val="00FF00"/>
                  </a:solidFill>
                  <a:round/>
                  <a:headEnd type="triangle" w="sm" len="lg"/>
                  <a:tailEnd type="none" w="sm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180" name="Line 51">
                  <a:extLst>
                    <a:ext uri="{FF2B5EF4-FFF2-40B4-BE49-F238E27FC236}">
                      <a16:creationId xmlns:a16="http://schemas.microsoft.com/office/drawing/2014/main" id="{9AE7F116-71DA-4DA4-825F-8C8762AB9FB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464" y="3312"/>
                  <a:ext cx="192" cy="0"/>
                </a:xfrm>
                <a:prstGeom prst="line">
                  <a:avLst/>
                </a:prstGeom>
                <a:noFill/>
                <a:ln w="38100">
                  <a:solidFill>
                    <a:srgbClr val="00FF00"/>
                  </a:solidFill>
                  <a:round/>
                  <a:headEnd/>
                  <a:tailEnd type="none" w="sm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181" name="Line 52">
                  <a:extLst>
                    <a:ext uri="{FF2B5EF4-FFF2-40B4-BE49-F238E27FC236}">
                      <a16:creationId xmlns:a16="http://schemas.microsoft.com/office/drawing/2014/main" id="{E954E412-9832-4D1E-A76C-62160E9F95E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656" y="3072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rgbClr val="00FF00"/>
                  </a:solidFill>
                  <a:round/>
                  <a:headEnd/>
                  <a:tailEnd type="none" w="sm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182" name="Line 53">
                  <a:extLst>
                    <a:ext uri="{FF2B5EF4-FFF2-40B4-BE49-F238E27FC236}">
                      <a16:creationId xmlns:a16="http://schemas.microsoft.com/office/drawing/2014/main" id="{263FA777-6C68-48A6-9180-FEA72E952AE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368" y="3072"/>
                  <a:ext cx="307" cy="0"/>
                </a:xfrm>
                <a:prstGeom prst="line">
                  <a:avLst/>
                </a:prstGeom>
                <a:noFill/>
                <a:ln w="38100">
                  <a:solidFill>
                    <a:srgbClr val="00FF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9164" name="Text Box 55">
              <a:extLst>
                <a:ext uri="{FF2B5EF4-FFF2-40B4-BE49-F238E27FC236}">
                  <a16:creationId xmlns:a16="http://schemas.microsoft.com/office/drawing/2014/main" id="{3761CCF3-8FE0-46F9-B387-74EDDF88B5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2" y="3936"/>
              <a:ext cx="8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/>
                <a:t>插入后</a:t>
              </a:r>
            </a:p>
          </p:txBody>
        </p:sp>
        <p:sp>
          <p:nvSpPr>
            <p:cNvPr id="49165" name="Line 58">
              <a:extLst>
                <a:ext uri="{FF2B5EF4-FFF2-40B4-BE49-F238E27FC236}">
                  <a16:creationId xmlns:a16="http://schemas.microsoft.com/office/drawing/2014/main" id="{FED71F98-84D4-4070-880F-33E0B26E00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3216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66" name="Text Box 59">
              <a:extLst>
                <a:ext uri="{FF2B5EF4-FFF2-40B4-BE49-F238E27FC236}">
                  <a16:creationId xmlns:a16="http://schemas.microsoft.com/office/drawing/2014/main" id="{A095A53A-A408-430D-91E3-5ED59F17D6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3072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/>
                <a:t>p</a:t>
              </a:r>
            </a:p>
          </p:txBody>
        </p:sp>
      </p:grpSp>
      <p:sp>
        <p:nvSpPr>
          <p:cNvPr id="49161" name="Text Box 62">
            <a:extLst>
              <a:ext uri="{FF2B5EF4-FFF2-40B4-BE49-F238E27FC236}">
                <a16:creationId xmlns:a16="http://schemas.microsoft.com/office/drawing/2014/main" id="{1D8F28AB-04C1-4776-8227-F7FA6A1148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446458"/>
            <a:ext cx="4038600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s-&gt;next = p-&gt;next;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 p-&gt;next = s;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3DE39F40-8367-46C1-B6BB-3F01786CF6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五、线性链表的插入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0179" name="Text Box 3">
            <a:extLst>
              <a:ext uri="{FF2B5EF4-FFF2-40B4-BE49-F238E27FC236}">
                <a16:creationId xmlns:a16="http://schemas.microsoft.com/office/drawing/2014/main" id="{EA5BF16B-30E0-4BF5-B0CF-1ECA67B587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64B43029-CD94-49A5-B258-EAE6F398216C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35</a:t>
            </a:fld>
            <a:endParaRPr lang="en-US" altLang="zh-CN" sz="2400"/>
          </a:p>
        </p:txBody>
      </p:sp>
      <p:sp>
        <p:nvSpPr>
          <p:cNvPr id="50180" name="Text Box 4">
            <a:extLst>
              <a:ext uri="{FF2B5EF4-FFF2-40B4-BE49-F238E27FC236}">
                <a16:creationId xmlns:a16="http://schemas.microsoft.com/office/drawing/2014/main" id="{D47BBB17-6DAD-4BC7-B3A7-4C319E6F53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 dirty="0">
                <a:solidFill>
                  <a:srgbClr val="333399"/>
                </a:solidFill>
                <a:ea typeface="仿宋_GB2312" pitchFamily="49" charset="-122"/>
              </a:rPr>
              <a:t>第三节　线性链表</a:t>
            </a:r>
          </a:p>
        </p:txBody>
      </p:sp>
      <p:sp>
        <p:nvSpPr>
          <p:cNvPr id="50181" name="Rectangle 5">
            <a:extLst>
              <a:ext uri="{FF2B5EF4-FFF2-40B4-BE49-F238E27FC236}">
                <a16:creationId xmlns:a16="http://schemas.microsoft.com/office/drawing/2014/main" id="{3E7E1039-7209-4928-99A5-8678631D5B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2708275"/>
            <a:ext cx="8675687" cy="4149725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buNone/>
            </a:pPr>
            <a:r>
              <a:rPr lang="en-US" altLang="zh-CN" sz="2000" dirty="0"/>
              <a:t>void Insert(int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, int e)</a:t>
            </a:r>
            <a:r>
              <a:rPr lang="zh-CN" altLang="en-US" sz="2000" dirty="0"/>
              <a:t>   </a:t>
            </a:r>
            <a:r>
              <a:rPr lang="en-US" altLang="zh-CN" sz="2000" dirty="0"/>
              <a:t>// </a:t>
            </a:r>
            <a:r>
              <a:rPr lang="zh-CN" altLang="en-US" sz="2000" dirty="0"/>
              <a:t>在单链表</a:t>
            </a:r>
            <a:r>
              <a:rPr lang="en-US" altLang="zh-CN" sz="2000" dirty="0"/>
              <a:t>L</a:t>
            </a:r>
            <a:r>
              <a:rPr lang="zh-CN" altLang="en-US" sz="2000" dirty="0"/>
              <a:t>中第</a:t>
            </a:r>
            <a:r>
              <a:rPr lang="en-US" altLang="zh-CN" sz="2000" dirty="0" err="1"/>
              <a:t>i</a:t>
            </a:r>
            <a:r>
              <a:rPr lang="zh-CN" altLang="en-US" sz="2000" dirty="0"/>
              <a:t>个位置插入元素</a:t>
            </a:r>
            <a:r>
              <a:rPr lang="en-US" altLang="zh-CN" sz="2000" dirty="0"/>
              <a:t>e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{	</a:t>
            </a:r>
            <a:r>
              <a:rPr lang="en-US" altLang="zh-CN" sz="2000" dirty="0" err="1"/>
              <a:t>LNode</a:t>
            </a:r>
            <a:r>
              <a:rPr lang="en-US" altLang="zh-CN" sz="2000" dirty="0"/>
              <a:t> *p, *s;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    if (</a:t>
            </a:r>
            <a:r>
              <a:rPr lang="en-US" altLang="zh-CN" sz="2000" dirty="0" err="1"/>
              <a:t>i</a:t>
            </a:r>
            <a:r>
              <a:rPr lang="en-US" altLang="zh-CN" sz="2000" dirty="0"/>
              <a:t>==1)</a:t>
            </a:r>
            <a:r>
              <a:rPr lang="zh-CN" altLang="en-US" sz="2000" dirty="0"/>
              <a:t> </a:t>
            </a:r>
            <a:r>
              <a:rPr lang="en-US" altLang="zh-CN" sz="2000" dirty="0"/>
              <a:t>p=head;</a:t>
            </a:r>
          </a:p>
          <a:p>
            <a:pPr eaLnBrk="1" hangingPunct="1">
              <a:spcBef>
                <a:spcPct val="50000"/>
              </a:spcBef>
              <a:buNone/>
            </a:pPr>
            <a:r>
              <a:rPr lang="en-US" altLang="zh-CN" sz="2000" dirty="0"/>
              <a:t>	else {p = </a:t>
            </a:r>
            <a:r>
              <a:rPr lang="en-US" altLang="zh-CN" sz="2000" dirty="0" err="1"/>
              <a:t>SearchLinkList</a:t>
            </a:r>
            <a:r>
              <a:rPr lang="en-US" altLang="zh-CN" sz="2000" dirty="0"/>
              <a:t>(i-1); if (!p) exit(1);   }      //</a:t>
            </a:r>
            <a:r>
              <a:rPr lang="zh-CN" altLang="en-US" sz="2000" b="1" dirty="0"/>
              <a:t>找到第</a:t>
            </a:r>
            <a:r>
              <a:rPr lang="en-US" altLang="zh-CN" sz="2000" b="1" dirty="0"/>
              <a:t>i-1</a:t>
            </a:r>
            <a:r>
              <a:rPr lang="zh-CN" altLang="en-US" sz="2000" b="1" dirty="0"/>
              <a:t>个元素</a:t>
            </a:r>
            <a:endParaRPr lang="en-US" altLang="zh-CN" sz="2000" b="1" dirty="0"/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	s = new LNode;			         // </a:t>
            </a:r>
            <a:r>
              <a:rPr lang="zh-CN" altLang="en-US" sz="2000" dirty="0">
                <a:ea typeface="黑体" panose="02010609060101010101" pitchFamily="49" charset="-122"/>
              </a:rPr>
              <a:t>生成新结点</a:t>
            </a:r>
          </a:p>
          <a:p>
            <a:pPr eaLnBrk="1" hangingPunct="1">
              <a:spcBef>
                <a:spcPct val="50000"/>
              </a:spcBef>
              <a:buNone/>
            </a:pPr>
            <a:r>
              <a:rPr lang="zh-CN" altLang="en-US" sz="2000" dirty="0"/>
              <a:t>	</a:t>
            </a:r>
            <a:r>
              <a:rPr lang="en-US" altLang="zh-CN" sz="2000" dirty="0"/>
              <a:t>s-&gt;data = e;  </a:t>
            </a:r>
            <a:r>
              <a:rPr lang="en-US" altLang="zh-CN" sz="2000" dirty="0" err="1"/>
              <a:t>len</a:t>
            </a:r>
            <a:r>
              <a:rPr lang="en-US" altLang="zh-CN" sz="2000" dirty="0"/>
              <a:t>++;</a:t>
            </a:r>
          </a:p>
          <a:p>
            <a:pPr eaLnBrk="1" hangingPunct="1">
              <a:spcBef>
                <a:spcPct val="50000"/>
              </a:spcBef>
              <a:buNone/>
            </a:pPr>
            <a:r>
              <a:rPr lang="en-US" altLang="zh-CN" sz="2000" dirty="0">
                <a:solidFill>
                  <a:schemeClr val="hlink"/>
                </a:solidFill>
              </a:rPr>
              <a:t>     s-&gt;next = p-&gt;next; 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hlink"/>
                </a:solidFill>
              </a:rPr>
              <a:t>     p-&gt;next = s;</a:t>
            </a:r>
            <a:r>
              <a:rPr lang="en-US" altLang="zh-CN" sz="2000" dirty="0"/>
              <a:t>	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} 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zh-CN" sz="2000" dirty="0">
              <a:ea typeface="黑体" panose="02010609060101010101" pitchFamily="49" charset="-122"/>
            </a:endParaRPr>
          </a:p>
        </p:txBody>
      </p:sp>
      <p:sp>
        <p:nvSpPr>
          <p:cNvPr id="50182" name="Rectangle 6">
            <a:extLst>
              <a:ext uri="{FF2B5EF4-FFF2-40B4-BE49-F238E27FC236}">
                <a16:creationId xmlns:a16="http://schemas.microsoft.com/office/drawing/2014/main" id="{F29156E5-0810-485E-A796-F9C4C2AAB0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第２章　线性表</a:t>
            </a:r>
          </a:p>
        </p:txBody>
      </p:sp>
      <p:graphicFrame>
        <p:nvGraphicFramePr>
          <p:cNvPr id="50183" name="Object 2048">
            <a:extLst>
              <a:ext uri="{FF2B5EF4-FFF2-40B4-BE49-F238E27FC236}">
                <a16:creationId xmlns:a16="http://schemas.microsoft.com/office/drawing/2014/main" id="{697245FB-B744-4233-92E8-D81DA42095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6584504"/>
              </p:ext>
            </p:extLst>
          </p:nvPr>
        </p:nvGraphicFramePr>
        <p:xfrm>
          <a:off x="3779912" y="5545124"/>
          <a:ext cx="2552700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37" name="位图图像" r:id="rId4" imgW="4495238" imgH="1952898" progId="PBrush">
                  <p:embed/>
                </p:oleObj>
              </mc:Choice>
              <mc:Fallback>
                <p:oleObj name="位图图像" r:id="rId4" imgW="4495238" imgH="1952898" progId="PBrush">
                  <p:embed/>
                  <p:pic>
                    <p:nvPicPr>
                      <p:cNvPr id="0" name="Picture 1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912" y="5545124"/>
                        <a:ext cx="2552700" cy="1108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4" name="Object 2049">
            <a:extLst>
              <a:ext uri="{FF2B5EF4-FFF2-40B4-BE49-F238E27FC236}">
                <a16:creationId xmlns:a16="http://schemas.microsoft.com/office/drawing/2014/main" id="{EBC7A007-8A44-484E-B039-FF325D6A67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8048467"/>
              </p:ext>
            </p:extLst>
          </p:nvPr>
        </p:nvGraphicFramePr>
        <p:xfrm>
          <a:off x="6465887" y="5545124"/>
          <a:ext cx="2209800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38" name="位图图像" r:id="rId6" imgW="3982006" imgH="1961905" progId="PBrush">
                  <p:embed/>
                </p:oleObj>
              </mc:Choice>
              <mc:Fallback>
                <p:oleObj name="位图图像" r:id="rId6" imgW="3982006" imgH="1961905" progId="PBrush">
                  <p:embed/>
                  <p:pic>
                    <p:nvPicPr>
                      <p:cNvPr id="0" name="Picture 1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5887" y="5545124"/>
                        <a:ext cx="2209800" cy="1089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DA6B4689-1C71-4986-9B0C-FCB056DDFC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五、线性链表的插入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1203" name="Text Box 3">
            <a:extLst>
              <a:ext uri="{FF2B5EF4-FFF2-40B4-BE49-F238E27FC236}">
                <a16:creationId xmlns:a16="http://schemas.microsoft.com/office/drawing/2014/main" id="{350BBAB3-96E5-4964-BF86-C4FBB491B3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109204E9-D3C4-4CE3-A136-9DE962C147EA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36</a:t>
            </a:fld>
            <a:endParaRPr lang="en-US" altLang="zh-CN" sz="2400"/>
          </a:p>
        </p:txBody>
      </p:sp>
      <p:sp>
        <p:nvSpPr>
          <p:cNvPr id="51204" name="Text Box 4">
            <a:extLst>
              <a:ext uri="{FF2B5EF4-FFF2-40B4-BE49-F238E27FC236}">
                <a16:creationId xmlns:a16="http://schemas.microsoft.com/office/drawing/2014/main" id="{5798BF32-0B35-4F1F-85FA-2E03EF5C38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 dirty="0">
                <a:solidFill>
                  <a:srgbClr val="333399"/>
                </a:solidFill>
                <a:ea typeface="仿宋_GB2312" pitchFamily="49" charset="-122"/>
              </a:rPr>
              <a:t>第三节　线性链表</a:t>
            </a:r>
          </a:p>
        </p:txBody>
      </p:sp>
      <p:sp>
        <p:nvSpPr>
          <p:cNvPr id="51205" name="Rectangle 5">
            <a:extLst>
              <a:ext uri="{FF2B5EF4-FFF2-40B4-BE49-F238E27FC236}">
                <a16:creationId xmlns:a16="http://schemas.microsoft.com/office/drawing/2014/main" id="{D8D2EA53-E6BE-46BB-A15A-B4B2F34853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4038600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zh-CN" altLang="en-US" b="1">
                <a:ea typeface="黑体" panose="02010609060101010101" pitchFamily="49" charset="-122"/>
              </a:rPr>
              <a:t>同样，算法时间复杂度主要取决于</a:t>
            </a:r>
            <a:r>
              <a:rPr lang="en-US" altLang="zh-CN" b="1">
                <a:ea typeface="黑体" panose="02010609060101010101" pitchFamily="49" charset="-122"/>
              </a:rPr>
              <a:t>while</a:t>
            </a:r>
            <a:r>
              <a:rPr lang="zh-CN" altLang="en-US" b="1">
                <a:ea typeface="黑体" panose="02010609060101010101" pitchFamily="49" charset="-122"/>
              </a:rPr>
              <a:t>循环中的语句频度</a:t>
            </a:r>
          </a:p>
          <a:p>
            <a:pPr eaLnBrk="1" hangingPunct="1">
              <a:spcBef>
                <a:spcPct val="30000"/>
              </a:spcBef>
            </a:pPr>
            <a:r>
              <a:rPr lang="zh-CN" altLang="en-US" b="1">
                <a:ea typeface="黑体" panose="02010609060101010101" pitchFamily="49" charset="-122"/>
              </a:rPr>
              <a:t>频度与在线性链表中的元素插入位置有关</a:t>
            </a:r>
          </a:p>
          <a:p>
            <a:pPr eaLnBrk="1" hangingPunct="1">
              <a:spcBef>
                <a:spcPct val="30000"/>
              </a:spcBef>
            </a:pPr>
            <a:r>
              <a:rPr lang="zh-CN" altLang="en-US" b="1">
                <a:ea typeface="黑体" panose="02010609060101010101" pitchFamily="49" charset="-122"/>
              </a:rPr>
              <a:t>因此线性链表插入的时间复杂度为</a:t>
            </a:r>
            <a:r>
              <a:rPr lang="en-US" altLang="zh-CN" b="1">
                <a:ea typeface="黑体" panose="02010609060101010101" pitchFamily="49" charset="-122"/>
              </a:rPr>
              <a:t>O(n)</a:t>
            </a:r>
          </a:p>
        </p:txBody>
      </p:sp>
      <p:sp>
        <p:nvSpPr>
          <p:cNvPr id="51206" name="Rectangle 6">
            <a:extLst>
              <a:ext uri="{FF2B5EF4-FFF2-40B4-BE49-F238E27FC236}">
                <a16:creationId xmlns:a16="http://schemas.microsoft.com/office/drawing/2014/main" id="{DBD44DF5-5705-4C42-A6C8-F4BF4847D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第２章　线性表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8F93443F-E155-4194-BBDD-8829BFE527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6055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六、线性链表的创建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2227" name="Text Box 3">
            <a:extLst>
              <a:ext uri="{FF2B5EF4-FFF2-40B4-BE49-F238E27FC236}">
                <a16:creationId xmlns:a16="http://schemas.microsoft.com/office/drawing/2014/main" id="{97B7D9AE-8B63-4B18-A2A7-ED8507A14B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5573891F-1024-48DA-8398-4CA65C0B40C3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37</a:t>
            </a:fld>
            <a:endParaRPr lang="en-US" altLang="zh-CN" sz="2400"/>
          </a:p>
        </p:txBody>
      </p:sp>
      <p:sp>
        <p:nvSpPr>
          <p:cNvPr id="52228" name="Text Box 4">
            <a:extLst>
              <a:ext uri="{FF2B5EF4-FFF2-40B4-BE49-F238E27FC236}">
                <a16:creationId xmlns:a16="http://schemas.microsoft.com/office/drawing/2014/main" id="{40656A9F-3261-490E-A13C-E1D3727DD7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 dirty="0">
                <a:solidFill>
                  <a:srgbClr val="333399"/>
                </a:solidFill>
                <a:ea typeface="仿宋_GB2312" pitchFamily="49" charset="-122"/>
              </a:rPr>
              <a:t>第三节　线性链表</a:t>
            </a:r>
          </a:p>
        </p:txBody>
      </p:sp>
      <p:sp>
        <p:nvSpPr>
          <p:cNvPr id="52229" name="Rectangle 5">
            <a:extLst>
              <a:ext uri="{FF2B5EF4-FFF2-40B4-BE49-F238E27FC236}">
                <a16:creationId xmlns:a16="http://schemas.microsoft.com/office/drawing/2014/main" id="{81DF1725-B418-4907-B8A8-3D7847455A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2672683"/>
            <a:ext cx="7632700" cy="3886200"/>
          </a:xfrm>
        </p:spPr>
        <p:txBody>
          <a:bodyPr/>
          <a:lstStyle/>
          <a:p>
            <a:pPr eaLnBrk="1" hangingPunct="1">
              <a:spcBef>
                <a:spcPct val="45000"/>
              </a:spcBef>
              <a:buNone/>
            </a:pPr>
            <a:r>
              <a:rPr lang="sv-SE" altLang="zh-CN" sz="2000" dirty="0"/>
              <a:t>LinkList()                          </a:t>
            </a:r>
            <a:r>
              <a:rPr lang="en-US" altLang="zh-CN" sz="2000" b="1" dirty="0"/>
              <a:t>//</a:t>
            </a:r>
            <a:r>
              <a:rPr lang="zh-CN" altLang="en-US" sz="2000" b="1" dirty="0"/>
              <a:t>构造方法创建链表</a:t>
            </a:r>
            <a:endParaRPr lang="en-US" altLang="zh-CN" sz="2000" b="1" dirty="0"/>
          </a:p>
          <a:p>
            <a:pPr eaLnBrk="1" hangingPunct="1">
              <a:spcBef>
                <a:spcPct val="4500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{	head= new LNode;        //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创建头结点</a:t>
            </a:r>
            <a:endParaRPr lang="en-US" altLang="zh-CN" sz="2000" dirty="0"/>
          </a:p>
          <a:p>
            <a:pPr eaLnBrk="1" hangingPunct="1">
              <a:spcBef>
                <a:spcPct val="4500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    head-&gt;next = NULL;    </a:t>
            </a:r>
          </a:p>
          <a:p>
            <a:pPr eaLnBrk="1" hangingPunct="1">
              <a:spcBef>
                <a:spcPct val="4500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    </a:t>
            </a:r>
            <a:r>
              <a:rPr lang="en-US" altLang="zh-CN" sz="2000" dirty="0" err="1"/>
              <a:t>cin</a:t>
            </a:r>
            <a:r>
              <a:rPr lang="en-US" altLang="zh-CN" sz="2000" dirty="0"/>
              <a:t>&gt;&gt;</a:t>
            </a:r>
            <a:r>
              <a:rPr lang="en-US" altLang="zh-CN" sz="2000" dirty="0" err="1"/>
              <a:t>len</a:t>
            </a:r>
            <a:r>
              <a:rPr lang="en-US" altLang="zh-CN" sz="2000" dirty="0"/>
              <a:t>; </a:t>
            </a:r>
          </a:p>
          <a:p>
            <a:pPr eaLnBrk="1" hangingPunct="1">
              <a:spcBef>
                <a:spcPct val="4500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    </a:t>
            </a:r>
            <a:r>
              <a:rPr lang="en-US" altLang="zh-CN" sz="2000" dirty="0" err="1"/>
              <a:t>LNode</a:t>
            </a:r>
            <a:r>
              <a:rPr lang="en-US" altLang="zh-CN" sz="2000" dirty="0"/>
              <a:t> *p=head,*s;</a:t>
            </a:r>
          </a:p>
          <a:p>
            <a:pPr eaLnBrk="1" hangingPunct="1">
              <a:spcBef>
                <a:spcPct val="45000"/>
              </a:spcBef>
              <a:buNone/>
            </a:pPr>
            <a:r>
              <a:rPr lang="en-US" altLang="zh-CN" sz="2000" dirty="0"/>
              <a:t>	for (int j=0; j&lt;</a:t>
            </a:r>
            <a:r>
              <a:rPr lang="en-US" altLang="zh-CN" sz="2000" dirty="0" err="1"/>
              <a:t>len</a:t>
            </a:r>
            <a:r>
              <a:rPr lang="en-US" altLang="zh-CN" sz="2000" dirty="0"/>
              <a:t>; j++)      //</a:t>
            </a:r>
            <a:r>
              <a:rPr lang="zh-CN" altLang="en-US" sz="2000" dirty="0"/>
              <a:t>在链表后面增添结点</a:t>
            </a:r>
            <a:endParaRPr lang="en-US" altLang="zh-CN" sz="2000" dirty="0"/>
          </a:p>
          <a:p>
            <a:pPr eaLnBrk="1" hangingPunct="1">
              <a:spcBef>
                <a:spcPct val="4500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    {	 s=new </a:t>
            </a:r>
            <a:r>
              <a:rPr lang="en-US" altLang="zh-CN" sz="2000" dirty="0" err="1"/>
              <a:t>LNode</a:t>
            </a:r>
            <a:r>
              <a:rPr lang="en-US" altLang="zh-CN" sz="2000" dirty="0"/>
              <a:t>;  </a:t>
            </a:r>
            <a:r>
              <a:rPr lang="en-US" altLang="zh-CN" sz="2000" dirty="0" err="1"/>
              <a:t>cin</a:t>
            </a:r>
            <a:r>
              <a:rPr lang="en-US" altLang="zh-CN" sz="2000" dirty="0"/>
              <a:t>&gt;&gt;s-&gt;data; </a:t>
            </a:r>
          </a:p>
          <a:p>
            <a:pPr eaLnBrk="1" hangingPunct="1">
              <a:spcBef>
                <a:spcPct val="4500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             </a:t>
            </a:r>
            <a:r>
              <a:rPr lang="en-US" altLang="zh-CN" sz="2000" dirty="0">
                <a:solidFill>
                  <a:srgbClr val="FF0000"/>
                </a:solidFill>
              </a:rPr>
              <a:t>s-&gt;next=p-&gt;next; p-&gt;next=s;   </a:t>
            </a:r>
            <a:r>
              <a:rPr lang="en-US" altLang="zh-CN" sz="2000" dirty="0"/>
              <a:t>p=s;      }</a:t>
            </a:r>
          </a:p>
          <a:p>
            <a:pPr eaLnBrk="1" hangingPunct="1">
              <a:spcBef>
                <a:spcPct val="4500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}</a:t>
            </a:r>
            <a:endParaRPr lang="zh-CN" altLang="en-US" sz="2000" dirty="0"/>
          </a:p>
        </p:txBody>
      </p:sp>
      <p:sp>
        <p:nvSpPr>
          <p:cNvPr id="52230" name="Rectangle 6">
            <a:extLst>
              <a:ext uri="{FF2B5EF4-FFF2-40B4-BE49-F238E27FC236}">
                <a16:creationId xmlns:a16="http://schemas.microsoft.com/office/drawing/2014/main" id="{F3FF10DF-4F5B-4674-BC82-511320348E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第２章　线性表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C971233D-2697-48C2-ABD4-D8D335F387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七、线性链表的删除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4275" name="Text Box 3">
            <a:extLst>
              <a:ext uri="{FF2B5EF4-FFF2-40B4-BE49-F238E27FC236}">
                <a16:creationId xmlns:a16="http://schemas.microsoft.com/office/drawing/2014/main" id="{66FF3829-661B-49D2-975E-A32B71E9F8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06759010-DDE4-4CDD-9647-0ADFBD3557AC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38</a:t>
            </a:fld>
            <a:endParaRPr lang="en-US" altLang="zh-CN" sz="2400"/>
          </a:p>
        </p:txBody>
      </p:sp>
      <p:sp>
        <p:nvSpPr>
          <p:cNvPr id="54276" name="Text Box 4">
            <a:extLst>
              <a:ext uri="{FF2B5EF4-FFF2-40B4-BE49-F238E27FC236}">
                <a16:creationId xmlns:a16="http://schemas.microsoft.com/office/drawing/2014/main" id="{B5AE23A6-5590-4C34-BBBA-103DC2DCE6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 dirty="0">
                <a:solidFill>
                  <a:srgbClr val="333399"/>
                </a:solidFill>
                <a:ea typeface="仿宋_GB2312" pitchFamily="49" charset="-122"/>
              </a:rPr>
              <a:t>第三节　线性链表</a:t>
            </a:r>
          </a:p>
        </p:txBody>
      </p:sp>
      <p:sp>
        <p:nvSpPr>
          <p:cNvPr id="54277" name="Rectangle 5">
            <a:extLst>
              <a:ext uri="{FF2B5EF4-FFF2-40B4-BE49-F238E27FC236}">
                <a16:creationId xmlns:a16="http://schemas.microsoft.com/office/drawing/2014/main" id="{99CC6710-B212-4FFF-8520-235D65C033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1447800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zh-CN" altLang="en-US" b="1">
                <a:ea typeface="黑体" panose="02010609060101010101" pitchFamily="49" charset="-122"/>
              </a:rPr>
              <a:t>将线性链表的第</a:t>
            </a:r>
            <a:r>
              <a:rPr lang="en-US" altLang="zh-CN" b="1">
                <a:ea typeface="黑体" panose="02010609060101010101" pitchFamily="49" charset="-122"/>
              </a:rPr>
              <a:t>i</a:t>
            </a:r>
            <a:r>
              <a:rPr lang="zh-CN" altLang="en-US" b="1">
                <a:ea typeface="黑体" panose="02010609060101010101" pitchFamily="49" charset="-122"/>
              </a:rPr>
              <a:t>元素删除</a:t>
            </a:r>
          </a:p>
        </p:txBody>
      </p:sp>
      <p:sp>
        <p:nvSpPr>
          <p:cNvPr id="54278" name="Rectangle 6">
            <a:extLst>
              <a:ext uri="{FF2B5EF4-FFF2-40B4-BE49-F238E27FC236}">
                <a16:creationId xmlns:a16="http://schemas.microsoft.com/office/drawing/2014/main" id="{7623AD0E-A865-425C-99C0-0FA0662779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第２章　线性表</a:t>
            </a:r>
          </a:p>
        </p:txBody>
      </p:sp>
      <p:grpSp>
        <p:nvGrpSpPr>
          <p:cNvPr id="54279" name="Group 102">
            <a:extLst>
              <a:ext uri="{FF2B5EF4-FFF2-40B4-BE49-F238E27FC236}">
                <a16:creationId xmlns:a16="http://schemas.microsoft.com/office/drawing/2014/main" id="{C644DED4-350D-40CD-A060-FDEA26D371C7}"/>
              </a:ext>
            </a:extLst>
          </p:cNvPr>
          <p:cNvGrpSpPr>
            <a:grpSpLocks/>
          </p:cNvGrpSpPr>
          <p:nvPr/>
        </p:nvGrpSpPr>
        <p:grpSpPr bwMode="auto">
          <a:xfrm>
            <a:off x="1911350" y="3886200"/>
            <a:ext cx="5627688" cy="1219200"/>
            <a:chOff x="1204" y="2448"/>
            <a:chExt cx="3545" cy="768"/>
          </a:xfrm>
        </p:grpSpPr>
        <p:sp>
          <p:nvSpPr>
            <p:cNvPr id="54306" name="Line 63">
              <a:extLst>
                <a:ext uri="{FF2B5EF4-FFF2-40B4-BE49-F238E27FC236}">
                  <a16:creationId xmlns:a16="http://schemas.microsoft.com/office/drawing/2014/main" id="{7290D94A-F0BD-4CAB-95DC-5B9B7DBDBB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4" y="2661"/>
              <a:ext cx="292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07" name="Rectangle 64">
              <a:extLst>
                <a:ext uri="{FF2B5EF4-FFF2-40B4-BE49-F238E27FC236}">
                  <a16:creationId xmlns:a16="http://schemas.microsoft.com/office/drawing/2014/main" id="{1B18C6F4-35A6-4FF5-899C-2BDF860F9E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6" y="2496"/>
              <a:ext cx="631" cy="28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009900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54308" name="Line 65">
              <a:extLst>
                <a:ext uri="{FF2B5EF4-FFF2-40B4-BE49-F238E27FC236}">
                  <a16:creationId xmlns:a16="http://schemas.microsoft.com/office/drawing/2014/main" id="{60B14F3F-D183-49A6-9416-D4417BB89A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3" y="2496"/>
              <a:ext cx="0" cy="288"/>
            </a:xfrm>
            <a:prstGeom prst="line">
              <a:avLst/>
            </a:prstGeom>
            <a:noFill/>
            <a:ln w="1905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09" name="Line 66">
              <a:extLst>
                <a:ext uri="{FF2B5EF4-FFF2-40B4-BE49-F238E27FC236}">
                  <a16:creationId xmlns:a16="http://schemas.microsoft.com/office/drawing/2014/main" id="{764D6779-493C-4E38-AC0D-2400E4E710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30" y="2661"/>
              <a:ext cx="631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10" name="Rectangle 67">
              <a:extLst>
                <a:ext uri="{FF2B5EF4-FFF2-40B4-BE49-F238E27FC236}">
                  <a16:creationId xmlns:a16="http://schemas.microsoft.com/office/drawing/2014/main" id="{343FF8C6-30B8-4116-8BCF-6886638B58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1" y="2496"/>
              <a:ext cx="631" cy="28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009900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54311" name="Line 68">
              <a:extLst>
                <a:ext uri="{FF2B5EF4-FFF2-40B4-BE49-F238E27FC236}">
                  <a16:creationId xmlns:a16="http://schemas.microsoft.com/office/drawing/2014/main" id="{ACBBB3E1-F1BF-456A-AB25-37CF063304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98" y="2496"/>
              <a:ext cx="0" cy="288"/>
            </a:xfrm>
            <a:prstGeom prst="line">
              <a:avLst/>
            </a:prstGeom>
            <a:noFill/>
            <a:ln w="1905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12" name="Line 69">
              <a:extLst>
                <a:ext uri="{FF2B5EF4-FFF2-40B4-BE49-F238E27FC236}">
                  <a16:creationId xmlns:a16="http://schemas.microsoft.com/office/drawing/2014/main" id="{4362AD82-88BC-46B7-B94A-9B2D2A93D1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5" y="2661"/>
              <a:ext cx="631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13" name="Rectangle 70">
              <a:extLst>
                <a:ext uri="{FF2B5EF4-FFF2-40B4-BE49-F238E27FC236}">
                  <a16:creationId xmlns:a16="http://schemas.microsoft.com/office/drawing/2014/main" id="{08045190-F109-44C0-BE4B-A2BD3C77D7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6" y="2496"/>
              <a:ext cx="631" cy="28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009900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54314" name="Line 71">
              <a:extLst>
                <a:ext uri="{FF2B5EF4-FFF2-40B4-BE49-F238E27FC236}">
                  <a16:creationId xmlns:a16="http://schemas.microsoft.com/office/drawing/2014/main" id="{81D8D558-FAD8-466A-B03F-F932E7BF23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3" y="2496"/>
              <a:ext cx="0" cy="288"/>
            </a:xfrm>
            <a:prstGeom prst="line">
              <a:avLst/>
            </a:prstGeom>
            <a:noFill/>
            <a:ln w="1905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15" name="Line 72">
              <a:extLst>
                <a:ext uri="{FF2B5EF4-FFF2-40B4-BE49-F238E27FC236}">
                  <a16:creationId xmlns:a16="http://schemas.microsoft.com/office/drawing/2014/main" id="{C98D22F1-CDAB-465C-99D4-6A6B181374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0" y="2661"/>
              <a:ext cx="389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16" name="Text Box 95">
              <a:extLst>
                <a:ext uri="{FF2B5EF4-FFF2-40B4-BE49-F238E27FC236}">
                  <a16:creationId xmlns:a16="http://schemas.microsoft.com/office/drawing/2014/main" id="{E9C36E89-3EB1-4F9D-8E12-67015A4A53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" y="2928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p</a:t>
              </a:r>
              <a:endParaRPr lang="en-US" altLang="zh-CN" sz="2400" b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4317" name="Line 96">
              <a:extLst>
                <a:ext uri="{FF2B5EF4-FFF2-40B4-BE49-F238E27FC236}">
                  <a16:creationId xmlns:a16="http://schemas.microsoft.com/office/drawing/2014/main" id="{498C60D0-A73C-4231-A4F9-CA9D573D29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80" y="2784"/>
              <a:ext cx="0" cy="24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4318" name="Group 97">
              <a:extLst>
                <a:ext uri="{FF2B5EF4-FFF2-40B4-BE49-F238E27FC236}">
                  <a16:creationId xmlns:a16="http://schemas.microsoft.com/office/drawing/2014/main" id="{28359575-84C1-4A59-BCEA-E7EB2C2601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2448"/>
              <a:ext cx="2689" cy="336"/>
              <a:chOff x="1584" y="1776"/>
              <a:chExt cx="2689" cy="336"/>
            </a:xfrm>
          </p:grpSpPr>
          <p:sp>
            <p:nvSpPr>
              <p:cNvPr id="54319" name="Rectangle 98">
                <a:extLst>
                  <a:ext uri="{FF2B5EF4-FFF2-40B4-BE49-F238E27FC236}">
                    <a16:creationId xmlns:a16="http://schemas.microsoft.com/office/drawing/2014/main" id="{C0A37025-2895-4C4A-93E5-F92EA3C43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4" y="1776"/>
                <a:ext cx="35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a</a:t>
                </a:r>
                <a:r>
                  <a:rPr lang="en-US" altLang="zh-CN" sz="2400" b="1" baseline="-25000">
                    <a:solidFill>
                      <a:schemeClr val="tx2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i-1</a:t>
                </a:r>
              </a:p>
            </p:txBody>
          </p:sp>
          <p:sp>
            <p:nvSpPr>
              <p:cNvPr id="54320" name="Rectangle 99">
                <a:extLst>
                  <a:ext uri="{FF2B5EF4-FFF2-40B4-BE49-F238E27FC236}">
                    <a16:creationId xmlns:a16="http://schemas.microsoft.com/office/drawing/2014/main" id="{6C9236DA-0A1A-46DD-B901-1388B7C8D8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8" y="1824"/>
                <a:ext cx="38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a</a:t>
                </a:r>
                <a:r>
                  <a:rPr lang="en-US" altLang="zh-CN" sz="2400" b="1" baseline="-25000">
                    <a:solidFill>
                      <a:schemeClr val="tx2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i+1</a:t>
                </a:r>
              </a:p>
            </p:txBody>
          </p:sp>
          <p:sp>
            <p:nvSpPr>
              <p:cNvPr id="54321" name="Rectangle 100">
                <a:extLst>
                  <a:ext uri="{FF2B5EF4-FFF2-40B4-BE49-F238E27FC236}">
                    <a16:creationId xmlns:a16="http://schemas.microsoft.com/office/drawing/2014/main" id="{65BA0499-F6B6-4EAC-9A19-8C7A520F25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6" y="1824"/>
                <a:ext cx="24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a</a:t>
                </a:r>
                <a:r>
                  <a:rPr lang="en-US" altLang="zh-CN" sz="2400" b="1" baseline="-25000">
                    <a:solidFill>
                      <a:schemeClr val="tx2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i</a:t>
                </a:r>
              </a:p>
            </p:txBody>
          </p:sp>
        </p:grpSp>
      </p:grpSp>
      <p:sp>
        <p:nvSpPr>
          <p:cNvPr id="54280" name="Text Box 103">
            <a:extLst>
              <a:ext uri="{FF2B5EF4-FFF2-40B4-BE49-F238E27FC236}">
                <a16:creationId xmlns:a16="http://schemas.microsoft.com/office/drawing/2014/main" id="{DCFE3A62-CDAF-4434-ADDC-95377D19C8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9624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/>
              <a:t>删除前</a:t>
            </a:r>
          </a:p>
        </p:txBody>
      </p:sp>
      <p:grpSp>
        <p:nvGrpSpPr>
          <p:cNvPr id="54281" name="Group 105">
            <a:extLst>
              <a:ext uri="{FF2B5EF4-FFF2-40B4-BE49-F238E27FC236}">
                <a16:creationId xmlns:a16="http://schemas.microsoft.com/office/drawing/2014/main" id="{AEF8D6F8-08A5-4AD2-BD3B-BE216480F61D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5581650"/>
            <a:ext cx="7383463" cy="1276350"/>
            <a:chOff x="336" y="3360"/>
            <a:chExt cx="4651" cy="804"/>
          </a:xfrm>
        </p:grpSpPr>
        <p:sp>
          <p:nvSpPr>
            <p:cNvPr id="54283" name="Line 73">
              <a:extLst>
                <a:ext uri="{FF2B5EF4-FFF2-40B4-BE49-F238E27FC236}">
                  <a16:creationId xmlns:a16="http://schemas.microsoft.com/office/drawing/2014/main" id="{B56AE4CE-CD43-4629-8833-13C085E8B2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4" y="3649"/>
              <a:ext cx="292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84" name="Rectangle 74">
              <a:extLst>
                <a:ext uri="{FF2B5EF4-FFF2-40B4-BE49-F238E27FC236}">
                  <a16:creationId xmlns:a16="http://schemas.microsoft.com/office/drawing/2014/main" id="{29D96A36-7283-4E72-98EC-0903204B73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6" y="3484"/>
              <a:ext cx="631" cy="289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009900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54285" name="Line 75">
              <a:extLst>
                <a:ext uri="{FF2B5EF4-FFF2-40B4-BE49-F238E27FC236}">
                  <a16:creationId xmlns:a16="http://schemas.microsoft.com/office/drawing/2014/main" id="{58992B1F-BE46-4062-A831-B74F4A4A0D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3" y="3484"/>
              <a:ext cx="0" cy="289"/>
            </a:xfrm>
            <a:prstGeom prst="line">
              <a:avLst/>
            </a:prstGeom>
            <a:noFill/>
            <a:ln w="1905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86" name="Line 76">
              <a:extLst>
                <a:ext uri="{FF2B5EF4-FFF2-40B4-BE49-F238E27FC236}">
                  <a16:creationId xmlns:a16="http://schemas.microsoft.com/office/drawing/2014/main" id="{E54224C1-00F5-43B7-AD76-2558E5556F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30" y="3649"/>
              <a:ext cx="631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prstDash val="sysDot"/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87" name="Rectangle 77">
              <a:extLst>
                <a:ext uri="{FF2B5EF4-FFF2-40B4-BE49-F238E27FC236}">
                  <a16:creationId xmlns:a16="http://schemas.microsoft.com/office/drawing/2014/main" id="{8B7F0B90-4771-4E20-AB41-B3179AD84E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1" y="3484"/>
              <a:ext cx="631" cy="289"/>
            </a:xfrm>
            <a:prstGeom prst="rect">
              <a:avLst/>
            </a:prstGeom>
            <a:solidFill>
              <a:srgbClr val="000066"/>
            </a:solidFill>
            <a:ln w="9525">
              <a:solidFill>
                <a:srgbClr val="000066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54288" name="Line 78">
              <a:extLst>
                <a:ext uri="{FF2B5EF4-FFF2-40B4-BE49-F238E27FC236}">
                  <a16:creationId xmlns:a16="http://schemas.microsoft.com/office/drawing/2014/main" id="{20CA8849-95AB-4972-905C-759623367E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98" y="3484"/>
              <a:ext cx="0" cy="289"/>
            </a:xfrm>
            <a:prstGeom prst="line">
              <a:avLst/>
            </a:prstGeom>
            <a:noFill/>
            <a:ln w="19050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89" name="Line 79">
              <a:extLst>
                <a:ext uri="{FF2B5EF4-FFF2-40B4-BE49-F238E27FC236}">
                  <a16:creationId xmlns:a16="http://schemas.microsoft.com/office/drawing/2014/main" id="{347A1B18-58F4-45DE-87D9-234345340F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5" y="3649"/>
              <a:ext cx="631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90" name="Rectangle 80">
              <a:extLst>
                <a:ext uri="{FF2B5EF4-FFF2-40B4-BE49-F238E27FC236}">
                  <a16:creationId xmlns:a16="http://schemas.microsoft.com/office/drawing/2014/main" id="{5259ED93-EAA0-4F47-BE26-AD339BB619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6" y="3484"/>
              <a:ext cx="631" cy="289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009900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54291" name="Line 81">
              <a:extLst>
                <a:ext uri="{FF2B5EF4-FFF2-40B4-BE49-F238E27FC236}">
                  <a16:creationId xmlns:a16="http://schemas.microsoft.com/office/drawing/2014/main" id="{9A86E699-70F6-48BD-AEA3-440DAB80BC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3" y="3484"/>
              <a:ext cx="0" cy="289"/>
            </a:xfrm>
            <a:prstGeom prst="line">
              <a:avLst/>
            </a:prstGeom>
            <a:noFill/>
            <a:ln w="1905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92" name="Line 82">
              <a:extLst>
                <a:ext uri="{FF2B5EF4-FFF2-40B4-BE49-F238E27FC236}">
                  <a16:creationId xmlns:a16="http://schemas.microsoft.com/office/drawing/2014/main" id="{197FC480-6A81-4086-8E2F-E5AB35096C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0" y="3649"/>
              <a:ext cx="389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93" name="Text Box 83">
              <a:extLst>
                <a:ext uri="{FF2B5EF4-FFF2-40B4-BE49-F238E27FC236}">
                  <a16:creationId xmlns:a16="http://schemas.microsoft.com/office/drawing/2014/main" id="{45CBEA91-2E9E-4C37-B10F-0F1A102BC8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3487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4294" name="Text Box 84">
              <a:extLst>
                <a:ext uri="{FF2B5EF4-FFF2-40B4-BE49-F238E27FC236}">
                  <a16:creationId xmlns:a16="http://schemas.microsoft.com/office/drawing/2014/main" id="{86CF82C0-0582-4DD3-AD00-CB74A8ED84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80" y="3496"/>
              <a:ext cx="30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solidFill>
                    <a:srgbClr val="009900"/>
                  </a:solidFill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</a:t>
              </a:r>
              <a:endParaRPr lang="zh-CN" altLang="en-US" sz="2400" b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4295" name="Text Box 85">
              <a:extLst>
                <a:ext uri="{FF2B5EF4-FFF2-40B4-BE49-F238E27FC236}">
                  <a16:creationId xmlns:a16="http://schemas.microsoft.com/office/drawing/2014/main" id="{30A91AE2-770B-4ACF-B307-4748BD5EC7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6" y="3480"/>
              <a:ext cx="3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a</a:t>
              </a:r>
              <a:r>
                <a:rPr lang="en-US" altLang="zh-CN" sz="2400" b="1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i-1</a:t>
              </a:r>
              <a:endParaRPr lang="en-US" altLang="zh-CN" sz="2400" b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4296" name="Text Box 86">
              <a:extLst>
                <a:ext uri="{FF2B5EF4-FFF2-40B4-BE49-F238E27FC236}">
                  <a16:creationId xmlns:a16="http://schemas.microsoft.com/office/drawing/2014/main" id="{48B9A1FC-3A0F-4E49-914B-FC9D8C3F61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58" y="3480"/>
              <a:ext cx="248" cy="288"/>
            </a:xfrm>
            <a:prstGeom prst="rect">
              <a:avLst/>
            </a:prstGeom>
            <a:solidFill>
              <a:srgbClr val="000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a</a:t>
              </a:r>
              <a:r>
                <a:rPr lang="en-US" altLang="zh-CN" sz="2400" b="1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i</a:t>
              </a:r>
              <a:endParaRPr lang="en-US" altLang="zh-CN" sz="2400" b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4297" name="Text Box 87">
              <a:extLst>
                <a:ext uri="{FF2B5EF4-FFF2-40B4-BE49-F238E27FC236}">
                  <a16:creationId xmlns:a16="http://schemas.microsoft.com/office/drawing/2014/main" id="{F219FF2B-D06A-4D36-A950-8427BFC375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5" y="3480"/>
              <a:ext cx="38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a</a:t>
              </a:r>
              <a:r>
                <a:rPr lang="en-US" altLang="zh-CN" sz="2400" b="1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i+1</a:t>
              </a:r>
              <a:endParaRPr lang="en-US" altLang="zh-CN" sz="2400" b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4298" name="Line 88">
              <a:extLst>
                <a:ext uri="{FF2B5EF4-FFF2-40B4-BE49-F238E27FC236}">
                  <a16:creationId xmlns:a16="http://schemas.microsoft.com/office/drawing/2014/main" id="{73B9AD2A-E331-497D-BD11-E94083362D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90" y="3814"/>
              <a:ext cx="0" cy="247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99" name="Line 89">
              <a:extLst>
                <a:ext uri="{FF2B5EF4-FFF2-40B4-BE49-F238E27FC236}">
                  <a16:creationId xmlns:a16="http://schemas.microsoft.com/office/drawing/2014/main" id="{4CCED7E1-5A6E-4169-9448-DC7861102D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55" y="3814"/>
              <a:ext cx="0" cy="247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00" name="Text Box 90">
              <a:extLst>
                <a:ext uri="{FF2B5EF4-FFF2-40B4-BE49-F238E27FC236}">
                  <a16:creationId xmlns:a16="http://schemas.microsoft.com/office/drawing/2014/main" id="{19443237-EEE4-493F-A177-A7BC456B3F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90" y="3876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p</a:t>
              </a:r>
              <a:endParaRPr lang="en-US" altLang="zh-CN" sz="2400" b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4301" name="Text Box 91">
              <a:extLst>
                <a:ext uri="{FF2B5EF4-FFF2-40B4-BE49-F238E27FC236}">
                  <a16:creationId xmlns:a16="http://schemas.microsoft.com/office/drawing/2014/main" id="{E6615A0F-20B1-450E-A8B7-1C4C28E0C4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5" y="3876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q</a:t>
              </a:r>
              <a:endParaRPr lang="en-US" altLang="zh-CN" sz="2400" b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4302" name="Line 92">
              <a:extLst>
                <a:ext uri="{FF2B5EF4-FFF2-40B4-BE49-F238E27FC236}">
                  <a16:creationId xmlns:a16="http://schemas.microsoft.com/office/drawing/2014/main" id="{9E6C19A0-334E-4CAE-A7C6-E6EE59750C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30" y="3360"/>
              <a:ext cx="243" cy="206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03" name="Line 93">
              <a:extLst>
                <a:ext uri="{FF2B5EF4-FFF2-40B4-BE49-F238E27FC236}">
                  <a16:creationId xmlns:a16="http://schemas.microsoft.com/office/drawing/2014/main" id="{F5CC5C25-3179-415E-A611-BFC8A51BD0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32" y="3360"/>
              <a:ext cx="194" cy="124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04" name="Line 94">
              <a:extLst>
                <a:ext uri="{FF2B5EF4-FFF2-40B4-BE49-F238E27FC236}">
                  <a16:creationId xmlns:a16="http://schemas.microsoft.com/office/drawing/2014/main" id="{B2C7B364-2BE4-4528-9FD8-ADE18D2591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73" y="3360"/>
              <a:ext cx="1359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05" name="Text Box 104">
              <a:extLst>
                <a:ext uri="{FF2B5EF4-FFF2-40B4-BE49-F238E27FC236}">
                  <a16:creationId xmlns:a16="http://schemas.microsoft.com/office/drawing/2014/main" id="{1CEAB583-C15B-4B06-A02E-FA0B9B95F8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3504"/>
              <a:ext cx="7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/>
                <a:t>删除后</a:t>
              </a:r>
            </a:p>
          </p:txBody>
        </p:sp>
      </p:grpSp>
      <p:sp>
        <p:nvSpPr>
          <p:cNvPr id="54282" name="Text Box 106">
            <a:extLst>
              <a:ext uri="{FF2B5EF4-FFF2-40B4-BE49-F238E27FC236}">
                <a16:creationId xmlns:a16="http://schemas.microsoft.com/office/drawing/2014/main" id="{35CBD693-433F-4082-9780-BEAF158BCC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5105400"/>
            <a:ext cx="3886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/>
              <a:t>p-&gt;next = p-&gt;next -&gt;next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026">
            <a:extLst>
              <a:ext uri="{FF2B5EF4-FFF2-40B4-BE49-F238E27FC236}">
                <a16:creationId xmlns:a16="http://schemas.microsoft.com/office/drawing/2014/main" id="{0D6EEF7E-83CF-4B78-B55D-DB6A74BAE0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七、线性链表的删除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5299" name="Text Box 1027">
            <a:extLst>
              <a:ext uri="{FF2B5EF4-FFF2-40B4-BE49-F238E27FC236}">
                <a16:creationId xmlns:a16="http://schemas.microsoft.com/office/drawing/2014/main" id="{58CECBC2-F8BB-4B6A-903D-75D0AE3C94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46121521-7D05-47C9-AF88-66C613125B20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39</a:t>
            </a:fld>
            <a:endParaRPr lang="en-US" altLang="zh-CN" sz="2400"/>
          </a:p>
        </p:txBody>
      </p:sp>
      <p:sp>
        <p:nvSpPr>
          <p:cNvPr id="55300" name="Text Box 1028">
            <a:extLst>
              <a:ext uri="{FF2B5EF4-FFF2-40B4-BE49-F238E27FC236}">
                <a16:creationId xmlns:a16="http://schemas.microsoft.com/office/drawing/2014/main" id="{3B245075-9F3E-4AE0-95DA-5095269DE1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 dirty="0">
                <a:solidFill>
                  <a:srgbClr val="333399"/>
                </a:solidFill>
                <a:ea typeface="仿宋_GB2312" pitchFamily="49" charset="-122"/>
              </a:rPr>
              <a:t>第三节　线性链表</a:t>
            </a:r>
          </a:p>
        </p:txBody>
      </p:sp>
      <p:sp>
        <p:nvSpPr>
          <p:cNvPr id="55301" name="Rectangle 1029">
            <a:extLst>
              <a:ext uri="{FF2B5EF4-FFF2-40B4-BE49-F238E27FC236}">
                <a16:creationId xmlns:a16="http://schemas.microsoft.com/office/drawing/2014/main" id="{0934B934-D663-442A-810B-482036DC7C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2708275"/>
            <a:ext cx="8675687" cy="4149725"/>
          </a:xfrm>
        </p:spPr>
        <p:txBody>
          <a:bodyPr/>
          <a:lstStyle/>
          <a:p>
            <a:pPr eaLnBrk="1" hangingPunct="1">
              <a:spcBef>
                <a:spcPct val="30000"/>
              </a:spcBef>
              <a:buNone/>
            </a:pPr>
            <a:r>
              <a:rPr lang="en-US" altLang="zh-CN" sz="2000" dirty="0"/>
              <a:t> int Delete(int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)</a:t>
            </a:r>
            <a:r>
              <a:rPr lang="zh-CN" altLang="en-US" sz="2000" dirty="0"/>
              <a:t>  </a:t>
            </a:r>
            <a:r>
              <a:rPr lang="en-US" altLang="zh-CN" sz="2000" dirty="0"/>
              <a:t>// </a:t>
            </a:r>
            <a:r>
              <a:rPr lang="zh-CN" altLang="en-US" sz="2000" dirty="0"/>
              <a:t>在单链表</a:t>
            </a:r>
            <a:r>
              <a:rPr lang="en-US" altLang="zh-CN" sz="2000" dirty="0"/>
              <a:t>L</a:t>
            </a:r>
            <a:r>
              <a:rPr lang="zh-CN" altLang="en-US" sz="2000" dirty="0"/>
              <a:t>中，删除第</a:t>
            </a:r>
            <a:r>
              <a:rPr lang="en-US" altLang="zh-CN" sz="2000" dirty="0" err="1"/>
              <a:t>i</a:t>
            </a:r>
            <a:r>
              <a:rPr lang="zh-CN" altLang="en-US" sz="2000" dirty="0"/>
              <a:t>个位置的元素</a:t>
            </a:r>
            <a:endParaRPr lang="en-US" altLang="zh-CN" sz="2000" dirty="0"/>
          </a:p>
          <a:p>
            <a:pPr eaLnBrk="1" hangingPunct="1">
              <a:spcBef>
                <a:spcPct val="30000"/>
              </a:spcBef>
              <a:buNone/>
            </a:pPr>
            <a:r>
              <a:rPr lang="en-US" altLang="zh-CN" sz="2000" dirty="0"/>
              <a:t>{	int    e;</a:t>
            </a:r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	LNode *p, *q;</a:t>
            </a:r>
          </a:p>
          <a:p>
            <a:pPr eaLnBrk="1" hangingPunct="1">
              <a:spcBef>
                <a:spcPct val="50000"/>
              </a:spcBef>
              <a:buNone/>
            </a:pPr>
            <a:r>
              <a:rPr lang="en-US" altLang="zh-CN" sz="2000" dirty="0"/>
              <a:t>	if (</a:t>
            </a:r>
            <a:r>
              <a:rPr lang="en-US" altLang="zh-CN" sz="2000" dirty="0" err="1"/>
              <a:t>i</a:t>
            </a:r>
            <a:r>
              <a:rPr lang="en-US" altLang="zh-CN" sz="2000" dirty="0"/>
              <a:t>==1)</a:t>
            </a:r>
            <a:r>
              <a:rPr lang="zh-CN" altLang="en-US" sz="2000" dirty="0"/>
              <a:t> </a:t>
            </a:r>
            <a:r>
              <a:rPr lang="en-US" altLang="zh-CN" sz="2000" dirty="0"/>
              <a:t>p=head;</a:t>
            </a:r>
          </a:p>
          <a:p>
            <a:pPr eaLnBrk="1" hangingPunct="1">
              <a:spcBef>
                <a:spcPct val="50000"/>
              </a:spcBef>
              <a:buNone/>
            </a:pPr>
            <a:r>
              <a:rPr lang="en-US" altLang="zh-CN" sz="2000" dirty="0"/>
              <a:t>	else {p = </a:t>
            </a:r>
            <a:r>
              <a:rPr lang="en-US" altLang="zh-CN" sz="2000" dirty="0" err="1"/>
              <a:t>SearchLinkList</a:t>
            </a:r>
            <a:r>
              <a:rPr lang="en-US" altLang="zh-CN" sz="2000" dirty="0"/>
              <a:t>(i-1); if (!p) exit(1);   } 	</a:t>
            </a:r>
          </a:p>
          <a:p>
            <a:pPr eaLnBrk="1" hangingPunct="1">
              <a:spcBef>
                <a:spcPct val="50000"/>
              </a:spcBef>
              <a:buNone/>
            </a:pPr>
            <a:r>
              <a:rPr lang="en-US" altLang="zh-CN" sz="2000" dirty="0"/>
              <a:t>    q = p-&gt;next; </a:t>
            </a:r>
            <a:r>
              <a:rPr lang="en-US" altLang="zh-CN" sz="2000" dirty="0">
                <a:solidFill>
                  <a:schemeClr val="hlink"/>
                </a:solidFill>
              </a:rPr>
              <a:t>p-&gt;next = p-&gt;next-&gt;next;</a:t>
            </a:r>
            <a:r>
              <a:rPr lang="en-US" altLang="zh-CN" sz="2000" dirty="0"/>
              <a:t>		// 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删除</a:t>
            </a:r>
            <a:r>
              <a:rPr lang="en-US" altLang="zh-CN" sz="2000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结点</a:t>
            </a:r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zh-CN" altLang="en-US" sz="2000" dirty="0"/>
              <a:t>	</a:t>
            </a:r>
            <a:r>
              <a:rPr lang="en-US" altLang="zh-CN" sz="2000" dirty="0"/>
              <a:t>e = q-&gt;data; delete q;  			// </a:t>
            </a:r>
            <a:r>
              <a:rPr lang="zh-CN" altLang="en-US" sz="2000" dirty="0">
                <a:ea typeface="黑体" panose="02010609060101010101" pitchFamily="49" charset="-122"/>
              </a:rPr>
              <a:t>取值并释放结点</a:t>
            </a:r>
            <a:endParaRPr lang="en-US" altLang="zh-CN" sz="2000" dirty="0">
              <a:ea typeface="黑体" panose="02010609060101010101" pitchFamily="49" charset="-122"/>
            </a:endParaRPr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ea typeface="黑体" panose="02010609060101010101" pitchFamily="49" charset="-122"/>
              </a:rPr>
              <a:t>    </a:t>
            </a:r>
            <a:r>
              <a:rPr lang="en-US" altLang="zh-CN" sz="2000" dirty="0" err="1">
                <a:ea typeface="黑体" panose="02010609060101010101" pitchFamily="49" charset="-122"/>
              </a:rPr>
              <a:t>len</a:t>
            </a:r>
            <a:r>
              <a:rPr lang="en-US" altLang="zh-CN" sz="2000" dirty="0">
                <a:ea typeface="黑体" panose="02010609060101010101" pitchFamily="49" charset="-122"/>
              </a:rPr>
              <a:t>--;</a:t>
            </a:r>
            <a:endParaRPr lang="zh-CN" altLang="en-US" sz="2000" dirty="0">
              <a:ea typeface="黑体" panose="02010609060101010101" pitchFamily="49" charset="-122"/>
            </a:endParaRPr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zh-CN" altLang="en-US" sz="2000" dirty="0"/>
              <a:t>	</a:t>
            </a:r>
            <a:r>
              <a:rPr lang="en-US" altLang="zh-CN" sz="2000" dirty="0"/>
              <a:t>return(e);</a:t>
            </a:r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} </a:t>
            </a:r>
          </a:p>
        </p:txBody>
      </p:sp>
      <p:sp>
        <p:nvSpPr>
          <p:cNvPr id="55302" name="Rectangle 1030">
            <a:extLst>
              <a:ext uri="{FF2B5EF4-FFF2-40B4-BE49-F238E27FC236}">
                <a16:creationId xmlns:a16="http://schemas.microsoft.com/office/drawing/2014/main" id="{18F38DBF-CB04-43F7-9A0E-33A450B469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第２章　线性表</a:t>
            </a:r>
          </a:p>
        </p:txBody>
      </p:sp>
      <p:pic>
        <p:nvPicPr>
          <p:cNvPr id="55303" name="Picture 1035">
            <a:extLst>
              <a:ext uri="{FF2B5EF4-FFF2-40B4-BE49-F238E27FC236}">
                <a16:creationId xmlns:a16="http://schemas.microsoft.com/office/drawing/2014/main" id="{3888D6E5-5FA4-46F7-9EFF-BA9EE36060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0" y="5880100"/>
            <a:ext cx="4094163" cy="97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D3432D49-5A68-4D0A-B84D-05C7D14EB2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28625" y="1857375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二、线性表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267" name="Text Box 3">
            <a:extLst>
              <a:ext uri="{FF2B5EF4-FFF2-40B4-BE49-F238E27FC236}">
                <a16:creationId xmlns:a16="http://schemas.microsoft.com/office/drawing/2014/main" id="{AEE6568A-5D19-489B-B84F-7FBDF2CB78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C3178E6D-D29B-4E11-B92D-C19973FFBFB5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4</a:t>
            </a:fld>
            <a:endParaRPr lang="en-US" altLang="zh-CN" sz="2400"/>
          </a:p>
        </p:txBody>
      </p:sp>
      <p:sp>
        <p:nvSpPr>
          <p:cNvPr id="11268" name="Text Box 4">
            <a:extLst>
              <a:ext uri="{FF2B5EF4-FFF2-40B4-BE49-F238E27FC236}">
                <a16:creationId xmlns:a16="http://schemas.microsoft.com/office/drawing/2014/main" id="{8C4DF2E4-7D6A-4A99-9B71-CDDACC5A3E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第一节　线性表</a:t>
            </a:r>
          </a:p>
        </p:txBody>
      </p:sp>
      <p:sp>
        <p:nvSpPr>
          <p:cNvPr id="11269" name="Rectangle 5">
            <a:extLst>
              <a:ext uri="{FF2B5EF4-FFF2-40B4-BE49-F238E27FC236}">
                <a16:creationId xmlns:a16="http://schemas.microsoft.com/office/drawing/2014/main" id="{10C14C1D-5767-4668-828B-2B2CC1D432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38862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7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线性表是</a:t>
            </a:r>
            <a:r>
              <a:rPr lang="zh-CN" altLang="en-US" b="1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最简单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的一类线性数据结构</a:t>
            </a:r>
          </a:p>
          <a:p>
            <a:pPr eaLnBrk="1" hangingPunct="1">
              <a:lnSpc>
                <a:spcPct val="110000"/>
              </a:lnSpc>
              <a:spcBef>
                <a:spcPct val="7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线性表是由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个数据元素组成的有限序列，相邻数据元素之间存在着</a:t>
            </a: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序偶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关系，可以写为：</a:t>
            </a:r>
          </a:p>
          <a:p>
            <a:pPr algn="ctr" eaLnBrk="1" hangingPunct="1">
              <a:lnSpc>
                <a:spcPct val="110000"/>
              </a:lnSpc>
              <a:spcBef>
                <a:spcPct val="70000"/>
              </a:spcBef>
              <a:buFont typeface="Wingdings" panose="05000000000000000000" pitchFamily="2" charset="2"/>
              <a:buNone/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b="1" baseline="-2500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, a</a:t>
            </a:r>
            <a:r>
              <a:rPr lang="en-US" altLang="zh-CN" b="1" baseline="-250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en-US" altLang="zh-CN" b="1">
                <a:latin typeface="Times New Roman" panose="02020603050405020304" pitchFamily="18" charset="0"/>
                <a:ea typeface="黑体" panose="02010609060101010101" pitchFamily="49" charset="-122"/>
              </a:rPr>
              <a:t>…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b="1" baseline="-25000">
                <a:latin typeface="黑体" panose="02010609060101010101" pitchFamily="49" charset="-122"/>
                <a:ea typeface="黑体" panose="02010609060101010101" pitchFamily="49" charset="-122"/>
              </a:rPr>
              <a:t>i-1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, a</a:t>
            </a:r>
            <a:r>
              <a:rPr lang="en-US" altLang="zh-CN" b="1" baseline="-25000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, a</a:t>
            </a:r>
            <a:r>
              <a:rPr lang="en-US" altLang="zh-CN" b="1" baseline="-25000">
                <a:latin typeface="黑体" panose="02010609060101010101" pitchFamily="49" charset="-122"/>
                <a:ea typeface="黑体" panose="02010609060101010101" pitchFamily="49" charset="-122"/>
              </a:rPr>
              <a:t>i+1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en-US" altLang="zh-CN" b="1">
                <a:latin typeface="Times New Roman" panose="02020603050405020304" pitchFamily="18" charset="0"/>
                <a:ea typeface="黑体" panose="02010609060101010101" pitchFamily="49" charset="-122"/>
              </a:rPr>
              <a:t>…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b="1" baseline="-25000">
                <a:latin typeface="黑体" panose="02010609060101010101" pitchFamily="49" charset="-122"/>
                <a:ea typeface="黑体" panose="02010609060101010101" pitchFamily="49" charset="-122"/>
              </a:rPr>
              <a:t>n-1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, a</a:t>
            </a:r>
            <a:r>
              <a:rPr lang="en-US" altLang="zh-CN" b="1" baseline="-2500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</p:txBody>
      </p:sp>
      <p:sp>
        <p:nvSpPr>
          <p:cNvPr id="11270" name="Rectangle 6">
            <a:extLst>
              <a:ext uri="{FF2B5EF4-FFF2-40B4-BE49-F238E27FC236}">
                <a16:creationId xmlns:a16="http://schemas.microsoft.com/office/drawing/2014/main" id="{C0A280A3-5E4B-4D07-90EF-BD8F34D454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第２章　线性表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CA289E08-F40F-4229-9324-979C285032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七、线性链表的删除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6323" name="Text Box 3">
            <a:extLst>
              <a:ext uri="{FF2B5EF4-FFF2-40B4-BE49-F238E27FC236}">
                <a16:creationId xmlns:a16="http://schemas.microsoft.com/office/drawing/2014/main" id="{1E4D3CAC-C177-4D5E-8431-A534FBB53B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35C4AA5F-B8A8-45C4-87AE-AB0CC76BF8DD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40</a:t>
            </a:fld>
            <a:endParaRPr lang="en-US" altLang="zh-CN" sz="2400"/>
          </a:p>
        </p:txBody>
      </p:sp>
      <p:sp>
        <p:nvSpPr>
          <p:cNvPr id="56324" name="Text Box 4">
            <a:extLst>
              <a:ext uri="{FF2B5EF4-FFF2-40B4-BE49-F238E27FC236}">
                <a16:creationId xmlns:a16="http://schemas.microsoft.com/office/drawing/2014/main" id="{FEA20A70-70A5-4182-B5E2-27AF139B86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 dirty="0">
                <a:solidFill>
                  <a:srgbClr val="333399"/>
                </a:solidFill>
                <a:ea typeface="仿宋_GB2312" pitchFamily="49" charset="-122"/>
              </a:rPr>
              <a:t>第三节　线性链表</a:t>
            </a:r>
          </a:p>
        </p:txBody>
      </p:sp>
      <p:sp>
        <p:nvSpPr>
          <p:cNvPr id="56325" name="Rectangle 5">
            <a:extLst>
              <a:ext uri="{FF2B5EF4-FFF2-40B4-BE49-F238E27FC236}">
                <a16:creationId xmlns:a16="http://schemas.microsoft.com/office/drawing/2014/main" id="{06603787-4AC6-4EB6-B218-972236D148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4038600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zh-CN" altLang="en-US" b="1">
                <a:ea typeface="黑体" panose="02010609060101010101" pitchFamily="49" charset="-122"/>
              </a:rPr>
              <a:t>同样，算法时间复杂度主要取决于</a:t>
            </a:r>
            <a:r>
              <a:rPr lang="en-US" altLang="zh-CN" b="1">
                <a:ea typeface="黑体" panose="02010609060101010101" pitchFamily="49" charset="-122"/>
              </a:rPr>
              <a:t>while</a:t>
            </a:r>
            <a:r>
              <a:rPr lang="zh-CN" altLang="en-US" b="1">
                <a:ea typeface="黑体" panose="02010609060101010101" pitchFamily="49" charset="-122"/>
              </a:rPr>
              <a:t>循环中的语句频度</a:t>
            </a:r>
          </a:p>
          <a:p>
            <a:pPr eaLnBrk="1" hangingPunct="1">
              <a:spcBef>
                <a:spcPct val="30000"/>
              </a:spcBef>
            </a:pPr>
            <a:r>
              <a:rPr lang="zh-CN" altLang="en-US" b="1">
                <a:ea typeface="黑体" panose="02010609060101010101" pitchFamily="49" charset="-122"/>
              </a:rPr>
              <a:t>频度与被删除元素在线性链表中的位置有关</a:t>
            </a:r>
          </a:p>
          <a:p>
            <a:pPr eaLnBrk="1" hangingPunct="1">
              <a:spcBef>
                <a:spcPct val="30000"/>
              </a:spcBef>
            </a:pPr>
            <a:r>
              <a:rPr lang="zh-CN" altLang="en-US" b="1">
                <a:ea typeface="黑体" panose="02010609060101010101" pitchFamily="49" charset="-122"/>
              </a:rPr>
              <a:t>因此线性链表删除元素的时间复杂度为</a:t>
            </a:r>
            <a:r>
              <a:rPr lang="en-US" altLang="zh-CN" b="1">
                <a:ea typeface="黑体" panose="02010609060101010101" pitchFamily="49" charset="-122"/>
              </a:rPr>
              <a:t>O(n)</a:t>
            </a:r>
          </a:p>
        </p:txBody>
      </p:sp>
      <p:sp>
        <p:nvSpPr>
          <p:cNvPr id="56326" name="Rectangle 6">
            <a:extLst>
              <a:ext uri="{FF2B5EF4-FFF2-40B4-BE49-F238E27FC236}">
                <a16:creationId xmlns:a16="http://schemas.microsoft.com/office/drawing/2014/main" id="{8FF75DE0-688E-4C12-8E8C-1F07AA9A4E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第２章　线性表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026">
            <a:extLst>
              <a:ext uri="{FF2B5EF4-FFF2-40B4-BE49-F238E27FC236}">
                <a16:creationId xmlns:a16="http://schemas.microsoft.com/office/drawing/2014/main" id="{0D6EEF7E-83CF-4B78-B55D-DB6A74BAE0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八、线性链表的显示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5299" name="Text Box 1027">
            <a:extLst>
              <a:ext uri="{FF2B5EF4-FFF2-40B4-BE49-F238E27FC236}">
                <a16:creationId xmlns:a16="http://schemas.microsoft.com/office/drawing/2014/main" id="{58CECBC2-F8BB-4B6A-903D-75D0AE3C94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46121521-7D05-47C9-AF88-66C613125B20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41</a:t>
            </a:fld>
            <a:endParaRPr lang="en-US" altLang="zh-CN" sz="2400"/>
          </a:p>
        </p:txBody>
      </p:sp>
      <p:sp>
        <p:nvSpPr>
          <p:cNvPr id="55300" name="Text Box 1028">
            <a:extLst>
              <a:ext uri="{FF2B5EF4-FFF2-40B4-BE49-F238E27FC236}">
                <a16:creationId xmlns:a16="http://schemas.microsoft.com/office/drawing/2014/main" id="{3B245075-9F3E-4AE0-95DA-5095269DE1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 dirty="0">
                <a:solidFill>
                  <a:srgbClr val="333399"/>
                </a:solidFill>
                <a:ea typeface="仿宋_GB2312" pitchFamily="49" charset="-122"/>
              </a:rPr>
              <a:t>第三节　线性链表</a:t>
            </a:r>
          </a:p>
        </p:txBody>
      </p:sp>
      <p:sp>
        <p:nvSpPr>
          <p:cNvPr id="55301" name="Rectangle 1029">
            <a:extLst>
              <a:ext uri="{FF2B5EF4-FFF2-40B4-BE49-F238E27FC236}">
                <a16:creationId xmlns:a16="http://schemas.microsoft.com/office/drawing/2014/main" id="{0934B934-D663-442A-810B-482036DC7C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2708275"/>
            <a:ext cx="8675687" cy="4149725"/>
          </a:xfrm>
        </p:spPr>
        <p:txBody>
          <a:bodyPr/>
          <a:lstStyle/>
          <a:p>
            <a:pPr eaLnBrk="1" hangingPunct="1">
              <a:spcBef>
                <a:spcPct val="30000"/>
              </a:spcBef>
              <a:buNone/>
            </a:pPr>
            <a:r>
              <a:rPr lang="en-US" altLang="zh-CN" sz="2000" dirty="0"/>
              <a:t> void </a:t>
            </a:r>
            <a:r>
              <a:rPr lang="en-US" altLang="zh-CN" sz="2000" dirty="0" err="1"/>
              <a:t>PrintList</a:t>
            </a:r>
            <a:r>
              <a:rPr lang="en-US" altLang="zh-CN" sz="2000" dirty="0"/>
              <a:t>()</a:t>
            </a:r>
          </a:p>
          <a:p>
            <a:pPr eaLnBrk="1" hangingPunct="1">
              <a:spcBef>
                <a:spcPct val="30000"/>
              </a:spcBef>
              <a:buNone/>
            </a:pPr>
            <a:r>
              <a:rPr lang="en-US" altLang="zh-CN" sz="2000" dirty="0"/>
              <a:t>{	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000" dirty="0"/>
              <a:t>LNode *p;</a:t>
            </a:r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	  p=head-&gt;next;</a:t>
            </a:r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       while(p){</a:t>
            </a:r>
          </a:p>
          <a:p>
            <a:pPr eaLnBrk="1" hangingPunct="1">
              <a:spcBef>
                <a:spcPct val="30000"/>
              </a:spcBef>
              <a:buNone/>
            </a:pPr>
            <a:r>
              <a:rPr lang="en-US" altLang="zh-CN" sz="2000" dirty="0"/>
              <a:t>	        </a:t>
            </a:r>
            <a:r>
              <a:rPr lang="en-US" altLang="zh-CN" sz="2000" dirty="0" err="1"/>
              <a:t>cout</a:t>
            </a:r>
            <a:r>
              <a:rPr lang="en-US" altLang="zh-CN" sz="2000" dirty="0"/>
              <a:t>&lt;&lt;p-&gt;data&lt;&lt; " ";		</a:t>
            </a:r>
            <a:r>
              <a:rPr lang="zh-CN" altLang="en-US" sz="2000" dirty="0"/>
              <a:t>	      </a:t>
            </a:r>
            <a:endParaRPr lang="en-US" altLang="zh-CN" sz="2000" dirty="0"/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           </a:t>
            </a:r>
            <a:r>
              <a:rPr lang="zh-CN" altLang="en-US" sz="2000" dirty="0"/>
              <a:t> </a:t>
            </a:r>
            <a:r>
              <a:rPr lang="en-US" altLang="zh-CN" sz="2000" dirty="0"/>
              <a:t>p=p-&gt;next;</a:t>
            </a:r>
          </a:p>
          <a:p>
            <a:pPr eaLnBrk="1" hangingPunct="1">
              <a:spcBef>
                <a:spcPct val="30000"/>
              </a:spcBef>
              <a:buNone/>
            </a:pPr>
            <a:r>
              <a:rPr lang="en-US" altLang="zh-CN" sz="2000" dirty="0"/>
              <a:t>       }			</a:t>
            </a:r>
            <a:endParaRPr lang="zh-CN" altLang="en-US" sz="2000" dirty="0">
              <a:ea typeface="黑体" panose="02010609060101010101" pitchFamily="49" charset="-122"/>
            </a:endParaRPr>
          </a:p>
          <a:p>
            <a:pPr eaLnBrk="1" hangingPunct="1">
              <a:spcBef>
                <a:spcPct val="30000"/>
              </a:spcBef>
              <a:buNone/>
            </a:pPr>
            <a:r>
              <a:rPr lang="zh-CN" altLang="en-US" sz="2000" dirty="0"/>
              <a:t>	  </a:t>
            </a:r>
            <a:r>
              <a:rPr lang="en-US" altLang="zh-CN" sz="2000" dirty="0" err="1"/>
              <a:t>cout</a:t>
            </a:r>
            <a:r>
              <a:rPr lang="en-US" altLang="zh-CN" sz="2000" dirty="0"/>
              <a:t>&lt;&lt;</a:t>
            </a:r>
            <a:r>
              <a:rPr lang="en-US" altLang="zh-CN" sz="2000" dirty="0" err="1"/>
              <a:t>endl</a:t>
            </a:r>
            <a:r>
              <a:rPr lang="en-US" altLang="zh-CN" sz="2000" dirty="0"/>
              <a:t>;</a:t>
            </a:r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} </a:t>
            </a:r>
          </a:p>
        </p:txBody>
      </p:sp>
      <p:sp>
        <p:nvSpPr>
          <p:cNvPr id="55302" name="Rectangle 1030">
            <a:extLst>
              <a:ext uri="{FF2B5EF4-FFF2-40B4-BE49-F238E27FC236}">
                <a16:creationId xmlns:a16="http://schemas.microsoft.com/office/drawing/2014/main" id="{18F38DBF-CB04-43F7-9A0E-33A450B469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第２章　线性表</a:t>
            </a:r>
          </a:p>
        </p:txBody>
      </p:sp>
    </p:spTree>
    <p:extLst>
      <p:ext uri="{BB962C8B-B14F-4D97-AF65-F5344CB8AC3E}">
        <p14:creationId xmlns:p14="http://schemas.microsoft.com/office/powerpoint/2010/main" val="4404304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026">
            <a:extLst>
              <a:ext uri="{FF2B5EF4-FFF2-40B4-BE49-F238E27FC236}">
                <a16:creationId xmlns:a16="http://schemas.microsoft.com/office/drawing/2014/main" id="{0D6EEF7E-83CF-4B78-B55D-DB6A74BAE0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九、线性链表的析构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5299" name="Text Box 1027">
            <a:extLst>
              <a:ext uri="{FF2B5EF4-FFF2-40B4-BE49-F238E27FC236}">
                <a16:creationId xmlns:a16="http://schemas.microsoft.com/office/drawing/2014/main" id="{58CECBC2-F8BB-4B6A-903D-75D0AE3C94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46121521-7D05-47C9-AF88-66C613125B20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42</a:t>
            </a:fld>
            <a:endParaRPr lang="en-US" altLang="zh-CN" sz="2400"/>
          </a:p>
        </p:txBody>
      </p:sp>
      <p:sp>
        <p:nvSpPr>
          <p:cNvPr id="55300" name="Text Box 1028">
            <a:extLst>
              <a:ext uri="{FF2B5EF4-FFF2-40B4-BE49-F238E27FC236}">
                <a16:creationId xmlns:a16="http://schemas.microsoft.com/office/drawing/2014/main" id="{3B245075-9F3E-4AE0-95DA-5095269DE1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 dirty="0">
                <a:solidFill>
                  <a:srgbClr val="333399"/>
                </a:solidFill>
                <a:ea typeface="仿宋_GB2312" pitchFamily="49" charset="-122"/>
              </a:rPr>
              <a:t>第三节　线性链表</a:t>
            </a:r>
          </a:p>
        </p:txBody>
      </p:sp>
      <p:sp>
        <p:nvSpPr>
          <p:cNvPr id="55301" name="Rectangle 1029">
            <a:extLst>
              <a:ext uri="{FF2B5EF4-FFF2-40B4-BE49-F238E27FC236}">
                <a16:creationId xmlns:a16="http://schemas.microsoft.com/office/drawing/2014/main" id="{0934B934-D663-442A-810B-482036DC7C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2708275"/>
            <a:ext cx="8675687" cy="4149725"/>
          </a:xfrm>
        </p:spPr>
        <p:txBody>
          <a:bodyPr/>
          <a:lstStyle/>
          <a:p>
            <a:pPr eaLnBrk="1" hangingPunct="1">
              <a:spcBef>
                <a:spcPct val="30000"/>
              </a:spcBef>
              <a:buNone/>
            </a:pPr>
            <a:r>
              <a:rPr lang="en-US" altLang="zh-CN" sz="2000" dirty="0"/>
              <a:t>  ~LinkList()</a:t>
            </a:r>
          </a:p>
          <a:p>
            <a:pPr eaLnBrk="1" hangingPunct="1">
              <a:spcBef>
                <a:spcPct val="30000"/>
              </a:spcBef>
              <a:buNone/>
            </a:pPr>
            <a:r>
              <a:rPr lang="en-US" altLang="zh-CN" sz="2000" dirty="0"/>
              <a:t>{	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000" dirty="0"/>
              <a:t>LNode *p,*q;</a:t>
            </a:r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	  p=head;</a:t>
            </a:r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       while(p){</a:t>
            </a:r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	        q=p;		</a:t>
            </a:r>
            <a:r>
              <a:rPr lang="zh-CN" altLang="en-US" sz="2000" dirty="0"/>
              <a:t>	      </a:t>
            </a:r>
            <a:endParaRPr lang="en-US" altLang="zh-CN" sz="2000" dirty="0"/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           </a:t>
            </a:r>
            <a:r>
              <a:rPr lang="zh-CN" altLang="en-US" sz="2000" dirty="0"/>
              <a:t> </a:t>
            </a:r>
            <a:r>
              <a:rPr lang="en-US" altLang="zh-CN" sz="2000" dirty="0"/>
              <a:t>p=p-&gt;next;</a:t>
            </a:r>
          </a:p>
          <a:p>
            <a:pPr eaLnBrk="1" hangingPunct="1">
              <a:spcBef>
                <a:spcPct val="30000"/>
              </a:spcBef>
              <a:buNone/>
            </a:pPr>
            <a:r>
              <a:rPr lang="en-US" altLang="zh-CN" sz="2000" dirty="0"/>
              <a:t>            delete q;          // 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删除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指向的结点</a:t>
            </a:r>
            <a:endParaRPr lang="en-US" altLang="zh-CN" sz="2000" dirty="0"/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       }			</a:t>
            </a:r>
            <a:endParaRPr lang="zh-CN" altLang="en-US" sz="2000" dirty="0">
              <a:ea typeface="黑体" panose="02010609060101010101" pitchFamily="49" charset="-122"/>
            </a:endParaRPr>
          </a:p>
          <a:p>
            <a:pPr eaLnBrk="1" hangingPunct="1">
              <a:spcBef>
                <a:spcPct val="30000"/>
              </a:spcBef>
              <a:buNone/>
            </a:pPr>
            <a:r>
              <a:rPr lang="zh-CN" altLang="en-US" sz="2000" dirty="0"/>
              <a:t>	  </a:t>
            </a:r>
            <a:r>
              <a:rPr lang="en-US" altLang="zh-CN" sz="2000" dirty="0"/>
              <a:t>head=NULL;      // </a:t>
            </a:r>
            <a:r>
              <a:rPr lang="zh-CN" altLang="en-US" sz="2000" dirty="0">
                <a:ea typeface="黑体" panose="02010609060101010101" pitchFamily="49" charset="-122"/>
              </a:rPr>
              <a:t>头结点设置为</a:t>
            </a:r>
            <a:r>
              <a:rPr lang="en-US" altLang="zh-CN" sz="2000" dirty="0">
                <a:ea typeface="黑体" panose="02010609060101010101" pitchFamily="49" charset="-122"/>
              </a:rPr>
              <a:t>NULL</a:t>
            </a:r>
            <a:endParaRPr lang="en-US" altLang="zh-CN" sz="2000" dirty="0"/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} </a:t>
            </a:r>
          </a:p>
        </p:txBody>
      </p:sp>
      <p:sp>
        <p:nvSpPr>
          <p:cNvPr id="55302" name="Rectangle 1030">
            <a:extLst>
              <a:ext uri="{FF2B5EF4-FFF2-40B4-BE49-F238E27FC236}">
                <a16:creationId xmlns:a16="http://schemas.microsoft.com/office/drawing/2014/main" id="{18F38DBF-CB04-43F7-9A0E-33A450B469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第２章　线性表</a:t>
            </a:r>
          </a:p>
        </p:txBody>
      </p:sp>
    </p:spTree>
    <p:extLst>
      <p:ext uri="{BB962C8B-B14F-4D97-AF65-F5344CB8AC3E}">
        <p14:creationId xmlns:p14="http://schemas.microsoft.com/office/powerpoint/2010/main" val="23629620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254360FD-7952-4C19-A6E9-D2426DC39F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一、循环链表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7347" name="Text Box 3">
            <a:extLst>
              <a:ext uri="{FF2B5EF4-FFF2-40B4-BE49-F238E27FC236}">
                <a16:creationId xmlns:a16="http://schemas.microsoft.com/office/drawing/2014/main" id="{13132A9E-24B3-49DA-ABA8-CEAB4E59EA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DD040456-066F-47AC-B921-24D7D449DB01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43</a:t>
            </a:fld>
            <a:endParaRPr lang="en-US" altLang="zh-CN" sz="2400"/>
          </a:p>
        </p:txBody>
      </p:sp>
      <p:sp>
        <p:nvSpPr>
          <p:cNvPr id="57348" name="Text Box 4">
            <a:extLst>
              <a:ext uri="{FF2B5EF4-FFF2-40B4-BE49-F238E27FC236}">
                <a16:creationId xmlns:a16="http://schemas.microsoft.com/office/drawing/2014/main" id="{EEEC1F76-0225-4F81-B789-C935BDF5D1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 dirty="0">
                <a:solidFill>
                  <a:srgbClr val="333399"/>
                </a:solidFill>
                <a:ea typeface="仿宋_GB2312" pitchFamily="49" charset="-122"/>
              </a:rPr>
              <a:t>第四节　循环链表</a:t>
            </a:r>
          </a:p>
        </p:txBody>
      </p:sp>
      <p:sp>
        <p:nvSpPr>
          <p:cNvPr id="57349" name="Rectangle 5">
            <a:extLst>
              <a:ext uri="{FF2B5EF4-FFF2-40B4-BE49-F238E27FC236}">
                <a16:creationId xmlns:a16="http://schemas.microsoft.com/office/drawing/2014/main" id="{36F2441F-76EB-445B-B79D-D0D902CCE4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477250" cy="3886200"/>
          </a:xfrm>
        </p:spPr>
        <p:txBody>
          <a:bodyPr/>
          <a:lstStyle/>
          <a:p>
            <a:pPr eaLnBrk="1" hangingPunct="1"/>
            <a:r>
              <a:rPr lang="zh-CN" altLang="en-US" b="1">
                <a:ea typeface="黑体" panose="02010609060101010101" pitchFamily="49" charset="-122"/>
              </a:rPr>
              <a:t>循环链表是一种特殊的线性链表</a:t>
            </a:r>
          </a:p>
          <a:p>
            <a:pPr eaLnBrk="1" hangingPunct="1"/>
            <a:r>
              <a:rPr lang="zh-CN" altLang="en-US" b="1">
                <a:ea typeface="黑体" panose="02010609060101010101" pitchFamily="49" charset="-122"/>
              </a:rPr>
              <a:t>循环链表中最后一个结点的指针域指向</a:t>
            </a:r>
            <a:r>
              <a:rPr lang="zh-CN" altLang="en-US" b="1">
                <a:solidFill>
                  <a:srgbClr val="FF0000"/>
                </a:solidFill>
                <a:ea typeface="黑体" panose="02010609060101010101" pitchFamily="49" charset="-122"/>
              </a:rPr>
              <a:t>头结点</a:t>
            </a:r>
            <a:r>
              <a:rPr lang="zh-CN" altLang="en-US" b="1">
                <a:ea typeface="黑体" panose="02010609060101010101" pitchFamily="49" charset="-122"/>
              </a:rPr>
              <a:t>，整个链表形成一个</a:t>
            </a:r>
            <a:r>
              <a:rPr lang="zh-CN" altLang="en-US" b="1">
                <a:solidFill>
                  <a:srgbClr val="FF0000"/>
                </a:solidFill>
                <a:ea typeface="黑体" panose="02010609060101010101" pitchFamily="49" charset="-122"/>
              </a:rPr>
              <a:t>环</a:t>
            </a:r>
            <a:r>
              <a:rPr lang="zh-CN" altLang="en-US" b="1">
                <a:ea typeface="黑体" panose="02010609060101010101" pitchFamily="49" charset="-122"/>
              </a:rPr>
              <a:t>。</a:t>
            </a:r>
          </a:p>
        </p:txBody>
      </p:sp>
      <p:sp>
        <p:nvSpPr>
          <p:cNvPr id="57350" name="Rectangle 6">
            <a:extLst>
              <a:ext uri="{FF2B5EF4-FFF2-40B4-BE49-F238E27FC236}">
                <a16:creationId xmlns:a16="http://schemas.microsoft.com/office/drawing/2014/main" id="{5933A1DD-7A6D-4E44-B364-72C6DA3CDA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第２章　线性表</a:t>
            </a:r>
          </a:p>
        </p:txBody>
      </p:sp>
      <p:grpSp>
        <p:nvGrpSpPr>
          <p:cNvPr id="57351" name="Group 36">
            <a:extLst>
              <a:ext uri="{FF2B5EF4-FFF2-40B4-BE49-F238E27FC236}">
                <a16:creationId xmlns:a16="http://schemas.microsoft.com/office/drawing/2014/main" id="{DB2506DC-3FDB-40F6-8122-4FAEDA0D1349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5638800"/>
            <a:ext cx="8153400" cy="823913"/>
            <a:chOff x="432" y="3552"/>
            <a:chExt cx="5136" cy="519"/>
          </a:xfrm>
        </p:grpSpPr>
        <p:sp>
          <p:nvSpPr>
            <p:cNvPr id="57352" name="Rectangle 8">
              <a:extLst>
                <a:ext uri="{FF2B5EF4-FFF2-40B4-BE49-F238E27FC236}">
                  <a16:creationId xmlns:a16="http://schemas.microsoft.com/office/drawing/2014/main" id="{C6795D9A-CC43-40A3-A3A6-4E35604869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5" y="3654"/>
              <a:ext cx="585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57353" name="Line 9">
              <a:extLst>
                <a:ext uri="{FF2B5EF4-FFF2-40B4-BE49-F238E27FC236}">
                  <a16:creationId xmlns:a16="http://schemas.microsoft.com/office/drawing/2014/main" id="{58360DFD-0A8A-4D96-91F5-51EDCCDFFD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36" y="3654"/>
              <a:ext cx="1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54" name="Line 10">
              <a:extLst>
                <a:ext uri="{FF2B5EF4-FFF2-40B4-BE49-F238E27FC236}">
                  <a16:creationId xmlns:a16="http://schemas.microsoft.com/office/drawing/2014/main" id="{5DABB665-81C7-4689-AF54-0941ACAF7C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" y="3888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55" name="Rectangle 11">
              <a:extLst>
                <a:ext uri="{FF2B5EF4-FFF2-40B4-BE49-F238E27FC236}">
                  <a16:creationId xmlns:a16="http://schemas.microsoft.com/office/drawing/2014/main" id="{BE9AF2DA-DE6C-4DDB-BDAB-CC51FE0099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2" y="3654"/>
              <a:ext cx="585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57356" name="Line 12">
              <a:extLst>
                <a:ext uri="{FF2B5EF4-FFF2-40B4-BE49-F238E27FC236}">
                  <a16:creationId xmlns:a16="http://schemas.microsoft.com/office/drawing/2014/main" id="{94B2FBB8-33F4-44DE-833C-5FF9666C4E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5" y="3654"/>
              <a:ext cx="1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57" name="Line 13">
              <a:extLst>
                <a:ext uri="{FF2B5EF4-FFF2-40B4-BE49-F238E27FC236}">
                  <a16:creationId xmlns:a16="http://schemas.microsoft.com/office/drawing/2014/main" id="{1D9CE875-F965-4FB4-97F6-ECB2626174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43" y="3840"/>
              <a:ext cx="329" cy="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58" name="Line 14">
              <a:extLst>
                <a:ext uri="{FF2B5EF4-FFF2-40B4-BE49-F238E27FC236}">
                  <a16:creationId xmlns:a16="http://schemas.microsoft.com/office/drawing/2014/main" id="{CE637A9F-1582-4AEC-8A13-ABB3B0B782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41" y="3840"/>
              <a:ext cx="299" cy="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59" name="Rectangle 15">
              <a:extLst>
                <a:ext uri="{FF2B5EF4-FFF2-40B4-BE49-F238E27FC236}">
                  <a16:creationId xmlns:a16="http://schemas.microsoft.com/office/drawing/2014/main" id="{6898A137-A411-4B39-86C8-73081CA2E0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4" y="3648"/>
              <a:ext cx="585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57360" name="Line 16">
              <a:extLst>
                <a:ext uri="{FF2B5EF4-FFF2-40B4-BE49-F238E27FC236}">
                  <a16:creationId xmlns:a16="http://schemas.microsoft.com/office/drawing/2014/main" id="{32EF4CBD-E684-49F5-901C-EA31BF3753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6" y="3648"/>
              <a:ext cx="1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61" name="Line 17">
              <a:extLst>
                <a:ext uri="{FF2B5EF4-FFF2-40B4-BE49-F238E27FC236}">
                  <a16:creationId xmlns:a16="http://schemas.microsoft.com/office/drawing/2014/main" id="{64B6B1E2-E4B3-451F-9571-92D9D6D2BC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5" y="3840"/>
              <a:ext cx="319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62" name="Rectangle 18">
              <a:extLst>
                <a:ext uri="{FF2B5EF4-FFF2-40B4-BE49-F238E27FC236}">
                  <a16:creationId xmlns:a16="http://schemas.microsoft.com/office/drawing/2014/main" id="{66A88199-4EFA-4530-A40D-F1766BBC01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2" y="3642"/>
              <a:ext cx="585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57363" name="Line 19">
              <a:extLst>
                <a:ext uri="{FF2B5EF4-FFF2-40B4-BE49-F238E27FC236}">
                  <a16:creationId xmlns:a16="http://schemas.microsoft.com/office/drawing/2014/main" id="{BA03494F-4BB7-4156-A57E-891CBF991F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41" y="3642"/>
              <a:ext cx="1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64" name="Line 20">
              <a:extLst>
                <a:ext uri="{FF2B5EF4-FFF2-40B4-BE49-F238E27FC236}">
                  <a16:creationId xmlns:a16="http://schemas.microsoft.com/office/drawing/2014/main" id="{644EAFEA-22C2-4FDD-A4BB-A8E510177E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3" y="3840"/>
              <a:ext cx="348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65" name="Text Box 21">
              <a:extLst>
                <a:ext uri="{FF2B5EF4-FFF2-40B4-BE49-F238E27FC236}">
                  <a16:creationId xmlns:a16="http://schemas.microsoft.com/office/drawing/2014/main" id="{0F75476C-4439-42F8-B3CA-1A40202826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5" y="3655"/>
              <a:ext cx="27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latin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57366" name="Text Box 22">
              <a:extLst>
                <a:ext uri="{FF2B5EF4-FFF2-40B4-BE49-F238E27FC236}">
                  <a16:creationId xmlns:a16="http://schemas.microsoft.com/office/drawing/2014/main" id="{858C62E9-BAD5-493E-B6E9-0C75E35A5A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1" y="3606"/>
              <a:ext cx="32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 i="1">
                  <a:solidFill>
                    <a:srgbClr val="FF5050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b="1" baseline="-25000">
                  <a:solidFill>
                    <a:srgbClr val="FF505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7367" name="Text Box 23">
              <a:extLst>
                <a:ext uri="{FF2B5EF4-FFF2-40B4-BE49-F238E27FC236}">
                  <a16:creationId xmlns:a16="http://schemas.microsoft.com/office/drawing/2014/main" id="{847F5D95-09A4-4352-BFCA-C5D890244E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2" y="3600"/>
              <a:ext cx="291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 i="1">
                  <a:solidFill>
                    <a:srgbClr val="FF5050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b="1" baseline="-25000">
                  <a:solidFill>
                    <a:srgbClr val="FF5050"/>
                  </a:solidFill>
                  <a:latin typeface="Times New Roman" panose="02020603050405020304" pitchFamily="18" charset="0"/>
                </a:rPr>
                <a:t>i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7368" name="Text Box 24">
              <a:extLst>
                <a:ext uri="{FF2B5EF4-FFF2-40B4-BE49-F238E27FC236}">
                  <a16:creationId xmlns:a16="http://schemas.microsoft.com/office/drawing/2014/main" id="{49EA3D21-3363-4B33-91B9-321E2EE9BF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22" y="3594"/>
              <a:ext cx="33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 i="1">
                  <a:solidFill>
                    <a:srgbClr val="FF5050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b="1" baseline="-25000">
                  <a:solidFill>
                    <a:srgbClr val="FF5050"/>
                  </a:solidFill>
                  <a:latin typeface="Times New Roman" panose="02020603050405020304" pitchFamily="18" charset="0"/>
                </a:rPr>
                <a:t>n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7369" name="Text Box 26">
              <a:extLst>
                <a:ext uri="{FF2B5EF4-FFF2-40B4-BE49-F238E27FC236}">
                  <a16:creationId xmlns:a16="http://schemas.microsoft.com/office/drawing/2014/main" id="{C1F9BF39-3805-4F13-8467-DC081059DF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3744"/>
              <a:ext cx="26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L</a:t>
              </a:r>
              <a:endParaRPr lang="en-US" altLang="zh-CN" sz="2800">
                <a:latin typeface="Times New Roman" panose="02020603050405020304" pitchFamily="18" charset="0"/>
              </a:endParaRPr>
            </a:p>
          </p:txBody>
        </p:sp>
        <p:sp>
          <p:nvSpPr>
            <p:cNvPr id="57370" name="Line 27">
              <a:extLst>
                <a:ext uri="{FF2B5EF4-FFF2-40B4-BE49-F238E27FC236}">
                  <a16:creationId xmlns:a16="http://schemas.microsoft.com/office/drawing/2014/main" id="{B3686FA8-9337-4703-A6A4-78A1374E99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7" y="3840"/>
              <a:ext cx="348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71" name="Text Box 28">
              <a:extLst>
                <a:ext uri="{FF2B5EF4-FFF2-40B4-BE49-F238E27FC236}">
                  <a16:creationId xmlns:a16="http://schemas.microsoft.com/office/drawing/2014/main" id="{0A1775EC-6D5C-4BBC-AD55-F924115A35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6" y="3552"/>
              <a:ext cx="319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>
                  <a:latin typeface="Times New Roman" panose="02020603050405020304" pitchFamily="18" charset="0"/>
                </a:rPr>
                <a:t>…</a:t>
              </a:r>
              <a:endParaRPr lang="zh-CN" altLang="en-US"/>
            </a:p>
          </p:txBody>
        </p:sp>
        <p:sp>
          <p:nvSpPr>
            <p:cNvPr id="57372" name="Text Box 29">
              <a:extLst>
                <a:ext uri="{FF2B5EF4-FFF2-40B4-BE49-F238E27FC236}">
                  <a16:creationId xmlns:a16="http://schemas.microsoft.com/office/drawing/2014/main" id="{FB89CB1B-2720-43E5-AF96-7724B82089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3" y="3552"/>
              <a:ext cx="319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>
                  <a:latin typeface="Times New Roman" panose="02020603050405020304" pitchFamily="18" charset="0"/>
                </a:rPr>
                <a:t>…</a:t>
              </a:r>
              <a:endParaRPr lang="zh-CN" altLang="en-US"/>
            </a:p>
          </p:txBody>
        </p:sp>
        <p:grpSp>
          <p:nvGrpSpPr>
            <p:cNvPr id="57373" name="Group 35">
              <a:extLst>
                <a:ext uri="{FF2B5EF4-FFF2-40B4-BE49-F238E27FC236}">
                  <a16:creationId xmlns:a16="http://schemas.microsoft.com/office/drawing/2014/main" id="{2849CC4C-7477-4B2A-A3BC-7127721538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6" y="3552"/>
              <a:ext cx="4752" cy="288"/>
              <a:chOff x="816" y="3408"/>
              <a:chExt cx="4752" cy="336"/>
            </a:xfrm>
          </p:grpSpPr>
          <p:sp>
            <p:nvSpPr>
              <p:cNvPr id="57374" name="Line 30">
                <a:extLst>
                  <a:ext uri="{FF2B5EF4-FFF2-40B4-BE49-F238E27FC236}">
                    <a16:creationId xmlns:a16="http://schemas.microsoft.com/office/drawing/2014/main" id="{1DB4C914-557E-47ED-8A13-E08E47D1BB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" y="3600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375" name="Line 31">
                <a:extLst>
                  <a:ext uri="{FF2B5EF4-FFF2-40B4-BE49-F238E27FC236}">
                    <a16:creationId xmlns:a16="http://schemas.microsoft.com/office/drawing/2014/main" id="{C57BB06A-A35F-4999-9E85-6187BB6FF9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16" y="3408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376" name="Line 32">
                <a:extLst>
                  <a:ext uri="{FF2B5EF4-FFF2-40B4-BE49-F238E27FC236}">
                    <a16:creationId xmlns:a16="http://schemas.microsoft.com/office/drawing/2014/main" id="{BBB49A66-18A6-4664-ABDE-4C79592ECA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816" y="3408"/>
                <a:ext cx="4752" cy="0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377" name="Line 33">
                <a:extLst>
                  <a:ext uri="{FF2B5EF4-FFF2-40B4-BE49-F238E27FC236}">
                    <a16:creationId xmlns:a16="http://schemas.microsoft.com/office/drawing/2014/main" id="{17A19B16-9FB4-4B2F-9937-D98777FA36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568" y="3408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378" name="Line 34">
                <a:extLst>
                  <a:ext uri="{FF2B5EF4-FFF2-40B4-BE49-F238E27FC236}">
                    <a16:creationId xmlns:a16="http://schemas.microsoft.com/office/drawing/2014/main" id="{F307A3FF-E5CD-4848-886D-231B4EEE38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5280" y="3744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05549D74-BF87-44DD-B43A-66428419C1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二、查找、插入和删除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9395" name="Text Box 3">
            <a:extLst>
              <a:ext uri="{FF2B5EF4-FFF2-40B4-BE49-F238E27FC236}">
                <a16:creationId xmlns:a16="http://schemas.microsoft.com/office/drawing/2014/main" id="{FEBBE674-36DC-45C8-BE93-4950C6FAE1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91E5A8E7-8F5F-4508-B577-6992F700941E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44</a:t>
            </a:fld>
            <a:endParaRPr lang="en-US" altLang="zh-CN" sz="2400"/>
          </a:p>
        </p:txBody>
      </p:sp>
      <p:sp>
        <p:nvSpPr>
          <p:cNvPr id="59396" name="Text Box 4">
            <a:extLst>
              <a:ext uri="{FF2B5EF4-FFF2-40B4-BE49-F238E27FC236}">
                <a16:creationId xmlns:a16="http://schemas.microsoft.com/office/drawing/2014/main" id="{E7129EC2-8748-40DB-A9E6-1D7D580E2D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 dirty="0">
                <a:solidFill>
                  <a:srgbClr val="333399"/>
                </a:solidFill>
                <a:ea typeface="仿宋_GB2312" pitchFamily="49" charset="-122"/>
              </a:rPr>
              <a:t>第四节　循环链表</a:t>
            </a:r>
          </a:p>
        </p:txBody>
      </p:sp>
      <p:sp>
        <p:nvSpPr>
          <p:cNvPr id="59397" name="Rectangle 5">
            <a:extLst>
              <a:ext uri="{FF2B5EF4-FFF2-40B4-BE49-F238E27FC236}">
                <a16:creationId xmlns:a16="http://schemas.microsoft.com/office/drawing/2014/main" id="{7E0B53F6-F896-4B24-B4EF-AE7DFEAEB8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3886200"/>
          </a:xfrm>
        </p:spPr>
        <p:txBody>
          <a:bodyPr/>
          <a:lstStyle/>
          <a:p>
            <a:pPr eaLnBrk="1" hangingPunct="1"/>
            <a:r>
              <a:rPr lang="zh-CN" altLang="en-US" b="1">
                <a:ea typeface="黑体" panose="02010609060101010101" pitchFamily="49" charset="-122"/>
              </a:rPr>
              <a:t>在循环链表中查找指定元素，插入一个结点或删除一个结点的操作与线性链表基本一致</a:t>
            </a:r>
          </a:p>
          <a:p>
            <a:pPr eaLnBrk="1" hangingPunct="1"/>
            <a:r>
              <a:rPr lang="zh-CN" altLang="en-US" b="1">
                <a:ea typeface="黑体" panose="02010609060101010101" pitchFamily="49" charset="-122"/>
              </a:rPr>
              <a:t>差别仅在于算法中的</a:t>
            </a:r>
            <a:r>
              <a:rPr lang="zh-CN" altLang="en-US" b="1">
                <a:solidFill>
                  <a:srgbClr val="FF0000"/>
                </a:solidFill>
                <a:ea typeface="黑体" panose="02010609060101010101" pitchFamily="49" charset="-122"/>
              </a:rPr>
              <a:t>循环条件</a:t>
            </a:r>
            <a:r>
              <a:rPr lang="zh-CN" altLang="en-US" b="1">
                <a:ea typeface="黑体" panose="02010609060101010101" pitchFamily="49" charset="-122"/>
              </a:rPr>
              <a:t>不是</a:t>
            </a:r>
            <a:r>
              <a:rPr lang="en-US" altLang="zh-CN" b="1">
                <a:ea typeface="黑体" panose="02010609060101010101" pitchFamily="49" charset="-122"/>
              </a:rPr>
              <a:t>p-&gt;next</a:t>
            </a:r>
            <a:r>
              <a:rPr lang="zh-CN" altLang="en-US" b="1">
                <a:ea typeface="黑体" panose="02010609060101010101" pitchFamily="49" charset="-122"/>
              </a:rPr>
              <a:t>或</a:t>
            </a:r>
            <a:r>
              <a:rPr lang="en-US" altLang="zh-CN" b="1">
                <a:ea typeface="黑体" panose="02010609060101010101" pitchFamily="49" charset="-122"/>
              </a:rPr>
              <a:t>p</a:t>
            </a:r>
            <a:r>
              <a:rPr lang="zh-CN" altLang="en-US" b="1">
                <a:ea typeface="黑体" panose="02010609060101010101" pitchFamily="49" charset="-122"/>
              </a:rPr>
              <a:t>是否为空(^)，而是它们是否等于头指针(</a:t>
            </a:r>
            <a:r>
              <a:rPr lang="en-US" altLang="zh-CN" b="1">
                <a:ea typeface="黑体" panose="02010609060101010101" pitchFamily="49" charset="-122"/>
              </a:rPr>
              <a:t>L)</a:t>
            </a:r>
          </a:p>
        </p:txBody>
      </p:sp>
      <p:sp>
        <p:nvSpPr>
          <p:cNvPr id="59398" name="Rectangle 6">
            <a:extLst>
              <a:ext uri="{FF2B5EF4-FFF2-40B4-BE49-F238E27FC236}">
                <a16:creationId xmlns:a16="http://schemas.microsoft.com/office/drawing/2014/main" id="{11EEA4B9-BAE8-4320-B58E-7642EDBD63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第２章　线性表</a:t>
            </a:r>
          </a:p>
        </p:txBody>
      </p:sp>
      <p:grpSp>
        <p:nvGrpSpPr>
          <p:cNvPr id="59399" name="Group 7">
            <a:extLst>
              <a:ext uri="{FF2B5EF4-FFF2-40B4-BE49-F238E27FC236}">
                <a16:creationId xmlns:a16="http://schemas.microsoft.com/office/drawing/2014/main" id="{3DFF454B-55B2-43B3-9F0F-9479FCA231C5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5638800"/>
            <a:ext cx="8153400" cy="823913"/>
            <a:chOff x="432" y="3552"/>
            <a:chExt cx="5136" cy="519"/>
          </a:xfrm>
        </p:grpSpPr>
        <p:sp>
          <p:nvSpPr>
            <p:cNvPr id="59400" name="Rectangle 8">
              <a:extLst>
                <a:ext uri="{FF2B5EF4-FFF2-40B4-BE49-F238E27FC236}">
                  <a16:creationId xmlns:a16="http://schemas.microsoft.com/office/drawing/2014/main" id="{45AF33B5-8B59-43EB-878D-1A066255C3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5" y="3654"/>
              <a:ext cx="585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59401" name="Line 9">
              <a:extLst>
                <a:ext uri="{FF2B5EF4-FFF2-40B4-BE49-F238E27FC236}">
                  <a16:creationId xmlns:a16="http://schemas.microsoft.com/office/drawing/2014/main" id="{70B54B4F-AD05-4AA4-8DBB-119D7E93BE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36" y="3654"/>
              <a:ext cx="1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02" name="Line 10">
              <a:extLst>
                <a:ext uri="{FF2B5EF4-FFF2-40B4-BE49-F238E27FC236}">
                  <a16:creationId xmlns:a16="http://schemas.microsoft.com/office/drawing/2014/main" id="{719DE1BC-C311-4343-8877-284F723A9B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" y="3888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03" name="Rectangle 11">
              <a:extLst>
                <a:ext uri="{FF2B5EF4-FFF2-40B4-BE49-F238E27FC236}">
                  <a16:creationId xmlns:a16="http://schemas.microsoft.com/office/drawing/2014/main" id="{6376AB64-B583-47AD-971D-BC2E8F5727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2" y="3654"/>
              <a:ext cx="585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59404" name="Line 12">
              <a:extLst>
                <a:ext uri="{FF2B5EF4-FFF2-40B4-BE49-F238E27FC236}">
                  <a16:creationId xmlns:a16="http://schemas.microsoft.com/office/drawing/2014/main" id="{4BD909F3-DD7F-4DDB-A7BA-CA3152E1E6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5" y="3654"/>
              <a:ext cx="1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05" name="Line 13">
              <a:extLst>
                <a:ext uri="{FF2B5EF4-FFF2-40B4-BE49-F238E27FC236}">
                  <a16:creationId xmlns:a16="http://schemas.microsoft.com/office/drawing/2014/main" id="{959F6F25-84CA-4187-A079-FA9BE96D4E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43" y="3840"/>
              <a:ext cx="329" cy="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06" name="Line 14">
              <a:extLst>
                <a:ext uri="{FF2B5EF4-FFF2-40B4-BE49-F238E27FC236}">
                  <a16:creationId xmlns:a16="http://schemas.microsoft.com/office/drawing/2014/main" id="{1269B2C4-229B-4DBE-9BF0-FA0A3CAA20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41" y="3840"/>
              <a:ext cx="299" cy="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07" name="Rectangle 15">
              <a:extLst>
                <a:ext uri="{FF2B5EF4-FFF2-40B4-BE49-F238E27FC236}">
                  <a16:creationId xmlns:a16="http://schemas.microsoft.com/office/drawing/2014/main" id="{382163EE-6E5B-435D-BD86-624B27A18F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4" y="3648"/>
              <a:ext cx="585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59408" name="Line 16">
              <a:extLst>
                <a:ext uri="{FF2B5EF4-FFF2-40B4-BE49-F238E27FC236}">
                  <a16:creationId xmlns:a16="http://schemas.microsoft.com/office/drawing/2014/main" id="{9BFD652E-4D4A-4FB2-B17C-878F280C8C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6" y="3648"/>
              <a:ext cx="1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09" name="Line 17">
              <a:extLst>
                <a:ext uri="{FF2B5EF4-FFF2-40B4-BE49-F238E27FC236}">
                  <a16:creationId xmlns:a16="http://schemas.microsoft.com/office/drawing/2014/main" id="{261A0608-96B2-490B-A0FF-1C61C48059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5" y="3840"/>
              <a:ext cx="319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10" name="Rectangle 18">
              <a:extLst>
                <a:ext uri="{FF2B5EF4-FFF2-40B4-BE49-F238E27FC236}">
                  <a16:creationId xmlns:a16="http://schemas.microsoft.com/office/drawing/2014/main" id="{9787F6A2-A384-45AA-AA46-744A77FC1A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2" y="3642"/>
              <a:ext cx="585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59411" name="Line 19">
              <a:extLst>
                <a:ext uri="{FF2B5EF4-FFF2-40B4-BE49-F238E27FC236}">
                  <a16:creationId xmlns:a16="http://schemas.microsoft.com/office/drawing/2014/main" id="{062CA883-600A-4132-AAA0-9E3FE0CB3E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41" y="3642"/>
              <a:ext cx="1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12" name="Line 20">
              <a:extLst>
                <a:ext uri="{FF2B5EF4-FFF2-40B4-BE49-F238E27FC236}">
                  <a16:creationId xmlns:a16="http://schemas.microsoft.com/office/drawing/2014/main" id="{34A50C11-CC61-408C-8CE7-8276512D23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3" y="3840"/>
              <a:ext cx="348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13" name="Text Box 21">
              <a:extLst>
                <a:ext uri="{FF2B5EF4-FFF2-40B4-BE49-F238E27FC236}">
                  <a16:creationId xmlns:a16="http://schemas.microsoft.com/office/drawing/2014/main" id="{3260884F-016D-45BE-B885-E52D623F64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5" y="3655"/>
              <a:ext cx="27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latin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59414" name="Text Box 22">
              <a:extLst>
                <a:ext uri="{FF2B5EF4-FFF2-40B4-BE49-F238E27FC236}">
                  <a16:creationId xmlns:a16="http://schemas.microsoft.com/office/drawing/2014/main" id="{5F6D86D2-E27A-435A-9CD2-836F50F7E0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1" y="3606"/>
              <a:ext cx="32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 i="1">
                  <a:solidFill>
                    <a:srgbClr val="FF5050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b="1" baseline="-25000">
                  <a:solidFill>
                    <a:srgbClr val="FF505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9415" name="Text Box 23">
              <a:extLst>
                <a:ext uri="{FF2B5EF4-FFF2-40B4-BE49-F238E27FC236}">
                  <a16:creationId xmlns:a16="http://schemas.microsoft.com/office/drawing/2014/main" id="{DC006B1E-DC19-4299-9668-116B2A9100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2" y="3600"/>
              <a:ext cx="291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 i="1">
                  <a:solidFill>
                    <a:srgbClr val="FF5050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b="1" baseline="-25000">
                  <a:solidFill>
                    <a:srgbClr val="FF5050"/>
                  </a:solidFill>
                  <a:latin typeface="Times New Roman" panose="02020603050405020304" pitchFamily="18" charset="0"/>
                </a:rPr>
                <a:t>i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9416" name="Text Box 24">
              <a:extLst>
                <a:ext uri="{FF2B5EF4-FFF2-40B4-BE49-F238E27FC236}">
                  <a16:creationId xmlns:a16="http://schemas.microsoft.com/office/drawing/2014/main" id="{FEC6435F-39DA-4A23-9CD9-DEED6245EA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22" y="3594"/>
              <a:ext cx="33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 i="1">
                  <a:solidFill>
                    <a:srgbClr val="FF5050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b="1" baseline="-25000">
                  <a:solidFill>
                    <a:srgbClr val="FF5050"/>
                  </a:solidFill>
                  <a:latin typeface="Times New Roman" panose="02020603050405020304" pitchFamily="18" charset="0"/>
                </a:rPr>
                <a:t>n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9417" name="Text Box 25">
              <a:extLst>
                <a:ext uri="{FF2B5EF4-FFF2-40B4-BE49-F238E27FC236}">
                  <a16:creationId xmlns:a16="http://schemas.microsoft.com/office/drawing/2014/main" id="{368ED407-D1E8-4B8A-B69F-CD462A1F39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3744"/>
              <a:ext cx="26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L</a:t>
              </a:r>
              <a:endParaRPr lang="en-US" altLang="zh-CN" sz="2800">
                <a:latin typeface="Times New Roman" panose="02020603050405020304" pitchFamily="18" charset="0"/>
              </a:endParaRPr>
            </a:p>
          </p:txBody>
        </p:sp>
        <p:sp>
          <p:nvSpPr>
            <p:cNvPr id="59418" name="Line 26">
              <a:extLst>
                <a:ext uri="{FF2B5EF4-FFF2-40B4-BE49-F238E27FC236}">
                  <a16:creationId xmlns:a16="http://schemas.microsoft.com/office/drawing/2014/main" id="{460C0F31-B02F-41F9-A61D-F8315836CD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7" y="3840"/>
              <a:ext cx="348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19" name="Text Box 27">
              <a:extLst>
                <a:ext uri="{FF2B5EF4-FFF2-40B4-BE49-F238E27FC236}">
                  <a16:creationId xmlns:a16="http://schemas.microsoft.com/office/drawing/2014/main" id="{15BF5244-7783-434F-9907-A45C7921A7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6" y="3552"/>
              <a:ext cx="319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>
                  <a:latin typeface="Times New Roman" panose="02020603050405020304" pitchFamily="18" charset="0"/>
                </a:rPr>
                <a:t>…</a:t>
              </a:r>
              <a:endParaRPr lang="zh-CN" altLang="en-US"/>
            </a:p>
          </p:txBody>
        </p:sp>
        <p:sp>
          <p:nvSpPr>
            <p:cNvPr id="59420" name="Text Box 28">
              <a:extLst>
                <a:ext uri="{FF2B5EF4-FFF2-40B4-BE49-F238E27FC236}">
                  <a16:creationId xmlns:a16="http://schemas.microsoft.com/office/drawing/2014/main" id="{40BBA051-56F7-47E2-B8D7-4141D4211D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3" y="3552"/>
              <a:ext cx="319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>
                  <a:latin typeface="Times New Roman" panose="02020603050405020304" pitchFamily="18" charset="0"/>
                </a:rPr>
                <a:t>…</a:t>
              </a:r>
              <a:endParaRPr lang="zh-CN" altLang="en-US"/>
            </a:p>
          </p:txBody>
        </p:sp>
        <p:grpSp>
          <p:nvGrpSpPr>
            <p:cNvPr id="59421" name="Group 29">
              <a:extLst>
                <a:ext uri="{FF2B5EF4-FFF2-40B4-BE49-F238E27FC236}">
                  <a16:creationId xmlns:a16="http://schemas.microsoft.com/office/drawing/2014/main" id="{C496AEF6-5892-45F1-8F7E-A24135CA8D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6" y="3552"/>
              <a:ext cx="4752" cy="288"/>
              <a:chOff x="816" y="3408"/>
              <a:chExt cx="4752" cy="336"/>
            </a:xfrm>
          </p:grpSpPr>
          <p:sp>
            <p:nvSpPr>
              <p:cNvPr id="59422" name="Line 30">
                <a:extLst>
                  <a:ext uri="{FF2B5EF4-FFF2-40B4-BE49-F238E27FC236}">
                    <a16:creationId xmlns:a16="http://schemas.microsoft.com/office/drawing/2014/main" id="{509C1A0D-2710-4297-B97C-EC7D63E16E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" y="3600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423" name="Line 31">
                <a:extLst>
                  <a:ext uri="{FF2B5EF4-FFF2-40B4-BE49-F238E27FC236}">
                    <a16:creationId xmlns:a16="http://schemas.microsoft.com/office/drawing/2014/main" id="{2DB0FC95-4583-445B-B493-B2D8E6BF78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16" y="3408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424" name="Line 32">
                <a:extLst>
                  <a:ext uri="{FF2B5EF4-FFF2-40B4-BE49-F238E27FC236}">
                    <a16:creationId xmlns:a16="http://schemas.microsoft.com/office/drawing/2014/main" id="{2145C441-9E0F-4E4D-80C1-268AF78057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816" y="3408"/>
                <a:ext cx="4752" cy="0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425" name="Line 33">
                <a:extLst>
                  <a:ext uri="{FF2B5EF4-FFF2-40B4-BE49-F238E27FC236}">
                    <a16:creationId xmlns:a16="http://schemas.microsoft.com/office/drawing/2014/main" id="{ADB49251-F749-47EF-A1DD-1485C2C5C0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568" y="3408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426" name="Line 34">
                <a:extLst>
                  <a:ext uri="{FF2B5EF4-FFF2-40B4-BE49-F238E27FC236}">
                    <a16:creationId xmlns:a16="http://schemas.microsoft.com/office/drawing/2014/main" id="{55BED150-38CE-426F-9FDA-333B69C8AE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5280" y="3744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CFABA4B7-3363-4FDE-9D9E-EBA0476AAA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一、双向链表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0419" name="Text Box 3">
            <a:extLst>
              <a:ext uri="{FF2B5EF4-FFF2-40B4-BE49-F238E27FC236}">
                <a16:creationId xmlns:a16="http://schemas.microsoft.com/office/drawing/2014/main" id="{FC4ACF31-7BD1-45A5-B04E-BF13ED0B6A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1D1226C1-627E-455E-BF5B-81A85F9627B1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45</a:t>
            </a:fld>
            <a:endParaRPr lang="en-US" altLang="zh-CN" sz="2400"/>
          </a:p>
        </p:txBody>
      </p:sp>
      <p:sp>
        <p:nvSpPr>
          <p:cNvPr id="60420" name="Text Box 4">
            <a:extLst>
              <a:ext uri="{FF2B5EF4-FFF2-40B4-BE49-F238E27FC236}">
                <a16:creationId xmlns:a16="http://schemas.microsoft.com/office/drawing/2014/main" id="{5737415F-E5D1-45DC-97DA-B6404D4F9C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 dirty="0">
                <a:solidFill>
                  <a:srgbClr val="333399"/>
                </a:solidFill>
                <a:ea typeface="仿宋_GB2312" pitchFamily="49" charset="-122"/>
              </a:rPr>
              <a:t>第五节　双向链表</a:t>
            </a:r>
          </a:p>
        </p:txBody>
      </p:sp>
      <p:sp>
        <p:nvSpPr>
          <p:cNvPr id="60421" name="Rectangle 5">
            <a:extLst>
              <a:ext uri="{FF2B5EF4-FFF2-40B4-BE49-F238E27FC236}">
                <a16:creationId xmlns:a16="http://schemas.microsoft.com/office/drawing/2014/main" id="{A6EFDAC7-A8EC-4E20-BEDE-B37B85BEF9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3886200"/>
          </a:xfrm>
        </p:spPr>
        <p:txBody>
          <a:bodyPr/>
          <a:lstStyle/>
          <a:p>
            <a:pPr eaLnBrk="1" hangingPunct="1"/>
            <a:r>
              <a:rPr lang="zh-CN" altLang="en-US" b="1">
                <a:ea typeface="黑体" panose="02010609060101010101" pitchFamily="49" charset="-122"/>
              </a:rPr>
              <a:t>双向链表也是一种特殊的线性链表</a:t>
            </a:r>
          </a:p>
          <a:p>
            <a:pPr eaLnBrk="1" hangingPunct="1"/>
            <a:r>
              <a:rPr lang="zh-CN" altLang="en-US" b="1">
                <a:ea typeface="黑体" panose="02010609060101010101" pitchFamily="49" charset="-122"/>
              </a:rPr>
              <a:t>双向链表中每个结点有两个指针，一个指针指向直接后继(</a:t>
            </a:r>
            <a:r>
              <a:rPr lang="en-US" altLang="zh-CN" b="1">
                <a:ea typeface="黑体" panose="02010609060101010101" pitchFamily="49" charset="-122"/>
              </a:rPr>
              <a:t>next)，</a:t>
            </a:r>
            <a:r>
              <a:rPr lang="zh-CN" altLang="en-US" b="1">
                <a:ea typeface="黑体" panose="02010609060101010101" pitchFamily="49" charset="-122"/>
              </a:rPr>
              <a:t>另一个指向直接前驱(</a:t>
            </a:r>
            <a:r>
              <a:rPr lang="en-US" altLang="zh-CN" b="1">
                <a:ea typeface="黑体" panose="02010609060101010101" pitchFamily="49" charset="-122"/>
              </a:rPr>
              <a:t>prior)</a:t>
            </a:r>
          </a:p>
        </p:txBody>
      </p:sp>
      <p:sp>
        <p:nvSpPr>
          <p:cNvPr id="60422" name="Rectangle 6">
            <a:extLst>
              <a:ext uri="{FF2B5EF4-FFF2-40B4-BE49-F238E27FC236}">
                <a16:creationId xmlns:a16="http://schemas.microsoft.com/office/drawing/2014/main" id="{30182266-D8DE-44B7-A224-A6673CCBC4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第２章　线性表</a:t>
            </a:r>
          </a:p>
        </p:txBody>
      </p:sp>
      <p:grpSp>
        <p:nvGrpSpPr>
          <p:cNvPr id="60423" name="Group 45">
            <a:extLst>
              <a:ext uri="{FF2B5EF4-FFF2-40B4-BE49-F238E27FC236}">
                <a16:creationId xmlns:a16="http://schemas.microsoft.com/office/drawing/2014/main" id="{B9219F6A-94E4-4D30-B509-0DE72AC0E71D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5181600"/>
            <a:ext cx="4184650" cy="1387475"/>
            <a:chOff x="1728" y="3168"/>
            <a:chExt cx="2636" cy="874"/>
          </a:xfrm>
        </p:grpSpPr>
        <p:sp>
          <p:nvSpPr>
            <p:cNvPr id="265252" name="Rectangle 36">
              <a:extLst>
                <a:ext uri="{FF2B5EF4-FFF2-40B4-BE49-F238E27FC236}">
                  <a16:creationId xmlns:a16="http://schemas.microsoft.com/office/drawing/2014/main" id="{C4E34A2F-D0CE-49CF-84F2-FD2008C259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3264"/>
              <a:ext cx="2400" cy="384"/>
            </a:xfrm>
            <a:prstGeom prst="rect">
              <a:avLst/>
            </a:prstGeom>
            <a:solidFill>
              <a:srgbClr val="00FF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FFFF"/>
              </a:extrusionClr>
            </a:sp3d>
          </p:spPr>
          <p:txBody>
            <a:bodyPr wrap="none" anchor="ctr">
              <a:flatTx/>
            </a:bodyPr>
            <a:lstStyle/>
            <a:p>
              <a:pPr algn="ctr" eaLnBrk="1" hangingPunct="1">
                <a:defRPr/>
              </a:pPr>
              <a:r>
                <a:rPr lang="en-US" altLang="zh-CN" b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ea typeface="仿宋_GB2312" pitchFamily="49" charset="-122"/>
                </a:rPr>
                <a:t>prior          data           next</a:t>
              </a:r>
            </a:p>
          </p:txBody>
        </p:sp>
        <p:grpSp>
          <p:nvGrpSpPr>
            <p:cNvPr id="60425" name="Group 37">
              <a:extLst>
                <a:ext uri="{FF2B5EF4-FFF2-40B4-BE49-F238E27FC236}">
                  <a16:creationId xmlns:a16="http://schemas.microsoft.com/office/drawing/2014/main" id="{7BCBD499-4BDE-4FDF-89B6-A03412AAD97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44" y="3168"/>
              <a:ext cx="1104" cy="480"/>
              <a:chOff x="2304" y="2016"/>
              <a:chExt cx="1104" cy="480"/>
            </a:xfrm>
          </p:grpSpPr>
          <p:sp>
            <p:nvSpPr>
              <p:cNvPr id="60429" name="Line 38">
                <a:extLst>
                  <a:ext uri="{FF2B5EF4-FFF2-40B4-BE49-F238E27FC236}">
                    <a16:creationId xmlns:a16="http://schemas.microsoft.com/office/drawing/2014/main" id="{A1FE3BB7-D2F2-4B0E-A040-6A63B7E545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4" y="2112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430" name="Line 39">
                <a:extLst>
                  <a:ext uri="{FF2B5EF4-FFF2-40B4-BE49-F238E27FC236}">
                    <a16:creationId xmlns:a16="http://schemas.microsoft.com/office/drawing/2014/main" id="{162F721B-D013-4FC0-AC2E-E61AC43B57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04" y="2016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431" name="Line 40">
                <a:extLst>
                  <a:ext uri="{FF2B5EF4-FFF2-40B4-BE49-F238E27FC236}">
                    <a16:creationId xmlns:a16="http://schemas.microsoft.com/office/drawing/2014/main" id="{E7F1876C-B831-4BDB-B437-9CC1A56C6F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2" y="2112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432" name="Line 41">
                <a:extLst>
                  <a:ext uri="{FF2B5EF4-FFF2-40B4-BE49-F238E27FC236}">
                    <a16:creationId xmlns:a16="http://schemas.microsoft.com/office/drawing/2014/main" id="{2BABE035-494B-4F73-93A8-DA9BA79F89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12" y="2016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0426" name="Text Box 42">
              <a:extLst>
                <a:ext uri="{FF2B5EF4-FFF2-40B4-BE49-F238E27FC236}">
                  <a16:creationId xmlns:a16="http://schemas.microsoft.com/office/drawing/2014/main" id="{A3E4516C-4A5A-44C3-9620-CCFC747337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3792"/>
              <a:ext cx="26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指向直接前驱               指向直接</a:t>
              </a:r>
              <a:r>
                <a:rPr lang="zh-CN" altLang="en-US" sz="2000" b="1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  <a:sym typeface="Wingdings" panose="05000000000000000000" pitchFamily="2" charset="2"/>
                </a:rPr>
                <a:t>后继</a:t>
              </a:r>
            </a:p>
          </p:txBody>
        </p:sp>
        <p:sp>
          <p:nvSpPr>
            <p:cNvPr id="60427" name="Line 43">
              <a:extLst>
                <a:ext uri="{FF2B5EF4-FFF2-40B4-BE49-F238E27FC236}">
                  <a16:creationId xmlns:a16="http://schemas.microsoft.com/office/drawing/2014/main" id="{A0D5A70D-69FF-417B-B3BD-57A0C1A028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60" y="3600"/>
              <a:ext cx="0" cy="288"/>
            </a:xfrm>
            <a:prstGeom prst="line">
              <a:avLst/>
            </a:prstGeom>
            <a:noFill/>
            <a:ln w="9525">
              <a:solidFill>
                <a:srgbClr val="C8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28" name="Line 44">
              <a:extLst>
                <a:ext uri="{FF2B5EF4-FFF2-40B4-BE49-F238E27FC236}">
                  <a16:creationId xmlns:a16="http://schemas.microsoft.com/office/drawing/2014/main" id="{68147198-1B0C-4472-BEEA-F316A358E7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88" y="3600"/>
              <a:ext cx="0" cy="240"/>
            </a:xfrm>
            <a:prstGeom prst="line">
              <a:avLst/>
            </a:prstGeom>
            <a:noFill/>
            <a:ln w="9525">
              <a:solidFill>
                <a:srgbClr val="C8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96F49E94-C988-4E3A-8D77-B91485A5AE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二、双向循环链表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1443" name="Text Box 3">
            <a:extLst>
              <a:ext uri="{FF2B5EF4-FFF2-40B4-BE49-F238E27FC236}">
                <a16:creationId xmlns:a16="http://schemas.microsoft.com/office/drawing/2014/main" id="{1B1C65A8-BE1E-454B-A209-C56A803618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8D1C0406-11F6-440F-817F-99F2D6BD4035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46</a:t>
            </a:fld>
            <a:endParaRPr lang="en-US" altLang="zh-CN" sz="2400"/>
          </a:p>
        </p:txBody>
      </p:sp>
      <p:sp>
        <p:nvSpPr>
          <p:cNvPr id="61444" name="Text Box 4">
            <a:extLst>
              <a:ext uri="{FF2B5EF4-FFF2-40B4-BE49-F238E27FC236}">
                <a16:creationId xmlns:a16="http://schemas.microsoft.com/office/drawing/2014/main" id="{B2C92989-CE77-491B-8625-338138F09F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 dirty="0">
                <a:solidFill>
                  <a:srgbClr val="333399"/>
                </a:solidFill>
                <a:ea typeface="仿宋_GB2312" pitchFamily="49" charset="-122"/>
              </a:rPr>
              <a:t>第五节　双向链表</a:t>
            </a:r>
          </a:p>
        </p:txBody>
      </p:sp>
      <p:sp>
        <p:nvSpPr>
          <p:cNvPr id="61445" name="Rectangle 5">
            <a:extLst>
              <a:ext uri="{FF2B5EF4-FFF2-40B4-BE49-F238E27FC236}">
                <a16:creationId xmlns:a16="http://schemas.microsoft.com/office/drawing/2014/main" id="{13AE3061-F9A3-42E5-A942-5F986372CF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1066800"/>
          </a:xfrm>
        </p:spPr>
        <p:txBody>
          <a:bodyPr/>
          <a:lstStyle/>
          <a:p>
            <a:pPr eaLnBrk="1" hangingPunct="1"/>
            <a:r>
              <a:rPr lang="zh-CN" altLang="en-US" b="1">
                <a:ea typeface="黑体" panose="02010609060101010101" pitchFamily="49" charset="-122"/>
              </a:rPr>
              <a:t>双向循环链表中存在</a:t>
            </a:r>
            <a:r>
              <a:rPr lang="zh-CN" altLang="en-US" b="1">
                <a:solidFill>
                  <a:srgbClr val="FF0000"/>
                </a:solidFill>
                <a:ea typeface="黑体" panose="02010609060101010101" pitchFamily="49" charset="-122"/>
              </a:rPr>
              <a:t>两个环</a:t>
            </a:r>
            <a:r>
              <a:rPr lang="zh-CN" altLang="en-US" b="1">
                <a:ea typeface="黑体" panose="02010609060101010101" pitchFamily="49" charset="-122"/>
              </a:rPr>
              <a:t>(一个是直接后继环</a:t>
            </a:r>
            <a:r>
              <a:rPr lang="zh-CN" altLang="en-US" sz="2000">
                <a:ea typeface="黑体" panose="02010609060101010101" pitchFamily="49" charset="-122"/>
              </a:rPr>
              <a:t>(红)</a:t>
            </a:r>
            <a:r>
              <a:rPr lang="zh-CN" altLang="en-US" b="1">
                <a:ea typeface="黑体" panose="02010609060101010101" pitchFamily="49" charset="-122"/>
              </a:rPr>
              <a:t>，另一个是直接前驱环</a:t>
            </a:r>
            <a:r>
              <a:rPr lang="zh-CN" altLang="en-US" sz="2000">
                <a:ea typeface="黑体" panose="02010609060101010101" pitchFamily="49" charset="-122"/>
              </a:rPr>
              <a:t>(蓝)</a:t>
            </a:r>
            <a:r>
              <a:rPr lang="zh-CN" altLang="en-US" b="1">
                <a:ea typeface="黑体" panose="02010609060101010101" pitchFamily="49" charset="-122"/>
              </a:rPr>
              <a:t>)</a:t>
            </a:r>
          </a:p>
        </p:txBody>
      </p:sp>
      <p:sp>
        <p:nvSpPr>
          <p:cNvPr id="61446" name="Rectangle 6">
            <a:extLst>
              <a:ext uri="{FF2B5EF4-FFF2-40B4-BE49-F238E27FC236}">
                <a16:creationId xmlns:a16="http://schemas.microsoft.com/office/drawing/2014/main" id="{E4B8D6DC-94BE-4752-A55A-8BD0BBA57C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第２章　线性表</a:t>
            </a:r>
          </a:p>
        </p:txBody>
      </p:sp>
      <p:grpSp>
        <p:nvGrpSpPr>
          <p:cNvPr id="61447" name="Group 78">
            <a:extLst>
              <a:ext uri="{FF2B5EF4-FFF2-40B4-BE49-F238E27FC236}">
                <a16:creationId xmlns:a16="http://schemas.microsoft.com/office/drawing/2014/main" id="{A126ACED-CCB3-4BFC-9D1D-547BCC66169C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4800600"/>
            <a:ext cx="7620000" cy="1658938"/>
            <a:chOff x="480" y="3024"/>
            <a:chExt cx="4800" cy="1045"/>
          </a:xfrm>
        </p:grpSpPr>
        <p:sp>
          <p:nvSpPr>
            <p:cNvPr id="61448" name="Text Box 18">
              <a:extLst>
                <a:ext uri="{FF2B5EF4-FFF2-40B4-BE49-F238E27FC236}">
                  <a16:creationId xmlns:a16="http://schemas.microsoft.com/office/drawing/2014/main" id="{B15A62CD-CDE5-45A8-BBEE-F996232F42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3767"/>
              <a:ext cx="3406" cy="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12947" tIns="56473" rIns="112947" bIns="56473">
              <a:spAutoFit/>
            </a:bodyPr>
            <a:lstStyle>
              <a:lvl1pPr defTabSz="1128713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1128713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1128713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1128713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1128713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112871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112871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112871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112871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solidFill>
                    <a:srgbClr val="FF3300"/>
                  </a:solidFill>
                  <a:latin typeface="仿宋_GB2312" pitchFamily="49" charset="-122"/>
                  <a:ea typeface="楷体_GB2312" pitchFamily="49" charset="-122"/>
                </a:rPr>
                <a:t>非空表                        空表</a:t>
              </a:r>
              <a:endParaRPr lang="zh-CN" altLang="en-US" sz="24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pSp>
          <p:nvGrpSpPr>
            <p:cNvPr id="61449" name="Group 71">
              <a:extLst>
                <a:ext uri="{FF2B5EF4-FFF2-40B4-BE49-F238E27FC236}">
                  <a16:creationId xmlns:a16="http://schemas.microsoft.com/office/drawing/2014/main" id="{AF8195BF-B8E6-4EE0-A311-E5DD5DD643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3120"/>
              <a:ext cx="576" cy="432"/>
              <a:chOff x="1008" y="3120"/>
              <a:chExt cx="576" cy="432"/>
            </a:xfrm>
          </p:grpSpPr>
          <p:sp>
            <p:nvSpPr>
              <p:cNvPr id="61502" name="Rectangle 19">
                <a:extLst>
                  <a:ext uri="{FF2B5EF4-FFF2-40B4-BE49-F238E27FC236}">
                    <a16:creationId xmlns:a16="http://schemas.microsoft.com/office/drawing/2014/main" id="{6E578F5D-0ECD-4CDE-8363-708DBF4183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3216"/>
                <a:ext cx="576" cy="336"/>
              </a:xfrm>
              <a:prstGeom prst="rect">
                <a:avLst/>
              </a:prstGeom>
              <a:solidFill>
                <a:srgbClr val="99CC00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99CC00"/>
                </a:extrusionClr>
                <a:contourClr>
                  <a:srgbClr val="99CC00"/>
                </a:contourClr>
              </a:sp3d>
            </p:spPr>
            <p:txBody>
              <a:bodyPr wrap="none" anchor="ctr">
                <a:flatTx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61503" name="Line 20">
                <a:extLst>
                  <a:ext uri="{FF2B5EF4-FFF2-40B4-BE49-F238E27FC236}">
                    <a16:creationId xmlns:a16="http://schemas.microsoft.com/office/drawing/2014/main" id="{9D9FE972-3BD0-454C-AA89-5DE629F618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2" y="321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504" name="Line 21">
                <a:extLst>
                  <a:ext uri="{FF2B5EF4-FFF2-40B4-BE49-F238E27FC236}">
                    <a16:creationId xmlns:a16="http://schemas.microsoft.com/office/drawing/2014/main" id="{4377EF0F-8007-44AC-8A19-FD6EDDBDCD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321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505" name="Line 22">
                <a:extLst>
                  <a:ext uri="{FF2B5EF4-FFF2-40B4-BE49-F238E27FC236}">
                    <a16:creationId xmlns:a16="http://schemas.microsoft.com/office/drawing/2014/main" id="{940A1FA4-13F4-4F05-B010-A9FC721996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152" y="3120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506" name="Line 23">
                <a:extLst>
                  <a:ext uri="{FF2B5EF4-FFF2-40B4-BE49-F238E27FC236}">
                    <a16:creationId xmlns:a16="http://schemas.microsoft.com/office/drawing/2014/main" id="{F5B5DF02-8446-4853-A582-798F3E005C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40" y="3120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1450" name="Group 70">
              <a:extLst>
                <a:ext uri="{FF2B5EF4-FFF2-40B4-BE49-F238E27FC236}">
                  <a16:creationId xmlns:a16="http://schemas.microsoft.com/office/drawing/2014/main" id="{A2DB8748-1E2A-4277-81E0-1E9EB917E6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24" y="3120"/>
              <a:ext cx="576" cy="432"/>
              <a:chOff x="1824" y="3120"/>
              <a:chExt cx="576" cy="432"/>
            </a:xfrm>
          </p:grpSpPr>
          <p:sp>
            <p:nvSpPr>
              <p:cNvPr id="61497" name="Rectangle 24">
                <a:extLst>
                  <a:ext uri="{FF2B5EF4-FFF2-40B4-BE49-F238E27FC236}">
                    <a16:creationId xmlns:a16="http://schemas.microsoft.com/office/drawing/2014/main" id="{087553D8-E0A1-4FFC-9382-9490A9FC26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3216"/>
                <a:ext cx="576" cy="336"/>
              </a:xfrm>
              <a:prstGeom prst="rect">
                <a:avLst/>
              </a:prstGeom>
              <a:solidFill>
                <a:srgbClr val="00FFFF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00FFFF"/>
                </a:extrusionClr>
                <a:contourClr>
                  <a:srgbClr val="00FFFF"/>
                </a:contourClr>
              </a:sp3d>
            </p:spPr>
            <p:txBody>
              <a:bodyPr wrap="none" anchor="ctr">
                <a:flatTx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61498" name="Line 25">
                <a:extLst>
                  <a:ext uri="{FF2B5EF4-FFF2-40B4-BE49-F238E27FC236}">
                    <a16:creationId xmlns:a16="http://schemas.microsoft.com/office/drawing/2014/main" id="{6182EE3C-FC2B-4FAC-BFB3-DAA4F3D139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68" y="321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99" name="Line 26">
                <a:extLst>
                  <a:ext uri="{FF2B5EF4-FFF2-40B4-BE49-F238E27FC236}">
                    <a16:creationId xmlns:a16="http://schemas.microsoft.com/office/drawing/2014/main" id="{A2CFE241-10A9-49A5-A81A-C954577C88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6" y="321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500" name="Line 27">
                <a:extLst>
                  <a:ext uri="{FF2B5EF4-FFF2-40B4-BE49-F238E27FC236}">
                    <a16:creationId xmlns:a16="http://schemas.microsoft.com/office/drawing/2014/main" id="{6746DF0E-333A-4FD6-BCE8-0DD688AFAC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68" y="3120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501" name="Line 28">
                <a:extLst>
                  <a:ext uri="{FF2B5EF4-FFF2-40B4-BE49-F238E27FC236}">
                    <a16:creationId xmlns:a16="http://schemas.microsoft.com/office/drawing/2014/main" id="{02F2391D-EB57-494E-9537-12DF8D7DCE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56" y="3120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1451" name="Group 72">
              <a:extLst>
                <a:ext uri="{FF2B5EF4-FFF2-40B4-BE49-F238E27FC236}">
                  <a16:creationId xmlns:a16="http://schemas.microsoft.com/office/drawing/2014/main" id="{20DAA777-DF46-4E3D-86B1-3BFC3776EB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0" y="3120"/>
              <a:ext cx="576" cy="432"/>
              <a:chOff x="2880" y="3120"/>
              <a:chExt cx="576" cy="432"/>
            </a:xfrm>
          </p:grpSpPr>
          <p:sp>
            <p:nvSpPr>
              <p:cNvPr id="61492" name="Rectangle 29">
                <a:extLst>
                  <a:ext uri="{FF2B5EF4-FFF2-40B4-BE49-F238E27FC236}">
                    <a16:creationId xmlns:a16="http://schemas.microsoft.com/office/drawing/2014/main" id="{C69C6CE1-F81E-4EED-B532-726D380646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0" y="3216"/>
                <a:ext cx="576" cy="336"/>
              </a:xfrm>
              <a:prstGeom prst="rect">
                <a:avLst/>
              </a:prstGeom>
              <a:solidFill>
                <a:srgbClr val="00FFFF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00FFFF"/>
                </a:extrusionClr>
                <a:contourClr>
                  <a:srgbClr val="00FFFF"/>
                </a:contourClr>
              </a:sp3d>
            </p:spPr>
            <p:txBody>
              <a:bodyPr wrap="none" anchor="ctr">
                <a:flatTx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61493" name="Line 30">
                <a:extLst>
                  <a:ext uri="{FF2B5EF4-FFF2-40B4-BE49-F238E27FC236}">
                    <a16:creationId xmlns:a16="http://schemas.microsoft.com/office/drawing/2014/main" id="{3FE5B8D5-F7E4-4E11-92B6-C6CC80F439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24" y="321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94" name="Line 31">
                <a:extLst>
                  <a:ext uri="{FF2B5EF4-FFF2-40B4-BE49-F238E27FC236}">
                    <a16:creationId xmlns:a16="http://schemas.microsoft.com/office/drawing/2014/main" id="{CEB6A00A-6FBC-42B8-BC42-C9FDFBA909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2" y="321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95" name="Line 32">
                <a:extLst>
                  <a:ext uri="{FF2B5EF4-FFF2-40B4-BE49-F238E27FC236}">
                    <a16:creationId xmlns:a16="http://schemas.microsoft.com/office/drawing/2014/main" id="{9797305C-77BE-4DCC-8419-EBAEEB250D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24" y="3120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96" name="Line 33">
                <a:extLst>
                  <a:ext uri="{FF2B5EF4-FFF2-40B4-BE49-F238E27FC236}">
                    <a16:creationId xmlns:a16="http://schemas.microsoft.com/office/drawing/2014/main" id="{DC6045B7-C70C-4613-804F-74BD711E29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12" y="3120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1452" name="Group 73">
              <a:extLst>
                <a:ext uri="{FF2B5EF4-FFF2-40B4-BE49-F238E27FC236}">
                  <a16:creationId xmlns:a16="http://schemas.microsoft.com/office/drawing/2014/main" id="{5F6411D9-2BCC-40BF-81D6-E1D60F2529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64" y="3120"/>
              <a:ext cx="576" cy="432"/>
              <a:chOff x="4464" y="3120"/>
              <a:chExt cx="576" cy="432"/>
            </a:xfrm>
          </p:grpSpPr>
          <p:sp>
            <p:nvSpPr>
              <p:cNvPr id="61487" name="Rectangle 34">
                <a:extLst>
                  <a:ext uri="{FF2B5EF4-FFF2-40B4-BE49-F238E27FC236}">
                    <a16:creationId xmlns:a16="http://schemas.microsoft.com/office/drawing/2014/main" id="{D109F108-D4C0-4CF7-8EC3-86211AAB9D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4" y="3216"/>
                <a:ext cx="576" cy="336"/>
              </a:xfrm>
              <a:prstGeom prst="rect">
                <a:avLst/>
              </a:prstGeom>
              <a:solidFill>
                <a:srgbClr val="99CC00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99CC00"/>
                </a:extrusionClr>
                <a:contourClr>
                  <a:srgbClr val="99CC00"/>
                </a:contourClr>
              </a:sp3d>
            </p:spPr>
            <p:txBody>
              <a:bodyPr wrap="none" anchor="ctr">
                <a:flatTx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61488" name="Line 35">
                <a:extLst>
                  <a:ext uri="{FF2B5EF4-FFF2-40B4-BE49-F238E27FC236}">
                    <a16:creationId xmlns:a16="http://schemas.microsoft.com/office/drawing/2014/main" id="{3F59D719-3437-465D-B98E-ADB00FCC91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08" y="321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89" name="Line 36">
                <a:extLst>
                  <a:ext uri="{FF2B5EF4-FFF2-40B4-BE49-F238E27FC236}">
                    <a16:creationId xmlns:a16="http://schemas.microsoft.com/office/drawing/2014/main" id="{8C1F0026-9ADB-4980-BED6-8610D998C6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96" y="321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90" name="Line 37">
                <a:extLst>
                  <a:ext uri="{FF2B5EF4-FFF2-40B4-BE49-F238E27FC236}">
                    <a16:creationId xmlns:a16="http://schemas.microsoft.com/office/drawing/2014/main" id="{3F011D32-B84C-4C28-BF34-47DB08FC7F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08" y="3120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91" name="Line 38">
                <a:extLst>
                  <a:ext uri="{FF2B5EF4-FFF2-40B4-BE49-F238E27FC236}">
                    <a16:creationId xmlns:a16="http://schemas.microsoft.com/office/drawing/2014/main" id="{4758E6DA-3704-4CC3-AD31-E28388C4A6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96" y="3120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1453" name="Line 39">
              <a:extLst>
                <a:ext uri="{FF2B5EF4-FFF2-40B4-BE49-F238E27FC236}">
                  <a16:creationId xmlns:a16="http://schemas.microsoft.com/office/drawing/2014/main" id="{C36F7835-793A-4BA5-8265-DF550A9DCB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3360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54" name="Line 44">
              <a:extLst>
                <a:ext uri="{FF2B5EF4-FFF2-40B4-BE49-F238E27FC236}">
                  <a16:creationId xmlns:a16="http://schemas.microsoft.com/office/drawing/2014/main" id="{73BD6369-AAFC-4D87-9108-970388EA53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6" y="3360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1455" name="Group 75">
              <a:extLst>
                <a:ext uri="{FF2B5EF4-FFF2-40B4-BE49-F238E27FC236}">
                  <a16:creationId xmlns:a16="http://schemas.microsoft.com/office/drawing/2014/main" id="{B4CEA636-5CCA-4183-B00C-07D5BC9EB7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4" y="3408"/>
              <a:ext cx="2832" cy="240"/>
              <a:chOff x="864" y="3408"/>
              <a:chExt cx="2832" cy="240"/>
            </a:xfrm>
          </p:grpSpPr>
          <p:sp>
            <p:nvSpPr>
              <p:cNvPr id="61479" name="Line 43">
                <a:extLst>
                  <a:ext uri="{FF2B5EF4-FFF2-40B4-BE49-F238E27FC236}">
                    <a16:creationId xmlns:a16="http://schemas.microsoft.com/office/drawing/2014/main" id="{C827B9C8-8C2F-48D3-ACD1-B9A3C737C3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04" y="3408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 type="triangl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80" name="Line 48">
                <a:extLst>
                  <a:ext uri="{FF2B5EF4-FFF2-40B4-BE49-F238E27FC236}">
                    <a16:creationId xmlns:a16="http://schemas.microsoft.com/office/drawing/2014/main" id="{BC39F07E-20E8-445D-9298-1BE65C7D0D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88" y="3408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 type="triangl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81" name="Line 49">
                <a:extLst>
                  <a:ext uri="{FF2B5EF4-FFF2-40B4-BE49-F238E27FC236}">
                    <a16:creationId xmlns:a16="http://schemas.microsoft.com/office/drawing/2014/main" id="{F95E2D54-C5FE-430B-8309-78ED464260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48" y="3408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 type="triangl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82" name="Line 50">
                <a:extLst>
                  <a:ext uri="{FF2B5EF4-FFF2-40B4-BE49-F238E27FC236}">
                    <a16:creationId xmlns:a16="http://schemas.microsoft.com/office/drawing/2014/main" id="{4E6AF4A7-3C55-4158-B4A6-96DE63D026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2" y="3408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 type="triangl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83" name="Line 51">
                <a:extLst>
                  <a:ext uri="{FF2B5EF4-FFF2-40B4-BE49-F238E27FC236}">
                    <a16:creationId xmlns:a16="http://schemas.microsoft.com/office/drawing/2014/main" id="{CFF03CEE-B6DE-42F3-91A1-D19BE5BC8C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64" y="3456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84" name="Line 52">
                <a:extLst>
                  <a:ext uri="{FF2B5EF4-FFF2-40B4-BE49-F238E27FC236}">
                    <a16:creationId xmlns:a16="http://schemas.microsoft.com/office/drawing/2014/main" id="{1E29CC7A-E900-42E8-8429-F479872203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4" y="3456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85" name="Line 53">
                <a:extLst>
                  <a:ext uri="{FF2B5EF4-FFF2-40B4-BE49-F238E27FC236}">
                    <a16:creationId xmlns:a16="http://schemas.microsoft.com/office/drawing/2014/main" id="{2FB7200E-5147-43BF-A797-1E46182C0A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4" y="3648"/>
                <a:ext cx="2832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86" name="Line 54">
                <a:extLst>
                  <a:ext uri="{FF2B5EF4-FFF2-40B4-BE49-F238E27FC236}">
                    <a16:creationId xmlns:a16="http://schemas.microsoft.com/office/drawing/2014/main" id="{9E09382C-B540-4242-9675-2C44B768D2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96" y="3408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1456" name="Group 74">
              <a:extLst>
                <a:ext uri="{FF2B5EF4-FFF2-40B4-BE49-F238E27FC236}">
                  <a16:creationId xmlns:a16="http://schemas.microsoft.com/office/drawing/2014/main" id="{80E745E3-D719-426B-BCDB-A220099DEC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4" y="3024"/>
              <a:ext cx="2832" cy="288"/>
              <a:chOff x="864" y="3024"/>
              <a:chExt cx="2832" cy="288"/>
            </a:xfrm>
          </p:grpSpPr>
          <p:sp>
            <p:nvSpPr>
              <p:cNvPr id="61471" name="Line 40">
                <a:extLst>
                  <a:ext uri="{FF2B5EF4-FFF2-40B4-BE49-F238E27FC236}">
                    <a16:creationId xmlns:a16="http://schemas.microsoft.com/office/drawing/2014/main" id="{B32946BB-C621-45D2-BCD2-98E8181DF7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2" y="3312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72" name="Line 41">
                <a:extLst>
                  <a:ext uri="{FF2B5EF4-FFF2-40B4-BE49-F238E27FC236}">
                    <a16:creationId xmlns:a16="http://schemas.microsoft.com/office/drawing/2014/main" id="{55E4FD7D-F8C6-4C94-9F3C-AA68AF0B47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48" y="3312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73" name="Line 42">
                <a:extLst>
                  <a:ext uri="{FF2B5EF4-FFF2-40B4-BE49-F238E27FC236}">
                    <a16:creationId xmlns:a16="http://schemas.microsoft.com/office/drawing/2014/main" id="{61BAF3FE-7E05-4593-9EAA-0E4AA6868D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88" y="3312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74" name="Line 46">
                <a:extLst>
                  <a:ext uri="{FF2B5EF4-FFF2-40B4-BE49-F238E27FC236}">
                    <a16:creationId xmlns:a16="http://schemas.microsoft.com/office/drawing/2014/main" id="{34F956D2-493A-4765-8352-39355A0237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4" y="3264"/>
                <a:ext cx="144" cy="0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75" name="Line 55">
                <a:extLst>
                  <a:ext uri="{FF2B5EF4-FFF2-40B4-BE49-F238E27FC236}">
                    <a16:creationId xmlns:a16="http://schemas.microsoft.com/office/drawing/2014/main" id="{C1597B81-356E-4C58-BB75-85BA5C76F0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4" y="3024"/>
                <a:ext cx="0" cy="240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76" name="Line 56">
                <a:extLst>
                  <a:ext uri="{FF2B5EF4-FFF2-40B4-BE49-F238E27FC236}">
                    <a16:creationId xmlns:a16="http://schemas.microsoft.com/office/drawing/2014/main" id="{AED0EE04-A16E-4837-B1DA-A5FD9521BA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4" y="3024"/>
                <a:ext cx="2832" cy="0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77" name="Line 57">
                <a:extLst>
                  <a:ext uri="{FF2B5EF4-FFF2-40B4-BE49-F238E27FC236}">
                    <a16:creationId xmlns:a16="http://schemas.microsoft.com/office/drawing/2014/main" id="{C4E15650-9B05-4796-B51D-72CAB18DD0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96" y="3024"/>
                <a:ext cx="0" cy="240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78" name="Line 58">
                <a:extLst>
                  <a:ext uri="{FF2B5EF4-FFF2-40B4-BE49-F238E27FC236}">
                    <a16:creationId xmlns:a16="http://schemas.microsoft.com/office/drawing/2014/main" id="{B74E6AE7-2756-4F6A-AA5A-4DD77B73A5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04" y="3264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1457" name="Group 76">
              <a:extLst>
                <a:ext uri="{FF2B5EF4-FFF2-40B4-BE49-F238E27FC236}">
                  <a16:creationId xmlns:a16="http://schemas.microsoft.com/office/drawing/2014/main" id="{669AA0AE-9F0F-464D-BCA1-840704D20F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72" y="3024"/>
              <a:ext cx="1008" cy="240"/>
              <a:chOff x="4272" y="3024"/>
              <a:chExt cx="1008" cy="240"/>
            </a:xfrm>
          </p:grpSpPr>
          <p:sp>
            <p:nvSpPr>
              <p:cNvPr id="61466" name="Line 45">
                <a:extLst>
                  <a:ext uri="{FF2B5EF4-FFF2-40B4-BE49-F238E27FC236}">
                    <a16:creationId xmlns:a16="http://schemas.microsoft.com/office/drawing/2014/main" id="{66B6BD00-9548-44A4-A49C-63958BBD41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72" y="3264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67" name="Line 59">
                <a:extLst>
                  <a:ext uri="{FF2B5EF4-FFF2-40B4-BE49-F238E27FC236}">
                    <a16:creationId xmlns:a16="http://schemas.microsoft.com/office/drawing/2014/main" id="{DF294B03-7940-4826-9490-56C264909C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72" y="3024"/>
                <a:ext cx="0" cy="240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68" name="Line 60">
                <a:extLst>
                  <a:ext uri="{FF2B5EF4-FFF2-40B4-BE49-F238E27FC236}">
                    <a16:creationId xmlns:a16="http://schemas.microsoft.com/office/drawing/2014/main" id="{89E6AAE8-02D6-4F50-B4E9-E376C8F18B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80" y="3024"/>
                <a:ext cx="0" cy="240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69" name="Line 61">
                <a:extLst>
                  <a:ext uri="{FF2B5EF4-FFF2-40B4-BE49-F238E27FC236}">
                    <a16:creationId xmlns:a16="http://schemas.microsoft.com/office/drawing/2014/main" id="{595DC603-84EE-4758-81D0-D065A8877D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088" y="3264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70" name="Line 62">
                <a:extLst>
                  <a:ext uri="{FF2B5EF4-FFF2-40B4-BE49-F238E27FC236}">
                    <a16:creationId xmlns:a16="http://schemas.microsoft.com/office/drawing/2014/main" id="{977277C5-D2C1-4025-9E72-2BE8BC6E3A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72" y="3024"/>
                <a:ext cx="1008" cy="0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1458" name="Group 77">
              <a:extLst>
                <a:ext uri="{FF2B5EF4-FFF2-40B4-BE49-F238E27FC236}">
                  <a16:creationId xmlns:a16="http://schemas.microsoft.com/office/drawing/2014/main" id="{BDE87C17-3F20-4E0B-A93D-6B96373C3E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72" y="3408"/>
              <a:ext cx="1008" cy="240"/>
              <a:chOff x="4272" y="3408"/>
              <a:chExt cx="1008" cy="240"/>
            </a:xfrm>
          </p:grpSpPr>
          <p:sp>
            <p:nvSpPr>
              <p:cNvPr id="61461" name="Line 47">
                <a:extLst>
                  <a:ext uri="{FF2B5EF4-FFF2-40B4-BE49-F238E27FC236}">
                    <a16:creationId xmlns:a16="http://schemas.microsoft.com/office/drawing/2014/main" id="{40D6CDE9-C44A-4F17-B263-8446AB77B5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88" y="3408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 type="triangl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62" name="Line 63">
                <a:extLst>
                  <a:ext uri="{FF2B5EF4-FFF2-40B4-BE49-F238E27FC236}">
                    <a16:creationId xmlns:a16="http://schemas.microsoft.com/office/drawing/2014/main" id="{6924CD98-167E-4862-B315-852B706F31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72" y="3456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63" name="Line 64">
                <a:extLst>
                  <a:ext uri="{FF2B5EF4-FFF2-40B4-BE49-F238E27FC236}">
                    <a16:creationId xmlns:a16="http://schemas.microsoft.com/office/drawing/2014/main" id="{67BC277B-E0CA-47B6-AE50-8D3D55770C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72" y="3648"/>
                <a:ext cx="1008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64" name="Line 65">
                <a:extLst>
                  <a:ext uri="{FF2B5EF4-FFF2-40B4-BE49-F238E27FC236}">
                    <a16:creationId xmlns:a16="http://schemas.microsoft.com/office/drawing/2014/main" id="{882B5238-529D-4B9D-B73B-E4E3270C0F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80" y="3408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65" name="Line 66">
                <a:extLst>
                  <a:ext uri="{FF2B5EF4-FFF2-40B4-BE49-F238E27FC236}">
                    <a16:creationId xmlns:a16="http://schemas.microsoft.com/office/drawing/2014/main" id="{6D6BB559-FFA5-4F12-AA33-DC811D1D94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72" y="3456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1459" name="Text Box 67">
              <a:extLst>
                <a:ext uri="{FF2B5EF4-FFF2-40B4-BE49-F238E27FC236}">
                  <a16:creationId xmlns:a16="http://schemas.microsoft.com/office/drawing/2014/main" id="{F655ADAD-67C7-4615-9E07-015E761839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6" y="3216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L</a:t>
              </a:r>
              <a:endParaRPr lang="en-US" altLang="zh-CN" sz="240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61460" name="Text Box 68">
              <a:extLst>
                <a:ext uri="{FF2B5EF4-FFF2-40B4-BE49-F238E27FC236}">
                  <a16:creationId xmlns:a16="http://schemas.microsoft.com/office/drawing/2014/main" id="{BECC6357-3E64-444C-8B68-26EBCCF74A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3168"/>
              <a:ext cx="26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L</a:t>
              </a:r>
              <a:endParaRPr lang="en-US" altLang="zh-CN" sz="2400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F52B13C6-C6E3-4DE9-A87C-D90403C1D9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三、双向链表的定义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2467" name="Text Box 3">
            <a:extLst>
              <a:ext uri="{FF2B5EF4-FFF2-40B4-BE49-F238E27FC236}">
                <a16:creationId xmlns:a16="http://schemas.microsoft.com/office/drawing/2014/main" id="{7AE4440C-7031-4084-8F13-555697F3C8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950530E7-C6C9-48B8-B3D4-373188E2E32A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47</a:t>
            </a:fld>
            <a:endParaRPr lang="en-US" altLang="zh-CN" sz="2400"/>
          </a:p>
        </p:txBody>
      </p:sp>
      <p:sp>
        <p:nvSpPr>
          <p:cNvPr id="62468" name="Text Box 4">
            <a:extLst>
              <a:ext uri="{FF2B5EF4-FFF2-40B4-BE49-F238E27FC236}">
                <a16:creationId xmlns:a16="http://schemas.microsoft.com/office/drawing/2014/main" id="{6465BAC4-B10E-4112-9321-6D602F643A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 dirty="0">
                <a:solidFill>
                  <a:srgbClr val="333399"/>
                </a:solidFill>
                <a:ea typeface="仿宋_GB2312" pitchFamily="49" charset="-122"/>
              </a:rPr>
              <a:t>第五节　双向链表</a:t>
            </a:r>
          </a:p>
        </p:txBody>
      </p:sp>
      <p:sp>
        <p:nvSpPr>
          <p:cNvPr id="62469" name="Rectangle 5">
            <a:extLst>
              <a:ext uri="{FF2B5EF4-FFF2-40B4-BE49-F238E27FC236}">
                <a16:creationId xmlns:a16="http://schemas.microsoft.com/office/drawing/2014/main" id="{12AE16F5-48C1-4BA2-B739-D1DADD2BD1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3886200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zh-CN" altLang="en-US" b="1">
                <a:ea typeface="黑体" panose="02010609060101010101" pitchFamily="49" charset="-122"/>
              </a:rPr>
              <a:t>定义一个双向链表的结点</a:t>
            </a:r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000">
                <a:ea typeface="黑体" panose="02010609060101010101" pitchFamily="49" charset="-122"/>
              </a:rPr>
              <a:t>struct DuLNode {</a:t>
            </a:r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000">
                <a:ea typeface="黑体" panose="02010609060101010101" pitchFamily="49" charset="-122"/>
              </a:rPr>
              <a:t>		int			data;</a:t>
            </a:r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000">
                <a:ea typeface="黑体" panose="02010609060101010101" pitchFamily="49" charset="-122"/>
              </a:rPr>
              <a:t>		DuLNode		*prior;</a:t>
            </a:r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000">
                <a:ea typeface="黑体" panose="02010609060101010101" pitchFamily="49" charset="-122"/>
              </a:rPr>
              <a:t>		DuLNode		*next;</a:t>
            </a:r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000">
                <a:ea typeface="黑体" panose="02010609060101010101" pitchFamily="49" charset="-122"/>
              </a:rPr>
              <a:t>};</a:t>
            </a:r>
          </a:p>
        </p:txBody>
      </p:sp>
      <p:sp>
        <p:nvSpPr>
          <p:cNvPr id="62470" name="Rectangle 6">
            <a:extLst>
              <a:ext uri="{FF2B5EF4-FFF2-40B4-BE49-F238E27FC236}">
                <a16:creationId xmlns:a16="http://schemas.microsoft.com/office/drawing/2014/main" id="{C8443022-C6AA-4F6A-8075-11E238E4F3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第２章　线性表</a:t>
            </a:r>
          </a:p>
        </p:txBody>
      </p:sp>
      <p:grpSp>
        <p:nvGrpSpPr>
          <p:cNvPr id="62471" name="Group 7">
            <a:extLst>
              <a:ext uri="{FF2B5EF4-FFF2-40B4-BE49-F238E27FC236}">
                <a16:creationId xmlns:a16="http://schemas.microsoft.com/office/drawing/2014/main" id="{47F49D96-B625-4C09-84D4-8065E501E91B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5470525"/>
            <a:ext cx="4203700" cy="1387475"/>
            <a:chOff x="1728" y="3168"/>
            <a:chExt cx="2648" cy="874"/>
          </a:xfrm>
        </p:grpSpPr>
        <p:sp>
          <p:nvSpPr>
            <p:cNvPr id="267272" name="Rectangle 8">
              <a:extLst>
                <a:ext uri="{FF2B5EF4-FFF2-40B4-BE49-F238E27FC236}">
                  <a16:creationId xmlns:a16="http://schemas.microsoft.com/office/drawing/2014/main" id="{0D80C656-AB3D-4530-8A3F-08A8F2499C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3264"/>
              <a:ext cx="2400" cy="384"/>
            </a:xfrm>
            <a:prstGeom prst="rect">
              <a:avLst/>
            </a:prstGeom>
            <a:solidFill>
              <a:srgbClr val="00FF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FFFF"/>
              </a:extrusionClr>
            </a:sp3d>
          </p:spPr>
          <p:txBody>
            <a:bodyPr wrap="none" anchor="ctr">
              <a:flatTx/>
            </a:bodyPr>
            <a:lstStyle/>
            <a:p>
              <a:pPr algn="ctr" eaLnBrk="1" hangingPunct="1">
                <a:defRPr/>
              </a:pPr>
              <a:r>
                <a:rPr lang="en-US" altLang="zh-CN" b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ea typeface="仿宋_GB2312" pitchFamily="49" charset="-122"/>
                </a:rPr>
                <a:t>prior          data           next</a:t>
              </a:r>
            </a:p>
          </p:txBody>
        </p:sp>
        <p:grpSp>
          <p:nvGrpSpPr>
            <p:cNvPr id="62474" name="Group 9">
              <a:extLst>
                <a:ext uri="{FF2B5EF4-FFF2-40B4-BE49-F238E27FC236}">
                  <a16:creationId xmlns:a16="http://schemas.microsoft.com/office/drawing/2014/main" id="{48AC72F0-D944-480E-92A0-1E151441DA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44" y="3168"/>
              <a:ext cx="1104" cy="480"/>
              <a:chOff x="2304" y="2016"/>
              <a:chExt cx="1104" cy="480"/>
            </a:xfrm>
          </p:grpSpPr>
          <p:sp>
            <p:nvSpPr>
              <p:cNvPr id="62478" name="Line 10">
                <a:extLst>
                  <a:ext uri="{FF2B5EF4-FFF2-40B4-BE49-F238E27FC236}">
                    <a16:creationId xmlns:a16="http://schemas.microsoft.com/office/drawing/2014/main" id="{B0C07C2E-47BF-47CA-83DB-40787B0A9F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4" y="2112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479" name="Line 11">
                <a:extLst>
                  <a:ext uri="{FF2B5EF4-FFF2-40B4-BE49-F238E27FC236}">
                    <a16:creationId xmlns:a16="http://schemas.microsoft.com/office/drawing/2014/main" id="{6903D9CD-6F57-47E7-A47B-BDA0811B8F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04" y="2016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480" name="Line 12">
                <a:extLst>
                  <a:ext uri="{FF2B5EF4-FFF2-40B4-BE49-F238E27FC236}">
                    <a16:creationId xmlns:a16="http://schemas.microsoft.com/office/drawing/2014/main" id="{81FB1EBD-1B7D-4ECD-8EF6-36B706F498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2" y="2112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481" name="Line 13">
                <a:extLst>
                  <a:ext uri="{FF2B5EF4-FFF2-40B4-BE49-F238E27FC236}">
                    <a16:creationId xmlns:a16="http://schemas.microsoft.com/office/drawing/2014/main" id="{ED769F12-0A55-439E-8249-910C8D191E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12" y="2016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2475" name="Text Box 14">
              <a:extLst>
                <a:ext uri="{FF2B5EF4-FFF2-40B4-BE49-F238E27FC236}">
                  <a16:creationId xmlns:a16="http://schemas.microsoft.com/office/drawing/2014/main" id="{CB2AB40F-1768-4BC8-A5E0-E17D513E31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3792"/>
              <a:ext cx="264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指向直接前驱               指向直接</a:t>
              </a:r>
              <a:r>
                <a:rPr lang="zh-CN" altLang="en-US" sz="2000" b="1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  <a:sym typeface="Wingdings" panose="05000000000000000000" pitchFamily="2" charset="2"/>
                </a:rPr>
                <a:t>后继</a:t>
              </a:r>
            </a:p>
          </p:txBody>
        </p:sp>
        <p:sp>
          <p:nvSpPr>
            <p:cNvPr id="62476" name="Line 15">
              <a:extLst>
                <a:ext uri="{FF2B5EF4-FFF2-40B4-BE49-F238E27FC236}">
                  <a16:creationId xmlns:a16="http://schemas.microsoft.com/office/drawing/2014/main" id="{389AAA08-0755-4DC7-8060-3104B0B484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60" y="3600"/>
              <a:ext cx="0" cy="288"/>
            </a:xfrm>
            <a:prstGeom prst="line">
              <a:avLst/>
            </a:prstGeom>
            <a:noFill/>
            <a:ln w="9525">
              <a:solidFill>
                <a:srgbClr val="C8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77" name="Line 16">
              <a:extLst>
                <a:ext uri="{FF2B5EF4-FFF2-40B4-BE49-F238E27FC236}">
                  <a16:creationId xmlns:a16="http://schemas.microsoft.com/office/drawing/2014/main" id="{9F187BA3-FEEA-4357-82B0-E211466821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88" y="3600"/>
              <a:ext cx="0" cy="240"/>
            </a:xfrm>
            <a:prstGeom prst="line">
              <a:avLst/>
            </a:prstGeom>
            <a:noFill/>
            <a:ln w="9525">
              <a:solidFill>
                <a:srgbClr val="C8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2472" name="Text Box 17">
            <a:extLst>
              <a:ext uri="{FF2B5EF4-FFF2-40B4-BE49-F238E27FC236}">
                <a16:creationId xmlns:a16="http://schemas.microsoft.com/office/drawing/2014/main" id="{CA1F4F48-B360-4E12-8823-801F0F398B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2819400"/>
            <a:ext cx="2971800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/>
              <a:t>对于任何一个中间结点有：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p = p-&gt;next-&gt;prior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p = p-&gt;prior-&gt;next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F7C36BDA-C458-454C-B662-D7C8311368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四、双向链表的插入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3491" name="Text Box 3">
            <a:extLst>
              <a:ext uri="{FF2B5EF4-FFF2-40B4-BE49-F238E27FC236}">
                <a16:creationId xmlns:a16="http://schemas.microsoft.com/office/drawing/2014/main" id="{0A3A6A35-748B-4A5F-8119-615E3B2D56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978C0C47-1F20-4EF1-9257-D4854596A21A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48</a:t>
            </a:fld>
            <a:endParaRPr lang="en-US" altLang="zh-CN" sz="2400"/>
          </a:p>
        </p:txBody>
      </p:sp>
      <p:sp>
        <p:nvSpPr>
          <p:cNvPr id="63492" name="Text Box 4">
            <a:extLst>
              <a:ext uri="{FF2B5EF4-FFF2-40B4-BE49-F238E27FC236}">
                <a16:creationId xmlns:a16="http://schemas.microsoft.com/office/drawing/2014/main" id="{B0EEC773-B499-4361-9B58-3A3005951D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 dirty="0">
                <a:solidFill>
                  <a:srgbClr val="333399"/>
                </a:solidFill>
                <a:ea typeface="仿宋_GB2312" pitchFamily="49" charset="-122"/>
              </a:rPr>
              <a:t>第五节　双向链表</a:t>
            </a:r>
          </a:p>
        </p:txBody>
      </p:sp>
      <p:sp>
        <p:nvSpPr>
          <p:cNvPr id="63493" name="Rectangle 5">
            <a:extLst>
              <a:ext uri="{FF2B5EF4-FFF2-40B4-BE49-F238E27FC236}">
                <a16:creationId xmlns:a16="http://schemas.microsoft.com/office/drawing/2014/main" id="{8116C837-4FA0-4637-BF2B-48F68BDDBA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1524000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zh-CN" altLang="en-US" b="1">
                <a:ea typeface="黑体" panose="02010609060101010101" pitchFamily="49" charset="-122"/>
              </a:rPr>
              <a:t>双向链表的插入操作需要改变两个方向的指针</a:t>
            </a:r>
          </a:p>
        </p:txBody>
      </p:sp>
      <p:sp>
        <p:nvSpPr>
          <p:cNvPr id="63494" name="Rectangle 6">
            <a:extLst>
              <a:ext uri="{FF2B5EF4-FFF2-40B4-BE49-F238E27FC236}">
                <a16:creationId xmlns:a16="http://schemas.microsoft.com/office/drawing/2014/main" id="{79C1471E-75B8-4D08-88B7-DF7DBD9126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第２章　线性表</a:t>
            </a:r>
          </a:p>
        </p:txBody>
      </p:sp>
      <p:grpSp>
        <p:nvGrpSpPr>
          <p:cNvPr id="63495" name="Group 133">
            <a:extLst>
              <a:ext uri="{FF2B5EF4-FFF2-40B4-BE49-F238E27FC236}">
                <a16:creationId xmlns:a16="http://schemas.microsoft.com/office/drawing/2014/main" id="{DD029D03-FB5F-4071-9F39-520473E03F8A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3868738"/>
            <a:ext cx="5737225" cy="1435100"/>
            <a:chOff x="336" y="2437"/>
            <a:chExt cx="3614" cy="904"/>
          </a:xfrm>
        </p:grpSpPr>
        <p:sp>
          <p:nvSpPr>
            <p:cNvPr id="63556" name="Text Box 18">
              <a:extLst>
                <a:ext uri="{FF2B5EF4-FFF2-40B4-BE49-F238E27FC236}">
                  <a16:creationId xmlns:a16="http://schemas.microsoft.com/office/drawing/2014/main" id="{774C2F6F-1877-4790-ADC0-1708D68903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2496"/>
              <a:ext cx="26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L</a:t>
              </a:r>
            </a:p>
          </p:txBody>
        </p:sp>
        <p:grpSp>
          <p:nvGrpSpPr>
            <p:cNvPr id="63557" name="Group 114">
              <a:extLst>
                <a:ext uri="{FF2B5EF4-FFF2-40B4-BE49-F238E27FC236}">
                  <a16:creationId xmlns:a16="http://schemas.microsoft.com/office/drawing/2014/main" id="{CEADB8D1-4DB9-4F5A-BE7F-857A82380B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4" y="2528"/>
              <a:ext cx="528" cy="410"/>
              <a:chOff x="1474" y="2491"/>
              <a:chExt cx="528" cy="410"/>
            </a:xfrm>
          </p:grpSpPr>
          <p:sp>
            <p:nvSpPr>
              <p:cNvPr id="63600" name="Rectangle 20">
                <a:extLst>
                  <a:ext uri="{FF2B5EF4-FFF2-40B4-BE49-F238E27FC236}">
                    <a16:creationId xmlns:a16="http://schemas.microsoft.com/office/drawing/2014/main" id="{FE34A2FC-0D85-424B-8A79-2D06BB8A30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4" y="2582"/>
                <a:ext cx="528" cy="319"/>
              </a:xfrm>
              <a:prstGeom prst="rect">
                <a:avLst/>
              </a:prstGeom>
              <a:solidFill>
                <a:srgbClr val="FFFF99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FFFF99"/>
                </a:extrusionClr>
                <a:contourClr>
                  <a:srgbClr val="FFFF99"/>
                </a:contourClr>
              </a:sp3d>
            </p:spPr>
            <p:txBody>
              <a:bodyPr wrap="none" anchor="ctr">
                <a:flatTx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63601" name="Line 21">
                <a:extLst>
                  <a:ext uri="{FF2B5EF4-FFF2-40B4-BE49-F238E27FC236}">
                    <a16:creationId xmlns:a16="http://schemas.microsoft.com/office/drawing/2014/main" id="{C52987AB-E3E3-43DE-810D-9D1960D2DB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8" y="2582"/>
                <a:ext cx="0" cy="2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602" name="Line 22">
                <a:extLst>
                  <a:ext uri="{FF2B5EF4-FFF2-40B4-BE49-F238E27FC236}">
                    <a16:creationId xmlns:a16="http://schemas.microsoft.com/office/drawing/2014/main" id="{99A89E4D-2AB7-45D3-BB67-D8C5E3D2E4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58" y="2582"/>
                <a:ext cx="0" cy="31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603" name="Line 23">
                <a:extLst>
                  <a:ext uri="{FF2B5EF4-FFF2-40B4-BE49-F238E27FC236}">
                    <a16:creationId xmlns:a16="http://schemas.microsoft.com/office/drawing/2014/main" id="{2508BC2D-0EED-4013-81D5-BBB3A5ADBF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18" y="2491"/>
                <a:ext cx="96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604" name="Line 24">
                <a:extLst>
                  <a:ext uri="{FF2B5EF4-FFF2-40B4-BE49-F238E27FC236}">
                    <a16:creationId xmlns:a16="http://schemas.microsoft.com/office/drawing/2014/main" id="{FA37533D-691A-4108-86C8-E9342EB8DB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858" y="2491"/>
                <a:ext cx="96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605" name="Line 25">
                <a:extLst>
                  <a:ext uri="{FF2B5EF4-FFF2-40B4-BE49-F238E27FC236}">
                    <a16:creationId xmlns:a16="http://schemas.microsoft.com/office/drawing/2014/main" id="{5F604B9C-3B5A-4EFE-B18E-157F49BC38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8" y="2582"/>
                <a:ext cx="0" cy="31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3558" name="Line 46">
              <a:extLst>
                <a:ext uri="{FF2B5EF4-FFF2-40B4-BE49-F238E27FC236}">
                  <a16:creationId xmlns:a16="http://schemas.microsoft.com/office/drawing/2014/main" id="{615B4542-EF3E-4B42-ABCD-5B9B0FCF4E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6" y="2756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3559" name="Group 126">
              <a:extLst>
                <a:ext uri="{FF2B5EF4-FFF2-40B4-BE49-F238E27FC236}">
                  <a16:creationId xmlns:a16="http://schemas.microsoft.com/office/drawing/2014/main" id="{159F8EA5-9B44-4995-97B1-32E1A5A5C4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" y="2801"/>
              <a:ext cx="3216" cy="228"/>
              <a:chOff x="1330" y="2764"/>
              <a:chExt cx="3216" cy="228"/>
            </a:xfrm>
          </p:grpSpPr>
          <p:sp>
            <p:nvSpPr>
              <p:cNvPr id="63592" name="Line 45">
                <a:extLst>
                  <a:ext uri="{FF2B5EF4-FFF2-40B4-BE49-F238E27FC236}">
                    <a16:creationId xmlns:a16="http://schemas.microsoft.com/office/drawing/2014/main" id="{2F5AA976-0BB2-4253-9F23-1788B129D5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50" y="2764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 type="triangle" w="sm" len="med"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93" name="Line 47">
                <a:extLst>
                  <a:ext uri="{FF2B5EF4-FFF2-40B4-BE49-F238E27FC236}">
                    <a16:creationId xmlns:a16="http://schemas.microsoft.com/office/drawing/2014/main" id="{A115151D-6D30-4199-9EE0-A30E9D5FB8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18" y="2764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 type="triangle" w="sm" len="med"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94" name="Line 48">
                <a:extLst>
                  <a:ext uri="{FF2B5EF4-FFF2-40B4-BE49-F238E27FC236}">
                    <a16:creationId xmlns:a16="http://schemas.microsoft.com/office/drawing/2014/main" id="{16A846AA-546B-420A-8A9F-3F84C4DAF9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86" y="2764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 type="triangle" w="sm" len="med"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95" name="Line 49">
                <a:extLst>
                  <a:ext uri="{FF2B5EF4-FFF2-40B4-BE49-F238E27FC236}">
                    <a16:creationId xmlns:a16="http://schemas.microsoft.com/office/drawing/2014/main" id="{8516BE52-33F8-42F8-ADB1-3C77E7F671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54" y="2764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 type="triangle" w="sm" len="med"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96" name="Line 50">
                <a:extLst>
                  <a:ext uri="{FF2B5EF4-FFF2-40B4-BE49-F238E27FC236}">
                    <a16:creationId xmlns:a16="http://schemas.microsoft.com/office/drawing/2014/main" id="{72A246D8-1775-46F6-8D02-53779D744E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46" y="2764"/>
                <a:ext cx="0" cy="228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97" name="Line 51">
                <a:extLst>
                  <a:ext uri="{FF2B5EF4-FFF2-40B4-BE49-F238E27FC236}">
                    <a16:creationId xmlns:a16="http://schemas.microsoft.com/office/drawing/2014/main" id="{777E549F-6C51-438E-B30A-FFC61C3B96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30" y="2810"/>
                <a:ext cx="144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98" name="Line 52">
                <a:extLst>
                  <a:ext uri="{FF2B5EF4-FFF2-40B4-BE49-F238E27FC236}">
                    <a16:creationId xmlns:a16="http://schemas.microsoft.com/office/drawing/2014/main" id="{E6DC2BA2-4700-48C7-B0FC-0FC48F2FB1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330" y="2992"/>
                <a:ext cx="3216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99" name="Line 53">
                <a:extLst>
                  <a:ext uri="{FF2B5EF4-FFF2-40B4-BE49-F238E27FC236}">
                    <a16:creationId xmlns:a16="http://schemas.microsoft.com/office/drawing/2014/main" id="{881E8178-F4FD-42E9-BD22-0DA9D7D788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30" y="2810"/>
                <a:ext cx="0" cy="182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3560" name="Group 125">
              <a:extLst>
                <a:ext uri="{FF2B5EF4-FFF2-40B4-BE49-F238E27FC236}">
                  <a16:creationId xmlns:a16="http://schemas.microsoft.com/office/drawing/2014/main" id="{44DD9A18-EA27-42E0-AF24-EFD5C8F7ECE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4" y="2437"/>
              <a:ext cx="3216" cy="228"/>
              <a:chOff x="1330" y="2400"/>
              <a:chExt cx="3216" cy="228"/>
            </a:xfrm>
          </p:grpSpPr>
          <p:sp>
            <p:nvSpPr>
              <p:cNvPr id="63584" name="Line 41">
                <a:extLst>
                  <a:ext uri="{FF2B5EF4-FFF2-40B4-BE49-F238E27FC236}">
                    <a16:creationId xmlns:a16="http://schemas.microsoft.com/office/drawing/2014/main" id="{E2548B82-3749-4A14-A1F4-915A53DFB0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50" y="2628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85" name="Line 42">
                <a:extLst>
                  <a:ext uri="{FF2B5EF4-FFF2-40B4-BE49-F238E27FC236}">
                    <a16:creationId xmlns:a16="http://schemas.microsoft.com/office/drawing/2014/main" id="{8CC7705A-B357-49FA-A2EF-9E9785D56A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18" y="2628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86" name="Line 43">
                <a:extLst>
                  <a:ext uri="{FF2B5EF4-FFF2-40B4-BE49-F238E27FC236}">
                    <a16:creationId xmlns:a16="http://schemas.microsoft.com/office/drawing/2014/main" id="{9E19D2C7-D0A5-48E5-B1D9-72CE6FF56B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86" y="2628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87" name="Line 44">
                <a:extLst>
                  <a:ext uri="{FF2B5EF4-FFF2-40B4-BE49-F238E27FC236}">
                    <a16:creationId xmlns:a16="http://schemas.microsoft.com/office/drawing/2014/main" id="{0560754A-5AC1-4F89-ABB9-581C3E9A52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30" y="2628"/>
                <a:ext cx="144" cy="0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88" name="Line 54">
                <a:extLst>
                  <a:ext uri="{FF2B5EF4-FFF2-40B4-BE49-F238E27FC236}">
                    <a16:creationId xmlns:a16="http://schemas.microsoft.com/office/drawing/2014/main" id="{B3C21CD3-3A33-4F46-8A58-206700A172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330" y="2400"/>
                <a:ext cx="3216" cy="0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89" name="Line 55">
                <a:extLst>
                  <a:ext uri="{FF2B5EF4-FFF2-40B4-BE49-F238E27FC236}">
                    <a16:creationId xmlns:a16="http://schemas.microsoft.com/office/drawing/2014/main" id="{BBCC9C98-AFED-4733-835D-778B91CF90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30" y="2400"/>
                <a:ext cx="0" cy="228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90" name="Line 56">
                <a:extLst>
                  <a:ext uri="{FF2B5EF4-FFF2-40B4-BE49-F238E27FC236}">
                    <a16:creationId xmlns:a16="http://schemas.microsoft.com/office/drawing/2014/main" id="{F465534A-1CD8-4AD3-A85A-EBDCCD483E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46" y="2400"/>
                <a:ext cx="0" cy="228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91" name="Line 57">
                <a:extLst>
                  <a:ext uri="{FF2B5EF4-FFF2-40B4-BE49-F238E27FC236}">
                    <a16:creationId xmlns:a16="http://schemas.microsoft.com/office/drawing/2014/main" id="{9C868603-26A6-454C-BDC5-A41F583E3F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54" y="2628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3561" name="Line 102">
              <a:extLst>
                <a:ext uri="{FF2B5EF4-FFF2-40B4-BE49-F238E27FC236}">
                  <a16:creationId xmlns:a16="http://schemas.microsoft.com/office/drawing/2014/main" id="{860D17DB-06D2-4AA5-A927-B98901AEAF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40" y="2938"/>
              <a:ext cx="0" cy="273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3562" name="Group 115">
              <a:extLst>
                <a:ext uri="{FF2B5EF4-FFF2-40B4-BE49-F238E27FC236}">
                  <a16:creationId xmlns:a16="http://schemas.microsoft.com/office/drawing/2014/main" id="{CE6FA2E3-6E0A-48EC-BCAF-35492E857C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2" y="2528"/>
              <a:ext cx="528" cy="410"/>
              <a:chOff x="2242" y="2491"/>
              <a:chExt cx="528" cy="410"/>
            </a:xfrm>
          </p:grpSpPr>
          <p:sp>
            <p:nvSpPr>
              <p:cNvPr id="63578" name="Rectangle 26" descr="白色大理石">
                <a:extLst>
                  <a:ext uri="{FF2B5EF4-FFF2-40B4-BE49-F238E27FC236}">
                    <a16:creationId xmlns:a16="http://schemas.microsoft.com/office/drawing/2014/main" id="{2A243246-5DCD-4DB2-BD3E-7E154C2E9E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2" y="2582"/>
                <a:ext cx="528" cy="319"/>
              </a:xfrm>
              <a:prstGeom prst="rect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FFFFFF"/>
                </a:extrusionClr>
                <a:contourClr>
                  <a:srgbClr val="FFFFFF"/>
                </a:contourClr>
              </a:sp3d>
            </p:spPr>
            <p:txBody>
              <a:bodyPr wrap="none" anchor="ctr">
                <a:flatTx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63579" name="Line 27">
                <a:extLst>
                  <a:ext uri="{FF2B5EF4-FFF2-40B4-BE49-F238E27FC236}">
                    <a16:creationId xmlns:a16="http://schemas.microsoft.com/office/drawing/2014/main" id="{9C3DC108-FDD6-4027-B973-6BCC08DBAB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26" y="2582"/>
                <a:ext cx="0" cy="31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80" name="Line 28">
                <a:extLst>
                  <a:ext uri="{FF2B5EF4-FFF2-40B4-BE49-F238E27FC236}">
                    <a16:creationId xmlns:a16="http://schemas.microsoft.com/office/drawing/2014/main" id="{160E99AB-024A-4DAB-ACB6-7BF499C6B3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86" y="2491"/>
                <a:ext cx="96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81" name="Line 29">
                <a:extLst>
                  <a:ext uri="{FF2B5EF4-FFF2-40B4-BE49-F238E27FC236}">
                    <a16:creationId xmlns:a16="http://schemas.microsoft.com/office/drawing/2014/main" id="{04D79234-7BBA-4680-8273-7AE547B192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26" y="2491"/>
                <a:ext cx="96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82" name="Line 30">
                <a:extLst>
                  <a:ext uri="{FF2B5EF4-FFF2-40B4-BE49-F238E27FC236}">
                    <a16:creationId xmlns:a16="http://schemas.microsoft.com/office/drawing/2014/main" id="{083BDDBC-D4C2-4C09-9CA2-1208C86ED5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86" y="2582"/>
                <a:ext cx="0" cy="31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83" name="Text Box 103">
                <a:extLst>
                  <a:ext uri="{FF2B5EF4-FFF2-40B4-BE49-F238E27FC236}">
                    <a16:creationId xmlns:a16="http://schemas.microsoft.com/office/drawing/2014/main" id="{232B57E9-6C6E-4DF2-B603-9764BEC9D4B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54" y="2574"/>
                <a:ext cx="32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 type="none" w="sm" len="med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800" b="1">
                    <a:solidFill>
                      <a:srgbClr val="FF3300"/>
                    </a:solidFill>
                    <a:latin typeface="Arial Narrow" panose="020B0606020202030204" pitchFamily="34" charset="0"/>
                  </a:rPr>
                  <a:t>31</a:t>
                </a:r>
                <a:endParaRPr lang="zh-CN" altLang="en-US" sz="2800">
                  <a:solidFill>
                    <a:srgbClr val="FF3300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63563" name="Group 116">
              <a:extLst>
                <a:ext uri="{FF2B5EF4-FFF2-40B4-BE49-F238E27FC236}">
                  <a16:creationId xmlns:a16="http://schemas.microsoft.com/office/drawing/2014/main" id="{32533D54-FAB0-4D26-ACD9-5258FCA957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0" y="2528"/>
              <a:ext cx="528" cy="410"/>
              <a:chOff x="3010" y="2491"/>
              <a:chExt cx="528" cy="410"/>
            </a:xfrm>
          </p:grpSpPr>
          <p:sp>
            <p:nvSpPr>
              <p:cNvPr id="63572" name="Rectangle 31" descr="白色大理石">
                <a:extLst>
                  <a:ext uri="{FF2B5EF4-FFF2-40B4-BE49-F238E27FC236}">
                    <a16:creationId xmlns:a16="http://schemas.microsoft.com/office/drawing/2014/main" id="{98C60324-A949-4CB0-87FF-90AAA89B28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0" y="2582"/>
                <a:ext cx="528" cy="319"/>
              </a:xfrm>
              <a:prstGeom prst="rect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FFFFFF"/>
                </a:extrusionClr>
                <a:contourClr>
                  <a:srgbClr val="FFFFFF"/>
                </a:contourClr>
              </a:sp3d>
            </p:spPr>
            <p:txBody>
              <a:bodyPr wrap="none" anchor="ctr">
                <a:flatTx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63573" name="Line 32">
                <a:extLst>
                  <a:ext uri="{FF2B5EF4-FFF2-40B4-BE49-F238E27FC236}">
                    <a16:creationId xmlns:a16="http://schemas.microsoft.com/office/drawing/2014/main" id="{E351D87F-ED2E-4FF0-A92D-9490EFD1C6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94" y="2582"/>
                <a:ext cx="0" cy="31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74" name="Line 33">
                <a:extLst>
                  <a:ext uri="{FF2B5EF4-FFF2-40B4-BE49-F238E27FC236}">
                    <a16:creationId xmlns:a16="http://schemas.microsoft.com/office/drawing/2014/main" id="{0927CD32-2112-4892-953A-D8036564D3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54" y="2491"/>
                <a:ext cx="96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75" name="Line 34">
                <a:extLst>
                  <a:ext uri="{FF2B5EF4-FFF2-40B4-BE49-F238E27FC236}">
                    <a16:creationId xmlns:a16="http://schemas.microsoft.com/office/drawing/2014/main" id="{EE3D18B6-B2A4-47DA-8AB5-34322C861B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94" y="2491"/>
                <a:ext cx="96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76" name="Line 35">
                <a:extLst>
                  <a:ext uri="{FF2B5EF4-FFF2-40B4-BE49-F238E27FC236}">
                    <a16:creationId xmlns:a16="http://schemas.microsoft.com/office/drawing/2014/main" id="{FD040BA3-3398-440A-BD68-ADBAD3F9AA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54" y="2582"/>
                <a:ext cx="0" cy="31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77" name="Text Box 104">
                <a:extLst>
                  <a:ext uri="{FF2B5EF4-FFF2-40B4-BE49-F238E27FC236}">
                    <a16:creationId xmlns:a16="http://schemas.microsoft.com/office/drawing/2014/main" id="{6B302585-A4AA-475C-BBB9-987CA85573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22" y="2574"/>
                <a:ext cx="32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 type="none" w="sm" len="med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800" b="1">
                    <a:solidFill>
                      <a:srgbClr val="FF3300"/>
                    </a:solidFill>
                    <a:latin typeface="Arial Narrow" panose="020B0606020202030204" pitchFamily="34" charset="0"/>
                  </a:rPr>
                  <a:t>48</a:t>
                </a:r>
                <a:endParaRPr lang="zh-CN" altLang="en-US" sz="2800">
                  <a:solidFill>
                    <a:srgbClr val="FF3300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63564" name="Group 113">
              <a:extLst>
                <a:ext uri="{FF2B5EF4-FFF2-40B4-BE49-F238E27FC236}">
                  <a16:creationId xmlns:a16="http://schemas.microsoft.com/office/drawing/2014/main" id="{F4F82B5B-C733-4F7E-8353-921BFC8BB5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2528"/>
              <a:ext cx="528" cy="410"/>
              <a:chOff x="3778" y="2491"/>
              <a:chExt cx="528" cy="410"/>
            </a:xfrm>
          </p:grpSpPr>
          <p:sp>
            <p:nvSpPr>
              <p:cNvPr id="63566" name="Rectangle 36" descr="白色大理石">
                <a:extLst>
                  <a:ext uri="{FF2B5EF4-FFF2-40B4-BE49-F238E27FC236}">
                    <a16:creationId xmlns:a16="http://schemas.microsoft.com/office/drawing/2014/main" id="{022A478F-8BEA-4F61-809C-10C8960038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78" y="2582"/>
                <a:ext cx="528" cy="319"/>
              </a:xfrm>
              <a:prstGeom prst="rect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FFFFFF"/>
                </a:extrusionClr>
                <a:contourClr>
                  <a:srgbClr val="FFFFFF"/>
                </a:contourClr>
              </a:sp3d>
            </p:spPr>
            <p:txBody>
              <a:bodyPr wrap="none" anchor="ctr">
                <a:flatTx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63567" name="Line 37">
                <a:extLst>
                  <a:ext uri="{FF2B5EF4-FFF2-40B4-BE49-F238E27FC236}">
                    <a16:creationId xmlns:a16="http://schemas.microsoft.com/office/drawing/2014/main" id="{BAFB96D5-6600-4E55-AF9A-A15620BAC2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62" y="2582"/>
                <a:ext cx="0" cy="31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68" name="Line 38">
                <a:extLst>
                  <a:ext uri="{FF2B5EF4-FFF2-40B4-BE49-F238E27FC236}">
                    <a16:creationId xmlns:a16="http://schemas.microsoft.com/office/drawing/2014/main" id="{E24949C8-31DC-47AA-9F62-BD762CDD8A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22" y="2491"/>
                <a:ext cx="96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69" name="Line 39">
                <a:extLst>
                  <a:ext uri="{FF2B5EF4-FFF2-40B4-BE49-F238E27FC236}">
                    <a16:creationId xmlns:a16="http://schemas.microsoft.com/office/drawing/2014/main" id="{5B531CB5-D094-4E4C-879D-8CFF9A6405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62" y="2491"/>
                <a:ext cx="96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70" name="Line 40">
                <a:extLst>
                  <a:ext uri="{FF2B5EF4-FFF2-40B4-BE49-F238E27FC236}">
                    <a16:creationId xmlns:a16="http://schemas.microsoft.com/office/drawing/2014/main" id="{3A92CA2B-DD3E-4000-8058-1BAEBF42A1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22" y="2582"/>
                <a:ext cx="0" cy="31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71" name="Text Box 105">
                <a:extLst>
                  <a:ext uri="{FF2B5EF4-FFF2-40B4-BE49-F238E27FC236}">
                    <a16:creationId xmlns:a16="http://schemas.microsoft.com/office/drawing/2014/main" id="{C5D05222-11FD-4CE4-9E73-6E3AD1EBC9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90" y="2574"/>
                <a:ext cx="32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 type="none" w="sm" len="med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800" b="1">
                    <a:solidFill>
                      <a:srgbClr val="FF3300"/>
                    </a:solidFill>
                    <a:latin typeface="Arial Narrow" panose="020B0606020202030204" pitchFamily="34" charset="0"/>
                  </a:rPr>
                  <a:t>15</a:t>
                </a:r>
                <a:endParaRPr lang="zh-CN" altLang="en-US" sz="2800">
                  <a:solidFill>
                    <a:srgbClr val="FF3300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63565" name="Text Box 106">
              <a:extLst>
                <a:ext uri="{FF2B5EF4-FFF2-40B4-BE49-F238E27FC236}">
                  <a16:creationId xmlns:a16="http://schemas.microsoft.com/office/drawing/2014/main" id="{4F2B16BE-C8B4-40E2-965E-67FDDA6ECA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2976"/>
              <a:ext cx="25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p</a:t>
              </a:r>
            </a:p>
          </p:txBody>
        </p:sp>
      </p:grpSp>
      <p:grpSp>
        <p:nvGrpSpPr>
          <p:cNvPr id="63496" name="Group 136">
            <a:extLst>
              <a:ext uri="{FF2B5EF4-FFF2-40B4-BE49-F238E27FC236}">
                <a16:creationId xmlns:a16="http://schemas.microsoft.com/office/drawing/2014/main" id="{3B38A2BC-7ABC-4C7B-A955-B4A5C4E750EA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5386388"/>
            <a:ext cx="6934200" cy="1471612"/>
            <a:chOff x="96" y="3393"/>
            <a:chExt cx="4368" cy="927"/>
          </a:xfrm>
        </p:grpSpPr>
        <p:sp>
          <p:nvSpPr>
            <p:cNvPr id="63498" name="Text Box 19">
              <a:extLst>
                <a:ext uri="{FF2B5EF4-FFF2-40B4-BE49-F238E27FC236}">
                  <a16:creationId xmlns:a16="http://schemas.microsoft.com/office/drawing/2014/main" id="{224E4D3A-BB13-418C-B475-94B3DE0CD0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" y="3504"/>
              <a:ext cx="26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L</a:t>
              </a:r>
            </a:p>
          </p:txBody>
        </p:sp>
        <p:grpSp>
          <p:nvGrpSpPr>
            <p:cNvPr id="63499" name="Group 117">
              <a:extLst>
                <a:ext uri="{FF2B5EF4-FFF2-40B4-BE49-F238E27FC236}">
                  <a16:creationId xmlns:a16="http://schemas.microsoft.com/office/drawing/2014/main" id="{D6B190E1-E9B8-478C-BA26-7598CAC0CB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4" y="3484"/>
              <a:ext cx="528" cy="423"/>
              <a:chOff x="1474" y="3447"/>
              <a:chExt cx="528" cy="423"/>
            </a:xfrm>
          </p:grpSpPr>
          <p:sp>
            <p:nvSpPr>
              <p:cNvPr id="63551" name="Rectangle 58">
                <a:extLst>
                  <a:ext uri="{FF2B5EF4-FFF2-40B4-BE49-F238E27FC236}">
                    <a16:creationId xmlns:a16="http://schemas.microsoft.com/office/drawing/2014/main" id="{D7C27C5A-45BC-4197-83CB-804E156F7A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4" y="3552"/>
                <a:ext cx="528" cy="318"/>
              </a:xfrm>
              <a:prstGeom prst="rect">
                <a:avLst/>
              </a:prstGeom>
              <a:solidFill>
                <a:srgbClr val="FFFF99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FFFF99"/>
                </a:extrusionClr>
                <a:contourClr>
                  <a:srgbClr val="FFFF99"/>
                </a:contourClr>
              </a:sp3d>
            </p:spPr>
            <p:txBody>
              <a:bodyPr wrap="none" anchor="ctr">
                <a:flatTx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63552" name="Line 59">
                <a:extLst>
                  <a:ext uri="{FF2B5EF4-FFF2-40B4-BE49-F238E27FC236}">
                    <a16:creationId xmlns:a16="http://schemas.microsoft.com/office/drawing/2014/main" id="{02CB1F99-C0AA-48E1-9E3A-94095B010A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58" y="3538"/>
                <a:ext cx="0" cy="3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53" name="Line 60">
                <a:extLst>
                  <a:ext uri="{FF2B5EF4-FFF2-40B4-BE49-F238E27FC236}">
                    <a16:creationId xmlns:a16="http://schemas.microsoft.com/office/drawing/2014/main" id="{0C7AAACB-5B5E-45B2-ADF3-7BC0DE588E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18" y="3447"/>
                <a:ext cx="96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54" name="Line 61">
                <a:extLst>
                  <a:ext uri="{FF2B5EF4-FFF2-40B4-BE49-F238E27FC236}">
                    <a16:creationId xmlns:a16="http://schemas.microsoft.com/office/drawing/2014/main" id="{B0769741-D360-4436-8C27-EA5BB04528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858" y="3447"/>
                <a:ext cx="96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55" name="Line 62">
                <a:extLst>
                  <a:ext uri="{FF2B5EF4-FFF2-40B4-BE49-F238E27FC236}">
                    <a16:creationId xmlns:a16="http://schemas.microsoft.com/office/drawing/2014/main" id="{7E026974-1BA7-4947-8B31-29E920902F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8" y="3538"/>
                <a:ext cx="0" cy="3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3500" name="Line 89">
              <a:extLst>
                <a:ext uri="{FF2B5EF4-FFF2-40B4-BE49-F238E27FC236}">
                  <a16:creationId xmlns:a16="http://schemas.microsoft.com/office/drawing/2014/main" id="{84F000DB-0A42-4BE9-880A-A29526251A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6" y="3711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01" name="Line 107">
              <a:extLst>
                <a:ext uri="{FF2B5EF4-FFF2-40B4-BE49-F238E27FC236}">
                  <a16:creationId xmlns:a16="http://schemas.microsoft.com/office/drawing/2014/main" id="{754D6DFD-E01C-4E46-8033-97A31989EC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00" y="3893"/>
              <a:ext cx="0" cy="274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3502" name="Group 118">
              <a:extLst>
                <a:ext uri="{FF2B5EF4-FFF2-40B4-BE49-F238E27FC236}">
                  <a16:creationId xmlns:a16="http://schemas.microsoft.com/office/drawing/2014/main" id="{C1B0BF06-D772-4660-931F-A45A7D72C5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92" y="3484"/>
              <a:ext cx="528" cy="419"/>
              <a:chOff x="2242" y="3447"/>
              <a:chExt cx="528" cy="419"/>
            </a:xfrm>
          </p:grpSpPr>
          <p:sp>
            <p:nvSpPr>
              <p:cNvPr id="63545" name="Rectangle 63" descr="白色大理石">
                <a:extLst>
                  <a:ext uri="{FF2B5EF4-FFF2-40B4-BE49-F238E27FC236}">
                    <a16:creationId xmlns:a16="http://schemas.microsoft.com/office/drawing/2014/main" id="{08A8D95B-1237-4F73-9AC6-BBAE0BAF37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2" y="3538"/>
                <a:ext cx="528" cy="318"/>
              </a:xfrm>
              <a:prstGeom prst="rect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FFFFFF"/>
                </a:extrusionClr>
                <a:contourClr>
                  <a:srgbClr val="FFFFFF"/>
                </a:contourClr>
              </a:sp3d>
            </p:spPr>
            <p:txBody>
              <a:bodyPr wrap="none" anchor="ctr">
                <a:flatTx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63546" name="Line 64">
                <a:extLst>
                  <a:ext uri="{FF2B5EF4-FFF2-40B4-BE49-F238E27FC236}">
                    <a16:creationId xmlns:a16="http://schemas.microsoft.com/office/drawing/2014/main" id="{DD539E6B-3AF3-4ACA-B365-B6A2CDBAAA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26" y="3538"/>
                <a:ext cx="0" cy="3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47" name="Line 65">
                <a:extLst>
                  <a:ext uri="{FF2B5EF4-FFF2-40B4-BE49-F238E27FC236}">
                    <a16:creationId xmlns:a16="http://schemas.microsoft.com/office/drawing/2014/main" id="{611A63CE-DD16-4518-AF4A-8B47A51504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86" y="3447"/>
                <a:ext cx="96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48" name="Line 66">
                <a:extLst>
                  <a:ext uri="{FF2B5EF4-FFF2-40B4-BE49-F238E27FC236}">
                    <a16:creationId xmlns:a16="http://schemas.microsoft.com/office/drawing/2014/main" id="{F3375BF8-7AE1-4A23-8135-9920225EB3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26" y="3447"/>
                <a:ext cx="96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49" name="Line 67">
                <a:extLst>
                  <a:ext uri="{FF2B5EF4-FFF2-40B4-BE49-F238E27FC236}">
                    <a16:creationId xmlns:a16="http://schemas.microsoft.com/office/drawing/2014/main" id="{360E7AB1-4D44-4C72-AD3D-815DCC1484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86" y="3538"/>
                <a:ext cx="0" cy="3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50" name="Text Box 108">
                <a:extLst>
                  <a:ext uri="{FF2B5EF4-FFF2-40B4-BE49-F238E27FC236}">
                    <a16:creationId xmlns:a16="http://schemas.microsoft.com/office/drawing/2014/main" id="{93D0A4D5-A627-45C1-BFBB-7C9316FEE7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54" y="3539"/>
                <a:ext cx="32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 type="none" w="sm" len="med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800" b="1">
                    <a:solidFill>
                      <a:srgbClr val="FF3300"/>
                    </a:solidFill>
                    <a:latin typeface="Arial Narrow" panose="020B0606020202030204" pitchFamily="34" charset="0"/>
                  </a:rPr>
                  <a:t>31</a:t>
                </a:r>
                <a:endParaRPr lang="zh-CN" altLang="en-US" sz="2800">
                  <a:solidFill>
                    <a:srgbClr val="FF3300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63503" name="Group 119">
              <a:extLst>
                <a:ext uri="{FF2B5EF4-FFF2-40B4-BE49-F238E27FC236}">
                  <a16:creationId xmlns:a16="http://schemas.microsoft.com/office/drawing/2014/main" id="{DDFD91F2-FAB4-4B31-9342-659EAF4B28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42" y="3493"/>
              <a:ext cx="528" cy="419"/>
              <a:chOff x="3010" y="3447"/>
              <a:chExt cx="528" cy="419"/>
            </a:xfrm>
          </p:grpSpPr>
          <p:sp>
            <p:nvSpPr>
              <p:cNvPr id="63539" name="Rectangle 68" descr="白色大理石">
                <a:extLst>
                  <a:ext uri="{FF2B5EF4-FFF2-40B4-BE49-F238E27FC236}">
                    <a16:creationId xmlns:a16="http://schemas.microsoft.com/office/drawing/2014/main" id="{B14835A6-E76D-4D3F-9BF7-C0E67738A8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0" y="3538"/>
                <a:ext cx="528" cy="318"/>
              </a:xfrm>
              <a:prstGeom prst="rect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FFFFFF"/>
                </a:extrusionClr>
                <a:contourClr>
                  <a:srgbClr val="FFFFFF"/>
                </a:contourClr>
              </a:sp3d>
            </p:spPr>
            <p:txBody>
              <a:bodyPr wrap="none" anchor="ctr">
                <a:flatTx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63540" name="Line 69">
                <a:extLst>
                  <a:ext uri="{FF2B5EF4-FFF2-40B4-BE49-F238E27FC236}">
                    <a16:creationId xmlns:a16="http://schemas.microsoft.com/office/drawing/2014/main" id="{6E0C459F-BF42-4AB9-901B-2B602BB360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94" y="3538"/>
                <a:ext cx="0" cy="3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41" name="Line 70">
                <a:extLst>
                  <a:ext uri="{FF2B5EF4-FFF2-40B4-BE49-F238E27FC236}">
                    <a16:creationId xmlns:a16="http://schemas.microsoft.com/office/drawing/2014/main" id="{95FDA479-2E82-4291-9F52-F40E491ED6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54" y="3447"/>
                <a:ext cx="96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42" name="Line 71">
                <a:extLst>
                  <a:ext uri="{FF2B5EF4-FFF2-40B4-BE49-F238E27FC236}">
                    <a16:creationId xmlns:a16="http://schemas.microsoft.com/office/drawing/2014/main" id="{E6AE8C39-C0F0-414A-A042-00887758AC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94" y="3447"/>
                <a:ext cx="96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43" name="Line 72">
                <a:extLst>
                  <a:ext uri="{FF2B5EF4-FFF2-40B4-BE49-F238E27FC236}">
                    <a16:creationId xmlns:a16="http://schemas.microsoft.com/office/drawing/2014/main" id="{D9F5CD85-3F26-494A-ACA7-A42C6DA317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54" y="3538"/>
                <a:ext cx="0" cy="3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44" name="Text Box 109">
                <a:extLst>
                  <a:ext uri="{FF2B5EF4-FFF2-40B4-BE49-F238E27FC236}">
                    <a16:creationId xmlns:a16="http://schemas.microsoft.com/office/drawing/2014/main" id="{C1290B3D-515F-4EF6-9D1D-97DF5D2AA7B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22" y="3539"/>
                <a:ext cx="32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 type="none" w="sm" len="med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800" b="1">
                    <a:solidFill>
                      <a:srgbClr val="FF3300"/>
                    </a:solidFill>
                    <a:latin typeface="Arial Narrow" panose="020B0606020202030204" pitchFamily="34" charset="0"/>
                  </a:rPr>
                  <a:t>48</a:t>
                </a:r>
                <a:endParaRPr lang="zh-CN" altLang="en-US" sz="2800">
                  <a:solidFill>
                    <a:srgbClr val="FF3300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63504" name="Group 127">
              <a:extLst>
                <a:ext uri="{FF2B5EF4-FFF2-40B4-BE49-F238E27FC236}">
                  <a16:creationId xmlns:a16="http://schemas.microsoft.com/office/drawing/2014/main" id="{A158685E-16B4-4389-833E-6F9CF91BDF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58" y="3497"/>
              <a:ext cx="528" cy="419"/>
              <a:chOff x="3008" y="3460"/>
              <a:chExt cx="528" cy="419"/>
            </a:xfrm>
          </p:grpSpPr>
          <p:sp>
            <p:nvSpPr>
              <p:cNvPr id="63533" name="Rectangle 73">
                <a:extLst>
                  <a:ext uri="{FF2B5EF4-FFF2-40B4-BE49-F238E27FC236}">
                    <a16:creationId xmlns:a16="http://schemas.microsoft.com/office/drawing/2014/main" id="{17BEAC8A-C13E-4D32-A737-D9284E1900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8" y="3551"/>
                <a:ext cx="528" cy="318"/>
              </a:xfrm>
              <a:prstGeom prst="rect">
                <a:avLst/>
              </a:prstGeom>
              <a:solidFill>
                <a:srgbClr val="CCFFCC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CCFFCC"/>
                </a:extrusionClr>
                <a:contourClr>
                  <a:srgbClr val="CCFFCC"/>
                </a:contourClr>
              </a:sp3d>
            </p:spPr>
            <p:txBody>
              <a:bodyPr wrap="none" anchor="ctr">
                <a:flatTx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63534" name="Line 74">
                <a:extLst>
                  <a:ext uri="{FF2B5EF4-FFF2-40B4-BE49-F238E27FC236}">
                    <a16:creationId xmlns:a16="http://schemas.microsoft.com/office/drawing/2014/main" id="{0FABC274-BD69-420E-9F12-974F611A48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92" y="3551"/>
                <a:ext cx="0" cy="3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35" name="Line 75">
                <a:extLst>
                  <a:ext uri="{FF2B5EF4-FFF2-40B4-BE49-F238E27FC236}">
                    <a16:creationId xmlns:a16="http://schemas.microsoft.com/office/drawing/2014/main" id="{3DA9BBB2-E907-405F-A7ED-F98BCF6745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52" y="3460"/>
                <a:ext cx="96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36" name="Line 76">
                <a:extLst>
                  <a:ext uri="{FF2B5EF4-FFF2-40B4-BE49-F238E27FC236}">
                    <a16:creationId xmlns:a16="http://schemas.microsoft.com/office/drawing/2014/main" id="{021758BA-A1B4-4C75-98EE-F546321C59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92" y="3460"/>
                <a:ext cx="96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37" name="Line 77">
                <a:extLst>
                  <a:ext uri="{FF2B5EF4-FFF2-40B4-BE49-F238E27FC236}">
                    <a16:creationId xmlns:a16="http://schemas.microsoft.com/office/drawing/2014/main" id="{2EF3DA6F-32A4-43F5-BF57-F580D3C507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52" y="3551"/>
                <a:ext cx="0" cy="3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38" name="Text Box 110">
                <a:extLst>
                  <a:ext uri="{FF2B5EF4-FFF2-40B4-BE49-F238E27FC236}">
                    <a16:creationId xmlns:a16="http://schemas.microsoft.com/office/drawing/2014/main" id="{6AB4601E-6BF3-4367-81C5-6D373D6C419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20" y="3552"/>
                <a:ext cx="320" cy="327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 type="none" w="sm" len="med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800" b="1">
                    <a:solidFill>
                      <a:srgbClr val="FF3300"/>
                    </a:solidFill>
                    <a:latin typeface="Arial Narrow" panose="020B0606020202030204" pitchFamily="34" charset="0"/>
                  </a:rPr>
                  <a:t>25</a:t>
                </a:r>
                <a:endParaRPr lang="zh-CN" altLang="en-US" sz="2800">
                  <a:solidFill>
                    <a:srgbClr val="FF3300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63505" name="Group 122">
              <a:extLst>
                <a:ext uri="{FF2B5EF4-FFF2-40B4-BE49-F238E27FC236}">
                  <a16:creationId xmlns:a16="http://schemas.microsoft.com/office/drawing/2014/main" id="{9B747BCE-0C5B-4058-B41B-C6F0E1AB0F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96" y="3484"/>
              <a:ext cx="528" cy="416"/>
              <a:chOff x="4546" y="3447"/>
              <a:chExt cx="528" cy="416"/>
            </a:xfrm>
          </p:grpSpPr>
          <p:sp>
            <p:nvSpPr>
              <p:cNvPr id="63527" name="Rectangle 78" descr="白色大理石">
                <a:extLst>
                  <a:ext uri="{FF2B5EF4-FFF2-40B4-BE49-F238E27FC236}">
                    <a16:creationId xmlns:a16="http://schemas.microsoft.com/office/drawing/2014/main" id="{8D67C233-1465-49E1-B978-BA770FD9EE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46" y="3538"/>
                <a:ext cx="528" cy="318"/>
              </a:xfrm>
              <a:prstGeom prst="rect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FFFFFF"/>
                </a:extrusionClr>
                <a:contourClr>
                  <a:srgbClr val="FFFFFF"/>
                </a:contourClr>
              </a:sp3d>
            </p:spPr>
            <p:txBody>
              <a:bodyPr wrap="none" anchor="ctr">
                <a:flatTx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63528" name="Line 79">
                <a:extLst>
                  <a:ext uri="{FF2B5EF4-FFF2-40B4-BE49-F238E27FC236}">
                    <a16:creationId xmlns:a16="http://schemas.microsoft.com/office/drawing/2014/main" id="{0944F80F-52B6-4BB6-A2DA-06FD1D5B46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28" y="3544"/>
                <a:ext cx="0" cy="31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29" name="Line 80">
                <a:extLst>
                  <a:ext uri="{FF2B5EF4-FFF2-40B4-BE49-F238E27FC236}">
                    <a16:creationId xmlns:a16="http://schemas.microsoft.com/office/drawing/2014/main" id="{A4B4106F-3DF3-4FF2-BB33-0BEAB22F0D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90" y="3447"/>
                <a:ext cx="96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30" name="Line 81">
                <a:extLst>
                  <a:ext uri="{FF2B5EF4-FFF2-40B4-BE49-F238E27FC236}">
                    <a16:creationId xmlns:a16="http://schemas.microsoft.com/office/drawing/2014/main" id="{473778CB-6E8B-48D8-9117-95D1D14367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930" y="3447"/>
                <a:ext cx="96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31" name="Line 82">
                <a:extLst>
                  <a:ext uri="{FF2B5EF4-FFF2-40B4-BE49-F238E27FC236}">
                    <a16:creationId xmlns:a16="http://schemas.microsoft.com/office/drawing/2014/main" id="{8AAA70C4-5497-4BF5-A5E8-9896916658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90" y="3538"/>
                <a:ext cx="0" cy="3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32" name="Text Box 111">
                <a:extLst>
                  <a:ext uri="{FF2B5EF4-FFF2-40B4-BE49-F238E27FC236}">
                    <a16:creationId xmlns:a16="http://schemas.microsoft.com/office/drawing/2014/main" id="{B81F1ADA-4865-494F-9628-34D3AB3003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2" y="3530"/>
                <a:ext cx="320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 type="none" w="sm" len="med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800" b="1">
                    <a:solidFill>
                      <a:srgbClr val="FF3300"/>
                    </a:solidFill>
                    <a:latin typeface="Arial Narrow" panose="020B0606020202030204" pitchFamily="34" charset="0"/>
                  </a:rPr>
                  <a:t>15</a:t>
                </a:r>
                <a:endParaRPr lang="zh-CN" altLang="en-US" sz="2800">
                  <a:solidFill>
                    <a:srgbClr val="FF3300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63506" name="Line 112">
              <a:extLst>
                <a:ext uri="{FF2B5EF4-FFF2-40B4-BE49-F238E27FC236}">
                  <a16:creationId xmlns:a16="http://schemas.microsoft.com/office/drawing/2014/main" id="{B1A27805-10DF-422F-9114-20C3649A68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68" y="3893"/>
              <a:ext cx="0" cy="274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07" name="Line 88">
              <a:extLst>
                <a:ext uri="{FF2B5EF4-FFF2-40B4-BE49-F238E27FC236}">
                  <a16:creationId xmlns:a16="http://schemas.microsoft.com/office/drawing/2014/main" id="{A7A31EA5-403C-45A1-8452-FCF2312CCF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3757"/>
              <a:ext cx="192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sm" len="med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08" name="Line 90">
              <a:extLst>
                <a:ext uri="{FF2B5EF4-FFF2-40B4-BE49-F238E27FC236}">
                  <a16:creationId xmlns:a16="http://schemas.microsoft.com/office/drawing/2014/main" id="{82F4B73E-61BA-4FA3-9433-BAE790D535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8" y="3781"/>
              <a:ext cx="192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sm" len="med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09" name="Line 92">
              <a:extLst>
                <a:ext uri="{FF2B5EF4-FFF2-40B4-BE49-F238E27FC236}">
                  <a16:creationId xmlns:a16="http://schemas.microsoft.com/office/drawing/2014/main" id="{3F12EAA5-1E03-47F1-83DB-4ED763FD1D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50" y="3774"/>
              <a:ext cx="192" cy="0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 type="triangle" w="med" len="med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10" name="Line 93">
              <a:extLst>
                <a:ext uri="{FF2B5EF4-FFF2-40B4-BE49-F238E27FC236}">
                  <a16:creationId xmlns:a16="http://schemas.microsoft.com/office/drawing/2014/main" id="{1BA5D822-F869-4B64-BC56-68EB3403AE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3757"/>
              <a:ext cx="192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sm" len="med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11" name="Line 94">
              <a:extLst>
                <a:ext uri="{FF2B5EF4-FFF2-40B4-BE49-F238E27FC236}">
                  <a16:creationId xmlns:a16="http://schemas.microsoft.com/office/drawing/2014/main" id="{04B15390-7878-496D-B030-C60CBE46AF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4" y="3757"/>
              <a:ext cx="0" cy="227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12" name="Line 95">
              <a:extLst>
                <a:ext uri="{FF2B5EF4-FFF2-40B4-BE49-F238E27FC236}">
                  <a16:creationId xmlns:a16="http://schemas.microsoft.com/office/drawing/2014/main" id="{0C7ED788-1E67-479D-B08D-2989283B42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802"/>
              <a:ext cx="144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13" name="Line 96">
              <a:extLst>
                <a:ext uri="{FF2B5EF4-FFF2-40B4-BE49-F238E27FC236}">
                  <a16:creationId xmlns:a16="http://schemas.microsoft.com/office/drawing/2014/main" id="{C8AFCB73-73FA-43AC-9A2F-7A25EFB937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0" y="3984"/>
              <a:ext cx="3984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14" name="Line 97">
              <a:extLst>
                <a:ext uri="{FF2B5EF4-FFF2-40B4-BE49-F238E27FC236}">
                  <a16:creationId xmlns:a16="http://schemas.microsoft.com/office/drawing/2014/main" id="{192FCCB4-1397-4AF5-BBED-3EB5FF2AC5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802"/>
              <a:ext cx="0" cy="18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15" name="Line 83">
              <a:extLst>
                <a:ext uri="{FF2B5EF4-FFF2-40B4-BE49-F238E27FC236}">
                  <a16:creationId xmlns:a16="http://schemas.microsoft.com/office/drawing/2014/main" id="{687567B6-AAFF-45A6-BF0B-073941BBB7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3620"/>
              <a:ext cx="192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16" name="Line 84">
              <a:extLst>
                <a:ext uri="{FF2B5EF4-FFF2-40B4-BE49-F238E27FC236}">
                  <a16:creationId xmlns:a16="http://schemas.microsoft.com/office/drawing/2014/main" id="{71BF028D-6639-41D3-BBBA-4595E1A958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66" y="3637"/>
              <a:ext cx="192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17" name="Line 86">
              <a:extLst>
                <a:ext uri="{FF2B5EF4-FFF2-40B4-BE49-F238E27FC236}">
                  <a16:creationId xmlns:a16="http://schemas.microsoft.com/office/drawing/2014/main" id="{1A593CE6-5BA3-40C3-B820-B7154684AD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50" y="3637"/>
              <a:ext cx="19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18" name="Line 87">
              <a:extLst>
                <a:ext uri="{FF2B5EF4-FFF2-40B4-BE49-F238E27FC236}">
                  <a16:creationId xmlns:a16="http://schemas.microsoft.com/office/drawing/2014/main" id="{578DC442-8343-4131-A9FA-36AF88E3C1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20"/>
              <a:ext cx="144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19" name="Line 98">
              <a:extLst>
                <a:ext uri="{FF2B5EF4-FFF2-40B4-BE49-F238E27FC236}">
                  <a16:creationId xmlns:a16="http://schemas.microsoft.com/office/drawing/2014/main" id="{E2BF900E-DFCB-4258-AAE6-CF1032CAB7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0" y="3393"/>
              <a:ext cx="3984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20" name="Line 99">
              <a:extLst>
                <a:ext uri="{FF2B5EF4-FFF2-40B4-BE49-F238E27FC236}">
                  <a16:creationId xmlns:a16="http://schemas.microsoft.com/office/drawing/2014/main" id="{0994384F-98F4-4148-AFCF-5BBCFDE9EA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93"/>
              <a:ext cx="0" cy="227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21" name="Line 100">
              <a:extLst>
                <a:ext uri="{FF2B5EF4-FFF2-40B4-BE49-F238E27FC236}">
                  <a16:creationId xmlns:a16="http://schemas.microsoft.com/office/drawing/2014/main" id="{C9DF5D63-E325-4B28-A16D-56035A6C99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4" y="3393"/>
              <a:ext cx="0" cy="227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22" name="Line 101">
              <a:extLst>
                <a:ext uri="{FF2B5EF4-FFF2-40B4-BE49-F238E27FC236}">
                  <a16:creationId xmlns:a16="http://schemas.microsoft.com/office/drawing/2014/main" id="{668A7AFA-7A2E-4C04-A542-B1A0964106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3620"/>
              <a:ext cx="192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23" name="Line 123">
              <a:extLst>
                <a:ext uri="{FF2B5EF4-FFF2-40B4-BE49-F238E27FC236}">
                  <a16:creationId xmlns:a16="http://schemas.microsoft.com/office/drawing/2014/main" id="{95951211-ABFA-4D81-BF5A-74AB2CF7D6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6" y="3770"/>
              <a:ext cx="192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24" name="Line 124">
              <a:extLst>
                <a:ext uri="{FF2B5EF4-FFF2-40B4-BE49-F238E27FC236}">
                  <a16:creationId xmlns:a16="http://schemas.microsoft.com/office/drawing/2014/main" id="{CCDEA7CA-9D30-450C-8E96-3D6B482B00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80" y="3633"/>
              <a:ext cx="178" cy="17"/>
            </a:xfrm>
            <a:prstGeom prst="line">
              <a:avLst/>
            </a:prstGeom>
            <a:noFill/>
            <a:ln w="38100">
              <a:solidFill>
                <a:srgbClr val="3333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25" name="Text Box 131">
              <a:extLst>
                <a:ext uri="{FF2B5EF4-FFF2-40B4-BE49-F238E27FC236}">
                  <a16:creationId xmlns:a16="http://schemas.microsoft.com/office/drawing/2014/main" id="{FE674A2C-6F80-4744-9031-84C5E8CB8C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3955"/>
              <a:ext cx="25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63526" name="Text Box 132">
              <a:extLst>
                <a:ext uri="{FF2B5EF4-FFF2-40B4-BE49-F238E27FC236}">
                  <a16:creationId xmlns:a16="http://schemas.microsoft.com/office/drawing/2014/main" id="{ED4CA2A7-5F5C-4C13-85F8-4794224846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3955"/>
              <a:ext cx="21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s</a:t>
              </a:r>
            </a:p>
          </p:txBody>
        </p:sp>
      </p:grpSp>
      <p:sp>
        <p:nvSpPr>
          <p:cNvPr id="63497" name="Text Box 135">
            <a:extLst>
              <a:ext uri="{FF2B5EF4-FFF2-40B4-BE49-F238E27FC236}">
                <a16:creationId xmlns:a16="http://schemas.microsoft.com/office/drawing/2014/main" id="{A56804D1-40E6-4961-ACCA-463F6EDA21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3581400"/>
            <a:ext cx="2667000" cy="158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chemeClr val="hlink"/>
                </a:solidFill>
              </a:rPr>
              <a:t>s-&gt;next = p;</a:t>
            </a:r>
          </a:p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chemeClr val="accent1"/>
                </a:solidFill>
              </a:rPr>
              <a:t>s-&gt;prior = p-&gt;prior;</a:t>
            </a:r>
          </a:p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chemeClr val="bg2"/>
                </a:solidFill>
              </a:rPr>
              <a:t>p-&gt;prior-&gt;next = s;</a:t>
            </a:r>
          </a:p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FF00"/>
                </a:solidFill>
              </a:rPr>
              <a:t>p-&gt;prior = s;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E67DF293-9575-420D-88FC-74F0AE58EB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四、双向链表的删除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4515" name="Text Box 3">
            <a:extLst>
              <a:ext uri="{FF2B5EF4-FFF2-40B4-BE49-F238E27FC236}">
                <a16:creationId xmlns:a16="http://schemas.microsoft.com/office/drawing/2014/main" id="{81D4A57F-2DAC-4B08-AEF2-E5E01CFA0C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12B50E0F-3A71-4DBD-AFC9-A79514259D2E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49</a:t>
            </a:fld>
            <a:endParaRPr lang="en-US" altLang="zh-CN" sz="2400"/>
          </a:p>
        </p:txBody>
      </p:sp>
      <p:sp>
        <p:nvSpPr>
          <p:cNvPr id="64516" name="Text Box 4">
            <a:extLst>
              <a:ext uri="{FF2B5EF4-FFF2-40B4-BE49-F238E27FC236}">
                <a16:creationId xmlns:a16="http://schemas.microsoft.com/office/drawing/2014/main" id="{62151134-6B38-4B20-8996-3C58830A9B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 dirty="0">
                <a:solidFill>
                  <a:srgbClr val="333399"/>
                </a:solidFill>
                <a:ea typeface="仿宋_GB2312" pitchFamily="49" charset="-122"/>
              </a:rPr>
              <a:t>第五节　双向链表</a:t>
            </a:r>
          </a:p>
        </p:txBody>
      </p:sp>
      <p:sp>
        <p:nvSpPr>
          <p:cNvPr id="64517" name="Rectangle 5">
            <a:extLst>
              <a:ext uri="{FF2B5EF4-FFF2-40B4-BE49-F238E27FC236}">
                <a16:creationId xmlns:a16="http://schemas.microsoft.com/office/drawing/2014/main" id="{5744E721-486E-4577-88F0-5B2ACA3167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1524000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zh-CN" altLang="en-US" b="1" dirty="0">
                <a:ea typeface="黑体" panose="02010609060101010101" pitchFamily="49" charset="-122"/>
              </a:rPr>
              <a:t>双向链表的删除操作需要改变两个方向的指针</a:t>
            </a:r>
          </a:p>
        </p:txBody>
      </p:sp>
      <p:sp>
        <p:nvSpPr>
          <p:cNvPr id="64518" name="Rectangle 6">
            <a:extLst>
              <a:ext uri="{FF2B5EF4-FFF2-40B4-BE49-F238E27FC236}">
                <a16:creationId xmlns:a16="http://schemas.microsoft.com/office/drawing/2014/main" id="{645D25BD-6CBB-4213-9156-8FB48C3DB4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第２章　线性表</a:t>
            </a:r>
          </a:p>
        </p:txBody>
      </p:sp>
      <p:grpSp>
        <p:nvGrpSpPr>
          <p:cNvPr id="64519" name="Group 7">
            <a:extLst>
              <a:ext uri="{FF2B5EF4-FFF2-40B4-BE49-F238E27FC236}">
                <a16:creationId xmlns:a16="http://schemas.microsoft.com/office/drawing/2014/main" id="{8409D191-D086-4501-843F-15572F361E92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3868738"/>
            <a:ext cx="5737225" cy="1435100"/>
            <a:chOff x="336" y="2437"/>
            <a:chExt cx="3614" cy="904"/>
          </a:xfrm>
        </p:grpSpPr>
        <p:sp>
          <p:nvSpPr>
            <p:cNvPr id="64557" name="Text Box 8">
              <a:extLst>
                <a:ext uri="{FF2B5EF4-FFF2-40B4-BE49-F238E27FC236}">
                  <a16:creationId xmlns:a16="http://schemas.microsoft.com/office/drawing/2014/main" id="{647F7435-E97B-4144-BFFE-FDF9BC7C1C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2496"/>
              <a:ext cx="26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L</a:t>
              </a:r>
            </a:p>
          </p:txBody>
        </p:sp>
        <p:grpSp>
          <p:nvGrpSpPr>
            <p:cNvPr id="64558" name="Group 9">
              <a:extLst>
                <a:ext uri="{FF2B5EF4-FFF2-40B4-BE49-F238E27FC236}">
                  <a16:creationId xmlns:a16="http://schemas.microsoft.com/office/drawing/2014/main" id="{1C2BA5A9-286B-46E9-B201-3D3D309C56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4" y="2528"/>
              <a:ext cx="528" cy="410"/>
              <a:chOff x="1474" y="2491"/>
              <a:chExt cx="528" cy="410"/>
            </a:xfrm>
          </p:grpSpPr>
          <p:sp>
            <p:nvSpPr>
              <p:cNvPr id="64601" name="Rectangle 10">
                <a:extLst>
                  <a:ext uri="{FF2B5EF4-FFF2-40B4-BE49-F238E27FC236}">
                    <a16:creationId xmlns:a16="http://schemas.microsoft.com/office/drawing/2014/main" id="{6AAA7C40-BCA0-48E2-9C8E-340C8840E4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4" y="2582"/>
                <a:ext cx="528" cy="319"/>
              </a:xfrm>
              <a:prstGeom prst="rect">
                <a:avLst/>
              </a:prstGeom>
              <a:solidFill>
                <a:srgbClr val="FFFF99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FFFF99"/>
                </a:extrusionClr>
                <a:contourClr>
                  <a:srgbClr val="FFFF99"/>
                </a:contourClr>
              </a:sp3d>
            </p:spPr>
            <p:txBody>
              <a:bodyPr wrap="none" anchor="ctr">
                <a:flatTx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64602" name="Line 11">
                <a:extLst>
                  <a:ext uri="{FF2B5EF4-FFF2-40B4-BE49-F238E27FC236}">
                    <a16:creationId xmlns:a16="http://schemas.microsoft.com/office/drawing/2014/main" id="{BCF57BEC-C5B3-4414-98CE-1BE316E827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8" y="2582"/>
                <a:ext cx="0" cy="2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603" name="Line 12">
                <a:extLst>
                  <a:ext uri="{FF2B5EF4-FFF2-40B4-BE49-F238E27FC236}">
                    <a16:creationId xmlns:a16="http://schemas.microsoft.com/office/drawing/2014/main" id="{F6A43654-697F-4F43-A27A-6424457D4B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58" y="2582"/>
                <a:ext cx="0" cy="31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604" name="Line 13">
                <a:extLst>
                  <a:ext uri="{FF2B5EF4-FFF2-40B4-BE49-F238E27FC236}">
                    <a16:creationId xmlns:a16="http://schemas.microsoft.com/office/drawing/2014/main" id="{C82C3FAC-B9FB-47E9-9F5A-3915D12A0F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18" y="2491"/>
                <a:ext cx="96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605" name="Line 14">
                <a:extLst>
                  <a:ext uri="{FF2B5EF4-FFF2-40B4-BE49-F238E27FC236}">
                    <a16:creationId xmlns:a16="http://schemas.microsoft.com/office/drawing/2014/main" id="{0944133D-91FE-4A5A-9F8C-9D92688740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858" y="2491"/>
                <a:ext cx="96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606" name="Line 15">
                <a:extLst>
                  <a:ext uri="{FF2B5EF4-FFF2-40B4-BE49-F238E27FC236}">
                    <a16:creationId xmlns:a16="http://schemas.microsoft.com/office/drawing/2014/main" id="{077C9492-A261-4E68-8D4D-4C40E4C7DC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8" y="2582"/>
                <a:ext cx="0" cy="31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4559" name="Line 16">
              <a:extLst>
                <a:ext uri="{FF2B5EF4-FFF2-40B4-BE49-F238E27FC236}">
                  <a16:creationId xmlns:a16="http://schemas.microsoft.com/office/drawing/2014/main" id="{9A07D2F1-B952-47D0-8B09-178DD542D9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6" y="2756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4560" name="Group 17">
              <a:extLst>
                <a:ext uri="{FF2B5EF4-FFF2-40B4-BE49-F238E27FC236}">
                  <a16:creationId xmlns:a16="http://schemas.microsoft.com/office/drawing/2014/main" id="{29113BB7-3162-47D2-B608-A39BB23359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" y="2801"/>
              <a:ext cx="3216" cy="228"/>
              <a:chOff x="1330" y="2764"/>
              <a:chExt cx="3216" cy="228"/>
            </a:xfrm>
          </p:grpSpPr>
          <p:sp>
            <p:nvSpPr>
              <p:cNvPr id="64593" name="Line 18">
                <a:extLst>
                  <a:ext uri="{FF2B5EF4-FFF2-40B4-BE49-F238E27FC236}">
                    <a16:creationId xmlns:a16="http://schemas.microsoft.com/office/drawing/2014/main" id="{31534712-BBF0-49AB-B57D-8693E6D0FB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50" y="2764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 type="triangle" w="sm" len="med"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594" name="Line 19">
                <a:extLst>
                  <a:ext uri="{FF2B5EF4-FFF2-40B4-BE49-F238E27FC236}">
                    <a16:creationId xmlns:a16="http://schemas.microsoft.com/office/drawing/2014/main" id="{198971FC-5D6F-4EF3-85B3-63CDFBA467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18" y="2764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 type="triangle" w="sm" len="med"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595" name="Line 20">
                <a:extLst>
                  <a:ext uri="{FF2B5EF4-FFF2-40B4-BE49-F238E27FC236}">
                    <a16:creationId xmlns:a16="http://schemas.microsoft.com/office/drawing/2014/main" id="{3FC22283-AE7A-4103-984B-89C3CFCC09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86" y="2764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 type="triangle" w="sm" len="med"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596" name="Line 21">
                <a:extLst>
                  <a:ext uri="{FF2B5EF4-FFF2-40B4-BE49-F238E27FC236}">
                    <a16:creationId xmlns:a16="http://schemas.microsoft.com/office/drawing/2014/main" id="{18DA434E-27BB-4305-BC14-2692E24EA5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54" y="2764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 type="triangle" w="sm" len="med"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597" name="Line 22">
                <a:extLst>
                  <a:ext uri="{FF2B5EF4-FFF2-40B4-BE49-F238E27FC236}">
                    <a16:creationId xmlns:a16="http://schemas.microsoft.com/office/drawing/2014/main" id="{DD4A9C81-17D7-4FA2-B491-FD7AF19C13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46" y="2764"/>
                <a:ext cx="0" cy="228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598" name="Line 23">
                <a:extLst>
                  <a:ext uri="{FF2B5EF4-FFF2-40B4-BE49-F238E27FC236}">
                    <a16:creationId xmlns:a16="http://schemas.microsoft.com/office/drawing/2014/main" id="{37017D33-1433-425B-980E-A31B0619F2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30" y="2810"/>
                <a:ext cx="144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599" name="Line 24">
                <a:extLst>
                  <a:ext uri="{FF2B5EF4-FFF2-40B4-BE49-F238E27FC236}">
                    <a16:creationId xmlns:a16="http://schemas.microsoft.com/office/drawing/2014/main" id="{6EA1CFD3-787C-4A52-86A7-3593B4904F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330" y="2992"/>
                <a:ext cx="3216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600" name="Line 25">
                <a:extLst>
                  <a:ext uri="{FF2B5EF4-FFF2-40B4-BE49-F238E27FC236}">
                    <a16:creationId xmlns:a16="http://schemas.microsoft.com/office/drawing/2014/main" id="{4F2CE532-FDD9-4E90-9B7A-92695FB5EA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30" y="2810"/>
                <a:ext cx="0" cy="182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4561" name="Group 26">
              <a:extLst>
                <a:ext uri="{FF2B5EF4-FFF2-40B4-BE49-F238E27FC236}">
                  <a16:creationId xmlns:a16="http://schemas.microsoft.com/office/drawing/2014/main" id="{09F0ABA7-00CD-4411-8E45-58A780293E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4" y="2437"/>
              <a:ext cx="3216" cy="228"/>
              <a:chOff x="1330" y="2400"/>
              <a:chExt cx="3216" cy="228"/>
            </a:xfrm>
          </p:grpSpPr>
          <p:sp>
            <p:nvSpPr>
              <p:cNvPr id="64585" name="Line 27">
                <a:extLst>
                  <a:ext uri="{FF2B5EF4-FFF2-40B4-BE49-F238E27FC236}">
                    <a16:creationId xmlns:a16="http://schemas.microsoft.com/office/drawing/2014/main" id="{49C1A080-591A-449D-BBBA-6FC8446B26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50" y="2628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586" name="Line 28">
                <a:extLst>
                  <a:ext uri="{FF2B5EF4-FFF2-40B4-BE49-F238E27FC236}">
                    <a16:creationId xmlns:a16="http://schemas.microsoft.com/office/drawing/2014/main" id="{D8178E80-ECB2-4AD5-AD0B-15C78F2CB6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18" y="2628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587" name="Line 29">
                <a:extLst>
                  <a:ext uri="{FF2B5EF4-FFF2-40B4-BE49-F238E27FC236}">
                    <a16:creationId xmlns:a16="http://schemas.microsoft.com/office/drawing/2014/main" id="{DC677215-7F85-4E45-B27B-172947606B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86" y="2628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588" name="Line 30">
                <a:extLst>
                  <a:ext uri="{FF2B5EF4-FFF2-40B4-BE49-F238E27FC236}">
                    <a16:creationId xmlns:a16="http://schemas.microsoft.com/office/drawing/2014/main" id="{3A97D232-EF0F-4C18-A997-0B41F5C112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30" y="2628"/>
                <a:ext cx="144" cy="0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589" name="Line 31">
                <a:extLst>
                  <a:ext uri="{FF2B5EF4-FFF2-40B4-BE49-F238E27FC236}">
                    <a16:creationId xmlns:a16="http://schemas.microsoft.com/office/drawing/2014/main" id="{E89464CD-A80F-4F36-BE2D-7E3DF65F7F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330" y="2400"/>
                <a:ext cx="3216" cy="0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590" name="Line 32">
                <a:extLst>
                  <a:ext uri="{FF2B5EF4-FFF2-40B4-BE49-F238E27FC236}">
                    <a16:creationId xmlns:a16="http://schemas.microsoft.com/office/drawing/2014/main" id="{572CF3A3-4D54-42AB-921F-21CBA3F419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30" y="2400"/>
                <a:ext cx="0" cy="228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591" name="Line 33">
                <a:extLst>
                  <a:ext uri="{FF2B5EF4-FFF2-40B4-BE49-F238E27FC236}">
                    <a16:creationId xmlns:a16="http://schemas.microsoft.com/office/drawing/2014/main" id="{A5BB1BEE-30D2-4F1E-9DE7-5B0CC6E654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46" y="2400"/>
                <a:ext cx="0" cy="228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592" name="Line 34">
                <a:extLst>
                  <a:ext uri="{FF2B5EF4-FFF2-40B4-BE49-F238E27FC236}">
                    <a16:creationId xmlns:a16="http://schemas.microsoft.com/office/drawing/2014/main" id="{B1AEC93F-9F53-4C99-B154-CEDA3F8D07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54" y="2628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4562" name="Line 35">
              <a:extLst>
                <a:ext uri="{FF2B5EF4-FFF2-40B4-BE49-F238E27FC236}">
                  <a16:creationId xmlns:a16="http://schemas.microsoft.com/office/drawing/2014/main" id="{4B63291A-D93A-4B40-BAD4-F96B79F0BF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40" y="2938"/>
              <a:ext cx="0" cy="273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4563" name="Group 36">
              <a:extLst>
                <a:ext uri="{FF2B5EF4-FFF2-40B4-BE49-F238E27FC236}">
                  <a16:creationId xmlns:a16="http://schemas.microsoft.com/office/drawing/2014/main" id="{89DBCF49-4D14-4079-882D-48466CA2AE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2" y="2528"/>
              <a:ext cx="528" cy="410"/>
              <a:chOff x="2242" y="2491"/>
              <a:chExt cx="528" cy="410"/>
            </a:xfrm>
          </p:grpSpPr>
          <p:sp>
            <p:nvSpPr>
              <p:cNvPr id="64579" name="Rectangle 37" descr="白色大理石">
                <a:extLst>
                  <a:ext uri="{FF2B5EF4-FFF2-40B4-BE49-F238E27FC236}">
                    <a16:creationId xmlns:a16="http://schemas.microsoft.com/office/drawing/2014/main" id="{2DFE96DD-A0C1-4B32-9CC8-A16F7BAB6C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2" y="2582"/>
                <a:ext cx="528" cy="319"/>
              </a:xfrm>
              <a:prstGeom prst="rect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FFFFFF"/>
                </a:extrusionClr>
                <a:contourClr>
                  <a:srgbClr val="FFFFFF"/>
                </a:contourClr>
              </a:sp3d>
            </p:spPr>
            <p:txBody>
              <a:bodyPr wrap="none" anchor="ctr">
                <a:flatTx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64580" name="Line 38">
                <a:extLst>
                  <a:ext uri="{FF2B5EF4-FFF2-40B4-BE49-F238E27FC236}">
                    <a16:creationId xmlns:a16="http://schemas.microsoft.com/office/drawing/2014/main" id="{3FA23E1C-27FF-442F-A497-CF296C8058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26" y="2582"/>
                <a:ext cx="0" cy="31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581" name="Line 39">
                <a:extLst>
                  <a:ext uri="{FF2B5EF4-FFF2-40B4-BE49-F238E27FC236}">
                    <a16:creationId xmlns:a16="http://schemas.microsoft.com/office/drawing/2014/main" id="{1C649DD0-02FE-4367-AD2D-002C7A14B4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86" y="2491"/>
                <a:ext cx="96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582" name="Line 40">
                <a:extLst>
                  <a:ext uri="{FF2B5EF4-FFF2-40B4-BE49-F238E27FC236}">
                    <a16:creationId xmlns:a16="http://schemas.microsoft.com/office/drawing/2014/main" id="{4CCCE828-BA22-4222-BC23-CA08E9A57D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26" y="2491"/>
                <a:ext cx="96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583" name="Line 41">
                <a:extLst>
                  <a:ext uri="{FF2B5EF4-FFF2-40B4-BE49-F238E27FC236}">
                    <a16:creationId xmlns:a16="http://schemas.microsoft.com/office/drawing/2014/main" id="{A5F62628-BAD4-4F70-BA7E-C636F9B073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86" y="2582"/>
                <a:ext cx="0" cy="31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584" name="Text Box 42">
                <a:extLst>
                  <a:ext uri="{FF2B5EF4-FFF2-40B4-BE49-F238E27FC236}">
                    <a16:creationId xmlns:a16="http://schemas.microsoft.com/office/drawing/2014/main" id="{DF8466DF-3C85-415F-BD2D-67EEDB8505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54" y="2574"/>
                <a:ext cx="32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 type="none" w="sm" len="med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800" b="1">
                    <a:solidFill>
                      <a:srgbClr val="FF3300"/>
                    </a:solidFill>
                    <a:latin typeface="Arial Narrow" panose="020B0606020202030204" pitchFamily="34" charset="0"/>
                  </a:rPr>
                  <a:t>31</a:t>
                </a:r>
                <a:endParaRPr lang="zh-CN" altLang="en-US" sz="2800">
                  <a:solidFill>
                    <a:srgbClr val="FF3300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64564" name="Group 43">
              <a:extLst>
                <a:ext uri="{FF2B5EF4-FFF2-40B4-BE49-F238E27FC236}">
                  <a16:creationId xmlns:a16="http://schemas.microsoft.com/office/drawing/2014/main" id="{CE15DC3D-E8B3-488F-98C3-796D804AEC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0" y="2528"/>
              <a:ext cx="528" cy="410"/>
              <a:chOff x="3010" y="2491"/>
              <a:chExt cx="528" cy="410"/>
            </a:xfrm>
          </p:grpSpPr>
          <p:sp>
            <p:nvSpPr>
              <p:cNvPr id="64573" name="Rectangle 44" descr="白色大理石">
                <a:extLst>
                  <a:ext uri="{FF2B5EF4-FFF2-40B4-BE49-F238E27FC236}">
                    <a16:creationId xmlns:a16="http://schemas.microsoft.com/office/drawing/2014/main" id="{C4F43627-5F59-4CED-ACD5-A3946156E3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0" y="2582"/>
                <a:ext cx="528" cy="319"/>
              </a:xfrm>
              <a:prstGeom prst="rect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FFFFFF"/>
                </a:extrusionClr>
                <a:contourClr>
                  <a:srgbClr val="FFFFFF"/>
                </a:contourClr>
              </a:sp3d>
            </p:spPr>
            <p:txBody>
              <a:bodyPr wrap="none" anchor="ctr">
                <a:flatTx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64574" name="Line 45">
                <a:extLst>
                  <a:ext uri="{FF2B5EF4-FFF2-40B4-BE49-F238E27FC236}">
                    <a16:creationId xmlns:a16="http://schemas.microsoft.com/office/drawing/2014/main" id="{91C203EB-C175-410A-9403-84A1B9E92B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94" y="2582"/>
                <a:ext cx="0" cy="31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575" name="Line 46">
                <a:extLst>
                  <a:ext uri="{FF2B5EF4-FFF2-40B4-BE49-F238E27FC236}">
                    <a16:creationId xmlns:a16="http://schemas.microsoft.com/office/drawing/2014/main" id="{F1D6D15E-8A7E-49F7-A07A-4322C38EED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54" y="2491"/>
                <a:ext cx="96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576" name="Line 47">
                <a:extLst>
                  <a:ext uri="{FF2B5EF4-FFF2-40B4-BE49-F238E27FC236}">
                    <a16:creationId xmlns:a16="http://schemas.microsoft.com/office/drawing/2014/main" id="{500DD4B1-1B76-4C28-AA9E-1F09481CE2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94" y="2491"/>
                <a:ext cx="96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577" name="Line 48">
                <a:extLst>
                  <a:ext uri="{FF2B5EF4-FFF2-40B4-BE49-F238E27FC236}">
                    <a16:creationId xmlns:a16="http://schemas.microsoft.com/office/drawing/2014/main" id="{623E2FC8-5702-41F2-8A5A-409C4B4410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54" y="2582"/>
                <a:ext cx="0" cy="31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578" name="Text Box 49">
                <a:extLst>
                  <a:ext uri="{FF2B5EF4-FFF2-40B4-BE49-F238E27FC236}">
                    <a16:creationId xmlns:a16="http://schemas.microsoft.com/office/drawing/2014/main" id="{28F01752-445A-48EB-AF47-7A7908F9592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22" y="2574"/>
                <a:ext cx="32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 type="none" w="sm" len="med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800" b="1">
                    <a:solidFill>
                      <a:srgbClr val="FF3300"/>
                    </a:solidFill>
                    <a:latin typeface="Arial Narrow" panose="020B0606020202030204" pitchFamily="34" charset="0"/>
                  </a:rPr>
                  <a:t>48</a:t>
                </a:r>
                <a:endParaRPr lang="zh-CN" altLang="en-US" sz="2800">
                  <a:solidFill>
                    <a:srgbClr val="FF3300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64565" name="Group 50">
              <a:extLst>
                <a:ext uri="{FF2B5EF4-FFF2-40B4-BE49-F238E27FC236}">
                  <a16:creationId xmlns:a16="http://schemas.microsoft.com/office/drawing/2014/main" id="{4F4E6371-E28A-4E2D-9107-AA840D5653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2528"/>
              <a:ext cx="528" cy="410"/>
              <a:chOff x="3778" y="2491"/>
              <a:chExt cx="528" cy="410"/>
            </a:xfrm>
          </p:grpSpPr>
          <p:sp>
            <p:nvSpPr>
              <p:cNvPr id="64567" name="Rectangle 51" descr="白色大理石">
                <a:extLst>
                  <a:ext uri="{FF2B5EF4-FFF2-40B4-BE49-F238E27FC236}">
                    <a16:creationId xmlns:a16="http://schemas.microsoft.com/office/drawing/2014/main" id="{657F834F-73DD-4312-85D2-4E1A82BD8C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78" y="2582"/>
                <a:ext cx="528" cy="319"/>
              </a:xfrm>
              <a:prstGeom prst="rect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FFFFFF"/>
                </a:extrusionClr>
                <a:contourClr>
                  <a:srgbClr val="FFFFFF"/>
                </a:contourClr>
              </a:sp3d>
            </p:spPr>
            <p:txBody>
              <a:bodyPr wrap="none" anchor="ctr">
                <a:flatTx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64568" name="Line 52">
                <a:extLst>
                  <a:ext uri="{FF2B5EF4-FFF2-40B4-BE49-F238E27FC236}">
                    <a16:creationId xmlns:a16="http://schemas.microsoft.com/office/drawing/2014/main" id="{3F3A9567-AF98-4C3A-BB05-159E01B19B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62" y="2582"/>
                <a:ext cx="0" cy="31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569" name="Line 53">
                <a:extLst>
                  <a:ext uri="{FF2B5EF4-FFF2-40B4-BE49-F238E27FC236}">
                    <a16:creationId xmlns:a16="http://schemas.microsoft.com/office/drawing/2014/main" id="{5ADC132F-94CF-400E-9C89-442651568E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22" y="2491"/>
                <a:ext cx="96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570" name="Line 54">
                <a:extLst>
                  <a:ext uri="{FF2B5EF4-FFF2-40B4-BE49-F238E27FC236}">
                    <a16:creationId xmlns:a16="http://schemas.microsoft.com/office/drawing/2014/main" id="{BB9E1378-84EF-436A-9CE2-E9940D71BB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62" y="2491"/>
                <a:ext cx="96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571" name="Line 55">
                <a:extLst>
                  <a:ext uri="{FF2B5EF4-FFF2-40B4-BE49-F238E27FC236}">
                    <a16:creationId xmlns:a16="http://schemas.microsoft.com/office/drawing/2014/main" id="{EE46AF3C-D6BB-4279-B3C2-BE50B42847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22" y="2582"/>
                <a:ext cx="0" cy="31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572" name="Text Box 56">
                <a:extLst>
                  <a:ext uri="{FF2B5EF4-FFF2-40B4-BE49-F238E27FC236}">
                    <a16:creationId xmlns:a16="http://schemas.microsoft.com/office/drawing/2014/main" id="{575B098D-6FBF-4195-8552-1413EF97089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90" y="2574"/>
                <a:ext cx="32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 type="none" w="sm" len="med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800" b="1">
                    <a:solidFill>
                      <a:srgbClr val="FF3300"/>
                    </a:solidFill>
                    <a:latin typeface="Arial Narrow" panose="020B0606020202030204" pitchFamily="34" charset="0"/>
                  </a:rPr>
                  <a:t>15</a:t>
                </a:r>
                <a:endParaRPr lang="zh-CN" altLang="en-US" sz="2800">
                  <a:solidFill>
                    <a:srgbClr val="FF3300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64566" name="Text Box 57">
              <a:extLst>
                <a:ext uri="{FF2B5EF4-FFF2-40B4-BE49-F238E27FC236}">
                  <a16:creationId xmlns:a16="http://schemas.microsoft.com/office/drawing/2014/main" id="{6E5D7B7A-4A1D-42C8-8AE3-DAF780A65F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2976"/>
              <a:ext cx="25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p</a:t>
              </a:r>
            </a:p>
          </p:txBody>
        </p:sp>
      </p:grpSp>
      <p:sp>
        <p:nvSpPr>
          <p:cNvPr id="64520" name="Text Box 59">
            <a:extLst>
              <a:ext uri="{FF2B5EF4-FFF2-40B4-BE49-F238E27FC236}">
                <a16:creationId xmlns:a16="http://schemas.microsoft.com/office/drawing/2014/main" id="{88270CD0-8108-4764-AE60-6F708967BC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5562600"/>
            <a:ext cx="4206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 type="none" w="sm" len="med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</a:rPr>
              <a:t>L</a:t>
            </a:r>
          </a:p>
        </p:txBody>
      </p:sp>
      <p:grpSp>
        <p:nvGrpSpPr>
          <p:cNvPr id="64521" name="Group 60">
            <a:extLst>
              <a:ext uri="{FF2B5EF4-FFF2-40B4-BE49-F238E27FC236}">
                <a16:creationId xmlns:a16="http://schemas.microsoft.com/office/drawing/2014/main" id="{A795AE52-7386-438E-9ED8-6783F4C1D82F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5530850"/>
            <a:ext cx="838200" cy="671513"/>
            <a:chOff x="1474" y="3447"/>
            <a:chExt cx="528" cy="423"/>
          </a:xfrm>
        </p:grpSpPr>
        <p:sp>
          <p:nvSpPr>
            <p:cNvPr id="64552" name="Rectangle 61">
              <a:extLst>
                <a:ext uri="{FF2B5EF4-FFF2-40B4-BE49-F238E27FC236}">
                  <a16:creationId xmlns:a16="http://schemas.microsoft.com/office/drawing/2014/main" id="{C3919C09-5A9C-4BFA-91F0-D9E1F8C428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4" y="3552"/>
              <a:ext cx="528" cy="318"/>
            </a:xfrm>
            <a:prstGeom prst="rect">
              <a:avLst/>
            </a:prstGeom>
            <a:solidFill>
              <a:srgbClr val="FFFF99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99"/>
              </a:extrusionClr>
              <a:contourClr>
                <a:srgbClr val="FFFF99"/>
              </a:contourClr>
            </a:sp3d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64553" name="Line 62">
              <a:extLst>
                <a:ext uri="{FF2B5EF4-FFF2-40B4-BE49-F238E27FC236}">
                  <a16:creationId xmlns:a16="http://schemas.microsoft.com/office/drawing/2014/main" id="{BD55D474-6540-4BA2-831A-E363035E91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58" y="3538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54" name="Line 63">
              <a:extLst>
                <a:ext uri="{FF2B5EF4-FFF2-40B4-BE49-F238E27FC236}">
                  <a16:creationId xmlns:a16="http://schemas.microsoft.com/office/drawing/2014/main" id="{49D51172-B0D9-443C-B5DA-4F4119A23C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18" y="3447"/>
              <a:ext cx="96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55" name="Line 64">
              <a:extLst>
                <a:ext uri="{FF2B5EF4-FFF2-40B4-BE49-F238E27FC236}">
                  <a16:creationId xmlns:a16="http://schemas.microsoft.com/office/drawing/2014/main" id="{6B1582A0-F2FD-41E5-8962-26AEBFC286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58" y="3447"/>
              <a:ext cx="96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56" name="Line 65">
              <a:extLst>
                <a:ext uri="{FF2B5EF4-FFF2-40B4-BE49-F238E27FC236}">
                  <a16:creationId xmlns:a16="http://schemas.microsoft.com/office/drawing/2014/main" id="{4F8CA2D2-253C-45E2-9921-1CF3882B41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8" y="3538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4522" name="Line 66">
            <a:extLst>
              <a:ext uri="{FF2B5EF4-FFF2-40B4-BE49-F238E27FC236}">
                <a16:creationId xmlns:a16="http://schemas.microsoft.com/office/drawing/2014/main" id="{0E33330A-EE60-476D-8FC2-CFE15206735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3400" y="5891213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4523" name="Group 68">
            <a:extLst>
              <a:ext uri="{FF2B5EF4-FFF2-40B4-BE49-F238E27FC236}">
                <a16:creationId xmlns:a16="http://schemas.microsoft.com/office/drawing/2014/main" id="{990E6F27-6381-4829-8A62-EE72C4806085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5530850"/>
            <a:ext cx="838200" cy="665163"/>
            <a:chOff x="2242" y="3447"/>
            <a:chExt cx="528" cy="419"/>
          </a:xfrm>
        </p:grpSpPr>
        <p:sp>
          <p:nvSpPr>
            <p:cNvPr id="64546" name="Rectangle 69" descr="白色大理石">
              <a:extLst>
                <a:ext uri="{FF2B5EF4-FFF2-40B4-BE49-F238E27FC236}">
                  <a16:creationId xmlns:a16="http://schemas.microsoft.com/office/drawing/2014/main" id="{DDA1B8C5-57FC-4E6C-80C6-2D5006201A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2" y="3538"/>
              <a:ext cx="528" cy="318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64547" name="Line 70">
              <a:extLst>
                <a:ext uri="{FF2B5EF4-FFF2-40B4-BE49-F238E27FC236}">
                  <a16:creationId xmlns:a16="http://schemas.microsoft.com/office/drawing/2014/main" id="{0DB5005E-714A-4B39-8507-1529A127D3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6" y="3538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48" name="Line 71">
              <a:extLst>
                <a:ext uri="{FF2B5EF4-FFF2-40B4-BE49-F238E27FC236}">
                  <a16:creationId xmlns:a16="http://schemas.microsoft.com/office/drawing/2014/main" id="{036744C3-57A2-4C5B-89CF-5CB4061DB0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86" y="3447"/>
              <a:ext cx="96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49" name="Line 72">
              <a:extLst>
                <a:ext uri="{FF2B5EF4-FFF2-40B4-BE49-F238E27FC236}">
                  <a16:creationId xmlns:a16="http://schemas.microsoft.com/office/drawing/2014/main" id="{1482146E-C37D-43FF-A144-AC18C5C5EE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26" y="3447"/>
              <a:ext cx="96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50" name="Line 73">
              <a:extLst>
                <a:ext uri="{FF2B5EF4-FFF2-40B4-BE49-F238E27FC236}">
                  <a16:creationId xmlns:a16="http://schemas.microsoft.com/office/drawing/2014/main" id="{6BE32D2A-E111-45F7-A485-3F49F18159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6" y="3538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51" name="Text Box 74">
              <a:extLst>
                <a:ext uri="{FF2B5EF4-FFF2-40B4-BE49-F238E27FC236}">
                  <a16:creationId xmlns:a16="http://schemas.microsoft.com/office/drawing/2014/main" id="{D5B2ED58-F4A0-4D96-BB0D-5C609CB617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4" y="3539"/>
              <a:ext cx="32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>
                  <a:solidFill>
                    <a:srgbClr val="FF3300"/>
                  </a:solidFill>
                  <a:latin typeface="Arial Narrow" panose="020B0606020202030204" pitchFamily="34" charset="0"/>
                </a:rPr>
                <a:t>31</a:t>
              </a:r>
              <a:endParaRPr lang="zh-CN" altLang="en-US" sz="2800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4524" name="Group 89">
            <a:extLst>
              <a:ext uri="{FF2B5EF4-FFF2-40B4-BE49-F238E27FC236}">
                <a16:creationId xmlns:a16="http://schemas.microsoft.com/office/drawing/2014/main" id="{D1F05BE9-12E1-443E-A99F-80E69B1949DB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5562600"/>
            <a:ext cx="838200" cy="660400"/>
            <a:chOff x="4546" y="3447"/>
            <a:chExt cx="528" cy="416"/>
          </a:xfrm>
        </p:grpSpPr>
        <p:sp>
          <p:nvSpPr>
            <p:cNvPr id="64540" name="Rectangle 90" descr="白色大理石">
              <a:extLst>
                <a:ext uri="{FF2B5EF4-FFF2-40B4-BE49-F238E27FC236}">
                  <a16:creationId xmlns:a16="http://schemas.microsoft.com/office/drawing/2014/main" id="{A1E9F052-9B5F-465F-B0D6-9587A576F1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6" y="3538"/>
              <a:ext cx="528" cy="318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64541" name="Line 91">
              <a:extLst>
                <a:ext uri="{FF2B5EF4-FFF2-40B4-BE49-F238E27FC236}">
                  <a16:creationId xmlns:a16="http://schemas.microsoft.com/office/drawing/2014/main" id="{328D2886-7B65-4E6F-973E-A0B1A1A6AF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28" y="3544"/>
              <a:ext cx="0" cy="3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42" name="Line 92">
              <a:extLst>
                <a:ext uri="{FF2B5EF4-FFF2-40B4-BE49-F238E27FC236}">
                  <a16:creationId xmlns:a16="http://schemas.microsoft.com/office/drawing/2014/main" id="{DD0D47DB-1D08-4D01-A6D7-1EC0853BC4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90" y="3447"/>
              <a:ext cx="96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43" name="Line 93">
              <a:extLst>
                <a:ext uri="{FF2B5EF4-FFF2-40B4-BE49-F238E27FC236}">
                  <a16:creationId xmlns:a16="http://schemas.microsoft.com/office/drawing/2014/main" id="{8ADBE12F-DA48-438F-88E9-D88820DD73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30" y="3447"/>
              <a:ext cx="96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44" name="Line 94">
              <a:extLst>
                <a:ext uri="{FF2B5EF4-FFF2-40B4-BE49-F238E27FC236}">
                  <a16:creationId xmlns:a16="http://schemas.microsoft.com/office/drawing/2014/main" id="{F9AB69F2-A60D-48F7-A242-B20526F11B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90" y="3538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45" name="Text Box 95">
              <a:extLst>
                <a:ext uri="{FF2B5EF4-FFF2-40B4-BE49-F238E27FC236}">
                  <a16:creationId xmlns:a16="http://schemas.microsoft.com/office/drawing/2014/main" id="{2511002B-1957-4F17-BB5C-92085FB945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2" y="3530"/>
              <a:ext cx="320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>
                  <a:solidFill>
                    <a:srgbClr val="FF3300"/>
                  </a:solidFill>
                  <a:latin typeface="Arial Narrow" panose="020B0606020202030204" pitchFamily="34" charset="0"/>
                </a:rPr>
                <a:t>15</a:t>
              </a:r>
              <a:endParaRPr lang="zh-CN" altLang="en-US" sz="2800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64525" name="Line 97">
            <a:extLst>
              <a:ext uri="{FF2B5EF4-FFF2-40B4-BE49-F238E27FC236}">
                <a16:creationId xmlns:a16="http://schemas.microsoft.com/office/drawing/2014/main" id="{93C0C1AD-2DA2-4950-A99E-95D993522169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5964238"/>
            <a:ext cx="304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triangle" w="sm" len="med"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26" name="Line 99">
            <a:extLst>
              <a:ext uri="{FF2B5EF4-FFF2-40B4-BE49-F238E27FC236}">
                <a16:creationId xmlns:a16="http://schemas.microsoft.com/office/drawing/2014/main" id="{A3D2D0F3-24D3-4E59-8A3D-4B7E13245B70}"/>
              </a:ext>
            </a:extLst>
          </p:cNvPr>
          <p:cNvSpPr>
            <a:spLocks noChangeShapeType="1"/>
          </p:cNvSpPr>
          <p:nvPr/>
        </p:nvSpPr>
        <p:spPr bwMode="auto">
          <a:xfrm>
            <a:off x="4365625" y="5991225"/>
            <a:ext cx="304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triangle" w="med" len="med"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27" name="Line 101">
            <a:extLst>
              <a:ext uri="{FF2B5EF4-FFF2-40B4-BE49-F238E27FC236}">
                <a16:creationId xmlns:a16="http://schemas.microsoft.com/office/drawing/2014/main" id="{656629CC-8856-4B53-BFE2-02F3FB54D0B0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6019800"/>
            <a:ext cx="0" cy="304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28" name="Line 102">
            <a:extLst>
              <a:ext uri="{FF2B5EF4-FFF2-40B4-BE49-F238E27FC236}">
                <a16:creationId xmlns:a16="http://schemas.microsoft.com/office/drawing/2014/main" id="{CDFFF324-E4E9-4A2C-B00F-2F53678C2170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6035675"/>
            <a:ext cx="2286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29" name="Line 103">
            <a:extLst>
              <a:ext uri="{FF2B5EF4-FFF2-40B4-BE49-F238E27FC236}">
                <a16:creationId xmlns:a16="http://schemas.microsoft.com/office/drawing/2014/main" id="{C9FC28EB-D222-4107-B839-EE880FB8B0D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2000" y="6324600"/>
            <a:ext cx="38862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30" name="Line 104">
            <a:extLst>
              <a:ext uri="{FF2B5EF4-FFF2-40B4-BE49-F238E27FC236}">
                <a16:creationId xmlns:a16="http://schemas.microsoft.com/office/drawing/2014/main" id="{7236FA74-C662-49FA-BC79-985D39724F3D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6035675"/>
            <a:ext cx="0" cy="288925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31" name="Line 105">
            <a:extLst>
              <a:ext uri="{FF2B5EF4-FFF2-40B4-BE49-F238E27FC236}">
                <a16:creationId xmlns:a16="http://schemas.microsoft.com/office/drawing/2014/main" id="{E3A3860D-E6A9-49FC-A4BD-730B175BB858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5746750"/>
            <a:ext cx="304800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32" name="Line 107">
            <a:extLst>
              <a:ext uri="{FF2B5EF4-FFF2-40B4-BE49-F238E27FC236}">
                <a16:creationId xmlns:a16="http://schemas.microsoft.com/office/drawing/2014/main" id="{3636485F-4366-4CED-A2A2-249B1BBB2D9C}"/>
              </a:ext>
            </a:extLst>
          </p:cNvPr>
          <p:cNvSpPr>
            <a:spLocks noChangeShapeType="1"/>
          </p:cNvSpPr>
          <p:nvPr/>
        </p:nvSpPr>
        <p:spPr bwMode="auto">
          <a:xfrm>
            <a:off x="4365625" y="5773738"/>
            <a:ext cx="304800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33" name="Line 108">
            <a:extLst>
              <a:ext uri="{FF2B5EF4-FFF2-40B4-BE49-F238E27FC236}">
                <a16:creationId xmlns:a16="http://schemas.microsoft.com/office/drawing/2014/main" id="{2D335AAD-2C9B-4ADF-974F-114F06FC1781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5746750"/>
            <a:ext cx="228600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34" name="Line 109">
            <a:extLst>
              <a:ext uri="{FF2B5EF4-FFF2-40B4-BE49-F238E27FC236}">
                <a16:creationId xmlns:a16="http://schemas.microsoft.com/office/drawing/2014/main" id="{16066260-0FA0-4912-9D3D-15CD88A2370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62000" y="5410200"/>
            <a:ext cx="3886200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35" name="Line 110">
            <a:extLst>
              <a:ext uri="{FF2B5EF4-FFF2-40B4-BE49-F238E27FC236}">
                <a16:creationId xmlns:a16="http://schemas.microsoft.com/office/drawing/2014/main" id="{D2A0D184-F450-4280-9650-0DB7F0C533ED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5410200"/>
            <a:ext cx="0" cy="33655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36" name="Line 111">
            <a:extLst>
              <a:ext uri="{FF2B5EF4-FFF2-40B4-BE49-F238E27FC236}">
                <a16:creationId xmlns:a16="http://schemas.microsoft.com/office/drawing/2014/main" id="{BD7F56EC-9041-4372-B08B-614D888D0435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5410200"/>
            <a:ext cx="0" cy="360363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37" name="Line 114">
            <a:extLst>
              <a:ext uri="{FF2B5EF4-FFF2-40B4-BE49-F238E27FC236}">
                <a16:creationId xmlns:a16="http://schemas.microsoft.com/office/drawing/2014/main" id="{3D472E2C-A47A-4CCB-B8F5-7645CF8E1DB3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1025" y="5984875"/>
            <a:ext cx="304800" cy="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38" name="Line 115">
            <a:extLst>
              <a:ext uri="{FF2B5EF4-FFF2-40B4-BE49-F238E27FC236}">
                <a16:creationId xmlns:a16="http://schemas.microsoft.com/office/drawing/2014/main" id="{571AF59C-71BA-4F01-9B87-1DD1829BD10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43250" y="5767388"/>
            <a:ext cx="282575" cy="269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39" name="Text Box 118">
            <a:extLst>
              <a:ext uri="{FF2B5EF4-FFF2-40B4-BE49-F238E27FC236}">
                <a16:creationId xmlns:a16="http://schemas.microsoft.com/office/drawing/2014/main" id="{72698974-7BBE-4591-8EE4-A66F72FF77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5562600"/>
            <a:ext cx="35814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chemeClr val="hlink"/>
                </a:solidFill>
              </a:rPr>
              <a:t>p-&gt;prior-&gt;next = p-&gt;next;</a:t>
            </a:r>
          </a:p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B050"/>
                </a:solidFill>
              </a:rPr>
              <a:t>p-&gt;next-&gt;prior = p-&gt;prior;</a:t>
            </a:r>
          </a:p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zh-CN" sz="2000" dirty="0"/>
              <a:t>delete p;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内容占位符 3">
            <a:extLst>
              <a:ext uri="{FF2B5EF4-FFF2-40B4-BE49-F238E27FC236}">
                <a16:creationId xmlns:a16="http://schemas.microsoft.com/office/drawing/2014/main" id="{301AC87E-A6B6-4356-8CA2-5942E754A791}"/>
              </a:ext>
            </a:extLst>
          </p:cNvPr>
          <p:cNvGrpSpPr>
            <a:grpSpLocks noGrp="1"/>
          </p:cNvGrpSpPr>
          <p:nvPr/>
        </p:nvGrpSpPr>
        <p:grpSpPr bwMode="auto">
          <a:xfrm>
            <a:off x="219075" y="1428750"/>
            <a:ext cx="8924925" cy="4568825"/>
            <a:chOff x="465138" y="1874375"/>
            <a:chExt cx="9416619" cy="3386811"/>
          </a:xfrm>
        </p:grpSpPr>
        <p:sp>
          <p:nvSpPr>
            <p:cNvPr id="12291" name="Rectangle 2">
              <a:extLst>
                <a:ext uri="{FF2B5EF4-FFF2-40B4-BE49-F238E27FC236}">
                  <a16:creationId xmlns:a16="http://schemas.microsoft.com/office/drawing/2014/main" id="{CB4A7C0C-987E-4CC4-B6D2-110552D710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8402" y="1874375"/>
              <a:ext cx="8438513" cy="739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spcAft>
                  <a:spcPct val="30000"/>
                </a:spcAft>
                <a:buClrTx/>
                <a:buSzTx/>
                <a:buFontTx/>
                <a:buNone/>
              </a:pPr>
              <a:r>
                <a:rPr lang="zh-CN" altLang="en-US" sz="3600" b="1">
                  <a:latin typeface="黑体" panose="02010609060101010101" pitchFamily="49" charset="-122"/>
                  <a:ea typeface="黑体" panose="02010609060101010101" pitchFamily="49" charset="-122"/>
                </a:rPr>
                <a:t>（</a:t>
              </a:r>
              <a:r>
                <a:rPr lang="en-US" altLang="zh-CN" b="1">
                  <a:latin typeface="黑体" panose="02010609060101010101" pitchFamily="49" charset="-122"/>
                  <a:ea typeface="黑体" panose="02010609060101010101" pitchFamily="49" charset="-122"/>
                </a:rPr>
                <a:t>a</a:t>
              </a:r>
              <a:r>
                <a:rPr lang="en-US" altLang="zh-CN" b="1" baseline="-30000"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en-US" altLang="zh-CN" b="1">
                  <a:latin typeface="黑体" panose="02010609060101010101" pitchFamily="49" charset="-122"/>
                  <a:ea typeface="黑体" panose="02010609060101010101" pitchFamily="49" charset="-122"/>
                </a:rPr>
                <a:t>,a</a:t>
              </a:r>
              <a:r>
                <a:rPr lang="en-US" altLang="zh-CN" b="1" baseline="-30000"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r>
                <a:rPr lang="en-US" altLang="zh-CN" b="1">
                  <a:latin typeface="黑体" panose="02010609060101010101" pitchFamily="49" charset="-122"/>
                  <a:ea typeface="黑体" panose="02010609060101010101" pitchFamily="49" charset="-122"/>
                </a:rPr>
                <a:t>,…a</a:t>
              </a:r>
              <a:r>
                <a:rPr lang="en-US" altLang="zh-CN" b="1" baseline="-30000">
                  <a:latin typeface="黑体" panose="02010609060101010101" pitchFamily="49" charset="-122"/>
                  <a:ea typeface="黑体" panose="02010609060101010101" pitchFamily="49" charset="-122"/>
                </a:rPr>
                <a:t>i-1</a:t>
              </a:r>
              <a:r>
                <a:rPr lang="zh-CN" altLang="en-US" b="1" baseline="-30000">
                  <a:latin typeface="黑体" panose="02010609060101010101" pitchFamily="49" charset="-122"/>
                  <a:ea typeface="黑体" panose="02010609060101010101" pitchFamily="49" charset="-122"/>
                </a:rPr>
                <a:t>，</a:t>
              </a:r>
              <a:r>
                <a:rPr lang="en-US" altLang="zh-CN" b="1">
                  <a:latin typeface="黑体" panose="02010609060101010101" pitchFamily="49" charset="-122"/>
                  <a:ea typeface="黑体" panose="02010609060101010101" pitchFamily="49" charset="-122"/>
                </a:rPr>
                <a:t>a</a:t>
              </a:r>
              <a:r>
                <a:rPr lang="en-US" altLang="zh-CN" b="1" baseline="-30000">
                  <a:latin typeface="黑体" panose="02010609060101010101" pitchFamily="49" charset="-122"/>
                  <a:ea typeface="黑体" panose="02010609060101010101" pitchFamily="49" charset="-122"/>
                </a:rPr>
                <a:t>i</a:t>
              </a:r>
              <a:r>
                <a:rPr lang="en-US" altLang="zh-CN" b="1">
                  <a:latin typeface="黑体" panose="02010609060101010101" pitchFamily="49" charset="-122"/>
                  <a:ea typeface="黑体" panose="02010609060101010101" pitchFamily="49" charset="-122"/>
                </a:rPr>
                <a:t>, a</a:t>
              </a:r>
              <a:r>
                <a:rPr lang="en-US" altLang="zh-CN" b="1" baseline="-30000">
                  <a:latin typeface="黑体" panose="02010609060101010101" pitchFamily="49" charset="-122"/>
                  <a:ea typeface="黑体" panose="02010609060101010101" pitchFamily="49" charset="-122"/>
                </a:rPr>
                <a:t>i</a:t>
              </a:r>
              <a:r>
                <a:rPr lang="zh-CN" altLang="en-US" b="1" baseline="-30000">
                  <a:latin typeface="黑体" panose="02010609060101010101" pitchFamily="49" charset="-122"/>
                  <a:ea typeface="黑体" panose="02010609060101010101" pitchFamily="49" charset="-122"/>
                </a:rPr>
                <a:t>＋</a:t>
              </a:r>
              <a:r>
                <a:rPr lang="en-US" altLang="zh-CN" b="1" baseline="-30000"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en-US" altLang="zh-CN" b="1">
                  <a:latin typeface="黑体" panose="02010609060101010101" pitchFamily="49" charset="-122"/>
                  <a:ea typeface="黑体" panose="02010609060101010101" pitchFamily="49" charset="-122"/>
                </a:rPr>
                <a:t> …,a</a:t>
              </a:r>
              <a:r>
                <a:rPr lang="en-US" altLang="zh-CN" b="1" baseline="-30000">
                  <a:latin typeface="黑体" panose="02010609060101010101" pitchFamily="49" charset="-122"/>
                  <a:ea typeface="黑体" panose="02010609060101010101" pitchFamily="49" charset="-122"/>
                </a:rPr>
                <a:t>n</a:t>
              </a:r>
              <a:r>
                <a:rPr lang="zh-CN" altLang="en-US" sz="3600" b="1">
                  <a:latin typeface="黑体" panose="02010609060101010101" pitchFamily="49" charset="-122"/>
                  <a:ea typeface="黑体" panose="02010609060101010101" pitchFamily="49" charset="-122"/>
                </a:rPr>
                <a:t>）</a:t>
              </a:r>
            </a:p>
            <a:p>
              <a:pPr algn="ctr" eaLnBrk="1" hangingPunct="1">
                <a:spcBef>
                  <a:spcPct val="50000"/>
                </a:spcBef>
                <a:spcAft>
                  <a:spcPct val="30000"/>
                </a:spcAft>
                <a:buClrTx/>
                <a:buSzTx/>
                <a:buFontTx/>
                <a:buNone/>
              </a:pPr>
              <a:endParaRPr lang="en-US" altLang="zh-CN" sz="800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2292" name="Rectangle 5">
              <a:extLst>
                <a:ext uri="{FF2B5EF4-FFF2-40B4-BE49-F238E27FC236}">
                  <a16:creationId xmlns:a16="http://schemas.microsoft.com/office/drawing/2014/main" id="{A83A9CFC-CCB5-4D6B-8844-AB93773C71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7996" y="4575126"/>
              <a:ext cx="2441575" cy="3878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latin typeface="黑体" panose="02010609060101010101" pitchFamily="49" charset="-122"/>
                  <a:ea typeface="黑体" panose="02010609060101010101" pitchFamily="49" charset="-122"/>
                </a:rPr>
                <a:t>n=0</a:t>
              </a:r>
              <a:r>
                <a:rPr lang="zh-CN" altLang="en-US" sz="2800" b="1">
                  <a:latin typeface="黑体" panose="02010609060101010101" pitchFamily="49" charset="-122"/>
                  <a:ea typeface="黑体" panose="02010609060101010101" pitchFamily="49" charset="-122"/>
                </a:rPr>
                <a:t>时称为</a:t>
              </a:r>
            </a:p>
          </p:txBody>
        </p:sp>
        <p:sp>
          <p:nvSpPr>
            <p:cNvPr id="12293" name="AutoShape 6">
              <a:extLst>
                <a:ext uri="{FF2B5EF4-FFF2-40B4-BE49-F238E27FC236}">
                  <a16:creationId xmlns:a16="http://schemas.microsoft.com/office/drawing/2014/main" id="{B5AF0646-8F91-438C-A5DF-6CE8E355A5D9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5208604" y="66737"/>
              <a:ext cx="489971" cy="5164330"/>
            </a:xfrm>
            <a:prstGeom prst="leftBrace">
              <a:avLst>
                <a:gd name="adj1" fmla="val 86224"/>
                <a:gd name="adj2" fmla="val 50000"/>
              </a:avLst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2294" name="Rectangle 7">
              <a:extLst>
                <a:ext uri="{FF2B5EF4-FFF2-40B4-BE49-F238E27FC236}">
                  <a16:creationId xmlns:a16="http://schemas.microsoft.com/office/drawing/2014/main" id="{2C8D659F-0E39-40AF-B5B3-8A56C33065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9275" y="2789238"/>
              <a:ext cx="1647825" cy="342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latin typeface="黑体" panose="02010609060101010101" pitchFamily="49" charset="-122"/>
                  <a:ea typeface="黑体" panose="02010609060101010101" pitchFamily="49" charset="-122"/>
                </a:rPr>
                <a:t>数据元素</a:t>
              </a:r>
            </a:p>
          </p:txBody>
        </p:sp>
        <p:sp>
          <p:nvSpPr>
            <p:cNvPr id="12295" name="Line 8">
              <a:extLst>
                <a:ext uri="{FF2B5EF4-FFF2-40B4-BE49-F238E27FC236}">
                  <a16:creationId xmlns:a16="http://schemas.microsoft.com/office/drawing/2014/main" id="{673E6575-BC97-46C0-8EBA-BF0FFCB64C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91577" y="2298019"/>
              <a:ext cx="936625" cy="1155700"/>
            </a:xfrm>
            <a:prstGeom prst="line">
              <a:avLst/>
            </a:prstGeom>
            <a:noFill/>
            <a:ln w="349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6" name="Rectangle 9">
              <a:extLst>
                <a:ext uri="{FF2B5EF4-FFF2-40B4-BE49-F238E27FC236}">
                  <a16:creationId xmlns:a16="http://schemas.microsoft.com/office/drawing/2014/main" id="{19913171-4082-4538-A5BC-C8224EF269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138" y="3400425"/>
              <a:ext cx="1641475" cy="342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latin typeface="黑体" panose="02010609060101010101" pitchFamily="49" charset="-122"/>
                  <a:ea typeface="黑体" panose="02010609060101010101" pitchFamily="49" charset="-122"/>
                </a:rPr>
                <a:t>线性起点</a:t>
              </a:r>
            </a:p>
          </p:txBody>
        </p:sp>
        <p:sp>
          <p:nvSpPr>
            <p:cNvPr id="12297" name="Line 10">
              <a:extLst>
                <a:ext uri="{FF2B5EF4-FFF2-40B4-BE49-F238E27FC236}">
                  <a16:creationId xmlns:a16="http://schemas.microsoft.com/office/drawing/2014/main" id="{0E8E8453-0312-42EB-97AE-FC9CA6276D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72822" y="2403936"/>
              <a:ext cx="753737" cy="1006165"/>
            </a:xfrm>
            <a:prstGeom prst="line">
              <a:avLst/>
            </a:prstGeom>
            <a:noFill/>
            <a:ln w="349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8" name="Rectangle 11">
              <a:extLst>
                <a:ext uri="{FF2B5EF4-FFF2-40B4-BE49-F238E27FC236}">
                  <a16:creationId xmlns:a16="http://schemas.microsoft.com/office/drawing/2014/main" id="{F89F3C66-2FD3-48FC-A534-9530B50F9D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8613" y="3355975"/>
              <a:ext cx="2357437" cy="3878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latin typeface="黑体" panose="02010609060101010101" pitchFamily="49" charset="-122"/>
                  <a:ea typeface="黑体" panose="02010609060101010101" pitchFamily="49" charset="-122"/>
                </a:rPr>
                <a:t>a</a:t>
              </a:r>
              <a:r>
                <a:rPr lang="en-US" altLang="zh-CN" sz="2800" b="1" baseline="-30000">
                  <a:latin typeface="黑体" panose="02010609060101010101" pitchFamily="49" charset="-122"/>
                  <a:ea typeface="黑体" panose="02010609060101010101" pitchFamily="49" charset="-122"/>
                </a:rPr>
                <a:t>i</a:t>
              </a:r>
              <a:r>
                <a:rPr lang="zh-CN" altLang="en-US" sz="2400" b="1">
                  <a:latin typeface="黑体" panose="02010609060101010101" pitchFamily="49" charset="-122"/>
                  <a:ea typeface="黑体" panose="02010609060101010101" pitchFamily="49" charset="-122"/>
                </a:rPr>
                <a:t>的直接前趋</a:t>
              </a:r>
            </a:p>
          </p:txBody>
        </p:sp>
        <p:sp>
          <p:nvSpPr>
            <p:cNvPr id="12299" name="Rectangle 12">
              <a:extLst>
                <a:ext uri="{FF2B5EF4-FFF2-40B4-BE49-F238E27FC236}">
                  <a16:creationId xmlns:a16="http://schemas.microsoft.com/office/drawing/2014/main" id="{D937EAD5-1C3D-42C4-81AD-664E99F3AE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0117" y="3357145"/>
              <a:ext cx="2282825" cy="3878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latin typeface="黑体" panose="02010609060101010101" pitchFamily="49" charset="-122"/>
                  <a:ea typeface="黑体" panose="02010609060101010101" pitchFamily="49" charset="-122"/>
                </a:rPr>
                <a:t>a</a:t>
              </a:r>
              <a:r>
                <a:rPr lang="en-US" altLang="zh-CN" sz="2800" b="1" baseline="-30000">
                  <a:latin typeface="黑体" panose="02010609060101010101" pitchFamily="49" charset="-122"/>
                  <a:ea typeface="黑体" panose="02010609060101010101" pitchFamily="49" charset="-122"/>
                </a:rPr>
                <a:t>i</a:t>
              </a:r>
              <a:r>
                <a:rPr lang="zh-CN" altLang="en-US" sz="2400" b="1">
                  <a:latin typeface="黑体" panose="02010609060101010101" pitchFamily="49" charset="-122"/>
                  <a:ea typeface="黑体" panose="02010609060101010101" pitchFamily="49" charset="-122"/>
                </a:rPr>
                <a:t>的直接后继</a:t>
              </a:r>
            </a:p>
          </p:txBody>
        </p:sp>
        <p:sp>
          <p:nvSpPr>
            <p:cNvPr id="12300" name="Line 13">
              <a:extLst>
                <a:ext uri="{FF2B5EF4-FFF2-40B4-BE49-F238E27FC236}">
                  <a16:creationId xmlns:a16="http://schemas.microsoft.com/office/drawing/2014/main" id="{3DBA74F4-6FC1-48FF-8B69-1DCCBF54CA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54324" y="2403928"/>
              <a:ext cx="0" cy="1019175"/>
            </a:xfrm>
            <a:prstGeom prst="line">
              <a:avLst/>
            </a:prstGeom>
            <a:noFill/>
            <a:ln w="349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1" name="Line 14">
              <a:extLst>
                <a:ext uri="{FF2B5EF4-FFF2-40B4-BE49-F238E27FC236}">
                  <a16:creationId xmlns:a16="http://schemas.microsoft.com/office/drawing/2014/main" id="{058A231D-4012-4FF9-97B8-3154D7B5FA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63320" y="2456882"/>
              <a:ext cx="226654" cy="953219"/>
            </a:xfrm>
            <a:prstGeom prst="line">
              <a:avLst/>
            </a:prstGeom>
            <a:noFill/>
            <a:ln w="349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2" name="AutoShape 15">
              <a:extLst>
                <a:ext uri="{FF2B5EF4-FFF2-40B4-BE49-F238E27FC236}">
                  <a16:creationId xmlns:a16="http://schemas.microsoft.com/office/drawing/2014/main" id="{5B2750CB-1D25-4686-BED5-3E5DDA11A85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534826" y="4310274"/>
              <a:ext cx="2263774" cy="950912"/>
            </a:xfrm>
            <a:prstGeom prst="wedgeRoundRectCallout">
              <a:avLst>
                <a:gd name="adj1" fmla="val 56472"/>
                <a:gd name="adj2" fmla="val 242546"/>
                <a:gd name="adj3" fmla="val 16667"/>
              </a:avLst>
            </a:prstGeom>
            <a:noFill/>
            <a:ln w="34925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latin typeface="黑体" panose="02010609060101010101" pitchFamily="49" charset="-122"/>
                  <a:ea typeface="黑体" panose="02010609060101010101" pitchFamily="49" charset="-122"/>
                </a:rPr>
                <a:t>下标，是元素的序号，表示元素在表中的位置</a:t>
              </a:r>
            </a:p>
          </p:txBody>
        </p:sp>
        <p:sp>
          <p:nvSpPr>
            <p:cNvPr id="17" name="AutoShape 16">
              <a:extLst>
                <a:ext uri="{FF2B5EF4-FFF2-40B4-BE49-F238E27FC236}">
                  <a16:creationId xmlns:a16="http://schemas.microsoft.com/office/drawing/2014/main" id="{50505204-A845-4E2B-BF10-06A0E3E0385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7620562" y="4098514"/>
              <a:ext cx="1716833" cy="1122661"/>
            </a:xfrm>
            <a:prstGeom prst="wedgeRoundRectCallout">
              <a:avLst>
                <a:gd name="adj1" fmla="val -28505"/>
                <a:gd name="adj2" fmla="val 193056"/>
                <a:gd name="adj3" fmla="val 16667"/>
              </a:avLst>
            </a:prstGeom>
            <a:noFill/>
            <a:ln w="349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1">
                  <a:latin typeface="黑体" pitchFamily="2" charset="-122"/>
                  <a:ea typeface="黑体" pitchFamily="2" charset="-122"/>
                </a:rPr>
                <a:t>n</a:t>
              </a:r>
              <a:r>
                <a:rPr lang="zh-CN" altLang="en-US" sz="2000" b="1">
                  <a:latin typeface="黑体" pitchFamily="2" charset="-122"/>
                  <a:ea typeface="黑体" pitchFamily="2" charset="-122"/>
                </a:rPr>
                <a:t>为元素总个数，即表长。</a:t>
              </a: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2" charset="-122"/>
                  <a:ea typeface="黑体" pitchFamily="2" charset="-122"/>
                </a:rPr>
                <a:t>n≥0</a:t>
              </a:r>
            </a:p>
          </p:txBody>
        </p:sp>
        <p:sp>
          <p:nvSpPr>
            <p:cNvPr id="12304" name="Rectangle 17">
              <a:extLst>
                <a:ext uri="{FF2B5EF4-FFF2-40B4-BE49-F238E27FC236}">
                  <a16:creationId xmlns:a16="http://schemas.microsoft.com/office/drawing/2014/main" id="{C518B2F5-170D-4892-91F7-322C315DC7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8327" y="4522170"/>
              <a:ext cx="1090612" cy="4334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b="1">
                  <a:latin typeface="黑体" panose="02010609060101010101" pitchFamily="49" charset="-122"/>
                  <a:ea typeface="黑体" panose="02010609060101010101" pitchFamily="49" charset="-122"/>
                </a:rPr>
                <a:t>空表</a:t>
              </a:r>
            </a:p>
          </p:txBody>
        </p:sp>
        <p:sp>
          <p:nvSpPr>
            <p:cNvPr id="12305" name="Rectangle 18">
              <a:extLst>
                <a:ext uri="{FF2B5EF4-FFF2-40B4-BE49-F238E27FC236}">
                  <a16:creationId xmlns:a16="http://schemas.microsoft.com/office/drawing/2014/main" id="{8642DE82-0FE4-4CFE-9D3C-3D4C6AD72E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2495" y="3357135"/>
              <a:ext cx="1719262" cy="342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latin typeface="黑体" panose="02010609060101010101" pitchFamily="49" charset="-122"/>
                  <a:ea typeface="黑体" panose="02010609060101010101" pitchFamily="49" charset="-122"/>
                </a:rPr>
                <a:t>线性终点</a:t>
              </a:r>
            </a:p>
          </p:txBody>
        </p:sp>
        <p:sp>
          <p:nvSpPr>
            <p:cNvPr id="12306" name="Oval 19">
              <a:extLst>
                <a:ext uri="{FF2B5EF4-FFF2-40B4-BE49-F238E27FC236}">
                  <a16:creationId xmlns:a16="http://schemas.microsoft.com/office/drawing/2014/main" id="{676B422B-1936-41DF-B8D7-BD4447D1CB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6075" y="2108200"/>
              <a:ext cx="234950" cy="339725"/>
            </a:xfrm>
            <a:prstGeom prst="ellipse">
              <a:avLst/>
            </a:prstGeom>
            <a:noFill/>
            <a:ln w="25400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2307" name="Oval 20">
              <a:extLst>
                <a:ext uri="{FF2B5EF4-FFF2-40B4-BE49-F238E27FC236}">
                  <a16:creationId xmlns:a16="http://schemas.microsoft.com/office/drawing/2014/main" id="{117FB5F2-6DBD-4F94-B10F-453A104C8F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6242" y="2086199"/>
              <a:ext cx="233362" cy="339725"/>
            </a:xfrm>
            <a:prstGeom prst="ellipse">
              <a:avLst/>
            </a:prstGeom>
            <a:noFill/>
            <a:ln w="25400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2308" name="Line 22">
              <a:extLst>
                <a:ext uri="{FF2B5EF4-FFF2-40B4-BE49-F238E27FC236}">
                  <a16:creationId xmlns:a16="http://schemas.microsoft.com/office/drawing/2014/main" id="{62775CE7-6458-450A-8288-D43FA01696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08327" y="4945818"/>
              <a:ext cx="1155512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1940EE85-B293-4004-B9EF-F19BBF96DB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一、基于空间的比较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5539" name="Text Box 3">
            <a:extLst>
              <a:ext uri="{FF2B5EF4-FFF2-40B4-BE49-F238E27FC236}">
                <a16:creationId xmlns:a16="http://schemas.microsoft.com/office/drawing/2014/main" id="{C7C63214-EE53-49A5-8433-7B2C082B43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A10F9AE1-66D6-42C5-B6D9-FED2C2CC79D4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50</a:t>
            </a:fld>
            <a:endParaRPr lang="en-US" altLang="zh-CN" sz="2400"/>
          </a:p>
        </p:txBody>
      </p:sp>
      <p:sp>
        <p:nvSpPr>
          <p:cNvPr id="65540" name="Text Box 4">
            <a:extLst>
              <a:ext uri="{FF2B5EF4-FFF2-40B4-BE49-F238E27FC236}">
                <a16:creationId xmlns:a16="http://schemas.microsoft.com/office/drawing/2014/main" id="{AEFCFA61-1DE0-4E41-957D-6104B8CD25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 dirty="0">
                <a:solidFill>
                  <a:srgbClr val="333399"/>
                </a:solidFill>
                <a:ea typeface="仿宋_GB2312" pitchFamily="49" charset="-122"/>
              </a:rPr>
              <a:t>第六节　顺序表与链表的比较</a:t>
            </a:r>
          </a:p>
        </p:txBody>
      </p:sp>
      <p:sp>
        <p:nvSpPr>
          <p:cNvPr id="65541" name="Rectangle 5">
            <a:extLst>
              <a:ext uri="{FF2B5EF4-FFF2-40B4-BE49-F238E27FC236}">
                <a16:creationId xmlns:a16="http://schemas.microsoft.com/office/drawing/2014/main" id="{B66954C3-979E-4127-9FB6-12E694F834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4038600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存储分配的方式</a:t>
            </a:r>
          </a:p>
          <a:p>
            <a:pPr lvl="1" eaLnBrk="1" hangingPunct="1">
              <a:buClr>
                <a:srgbClr val="009900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顺序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表的存储空间是</a:t>
            </a: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静态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分配的</a:t>
            </a:r>
          </a:p>
          <a:p>
            <a:pPr lvl="1" eaLnBrk="1" hangingPunct="1">
              <a:buClr>
                <a:srgbClr val="009900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链表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的存储空间是</a:t>
            </a: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动态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分配的</a:t>
            </a:r>
          </a:p>
          <a:p>
            <a:pPr eaLnBrk="1" hangingPunct="1">
              <a:spcBef>
                <a:spcPct val="3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存储密度 = </a:t>
            </a:r>
            <a:r>
              <a:rPr lang="zh-CN" altLang="en-US" sz="2000" b="1">
                <a:latin typeface="黑体" panose="02010609060101010101" pitchFamily="49" charset="-122"/>
                <a:ea typeface="黑体" panose="02010609060101010101" pitchFamily="49" charset="-122"/>
              </a:rPr>
              <a:t>结点数据本身所占的存储量/结点结构所占的存储总量</a:t>
            </a:r>
          </a:p>
          <a:p>
            <a:pPr lvl="1" eaLnBrk="1" hangingPunct="1">
              <a:buClr>
                <a:srgbClr val="009900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顺序表的存储密度 </a:t>
            </a: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 1</a:t>
            </a:r>
          </a:p>
          <a:p>
            <a:pPr lvl="1" eaLnBrk="1" hangingPunct="1">
              <a:buClr>
                <a:srgbClr val="009900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链表的存储密度 </a:t>
            </a: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 1</a:t>
            </a:r>
          </a:p>
        </p:txBody>
      </p:sp>
      <p:sp>
        <p:nvSpPr>
          <p:cNvPr id="65542" name="Rectangle 6">
            <a:extLst>
              <a:ext uri="{FF2B5EF4-FFF2-40B4-BE49-F238E27FC236}">
                <a16:creationId xmlns:a16="http://schemas.microsoft.com/office/drawing/2014/main" id="{1BE86FD4-B123-453C-9CEB-357DB0D9D7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第２章　线性表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2F090EA6-B98B-49E5-9A41-8379071C61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二、基于时间的比较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6563" name="Text Box 3">
            <a:extLst>
              <a:ext uri="{FF2B5EF4-FFF2-40B4-BE49-F238E27FC236}">
                <a16:creationId xmlns:a16="http://schemas.microsoft.com/office/drawing/2014/main" id="{EB9EF4BC-0A29-44DC-9053-66E6734A4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369E1837-FD39-4CFB-A694-DA4149289542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51</a:t>
            </a:fld>
            <a:endParaRPr lang="en-US" altLang="zh-CN" sz="2400"/>
          </a:p>
        </p:txBody>
      </p:sp>
      <p:sp>
        <p:nvSpPr>
          <p:cNvPr id="66564" name="Text Box 4">
            <a:extLst>
              <a:ext uri="{FF2B5EF4-FFF2-40B4-BE49-F238E27FC236}">
                <a16:creationId xmlns:a16="http://schemas.microsoft.com/office/drawing/2014/main" id="{5F6B97AD-F400-4975-B6D1-3A3981F42C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 dirty="0">
                <a:solidFill>
                  <a:srgbClr val="333399"/>
                </a:solidFill>
                <a:ea typeface="仿宋_GB2312" pitchFamily="49" charset="-122"/>
              </a:rPr>
              <a:t>第六节　顺序表与链表的比较</a:t>
            </a:r>
          </a:p>
        </p:txBody>
      </p:sp>
      <p:sp>
        <p:nvSpPr>
          <p:cNvPr id="66565" name="Rectangle 5">
            <a:extLst>
              <a:ext uri="{FF2B5EF4-FFF2-40B4-BE49-F238E27FC236}">
                <a16:creationId xmlns:a16="http://schemas.microsoft.com/office/drawing/2014/main" id="{EE5A4A59-63D2-43E1-A83B-941505055B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4038600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存取方式</a:t>
            </a:r>
          </a:p>
          <a:p>
            <a:pPr lvl="1" eaLnBrk="1" hangingPunct="1">
              <a:spcBef>
                <a:spcPct val="10000"/>
              </a:spcBef>
              <a:buClr>
                <a:srgbClr val="009900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顺序表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可以随机存取，也可以顺序存取</a:t>
            </a:r>
          </a:p>
          <a:p>
            <a:pPr lvl="1" eaLnBrk="1" hangingPunct="1">
              <a:spcBef>
                <a:spcPct val="10000"/>
              </a:spcBef>
              <a:buClr>
                <a:srgbClr val="009900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链表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必须顺序存取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[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即需要沿链查找到指定位置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]</a:t>
            </a:r>
          </a:p>
          <a:p>
            <a:pPr lvl="1" eaLnBrk="1" hangingPunct="1">
              <a:spcBef>
                <a:spcPct val="10000"/>
              </a:spcBef>
              <a:buClr>
                <a:srgbClr val="009900"/>
              </a:buClr>
              <a:buSzPct val="50000"/>
              <a:buFont typeface="Wingdings" panose="05000000000000000000" pitchFamily="2" charset="2"/>
              <a:buChar char="u"/>
            </a:pPr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3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插入/删除时移动元素个数</a:t>
            </a:r>
          </a:p>
          <a:p>
            <a:pPr lvl="1" eaLnBrk="1" hangingPunct="1">
              <a:spcBef>
                <a:spcPct val="10000"/>
              </a:spcBef>
              <a:buClr>
                <a:srgbClr val="009900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顺序表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平均需要移动近一半元素</a:t>
            </a:r>
          </a:p>
          <a:p>
            <a:pPr lvl="1" eaLnBrk="1" hangingPunct="1">
              <a:spcBef>
                <a:spcPct val="10000"/>
              </a:spcBef>
              <a:buClr>
                <a:srgbClr val="009900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链表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不需要移动元素，只需要修改指针</a:t>
            </a:r>
          </a:p>
        </p:txBody>
      </p:sp>
      <p:sp>
        <p:nvSpPr>
          <p:cNvPr id="66566" name="Rectangle 6">
            <a:extLst>
              <a:ext uri="{FF2B5EF4-FFF2-40B4-BE49-F238E27FC236}">
                <a16:creationId xmlns:a16="http://schemas.microsoft.com/office/drawing/2014/main" id="{832A1482-BA46-47B6-9CC1-74105CC1A3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第２章　线性表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DA68C50A-552E-4BA2-8DB0-40FE6D4515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三、基于应用的比较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7587" name="Text Box 3">
            <a:extLst>
              <a:ext uri="{FF2B5EF4-FFF2-40B4-BE49-F238E27FC236}">
                <a16:creationId xmlns:a16="http://schemas.microsoft.com/office/drawing/2014/main" id="{544D9948-0606-4B65-A701-E7D186FAAD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936AC9AE-8061-4B1F-B1F8-78A06007A41B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52</a:t>
            </a:fld>
            <a:endParaRPr lang="en-US" altLang="zh-CN" sz="2400"/>
          </a:p>
        </p:txBody>
      </p:sp>
      <p:sp>
        <p:nvSpPr>
          <p:cNvPr id="67588" name="Text Box 4">
            <a:extLst>
              <a:ext uri="{FF2B5EF4-FFF2-40B4-BE49-F238E27FC236}">
                <a16:creationId xmlns:a16="http://schemas.microsoft.com/office/drawing/2014/main" id="{7525BB7B-DDF6-4BDE-A069-43703B91BF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 dirty="0">
                <a:solidFill>
                  <a:srgbClr val="333399"/>
                </a:solidFill>
                <a:ea typeface="仿宋_GB2312" pitchFamily="49" charset="-122"/>
              </a:rPr>
              <a:t>第六节　顺序表与链表的比较</a:t>
            </a:r>
          </a:p>
        </p:txBody>
      </p:sp>
      <p:sp>
        <p:nvSpPr>
          <p:cNvPr id="67589" name="Rectangle 5">
            <a:extLst>
              <a:ext uri="{FF2B5EF4-FFF2-40B4-BE49-F238E27FC236}">
                <a16:creationId xmlns:a16="http://schemas.microsoft.com/office/drawing/2014/main" id="{405B140E-5D56-4CFF-9AE4-1BEA06B309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4038600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如果线性表主要是存储大量的数据，并主要用于</a:t>
            </a: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查找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时，采用顺序表较好，如数据库</a:t>
            </a:r>
          </a:p>
          <a:p>
            <a:pPr eaLnBrk="1" hangingPunct="1">
              <a:spcBef>
                <a:spcPct val="7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如果线性表存储的数据元素经常需要做</a:t>
            </a: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插入与删除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操作，则采用链表较好，如操作系统中进程控制块(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PCB)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的管理，内存空间的管理等</a:t>
            </a:r>
          </a:p>
        </p:txBody>
      </p:sp>
      <p:sp>
        <p:nvSpPr>
          <p:cNvPr id="67590" name="Rectangle 6">
            <a:extLst>
              <a:ext uri="{FF2B5EF4-FFF2-40B4-BE49-F238E27FC236}">
                <a16:creationId xmlns:a16="http://schemas.microsoft.com/office/drawing/2014/main" id="{856C75FF-A975-455A-8F63-3007AF6F05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第２章　线性表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04A09E35-B256-4045-A6C9-8E47A46842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一、一元多项式的表示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8611" name="Text Box 3">
            <a:extLst>
              <a:ext uri="{FF2B5EF4-FFF2-40B4-BE49-F238E27FC236}">
                <a16:creationId xmlns:a16="http://schemas.microsoft.com/office/drawing/2014/main" id="{18A01AA6-7460-466C-9E9A-8C6349264D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56F30D3C-7AF4-4121-B2AC-65329F826999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53</a:t>
            </a:fld>
            <a:endParaRPr lang="en-US" altLang="zh-CN" sz="2400"/>
          </a:p>
        </p:txBody>
      </p:sp>
      <p:sp>
        <p:nvSpPr>
          <p:cNvPr id="68612" name="Text Box 4">
            <a:extLst>
              <a:ext uri="{FF2B5EF4-FFF2-40B4-BE49-F238E27FC236}">
                <a16:creationId xmlns:a16="http://schemas.microsoft.com/office/drawing/2014/main" id="{B58CD87F-9E9E-44D4-A2AB-7B7CC16C01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 dirty="0">
                <a:solidFill>
                  <a:srgbClr val="333399"/>
                </a:solidFill>
                <a:ea typeface="仿宋_GB2312" pitchFamily="49" charset="-122"/>
              </a:rPr>
              <a:t>第七节　单链表应用举例</a:t>
            </a:r>
            <a:endParaRPr lang="zh-CN" altLang="en-US" sz="2400" b="1" dirty="0">
              <a:solidFill>
                <a:srgbClr val="333399"/>
              </a:solidFill>
              <a:ea typeface="仿宋_GB2312" pitchFamily="49" charset="-122"/>
            </a:endParaRPr>
          </a:p>
        </p:txBody>
      </p:sp>
      <p:sp>
        <p:nvSpPr>
          <p:cNvPr id="68613" name="Rectangle 5">
            <a:extLst>
              <a:ext uri="{FF2B5EF4-FFF2-40B4-BE49-F238E27FC236}">
                <a16:creationId xmlns:a16="http://schemas.microsoft.com/office/drawing/2014/main" id="{A1CCACB3-9C2E-4F33-9DA7-90B5F55CCA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4038600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设有一元多项式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AH:</a:t>
            </a:r>
          </a:p>
          <a:p>
            <a:pPr eaLnBrk="1" hangingPunct="1">
              <a:spcBef>
                <a:spcPct val="30000"/>
              </a:spcBef>
            </a:pPr>
            <a:endParaRPr lang="en-US" altLang="zh-CN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i="1">
                <a:solidFill>
                  <a:schemeClr val="accent2"/>
                </a:solidFill>
                <a:latin typeface="Times New Roman" panose="02020603050405020304" pitchFamily="18" charset="0"/>
              </a:rPr>
              <a:t>　　</a:t>
            </a:r>
            <a:r>
              <a:rPr lang="en-US" altLang="zh-CN" b="1" i="1">
                <a:latin typeface="Times New Roman" panose="02020603050405020304" pitchFamily="18" charset="0"/>
              </a:rPr>
              <a:t>AH</a:t>
            </a:r>
            <a:r>
              <a:rPr lang="en-US" altLang="zh-CN" b="1">
                <a:latin typeface="Times New Roman" panose="02020603050405020304" pitchFamily="18" charset="0"/>
              </a:rPr>
              <a:t> = 1 - 3</a:t>
            </a:r>
            <a:r>
              <a:rPr lang="en-US" altLang="zh-CN" b="1" i="1">
                <a:latin typeface="Times New Roman" panose="02020603050405020304" pitchFamily="18" charset="0"/>
              </a:rPr>
              <a:t>x</a:t>
            </a:r>
            <a:r>
              <a:rPr lang="en-US" altLang="zh-CN" b="1" baseline="30000">
                <a:latin typeface="Times New Roman" panose="02020603050405020304" pitchFamily="18" charset="0"/>
              </a:rPr>
              <a:t>6</a:t>
            </a:r>
            <a:r>
              <a:rPr lang="en-US" altLang="zh-CN" b="1">
                <a:latin typeface="Times New Roman" panose="02020603050405020304" pitchFamily="18" charset="0"/>
              </a:rPr>
              <a:t> + 7</a:t>
            </a:r>
            <a:r>
              <a:rPr lang="en-US" altLang="zh-CN" b="1" i="1">
                <a:latin typeface="Times New Roman" panose="02020603050405020304" pitchFamily="18" charset="0"/>
              </a:rPr>
              <a:t>x</a:t>
            </a:r>
            <a:r>
              <a:rPr lang="en-US" altLang="zh-CN" b="1" baseline="30000">
                <a:latin typeface="Times New Roman" panose="02020603050405020304" pitchFamily="18" charset="0"/>
              </a:rPr>
              <a:t>12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b="1" baseline="300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可以单链表表示为：</a:t>
            </a:r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8614" name="Rectangle 6">
            <a:extLst>
              <a:ext uri="{FF2B5EF4-FFF2-40B4-BE49-F238E27FC236}">
                <a16:creationId xmlns:a16="http://schemas.microsoft.com/office/drawing/2014/main" id="{814AA765-25D3-4146-A402-87858517F1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第２章　线性表</a:t>
            </a:r>
          </a:p>
        </p:txBody>
      </p:sp>
      <p:grpSp>
        <p:nvGrpSpPr>
          <p:cNvPr id="68615" name="Group 25">
            <a:extLst>
              <a:ext uri="{FF2B5EF4-FFF2-40B4-BE49-F238E27FC236}">
                <a16:creationId xmlns:a16="http://schemas.microsoft.com/office/drawing/2014/main" id="{D1AA9B98-B8E9-4046-B146-EEFFB4825966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5867400"/>
            <a:ext cx="5486400" cy="595313"/>
            <a:chOff x="1152" y="2976"/>
            <a:chExt cx="3456" cy="375"/>
          </a:xfrm>
        </p:grpSpPr>
        <p:sp>
          <p:nvSpPr>
            <p:cNvPr id="68616" name="Rectangle 8" descr="羊皮纸">
              <a:extLst>
                <a:ext uri="{FF2B5EF4-FFF2-40B4-BE49-F238E27FC236}">
                  <a16:creationId xmlns:a16="http://schemas.microsoft.com/office/drawing/2014/main" id="{183D9AB4-6B34-44ED-8D72-6AB14B500B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3005"/>
              <a:ext cx="528" cy="336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68617" name="Text Box 9">
              <a:extLst>
                <a:ext uri="{FF2B5EF4-FFF2-40B4-BE49-F238E27FC236}">
                  <a16:creationId xmlns:a16="http://schemas.microsoft.com/office/drawing/2014/main" id="{D09E1E08-EB67-424E-A840-19470F3BF8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3024"/>
              <a:ext cx="38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chemeClr val="tx2"/>
                  </a:solidFill>
                  <a:latin typeface="Arial Narrow" panose="020B0606020202030204" pitchFamily="34" charset="0"/>
                </a:rPr>
                <a:t>AH</a:t>
              </a:r>
            </a:p>
          </p:txBody>
        </p:sp>
        <p:sp>
          <p:nvSpPr>
            <p:cNvPr id="68618" name="Line 10">
              <a:extLst>
                <a:ext uri="{FF2B5EF4-FFF2-40B4-BE49-F238E27FC236}">
                  <a16:creationId xmlns:a16="http://schemas.microsoft.com/office/drawing/2014/main" id="{75737F37-6238-4EEC-ACB5-39C60A757E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3005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19" name="Rectangle 11" descr="花束">
              <a:extLst>
                <a:ext uri="{FF2B5EF4-FFF2-40B4-BE49-F238E27FC236}">
                  <a16:creationId xmlns:a16="http://schemas.microsoft.com/office/drawing/2014/main" id="{34765AAA-3BDD-4B85-B59B-23978337D8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3005"/>
              <a:ext cx="240" cy="336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68620" name="Rectangle 12" descr="羊皮纸">
              <a:extLst>
                <a:ext uri="{FF2B5EF4-FFF2-40B4-BE49-F238E27FC236}">
                  <a16:creationId xmlns:a16="http://schemas.microsoft.com/office/drawing/2014/main" id="{E8E5BEA4-54E4-4ACA-955B-936F2FC64B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3005"/>
              <a:ext cx="528" cy="336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68621" name="Line 13">
              <a:extLst>
                <a:ext uri="{FF2B5EF4-FFF2-40B4-BE49-F238E27FC236}">
                  <a16:creationId xmlns:a16="http://schemas.microsoft.com/office/drawing/2014/main" id="{CE9C35BA-2CD2-49D3-B875-3B53031C37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3005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22" name="Rectangle 14" descr="花束">
              <a:extLst>
                <a:ext uri="{FF2B5EF4-FFF2-40B4-BE49-F238E27FC236}">
                  <a16:creationId xmlns:a16="http://schemas.microsoft.com/office/drawing/2014/main" id="{F507F1FE-21E1-4FF9-904D-359AF8C38B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3005"/>
              <a:ext cx="240" cy="336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68623" name="Rectangle 15" descr="羊皮纸">
              <a:extLst>
                <a:ext uri="{FF2B5EF4-FFF2-40B4-BE49-F238E27FC236}">
                  <a16:creationId xmlns:a16="http://schemas.microsoft.com/office/drawing/2014/main" id="{432C6978-2281-4C5F-8BF3-2F248674B8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3005"/>
              <a:ext cx="576" cy="336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68624" name="Line 16">
              <a:extLst>
                <a:ext uri="{FF2B5EF4-FFF2-40B4-BE49-F238E27FC236}">
                  <a16:creationId xmlns:a16="http://schemas.microsoft.com/office/drawing/2014/main" id="{7C8F9CB8-C5F2-43FE-A7C4-31F414485F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3005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25" name="Rectangle 17" descr="花束">
              <a:extLst>
                <a:ext uri="{FF2B5EF4-FFF2-40B4-BE49-F238E27FC236}">
                  <a16:creationId xmlns:a16="http://schemas.microsoft.com/office/drawing/2014/main" id="{150DC71E-82B5-4D23-918F-7EA5D59CA8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3005"/>
              <a:ext cx="192" cy="336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68626" name="Line 18">
              <a:extLst>
                <a:ext uri="{FF2B5EF4-FFF2-40B4-BE49-F238E27FC236}">
                  <a16:creationId xmlns:a16="http://schemas.microsoft.com/office/drawing/2014/main" id="{9F2CFEA9-2A47-4AFF-9331-535BDCC439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3197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27" name="Line 19">
              <a:extLst>
                <a:ext uri="{FF2B5EF4-FFF2-40B4-BE49-F238E27FC236}">
                  <a16:creationId xmlns:a16="http://schemas.microsoft.com/office/drawing/2014/main" id="{A20E907B-440D-47F4-875A-6F648ADD98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3197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28" name="Line 20">
              <a:extLst>
                <a:ext uri="{FF2B5EF4-FFF2-40B4-BE49-F238E27FC236}">
                  <a16:creationId xmlns:a16="http://schemas.microsoft.com/office/drawing/2014/main" id="{DAAC884A-F542-4BE7-873D-D647B44CB8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3197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29" name="Text Box 21">
              <a:extLst>
                <a:ext uri="{FF2B5EF4-FFF2-40B4-BE49-F238E27FC236}">
                  <a16:creationId xmlns:a16="http://schemas.microsoft.com/office/drawing/2014/main" id="{51F0F72E-B466-48B9-A102-8816571748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7" y="2976"/>
              <a:ext cx="271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b="1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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8630" name="Text Box 22">
              <a:extLst>
                <a:ext uri="{FF2B5EF4-FFF2-40B4-BE49-F238E27FC236}">
                  <a16:creationId xmlns:a16="http://schemas.microsoft.com/office/drawing/2014/main" id="{A6CFE2B8-0FF1-41AA-A84B-96E65AE2B2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04" y="2976"/>
              <a:ext cx="50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1  0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8631" name="Text Box 23">
              <a:extLst>
                <a:ext uri="{FF2B5EF4-FFF2-40B4-BE49-F238E27FC236}">
                  <a16:creationId xmlns:a16="http://schemas.microsoft.com/office/drawing/2014/main" id="{DF4894E5-5EE8-48A1-9BBC-C6E3CD1FFE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2976"/>
              <a:ext cx="521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-3 6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8632" name="Text Box 24">
              <a:extLst>
                <a:ext uri="{FF2B5EF4-FFF2-40B4-BE49-F238E27FC236}">
                  <a16:creationId xmlns:a16="http://schemas.microsoft.com/office/drawing/2014/main" id="{20B0F458-FFA1-4F3C-9CF4-89608C067B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2" y="2976"/>
              <a:ext cx="56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7 12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C2E3087E-CC37-459E-B938-85153BB423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二、一元多项式的相加算法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9635" name="Text Box 3">
            <a:extLst>
              <a:ext uri="{FF2B5EF4-FFF2-40B4-BE49-F238E27FC236}">
                <a16:creationId xmlns:a16="http://schemas.microsoft.com/office/drawing/2014/main" id="{A3E0A5A5-0213-4316-9A65-CB7A74BC44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69847D34-A25B-4BB5-A4A1-86274AA4D1F2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54</a:t>
            </a:fld>
            <a:endParaRPr lang="en-US" altLang="zh-CN" sz="2400"/>
          </a:p>
        </p:txBody>
      </p:sp>
      <p:sp>
        <p:nvSpPr>
          <p:cNvPr id="69636" name="Text Box 4">
            <a:extLst>
              <a:ext uri="{FF2B5EF4-FFF2-40B4-BE49-F238E27FC236}">
                <a16:creationId xmlns:a16="http://schemas.microsoft.com/office/drawing/2014/main" id="{8939C618-B9C3-4658-BA2E-84EA18E89A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 dirty="0">
                <a:solidFill>
                  <a:srgbClr val="333399"/>
                </a:solidFill>
                <a:ea typeface="仿宋_GB2312" pitchFamily="49" charset="-122"/>
              </a:rPr>
              <a:t>第七节　单链表应用举例</a:t>
            </a:r>
          </a:p>
        </p:txBody>
      </p:sp>
      <p:sp>
        <p:nvSpPr>
          <p:cNvPr id="69637" name="Rectangle 5">
            <a:extLst>
              <a:ext uri="{FF2B5EF4-FFF2-40B4-BE49-F238E27FC236}">
                <a16:creationId xmlns:a16="http://schemas.microsoft.com/office/drawing/2014/main" id="{916596BD-ECF0-4ACD-B295-D21D8299E9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548688" cy="4038600"/>
          </a:xfrm>
        </p:spPr>
        <p:txBody>
          <a:bodyPr/>
          <a:lstStyle/>
          <a:p>
            <a:pPr eaLnBrk="1" hangingPunct="1">
              <a:spcBef>
                <a:spcPct val="15000"/>
              </a:spcBef>
              <a:buClr>
                <a:srgbClr val="FF7C80"/>
              </a:buClr>
              <a:buSzPct val="50000"/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扫描两个多项式，若都未检测完：</a:t>
            </a:r>
          </a:p>
          <a:p>
            <a:pPr lvl="1" eaLnBrk="1" hangingPunct="1">
              <a:spcBef>
                <a:spcPct val="15000"/>
              </a:spcBef>
              <a:buClr>
                <a:srgbClr val="FF33CC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sz="3200" b="1">
                <a:latin typeface="黑体" panose="02010609060101010101" pitchFamily="49" charset="-122"/>
                <a:ea typeface="黑体" panose="02010609060101010101" pitchFamily="49" charset="-122"/>
              </a:rPr>
              <a:t> 若当前被检测项指数相等，系数相加。若</a:t>
            </a:r>
            <a:endParaRPr lang="en-US" altLang="zh-CN" sz="3200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>
              <a:spcBef>
                <a:spcPct val="15000"/>
              </a:spcBef>
              <a:buClr>
                <a:srgbClr val="FF33CC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zh-CN" sz="3200" b="1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en-US" sz="3200" b="1">
                <a:latin typeface="黑体" panose="02010609060101010101" pitchFamily="49" charset="-122"/>
                <a:ea typeface="黑体" panose="02010609060101010101" pitchFamily="49" charset="-122"/>
              </a:rPr>
              <a:t>未变成 0，则将结果加到结果多项式。</a:t>
            </a:r>
          </a:p>
          <a:p>
            <a:pPr lvl="1" eaLnBrk="1" hangingPunct="1">
              <a:spcBef>
                <a:spcPct val="15000"/>
              </a:spcBef>
              <a:buClr>
                <a:srgbClr val="FF33CC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sz="3200" b="1">
                <a:latin typeface="黑体" panose="02010609060101010101" pitchFamily="49" charset="-122"/>
                <a:ea typeface="黑体" panose="02010609060101010101" pitchFamily="49" charset="-122"/>
              </a:rPr>
              <a:t> 若当前被检测项指数不等，将指数小者加</a:t>
            </a:r>
            <a:endParaRPr lang="en-US" altLang="zh-CN" sz="3200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>
              <a:spcBef>
                <a:spcPct val="15000"/>
              </a:spcBef>
              <a:buClr>
                <a:srgbClr val="FF33CC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zh-CN" sz="3200" b="1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en-US" sz="3200" b="1">
                <a:latin typeface="黑体" panose="02010609060101010101" pitchFamily="49" charset="-122"/>
                <a:ea typeface="黑体" panose="02010609060101010101" pitchFamily="49" charset="-122"/>
              </a:rPr>
              <a:t>到结果多项式。</a:t>
            </a:r>
          </a:p>
          <a:p>
            <a:pPr eaLnBrk="1" hangingPunct="1">
              <a:spcBef>
                <a:spcPct val="15000"/>
              </a:spcBef>
              <a:buClr>
                <a:srgbClr val="FF7C80"/>
              </a:buClr>
              <a:buSzPct val="50000"/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若一个多项式已检测完，将另一个多项式剩余部分复制到结果多项式。</a:t>
            </a:r>
          </a:p>
        </p:txBody>
      </p:sp>
      <p:sp>
        <p:nvSpPr>
          <p:cNvPr id="69638" name="Rectangle 6">
            <a:extLst>
              <a:ext uri="{FF2B5EF4-FFF2-40B4-BE49-F238E27FC236}">
                <a16:creationId xmlns:a16="http://schemas.microsoft.com/office/drawing/2014/main" id="{B2EE877A-7BE8-4A15-8DE8-332C2DB8ED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第２章　线性表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F4AB2C99-44B4-4309-97B7-F89EB96D81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三、一元多项式的相加举例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0659" name="Text Box 3">
            <a:extLst>
              <a:ext uri="{FF2B5EF4-FFF2-40B4-BE49-F238E27FC236}">
                <a16:creationId xmlns:a16="http://schemas.microsoft.com/office/drawing/2014/main" id="{1D40D71C-27B4-44D2-A87F-7AFB4CE4A5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5E12F6C3-49C8-46EA-A674-0E7AACC359F0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55</a:t>
            </a:fld>
            <a:endParaRPr lang="en-US" altLang="zh-CN" sz="2400"/>
          </a:p>
        </p:txBody>
      </p:sp>
      <p:sp>
        <p:nvSpPr>
          <p:cNvPr id="70660" name="Text Box 4">
            <a:extLst>
              <a:ext uri="{FF2B5EF4-FFF2-40B4-BE49-F238E27FC236}">
                <a16:creationId xmlns:a16="http://schemas.microsoft.com/office/drawing/2014/main" id="{6F8925E4-5479-4EF2-82DE-304DACF0D7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 dirty="0">
                <a:solidFill>
                  <a:srgbClr val="333399"/>
                </a:solidFill>
                <a:ea typeface="仿宋_GB2312" pitchFamily="49" charset="-122"/>
              </a:rPr>
              <a:t>第七节　单链表应用举例</a:t>
            </a:r>
          </a:p>
        </p:txBody>
      </p:sp>
      <p:sp>
        <p:nvSpPr>
          <p:cNvPr id="70661" name="Rectangle 5">
            <a:extLst>
              <a:ext uri="{FF2B5EF4-FFF2-40B4-BE49-F238E27FC236}">
                <a16:creationId xmlns:a16="http://schemas.microsoft.com/office/drawing/2014/main" id="{EFD0A7FA-B05B-4D27-ADDB-292429848D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4038600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设有两个一元多项式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AH，BH, 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相加之后为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CX:</a:t>
            </a:r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b="1" i="1">
                <a:latin typeface="Times New Roman" panose="02020603050405020304" pitchFamily="18" charset="0"/>
              </a:rPr>
              <a:t>          AH</a:t>
            </a:r>
            <a:r>
              <a:rPr lang="en-US" altLang="zh-CN" b="1">
                <a:latin typeface="Times New Roman" panose="02020603050405020304" pitchFamily="18" charset="0"/>
              </a:rPr>
              <a:t> = 1 - 3</a:t>
            </a:r>
            <a:r>
              <a:rPr lang="en-US" altLang="zh-CN" b="1" i="1">
                <a:latin typeface="Times New Roman" panose="02020603050405020304" pitchFamily="18" charset="0"/>
              </a:rPr>
              <a:t>x</a:t>
            </a:r>
            <a:r>
              <a:rPr lang="en-US" altLang="zh-CN" b="1" baseline="30000">
                <a:latin typeface="Times New Roman" panose="02020603050405020304" pitchFamily="18" charset="0"/>
              </a:rPr>
              <a:t>6</a:t>
            </a:r>
            <a:r>
              <a:rPr lang="en-US" altLang="zh-CN" b="1">
                <a:latin typeface="Times New Roman" panose="02020603050405020304" pitchFamily="18" charset="0"/>
              </a:rPr>
              <a:t> + 7</a:t>
            </a:r>
            <a:r>
              <a:rPr lang="en-US" altLang="zh-CN" b="1" i="1">
                <a:latin typeface="Times New Roman" panose="02020603050405020304" pitchFamily="18" charset="0"/>
              </a:rPr>
              <a:t>x</a:t>
            </a:r>
            <a:r>
              <a:rPr lang="en-US" altLang="zh-CN" b="1" baseline="30000">
                <a:latin typeface="Times New Roman" panose="02020603050405020304" pitchFamily="18" charset="0"/>
              </a:rPr>
              <a:t>12</a:t>
            </a:r>
            <a:endParaRPr lang="en-US" altLang="zh-CN" b="1" i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i="1">
                <a:latin typeface="Times New Roman" panose="02020603050405020304" pitchFamily="18" charset="0"/>
              </a:rPr>
              <a:t>          BH</a:t>
            </a:r>
            <a:r>
              <a:rPr lang="en-US" altLang="zh-CN" b="1">
                <a:latin typeface="Times New Roman" panose="02020603050405020304" pitchFamily="18" charset="0"/>
              </a:rPr>
              <a:t> = - </a:t>
            </a:r>
            <a:r>
              <a:rPr lang="en-US" altLang="zh-CN" b="1" i="1">
                <a:latin typeface="Times New Roman" panose="02020603050405020304" pitchFamily="18" charset="0"/>
              </a:rPr>
              <a:t>x</a:t>
            </a:r>
            <a:r>
              <a:rPr lang="en-US" altLang="zh-CN" b="1" baseline="30000">
                <a:latin typeface="Times New Roman" panose="02020603050405020304" pitchFamily="18" charset="0"/>
              </a:rPr>
              <a:t>4</a:t>
            </a:r>
            <a:r>
              <a:rPr lang="en-US" altLang="zh-CN" b="1">
                <a:latin typeface="Times New Roman" panose="02020603050405020304" pitchFamily="18" charset="0"/>
              </a:rPr>
              <a:t> + 3</a:t>
            </a:r>
            <a:r>
              <a:rPr lang="en-US" altLang="zh-CN" b="1" i="1">
                <a:latin typeface="Times New Roman" panose="02020603050405020304" pitchFamily="18" charset="0"/>
              </a:rPr>
              <a:t>x</a:t>
            </a:r>
            <a:r>
              <a:rPr lang="en-US" altLang="zh-CN" b="1" baseline="30000">
                <a:latin typeface="Times New Roman" panose="02020603050405020304" pitchFamily="18" charset="0"/>
              </a:rPr>
              <a:t>6</a:t>
            </a:r>
            <a:r>
              <a:rPr lang="en-US" altLang="zh-CN" b="1">
                <a:latin typeface="Times New Roman" panose="02020603050405020304" pitchFamily="18" charset="0"/>
              </a:rPr>
              <a:t> - 9</a:t>
            </a:r>
            <a:r>
              <a:rPr lang="en-US" altLang="zh-CN" b="1" i="1">
                <a:latin typeface="Times New Roman" panose="02020603050405020304" pitchFamily="18" charset="0"/>
              </a:rPr>
              <a:t>x</a:t>
            </a:r>
            <a:r>
              <a:rPr lang="en-US" altLang="zh-CN" b="1" baseline="30000">
                <a:latin typeface="Times New Roman" panose="02020603050405020304" pitchFamily="18" charset="0"/>
              </a:rPr>
              <a:t>10</a:t>
            </a:r>
            <a:r>
              <a:rPr lang="en-US" altLang="zh-CN" b="1">
                <a:latin typeface="Times New Roman" panose="02020603050405020304" pitchFamily="18" charset="0"/>
              </a:rPr>
              <a:t> + 8</a:t>
            </a:r>
            <a:r>
              <a:rPr lang="en-US" altLang="zh-CN" b="1" i="1">
                <a:latin typeface="Times New Roman" panose="02020603050405020304" pitchFamily="18" charset="0"/>
              </a:rPr>
              <a:t>x</a:t>
            </a:r>
            <a:r>
              <a:rPr lang="en-US" altLang="zh-CN" b="1" baseline="30000">
                <a:latin typeface="Times New Roman" panose="02020603050405020304" pitchFamily="18" charset="0"/>
              </a:rPr>
              <a:t>14</a:t>
            </a:r>
            <a:endParaRPr lang="zh-CN" altLang="en-US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70662" name="Rectangle 6">
            <a:extLst>
              <a:ext uri="{FF2B5EF4-FFF2-40B4-BE49-F238E27FC236}">
                <a16:creationId xmlns:a16="http://schemas.microsoft.com/office/drawing/2014/main" id="{1D520E26-0A23-4408-932B-C7093C8B55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第２章　线性表</a:t>
            </a:r>
          </a:p>
        </p:txBody>
      </p:sp>
      <p:grpSp>
        <p:nvGrpSpPr>
          <p:cNvPr id="70663" name="Group 96">
            <a:extLst>
              <a:ext uri="{FF2B5EF4-FFF2-40B4-BE49-F238E27FC236}">
                <a16:creationId xmlns:a16="http://schemas.microsoft.com/office/drawing/2014/main" id="{ED281891-0A27-4BEB-98DC-7E2692D0FBB7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4572000"/>
            <a:ext cx="8796338" cy="2243138"/>
            <a:chOff x="0" y="1651"/>
            <a:chExt cx="5541" cy="1686"/>
          </a:xfrm>
        </p:grpSpPr>
        <p:sp>
          <p:nvSpPr>
            <p:cNvPr id="70664" name="Text Box 97">
              <a:extLst>
                <a:ext uri="{FF2B5EF4-FFF2-40B4-BE49-F238E27FC236}">
                  <a16:creationId xmlns:a16="http://schemas.microsoft.com/office/drawing/2014/main" id="{5A1973EB-7551-4F67-BA9F-A38AE1F1E9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2168"/>
              <a:ext cx="382" cy="3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chemeClr val="tx2"/>
                  </a:solidFill>
                  <a:latin typeface="Arial Narrow" panose="020B0606020202030204" pitchFamily="34" charset="0"/>
                </a:rPr>
                <a:t>BH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70665" name="Rectangle 98" descr="羊皮纸">
              <a:extLst>
                <a:ext uri="{FF2B5EF4-FFF2-40B4-BE49-F238E27FC236}">
                  <a16:creationId xmlns:a16="http://schemas.microsoft.com/office/drawing/2014/main" id="{BA68079D-EA5D-482A-89D8-29C6BA43C0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2160"/>
              <a:ext cx="528" cy="334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70666" name="Line 99">
              <a:extLst>
                <a:ext uri="{FF2B5EF4-FFF2-40B4-BE49-F238E27FC236}">
                  <a16:creationId xmlns:a16="http://schemas.microsoft.com/office/drawing/2014/main" id="{D3DC0C77-34B4-465F-B635-A6308E1760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2160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67" name="Rectangle 100" descr="花束">
              <a:extLst>
                <a:ext uri="{FF2B5EF4-FFF2-40B4-BE49-F238E27FC236}">
                  <a16:creationId xmlns:a16="http://schemas.microsoft.com/office/drawing/2014/main" id="{29519CA8-B1BC-45D1-8396-2C5475BA11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160"/>
              <a:ext cx="240" cy="334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70668" name="Rectangle 101" descr="羊皮纸">
              <a:extLst>
                <a:ext uri="{FF2B5EF4-FFF2-40B4-BE49-F238E27FC236}">
                  <a16:creationId xmlns:a16="http://schemas.microsoft.com/office/drawing/2014/main" id="{76FD55ED-9A47-45D2-8C7A-1C2A7A7398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160"/>
              <a:ext cx="528" cy="334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70669" name="Line 102">
              <a:extLst>
                <a:ext uri="{FF2B5EF4-FFF2-40B4-BE49-F238E27FC236}">
                  <a16:creationId xmlns:a16="http://schemas.microsoft.com/office/drawing/2014/main" id="{451DA7B1-9B8D-4032-8BBB-A3FEB2FFF6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2160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70" name="Rectangle 103" descr="花束">
              <a:extLst>
                <a:ext uri="{FF2B5EF4-FFF2-40B4-BE49-F238E27FC236}">
                  <a16:creationId xmlns:a16="http://schemas.microsoft.com/office/drawing/2014/main" id="{D4E023C6-93A0-428F-99BB-F242675811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2160"/>
              <a:ext cx="240" cy="334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70671" name="Rectangle 104" descr="羊皮纸">
              <a:extLst>
                <a:ext uri="{FF2B5EF4-FFF2-40B4-BE49-F238E27FC236}">
                  <a16:creationId xmlns:a16="http://schemas.microsoft.com/office/drawing/2014/main" id="{ED70D8CD-F8AD-4A8D-A683-1C396C748D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2160"/>
              <a:ext cx="576" cy="334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70672" name="Line 105">
              <a:extLst>
                <a:ext uri="{FF2B5EF4-FFF2-40B4-BE49-F238E27FC236}">
                  <a16:creationId xmlns:a16="http://schemas.microsoft.com/office/drawing/2014/main" id="{CA969881-F3C5-4673-BB27-157D27F183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2160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73" name="Rectangle 106" descr="花束">
              <a:extLst>
                <a:ext uri="{FF2B5EF4-FFF2-40B4-BE49-F238E27FC236}">
                  <a16:creationId xmlns:a16="http://schemas.microsoft.com/office/drawing/2014/main" id="{F5C330F4-ECFC-43FF-8989-F11BFB5FC2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2160"/>
              <a:ext cx="192" cy="334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70674" name="Rectangle 107" descr="羊皮纸">
              <a:extLst>
                <a:ext uri="{FF2B5EF4-FFF2-40B4-BE49-F238E27FC236}">
                  <a16:creationId xmlns:a16="http://schemas.microsoft.com/office/drawing/2014/main" id="{E8C5D206-A8DE-434B-990B-61FF35D416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2160"/>
              <a:ext cx="576" cy="334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70675" name="Line 108">
              <a:extLst>
                <a:ext uri="{FF2B5EF4-FFF2-40B4-BE49-F238E27FC236}">
                  <a16:creationId xmlns:a16="http://schemas.microsoft.com/office/drawing/2014/main" id="{A1A13750-E0E3-4A15-AC7A-27DE9875D8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2160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76" name="Rectangle 109" descr="花束">
              <a:extLst>
                <a:ext uri="{FF2B5EF4-FFF2-40B4-BE49-F238E27FC236}">
                  <a16:creationId xmlns:a16="http://schemas.microsoft.com/office/drawing/2014/main" id="{78BBB398-C1FA-4891-BDA0-5E496981AD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2160"/>
              <a:ext cx="192" cy="334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70677" name="Line 110">
              <a:extLst>
                <a:ext uri="{FF2B5EF4-FFF2-40B4-BE49-F238E27FC236}">
                  <a16:creationId xmlns:a16="http://schemas.microsoft.com/office/drawing/2014/main" id="{7901F3A7-F299-4630-9986-6B52086A0E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" y="2352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78" name="Line 111">
              <a:extLst>
                <a:ext uri="{FF2B5EF4-FFF2-40B4-BE49-F238E27FC236}">
                  <a16:creationId xmlns:a16="http://schemas.microsoft.com/office/drawing/2014/main" id="{C7482DB1-493E-449E-B6C6-B060D7A6A3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2352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79" name="Line 112">
              <a:extLst>
                <a:ext uri="{FF2B5EF4-FFF2-40B4-BE49-F238E27FC236}">
                  <a16:creationId xmlns:a16="http://schemas.microsoft.com/office/drawing/2014/main" id="{D53A2763-8328-498C-900D-689564EC2B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2352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80" name="Line 113">
              <a:extLst>
                <a:ext uri="{FF2B5EF4-FFF2-40B4-BE49-F238E27FC236}">
                  <a16:creationId xmlns:a16="http://schemas.microsoft.com/office/drawing/2014/main" id="{33CF606C-024F-4354-86FD-3C202EE229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2352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81" name="Text Box 114">
              <a:extLst>
                <a:ext uri="{FF2B5EF4-FFF2-40B4-BE49-F238E27FC236}">
                  <a16:creationId xmlns:a16="http://schemas.microsoft.com/office/drawing/2014/main" id="{EDACAD7D-313A-48CF-9F12-D6B42DB236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1" y="2131"/>
              <a:ext cx="271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b="1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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70682" name="Text Box 115">
              <a:extLst>
                <a:ext uri="{FF2B5EF4-FFF2-40B4-BE49-F238E27FC236}">
                  <a16:creationId xmlns:a16="http://schemas.microsoft.com/office/drawing/2014/main" id="{8FAA7423-6758-49A9-86B4-1CC76DB4B9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2936"/>
              <a:ext cx="382" cy="3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chemeClr val="tx2"/>
                  </a:solidFill>
                  <a:latin typeface="Arial Narrow" panose="020B0606020202030204" pitchFamily="34" charset="0"/>
                </a:rPr>
                <a:t>CH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70683" name="Rectangle 116" descr="羊皮纸">
              <a:extLst>
                <a:ext uri="{FF2B5EF4-FFF2-40B4-BE49-F238E27FC236}">
                  <a16:creationId xmlns:a16="http://schemas.microsoft.com/office/drawing/2014/main" id="{A7AB16C5-3DBE-484E-A7B1-5A7AC70F82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2928"/>
              <a:ext cx="528" cy="336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70684" name="Line 117">
              <a:extLst>
                <a:ext uri="{FF2B5EF4-FFF2-40B4-BE49-F238E27FC236}">
                  <a16:creationId xmlns:a16="http://schemas.microsoft.com/office/drawing/2014/main" id="{5B400DDA-7BB9-4495-932A-1E3BA8C223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2928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85" name="Rectangle 118" descr="花束">
              <a:extLst>
                <a:ext uri="{FF2B5EF4-FFF2-40B4-BE49-F238E27FC236}">
                  <a16:creationId xmlns:a16="http://schemas.microsoft.com/office/drawing/2014/main" id="{966DD718-04D2-4E09-B67E-0BD03AAED5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928"/>
              <a:ext cx="240" cy="336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70686" name="Rectangle 119" descr="羊皮纸">
              <a:extLst>
                <a:ext uri="{FF2B5EF4-FFF2-40B4-BE49-F238E27FC236}">
                  <a16:creationId xmlns:a16="http://schemas.microsoft.com/office/drawing/2014/main" id="{1E753DB1-3AFF-4032-A5BF-FFA60F9CC1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928"/>
              <a:ext cx="528" cy="336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70687" name="Line 120">
              <a:extLst>
                <a:ext uri="{FF2B5EF4-FFF2-40B4-BE49-F238E27FC236}">
                  <a16:creationId xmlns:a16="http://schemas.microsoft.com/office/drawing/2014/main" id="{C9A11C88-6D1D-4043-B2DA-17AA56B254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2928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88" name="Rectangle 121" descr="花束">
              <a:extLst>
                <a:ext uri="{FF2B5EF4-FFF2-40B4-BE49-F238E27FC236}">
                  <a16:creationId xmlns:a16="http://schemas.microsoft.com/office/drawing/2014/main" id="{87E21509-A9BE-4EC5-AEBE-0D3EC59C02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2928"/>
              <a:ext cx="240" cy="336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70689" name="Rectangle 122" descr="羊皮纸">
              <a:extLst>
                <a:ext uri="{FF2B5EF4-FFF2-40B4-BE49-F238E27FC236}">
                  <a16:creationId xmlns:a16="http://schemas.microsoft.com/office/drawing/2014/main" id="{E5149F6F-ACD1-4D54-80E9-3F54392EEE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2928"/>
              <a:ext cx="576" cy="336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70690" name="Line 123">
              <a:extLst>
                <a:ext uri="{FF2B5EF4-FFF2-40B4-BE49-F238E27FC236}">
                  <a16:creationId xmlns:a16="http://schemas.microsoft.com/office/drawing/2014/main" id="{9189880F-EEA0-4DBC-9D2C-06FE9755DA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2928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91" name="Rectangle 124" descr="花束">
              <a:extLst>
                <a:ext uri="{FF2B5EF4-FFF2-40B4-BE49-F238E27FC236}">
                  <a16:creationId xmlns:a16="http://schemas.microsoft.com/office/drawing/2014/main" id="{B67FBC62-7238-492A-9098-F4961AFC28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2928"/>
              <a:ext cx="192" cy="336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70692" name="Line 125">
              <a:extLst>
                <a:ext uri="{FF2B5EF4-FFF2-40B4-BE49-F238E27FC236}">
                  <a16:creationId xmlns:a16="http://schemas.microsoft.com/office/drawing/2014/main" id="{52C257AB-5083-42D4-A31E-CC8DAEF005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" y="3120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93" name="Line 126">
              <a:extLst>
                <a:ext uri="{FF2B5EF4-FFF2-40B4-BE49-F238E27FC236}">
                  <a16:creationId xmlns:a16="http://schemas.microsoft.com/office/drawing/2014/main" id="{57D72784-F429-48AA-8B99-EA6F923291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3120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94" name="Line 127">
              <a:extLst>
                <a:ext uri="{FF2B5EF4-FFF2-40B4-BE49-F238E27FC236}">
                  <a16:creationId xmlns:a16="http://schemas.microsoft.com/office/drawing/2014/main" id="{D05BA9CC-7CC1-4317-84DF-9B543532FA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3120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95" name="Rectangle 128" descr="羊皮纸">
              <a:extLst>
                <a:ext uri="{FF2B5EF4-FFF2-40B4-BE49-F238E27FC236}">
                  <a16:creationId xmlns:a16="http://schemas.microsoft.com/office/drawing/2014/main" id="{A31AC526-B5EE-49D8-8D15-4BD65E8C0B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7" y="2930"/>
              <a:ext cx="576" cy="335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70696" name="Line 129">
              <a:extLst>
                <a:ext uri="{FF2B5EF4-FFF2-40B4-BE49-F238E27FC236}">
                  <a16:creationId xmlns:a16="http://schemas.microsoft.com/office/drawing/2014/main" id="{20CCBF2D-FBFD-42A7-B0AC-AADC70D98E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05" y="2930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97" name="Rectangle 130" descr="花束">
              <a:extLst>
                <a:ext uri="{FF2B5EF4-FFF2-40B4-BE49-F238E27FC236}">
                  <a16:creationId xmlns:a16="http://schemas.microsoft.com/office/drawing/2014/main" id="{D1F8546A-A86F-4D75-9058-D0C6818877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3" y="2930"/>
              <a:ext cx="192" cy="335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70698" name="Rectangle 131" descr="羊皮纸">
              <a:extLst>
                <a:ext uri="{FF2B5EF4-FFF2-40B4-BE49-F238E27FC236}">
                  <a16:creationId xmlns:a16="http://schemas.microsoft.com/office/drawing/2014/main" id="{6DC3046C-29AE-47C1-A3C2-504AA1353A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5" y="2930"/>
              <a:ext cx="576" cy="335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70699" name="Line 132">
              <a:extLst>
                <a:ext uri="{FF2B5EF4-FFF2-40B4-BE49-F238E27FC236}">
                  <a16:creationId xmlns:a16="http://schemas.microsoft.com/office/drawing/2014/main" id="{C83073B8-0CFA-4AA7-A810-6F1FAD9266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13" y="2930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700" name="Rectangle 133" descr="花束">
              <a:extLst>
                <a:ext uri="{FF2B5EF4-FFF2-40B4-BE49-F238E27FC236}">
                  <a16:creationId xmlns:a16="http://schemas.microsoft.com/office/drawing/2014/main" id="{AE2244E6-706F-4DD4-B21A-09AF85A177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1" y="2930"/>
              <a:ext cx="192" cy="335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70701" name="Line 134">
              <a:extLst>
                <a:ext uri="{FF2B5EF4-FFF2-40B4-BE49-F238E27FC236}">
                  <a16:creationId xmlns:a16="http://schemas.microsoft.com/office/drawing/2014/main" id="{5F7C8B05-2114-444D-B9C2-930BDC422A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7" y="3113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702" name="Line 135">
              <a:extLst>
                <a:ext uri="{FF2B5EF4-FFF2-40B4-BE49-F238E27FC236}">
                  <a16:creationId xmlns:a16="http://schemas.microsoft.com/office/drawing/2014/main" id="{A32C80B7-9FA1-492D-B436-2FDD80FEF4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89" y="3122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703" name="Text Box 136">
              <a:extLst>
                <a:ext uri="{FF2B5EF4-FFF2-40B4-BE49-F238E27FC236}">
                  <a16:creationId xmlns:a16="http://schemas.microsoft.com/office/drawing/2014/main" id="{B129B04F-8C3F-456F-8D95-C7971CD879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70" y="2901"/>
              <a:ext cx="271" cy="4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b="1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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70704" name="Line 137">
              <a:extLst>
                <a:ext uri="{FF2B5EF4-FFF2-40B4-BE49-F238E27FC236}">
                  <a16:creationId xmlns:a16="http://schemas.microsoft.com/office/drawing/2014/main" id="{4D26167F-A74A-477F-9028-2D04560235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3120"/>
              <a:ext cx="28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705" name="Text Box 138">
              <a:extLst>
                <a:ext uri="{FF2B5EF4-FFF2-40B4-BE49-F238E27FC236}">
                  <a16:creationId xmlns:a16="http://schemas.microsoft.com/office/drawing/2014/main" id="{175D14BF-65B2-477D-AC0E-45075E634F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0" y="2899"/>
              <a:ext cx="500" cy="4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1  0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70706" name="Text Box 139">
              <a:extLst>
                <a:ext uri="{FF2B5EF4-FFF2-40B4-BE49-F238E27FC236}">
                  <a16:creationId xmlns:a16="http://schemas.microsoft.com/office/drawing/2014/main" id="{7AB73361-AF46-44D3-873F-0343538562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2131"/>
              <a:ext cx="521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-1 4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70707" name="Text Box 140">
              <a:extLst>
                <a:ext uri="{FF2B5EF4-FFF2-40B4-BE49-F238E27FC236}">
                  <a16:creationId xmlns:a16="http://schemas.microsoft.com/office/drawing/2014/main" id="{35297773-E9E8-431B-A281-C103BAE06E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7" y="2899"/>
              <a:ext cx="521" cy="4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-1 4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70708" name="Text Box 141">
              <a:extLst>
                <a:ext uri="{FF2B5EF4-FFF2-40B4-BE49-F238E27FC236}">
                  <a16:creationId xmlns:a16="http://schemas.microsoft.com/office/drawing/2014/main" id="{F962D676-3D21-4A0A-BB29-3BB7AB9B55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8" y="2131"/>
              <a:ext cx="500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3  6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70709" name="Text Box 142">
              <a:extLst>
                <a:ext uri="{FF2B5EF4-FFF2-40B4-BE49-F238E27FC236}">
                  <a16:creationId xmlns:a16="http://schemas.microsoft.com/office/drawing/2014/main" id="{5B467FEE-D0AA-48E2-9D78-75A9DF48D8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63" y="2131"/>
              <a:ext cx="649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-9 10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70710" name="Text Box 143">
              <a:extLst>
                <a:ext uri="{FF2B5EF4-FFF2-40B4-BE49-F238E27FC236}">
                  <a16:creationId xmlns:a16="http://schemas.microsoft.com/office/drawing/2014/main" id="{6385EE99-84CF-44CC-8DA1-0BC9BA0551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63" y="2899"/>
              <a:ext cx="649" cy="4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-9 10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70711" name="Rectangle 144" descr="羊皮纸">
              <a:extLst>
                <a:ext uri="{FF2B5EF4-FFF2-40B4-BE49-F238E27FC236}">
                  <a16:creationId xmlns:a16="http://schemas.microsoft.com/office/drawing/2014/main" id="{F4730261-035F-46E4-8399-40538801F4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1680"/>
              <a:ext cx="528" cy="336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70712" name="Text Box 145">
              <a:extLst>
                <a:ext uri="{FF2B5EF4-FFF2-40B4-BE49-F238E27FC236}">
                  <a16:creationId xmlns:a16="http://schemas.microsoft.com/office/drawing/2014/main" id="{26A779B9-4E53-496A-90FF-616F0177DD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1680"/>
              <a:ext cx="382" cy="3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chemeClr val="tx2"/>
                  </a:solidFill>
                  <a:latin typeface="Arial Narrow" panose="020B0606020202030204" pitchFamily="34" charset="0"/>
                </a:rPr>
                <a:t>AH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70713" name="Line 146">
              <a:extLst>
                <a:ext uri="{FF2B5EF4-FFF2-40B4-BE49-F238E27FC236}">
                  <a16:creationId xmlns:a16="http://schemas.microsoft.com/office/drawing/2014/main" id="{D0DA346B-217F-41C2-9B6F-C3EDFC7F7D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1680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714" name="Rectangle 147" descr="花束">
              <a:extLst>
                <a:ext uri="{FF2B5EF4-FFF2-40B4-BE49-F238E27FC236}">
                  <a16:creationId xmlns:a16="http://schemas.microsoft.com/office/drawing/2014/main" id="{CCF817C7-6FEE-455B-A373-34856A7AE2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1680"/>
              <a:ext cx="240" cy="336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70715" name="Rectangle 148" descr="羊皮纸">
              <a:extLst>
                <a:ext uri="{FF2B5EF4-FFF2-40B4-BE49-F238E27FC236}">
                  <a16:creationId xmlns:a16="http://schemas.microsoft.com/office/drawing/2014/main" id="{794DF162-311D-4E6E-BF12-BCF264B499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1680"/>
              <a:ext cx="528" cy="336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70716" name="Line 149">
              <a:extLst>
                <a:ext uri="{FF2B5EF4-FFF2-40B4-BE49-F238E27FC236}">
                  <a16:creationId xmlns:a16="http://schemas.microsoft.com/office/drawing/2014/main" id="{F576E9E6-2F24-4F86-93F8-27DD4F9775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1680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717" name="Rectangle 150" descr="花束">
              <a:extLst>
                <a:ext uri="{FF2B5EF4-FFF2-40B4-BE49-F238E27FC236}">
                  <a16:creationId xmlns:a16="http://schemas.microsoft.com/office/drawing/2014/main" id="{CFB08FAD-B131-409C-8C67-D590D34726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1680"/>
              <a:ext cx="240" cy="336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70718" name="Rectangle 151" descr="羊皮纸">
              <a:extLst>
                <a:ext uri="{FF2B5EF4-FFF2-40B4-BE49-F238E27FC236}">
                  <a16:creationId xmlns:a16="http://schemas.microsoft.com/office/drawing/2014/main" id="{9F00B44D-F46D-49E8-834D-23D8BFB54B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1680"/>
              <a:ext cx="576" cy="336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70719" name="Line 152">
              <a:extLst>
                <a:ext uri="{FF2B5EF4-FFF2-40B4-BE49-F238E27FC236}">
                  <a16:creationId xmlns:a16="http://schemas.microsoft.com/office/drawing/2014/main" id="{E5BC97CE-FA76-466C-9B35-19137EA04C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1680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720" name="Rectangle 153" descr="花束">
              <a:extLst>
                <a:ext uri="{FF2B5EF4-FFF2-40B4-BE49-F238E27FC236}">
                  <a16:creationId xmlns:a16="http://schemas.microsoft.com/office/drawing/2014/main" id="{6C4D8B29-C532-47C0-B616-6A253B2509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1680"/>
              <a:ext cx="192" cy="336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70721" name="Line 154">
              <a:extLst>
                <a:ext uri="{FF2B5EF4-FFF2-40B4-BE49-F238E27FC236}">
                  <a16:creationId xmlns:a16="http://schemas.microsoft.com/office/drawing/2014/main" id="{A87411CF-3204-462E-8314-92C9A84C21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" y="1872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722" name="Line 155">
              <a:extLst>
                <a:ext uri="{FF2B5EF4-FFF2-40B4-BE49-F238E27FC236}">
                  <a16:creationId xmlns:a16="http://schemas.microsoft.com/office/drawing/2014/main" id="{30AD6E7D-92AB-40B4-B9AC-6BE20A0878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1872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723" name="Line 156">
              <a:extLst>
                <a:ext uri="{FF2B5EF4-FFF2-40B4-BE49-F238E27FC236}">
                  <a16:creationId xmlns:a16="http://schemas.microsoft.com/office/drawing/2014/main" id="{1AA513CA-C392-4877-B559-BF7A842157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1872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724" name="Text Box 157">
              <a:extLst>
                <a:ext uri="{FF2B5EF4-FFF2-40B4-BE49-F238E27FC236}">
                  <a16:creationId xmlns:a16="http://schemas.microsoft.com/office/drawing/2014/main" id="{57372629-C011-41E0-A7D5-4AFDE62784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33" y="1651"/>
              <a:ext cx="271" cy="4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b="1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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70725" name="Text Box 158">
              <a:extLst>
                <a:ext uri="{FF2B5EF4-FFF2-40B4-BE49-F238E27FC236}">
                  <a16:creationId xmlns:a16="http://schemas.microsoft.com/office/drawing/2014/main" id="{70A10E17-F8DF-45C0-9205-32A9E64C64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0" y="1651"/>
              <a:ext cx="500" cy="4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1  0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70726" name="Text Box 159">
              <a:extLst>
                <a:ext uri="{FF2B5EF4-FFF2-40B4-BE49-F238E27FC236}">
                  <a16:creationId xmlns:a16="http://schemas.microsoft.com/office/drawing/2014/main" id="{0362EF2A-5F53-4A9E-920F-591A5B04C3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" y="1651"/>
              <a:ext cx="521" cy="4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-3 6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70727" name="Text Box 160">
              <a:extLst>
                <a:ext uri="{FF2B5EF4-FFF2-40B4-BE49-F238E27FC236}">
                  <a16:creationId xmlns:a16="http://schemas.microsoft.com/office/drawing/2014/main" id="{750A6A37-501F-4901-95C6-6B9E6292CE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8" y="1651"/>
              <a:ext cx="564" cy="4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7 12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70728" name="Text Box 161">
              <a:extLst>
                <a:ext uri="{FF2B5EF4-FFF2-40B4-BE49-F238E27FC236}">
                  <a16:creationId xmlns:a16="http://schemas.microsoft.com/office/drawing/2014/main" id="{4A0B5CFE-B483-43AA-ADA2-53EB47884F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7" y="2901"/>
              <a:ext cx="564" cy="4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7 12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70729" name="Text Box 162">
              <a:extLst>
                <a:ext uri="{FF2B5EF4-FFF2-40B4-BE49-F238E27FC236}">
                  <a16:creationId xmlns:a16="http://schemas.microsoft.com/office/drawing/2014/main" id="{3DB7ED80-2C9C-4459-B7E7-7B3D04529F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6" y="2131"/>
              <a:ext cx="564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8 14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70730" name="Text Box 163">
              <a:extLst>
                <a:ext uri="{FF2B5EF4-FFF2-40B4-BE49-F238E27FC236}">
                  <a16:creationId xmlns:a16="http://schemas.microsoft.com/office/drawing/2014/main" id="{9129FA1C-9A25-4A38-BE83-DBF4BDBA5B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73" y="2902"/>
              <a:ext cx="564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8 14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标题 1">
            <a:extLst>
              <a:ext uri="{FF2B5EF4-FFF2-40B4-BE49-F238E27FC236}">
                <a16:creationId xmlns:a16="http://schemas.microsoft.com/office/drawing/2014/main" id="{3DFE0339-6584-4275-BD0D-4CF67C3077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2707" name="内容占位符 2">
            <a:extLst>
              <a:ext uri="{FF2B5EF4-FFF2-40B4-BE49-F238E27FC236}">
                <a16:creationId xmlns:a16="http://schemas.microsoft.com/office/drawing/2014/main" id="{9DCAB982-2409-42C9-AE6C-62E700B6C02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28625" y="1785938"/>
            <a:ext cx="8497888" cy="47244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解：假设单链表的表头指针用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head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表示，其类型为下面定义的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Node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，并且单链表不带头结点。逆置后原来的最后一个结点成为第一个结点，于是从第一个结点开始逐个修改每个结点的指针域进行逆置，且刚被逆置的结点总是新链表的第一个结点，故令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head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指向它。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  struct  Node </a:t>
            </a:r>
            <a:endParaRPr lang="zh-CN" altLang="en-US" sz="2800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 {  elemtype  data;</a:t>
            </a:r>
            <a:endParaRPr lang="zh-CN" altLang="en-US" sz="2800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    Node  *next;</a:t>
            </a:r>
            <a:endParaRPr lang="zh-CN" altLang="en-US" sz="2800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 };</a:t>
            </a:r>
            <a:endParaRPr lang="zh-CN" altLang="en-US" sz="2800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/>
          </a:p>
        </p:txBody>
      </p:sp>
      <p:sp>
        <p:nvSpPr>
          <p:cNvPr id="72708" name="矩形 3">
            <a:extLst>
              <a:ext uri="{FF2B5EF4-FFF2-40B4-BE49-F238E27FC236}">
                <a16:creationId xmlns:a16="http://schemas.microsoft.com/office/drawing/2014/main" id="{A4EFC147-DA1F-4828-AD44-E9C9D9A125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313" y="1214438"/>
            <a:ext cx="82153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】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写一算法实现单链表的逆置。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标题 1">
            <a:extLst>
              <a:ext uri="{FF2B5EF4-FFF2-40B4-BE49-F238E27FC236}">
                <a16:creationId xmlns:a16="http://schemas.microsoft.com/office/drawing/2014/main" id="{E3E93FA1-EB4E-44A0-9BF9-B01C696C44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4755" name="Picture 2">
            <a:extLst>
              <a:ext uri="{FF2B5EF4-FFF2-40B4-BE49-F238E27FC236}">
                <a16:creationId xmlns:a16="http://schemas.microsoft.com/office/drawing/2014/main" id="{72E2413D-8BBC-4AC8-9ED6-92309BF6C07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85875" y="1428750"/>
            <a:ext cx="6786563" cy="3714750"/>
          </a:xfrm>
          <a:noFill/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内容占位符 2">
            <a:extLst>
              <a:ext uri="{FF2B5EF4-FFF2-40B4-BE49-F238E27FC236}">
                <a16:creationId xmlns:a16="http://schemas.microsoft.com/office/drawing/2014/main" id="{EC00B037-7F4B-4D52-97F9-75D44DE0CE7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28625" y="1214438"/>
            <a:ext cx="9501188" cy="47244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void  contray(LinkList *head)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{  //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将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head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单链表中所有结点按相反次序链接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  LinkList *p, *q;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  p=head-&gt;next; head-&gt;next=NULL;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  //p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指向未被逆序的第一个结点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初始时指向原表头结点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  while(p)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  {  q=p;            //p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指向当前待处理结点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     p=p-&gt;next;      //head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指向前一个已经逆序的结点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     q-&gt;next=head;   //q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为临时结点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     head=q; 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   }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5D0CC810-F11F-44A6-B0B4-2AFE5B1544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二、线性表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315" name="Text Box 3">
            <a:extLst>
              <a:ext uri="{FF2B5EF4-FFF2-40B4-BE49-F238E27FC236}">
                <a16:creationId xmlns:a16="http://schemas.microsoft.com/office/drawing/2014/main" id="{1F7900C2-0655-4D96-A932-DCCB34A4E2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7A77C89B-093B-45DC-A11E-C181411E95BD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6</a:t>
            </a:fld>
            <a:endParaRPr lang="en-US" altLang="zh-CN" sz="2400"/>
          </a:p>
        </p:txBody>
      </p:sp>
      <p:sp>
        <p:nvSpPr>
          <p:cNvPr id="13316" name="Text Box 4">
            <a:extLst>
              <a:ext uri="{FF2B5EF4-FFF2-40B4-BE49-F238E27FC236}">
                <a16:creationId xmlns:a16="http://schemas.microsoft.com/office/drawing/2014/main" id="{29AA997D-DCE4-4200-AAAF-701B977FFB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第一节　线性表</a:t>
            </a:r>
          </a:p>
        </p:txBody>
      </p:sp>
      <p:sp>
        <p:nvSpPr>
          <p:cNvPr id="13317" name="Rectangle 5">
            <a:extLst>
              <a:ext uri="{FF2B5EF4-FFF2-40B4-BE49-F238E27FC236}">
                <a16:creationId xmlns:a16="http://schemas.microsoft.com/office/drawing/2014/main" id="{42A29F07-4F57-4DF6-8E89-52D7FE8157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1185863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7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线性表中的元素具有</a:t>
            </a: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相同的特性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，属于同一数据对象，如：</a:t>
            </a:r>
          </a:p>
          <a:p>
            <a:pPr eaLnBrk="1" hangingPunct="1">
              <a:lnSpc>
                <a:spcPct val="110000"/>
              </a:lnSpc>
              <a:spcBef>
                <a:spcPct val="70000"/>
              </a:spcBef>
              <a:buFont typeface="Wingdings" panose="05000000000000000000" pitchFamily="2" charset="2"/>
              <a:buNone/>
            </a:pPr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  <a:sym typeface="Wingdings" panose="05000000000000000000" pitchFamily="2" charset="2"/>
            </a:endParaRPr>
          </a:p>
        </p:txBody>
      </p:sp>
      <p:sp>
        <p:nvSpPr>
          <p:cNvPr id="13318" name="Rectangle 6">
            <a:extLst>
              <a:ext uri="{FF2B5EF4-FFF2-40B4-BE49-F238E27FC236}">
                <a16:creationId xmlns:a16="http://schemas.microsoft.com/office/drawing/2014/main" id="{0841EB49-C2EB-477F-ACD1-B602B14E9A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第２章　线性表</a:t>
            </a:r>
          </a:p>
        </p:txBody>
      </p:sp>
      <p:sp>
        <p:nvSpPr>
          <p:cNvPr id="13319" name="Rectangle 8">
            <a:extLst>
              <a:ext uri="{FF2B5EF4-FFF2-40B4-BE49-F238E27FC236}">
                <a16:creationId xmlns:a16="http://schemas.microsoft.com/office/drawing/2014/main" id="{CA8B8E73-3607-4C25-9B45-0B3F0DC4D3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4056063"/>
            <a:ext cx="81232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 </a:t>
            </a:r>
            <a:r>
              <a:rPr lang="zh-CN" altLang="en-US" sz="28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分析</a:t>
            </a:r>
            <a:r>
              <a:rPr lang="en-US" altLang="zh-CN" sz="28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26</a:t>
            </a:r>
            <a:r>
              <a:rPr lang="zh-CN" altLang="en-US" sz="28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个英文字母组成的英文表是什么结构。</a:t>
            </a:r>
          </a:p>
        </p:txBody>
      </p:sp>
      <p:sp>
        <p:nvSpPr>
          <p:cNvPr id="11273" name="Rectangle 9">
            <a:extLst>
              <a:ext uri="{FF2B5EF4-FFF2-40B4-BE49-F238E27FC236}">
                <a16:creationId xmlns:a16="http://schemas.microsoft.com/office/drawing/2014/main" id="{38451B14-5DB4-4BB7-883E-0F322A8C1F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813" y="4786313"/>
            <a:ext cx="594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b="1">
                <a:ea typeface="楷体_GB2312" pitchFamily="49" charset="-122"/>
              </a:rPr>
              <a:t>    （ </a:t>
            </a:r>
            <a:r>
              <a:rPr lang="en-US" altLang="zh-CN" sz="2400" b="1">
                <a:ea typeface="楷体_GB2312" pitchFamily="49" charset="-122"/>
              </a:rPr>
              <a:t>A,  B,  C,  D, ……  ,  Z</a:t>
            </a:r>
            <a:r>
              <a:rPr lang="zh-CN" altLang="en-US" sz="2400" b="1">
                <a:ea typeface="楷体_GB2312" pitchFamily="49" charset="-122"/>
              </a:rPr>
              <a:t>）</a:t>
            </a:r>
          </a:p>
        </p:txBody>
      </p:sp>
      <p:sp>
        <p:nvSpPr>
          <p:cNvPr id="11274" name="Rectangle 10">
            <a:extLst>
              <a:ext uri="{FF2B5EF4-FFF2-40B4-BE49-F238E27FC236}">
                <a16:creationId xmlns:a16="http://schemas.microsoft.com/office/drawing/2014/main" id="{D58E6A95-8D75-47F1-A6FD-E5A9C44D4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" y="5357813"/>
            <a:ext cx="828675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分析：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数据元素都是同类型（</a:t>
            </a:r>
            <a:r>
              <a:rPr lang="zh-CN" altLang="en-US" sz="28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字母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），元素间关系是线性的。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3" grpId="0" autoUpdateAnimBg="0"/>
      <p:bldP spid="11274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67">
            <a:extLst>
              <a:ext uri="{FF2B5EF4-FFF2-40B4-BE49-F238E27FC236}">
                <a16:creationId xmlns:a16="http://schemas.microsoft.com/office/drawing/2014/main" id="{EEF2788D-E227-4613-B40A-2C30AF7D1E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8612" name="Text Box 4">
            <a:extLst>
              <a:ext uri="{FF2B5EF4-FFF2-40B4-BE49-F238E27FC236}">
                <a16:creationId xmlns:a16="http://schemas.microsoft.com/office/drawing/2014/main" id="{54A30414-FD72-4751-AC2B-31761CAACA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" y="1214438"/>
            <a:ext cx="75596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2 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分析学生情况登记表是什么结构。</a:t>
            </a:r>
          </a:p>
        </p:txBody>
      </p:sp>
      <p:graphicFrame>
        <p:nvGraphicFramePr>
          <p:cNvPr id="68687" name="Group 79">
            <a:extLst>
              <a:ext uri="{FF2B5EF4-FFF2-40B4-BE49-F238E27FC236}">
                <a16:creationId xmlns:a16="http://schemas.microsoft.com/office/drawing/2014/main" id="{B03A0F43-B5AA-4A19-BFCC-0F8876C7785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0063" y="1785938"/>
          <a:ext cx="7704137" cy="2776534"/>
        </p:xfrm>
        <a:graphic>
          <a:graphicData uri="http://schemas.openxmlformats.org/drawingml/2006/table">
            <a:tbl>
              <a:tblPr/>
              <a:tblGrid>
                <a:gridCol w="1917700">
                  <a:extLst>
                    <a:ext uri="{9D8B030D-6E8A-4147-A177-3AD203B41FA5}">
                      <a16:colId xmlns:a16="http://schemas.microsoft.com/office/drawing/2014/main" val="3481597453"/>
                    </a:ext>
                  </a:extLst>
                </a:gridCol>
                <a:gridCol w="1158875">
                  <a:extLst>
                    <a:ext uri="{9D8B030D-6E8A-4147-A177-3AD203B41FA5}">
                      <a16:colId xmlns:a16="http://schemas.microsoft.com/office/drawing/2014/main" val="1810177165"/>
                    </a:ext>
                  </a:extLst>
                </a:gridCol>
                <a:gridCol w="1025525">
                  <a:extLst>
                    <a:ext uri="{9D8B030D-6E8A-4147-A177-3AD203B41FA5}">
                      <a16:colId xmlns:a16="http://schemas.microsoft.com/office/drawing/2014/main" val="3734460689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1894156798"/>
                    </a:ext>
                  </a:extLst>
                </a:gridCol>
                <a:gridCol w="2592387">
                  <a:extLst>
                    <a:ext uri="{9D8B030D-6E8A-4147-A177-3AD203B41FA5}">
                      <a16:colId xmlns:a16="http://schemas.microsoft.com/office/drawing/2014/main" val="53406753"/>
                    </a:ext>
                  </a:extLst>
                </a:gridCol>
              </a:tblGrid>
              <a:tr h="39633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学号</a:t>
                      </a:r>
                    </a:p>
                  </a:txBody>
                  <a:tcPr marT="45730" marB="4573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D4B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姓名</a:t>
                      </a: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D4B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性别</a:t>
                      </a: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D4B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年龄</a:t>
                      </a: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D4B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班级</a:t>
                      </a: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D4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298502"/>
                  </a:ext>
                </a:extLst>
              </a:tr>
              <a:tr h="39633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0406010402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陈杰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   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2004</a:t>
                      </a: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级计软</a:t>
                      </a: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04-1</a:t>
                      </a: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班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172975"/>
                  </a:ext>
                </a:extLst>
              </a:tr>
              <a:tr h="39855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0406010405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邓博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   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2004</a:t>
                      </a: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级计软</a:t>
                      </a: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04-1</a:t>
                      </a: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班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607794"/>
                  </a:ext>
                </a:extLst>
              </a:tr>
              <a:tr h="39633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0406010406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管杰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  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2004</a:t>
                      </a: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级计软</a:t>
                      </a: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04-1</a:t>
                      </a: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班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8255411"/>
                  </a:ext>
                </a:extLst>
              </a:tr>
              <a:tr h="39633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0406010410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黄腾达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   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2004</a:t>
                      </a: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级计软</a:t>
                      </a: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04-1</a:t>
                      </a: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班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4512343"/>
                  </a:ext>
                </a:extLst>
              </a:tr>
              <a:tr h="39633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0406010413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李荣智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 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2004</a:t>
                      </a: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级计软</a:t>
                      </a: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04-1</a:t>
                      </a: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班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7816517"/>
                  </a:ext>
                </a:extLst>
              </a:tr>
              <a:tr h="39633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：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：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：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   ：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：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389778"/>
                  </a:ext>
                </a:extLst>
              </a:tr>
            </a:tbl>
          </a:graphicData>
        </a:graphic>
      </p:graphicFrame>
      <p:sp>
        <p:nvSpPr>
          <p:cNvPr id="68682" name="Rectangle 74">
            <a:extLst>
              <a:ext uri="{FF2B5EF4-FFF2-40B4-BE49-F238E27FC236}">
                <a16:creationId xmlns:a16="http://schemas.microsoft.com/office/drawing/2014/main" id="{B472D1BB-CA27-46DB-94B8-CD7C429681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5" y="4786313"/>
            <a:ext cx="7786688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分析：</a:t>
            </a: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数据元素都是同类型（</a:t>
            </a: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记录</a:t>
            </a: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），元素间关系是线性的。</a:t>
            </a:r>
          </a:p>
        </p:txBody>
      </p:sp>
      <p:sp>
        <p:nvSpPr>
          <p:cNvPr id="68683" name="Rectangle 75">
            <a:extLst>
              <a:ext uri="{FF2B5EF4-FFF2-40B4-BE49-F238E27FC236}">
                <a16:creationId xmlns:a16="http://schemas.microsoft.com/office/drawing/2014/main" id="{C62D83B4-6328-4644-9CC0-334A3C89B3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063" y="5857875"/>
            <a:ext cx="7715250" cy="43656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80000"/>
              </a:lnSpc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注意：同一线性表中的元素必定具有相同特性 ！</a:t>
            </a:r>
          </a:p>
        </p:txBody>
      </p:sp>
      <p:sp>
        <p:nvSpPr>
          <p:cNvPr id="15416" name="Text Box 3">
            <a:extLst>
              <a:ext uri="{FF2B5EF4-FFF2-40B4-BE49-F238E27FC236}">
                <a16:creationId xmlns:a16="http://schemas.microsoft.com/office/drawing/2014/main" id="{C608C21D-3E23-4E94-94A4-46723AB667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D7D01815-F13B-439A-8EA8-266C2C7D01D3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7</a:t>
            </a:fld>
            <a:endParaRPr lang="en-US" altLang="zh-CN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68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6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68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2" grpId="0" autoUpdateAnimBg="0"/>
      <p:bldP spid="68682" grpId="0" autoUpdateAnimBg="0"/>
      <p:bldP spid="68683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5">
            <a:extLst>
              <a:ext uri="{FF2B5EF4-FFF2-40B4-BE49-F238E27FC236}">
                <a16:creationId xmlns:a16="http://schemas.microsoft.com/office/drawing/2014/main" id="{79A4C628-CB80-4575-8FCF-0E8BB509E8D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624888" y="6400800"/>
            <a:ext cx="519112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D8028802-0AF5-46F9-A524-E46BB42F6692}" type="slidenum"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4435" name="Rectangle 3">
            <a:extLst>
              <a:ext uri="{FF2B5EF4-FFF2-40B4-BE49-F238E27FC236}">
                <a16:creationId xmlns:a16="http://schemas.microsoft.com/office/drawing/2014/main" id="{51C17BE7-2548-4DEE-B27A-5503ADE6D6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001000" cy="1754188"/>
          </a:xfrm>
          <a:noFill/>
        </p:spPr>
        <p:txBody>
          <a:bodyPr/>
          <a:lstStyle/>
          <a:p>
            <a:pPr marL="0" indent="0" algn="just" eaLnBrk="1" hangingPunct="1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  “</a:t>
            </a:r>
            <a:r>
              <a:rPr lang="zh-CN" altLang="en-US" sz="28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同一数据逻辑结构中的所有数据元素都具有相同的特性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”是指数据元素所包含的</a:t>
            </a:r>
            <a:r>
              <a:rPr lang="zh-CN" altLang="en-US" sz="28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数据项的个数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都相等。</a:t>
            </a:r>
          </a:p>
        </p:txBody>
      </p:sp>
      <p:sp>
        <p:nvSpPr>
          <p:cNvPr id="274436" name="Rectangle 4">
            <a:extLst>
              <a:ext uri="{FF2B5EF4-FFF2-40B4-BE49-F238E27FC236}">
                <a16:creationId xmlns:a16="http://schemas.microsoft.com/office/drawing/2014/main" id="{87E7D837-DF83-496C-A654-E21700BD98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2250" y="3429000"/>
            <a:ext cx="2209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b="1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(×)</a:t>
            </a:r>
          </a:p>
        </p:txBody>
      </p:sp>
      <p:sp>
        <p:nvSpPr>
          <p:cNvPr id="274437" name="AutoShape 5">
            <a:extLst>
              <a:ext uri="{FF2B5EF4-FFF2-40B4-BE49-F238E27FC236}">
                <a16:creationId xmlns:a16="http://schemas.microsoft.com/office/drawing/2014/main" id="{EDE934EA-B108-4753-A553-F350544068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1688" y="4500563"/>
            <a:ext cx="6629400" cy="685800"/>
          </a:xfrm>
          <a:prstGeom prst="wedgeRoundRectCallout">
            <a:avLst>
              <a:gd name="adj1" fmla="val -46769"/>
              <a:gd name="adj2" fmla="val -196528"/>
              <a:gd name="adj3" fmla="val 16667"/>
            </a:avLst>
          </a:prstGeom>
          <a:solidFill>
            <a:srgbClr val="CCFFFF"/>
          </a:solidFill>
          <a:ln w="25400">
            <a:solidFill>
              <a:srgbClr val="339966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是指各元素具有相同的数据类型</a:t>
            </a:r>
          </a:p>
        </p:txBody>
      </p:sp>
      <p:sp>
        <p:nvSpPr>
          <p:cNvPr id="16390" name="Rectangle 6">
            <a:extLst>
              <a:ext uri="{FF2B5EF4-FFF2-40B4-BE49-F238E27FC236}">
                <a16:creationId xmlns:a16="http://schemas.microsoft.com/office/drawing/2014/main" id="{63D339D0-3AB0-460C-B59C-5A6575B574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" y="1285875"/>
            <a:ext cx="45053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判断题：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74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4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4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74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4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435" grpId="0" autoUpdateAnimBg="0"/>
      <p:bldP spid="274436" grpId="0" autoUpdateAnimBg="0"/>
      <p:bldP spid="274437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5EE9A6DA-25A7-4BA3-94C0-6B11235B15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一、顺序表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411" name="Text Box 3">
            <a:extLst>
              <a:ext uri="{FF2B5EF4-FFF2-40B4-BE49-F238E27FC236}">
                <a16:creationId xmlns:a16="http://schemas.microsoft.com/office/drawing/2014/main" id="{64B7479A-611A-4006-8BE4-B3ACCBAE83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53F5107D-501B-4078-A497-36EAD922EA71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9</a:t>
            </a:fld>
            <a:endParaRPr lang="en-US" altLang="zh-CN" sz="2400"/>
          </a:p>
        </p:txBody>
      </p:sp>
      <p:sp>
        <p:nvSpPr>
          <p:cNvPr id="17412" name="Text Box 4">
            <a:extLst>
              <a:ext uri="{FF2B5EF4-FFF2-40B4-BE49-F238E27FC236}">
                <a16:creationId xmlns:a16="http://schemas.microsoft.com/office/drawing/2014/main" id="{686F93F7-930F-4E29-BFCD-C0B4C336B9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第二节　顺序表</a:t>
            </a:r>
          </a:p>
        </p:txBody>
      </p:sp>
      <p:sp>
        <p:nvSpPr>
          <p:cNvPr id="17413" name="Rectangle 5">
            <a:extLst>
              <a:ext uri="{FF2B5EF4-FFF2-40B4-BE49-F238E27FC236}">
                <a16:creationId xmlns:a16="http://schemas.microsoft.com/office/drawing/2014/main" id="{F9303626-6367-41CA-A433-CA9B750F89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38862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7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顺序表是</a:t>
            </a:r>
            <a:r>
              <a:rPr lang="zh-CN" altLang="en-US" b="1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线性表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的顺序存储表示</a:t>
            </a:r>
          </a:p>
          <a:p>
            <a:pPr eaLnBrk="1" hangingPunct="1">
              <a:lnSpc>
                <a:spcPct val="110000"/>
              </a:lnSpc>
              <a:spcBef>
                <a:spcPct val="7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顺序表采用</a:t>
            </a: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一组地址连续的存储单元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（例如数组）依次存储线性表的数据元素</a:t>
            </a:r>
            <a:endParaRPr lang="zh-CN" altLang="en-US"/>
          </a:p>
        </p:txBody>
      </p:sp>
      <p:sp>
        <p:nvSpPr>
          <p:cNvPr id="17414" name="Rectangle 6">
            <a:extLst>
              <a:ext uri="{FF2B5EF4-FFF2-40B4-BE49-F238E27FC236}">
                <a16:creationId xmlns:a16="http://schemas.microsoft.com/office/drawing/2014/main" id="{34725464-54C9-4889-AB60-09F0D11CB2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第２章　线性表</a:t>
            </a:r>
          </a:p>
        </p:txBody>
      </p:sp>
      <p:graphicFrame>
        <p:nvGraphicFramePr>
          <p:cNvPr id="226333" name="Group 29">
            <a:extLst>
              <a:ext uri="{FF2B5EF4-FFF2-40B4-BE49-F238E27FC236}">
                <a16:creationId xmlns:a16="http://schemas.microsoft.com/office/drawing/2014/main" id="{F47829E1-A3F1-4CEF-8E76-18C13C3A9C78}"/>
              </a:ext>
            </a:extLst>
          </p:cNvPr>
          <p:cNvGraphicFramePr>
            <a:graphicFrameLocks noGrp="1"/>
          </p:cNvGraphicFramePr>
          <p:nvPr/>
        </p:nvGraphicFramePr>
        <p:xfrm>
          <a:off x="1828800" y="5638800"/>
          <a:ext cx="5181600" cy="517818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val="244514727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2308240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1132647139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1498276646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1881378559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320150378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399793940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215779136"/>
                    </a:ext>
                  </a:extLst>
                </a:gridCol>
              </a:tblGrid>
              <a:tr h="5175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marT="45549" marB="455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marT="45549" marB="455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marT="45549" marB="455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D</a:t>
                      </a:r>
                    </a:p>
                  </a:txBody>
                  <a:tcPr marT="45549" marB="455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E</a:t>
                      </a:r>
                    </a:p>
                  </a:txBody>
                  <a:tcPr marT="45549" marB="455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…</a:t>
                      </a:r>
                      <a:endParaRPr kumimoji="1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549" marB="455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Y</a:t>
                      </a:r>
                    </a:p>
                  </a:txBody>
                  <a:tcPr marT="45549" marB="455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Z</a:t>
                      </a:r>
                    </a:p>
                  </a:txBody>
                  <a:tcPr marT="45549" marB="455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0382789"/>
                  </a:ext>
                </a:extLst>
              </a:tr>
            </a:tbl>
          </a:graphicData>
        </a:graphic>
      </p:graphicFrame>
      <p:sp>
        <p:nvSpPr>
          <p:cNvPr id="17435" name="Text Box 30">
            <a:extLst>
              <a:ext uri="{FF2B5EF4-FFF2-40B4-BE49-F238E27FC236}">
                <a16:creationId xmlns:a16="http://schemas.microsoft.com/office/drawing/2014/main" id="{3AC3F947-7D1E-4870-BE3A-46BCE92A2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5181600"/>
            <a:ext cx="5638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/>
              <a:t>   </a:t>
            </a:r>
            <a:r>
              <a:rPr lang="en-US" altLang="zh-CN" sz="1800"/>
              <a:t>b      b+1   b+2   b+3   b+4      </a:t>
            </a:r>
            <a:r>
              <a:rPr lang="en-US" altLang="zh-CN" sz="1800">
                <a:latin typeface="Times New Roman" panose="02020603050405020304" pitchFamily="18" charset="0"/>
              </a:rPr>
              <a:t>…</a:t>
            </a:r>
            <a:r>
              <a:rPr lang="en-US" altLang="zh-CN" sz="1800"/>
              <a:t>  b+24  b+25</a:t>
            </a:r>
          </a:p>
        </p:txBody>
      </p:sp>
      <p:sp>
        <p:nvSpPr>
          <p:cNvPr id="17436" name="Rectangle 31">
            <a:extLst>
              <a:ext uri="{FF2B5EF4-FFF2-40B4-BE49-F238E27FC236}">
                <a16:creationId xmlns:a16="http://schemas.microsoft.com/office/drawing/2014/main" id="{5275BAAD-6B49-46EF-8C2B-9CD81838FB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0063" y="6375400"/>
            <a:ext cx="2622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 i="1"/>
              <a:t>每个字母占用一个内存单元</a:t>
            </a:r>
            <a:endParaRPr lang="zh-CN" altLang="en-US"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数字图像处理">
  <a:themeElements>
    <a:clrScheme name="数字图像处理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数字图像处理">
      <a:majorFont>
        <a:latin typeface="Tahoma"/>
        <a:ea typeface="隶书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2225">
          <a:solidFill>
            <a:schemeClr val="tx1"/>
          </a:solidFill>
          <a:round/>
          <a:headEnd/>
          <a:tailEnd/>
        </a:ln>
      </a:spPr>
      <a:bodyPr anchor="ctr"/>
      <a:lstStyle>
        <a:defPPr>
          <a:defRPr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数字图像处理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字图像处理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字图像处理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字图像处理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字图像处理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字图像处理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字图像处理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Settings\acer\Application Data\Microsoft\Templates\数字图像处理.pot</Template>
  <TotalTime>4437</TotalTime>
  <Words>10990</Words>
  <Application>Microsoft Office PowerPoint</Application>
  <PresentationFormat>全屏显示(4:3)</PresentationFormat>
  <Paragraphs>1382</Paragraphs>
  <Slides>58</Slides>
  <Notes>40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58</vt:i4>
      </vt:variant>
    </vt:vector>
  </HeadingPairs>
  <TitlesOfParts>
    <vt:vector size="73" baseType="lpstr">
      <vt:lpstr>仿宋_GB2312</vt:lpstr>
      <vt:lpstr>黑体</vt:lpstr>
      <vt:lpstr>华文彩云</vt:lpstr>
      <vt:lpstr>楷体_GB2312</vt:lpstr>
      <vt:lpstr>隶书</vt:lpstr>
      <vt:lpstr>宋体</vt:lpstr>
      <vt:lpstr>Arial</vt:lpstr>
      <vt:lpstr>Arial Narrow</vt:lpstr>
      <vt:lpstr>Symbol</vt:lpstr>
      <vt:lpstr>Tahoma</vt:lpstr>
      <vt:lpstr>Times New Roman</vt:lpstr>
      <vt:lpstr>Wingdings</vt:lpstr>
      <vt:lpstr>数字图像处理</vt:lpstr>
      <vt:lpstr>位图图像</vt:lpstr>
      <vt:lpstr>BMP 图像</vt:lpstr>
      <vt:lpstr> 数据结构课程的起点：</vt:lpstr>
      <vt:lpstr>第二章 线性表</vt:lpstr>
      <vt:lpstr>一、线性数据结构的特点</vt:lpstr>
      <vt:lpstr>二、线性表</vt:lpstr>
      <vt:lpstr>PowerPoint 演示文稿</vt:lpstr>
      <vt:lpstr>二、线性表</vt:lpstr>
      <vt:lpstr>PowerPoint 演示文稿</vt:lpstr>
      <vt:lpstr>PowerPoint 演示文稿</vt:lpstr>
      <vt:lpstr>一、顺序表</vt:lpstr>
      <vt:lpstr>一、顺序表（元素位置）</vt:lpstr>
      <vt:lpstr>二、顺序表的定义和创建</vt:lpstr>
      <vt:lpstr>PowerPoint 演示文稿</vt:lpstr>
      <vt:lpstr>二、顺序表的定义和创建</vt:lpstr>
      <vt:lpstr>三、顺序表的查找</vt:lpstr>
      <vt:lpstr>四、顺序表的插入</vt:lpstr>
      <vt:lpstr>四、顺序表的插入</vt:lpstr>
      <vt:lpstr>四、顺序表的插入</vt:lpstr>
      <vt:lpstr>四、顺序表的插入</vt:lpstr>
      <vt:lpstr>四、顺序表的插入</vt:lpstr>
      <vt:lpstr>五、顺序表的删除</vt:lpstr>
      <vt:lpstr>五、顺序表的删除</vt:lpstr>
      <vt:lpstr>五、顺序表的删除</vt:lpstr>
      <vt:lpstr>五、顺序表的删除</vt:lpstr>
      <vt:lpstr>五、顺序表的删除</vt:lpstr>
      <vt:lpstr>六、顺序表的优缺点</vt:lpstr>
      <vt:lpstr>一、链表</vt:lpstr>
      <vt:lpstr>二、线性链表</vt:lpstr>
      <vt:lpstr>二、线性链表</vt:lpstr>
      <vt:lpstr>三、线性链表的定义</vt:lpstr>
      <vt:lpstr>PowerPoint 演示文稿</vt:lpstr>
      <vt:lpstr>四、找指定位置元素</vt:lpstr>
      <vt:lpstr>四、找指定位置元素</vt:lpstr>
      <vt:lpstr>四、找指定元素</vt:lpstr>
      <vt:lpstr>五、线性链表的插入</vt:lpstr>
      <vt:lpstr>五、线性链表的插入</vt:lpstr>
      <vt:lpstr>五、线性链表的插入</vt:lpstr>
      <vt:lpstr>六、线性链表的创建</vt:lpstr>
      <vt:lpstr>七、线性链表的删除</vt:lpstr>
      <vt:lpstr>七、线性链表的删除</vt:lpstr>
      <vt:lpstr>七、线性链表的删除</vt:lpstr>
      <vt:lpstr>八、线性链表的显示</vt:lpstr>
      <vt:lpstr>九、线性链表的析构</vt:lpstr>
      <vt:lpstr>一、循环链表</vt:lpstr>
      <vt:lpstr>二、查找、插入和删除</vt:lpstr>
      <vt:lpstr>一、双向链表</vt:lpstr>
      <vt:lpstr>二、双向循环链表</vt:lpstr>
      <vt:lpstr>三、双向链表的定义</vt:lpstr>
      <vt:lpstr>四、双向链表的插入</vt:lpstr>
      <vt:lpstr>四、双向链表的删除</vt:lpstr>
      <vt:lpstr>一、基于空间的比较</vt:lpstr>
      <vt:lpstr>二、基于时间的比较</vt:lpstr>
      <vt:lpstr>三、基于应用的比较</vt:lpstr>
      <vt:lpstr>一、一元多项式的表示</vt:lpstr>
      <vt:lpstr>二、一元多项式的相加算法</vt:lpstr>
      <vt:lpstr>三、一元多项式的相加举例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蔡茂国</dc:creator>
  <cp:lastModifiedBy>1144097453@qq.com</cp:lastModifiedBy>
  <cp:revision>872</cp:revision>
  <cp:lastPrinted>1601-01-01T00:00:00Z</cp:lastPrinted>
  <dcterms:created xsi:type="dcterms:W3CDTF">2002-05-23T03:32:32Z</dcterms:created>
  <dcterms:modified xsi:type="dcterms:W3CDTF">2022-01-05T04:53:55Z</dcterms:modified>
</cp:coreProperties>
</file>