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2"/>
  </p:notesMasterIdLst>
  <p:handoutMasterIdLst>
    <p:handoutMasterId r:id="rId33"/>
  </p:handoutMasterIdLst>
  <p:sldIdLst>
    <p:sldId id="268" r:id="rId2"/>
    <p:sldId id="350" r:id="rId3"/>
    <p:sldId id="269" r:id="rId4"/>
    <p:sldId id="271" r:id="rId5"/>
    <p:sldId id="272" r:id="rId6"/>
    <p:sldId id="351" r:id="rId7"/>
    <p:sldId id="352" r:id="rId8"/>
    <p:sldId id="273" r:id="rId9"/>
    <p:sldId id="276" r:id="rId10"/>
    <p:sldId id="277" r:id="rId11"/>
    <p:sldId id="278" r:id="rId12"/>
    <p:sldId id="353" r:id="rId13"/>
    <p:sldId id="315" r:id="rId14"/>
    <p:sldId id="317" r:id="rId15"/>
    <p:sldId id="280" r:id="rId16"/>
    <p:sldId id="281" r:id="rId17"/>
    <p:sldId id="283" r:id="rId18"/>
    <p:sldId id="284" r:id="rId19"/>
    <p:sldId id="285" r:id="rId20"/>
    <p:sldId id="307" r:id="rId21"/>
    <p:sldId id="308" r:id="rId22"/>
    <p:sldId id="310" r:id="rId23"/>
    <p:sldId id="288" r:id="rId24"/>
    <p:sldId id="289" r:id="rId25"/>
    <p:sldId id="291" r:id="rId26"/>
    <p:sldId id="305" r:id="rId27"/>
    <p:sldId id="309" r:id="rId28"/>
    <p:sldId id="306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3333FF"/>
    <a:srgbClr val="FF7C80"/>
    <a:srgbClr val="CC3300"/>
    <a:srgbClr val="808080"/>
    <a:srgbClr val="DDDDDD"/>
    <a:srgbClr val="AC549B"/>
    <a:srgbClr val="333399"/>
    <a:srgbClr val="CC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910" autoAdjust="0"/>
    <p:restoredTop sz="69565" autoAdjust="0"/>
  </p:normalViewPr>
  <p:slideViewPr>
    <p:cSldViewPr>
      <p:cViewPr varScale="1">
        <p:scale>
          <a:sx n="78" d="100"/>
          <a:sy n="78" d="100"/>
        </p:scale>
        <p:origin x="-28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7.xml"/><Relationship Id="rId18" Type="http://schemas.openxmlformats.org/officeDocument/2006/relationships/slide" Target="slides/slide22.xml"/><Relationship Id="rId26" Type="http://schemas.openxmlformats.org/officeDocument/2006/relationships/slide" Target="slides/slide30.xml"/><Relationship Id="rId3" Type="http://schemas.openxmlformats.org/officeDocument/2006/relationships/slide" Target="slides/slide5.xml"/><Relationship Id="rId21" Type="http://schemas.openxmlformats.org/officeDocument/2006/relationships/slide" Target="slides/slide25.xml"/><Relationship Id="rId7" Type="http://schemas.openxmlformats.org/officeDocument/2006/relationships/slide" Target="slides/slide9.xml"/><Relationship Id="rId12" Type="http://schemas.openxmlformats.org/officeDocument/2006/relationships/slide" Target="slides/slide16.xml"/><Relationship Id="rId17" Type="http://schemas.openxmlformats.org/officeDocument/2006/relationships/slide" Target="slides/slide21.xml"/><Relationship Id="rId25" Type="http://schemas.openxmlformats.org/officeDocument/2006/relationships/slide" Target="slides/slide29.xml"/><Relationship Id="rId2" Type="http://schemas.openxmlformats.org/officeDocument/2006/relationships/slide" Target="slides/slide4.xml"/><Relationship Id="rId16" Type="http://schemas.openxmlformats.org/officeDocument/2006/relationships/slide" Target="slides/slide20.xml"/><Relationship Id="rId20" Type="http://schemas.openxmlformats.org/officeDocument/2006/relationships/slide" Target="slides/slide24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1" Type="http://schemas.openxmlformats.org/officeDocument/2006/relationships/slide" Target="slides/slide15.xml"/><Relationship Id="rId24" Type="http://schemas.openxmlformats.org/officeDocument/2006/relationships/slide" Target="slides/slide28.xml"/><Relationship Id="rId5" Type="http://schemas.openxmlformats.org/officeDocument/2006/relationships/slide" Target="slides/slide7.xml"/><Relationship Id="rId15" Type="http://schemas.openxmlformats.org/officeDocument/2006/relationships/slide" Target="slides/slide19.xml"/><Relationship Id="rId23" Type="http://schemas.openxmlformats.org/officeDocument/2006/relationships/slide" Target="slides/slide27.xml"/><Relationship Id="rId10" Type="http://schemas.openxmlformats.org/officeDocument/2006/relationships/slide" Target="slides/slide12.xml"/><Relationship Id="rId19" Type="http://schemas.openxmlformats.org/officeDocument/2006/relationships/slide" Target="slides/slide23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18.xml"/><Relationship Id="rId22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1026">
            <a:extLst>
              <a:ext uri="{FF2B5EF4-FFF2-40B4-BE49-F238E27FC236}">
                <a16:creationId xmlns="" xmlns:a16="http://schemas.microsoft.com/office/drawing/2014/main" id="{2A028BF8-24CC-4321-B0A8-2812AB6F7E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0531" name="Rectangle 1027">
            <a:extLst>
              <a:ext uri="{FF2B5EF4-FFF2-40B4-BE49-F238E27FC236}">
                <a16:creationId xmlns="" xmlns:a16="http://schemas.microsoft.com/office/drawing/2014/main" id="{A74E8C00-BFFA-43D0-8F2E-0F2D90F445E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2" name="Rectangle 1028">
            <a:extLst>
              <a:ext uri="{FF2B5EF4-FFF2-40B4-BE49-F238E27FC236}">
                <a16:creationId xmlns="" xmlns:a16="http://schemas.microsoft.com/office/drawing/2014/main" id="{ACBD12D4-3643-4064-8236-974522EC462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3" name="Rectangle 1029">
            <a:extLst>
              <a:ext uri="{FF2B5EF4-FFF2-40B4-BE49-F238E27FC236}">
                <a16:creationId xmlns="" xmlns:a16="http://schemas.microsoft.com/office/drawing/2014/main" id="{F96D7D25-C1D8-45DA-AD58-2F0B3A5E9F7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D8F436E-E195-45C8-84BA-BB07ED3412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="" xmlns:a16="http://schemas.microsoft.com/office/drawing/2014/main" id="{D7284173-868E-4642-B300-C3FF75DA02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8307" name="Rectangle 3">
            <a:extLst>
              <a:ext uri="{FF2B5EF4-FFF2-40B4-BE49-F238E27FC236}">
                <a16:creationId xmlns="" xmlns:a16="http://schemas.microsoft.com/office/drawing/2014/main" id="{0A2E233B-C584-4955-99CF-F4DA9FB303C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05B01962-A293-4035-8EE1-B0A299350DC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>
            <a:extLst>
              <a:ext uri="{FF2B5EF4-FFF2-40B4-BE49-F238E27FC236}">
                <a16:creationId xmlns="" xmlns:a16="http://schemas.microsoft.com/office/drawing/2014/main" id="{42C7D693-4D67-4515-9B2F-2D5426CD64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="" xmlns:a16="http://schemas.microsoft.com/office/drawing/2014/main" id="{4B4296AC-80E4-45C2-8B6B-FADE058FE6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>
            <a:extLst>
              <a:ext uri="{FF2B5EF4-FFF2-40B4-BE49-F238E27FC236}">
                <a16:creationId xmlns="" xmlns:a16="http://schemas.microsoft.com/office/drawing/2014/main" id="{375B75E7-2A09-4FAA-A2FE-6D08B141EC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31A43E2-6DC6-46CB-B376-ACA9ECC105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="" xmlns:a16="http://schemas.microsoft.com/office/drawing/2014/main" id="{D85F35AA-442C-41D3-A15E-0FF122ED3F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="" xmlns:a16="http://schemas.microsoft.com/office/drawing/2014/main" id="{17CB3269-015D-40C0-B76B-81CB4249B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148" name="灯片编号占位符 3">
            <a:extLst>
              <a:ext uri="{FF2B5EF4-FFF2-40B4-BE49-F238E27FC236}">
                <a16:creationId xmlns="" xmlns:a16="http://schemas.microsoft.com/office/drawing/2014/main" id="{A18A0C87-ECCF-4FC8-A2DD-882C4C51FC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4A179E7-64F1-42BE-B76C-E0CA6C82FD7D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="" xmlns:a16="http://schemas.microsoft.com/office/drawing/2014/main" id="{AEE1BA40-E44C-4BD3-9B67-67FE13D705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="" xmlns:a16="http://schemas.microsoft.com/office/drawing/2014/main" id="{102B3B47-78FC-46D3-855E-3493036DD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如果输出格式有要求，可用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size()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来控制。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for(int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=1;i&lt;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s.size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();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++){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cout &lt;&lt;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s.Top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()&lt;&lt;“”;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s.Pop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cout &lt;&lt;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s.Top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()&lt;&lt;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endl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s.Pop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或者：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while (!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s.Empty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()) {	//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如果栈不空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int  temp=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s.Top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();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s.Pop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if(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s.Empty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())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cout &lt;&lt; temp&lt;&lt;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endl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else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cout &lt;&lt; temp&lt;&lt;“”;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///////////////////////////////////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另一种实现方式：用数组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void conversion (int N)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int S[10];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int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=0;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while (N)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S[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++]=N % 8;		//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将余数送入栈中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N = N/8;			//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求整除数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while 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&gt;=0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 {	//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如果栈不空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cout &lt;&lt; S[--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]; //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将栈中数出栈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若不知道数组到底要设置多大，可用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string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类型来做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</a:rPr>
              <a:t>void conversion (int N)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</a:rPr>
              <a:t>    string S="";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</a:rPr>
              <a:t>    while (N)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</a:rPr>
              <a:t>      S+=(N % 8)+'0';		// </a:t>
            </a:r>
            <a:r>
              <a:rPr lang="zh-CN" altLang="en-US" dirty="0">
                <a:latin typeface="Arial" panose="020B0604020202020204" pitchFamily="34" charset="0"/>
              </a:rPr>
              <a:t>将余数送入栈中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</a:rPr>
              <a:t>      </a:t>
            </a:r>
            <a:r>
              <a:rPr lang="en-US" altLang="zh-CN" dirty="0">
                <a:latin typeface="Arial" panose="020B0604020202020204" pitchFamily="34" charset="0"/>
              </a:rPr>
              <a:t>N = N/8;			// </a:t>
            </a:r>
            <a:r>
              <a:rPr lang="zh-CN" altLang="en-US" dirty="0">
                <a:latin typeface="Arial" panose="020B0604020202020204" pitchFamily="34" charset="0"/>
              </a:rPr>
              <a:t>求整除数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</a:rPr>
              <a:t>    </a:t>
            </a:r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</a:rPr>
              <a:t>    for(int 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=</a:t>
            </a:r>
            <a:r>
              <a:rPr lang="en-US" altLang="zh-CN" dirty="0" err="1">
                <a:latin typeface="Arial" panose="020B0604020202020204" pitchFamily="34" charset="0"/>
              </a:rPr>
              <a:t>S.length</a:t>
            </a:r>
            <a:r>
              <a:rPr lang="en-US" altLang="zh-CN" dirty="0">
                <a:latin typeface="Arial" panose="020B0604020202020204" pitchFamily="34" charset="0"/>
              </a:rPr>
              <a:t>()-1;i&gt;=0;i--)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</a:rPr>
              <a:t>        cout&lt;&lt;S[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</a:rPr>
              <a:t>}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6" name="灯片编号占位符 3">
            <a:extLst>
              <a:ext uri="{FF2B5EF4-FFF2-40B4-BE49-F238E27FC236}">
                <a16:creationId xmlns="" xmlns:a16="http://schemas.microsoft.com/office/drawing/2014/main" id="{2E623DD6-2952-48F1-A0B2-F74E2BE79E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9BCC4E-F4E5-4129-9342-8E8E0F4F26D0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="" xmlns:a16="http://schemas.microsoft.com/office/drawing/2014/main" id="{43F23441-D8EA-4A1D-AA10-9544E6C569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="" xmlns:a16="http://schemas.microsoft.com/office/drawing/2014/main" id="{0DCE7341-0FF6-4C75-8351-DF00E09CC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604" name="灯片编号占位符 3">
            <a:extLst>
              <a:ext uri="{FF2B5EF4-FFF2-40B4-BE49-F238E27FC236}">
                <a16:creationId xmlns="" xmlns:a16="http://schemas.microsoft.com/office/drawing/2014/main" id="{CC800802-A109-4BA0-9FD9-78100566FD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EC16EFB-FE56-4FA7-916D-1B9B7E1FF9FC}" type="slidenum">
              <a:rPr lang="zh-CN" altLang="en-US" sz="1200" smtClean="0"/>
              <a:pPr/>
              <a:t>17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="" xmlns:a16="http://schemas.microsoft.com/office/drawing/2014/main" id="{0158C0D4-96D9-4BF8-9DB1-A55D525D81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>
            <a:extLst>
              <a:ext uri="{FF2B5EF4-FFF2-40B4-BE49-F238E27FC236}">
                <a16:creationId xmlns="" xmlns:a16="http://schemas.microsoft.com/office/drawing/2014/main" id="{3370D162-100D-4F75-A348-F1C4ADCC0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注意：</a:t>
            </a:r>
            <a:r>
              <a:rPr lang="en-US" altLang="zh-CN" dirty="0">
                <a:latin typeface="Arial" panose="020B0604020202020204" pitchFamily="34" charset="0"/>
              </a:rPr>
              <a:t>C++</a:t>
            </a:r>
            <a:r>
              <a:rPr lang="zh-CN" altLang="en-US" dirty="0">
                <a:latin typeface="Arial" panose="020B0604020202020204" pitchFamily="34" charset="0"/>
              </a:rPr>
              <a:t>接收换行符，要用</a:t>
            </a:r>
            <a:r>
              <a:rPr lang="en-US" altLang="zh-CN" dirty="0" err="1">
                <a:latin typeface="Arial" panose="020B0604020202020204" pitchFamily="34" charset="0"/>
              </a:rPr>
              <a:t>cin.get</a:t>
            </a:r>
            <a:r>
              <a:rPr lang="en-US" altLang="zh-CN" dirty="0">
                <a:latin typeface="Arial" panose="020B0604020202020204" pitchFamily="34" charset="0"/>
              </a:rPr>
              <a:t>()</a:t>
            </a:r>
            <a:r>
              <a:rPr lang="zh-CN" altLang="en-US" dirty="0">
                <a:latin typeface="Arial" panose="020B0604020202020204" pitchFamily="34" charset="0"/>
              </a:rPr>
              <a:t>来获得。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比如：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char </a:t>
            </a:r>
            <a:r>
              <a:rPr lang="en-US" altLang="zh-CN" dirty="0" err="1">
                <a:latin typeface="Arial" panose="020B0604020202020204" pitchFamily="34" charset="0"/>
              </a:rPr>
              <a:t>ch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 err="1">
                <a:latin typeface="Arial" panose="020B0604020202020204" pitchFamily="34" charset="0"/>
              </a:rPr>
              <a:t>ch</a:t>
            </a:r>
            <a:r>
              <a:rPr lang="en-US" altLang="zh-CN" dirty="0">
                <a:latin typeface="Arial" panose="020B0604020202020204" pitchFamily="34" charset="0"/>
              </a:rPr>
              <a:t>=</a:t>
            </a:r>
            <a:r>
              <a:rPr lang="en-US" altLang="zh-CN" dirty="0" err="1">
                <a:latin typeface="Arial" panose="020B0604020202020204" pitchFamily="34" charset="0"/>
              </a:rPr>
              <a:t>cin.get</a:t>
            </a:r>
            <a:r>
              <a:rPr lang="en-US" altLang="zh-CN" dirty="0">
                <a:latin typeface="Arial" panose="020B0604020202020204" pitchFamily="34" charset="0"/>
              </a:rPr>
              <a:t>();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这个实验要注意两点：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）多用一个</a:t>
            </a:r>
            <a:r>
              <a:rPr lang="en-US" altLang="zh-CN" dirty="0" err="1">
                <a:latin typeface="Arial" panose="020B0604020202020204" pitchFamily="34" charset="0"/>
              </a:rPr>
              <a:t>cin.get</a:t>
            </a:r>
            <a:r>
              <a:rPr lang="en-US" altLang="zh-CN" dirty="0">
                <a:latin typeface="Arial" panose="020B0604020202020204" pitchFamily="34" charset="0"/>
              </a:rPr>
              <a:t>()</a:t>
            </a:r>
            <a:r>
              <a:rPr lang="zh-CN" altLang="en-US" dirty="0">
                <a:latin typeface="Arial" panose="020B0604020202020204" pitchFamily="34" charset="0"/>
              </a:rPr>
              <a:t>消除输入测试次数</a:t>
            </a:r>
            <a:r>
              <a:rPr lang="en-US" altLang="zh-CN" dirty="0">
                <a:latin typeface="Arial" panose="020B0604020202020204" pitchFamily="34" charset="0"/>
              </a:rPr>
              <a:t>t</a:t>
            </a:r>
            <a:r>
              <a:rPr lang="zh-CN" altLang="en-US" dirty="0">
                <a:latin typeface="Arial" panose="020B0604020202020204" pitchFamily="34" charset="0"/>
              </a:rPr>
              <a:t>后的回车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）提交时，</a:t>
            </a:r>
            <a:r>
              <a:rPr lang="en-US" altLang="zh-CN" dirty="0">
                <a:latin typeface="Arial" panose="020B0604020202020204" pitchFamily="34" charset="0"/>
              </a:rPr>
              <a:t>while(</a:t>
            </a:r>
            <a:r>
              <a:rPr lang="en-US" altLang="zh-CN" dirty="0" err="1">
                <a:latin typeface="Arial" panose="020B0604020202020204" pitchFamily="34" charset="0"/>
              </a:rPr>
              <a:t>ch</a:t>
            </a:r>
            <a:r>
              <a:rPr lang="en-US" altLang="zh-CN" dirty="0">
                <a:latin typeface="Arial" panose="020B0604020202020204" pitchFamily="34" charset="0"/>
              </a:rPr>
              <a:t>!=‘\n’)</a:t>
            </a:r>
            <a:r>
              <a:rPr lang="zh-CN" altLang="en-US" dirty="0">
                <a:latin typeface="Arial" panose="020B0604020202020204" pitchFamily="34" charset="0"/>
              </a:rPr>
              <a:t>条件要改成：</a:t>
            </a:r>
            <a:r>
              <a:rPr lang="en-US" altLang="zh-CN" dirty="0">
                <a:latin typeface="Arial" panose="020B0604020202020204" pitchFamily="34" charset="0"/>
              </a:rPr>
              <a:t>while(</a:t>
            </a:r>
            <a:r>
              <a:rPr lang="en-US" altLang="zh-CN" dirty="0" err="1">
                <a:latin typeface="Arial" panose="020B0604020202020204" pitchFamily="34" charset="0"/>
              </a:rPr>
              <a:t>ch</a:t>
            </a:r>
            <a:r>
              <a:rPr lang="en-US" altLang="zh-CN" dirty="0">
                <a:latin typeface="Arial" panose="020B0604020202020204" pitchFamily="34" charset="0"/>
              </a:rPr>
              <a:t>!=EOF&amp;&amp;</a:t>
            </a:r>
            <a:r>
              <a:rPr lang="en-US" altLang="zh-CN" dirty="0" err="1">
                <a:latin typeface="Arial" panose="020B0604020202020204" pitchFamily="34" charset="0"/>
              </a:rPr>
              <a:t>ch</a:t>
            </a:r>
            <a:r>
              <a:rPr lang="en-US" altLang="zh-CN" dirty="0">
                <a:latin typeface="Arial" panose="020B0604020202020204" pitchFamily="34" charset="0"/>
              </a:rPr>
              <a:t>!=‘\n’)    //OJ has a Runtime Error </a:t>
            </a:r>
            <a:r>
              <a:rPr lang="en-US" altLang="zh-CN" dirty="0" err="1">
                <a:latin typeface="Arial" panose="020B0604020202020204" pitchFamily="34" charset="0"/>
              </a:rPr>
              <a:t>whitout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</a:rPr>
              <a:t>ch</a:t>
            </a:r>
            <a:r>
              <a:rPr lang="en-US" altLang="zh-CN" dirty="0">
                <a:latin typeface="Arial" panose="020B0604020202020204" pitchFamily="34" charset="0"/>
              </a:rPr>
              <a:t>!=EOF  </a:t>
            </a:r>
            <a:r>
              <a:rPr lang="zh-CN" altLang="en-US" dirty="0">
                <a:latin typeface="Arial" panose="020B0604020202020204" pitchFamily="34" charset="0"/>
              </a:rPr>
              <a:t>时间超限错误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  #define EOF -1</a:t>
            </a: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EOF</a:t>
            </a:r>
            <a:r>
              <a:rPr lang="zh-CN" altLang="en-US" dirty="0">
                <a:latin typeface="Arial" panose="020B0604020202020204" pitchFamily="34" charset="0"/>
              </a:rPr>
              <a:t>自己定义</a:t>
            </a:r>
            <a:r>
              <a:rPr lang="zh-CN" altLang="en-US" dirty="0" smtClean="0">
                <a:latin typeface="Arial" panose="020B0604020202020204" pitchFamily="34" charset="0"/>
              </a:rPr>
              <a:t>）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也可以改成用</a:t>
            </a:r>
            <a:r>
              <a:rPr lang="en-US" altLang="zh-CN" dirty="0" smtClean="0">
                <a:latin typeface="Arial" panose="020B0604020202020204" pitchFamily="34" charset="0"/>
              </a:rPr>
              <a:t>string</a:t>
            </a:r>
            <a:r>
              <a:rPr lang="zh-CN" altLang="en-US" dirty="0" smtClean="0">
                <a:latin typeface="Arial" panose="020B0604020202020204" pitchFamily="34" charset="0"/>
              </a:rPr>
              <a:t>类型变量接收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7652" name="灯片编号占位符 3">
            <a:extLst>
              <a:ext uri="{FF2B5EF4-FFF2-40B4-BE49-F238E27FC236}">
                <a16:creationId xmlns="" xmlns:a16="http://schemas.microsoft.com/office/drawing/2014/main" id="{32B9A8C8-8ADF-46C8-9C48-49162EDF9B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2FB552E-CB2E-4F3E-A04C-3446EDFD0205}" type="slidenum">
              <a:rPr lang="zh-CN" altLang="en-US" sz="1200" smtClean="0"/>
              <a:pPr/>
              <a:t>18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="" xmlns:a16="http://schemas.microsoft.com/office/drawing/2014/main" id="{5C23612A-BAB7-4A9C-BB41-36D44D528B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="" xmlns:a16="http://schemas.microsoft.com/office/drawing/2014/main" id="{1E374900-43F7-444E-BADD-2F7FBA646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用户直接输入的是中缀表达式，计算机不能直接求值，就先将中缀表达式转化为后缀表达式，然后再对后缀表达式求值（也是用堆栈的方法）。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将中缀表达式转换成等价的后缀表达式后，求值时，不需要再考虑运算符的优先级，只需从左到右扫描一遍后缀表达式即可。具体求值步骤为：从左到右扫描后缀表 达式，遇到运算符就把表达式中该运算符前面两个操作数取出并运算，然后把结果带回后缀表达式；继续扫描直到后缀表达式最后一个表达式。 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3012" name="灯片编号占位符 3">
            <a:extLst>
              <a:ext uri="{FF2B5EF4-FFF2-40B4-BE49-F238E27FC236}">
                <a16:creationId xmlns="" xmlns:a16="http://schemas.microsoft.com/office/drawing/2014/main" id="{F1B1D716-770A-48F3-A822-02FE6331C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E918A0F-6C58-4008-A995-F01C2CEF6711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="" xmlns:a16="http://schemas.microsoft.com/office/drawing/2014/main" id="{8437DEA9-38F4-4791-A39E-285226817B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>
            <a:extLst>
              <a:ext uri="{FF2B5EF4-FFF2-40B4-BE49-F238E27FC236}">
                <a16:creationId xmlns="" xmlns:a16="http://schemas.microsoft.com/office/drawing/2014/main" id="{668557B4-03AD-4285-90F1-B580D0F4F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这个表程序化需要这几步走：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、设置一个一维数组：</a:t>
            </a:r>
            <a:r>
              <a:rPr lang="en-US" altLang="zh-CN" dirty="0">
                <a:latin typeface="Arial" panose="020B0604020202020204" pitchFamily="34" charset="0"/>
              </a:rPr>
              <a:t>char opt[7]={‘+’,’-’,’*’,’/’,’(‘,’)’,’#’}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、设置一个二维数组保留运算符之间的关系：</a:t>
            </a:r>
            <a:r>
              <a:rPr lang="en-US" altLang="zh-CN" dirty="0">
                <a:latin typeface="Arial" panose="020B0604020202020204" pitchFamily="34" charset="0"/>
              </a:rPr>
              <a:t>char a[7][7]={‘&gt;’,’&gt;’....} //</a:t>
            </a:r>
            <a:r>
              <a:rPr lang="zh-CN" altLang="en-US" dirty="0">
                <a:latin typeface="Arial" panose="020B0604020202020204" pitchFamily="34" charset="0"/>
              </a:rPr>
              <a:t>出错可以用空格表示</a:t>
            </a:r>
            <a:r>
              <a:rPr lang="en-US" altLang="zh-CN" dirty="0">
                <a:latin typeface="Arial" panose="020B0604020202020204" pitchFamily="34" charset="0"/>
              </a:rPr>
              <a:t>’ ‘</a:t>
            </a:r>
            <a:r>
              <a:rPr lang="zh-CN" altLang="en-US" dirty="0">
                <a:latin typeface="Arial" panose="020B0604020202020204" pitchFamily="34" charset="0"/>
              </a:rPr>
              <a:t>，或其他约定字符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6084" name="灯片编号占位符 3">
            <a:extLst>
              <a:ext uri="{FF2B5EF4-FFF2-40B4-BE49-F238E27FC236}">
                <a16:creationId xmlns="" xmlns:a16="http://schemas.microsoft.com/office/drawing/2014/main" id="{F39BBBFA-F5D2-4D7E-B8BC-C188B8F862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1384DD-9158-4CA4-B5FB-C8775B2DB732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="" xmlns:a16="http://schemas.microsoft.com/office/drawing/2014/main" id="{3BE1E3F4-594B-4B39-A045-75D691AB1B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="" xmlns:a16="http://schemas.microsoft.com/office/drawing/2014/main" id="{5AFF2C2B-6103-4972-A724-2BCE93B6A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最后一步“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转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L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”，表示当栈顶元素优先级大于新运算符时，先取出栈顶元素放入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，再用当前栈顶元素和新运算符比较。 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="" xmlns:a16="http://schemas.microsoft.com/office/drawing/2014/main" id="{2BEBCEE2-3456-4800-90D5-438B7B790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0A3FF3-5924-4267-B289-1216FE6964D6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="" xmlns:a16="http://schemas.microsoft.com/office/drawing/2014/main" id="{417B9931-8FA5-474E-B2CC-5401194C9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>
            <a:extLst>
              <a:ext uri="{FF2B5EF4-FFF2-40B4-BE49-F238E27FC236}">
                <a16:creationId xmlns="" xmlns:a16="http://schemas.microsoft.com/office/drawing/2014/main" id="{60D56301-324D-4F6D-8613-AF4C8CCDA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、将中缀表达式转化成后缀表达式，需要一个运算符栈和一个字符串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、若直接从中缀表达式求值，需要一个运算符栈和一个操作数栈和一个字符串（用处为识别两位以上的数值）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后缀表达式求值：用到了一个栈，对输入的运算数表达式边扫描边求值（如果是操作数，则进栈；如果是运算符，不进栈，根据运算符的目数，弹出相应数目的操作数，然后将结果入栈；表达式扫描完成后，将栈顶元素出栈，即运算结果）</a:t>
            </a:r>
          </a:p>
        </p:txBody>
      </p:sp>
      <p:sp>
        <p:nvSpPr>
          <p:cNvPr id="50180" name="灯片编号占位符 3">
            <a:extLst>
              <a:ext uri="{FF2B5EF4-FFF2-40B4-BE49-F238E27FC236}">
                <a16:creationId xmlns="" xmlns:a16="http://schemas.microsoft.com/office/drawing/2014/main" id="{EE374EDA-3937-40C3-97A6-772BD15A60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922575B-B62E-4753-82A2-74900C1DD463}" type="slidenum">
              <a:rPr lang="zh-CN" altLang="en-US" sz="1200" smtClean="0"/>
              <a:pPr/>
              <a:t>27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="" xmlns:a16="http://schemas.microsoft.com/office/drawing/2014/main" id="{A3A0B726-D5AD-4316-A481-2951B6863B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>
            <a:extLst>
              <a:ext uri="{FF2B5EF4-FFF2-40B4-BE49-F238E27FC236}">
                <a16:creationId xmlns="" xmlns:a16="http://schemas.microsoft.com/office/drawing/2014/main" id="{54CCC7E6-6933-4E45-AB61-C0AC8447A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用栈这种结构是因为当一个方块的四个方向都不通的时候，需要重新考察它的上一个方块的其他方向是否可行。</a:t>
            </a:r>
            <a:endParaRPr lang="en-US" altLang="zh-CN">
              <a:latin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当应用与之前的状态有关时，就可以考虑栈这种结构。</a:t>
            </a:r>
          </a:p>
        </p:txBody>
      </p:sp>
      <p:sp>
        <p:nvSpPr>
          <p:cNvPr id="37892" name="灯片编号占位符 3">
            <a:extLst>
              <a:ext uri="{FF2B5EF4-FFF2-40B4-BE49-F238E27FC236}">
                <a16:creationId xmlns="" xmlns:a16="http://schemas.microsoft.com/office/drawing/2014/main" id="{9ECB6E1B-6FFB-4816-9A4E-FFDE4EBB42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9D6184-32CC-423F-B3F1-C091B33A5760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="" xmlns:a16="http://schemas.microsoft.com/office/drawing/2014/main" id="{E4C63935-8C4B-4E4A-BCB5-B8C1AF6C82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="" xmlns:a16="http://schemas.microsoft.com/office/drawing/2014/main" id="{29A3A020-CD34-40AF-B403-319EC0D6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如果当前方块可走，则入栈，每个方块入栈信息包括：</a:t>
            </a:r>
            <a:r>
              <a:rPr lang="en-US" altLang="zh-CN" dirty="0">
                <a:latin typeface="Arial" panose="020B0604020202020204" pitchFamily="34" charset="0"/>
              </a:rPr>
              <a:t>x</a:t>
            </a:r>
            <a:r>
              <a:rPr lang="zh-CN" altLang="en-US" dirty="0">
                <a:latin typeface="Arial" panose="020B0604020202020204" pitchFamily="34" charset="0"/>
              </a:rPr>
              <a:t>坐标，</a:t>
            </a:r>
            <a:r>
              <a:rPr lang="en-US" altLang="zh-CN" dirty="0">
                <a:latin typeface="Arial" panose="020B0604020202020204" pitchFamily="34" charset="0"/>
              </a:rPr>
              <a:t>y</a:t>
            </a:r>
            <a:r>
              <a:rPr lang="zh-CN" altLang="en-US" dirty="0">
                <a:latin typeface="Arial" panose="020B0604020202020204" pitchFamily="34" charset="0"/>
              </a:rPr>
              <a:t>坐标，是否被选中。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class Cell{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int state;  //</a:t>
            </a:r>
            <a:r>
              <a:rPr lang="zh-CN" altLang="en-US" dirty="0">
                <a:latin typeface="Arial" panose="020B0604020202020204" pitchFamily="34" charset="0"/>
              </a:rPr>
              <a:t>表示该点是否包含在路径中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</a:t>
            </a:r>
            <a:r>
              <a:rPr lang="en-US" altLang="zh-CN" dirty="0">
                <a:latin typeface="Arial" panose="020B0604020202020204" pitchFamily="34" charset="0"/>
              </a:rPr>
              <a:t>int x;   //</a:t>
            </a:r>
            <a:r>
              <a:rPr lang="zh-CN" altLang="en-US" dirty="0">
                <a:latin typeface="Arial" panose="020B0604020202020204" pitchFamily="34" charset="0"/>
              </a:rPr>
              <a:t>点的</a:t>
            </a:r>
            <a:r>
              <a:rPr lang="en-US" altLang="zh-CN" dirty="0">
                <a:latin typeface="Arial" panose="020B0604020202020204" pitchFamily="34" charset="0"/>
              </a:rPr>
              <a:t>x</a:t>
            </a:r>
            <a:r>
              <a:rPr lang="zh-CN" altLang="en-US" dirty="0">
                <a:latin typeface="Arial" panose="020B0604020202020204" pitchFamily="34" charset="0"/>
              </a:rPr>
              <a:t>坐标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</a:t>
            </a:r>
            <a:r>
              <a:rPr lang="en-US" altLang="zh-CN" dirty="0">
                <a:latin typeface="Arial" panose="020B0604020202020204" pitchFamily="34" charset="0"/>
              </a:rPr>
              <a:t>int y;   //</a:t>
            </a:r>
            <a:r>
              <a:rPr lang="zh-CN" altLang="en-US" dirty="0">
                <a:latin typeface="Arial" panose="020B0604020202020204" pitchFamily="34" charset="0"/>
              </a:rPr>
              <a:t>点的</a:t>
            </a:r>
            <a:r>
              <a:rPr lang="en-US" altLang="zh-CN" dirty="0">
                <a:latin typeface="Arial" panose="020B0604020202020204" pitchFamily="34" charset="0"/>
              </a:rPr>
              <a:t>y</a:t>
            </a:r>
            <a:r>
              <a:rPr lang="zh-CN" altLang="en-US" dirty="0">
                <a:latin typeface="Arial" panose="020B0604020202020204" pitchFamily="34" charset="0"/>
              </a:rPr>
              <a:t>坐标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public: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void set(int </a:t>
            </a:r>
            <a:r>
              <a:rPr lang="en-US" altLang="zh-CN" dirty="0" err="1">
                <a:latin typeface="Arial" panose="020B0604020202020204" pitchFamily="34" charset="0"/>
              </a:rPr>
              <a:t>a,int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</a:rPr>
              <a:t>b,int</a:t>
            </a:r>
            <a:r>
              <a:rPr lang="en-US" altLang="zh-CN" dirty="0">
                <a:latin typeface="Arial" panose="020B0604020202020204" pitchFamily="34" charset="0"/>
              </a:rPr>
              <a:t> c){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state=a;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x=b;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y=c;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friend class </a:t>
            </a:r>
            <a:r>
              <a:rPr lang="en-US" altLang="zh-CN" dirty="0" err="1">
                <a:latin typeface="Arial" panose="020B0604020202020204" pitchFamily="34" charset="0"/>
              </a:rPr>
              <a:t>Migong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};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注意：数据是放在二维数组中的，因此，某个点的上下左右</a:t>
            </a:r>
            <a:r>
              <a:rPr lang="en-US" altLang="zh-CN" dirty="0">
                <a:latin typeface="Arial" panose="020B0604020202020204" pitchFamily="34" charset="0"/>
              </a:rPr>
              <a:t>4</a:t>
            </a:r>
            <a:r>
              <a:rPr lang="zh-CN" altLang="en-US" dirty="0">
                <a:latin typeface="Arial" panose="020B0604020202020204" pitchFamily="34" charset="0"/>
              </a:rPr>
              <a:t>个方向的点要用数组的下标表示出来，而不是在数轴上的表示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点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x,y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</a:rPr>
              <a:t>，右边点的坐标：</a:t>
            </a:r>
            <a:r>
              <a:rPr lang="en-US" altLang="zh-CN" dirty="0">
                <a:latin typeface="Arial" panose="020B0604020202020204" pitchFamily="34" charset="0"/>
              </a:rPr>
              <a:t>(x,y+1)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     </a:t>
            </a:r>
            <a:r>
              <a:rPr lang="zh-CN" altLang="en-US" dirty="0">
                <a:latin typeface="Arial" panose="020B0604020202020204" pitchFamily="34" charset="0"/>
              </a:rPr>
              <a:t>下边点的坐标：</a:t>
            </a:r>
            <a:r>
              <a:rPr lang="en-US" altLang="zh-CN" dirty="0">
                <a:latin typeface="Arial" panose="020B0604020202020204" pitchFamily="34" charset="0"/>
              </a:rPr>
              <a:t>(x+1,y)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     </a:t>
            </a:r>
            <a:r>
              <a:rPr lang="zh-CN" altLang="en-US" dirty="0">
                <a:latin typeface="Arial" panose="020B0604020202020204" pitchFamily="34" charset="0"/>
              </a:rPr>
              <a:t>左边点的坐标：</a:t>
            </a:r>
            <a:r>
              <a:rPr lang="en-US" altLang="zh-CN" dirty="0">
                <a:latin typeface="Arial" panose="020B0604020202020204" pitchFamily="34" charset="0"/>
              </a:rPr>
              <a:t>(x,y-1)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     </a:t>
            </a:r>
            <a:r>
              <a:rPr lang="zh-CN" altLang="en-US" dirty="0">
                <a:latin typeface="Arial" panose="020B0604020202020204" pitchFamily="34" charset="0"/>
              </a:rPr>
              <a:t>上边点的坐标：</a:t>
            </a:r>
            <a:r>
              <a:rPr lang="en-US" altLang="zh-CN" dirty="0">
                <a:latin typeface="Arial" panose="020B0604020202020204" pitchFamily="34" charset="0"/>
              </a:rPr>
              <a:t>(x-1,y)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需要定义一个二维数组，有“</a:t>
            </a:r>
            <a:r>
              <a:rPr lang="en-US" altLang="zh-CN" dirty="0">
                <a:latin typeface="Arial" panose="020B0604020202020204" pitchFamily="34" charset="0"/>
              </a:rPr>
              <a:t>#</a:t>
            </a:r>
            <a:r>
              <a:rPr lang="zh-CN" altLang="en-US" dirty="0">
                <a:latin typeface="Arial" panose="020B0604020202020204" pitchFamily="34" charset="0"/>
              </a:rPr>
              <a:t>”的标示为“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”，其他的标示为“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</a:rPr>
              <a:t>”，每入栈一个方块，就将其标示为“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”，防止重复走。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9940" name="灯片编号占位符 3">
            <a:extLst>
              <a:ext uri="{FF2B5EF4-FFF2-40B4-BE49-F238E27FC236}">
                <a16:creationId xmlns="" xmlns:a16="http://schemas.microsoft.com/office/drawing/2014/main" id="{22B23454-07FA-4FE9-BBE9-9AB4153AD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364D2DE-B76D-4E33-B44F-529888FCDBCA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="" xmlns:a16="http://schemas.microsoft.com/office/drawing/2014/main" id="{2880DA19-C437-4855-87C2-5E4C1E720C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="" xmlns:a16="http://schemas.microsoft.com/office/drawing/2014/main" id="{F6FEBC25-3C1C-49D7-A79B-FC85A5DE29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从数据结构的角度看，栈和队列也是一种线性表，它们是操作受限的线性表。栈必须按后进先出的规则进行操作，队列必须按先进先出的规则进行操作。</a:t>
            </a:r>
          </a:p>
          <a:p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="" xmlns:a16="http://schemas.microsoft.com/office/drawing/2014/main" id="{ADE71B80-8107-4F21-881B-631D9A6834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E62F2E3-727C-4A3D-9FF0-D25579E511E1}" type="slidenum">
              <a:rPr lang="zh-CN" altLang="en-US" sz="1200" smtClean="0"/>
              <a:pPr/>
              <a:t>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日常生活中有很多后进先出的例子。例如：一叠堆在一起的盘子，要从中取出一只或放入一只，只有从顶部操作比较方便。在程序设计中，也常常需要栈这样的数据结构，如编译程序中判断表达式括号匹配、算术表达式求值等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1A43E2-6DC6-46CB-B376-ACA9ECC10516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40588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栈是操作受限的线性表，因此线性表的存储结构对栈也是适用的，只是操作不同。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1A43E2-6DC6-46CB-B376-ACA9ECC10516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6082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="" xmlns:a16="http://schemas.microsoft.com/office/drawing/2014/main" id="{56342BA1-DC77-4D62-ACCE-5979305D0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="" xmlns:a16="http://schemas.microsoft.com/office/drawing/2014/main" id="{FF834166-33EA-48C1-A44B-6B52B33A9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栈中的数据元素用一个预设足够长度的一维数组来存储。栈底位置可以设置在数组的任一个端点，一般设在下标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</a:rPr>
              <a:t>处。由于栈顶位置会随着入栈和出栈而变化，因此可用一个整型变量来表示当前栈顶的位置。</a:t>
            </a:r>
          </a:p>
        </p:txBody>
      </p:sp>
      <p:sp>
        <p:nvSpPr>
          <p:cNvPr id="12292" name="灯片编号占位符 3">
            <a:extLst>
              <a:ext uri="{FF2B5EF4-FFF2-40B4-BE49-F238E27FC236}">
                <a16:creationId xmlns="" xmlns:a16="http://schemas.microsoft.com/office/drawing/2014/main" id="{6986EFD5-2569-45AA-8309-449E74A1C4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693F7EE-59DC-4702-93AA-FDC357117C5A}" type="slidenum">
              <a:rPr lang="zh-CN" altLang="en-US" sz="1200" smtClean="0"/>
              <a:pPr/>
              <a:t>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="" xmlns:a16="http://schemas.microsoft.com/office/drawing/2014/main" id="{4E7B686E-750F-42F8-BDDB-9CEAB2678D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>
            <a:extLst>
              <a:ext uri="{FF2B5EF4-FFF2-40B4-BE49-F238E27FC236}">
                <a16:creationId xmlns="" xmlns:a16="http://schemas.microsoft.com/office/drawing/2014/main" id="{C0A16A82-7375-41F0-8A69-8BA2A7C76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栈顶可以用指针表示，也可以用整数表示，表示数组的有效下标。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template&lt;class </a:t>
            </a:r>
            <a:r>
              <a:rPr lang="en-US" altLang="zh-CN" dirty="0" err="1">
                <a:latin typeface="Arial" panose="020B0604020202020204" pitchFamily="34" charset="0"/>
              </a:rPr>
              <a:t>T,int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</a:rPr>
              <a:t>MaxSize</a:t>
            </a:r>
            <a:r>
              <a:rPr lang="en-US" altLang="zh-CN" dirty="0">
                <a:latin typeface="Arial" panose="020B0604020202020204" pitchFamily="34" charset="0"/>
              </a:rPr>
              <a:t>&gt;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class SeqStack{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T data[</a:t>
            </a:r>
            <a:r>
              <a:rPr lang="en-US" altLang="zh-CN" dirty="0" err="1">
                <a:latin typeface="Arial" panose="020B0604020202020204" pitchFamily="34" charset="0"/>
              </a:rPr>
              <a:t>MaxSize</a:t>
            </a:r>
            <a:r>
              <a:rPr lang="en-US" altLang="zh-CN" dirty="0">
                <a:latin typeface="Arial" panose="020B0604020202020204" pitchFamily="34" charset="0"/>
              </a:rPr>
              <a:t>];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int top;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public: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SeqStack();        //</a:t>
            </a:r>
            <a:r>
              <a:rPr lang="zh-CN" altLang="en-US" dirty="0">
                <a:latin typeface="Arial" panose="020B0604020202020204" pitchFamily="34" charset="0"/>
              </a:rPr>
              <a:t>构造函数，初始化栈顶值为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int Push(T x);     //</a:t>
            </a:r>
            <a:r>
              <a:rPr lang="zh-CN" altLang="en-US" dirty="0">
                <a:latin typeface="Arial" panose="020B0604020202020204" pitchFamily="34" charset="0"/>
              </a:rPr>
              <a:t>入栈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    </a:t>
            </a:r>
            <a:r>
              <a:rPr lang="en-US" altLang="zh-CN" dirty="0">
                <a:latin typeface="Arial" panose="020B0604020202020204" pitchFamily="34" charset="0"/>
              </a:rPr>
              <a:t>T Pop();             //</a:t>
            </a:r>
            <a:r>
              <a:rPr lang="zh-CN" altLang="en-US" dirty="0">
                <a:latin typeface="Arial" panose="020B0604020202020204" pitchFamily="34" charset="0"/>
              </a:rPr>
              <a:t>出栈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    </a:t>
            </a:r>
            <a:r>
              <a:rPr lang="en-US" altLang="zh-CN" dirty="0">
                <a:latin typeface="Arial" panose="020B0604020202020204" pitchFamily="34" charset="0"/>
              </a:rPr>
              <a:t>T Top();              //</a:t>
            </a:r>
            <a:r>
              <a:rPr lang="zh-CN" altLang="en-US" dirty="0">
                <a:latin typeface="Arial" panose="020B0604020202020204" pitchFamily="34" charset="0"/>
              </a:rPr>
              <a:t>取栈顶元素（元素并不出栈）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    </a:t>
            </a:r>
            <a:r>
              <a:rPr lang="en-US" altLang="zh-CN" dirty="0">
                <a:latin typeface="Arial" panose="020B0604020202020204" pitchFamily="34" charset="0"/>
              </a:rPr>
              <a:t>bool Empty();     //</a:t>
            </a:r>
            <a:r>
              <a:rPr lang="zh-CN" altLang="en-US" dirty="0">
                <a:latin typeface="Arial" panose="020B0604020202020204" pitchFamily="34" charset="0"/>
              </a:rPr>
              <a:t>判断栈是否为空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};</a:t>
            </a:r>
          </a:p>
        </p:txBody>
      </p:sp>
      <p:sp>
        <p:nvSpPr>
          <p:cNvPr id="14340" name="灯片编号占位符 3">
            <a:extLst>
              <a:ext uri="{FF2B5EF4-FFF2-40B4-BE49-F238E27FC236}">
                <a16:creationId xmlns="" xmlns:a16="http://schemas.microsoft.com/office/drawing/2014/main" id="{87B6E8C7-F28A-4825-93EC-64E00FAE1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98592A-6C98-4A33-A74D-DB6CC2E0990C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3115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="" xmlns:a16="http://schemas.microsoft.com/office/drawing/2014/main" id="{4E7B686E-750F-42F8-BDDB-9CEAB2678D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>
            <a:extLst>
              <a:ext uri="{FF2B5EF4-FFF2-40B4-BE49-F238E27FC236}">
                <a16:creationId xmlns="" xmlns:a16="http://schemas.microsoft.com/office/drawing/2014/main" id="{C0A16A82-7375-41F0-8A69-8BA2A7C76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340" name="灯片编号占位符 3">
            <a:extLst>
              <a:ext uri="{FF2B5EF4-FFF2-40B4-BE49-F238E27FC236}">
                <a16:creationId xmlns="" xmlns:a16="http://schemas.microsoft.com/office/drawing/2014/main" id="{87B6E8C7-F28A-4825-93EC-64E00FAE1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98592A-6C98-4A33-A74D-DB6CC2E0990C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5587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="" xmlns:a16="http://schemas.microsoft.com/office/drawing/2014/main" id="{A4A823BC-B533-4863-B59F-FD26DA1BF5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="" xmlns:a16="http://schemas.microsoft.com/office/drawing/2014/main" id="{D2A4516A-D37E-4750-88CA-5D463D239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插入时：在当前</a:t>
            </a:r>
            <a:r>
              <a:rPr lang="en-US" altLang="zh-CN" dirty="0">
                <a:latin typeface="Arial" panose="020B0604020202020204" pitchFamily="34" charset="0"/>
              </a:rPr>
              <a:t>top</a:t>
            </a:r>
            <a:r>
              <a:rPr lang="zh-CN" altLang="en-US" dirty="0">
                <a:latin typeface="Arial" panose="020B0604020202020204" pitchFamily="34" charset="0"/>
              </a:rPr>
              <a:t>位置上先插入，然后</a:t>
            </a:r>
            <a:r>
              <a:rPr lang="en-US" altLang="zh-CN" dirty="0">
                <a:latin typeface="Arial" panose="020B0604020202020204" pitchFamily="34" charset="0"/>
              </a:rPr>
              <a:t>top+1;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删除时：先取出数据，然后</a:t>
            </a:r>
            <a:r>
              <a:rPr lang="en-US" altLang="zh-CN" dirty="0">
                <a:latin typeface="Arial" panose="020B0604020202020204" pitchFamily="34" charset="0"/>
              </a:rPr>
              <a:t>top-1</a:t>
            </a:r>
            <a:r>
              <a:rPr lang="zh-CN" altLang="en-US" dirty="0">
                <a:latin typeface="Arial" panose="020B0604020202020204" pitchFamily="34" charset="0"/>
              </a:rPr>
              <a:t>；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////////////////////////////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top</a:t>
            </a:r>
            <a:r>
              <a:rPr lang="zh-CN" altLang="en-US" dirty="0">
                <a:latin typeface="Arial" panose="020B0604020202020204" pitchFamily="34" charset="0"/>
              </a:rPr>
              <a:t>除了可用整数表示外，也可以用指针表示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、初始化时，</a:t>
            </a:r>
            <a:r>
              <a:rPr lang="en-US" altLang="zh-CN" dirty="0">
                <a:latin typeface="Arial" panose="020B0604020202020204" pitchFamily="34" charset="0"/>
              </a:rPr>
              <a:t>top=base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、当</a:t>
            </a:r>
            <a:r>
              <a:rPr lang="en-US" altLang="zh-CN" dirty="0">
                <a:latin typeface="Arial" panose="020B0604020202020204" pitchFamily="34" charset="0"/>
              </a:rPr>
              <a:t>top=base</a:t>
            </a:r>
            <a:r>
              <a:rPr lang="zh-CN" altLang="en-US" dirty="0">
                <a:latin typeface="Arial" panose="020B0604020202020204" pitchFamily="34" charset="0"/>
              </a:rPr>
              <a:t>时，栈空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</a:rPr>
              <a:t>、当</a:t>
            </a:r>
            <a:r>
              <a:rPr lang="en-US" altLang="zh-CN" dirty="0">
                <a:latin typeface="Arial" panose="020B0604020202020204" pitchFamily="34" charset="0"/>
              </a:rPr>
              <a:t>top-base=MAXSTACKSIZE</a:t>
            </a:r>
            <a:r>
              <a:rPr lang="zh-CN" altLang="en-US" dirty="0">
                <a:latin typeface="Arial" panose="020B0604020202020204" pitchFamily="34" charset="0"/>
              </a:rPr>
              <a:t>，栈满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4</a:t>
            </a:r>
            <a:r>
              <a:rPr lang="zh-CN" altLang="en-US" dirty="0">
                <a:latin typeface="Arial" panose="020B0604020202020204" pitchFamily="34" charset="0"/>
              </a:rPr>
              <a:t>、入栈：*</a:t>
            </a:r>
            <a:r>
              <a:rPr lang="en-US" altLang="zh-CN" dirty="0">
                <a:latin typeface="Arial" panose="020B0604020202020204" pitchFamily="34" charset="0"/>
              </a:rPr>
              <a:t>top=e; top++;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5</a:t>
            </a:r>
            <a:r>
              <a:rPr lang="zh-CN" altLang="en-US" dirty="0">
                <a:latin typeface="Arial" panose="020B0604020202020204" pitchFamily="34" charset="0"/>
              </a:rPr>
              <a:t>、出栈：</a:t>
            </a:r>
            <a:r>
              <a:rPr lang="en-US" altLang="zh-CN" dirty="0">
                <a:latin typeface="Arial" panose="020B0604020202020204" pitchFamily="34" charset="0"/>
              </a:rPr>
              <a:t>e=*top; top--;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="" xmlns:a16="http://schemas.microsoft.com/office/drawing/2014/main" id="{C7612AC3-8310-4B7C-AF76-91DE7CA58C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CA34A6D-1CD4-47C3-ABC8-7BCF4362173D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="" xmlns:a16="http://schemas.microsoft.com/office/drawing/2014/main" id="{FA0F1AB8-2236-4A11-9733-C8556982FA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>
            <a:extLst>
              <a:ext uri="{FF2B5EF4-FFF2-40B4-BE49-F238E27FC236}">
                <a16:creationId xmlns="" xmlns:a16="http://schemas.microsoft.com/office/drawing/2014/main" id="{B77D2A0B-6D1B-4B0F-B41D-73B9E84CD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cabd</a:t>
            </a:r>
            <a:r>
              <a:rPr lang="zh-CN" altLang="en-US" dirty="0">
                <a:latin typeface="Arial" panose="020B0604020202020204" pitchFamily="34" charset="0"/>
              </a:rPr>
              <a:t>按输入顺序有</a:t>
            </a:r>
            <a:r>
              <a:rPr lang="en-US" altLang="zh-CN" dirty="0">
                <a:latin typeface="Arial" panose="020B0604020202020204" pitchFamily="34" charset="0"/>
              </a:rPr>
              <a:t>4</a:t>
            </a:r>
            <a:r>
              <a:rPr lang="zh-CN" altLang="en-US" dirty="0">
                <a:latin typeface="Arial" panose="020B0604020202020204" pitchFamily="34" charset="0"/>
              </a:rPr>
              <a:t>种三三组合：</a:t>
            </a:r>
            <a:r>
              <a:rPr lang="en-US" altLang="zh-CN" dirty="0" err="1">
                <a:latin typeface="Arial" panose="020B0604020202020204" pitchFamily="34" charset="0"/>
              </a:rPr>
              <a:t>cab,cad,cbd,abd</a:t>
            </a:r>
            <a:r>
              <a:rPr lang="zh-CN" altLang="en-US" dirty="0">
                <a:latin typeface="Arial" panose="020B0604020202020204" pitchFamily="34" charset="0"/>
              </a:rPr>
              <a:t>，对应的非法组合为</a:t>
            </a:r>
            <a:r>
              <a:rPr lang="en-US" altLang="zh-CN" dirty="0" err="1">
                <a:latin typeface="Arial" panose="020B0604020202020204" pitchFamily="34" charset="0"/>
              </a:rPr>
              <a:t>bca,dca,dcb,dab</a:t>
            </a:r>
            <a:r>
              <a:rPr lang="zh-CN" altLang="en-US" dirty="0">
                <a:latin typeface="Arial" panose="020B0604020202020204" pitchFamily="34" charset="0"/>
              </a:rPr>
              <a:t>，对于每组情况补充完整，再去掉重复的，就是不可能得到的出栈序列</a:t>
            </a:r>
            <a:r>
              <a:rPr lang="en-US" altLang="zh-CN" dirty="0">
                <a:latin typeface="Arial" panose="020B0604020202020204" pitchFamily="34" charset="0"/>
              </a:rPr>
              <a:t>.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 err="1">
                <a:latin typeface="Arial" panose="020B0604020202020204" pitchFamily="34" charset="0"/>
              </a:rPr>
              <a:t>bca:dbca,bdca,bcda,bcad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 err="1">
                <a:latin typeface="Arial" panose="020B0604020202020204" pitchFamily="34" charset="0"/>
              </a:rPr>
              <a:t>dca:</a:t>
            </a:r>
            <a:r>
              <a:rPr lang="en-US" altLang="zh-CN" b="1" i="1" u="sng" dirty="0" err="1">
                <a:solidFill>
                  <a:srgbClr val="FF0000"/>
                </a:solidFill>
                <a:latin typeface="Arial" panose="020B0604020202020204" pitchFamily="34" charset="0"/>
              </a:rPr>
              <a:t>bdca</a:t>
            </a:r>
            <a:r>
              <a:rPr lang="en-US" altLang="zh-CN" dirty="0" err="1">
                <a:latin typeface="Arial" panose="020B0604020202020204" pitchFamily="34" charset="0"/>
              </a:rPr>
              <a:t>,</a:t>
            </a:r>
            <a:r>
              <a:rPr lang="en-US" altLang="zh-CN" b="1" i="1" u="sng" dirty="0" err="1">
                <a:latin typeface="Arial" panose="020B0604020202020204" pitchFamily="34" charset="0"/>
              </a:rPr>
              <a:t>dbca</a:t>
            </a:r>
            <a:r>
              <a:rPr lang="en-US" altLang="zh-CN" dirty="0" err="1">
                <a:latin typeface="Arial" panose="020B0604020202020204" pitchFamily="34" charset="0"/>
              </a:rPr>
              <a:t>,dcba,dcab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 err="1">
                <a:latin typeface="Arial" panose="020B0604020202020204" pitchFamily="34" charset="0"/>
              </a:rPr>
              <a:t>dcb:adcb,dacb,</a:t>
            </a:r>
            <a:r>
              <a:rPr lang="en-US" altLang="zh-CN" b="1" i="1" u="sng" dirty="0" err="1">
                <a:latin typeface="Arial" panose="020B0604020202020204" pitchFamily="34" charset="0"/>
              </a:rPr>
              <a:t>dcab</a:t>
            </a:r>
            <a:r>
              <a:rPr lang="en-US" altLang="zh-CN" dirty="0" err="1">
                <a:latin typeface="Arial" panose="020B0604020202020204" pitchFamily="34" charset="0"/>
              </a:rPr>
              <a:t>,</a:t>
            </a:r>
            <a:r>
              <a:rPr lang="en-US" altLang="zh-CN" b="1" i="1" u="sng" dirty="0" err="1">
                <a:latin typeface="Arial" panose="020B0604020202020204" pitchFamily="34" charset="0"/>
              </a:rPr>
              <a:t>dcba</a:t>
            </a:r>
            <a:endParaRPr lang="en-US" altLang="zh-CN" b="1" i="1" u="sng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4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 err="1">
                <a:latin typeface="Arial" panose="020B0604020202020204" pitchFamily="34" charset="0"/>
              </a:rPr>
              <a:t>dab:cdab,</a:t>
            </a:r>
            <a:r>
              <a:rPr lang="en-US" altLang="zh-CN" b="1" i="1" u="sng" dirty="0" err="1">
                <a:latin typeface="Arial" panose="020B0604020202020204" pitchFamily="34" charset="0"/>
              </a:rPr>
              <a:t>dcab</a:t>
            </a:r>
            <a:r>
              <a:rPr lang="en-US" altLang="zh-CN" dirty="0" err="1">
                <a:latin typeface="Arial" panose="020B0604020202020204" pitchFamily="34" charset="0"/>
              </a:rPr>
              <a:t>,</a:t>
            </a:r>
            <a:r>
              <a:rPr lang="en-US" altLang="zh-CN" b="1" i="1" u="sng" dirty="0" err="1">
                <a:latin typeface="Arial" panose="020B0604020202020204" pitchFamily="34" charset="0"/>
              </a:rPr>
              <a:t>dacb</a:t>
            </a:r>
            <a:r>
              <a:rPr lang="en-US" altLang="zh-CN" dirty="0" err="1">
                <a:latin typeface="Arial" panose="020B0604020202020204" pitchFamily="34" charset="0"/>
              </a:rPr>
              <a:t>,dabc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去掉重复的，则有</a:t>
            </a:r>
            <a:r>
              <a:rPr lang="en-US" altLang="zh-CN" dirty="0">
                <a:latin typeface="Arial" panose="020B0604020202020204" pitchFamily="34" charset="0"/>
              </a:rPr>
              <a:t>10</a:t>
            </a:r>
            <a:r>
              <a:rPr lang="zh-CN" altLang="en-US" dirty="0">
                <a:latin typeface="Arial" panose="020B0604020202020204" pitchFamily="34" charset="0"/>
              </a:rPr>
              <a:t>种情况不能得到：</a:t>
            </a:r>
            <a:r>
              <a:rPr lang="en-US" altLang="zh-CN" dirty="0" err="1">
                <a:latin typeface="Arial" panose="020B0604020202020204" pitchFamily="34" charset="0"/>
              </a:rPr>
              <a:t>dbca,bdca,bcda,bcad,dcba,dcab,adcb,dacb,cdab,dabc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//////////////////////////////////////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当</a:t>
            </a:r>
            <a:r>
              <a:rPr lang="en-US" altLang="zh-CN" dirty="0">
                <a:latin typeface="Arial" panose="020B0604020202020204" pitchFamily="34" charset="0"/>
              </a:rPr>
              <a:t>n=5</a:t>
            </a:r>
            <a:r>
              <a:rPr lang="zh-CN" altLang="en-US" dirty="0">
                <a:latin typeface="Arial" panose="020B0604020202020204" pitchFamily="34" charset="0"/>
              </a:rPr>
              <a:t>时，共</a:t>
            </a:r>
            <a:r>
              <a:rPr lang="en-US" altLang="zh-CN" dirty="0">
                <a:latin typeface="Arial" panose="020B0604020202020204" pitchFamily="34" charset="0"/>
              </a:rPr>
              <a:t>5</a:t>
            </a:r>
            <a:r>
              <a:rPr lang="zh-CN" altLang="en-US" dirty="0">
                <a:latin typeface="Arial" panose="020B0604020202020204" pitchFamily="34" charset="0"/>
              </a:rPr>
              <a:t>！</a:t>
            </a:r>
            <a:r>
              <a:rPr lang="en-US" altLang="zh-CN" dirty="0">
                <a:latin typeface="Arial" panose="020B0604020202020204" pitchFamily="34" charset="0"/>
              </a:rPr>
              <a:t>=120</a:t>
            </a:r>
            <a:r>
              <a:rPr lang="zh-CN" altLang="en-US" dirty="0">
                <a:latin typeface="Arial" panose="020B0604020202020204" pitchFamily="34" charset="0"/>
              </a:rPr>
              <a:t>种组合，由公式可得，只有</a:t>
            </a:r>
            <a:r>
              <a:rPr lang="en-US" altLang="zh-CN" dirty="0">
                <a:latin typeface="Arial" panose="020B0604020202020204" pitchFamily="34" charset="0"/>
              </a:rPr>
              <a:t>42</a:t>
            </a:r>
            <a:r>
              <a:rPr lang="zh-CN" altLang="en-US" dirty="0">
                <a:latin typeface="Arial" panose="020B0604020202020204" pitchFamily="34" charset="0"/>
              </a:rPr>
              <a:t>种合理的。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假设依次进栈的元素序列为</a:t>
            </a:r>
            <a:r>
              <a:rPr lang="en-US" altLang="zh-CN" dirty="0" err="1">
                <a:latin typeface="Arial" panose="020B0604020202020204" pitchFamily="34" charset="0"/>
              </a:rPr>
              <a:t>abcde</a:t>
            </a:r>
            <a:r>
              <a:rPr lang="zh-CN" altLang="en-US" dirty="0">
                <a:latin typeface="Arial" panose="020B0604020202020204" pitchFamily="34" charset="0"/>
              </a:rPr>
              <a:t>，按输入顺序有</a:t>
            </a:r>
            <a:r>
              <a:rPr lang="en-US" altLang="zh-CN" dirty="0">
                <a:latin typeface="Arial" panose="020B0604020202020204" pitchFamily="34" charset="0"/>
              </a:rPr>
              <a:t>10</a:t>
            </a:r>
            <a:r>
              <a:rPr lang="zh-CN" altLang="en-US" dirty="0">
                <a:latin typeface="Arial" panose="020B0604020202020204" pitchFamily="34" charset="0"/>
              </a:rPr>
              <a:t>种三三组合：</a:t>
            </a:r>
            <a:r>
              <a:rPr lang="en-US" altLang="zh-CN" dirty="0" err="1">
                <a:latin typeface="Arial" panose="020B0604020202020204" pitchFamily="34" charset="0"/>
              </a:rPr>
              <a:t>abc,abd,abe,acd,ace,ade,bcd,bce,bde,cde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对应的非法组合为</a:t>
            </a:r>
            <a:r>
              <a:rPr lang="en-US" altLang="zh-CN" dirty="0" err="1">
                <a:latin typeface="Arial" panose="020B0604020202020204" pitchFamily="34" charset="0"/>
              </a:rPr>
              <a:t>cab,dab,eab,dac,eac,ead,dbc,ebc,ebd,ecd</a:t>
            </a:r>
            <a:r>
              <a:rPr lang="en-US" altLang="zh-CN" dirty="0">
                <a:latin typeface="Arial" panose="020B0604020202020204" pitchFamily="34" charset="0"/>
              </a:rPr>
              <a:t>   ,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24" name="灯片编号占位符 3">
            <a:extLst>
              <a:ext uri="{FF2B5EF4-FFF2-40B4-BE49-F238E27FC236}">
                <a16:creationId xmlns="" xmlns:a16="http://schemas.microsoft.com/office/drawing/2014/main" id="{2B55F79D-ABAB-41AF-AE17-1328F5FA3F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C3CF492-B628-458F-891C-9DD40A3DC68E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="" xmlns:a16="http://schemas.microsoft.com/office/drawing/2014/main" id="{AA43A3EB-AE77-46E3-B0CE-731897AD210C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="" xmlns:a16="http://schemas.microsoft.com/office/drawing/2014/main" id="{7FF75B63-EEC6-4B2A-84CE-87A963B416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="" xmlns:a16="http://schemas.microsoft.com/office/drawing/2014/main" id="{94FB7C76-3F58-488B-8F25-54144EF95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="" xmlns:a16="http://schemas.microsoft.com/office/drawing/2014/main" id="{8E0CEB07-8748-41F6-AABB-B114E6A59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="" xmlns:a16="http://schemas.microsoft.com/office/drawing/2014/main" id="{4F01190F-EC27-48DA-885E-76BDC4ABD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="" xmlns:a16="http://schemas.microsoft.com/office/drawing/2014/main" id="{5F3A3248-E0D0-4E75-B66F-D05E35FED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="" xmlns:a16="http://schemas.microsoft.com/office/drawing/2014/main" id="{4F44CC0B-CCB2-44F6-8B10-84054C17A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="" xmlns:a16="http://schemas.microsoft.com/office/drawing/2014/main" id="{EDB03988-C0F8-4230-B6D0-7FBAD55DA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="" xmlns:a16="http://schemas.microsoft.com/office/drawing/2014/main" id="{BE650A4C-7EAA-47F7-8384-717E73CE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="" xmlns:a16="http://schemas.microsoft.com/office/drawing/2014/main" id="{10EA9CB6-1670-432C-BBB3-C3B01E3C41F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="" xmlns:a16="http://schemas.microsoft.com/office/drawing/2014/main" id="{607E0FD0-E0F3-461F-AAC4-AA111B911A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="" xmlns:a16="http://schemas.microsoft.com/office/drawing/2014/main" id="{6DFB872C-4648-4FD0-8DC2-C15442BB3D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kumimoji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="" xmlns:a16="http://schemas.microsoft.com/office/drawing/2014/main" id="{E448F2A2-7CE0-4C04-9D61-EB2A2C6C18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B0EAFCF-B26C-40B6-9E62-7C67268C1E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4775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="" xmlns:a16="http://schemas.microsoft.com/office/drawing/2014/main" id="{735F9B23-A156-4692-A1A8-97C3483873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9468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1013" y="195263"/>
            <a:ext cx="2124075" cy="64341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5263"/>
            <a:ext cx="6221413" cy="64341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="" xmlns:a16="http://schemas.microsoft.com/office/drawing/2014/main" id="{F2488284-A881-437D-863E-685539BA88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25647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="" xmlns:a16="http://schemas.microsoft.com/office/drawing/2014/main" id="{36C2647B-5923-48E9-BDBE-974A8108E7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4016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="" xmlns:a16="http://schemas.microsoft.com/office/drawing/2014/main" id="{AB5C0CF9-3DD7-4EB6-918C-B4D0C851FF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69708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17195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1905000"/>
            <a:ext cx="4173538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3DF73FB8-2F41-46F1-AED9-E16313231F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27440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="" xmlns:a16="http://schemas.microsoft.com/office/drawing/2014/main" id="{4F9B474E-69BB-4931-9674-0E0BD9A4ED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6891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="" xmlns:a16="http://schemas.microsoft.com/office/drawing/2014/main" id="{7596CCC2-77DA-4E53-90FC-CA004BFA40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26380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="" xmlns:a16="http://schemas.microsoft.com/office/drawing/2014/main" id="{56B68944-2E6C-4BCD-A20B-B901EAC4C2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8416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6A79F589-81E9-4938-8CD8-1EFDBEC956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7365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EE902951-4565-4B21-8BEF-39A4BFEBFD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6150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AB10A235-D1EE-4E65-829D-69F7F6142E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90513" y="30797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D6F7F593-364F-41DB-8143-6381553CC46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73100" y="30797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Rectangle 9">
            <a:extLst>
              <a:ext uri="{FF2B5EF4-FFF2-40B4-BE49-F238E27FC236}">
                <a16:creationId xmlns="" xmlns:a16="http://schemas.microsoft.com/office/drawing/2014/main" id="{272AC8F2-44A2-4D8C-9D3D-355CB3377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95263"/>
            <a:ext cx="78692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="" xmlns:a16="http://schemas.microsoft.com/office/drawing/2014/main" id="{DAF47AC0-3EEA-494B-AC49-CDBD69B18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4978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4" name="Rectangle 12">
            <a:extLst>
              <a:ext uri="{FF2B5EF4-FFF2-40B4-BE49-F238E27FC236}">
                <a16:creationId xmlns="" xmlns:a16="http://schemas.microsoft.com/office/drawing/2014/main" id="{0B316FC0-F6C5-4ABA-A00C-ACAFDA96BBC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48600" y="64008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graphicFrame>
        <p:nvGraphicFramePr>
          <p:cNvPr id="1031" name="Object 18">
            <a:extLst>
              <a:ext uri="{FF2B5EF4-FFF2-40B4-BE49-F238E27FC236}">
                <a16:creationId xmlns="" xmlns:a16="http://schemas.microsoft.com/office/drawing/2014/main" id="{963AC176-470F-461E-9EBD-8B91180F8396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419100" y="736600"/>
          <a:ext cx="885825" cy="471488"/>
        </p:xfrm>
        <a:graphic>
          <a:graphicData uri="http://schemas.openxmlformats.org/presentationml/2006/ole">
            <p:oleObj spid="_x0000_s1151" name="位图图像" r:id="rId14" imgW="1162212" imgH="619211" progId="PBrush">
              <p:embed/>
            </p:oleObj>
          </a:graphicData>
        </a:graphic>
      </p:graphicFrame>
      <p:sp>
        <p:nvSpPr>
          <p:cNvPr id="1032" name="Rectangle 19">
            <a:extLst>
              <a:ext uri="{FF2B5EF4-FFF2-40B4-BE49-F238E27FC236}">
                <a16:creationId xmlns="" xmlns:a16="http://schemas.microsoft.com/office/drawing/2014/main" id="{5E9A6F08-32EA-4F56-8AA1-9511B338E89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65722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3" name="Rectangle 20">
            <a:extLst>
              <a:ext uri="{FF2B5EF4-FFF2-40B4-BE49-F238E27FC236}">
                <a16:creationId xmlns="" xmlns:a16="http://schemas.microsoft.com/office/drawing/2014/main" id="{2E4F44CF-55C8-451F-A4AA-468730C031E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35000" y="20002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4" name="Rectangle 21">
            <a:extLst>
              <a:ext uri="{FF2B5EF4-FFF2-40B4-BE49-F238E27FC236}">
                <a16:creationId xmlns="" xmlns:a16="http://schemas.microsoft.com/office/drawing/2014/main" id="{DAE30A95-A825-4101-95F8-03641E54EB7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15913" y="990600"/>
            <a:ext cx="863758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035" name="Picture 24">
            <a:extLst>
              <a:ext uri="{FF2B5EF4-FFF2-40B4-BE49-F238E27FC236}">
                <a16:creationId xmlns="" xmlns:a16="http://schemas.microsoft.com/office/drawing/2014/main" id="{425A148E-7FFF-4709-AB44-1708C4FCB7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952500"/>
            <a:ext cx="5334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="" xmlns:a16="http://schemas.microsoft.com/office/drawing/2014/main" id="{70406277-9917-417C-B477-B3890439D3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581400"/>
            <a:ext cx="8458200" cy="1463675"/>
          </a:xfrm>
          <a:solidFill>
            <a:schemeClr val="bg1"/>
          </a:solidFill>
        </p:spPr>
        <p:txBody>
          <a:bodyPr anchor="t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dirty="0">
                <a:solidFill>
                  <a:schemeClr val="tx1"/>
                </a:solidFill>
                <a:latin typeface="隶书" pitchFamily="49" charset="-122"/>
              </a:rPr>
              <a:t>第三章</a:t>
            </a:r>
            <a:r>
              <a:rPr lang="zh-CN" altLang="en-US" sz="7200" dirty="0">
                <a:solidFill>
                  <a:schemeClr val="tx1"/>
                </a:solidFill>
                <a:latin typeface="隶书" pitchFamily="49" charset="-122"/>
              </a:rPr>
              <a:t/>
            </a:r>
            <a:br>
              <a:rPr lang="zh-CN" altLang="en-US" sz="7200" dirty="0">
                <a:solidFill>
                  <a:schemeClr val="tx1"/>
                </a:solidFill>
                <a:latin typeface="隶书" pitchFamily="49" charset="-122"/>
              </a:rPr>
            </a:b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栈和队列</a:t>
            </a:r>
            <a:endParaRPr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7F0A2C82-725B-45BE-B70A-09AD3517FD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4800" y="2667000"/>
            <a:ext cx="8458200" cy="92075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CCE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5124" name="Rectangle 4">
            <a:extLst>
              <a:ext uri="{FF2B5EF4-FFF2-40B4-BE49-F238E27FC236}">
                <a16:creationId xmlns="" xmlns:a16="http://schemas.microsoft.com/office/drawing/2014/main" id="{1B304E81-2A89-4C19-A909-CABE498ED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58725" name="Rectangle 5">
            <a:extLst>
              <a:ext uri="{FF2B5EF4-FFF2-40B4-BE49-F238E27FC236}">
                <a16:creationId xmlns="" xmlns:a16="http://schemas.microsoft.com/office/drawing/2014/main" id="{696562BC-91CE-4C01-9EBD-A021B09FA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6800"/>
            <a:ext cx="78692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6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数据结构</a:t>
            </a:r>
            <a:endParaRPr lang="en-US" altLang="zh-CN" sz="6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彩云" pitchFamily="2" charset="-122"/>
              <a:ea typeface="华文彩云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="" xmlns:a16="http://schemas.microsoft.com/office/drawing/2014/main" id="{46E6C36B-1E80-4AFF-8251-B887F9800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五、进栈（插入新元素）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59" name="Text Box 3">
            <a:extLst>
              <a:ext uri="{FF2B5EF4-FFF2-40B4-BE49-F238E27FC236}">
                <a16:creationId xmlns="" xmlns:a16="http://schemas.microsoft.com/office/drawing/2014/main" id="{154B76F8-0FED-4028-9C02-1D6A5BD98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518B99B6-885D-4591-9F33-99BB94356A3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lang="en-US" altLang="zh-CN" sz="2400"/>
          </a:p>
        </p:txBody>
      </p:sp>
      <p:sp>
        <p:nvSpPr>
          <p:cNvPr id="19460" name="Text Box 4">
            <a:extLst>
              <a:ext uri="{FF2B5EF4-FFF2-40B4-BE49-F238E27FC236}">
                <a16:creationId xmlns="" xmlns:a16="http://schemas.microsoft.com/office/drawing/2014/main" id="{6151287B-7822-4BF2-98C0-9EC65E6DF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顺序栈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="" xmlns:a16="http://schemas.microsoft.com/office/drawing/2014/main" id="{99B3E513-D1C1-4ACF-850B-58DE91C39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="" xmlns:a16="http://schemas.microsoft.com/office/drawing/2014/main" id="{D54C07B1-6510-4B98-8ECD-B3D339B7C5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3079" y="2759075"/>
            <a:ext cx="8686800" cy="3886200"/>
          </a:xfrm>
          <a:noFill/>
        </p:spPr>
        <p:txBody>
          <a:bodyPr/>
          <a:lstStyle/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int Push(T e)			//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向栈中放入数据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压栈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{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if ( top== MAXSTACKSIZE)   return(-1);//</a:t>
            </a:r>
            <a:r>
              <a:rPr lang="zh-CN" altLang="en-US" sz="2000" dirty="0"/>
              <a:t>判断栈是否已满</a:t>
            </a:r>
            <a:endParaRPr lang="en-US" altLang="zh-CN" sz="2000" dirty="0"/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base[top++] = e;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 return(1);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</a:p>
        </p:txBody>
      </p:sp>
      <p:grpSp>
        <p:nvGrpSpPr>
          <p:cNvPr id="19463" name="Group 27">
            <a:extLst>
              <a:ext uri="{FF2B5EF4-FFF2-40B4-BE49-F238E27FC236}">
                <a16:creationId xmlns="" xmlns:a16="http://schemas.microsoft.com/office/drawing/2014/main" id="{0AB968BD-B066-477B-9822-C9F4B2853278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4267200"/>
            <a:ext cx="2057400" cy="2378075"/>
            <a:chOff x="4368" y="2688"/>
            <a:chExt cx="1296" cy="1498"/>
          </a:xfrm>
        </p:grpSpPr>
        <p:grpSp>
          <p:nvGrpSpPr>
            <p:cNvPr id="19478" name="Group 25">
              <a:extLst>
                <a:ext uri="{FF2B5EF4-FFF2-40B4-BE49-F238E27FC236}">
                  <a16:creationId xmlns="" xmlns:a16="http://schemas.microsoft.com/office/drawing/2014/main" id="{12CC7771-5E52-4B6B-BC9A-BC1979FCDE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3024"/>
              <a:ext cx="532" cy="250"/>
              <a:chOff x="4464" y="3648"/>
              <a:chExt cx="532" cy="250"/>
            </a:xfrm>
          </p:grpSpPr>
          <p:sp>
            <p:nvSpPr>
              <p:cNvPr id="19489" name="Line 8">
                <a:extLst>
                  <a:ext uri="{FF2B5EF4-FFF2-40B4-BE49-F238E27FC236}">
                    <a16:creationId xmlns="" xmlns:a16="http://schemas.microsoft.com/office/drawing/2014/main" id="{77B33647-6DA5-4C08-AE0E-D66C7988FA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9" y="3782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0" name="Text Box 9">
                <a:extLst>
                  <a:ext uri="{FF2B5EF4-FFF2-40B4-BE49-F238E27FC236}">
                    <a16:creationId xmlns="" xmlns:a16="http://schemas.microsoft.com/office/drawing/2014/main" id="{31E870B3-4CA8-4171-862E-D8C54CDF88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648"/>
                <a:ext cx="33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top</a:t>
                </a:r>
              </a:p>
            </p:txBody>
          </p:sp>
        </p:grpSp>
        <p:grpSp>
          <p:nvGrpSpPr>
            <p:cNvPr id="19479" name="Group 24">
              <a:extLst>
                <a:ext uri="{FF2B5EF4-FFF2-40B4-BE49-F238E27FC236}">
                  <a16:creationId xmlns="" xmlns:a16="http://schemas.microsoft.com/office/drawing/2014/main" id="{BCD23EF2-FAC2-4386-BA38-CA3B923662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3792"/>
              <a:ext cx="571" cy="250"/>
              <a:chOff x="4416" y="3792"/>
              <a:chExt cx="571" cy="250"/>
            </a:xfrm>
          </p:grpSpPr>
          <p:sp>
            <p:nvSpPr>
              <p:cNvPr id="19487" name="Line 11">
                <a:extLst>
                  <a:ext uri="{FF2B5EF4-FFF2-40B4-BE49-F238E27FC236}">
                    <a16:creationId xmlns="" xmlns:a16="http://schemas.microsoft.com/office/drawing/2014/main" id="{852F257D-98AE-4399-AF4D-E542B37A8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3936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8" name="Text Box 12">
                <a:extLst>
                  <a:ext uri="{FF2B5EF4-FFF2-40B4-BE49-F238E27FC236}">
                    <a16:creationId xmlns="" xmlns:a16="http://schemas.microsoft.com/office/drawing/2014/main" id="{F6414E43-6E8A-4E5F-BDCB-4F26376CA6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3792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base</a:t>
                </a:r>
              </a:p>
            </p:txBody>
          </p:sp>
        </p:grpSp>
        <p:sp>
          <p:nvSpPr>
            <p:cNvPr id="19480" name="Rectangle 14">
              <a:extLst>
                <a:ext uri="{FF2B5EF4-FFF2-40B4-BE49-F238E27FC236}">
                  <a16:creationId xmlns="" xmlns:a16="http://schemas.microsoft.com/office/drawing/2014/main" id="{3BBB84EA-A1B2-4DAB-B0A8-888C3586C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736"/>
              <a:ext cx="613" cy="1207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9481" name="Line 16">
              <a:extLst>
                <a:ext uri="{FF2B5EF4-FFF2-40B4-BE49-F238E27FC236}">
                  <a16:creationId xmlns="" xmlns:a16="http://schemas.microsoft.com/office/drawing/2014/main" id="{597F8A7F-9EBF-444F-AD4C-0742765CB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707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2" name="Line 17">
              <a:extLst>
                <a:ext uri="{FF2B5EF4-FFF2-40B4-BE49-F238E27FC236}">
                  <a16:creationId xmlns="" xmlns:a16="http://schemas.microsoft.com/office/drawing/2014/main" id="{F2E9AFDD-4EA7-4168-9051-B6D9D9571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97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3" name="Line 18">
              <a:extLst>
                <a:ext uri="{FF2B5EF4-FFF2-40B4-BE49-F238E27FC236}">
                  <a16:creationId xmlns="" xmlns:a16="http://schemas.microsoft.com/office/drawing/2014/main" id="{44A56E12-4728-4102-A63C-61736EC3D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21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4" name="Line 19">
              <a:extLst>
                <a:ext uri="{FF2B5EF4-FFF2-40B4-BE49-F238E27FC236}">
                  <a16:creationId xmlns="" xmlns:a16="http://schemas.microsoft.com/office/drawing/2014/main" id="{2D7A87F9-244B-46E3-B9D2-3BAEBBBF8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45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5" name="Text Box 20">
              <a:extLst>
                <a:ext uri="{FF2B5EF4-FFF2-40B4-BE49-F238E27FC236}">
                  <a16:creationId xmlns="" xmlns:a16="http://schemas.microsoft.com/office/drawing/2014/main" id="{3112FF6C-2983-46CF-A1C6-3B761092B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688"/>
              <a:ext cx="316" cy="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e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 </a:t>
              </a:r>
            </a:p>
          </p:txBody>
        </p:sp>
        <p:sp>
          <p:nvSpPr>
            <p:cNvPr id="19486" name="Text Box 21">
              <a:extLst>
                <a:ext uri="{FF2B5EF4-FFF2-40B4-BE49-F238E27FC236}">
                  <a16:creationId xmlns="" xmlns:a16="http://schemas.microsoft.com/office/drawing/2014/main" id="{7B6A1BF7-F7C1-4D72-9EBE-7CC17F2A0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936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3300"/>
                  </a:solidFill>
                  <a:ea typeface="黑体" panose="02010609060101010101" pitchFamily="49" charset="-122"/>
                </a:rPr>
                <a:t>e</a:t>
              </a:r>
              <a:r>
                <a:rPr lang="zh-CN" altLang="en-US" sz="2000" b="1">
                  <a:solidFill>
                    <a:srgbClr val="CC3300"/>
                  </a:solidFill>
                  <a:ea typeface="黑体" panose="02010609060101010101" pitchFamily="49" charset="-122"/>
                </a:rPr>
                <a:t>进栈</a:t>
              </a:r>
            </a:p>
          </p:txBody>
        </p:sp>
      </p:grpSp>
      <p:grpSp>
        <p:nvGrpSpPr>
          <p:cNvPr id="19464" name="Group 42">
            <a:extLst>
              <a:ext uri="{FF2B5EF4-FFF2-40B4-BE49-F238E27FC236}">
                <a16:creationId xmlns="" xmlns:a16="http://schemas.microsoft.com/office/drawing/2014/main" id="{D7B60832-3A44-466F-B3C5-D90C3F02ACD5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267200"/>
            <a:ext cx="2057400" cy="2378075"/>
            <a:chOff x="3120" y="2688"/>
            <a:chExt cx="1296" cy="1498"/>
          </a:xfrm>
        </p:grpSpPr>
        <p:grpSp>
          <p:nvGrpSpPr>
            <p:cNvPr id="19465" name="Group 29">
              <a:extLst>
                <a:ext uri="{FF2B5EF4-FFF2-40B4-BE49-F238E27FC236}">
                  <a16:creationId xmlns="" xmlns:a16="http://schemas.microsoft.com/office/drawing/2014/main" id="{9498053D-038D-42C5-B546-377301AF1C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3216"/>
              <a:ext cx="532" cy="250"/>
              <a:chOff x="4464" y="3648"/>
              <a:chExt cx="532" cy="250"/>
            </a:xfrm>
          </p:grpSpPr>
          <p:sp>
            <p:nvSpPr>
              <p:cNvPr id="19476" name="Line 30">
                <a:extLst>
                  <a:ext uri="{FF2B5EF4-FFF2-40B4-BE49-F238E27FC236}">
                    <a16:creationId xmlns="" xmlns:a16="http://schemas.microsoft.com/office/drawing/2014/main" id="{0F0A9F2E-6103-41A2-A1C2-5478F7948E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9" y="3782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7" name="Text Box 31">
                <a:extLst>
                  <a:ext uri="{FF2B5EF4-FFF2-40B4-BE49-F238E27FC236}">
                    <a16:creationId xmlns="" xmlns:a16="http://schemas.microsoft.com/office/drawing/2014/main" id="{EBFD78B4-9947-461A-9489-25277369A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648"/>
                <a:ext cx="33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top</a:t>
                </a:r>
              </a:p>
            </p:txBody>
          </p:sp>
        </p:grpSp>
        <p:grpSp>
          <p:nvGrpSpPr>
            <p:cNvPr id="19466" name="Group 32">
              <a:extLst>
                <a:ext uri="{FF2B5EF4-FFF2-40B4-BE49-F238E27FC236}">
                  <a16:creationId xmlns="" xmlns:a16="http://schemas.microsoft.com/office/drawing/2014/main" id="{D6A647EB-66F8-4353-AD16-F7B107504C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3792"/>
              <a:ext cx="571" cy="250"/>
              <a:chOff x="4416" y="3792"/>
              <a:chExt cx="571" cy="250"/>
            </a:xfrm>
          </p:grpSpPr>
          <p:sp>
            <p:nvSpPr>
              <p:cNvPr id="19474" name="Line 33">
                <a:extLst>
                  <a:ext uri="{FF2B5EF4-FFF2-40B4-BE49-F238E27FC236}">
                    <a16:creationId xmlns="" xmlns:a16="http://schemas.microsoft.com/office/drawing/2014/main" id="{7CF3B8E7-1C14-4E26-BC1C-9EA31580D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3936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5" name="Text Box 34">
                <a:extLst>
                  <a:ext uri="{FF2B5EF4-FFF2-40B4-BE49-F238E27FC236}">
                    <a16:creationId xmlns="" xmlns:a16="http://schemas.microsoft.com/office/drawing/2014/main" id="{FA620863-34DE-4D29-8BCD-D8BF2E62FF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3792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base</a:t>
                </a:r>
              </a:p>
            </p:txBody>
          </p:sp>
        </p:grpSp>
        <p:sp>
          <p:nvSpPr>
            <p:cNvPr id="19467" name="Rectangle 35">
              <a:extLst>
                <a:ext uri="{FF2B5EF4-FFF2-40B4-BE49-F238E27FC236}">
                  <a16:creationId xmlns="" xmlns:a16="http://schemas.microsoft.com/office/drawing/2014/main" id="{8BB83556-28FF-491C-B320-BB636C1A4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736"/>
              <a:ext cx="613" cy="1207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9468" name="Line 36">
              <a:extLst>
                <a:ext uri="{FF2B5EF4-FFF2-40B4-BE49-F238E27FC236}">
                  <a16:creationId xmlns="" xmlns:a16="http://schemas.microsoft.com/office/drawing/2014/main" id="{2448C92A-C5C4-4429-8A58-6E66E7947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707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9" name="Line 37">
              <a:extLst>
                <a:ext uri="{FF2B5EF4-FFF2-40B4-BE49-F238E27FC236}">
                  <a16:creationId xmlns="" xmlns:a16="http://schemas.microsoft.com/office/drawing/2014/main" id="{00010E91-6DA2-4E29-939D-93FF9713A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97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0" name="Line 38">
              <a:extLst>
                <a:ext uri="{FF2B5EF4-FFF2-40B4-BE49-F238E27FC236}">
                  <a16:creationId xmlns="" xmlns:a16="http://schemas.microsoft.com/office/drawing/2014/main" id="{14C11E37-3EB6-4C4E-86A8-0B6D80A3B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21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1" name="Line 39">
              <a:extLst>
                <a:ext uri="{FF2B5EF4-FFF2-40B4-BE49-F238E27FC236}">
                  <a16:creationId xmlns="" xmlns:a16="http://schemas.microsoft.com/office/drawing/2014/main" id="{8F51135C-3C68-43F8-9FC3-B6C1083CE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45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2" name="Text Box 40">
              <a:extLst>
                <a:ext uri="{FF2B5EF4-FFF2-40B4-BE49-F238E27FC236}">
                  <a16:creationId xmlns="" xmlns:a16="http://schemas.microsoft.com/office/drawing/2014/main" id="{3BB8C707-3751-4F88-B91A-7F6A6956C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88"/>
              <a:ext cx="316" cy="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 </a:t>
              </a:r>
            </a:p>
          </p:txBody>
        </p:sp>
        <p:sp>
          <p:nvSpPr>
            <p:cNvPr id="19473" name="Text Box 41">
              <a:extLst>
                <a:ext uri="{FF2B5EF4-FFF2-40B4-BE49-F238E27FC236}">
                  <a16:creationId xmlns="" xmlns:a16="http://schemas.microsoft.com/office/drawing/2014/main" id="{4A0A0EA9-A149-49C9-AC4A-77996F2E9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936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CC3300"/>
                  </a:solidFill>
                  <a:ea typeface="黑体" panose="02010609060101010101" pitchFamily="49" charset="-122"/>
                </a:rPr>
                <a:t>操作前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="" xmlns:a16="http://schemas.microsoft.com/office/drawing/2014/main" id="{09C82A3E-EB80-4083-A430-D93BC3704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六、出栈（删除元素）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3" name="Text Box 3">
            <a:extLst>
              <a:ext uri="{FF2B5EF4-FFF2-40B4-BE49-F238E27FC236}">
                <a16:creationId xmlns="" xmlns:a16="http://schemas.microsoft.com/office/drawing/2014/main" id="{983BE9D8-7C02-4211-B083-67A0C38D3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EEE9BCE0-DE60-4528-A7D3-D03D075B3C7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lang="en-US" altLang="zh-CN" sz="2400"/>
          </a:p>
        </p:txBody>
      </p:sp>
      <p:sp>
        <p:nvSpPr>
          <p:cNvPr id="20484" name="Text Box 4">
            <a:extLst>
              <a:ext uri="{FF2B5EF4-FFF2-40B4-BE49-F238E27FC236}">
                <a16:creationId xmlns="" xmlns:a16="http://schemas.microsoft.com/office/drawing/2014/main" id="{1DA8A662-44EE-481F-B167-789CBBBC3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顺序栈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="" xmlns:a16="http://schemas.microsoft.com/office/drawing/2014/main" id="{11810D67-18D3-43D0-829E-8B02F767D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="" xmlns:a16="http://schemas.microsoft.com/office/drawing/2014/main" id="{779DED2F-1574-4341-B76C-23FE2BC64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2743200"/>
            <a:ext cx="8267700" cy="3886200"/>
          </a:xfrm>
          <a:noFill/>
        </p:spPr>
        <p:txBody>
          <a:bodyPr/>
          <a:lstStyle/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void Pop()			//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从栈中取数据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弹栈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{</a:t>
            </a:r>
          </a:p>
          <a:p>
            <a:pPr eaLnBrk="1" hangingPunct="1">
              <a:spcBef>
                <a:spcPct val="70000"/>
              </a:spcBef>
              <a:buNone/>
            </a:pPr>
            <a:r>
              <a:rPr lang="en-US" altLang="zh-CN" sz="2000" dirty="0"/>
              <a:t>	if (top ==0)     //</a:t>
            </a:r>
            <a:r>
              <a:rPr lang="zh-CN" altLang="en-US" sz="2000" dirty="0"/>
              <a:t>先判断栈是否为空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exit(1); 	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top--;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</a:p>
        </p:txBody>
      </p:sp>
      <p:grpSp>
        <p:nvGrpSpPr>
          <p:cNvPr id="20487" name="Group 35">
            <a:extLst>
              <a:ext uri="{FF2B5EF4-FFF2-40B4-BE49-F238E27FC236}">
                <a16:creationId xmlns="" xmlns:a16="http://schemas.microsoft.com/office/drawing/2014/main" id="{6E60AB6D-8F9B-411B-9EB2-353CA4124B85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4267200"/>
            <a:ext cx="2057400" cy="2378075"/>
            <a:chOff x="4368" y="2688"/>
            <a:chExt cx="1296" cy="1498"/>
          </a:xfrm>
        </p:grpSpPr>
        <p:grpSp>
          <p:nvGrpSpPr>
            <p:cNvPr id="20502" name="Group 8">
              <a:extLst>
                <a:ext uri="{FF2B5EF4-FFF2-40B4-BE49-F238E27FC236}">
                  <a16:creationId xmlns="" xmlns:a16="http://schemas.microsoft.com/office/drawing/2014/main" id="{5732B169-FADE-40B8-BB99-E15225B43C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3216"/>
              <a:ext cx="532" cy="250"/>
              <a:chOff x="4464" y="3648"/>
              <a:chExt cx="532" cy="250"/>
            </a:xfrm>
          </p:grpSpPr>
          <p:sp>
            <p:nvSpPr>
              <p:cNvPr id="20513" name="Line 9">
                <a:extLst>
                  <a:ext uri="{FF2B5EF4-FFF2-40B4-BE49-F238E27FC236}">
                    <a16:creationId xmlns="" xmlns:a16="http://schemas.microsoft.com/office/drawing/2014/main" id="{29908E0B-6FD4-44C8-AEFA-3E31EB060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9" y="3782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4" name="Text Box 10">
                <a:extLst>
                  <a:ext uri="{FF2B5EF4-FFF2-40B4-BE49-F238E27FC236}">
                    <a16:creationId xmlns="" xmlns:a16="http://schemas.microsoft.com/office/drawing/2014/main" id="{D9E955BB-4412-494A-B5C8-DAC5A4FB31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648"/>
                <a:ext cx="33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top</a:t>
                </a:r>
              </a:p>
            </p:txBody>
          </p:sp>
        </p:grpSp>
        <p:grpSp>
          <p:nvGrpSpPr>
            <p:cNvPr id="20503" name="Group 11">
              <a:extLst>
                <a:ext uri="{FF2B5EF4-FFF2-40B4-BE49-F238E27FC236}">
                  <a16:creationId xmlns="" xmlns:a16="http://schemas.microsoft.com/office/drawing/2014/main" id="{D379E546-0F48-4AE8-8F55-D1F9136B04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3792"/>
              <a:ext cx="571" cy="250"/>
              <a:chOff x="4416" y="3792"/>
              <a:chExt cx="571" cy="250"/>
            </a:xfrm>
          </p:grpSpPr>
          <p:sp>
            <p:nvSpPr>
              <p:cNvPr id="20511" name="Line 12">
                <a:extLst>
                  <a:ext uri="{FF2B5EF4-FFF2-40B4-BE49-F238E27FC236}">
                    <a16:creationId xmlns="" xmlns:a16="http://schemas.microsoft.com/office/drawing/2014/main" id="{339437E8-5AAF-41A8-AAC5-DE95BA7D72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3936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2" name="Text Box 13">
                <a:extLst>
                  <a:ext uri="{FF2B5EF4-FFF2-40B4-BE49-F238E27FC236}">
                    <a16:creationId xmlns="" xmlns:a16="http://schemas.microsoft.com/office/drawing/2014/main" id="{DAA483D9-6C28-4E17-B511-D2B1B560E3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3792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base</a:t>
                </a:r>
              </a:p>
            </p:txBody>
          </p:sp>
        </p:grpSp>
        <p:sp>
          <p:nvSpPr>
            <p:cNvPr id="20504" name="Rectangle 14">
              <a:extLst>
                <a:ext uri="{FF2B5EF4-FFF2-40B4-BE49-F238E27FC236}">
                  <a16:creationId xmlns="" xmlns:a16="http://schemas.microsoft.com/office/drawing/2014/main" id="{5D5EA37B-7BBF-401E-A7BF-0A9CCC96E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736"/>
              <a:ext cx="613" cy="1207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0505" name="Line 15">
              <a:extLst>
                <a:ext uri="{FF2B5EF4-FFF2-40B4-BE49-F238E27FC236}">
                  <a16:creationId xmlns="" xmlns:a16="http://schemas.microsoft.com/office/drawing/2014/main" id="{7B902167-2048-42E4-9EC3-8B625E1E4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707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6" name="Line 16">
              <a:extLst>
                <a:ext uri="{FF2B5EF4-FFF2-40B4-BE49-F238E27FC236}">
                  <a16:creationId xmlns="" xmlns:a16="http://schemas.microsoft.com/office/drawing/2014/main" id="{B0DFB6BE-6BFE-494E-A8C2-B131002B5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97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Line 17">
              <a:extLst>
                <a:ext uri="{FF2B5EF4-FFF2-40B4-BE49-F238E27FC236}">
                  <a16:creationId xmlns="" xmlns:a16="http://schemas.microsoft.com/office/drawing/2014/main" id="{7A4F9CF2-0115-4F65-9692-DEAB306A0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21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Line 18">
              <a:extLst>
                <a:ext uri="{FF2B5EF4-FFF2-40B4-BE49-F238E27FC236}">
                  <a16:creationId xmlns="" xmlns:a16="http://schemas.microsoft.com/office/drawing/2014/main" id="{C63DE9F5-E804-4236-9E15-B5966BFC5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45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Text Box 19">
              <a:extLst>
                <a:ext uri="{FF2B5EF4-FFF2-40B4-BE49-F238E27FC236}">
                  <a16:creationId xmlns="" xmlns:a16="http://schemas.microsoft.com/office/drawing/2014/main" id="{F5735186-F067-4EC8-9113-506B3ED02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688"/>
              <a:ext cx="316" cy="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808080"/>
                  </a:solidFill>
                  <a:latin typeface="Times New Roman" panose="02020603050405020304" pitchFamily="18" charset="0"/>
                </a:rPr>
                <a:t>e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 </a:t>
              </a:r>
            </a:p>
          </p:txBody>
        </p:sp>
        <p:sp>
          <p:nvSpPr>
            <p:cNvPr id="20510" name="Text Box 20">
              <a:extLst>
                <a:ext uri="{FF2B5EF4-FFF2-40B4-BE49-F238E27FC236}">
                  <a16:creationId xmlns="" xmlns:a16="http://schemas.microsoft.com/office/drawing/2014/main" id="{2BE0897E-0CD8-4C21-ADE2-1780990C5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936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3300"/>
                  </a:solidFill>
                  <a:ea typeface="黑体" panose="02010609060101010101" pitchFamily="49" charset="-122"/>
                </a:rPr>
                <a:t>e</a:t>
              </a:r>
              <a:r>
                <a:rPr lang="zh-CN" altLang="en-US" sz="2000" b="1">
                  <a:solidFill>
                    <a:srgbClr val="CC3300"/>
                  </a:solidFill>
                  <a:ea typeface="黑体" panose="02010609060101010101" pitchFamily="49" charset="-122"/>
                </a:rPr>
                <a:t>出栈</a:t>
              </a:r>
            </a:p>
          </p:txBody>
        </p:sp>
      </p:grpSp>
      <p:grpSp>
        <p:nvGrpSpPr>
          <p:cNvPr id="20488" name="Group 21">
            <a:extLst>
              <a:ext uri="{FF2B5EF4-FFF2-40B4-BE49-F238E27FC236}">
                <a16:creationId xmlns="" xmlns:a16="http://schemas.microsoft.com/office/drawing/2014/main" id="{57C4BAF5-27C4-4BC0-A234-1189973FA7B1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267200"/>
            <a:ext cx="2057400" cy="2378075"/>
            <a:chOff x="4368" y="2688"/>
            <a:chExt cx="1296" cy="1498"/>
          </a:xfrm>
        </p:grpSpPr>
        <p:grpSp>
          <p:nvGrpSpPr>
            <p:cNvPr id="20489" name="Group 22">
              <a:extLst>
                <a:ext uri="{FF2B5EF4-FFF2-40B4-BE49-F238E27FC236}">
                  <a16:creationId xmlns="" xmlns:a16="http://schemas.microsoft.com/office/drawing/2014/main" id="{1BB08E76-BCB7-4983-80A6-372C3B91D1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3024"/>
              <a:ext cx="532" cy="250"/>
              <a:chOff x="4464" y="3648"/>
              <a:chExt cx="532" cy="250"/>
            </a:xfrm>
          </p:grpSpPr>
          <p:sp>
            <p:nvSpPr>
              <p:cNvPr id="20500" name="Line 23">
                <a:extLst>
                  <a:ext uri="{FF2B5EF4-FFF2-40B4-BE49-F238E27FC236}">
                    <a16:creationId xmlns="" xmlns:a16="http://schemas.microsoft.com/office/drawing/2014/main" id="{30D678FD-21A1-42EB-8EC8-4F5942C7F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9" y="3782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1" name="Text Box 24">
                <a:extLst>
                  <a:ext uri="{FF2B5EF4-FFF2-40B4-BE49-F238E27FC236}">
                    <a16:creationId xmlns="" xmlns:a16="http://schemas.microsoft.com/office/drawing/2014/main" id="{23FCC81D-234D-4D72-80AE-D22C28CE15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648"/>
                <a:ext cx="33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top</a:t>
                </a:r>
              </a:p>
            </p:txBody>
          </p:sp>
        </p:grpSp>
        <p:grpSp>
          <p:nvGrpSpPr>
            <p:cNvPr id="20490" name="Group 25">
              <a:extLst>
                <a:ext uri="{FF2B5EF4-FFF2-40B4-BE49-F238E27FC236}">
                  <a16:creationId xmlns="" xmlns:a16="http://schemas.microsoft.com/office/drawing/2014/main" id="{3BD4307F-0A84-4AE8-A278-10B43C2F73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3792"/>
              <a:ext cx="571" cy="250"/>
              <a:chOff x="4416" y="3792"/>
              <a:chExt cx="571" cy="250"/>
            </a:xfrm>
          </p:grpSpPr>
          <p:sp>
            <p:nvSpPr>
              <p:cNvPr id="20498" name="Line 26">
                <a:extLst>
                  <a:ext uri="{FF2B5EF4-FFF2-40B4-BE49-F238E27FC236}">
                    <a16:creationId xmlns="" xmlns:a16="http://schemas.microsoft.com/office/drawing/2014/main" id="{9FF30DDD-2AEA-4CA1-9959-29B5FE1A42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3936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9" name="Text Box 27">
                <a:extLst>
                  <a:ext uri="{FF2B5EF4-FFF2-40B4-BE49-F238E27FC236}">
                    <a16:creationId xmlns="" xmlns:a16="http://schemas.microsoft.com/office/drawing/2014/main" id="{76B83640-4E80-4269-A18C-3A8549384B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3792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base</a:t>
                </a:r>
              </a:p>
            </p:txBody>
          </p:sp>
        </p:grpSp>
        <p:sp>
          <p:nvSpPr>
            <p:cNvPr id="20491" name="Rectangle 28">
              <a:extLst>
                <a:ext uri="{FF2B5EF4-FFF2-40B4-BE49-F238E27FC236}">
                  <a16:creationId xmlns="" xmlns:a16="http://schemas.microsoft.com/office/drawing/2014/main" id="{8BA7D970-AD8A-4316-B6F1-4BE09F872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736"/>
              <a:ext cx="613" cy="1207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0492" name="Line 29">
              <a:extLst>
                <a:ext uri="{FF2B5EF4-FFF2-40B4-BE49-F238E27FC236}">
                  <a16:creationId xmlns="" xmlns:a16="http://schemas.microsoft.com/office/drawing/2014/main" id="{21ABC6C5-8BEF-47C2-8BFD-76A889896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707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3" name="Line 30">
              <a:extLst>
                <a:ext uri="{FF2B5EF4-FFF2-40B4-BE49-F238E27FC236}">
                  <a16:creationId xmlns="" xmlns:a16="http://schemas.microsoft.com/office/drawing/2014/main" id="{0995C184-D46C-4A8B-A87F-E087CD6A5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97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Line 31">
              <a:extLst>
                <a:ext uri="{FF2B5EF4-FFF2-40B4-BE49-F238E27FC236}">
                  <a16:creationId xmlns="" xmlns:a16="http://schemas.microsoft.com/office/drawing/2014/main" id="{304253B4-60A3-4BE9-8F65-79081C842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21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Line 32">
              <a:extLst>
                <a:ext uri="{FF2B5EF4-FFF2-40B4-BE49-F238E27FC236}">
                  <a16:creationId xmlns="" xmlns:a16="http://schemas.microsoft.com/office/drawing/2014/main" id="{5968AB72-47B2-4579-9A6B-59EF1828B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45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Text Box 33">
              <a:extLst>
                <a:ext uri="{FF2B5EF4-FFF2-40B4-BE49-F238E27FC236}">
                  <a16:creationId xmlns="" xmlns:a16="http://schemas.microsoft.com/office/drawing/2014/main" id="{4DBB7120-7B86-45A0-902B-01ED5C724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688"/>
              <a:ext cx="316" cy="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e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 </a:t>
              </a:r>
            </a:p>
          </p:txBody>
        </p:sp>
        <p:sp>
          <p:nvSpPr>
            <p:cNvPr id="20497" name="Text Box 34">
              <a:extLst>
                <a:ext uri="{FF2B5EF4-FFF2-40B4-BE49-F238E27FC236}">
                  <a16:creationId xmlns="" xmlns:a16="http://schemas.microsoft.com/office/drawing/2014/main" id="{C96F8B94-6116-4C10-8ECE-EC60CA91A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936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CC3300"/>
                  </a:solidFill>
                  <a:ea typeface="黑体" panose="02010609060101010101" pitchFamily="49" charset="-122"/>
                </a:rPr>
                <a:t>操作前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="" xmlns:a16="http://schemas.microsoft.com/office/drawing/2014/main" id="{09C82A3E-EB80-4083-A430-D93BC3704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七、取栈顶元素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3" name="Text Box 3">
            <a:extLst>
              <a:ext uri="{FF2B5EF4-FFF2-40B4-BE49-F238E27FC236}">
                <a16:creationId xmlns="" xmlns:a16="http://schemas.microsoft.com/office/drawing/2014/main" id="{983BE9D8-7C02-4211-B083-67A0C38D3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EEE9BCE0-DE60-4528-A7D3-D03D075B3C7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lang="en-US" altLang="zh-CN" sz="2400"/>
          </a:p>
        </p:txBody>
      </p:sp>
      <p:sp>
        <p:nvSpPr>
          <p:cNvPr id="20484" name="Text Box 4">
            <a:extLst>
              <a:ext uri="{FF2B5EF4-FFF2-40B4-BE49-F238E27FC236}">
                <a16:creationId xmlns="" xmlns:a16="http://schemas.microsoft.com/office/drawing/2014/main" id="{1DA8A662-44EE-481F-B167-789CBBBC3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顺序栈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="" xmlns:a16="http://schemas.microsoft.com/office/drawing/2014/main" id="{11810D67-18D3-43D0-829E-8B02F767D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="" xmlns:a16="http://schemas.microsoft.com/office/drawing/2014/main" id="{779DED2F-1574-4341-B76C-23FE2BC64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2743200"/>
            <a:ext cx="8267700" cy="3886200"/>
          </a:xfrm>
          <a:noFill/>
        </p:spPr>
        <p:txBody>
          <a:bodyPr/>
          <a:lstStyle/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T Top()			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{</a:t>
            </a:r>
          </a:p>
          <a:p>
            <a:pPr eaLnBrk="1" hangingPunct="1">
              <a:spcBef>
                <a:spcPct val="70000"/>
              </a:spcBef>
              <a:buNone/>
            </a:pPr>
            <a:r>
              <a:rPr lang="en-US" altLang="zh-CN" sz="2000" dirty="0"/>
              <a:t>	if (top ==0)     //</a:t>
            </a:r>
            <a:r>
              <a:rPr lang="zh-CN" altLang="en-US" sz="2000" dirty="0"/>
              <a:t>先判断栈是否为空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exit(1); 	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return base[top-1];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</a:p>
        </p:txBody>
      </p:sp>
      <p:grpSp>
        <p:nvGrpSpPr>
          <p:cNvPr id="20488" name="Group 21">
            <a:extLst>
              <a:ext uri="{FF2B5EF4-FFF2-40B4-BE49-F238E27FC236}">
                <a16:creationId xmlns="" xmlns:a16="http://schemas.microsoft.com/office/drawing/2014/main" id="{57C4BAF5-27C4-4BC0-A234-1189973FA7B1}"/>
              </a:ext>
            </a:extLst>
          </p:cNvPr>
          <p:cNvGrpSpPr>
            <a:grpSpLocks/>
          </p:cNvGrpSpPr>
          <p:nvPr/>
        </p:nvGrpSpPr>
        <p:grpSpPr bwMode="auto">
          <a:xfrm>
            <a:off x="4618063" y="4251325"/>
            <a:ext cx="2057400" cy="2378075"/>
            <a:chOff x="4368" y="2688"/>
            <a:chExt cx="1296" cy="1498"/>
          </a:xfrm>
        </p:grpSpPr>
        <p:grpSp>
          <p:nvGrpSpPr>
            <p:cNvPr id="20489" name="Group 22">
              <a:extLst>
                <a:ext uri="{FF2B5EF4-FFF2-40B4-BE49-F238E27FC236}">
                  <a16:creationId xmlns="" xmlns:a16="http://schemas.microsoft.com/office/drawing/2014/main" id="{1BB08E76-BCB7-4983-80A6-372C3B91D1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3024"/>
              <a:ext cx="532" cy="250"/>
              <a:chOff x="4464" y="3648"/>
              <a:chExt cx="532" cy="250"/>
            </a:xfrm>
          </p:grpSpPr>
          <p:sp>
            <p:nvSpPr>
              <p:cNvPr id="20500" name="Line 23">
                <a:extLst>
                  <a:ext uri="{FF2B5EF4-FFF2-40B4-BE49-F238E27FC236}">
                    <a16:creationId xmlns="" xmlns:a16="http://schemas.microsoft.com/office/drawing/2014/main" id="{30D678FD-21A1-42EB-8EC8-4F5942C7F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9" y="3782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1" name="Text Box 24">
                <a:extLst>
                  <a:ext uri="{FF2B5EF4-FFF2-40B4-BE49-F238E27FC236}">
                    <a16:creationId xmlns="" xmlns:a16="http://schemas.microsoft.com/office/drawing/2014/main" id="{23FCC81D-234D-4D72-80AE-D22C28CE15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648"/>
                <a:ext cx="33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top</a:t>
                </a:r>
              </a:p>
            </p:txBody>
          </p:sp>
        </p:grpSp>
        <p:grpSp>
          <p:nvGrpSpPr>
            <p:cNvPr id="20490" name="Group 25">
              <a:extLst>
                <a:ext uri="{FF2B5EF4-FFF2-40B4-BE49-F238E27FC236}">
                  <a16:creationId xmlns="" xmlns:a16="http://schemas.microsoft.com/office/drawing/2014/main" id="{3BD4307F-0A84-4AE8-A278-10B43C2F73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3792"/>
              <a:ext cx="571" cy="250"/>
              <a:chOff x="4416" y="3792"/>
              <a:chExt cx="571" cy="250"/>
            </a:xfrm>
          </p:grpSpPr>
          <p:sp>
            <p:nvSpPr>
              <p:cNvPr id="20498" name="Line 26">
                <a:extLst>
                  <a:ext uri="{FF2B5EF4-FFF2-40B4-BE49-F238E27FC236}">
                    <a16:creationId xmlns="" xmlns:a16="http://schemas.microsoft.com/office/drawing/2014/main" id="{9FF30DDD-2AEA-4CA1-9959-29B5FE1A42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3936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9" name="Text Box 27">
                <a:extLst>
                  <a:ext uri="{FF2B5EF4-FFF2-40B4-BE49-F238E27FC236}">
                    <a16:creationId xmlns="" xmlns:a16="http://schemas.microsoft.com/office/drawing/2014/main" id="{76B83640-4E80-4269-A18C-3A8549384B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3792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base</a:t>
                </a:r>
              </a:p>
            </p:txBody>
          </p:sp>
        </p:grpSp>
        <p:sp>
          <p:nvSpPr>
            <p:cNvPr id="20491" name="Rectangle 28">
              <a:extLst>
                <a:ext uri="{FF2B5EF4-FFF2-40B4-BE49-F238E27FC236}">
                  <a16:creationId xmlns="" xmlns:a16="http://schemas.microsoft.com/office/drawing/2014/main" id="{8BA7D970-AD8A-4316-B6F1-4BE09F872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736"/>
              <a:ext cx="613" cy="1207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0492" name="Line 29">
              <a:extLst>
                <a:ext uri="{FF2B5EF4-FFF2-40B4-BE49-F238E27FC236}">
                  <a16:creationId xmlns="" xmlns:a16="http://schemas.microsoft.com/office/drawing/2014/main" id="{21ABC6C5-8BEF-47C2-8BFD-76A889896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707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3" name="Line 30">
              <a:extLst>
                <a:ext uri="{FF2B5EF4-FFF2-40B4-BE49-F238E27FC236}">
                  <a16:creationId xmlns="" xmlns:a16="http://schemas.microsoft.com/office/drawing/2014/main" id="{0995C184-D46C-4A8B-A87F-E087CD6A5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97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Line 31">
              <a:extLst>
                <a:ext uri="{FF2B5EF4-FFF2-40B4-BE49-F238E27FC236}">
                  <a16:creationId xmlns="" xmlns:a16="http://schemas.microsoft.com/office/drawing/2014/main" id="{304253B4-60A3-4BE9-8F65-79081C842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21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Line 32">
              <a:extLst>
                <a:ext uri="{FF2B5EF4-FFF2-40B4-BE49-F238E27FC236}">
                  <a16:creationId xmlns="" xmlns:a16="http://schemas.microsoft.com/office/drawing/2014/main" id="{5968AB72-47B2-4579-9A6B-59EF1828B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45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Text Box 33">
              <a:extLst>
                <a:ext uri="{FF2B5EF4-FFF2-40B4-BE49-F238E27FC236}">
                  <a16:creationId xmlns="" xmlns:a16="http://schemas.microsoft.com/office/drawing/2014/main" id="{4DBB7120-7B86-45A0-902B-01ED5C724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688"/>
              <a:ext cx="316" cy="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e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 </a:t>
              </a:r>
            </a:p>
          </p:txBody>
        </p:sp>
        <p:sp>
          <p:nvSpPr>
            <p:cNvPr id="20497" name="Text Box 34">
              <a:extLst>
                <a:ext uri="{FF2B5EF4-FFF2-40B4-BE49-F238E27FC236}">
                  <a16:creationId xmlns="" xmlns:a16="http://schemas.microsoft.com/office/drawing/2014/main" id="{C96F8B94-6116-4C10-8ECE-EC60CA91A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936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CC3300"/>
                  </a:solidFill>
                  <a:ea typeface="黑体" panose="02010609060101010101" pitchFamily="49" charset="-122"/>
                </a:rPr>
                <a:t>操作前</a:t>
              </a:r>
            </a:p>
          </p:txBody>
        </p:sp>
      </p:grpSp>
      <p:grpSp>
        <p:nvGrpSpPr>
          <p:cNvPr id="35" name="Group 21">
            <a:extLst>
              <a:ext uri="{FF2B5EF4-FFF2-40B4-BE49-F238E27FC236}">
                <a16:creationId xmlns="" xmlns:a16="http://schemas.microsoft.com/office/drawing/2014/main" id="{0814581B-6D79-4296-AE43-E8732E5F1BAC}"/>
              </a:ext>
            </a:extLst>
          </p:cNvPr>
          <p:cNvGrpSpPr>
            <a:grpSpLocks/>
          </p:cNvGrpSpPr>
          <p:nvPr/>
        </p:nvGrpSpPr>
        <p:grpSpPr bwMode="auto">
          <a:xfrm>
            <a:off x="6741169" y="4240931"/>
            <a:ext cx="2057400" cy="2381250"/>
            <a:chOff x="4368" y="2688"/>
            <a:chExt cx="1296" cy="1500"/>
          </a:xfrm>
        </p:grpSpPr>
        <p:grpSp>
          <p:nvGrpSpPr>
            <p:cNvPr id="36" name="Group 22">
              <a:extLst>
                <a:ext uri="{FF2B5EF4-FFF2-40B4-BE49-F238E27FC236}">
                  <a16:creationId xmlns="" xmlns:a16="http://schemas.microsoft.com/office/drawing/2014/main" id="{77D79F9B-C542-46B4-9C32-0DA59A64D4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3024"/>
              <a:ext cx="532" cy="250"/>
              <a:chOff x="4464" y="3648"/>
              <a:chExt cx="532" cy="250"/>
            </a:xfrm>
          </p:grpSpPr>
          <p:sp>
            <p:nvSpPr>
              <p:cNvPr id="47" name="Line 23">
                <a:extLst>
                  <a:ext uri="{FF2B5EF4-FFF2-40B4-BE49-F238E27FC236}">
                    <a16:creationId xmlns="" xmlns:a16="http://schemas.microsoft.com/office/drawing/2014/main" id="{F4B18465-F7C9-4548-A8B1-BDC4BDB01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9" y="3782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Text Box 24">
                <a:extLst>
                  <a:ext uri="{FF2B5EF4-FFF2-40B4-BE49-F238E27FC236}">
                    <a16:creationId xmlns="" xmlns:a16="http://schemas.microsoft.com/office/drawing/2014/main" id="{F8B62377-7F7E-4B84-A0C6-60641198B1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648"/>
                <a:ext cx="33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top</a:t>
                </a:r>
              </a:p>
            </p:txBody>
          </p:sp>
        </p:grpSp>
        <p:grpSp>
          <p:nvGrpSpPr>
            <p:cNvPr id="37" name="Group 25">
              <a:extLst>
                <a:ext uri="{FF2B5EF4-FFF2-40B4-BE49-F238E27FC236}">
                  <a16:creationId xmlns="" xmlns:a16="http://schemas.microsoft.com/office/drawing/2014/main" id="{A754A812-F718-4C30-8FE3-50F011D03F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3792"/>
              <a:ext cx="571" cy="250"/>
              <a:chOff x="4416" y="3792"/>
              <a:chExt cx="571" cy="250"/>
            </a:xfrm>
          </p:grpSpPr>
          <p:sp>
            <p:nvSpPr>
              <p:cNvPr id="45" name="Line 26">
                <a:extLst>
                  <a:ext uri="{FF2B5EF4-FFF2-40B4-BE49-F238E27FC236}">
                    <a16:creationId xmlns="" xmlns:a16="http://schemas.microsoft.com/office/drawing/2014/main" id="{25006452-BD6E-4B4B-AD73-BF989BBA7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3936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27">
                <a:extLst>
                  <a:ext uri="{FF2B5EF4-FFF2-40B4-BE49-F238E27FC236}">
                    <a16:creationId xmlns="" xmlns:a16="http://schemas.microsoft.com/office/drawing/2014/main" id="{A43C93CB-DED7-4B01-A3FC-8A5353029C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3792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base</a:t>
                </a:r>
              </a:p>
            </p:txBody>
          </p:sp>
        </p:grpSp>
        <p:sp>
          <p:nvSpPr>
            <p:cNvPr id="38" name="Rectangle 28">
              <a:extLst>
                <a:ext uri="{FF2B5EF4-FFF2-40B4-BE49-F238E27FC236}">
                  <a16:creationId xmlns="" xmlns:a16="http://schemas.microsoft.com/office/drawing/2014/main" id="{350C889F-C2B4-4DDE-B075-BA17A48B9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736"/>
              <a:ext cx="613" cy="1207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9" name="Line 29">
              <a:extLst>
                <a:ext uri="{FF2B5EF4-FFF2-40B4-BE49-F238E27FC236}">
                  <a16:creationId xmlns="" xmlns:a16="http://schemas.microsoft.com/office/drawing/2014/main" id="{37ED363D-F487-4353-BA66-B489C2FB9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707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30">
              <a:extLst>
                <a:ext uri="{FF2B5EF4-FFF2-40B4-BE49-F238E27FC236}">
                  <a16:creationId xmlns="" xmlns:a16="http://schemas.microsoft.com/office/drawing/2014/main" id="{C1D4BCBD-69A1-4BE5-8EA8-1048BC284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97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31">
              <a:extLst>
                <a:ext uri="{FF2B5EF4-FFF2-40B4-BE49-F238E27FC236}">
                  <a16:creationId xmlns="" xmlns:a16="http://schemas.microsoft.com/office/drawing/2014/main" id="{00C67BBB-FB57-4614-A310-A0410A9CD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21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32">
              <a:extLst>
                <a:ext uri="{FF2B5EF4-FFF2-40B4-BE49-F238E27FC236}">
                  <a16:creationId xmlns="" xmlns:a16="http://schemas.microsoft.com/office/drawing/2014/main" id="{CD794A0B-4CA8-4738-A0A3-E5DB175D3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45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Text Box 33">
              <a:extLst>
                <a:ext uri="{FF2B5EF4-FFF2-40B4-BE49-F238E27FC236}">
                  <a16:creationId xmlns="" xmlns:a16="http://schemas.microsoft.com/office/drawing/2014/main" id="{7B8D7B83-59D6-4A4B-871A-DEDAFD1A5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688"/>
              <a:ext cx="316" cy="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e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 </a:t>
              </a:r>
            </a:p>
          </p:txBody>
        </p:sp>
        <p:sp>
          <p:nvSpPr>
            <p:cNvPr id="44" name="Text Box 34">
              <a:extLst>
                <a:ext uri="{FF2B5EF4-FFF2-40B4-BE49-F238E27FC236}">
                  <a16:creationId xmlns="" xmlns:a16="http://schemas.microsoft.com/office/drawing/2014/main" id="{38985B48-410E-4801-98BB-171A050DB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936"/>
              <a:ext cx="7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CC3300"/>
                  </a:solidFill>
                  <a:ea typeface="黑体" panose="02010609060101010101" pitchFamily="49" charset="-122"/>
                </a:rPr>
                <a:t>操作后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97314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="" xmlns:a16="http://schemas.microsoft.com/office/drawing/2014/main" id="{7AF8B0D6-958B-49FF-9852-F2F0D28F73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58188" y="6215063"/>
            <a:ext cx="59055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84FB6A4-9EE5-4032-B6B6-908F3C61693A}" type="slidenum">
              <a:rPr lang="en-US" altLang="zh-CN" sz="2400">
                <a:latin typeface="仿宋_GB2312" pitchFamily="49" charset="-122"/>
                <a:ea typeface="仿宋_GB2312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24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76834" name="Rectangle 2">
            <a:extLst>
              <a:ext uri="{FF2B5EF4-FFF2-40B4-BE49-F238E27FC236}">
                <a16:creationId xmlns="" xmlns:a16="http://schemas.microsoft.com/office/drawing/2014/main" id="{3289F60D-F156-4315-BF27-EC79CAEE6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714375"/>
            <a:ext cx="8070850" cy="1373188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一个栈的输入序列为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1,2,3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，若在入栈的过程中允许出栈，则可能得到的出栈序列是什么？</a:t>
            </a:r>
          </a:p>
        </p:txBody>
      </p:sp>
      <p:sp>
        <p:nvSpPr>
          <p:cNvPr id="376835" name="Rectangle 3">
            <a:extLst>
              <a:ext uri="{FF2B5EF4-FFF2-40B4-BE49-F238E27FC236}">
                <a16:creationId xmlns="" xmlns:a16="http://schemas.microsoft.com/office/drawing/2014/main" id="{0DA193C6-39A5-4E3B-B743-5F479A90E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2286000"/>
            <a:ext cx="906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答：</a:t>
            </a:r>
          </a:p>
        </p:txBody>
      </p:sp>
      <p:sp>
        <p:nvSpPr>
          <p:cNvPr id="376836" name="Text Box 4">
            <a:extLst>
              <a:ext uri="{FF2B5EF4-FFF2-40B4-BE49-F238E27FC236}">
                <a16:creationId xmlns="" xmlns:a16="http://schemas.microsoft.com/office/drawing/2014/main" id="{7A2338D6-3843-4894-AE25-D4026D555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13" y="2262188"/>
            <a:ext cx="6503987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可以通过穷举所有可能性来求解：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① 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出， 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出，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出， 即</a:t>
            </a:r>
            <a:r>
              <a:rPr lang="en-US" altLang="zh-CN" sz="28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123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出， 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入，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出， 即</a:t>
            </a:r>
            <a:r>
              <a:rPr lang="en-US" altLang="zh-CN" sz="28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③ 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入，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出， 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出，    即</a:t>
            </a:r>
            <a:r>
              <a:rPr lang="en-US" altLang="zh-CN" sz="28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231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④ 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入，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出，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出，  即</a:t>
            </a:r>
            <a:r>
              <a:rPr lang="en-US" altLang="zh-CN" sz="28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213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⑤ 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入，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出，    即</a:t>
            </a:r>
            <a:r>
              <a:rPr lang="en-US" altLang="zh-CN" sz="28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321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合计有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种可能性。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只有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312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是非法的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6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6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6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76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76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76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4" grpId="0" autoUpdateAnimBg="0"/>
      <p:bldP spid="376835" grpId="0" autoUpdateAnimBg="0"/>
      <p:bldP spid="376836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="" xmlns:a16="http://schemas.microsoft.com/office/drawing/2014/main" id="{37E69EC6-2718-4DC8-AE94-1B6674D3C5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2438" y="6215063"/>
            <a:ext cx="804862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BE79280-4F3D-4A37-B7AF-C5A7D7ED15EB}" type="slidenum">
              <a:rPr lang="en-US" altLang="zh-CN" sz="2400">
                <a:latin typeface="仿宋_GB2312" pitchFamily="49" charset="-122"/>
                <a:ea typeface="仿宋_GB2312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24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78883" name="Rectangle 3">
            <a:extLst>
              <a:ext uri="{FF2B5EF4-FFF2-40B4-BE49-F238E27FC236}">
                <a16:creationId xmlns="" xmlns:a16="http://schemas.microsoft.com/office/drawing/2014/main" id="{BCC2FEA2-C09D-4FE9-A25E-C07E4838D5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1143000"/>
            <a:ext cx="8572500" cy="19050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：设依次进入一个栈的元素序列为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8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则可得到出栈的元素序列是：</a:t>
            </a:r>
            <a:r>
              <a:rPr lang="zh-CN" altLang="en-US" sz="2800" b="1" u="sng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Ａ）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d       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Ｂ）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b      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Ｃ）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a       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Ｄ）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378884" name="Rectangle 4">
            <a:extLst>
              <a:ext uri="{FF2B5EF4-FFF2-40B4-BE49-F238E27FC236}">
                <a16:creationId xmlns="" xmlns:a16="http://schemas.microsoft.com/office/drawing/2014/main" id="{462106FB-F6DE-4B78-8549-D98958E9C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3071813"/>
            <a:ext cx="5721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）、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）可以， 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）、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）不行。</a:t>
            </a:r>
          </a:p>
        </p:txBody>
      </p:sp>
      <p:sp>
        <p:nvSpPr>
          <p:cNvPr id="378885" name="Rectangle 5">
            <a:extLst>
              <a:ext uri="{FF2B5EF4-FFF2-40B4-BE49-F238E27FC236}">
                <a16:creationId xmlns="" xmlns:a16="http://schemas.microsoft.com/office/drawing/2014/main" id="{4F011322-0D15-43C4-BB14-FE03568F3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4214813"/>
            <a:ext cx="8212138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讨论：有无通用的判别原则？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有！若输入序列是   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…,P</a:t>
            </a:r>
            <a:r>
              <a:rPr lang="en-US" altLang="zh-CN" sz="2800" b="1" baseline="-25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…P</a:t>
            </a:r>
            <a:r>
              <a:rPr lang="en-US" altLang="zh-CN" sz="2800" b="1" baseline="-25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…P</a:t>
            </a:r>
            <a:r>
              <a:rPr lang="en-US" altLang="zh-CN" sz="2800" b="1" baseline="-25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…(P</a:t>
            </a:r>
            <a:r>
              <a:rPr lang="en-US" altLang="zh-CN" sz="2800" b="1" baseline="-25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</a:t>
            </a:r>
            <a:r>
              <a:rPr lang="en-US" altLang="zh-CN" sz="2800" b="1" baseline="-25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</a:t>
            </a:r>
            <a:r>
              <a:rPr lang="en-US" altLang="zh-CN" sz="2800" b="1" baseline="-25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一定不存在这样的输出序列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…,P</a:t>
            </a:r>
            <a:r>
              <a:rPr lang="en-US" altLang="zh-CN" sz="2800" b="1" baseline="-25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…P</a:t>
            </a:r>
            <a:r>
              <a:rPr lang="en-US" altLang="zh-CN" sz="2800" b="1" baseline="-25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…P</a:t>
            </a:r>
            <a:r>
              <a:rPr lang="en-US" altLang="zh-CN" sz="2800" b="1" baseline="-25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378887" name="Rectangle 7">
            <a:extLst>
              <a:ext uri="{FF2B5EF4-FFF2-40B4-BE49-F238E27FC236}">
                <a16:creationId xmlns="" xmlns:a16="http://schemas.microsoft.com/office/drawing/2014/main" id="{C83D9AE0-2B8C-42F3-9BCD-4DC24D2B4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3071813"/>
            <a:ext cx="906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答：</a:t>
            </a:r>
          </a:p>
        </p:txBody>
      </p:sp>
      <p:sp>
        <p:nvSpPr>
          <p:cNvPr id="378888" name="AutoShape 8">
            <a:extLst>
              <a:ext uri="{FF2B5EF4-FFF2-40B4-BE49-F238E27FC236}">
                <a16:creationId xmlns="" xmlns:a16="http://schemas.microsoft.com/office/drawing/2014/main" id="{C17CF016-1245-444C-A843-66520D9C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14" y="5977732"/>
            <a:ext cx="6934200" cy="474662"/>
          </a:xfrm>
          <a:prstGeom prst="wedgeRectCallout">
            <a:avLst>
              <a:gd name="adj1" fmla="val 26625"/>
              <a:gd name="adj2" fmla="val -105032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即对于输入序列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，不存在输出序列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8558B59-1DC5-4336-A849-A8E96BEC730C}"/>
                  </a:ext>
                </a:extLst>
              </p:cNvPr>
              <p:cNvSpPr txBox="1"/>
              <p:nvPr/>
            </p:nvSpPr>
            <p:spPr>
              <a:xfrm>
                <a:off x="5465575" y="3774294"/>
                <a:ext cx="3249800" cy="7000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𝑪𝒂𝒕𝒂𝒍𝒂𝒏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列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：</m:t>
                      </m:r>
                      <m:f>
                        <m:fPr>
                          <m:ctrlPr>
                            <a:rPr lang="pt-BR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8558B59-1DC5-4336-A849-A8E96BEC7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575" y="3774294"/>
                <a:ext cx="3249800" cy="70006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925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275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 autoUpdateAnimBg="0" advAuto="0"/>
      <p:bldP spid="378884" grpId="0" autoUpdateAnimBg="0"/>
      <p:bldP spid="378885" grpId="0" build="p" autoUpdateAnimBg="0"/>
      <p:bldP spid="378887" grpId="0" autoUpdateAnimBg="0"/>
      <p:bldP spid="378888" grpId="0" animBg="1" autoUpdateAnimBg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="" xmlns:a16="http://schemas.microsoft.com/office/drawing/2014/main" id="{9F1465BD-664E-4B20-B25E-0E408A77A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一、数值转换(八进制)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7" name="Text Box 3">
            <a:extLst>
              <a:ext uri="{FF2B5EF4-FFF2-40B4-BE49-F238E27FC236}">
                <a16:creationId xmlns="" xmlns:a16="http://schemas.microsoft.com/office/drawing/2014/main" id="{81D11EB7-12FE-4295-968F-783F856F4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9AFF59D-DD29-4934-8180-0A3EAD3ACF4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15</a:t>
            </a:fld>
            <a:endParaRPr lang="en-US" altLang="zh-CN" sz="2400"/>
          </a:p>
        </p:txBody>
      </p:sp>
      <p:sp>
        <p:nvSpPr>
          <p:cNvPr id="21508" name="Text Box 4">
            <a:extLst>
              <a:ext uri="{FF2B5EF4-FFF2-40B4-BE49-F238E27FC236}">
                <a16:creationId xmlns="" xmlns:a16="http://schemas.microsoft.com/office/drawing/2014/main" id="{AB559B1A-636A-4A42-910E-5A4C626D1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="" xmlns:a16="http://schemas.microsoft.com/office/drawing/2014/main" id="{87A0CFD5-6E5F-4020-991B-A50CAB5B43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将十进制转换为其它进制(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d)，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其原理为：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     N = (N/d)*d + N mod d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例如：（1348)10 = (2504)8 ，其运算过程如下：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			  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N 		N /8    N mod 8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			1348		 168       4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			 168		  21    	 0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			  21		   2    	 5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			   2		   0     	 2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="" xmlns:a16="http://schemas.microsoft.com/office/drawing/2014/main" id="{230F5425-B0C1-4989-90D0-80A172199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grpSp>
        <p:nvGrpSpPr>
          <p:cNvPr id="21511" name="Group 23">
            <a:extLst>
              <a:ext uri="{FF2B5EF4-FFF2-40B4-BE49-F238E27FC236}">
                <a16:creationId xmlns="" xmlns:a16="http://schemas.microsoft.com/office/drawing/2014/main" id="{757BA879-EC99-4877-BAC5-36312A12BEA9}"/>
              </a:ext>
            </a:extLst>
          </p:cNvPr>
          <p:cNvGrpSpPr>
            <a:grpSpLocks/>
          </p:cNvGrpSpPr>
          <p:nvPr/>
        </p:nvGrpSpPr>
        <p:grpSpPr bwMode="auto">
          <a:xfrm>
            <a:off x="812800" y="4572000"/>
            <a:ext cx="7645400" cy="2133600"/>
            <a:chOff x="482" y="1824"/>
            <a:chExt cx="3696" cy="1344"/>
          </a:xfrm>
        </p:grpSpPr>
        <p:sp>
          <p:nvSpPr>
            <p:cNvPr id="21512" name="Line 24">
              <a:extLst>
                <a:ext uri="{FF2B5EF4-FFF2-40B4-BE49-F238E27FC236}">
                  <a16:creationId xmlns="" xmlns:a16="http://schemas.microsoft.com/office/drawing/2014/main" id="{E6F631AA-32C9-4FDC-A5B1-D23182601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24"/>
              <a:ext cx="0" cy="1344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3" name="Line 25">
              <a:extLst>
                <a:ext uri="{FF2B5EF4-FFF2-40B4-BE49-F238E27FC236}">
                  <a16:creationId xmlns="" xmlns:a16="http://schemas.microsoft.com/office/drawing/2014/main" id="{9F9135E1-7E25-4BA9-8C10-F2424C2A1F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1824"/>
              <a:ext cx="0" cy="1344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4" name="Text Box 26">
              <a:extLst>
                <a:ext uri="{FF2B5EF4-FFF2-40B4-BE49-F238E27FC236}">
                  <a16:creationId xmlns="" xmlns:a16="http://schemas.microsoft.com/office/drawing/2014/main" id="{98DFBDD2-820B-4569-8FA3-C2F06F502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3" y="1968"/>
              <a:ext cx="325" cy="1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rgbClr val="CC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输出顺序</a:t>
              </a:r>
            </a:p>
          </p:txBody>
        </p:sp>
        <p:sp>
          <p:nvSpPr>
            <p:cNvPr id="21515" name="Text Box 27">
              <a:extLst>
                <a:ext uri="{FF2B5EF4-FFF2-40B4-BE49-F238E27FC236}">
                  <a16:creationId xmlns="" xmlns:a16="http://schemas.microsoft.com/office/drawing/2014/main" id="{B543A66F-F311-4BD3-800E-A6915F8A5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" y="1920"/>
              <a:ext cx="325" cy="1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rgbClr val="CC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计算顺序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1360DEFB-DB83-4E0D-9671-5C5926BC7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一、数值转换(八进制)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1" name="Text Box 3">
            <a:extLst>
              <a:ext uri="{FF2B5EF4-FFF2-40B4-BE49-F238E27FC236}">
                <a16:creationId xmlns="" xmlns:a16="http://schemas.microsoft.com/office/drawing/2014/main" id="{6F6D8653-D3EB-4BC1-A7FC-8D1E171C4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52D06E29-056A-48F9-88D7-4B693B5244A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16</a:t>
            </a:fld>
            <a:endParaRPr lang="en-US" altLang="zh-CN" sz="2400"/>
          </a:p>
        </p:txBody>
      </p:sp>
      <p:sp>
        <p:nvSpPr>
          <p:cNvPr id="22532" name="Text Box 4">
            <a:extLst>
              <a:ext uri="{FF2B5EF4-FFF2-40B4-BE49-F238E27FC236}">
                <a16:creationId xmlns="" xmlns:a16="http://schemas.microsoft.com/office/drawing/2014/main" id="{2418C6B4-A2BD-4F26-89D4-43C720A99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="" xmlns:a16="http://schemas.microsoft.com/office/drawing/2014/main" id="{0D30FF70-E7C9-49AA-8FA4-0A6505804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void conversion (int N) {    // </a:t>
            </a:r>
            <a:r>
              <a:rPr lang="zh-CN" altLang="en-US" sz="2000" dirty="0">
                <a:ea typeface="黑体" panose="02010609060101010101" pitchFamily="49" charset="-122"/>
              </a:rPr>
              <a:t>输入一个十进制数</a:t>
            </a:r>
            <a:r>
              <a:rPr lang="en-US" altLang="zh-CN" sz="2000" dirty="0">
                <a:ea typeface="黑体" panose="02010609060101010101" pitchFamily="49" charset="-122"/>
              </a:rPr>
              <a:t>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</a:t>
            </a:r>
            <a:r>
              <a:rPr lang="en-US" altLang="en-US" sz="2000" dirty="0"/>
              <a:t>SeqStack s;</a:t>
            </a:r>
            <a:r>
              <a:rPr lang="en-US" altLang="zh-CN" sz="2000" dirty="0">
                <a:ea typeface="黑体" panose="02010609060101010101" pitchFamily="49" charset="-122"/>
              </a:rPr>
              <a:t>	</a:t>
            </a:r>
            <a:r>
              <a:rPr lang="zh-CN" altLang="en-US" sz="2000" dirty="0">
                <a:ea typeface="黑体" panose="02010609060101010101" pitchFamily="49" charset="-122"/>
              </a:rPr>
              <a:t>		// 创建新栈</a:t>
            </a:r>
            <a:r>
              <a:rPr lang="en-US" altLang="zh-CN" sz="2000" dirty="0">
                <a:ea typeface="黑体" panose="02010609060101010101" pitchFamily="49" charset="-122"/>
              </a:rPr>
              <a:t>S	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while (N)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  </a:t>
            </a:r>
            <a:r>
              <a:rPr lang="en-US" altLang="zh-CN" sz="2000" dirty="0" err="1">
                <a:ea typeface="黑体" panose="02010609060101010101" pitchFamily="49" charset="-122"/>
              </a:rPr>
              <a:t>s.Push</a:t>
            </a:r>
            <a:r>
              <a:rPr lang="en-US" altLang="zh-CN" sz="2000" dirty="0">
                <a:ea typeface="黑体" panose="02010609060101010101" pitchFamily="49" charset="-122"/>
              </a:rPr>
              <a:t>(N % 8);		// </a:t>
            </a:r>
            <a:r>
              <a:rPr lang="zh-CN" altLang="en-US" sz="2000" dirty="0">
                <a:ea typeface="黑体" panose="02010609060101010101" pitchFamily="49" charset="-122"/>
              </a:rPr>
              <a:t>将余数送入栈中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  N = N/8;			// </a:t>
            </a:r>
            <a:r>
              <a:rPr lang="zh-CN" altLang="en-US" sz="2000" dirty="0">
                <a:ea typeface="黑体" panose="02010609060101010101" pitchFamily="49" charset="-122"/>
              </a:rPr>
              <a:t>求整除数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while (!</a:t>
            </a:r>
            <a:r>
              <a:rPr lang="en-US" altLang="zh-CN" sz="2000" dirty="0" err="1">
                <a:ea typeface="黑体" panose="02010609060101010101" pitchFamily="49" charset="-122"/>
              </a:rPr>
              <a:t>s.Empty</a:t>
            </a:r>
            <a:r>
              <a:rPr lang="en-US" altLang="zh-CN" sz="2000" dirty="0">
                <a:ea typeface="黑体" panose="02010609060101010101" pitchFamily="49" charset="-122"/>
              </a:rPr>
              <a:t>()) {	// </a:t>
            </a:r>
            <a:r>
              <a:rPr lang="zh-CN" altLang="en-US" sz="2000" dirty="0">
                <a:ea typeface="黑体" panose="02010609060101010101" pitchFamily="49" charset="-122"/>
              </a:rPr>
              <a:t>如果栈不空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    cout &lt;&lt; </a:t>
            </a:r>
            <a:r>
              <a:rPr lang="en-US" altLang="zh-CN" sz="2000" dirty="0" err="1">
                <a:ea typeface="黑体" panose="02010609060101010101" pitchFamily="49" charset="-122"/>
              </a:rPr>
              <a:t>s.Top</a:t>
            </a:r>
            <a:r>
              <a:rPr lang="en-US" altLang="zh-CN" sz="2000" dirty="0">
                <a:ea typeface="黑体" panose="02010609060101010101" pitchFamily="49" charset="-122"/>
              </a:rPr>
              <a:t>()&lt;&lt;””;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    </a:t>
            </a:r>
            <a:r>
              <a:rPr lang="en-US" altLang="zh-CN" sz="2000" dirty="0" err="1">
                <a:ea typeface="黑体" panose="02010609060101010101" pitchFamily="49" charset="-122"/>
              </a:rPr>
              <a:t>s.Pop</a:t>
            </a:r>
            <a:r>
              <a:rPr lang="en-US" altLang="zh-CN" sz="2000" dirty="0">
                <a:ea typeface="黑体" panose="02010609060101010101" pitchFamily="49" charset="-122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} // conversion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="" xmlns:a16="http://schemas.microsoft.com/office/drawing/2014/main" id="{79B95633-5B38-4F4B-A6A2-A4DF60D14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graphicFrame>
        <p:nvGraphicFramePr>
          <p:cNvPr id="22535" name="Object 12">
            <a:extLst>
              <a:ext uri="{FF2B5EF4-FFF2-40B4-BE49-F238E27FC236}">
                <a16:creationId xmlns="" xmlns:a16="http://schemas.microsoft.com/office/drawing/2014/main" id="{0B2EBAB1-9204-452B-A253-0BC6B7D20E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4876800"/>
          <a:ext cx="3352800" cy="1371600"/>
        </p:xfrm>
        <a:graphic>
          <a:graphicData uri="http://schemas.openxmlformats.org/presentationml/2006/ole">
            <p:oleObj spid="_x0000_s22653" name="位图图像" r:id="rId4" imgW="4866667" imgH="1457143" progId="PBrush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="" xmlns:a16="http://schemas.microsoft.com/office/drawing/2014/main" id="{7207C46F-7834-4713-A7DC-75846A0DF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二、行编辑程序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="" xmlns:a16="http://schemas.microsoft.com/office/drawing/2014/main" id="{EB8D583A-6674-4E5D-9FA3-412D270A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356856F7-EC40-4E80-A653-9A07491DDEA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17</a:t>
            </a:fld>
            <a:endParaRPr lang="en-US" altLang="zh-CN" sz="2400"/>
          </a:p>
        </p:txBody>
      </p:sp>
      <p:sp>
        <p:nvSpPr>
          <p:cNvPr id="24580" name="Text Box 4">
            <a:extLst>
              <a:ext uri="{FF2B5EF4-FFF2-40B4-BE49-F238E27FC236}">
                <a16:creationId xmlns="" xmlns:a16="http://schemas.microsoft.com/office/drawing/2014/main" id="{6D6E16AC-89AC-4AEB-B90F-5BFB245C4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="" xmlns:a16="http://schemas.microsoft.com/office/drawing/2014/main" id="{8A40C775-4403-4336-A647-6178075B4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用户输入一行字符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允许用户输入出差错，并在发现有误时，可以用退格符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及时更正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假设从终端接受两行字符：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pt-BR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whli##ilr#e(s#*s)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实际有效行为：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while(*s)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="" xmlns:a16="http://schemas.microsoft.com/office/drawing/2014/main" id="{F5292497-EB7B-49DD-8642-F5255570E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E98FC0EC-F591-4FE7-B921-4EA8F3789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二、行编辑程序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27" name="Text Box 3">
            <a:extLst>
              <a:ext uri="{FF2B5EF4-FFF2-40B4-BE49-F238E27FC236}">
                <a16:creationId xmlns="" xmlns:a16="http://schemas.microsoft.com/office/drawing/2014/main" id="{441E928B-5873-4CB5-BEAE-049C19742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897316F-5280-477B-85F0-718A41C2FF1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18</a:t>
            </a:fld>
            <a:endParaRPr lang="en-US" altLang="zh-CN" sz="2400"/>
          </a:p>
        </p:txBody>
      </p:sp>
      <p:sp>
        <p:nvSpPr>
          <p:cNvPr id="26628" name="Text Box 4">
            <a:extLst>
              <a:ext uri="{FF2B5EF4-FFF2-40B4-BE49-F238E27FC236}">
                <a16:creationId xmlns="" xmlns:a16="http://schemas.microsoft.com/office/drawing/2014/main" id="{C0AA1EBC-FF5B-4BE8-9EBF-BE6FB311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="" xmlns:a16="http://schemas.microsoft.com/office/drawing/2014/main" id="{80898EAE-D4FF-47E7-8615-73B4BDBE8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对用户输入的一行字符进行处理，直到行结束(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\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	 SeqStack s;	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 char </a:t>
            </a:r>
            <a:r>
              <a:rPr lang="en-US" altLang="zh-CN" sz="2000" dirty="0" err="1">
                <a:ea typeface="黑体" panose="02010609060101010101" pitchFamily="49" charset="-122"/>
              </a:rPr>
              <a:t>ch</a:t>
            </a:r>
            <a:r>
              <a:rPr lang="en-US" altLang="zh-CN" sz="2000" dirty="0">
                <a:ea typeface="黑体" panose="02010609060101010101" pitchFamily="49" charset="-12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	 while ((</a:t>
            </a:r>
            <a:r>
              <a:rPr lang="en-US" altLang="zh-CN" sz="2000" dirty="0" err="1">
                <a:ea typeface="黑体" panose="02010609060101010101" pitchFamily="49" charset="-122"/>
              </a:rPr>
              <a:t>ch</a:t>
            </a:r>
            <a:r>
              <a:rPr lang="en-US" altLang="zh-CN" sz="2000" dirty="0">
                <a:ea typeface="黑体" panose="02010609060101010101" pitchFamily="49" charset="-122"/>
              </a:rPr>
              <a:t>=</a:t>
            </a:r>
            <a:r>
              <a:rPr lang="en-US" altLang="zh-CN" sz="2000" dirty="0" err="1">
                <a:ea typeface="黑体" panose="02010609060101010101" pitchFamily="49" charset="-122"/>
              </a:rPr>
              <a:t>cin.get</a:t>
            </a:r>
            <a:r>
              <a:rPr lang="en-US" altLang="zh-CN" sz="2000" dirty="0">
                <a:ea typeface="黑体" panose="02010609060101010101" pitchFamily="49" charset="-122"/>
              </a:rPr>
              <a:t>()) != ’\n’) {           // </a:t>
            </a:r>
            <a:r>
              <a:rPr lang="zh-CN" altLang="en-US" sz="2000" dirty="0">
                <a:ea typeface="黑体" panose="02010609060101010101" pitchFamily="49" charset="-122"/>
              </a:rPr>
              <a:t>从终端输入一个字符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		switch(</a:t>
            </a:r>
            <a:r>
              <a:rPr lang="en-US" altLang="zh-CN" sz="2000" dirty="0" err="1">
                <a:ea typeface="黑体" panose="02010609060101010101" pitchFamily="49" charset="-122"/>
              </a:rPr>
              <a:t>ch</a:t>
            </a:r>
            <a:r>
              <a:rPr lang="en-US" altLang="zh-CN" sz="2000" dirty="0">
                <a:ea typeface="黑体" panose="02010609060101010101" pitchFamily="49" charset="-122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		    case ’#’: if(!</a:t>
            </a:r>
            <a:r>
              <a:rPr lang="en-US" altLang="zh-CN" sz="2000" dirty="0" err="1">
                <a:ea typeface="黑体" panose="02010609060101010101" pitchFamily="49" charset="-122"/>
              </a:rPr>
              <a:t>s.Empty</a:t>
            </a:r>
            <a:r>
              <a:rPr lang="en-US" altLang="zh-CN" sz="2000" dirty="0">
                <a:ea typeface="黑体" panose="02010609060101010101" pitchFamily="49" charset="-122"/>
              </a:rPr>
              <a:t>()) </a:t>
            </a:r>
            <a:r>
              <a:rPr lang="en-US" altLang="zh-CN" sz="2000" dirty="0" err="1">
                <a:ea typeface="黑体" panose="02010609060101010101" pitchFamily="49" charset="-122"/>
              </a:rPr>
              <a:t>s.Pop</a:t>
            </a:r>
            <a:r>
              <a:rPr lang="en-US" altLang="zh-CN" sz="2000" dirty="0">
                <a:ea typeface="黑体" panose="02010609060101010101" pitchFamily="49" charset="-122"/>
              </a:rPr>
              <a:t>();     // </a:t>
            </a:r>
            <a:r>
              <a:rPr lang="zh-CN" altLang="en-US" sz="2000" dirty="0">
                <a:ea typeface="黑体" panose="02010609060101010101" pitchFamily="49" charset="-122"/>
              </a:rPr>
              <a:t>仅当栈非空时退栈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                         break; 		   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           default:  </a:t>
            </a:r>
            <a:r>
              <a:rPr lang="en-US" altLang="zh-CN" sz="2000" dirty="0" err="1">
                <a:ea typeface="黑体" panose="02010609060101010101" pitchFamily="49" charset="-122"/>
              </a:rPr>
              <a:t>s.Push</a:t>
            </a:r>
            <a:r>
              <a:rPr lang="en-US" altLang="zh-CN" sz="2000" dirty="0"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ea typeface="黑体" panose="02010609060101010101" pitchFamily="49" charset="-122"/>
              </a:rPr>
              <a:t>ch</a:t>
            </a:r>
            <a:r>
              <a:rPr lang="en-US" altLang="zh-CN" sz="2000" dirty="0">
                <a:ea typeface="黑体" panose="02010609060101010101" pitchFamily="49" charset="-122"/>
              </a:rPr>
              <a:t>);	break;	         // </a:t>
            </a:r>
            <a:r>
              <a:rPr lang="zh-CN" altLang="en-US" sz="2000" dirty="0">
                <a:ea typeface="黑体" panose="02010609060101010101" pitchFamily="49" charset="-122"/>
              </a:rPr>
              <a:t>有效字符进栈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		}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	 }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="" xmlns:a16="http://schemas.microsoft.com/office/drawing/2014/main" id="{F7B98307-1747-4C13-AA5F-813AD117D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="" xmlns:a16="http://schemas.microsoft.com/office/drawing/2014/main" id="{CC8B2DB4-2152-42DF-A6B8-E1440BFB3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三、括号匹配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47" name="Text Box 3">
            <a:extLst>
              <a:ext uri="{FF2B5EF4-FFF2-40B4-BE49-F238E27FC236}">
                <a16:creationId xmlns="" xmlns:a16="http://schemas.microsoft.com/office/drawing/2014/main" id="{A3B7C856-C2D5-4C87-BD53-3FA8C4761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80A11FE9-73B8-4174-80A1-63D6EDF4461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19</a:t>
            </a:fld>
            <a:endParaRPr lang="en-US" altLang="zh-CN" sz="2400"/>
          </a:p>
        </p:txBody>
      </p:sp>
      <p:sp>
        <p:nvSpPr>
          <p:cNvPr id="31748" name="Text Box 4">
            <a:extLst>
              <a:ext uri="{FF2B5EF4-FFF2-40B4-BE49-F238E27FC236}">
                <a16:creationId xmlns="" xmlns:a16="http://schemas.microsoft.com/office/drawing/2014/main" id="{7071BA1D-86E3-4F0D-8FA2-E3BB99CFD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="" xmlns:a16="http://schemas.microsoft.com/office/drawing/2014/main" id="{ABB7ABA2-E181-4E27-9B50-FC52141DB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b="1">
                <a:ea typeface="黑体" panose="02010609060101010101" pitchFamily="49" charset="-122"/>
              </a:rPr>
              <a:t>一个算术表达式中包括圆括号、方括号和花括号三种形式的括号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ea typeface="黑体" panose="02010609060101010101" pitchFamily="49" charset="-122"/>
              </a:rPr>
              <a:t>判别表达式中括号是否正确匹对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ea typeface="黑体" panose="02010609060101010101" pitchFamily="49" charset="-122"/>
              </a:rPr>
              <a:t>如</a:t>
            </a:r>
            <a:r>
              <a:rPr lang="en-US" altLang="zh-CN" b="1">
                <a:ea typeface="黑体" panose="02010609060101010101" pitchFamily="49" charset="-122"/>
              </a:rPr>
              <a:t>{</a:t>
            </a:r>
            <a:r>
              <a:rPr lang="en-US" altLang="zh-CN" b="1">
                <a:ea typeface="黑体" panose="02010609060101010101" pitchFamily="49" charset="-122"/>
                <a:sym typeface="Wingdings" panose="05000000000000000000" pitchFamily="2" charset="2"/>
              </a:rPr>
              <a:t>(1+2)-[(4-2)/(2-1)]}</a:t>
            </a:r>
            <a:endParaRPr lang="en-US" altLang="zh-CN" b="1">
              <a:ea typeface="黑体" panose="02010609060101010101" pitchFamily="49" charset="-122"/>
            </a:endParaRPr>
          </a:p>
        </p:txBody>
      </p:sp>
      <p:sp>
        <p:nvSpPr>
          <p:cNvPr id="31750" name="Rectangle 6">
            <a:extLst>
              <a:ext uri="{FF2B5EF4-FFF2-40B4-BE49-F238E27FC236}">
                <a16:creationId xmlns="" xmlns:a16="http://schemas.microsoft.com/office/drawing/2014/main" id="{70BF27BF-C153-46BE-8652-EA76EF8A9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>
            <a:extLst>
              <a:ext uri="{FF2B5EF4-FFF2-40B4-BE49-F238E27FC236}">
                <a16:creationId xmlns="" xmlns:a16="http://schemas.microsoft.com/office/drawing/2014/main" id="{9EECDABE-8253-43FE-AEE5-188AD7D942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ADE0416-196A-4896-A83D-DE6271B94A4B}" type="slidenum"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9314" name="Rectangle 2">
            <a:extLst>
              <a:ext uri="{FF2B5EF4-FFF2-40B4-BE49-F238E27FC236}">
                <a16:creationId xmlns="" xmlns:a16="http://schemas.microsoft.com/office/drawing/2014/main" id="{7453B979-2B3D-4C7F-990D-E60F58D36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712" y="130969"/>
            <a:ext cx="5357813" cy="785812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0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数据结构课程内容：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05A808D8-6BDF-4250-B365-3336ACFACF7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14" y="1176338"/>
            <a:ext cx="8162925" cy="50673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="" xmlns:a16="http://schemas.microsoft.com/office/drawing/2014/main" id="{09664B36-ECCF-4E0A-9623-5ED31A30E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三、括号匹配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1" name="Text Box 3">
            <a:extLst>
              <a:ext uri="{FF2B5EF4-FFF2-40B4-BE49-F238E27FC236}">
                <a16:creationId xmlns="" xmlns:a16="http://schemas.microsoft.com/office/drawing/2014/main" id="{920A9FAC-E73B-46DE-9201-9C4A0670C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3ECB0CA3-DEAA-4046-B9C1-135815478E4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20</a:t>
            </a:fld>
            <a:endParaRPr lang="en-US" altLang="zh-CN" sz="2400"/>
          </a:p>
        </p:txBody>
      </p:sp>
      <p:sp>
        <p:nvSpPr>
          <p:cNvPr id="32772" name="Text Box 4">
            <a:extLst>
              <a:ext uri="{FF2B5EF4-FFF2-40B4-BE49-F238E27FC236}">
                <a16:creationId xmlns="" xmlns:a16="http://schemas.microsoft.com/office/drawing/2014/main" id="{D539C0B6-F228-44B0-BB08-A76641AC1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="" xmlns:a16="http://schemas.microsoft.com/office/drawing/2014/main" id="{3DC9CF19-5BB0-4B3A-A394-CC6A2534F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0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：左右括号匹配正确		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{[(1+2)*3]-1}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：左右括号配对次序不正确	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{[(1+2</a:t>
            </a:r>
            <a:r>
              <a:rPr lang="en-US" altLang="zh-CN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*3)-1}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-2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：右括号多于左括号		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(1+2)*3</a:t>
            </a:r>
            <a:r>
              <a:rPr lang="en-US" altLang="zh-CN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-1}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6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-3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：左括号多于右括号		</a:t>
            </a:r>
            <a:r>
              <a:rPr lang="en-US" altLang="zh-CN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[(1+2)*3-1]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4" name="Rectangle 6">
            <a:extLst>
              <a:ext uri="{FF2B5EF4-FFF2-40B4-BE49-F238E27FC236}">
                <a16:creationId xmlns="" xmlns:a16="http://schemas.microsoft.com/office/drawing/2014/main" id="{6CA9194C-03D1-4A47-8E0E-4B5A01BCE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="" xmlns:a16="http://schemas.microsoft.com/office/drawing/2014/main" id="{6E422928-29BD-4679-96FA-DABC02B06A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三、括号匹配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="" xmlns:a16="http://schemas.microsoft.com/office/drawing/2014/main" id="{CFC27281-0465-4249-B4EF-7299FB0FB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A86F41E-4D64-4A29-A9C1-213B87741E5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21</a:t>
            </a:fld>
            <a:endParaRPr lang="en-US" altLang="zh-CN" sz="2400"/>
          </a:p>
        </p:txBody>
      </p:sp>
      <p:sp>
        <p:nvSpPr>
          <p:cNvPr id="33796" name="Text Box 4">
            <a:extLst>
              <a:ext uri="{FF2B5EF4-FFF2-40B4-BE49-F238E27FC236}">
                <a16:creationId xmlns="" xmlns:a16="http://schemas.microsoft.com/office/drawing/2014/main" id="{D64E3C5D-A8A8-4E89-9D9E-01C8C3C77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="" xmlns:a16="http://schemas.microsoft.com/office/drawing/2014/main" id="{C4A1EAB0-D9D3-49F3-B800-837C6DD38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、顺序扫描算术表达式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、若算术表达式扫描完成，此时如果栈空，则正确返回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(0)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；如果栈未空，说明左括号多于右括号，返回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(-3)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、从算术表达式中取出一个字符，如果是左括号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(‘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‘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或‘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‘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或 ‘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‘)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，则让该括号进栈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(PUSH)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、如果是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右括号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(‘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‘或‘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‘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或 ‘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‘)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⑴、如果栈为空，则说明右括号多于左括号，返回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(-2)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⑵、如果栈不为空，则从栈顶弹出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(POP)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一个括号：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  若括号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匹配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则转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1继续进行判断；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  否则，说明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左右括号配对次序不正确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，返回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(-1)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="" xmlns:a16="http://schemas.microsoft.com/office/drawing/2014/main" id="{93F8F7B0-9BE1-4AFD-A4DC-8E1BF959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="" xmlns:a16="http://schemas.microsoft.com/office/drawing/2014/main" id="{702C0D38-94ED-4BAF-A06F-D592C4D89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17145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三、括号匹配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="" xmlns:a16="http://schemas.microsoft.com/office/drawing/2014/main" id="{E6D1D0C5-58F1-4038-92EF-950DA2576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621D897-7965-4BF2-AA85-CAB6A51CF78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22</a:t>
            </a:fld>
            <a:endParaRPr lang="en-US" altLang="zh-CN" sz="2400"/>
          </a:p>
        </p:txBody>
      </p:sp>
      <p:sp>
        <p:nvSpPr>
          <p:cNvPr id="34820" name="Text Box 4">
            <a:extLst>
              <a:ext uri="{FF2B5EF4-FFF2-40B4-BE49-F238E27FC236}">
                <a16:creationId xmlns="" xmlns:a16="http://schemas.microsoft.com/office/drawing/2014/main" id="{433F34AF-F3FE-4E1C-B8AA-C9DBE87E8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="" xmlns:a16="http://schemas.microsoft.com/office/drawing/2014/main" id="{23A34194-6775-4633-9018-4366513AA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357438"/>
            <a:ext cx="8763000" cy="4149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int 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MatchBracket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(char *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BracketString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)// 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判断括号匹配</a:t>
            </a:r>
            <a:endParaRPr lang="en-US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{	int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; char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C, 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sC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SqStack S;	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	// 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堆栈</a:t>
            </a:r>
            <a:endParaRPr lang="en-US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for (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=0; 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strlen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BracketString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); 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++) {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C = 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BracketString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];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if ((C == '(') || (C == '[') || (C == '{')) 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S.Push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(C);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if ((C == ')') || (C == ']') || (C == '}')) </a:t>
            </a:r>
            <a:r>
              <a:rPr lang="en-US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if (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S.Empty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()) return(-2);//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右括号多于左括号</a:t>
            </a:r>
            <a:endParaRPr lang="en-US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0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sC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0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S.Top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();</a:t>
            </a:r>
            <a:r>
              <a:rPr lang="en-US" altLang="zh-CN" sz="20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S.</a:t>
            </a:r>
            <a:r>
              <a:rPr lang="en-US" altLang="en-US" sz="20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Pop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(); 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if ((C==')')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&amp;(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sC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!='(')) return(-1);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// -1：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if ((C==']')&amp;&amp;(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sC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!='[')) return(-1);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	   //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左右括号配对</a:t>
            </a:r>
            <a:endParaRPr lang="en-US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if ((C=='}')&amp;&amp;(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sC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!='{'))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return(-1); </a:t>
            </a:r>
            <a:r>
              <a:rPr lang="en-US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次序不正确</a:t>
            </a:r>
            <a:endParaRPr lang="en-US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} 	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if (!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S.Empty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()) return(-3);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	 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左括号多于右括号</a:t>
            </a:r>
            <a:endParaRPr lang="en-US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return(0); }			 // 0：左右括号匹配正确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="" xmlns:a16="http://schemas.microsoft.com/office/drawing/2014/main" id="{EC56E3B8-AB1B-43B4-9810-ED2A8A4D5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="" xmlns:a16="http://schemas.microsoft.com/office/drawing/2014/main" id="{F4B8B720-9414-4301-95D5-AC8CEEAED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6707088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四、后缀表达式（逆波兰式）计算</a:t>
            </a:r>
            <a:endParaRPr lang="en-US" altLang="zh-CN" sz="2400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="" xmlns:a16="http://schemas.microsoft.com/office/drawing/2014/main" id="{B7D5A912-B916-4744-BE8C-4B01CE2F4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8C583BEF-1129-4626-A880-9198B0066D5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23</a:t>
            </a:fld>
            <a:endParaRPr lang="en-US" altLang="zh-CN" sz="2400"/>
          </a:p>
        </p:txBody>
      </p:sp>
      <p:sp>
        <p:nvSpPr>
          <p:cNvPr id="41988" name="Text Box 4">
            <a:extLst>
              <a:ext uri="{FF2B5EF4-FFF2-40B4-BE49-F238E27FC236}">
                <a16:creationId xmlns="" xmlns:a16="http://schemas.microsoft.com/office/drawing/2014/main" id="{430A18AD-ACFC-4AA7-A9BF-F6EA2634B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="" xmlns:a16="http://schemas.microsoft.com/office/drawing/2014/main" id="{BE7EF7FF-C566-461B-B35F-FDFE898B6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　　表达式由操作数、运算符和界限符组成，它们皆称为单词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(1+2)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的形式称为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中缀表达式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操作数：常数或变量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运算符：+, -, *, / 等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界限符：(, ), #(表达式开始及结束符)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="" xmlns:a16="http://schemas.microsoft.com/office/drawing/2014/main" id="{5DA3755A-83C9-42A1-9C5F-19CA5796D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="" xmlns:a16="http://schemas.microsoft.com/office/drawing/2014/main" id="{B6CEC385-101E-47C2-8505-58E913C9D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四、后缀表达式计算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035" name="Text Box 3">
            <a:extLst>
              <a:ext uri="{FF2B5EF4-FFF2-40B4-BE49-F238E27FC236}">
                <a16:creationId xmlns="" xmlns:a16="http://schemas.microsoft.com/office/drawing/2014/main" id="{D58AE46D-FFF0-4304-BAC7-48A4F5A7D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983A680-5959-47D8-A1EE-091787DB411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24</a:t>
            </a:fld>
            <a:endParaRPr lang="en-US" altLang="zh-CN" sz="2400"/>
          </a:p>
        </p:txBody>
      </p:sp>
      <p:sp>
        <p:nvSpPr>
          <p:cNvPr id="44036" name="Text Box 4">
            <a:extLst>
              <a:ext uri="{FF2B5EF4-FFF2-40B4-BE49-F238E27FC236}">
                <a16:creationId xmlns="" xmlns:a16="http://schemas.microsoft.com/office/drawing/2014/main" id="{5789078A-A89D-4FA8-8444-47B861680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="" xmlns:a16="http://schemas.microsoft.com/office/drawing/2014/main" id="{E2F840C1-AD37-46BC-A0BD-AD083A1EF7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将一个中缀表达式变成后缀表达式：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设置一个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运算符栈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OPTR）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设置一个后缀表达式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字符串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="" xmlns:a16="http://schemas.microsoft.com/office/drawing/2014/main" id="{B6155FE7-9D97-4BBE-9A8E-9825C3EE3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="" xmlns:a16="http://schemas.microsoft.com/office/drawing/2014/main" id="{83A1E5F1-3C97-47FA-B8E8-B1DDD2A8E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四、后缀表达式计算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="" xmlns:a16="http://schemas.microsoft.com/office/drawing/2014/main" id="{59582E9F-4F70-4F0B-A744-CE388BB47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C434D2A-8388-47B9-9D29-69349E97B21B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25</a:t>
            </a:fld>
            <a:endParaRPr lang="en-US" altLang="zh-CN" sz="2400"/>
          </a:p>
        </p:txBody>
      </p:sp>
      <p:sp>
        <p:nvSpPr>
          <p:cNvPr id="45060" name="Text Box 4">
            <a:extLst>
              <a:ext uri="{FF2B5EF4-FFF2-40B4-BE49-F238E27FC236}">
                <a16:creationId xmlns="" xmlns:a16="http://schemas.microsoft.com/office/drawing/2014/main" id="{8D960D27-0C49-4AD6-ACF2-1D00A24D6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="" xmlns:a16="http://schemas.microsoft.com/office/drawing/2014/main" id="{22D7BD6D-F6B7-4076-9274-4AFCB2A1C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7620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运算符的优先级关系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="" xmlns:a16="http://schemas.microsoft.com/office/drawing/2014/main" id="{60E51424-C368-4321-8B44-59E3697CA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graphicFrame>
        <p:nvGraphicFramePr>
          <p:cNvPr id="184417" name="Group 97">
            <a:extLst>
              <a:ext uri="{FF2B5EF4-FFF2-40B4-BE49-F238E27FC236}">
                <a16:creationId xmlns="" xmlns:a16="http://schemas.microsoft.com/office/drawing/2014/main" id="{2EE2B006-29FA-4A74-A312-845132E7665C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429000"/>
          <a:ext cx="7772400" cy="3170240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="" xmlns:a16="http://schemas.microsoft.com/office/drawing/2014/main" val="2776848946"/>
                    </a:ext>
                  </a:extLst>
                </a:gridCol>
                <a:gridCol w="971550">
                  <a:extLst>
                    <a:ext uri="{9D8B030D-6E8A-4147-A177-3AD203B41FA5}">
                      <a16:colId xmlns="" xmlns:a16="http://schemas.microsoft.com/office/drawing/2014/main" val="3137371304"/>
                    </a:ext>
                  </a:extLst>
                </a:gridCol>
                <a:gridCol w="971550">
                  <a:extLst>
                    <a:ext uri="{9D8B030D-6E8A-4147-A177-3AD203B41FA5}">
                      <a16:colId xmlns="" xmlns:a16="http://schemas.microsoft.com/office/drawing/2014/main" val="246087949"/>
                    </a:ext>
                  </a:extLst>
                </a:gridCol>
                <a:gridCol w="971550">
                  <a:extLst>
                    <a:ext uri="{9D8B030D-6E8A-4147-A177-3AD203B41FA5}">
                      <a16:colId xmlns="" xmlns:a16="http://schemas.microsoft.com/office/drawing/2014/main" val="1873571917"/>
                    </a:ext>
                  </a:extLst>
                </a:gridCol>
                <a:gridCol w="971550">
                  <a:extLst>
                    <a:ext uri="{9D8B030D-6E8A-4147-A177-3AD203B41FA5}">
                      <a16:colId xmlns="" xmlns:a16="http://schemas.microsoft.com/office/drawing/2014/main" val="2089370876"/>
                    </a:ext>
                  </a:extLst>
                </a:gridCol>
                <a:gridCol w="971550">
                  <a:extLst>
                    <a:ext uri="{9D8B030D-6E8A-4147-A177-3AD203B41FA5}">
                      <a16:colId xmlns="" xmlns:a16="http://schemas.microsoft.com/office/drawing/2014/main" val="3301542547"/>
                    </a:ext>
                  </a:extLst>
                </a:gridCol>
                <a:gridCol w="971550">
                  <a:extLst>
                    <a:ext uri="{9D8B030D-6E8A-4147-A177-3AD203B41FA5}">
                      <a16:colId xmlns="" xmlns:a16="http://schemas.microsoft.com/office/drawing/2014/main" val="1756189167"/>
                    </a:ext>
                  </a:extLst>
                </a:gridCol>
                <a:gridCol w="971550">
                  <a:extLst>
                    <a:ext uri="{9D8B030D-6E8A-4147-A177-3AD203B41FA5}">
                      <a16:colId xmlns="" xmlns:a16="http://schemas.microsoft.com/office/drawing/2014/main" val="885879604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/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(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77513478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4426234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32638072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86700572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/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5320504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(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=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出错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0751586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出错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0895364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出错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=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34160660"/>
                  </a:ext>
                </a:extLst>
              </a:tr>
            </a:tbl>
          </a:graphicData>
        </a:graphic>
      </p:graphicFrame>
      <p:sp>
        <p:nvSpPr>
          <p:cNvPr id="45146" name="Text Box 95">
            <a:extLst>
              <a:ext uri="{FF2B5EF4-FFF2-40B4-BE49-F238E27FC236}">
                <a16:creationId xmlns="" xmlns:a16="http://schemas.microsoft.com/office/drawing/2014/main" id="{F1BB228C-C5AF-4033-9F26-9082C5CAD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819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chemeClr val="hlink"/>
                </a:solidFill>
              </a:rPr>
              <a:t>新运算符</a:t>
            </a:r>
          </a:p>
        </p:txBody>
      </p:sp>
      <p:sp>
        <p:nvSpPr>
          <p:cNvPr id="45147" name="Text Box 98">
            <a:extLst>
              <a:ext uri="{FF2B5EF4-FFF2-40B4-BE49-F238E27FC236}">
                <a16:creationId xmlns="" xmlns:a16="http://schemas.microsoft.com/office/drawing/2014/main" id="{0289B95A-E6FE-462D-98EE-7450129B8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657600"/>
            <a:ext cx="3810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chemeClr val="hlink"/>
                </a:solidFill>
              </a:rPr>
              <a:t>运算符栈顶元素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="" xmlns:a16="http://schemas.microsoft.com/office/drawing/2014/main" id="{EB5DFCD0-4ACC-4C46-8D5B-58AC475E8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61722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四、后缀表达式计算（算法）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07" name="Text Box 3">
            <a:extLst>
              <a:ext uri="{FF2B5EF4-FFF2-40B4-BE49-F238E27FC236}">
                <a16:creationId xmlns="" xmlns:a16="http://schemas.microsoft.com/office/drawing/2014/main" id="{F7723E42-239F-4D23-B03C-7390D3CFE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="" xmlns:a16="http://schemas.microsoft.com/office/drawing/2014/main" id="{3DBEA605-88C0-4303-9EAF-BCF06B5F9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2400" b="1" dirty="0">
                <a:ea typeface="黑体" panose="02010609060101010101" pitchFamily="49" charset="-122"/>
              </a:rPr>
              <a:t>置运算符栈(</a:t>
            </a:r>
            <a:r>
              <a:rPr lang="en-US" altLang="zh-CN" sz="2400" b="1" dirty="0">
                <a:ea typeface="黑体" panose="02010609060101010101" pitchFamily="49" charset="-122"/>
              </a:rPr>
              <a:t>OPTR)</a:t>
            </a:r>
            <a:r>
              <a:rPr lang="zh-CN" altLang="en-US" sz="2400" b="1" dirty="0">
                <a:ea typeface="黑体" panose="02010609060101010101" pitchFamily="49" charset="-122"/>
              </a:rPr>
              <a:t>和后缀表达式</a:t>
            </a:r>
            <a:r>
              <a:rPr lang="en-US" altLang="zh-CN" sz="2400" b="1" dirty="0">
                <a:ea typeface="黑体" panose="02010609060101010101" pitchFamily="49" charset="-122"/>
              </a:rPr>
              <a:t>S</a:t>
            </a:r>
            <a:r>
              <a:rPr lang="zh-CN" altLang="en-US" sz="2400" b="1" dirty="0">
                <a:ea typeface="黑体" panose="02010609060101010101" pitchFamily="49" charset="-122"/>
              </a:rPr>
              <a:t>为空；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ea typeface="黑体" panose="02010609060101010101" pitchFamily="49" charset="-122"/>
              </a:rPr>
              <a:t>	’#’插入</a:t>
            </a:r>
            <a:r>
              <a:rPr lang="en-US" altLang="zh-CN" sz="2400" b="1" dirty="0">
                <a:ea typeface="黑体" panose="02010609060101010101" pitchFamily="49" charset="-122"/>
              </a:rPr>
              <a:t>OPTR</a:t>
            </a:r>
            <a:r>
              <a:rPr lang="zh-CN" altLang="en-US" sz="2400" b="1" dirty="0">
                <a:ea typeface="黑体" panose="02010609060101010101" pitchFamily="49" charset="-122"/>
              </a:rPr>
              <a:t>栈；取表达式第一个单词；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2400" b="1" dirty="0">
                <a:ea typeface="黑体" panose="02010609060101010101" pitchFamily="49" charset="-122"/>
              </a:rPr>
              <a:t>	</a:t>
            </a:r>
            <a:r>
              <a:rPr lang="en-US" altLang="zh-CN" sz="2400" b="1" dirty="0">
                <a:ea typeface="黑体" panose="02010609060101010101" pitchFamily="49" charset="-122"/>
              </a:rPr>
              <a:t>while(</a:t>
            </a:r>
            <a:r>
              <a:rPr lang="zh-CN" altLang="en-US" sz="2400" b="1" dirty="0">
                <a:ea typeface="黑体" panose="02010609060101010101" pitchFamily="49" charset="-122"/>
              </a:rPr>
              <a:t>单词不为’</a:t>
            </a:r>
            <a:r>
              <a:rPr lang="en-US" altLang="zh-CN" sz="2400" b="1" dirty="0">
                <a:ea typeface="黑体" panose="02010609060101010101" pitchFamily="49" charset="-122"/>
              </a:rPr>
              <a:t>#’ </a:t>
            </a:r>
            <a:r>
              <a:rPr lang="zh-CN" altLang="en-US" sz="2400" b="1" dirty="0">
                <a:ea typeface="黑体" panose="02010609060101010101" pitchFamily="49" charset="-122"/>
              </a:rPr>
              <a:t> 或 </a:t>
            </a:r>
            <a:r>
              <a:rPr lang="en-US" altLang="zh-CN" sz="2400" b="1" dirty="0">
                <a:ea typeface="黑体" panose="02010609060101010101" pitchFamily="49" charset="-122"/>
              </a:rPr>
              <a:t>OPTR</a:t>
            </a:r>
            <a:r>
              <a:rPr lang="zh-CN" altLang="en-US" sz="2400" b="1" dirty="0">
                <a:ea typeface="黑体" panose="02010609060101010101" pitchFamily="49" charset="-122"/>
              </a:rPr>
              <a:t>栈顶元素不为’#’) </a:t>
            </a:r>
            <a:r>
              <a:rPr lang="zh-CN" altLang="en-US" sz="2400" b="1" dirty="0">
                <a:solidFill>
                  <a:schemeClr val="hlink"/>
                </a:solidFill>
                <a:ea typeface="黑体" panose="02010609060101010101" pitchFamily="49" charset="-122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ea typeface="黑体" panose="02010609060101010101" pitchFamily="49" charset="-122"/>
              </a:rPr>
              <a:t>	　若单词是操作数，则插入</a:t>
            </a:r>
            <a:r>
              <a:rPr lang="en-US" altLang="zh-CN" sz="2400" b="1" dirty="0">
                <a:ea typeface="黑体" panose="02010609060101010101" pitchFamily="49" charset="-122"/>
              </a:rPr>
              <a:t>S</a:t>
            </a:r>
            <a:r>
              <a:rPr lang="zh-CN" altLang="en-US" sz="2400" b="1" dirty="0">
                <a:ea typeface="黑体" panose="02010609060101010101" pitchFamily="49" charset="-122"/>
              </a:rPr>
              <a:t>中，且取下一个单词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ea typeface="黑体" panose="02010609060101010101" pitchFamily="49" charset="-122"/>
              </a:rPr>
              <a:t>	　否则｛ </a:t>
            </a:r>
            <a:r>
              <a:rPr lang="en-US" altLang="zh-CN" sz="2300" b="1" dirty="0">
                <a:ea typeface="黑体" panose="02010609060101010101" pitchFamily="49" charset="-122"/>
              </a:rPr>
              <a:t>L</a:t>
            </a:r>
            <a:r>
              <a:rPr lang="zh-CN" altLang="en-US" sz="2300" b="1" dirty="0">
                <a:ea typeface="黑体" panose="02010609060101010101" pitchFamily="49" charset="-122"/>
              </a:rPr>
              <a:t>、</a:t>
            </a:r>
            <a:r>
              <a:rPr lang="en-US" altLang="zh-CN" sz="2300" b="1" dirty="0">
                <a:ea typeface="黑体" panose="02010609060101010101" pitchFamily="49" charset="-122"/>
              </a:rPr>
              <a:t>OPTR</a:t>
            </a:r>
            <a:r>
              <a:rPr lang="zh-CN" altLang="en-US" sz="2300" b="1" dirty="0">
                <a:ea typeface="黑体" panose="02010609060101010101" pitchFamily="49" charset="-122"/>
              </a:rPr>
              <a:t>栈顶元素优先级与新运算符优先级关系为：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ea typeface="黑体" panose="02010609060101010101" pitchFamily="49" charset="-122"/>
              </a:rPr>
              <a:t>	　　小于，则插入</a:t>
            </a:r>
            <a:r>
              <a:rPr lang="en-US" altLang="zh-CN" sz="2400" b="1" dirty="0">
                <a:ea typeface="黑体" panose="02010609060101010101" pitchFamily="49" charset="-122"/>
              </a:rPr>
              <a:t>OPTR</a:t>
            </a:r>
            <a:r>
              <a:rPr lang="zh-CN" altLang="en-US" sz="2400" b="1" dirty="0">
                <a:ea typeface="黑体" panose="02010609060101010101" pitchFamily="49" charset="-122"/>
              </a:rPr>
              <a:t>栈顶，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取下一单词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ea typeface="黑体" panose="02010609060101010101" pitchFamily="49" charset="-122"/>
              </a:rPr>
              <a:t>	　　等于，则删除</a:t>
            </a:r>
            <a:r>
              <a:rPr lang="en-US" altLang="zh-CN" sz="2400" b="1" dirty="0">
                <a:ea typeface="黑体" panose="02010609060101010101" pitchFamily="49" charset="-122"/>
              </a:rPr>
              <a:t>OPTR</a:t>
            </a:r>
            <a:r>
              <a:rPr lang="zh-CN" altLang="en-US" sz="2400" b="1" dirty="0">
                <a:ea typeface="黑体" panose="02010609060101010101" pitchFamily="49" charset="-122"/>
              </a:rPr>
              <a:t>栈顶元素，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取下一单词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ea typeface="黑体" panose="02010609060101010101" pitchFamily="49" charset="-122"/>
              </a:rPr>
              <a:t>	　　大于，则从</a:t>
            </a:r>
            <a:r>
              <a:rPr lang="en-US" altLang="zh-CN" sz="2400" b="1" dirty="0">
                <a:ea typeface="黑体" panose="02010609060101010101" pitchFamily="49" charset="-122"/>
              </a:rPr>
              <a:t>OPTR</a:t>
            </a:r>
            <a:r>
              <a:rPr lang="zh-CN" altLang="en-US" sz="2400" b="1" dirty="0">
                <a:ea typeface="黑体" panose="02010609060101010101" pitchFamily="49" charset="-122"/>
              </a:rPr>
              <a:t>栈顶</a:t>
            </a:r>
            <a:r>
              <a:rPr lang="zh-CN" altLang="en-US" sz="2400" b="1" dirty="0">
                <a:solidFill>
                  <a:schemeClr val="hlink"/>
                </a:solidFill>
                <a:ea typeface="黑体" panose="02010609060101010101" pitchFamily="49" charset="-122"/>
              </a:rPr>
              <a:t>取出</a:t>
            </a:r>
            <a:r>
              <a:rPr lang="zh-CN" altLang="en-US" sz="2400" b="1" dirty="0">
                <a:ea typeface="黑体" panose="02010609060101010101" pitchFamily="49" charset="-122"/>
              </a:rPr>
              <a:t>一个元素，放入</a:t>
            </a:r>
            <a:r>
              <a:rPr lang="en-US" altLang="zh-CN" sz="2400" b="1" dirty="0">
                <a:ea typeface="黑体" panose="02010609060101010101" pitchFamily="49" charset="-122"/>
              </a:rPr>
              <a:t>S</a:t>
            </a:r>
            <a:r>
              <a:rPr lang="zh-CN" altLang="en-US" sz="2400" b="1" dirty="0">
                <a:ea typeface="黑体" panose="02010609060101010101" pitchFamily="49" charset="-122"/>
              </a:rPr>
              <a:t>中，转</a:t>
            </a:r>
            <a:r>
              <a:rPr lang="en-US" altLang="zh-CN" sz="2400" b="1" dirty="0">
                <a:ea typeface="黑体" panose="02010609060101010101" pitchFamily="49" charset="-122"/>
              </a:rPr>
              <a:t>L}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ea typeface="黑体" panose="02010609060101010101" pitchFamily="49" charset="-122"/>
              </a:rPr>
              <a:t>   }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="" xmlns:a16="http://schemas.microsoft.com/office/drawing/2014/main" id="{3AA5447B-1C5E-4BDB-9C2D-6D71A29B9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sp>
        <p:nvSpPr>
          <p:cNvPr id="47110" name="Text Box 6">
            <a:extLst>
              <a:ext uri="{FF2B5EF4-FFF2-40B4-BE49-F238E27FC236}">
                <a16:creationId xmlns="" xmlns:a16="http://schemas.microsoft.com/office/drawing/2014/main" id="{1B3B3391-F88B-4C27-883F-EFBF5FCE0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743200"/>
            <a:ext cx="2286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i="1">
                <a:solidFill>
                  <a:schemeClr val="hlink"/>
                </a:solidFill>
              </a:rPr>
              <a:t>从栈顶取出元素，包括取值及删除栈顶元素两个过程</a:t>
            </a:r>
          </a:p>
        </p:txBody>
      </p:sp>
      <p:graphicFrame>
        <p:nvGraphicFramePr>
          <p:cNvPr id="47111" name="Object 7">
            <a:extLst>
              <a:ext uri="{FF2B5EF4-FFF2-40B4-BE49-F238E27FC236}">
                <a16:creationId xmlns="" xmlns:a16="http://schemas.microsoft.com/office/drawing/2014/main" id="{1ED9A8B2-2C1B-47E4-88B3-6D61489F06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1573213"/>
          <a:ext cx="2590800" cy="1162050"/>
        </p:xfrm>
        <a:graphic>
          <a:graphicData uri="http://schemas.openxmlformats.org/presentationml/2006/ole">
            <p:oleObj spid="_x0000_s47229" name="位图图像" r:id="rId4" imgW="5447619" imgH="2438095" progId="PBrush">
              <p:embed/>
            </p:oleObj>
          </a:graphicData>
        </a:graphic>
      </p:graphicFrame>
      <p:sp>
        <p:nvSpPr>
          <p:cNvPr id="47112" name="Text Box 8">
            <a:extLst>
              <a:ext uri="{FF2B5EF4-FFF2-40B4-BE49-F238E27FC236}">
                <a16:creationId xmlns="" xmlns:a16="http://schemas.microsoft.com/office/drawing/2014/main" id="{2AAAEDC2-5315-4C0C-8A60-F725F98E5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F398536B-EA41-4579-835A-7388BD09A95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26</a:t>
            </a:fld>
            <a:endParaRPr lang="en-US" altLang="zh-CN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="" xmlns:a16="http://schemas.microsoft.com/office/drawing/2014/main" id="{7A5197A4-2F71-4E7C-95E9-16F57E9088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61722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四、后缀表达式计算（算法）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5" name="Text Box 3">
            <a:extLst>
              <a:ext uri="{FF2B5EF4-FFF2-40B4-BE49-F238E27FC236}">
                <a16:creationId xmlns="" xmlns:a16="http://schemas.microsoft.com/office/drawing/2014/main" id="{2CA8EFCB-C4C2-4143-95F5-826FF836C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="" xmlns:a16="http://schemas.microsoft.com/office/drawing/2014/main" id="{E2185BC0-DB81-444D-BA8B-59160A319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已有中缀表达式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2+3*(5-2)#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，请利用顺序栈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OPTR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将其转换为后缀表达式，并存放到后缀表达式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endParaRPr lang="zh-CN" altLang="en-US" sz="2800" b="1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7" name="Rectangle 5">
            <a:extLst>
              <a:ext uri="{FF2B5EF4-FFF2-40B4-BE49-F238E27FC236}">
                <a16:creationId xmlns="" xmlns:a16="http://schemas.microsoft.com/office/drawing/2014/main" id="{EF3ADEF6-85B2-4CAF-B3B2-B58F9BC4E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graphicFrame>
        <p:nvGraphicFramePr>
          <p:cNvPr id="49158" name="Object 7">
            <a:extLst>
              <a:ext uri="{FF2B5EF4-FFF2-40B4-BE49-F238E27FC236}">
                <a16:creationId xmlns="" xmlns:a16="http://schemas.microsoft.com/office/drawing/2014/main" id="{DF0C5A01-E1EE-43BB-8272-EC085DD2FC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1557338"/>
          <a:ext cx="2590800" cy="1162050"/>
        </p:xfrm>
        <a:graphic>
          <a:graphicData uri="http://schemas.openxmlformats.org/presentationml/2006/ole">
            <p:oleObj spid="_x0000_s49278" name="位图图像" r:id="rId4" imgW="5447619" imgH="2438095" progId="PBrush">
              <p:embed/>
            </p:oleObj>
          </a:graphicData>
        </a:graphic>
      </p:graphicFrame>
      <p:sp>
        <p:nvSpPr>
          <p:cNvPr id="49159" name="Text Box 8">
            <a:extLst>
              <a:ext uri="{FF2B5EF4-FFF2-40B4-BE49-F238E27FC236}">
                <a16:creationId xmlns="" xmlns:a16="http://schemas.microsoft.com/office/drawing/2014/main" id="{5ABF91B2-4AE1-4967-8295-828DBAC11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994F9CC-7BB6-4FF2-941A-99A6B7F6FE6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27</a:t>
            </a:fld>
            <a:endParaRPr lang="en-US" altLang="zh-CN" sz="2400"/>
          </a:p>
        </p:txBody>
      </p:sp>
      <p:pic>
        <p:nvPicPr>
          <p:cNvPr id="49160" name="Picture 9">
            <a:extLst>
              <a:ext uri="{FF2B5EF4-FFF2-40B4-BE49-F238E27FC236}">
                <a16:creationId xmlns="" xmlns:a16="http://schemas.microsoft.com/office/drawing/2014/main" id="{7C0EF7C5-F6CE-4972-B3A4-7395FCF90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860800"/>
            <a:ext cx="8418512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12">
            <a:extLst>
              <a:ext uri="{FF2B5EF4-FFF2-40B4-BE49-F238E27FC236}">
                <a16:creationId xmlns="" xmlns:a16="http://schemas.microsoft.com/office/drawing/2014/main" id="{77FF0150-B49F-458C-9F05-7401DF85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5157788"/>
            <a:ext cx="8424862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="" xmlns:a16="http://schemas.microsoft.com/office/drawing/2014/main" id="{5FE20C0F-52B0-415C-A0BC-72349C853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五、迷宫求解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7" name="Text Box 3">
            <a:extLst>
              <a:ext uri="{FF2B5EF4-FFF2-40B4-BE49-F238E27FC236}">
                <a16:creationId xmlns="" xmlns:a16="http://schemas.microsoft.com/office/drawing/2014/main" id="{BE6DC66A-746A-4ABA-B628-E9FFC4825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C98FD5A-CA0E-4E28-8CCB-CE57AF2C47D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28</a:t>
            </a:fld>
            <a:endParaRPr lang="en-US" altLang="zh-CN" sz="2400"/>
          </a:p>
        </p:txBody>
      </p:sp>
      <p:sp>
        <p:nvSpPr>
          <p:cNvPr id="36868" name="Text Box 4">
            <a:extLst>
              <a:ext uri="{FF2B5EF4-FFF2-40B4-BE49-F238E27FC236}">
                <a16:creationId xmlns="" xmlns:a16="http://schemas.microsoft.com/office/drawing/2014/main" id="{C55E8E80-9905-4D3B-A8D9-8D27B9A66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="" xmlns:a16="http://schemas.microsoft.com/office/drawing/2014/main" id="{1A2C1076-C254-413F-BB37-49F18B9F4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迷宫求解一般采用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穷举法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逐一沿顺时针方向查找相邻块（一共四块－东(右)、南(下)，西(左)、北(上)）是否可通，即该相邻块既是通道块，且不在当前路径上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用一个栈来记录已走过的路径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="" xmlns:a16="http://schemas.microsoft.com/office/drawing/2014/main" id="{A3392B2C-A632-48D7-AC71-90C060EA8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="" xmlns:a16="http://schemas.microsoft.com/office/drawing/2014/main" id="{CF6059BB-719B-48DD-A74A-D8A24239E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五、迷宫求解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5" name="Text Box 3">
            <a:extLst>
              <a:ext uri="{FF2B5EF4-FFF2-40B4-BE49-F238E27FC236}">
                <a16:creationId xmlns="" xmlns:a16="http://schemas.microsoft.com/office/drawing/2014/main" id="{462D024F-8F46-44FD-9F4B-F1F08E725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2468C09-E26F-441D-B0F7-0F20E2673A3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29</a:t>
            </a:fld>
            <a:endParaRPr lang="en-US" altLang="zh-CN" sz="2400"/>
          </a:p>
        </p:txBody>
      </p:sp>
      <p:sp>
        <p:nvSpPr>
          <p:cNvPr id="38916" name="Text Box 4">
            <a:extLst>
              <a:ext uri="{FF2B5EF4-FFF2-40B4-BE49-F238E27FC236}">
                <a16:creationId xmlns="" xmlns:a16="http://schemas.microsoft.com/office/drawing/2014/main" id="{2A524CF8-689F-4AA8-9BAC-C530FC146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="" xmlns:a16="http://schemas.microsoft.com/office/drawing/2014/main" id="{4B74C093-F196-4DF1-8273-256FB3B26D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="" xmlns:a16="http://schemas.microsoft.com/office/drawing/2014/main" id="{5215B545-204C-4624-B989-451165AFF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graphicFrame>
        <p:nvGraphicFramePr>
          <p:cNvPr id="179407" name="Group 207">
            <a:extLst>
              <a:ext uri="{FF2B5EF4-FFF2-40B4-BE49-F238E27FC236}">
                <a16:creationId xmlns="" xmlns:a16="http://schemas.microsoft.com/office/drawing/2014/main" id="{CBA7B311-DFC5-4473-B7AD-449F8CA335CB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2895600"/>
          <a:ext cx="4648200" cy="3810002"/>
        </p:xfrm>
        <a:graphic>
          <a:graphicData uri="http://schemas.openxmlformats.org/drawingml/2006/table">
            <a:tbl>
              <a:tblPr/>
              <a:tblGrid>
                <a:gridCol w="581025">
                  <a:extLst>
                    <a:ext uri="{9D8B030D-6E8A-4147-A177-3AD203B41FA5}">
                      <a16:colId xmlns="" xmlns:a16="http://schemas.microsoft.com/office/drawing/2014/main" val="812208333"/>
                    </a:ext>
                  </a:extLst>
                </a:gridCol>
                <a:gridCol w="581025">
                  <a:extLst>
                    <a:ext uri="{9D8B030D-6E8A-4147-A177-3AD203B41FA5}">
                      <a16:colId xmlns="" xmlns:a16="http://schemas.microsoft.com/office/drawing/2014/main" val="2229210277"/>
                    </a:ext>
                  </a:extLst>
                </a:gridCol>
                <a:gridCol w="590550">
                  <a:extLst>
                    <a:ext uri="{9D8B030D-6E8A-4147-A177-3AD203B41FA5}">
                      <a16:colId xmlns="" xmlns:a16="http://schemas.microsoft.com/office/drawing/2014/main" val="2514235473"/>
                    </a:ext>
                  </a:extLst>
                </a:gridCol>
                <a:gridCol w="571500">
                  <a:extLst>
                    <a:ext uri="{9D8B030D-6E8A-4147-A177-3AD203B41FA5}">
                      <a16:colId xmlns="" xmlns:a16="http://schemas.microsoft.com/office/drawing/2014/main" val="1511977337"/>
                    </a:ext>
                  </a:extLst>
                </a:gridCol>
                <a:gridCol w="581025">
                  <a:extLst>
                    <a:ext uri="{9D8B030D-6E8A-4147-A177-3AD203B41FA5}">
                      <a16:colId xmlns="" xmlns:a16="http://schemas.microsoft.com/office/drawing/2014/main" val="3451103419"/>
                    </a:ext>
                  </a:extLst>
                </a:gridCol>
                <a:gridCol w="581025">
                  <a:extLst>
                    <a:ext uri="{9D8B030D-6E8A-4147-A177-3AD203B41FA5}">
                      <a16:colId xmlns="" xmlns:a16="http://schemas.microsoft.com/office/drawing/2014/main" val="2089361740"/>
                    </a:ext>
                  </a:extLst>
                </a:gridCol>
                <a:gridCol w="581025">
                  <a:extLst>
                    <a:ext uri="{9D8B030D-6E8A-4147-A177-3AD203B41FA5}">
                      <a16:colId xmlns="" xmlns:a16="http://schemas.microsoft.com/office/drawing/2014/main" val="1587160552"/>
                    </a:ext>
                  </a:extLst>
                </a:gridCol>
                <a:gridCol w="581025">
                  <a:extLst>
                    <a:ext uri="{9D8B030D-6E8A-4147-A177-3AD203B41FA5}">
                      <a16:colId xmlns="" xmlns:a16="http://schemas.microsoft.com/office/drawing/2014/main" val="148878659"/>
                    </a:ext>
                  </a:extLst>
                </a:gridCol>
              </a:tblGrid>
              <a:tr h="461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03588029"/>
                  </a:ext>
                </a:extLst>
              </a:tr>
              <a:tr h="615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02860780"/>
                  </a:ext>
                </a:extLst>
              </a:tr>
              <a:tr h="461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95806186"/>
                  </a:ext>
                </a:extLst>
              </a:tr>
              <a:tr h="422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6504836"/>
                  </a:ext>
                </a:extLst>
              </a:tr>
              <a:tr h="460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88578729"/>
                  </a:ext>
                </a:extLst>
              </a:tr>
              <a:tr h="463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69121183"/>
                  </a:ext>
                </a:extLst>
              </a:tr>
              <a:tr h="461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90293546"/>
                  </a:ext>
                </a:extLst>
              </a:tr>
              <a:tr h="461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74745554"/>
                  </a:ext>
                </a:extLst>
              </a:tr>
            </a:tbl>
          </a:graphicData>
        </a:graphic>
      </p:graphicFrame>
      <p:grpSp>
        <p:nvGrpSpPr>
          <p:cNvPr id="39002" name="Group 219">
            <a:extLst>
              <a:ext uri="{FF2B5EF4-FFF2-40B4-BE49-F238E27FC236}">
                <a16:creationId xmlns="" xmlns:a16="http://schemas.microsoft.com/office/drawing/2014/main" id="{20B0DBEA-1F2B-4F65-8068-771C97B7ED1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124200"/>
            <a:ext cx="4343400" cy="3505200"/>
            <a:chOff x="1440" y="2256"/>
            <a:chExt cx="2736" cy="1920"/>
          </a:xfrm>
        </p:grpSpPr>
        <p:sp>
          <p:nvSpPr>
            <p:cNvPr id="39003" name="Line 175">
              <a:extLst>
                <a:ext uri="{FF2B5EF4-FFF2-40B4-BE49-F238E27FC236}">
                  <a16:creationId xmlns="" xmlns:a16="http://schemas.microsoft.com/office/drawing/2014/main" id="{36642C4E-E138-4CA6-AE9B-2920DEF64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256"/>
              <a:ext cx="19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4" name="Line 176">
              <a:extLst>
                <a:ext uri="{FF2B5EF4-FFF2-40B4-BE49-F238E27FC236}">
                  <a16:creationId xmlns="" xmlns:a16="http://schemas.microsoft.com/office/drawing/2014/main" id="{2C139600-748D-44EF-9B60-3E5D32F52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256"/>
              <a:ext cx="19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5" name="Line 177">
              <a:extLst>
                <a:ext uri="{FF2B5EF4-FFF2-40B4-BE49-F238E27FC236}">
                  <a16:creationId xmlns="" xmlns:a16="http://schemas.microsoft.com/office/drawing/2014/main" id="{BEB09D86-8365-41AE-873C-9982E93E8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736"/>
              <a:ext cx="0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6" name="Line 178">
              <a:extLst>
                <a:ext uri="{FF2B5EF4-FFF2-40B4-BE49-F238E27FC236}">
                  <a16:creationId xmlns="" xmlns:a16="http://schemas.microsoft.com/office/drawing/2014/main" id="{BB635B63-98E1-427A-9025-3D660912F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120"/>
              <a:ext cx="24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7" name="Line 182">
              <a:extLst>
                <a:ext uri="{FF2B5EF4-FFF2-40B4-BE49-F238E27FC236}">
                  <a16:creationId xmlns="" xmlns:a16="http://schemas.microsoft.com/office/drawing/2014/main" id="{D0659B54-C19A-4CF8-AEBD-E9A8324F7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120"/>
              <a:ext cx="240" cy="0"/>
            </a:xfrm>
            <a:prstGeom prst="line">
              <a:avLst/>
            </a:prstGeom>
            <a:noFill/>
            <a:ln w="28575">
              <a:solidFill>
                <a:srgbClr val="99CC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8" name="Line 183">
              <a:extLst>
                <a:ext uri="{FF2B5EF4-FFF2-40B4-BE49-F238E27FC236}">
                  <a16:creationId xmlns="" xmlns:a16="http://schemas.microsoft.com/office/drawing/2014/main" id="{67A9F1D1-4774-46B1-AE52-D0FAD3ABD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072"/>
              <a:ext cx="240" cy="0"/>
            </a:xfrm>
            <a:prstGeom prst="line">
              <a:avLst/>
            </a:prstGeom>
            <a:noFill/>
            <a:ln w="28575">
              <a:solidFill>
                <a:srgbClr val="99CC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9" name="Line 184">
              <a:extLst>
                <a:ext uri="{FF2B5EF4-FFF2-40B4-BE49-F238E27FC236}">
                  <a16:creationId xmlns="" xmlns:a16="http://schemas.microsoft.com/office/drawing/2014/main" id="{35EC7278-43A5-4C3B-A633-542A9EC5B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072"/>
              <a:ext cx="240" cy="0"/>
            </a:xfrm>
            <a:prstGeom prst="line">
              <a:avLst/>
            </a:prstGeom>
            <a:noFill/>
            <a:ln w="28575">
              <a:solidFill>
                <a:srgbClr val="99CC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0" name="Line 185">
              <a:extLst>
                <a:ext uri="{FF2B5EF4-FFF2-40B4-BE49-F238E27FC236}">
                  <a16:creationId xmlns="" xmlns:a16="http://schemas.microsoft.com/office/drawing/2014/main" id="{D2DDD3D9-DE32-4E4E-916A-A3CFBD1561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3024"/>
              <a:ext cx="0" cy="144"/>
            </a:xfrm>
            <a:prstGeom prst="line">
              <a:avLst/>
            </a:prstGeom>
            <a:noFill/>
            <a:ln w="28575">
              <a:solidFill>
                <a:srgbClr val="99CC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1" name="Line 187">
              <a:extLst>
                <a:ext uri="{FF2B5EF4-FFF2-40B4-BE49-F238E27FC236}">
                  <a16:creationId xmlns="" xmlns:a16="http://schemas.microsoft.com/office/drawing/2014/main" id="{AD91F92B-F601-43BE-9A22-24FAED1E0D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784"/>
              <a:ext cx="240" cy="0"/>
            </a:xfrm>
            <a:prstGeom prst="line">
              <a:avLst/>
            </a:prstGeom>
            <a:noFill/>
            <a:ln w="28575">
              <a:solidFill>
                <a:srgbClr val="99CC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2" name="Line 188">
              <a:extLst>
                <a:ext uri="{FF2B5EF4-FFF2-40B4-BE49-F238E27FC236}">
                  <a16:creationId xmlns="" xmlns:a16="http://schemas.microsoft.com/office/drawing/2014/main" id="{F71240E9-A5DA-4E5B-A814-FD409E2B8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2784"/>
              <a:ext cx="240" cy="0"/>
            </a:xfrm>
            <a:prstGeom prst="line">
              <a:avLst/>
            </a:prstGeom>
            <a:noFill/>
            <a:ln w="28575">
              <a:solidFill>
                <a:srgbClr val="99CC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3" name="Line 189">
              <a:extLst>
                <a:ext uri="{FF2B5EF4-FFF2-40B4-BE49-F238E27FC236}">
                  <a16:creationId xmlns="" xmlns:a16="http://schemas.microsoft.com/office/drawing/2014/main" id="{9E0D7BC6-B90E-4749-A730-6BC8E629C3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72" y="2784"/>
              <a:ext cx="0" cy="144"/>
            </a:xfrm>
            <a:prstGeom prst="line">
              <a:avLst/>
            </a:prstGeom>
            <a:noFill/>
            <a:ln w="28575">
              <a:solidFill>
                <a:srgbClr val="99CC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4" name="Line 190">
              <a:extLst>
                <a:ext uri="{FF2B5EF4-FFF2-40B4-BE49-F238E27FC236}">
                  <a16:creationId xmlns="" xmlns:a16="http://schemas.microsoft.com/office/drawing/2014/main" id="{D24D97EF-50E4-42E7-92A5-72CDBD922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544"/>
              <a:ext cx="240" cy="0"/>
            </a:xfrm>
            <a:prstGeom prst="line">
              <a:avLst/>
            </a:prstGeom>
            <a:noFill/>
            <a:ln w="28575">
              <a:solidFill>
                <a:srgbClr val="99CC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5" name="Line 191">
              <a:extLst>
                <a:ext uri="{FF2B5EF4-FFF2-40B4-BE49-F238E27FC236}">
                  <a16:creationId xmlns="" xmlns:a16="http://schemas.microsoft.com/office/drawing/2014/main" id="{BFB4768B-3D62-4EB6-A0C8-A909F1AC4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544"/>
              <a:ext cx="240" cy="0"/>
            </a:xfrm>
            <a:prstGeom prst="line">
              <a:avLst/>
            </a:prstGeom>
            <a:noFill/>
            <a:ln w="28575">
              <a:solidFill>
                <a:srgbClr val="99CC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6" name="Line 192">
              <a:extLst>
                <a:ext uri="{FF2B5EF4-FFF2-40B4-BE49-F238E27FC236}">
                  <a16:creationId xmlns="" xmlns:a16="http://schemas.microsoft.com/office/drawing/2014/main" id="{D3038667-3FD9-4429-83A2-7D64245E5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544"/>
              <a:ext cx="240" cy="0"/>
            </a:xfrm>
            <a:prstGeom prst="line">
              <a:avLst/>
            </a:prstGeom>
            <a:noFill/>
            <a:ln w="28575">
              <a:solidFill>
                <a:srgbClr val="99CC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7" name="Line 193">
              <a:extLst>
                <a:ext uri="{FF2B5EF4-FFF2-40B4-BE49-F238E27FC236}">
                  <a16:creationId xmlns="" xmlns:a16="http://schemas.microsoft.com/office/drawing/2014/main" id="{DA44CDF8-2FF0-4EE2-9098-3C4E4D9DC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640"/>
              <a:ext cx="24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8" name="Line 194">
              <a:extLst>
                <a:ext uri="{FF2B5EF4-FFF2-40B4-BE49-F238E27FC236}">
                  <a16:creationId xmlns="" xmlns:a16="http://schemas.microsoft.com/office/drawing/2014/main" id="{33099CAF-30F3-47EC-ACBA-F3BE4D85F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2640"/>
              <a:ext cx="24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9" name="Line 195">
              <a:extLst>
                <a:ext uri="{FF2B5EF4-FFF2-40B4-BE49-F238E27FC236}">
                  <a16:creationId xmlns="" xmlns:a16="http://schemas.microsoft.com/office/drawing/2014/main" id="{68F505E6-34AB-4AAB-92F5-E7301A8173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2640"/>
              <a:ext cx="24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20" name="Line 196">
              <a:extLst>
                <a:ext uri="{FF2B5EF4-FFF2-40B4-BE49-F238E27FC236}">
                  <a16:creationId xmlns="" xmlns:a16="http://schemas.microsoft.com/office/drawing/2014/main" id="{2A3ED146-EA47-481E-9F14-C9B3AA087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784"/>
              <a:ext cx="0" cy="14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21" name="Line 197">
              <a:extLst>
                <a:ext uri="{FF2B5EF4-FFF2-40B4-BE49-F238E27FC236}">
                  <a16:creationId xmlns="" xmlns:a16="http://schemas.microsoft.com/office/drawing/2014/main" id="{5979D76A-4802-4CAE-BFD9-1933BB576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928"/>
              <a:ext cx="24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22" name="Line 198">
              <a:extLst>
                <a:ext uri="{FF2B5EF4-FFF2-40B4-BE49-F238E27FC236}">
                  <a16:creationId xmlns="" xmlns:a16="http://schemas.microsoft.com/office/drawing/2014/main" id="{6EA1CAA6-C2E8-4B69-834B-054024A83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928"/>
              <a:ext cx="24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23" name="Line 199">
              <a:extLst>
                <a:ext uri="{FF2B5EF4-FFF2-40B4-BE49-F238E27FC236}">
                  <a16:creationId xmlns="" xmlns:a16="http://schemas.microsoft.com/office/drawing/2014/main" id="{1C746A09-D85C-48D2-8106-D4EFB96EE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024"/>
              <a:ext cx="0" cy="14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24" name="Line 200">
              <a:extLst>
                <a:ext uri="{FF2B5EF4-FFF2-40B4-BE49-F238E27FC236}">
                  <a16:creationId xmlns="" xmlns:a16="http://schemas.microsoft.com/office/drawing/2014/main" id="{9C7C41DA-7B7F-430F-A756-2CEF219B3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3168"/>
              <a:ext cx="24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25" name="Line 201">
              <a:extLst>
                <a:ext uri="{FF2B5EF4-FFF2-40B4-BE49-F238E27FC236}">
                  <a16:creationId xmlns="" xmlns:a16="http://schemas.microsoft.com/office/drawing/2014/main" id="{C2E6D102-AD16-49A0-BCA9-57E27F44E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3168"/>
              <a:ext cx="24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26" name="Line 202">
              <a:extLst>
                <a:ext uri="{FF2B5EF4-FFF2-40B4-BE49-F238E27FC236}">
                  <a16:creationId xmlns="" xmlns:a16="http://schemas.microsoft.com/office/drawing/2014/main" id="{DCB1F8CD-72D6-4208-B0CD-F6D3BD3CD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3024"/>
              <a:ext cx="0" cy="14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27" name="Line 206">
              <a:extLst>
                <a:ext uri="{FF2B5EF4-FFF2-40B4-BE49-F238E27FC236}">
                  <a16:creationId xmlns="" xmlns:a16="http://schemas.microsoft.com/office/drawing/2014/main" id="{A2B88EC6-17BF-4067-8F7C-8254BED80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3264"/>
              <a:ext cx="0" cy="14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28" name="Line 209">
              <a:extLst>
                <a:ext uri="{FF2B5EF4-FFF2-40B4-BE49-F238E27FC236}">
                  <a16:creationId xmlns="" xmlns:a16="http://schemas.microsoft.com/office/drawing/2014/main" id="{476ED2B6-5A05-461D-85EA-E1958AC53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600"/>
              <a:ext cx="24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29" name="Line 210">
              <a:extLst>
                <a:ext uri="{FF2B5EF4-FFF2-40B4-BE49-F238E27FC236}">
                  <a16:creationId xmlns="" xmlns:a16="http://schemas.microsoft.com/office/drawing/2014/main" id="{C70A8D78-EAD5-4740-A458-97B75FE0B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600"/>
              <a:ext cx="24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30" name="Line 211">
              <a:extLst>
                <a:ext uri="{FF2B5EF4-FFF2-40B4-BE49-F238E27FC236}">
                  <a16:creationId xmlns="" xmlns:a16="http://schemas.microsoft.com/office/drawing/2014/main" id="{27863CD5-C6B7-4CFD-9E66-05AD791DD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600"/>
              <a:ext cx="24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31" name="Line 212">
              <a:extLst>
                <a:ext uri="{FF2B5EF4-FFF2-40B4-BE49-F238E27FC236}">
                  <a16:creationId xmlns="" xmlns:a16="http://schemas.microsoft.com/office/drawing/2014/main" id="{36C6F2F3-5D85-498F-9C54-309893DF8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600"/>
              <a:ext cx="19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32" name="Line 214">
              <a:extLst>
                <a:ext uri="{FF2B5EF4-FFF2-40B4-BE49-F238E27FC236}">
                  <a16:creationId xmlns="" xmlns:a16="http://schemas.microsoft.com/office/drawing/2014/main" id="{0E08685C-72A5-4EE7-8193-58FF07F4B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600"/>
              <a:ext cx="19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33" name="Line 215">
              <a:extLst>
                <a:ext uri="{FF2B5EF4-FFF2-40B4-BE49-F238E27FC236}">
                  <a16:creationId xmlns="" xmlns:a16="http://schemas.microsoft.com/office/drawing/2014/main" id="{9557DA75-F5BE-41E7-A191-4AAB20AE0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744"/>
              <a:ext cx="0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34" name="Line 216">
              <a:extLst>
                <a:ext uri="{FF2B5EF4-FFF2-40B4-BE49-F238E27FC236}">
                  <a16:creationId xmlns="" xmlns:a16="http://schemas.microsoft.com/office/drawing/2014/main" id="{5680E767-3ED7-4973-AA22-C7B56EF59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984"/>
              <a:ext cx="0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35" name="Line 217">
              <a:extLst>
                <a:ext uri="{FF2B5EF4-FFF2-40B4-BE49-F238E27FC236}">
                  <a16:creationId xmlns="" xmlns:a16="http://schemas.microsoft.com/office/drawing/2014/main" id="{9114EBF4-4B3C-4203-9A1C-33C438239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256"/>
              <a:ext cx="19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36" name="Line 218">
              <a:extLst>
                <a:ext uri="{FF2B5EF4-FFF2-40B4-BE49-F238E27FC236}">
                  <a16:creationId xmlns="" xmlns:a16="http://schemas.microsoft.com/office/drawing/2014/main" id="{A6D5D8D1-6F65-4890-8978-37E56B234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448"/>
              <a:ext cx="0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5BA1227B-7C30-4A00-9605-2372F985E4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一、栈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="" xmlns:a16="http://schemas.microsoft.com/office/drawing/2014/main" id="{33035FBA-CFC6-4350-AFCE-9AC6D75EC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560C0D3-EC54-4F82-95AD-C6B19169A9B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lang="en-US" altLang="zh-CN" sz="2400"/>
          </a:p>
        </p:txBody>
      </p:sp>
      <p:sp>
        <p:nvSpPr>
          <p:cNvPr id="9220" name="Text Box 4">
            <a:extLst>
              <a:ext uri="{FF2B5EF4-FFF2-40B4-BE49-F238E27FC236}">
                <a16:creationId xmlns="" xmlns:a16="http://schemas.microsoft.com/office/drawing/2014/main" id="{BE4F63D6-5CDE-45A1-BB07-0DB7FEA1E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栈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="" xmlns:a16="http://schemas.microsoft.com/office/drawing/2014/main" id="{0749BBC4-F6C0-49EE-A39E-A4C8847FE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5257800" cy="38862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栈是限定仅在表尾(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top)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进行插入或删除操作的线性表。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允许插入和删除的一端称为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栈顶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top，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表尾)，另一端称为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栈底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bottom，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表头)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特点：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后进先出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(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LIFO)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2" name="Rectangle 6">
            <a:extLst>
              <a:ext uri="{FF2B5EF4-FFF2-40B4-BE49-F238E27FC236}">
                <a16:creationId xmlns="" xmlns:a16="http://schemas.microsoft.com/office/drawing/2014/main" id="{4998267B-D3D2-494B-8CC4-87FAE78BA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grpSp>
        <p:nvGrpSpPr>
          <p:cNvPr id="9223" name="Group 25">
            <a:extLst>
              <a:ext uri="{FF2B5EF4-FFF2-40B4-BE49-F238E27FC236}">
                <a16:creationId xmlns="" xmlns:a16="http://schemas.microsoft.com/office/drawing/2014/main" id="{D9806F8E-632C-4D7A-BF54-BF7F099B18ED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743200"/>
            <a:ext cx="3384550" cy="3754438"/>
            <a:chOff x="2832" y="1331"/>
            <a:chExt cx="2132" cy="2365"/>
          </a:xfrm>
        </p:grpSpPr>
        <p:sp>
          <p:nvSpPr>
            <p:cNvPr id="9224" name="Rectangle 26">
              <a:extLst>
                <a:ext uri="{FF2B5EF4-FFF2-40B4-BE49-F238E27FC236}">
                  <a16:creationId xmlns="" xmlns:a16="http://schemas.microsoft.com/office/drawing/2014/main" id="{48412D46-AF08-4D84-9BBF-6042B7266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56"/>
              <a:ext cx="926" cy="1428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25" name="Text Box 27">
              <a:extLst>
                <a:ext uri="{FF2B5EF4-FFF2-40B4-BE49-F238E27FC236}">
                  <a16:creationId xmlns="" xmlns:a16="http://schemas.microsoft.com/office/drawing/2014/main" id="{AEB12AFE-A267-4257-818B-978B2107E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" y="3359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i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26" name="Line 28">
              <a:extLst>
                <a:ext uri="{FF2B5EF4-FFF2-40B4-BE49-F238E27FC236}">
                  <a16:creationId xmlns="" xmlns:a16="http://schemas.microsoft.com/office/drawing/2014/main" id="{B4519B0B-46AB-47CC-849E-E9329C042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2" y="3396"/>
              <a:ext cx="92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" name="Line 29">
              <a:extLst>
                <a:ext uri="{FF2B5EF4-FFF2-40B4-BE49-F238E27FC236}">
                  <a16:creationId xmlns="" xmlns:a16="http://schemas.microsoft.com/office/drawing/2014/main" id="{0DC47031-FD6E-4B98-9DFB-2A7D87F2D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2" y="2460"/>
              <a:ext cx="92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8" name="Line 30">
              <a:extLst>
                <a:ext uri="{FF2B5EF4-FFF2-40B4-BE49-F238E27FC236}">
                  <a16:creationId xmlns="" xmlns:a16="http://schemas.microsoft.com/office/drawing/2014/main" id="{5364576F-4F88-4FC4-BFFE-B9C697680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2" y="2756"/>
              <a:ext cx="92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" name="Line 31">
              <a:extLst>
                <a:ext uri="{FF2B5EF4-FFF2-40B4-BE49-F238E27FC236}">
                  <a16:creationId xmlns="" xmlns:a16="http://schemas.microsoft.com/office/drawing/2014/main" id="{DA9EF213-F2D6-4B60-B54F-F04BB26AE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2" y="3051"/>
              <a:ext cx="92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Line 32">
              <a:extLst>
                <a:ext uri="{FF2B5EF4-FFF2-40B4-BE49-F238E27FC236}">
                  <a16:creationId xmlns="" xmlns:a16="http://schemas.microsoft.com/office/drawing/2014/main" id="{7F985B3D-D26B-497D-ABB8-B5157BE03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352"/>
              <a:ext cx="28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1" name="Line 33">
              <a:extLst>
                <a:ext uri="{FF2B5EF4-FFF2-40B4-BE49-F238E27FC236}">
                  <a16:creationId xmlns="" xmlns:a16="http://schemas.microsoft.com/office/drawing/2014/main" id="{71D4520C-8B0C-4202-B5AE-0D3AF9CBA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600"/>
              <a:ext cx="28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Text Box 34">
              <a:extLst>
                <a:ext uri="{FF2B5EF4-FFF2-40B4-BE49-F238E27FC236}">
                  <a16:creationId xmlns="" xmlns:a16="http://schemas.microsoft.com/office/drawing/2014/main" id="{517EA660-C05D-40E9-8A0D-6396DC02D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208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top</a:t>
              </a:r>
            </a:p>
          </p:txBody>
        </p:sp>
        <p:sp>
          <p:nvSpPr>
            <p:cNvPr id="9233" name="Text Box 35">
              <a:extLst>
                <a:ext uri="{FF2B5EF4-FFF2-40B4-BE49-F238E27FC236}">
                  <a16:creationId xmlns="" xmlns:a16="http://schemas.microsoft.com/office/drawing/2014/main" id="{59D50192-65F7-464E-AAC0-72EBB9049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408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bottom</a:t>
              </a:r>
            </a:p>
          </p:txBody>
        </p:sp>
        <p:sp>
          <p:nvSpPr>
            <p:cNvPr id="9234" name="Freeform 36">
              <a:extLst>
                <a:ext uri="{FF2B5EF4-FFF2-40B4-BE49-F238E27FC236}">
                  <a16:creationId xmlns="" xmlns:a16="http://schemas.microsoft.com/office/drawing/2014/main" id="{187DBCDE-B3DA-4564-9DFE-0BD173132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1680"/>
              <a:ext cx="432" cy="576"/>
            </a:xfrm>
            <a:custGeom>
              <a:avLst/>
              <a:gdLst>
                <a:gd name="T0" fmla="*/ 432 w 432"/>
                <a:gd name="T1" fmla="*/ 576 h 576"/>
                <a:gd name="T2" fmla="*/ 288 w 432"/>
                <a:gd name="T3" fmla="*/ 192 h 576"/>
                <a:gd name="T4" fmla="*/ 0 w 432"/>
                <a:gd name="T5" fmla="*/ 0 h 576"/>
                <a:gd name="T6" fmla="*/ 0 60000 65536"/>
                <a:gd name="T7" fmla="*/ 0 60000 65536"/>
                <a:gd name="T8" fmla="*/ 0 60000 65536"/>
                <a:gd name="T9" fmla="*/ 0 w 432"/>
                <a:gd name="T10" fmla="*/ 0 h 576"/>
                <a:gd name="T11" fmla="*/ 432 w 43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576">
                  <a:moveTo>
                    <a:pt x="432" y="576"/>
                  </a:moveTo>
                  <a:cubicBezTo>
                    <a:pt x="396" y="432"/>
                    <a:pt x="360" y="288"/>
                    <a:pt x="288" y="192"/>
                  </a:cubicBezTo>
                  <a:cubicBezTo>
                    <a:pt x="216" y="96"/>
                    <a:pt x="56" y="40"/>
                    <a:pt x="0" y="0"/>
                  </a:cubicBezTo>
                </a:path>
              </a:pathLst>
            </a:custGeom>
            <a:noFill/>
            <a:ln w="31750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Freeform 37">
              <a:extLst>
                <a:ext uri="{FF2B5EF4-FFF2-40B4-BE49-F238E27FC236}">
                  <a16:creationId xmlns="" xmlns:a16="http://schemas.microsoft.com/office/drawing/2014/main" id="{D482FDFA-AD0B-42DC-9EB1-BB36B2A2C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1680"/>
              <a:ext cx="288" cy="576"/>
            </a:xfrm>
            <a:custGeom>
              <a:avLst/>
              <a:gdLst>
                <a:gd name="T0" fmla="*/ 0 w 288"/>
                <a:gd name="T1" fmla="*/ 576 h 576"/>
                <a:gd name="T2" fmla="*/ 48 w 288"/>
                <a:gd name="T3" fmla="*/ 336 h 576"/>
                <a:gd name="T4" fmla="*/ 288 w 288"/>
                <a:gd name="T5" fmla="*/ 0 h 576"/>
                <a:gd name="T6" fmla="*/ 0 60000 65536"/>
                <a:gd name="T7" fmla="*/ 0 60000 65536"/>
                <a:gd name="T8" fmla="*/ 0 60000 65536"/>
                <a:gd name="T9" fmla="*/ 0 w 288"/>
                <a:gd name="T10" fmla="*/ 0 h 576"/>
                <a:gd name="T11" fmla="*/ 288 w 28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576">
                  <a:moveTo>
                    <a:pt x="0" y="576"/>
                  </a:moveTo>
                  <a:cubicBezTo>
                    <a:pt x="0" y="504"/>
                    <a:pt x="0" y="432"/>
                    <a:pt x="48" y="336"/>
                  </a:cubicBezTo>
                  <a:cubicBezTo>
                    <a:pt x="96" y="240"/>
                    <a:pt x="240" y="56"/>
                    <a:pt x="288" y="0"/>
                  </a:cubicBezTo>
                </a:path>
              </a:pathLst>
            </a:custGeom>
            <a:noFill/>
            <a:ln w="34925">
              <a:solidFill>
                <a:srgbClr val="8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Text Box 38">
              <a:extLst>
                <a:ext uri="{FF2B5EF4-FFF2-40B4-BE49-F238E27FC236}">
                  <a16:creationId xmlns="" xmlns:a16="http://schemas.microsoft.com/office/drawing/2014/main" id="{293B462D-2B94-4FDA-92E7-830063B7A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208"/>
              <a:ext cx="477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37" name="Text Box 39">
              <a:extLst>
                <a:ext uri="{FF2B5EF4-FFF2-40B4-BE49-F238E27FC236}">
                  <a16:creationId xmlns="" xmlns:a16="http://schemas.microsoft.com/office/drawing/2014/main" id="{74B16DA9-82A1-465F-B648-1036F5A5F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331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进栈</a:t>
              </a:r>
            </a:p>
          </p:txBody>
        </p:sp>
        <p:sp>
          <p:nvSpPr>
            <p:cNvPr id="9238" name="Text Box 40">
              <a:extLst>
                <a:ext uri="{FF2B5EF4-FFF2-40B4-BE49-F238E27FC236}">
                  <a16:creationId xmlns="" xmlns:a16="http://schemas.microsoft.com/office/drawing/2014/main" id="{ECAE2629-7AD1-4ECE-945E-AC43B0074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344"/>
              <a:ext cx="5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出栈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="" xmlns:a16="http://schemas.microsoft.com/office/drawing/2014/main" id="{D2817A4A-BBC8-40AC-8119-EC6BB09ED6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五、迷宫求解（算法）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63" name="Text Box 4">
            <a:extLst>
              <a:ext uri="{FF2B5EF4-FFF2-40B4-BE49-F238E27FC236}">
                <a16:creationId xmlns="" xmlns:a16="http://schemas.microsoft.com/office/drawing/2014/main" id="{D424DCBA-2DB8-4097-B815-7F482F13F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40964" name="Rectangle 5">
            <a:extLst>
              <a:ext uri="{FF2B5EF4-FFF2-40B4-BE49-F238E27FC236}">
                <a16:creationId xmlns="" xmlns:a16="http://schemas.microsoft.com/office/drawing/2014/main" id="{9D43B53A-4046-4A23-80EA-11A97344E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设定当前位置为入口位置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do </a:t>
            </a:r>
            <a:r>
              <a:rPr lang="en-US" altLang="zh-CN" sz="24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若当前位置可通，则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		　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将该位置插入栈顶(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Push)；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若该位置是出口，则结束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		　否则切换当前位置的东邻方块为当前位置；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		} 否则 </a:t>
            </a:r>
            <a:r>
              <a: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		　若栈不空则</a:t>
            </a:r>
            <a:r>
              <a:rPr lang="zh-CN" altLang="en-US" sz="24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		　  如果栈顶位置的四周均不可通,则删除栈顶位置(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Pop)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		  　并重新测试新的栈顶位置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		　　如果找到栈顶位置的下一方向未经探索，则将该方向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		　　方块设为当前位置</a:t>
            </a:r>
            <a:r>
              <a:rPr lang="zh-CN" altLang="en-US" sz="24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en-US" altLang="zh-CN" sz="24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while(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栈不空)；找不到路径；</a:t>
            </a:r>
          </a:p>
        </p:txBody>
      </p:sp>
      <p:sp>
        <p:nvSpPr>
          <p:cNvPr id="40965" name="Rectangle 6">
            <a:extLst>
              <a:ext uri="{FF2B5EF4-FFF2-40B4-BE49-F238E27FC236}">
                <a16:creationId xmlns="" xmlns:a16="http://schemas.microsoft.com/office/drawing/2014/main" id="{FE67B327-C7D4-4F97-A2BA-6707E3BCB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sp>
        <p:nvSpPr>
          <p:cNvPr id="40966" name="Text Box 125">
            <a:extLst>
              <a:ext uri="{FF2B5EF4-FFF2-40B4-BE49-F238E27FC236}">
                <a16:creationId xmlns="" xmlns:a16="http://schemas.microsoft.com/office/drawing/2014/main" id="{B140684E-5584-40F0-8ACC-CF281053E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85B53082-94DF-4B03-A90D-C9D0BFA4ED9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30</a:t>
            </a:fld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="" xmlns:a16="http://schemas.microsoft.com/office/drawing/2014/main" id="{F7395C4D-12A0-4326-A2A6-165994EE0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二、栈的实现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="" xmlns:a16="http://schemas.microsoft.com/office/drawing/2014/main" id="{26ACCD1A-A452-4B4F-9188-6600F3657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F45DBE0-72C1-49E8-95E3-0468FF5E3E5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</a:t>
            </a:fld>
            <a:endParaRPr lang="en-US" altLang="zh-CN" sz="2400"/>
          </a:p>
        </p:txBody>
      </p:sp>
      <p:sp>
        <p:nvSpPr>
          <p:cNvPr id="10244" name="Text Box 4">
            <a:extLst>
              <a:ext uri="{FF2B5EF4-FFF2-40B4-BE49-F238E27FC236}">
                <a16:creationId xmlns="" xmlns:a16="http://schemas.microsoft.com/office/drawing/2014/main" id="{67D653C2-12AE-4942-8C30-AE2FE612F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栈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="" xmlns:a16="http://schemas.microsoft.com/office/drawing/2014/main" id="{C3ED5848-6E95-4746-9619-1AE3A570E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5257800" cy="38862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栈的存储结构主要有两种：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1. 顺序栈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2. 链式栈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="" xmlns:a16="http://schemas.microsoft.com/office/drawing/2014/main" id="{F756505C-408A-43E0-A32F-06C1E080C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grpSp>
        <p:nvGrpSpPr>
          <p:cNvPr id="10247" name="Group 49">
            <a:extLst>
              <a:ext uri="{FF2B5EF4-FFF2-40B4-BE49-F238E27FC236}">
                <a16:creationId xmlns="" xmlns:a16="http://schemas.microsoft.com/office/drawing/2014/main" id="{AE19A3D0-7956-4A8E-8A14-04E053CA4944}"/>
              </a:ext>
            </a:extLst>
          </p:cNvPr>
          <p:cNvGrpSpPr>
            <a:grpSpLocks/>
          </p:cNvGrpSpPr>
          <p:nvPr/>
        </p:nvGrpSpPr>
        <p:grpSpPr bwMode="auto">
          <a:xfrm>
            <a:off x="3357563" y="3497263"/>
            <a:ext cx="2433637" cy="3046412"/>
            <a:chOff x="2115" y="2203"/>
            <a:chExt cx="1533" cy="1919"/>
          </a:xfrm>
        </p:grpSpPr>
        <p:sp>
          <p:nvSpPr>
            <p:cNvPr id="10272" name="Rectangle 8">
              <a:extLst>
                <a:ext uri="{FF2B5EF4-FFF2-40B4-BE49-F238E27FC236}">
                  <a16:creationId xmlns="" xmlns:a16="http://schemas.microsoft.com/office/drawing/2014/main" id="{438EBB19-462D-4B60-A2A8-14E865A76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2921"/>
              <a:ext cx="613" cy="1159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273" name="Text Box 9">
              <a:extLst>
                <a:ext uri="{FF2B5EF4-FFF2-40B4-BE49-F238E27FC236}">
                  <a16:creationId xmlns="" xmlns:a16="http://schemas.microsoft.com/office/drawing/2014/main" id="{C3A3E51E-09EA-4EDF-9389-498286224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3" y="3848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i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274" name="Line 10">
              <a:extLst>
                <a:ext uri="{FF2B5EF4-FFF2-40B4-BE49-F238E27FC236}">
                  <a16:creationId xmlns="" xmlns:a16="http://schemas.microsoft.com/office/drawing/2014/main" id="{B35C179E-D88B-4F29-9D54-DFAB6D99D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384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5" name="Line 11">
              <a:extLst>
                <a:ext uri="{FF2B5EF4-FFF2-40B4-BE49-F238E27FC236}">
                  <a16:creationId xmlns="" xmlns:a16="http://schemas.microsoft.com/office/drawing/2014/main" id="{1DFBD5BB-2B8E-4CBC-847E-17639B475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308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6" name="Line 12">
              <a:extLst>
                <a:ext uri="{FF2B5EF4-FFF2-40B4-BE49-F238E27FC236}">
                  <a16:creationId xmlns="" xmlns:a16="http://schemas.microsoft.com/office/drawing/2014/main" id="{FEEC0C95-442C-47C6-9BC4-0A237E5A2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3327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7" name="Line 13">
              <a:extLst>
                <a:ext uri="{FF2B5EF4-FFF2-40B4-BE49-F238E27FC236}">
                  <a16:creationId xmlns="" xmlns:a16="http://schemas.microsoft.com/office/drawing/2014/main" id="{75D789F9-0567-43C7-A02F-72404ACB1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356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8" name="Line 14">
              <a:extLst>
                <a:ext uri="{FF2B5EF4-FFF2-40B4-BE49-F238E27FC236}">
                  <a16:creationId xmlns="" xmlns:a16="http://schemas.microsoft.com/office/drawing/2014/main" id="{2FFFDFAD-A39F-4BB4-BFD0-802123A02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1" y="2999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9" name="Line 15">
              <a:extLst>
                <a:ext uri="{FF2B5EF4-FFF2-40B4-BE49-F238E27FC236}">
                  <a16:creationId xmlns="" xmlns:a16="http://schemas.microsoft.com/office/drawing/2014/main" id="{5749653D-9776-4583-A327-2594A61DF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9" y="4012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0" name="Text Box 16">
              <a:extLst>
                <a:ext uri="{FF2B5EF4-FFF2-40B4-BE49-F238E27FC236}">
                  <a16:creationId xmlns="" xmlns:a16="http://schemas.microsoft.com/office/drawing/2014/main" id="{BC41EC5D-97B0-4743-8D51-1D88C9745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4" y="2913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top</a:t>
              </a:r>
            </a:p>
          </p:txBody>
        </p:sp>
        <p:sp>
          <p:nvSpPr>
            <p:cNvPr id="10281" name="Text Box 17">
              <a:extLst>
                <a:ext uri="{FF2B5EF4-FFF2-40B4-BE49-F238E27FC236}">
                  <a16:creationId xmlns="" xmlns:a16="http://schemas.microsoft.com/office/drawing/2014/main" id="{FD10B65A-40C2-4DB5-BB04-AE21F4579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3870"/>
              <a:ext cx="6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bottom</a:t>
              </a:r>
            </a:p>
          </p:txBody>
        </p:sp>
        <p:sp>
          <p:nvSpPr>
            <p:cNvPr id="10282" name="Freeform 18">
              <a:extLst>
                <a:ext uri="{FF2B5EF4-FFF2-40B4-BE49-F238E27FC236}">
                  <a16:creationId xmlns="" xmlns:a16="http://schemas.microsoft.com/office/drawing/2014/main" id="{0F58D7BB-4E6F-4328-B1E7-931653AE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2453"/>
              <a:ext cx="286" cy="468"/>
            </a:xfrm>
            <a:custGeom>
              <a:avLst/>
              <a:gdLst>
                <a:gd name="T0" fmla="*/ 3 w 432"/>
                <a:gd name="T1" fmla="*/ 48 h 576"/>
                <a:gd name="T2" fmla="*/ 2 w 432"/>
                <a:gd name="T3" fmla="*/ 16 h 576"/>
                <a:gd name="T4" fmla="*/ 0 w 432"/>
                <a:gd name="T5" fmla="*/ 0 h 576"/>
                <a:gd name="T6" fmla="*/ 0 60000 65536"/>
                <a:gd name="T7" fmla="*/ 0 60000 65536"/>
                <a:gd name="T8" fmla="*/ 0 60000 65536"/>
                <a:gd name="T9" fmla="*/ 0 w 432"/>
                <a:gd name="T10" fmla="*/ 0 h 576"/>
                <a:gd name="T11" fmla="*/ 432 w 43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576">
                  <a:moveTo>
                    <a:pt x="432" y="576"/>
                  </a:moveTo>
                  <a:cubicBezTo>
                    <a:pt x="396" y="432"/>
                    <a:pt x="360" y="288"/>
                    <a:pt x="288" y="192"/>
                  </a:cubicBezTo>
                  <a:cubicBezTo>
                    <a:pt x="216" y="96"/>
                    <a:pt x="56" y="40"/>
                    <a:pt x="0" y="0"/>
                  </a:cubicBezTo>
                </a:path>
              </a:pathLst>
            </a:custGeom>
            <a:noFill/>
            <a:ln w="31750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3" name="Freeform 19">
              <a:extLst>
                <a:ext uri="{FF2B5EF4-FFF2-40B4-BE49-F238E27FC236}">
                  <a16:creationId xmlns="" xmlns:a16="http://schemas.microsoft.com/office/drawing/2014/main" id="{9B2439CF-DAD7-4F27-BA75-FA607150D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5" y="2453"/>
              <a:ext cx="190" cy="468"/>
            </a:xfrm>
            <a:custGeom>
              <a:avLst/>
              <a:gdLst>
                <a:gd name="T0" fmla="*/ 0 w 288"/>
                <a:gd name="T1" fmla="*/ 48 h 576"/>
                <a:gd name="T2" fmla="*/ 1 w 288"/>
                <a:gd name="T3" fmla="*/ 28 h 576"/>
                <a:gd name="T4" fmla="*/ 2 w 288"/>
                <a:gd name="T5" fmla="*/ 0 h 576"/>
                <a:gd name="T6" fmla="*/ 0 60000 65536"/>
                <a:gd name="T7" fmla="*/ 0 60000 65536"/>
                <a:gd name="T8" fmla="*/ 0 60000 65536"/>
                <a:gd name="T9" fmla="*/ 0 w 288"/>
                <a:gd name="T10" fmla="*/ 0 h 576"/>
                <a:gd name="T11" fmla="*/ 288 w 28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576">
                  <a:moveTo>
                    <a:pt x="0" y="576"/>
                  </a:moveTo>
                  <a:cubicBezTo>
                    <a:pt x="0" y="504"/>
                    <a:pt x="0" y="432"/>
                    <a:pt x="48" y="336"/>
                  </a:cubicBezTo>
                  <a:cubicBezTo>
                    <a:pt x="96" y="240"/>
                    <a:pt x="240" y="56"/>
                    <a:pt x="288" y="0"/>
                  </a:cubicBezTo>
                </a:path>
              </a:pathLst>
            </a:custGeom>
            <a:noFill/>
            <a:ln w="34925">
              <a:solidFill>
                <a:srgbClr val="8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4" name="Text Box 20">
              <a:extLst>
                <a:ext uri="{FF2B5EF4-FFF2-40B4-BE49-F238E27FC236}">
                  <a16:creationId xmlns="" xmlns:a16="http://schemas.microsoft.com/office/drawing/2014/main" id="{F1023D7C-76F0-4D16-9D4B-CA45F1EDA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0" y="2882"/>
              <a:ext cx="316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5" name="Text Box 21">
              <a:extLst>
                <a:ext uri="{FF2B5EF4-FFF2-40B4-BE49-F238E27FC236}">
                  <a16:creationId xmlns="" xmlns:a16="http://schemas.microsoft.com/office/drawing/2014/main" id="{AB4B47A9-4B3F-4C57-814E-D493621F4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0" y="2203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进栈</a:t>
              </a:r>
            </a:p>
          </p:txBody>
        </p:sp>
        <p:sp>
          <p:nvSpPr>
            <p:cNvPr id="10286" name="Text Box 22">
              <a:extLst>
                <a:ext uri="{FF2B5EF4-FFF2-40B4-BE49-F238E27FC236}">
                  <a16:creationId xmlns="" xmlns:a16="http://schemas.microsoft.com/office/drawing/2014/main" id="{27D14651-5BA8-46C1-9588-D3EBE2CE9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2" y="2212"/>
              <a:ext cx="5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出栈</a:t>
              </a:r>
            </a:p>
          </p:txBody>
        </p:sp>
      </p:grpSp>
      <p:grpSp>
        <p:nvGrpSpPr>
          <p:cNvPr id="10248" name="Group 48">
            <a:extLst>
              <a:ext uri="{FF2B5EF4-FFF2-40B4-BE49-F238E27FC236}">
                <a16:creationId xmlns="" xmlns:a16="http://schemas.microsoft.com/office/drawing/2014/main" id="{861FDD5F-D833-4899-B483-B6D082C35018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429000"/>
            <a:ext cx="2416175" cy="3103563"/>
            <a:chOff x="4080" y="2160"/>
            <a:chExt cx="1522" cy="1955"/>
          </a:xfrm>
        </p:grpSpPr>
        <p:sp>
          <p:nvSpPr>
            <p:cNvPr id="10249" name="Text Box 25">
              <a:extLst>
                <a:ext uri="{FF2B5EF4-FFF2-40B4-BE49-F238E27FC236}">
                  <a16:creationId xmlns="" xmlns:a16="http://schemas.microsoft.com/office/drawing/2014/main" id="{09D7C9D3-7B2F-4DF7-A04B-017DCE822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400"/>
              <a:ext cx="2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0250" name="Line 26">
              <a:extLst>
                <a:ext uri="{FF2B5EF4-FFF2-40B4-BE49-F238E27FC236}">
                  <a16:creationId xmlns="" xmlns:a16="http://schemas.microsoft.com/office/drawing/2014/main" id="{0CCCEDAF-59A4-43F8-AC28-71C7ED07C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" y="2551"/>
              <a:ext cx="1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0251" name="Rectangle 27">
              <a:extLst>
                <a:ext uri="{FF2B5EF4-FFF2-40B4-BE49-F238E27FC236}">
                  <a16:creationId xmlns="" xmlns:a16="http://schemas.microsoft.com/office/drawing/2014/main" id="{DEC4B717-3368-4255-86C2-B190398AF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2492"/>
              <a:ext cx="426" cy="177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0" rIns="0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252" name="Line 28">
              <a:extLst>
                <a:ext uri="{FF2B5EF4-FFF2-40B4-BE49-F238E27FC236}">
                  <a16:creationId xmlns="" xmlns:a16="http://schemas.microsoft.com/office/drawing/2014/main" id="{8E035369-0633-4916-B924-38C45A6FD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7" y="2492"/>
              <a:ext cx="0" cy="177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0253" name="Line 29">
              <a:extLst>
                <a:ext uri="{FF2B5EF4-FFF2-40B4-BE49-F238E27FC236}">
                  <a16:creationId xmlns="" xmlns:a16="http://schemas.microsoft.com/office/drawing/2014/main" id="{7D930CBF-B074-42FC-BD80-B913DECFFC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7" y="2433"/>
              <a:ext cx="71" cy="5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0254" name="Rectangle 30">
              <a:extLst>
                <a:ext uri="{FF2B5EF4-FFF2-40B4-BE49-F238E27FC236}">
                  <a16:creationId xmlns="" xmlns:a16="http://schemas.microsoft.com/office/drawing/2014/main" id="{34DDC975-D459-4816-8166-85C99080D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" y="2876"/>
              <a:ext cx="427" cy="177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0" rIns="0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255" name="Line 31">
              <a:extLst>
                <a:ext uri="{FF2B5EF4-FFF2-40B4-BE49-F238E27FC236}">
                  <a16:creationId xmlns="" xmlns:a16="http://schemas.microsoft.com/office/drawing/2014/main" id="{AE982DDB-E367-4350-9ACE-39E5A401C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2" y="2876"/>
              <a:ext cx="0" cy="177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0256" name="Line 32">
              <a:extLst>
                <a:ext uri="{FF2B5EF4-FFF2-40B4-BE49-F238E27FC236}">
                  <a16:creationId xmlns="" xmlns:a16="http://schemas.microsoft.com/office/drawing/2014/main" id="{88116DEA-FA92-439C-8884-B710AF7B0B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2" y="2817"/>
              <a:ext cx="71" cy="5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0257" name="Rectangle 33">
              <a:extLst>
                <a:ext uri="{FF2B5EF4-FFF2-40B4-BE49-F238E27FC236}">
                  <a16:creationId xmlns="" xmlns:a16="http://schemas.microsoft.com/office/drawing/2014/main" id="{63639A72-2D16-4D2E-9BDB-8026384FC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3259"/>
              <a:ext cx="426" cy="177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0" rIns="0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258" name="Line 34">
              <a:extLst>
                <a:ext uri="{FF2B5EF4-FFF2-40B4-BE49-F238E27FC236}">
                  <a16:creationId xmlns="" xmlns:a16="http://schemas.microsoft.com/office/drawing/2014/main" id="{43BF80B4-F53B-4BBC-ACF1-AE6EF0A24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7" y="3259"/>
              <a:ext cx="0" cy="177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0259" name="Line 35">
              <a:extLst>
                <a:ext uri="{FF2B5EF4-FFF2-40B4-BE49-F238E27FC236}">
                  <a16:creationId xmlns="" xmlns:a16="http://schemas.microsoft.com/office/drawing/2014/main" id="{3F8C921B-AA1F-43C1-AB52-A4FEAB3CA1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7" y="3200"/>
              <a:ext cx="71" cy="5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0260" name="Rectangle 36">
              <a:extLst>
                <a:ext uri="{FF2B5EF4-FFF2-40B4-BE49-F238E27FC236}">
                  <a16:creationId xmlns="" xmlns:a16="http://schemas.microsoft.com/office/drawing/2014/main" id="{4E4BA57E-5F28-4896-82F4-043688FA9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3938"/>
              <a:ext cx="426" cy="177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0" rIns="0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      </a:t>
              </a:r>
              <a:r>
                <a:rPr lang="zh-CN" altLang="en-US" sz="2000" b="1">
                  <a:latin typeface="Times New Roman" panose="02020603050405020304" pitchFamily="18" charset="0"/>
                </a:rPr>
                <a:t>^</a:t>
              </a:r>
            </a:p>
          </p:txBody>
        </p:sp>
        <p:sp>
          <p:nvSpPr>
            <p:cNvPr id="10261" name="Line 37">
              <a:extLst>
                <a:ext uri="{FF2B5EF4-FFF2-40B4-BE49-F238E27FC236}">
                  <a16:creationId xmlns="" xmlns:a16="http://schemas.microsoft.com/office/drawing/2014/main" id="{4A3EEC7C-1BC7-4963-97B5-D5B005601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7" y="3938"/>
              <a:ext cx="0" cy="177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0262" name="Line 38">
              <a:extLst>
                <a:ext uri="{FF2B5EF4-FFF2-40B4-BE49-F238E27FC236}">
                  <a16:creationId xmlns="" xmlns:a16="http://schemas.microsoft.com/office/drawing/2014/main" id="{3D47AC89-C580-4737-A670-C0FB424310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7" y="3879"/>
              <a:ext cx="71" cy="5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0263" name="Line 39">
              <a:extLst>
                <a:ext uri="{FF2B5EF4-FFF2-40B4-BE49-F238E27FC236}">
                  <a16:creationId xmlns="" xmlns:a16="http://schemas.microsoft.com/office/drawing/2014/main" id="{E908E59E-E649-4919-B189-C3798E491E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512133" flipH="1">
              <a:off x="4862" y="2740"/>
              <a:ext cx="161" cy="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0264" name="Text Box 40">
              <a:extLst>
                <a:ext uri="{FF2B5EF4-FFF2-40B4-BE49-F238E27FC236}">
                  <a16:creationId xmlns="" xmlns:a16="http://schemas.microsoft.com/office/drawing/2014/main" id="{2D23C6A1-7165-451B-BC7F-979EAD493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160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10265" name="Text Box 41">
              <a:extLst>
                <a:ext uri="{FF2B5EF4-FFF2-40B4-BE49-F238E27FC236}">
                  <a16:creationId xmlns="" xmlns:a16="http://schemas.microsoft.com/office/drawing/2014/main" id="{2825636F-FA9A-4ECA-BEAC-F034483F2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160"/>
              <a:ext cx="3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10266" name="Line 42">
              <a:extLst>
                <a:ext uri="{FF2B5EF4-FFF2-40B4-BE49-F238E27FC236}">
                  <a16:creationId xmlns="" xmlns:a16="http://schemas.microsoft.com/office/drawing/2014/main" id="{0FC220EC-DEA5-4C8F-B9CF-DAF56E28BB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512133" flipH="1">
              <a:off x="4862" y="3094"/>
              <a:ext cx="161" cy="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0267" name="Line 43">
              <a:extLst>
                <a:ext uri="{FF2B5EF4-FFF2-40B4-BE49-F238E27FC236}">
                  <a16:creationId xmlns="" xmlns:a16="http://schemas.microsoft.com/office/drawing/2014/main" id="{65872C5A-7067-470E-8AA8-EE128D8C9C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512133" flipH="1">
              <a:off x="4862" y="3507"/>
              <a:ext cx="161" cy="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0268" name="Line 44">
              <a:extLst>
                <a:ext uri="{FF2B5EF4-FFF2-40B4-BE49-F238E27FC236}">
                  <a16:creationId xmlns="" xmlns:a16="http://schemas.microsoft.com/office/drawing/2014/main" id="{D5F241BC-EDB3-4AC9-A86D-DCE7F8FC88A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512133" flipH="1">
              <a:off x="4898" y="3832"/>
              <a:ext cx="161" cy="1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0269" name="Text Box 45">
              <a:extLst>
                <a:ext uri="{FF2B5EF4-FFF2-40B4-BE49-F238E27FC236}">
                  <a16:creationId xmlns="" xmlns:a16="http://schemas.microsoft.com/office/drawing/2014/main" id="{17836731-9AFE-4C93-AEC4-2484D53C0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356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0270" name="Text Box 46">
              <a:extLst>
                <a:ext uri="{FF2B5EF4-FFF2-40B4-BE49-F238E27FC236}">
                  <a16:creationId xmlns="" xmlns:a16="http://schemas.microsoft.com/office/drawing/2014/main" id="{D0DFC5A1-0AE6-4AB9-90DA-A7E918286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3840"/>
              <a:ext cx="3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栈底</a:t>
              </a:r>
            </a:p>
          </p:txBody>
        </p:sp>
        <p:sp>
          <p:nvSpPr>
            <p:cNvPr id="10271" name="Text Box 47">
              <a:extLst>
                <a:ext uri="{FF2B5EF4-FFF2-40B4-BE49-F238E27FC236}">
                  <a16:creationId xmlns="" xmlns:a16="http://schemas.microsoft.com/office/drawing/2014/main" id="{668A2487-181C-464B-A2DF-B151E0860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2400"/>
              <a:ext cx="3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栈顶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="" xmlns:a16="http://schemas.microsoft.com/office/drawing/2014/main" id="{15380F73-D436-4B50-8D07-BF5DD1B98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一、顺序栈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="" xmlns:a16="http://schemas.microsoft.com/office/drawing/2014/main" id="{9B3C85E8-4D00-4AB6-AD2F-48E2E77BD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F7E98B0-DB0A-47E4-A73F-10E1B1B2645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</a:t>
            </a:fld>
            <a:endParaRPr lang="en-US" altLang="zh-CN" sz="2400"/>
          </a:p>
        </p:txBody>
      </p:sp>
      <p:sp>
        <p:nvSpPr>
          <p:cNvPr id="11268" name="Text Box 4">
            <a:extLst>
              <a:ext uri="{FF2B5EF4-FFF2-40B4-BE49-F238E27FC236}">
                <a16:creationId xmlns="" xmlns:a16="http://schemas.microsoft.com/office/drawing/2014/main" id="{C3D185DF-4709-4D1A-80A1-CA87DCA1E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顺序栈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="" xmlns:a16="http://schemas.microsoft.com/office/drawing/2014/main" id="{ADEF5992-D12C-497A-AC59-C08B6D9BC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69342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顺序栈是栈的顺序存储结构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利用一组地址连续的存储单元依次存放自栈底到栈顶的数据元素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top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指向栈顶元素在顺序栈中的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下一个位置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base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为栈底指针，指向栈底的位置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="" xmlns:a16="http://schemas.microsoft.com/office/drawing/2014/main" id="{79C676BC-753D-4E90-8365-F85F2E8B2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grpSp>
        <p:nvGrpSpPr>
          <p:cNvPr id="11271" name="Group 47">
            <a:extLst>
              <a:ext uri="{FF2B5EF4-FFF2-40B4-BE49-F238E27FC236}">
                <a16:creationId xmlns="" xmlns:a16="http://schemas.microsoft.com/office/drawing/2014/main" id="{0CD1E86E-A474-44D8-8D52-284257148C2C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3200400"/>
            <a:ext cx="2209800" cy="3063875"/>
            <a:chOff x="4368" y="2016"/>
            <a:chExt cx="1392" cy="1930"/>
          </a:xfrm>
        </p:grpSpPr>
        <p:sp>
          <p:nvSpPr>
            <p:cNvPr id="11272" name="Rectangle 8">
              <a:extLst>
                <a:ext uri="{FF2B5EF4-FFF2-40B4-BE49-F238E27FC236}">
                  <a16:creationId xmlns="" xmlns:a16="http://schemas.microsoft.com/office/drawing/2014/main" id="{F87BE335-0376-43E9-84A2-6DACBA188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" y="2734"/>
              <a:ext cx="613" cy="1159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1273" name="Text Box 9">
              <a:extLst>
                <a:ext uri="{FF2B5EF4-FFF2-40B4-BE49-F238E27FC236}">
                  <a16:creationId xmlns="" xmlns:a16="http://schemas.microsoft.com/office/drawing/2014/main" id="{41F49EF4-65ED-4942-91C1-625CDD5D4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" y="3661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i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274" name="Line 10">
              <a:extLst>
                <a:ext uri="{FF2B5EF4-FFF2-40B4-BE49-F238E27FC236}">
                  <a16:creationId xmlns="" xmlns:a16="http://schemas.microsoft.com/office/drawing/2014/main" id="{684B64A3-0983-4832-91B9-E9274FF17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0" y="3659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5" name="Line 11">
              <a:extLst>
                <a:ext uri="{FF2B5EF4-FFF2-40B4-BE49-F238E27FC236}">
                  <a16:creationId xmlns="" xmlns:a16="http://schemas.microsoft.com/office/drawing/2014/main" id="{38AFD60E-E1D9-4FB6-A96C-46D9A8778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0" y="2899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Line 12">
              <a:extLst>
                <a:ext uri="{FF2B5EF4-FFF2-40B4-BE49-F238E27FC236}">
                  <a16:creationId xmlns="" xmlns:a16="http://schemas.microsoft.com/office/drawing/2014/main" id="{646BB2BC-B24A-4181-8777-28942931C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0" y="3140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Line 13">
              <a:extLst>
                <a:ext uri="{FF2B5EF4-FFF2-40B4-BE49-F238E27FC236}">
                  <a16:creationId xmlns="" xmlns:a16="http://schemas.microsoft.com/office/drawing/2014/main" id="{A8CE3BAD-401F-4C04-8422-CB43F1CAF0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0" y="3379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Line 14">
              <a:extLst>
                <a:ext uri="{FF2B5EF4-FFF2-40B4-BE49-F238E27FC236}">
                  <a16:creationId xmlns="" xmlns:a16="http://schemas.microsoft.com/office/drawing/2014/main" id="{5F4D33AD-7C43-4F4A-8F56-13E676943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3" y="2812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Line 15">
              <a:extLst>
                <a:ext uri="{FF2B5EF4-FFF2-40B4-BE49-F238E27FC236}">
                  <a16:creationId xmlns="" xmlns:a16="http://schemas.microsoft.com/office/drawing/2014/main" id="{5C6627CA-CFD2-49A6-99F3-07322A579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3825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Text Box 16">
              <a:extLst>
                <a:ext uri="{FF2B5EF4-FFF2-40B4-BE49-F238E27FC236}">
                  <a16:creationId xmlns="" xmlns:a16="http://schemas.microsoft.com/office/drawing/2014/main" id="{EBD50326-336E-480E-80FA-CA10BC5FD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6" y="2726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top</a:t>
              </a:r>
            </a:p>
          </p:txBody>
        </p:sp>
        <p:sp>
          <p:nvSpPr>
            <p:cNvPr id="11281" name="Text Box 17">
              <a:extLst>
                <a:ext uri="{FF2B5EF4-FFF2-40B4-BE49-F238E27FC236}">
                  <a16:creationId xmlns="" xmlns:a16="http://schemas.microsoft.com/office/drawing/2014/main" id="{0C718548-1496-44A9-B9D0-9FC0D38AE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696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base</a:t>
              </a:r>
            </a:p>
          </p:txBody>
        </p:sp>
        <p:sp>
          <p:nvSpPr>
            <p:cNvPr id="11282" name="Freeform 18">
              <a:extLst>
                <a:ext uri="{FF2B5EF4-FFF2-40B4-BE49-F238E27FC236}">
                  <a16:creationId xmlns="" xmlns:a16="http://schemas.microsoft.com/office/drawing/2014/main" id="{64C52241-295A-4B54-A51D-EBCE1D241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" y="2266"/>
              <a:ext cx="286" cy="468"/>
            </a:xfrm>
            <a:custGeom>
              <a:avLst/>
              <a:gdLst>
                <a:gd name="T0" fmla="*/ 3 w 432"/>
                <a:gd name="T1" fmla="*/ 48 h 576"/>
                <a:gd name="T2" fmla="*/ 2 w 432"/>
                <a:gd name="T3" fmla="*/ 16 h 576"/>
                <a:gd name="T4" fmla="*/ 0 w 432"/>
                <a:gd name="T5" fmla="*/ 0 h 576"/>
                <a:gd name="T6" fmla="*/ 0 60000 65536"/>
                <a:gd name="T7" fmla="*/ 0 60000 65536"/>
                <a:gd name="T8" fmla="*/ 0 60000 65536"/>
                <a:gd name="T9" fmla="*/ 0 w 432"/>
                <a:gd name="T10" fmla="*/ 0 h 576"/>
                <a:gd name="T11" fmla="*/ 432 w 43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576">
                  <a:moveTo>
                    <a:pt x="432" y="576"/>
                  </a:moveTo>
                  <a:cubicBezTo>
                    <a:pt x="396" y="432"/>
                    <a:pt x="360" y="288"/>
                    <a:pt x="288" y="192"/>
                  </a:cubicBezTo>
                  <a:cubicBezTo>
                    <a:pt x="216" y="96"/>
                    <a:pt x="56" y="40"/>
                    <a:pt x="0" y="0"/>
                  </a:cubicBezTo>
                </a:path>
              </a:pathLst>
            </a:custGeom>
            <a:noFill/>
            <a:ln w="31750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Freeform 19">
              <a:extLst>
                <a:ext uri="{FF2B5EF4-FFF2-40B4-BE49-F238E27FC236}">
                  <a16:creationId xmlns="" xmlns:a16="http://schemas.microsoft.com/office/drawing/2014/main" id="{AB4B8010-B2DA-47C6-A722-5ABFF6AF9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7" y="2266"/>
              <a:ext cx="190" cy="468"/>
            </a:xfrm>
            <a:custGeom>
              <a:avLst/>
              <a:gdLst>
                <a:gd name="T0" fmla="*/ 0 w 288"/>
                <a:gd name="T1" fmla="*/ 48 h 576"/>
                <a:gd name="T2" fmla="*/ 1 w 288"/>
                <a:gd name="T3" fmla="*/ 28 h 576"/>
                <a:gd name="T4" fmla="*/ 2 w 288"/>
                <a:gd name="T5" fmla="*/ 0 h 576"/>
                <a:gd name="T6" fmla="*/ 0 60000 65536"/>
                <a:gd name="T7" fmla="*/ 0 60000 65536"/>
                <a:gd name="T8" fmla="*/ 0 60000 65536"/>
                <a:gd name="T9" fmla="*/ 0 w 288"/>
                <a:gd name="T10" fmla="*/ 0 h 576"/>
                <a:gd name="T11" fmla="*/ 288 w 28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576">
                  <a:moveTo>
                    <a:pt x="0" y="576"/>
                  </a:moveTo>
                  <a:cubicBezTo>
                    <a:pt x="0" y="504"/>
                    <a:pt x="0" y="432"/>
                    <a:pt x="48" y="336"/>
                  </a:cubicBezTo>
                  <a:cubicBezTo>
                    <a:pt x="96" y="240"/>
                    <a:pt x="240" y="56"/>
                    <a:pt x="288" y="0"/>
                  </a:cubicBezTo>
                </a:path>
              </a:pathLst>
            </a:custGeom>
            <a:noFill/>
            <a:ln w="34925">
              <a:solidFill>
                <a:srgbClr val="8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Text Box 20">
              <a:extLst>
                <a:ext uri="{FF2B5EF4-FFF2-40B4-BE49-F238E27FC236}">
                  <a16:creationId xmlns="" xmlns:a16="http://schemas.microsoft.com/office/drawing/2014/main" id="{7BF7011A-81FE-46A3-B765-CB34C43C9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2" y="2695"/>
              <a:ext cx="316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5" name="Text Box 21">
              <a:extLst>
                <a:ext uri="{FF2B5EF4-FFF2-40B4-BE49-F238E27FC236}">
                  <a16:creationId xmlns="" xmlns:a16="http://schemas.microsoft.com/office/drawing/2014/main" id="{3784AE8F-C30D-4024-B0B7-7C7E418E3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2" y="2016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进栈</a:t>
              </a:r>
            </a:p>
          </p:txBody>
        </p:sp>
        <p:sp>
          <p:nvSpPr>
            <p:cNvPr id="11286" name="Text Box 22">
              <a:extLst>
                <a:ext uri="{FF2B5EF4-FFF2-40B4-BE49-F238E27FC236}">
                  <a16:creationId xmlns="" xmlns:a16="http://schemas.microsoft.com/office/drawing/2014/main" id="{186D8F27-F0FA-4DEB-8A9E-74596D45E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4" y="2025"/>
              <a:ext cx="5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出栈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4A6F4E50-B992-478E-A15F-AC8EEACF3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二、顺序栈的定义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="" xmlns:a16="http://schemas.microsoft.com/office/drawing/2014/main" id="{6B1B5909-3261-465F-B333-62B257127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9024309-4DD8-476F-ACEC-E5F69D1514D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lang="en-US" altLang="zh-CN" sz="2400"/>
          </a:p>
        </p:txBody>
      </p:sp>
      <p:sp>
        <p:nvSpPr>
          <p:cNvPr id="13316" name="Text Box 4">
            <a:extLst>
              <a:ext uri="{FF2B5EF4-FFF2-40B4-BE49-F238E27FC236}">
                <a16:creationId xmlns="" xmlns:a16="http://schemas.microsoft.com/office/drawing/2014/main" id="{228934A4-9653-4246-9E2D-64758C845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顺表栈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="" xmlns:a16="http://schemas.microsoft.com/office/drawing/2014/main" id="{031F89EF-5462-42D0-A0E7-90903D24F6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76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采用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语言中的</a:t>
            </a: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一维数组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表示顺序栈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8" name="Rectangle 6">
            <a:extLst>
              <a:ext uri="{FF2B5EF4-FFF2-40B4-BE49-F238E27FC236}">
                <a16:creationId xmlns="" xmlns:a16="http://schemas.microsoft.com/office/drawing/2014/main" id="{C738CEFB-3A8B-4487-A970-F3CD31DD6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sp>
        <p:nvSpPr>
          <p:cNvPr id="13319" name="Text Box 7">
            <a:extLst>
              <a:ext uri="{FF2B5EF4-FFF2-40B4-BE49-F238E27FC236}">
                <a16:creationId xmlns="" xmlns:a16="http://schemas.microsoft.com/office/drawing/2014/main" id="{E6D55D9A-6F75-4205-999B-0EDAA0ADD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657600"/>
            <a:ext cx="85344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en-US" sz="2000" dirty="0"/>
              <a:t>const int MAXSTACKSIZE=100;	// </a:t>
            </a:r>
            <a:r>
              <a:rPr lang="zh-CN" altLang="en-US" sz="2000" dirty="0"/>
              <a:t>栈存储空间最大长度</a:t>
            </a:r>
            <a:endParaRPr lang="en-US" altLang="en-US" sz="2000" dirty="0"/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en-US" sz="2000" dirty="0"/>
              <a:t>template&lt;class T&gt;</a:t>
            </a:r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en-US" sz="2000" dirty="0"/>
              <a:t>class SeqStack{</a:t>
            </a:r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en-US" sz="2000" dirty="0"/>
              <a:t>     T  base[MAXSTACKSIZE];	// </a:t>
            </a:r>
            <a:r>
              <a:rPr lang="en-US" altLang="en-US" sz="2000" dirty="0" err="1">
                <a:ea typeface="黑体" panose="02010609060101010101" pitchFamily="49" charset="-122"/>
              </a:rPr>
              <a:t>栈底指针，也是栈的基址</a:t>
            </a:r>
            <a:endParaRPr lang="en-US" altLang="en-US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zh-CN" sz="2000" dirty="0"/>
              <a:t>      int </a:t>
            </a:r>
            <a:r>
              <a:rPr lang="en-US" altLang="en-US" sz="2000" dirty="0"/>
              <a:t>top;		           // </a:t>
            </a:r>
            <a:r>
              <a:rPr lang="en-US" altLang="en-US" sz="2000" dirty="0" err="1">
                <a:ea typeface="黑体" panose="02010609060101010101" pitchFamily="49" charset="-122"/>
              </a:rPr>
              <a:t>栈顶指针</a:t>
            </a:r>
            <a:endParaRPr lang="en-US" altLang="en-US" sz="20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262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4A6F4E50-B992-478E-A15F-AC8EEACF3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二、顺序栈的定义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="" xmlns:a16="http://schemas.microsoft.com/office/drawing/2014/main" id="{6B1B5909-3261-465F-B333-62B257127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9024309-4DD8-476F-ACEC-E5F69D1514D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7</a:t>
            </a:fld>
            <a:endParaRPr lang="en-US" altLang="zh-CN" sz="2400"/>
          </a:p>
        </p:txBody>
      </p:sp>
      <p:sp>
        <p:nvSpPr>
          <p:cNvPr id="13316" name="Text Box 4">
            <a:extLst>
              <a:ext uri="{FF2B5EF4-FFF2-40B4-BE49-F238E27FC236}">
                <a16:creationId xmlns="" xmlns:a16="http://schemas.microsoft.com/office/drawing/2014/main" id="{228934A4-9653-4246-9E2D-64758C845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顺表栈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="" xmlns:a16="http://schemas.microsoft.com/office/drawing/2014/main" id="{C738CEFB-3A8B-4487-A970-F3CD31DD6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sp>
        <p:nvSpPr>
          <p:cNvPr id="13319" name="Text Box 7">
            <a:extLst>
              <a:ext uri="{FF2B5EF4-FFF2-40B4-BE49-F238E27FC236}">
                <a16:creationId xmlns="" xmlns:a16="http://schemas.microsoft.com/office/drawing/2014/main" id="{E6D55D9A-6F75-4205-999B-0EDAA0ADD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52" y="2780928"/>
            <a:ext cx="7897448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en-US" sz="2000" dirty="0"/>
              <a:t>public:</a:t>
            </a:r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en-US" sz="2000" dirty="0"/>
              <a:t>       SeqStack();         //</a:t>
            </a:r>
            <a:r>
              <a:rPr lang="zh-CN" altLang="en-US" sz="2000" dirty="0"/>
              <a:t>构造函数，初始化栈顶值为</a:t>
            </a:r>
            <a:r>
              <a:rPr lang="en-US" altLang="zh-CN" sz="2000" dirty="0"/>
              <a:t>0</a:t>
            </a:r>
            <a:endParaRPr lang="en-US" altLang="en-US" sz="2000" dirty="0"/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en-US" sz="2000" dirty="0"/>
              <a:t>       int Push(</a:t>
            </a:r>
            <a:r>
              <a:rPr lang="en-US" altLang="zh-CN" sz="2000" dirty="0"/>
              <a:t>T</a:t>
            </a:r>
            <a:r>
              <a:rPr lang="en-US" altLang="en-US" sz="2000" dirty="0"/>
              <a:t> x);      </a:t>
            </a:r>
            <a:r>
              <a:rPr lang="en-US" altLang="zh-CN" sz="2000" dirty="0"/>
              <a:t>//</a:t>
            </a:r>
            <a:r>
              <a:rPr lang="zh-CN" altLang="en-US" sz="2000" dirty="0"/>
              <a:t>入栈，返回值表示是否入栈成功</a:t>
            </a:r>
            <a:endParaRPr lang="en-US" altLang="en-US" sz="2000" dirty="0"/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en-US" sz="2000" dirty="0"/>
              <a:t>       void Pop();          //</a:t>
            </a:r>
            <a:r>
              <a:rPr lang="zh-CN" altLang="en-US" sz="2000" dirty="0"/>
              <a:t>出栈，无返回值</a:t>
            </a:r>
            <a:endParaRPr lang="en-US" altLang="en-US" sz="2000" dirty="0"/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en-US" sz="2000" dirty="0"/>
              <a:t>       T Top();              </a:t>
            </a:r>
            <a:r>
              <a:rPr lang="en-US" altLang="zh-CN" sz="2000" dirty="0"/>
              <a:t>//</a:t>
            </a:r>
            <a:r>
              <a:rPr lang="zh-CN" altLang="en-US" sz="2000" dirty="0"/>
              <a:t>取栈顶元素（元素并不出栈）</a:t>
            </a:r>
            <a:endParaRPr lang="en-US" altLang="en-US" sz="2000" dirty="0"/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en-US" sz="2000" dirty="0"/>
              <a:t>       bool Empty();     </a:t>
            </a:r>
            <a:r>
              <a:rPr lang="en-US" altLang="zh-CN" sz="2000" dirty="0"/>
              <a:t>//</a:t>
            </a:r>
            <a:r>
              <a:rPr lang="zh-CN" altLang="en-US" sz="2000" dirty="0"/>
              <a:t>判断栈是否为空</a:t>
            </a:r>
            <a:endParaRPr lang="en-US" altLang="en-US" sz="2000" dirty="0"/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en-US" sz="2000" dirty="0"/>
              <a:t>};</a:t>
            </a:r>
          </a:p>
        </p:txBody>
      </p:sp>
    </p:spTree>
    <p:extLst>
      <p:ext uri="{BB962C8B-B14F-4D97-AF65-F5344CB8AC3E}">
        <p14:creationId xmlns="" xmlns:p14="http://schemas.microsoft.com/office/powerpoint/2010/main" val="1361075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>
            <a:extLst>
              <a:ext uri="{FF2B5EF4-FFF2-40B4-BE49-F238E27FC236}">
                <a16:creationId xmlns="" xmlns:a16="http://schemas.microsoft.com/office/drawing/2014/main" id="{A802F49D-AA2E-4963-833A-31E6C3DBE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7145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三、顺序栈的特性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3" name="Text Box 1027">
            <a:extLst>
              <a:ext uri="{FF2B5EF4-FFF2-40B4-BE49-F238E27FC236}">
                <a16:creationId xmlns="" xmlns:a16="http://schemas.microsoft.com/office/drawing/2014/main" id="{59FD084E-016D-4BCE-B2CF-74FFB5360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5AFF48D-7B7E-407A-A197-705FF101A2C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8</a:t>
            </a:fld>
            <a:endParaRPr lang="en-US" altLang="zh-CN" sz="2400"/>
          </a:p>
        </p:txBody>
      </p:sp>
      <p:sp>
        <p:nvSpPr>
          <p:cNvPr id="15364" name="Text Box 1028">
            <a:extLst>
              <a:ext uri="{FF2B5EF4-FFF2-40B4-BE49-F238E27FC236}">
                <a16:creationId xmlns="" xmlns:a16="http://schemas.microsoft.com/office/drawing/2014/main" id="{454B3542-C152-4415-9BA6-1149B4398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顺序栈</a:t>
            </a:r>
          </a:p>
        </p:txBody>
      </p:sp>
      <p:sp>
        <p:nvSpPr>
          <p:cNvPr id="13317" name="Rectangle 1029">
            <a:extLst>
              <a:ext uri="{FF2B5EF4-FFF2-40B4-BE49-F238E27FC236}">
                <a16:creationId xmlns="" xmlns:a16="http://schemas.microsoft.com/office/drawing/2014/main" id="{22031073-1155-4B46-BE85-47AF1359AD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2500312"/>
            <a:ext cx="6761163" cy="420528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top=0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时，表示空栈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base=NULL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，栈不存在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当插入新的栈顶元素后,指针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top+1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删除栈顶元素时，指针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top-1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top=</a:t>
            </a:r>
            <a:r>
              <a:rPr lang="en-US" altLang="en-US" dirty="0"/>
              <a:t> MAXSTACKSIZE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栈满，溢出</a:t>
            </a:r>
          </a:p>
        </p:txBody>
      </p:sp>
      <p:sp>
        <p:nvSpPr>
          <p:cNvPr id="15366" name="Rectangle 1030">
            <a:extLst>
              <a:ext uri="{FF2B5EF4-FFF2-40B4-BE49-F238E27FC236}">
                <a16:creationId xmlns="" xmlns:a16="http://schemas.microsoft.com/office/drawing/2014/main" id="{898BDFF5-96A2-4728-BD5F-74FE3F7F5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grpSp>
        <p:nvGrpSpPr>
          <p:cNvPr id="15367" name="Group 1031">
            <a:extLst>
              <a:ext uri="{FF2B5EF4-FFF2-40B4-BE49-F238E27FC236}">
                <a16:creationId xmlns="" xmlns:a16="http://schemas.microsoft.com/office/drawing/2014/main" id="{803A1815-B52E-4185-A4AF-8426BFAC6594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3200400"/>
            <a:ext cx="2209800" cy="3063875"/>
            <a:chOff x="4368" y="2016"/>
            <a:chExt cx="1392" cy="1930"/>
          </a:xfrm>
        </p:grpSpPr>
        <p:sp>
          <p:nvSpPr>
            <p:cNvPr id="15368" name="Rectangle 1032">
              <a:extLst>
                <a:ext uri="{FF2B5EF4-FFF2-40B4-BE49-F238E27FC236}">
                  <a16:creationId xmlns="" xmlns:a16="http://schemas.microsoft.com/office/drawing/2014/main" id="{388B7E8D-5CAE-4CAA-A6D7-36873A214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" y="2734"/>
              <a:ext cx="613" cy="1159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5369" name="Text Box 1033">
              <a:extLst>
                <a:ext uri="{FF2B5EF4-FFF2-40B4-BE49-F238E27FC236}">
                  <a16:creationId xmlns="" xmlns:a16="http://schemas.microsoft.com/office/drawing/2014/main" id="{2133A567-02D6-493D-B7B2-6B3AB1646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" y="3661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i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70" name="Line 1034">
              <a:extLst>
                <a:ext uri="{FF2B5EF4-FFF2-40B4-BE49-F238E27FC236}">
                  <a16:creationId xmlns="" xmlns:a16="http://schemas.microsoft.com/office/drawing/2014/main" id="{6B668AAD-968B-467F-9D4B-65457776D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0" y="3659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1" name="Line 1035">
              <a:extLst>
                <a:ext uri="{FF2B5EF4-FFF2-40B4-BE49-F238E27FC236}">
                  <a16:creationId xmlns="" xmlns:a16="http://schemas.microsoft.com/office/drawing/2014/main" id="{4EC86384-2812-4BAF-B58A-C913A860A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0" y="2899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2" name="Line 1036">
              <a:extLst>
                <a:ext uri="{FF2B5EF4-FFF2-40B4-BE49-F238E27FC236}">
                  <a16:creationId xmlns="" xmlns:a16="http://schemas.microsoft.com/office/drawing/2014/main" id="{0E93F579-723E-4E06-BEBC-A4BD76EF4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0" y="3140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3" name="Line 1037">
              <a:extLst>
                <a:ext uri="{FF2B5EF4-FFF2-40B4-BE49-F238E27FC236}">
                  <a16:creationId xmlns="" xmlns:a16="http://schemas.microsoft.com/office/drawing/2014/main" id="{3325B99E-D5E1-471C-9C3A-0317C9417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0" y="3379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Line 1038">
              <a:extLst>
                <a:ext uri="{FF2B5EF4-FFF2-40B4-BE49-F238E27FC236}">
                  <a16:creationId xmlns="" xmlns:a16="http://schemas.microsoft.com/office/drawing/2014/main" id="{A4E5C341-323A-4595-9A4D-E5E3B9C8B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3" y="2812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Line 1039">
              <a:extLst>
                <a:ext uri="{FF2B5EF4-FFF2-40B4-BE49-F238E27FC236}">
                  <a16:creationId xmlns="" xmlns:a16="http://schemas.microsoft.com/office/drawing/2014/main" id="{DEFC829F-47A7-4871-A4D7-378919829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3825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6" name="Text Box 1040">
              <a:extLst>
                <a:ext uri="{FF2B5EF4-FFF2-40B4-BE49-F238E27FC236}">
                  <a16:creationId xmlns="" xmlns:a16="http://schemas.microsoft.com/office/drawing/2014/main" id="{F29B2361-593D-42E8-8D6E-5636F0F2D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6" y="2726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top</a:t>
              </a:r>
            </a:p>
          </p:txBody>
        </p:sp>
        <p:sp>
          <p:nvSpPr>
            <p:cNvPr id="15377" name="Text Box 1041">
              <a:extLst>
                <a:ext uri="{FF2B5EF4-FFF2-40B4-BE49-F238E27FC236}">
                  <a16:creationId xmlns="" xmlns:a16="http://schemas.microsoft.com/office/drawing/2014/main" id="{62172BD8-1EEA-4CA8-9493-BDBD57820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696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base</a:t>
              </a:r>
            </a:p>
          </p:txBody>
        </p:sp>
        <p:sp>
          <p:nvSpPr>
            <p:cNvPr id="15378" name="Freeform 1042">
              <a:extLst>
                <a:ext uri="{FF2B5EF4-FFF2-40B4-BE49-F238E27FC236}">
                  <a16:creationId xmlns="" xmlns:a16="http://schemas.microsoft.com/office/drawing/2014/main" id="{F784120D-A978-4DE4-927E-5D1B1A5FC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" y="2266"/>
              <a:ext cx="286" cy="468"/>
            </a:xfrm>
            <a:custGeom>
              <a:avLst/>
              <a:gdLst>
                <a:gd name="T0" fmla="*/ 3 w 432"/>
                <a:gd name="T1" fmla="*/ 48 h 576"/>
                <a:gd name="T2" fmla="*/ 2 w 432"/>
                <a:gd name="T3" fmla="*/ 16 h 576"/>
                <a:gd name="T4" fmla="*/ 0 w 432"/>
                <a:gd name="T5" fmla="*/ 0 h 576"/>
                <a:gd name="T6" fmla="*/ 0 60000 65536"/>
                <a:gd name="T7" fmla="*/ 0 60000 65536"/>
                <a:gd name="T8" fmla="*/ 0 60000 65536"/>
                <a:gd name="T9" fmla="*/ 0 w 432"/>
                <a:gd name="T10" fmla="*/ 0 h 576"/>
                <a:gd name="T11" fmla="*/ 432 w 43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576">
                  <a:moveTo>
                    <a:pt x="432" y="576"/>
                  </a:moveTo>
                  <a:cubicBezTo>
                    <a:pt x="396" y="432"/>
                    <a:pt x="360" y="288"/>
                    <a:pt x="288" y="192"/>
                  </a:cubicBezTo>
                  <a:cubicBezTo>
                    <a:pt x="216" y="96"/>
                    <a:pt x="56" y="40"/>
                    <a:pt x="0" y="0"/>
                  </a:cubicBezTo>
                </a:path>
              </a:pathLst>
            </a:custGeom>
            <a:noFill/>
            <a:ln w="31750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Freeform 1043">
              <a:extLst>
                <a:ext uri="{FF2B5EF4-FFF2-40B4-BE49-F238E27FC236}">
                  <a16:creationId xmlns="" xmlns:a16="http://schemas.microsoft.com/office/drawing/2014/main" id="{80BEB78F-A9CE-4541-B3D5-C2751FB61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7" y="2266"/>
              <a:ext cx="190" cy="468"/>
            </a:xfrm>
            <a:custGeom>
              <a:avLst/>
              <a:gdLst>
                <a:gd name="T0" fmla="*/ 0 w 288"/>
                <a:gd name="T1" fmla="*/ 48 h 576"/>
                <a:gd name="T2" fmla="*/ 1 w 288"/>
                <a:gd name="T3" fmla="*/ 28 h 576"/>
                <a:gd name="T4" fmla="*/ 2 w 288"/>
                <a:gd name="T5" fmla="*/ 0 h 576"/>
                <a:gd name="T6" fmla="*/ 0 60000 65536"/>
                <a:gd name="T7" fmla="*/ 0 60000 65536"/>
                <a:gd name="T8" fmla="*/ 0 60000 65536"/>
                <a:gd name="T9" fmla="*/ 0 w 288"/>
                <a:gd name="T10" fmla="*/ 0 h 576"/>
                <a:gd name="T11" fmla="*/ 288 w 28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576">
                  <a:moveTo>
                    <a:pt x="0" y="576"/>
                  </a:moveTo>
                  <a:cubicBezTo>
                    <a:pt x="0" y="504"/>
                    <a:pt x="0" y="432"/>
                    <a:pt x="48" y="336"/>
                  </a:cubicBezTo>
                  <a:cubicBezTo>
                    <a:pt x="96" y="240"/>
                    <a:pt x="240" y="56"/>
                    <a:pt x="288" y="0"/>
                  </a:cubicBezTo>
                </a:path>
              </a:pathLst>
            </a:custGeom>
            <a:noFill/>
            <a:ln w="34925">
              <a:solidFill>
                <a:srgbClr val="8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Text Box 1044">
              <a:extLst>
                <a:ext uri="{FF2B5EF4-FFF2-40B4-BE49-F238E27FC236}">
                  <a16:creationId xmlns="" xmlns:a16="http://schemas.microsoft.com/office/drawing/2014/main" id="{358984D1-F1D3-4228-A328-B5A85C98B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2" y="2695"/>
              <a:ext cx="316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1" name="Text Box 1045">
              <a:extLst>
                <a:ext uri="{FF2B5EF4-FFF2-40B4-BE49-F238E27FC236}">
                  <a16:creationId xmlns="" xmlns:a16="http://schemas.microsoft.com/office/drawing/2014/main" id="{A8548959-F40C-45A0-A70C-D949A95BF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2" y="2016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进栈</a:t>
              </a:r>
            </a:p>
          </p:txBody>
        </p:sp>
        <p:sp>
          <p:nvSpPr>
            <p:cNvPr id="15382" name="Text Box 1046">
              <a:extLst>
                <a:ext uri="{FF2B5EF4-FFF2-40B4-BE49-F238E27FC236}">
                  <a16:creationId xmlns="" xmlns:a16="http://schemas.microsoft.com/office/drawing/2014/main" id="{51D57E93-F7DC-41D4-AA5F-E8A403AE2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4" y="2025"/>
              <a:ext cx="5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出栈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="" xmlns:a16="http://schemas.microsoft.com/office/drawing/2014/main" id="{7936F04C-B8B3-4BA3-8DB4-1D201C05F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四、创建顺序栈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5" name="Text Box 3">
            <a:extLst>
              <a:ext uri="{FF2B5EF4-FFF2-40B4-BE49-F238E27FC236}">
                <a16:creationId xmlns="" xmlns:a16="http://schemas.microsoft.com/office/drawing/2014/main" id="{E1639F0B-C2A3-4AE0-9F35-79CB337E1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93AAD51-5E97-4CFC-9105-947E67F749D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9</a:t>
            </a:fld>
            <a:endParaRPr lang="en-US" altLang="zh-CN" sz="2400"/>
          </a:p>
        </p:txBody>
      </p:sp>
      <p:sp>
        <p:nvSpPr>
          <p:cNvPr id="18436" name="Text Box 4">
            <a:extLst>
              <a:ext uri="{FF2B5EF4-FFF2-40B4-BE49-F238E27FC236}">
                <a16:creationId xmlns="" xmlns:a16="http://schemas.microsoft.com/office/drawing/2014/main" id="{1C2F8283-017C-48FC-9BC5-04A32A641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顺序栈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="" xmlns:a16="http://schemas.microsoft.com/office/drawing/2014/main" id="{96DEA635-B5AF-4794-8C03-239909EBA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="" xmlns:a16="http://schemas.microsoft.com/office/drawing/2014/main" id="{650F7639-6683-469E-83A0-264B6EE763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905225"/>
            <a:ext cx="5400972" cy="3886200"/>
          </a:xfrm>
          <a:noFill/>
        </p:spPr>
        <p:txBody>
          <a:bodyPr/>
          <a:lstStyle/>
          <a:p>
            <a:pPr eaLnBrk="1" hangingPunct="1">
              <a:spcBef>
                <a:spcPct val="70000"/>
              </a:spcBef>
              <a:buClrTx/>
              <a:buSzTx/>
              <a:buNone/>
            </a:pPr>
            <a:r>
              <a:rPr lang="en-US" altLang="en-US" sz="2000" dirty="0"/>
              <a:t>SeqStack</a:t>
            </a:r>
            <a:r>
              <a:rPr lang="en-US" altLang="zh-CN" sz="2000" dirty="0"/>
              <a:t>( )         // </a:t>
            </a:r>
            <a:r>
              <a:rPr lang="zh-CN" altLang="en-US" sz="2000" dirty="0">
                <a:ea typeface="黑体" panose="02010609060101010101" pitchFamily="49" charset="-122"/>
              </a:rPr>
              <a:t>创建顺序栈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/>
              <a:t>{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if ( base == NULL) 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exit(1); 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top = 0;         //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初始化堆栈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清空堆栈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</a:p>
        </p:txBody>
      </p:sp>
      <p:grpSp>
        <p:nvGrpSpPr>
          <p:cNvPr id="18439" name="Group 43">
            <a:extLst>
              <a:ext uri="{FF2B5EF4-FFF2-40B4-BE49-F238E27FC236}">
                <a16:creationId xmlns="" xmlns:a16="http://schemas.microsoft.com/office/drawing/2014/main" id="{EA99B2DB-081F-4E7B-911B-D3721A238498}"/>
              </a:ext>
            </a:extLst>
          </p:cNvPr>
          <p:cNvGrpSpPr>
            <a:grpSpLocks/>
          </p:cNvGrpSpPr>
          <p:nvPr/>
        </p:nvGrpSpPr>
        <p:grpSpPr bwMode="auto">
          <a:xfrm>
            <a:off x="6475412" y="4040765"/>
            <a:ext cx="2057400" cy="2378075"/>
            <a:chOff x="4368" y="2688"/>
            <a:chExt cx="1296" cy="1498"/>
          </a:xfrm>
        </p:grpSpPr>
        <p:grpSp>
          <p:nvGrpSpPr>
            <p:cNvPr id="18440" name="Group 30">
              <a:extLst>
                <a:ext uri="{FF2B5EF4-FFF2-40B4-BE49-F238E27FC236}">
                  <a16:creationId xmlns="" xmlns:a16="http://schemas.microsoft.com/office/drawing/2014/main" id="{0B0EAC1E-381A-4E7B-AD58-8B041D8C03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3648"/>
              <a:ext cx="532" cy="250"/>
              <a:chOff x="4464" y="3648"/>
              <a:chExt cx="532" cy="250"/>
            </a:xfrm>
          </p:grpSpPr>
          <p:sp>
            <p:nvSpPr>
              <p:cNvPr id="18451" name="Line 31">
                <a:extLst>
                  <a:ext uri="{FF2B5EF4-FFF2-40B4-BE49-F238E27FC236}">
                    <a16:creationId xmlns="" xmlns:a16="http://schemas.microsoft.com/office/drawing/2014/main" id="{88151225-4B80-4D3E-AACC-4521FB3CF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9" y="3782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2" name="Text Box 32">
                <a:extLst>
                  <a:ext uri="{FF2B5EF4-FFF2-40B4-BE49-F238E27FC236}">
                    <a16:creationId xmlns="" xmlns:a16="http://schemas.microsoft.com/office/drawing/2014/main" id="{DD7436C7-A9E7-4DB5-AF75-CDFE1A7121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648"/>
                <a:ext cx="33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top</a:t>
                </a:r>
              </a:p>
            </p:txBody>
          </p:sp>
        </p:grpSp>
        <p:grpSp>
          <p:nvGrpSpPr>
            <p:cNvPr id="18441" name="Group 33">
              <a:extLst>
                <a:ext uri="{FF2B5EF4-FFF2-40B4-BE49-F238E27FC236}">
                  <a16:creationId xmlns="" xmlns:a16="http://schemas.microsoft.com/office/drawing/2014/main" id="{32AF7226-4FFD-4B6B-B1DD-4CAAB884B4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3792"/>
              <a:ext cx="571" cy="250"/>
              <a:chOff x="4416" y="3792"/>
              <a:chExt cx="571" cy="250"/>
            </a:xfrm>
          </p:grpSpPr>
          <p:sp>
            <p:nvSpPr>
              <p:cNvPr id="18449" name="Line 34">
                <a:extLst>
                  <a:ext uri="{FF2B5EF4-FFF2-40B4-BE49-F238E27FC236}">
                    <a16:creationId xmlns="" xmlns:a16="http://schemas.microsoft.com/office/drawing/2014/main" id="{8D70ADE6-B73C-4138-8291-D95C01E7AB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3936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0" name="Text Box 35">
                <a:extLst>
                  <a:ext uri="{FF2B5EF4-FFF2-40B4-BE49-F238E27FC236}">
                    <a16:creationId xmlns="" xmlns:a16="http://schemas.microsoft.com/office/drawing/2014/main" id="{8A624C03-B602-4072-8F26-C13C467193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3792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base</a:t>
                </a:r>
              </a:p>
            </p:txBody>
          </p:sp>
        </p:grpSp>
        <p:sp>
          <p:nvSpPr>
            <p:cNvPr id="18442" name="Rectangle 36">
              <a:extLst>
                <a:ext uri="{FF2B5EF4-FFF2-40B4-BE49-F238E27FC236}">
                  <a16:creationId xmlns="" xmlns:a16="http://schemas.microsoft.com/office/drawing/2014/main" id="{D24712A8-903E-4A64-AD56-92138544B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736"/>
              <a:ext cx="613" cy="1207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8443" name="Line 37">
              <a:extLst>
                <a:ext uri="{FF2B5EF4-FFF2-40B4-BE49-F238E27FC236}">
                  <a16:creationId xmlns="" xmlns:a16="http://schemas.microsoft.com/office/drawing/2014/main" id="{A40AF778-376C-4922-901E-B69ED766E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707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4" name="Line 38">
              <a:extLst>
                <a:ext uri="{FF2B5EF4-FFF2-40B4-BE49-F238E27FC236}">
                  <a16:creationId xmlns="" xmlns:a16="http://schemas.microsoft.com/office/drawing/2014/main" id="{233D7AFA-855E-4AC0-AA70-A80EDF6D9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97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5" name="Line 39">
              <a:extLst>
                <a:ext uri="{FF2B5EF4-FFF2-40B4-BE49-F238E27FC236}">
                  <a16:creationId xmlns="" xmlns:a16="http://schemas.microsoft.com/office/drawing/2014/main" id="{76EECFF9-B44D-4933-A516-15AF46DF5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21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Line 40">
              <a:extLst>
                <a:ext uri="{FF2B5EF4-FFF2-40B4-BE49-F238E27FC236}">
                  <a16:creationId xmlns="" xmlns:a16="http://schemas.microsoft.com/office/drawing/2014/main" id="{CDA51D65-C8BF-4400-984F-23C4E0343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45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7" name="Text Box 41">
              <a:extLst>
                <a:ext uri="{FF2B5EF4-FFF2-40B4-BE49-F238E27FC236}">
                  <a16:creationId xmlns="" xmlns:a16="http://schemas.microsoft.com/office/drawing/2014/main" id="{37789807-4AF4-4DAC-B320-BE8C51C3B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688"/>
              <a:ext cx="31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8448" name="Text Box 42">
              <a:extLst>
                <a:ext uri="{FF2B5EF4-FFF2-40B4-BE49-F238E27FC236}">
                  <a16:creationId xmlns="" xmlns:a16="http://schemas.microsoft.com/office/drawing/2014/main" id="{ACDE9156-C768-47A0-AE32-6E49BAA63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936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CC3300"/>
                  </a:solidFill>
                  <a:ea typeface="黑体" panose="02010609060101010101" pitchFamily="49" charset="-122"/>
                </a:rPr>
                <a:t>空栈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数字图像处理">
  <a:themeElements>
    <a:clrScheme name="数字图像处理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数字图像处理">
      <a:majorFont>
        <a:latin typeface="Tahoma"/>
        <a:ea typeface="隶书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数字图像处理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字图像处理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字图像处理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Settings\acer\Application Data\Microsoft\Templates\数字图像处理.pot</Template>
  <TotalTime>4601</TotalTime>
  <Words>2721</Words>
  <Application>Microsoft Office PowerPoint</Application>
  <PresentationFormat>全屏显示(4:3)</PresentationFormat>
  <Paragraphs>605</Paragraphs>
  <Slides>30</Slides>
  <Notes>18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数字图像处理</vt:lpstr>
      <vt:lpstr>位图图像</vt:lpstr>
      <vt:lpstr>第三章 栈和队列</vt:lpstr>
      <vt:lpstr> 数据结构课程内容：</vt:lpstr>
      <vt:lpstr>一、栈</vt:lpstr>
      <vt:lpstr>二、栈的实现</vt:lpstr>
      <vt:lpstr>一、顺序栈</vt:lpstr>
      <vt:lpstr>二、顺序栈的定义</vt:lpstr>
      <vt:lpstr>二、顺序栈的定义</vt:lpstr>
      <vt:lpstr>三、顺序栈的特性</vt:lpstr>
      <vt:lpstr>四、创建顺序栈</vt:lpstr>
      <vt:lpstr>五、进栈（插入新元素）</vt:lpstr>
      <vt:lpstr>六、出栈（删除元素）</vt:lpstr>
      <vt:lpstr>七、取栈顶元素</vt:lpstr>
      <vt:lpstr>习题1： 一个栈的输入序列为1,2,3，若在入栈的过程中允许出栈，则可能得到的出栈序列是什么？</vt:lpstr>
      <vt:lpstr>幻灯片 14</vt:lpstr>
      <vt:lpstr>一、数值转换(八进制)</vt:lpstr>
      <vt:lpstr>一、数值转换(八进制)</vt:lpstr>
      <vt:lpstr>二、行编辑程序</vt:lpstr>
      <vt:lpstr>二、行编辑程序</vt:lpstr>
      <vt:lpstr>三、括号匹配</vt:lpstr>
      <vt:lpstr>三、括号匹配</vt:lpstr>
      <vt:lpstr>三、括号匹配(算法)</vt:lpstr>
      <vt:lpstr>三、括号匹配(算法)</vt:lpstr>
      <vt:lpstr>四、后缀表达式（逆波兰式）计算</vt:lpstr>
      <vt:lpstr>四、后缀表达式计算</vt:lpstr>
      <vt:lpstr>四、后缀表达式计算</vt:lpstr>
      <vt:lpstr>四、后缀表达式计算（算法）</vt:lpstr>
      <vt:lpstr>四、后缀表达式计算（算法）</vt:lpstr>
      <vt:lpstr>五、迷宫求解</vt:lpstr>
      <vt:lpstr>五、迷宫求解</vt:lpstr>
      <vt:lpstr>五、迷宫求解（算法）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蔡茂国</dc:creator>
  <cp:lastModifiedBy>win7</cp:lastModifiedBy>
  <cp:revision>598</cp:revision>
  <cp:lastPrinted>1601-01-01T00:00:00Z</cp:lastPrinted>
  <dcterms:created xsi:type="dcterms:W3CDTF">2002-05-23T03:32:32Z</dcterms:created>
  <dcterms:modified xsi:type="dcterms:W3CDTF">2019-09-23T04:49:25Z</dcterms:modified>
</cp:coreProperties>
</file>