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9" r:id="rId2"/>
    <p:sldId id="270" r:id="rId3"/>
    <p:sldId id="271" r:id="rId4"/>
    <p:sldId id="299" r:id="rId5"/>
    <p:sldId id="272" r:id="rId6"/>
    <p:sldId id="273" r:id="rId7"/>
    <p:sldId id="300" r:id="rId8"/>
    <p:sldId id="274" r:id="rId9"/>
    <p:sldId id="275" r:id="rId10"/>
    <p:sldId id="276" r:id="rId11"/>
    <p:sldId id="277" r:id="rId12"/>
    <p:sldId id="278" r:id="rId13"/>
    <p:sldId id="279" r:id="rId14"/>
    <p:sldId id="306" r:id="rId15"/>
    <p:sldId id="280" r:id="rId16"/>
    <p:sldId id="284" r:id="rId17"/>
    <p:sldId id="283" r:id="rId18"/>
    <p:sldId id="293" r:id="rId19"/>
    <p:sldId id="285" r:id="rId20"/>
    <p:sldId id="297" r:id="rId21"/>
    <p:sldId id="286" r:id="rId22"/>
    <p:sldId id="287" r:id="rId23"/>
    <p:sldId id="296" r:id="rId24"/>
    <p:sldId id="298" r:id="rId25"/>
    <p:sldId id="295" r:id="rId26"/>
    <p:sldId id="288" r:id="rId27"/>
    <p:sldId id="289" r:id="rId28"/>
    <p:sldId id="290" r:id="rId29"/>
    <p:sldId id="291" r:id="rId30"/>
    <p:sldId id="292" r:id="rId31"/>
    <p:sldId id="327" r:id="rId32"/>
    <p:sldId id="328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7C80"/>
    <a:srgbClr val="CC3300"/>
    <a:srgbClr val="808080"/>
    <a:srgbClr val="DDDDDD"/>
    <a:srgbClr val="AC549B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3826" autoAdjust="0"/>
  </p:normalViewPr>
  <p:slideViewPr>
    <p:cSldViewPr>
      <p:cViewPr>
        <p:scale>
          <a:sx n="66" d="100"/>
          <a:sy n="66" d="100"/>
        </p:scale>
        <p:origin x="-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C19DA53-7A54-4116-B7A7-991553C8B96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25AE7A-2F1A-475C-BB31-A77FEC3C498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ring.com.cn/article/5988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6E19C9-470A-46CF-BD84-C5576E4BB182}" type="slidenum">
              <a:rPr lang="zh-CN" altLang="en-US" sz="1200" smtClean="0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传统匹配方式下，需要进行</a:t>
            </a:r>
            <a:r>
              <a:rPr lang="en-US" altLang="zh-CN" dirty="0"/>
              <a:t>6</a:t>
            </a:r>
            <a:r>
              <a:rPr lang="zh-CN" altLang="en-US" dirty="0"/>
              <a:t>次：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0  1  2  3  4  5  6  7  8  9 10 11 12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a  b  a  b  c  a  b  c  a  c  b  a  b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b="1" dirty="0"/>
              <a:t>a  b  c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  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        </a:t>
            </a:r>
            <a:r>
              <a:rPr lang="en-US" altLang="zh-CN" b="1" dirty="0"/>
              <a:t>a  b  c  a  c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           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                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                     </a:t>
            </a:r>
            <a:r>
              <a:rPr lang="en-US" altLang="zh-CN" b="1" dirty="0"/>
              <a:t>a  b  c  a  c</a:t>
            </a:r>
          </a:p>
          <a:p>
            <a:endParaRPr lang="en-US" altLang="zh-CN" dirty="0"/>
          </a:p>
          <a:p>
            <a:r>
              <a:rPr lang="zh-CN" altLang="en-US" b="0" dirty="0"/>
              <a:t>说明：</a:t>
            </a:r>
            <a:endParaRPr lang="en-US" altLang="zh-CN" b="0" dirty="0"/>
          </a:p>
          <a:p>
            <a:r>
              <a:rPr lang="en-US" altLang="zh-CN" b="0" dirty="0"/>
              <a:t>1</a:t>
            </a:r>
            <a:r>
              <a:rPr lang="zh-CN" altLang="en-US" b="0" dirty="0"/>
              <a:t>、在第</a:t>
            </a:r>
            <a:r>
              <a:rPr lang="en-US" altLang="zh-CN" b="0" dirty="0"/>
              <a:t>3</a:t>
            </a:r>
            <a:r>
              <a:rPr lang="zh-CN" altLang="en-US" b="0" dirty="0"/>
              <a:t>趟匹配过程中，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~s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~p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是匹配成功的，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≠p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匹配失败，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、因此有了第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趟，但这趟是不必要的。因为在第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趟中有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~p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≠p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，因此肯定有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≠s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、同样，第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趟也是没有必要的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、因此，从第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趟后可以直接到第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趟，在第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趟中，第一对字符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的比较也是多余的，因为第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趟中已经比较过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了，并且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，必有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。因此第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趟的比较可以从第二对字符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开始进行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也就是说，第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趟匹配失败后，指针</a:t>
            </a:r>
            <a:r>
              <a:rPr lang="en-US" altLang="zh-CN" sz="1200" b="0" baseline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不动，而是将模式串</a:t>
            </a:r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向右滑动，用“对准”继续进行匹配，依次类推。这样的处理方法可以使指针</a:t>
            </a:r>
            <a:r>
              <a:rPr lang="en-US" altLang="zh-CN" sz="1200" b="0" baseline="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是无回溯的。</a:t>
            </a:r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200" b="0" baseline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------------------------------</a:t>
            </a:r>
          </a:p>
          <a:p>
            <a:r>
              <a:rPr lang="zh-CN" altLang="en-US" dirty="0"/>
              <a:t>思考点：如果一开始就没有产生匹配成功，只能下移一位进行重新匹配，这一点毋庸置疑。但是产生了部分匹配之后再发现不匹配，还需要再从头回溯吗？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给定字串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M - </a:t>
            </a:r>
            <a:r>
              <a:rPr lang="en-US" altLang="zh-CN" b="0" i="0" dirty="0" err="1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abcdabcdabcde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，找出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N - </a:t>
            </a:r>
            <a:r>
              <a:rPr lang="en-US" altLang="zh-CN" b="0" i="0" dirty="0" err="1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abcde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这个字符串（</a:t>
            </a:r>
            <a:r>
              <a:rPr lang="en-US" altLang="zh-CN" dirty="0">
                <a:hlinkClick r:id="rId3"/>
              </a:rPr>
              <a:t>https://www.ituring.com.cn/article/59881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b="0" i="0" dirty="0">
              <a:solidFill>
                <a:srgbClr val="3D3D3D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0" i="0" dirty="0">
              <a:solidFill>
                <a:srgbClr val="3D3D3D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a b c d e // </a:t>
            </a:r>
            <a:r>
              <a:rPr lang="zh-CN" altLang="en-US" dirty="0"/>
              <a:t>匹配四位成功后发现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不匹配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</a:t>
            </a:r>
            <a:r>
              <a:rPr lang="en-US" altLang="zh-CN" dirty="0"/>
              <a:t>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不匹配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a b c d e // </a:t>
            </a:r>
            <a:r>
              <a:rPr lang="zh-CN" altLang="en-US" dirty="0"/>
              <a:t>匹配四位成功后发现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      a b c d e // </a:t>
            </a:r>
            <a:r>
              <a:rPr lang="zh-CN" altLang="en-US" dirty="0"/>
              <a:t>发现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不匹配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i: 0 1 2 3 4 5 6 7 8 9 0 1 2 </a:t>
            </a:r>
          </a:p>
          <a:p>
            <a:r>
              <a:rPr lang="en-US" altLang="zh-CN" dirty="0"/>
              <a:t>M: a b c d a b c d a b c d e </a:t>
            </a:r>
          </a:p>
          <a:p>
            <a:r>
              <a:rPr lang="en-US" altLang="zh-CN" dirty="0"/>
              <a:t>N:                         a b c d e // </a:t>
            </a:r>
            <a:r>
              <a:rPr lang="zh-CN" altLang="en-US" dirty="0"/>
              <a:t>匹配成功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刚才在每一次回溯匹配的过程中，都经历了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的不匹配，这是重复的啊！等等，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这三个字符好像很面熟啊，这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不是我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本身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吗？对的，因为之前已经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部分匹配成功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了，所以</a:t>
            </a:r>
            <a:r>
              <a:rPr lang="en-US" altLang="zh-CN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b="0" i="0" dirty="0">
                <a:solidFill>
                  <a:srgbClr val="3D3D3D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中的这些字符肯定就和我本身匹配成功的那一部分是一样的啊，也就是说，如果产生了部分匹配成功，那么再次回溯就会和我本身进行比较；如果产生了多次部分匹配成功的情况，那就要多次与自己本身进行比较。这明显产生了冗余吗！”</a:t>
            </a:r>
            <a:endParaRPr lang="en-US" altLang="zh-CN" b="0" i="0" dirty="0">
              <a:solidFill>
                <a:srgbClr val="3D3D3D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能不能解决这个冗余呢？结论：既然要多次比较自身，那不如先将自身比较一遍，得出比较结果保存起来，下次使用时直接调用就好了啊！那么我就直接给出一个不难记住的结论好了：减少匹配冗余步数的精髓在于对字符串</a:t>
            </a:r>
            <a:r>
              <a:rPr lang="en-US" altLang="zh-CN" dirty="0"/>
              <a:t>N</a:t>
            </a:r>
            <a:r>
              <a:rPr lang="zh-CN" altLang="en-US" dirty="0"/>
              <a:t>进行预处理，通常我们把处理结果保存在一个叫做模式值的数组中。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再重复一遍已经得到的结论：我们需要对字符串</a:t>
            </a:r>
            <a:r>
              <a:rPr lang="en-US" altLang="zh-CN" dirty="0"/>
              <a:t>N</a:t>
            </a:r>
            <a:r>
              <a:rPr lang="zh-CN" altLang="en-US" dirty="0"/>
              <a:t>进行预处理，得到一个叫做模式值数组的东西。那么我们怎样处理字符串</a:t>
            </a:r>
            <a:r>
              <a:rPr lang="en-US" altLang="zh-CN" dirty="0"/>
              <a:t>N</a:t>
            </a:r>
            <a:r>
              <a:rPr lang="zh-CN" altLang="en-US" dirty="0"/>
              <a:t>呢？</a:t>
            </a:r>
          </a:p>
          <a:p>
            <a:endParaRPr lang="zh-CN" altLang="en-US" dirty="0"/>
          </a:p>
          <a:p>
            <a:r>
              <a:rPr lang="zh-CN" altLang="en-US" dirty="0"/>
              <a:t>处理的方法：寻找最长首尾匹配位置。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首尾匹配位置就是说，给定一个字符串</a:t>
            </a:r>
            <a:r>
              <a:rPr lang="en-US" altLang="zh-CN" dirty="0"/>
              <a:t>N</a:t>
            </a:r>
            <a:r>
              <a:rPr lang="zh-CN" altLang="en-US" dirty="0"/>
              <a:t>（长度为</a:t>
            </a:r>
            <a:r>
              <a:rPr lang="en-US" altLang="zh-CN" dirty="0"/>
              <a:t>n</a:t>
            </a:r>
            <a:r>
              <a:rPr lang="zh-CN" altLang="en-US" dirty="0"/>
              <a:t>，即</a:t>
            </a:r>
            <a:r>
              <a:rPr lang="en-US" altLang="zh-CN" dirty="0"/>
              <a:t>N</a:t>
            </a:r>
            <a:r>
              <a:rPr lang="zh-CN" altLang="en-US" dirty="0"/>
              <a:t>由</a:t>
            </a:r>
            <a:r>
              <a:rPr lang="en-US" altLang="zh-CN" dirty="0"/>
              <a:t>N[0]...N[n]</a:t>
            </a:r>
            <a:r>
              <a:rPr lang="zh-CN" altLang="en-US" dirty="0"/>
              <a:t>组成），找出是否存在这样的</a:t>
            </a:r>
            <a:r>
              <a:rPr lang="en-US" altLang="zh-CN" dirty="0" err="1"/>
              <a:t>i</a:t>
            </a:r>
            <a:r>
              <a:rPr lang="zh-CN" altLang="en-US" dirty="0"/>
              <a:t>，使得</a:t>
            </a:r>
            <a:r>
              <a:rPr lang="en-US" altLang="zh-CN" dirty="0"/>
              <a:t>N[0]=N[n-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N1=N[n-i-1]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</a:t>
            </a:r>
            <a:r>
              <a:rPr lang="en-US" altLang="zh-CN" dirty="0"/>
              <a:t>N[</a:t>
            </a:r>
            <a:r>
              <a:rPr lang="en-US" altLang="zh-CN" dirty="0" err="1"/>
              <a:t>i</a:t>
            </a:r>
            <a:r>
              <a:rPr lang="en-US" altLang="zh-CN" dirty="0"/>
              <a:t>]=N[n]</a:t>
            </a:r>
            <a:r>
              <a:rPr lang="zh-CN" altLang="en-US" dirty="0"/>
              <a:t>，不存在返回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0 ~ k-1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 = 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j-k ~ j-1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0 ~ k-1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 =P[</a:t>
            </a:r>
            <a:r>
              <a:rPr lang="en-US" altLang="zh-CN" b="0" i="0" baseline="-25000" dirty="0">
                <a:solidFill>
                  <a:srgbClr val="000000"/>
                </a:solidFill>
                <a:effectLst/>
                <a:latin typeface="PingFang SC"/>
              </a:rPr>
              <a:t>j-k ~ j-1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举例：主串</a:t>
            </a:r>
            <a:r>
              <a:rPr lang="en-US" altLang="zh-CN" dirty="0" err="1"/>
              <a:t>ababcabcacbab</a:t>
            </a:r>
            <a:r>
              <a:rPr lang="en-US" altLang="zh-CN" dirty="0"/>
              <a:t>,   </a:t>
            </a:r>
            <a:r>
              <a:rPr lang="zh-CN" altLang="en-US" dirty="0"/>
              <a:t>模式</a:t>
            </a:r>
            <a:r>
              <a:rPr lang="en-US" altLang="zh-CN" dirty="0" err="1"/>
              <a:t>abcac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该规律是</a:t>
            </a:r>
            <a:r>
              <a:rPr lang="en-US" altLang="zh-CN" dirty="0"/>
              <a:t>KMP</a:t>
            </a:r>
            <a:r>
              <a:rPr lang="zh-CN" altLang="en-US" dirty="0"/>
              <a:t>算法的关键，</a:t>
            </a:r>
            <a:r>
              <a:rPr lang="en-US" altLang="zh-CN" dirty="0"/>
              <a:t>KMP</a:t>
            </a:r>
            <a:r>
              <a:rPr lang="zh-CN" altLang="en-US" dirty="0"/>
              <a:t>算法是利用待匹配的子串自身的这种性质，来提高匹配速度。该性质在许多其他中版本的解释中还可以描述成：若子串的前缀集和后缀集中，重复的最长子串的长度为</a:t>
            </a:r>
            <a:r>
              <a:rPr lang="en-US" altLang="zh-CN" dirty="0"/>
              <a:t>k</a:t>
            </a:r>
            <a:r>
              <a:rPr lang="zh-CN" altLang="en-US" dirty="0"/>
              <a:t>，则下次匹配子串的</a:t>
            </a:r>
            <a:r>
              <a:rPr lang="en-US" altLang="zh-CN" dirty="0"/>
              <a:t>j</a:t>
            </a:r>
            <a:r>
              <a:rPr lang="zh-CN" altLang="en-US" dirty="0"/>
              <a:t>可以移动到第</a:t>
            </a:r>
            <a:r>
              <a:rPr lang="en-US" altLang="zh-CN" dirty="0"/>
              <a:t>k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下标为</a:t>
            </a:r>
            <a:r>
              <a:rPr lang="en-US" altLang="zh-CN" dirty="0"/>
              <a:t>0</a:t>
            </a:r>
            <a:r>
              <a:rPr lang="zh-CN" altLang="en-US" dirty="0"/>
              <a:t>为第</a:t>
            </a:r>
            <a:r>
              <a:rPr lang="en-US" altLang="zh-CN" dirty="0"/>
              <a:t>0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r>
              <a:rPr lang="zh-CN" altLang="en-US" dirty="0"/>
              <a:t>。我们将这个解释定义成最大重复子串解释。</a:t>
            </a:r>
          </a:p>
          <a:p>
            <a:endParaRPr lang="zh-CN" altLang="en-US" dirty="0"/>
          </a:p>
          <a:p>
            <a:r>
              <a:rPr lang="zh-CN" altLang="en-US" dirty="0"/>
              <a:t>这里面的前缀集表示除去最后一个字符后的前面的所有子串集合，同理后缀集指的的是除去第一个字符后的后面的子串组成的集合。举例说明如下：</a:t>
            </a:r>
          </a:p>
          <a:p>
            <a:endParaRPr lang="zh-CN" altLang="en-US" dirty="0"/>
          </a:p>
          <a:p>
            <a:r>
              <a:rPr lang="zh-CN" altLang="en-US" dirty="0"/>
              <a:t>在“</a:t>
            </a:r>
            <a:r>
              <a:rPr lang="en-US" altLang="zh-CN" dirty="0"/>
              <a:t>aba”</a:t>
            </a:r>
            <a:r>
              <a:rPr lang="zh-CN" altLang="en-US" dirty="0"/>
              <a:t>中，前缀集就是除掉最后一个字符</a:t>
            </a:r>
            <a:r>
              <a:rPr lang="en-US" altLang="zh-CN" dirty="0"/>
              <a:t>'a'</a:t>
            </a:r>
            <a:r>
              <a:rPr lang="zh-CN" altLang="en-US" dirty="0"/>
              <a:t>后的子串集合</a:t>
            </a:r>
            <a:r>
              <a:rPr lang="en-US" altLang="zh-CN" dirty="0"/>
              <a:t>{</a:t>
            </a:r>
            <a:r>
              <a:rPr lang="en-US" altLang="zh-CN" dirty="0" err="1"/>
              <a:t>a,ab</a:t>
            </a:r>
            <a:r>
              <a:rPr lang="en-US" altLang="zh-CN" dirty="0"/>
              <a:t>}</a:t>
            </a:r>
            <a:r>
              <a:rPr lang="zh-CN" altLang="en-US" dirty="0"/>
              <a:t>，同理后缀集为除掉最前一个字符</a:t>
            </a:r>
            <a:r>
              <a:rPr lang="en-US" altLang="zh-CN" dirty="0"/>
              <a:t>a</a:t>
            </a:r>
            <a:r>
              <a:rPr lang="zh-CN" altLang="en-US" dirty="0"/>
              <a:t>后的子串集合</a:t>
            </a:r>
            <a:r>
              <a:rPr lang="en-US" altLang="zh-CN" dirty="0"/>
              <a:t>{</a:t>
            </a:r>
            <a:r>
              <a:rPr lang="en-US" altLang="zh-CN" dirty="0" err="1"/>
              <a:t>a,ba</a:t>
            </a:r>
            <a:r>
              <a:rPr lang="en-US" altLang="zh-CN" dirty="0"/>
              <a:t>}</a:t>
            </a:r>
            <a:r>
              <a:rPr lang="zh-CN" altLang="en-US" dirty="0"/>
              <a:t>，那么两者最长的重复子串就是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k=1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在“</a:t>
            </a:r>
            <a:r>
              <a:rPr lang="en-US" altLang="zh-CN" dirty="0" err="1"/>
              <a:t>ababa</a:t>
            </a:r>
            <a:r>
              <a:rPr lang="en-US" altLang="zh-CN" dirty="0"/>
              <a:t>”</a:t>
            </a:r>
            <a:r>
              <a:rPr lang="zh-CN" altLang="en-US" dirty="0"/>
              <a:t>中，前缀集是</a:t>
            </a:r>
            <a:r>
              <a:rPr lang="en-US" altLang="zh-CN" dirty="0"/>
              <a:t>{</a:t>
            </a:r>
            <a:r>
              <a:rPr lang="en-US" altLang="zh-CN" dirty="0" err="1"/>
              <a:t>a,ab,aba,abab</a:t>
            </a:r>
            <a:r>
              <a:rPr lang="en-US" altLang="zh-CN" dirty="0"/>
              <a:t>}</a:t>
            </a:r>
            <a:r>
              <a:rPr lang="zh-CN" altLang="en-US" dirty="0"/>
              <a:t>，后缀集是</a:t>
            </a:r>
            <a:r>
              <a:rPr lang="en-US" altLang="zh-CN" dirty="0"/>
              <a:t>{</a:t>
            </a:r>
            <a:r>
              <a:rPr lang="en-US" altLang="zh-CN" dirty="0" err="1"/>
              <a:t>a,ba,aba,baba</a:t>
            </a:r>
            <a:r>
              <a:rPr lang="en-US" altLang="zh-CN" dirty="0"/>
              <a:t>}</a:t>
            </a:r>
            <a:r>
              <a:rPr lang="zh-CN" altLang="en-US" dirty="0"/>
              <a:t>，二者最长重复子串是</a:t>
            </a:r>
            <a:r>
              <a:rPr lang="en-US" altLang="zh-CN" dirty="0"/>
              <a:t>aba</a:t>
            </a:r>
            <a:r>
              <a:rPr lang="zh-CN" altLang="en-US" dirty="0"/>
              <a:t>，</a:t>
            </a:r>
            <a:r>
              <a:rPr lang="en-US" altLang="zh-CN" dirty="0"/>
              <a:t>k=3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在“</a:t>
            </a:r>
            <a:r>
              <a:rPr lang="en-US" altLang="zh-CN" dirty="0" err="1"/>
              <a:t>abcabcdabc</a:t>
            </a:r>
            <a:r>
              <a:rPr lang="en-US" altLang="zh-CN" dirty="0"/>
              <a:t>”</a:t>
            </a:r>
            <a:r>
              <a:rPr lang="zh-CN" altLang="en-US" dirty="0"/>
              <a:t>中，前缀集是</a:t>
            </a:r>
            <a:r>
              <a:rPr lang="en-US" altLang="zh-CN" dirty="0"/>
              <a:t>{</a:t>
            </a:r>
            <a:r>
              <a:rPr lang="en-US" altLang="zh-CN" dirty="0" err="1"/>
              <a:t>a,ab,abc,abca,abcab,abcabc,abcabcd,abcabcda,abcabcdab</a:t>
            </a:r>
            <a:r>
              <a:rPr lang="en-US" altLang="zh-CN" dirty="0"/>
              <a:t>}</a:t>
            </a:r>
            <a:r>
              <a:rPr lang="zh-CN" altLang="en-US" dirty="0"/>
              <a:t>，后缀集是</a:t>
            </a:r>
            <a:r>
              <a:rPr lang="en-US" altLang="zh-CN" dirty="0"/>
              <a:t>{</a:t>
            </a:r>
            <a:r>
              <a:rPr lang="en-US" altLang="zh-CN" dirty="0" err="1"/>
              <a:t>c,bc,abc,dabc,cdabc,bcdabc,abcdabc,cabcdabc,bcabcdabc</a:t>
            </a:r>
            <a:r>
              <a:rPr lang="en-US" altLang="zh-CN" dirty="0"/>
              <a:t>}</a:t>
            </a:r>
            <a:r>
              <a:rPr lang="zh-CN" altLang="en-US" dirty="0"/>
              <a:t>，二者最长重复的子串是“</a:t>
            </a:r>
            <a:r>
              <a:rPr lang="en-US" altLang="zh-CN" dirty="0" err="1"/>
              <a:t>abc</a:t>
            </a:r>
            <a:r>
              <a:rPr lang="en-US" altLang="zh-CN" dirty="0"/>
              <a:t>”,k=3</a:t>
            </a:r>
            <a:r>
              <a:rPr lang="zh-CN" altLang="en-US" dirty="0"/>
              <a:t>；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举例：主串：</a:t>
            </a:r>
            <a:r>
              <a:rPr lang="en-US" altLang="zh-CN" b="1" dirty="0"/>
              <a:t>ABCADABCABCABB</a:t>
            </a:r>
            <a:r>
              <a:rPr lang="zh-CN" altLang="en-US" b="1" dirty="0"/>
              <a:t>；子串：</a:t>
            </a:r>
            <a:r>
              <a:rPr lang="en-US" altLang="zh-CN" b="1" dirty="0"/>
              <a:t>ABCABB</a:t>
            </a:r>
          </a:p>
          <a:p>
            <a:endParaRPr lang="en-US" altLang="zh-CN" dirty="0"/>
          </a:p>
          <a:p>
            <a:r>
              <a:rPr lang="zh-CN" altLang="en-US" dirty="0"/>
              <a:t>第一次：</a:t>
            </a:r>
            <a:endParaRPr lang="en-US" altLang="zh-CN" dirty="0"/>
          </a:p>
          <a:p>
            <a:r>
              <a:rPr lang="en-US" altLang="zh-CN" dirty="0"/>
              <a:t>A B C A </a:t>
            </a:r>
            <a:r>
              <a:rPr lang="en-US" altLang="zh-CN" b="1" dirty="0"/>
              <a:t>D</a:t>
            </a:r>
            <a:r>
              <a:rPr lang="en-US" altLang="zh-CN" dirty="0"/>
              <a:t> A B C A B C A B </a:t>
            </a:r>
            <a:r>
              <a:rPr lang="en-US" altLang="zh-CN" dirty="0" err="1"/>
              <a:t>B</a:t>
            </a:r>
            <a:endParaRPr lang="en-US" altLang="zh-CN" dirty="0"/>
          </a:p>
          <a:p>
            <a:r>
              <a:rPr lang="en-US" altLang="zh-CN" dirty="0"/>
              <a:t>A B C A </a:t>
            </a:r>
            <a:r>
              <a:rPr lang="en-US" altLang="zh-CN" b="1" dirty="0"/>
              <a:t>B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不匹配了，我们要把</a:t>
            </a:r>
            <a:r>
              <a:rPr lang="en-US" altLang="zh-CN" dirty="0"/>
              <a:t>j</a:t>
            </a:r>
            <a:r>
              <a:rPr lang="zh-CN" altLang="en-US" dirty="0"/>
              <a:t>移动到哪？</a:t>
            </a:r>
            <a:r>
              <a:rPr lang="en-US" altLang="zh-CN" dirty="0"/>
              <a:t>j</a:t>
            </a:r>
            <a:r>
              <a:rPr lang="zh-CN" altLang="en-US" dirty="0"/>
              <a:t>位前面的子串是</a:t>
            </a:r>
            <a:r>
              <a:rPr lang="en-US" altLang="zh-CN" dirty="0"/>
              <a:t>ABCA</a:t>
            </a:r>
            <a:r>
              <a:rPr lang="zh-CN" altLang="en-US" dirty="0"/>
              <a:t>，该子串的前缀集是</a:t>
            </a:r>
            <a:r>
              <a:rPr lang="en-US" altLang="zh-CN" dirty="0"/>
              <a:t>{A,AB,ABC}</a:t>
            </a:r>
            <a:r>
              <a:rPr lang="zh-CN" altLang="en-US" dirty="0"/>
              <a:t>，后缀集是</a:t>
            </a:r>
            <a:r>
              <a:rPr lang="en-US" altLang="zh-CN" dirty="0"/>
              <a:t>{A,CA,BCA}</a:t>
            </a:r>
            <a:r>
              <a:rPr lang="zh-CN" altLang="en-US" dirty="0"/>
              <a:t>，最大的重复子串是</a:t>
            </a:r>
            <a:r>
              <a:rPr lang="en-US" altLang="zh-CN" dirty="0"/>
              <a:t>A</a:t>
            </a:r>
            <a:r>
              <a:rPr lang="zh-CN" altLang="en-US" dirty="0"/>
              <a:t>，只有</a:t>
            </a:r>
            <a:r>
              <a:rPr lang="en-US" altLang="zh-CN" dirty="0"/>
              <a:t>1</a:t>
            </a:r>
            <a:r>
              <a:rPr lang="zh-CN" altLang="en-US" dirty="0"/>
              <a:t>个字符，所以</a:t>
            </a:r>
            <a:r>
              <a:rPr lang="en-US" altLang="zh-CN" dirty="0"/>
              <a:t>j</a:t>
            </a:r>
            <a:r>
              <a:rPr lang="zh-CN" altLang="en-US" dirty="0"/>
              <a:t>移到</a:t>
            </a:r>
            <a:r>
              <a:rPr lang="en-US" altLang="zh-CN" dirty="0"/>
              <a:t>k</a:t>
            </a:r>
            <a:r>
              <a:rPr lang="zh-CN" altLang="en-US" dirty="0"/>
              <a:t>即第</a:t>
            </a:r>
            <a:r>
              <a:rPr lang="en-US" altLang="zh-CN" dirty="0"/>
              <a:t>1</a:t>
            </a:r>
            <a:r>
              <a:rPr lang="zh-CN" altLang="en-US" dirty="0"/>
              <a:t>位。）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第二次：</a:t>
            </a:r>
            <a:endParaRPr lang="en-US" altLang="zh-CN" dirty="0"/>
          </a:p>
          <a:p>
            <a:r>
              <a:rPr lang="pt-BR" altLang="zh-CN" dirty="0"/>
              <a:t>A B C A </a:t>
            </a:r>
            <a:r>
              <a:rPr lang="pt-BR" altLang="zh-CN" b="1" dirty="0"/>
              <a:t>D</a:t>
            </a:r>
            <a:r>
              <a:rPr lang="pt-BR" altLang="zh-CN" dirty="0"/>
              <a:t> A B C A B C A B B</a:t>
            </a:r>
          </a:p>
          <a:p>
            <a:r>
              <a:rPr lang="pt-BR" altLang="zh-CN" dirty="0"/>
              <a:t>          A </a:t>
            </a:r>
            <a:r>
              <a:rPr lang="pt-BR" altLang="zh-CN" b="1" dirty="0"/>
              <a:t>B</a:t>
            </a:r>
            <a:r>
              <a:rPr lang="pt-BR" altLang="zh-CN" dirty="0"/>
              <a:t> </a:t>
            </a:r>
          </a:p>
          <a:p>
            <a:endParaRPr lang="pt-BR" altLang="zh-CN" dirty="0"/>
          </a:p>
          <a:p>
            <a:r>
              <a:rPr lang="zh-CN" altLang="en-US" dirty="0"/>
              <a:t>第三次：</a:t>
            </a:r>
            <a:endParaRPr lang="en-US" altLang="zh-CN" dirty="0"/>
          </a:p>
          <a:p>
            <a:r>
              <a:rPr lang="pt-BR" altLang="zh-CN" dirty="0"/>
              <a:t>A B C A D A B C A B C A B B</a:t>
            </a:r>
          </a:p>
          <a:p>
            <a:r>
              <a:rPr lang="pt-BR" altLang="zh-CN" dirty="0"/>
              <a:t>             A </a:t>
            </a:r>
          </a:p>
          <a:p>
            <a:endParaRPr lang="en-US" altLang="zh-CN" dirty="0"/>
          </a:p>
          <a:p>
            <a:r>
              <a:rPr lang="zh-CN" altLang="en-US" dirty="0"/>
              <a:t>第四次：</a:t>
            </a:r>
            <a:endParaRPr lang="en-US" altLang="zh-CN" dirty="0"/>
          </a:p>
          <a:p>
            <a:r>
              <a:rPr lang="pt-BR" altLang="zh-CN" dirty="0"/>
              <a:t>A B C A D A B C A B C A B B</a:t>
            </a:r>
          </a:p>
          <a:p>
            <a:r>
              <a:rPr lang="pt-BR" altLang="zh-CN" dirty="0"/>
              <a:t>                 A B C A B B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不匹配了，我们要把</a:t>
            </a:r>
            <a:r>
              <a:rPr lang="en-US" altLang="zh-CN" dirty="0"/>
              <a:t>j</a:t>
            </a:r>
            <a:r>
              <a:rPr lang="zh-CN" altLang="en-US" dirty="0"/>
              <a:t>移动到哪？</a:t>
            </a:r>
            <a:r>
              <a:rPr lang="en-US" altLang="zh-CN" dirty="0"/>
              <a:t>j</a:t>
            </a:r>
            <a:r>
              <a:rPr lang="zh-CN" altLang="en-US" dirty="0"/>
              <a:t>位前面的子串是</a:t>
            </a:r>
            <a:r>
              <a:rPr lang="en-US" altLang="zh-CN" dirty="0"/>
              <a:t>ABCAB</a:t>
            </a:r>
            <a:r>
              <a:rPr lang="zh-CN" altLang="en-US" dirty="0"/>
              <a:t>，该子串的前缀集是</a:t>
            </a:r>
            <a:r>
              <a:rPr lang="en-US" altLang="zh-CN" dirty="0"/>
              <a:t>{A,AB,ABC,ABCA}</a:t>
            </a:r>
            <a:r>
              <a:rPr lang="zh-CN" altLang="en-US" dirty="0"/>
              <a:t>，后缀集是</a:t>
            </a:r>
            <a:r>
              <a:rPr lang="en-US" altLang="zh-CN" dirty="0"/>
              <a:t>{B,AB,CAB,BCAB}</a:t>
            </a:r>
            <a:r>
              <a:rPr lang="zh-CN" altLang="en-US" dirty="0"/>
              <a:t>，最大的重复子串是</a:t>
            </a:r>
            <a:r>
              <a:rPr lang="en-US" altLang="zh-CN" dirty="0"/>
              <a:t>AB</a:t>
            </a:r>
            <a:r>
              <a:rPr lang="zh-CN" altLang="en-US" dirty="0"/>
              <a:t>，有</a:t>
            </a:r>
            <a:r>
              <a:rPr lang="en-US" altLang="zh-CN" dirty="0"/>
              <a:t>2</a:t>
            </a:r>
            <a:r>
              <a:rPr lang="zh-CN" altLang="en-US" dirty="0"/>
              <a:t>个字符，所以</a:t>
            </a:r>
            <a:r>
              <a:rPr lang="en-US" altLang="zh-CN" dirty="0"/>
              <a:t>j</a:t>
            </a:r>
            <a:r>
              <a:rPr lang="zh-CN" altLang="en-US" dirty="0"/>
              <a:t>移到</a:t>
            </a:r>
            <a:r>
              <a:rPr lang="en-US" altLang="zh-CN" dirty="0"/>
              <a:t>k</a:t>
            </a:r>
            <a:r>
              <a:rPr lang="zh-CN" altLang="en-US" dirty="0"/>
              <a:t>即第</a:t>
            </a:r>
            <a:r>
              <a:rPr lang="en-US" altLang="zh-CN" dirty="0"/>
              <a:t>2</a:t>
            </a:r>
            <a:r>
              <a:rPr lang="zh-CN" altLang="en-US" dirty="0"/>
              <a:t>位。）</a:t>
            </a:r>
          </a:p>
          <a:p>
            <a:endParaRPr lang="en-US" altLang="zh-CN" dirty="0"/>
          </a:p>
          <a:p>
            <a:endParaRPr lang="pt-BR" altLang="zh-CN" dirty="0"/>
          </a:p>
          <a:p>
            <a:r>
              <a:rPr lang="zh-CN" altLang="en-US" dirty="0"/>
              <a:t>第五次：</a:t>
            </a:r>
            <a:endParaRPr lang="en-US" altLang="zh-CN" dirty="0"/>
          </a:p>
          <a:p>
            <a:r>
              <a:rPr lang="pt-BR" altLang="zh-CN" dirty="0"/>
              <a:t>A B C A D A B C A B C A B B</a:t>
            </a:r>
          </a:p>
          <a:p>
            <a:r>
              <a:rPr lang="pt-BR" altLang="zh-CN" dirty="0"/>
              <a:t>                           A B C A B B</a:t>
            </a:r>
          </a:p>
          <a:p>
            <a:endParaRPr lang="pt-BR" altLang="zh-CN" dirty="0"/>
          </a:p>
          <a:p>
            <a:endParaRPr lang="pt-BR" altLang="zh-CN" dirty="0"/>
          </a:p>
          <a:p>
            <a:endParaRPr lang="pt-BR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0" dirty="0"/>
              <a:t>next[0]=-1</a:t>
            </a:r>
            <a:r>
              <a:rPr lang="zh-CN" altLang="en-US" b="0" dirty="0"/>
              <a:t>，因为模式串有可能会一直往前滑动，要有一个结束标志，字符串的有效下标是从</a:t>
            </a:r>
            <a:r>
              <a:rPr lang="en-US" altLang="zh-CN" b="0" dirty="0"/>
              <a:t>0</a:t>
            </a:r>
            <a:r>
              <a:rPr lang="zh-CN" altLang="en-US" b="0" dirty="0"/>
              <a:t>开始的，当下标为</a:t>
            </a:r>
            <a:r>
              <a:rPr lang="en-US" altLang="zh-CN" b="0" dirty="0"/>
              <a:t>-1</a:t>
            </a:r>
            <a:r>
              <a:rPr lang="zh-CN" altLang="en-US" b="0" dirty="0"/>
              <a:t>时已经是一个非法下标，就表示结束。</a:t>
            </a:r>
            <a:endParaRPr lang="en-US" altLang="zh-C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/>
              <a:t>注意：任何模式串的</a:t>
            </a:r>
            <a:r>
              <a:rPr lang="en-US" altLang="zh-CN" b="0" dirty="0"/>
              <a:t>next[0]=-1,next[1]=0(</a:t>
            </a:r>
            <a:r>
              <a:rPr lang="zh-CN" altLang="en-US" b="0" dirty="0"/>
              <a:t>因为若失效发生在</a:t>
            </a:r>
            <a:r>
              <a:rPr lang="en-US" altLang="zh-CN" b="0" dirty="0"/>
              <a:t>j=1</a:t>
            </a:r>
            <a:r>
              <a:rPr lang="zh-CN" altLang="en-US" b="0" dirty="0"/>
              <a:t>处，因为</a:t>
            </a:r>
            <a:r>
              <a:rPr lang="en-US" altLang="zh-CN" b="0" dirty="0"/>
              <a:t>k&lt;j</a:t>
            </a:r>
            <a:r>
              <a:rPr lang="zh-CN" altLang="en-US" b="0" dirty="0"/>
              <a:t>，则</a:t>
            </a:r>
            <a:r>
              <a:rPr lang="en-US" altLang="zh-CN" b="0" dirty="0"/>
              <a:t>k</a:t>
            </a:r>
            <a:r>
              <a:rPr lang="zh-CN" altLang="en-US" b="0" dirty="0"/>
              <a:t>只能等于</a:t>
            </a:r>
            <a:r>
              <a:rPr lang="en-US" altLang="zh-CN" b="0" dirty="0"/>
              <a:t>0</a:t>
            </a:r>
            <a:r>
              <a:rPr lang="zh-CN" altLang="en-US" b="0" dirty="0"/>
              <a:t>，即从模式串的第一个字符开始重新匹配</a:t>
            </a:r>
            <a:r>
              <a:rPr lang="en-US" altLang="zh-CN" b="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0" dirty="0"/>
              <a:t>next[j]=k</a:t>
            </a:r>
            <a:r>
              <a:rPr lang="zh-CN" altLang="en-US" b="0" dirty="0"/>
              <a:t>，意味着已经有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1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-k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1200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成立。</a:t>
            </a:r>
            <a:endParaRPr lang="en-US" altLang="zh-CN" sz="12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接下来继续比较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T[j]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T[k]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是否相等，若</a:t>
            </a:r>
            <a:r>
              <a:rPr lang="en-US" altLang="zh-CN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T[j]==T[k]</a:t>
            </a:r>
            <a:r>
              <a:rPr lang="zh-CN" altLang="en-US" sz="12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，则有</a:t>
            </a:r>
            <a:r>
              <a:rPr lang="en-US" altLang="zh-CN" b="0" dirty="0"/>
              <a:t>next[j+1]=k+1</a:t>
            </a:r>
            <a:r>
              <a:rPr lang="zh-CN" altLang="en-US" b="0" dirty="0"/>
              <a:t>。</a:t>
            </a:r>
            <a:endParaRPr lang="en-US" altLang="zh-CN" sz="1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模式串中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值表示的是待比较的子串位置。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next[j]=k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，表示子串的前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个字符和主串的从第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个位置的字符往前的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个字符已经相等，若此时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则增加了一个相等字符，所以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next[j+1] = k+1</a:t>
            </a:r>
            <a:endParaRPr lang="en-US" altLang="zh-CN" sz="32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2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为了求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next[j+1]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，已知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next[j]=k</a:t>
            </a:r>
          </a:p>
          <a:p>
            <a:pPr>
              <a:defRPr/>
            </a:pP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、首先比较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是否等于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若相等，则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next[j+1] = k+1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；若不等，则重复比较过程，在下个过程中，子串比较位置从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开始，因此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k=next[k]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，再比较</a:t>
            </a:r>
            <a:r>
              <a:rPr lang="en-US" altLang="zh-CN" sz="3200" b="0" kern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b="0" kern="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b="0" kern="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（循环）</a:t>
            </a:r>
            <a:endParaRPr lang="en-US" altLang="zh-CN" sz="3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、直到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k=-1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停止比较，此时，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next[j+1]=0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3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/////////////////////////////////////////////</a:t>
            </a:r>
          </a:p>
          <a:p>
            <a:pPr>
              <a:defRPr/>
            </a:pPr>
            <a:r>
              <a:rPr lang="zh-CN" altLang="en-US" sz="3200" dirty="0"/>
              <a:t>实例说明：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j             0   1   2   3   4   5   6   7   8   9</a:t>
            </a:r>
          </a:p>
          <a:p>
            <a:pPr>
              <a:defRPr/>
            </a:pPr>
            <a:r>
              <a:rPr lang="zh-CN" altLang="en-US" sz="3200" dirty="0"/>
              <a:t>模式串 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b   a   b   a</a:t>
            </a:r>
          </a:p>
          <a:p>
            <a:pPr>
              <a:defRPr/>
            </a:pPr>
            <a:r>
              <a:rPr lang="en-US" altLang="zh-CN" sz="3200" dirty="0"/>
              <a:t>Next[j]  -1   0   0   1   1   2   3   2   3   2</a:t>
            </a:r>
          </a:p>
          <a:p>
            <a:pPr>
              <a:defRPr/>
            </a:pP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当求</a:t>
            </a:r>
            <a:r>
              <a:rPr lang="en-US" altLang="zh-CN" sz="3200" dirty="0"/>
              <a:t>j=7</a:t>
            </a:r>
            <a:r>
              <a:rPr lang="zh-CN" altLang="en-US" sz="3200" dirty="0"/>
              <a:t>时</a:t>
            </a:r>
            <a:r>
              <a:rPr lang="en-US" altLang="zh-CN" sz="3200" dirty="0"/>
              <a:t>next</a:t>
            </a:r>
            <a:r>
              <a:rPr lang="zh-CN" altLang="en-US" sz="3200" dirty="0"/>
              <a:t>值的具体过程如下：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第</a:t>
            </a:r>
            <a:r>
              <a:rPr lang="en-US" altLang="zh-CN" sz="3200" dirty="0"/>
              <a:t>1</a:t>
            </a:r>
            <a:r>
              <a:rPr lang="zh-CN" altLang="en-US" sz="3200" dirty="0"/>
              <a:t>次：</a:t>
            </a:r>
            <a:r>
              <a:rPr lang="en-US" altLang="zh-CN" sz="3200" dirty="0"/>
              <a:t>k=next[6]=3</a:t>
            </a:r>
            <a:r>
              <a:rPr lang="zh-CN" altLang="en-US" sz="3200" dirty="0"/>
              <a:t>，判断</a:t>
            </a:r>
            <a:r>
              <a:rPr lang="en-US" altLang="zh-CN" sz="3200" dirty="0"/>
              <a:t>T[6]</a:t>
            </a:r>
            <a:r>
              <a:rPr lang="zh-CN" altLang="en-US" sz="3200" dirty="0"/>
              <a:t>是否等于</a:t>
            </a:r>
            <a:r>
              <a:rPr lang="en-US" altLang="zh-CN" sz="3200" dirty="0"/>
              <a:t>T[3]</a:t>
            </a:r>
          </a:p>
          <a:p>
            <a:pPr>
              <a:defRPr/>
            </a:pPr>
            <a:r>
              <a:rPr lang="zh-CN" altLang="en-US" sz="3200" dirty="0"/>
              <a:t> </a:t>
            </a:r>
            <a:r>
              <a:rPr lang="en-US" sz="3200" dirty="0"/>
              <a:t>j           0   1   2   3   4   5   6   7   8   9</a:t>
            </a:r>
          </a:p>
          <a:p>
            <a:pPr>
              <a:defRPr/>
            </a:pPr>
            <a:r>
              <a:rPr lang="zh-CN" altLang="en-US" sz="3200" dirty="0"/>
              <a:t>模式串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</a:t>
            </a:r>
            <a:r>
              <a:rPr lang="en-US" altLang="zh-CN" sz="3200" b="1" u="sng" dirty="0"/>
              <a:t>b</a:t>
            </a:r>
            <a:r>
              <a:rPr lang="en-US" altLang="zh-CN" sz="3200" dirty="0"/>
              <a:t>   a   b   a</a:t>
            </a:r>
          </a:p>
          <a:p>
            <a:pPr>
              <a:defRPr/>
            </a:pPr>
            <a:r>
              <a:rPr lang="en-US" altLang="zh-CN" sz="3200" dirty="0"/>
              <a:t>                            a   b   a   </a:t>
            </a:r>
            <a:r>
              <a:rPr lang="en-US" altLang="zh-CN" sz="3200" b="1" u="sng" dirty="0" err="1"/>
              <a:t>a</a:t>
            </a:r>
            <a:endParaRPr lang="en-US" altLang="zh-CN" sz="3200" b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/>
              <a:t>不等，则</a:t>
            </a:r>
            <a:r>
              <a:rPr lang="en-US" altLang="zh-CN" sz="3200" dirty="0"/>
              <a:t>k=next[3]=1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>
              <a:defRPr/>
            </a:pPr>
            <a:r>
              <a:rPr lang="en-US" altLang="zh-CN" sz="3200"/>
              <a:t>------------------------------------------------------</a:t>
            </a:r>
            <a:endParaRPr lang="en-US" altLang="zh-CN" sz="3200" dirty="0"/>
          </a:p>
          <a:p>
            <a:pPr>
              <a:defRPr/>
            </a:pP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次：判断</a:t>
            </a:r>
            <a:r>
              <a:rPr lang="en-US" altLang="zh-CN" sz="3200" dirty="0"/>
              <a:t>T[6]</a:t>
            </a:r>
            <a:r>
              <a:rPr lang="zh-CN" altLang="en-US" sz="3200" dirty="0"/>
              <a:t>是否等于</a:t>
            </a:r>
            <a:r>
              <a:rPr lang="en-US" altLang="zh-CN" sz="3200" dirty="0"/>
              <a:t>T[1]</a:t>
            </a:r>
            <a:r>
              <a:rPr lang="zh-CN" altLang="en-US" sz="3200" dirty="0"/>
              <a:t>，相等，则</a:t>
            </a:r>
            <a:r>
              <a:rPr lang="en-US" altLang="zh-CN" sz="3200" dirty="0"/>
              <a:t>next[7]=next[3]+1</a:t>
            </a:r>
          </a:p>
          <a:p>
            <a:pPr>
              <a:defRPr/>
            </a:pPr>
            <a:r>
              <a:rPr lang="en-US" sz="3200" dirty="0"/>
              <a:t>j            0   1   2   3   4   5   6   7   8   9</a:t>
            </a:r>
          </a:p>
          <a:p>
            <a:pPr>
              <a:defRPr/>
            </a:pPr>
            <a:r>
              <a:rPr lang="zh-CN" altLang="en-US" sz="3200" dirty="0"/>
              <a:t>模式串   </a:t>
            </a:r>
            <a:r>
              <a:rPr lang="en-US" altLang="zh-CN" sz="3200" dirty="0"/>
              <a:t>a   b   a  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  b   a   </a:t>
            </a:r>
            <a:r>
              <a:rPr lang="en-US" altLang="zh-CN" sz="3200" b="1" u="sng" dirty="0"/>
              <a:t>b</a:t>
            </a:r>
            <a:r>
              <a:rPr lang="en-US" altLang="zh-CN" sz="3200" dirty="0"/>
              <a:t>   a   b   a</a:t>
            </a:r>
          </a:p>
          <a:p>
            <a:pPr>
              <a:defRPr/>
            </a:pPr>
            <a:r>
              <a:rPr lang="en-US" altLang="zh-CN" sz="3200" dirty="0"/>
              <a:t>                            a   b   a   </a:t>
            </a:r>
            <a:r>
              <a:rPr lang="en-US" altLang="zh-CN" sz="3200" dirty="0" err="1"/>
              <a:t>a</a:t>
            </a:r>
            <a:endParaRPr lang="en-US" altLang="zh-CN" sz="3200" dirty="0"/>
          </a:p>
          <a:p>
            <a:pPr>
              <a:defRPr/>
            </a:pPr>
            <a:r>
              <a:rPr lang="en-US" altLang="zh-CN" sz="3200" dirty="0"/>
              <a:t>                                      a   </a:t>
            </a:r>
            <a:r>
              <a:rPr lang="en-US" altLang="zh-CN" sz="3200" b="1" u="sng" dirty="0"/>
              <a:t>b</a:t>
            </a:r>
            <a:endParaRPr lang="zh-CN" altLang="en-US" sz="3200" b="1" u="sng" dirty="0"/>
          </a:p>
          <a:p>
            <a:pPr>
              <a:defRPr/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33DB10-E861-4A0D-B62A-8A131661C707}" type="slidenum">
              <a:rPr lang="zh-CN" altLang="en-US" smtClean="0">
                <a:latin typeface="Tahoma" panose="020B0604030504040204" pitchFamily="34" charset="0"/>
              </a:r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next[j]</a:t>
            </a:r>
            <a:r>
              <a:rPr lang="zh-CN" altLang="en-US" dirty="0"/>
              <a:t>值的确定有两种情况：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、模式已经滑到第一个字符了，这种情况下</a:t>
            </a:r>
            <a:r>
              <a:rPr lang="en-US" altLang="zh-CN" dirty="0"/>
              <a:t>k=-1</a:t>
            </a:r>
            <a:r>
              <a:rPr lang="zh-CN" altLang="en-US" dirty="0"/>
              <a:t>，执行</a:t>
            </a:r>
            <a:r>
              <a:rPr lang="en-US" altLang="zh-CN" dirty="0"/>
              <a:t>k++</a:t>
            </a:r>
            <a:r>
              <a:rPr lang="zh-CN" altLang="en-US" dirty="0"/>
              <a:t>后，</a:t>
            </a:r>
            <a:r>
              <a:rPr lang="en-US" altLang="zh-CN" dirty="0"/>
              <a:t>next[j+1]=0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、模式匹配满足条件，此时</a:t>
            </a:r>
            <a:r>
              <a:rPr lang="en-US" altLang="zh-CN" dirty="0"/>
              <a:t>k=next[j],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这种情况，此时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next[j+1]=next[j]+1=k+1</a:t>
            </a: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注意：在求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值时，当发生不匹配时，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没有变化，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一直往前滑动，直到上述两个条件有一个满足为止。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循环只需要执行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次，因为每次的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值由前面的决定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3BD663-7577-4644-BC83-2BA258531153}" type="slidenum">
              <a:rPr lang="zh-CN" altLang="en-US" smtClean="0">
                <a:latin typeface="Tahoma" panose="020B0604030504040204" pitchFamily="34" charset="0"/>
              </a:rPr>
              <a:t>24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也可以写成：</a:t>
            </a:r>
            <a:endParaRPr lang="en-US" altLang="zh-CN" dirty="0"/>
          </a:p>
          <a:p>
            <a:r>
              <a:rPr lang="en-US" altLang="zh-CN" dirty="0"/>
              <a:t>void GetKmpNext(char *</a:t>
            </a:r>
            <a:r>
              <a:rPr lang="en-US" altLang="zh-CN" dirty="0" err="1"/>
              <a:t>sString</a:t>
            </a:r>
            <a:r>
              <a:rPr lang="en-US" altLang="zh-CN" dirty="0"/>
              <a:t>, int *Next)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求模式串</a:t>
            </a:r>
            <a:r>
              <a:rPr lang="en-US" altLang="zh-CN" dirty="0" err="1"/>
              <a:t>sString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函数值并存入数组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 k, j;</a:t>
            </a:r>
          </a:p>
          <a:p>
            <a:r>
              <a:rPr lang="en-US" altLang="zh-CN" dirty="0"/>
              <a:t>  Next[0] = -1;  j = 0; k = -1;//</a:t>
            </a:r>
            <a:r>
              <a:rPr lang="zh-CN" altLang="en-US" dirty="0"/>
              <a:t>从第</a:t>
            </a:r>
            <a:r>
              <a:rPr lang="en-US" altLang="zh-CN" dirty="0"/>
              <a:t>2</a:t>
            </a:r>
            <a:r>
              <a:rPr lang="zh-CN" altLang="en-US" dirty="0"/>
              <a:t>个位置开始比较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while (</a:t>
            </a:r>
            <a:r>
              <a:rPr lang="en-US" altLang="zh-CN" dirty="0" err="1"/>
              <a:t>sString</a:t>
            </a:r>
            <a:r>
              <a:rPr lang="en-US" altLang="zh-CN" dirty="0"/>
              <a:t>[j+1]!='\0') {</a:t>
            </a:r>
          </a:p>
          <a:p>
            <a:r>
              <a:rPr lang="en-US" altLang="zh-CN" dirty="0"/>
              <a:t>    if ((k==-1) || (</a:t>
            </a:r>
            <a:r>
              <a:rPr lang="en-US" altLang="zh-CN" dirty="0" err="1"/>
              <a:t>sString</a:t>
            </a:r>
            <a:r>
              <a:rPr lang="en-US" altLang="zh-CN" dirty="0"/>
              <a:t>[k] == </a:t>
            </a:r>
            <a:r>
              <a:rPr lang="en-US" altLang="zh-CN" dirty="0" err="1"/>
              <a:t>sString</a:t>
            </a:r>
            <a:r>
              <a:rPr lang="en-US" altLang="zh-CN" dirty="0"/>
              <a:t>[j]))</a:t>
            </a:r>
          </a:p>
          <a:p>
            <a:r>
              <a:rPr lang="en-US" altLang="zh-CN" dirty="0"/>
              <a:t>	        {++k; ++j; Next[j]=k;}  // </a:t>
            </a:r>
            <a:r>
              <a:rPr lang="zh-CN" altLang="en-US" dirty="0"/>
              <a:t>继续比较后继字符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else k = Next[k];		    // </a:t>
            </a:r>
            <a:r>
              <a:rPr lang="zh-CN" altLang="en-US" dirty="0"/>
              <a:t>模式串向右移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//////////////////////////////////////////////////////</a:t>
            </a:r>
          </a:p>
          <a:p>
            <a:r>
              <a:rPr lang="zh-CN" altLang="en-US" dirty="0"/>
              <a:t>若字符串用</a:t>
            </a:r>
            <a:r>
              <a:rPr lang="en-US" altLang="zh-CN" dirty="0"/>
              <a:t>string</a:t>
            </a:r>
            <a:r>
              <a:rPr lang="zh-CN" altLang="en-US" dirty="0"/>
              <a:t>保存，还可以写成：</a:t>
            </a:r>
            <a:endParaRPr lang="en-US" altLang="zh-CN" dirty="0"/>
          </a:p>
          <a:p>
            <a:r>
              <a:rPr lang="en-US" altLang="zh-CN" dirty="0"/>
              <a:t>void GetKmpNext(string </a:t>
            </a:r>
            <a:r>
              <a:rPr lang="en-US" altLang="zh-CN" dirty="0" err="1"/>
              <a:t>sString</a:t>
            </a:r>
            <a:r>
              <a:rPr lang="en-US" altLang="zh-CN" dirty="0"/>
              <a:t>, int *Next)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求模式串</a:t>
            </a:r>
            <a:r>
              <a:rPr lang="en-US" altLang="zh-CN" dirty="0" err="1"/>
              <a:t>sString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函数值并存入数组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 k, j;</a:t>
            </a:r>
          </a:p>
          <a:p>
            <a:r>
              <a:rPr lang="en-US" altLang="zh-CN" dirty="0"/>
              <a:t>  Next[0] = -1;  j = 0; k = -1;//</a:t>
            </a:r>
            <a:r>
              <a:rPr lang="zh-CN" altLang="en-US" dirty="0"/>
              <a:t>从第</a:t>
            </a:r>
            <a:r>
              <a:rPr lang="en-US" altLang="zh-CN" dirty="0"/>
              <a:t>2</a:t>
            </a:r>
            <a:r>
              <a:rPr lang="zh-CN" altLang="en-US" dirty="0"/>
              <a:t>个位置开始比较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while (j&lt;</a:t>
            </a:r>
            <a:r>
              <a:rPr lang="en-US" altLang="zh-CN" dirty="0" err="1"/>
              <a:t>sString.length</a:t>
            </a:r>
            <a:r>
              <a:rPr lang="en-US" altLang="zh-CN" dirty="0"/>
              <a:t>()-1) {</a:t>
            </a:r>
          </a:p>
          <a:p>
            <a:r>
              <a:rPr lang="en-US" altLang="zh-CN" dirty="0"/>
              <a:t>    if ((k==-1) || (</a:t>
            </a:r>
            <a:r>
              <a:rPr lang="en-US" altLang="zh-CN" dirty="0" err="1"/>
              <a:t>sString</a:t>
            </a:r>
            <a:r>
              <a:rPr lang="en-US" altLang="zh-CN" dirty="0"/>
              <a:t>[k] == </a:t>
            </a:r>
            <a:r>
              <a:rPr lang="en-US" altLang="zh-CN" dirty="0" err="1"/>
              <a:t>sString</a:t>
            </a:r>
            <a:r>
              <a:rPr lang="en-US" altLang="zh-CN" dirty="0"/>
              <a:t>[j]))</a:t>
            </a:r>
          </a:p>
          <a:p>
            <a:r>
              <a:rPr lang="en-US" altLang="zh-CN" dirty="0"/>
              <a:t>	        {++k; ++j; Next[j]=k;}  // </a:t>
            </a:r>
            <a:r>
              <a:rPr lang="zh-CN" altLang="en-US" dirty="0"/>
              <a:t>继续比较后继字符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else k = Next[k];		    // </a:t>
            </a:r>
            <a:r>
              <a:rPr lang="zh-CN" altLang="en-US" dirty="0"/>
              <a:t>模式串向右移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//////////////////////////////</a:t>
            </a:r>
          </a:p>
          <a:p>
            <a:endParaRPr lang="en-US" altLang="zh-CN" dirty="0"/>
          </a:p>
          <a:p>
            <a:r>
              <a:rPr lang="zh-CN" altLang="en-US" dirty="0"/>
              <a:t>写成递归程序：</a:t>
            </a:r>
            <a:endParaRPr lang="en-US" altLang="zh-CN" dirty="0"/>
          </a:p>
          <a:p>
            <a:r>
              <a:rPr lang="en-US" altLang="zh-CN" dirty="0"/>
              <a:t>void GetKmpNext(char* </a:t>
            </a:r>
            <a:r>
              <a:rPr lang="en-US" altLang="zh-CN" dirty="0" err="1"/>
              <a:t>p,int</a:t>
            </a:r>
            <a:r>
              <a:rPr lang="en-US" altLang="zh-CN" dirty="0"/>
              <a:t>* </a:t>
            </a:r>
            <a:r>
              <a:rPr lang="en-US" altLang="zh-CN" dirty="0" err="1"/>
              <a:t>next,int</a:t>
            </a:r>
            <a:r>
              <a:rPr lang="en-US" altLang="zh-CN" dirty="0"/>
              <a:t> </a:t>
            </a:r>
            <a:r>
              <a:rPr lang="en-US" altLang="zh-CN" dirty="0" err="1"/>
              <a:t>j,int</a:t>
            </a:r>
            <a:r>
              <a:rPr lang="en-US" altLang="zh-CN" dirty="0"/>
              <a:t> k){</a:t>
            </a:r>
          </a:p>
          <a:p>
            <a:r>
              <a:rPr lang="en-US" altLang="zh-CN" dirty="0"/>
              <a:t>  if(k==-1 || p[j]==p[k]){</a:t>
            </a:r>
          </a:p>
          <a:p>
            <a:r>
              <a:rPr lang="en-US" altLang="zh-CN" dirty="0"/>
              <a:t>    k++;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next[j]=k;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  k=next[k];</a:t>
            </a:r>
          </a:p>
          <a:p>
            <a:r>
              <a:rPr lang="en-US" altLang="zh-CN" dirty="0"/>
              <a:t>  if(j&lt;</a:t>
            </a:r>
            <a:r>
              <a:rPr lang="en-US" altLang="zh-CN" dirty="0" err="1"/>
              <a:t>strlen</a:t>
            </a:r>
            <a:r>
              <a:rPr lang="en-US" altLang="zh-CN" dirty="0"/>
              <a:t>(p)-1)</a:t>
            </a:r>
          </a:p>
          <a:p>
            <a:r>
              <a:rPr lang="en-US" altLang="zh-CN" dirty="0"/>
              <a:t>    GetKmpNext(</a:t>
            </a:r>
            <a:r>
              <a:rPr lang="en-US" altLang="zh-CN" dirty="0" err="1"/>
              <a:t>p,next,j,k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</a:t>
            </a:r>
          </a:p>
          <a:p>
            <a:endParaRPr lang="en-US" altLang="zh-CN" dirty="0"/>
          </a:p>
          <a:p>
            <a:r>
              <a:rPr lang="zh-CN" altLang="en-US" dirty="0"/>
              <a:t>调用时，</a:t>
            </a:r>
            <a:endParaRPr lang="en-US" altLang="zh-CN" dirty="0"/>
          </a:p>
          <a:p>
            <a:r>
              <a:rPr lang="en-US" altLang="zh-CN" dirty="0"/>
              <a:t>next[0]=-1;</a:t>
            </a:r>
          </a:p>
          <a:p>
            <a:r>
              <a:rPr lang="en-US" altLang="zh-CN" dirty="0" err="1"/>
              <a:t>GetKmpNext</a:t>
            </a:r>
            <a:r>
              <a:rPr lang="zh-CN" altLang="en-US" dirty="0"/>
              <a:t>（</a:t>
            </a:r>
            <a:r>
              <a:rPr lang="en-US" altLang="zh-CN" dirty="0"/>
              <a:t>p,next,0,-1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</a:t>
            </a:r>
          </a:p>
          <a:p>
            <a:r>
              <a:rPr lang="zh-CN" altLang="en-US" dirty="0"/>
              <a:t>该程序是计算</a:t>
            </a:r>
            <a:r>
              <a:rPr lang="en-US" altLang="zh-CN" dirty="0"/>
              <a:t>next[j+1]</a:t>
            </a:r>
            <a:r>
              <a:rPr lang="zh-CN" altLang="en-US" dirty="0"/>
              <a:t>的，如果直接求</a:t>
            </a:r>
            <a:r>
              <a:rPr lang="en-US" altLang="zh-CN" dirty="0"/>
              <a:t>next[j]</a:t>
            </a:r>
            <a:r>
              <a:rPr lang="zh-CN" altLang="en-US" dirty="0"/>
              <a:t>，程序可写成：</a:t>
            </a:r>
            <a:endParaRPr lang="en-US" altLang="zh-CN" dirty="0"/>
          </a:p>
          <a:p>
            <a:r>
              <a:rPr lang="en-US" altLang="zh-CN" dirty="0"/>
              <a:t>void GetKmpNext(char* </a:t>
            </a:r>
            <a:r>
              <a:rPr lang="en-US" altLang="zh-CN" dirty="0" err="1"/>
              <a:t>p,int</a:t>
            </a:r>
            <a:r>
              <a:rPr lang="en-US" altLang="zh-CN" dirty="0"/>
              <a:t>* next){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next[0]=-1;</a:t>
            </a:r>
          </a:p>
          <a:p>
            <a:r>
              <a:rPr lang="en-US" altLang="zh-CN" dirty="0"/>
              <a:t>  j=1;</a:t>
            </a:r>
          </a:p>
          <a:p>
            <a:r>
              <a:rPr lang="en-US" altLang="zh-CN" dirty="0"/>
              <a:t>  k=-1;</a:t>
            </a:r>
          </a:p>
          <a:p>
            <a:r>
              <a:rPr lang="en-US" altLang="zh-CN" dirty="0"/>
              <a:t>  while(j&lt;</a:t>
            </a:r>
            <a:r>
              <a:rPr lang="en-US" altLang="zh-CN" dirty="0" err="1"/>
              <a:t>strlen</a:t>
            </a:r>
            <a:r>
              <a:rPr lang="en-US" altLang="zh-CN" dirty="0"/>
              <a:t>(p)){</a:t>
            </a:r>
          </a:p>
          <a:p>
            <a:r>
              <a:rPr lang="en-US" altLang="zh-CN" dirty="0"/>
              <a:t>     if(k==-1 || p[j-1]==p[k]){</a:t>
            </a:r>
          </a:p>
          <a:p>
            <a:r>
              <a:rPr lang="en-US" altLang="zh-CN" dirty="0"/>
              <a:t>        k++;</a:t>
            </a:r>
          </a:p>
          <a:p>
            <a:r>
              <a:rPr lang="en-US" altLang="zh-CN" dirty="0"/>
              <a:t>        next[j]=k;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CN" dirty="0"/>
              <a:t>        k=next[k];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</a:t>
            </a:r>
          </a:p>
          <a:p>
            <a:r>
              <a:rPr lang="zh-CN" altLang="en-US" dirty="0"/>
              <a:t>完整的程序：</a:t>
            </a:r>
            <a:endParaRPr lang="en-US" altLang="zh-CN" dirty="0"/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void GetKmpNext(char* </a:t>
            </a:r>
            <a:r>
              <a:rPr lang="en-US" altLang="zh-CN" dirty="0" err="1"/>
              <a:t>p,int</a:t>
            </a:r>
            <a:r>
              <a:rPr lang="en-US" altLang="zh-CN" dirty="0"/>
              <a:t>* next){</a:t>
            </a:r>
          </a:p>
          <a:p>
            <a:r>
              <a:rPr lang="en-US" altLang="zh-CN" dirty="0"/>
              <a:t>  int </a:t>
            </a:r>
            <a:r>
              <a:rPr lang="en-US" altLang="zh-CN" dirty="0" err="1"/>
              <a:t>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next[0]=-1;</a:t>
            </a:r>
          </a:p>
          <a:p>
            <a:r>
              <a:rPr lang="en-US" altLang="zh-CN" dirty="0"/>
              <a:t>  j=0;</a:t>
            </a:r>
          </a:p>
          <a:p>
            <a:r>
              <a:rPr lang="en-US" altLang="zh-CN" dirty="0"/>
              <a:t>  k=-1;</a:t>
            </a:r>
          </a:p>
          <a:p>
            <a:r>
              <a:rPr lang="en-US" altLang="zh-CN" dirty="0"/>
              <a:t>  while(j&lt;</a:t>
            </a:r>
            <a:r>
              <a:rPr lang="en-US" altLang="zh-CN" dirty="0" err="1"/>
              <a:t>strlen</a:t>
            </a:r>
            <a:r>
              <a:rPr lang="en-US" altLang="zh-CN" dirty="0"/>
              <a:t>(p)-1){</a:t>
            </a:r>
          </a:p>
          <a:p>
            <a:r>
              <a:rPr lang="en-US" altLang="zh-CN" dirty="0"/>
              <a:t>     if(k==-1 || p[j]==p[k]){</a:t>
            </a:r>
          </a:p>
          <a:p>
            <a:r>
              <a:rPr lang="en-US" altLang="zh-CN" dirty="0"/>
              <a:t>        k++;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next[j]=k;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     else</a:t>
            </a:r>
          </a:p>
          <a:p>
            <a:r>
              <a:rPr lang="en-US" altLang="zh-CN" dirty="0"/>
              <a:t>        k=next[k];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char a[20];</a:t>
            </a:r>
          </a:p>
          <a:p>
            <a:r>
              <a:rPr lang="en-US" altLang="zh-CN" dirty="0"/>
              <a:t> int next[20];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&gt;&gt;a;</a:t>
            </a:r>
          </a:p>
          <a:p>
            <a:r>
              <a:rPr lang="en-US" altLang="zh-CN" dirty="0"/>
              <a:t> GetKmpNext(</a:t>
            </a:r>
            <a:r>
              <a:rPr lang="en-US" altLang="zh-CN" dirty="0" err="1"/>
              <a:t>a,next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strlen</a:t>
            </a:r>
            <a:r>
              <a:rPr lang="en-US" altLang="zh-CN" dirty="0"/>
              <a:t>(a);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&lt;&lt;next[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9810B1-1F70-4990-B487-E4EB8BFF783A}" type="slidenum">
              <a:rPr lang="zh-CN" altLang="en-US" smtClean="0">
                <a:latin typeface="Tahoma" panose="020B0604030504040204" pitchFamily="34" charset="0"/>
              </a:rPr>
              <a:t>25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用数组的</a:t>
            </a:r>
            <a:r>
              <a:rPr lang="en-US" altLang="zh-CN"/>
              <a:t>0</a:t>
            </a:r>
            <a:r>
              <a:rPr lang="zh-CN" altLang="en-US"/>
              <a:t>号单元存放串的长度，串值从</a:t>
            </a:r>
            <a:r>
              <a:rPr lang="en-US" altLang="zh-CN"/>
              <a:t>1</a:t>
            </a:r>
            <a:r>
              <a:rPr lang="zh-CN" altLang="en-US"/>
              <a:t>号单元开始存放</a:t>
            </a: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DB87BC-A4AC-4316-8CE6-C20468418491}" type="slidenum">
              <a:rPr lang="zh-CN" altLang="en-US" sz="1200" smtClean="0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6FACC7-A1F4-47D0-A223-DA3AB3127789}" type="slidenum">
              <a:rPr lang="zh-CN" altLang="en-US" smtClean="0">
                <a:latin typeface="Tahoma" panose="020B0604030504040204" pitchFamily="34" charset="0"/>
              </a:rPr>
              <a:t>26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j             0   1   2   3   4   5   6   7   8   9</a:t>
            </a:r>
          </a:p>
          <a:p>
            <a:r>
              <a:rPr lang="zh-CN" altLang="en-US" dirty="0"/>
              <a:t>模式串    </a:t>
            </a:r>
            <a:r>
              <a:rPr lang="en-US" altLang="zh-CN" dirty="0"/>
              <a:t>a   b   a   </a:t>
            </a:r>
            <a:r>
              <a:rPr lang="en-US" altLang="zh-CN" dirty="0" err="1"/>
              <a:t>a</a:t>
            </a:r>
            <a:r>
              <a:rPr lang="en-US" altLang="zh-CN" dirty="0"/>
              <a:t>   b   a   b   a   b   a</a:t>
            </a:r>
          </a:p>
          <a:p>
            <a:r>
              <a:rPr lang="en-US" altLang="zh-CN" dirty="0"/>
              <a:t>Next[j]  -1   0   0   1   1   2   3   2   3   2</a:t>
            </a:r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j=7</a:t>
            </a:r>
            <a:r>
              <a:rPr lang="zh-CN" altLang="en-US" dirty="0"/>
              <a:t>时的具体匹配过程如下：</a:t>
            </a:r>
            <a:endParaRPr lang="en-US" altLang="zh-CN" dirty="0"/>
          </a:p>
          <a:p>
            <a:r>
              <a:rPr lang="zh-CN" altLang="en-US" dirty="0"/>
              <a:t>第一次：</a:t>
            </a:r>
            <a:r>
              <a:rPr lang="en-US" altLang="zh-CN" dirty="0"/>
              <a:t>i=next[6]=3</a:t>
            </a:r>
            <a:r>
              <a:rPr lang="zh-CN" altLang="en-US" dirty="0"/>
              <a:t>，判断</a:t>
            </a:r>
            <a:r>
              <a:rPr lang="en-US" altLang="zh-CN" dirty="0"/>
              <a:t>T[6]</a:t>
            </a:r>
            <a:r>
              <a:rPr lang="zh-CN" altLang="en-US" dirty="0"/>
              <a:t>是否等于</a:t>
            </a:r>
            <a:r>
              <a:rPr lang="en-US" altLang="zh-CN" dirty="0"/>
              <a:t>T[3]</a:t>
            </a:r>
            <a:r>
              <a:rPr lang="zh-CN" altLang="en-US" dirty="0"/>
              <a:t>，不等，则</a:t>
            </a:r>
            <a:r>
              <a:rPr lang="en-US" altLang="zh-CN" dirty="0"/>
              <a:t>k=next[3]=1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第二次：判断</a:t>
            </a:r>
            <a:r>
              <a:rPr lang="en-US" altLang="zh-CN" dirty="0"/>
              <a:t>T[6]</a:t>
            </a:r>
            <a:r>
              <a:rPr lang="zh-CN" altLang="en-US" dirty="0"/>
              <a:t>是否等于</a:t>
            </a:r>
            <a:r>
              <a:rPr lang="en-US" altLang="zh-CN" dirty="0"/>
              <a:t>T[1]</a:t>
            </a:r>
            <a:r>
              <a:rPr lang="zh-CN" altLang="en-US" dirty="0"/>
              <a:t>，相等，则</a:t>
            </a:r>
            <a:r>
              <a:rPr lang="en-US" altLang="zh-CN" dirty="0"/>
              <a:t>next[7]=next[3]+1=2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59C692-C26B-4B50-9464-8E728BA1FC19}" type="slidenum">
              <a:rPr lang="zh-CN" altLang="en-US" smtClean="0">
                <a:latin typeface="Tahoma" panose="020B0604030504040204" pitchFamily="34" charset="0"/>
              </a:rPr>
              <a:t>27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j=-1</a:t>
            </a:r>
            <a:r>
              <a:rPr lang="zh-CN" altLang="en-US" dirty="0"/>
              <a:t>时，表示模式的第一个字符失配，则此时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分别加</a:t>
            </a:r>
            <a:r>
              <a:rPr lang="en-US" altLang="zh-CN" dirty="0"/>
              <a:t>1</a:t>
            </a:r>
            <a:r>
              <a:rPr lang="zh-CN" altLang="en-US" dirty="0"/>
              <a:t>，表明从主串的下一个字符起和模式重新开始匹配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两种匹配方式的对比：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1200" dirty="0">
                <a:ea typeface="黑体" panose="02010609060101010101" pitchFamily="49" charset="-122"/>
              </a:rPr>
              <a:t>int Index(char* S, char* T, int pos) {  </a:t>
            </a:r>
            <a:r>
              <a:rPr lang="en-US" altLang="zh-CN" sz="1200" b="1" dirty="0"/>
              <a:t>//S</a:t>
            </a:r>
            <a:r>
              <a:rPr lang="zh-CN" altLang="en-US" sz="1200" b="1" dirty="0"/>
              <a:t>为主串，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为模式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 = pos, j = 0;         </a:t>
            </a:r>
            <a:r>
              <a:rPr lang="en-US" altLang="zh-CN" sz="1200" b="1" dirty="0"/>
              <a:t>// </a:t>
            </a:r>
            <a:r>
              <a:rPr lang="zh-CN" altLang="en-US" sz="1200" b="1" dirty="0"/>
              <a:t>主串从</a:t>
            </a:r>
            <a:r>
              <a:rPr lang="en-US" altLang="zh-CN" sz="1200" b="1" dirty="0"/>
              <a:t>pos</a:t>
            </a:r>
            <a:r>
              <a:rPr lang="zh-CN" altLang="en-US" sz="1200" b="1" dirty="0"/>
              <a:t>开始，模式串从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开始比较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n=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(S), m=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(T);   //</a:t>
            </a:r>
            <a:r>
              <a:rPr lang="zh-CN" altLang="en-US" sz="1200" dirty="0">
                <a:ea typeface="黑体" panose="02010609060101010101" pitchFamily="49" charset="-122"/>
              </a:rPr>
              <a:t>获取</a:t>
            </a:r>
            <a:r>
              <a:rPr lang="en-US" altLang="zh-CN" sz="1200" dirty="0">
                <a:ea typeface="黑体" panose="02010609060101010101" pitchFamily="49" charset="-122"/>
              </a:rPr>
              <a:t>S</a:t>
            </a:r>
            <a:r>
              <a:rPr lang="zh-CN" altLang="en-US" sz="1200" dirty="0">
                <a:ea typeface="黑体" panose="02010609060101010101" pitchFamily="49" charset="-122"/>
              </a:rPr>
              <a:t>的长度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while (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&lt;n &amp;&amp; j&lt;m)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     if (S[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] == T[j]){++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;++j;}	// </a:t>
            </a:r>
            <a:r>
              <a:rPr lang="zh-CN" altLang="en-US" sz="12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    </a:t>
            </a:r>
            <a:r>
              <a:rPr lang="en-US" altLang="zh-CN" sz="1200" dirty="0">
                <a:ea typeface="黑体" panose="02010609060101010101" pitchFamily="49" charset="-122"/>
              </a:rPr>
              <a:t>else {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=i-j+1;j=0;}                     // </a:t>
            </a:r>
            <a:r>
              <a:rPr lang="zh-CN" altLang="en-US" sz="12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if (j == m) return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-j;  // </a:t>
            </a:r>
            <a:r>
              <a:rPr lang="zh-CN" altLang="en-US" sz="12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</a:t>
            </a:r>
            <a:r>
              <a:rPr lang="en-US" altLang="zh-CN" sz="12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12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4E1AC6-5380-4DAA-A601-1C17DA36CDBF}" type="slidenum">
              <a:rPr lang="zh-CN" altLang="en-US" smtClean="0">
                <a:latin typeface="Tahoma" panose="020B0604030504040204" pitchFamily="34" charset="0"/>
              </a:rPr>
              <a:t>29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297FBB-335E-4919-BCDB-315DAE90CA64}" type="slidenum">
              <a:rPr lang="zh-CN" altLang="en-US" smtClean="0">
                <a:latin typeface="Tahoma" panose="020B0604030504040204" pitchFamily="34" charset="0"/>
              </a:rPr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第一种是非压缩形式，第二种是压缩形式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非压缩形式操作方便，但存储密度小，存储空间占用量大。</a:t>
            </a:r>
            <a:endParaRPr lang="en-US" altLang="zh-CN" dirty="0"/>
          </a:p>
          <a:p>
            <a:r>
              <a:rPr lang="zh-CN" altLang="en-US" dirty="0"/>
              <a:t>压缩形式存储密度大，但增加了实现基本操作的复杂性。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在实际应用时，可将串的链式存储和顺序存储结合使用。例如，在文本编辑系统中，整个文本可以看成是一个串，每行是一个子串；可以将一行的串用顺序结构存储，而行与行之间用指针链接。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25AE7A-2F1A-475C-BB31-A77FEC3C4983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循环结束有两种情况：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、不匹配：主串指针已经超出主串长度了，这个条件由</a:t>
            </a:r>
            <a:r>
              <a:rPr lang="en-US" altLang="zh-CN" sz="1200" dirty="0">
                <a:ea typeface="黑体" panose="02010609060101010101" pitchFamily="49" charset="-122"/>
              </a:rPr>
              <a:t>S[i]=='\0'</a:t>
            </a:r>
            <a:r>
              <a:rPr lang="zh-CN" altLang="en-US" dirty="0"/>
              <a:t>限制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、匹配：子串指针已经超出子串长度了，这个条件由</a:t>
            </a:r>
            <a:r>
              <a:rPr lang="en-US" altLang="zh-CN" sz="1200" dirty="0">
                <a:ea typeface="黑体" panose="02010609060101010101" pitchFamily="49" charset="-122"/>
              </a:rPr>
              <a:t>T[j] == '\0’</a:t>
            </a:r>
            <a:r>
              <a:rPr lang="zh-CN" altLang="en-US" dirty="0"/>
              <a:t>限制</a:t>
            </a:r>
          </a:p>
          <a:p>
            <a:endParaRPr lang="zh-CN" altLang="en-US" dirty="0"/>
          </a:p>
          <a:p>
            <a:r>
              <a:rPr lang="zh-CN" altLang="en-US" dirty="0"/>
              <a:t>当每次发生不匹配，主串指针要后退，需要举个实例说明：假设前面</a:t>
            </a:r>
            <a:r>
              <a:rPr lang="en-US" altLang="zh-CN" dirty="0"/>
              <a:t>4</a:t>
            </a:r>
            <a:r>
              <a:rPr lang="zh-CN" altLang="en-US" dirty="0"/>
              <a:t>个字符都匹配，第</a:t>
            </a:r>
            <a:r>
              <a:rPr lang="en-US" altLang="zh-CN" dirty="0"/>
              <a:t>5</a:t>
            </a:r>
            <a:r>
              <a:rPr lang="zh-CN" altLang="en-US" dirty="0"/>
              <a:t>个不匹配；指针应该后退到（</a:t>
            </a:r>
            <a:r>
              <a:rPr lang="en-US" altLang="zh-CN" dirty="0"/>
              <a:t>i+1</a:t>
            </a:r>
            <a:r>
              <a:rPr lang="zh-CN" altLang="en-US" dirty="0"/>
              <a:t>）的位置重新开始，</a:t>
            </a:r>
            <a:r>
              <a:rPr lang="en-US" altLang="zh-CN" dirty="0" err="1"/>
              <a:t>i</a:t>
            </a:r>
            <a:r>
              <a:rPr lang="en-US" altLang="zh-CN" dirty="0"/>
              <a:t>-j</a:t>
            </a:r>
            <a:r>
              <a:rPr lang="zh-CN" altLang="en-US" dirty="0"/>
              <a:t>得到的是最开始</a:t>
            </a:r>
            <a:r>
              <a:rPr lang="en-US" altLang="zh-CN" dirty="0"/>
              <a:t>i</a:t>
            </a:r>
            <a:r>
              <a:rPr lang="zh-CN" altLang="en-US" dirty="0"/>
              <a:t>的位置，因此</a:t>
            </a:r>
            <a:r>
              <a:rPr lang="en-US" altLang="zh-CN" dirty="0"/>
              <a:t>i-j+1</a:t>
            </a:r>
            <a:r>
              <a:rPr lang="zh-CN" altLang="en-US" dirty="0"/>
              <a:t>得到的才是</a:t>
            </a:r>
            <a:r>
              <a:rPr lang="en-US" altLang="zh-CN" dirty="0"/>
              <a:t>(i+1)</a:t>
            </a:r>
            <a:r>
              <a:rPr lang="zh-CN" altLang="en-US" dirty="0"/>
              <a:t>的位置。</a:t>
            </a:r>
          </a:p>
          <a:p>
            <a:endParaRPr lang="zh-CN" altLang="en-US" dirty="0"/>
          </a:p>
          <a:p>
            <a:r>
              <a:rPr lang="en-US" altLang="zh-CN" dirty="0"/>
              <a:t>i    i+1    i+2    i+3     i+4      </a:t>
            </a:r>
          </a:p>
          <a:p>
            <a:r>
              <a:rPr lang="zh-CN" altLang="en-US" dirty="0"/>
              <a:t>。    。     。     。      *</a:t>
            </a:r>
          </a:p>
          <a:p>
            <a:r>
              <a:rPr lang="zh-CN" altLang="en-US" dirty="0"/>
              <a:t>。    。     。     。      *</a:t>
            </a:r>
          </a:p>
          <a:p>
            <a:r>
              <a:rPr lang="en-US" altLang="zh-CN" dirty="0"/>
              <a:t>j=0  j=1   j=2   j=3    j=4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-----------------------------------------------------</a:t>
            </a:r>
          </a:p>
          <a:p>
            <a:r>
              <a:rPr lang="zh-CN" altLang="en-US" dirty="0"/>
              <a:t>程序还可以写成：</a:t>
            </a:r>
            <a:endParaRPr lang="en-US" altLang="zh-CN" dirty="0"/>
          </a:p>
          <a:p>
            <a:pPr eaLnBrk="1" hangingPunct="1">
              <a:spcBef>
                <a:spcPct val="30000"/>
              </a:spcBef>
            </a:pPr>
            <a:r>
              <a:rPr lang="en-US" altLang="zh-CN" sz="1200" dirty="0">
                <a:ea typeface="黑体" panose="02010609060101010101" pitchFamily="49" charset="-122"/>
              </a:rPr>
              <a:t>int Index(char* S, char* T, int pos) {  </a:t>
            </a:r>
            <a:r>
              <a:rPr lang="en-US" altLang="zh-CN" sz="1200" b="1" dirty="0"/>
              <a:t>//S</a:t>
            </a:r>
            <a:r>
              <a:rPr lang="zh-CN" altLang="en-US" sz="1200" b="1" dirty="0"/>
              <a:t>为主串，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为模式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i = pos, j = 0;         </a:t>
            </a:r>
            <a:r>
              <a:rPr lang="en-US" altLang="zh-CN" sz="1200" b="1" dirty="0"/>
              <a:t>// </a:t>
            </a:r>
            <a:r>
              <a:rPr lang="zh-CN" altLang="en-US" sz="1200" b="1" dirty="0"/>
              <a:t>主串从</a:t>
            </a:r>
            <a:r>
              <a:rPr lang="en-US" altLang="zh-CN" sz="1200" b="1" dirty="0"/>
              <a:t>pos</a:t>
            </a:r>
            <a:r>
              <a:rPr lang="zh-CN" altLang="en-US" sz="1200" b="1" dirty="0"/>
              <a:t>开始，模式串从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开始比较</a:t>
            </a:r>
            <a:endParaRPr lang="en-US" altLang="zh-CN" sz="1200" b="1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int n=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(S), m=</a:t>
            </a:r>
            <a:r>
              <a:rPr lang="en-US" altLang="zh-CN" sz="1200" dirty="0" err="1">
                <a:ea typeface="黑体" panose="02010609060101010101" pitchFamily="49" charset="-122"/>
              </a:rPr>
              <a:t>strlen</a:t>
            </a:r>
            <a:r>
              <a:rPr lang="en-US" altLang="zh-CN" sz="1200" dirty="0">
                <a:ea typeface="黑体" panose="02010609060101010101" pitchFamily="49" charset="-122"/>
              </a:rPr>
              <a:t>(T);   //</a:t>
            </a:r>
            <a:r>
              <a:rPr lang="zh-CN" altLang="en-US" sz="1200" dirty="0">
                <a:ea typeface="黑体" panose="02010609060101010101" pitchFamily="49" charset="-122"/>
              </a:rPr>
              <a:t>获取</a:t>
            </a:r>
            <a:r>
              <a:rPr lang="en-US" altLang="zh-CN" sz="1200" dirty="0">
                <a:ea typeface="黑体" panose="02010609060101010101" pitchFamily="49" charset="-122"/>
              </a:rPr>
              <a:t>S</a:t>
            </a:r>
            <a:r>
              <a:rPr lang="zh-CN" altLang="en-US" sz="1200" dirty="0">
                <a:ea typeface="黑体" panose="02010609060101010101" pitchFamily="49" charset="-122"/>
              </a:rPr>
              <a:t>的长度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while (i&lt;n &amp;&amp; j&lt;m)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      if (S[i] == T[j]){++i;++j;}	// </a:t>
            </a:r>
            <a:r>
              <a:rPr lang="zh-CN" altLang="en-US" sz="12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    </a:t>
            </a:r>
            <a:r>
              <a:rPr lang="en-US" altLang="zh-CN" sz="1200" dirty="0">
                <a:ea typeface="黑体" panose="02010609060101010101" pitchFamily="49" charset="-122"/>
              </a:rPr>
              <a:t>else {i=i-j+1;j=0;}                     // </a:t>
            </a:r>
            <a:r>
              <a:rPr lang="zh-CN" altLang="en-US" sz="12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 </a:t>
            </a: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 if (j == m) return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-j;  // </a:t>
            </a:r>
            <a:r>
              <a:rPr lang="zh-CN" altLang="en-US" sz="12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 </a:t>
            </a:r>
            <a:r>
              <a:rPr lang="en-US" altLang="zh-CN" sz="12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12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/////////////////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用</a:t>
            </a:r>
            <a:r>
              <a:rPr lang="en-US" altLang="zh-CN" sz="1200" dirty="0">
                <a:ea typeface="黑体" panose="02010609060101010101" pitchFamily="49" charset="-122"/>
              </a:rPr>
              <a:t>string</a:t>
            </a:r>
            <a:r>
              <a:rPr lang="zh-CN" altLang="en-US" sz="1200" dirty="0">
                <a:ea typeface="黑体" panose="02010609060101010101" pitchFamily="49" charset="-122"/>
              </a:rPr>
              <a:t>表示字符串</a:t>
            </a:r>
            <a:endParaRPr lang="en-US" altLang="zh-CN" sz="1200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int Index(string S, string T, int pos) {  //S</a:t>
            </a:r>
            <a:r>
              <a:rPr lang="zh-CN" altLang="en-US" sz="1200" dirty="0">
                <a:ea typeface="黑体" panose="02010609060101010101" pitchFamily="49" charset="-122"/>
              </a:rPr>
              <a:t>为主串，</a:t>
            </a:r>
            <a:r>
              <a:rPr lang="en-US" altLang="zh-CN" sz="1200" dirty="0">
                <a:ea typeface="黑体" panose="02010609060101010101" pitchFamily="49" charset="-122"/>
              </a:rPr>
              <a:t>T</a:t>
            </a:r>
            <a:r>
              <a:rPr lang="zh-CN" altLang="en-US" sz="1200" dirty="0">
                <a:ea typeface="黑体" panose="02010609060101010101" pitchFamily="49" charset="-122"/>
              </a:rPr>
              <a:t>为模式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int i = pos, j = 0;         // </a:t>
            </a:r>
            <a:r>
              <a:rPr lang="zh-CN" altLang="en-US" sz="1200" dirty="0">
                <a:ea typeface="黑体" panose="02010609060101010101" pitchFamily="49" charset="-122"/>
              </a:rPr>
              <a:t>主串从</a:t>
            </a:r>
            <a:r>
              <a:rPr lang="en-US" altLang="zh-CN" sz="1200" dirty="0">
                <a:ea typeface="黑体" panose="02010609060101010101" pitchFamily="49" charset="-122"/>
              </a:rPr>
              <a:t>pos</a:t>
            </a:r>
            <a:r>
              <a:rPr lang="zh-CN" altLang="en-US" sz="1200" dirty="0">
                <a:ea typeface="黑体" panose="02010609060101010101" pitchFamily="49" charset="-122"/>
              </a:rPr>
              <a:t>开始，模式串从</a:t>
            </a:r>
            <a:r>
              <a:rPr lang="en-US" altLang="zh-CN" sz="1200" dirty="0">
                <a:ea typeface="黑体" panose="02010609060101010101" pitchFamily="49" charset="-122"/>
              </a:rPr>
              <a:t>1</a:t>
            </a:r>
            <a:r>
              <a:rPr lang="zh-CN" altLang="en-US" sz="1200" dirty="0">
                <a:ea typeface="黑体" panose="02010609060101010101" pitchFamily="49" charset="-122"/>
              </a:rPr>
              <a:t>开始比较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int n=</a:t>
            </a:r>
            <a:r>
              <a:rPr lang="en-US" altLang="zh-CN" sz="1200" dirty="0" err="1">
                <a:ea typeface="黑体" panose="02010609060101010101" pitchFamily="49" charset="-122"/>
              </a:rPr>
              <a:t>S.length</a:t>
            </a:r>
            <a:r>
              <a:rPr lang="en-US" altLang="zh-CN" sz="1200" dirty="0">
                <a:ea typeface="黑体" panose="02010609060101010101" pitchFamily="49" charset="-122"/>
              </a:rPr>
              <a:t>(),m=</a:t>
            </a:r>
            <a:r>
              <a:rPr lang="en-US" altLang="zh-CN" sz="1200" dirty="0" err="1">
                <a:ea typeface="黑体" panose="02010609060101010101" pitchFamily="49" charset="-122"/>
              </a:rPr>
              <a:t>T.length</a:t>
            </a:r>
            <a:r>
              <a:rPr lang="en-US" altLang="zh-CN" sz="1200" dirty="0">
                <a:ea typeface="黑体" panose="02010609060101010101" pitchFamily="49" charset="-122"/>
              </a:rPr>
              <a:t>();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while (i&lt;n &amp;&amp; j&lt;m)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  if (S[i] == T[j]){++i;++j;}	// </a:t>
            </a:r>
            <a:r>
              <a:rPr lang="zh-CN" altLang="en-US" sz="12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  </a:t>
            </a:r>
            <a:r>
              <a:rPr lang="en-US" altLang="zh-CN" sz="1200" dirty="0">
                <a:ea typeface="黑体" panose="02010609060101010101" pitchFamily="49" charset="-122"/>
              </a:rPr>
              <a:t>else {i=i-j+1;j=0;}                     // </a:t>
            </a:r>
            <a:r>
              <a:rPr lang="zh-CN" altLang="en-US" sz="12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  if (j==m) return </a:t>
            </a:r>
            <a:r>
              <a:rPr lang="en-US" altLang="zh-CN" sz="1200" dirty="0" err="1">
                <a:ea typeface="黑体" panose="02010609060101010101" pitchFamily="49" charset="-122"/>
              </a:rPr>
              <a:t>i</a:t>
            </a:r>
            <a:r>
              <a:rPr lang="en-US" altLang="zh-CN" sz="1200" dirty="0">
                <a:ea typeface="黑体" panose="02010609060101010101" pitchFamily="49" charset="-122"/>
              </a:rPr>
              <a:t>-j;  // </a:t>
            </a:r>
            <a:r>
              <a:rPr lang="zh-CN" altLang="en-US" sz="12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1200" dirty="0">
                <a:ea typeface="黑体" panose="02010609060101010101" pitchFamily="49" charset="-122"/>
              </a:rPr>
              <a:t>  </a:t>
            </a:r>
            <a:r>
              <a:rPr lang="en-US" altLang="zh-CN" sz="12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12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1200" dirty="0">
                <a:ea typeface="黑体" panose="02010609060101010101" pitchFamily="49" charset="-122"/>
              </a:rPr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</a:t>
            </a:r>
          </a:p>
          <a:p>
            <a:r>
              <a:rPr lang="zh-CN" altLang="en-US" dirty="0"/>
              <a:t>若字符串的第</a:t>
            </a:r>
            <a:r>
              <a:rPr lang="en-US" altLang="zh-CN" dirty="0"/>
              <a:t>0</a:t>
            </a:r>
            <a:r>
              <a:rPr lang="zh-CN" altLang="en-US" dirty="0"/>
              <a:t>个单元存放长度，则程序为：</a:t>
            </a:r>
          </a:p>
          <a:p>
            <a:r>
              <a:rPr lang="en-US" altLang="zh-CN" dirty="0"/>
              <a:t>int Index(char* S, char* T, int pos) {</a:t>
            </a:r>
          </a:p>
          <a:p>
            <a:r>
              <a:rPr lang="en-US" altLang="zh-CN" dirty="0"/>
              <a:t>  //S</a:t>
            </a:r>
            <a:r>
              <a:rPr lang="zh-CN" altLang="en-US" dirty="0"/>
              <a:t>为主串，</a:t>
            </a:r>
            <a:r>
              <a:rPr lang="en-US" altLang="zh-CN" dirty="0"/>
              <a:t>T</a:t>
            </a:r>
            <a:r>
              <a:rPr lang="zh-CN" altLang="en-US" dirty="0"/>
              <a:t>为模式，串的第</a:t>
            </a:r>
            <a:r>
              <a:rPr lang="en-US" altLang="zh-CN" dirty="0"/>
              <a:t>0</a:t>
            </a:r>
            <a:r>
              <a:rPr lang="zh-CN" altLang="en-US" dirty="0"/>
              <a:t>位置存放串长度；串采用顺序存储结构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i = pos, j = 1;	// </a:t>
            </a:r>
            <a:r>
              <a:rPr lang="zh-CN" altLang="en-US" dirty="0"/>
              <a:t>主串从</a:t>
            </a:r>
            <a:r>
              <a:rPr lang="en-US" altLang="zh-CN" dirty="0"/>
              <a:t>pos</a:t>
            </a:r>
            <a:r>
              <a:rPr lang="zh-CN" altLang="en-US" dirty="0"/>
              <a:t>开始，模式串从</a:t>
            </a:r>
            <a:r>
              <a:rPr lang="en-US" altLang="zh-CN" dirty="0"/>
              <a:t>1</a:t>
            </a:r>
            <a:r>
              <a:rPr lang="zh-CN" altLang="en-US" dirty="0"/>
              <a:t>开始比较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while (i&lt;=S[0] &amp;&amp; j&lt;=T[0]) {</a:t>
            </a:r>
          </a:p>
          <a:p>
            <a:r>
              <a:rPr lang="en-US" altLang="zh-CN" dirty="0"/>
              <a:t>        if (S[i] == T[j]) {++i; ++j;}	// </a:t>
            </a:r>
            <a:r>
              <a:rPr lang="zh-CN" altLang="en-US" dirty="0"/>
              <a:t>继续比较后继字符</a:t>
            </a:r>
          </a:p>
          <a:p>
            <a:r>
              <a:rPr lang="zh-CN" altLang="en-US" dirty="0"/>
              <a:t>       </a:t>
            </a:r>
            <a:r>
              <a:rPr lang="en-US" altLang="zh-CN" dirty="0"/>
              <a:t>else {i = i – j + 2;    j = 1;}	// </a:t>
            </a:r>
            <a:r>
              <a:rPr lang="zh-CN" altLang="en-US" dirty="0"/>
              <a:t>指针后退重新开始匹配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if (j &gt; T[0]) return </a:t>
            </a:r>
            <a:r>
              <a:rPr lang="en-US" altLang="zh-CN" dirty="0" err="1"/>
              <a:t>i</a:t>
            </a:r>
            <a:r>
              <a:rPr lang="en-US" altLang="zh-CN" dirty="0"/>
              <a:t>-T[0];		// </a:t>
            </a:r>
            <a:r>
              <a:rPr lang="zh-CN" altLang="en-US" dirty="0"/>
              <a:t>返回与模式第一字符相等的字符在主串中的序号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else return -1;	// </a:t>
            </a:r>
            <a:r>
              <a:rPr lang="zh-CN" altLang="en-US" dirty="0"/>
              <a:t>匹配不成功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if (j &gt; T[0]) return </a:t>
            </a:r>
            <a:r>
              <a:rPr lang="en-US" altLang="zh-CN" dirty="0" err="1"/>
              <a:t>i</a:t>
            </a:r>
            <a:r>
              <a:rPr lang="en-US" altLang="zh-CN" dirty="0"/>
              <a:t>-T[0]; </a:t>
            </a:r>
            <a:r>
              <a:rPr lang="zh-CN" altLang="en-US" dirty="0"/>
              <a:t>也可以写成：</a:t>
            </a:r>
            <a:r>
              <a:rPr lang="en-US" altLang="zh-CN" dirty="0"/>
              <a:t>if (j &gt; T[0]) return i-j+1;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B1650B-D340-4DB4-925F-1FC66774D612}" type="slidenum">
              <a:rPr lang="zh-CN" altLang="en-US" smtClean="0">
                <a:latin typeface="Tahoma" panose="020B0604030504040204" pitchFamily="34" charset="0"/>
              </a:rPr>
              <a:t>12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最好情况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假设匹配成功在第</a:t>
            </a:r>
            <a:r>
              <a:rPr lang="en-US" altLang="zh-CN" dirty="0" err="1"/>
              <a:t>i</a:t>
            </a:r>
            <a:r>
              <a:rPr lang="zh-CN" altLang="en-US" dirty="0"/>
              <a:t>趟，则前</a:t>
            </a:r>
            <a:r>
              <a:rPr lang="en-US" altLang="zh-CN" dirty="0"/>
              <a:t>i-1</a:t>
            </a:r>
            <a:r>
              <a:rPr lang="zh-CN" altLang="en-US" dirty="0"/>
              <a:t>趟共比较了</a:t>
            </a:r>
            <a:r>
              <a:rPr lang="en-US" altLang="zh-CN" dirty="0"/>
              <a:t>i-1</a:t>
            </a:r>
            <a:r>
              <a:rPr lang="zh-CN" altLang="en-US" dirty="0"/>
              <a:t>次，第</a:t>
            </a:r>
            <a:r>
              <a:rPr lang="en-US" altLang="zh-CN" dirty="0" err="1"/>
              <a:t>i</a:t>
            </a:r>
            <a:r>
              <a:rPr lang="zh-CN" altLang="en-US" dirty="0"/>
              <a:t>趟比较了</a:t>
            </a:r>
            <a:r>
              <a:rPr lang="en-US" altLang="zh-CN" dirty="0"/>
              <a:t>m</a:t>
            </a:r>
            <a:r>
              <a:rPr lang="zh-CN" altLang="en-US" dirty="0"/>
              <a:t>次，总共比较了</a:t>
            </a:r>
            <a:r>
              <a:rPr lang="en-US" altLang="zh-CN" dirty="0"/>
              <a:t>i-1+m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主串</a:t>
            </a:r>
            <a:r>
              <a:rPr lang="en-US" altLang="zh-CN" dirty="0"/>
              <a:t>n</a:t>
            </a:r>
            <a:r>
              <a:rPr lang="zh-CN" altLang="en-US" dirty="0"/>
              <a:t>个元素，子串</a:t>
            </a:r>
            <a:r>
              <a:rPr lang="en-US" altLang="zh-CN" dirty="0"/>
              <a:t>m</a:t>
            </a:r>
            <a:r>
              <a:rPr lang="zh-CN" altLang="en-US" dirty="0"/>
              <a:t>个元素，第一个字符待匹配位置有</a:t>
            </a:r>
            <a:r>
              <a:rPr lang="en-US" altLang="zh-CN" dirty="0"/>
              <a:t>n-m+1</a:t>
            </a:r>
            <a:r>
              <a:rPr lang="zh-CN" altLang="en-US" dirty="0"/>
              <a:t>种，则</a:t>
            </a:r>
            <a:r>
              <a:rPr lang="en-US" altLang="zh-CN" dirty="0"/>
              <a:t>pi=1/(n-m+1)</a:t>
            </a:r>
          </a:p>
          <a:p>
            <a:endParaRPr lang="en-US" altLang="zh-CN" dirty="0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E5CDBD-D69E-402C-8E51-9FC3D48386D9}" type="slidenum">
              <a:rPr lang="zh-CN" altLang="en-US" sz="1200" smtClean="0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最差情况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假设匹配成功在第</a:t>
            </a:r>
            <a:r>
              <a:rPr lang="en-US" altLang="zh-CN" dirty="0" err="1"/>
              <a:t>i</a:t>
            </a:r>
            <a:r>
              <a:rPr lang="zh-CN" altLang="en-US" dirty="0"/>
              <a:t>趟，则前</a:t>
            </a:r>
            <a:r>
              <a:rPr lang="en-US" altLang="zh-CN" dirty="0"/>
              <a:t>i-1</a:t>
            </a:r>
            <a:r>
              <a:rPr lang="zh-CN" altLang="en-US" dirty="0"/>
              <a:t>趟共比较了</a:t>
            </a:r>
            <a:r>
              <a:rPr lang="en-US" altLang="zh-CN" dirty="0"/>
              <a:t>(i-1)*m</a:t>
            </a:r>
            <a:r>
              <a:rPr lang="zh-CN" altLang="en-US" dirty="0"/>
              <a:t>次，第</a:t>
            </a:r>
            <a:r>
              <a:rPr lang="en-US" altLang="zh-CN" dirty="0" err="1"/>
              <a:t>i</a:t>
            </a:r>
            <a:r>
              <a:rPr lang="zh-CN" altLang="en-US" dirty="0"/>
              <a:t>趟比较了</a:t>
            </a:r>
            <a:r>
              <a:rPr lang="en-US" altLang="zh-CN" dirty="0"/>
              <a:t>m</a:t>
            </a:r>
            <a:r>
              <a:rPr lang="zh-CN" altLang="en-US" dirty="0"/>
              <a:t>次，总共比较了</a:t>
            </a:r>
            <a:r>
              <a:rPr lang="en-US" altLang="zh-CN" dirty="0" err="1"/>
              <a:t>i</a:t>
            </a:r>
            <a:r>
              <a:rPr lang="en-US" altLang="zh-CN" dirty="0"/>
              <a:t>*m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主串</a:t>
            </a:r>
            <a:r>
              <a:rPr lang="en-US" altLang="zh-CN" dirty="0"/>
              <a:t>n</a:t>
            </a:r>
            <a:r>
              <a:rPr lang="zh-CN" altLang="en-US" dirty="0"/>
              <a:t>个元素，子串</a:t>
            </a:r>
            <a:r>
              <a:rPr lang="en-US" altLang="zh-CN" dirty="0"/>
              <a:t>m</a:t>
            </a:r>
            <a:r>
              <a:rPr lang="zh-CN" altLang="en-US" dirty="0"/>
              <a:t>个元素，第一个字符待匹配位置有</a:t>
            </a:r>
            <a:r>
              <a:rPr lang="en-US" altLang="zh-CN" dirty="0"/>
              <a:t>n-m+1</a:t>
            </a:r>
            <a:r>
              <a:rPr lang="zh-CN" altLang="en-US" dirty="0"/>
              <a:t>种，则</a:t>
            </a:r>
            <a:r>
              <a:rPr lang="en-US" altLang="zh-CN" dirty="0"/>
              <a:t>pi=1/(n-m+1)</a:t>
            </a:r>
          </a:p>
          <a:p>
            <a:endParaRPr lang="en-US" altLang="zh-CN" dirty="0"/>
          </a:p>
          <a:p>
            <a:r>
              <a:rPr lang="zh-CN" altLang="en-US" dirty="0"/>
              <a:t>一般情况下，由于</a:t>
            </a:r>
            <a:r>
              <a:rPr lang="en-US" altLang="zh-CN" dirty="0"/>
              <a:t>m&lt;&lt;n</a:t>
            </a:r>
            <a:r>
              <a:rPr lang="zh-CN" altLang="en-US" dirty="0"/>
              <a:t>，因此时间复杂度为</a:t>
            </a:r>
            <a:r>
              <a:rPr lang="en-US" altLang="zh-CN" dirty="0"/>
              <a:t>O(n x m)</a:t>
            </a:r>
          </a:p>
          <a:p>
            <a:endParaRPr lang="en-US" altLang="zh-CN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1EDADF-17DE-4528-873A-DEFB19E78B99}" type="slidenum">
              <a:rPr lang="zh-CN" altLang="en-US" sz="1200" smtClean="0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096465-FB84-4B74-BFE3-F77AF2B7C6A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/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3" imgW="1162050" imgH="619125" progId="PBrush">
                  <p:embed/>
                </p:oleObj>
              </mc:Choice>
              <mc:Fallback>
                <p:oleObj name="位图图像" r:id="rId13" imgW="1162050" imgH="619125" progId="PBrush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9100" y="736600"/>
                        <a:ext cx="885825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9"/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/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H:\05-06&#25968;&#25454;&#32467;&#26500;&#35838;&#20214;&#26446;&#37995;\&#31532;4&#31456;&#20018;\Ascii&#30721;&#34920;.hl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一、字符串（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string）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91B8220-832B-4048-9A4C-42F3F590DC63}" type="slidenum">
              <a:rPr lang="zh-CN" altLang="en-US" sz="2400"/>
              <a:t>1</a:t>
            </a:fld>
            <a:endParaRPr lang="en-US" altLang="zh-CN" sz="24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字符串是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n(≥0)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个字符的有限序列，记作：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是串名字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是串值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	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是串中字符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是串的长度(串中字符的个数)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例如,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Shenzhen University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三、链存储表示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10A072F-4D36-4E73-A3CC-45091A929F44}" type="slidenum">
              <a:rPr lang="zh-CN" altLang="en-US" sz="2400"/>
              <a:t>10</a:t>
            </a:fld>
            <a:endParaRPr lang="en-US" altLang="zh-CN" sz="240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采用链表方式存储串值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每个结点中，可以存放一个字符，也可以存放多个字符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pSp>
        <p:nvGrpSpPr>
          <p:cNvPr id="19463" name="Group 32"/>
          <p:cNvGrpSpPr/>
          <p:nvPr/>
        </p:nvGrpSpPr>
        <p:grpSpPr bwMode="auto">
          <a:xfrm>
            <a:off x="838200" y="5105400"/>
            <a:ext cx="6324600" cy="485775"/>
            <a:chOff x="528" y="3216"/>
            <a:chExt cx="3984" cy="306"/>
          </a:xfrm>
        </p:grpSpPr>
        <p:grpSp>
          <p:nvGrpSpPr>
            <p:cNvPr id="19480" name="Group 12"/>
            <p:cNvGrpSpPr/>
            <p:nvPr/>
          </p:nvGrpSpPr>
          <p:grpSpPr bwMode="auto">
            <a:xfrm>
              <a:off x="1056" y="3216"/>
              <a:ext cx="480" cy="306"/>
              <a:chOff x="912" y="3216"/>
              <a:chExt cx="480" cy="306"/>
            </a:xfrm>
          </p:grpSpPr>
          <p:sp>
            <p:nvSpPr>
              <p:cNvPr id="19498" name="Text Box 7"/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H</a:t>
                </a:r>
              </a:p>
            </p:txBody>
          </p:sp>
          <p:sp>
            <p:nvSpPr>
              <p:cNvPr id="19499" name="Text Box 11"/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1" name="Line 13"/>
            <p:cNvSpPr>
              <a:spLocks noChangeShapeType="1"/>
            </p:cNvSpPr>
            <p:nvPr/>
          </p:nvSpPr>
          <p:spPr bwMode="auto">
            <a:xfrm>
              <a:off x="1488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2" name="Group 14"/>
            <p:cNvGrpSpPr/>
            <p:nvPr/>
          </p:nvGrpSpPr>
          <p:grpSpPr bwMode="auto">
            <a:xfrm>
              <a:off x="1776" y="3216"/>
              <a:ext cx="480" cy="306"/>
              <a:chOff x="912" y="3216"/>
              <a:chExt cx="480" cy="306"/>
            </a:xfrm>
          </p:grpSpPr>
          <p:sp>
            <p:nvSpPr>
              <p:cNvPr id="19496" name="Text Box 15"/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9497" name="Text Box 16"/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3" name="Line 17"/>
            <p:cNvSpPr>
              <a:spLocks noChangeShapeType="1"/>
            </p:cNvSpPr>
            <p:nvPr/>
          </p:nvSpPr>
          <p:spPr bwMode="auto">
            <a:xfrm>
              <a:off x="2256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4" name="Group 18"/>
            <p:cNvGrpSpPr/>
            <p:nvPr/>
          </p:nvGrpSpPr>
          <p:grpSpPr bwMode="auto">
            <a:xfrm>
              <a:off x="2544" y="3216"/>
              <a:ext cx="480" cy="306"/>
              <a:chOff x="912" y="3216"/>
              <a:chExt cx="480" cy="306"/>
            </a:xfrm>
          </p:grpSpPr>
          <p:sp>
            <p:nvSpPr>
              <p:cNvPr id="19494" name="Text Box 19"/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19495" name="Text Box 20"/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5" name="Line 21"/>
            <p:cNvSpPr>
              <a:spLocks noChangeShapeType="1"/>
            </p:cNvSpPr>
            <p:nvPr/>
          </p:nvSpPr>
          <p:spPr bwMode="auto">
            <a:xfrm>
              <a:off x="2976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6" name="Group 22"/>
            <p:cNvGrpSpPr/>
            <p:nvPr/>
          </p:nvGrpSpPr>
          <p:grpSpPr bwMode="auto">
            <a:xfrm>
              <a:off x="3264" y="3216"/>
              <a:ext cx="480" cy="306"/>
              <a:chOff x="912" y="3216"/>
              <a:chExt cx="480" cy="306"/>
            </a:xfrm>
          </p:grpSpPr>
          <p:sp>
            <p:nvSpPr>
              <p:cNvPr id="19492" name="Text Box 23"/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19493" name="Text Box 24"/>
              <p:cNvSpPr txBox="1">
                <a:spLocks noChangeArrowheads="1"/>
              </p:cNvSpPr>
              <p:nvPr/>
            </p:nvSpPr>
            <p:spPr bwMode="auto">
              <a:xfrm>
                <a:off x="1248" y="3216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19487" name="Line 25"/>
            <p:cNvSpPr>
              <a:spLocks noChangeShapeType="1"/>
            </p:cNvSpPr>
            <p:nvPr/>
          </p:nvSpPr>
          <p:spPr bwMode="auto">
            <a:xfrm>
              <a:off x="3744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8" name="Text Box 27"/>
            <p:cNvSpPr txBox="1">
              <a:spLocks noChangeArrowheads="1"/>
            </p:cNvSpPr>
            <p:nvPr/>
          </p:nvSpPr>
          <p:spPr bwMode="auto">
            <a:xfrm>
              <a:off x="4032" y="3216"/>
              <a:ext cx="336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9489" name="Text Box 28"/>
            <p:cNvSpPr txBox="1">
              <a:spLocks noChangeArrowheads="1"/>
            </p:cNvSpPr>
            <p:nvPr/>
          </p:nvSpPr>
          <p:spPr bwMode="auto">
            <a:xfrm>
              <a:off x="4368" y="3216"/>
              <a:ext cx="144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^</a:t>
              </a:r>
            </a:p>
          </p:txBody>
        </p:sp>
        <p:sp>
          <p:nvSpPr>
            <p:cNvPr id="19490" name="Line 30"/>
            <p:cNvSpPr>
              <a:spLocks noChangeShapeType="1"/>
            </p:cNvSpPr>
            <p:nvPr/>
          </p:nvSpPr>
          <p:spPr bwMode="auto">
            <a:xfrm>
              <a:off x="768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1" name="Text Box 31"/>
            <p:cNvSpPr txBox="1">
              <a:spLocks noChangeArrowheads="1"/>
            </p:cNvSpPr>
            <p:nvPr/>
          </p:nvSpPr>
          <p:spPr bwMode="auto">
            <a:xfrm>
              <a:off x="528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</a:rPr>
                <a:t>S</a:t>
              </a:r>
            </a:p>
          </p:txBody>
        </p:sp>
      </p:grpSp>
      <p:grpSp>
        <p:nvGrpSpPr>
          <p:cNvPr id="19464" name="Group 66"/>
          <p:cNvGrpSpPr/>
          <p:nvPr/>
        </p:nvGrpSpPr>
        <p:grpSpPr bwMode="auto">
          <a:xfrm>
            <a:off x="838200" y="5943600"/>
            <a:ext cx="4724400" cy="485775"/>
            <a:chOff x="528" y="3744"/>
            <a:chExt cx="2976" cy="306"/>
          </a:xfrm>
        </p:grpSpPr>
        <p:sp>
          <p:nvSpPr>
            <p:cNvPr id="19465" name="Line 52"/>
            <p:cNvSpPr>
              <a:spLocks noChangeShapeType="1"/>
            </p:cNvSpPr>
            <p:nvPr/>
          </p:nvSpPr>
          <p:spPr bwMode="auto">
            <a:xfrm>
              <a:off x="768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Text Box 53"/>
            <p:cNvSpPr txBox="1">
              <a:spLocks noChangeArrowheads="1"/>
            </p:cNvSpPr>
            <p:nvPr/>
          </p:nvSpPr>
          <p:spPr bwMode="auto">
            <a:xfrm>
              <a:off x="528" y="37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</a:rPr>
                <a:t>S</a:t>
              </a:r>
            </a:p>
          </p:txBody>
        </p:sp>
        <p:grpSp>
          <p:nvGrpSpPr>
            <p:cNvPr id="19467" name="Group 58"/>
            <p:cNvGrpSpPr/>
            <p:nvPr/>
          </p:nvGrpSpPr>
          <p:grpSpPr bwMode="auto">
            <a:xfrm>
              <a:off x="1056" y="3744"/>
              <a:ext cx="1104" cy="306"/>
              <a:chOff x="1056" y="3744"/>
              <a:chExt cx="1104" cy="306"/>
            </a:xfrm>
          </p:grpSpPr>
          <p:sp>
            <p:nvSpPr>
              <p:cNvPr id="19475" name="Text Box 50"/>
              <p:cNvSpPr txBox="1">
                <a:spLocks noChangeArrowheads="1"/>
              </p:cNvSpPr>
              <p:nvPr/>
            </p:nvSpPr>
            <p:spPr bwMode="auto">
              <a:xfrm>
                <a:off x="105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S</a:t>
                </a:r>
              </a:p>
            </p:txBody>
          </p:sp>
          <p:sp>
            <p:nvSpPr>
              <p:cNvPr id="19476" name="Text Box 51"/>
              <p:cNvSpPr txBox="1">
                <a:spLocks noChangeArrowheads="1"/>
              </p:cNvSpPr>
              <p:nvPr/>
            </p:nvSpPr>
            <p:spPr bwMode="auto">
              <a:xfrm>
                <a:off x="2016" y="3744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9477" name="Text Box 55"/>
              <p:cNvSpPr txBox="1">
                <a:spLocks noChangeArrowheads="1"/>
              </p:cNvSpPr>
              <p:nvPr/>
            </p:nvSpPr>
            <p:spPr bwMode="auto">
              <a:xfrm>
                <a:off x="129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h</a:t>
                </a:r>
              </a:p>
            </p:txBody>
          </p:sp>
          <p:sp>
            <p:nvSpPr>
              <p:cNvPr id="19478" name="Text Box 56"/>
              <p:cNvSpPr txBox="1">
                <a:spLocks noChangeArrowheads="1"/>
              </p:cNvSpPr>
              <p:nvPr/>
            </p:nvSpPr>
            <p:spPr bwMode="auto">
              <a:xfrm>
                <a:off x="153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9479" name="Text Box 57"/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n</a:t>
                </a:r>
              </a:p>
            </p:txBody>
          </p:sp>
        </p:grpSp>
        <p:grpSp>
          <p:nvGrpSpPr>
            <p:cNvPr id="19468" name="Group 59"/>
            <p:cNvGrpSpPr/>
            <p:nvPr/>
          </p:nvGrpSpPr>
          <p:grpSpPr bwMode="auto">
            <a:xfrm>
              <a:off x="2400" y="3744"/>
              <a:ext cx="1104" cy="306"/>
              <a:chOff x="1056" y="3744"/>
              <a:chExt cx="1104" cy="306"/>
            </a:xfrm>
          </p:grpSpPr>
          <p:sp>
            <p:nvSpPr>
              <p:cNvPr id="19470" name="Text Box 60"/>
              <p:cNvSpPr txBox="1">
                <a:spLocks noChangeArrowheads="1"/>
              </p:cNvSpPr>
              <p:nvPr/>
            </p:nvSpPr>
            <p:spPr bwMode="auto">
              <a:xfrm>
                <a:off x="105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19471" name="Text Box 61"/>
              <p:cNvSpPr txBox="1">
                <a:spLocks noChangeArrowheads="1"/>
              </p:cNvSpPr>
              <p:nvPr/>
            </p:nvSpPr>
            <p:spPr bwMode="auto">
              <a:xfrm>
                <a:off x="2016" y="3744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/>
                  <a:t>^</a:t>
                </a:r>
              </a:p>
            </p:txBody>
          </p:sp>
          <p:sp>
            <p:nvSpPr>
              <p:cNvPr id="19472" name="Text Box 62"/>
              <p:cNvSpPr txBox="1">
                <a:spLocks noChangeArrowheads="1"/>
              </p:cNvSpPr>
              <p:nvPr/>
            </p:nvSpPr>
            <p:spPr bwMode="auto">
              <a:xfrm>
                <a:off x="129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19473" name="Text Box 63"/>
              <p:cNvSpPr txBox="1">
                <a:spLocks noChangeArrowheads="1"/>
              </p:cNvSpPr>
              <p:nvPr/>
            </p:nvSpPr>
            <p:spPr bwMode="auto">
              <a:xfrm>
                <a:off x="153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#</a:t>
                </a:r>
              </a:p>
            </p:txBody>
          </p:sp>
          <p:sp>
            <p:nvSpPr>
              <p:cNvPr id="19474" name="Text Box 64"/>
              <p:cNvSpPr txBox="1">
                <a:spLocks noChangeArrowheads="1"/>
              </p:cNvSpPr>
              <p:nvPr/>
            </p:nvSpPr>
            <p:spPr bwMode="auto">
              <a:xfrm>
                <a:off x="1776" y="3744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#</a:t>
                </a:r>
              </a:p>
            </p:txBody>
          </p:sp>
        </p:grpSp>
        <p:sp>
          <p:nvSpPr>
            <p:cNvPr id="19469" name="Line 65"/>
            <p:cNvSpPr>
              <a:spLocks noChangeShapeType="1"/>
            </p:cNvSpPr>
            <p:nvPr/>
          </p:nvSpPr>
          <p:spPr bwMode="auto">
            <a:xfrm>
              <a:off x="2112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507413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71C50B0-BC52-4894-8FA6-DF413406CD57}" type="slidenum">
              <a:rPr lang="zh-CN" altLang="en-US" sz="2400"/>
              <a:t>11</a:t>
            </a:fld>
            <a:endParaRPr lang="en-US" altLang="zh-CN" sz="24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marL="446405" indent="-44640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子串的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操作通常称做串的模式匹配</a:t>
            </a:r>
          </a:p>
          <a:p>
            <a:pPr marL="446405" indent="-44640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算法（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穷举法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</a:p>
          <a:p>
            <a:pPr marL="446405" indent="-446405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从主串的指定位置开始，将主串与模式（要查找的子串）的第一个字符比较，</a:t>
            </a:r>
          </a:p>
          <a:p>
            <a:pPr marL="446405" indent="-446405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1.若相等，则继续逐个比较后续字符；</a:t>
            </a:r>
          </a:p>
          <a:p>
            <a:pPr marL="446405" indent="-446405"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2.若不等，从主串的下一个字符起再重新和模式的字符比较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9A432CC-B7F2-4994-BB4C-01649CDA4416}" type="slidenum">
              <a:rPr lang="zh-CN" altLang="en-US" sz="2400"/>
              <a:t>12</a:t>
            </a:fld>
            <a:endParaRPr lang="en-US" altLang="zh-CN" sz="24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zh-CN" sz="2000" dirty="0">
                <a:ea typeface="黑体" panose="02010609060101010101" pitchFamily="49" charset="-122"/>
              </a:rPr>
              <a:t>int Index(char* S, char* T, int pos) {  //S</a:t>
            </a:r>
            <a:r>
              <a:rPr lang="zh-CN" altLang="en-US" sz="2000" dirty="0">
                <a:ea typeface="黑体" panose="02010609060101010101" pitchFamily="49" charset="-122"/>
              </a:rPr>
              <a:t>为主串，</a:t>
            </a:r>
            <a:r>
              <a:rPr lang="en-US" altLang="zh-CN" sz="2000" dirty="0">
                <a:ea typeface="黑体" panose="02010609060101010101" pitchFamily="49" charset="-122"/>
              </a:rPr>
              <a:t>T</a:t>
            </a:r>
            <a:r>
              <a:rPr lang="zh-CN" altLang="en-US" sz="2000" dirty="0">
                <a:ea typeface="黑体" panose="02010609060101010101" pitchFamily="49" charset="-122"/>
              </a:rPr>
              <a:t>为模式串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>
                <a:ea typeface="黑体" panose="02010609060101010101" pitchFamily="49" charset="-122"/>
              </a:rPr>
              <a:t>int i = pos, j = 0;        // </a:t>
            </a:r>
            <a:r>
              <a:rPr lang="zh-CN" altLang="en-US" sz="2000" dirty="0">
                <a:ea typeface="黑体" panose="02010609060101010101" pitchFamily="49" charset="-122"/>
              </a:rPr>
              <a:t>主串从位置</a:t>
            </a:r>
            <a:r>
              <a:rPr lang="en-US" altLang="zh-CN" sz="2000" dirty="0">
                <a:ea typeface="黑体" panose="02010609060101010101" pitchFamily="49" charset="-122"/>
              </a:rPr>
              <a:t>pos</a:t>
            </a:r>
            <a:r>
              <a:rPr lang="zh-CN" altLang="en-US" sz="2000" dirty="0">
                <a:ea typeface="黑体" panose="02010609060101010101" pitchFamily="49" charset="-122"/>
              </a:rPr>
              <a:t>开始，模式串从位置</a:t>
            </a:r>
            <a:r>
              <a:rPr lang="en-US" altLang="zh-CN" sz="2000" dirty="0"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ea typeface="黑体" panose="02010609060101010101" pitchFamily="49" charset="-122"/>
              </a:rPr>
              <a:t>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</a:t>
            </a:r>
            <a:r>
              <a:rPr lang="en-US" altLang="zh-CN" sz="2000" dirty="0">
                <a:ea typeface="黑体" panose="02010609060101010101" pitchFamily="49" charset="-122"/>
              </a:rPr>
              <a:t>while (S[i]!='\0' &amp;&amp; T[j]!='\0') {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if (S[i] == T[j]){++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; ++j;}	  // </a:t>
            </a:r>
            <a:r>
              <a:rPr lang="zh-CN" altLang="en-US" sz="2000" dirty="0">
                <a:ea typeface="黑体" panose="02010609060101010101" pitchFamily="49" charset="-122"/>
              </a:rPr>
              <a:t>继续比较后继字符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      </a:t>
            </a:r>
            <a:r>
              <a:rPr lang="en-US" altLang="zh-CN" sz="2000" dirty="0">
                <a:ea typeface="黑体" panose="02010609060101010101" pitchFamily="49" charset="-122"/>
              </a:rPr>
              <a:t>else {i=i-j+1; j=0;}                     // </a:t>
            </a:r>
            <a:r>
              <a:rPr lang="zh-CN" altLang="en-US" sz="2000" dirty="0">
                <a:ea typeface="黑体" panose="02010609060101010101" pitchFamily="49" charset="-122"/>
              </a:rPr>
              <a:t>指针后退重新开始匹配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 </a:t>
            </a:r>
            <a:r>
              <a:rPr lang="en-US" altLang="zh-CN" sz="2000" dirty="0">
                <a:ea typeface="黑体" panose="02010609060101010101" pitchFamily="49" charset="-122"/>
              </a:rPr>
              <a:t>}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if (T[j] == '\0’) 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         return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-j;  // </a:t>
            </a:r>
            <a:r>
              <a:rPr lang="zh-CN" altLang="en-US" sz="2000" dirty="0">
                <a:ea typeface="黑体" panose="02010609060101010101" pitchFamily="49" charset="-122"/>
              </a:rPr>
              <a:t>返回与模式第一字符相等的字符在主串中的序号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000" dirty="0">
                <a:ea typeface="黑体" panose="02010609060101010101" pitchFamily="49" charset="-122"/>
              </a:rPr>
              <a:t>       </a:t>
            </a:r>
            <a:r>
              <a:rPr lang="en-US" altLang="zh-CN" sz="2000" dirty="0">
                <a:ea typeface="黑体" panose="02010609060101010101" pitchFamily="49" charset="-122"/>
              </a:rPr>
              <a:t>else  return -1;	    // </a:t>
            </a:r>
            <a:r>
              <a:rPr lang="zh-CN" altLang="en-US" sz="2000" dirty="0">
                <a:ea typeface="黑体" panose="02010609060101010101" pitchFamily="49" charset="-122"/>
              </a:rPr>
              <a:t>匹配不成功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    }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7859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9D92FBC-BF88-46EA-BE39-70591C792AE8}" type="slidenum">
              <a:rPr lang="zh-CN" altLang="en-US" sz="2400"/>
              <a:t>13</a:t>
            </a:fld>
            <a:endParaRPr lang="en-US" altLang="zh-CN" sz="24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在最好的情况下，除比较成功的位置外，其余位置仅需比较一次（模式第一个字符），比较次数为：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i+m-1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n-m+1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(i-1+m)=(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其时间复杂度为：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7859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一、求子串位置函数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Index()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9DB5DE3-A450-4E86-8C76-9C5C9D6AB6CE}" type="slidenum">
              <a:rPr lang="zh-CN" altLang="en-US" sz="2400"/>
              <a:t>14</a:t>
            </a:fld>
            <a:endParaRPr lang="en-US" altLang="zh-CN" sz="240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500313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但在最坏的情况下，如模式为‘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0001’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，主串为‘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00000000000000000001’,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每个位置都比较了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次，比较次数为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ix m</a:t>
            </a:r>
          </a:p>
          <a:p>
            <a:pPr eaLnBrk="1" hangingPunct="1">
              <a:spcBef>
                <a:spcPct val="7000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平均移动元素数为：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n-m+1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m = m x(n-m+2)/2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其时间复杂度为：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O(n x m)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BCD501-8A7B-46BF-9344-E3968500507E}" type="slidenum">
              <a:rPr lang="zh-CN" altLang="en-US" sz="2400"/>
              <a:t>15</a:t>
            </a:fld>
            <a:endParaRPr lang="en-US" altLang="zh-CN" sz="24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index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函数的一种改进,由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D.E.</a:t>
            </a:r>
            <a:r>
              <a:rPr lang="en-US" altLang="zh-CN" sz="28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nuth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克努特)－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J.H.</a:t>
            </a:r>
            <a:r>
              <a:rPr lang="en-US" altLang="zh-CN" sz="28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orris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莫里斯)－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V.R.</a:t>
            </a:r>
            <a:r>
              <a:rPr lang="en-US" altLang="zh-CN" sz="2800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ratt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普拉特)发现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当一趟匹配过程中出现字符比较不等(失配)时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1.不需回溯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2.利用已经得到的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部分匹配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的结果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3.将模式向右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滑动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尽可能远的一段距离(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后，继续进行比较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89BBAF6-CC8B-4074-8DCA-38251A9891D9}" type="slidenum">
              <a:rPr lang="zh-CN" altLang="en-US" sz="2400"/>
              <a:t>16</a:t>
            </a:fld>
            <a:endParaRPr lang="en-US" altLang="zh-CN" sz="24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假设主串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ababcabcacbab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abcac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改进算法的匹配过程如下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			    ↓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第一趟匹配	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a b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↑j=2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↓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=2----6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第二趟匹配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a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↑j=0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↓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=6--9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第三趟匹配	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a b c a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↑j=1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682CC12-5F63-4FD4-BF48-52DF0009002A}" type="slidenum">
              <a:rPr lang="zh-CN" altLang="en-US" sz="2400"/>
              <a:t>17</a:t>
            </a:fld>
            <a:endParaRPr lang="en-US" altLang="zh-CN" sz="24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假设主串为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模式串为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!=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说明，模式串中前面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个字符与主串中对应位置的字符相等，即：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　　　　　　=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703071E-45E9-4ABF-A1EF-970D19D430CF}" type="slidenum">
              <a:rPr lang="zh-CN" altLang="en-US" sz="2400"/>
              <a:t>18</a:t>
            </a:fld>
            <a:endParaRPr lang="en-US" altLang="zh-CN" sz="24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55496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现假定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需要与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k(k&lt;j)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比较,则说明，模式串中前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个字符与主串中对应位置的字符相等，即有以下关系成立：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1C7E59A-5307-48AD-9AF1-588FEAD3AEE7}" type="slidenum">
              <a:rPr lang="zh-CN" altLang="en-US" sz="2400"/>
              <a:t>19</a:t>
            </a:fld>
            <a:endParaRPr lang="en-US" altLang="zh-CN" sz="240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　　　　　　=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i-j+1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由以上两式，有下式成立：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二、字符串术语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1027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EE5289F-1088-465B-BDA0-5C32742CE263}" type="slidenum">
              <a:rPr lang="zh-CN" altLang="en-US" sz="2400"/>
              <a:t>2</a:t>
            </a:fld>
            <a:endParaRPr lang="en-US" altLang="zh-CN" sz="2400"/>
          </a:p>
        </p:txBody>
      </p:sp>
      <p:sp>
        <p:nvSpPr>
          <p:cNvPr id="7172" name="Text Box 1028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7173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：不含任何字符的串，串长度=0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空格串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：仅由一个或多个空格组成的串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：由串中任意个连续的字符组成的子序列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主串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：包含子串的串。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A=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Shenzhen University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B=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University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为子串</a:t>
            </a:r>
          </a:p>
        </p:txBody>
      </p:sp>
      <p:sp>
        <p:nvSpPr>
          <p:cNvPr id="7174" name="Rectangle 1030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CBE5A4C-D954-4C71-8440-E70170EF488B}" type="slidenum">
              <a:rPr lang="zh-CN" altLang="en-US" sz="2400"/>
              <a:t>20</a:t>
            </a:fld>
            <a:endParaRPr lang="en-US" altLang="zh-CN" sz="24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上式是只依赖于模式串的关系式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上式说明,在主串中第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时,仅需与模式串中的第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个字符再开始比较（主串不需要回溯）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F824A46-48FD-4AB7-8138-D05AA9A4C73E}" type="slidenum">
              <a:rPr lang="zh-CN" altLang="en-US" sz="2400"/>
              <a:t>21</a:t>
            </a:fld>
            <a:endParaRPr lang="en-US" altLang="zh-CN" sz="24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或者换言之,在模式串中第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失配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时,模式串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再同主串中对应的失配位置(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的字符继续进行比较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　　　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j-k+1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值可以在作串的匹配之前求出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一般用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函数求取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8D60F71-97C4-466D-B2FC-7EEF467FE443}" type="slidenum">
              <a:rPr lang="zh-CN" altLang="en-US" sz="2400"/>
              <a:t>22</a:t>
            </a:fld>
            <a:endParaRPr lang="en-US" altLang="zh-CN" sz="24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	　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next[j]=　max{k | 0&lt;k&lt;j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-k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6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			　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		其它情况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k=1,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 　　　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有1个字符相同);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　k=2,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j-2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有2个字符相同)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sp>
        <p:nvSpPr>
          <p:cNvPr id="35847" name="AutoShape 7"/>
          <p:cNvSpPr/>
          <p:nvPr/>
        </p:nvSpPr>
        <p:spPr bwMode="auto">
          <a:xfrm>
            <a:off x="2267744" y="3933056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358260A-198D-4C3F-8FDE-C4F91A98A88F}" type="slidenum">
              <a:rPr lang="zh-CN" altLang="en-US" sz="2400"/>
              <a:t>23</a:t>
            </a:fld>
            <a:endParaRPr lang="en-US" altLang="zh-CN" sz="24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5549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数组的算法思想是利用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递推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，即已知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next[0]=-1,…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next[j]=k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1.判断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是否等于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 = k+1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；否则由于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失配，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应将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[k]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再做比较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即取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k=next[k]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，转第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步。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直到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k=-1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终止。</a:t>
            </a:r>
            <a:endParaRPr lang="en-US" altLang="zh-CN" sz="2800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本办法中，实际上模式串既当主串，也当模式串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F5D1827-0C80-4C66-A317-D503DD5086D4}" type="slidenum">
              <a:rPr lang="zh-CN" altLang="en-US" sz="2400"/>
              <a:t>24</a:t>
            </a:fld>
            <a:endParaRPr lang="en-US" altLang="zh-CN" sz="240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值的算法</a:t>
            </a:r>
            <a:endParaRPr lang="zh-CN" altLang="en-US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j=0, next[0]=-1, k=-1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 While(j&lt;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模式串长度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) {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求的是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next[j+1]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(1).若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k=-1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=T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k++,</a:t>
            </a:r>
            <a:r>
              <a:rPr lang="en-US" altLang="zh-CN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,next[j]=k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(2).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否则,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k=next[k]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r>
              <a:rPr lang="en-US" altLang="zh-CN" sz="2400" b="1" i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58821"/>
            <a:ext cx="8382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函数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语言实现)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86FF4B0-4845-43F2-876D-84FD09D481CE}" type="slidenum">
              <a:rPr lang="zh-CN" altLang="en-US" sz="2400"/>
              <a:t>25</a:t>
            </a:fld>
            <a:endParaRPr lang="en-US" altLang="zh-CN" sz="240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1040" y="2452571"/>
            <a:ext cx="8604250" cy="4038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void GetKmpNext(char *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int *Next) {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求模式串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函数值并存入数组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j,k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int m=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Next[0] = -1;  j = 0; k = -1;//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个位置开始比较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while (j&lt;m-1) {	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if ((k==-1) || 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[k] ==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[j]))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    {++k; ++j; Next[j]=k;}  //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继续比较后继字符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else k = Next[k];		    //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模式串向右移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753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 举例)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681288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现有模式串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ababcabd,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aphicFrame>
        <p:nvGraphicFramePr>
          <p:cNvPr id="216168" name="Group 104"/>
          <p:cNvGraphicFramePr>
            <a:graphicFrameLocks noGrp="1"/>
          </p:cNvGraphicFramePr>
          <p:nvPr/>
        </p:nvGraphicFramePr>
        <p:xfrm>
          <a:off x="2773363" y="3198813"/>
          <a:ext cx="5940424" cy="1371600"/>
        </p:xfrm>
        <a:graphic>
          <a:graphicData uri="http://schemas.openxmlformats.org/drawingml/2006/table">
            <a:tbl>
              <a:tblPr/>
              <a:tblGrid>
                <a:gridCol w="129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模式串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i=next[j]</a:t>
                      </a:r>
                    </a:p>
                  </a:txBody>
                  <a:tcPr marL="91460" marR="914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60" marR="914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056" name="Text Box 97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CF702DC-D10E-49FE-9ADF-61073E21A675}" type="slidenum">
              <a:rPr lang="zh-CN" altLang="en-US" sz="2400"/>
              <a:t>26</a:t>
            </a:fld>
            <a:endParaRPr lang="en-US" altLang="zh-CN" sz="2400"/>
          </a:p>
        </p:txBody>
      </p:sp>
      <p:sp>
        <p:nvSpPr>
          <p:cNvPr id="43057" name="Text Box 105"/>
          <p:cNvSpPr txBox="1">
            <a:spLocks noChangeArrowheads="1"/>
          </p:cNvSpPr>
          <p:nvPr/>
        </p:nvSpPr>
        <p:spPr bwMode="auto">
          <a:xfrm>
            <a:off x="609600" y="4600575"/>
            <a:ext cx="87487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next[0] = -1,  next[1]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next[2] = 0,  T[1]=b  != T[next[1]]=T[0]=a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next[3] = 1,  T[2]=a == T[next[2]]=T[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next[4] = 2,  T[3]=b == T[next[3]]=T[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next[5] = 0,  T[4]=c  != T[next[4]] =T[2]=a;  != T[next[2]]=T[0]=a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next[6] = 1,  T[5]=a == T[next[5]] 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next[7] = 2,  T[6]=b == T[next[6]] 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 举例)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现有模式串</a:t>
            </a:r>
            <a:r>
              <a:rPr lang="en-US" altLang="zh-CN" b="1">
                <a:latin typeface="黑体" panose="02010609060101010101" pitchFamily="49" charset="-122"/>
                <a:ea typeface="华文楷体" panose="02010600040101010101" pitchFamily="2" charset="-122"/>
              </a:rPr>
              <a:t>abaababaca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求其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  <p:graphicFrame>
        <p:nvGraphicFramePr>
          <p:cNvPr id="217224" name="Group 136"/>
          <p:cNvGraphicFramePr>
            <a:graphicFrameLocks noGrp="1"/>
          </p:cNvGraphicFramePr>
          <p:nvPr/>
        </p:nvGraphicFramePr>
        <p:xfrm>
          <a:off x="3602303" y="3311525"/>
          <a:ext cx="5329238" cy="933450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模式串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k=next[j]</a:t>
                      </a:r>
                    </a:p>
                  </a:txBody>
                  <a:tcPr marL="0" marR="0" marT="45757" marB="45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45757" marB="45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12" name="Text Box 130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78113D2-B68F-45DC-A02A-39F0C6BB009E}" type="slidenum">
              <a:rPr lang="zh-CN" altLang="en-US" sz="2400"/>
              <a:t>27</a:t>
            </a:fld>
            <a:endParaRPr lang="en-US" altLang="zh-CN" sz="2400"/>
          </a:p>
        </p:txBody>
      </p:sp>
      <p:sp>
        <p:nvSpPr>
          <p:cNvPr id="45113" name="Text Box 131"/>
          <p:cNvSpPr txBox="1">
            <a:spLocks noChangeArrowheads="1"/>
          </p:cNvSpPr>
          <p:nvPr/>
        </p:nvSpPr>
        <p:spPr bwMode="auto">
          <a:xfrm>
            <a:off x="395288" y="4022725"/>
            <a:ext cx="8748712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next[0] = -1,  next[1] =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next[2] = 0,  T[1]=b  != T[next[1]]=T[0]=a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next[3] = 1,  T[2]=a == T[next[2]]=T[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next[4] = 1,  T[3]=a  != T[next[3]]=T[1]=b;  == T[next[1]]=T[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next[5] = 2,  T[4]=b == T[next[4]]=T[1]=b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next[6] = 3,  T[5]=a == T[next[5]]=T[</a:t>
            </a:r>
            <a:r>
              <a:rPr lang="en-US" altLang="zh-CN" sz="2000" dirty="0">
                <a:solidFill>
                  <a:schemeClr val="hlink"/>
                </a:solidFill>
              </a:rPr>
              <a:t>2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next[7] = 2,  T[6]=b  != T[next[6]]=T[3]=a;  == T[next[3]]=T[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next[8] = 3,  T[7]=a == T[next[7]]=T[</a:t>
            </a:r>
            <a:r>
              <a:rPr lang="en-US" altLang="zh-CN" sz="2000" dirty="0">
                <a:solidFill>
                  <a:schemeClr val="hlink"/>
                </a:solidFill>
              </a:rPr>
              <a:t>2</a:t>
            </a:r>
            <a:r>
              <a:rPr lang="en-US" altLang="zh-CN" sz="2000" dirty="0"/>
              <a:t>]=a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next[9]=2,  T[8]=b  != T[next[8]]=T[3]=a;  == T[next[3]]=T[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en-US" altLang="zh-CN" sz="2000" dirty="0"/>
              <a:t>]=b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算法(利用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函数)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6475524-6BB6-4E1C-AD95-54B75C2E7F24}" type="slidenum">
              <a:rPr lang="zh-CN" altLang="en-US" sz="2400"/>
              <a:t>28</a:t>
            </a:fld>
            <a:endParaRPr lang="en-US" altLang="zh-CN" sz="24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函数,可写出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算法如下：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 令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的初值为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pos,j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的初值为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While((i&lt;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主串长度)且(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j&lt;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模式串长度))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(1).若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i++,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j++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(2).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否则,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j=next[j]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  <a:r>
              <a:rPr lang="en-US" altLang="zh-CN" sz="2400" b="1" i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				</a:t>
            </a:r>
            <a:r>
              <a:rPr lang="en-US" altLang="zh-CN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j=-1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表示第一个字符失配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语言实现)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96DBACC-6257-4D5C-A6E1-ED4CB8544D82}" type="slidenum">
              <a:rPr lang="zh-CN" altLang="en-US" sz="2400"/>
              <a:t>29</a:t>
            </a:fld>
            <a:endParaRPr lang="en-US" altLang="zh-CN" sz="24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IndexKmp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(char *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char *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int *Next, int pos) {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为主串，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为模式	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int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=pos, j=0;   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从第一个位置开始比较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int m=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),n=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while 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&lt;m &amp;&amp; j&lt;n) {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   if ((j==-1) || 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 ==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mString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[j])) {++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 ++j;}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继续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else j = Next[j];			         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模式串向右移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if (j==n) return(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-j);   //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返回在主串中的序号</a:t>
            </a:r>
          </a:p>
          <a:p>
            <a:pPr eaLnBrk="1" hangingPunct="1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else return(-1);	     //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匹配不成功</a:t>
            </a:r>
          </a:p>
          <a:p>
            <a:pPr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二、字符串术语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94AA05D-E9F6-4E01-A146-81B69BD208FF}" type="slidenum">
              <a:rPr lang="zh-CN" altLang="en-US" sz="2400"/>
              <a:t>3</a:t>
            </a:fld>
            <a:endParaRPr lang="en-US" altLang="zh-CN" sz="2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：字符在序列中的序号。子串在主串中的位置以子串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字符在主串中的位置来表示。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串相等的条件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：当两个串的长度相等且各个对应位置的字符都相等时才相等。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：确定子串在主串中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出现的位置的运算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算法(时间复杂度)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A9CE6F0-8624-42AD-BF3F-218F43D00C84}" type="slidenum">
              <a:rPr lang="zh-CN" altLang="en-US" sz="2400"/>
              <a:t>30</a:t>
            </a:fld>
            <a:endParaRPr lang="en-US" altLang="zh-CN" sz="2400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串的匹配算法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Index_KMP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函数的时间复杂度为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为了求模式串的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值,其算法与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Index_KMP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很相似,其时间复杂度为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O(m)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因此,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算法的时间复杂度为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O(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n+m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986B3E8-7054-41BA-9318-126DE0E0AAE6}" type="slidenum">
              <a:rPr lang="en-US" altLang="zh-CN" smtClean="0"/>
              <a:t>31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71600" y="308707"/>
            <a:ext cx="22322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3366CC"/>
                </a:solidFill>
                <a:ea typeface="黑体" panose="02010609060101010101" pitchFamily="49" charset="-122"/>
              </a:rPr>
              <a:t>课堂练习</a:t>
            </a:r>
          </a:p>
        </p:txBody>
      </p:sp>
      <p:sp>
        <p:nvSpPr>
          <p:cNvPr id="118788" name="Text Box 5"/>
          <p:cNvSpPr txBox="1">
            <a:spLocks noChangeArrowheads="1"/>
          </p:cNvSpPr>
          <p:nvPr/>
        </p:nvSpPr>
        <p:spPr bwMode="auto">
          <a:xfrm>
            <a:off x="395536" y="1196752"/>
            <a:ext cx="83529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假设主串</a:t>
            </a:r>
            <a:r>
              <a:rPr lang="en-US" altLang="zh-CN" b="1" dirty="0" err="1">
                <a:latin typeface="+mn-ea"/>
                <a:ea typeface="+mn-ea"/>
                <a:cs typeface="Arial" panose="020B0604020202020204" pitchFamily="34" charset="0"/>
              </a:rPr>
              <a:t>acabaabaabcacaabc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，模式串</a:t>
            </a:r>
            <a:r>
              <a:rPr lang="en-US" altLang="zh-CN" b="1" dirty="0" err="1">
                <a:latin typeface="+mn-ea"/>
                <a:ea typeface="+mn-ea"/>
                <a:cs typeface="Arial" panose="020B0604020202020204" pitchFamily="34" charset="0"/>
              </a:rPr>
              <a:t>abaabcac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，先求出模式串的</a:t>
            </a:r>
            <a:r>
              <a:rPr lang="en-US" altLang="zh-CN" b="1" dirty="0">
                <a:latin typeface="+mn-ea"/>
                <a:ea typeface="+mn-ea"/>
                <a:cs typeface="Arial" panose="020B0604020202020204" pitchFamily="34" charset="0"/>
              </a:rPr>
              <a:t>next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值，然后再写出</a:t>
            </a:r>
            <a:r>
              <a:rPr lang="en-US" altLang="zh-CN" b="1" dirty="0" err="1">
                <a:latin typeface="+mn-ea"/>
                <a:ea typeface="+mn-ea"/>
                <a:cs typeface="Arial" panose="020B0604020202020204" pitchFamily="34" charset="0"/>
              </a:rPr>
              <a:t>kmp</a:t>
            </a:r>
            <a:r>
              <a:rPr lang="zh-CN" altLang="zh-CN" b="1" dirty="0">
                <a:latin typeface="+mn-ea"/>
                <a:ea typeface="+mn-ea"/>
                <a:cs typeface="Arial" panose="020B0604020202020204" pitchFamily="34" charset="0"/>
              </a:rPr>
              <a:t>算法的具体匹配过程。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467544" y="2913190"/>
            <a:ext cx="7669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解：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、模式串的</a:t>
            </a:r>
            <a:r>
              <a:rPr lang="en-US" altLang="zh-CN" b="1" dirty="0">
                <a:latin typeface="+mn-ea"/>
                <a:ea typeface="+mn-ea"/>
              </a:rPr>
              <a:t>next</a:t>
            </a:r>
            <a:r>
              <a:rPr lang="zh-CN" altLang="en-US" b="1" dirty="0">
                <a:latin typeface="+mn-ea"/>
                <a:ea typeface="+mn-ea"/>
              </a:rPr>
              <a:t>值为：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59631" y="3559830"/>
          <a:ext cx="62646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模式串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next[j]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-1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fld id="{2986B3E8-7054-41BA-9318-126DE0E0AAE6}" type="slidenum">
              <a:rPr lang="en-US" altLang="zh-CN" smtClean="0"/>
              <a:t>32</a:t>
            </a:fld>
            <a:endParaRPr lang="en-US" altLang="zh-CN" sz="1400" dirty="0">
              <a:latin typeface="Arial Black" panose="020B0A04020102020204" pitchFamily="34" charset="0"/>
            </a:endParaRP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11560" y="404664"/>
            <a:ext cx="7669113" cy="714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endParaRPr lang="zh-CN" altLang="zh-CN" dirty="0"/>
          </a:p>
          <a:p>
            <a:pPr>
              <a:buNone/>
            </a:pPr>
            <a:r>
              <a:rPr lang="en-US" altLang="zh-CN" sz="2000" b="1" dirty="0"/>
              <a:t> 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(1) </a:t>
            </a:r>
            <a:r>
              <a:rPr lang="zh-CN" altLang="zh-CN" sz="2000" b="1" dirty="0"/>
              <a:t>第一趟匹配：</a:t>
            </a:r>
            <a:r>
              <a:rPr lang="en-US" altLang="zh-CN" sz="2000" b="1" dirty="0"/>
              <a:t>a 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/>
              <a:t> a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a 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en-US" altLang="zh-CN" sz="2000" b="1" dirty="0"/>
              <a:t> 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j=1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(2) </a:t>
            </a:r>
            <a:r>
              <a:rPr lang="zh-CN" altLang="zh-CN" sz="2000" b="1" dirty="0"/>
              <a:t>第二趟匹配：</a:t>
            </a:r>
            <a:r>
              <a:rPr lang="en-US" altLang="zh-CN" sz="2000" b="1" dirty="0"/>
              <a:t>a </a:t>
            </a:r>
            <a:r>
              <a:rPr lang="en-US" altLang="zh-CN" sz="20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/>
              <a:t> a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a 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/>
              <a:t>                              j=0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=2---------7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(3) </a:t>
            </a:r>
            <a:r>
              <a:rPr lang="zh-CN" altLang="zh-CN" sz="2000" b="1" dirty="0"/>
              <a:t>第三趟匹配：</a:t>
            </a:r>
            <a:r>
              <a:rPr lang="en-US" altLang="zh-CN" sz="2000" b="1" dirty="0"/>
              <a:t>a c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                j=5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      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=7-----------13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(4) </a:t>
            </a:r>
            <a:r>
              <a:rPr lang="zh-CN" altLang="zh-CN" sz="2000" b="1" dirty="0"/>
              <a:t>第四趟匹配：</a:t>
            </a:r>
            <a:r>
              <a:rPr lang="en-US" altLang="zh-CN" sz="2000" b="1" dirty="0"/>
              <a:t>a c a b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 a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 dirty="0"/>
              <a:t>                                           a b 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</a:t>
            </a:r>
            <a:r>
              <a:rPr lang="en-US" altLang="zh-CN" sz="2000" b="1" dirty="0"/>
              <a:t> b c a c</a:t>
            </a:r>
            <a:endParaRPr lang="zh-CN" altLang="zh-CN" sz="2000" b="1" dirty="0"/>
          </a:p>
          <a:p>
            <a:pPr>
              <a:buNone/>
            </a:pPr>
            <a:r>
              <a:rPr lang="en-US" altLang="zh-CN" sz="2000" b="1"/>
              <a:t>                                                                    </a:t>
            </a:r>
            <a:r>
              <a:rPr lang="en-US" altLang="zh-CN" sz="2000" b="1" dirty="0"/>
              <a:t>j=8</a:t>
            </a:r>
            <a:endParaRPr lang="zh-CN" altLang="zh-CN" sz="20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ea typeface="黑体" panose="02010609060101010101" pitchFamily="49" charset="-122"/>
            </a:endParaRPr>
          </a:p>
        </p:txBody>
      </p:sp>
      <p:cxnSp>
        <p:nvCxnSpPr>
          <p:cNvPr id="118814" name="直接箭头连接符 118813"/>
          <p:cNvCxnSpPr/>
          <p:nvPr/>
        </p:nvCxnSpPr>
        <p:spPr bwMode="auto">
          <a:xfrm>
            <a:off x="2915816" y="126876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0" name="直接箭头连接符 189439"/>
          <p:cNvCxnSpPr/>
          <p:nvPr/>
        </p:nvCxnSpPr>
        <p:spPr bwMode="auto">
          <a:xfrm>
            <a:off x="2906696" y="270892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3" name="直接箭头连接符 189442"/>
          <p:cNvCxnSpPr/>
          <p:nvPr/>
        </p:nvCxnSpPr>
        <p:spPr bwMode="auto">
          <a:xfrm>
            <a:off x="3075312" y="41490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5" name="直接箭头连接符 189444"/>
          <p:cNvCxnSpPr/>
          <p:nvPr/>
        </p:nvCxnSpPr>
        <p:spPr bwMode="auto">
          <a:xfrm>
            <a:off x="4176000" y="566124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48" name="直接箭头连接符 189447"/>
          <p:cNvCxnSpPr/>
          <p:nvPr/>
        </p:nvCxnSpPr>
        <p:spPr bwMode="auto">
          <a:xfrm flipV="1">
            <a:off x="2843808" y="198884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50" name="直接箭头连接符 189449"/>
          <p:cNvCxnSpPr/>
          <p:nvPr/>
        </p:nvCxnSpPr>
        <p:spPr bwMode="auto">
          <a:xfrm flipV="1">
            <a:off x="2843808" y="3429000"/>
            <a:ext cx="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52" name="直接箭头连接符 189451"/>
          <p:cNvCxnSpPr/>
          <p:nvPr/>
        </p:nvCxnSpPr>
        <p:spPr bwMode="auto">
          <a:xfrm flipV="1">
            <a:off x="3059832" y="494116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9454" name="直接箭头连接符 189453"/>
          <p:cNvCxnSpPr/>
          <p:nvPr/>
        </p:nvCxnSpPr>
        <p:spPr bwMode="auto">
          <a:xfrm flipV="1">
            <a:off x="4176000" y="6381328"/>
            <a:ext cx="0" cy="223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43938" y="6215063"/>
            <a:ext cx="37623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EDF3D2-7A00-48B2-B2A8-AE18B9B73C77}" type="slidenum"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fld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500063" y="1214438"/>
            <a:ext cx="792956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问：空串和空格串有无区别？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答：有区别。空串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(Null String)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是指长度为零的串；而空格串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(Blank  String),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是指包含一个或多个空白字符“  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的字符串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220" name="矩形 9"/>
          <p:cNvSpPr>
            <a:spLocks noChangeArrowheads="1"/>
          </p:cNvSpPr>
          <p:nvPr/>
        </p:nvSpPr>
        <p:spPr bwMode="auto">
          <a:xfrm>
            <a:off x="500063" y="4643438"/>
            <a:ext cx="7858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空串是任意串的子串；任意串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本身的子串，除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本身外，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的其他子串称为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真子串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。”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  ——《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中山大学出版社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三、字符串与线性表的关系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6FF4F2E-05F3-474D-BD80-0DFA3C6ABB03}" type="slidenum">
              <a:rPr lang="zh-CN" altLang="en-US" sz="2400"/>
              <a:t>5</a:t>
            </a:fld>
            <a:endParaRPr lang="en-US" altLang="zh-CN" sz="24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05813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串的逻辑结构和线性表极为相似，它们都是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串中的每个字符都仅有一个前驱（第一个没有）和一个后继（最后一个没有）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三、字符串与线性表的关系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ABAA26-085C-48B8-921D-EF7F7296A717}" type="slidenum">
              <a:rPr lang="zh-CN" altLang="en-US" sz="2400"/>
              <a:t>6</a:t>
            </a:fld>
            <a:endParaRPr lang="en-US" altLang="zh-CN" sz="24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字符串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47725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串与线性表又有区别，主要表现为：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串的数据对象约定是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在线性表的基本操作中，以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单个元素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作为操作对象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在串的基本操作中，通常以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串的整体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作为操作对象，如：在串中查找某个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、在串的某个位置上插入一个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B7222F-D763-42F4-A6C9-D8ECF9F1EDB8}" type="slidenum"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fld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770" name="AutoShape 2"/>
          <p:cNvSpPr>
            <a:spLocks noChangeArrowheads="1"/>
          </p:cNvSpPr>
          <p:nvPr/>
        </p:nvSpPr>
        <p:spPr bwMode="auto">
          <a:xfrm>
            <a:off x="3423493" y="6021288"/>
            <a:ext cx="5180955" cy="577850"/>
          </a:xfrm>
          <a:prstGeom prst="wedgeRectCallout">
            <a:avLst>
              <a:gd name="adj1" fmla="val -53370"/>
              <a:gd name="adj2" fmla="val -2695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语言中已有类似串运算函数！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142875" y="1285875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ADT String{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Objects:    D={a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="1" baseline="-8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∈CharacterSet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i=1, 2,…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n, n≥0}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Relations: R1={&lt;a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&gt; | 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000" b="1" baseline="-8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∈D, i=2, …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n}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functions: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至少有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种基本操作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StrAssign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(&amp;T, chars)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串赋值，生成值为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StrCompare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(S,T)   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串比较，若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file"/>
              </a:rPr>
              <a:t>S&gt;T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，返回值大于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StrLength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(S)      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求串长，即返回串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中的元素个数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Concat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(&amp;T, S1, S2)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串连接，用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的新串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SubString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(&amp;Sub, S, pos,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pos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起长度为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的子串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StrCopy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&amp;T,S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       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由串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复制得到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……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Index(S, T, pos)         //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子串定位函数（模式匹配），返回位置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Replace(&amp;S, T,V)        //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用子串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替换子串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}ADT String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077200" cy="519112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串的抽象数据类型定义</a:t>
            </a:r>
            <a:r>
              <a:rPr lang="zh-CN" altLang="en-US" sz="28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（参见教材</a:t>
            </a:r>
            <a:r>
              <a:rPr lang="en-US" altLang="zh-CN" sz="28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P71</a:t>
            </a:r>
            <a:r>
              <a:rPr lang="zh-CN" altLang="en-US" sz="28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16774" name="AutoShape 6"/>
          <p:cNvSpPr/>
          <p:nvPr/>
        </p:nvSpPr>
        <p:spPr bwMode="auto">
          <a:xfrm flipH="1">
            <a:off x="857250" y="2714625"/>
            <a:ext cx="77788" cy="2286000"/>
          </a:xfrm>
          <a:prstGeom prst="rightBrace">
            <a:avLst>
              <a:gd name="adj1" fmla="val 213468"/>
              <a:gd name="adj2" fmla="val 50000"/>
            </a:avLst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357188" y="2786063"/>
            <a:ext cx="3587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最小操作子集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nimBg="1" autoUpdateAnimBg="0"/>
      <p:bldP spid="416771" grpId="0" build="p" autoUpdateAnimBg="0"/>
      <p:bldP spid="416774" grpId="0" animBg="1"/>
      <p:bldP spid="4167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一、定长顺序存储表示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24B8703-C20B-4AA2-9FD3-67041D965E21}" type="slidenum">
              <a:rPr lang="zh-CN" altLang="en-US" sz="2400"/>
              <a:t>8</a:t>
            </a:fld>
            <a:endParaRPr lang="en-US" altLang="zh-CN" sz="24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2357438"/>
            <a:ext cx="8534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用一组地址连续的存储单元存储字符序列（属静态存储方式）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语言中的字符串定义(以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为串结束标志)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char Str[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MAXSTRLEN+1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定义了长度为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MAXSTRLEN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字符存储空间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字符串长度可以是小于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MAXSTRLEN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的任何值（最长串长度有限制，多余部分将被截断）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二、堆分配存储表示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726357A-FA80-4E12-932E-21A597553DE7}" type="slidenum">
              <a:rPr lang="zh-CN" altLang="en-US" sz="2400"/>
              <a:t>9</a:t>
            </a:fld>
            <a:endParaRPr lang="en-US" altLang="zh-CN" sz="240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串的表示和实现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88" y="2819400"/>
            <a:ext cx="8334375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在程序执行过程中，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动态分配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new）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一组地址连续的存储单元存储字符序列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语言中，由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new()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delete()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动态分配与回收的存储空间称为堆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若在操作中串值改变，还可以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按新串长度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增加空间（即动态数组概念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或使用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string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类型。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第４章　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69</TotalTime>
  <Words>7983</Words>
  <Application>Microsoft Office PowerPoint</Application>
  <PresentationFormat>全屏显示(4:3)</PresentationFormat>
  <Paragraphs>770</Paragraphs>
  <Slides>32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PingFang SC</vt:lpstr>
      <vt:lpstr>黑体</vt:lpstr>
      <vt:lpstr>宋体</vt:lpstr>
      <vt:lpstr>微软雅黑</vt:lpstr>
      <vt:lpstr>Arial</vt:lpstr>
      <vt:lpstr>Arial Black</vt:lpstr>
      <vt:lpstr>Calibri</vt:lpstr>
      <vt:lpstr>Tahoma</vt:lpstr>
      <vt:lpstr>Times New Roman</vt:lpstr>
      <vt:lpstr>Wingdings</vt:lpstr>
      <vt:lpstr>数字图像处理</vt:lpstr>
      <vt:lpstr>位图图像</vt:lpstr>
      <vt:lpstr>一、字符串（string）</vt:lpstr>
      <vt:lpstr>二、字符串术语</vt:lpstr>
      <vt:lpstr>二、字符串术语</vt:lpstr>
      <vt:lpstr>PowerPoint 演示文稿</vt:lpstr>
      <vt:lpstr>三、字符串与线性表的关系</vt:lpstr>
      <vt:lpstr>三、字符串与线性表的关系</vt:lpstr>
      <vt:lpstr>串的抽象数据类型定义（参见教材P71）</vt:lpstr>
      <vt:lpstr>一、定长顺序存储表示</vt:lpstr>
      <vt:lpstr>二、堆分配存储表示</vt:lpstr>
      <vt:lpstr>三、链存储表示</vt:lpstr>
      <vt:lpstr>一、求子串位置函数Index()</vt:lpstr>
      <vt:lpstr>一、求子串位置函数Index()</vt:lpstr>
      <vt:lpstr>一、求子串位置函数Index()</vt:lpstr>
      <vt:lpstr>一、求子串位置函数Index()</vt:lpstr>
      <vt:lpstr>二、KMP算法</vt:lpstr>
      <vt:lpstr>二、KMP算法(举例)</vt:lpstr>
      <vt:lpstr>二、KMP算法</vt:lpstr>
      <vt:lpstr>二、KMP算法</vt:lpstr>
      <vt:lpstr>二、KMP算法</vt:lpstr>
      <vt:lpstr>二、KMP算法</vt:lpstr>
      <vt:lpstr>二、KMP算法</vt:lpstr>
      <vt:lpstr>二、KMP算法(next函数)</vt:lpstr>
      <vt:lpstr>二、KMP算法(next函数)</vt:lpstr>
      <vt:lpstr>二、KMP算法(next函数)</vt:lpstr>
      <vt:lpstr>二、KMP算法(next函数 C++语言实现)</vt:lpstr>
      <vt:lpstr>二、KMP算法(next函数 举例)</vt:lpstr>
      <vt:lpstr>二、KMP算法(next函数 举例)</vt:lpstr>
      <vt:lpstr>二、KMP算法(利用next函数)</vt:lpstr>
      <vt:lpstr>二、KMP算法(C语言实现)</vt:lpstr>
      <vt:lpstr>二、KMP算法(时间复杂度)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曹 弈轩</cp:lastModifiedBy>
  <cp:revision>650</cp:revision>
  <cp:lastPrinted>2113-01-01T00:00:00Z</cp:lastPrinted>
  <dcterms:created xsi:type="dcterms:W3CDTF">2002-05-23T03:32:00Z</dcterms:created>
  <dcterms:modified xsi:type="dcterms:W3CDTF">2021-02-16T12:49:47Z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