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4"/>
  </p:notesMasterIdLst>
  <p:handoutMasterIdLst>
    <p:handoutMasterId r:id="rId35"/>
  </p:handoutMasterIdLst>
  <p:sldIdLst>
    <p:sldId id="269" r:id="rId2"/>
    <p:sldId id="270" r:id="rId3"/>
    <p:sldId id="271" r:id="rId4"/>
    <p:sldId id="299" r:id="rId5"/>
    <p:sldId id="272" r:id="rId6"/>
    <p:sldId id="273" r:id="rId7"/>
    <p:sldId id="300" r:id="rId8"/>
    <p:sldId id="301" r:id="rId9"/>
    <p:sldId id="302" r:id="rId10"/>
    <p:sldId id="274" r:id="rId11"/>
    <p:sldId id="275" r:id="rId12"/>
    <p:sldId id="276" r:id="rId13"/>
    <p:sldId id="277" r:id="rId14"/>
    <p:sldId id="278" r:id="rId15"/>
    <p:sldId id="279" r:id="rId16"/>
    <p:sldId id="306" r:id="rId17"/>
    <p:sldId id="280" r:id="rId18"/>
    <p:sldId id="284" r:id="rId19"/>
    <p:sldId id="283" r:id="rId20"/>
    <p:sldId id="293" r:id="rId21"/>
    <p:sldId id="285" r:id="rId22"/>
    <p:sldId id="297" r:id="rId23"/>
    <p:sldId id="286" r:id="rId24"/>
    <p:sldId id="287" r:id="rId25"/>
    <p:sldId id="296" r:id="rId26"/>
    <p:sldId id="298" r:id="rId27"/>
    <p:sldId id="295" r:id="rId28"/>
    <p:sldId id="288" r:id="rId29"/>
    <p:sldId id="289" r:id="rId30"/>
    <p:sldId id="290" r:id="rId31"/>
    <p:sldId id="291" r:id="rId32"/>
    <p:sldId id="292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7C80"/>
    <a:srgbClr val="CC3300"/>
    <a:srgbClr val="808080"/>
    <a:srgbClr val="DDDDDD"/>
    <a:srgbClr val="AC549B"/>
    <a:srgbClr val="3333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61462" autoAdjust="0"/>
  </p:normalViewPr>
  <p:slideViewPr>
    <p:cSldViewPr>
      <p:cViewPr varScale="1">
        <p:scale>
          <a:sx n="61" d="100"/>
          <a:sy n="61" d="100"/>
        </p:scale>
        <p:origin x="174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7.xml"/><Relationship Id="rId18" Type="http://schemas.openxmlformats.org/officeDocument/2006/relationships/slide" Target="slides/slide22.xml"/><Relationship Id="rId26" Type="http://schemas.openxmlformats.org/officeDocument/2006/relationships/slide" Target="slides/slide30.xml"/><Relationship Id="rId3" Type="http://schemas.openxmlformats.org/officeDocument/2006/relationships/slide" Target="slides/slide3.xml"/><Relationship Id="rId21" Type="http://schemas.openxmlformats.org/officeDocument/2006/relationships/slide" Target="slides/slide25.xml"/><Relationship Id="rId7" Type="http://schemas.openxmlformats.org/officeDocument/2006/relationships/slide" Target="slides/slide11.xml"/><Relationship Id="rId12" Type="http://schemas.openxmlformats.org/officeDocument/2006/relationships/slide" Target="slides/slide16.xml"/><Relationship Id="rId17" Type="http://schemas.openxmlformats.org/officeDocument/2006/relationships/slide" Target="slides/slide21.xml"/><Relationship Id="rId25" Type="http://schemas.openxmlformats.org/officeDocument/2006/relationships/slide" Target="slides/slide29.xml"/><Relationship Id="rId2" Type="http://schemas.openxmlformats.org/officeDocument/2006/relationships/slide" Target="slides/slide2.xml"/><Relationship Id="rId16" Type="http://schemas.openxmlformats.org/officeDocument/2006/relationships/slide" Target="slides/slide20.xml"/><Relationship Id="rId20" Type="http://schemas.openxmlformats.org/officeDocument/2006/relationships/slide" Target="slides/slide24.xml"/><Relationship Id="rId1" Type="http://schemas.openxmlformats.org/officeDocument/2006/relationships/slide" Target="slides/slide1.xml"/><Relationship Id="rId6" Type="http://schemas.openxmlformats.org/officeDocument/2006/relationships/slide" Target="slides/slide10.xml"/><Relationship Id="rId11" Type="http://schemas.openxmlformats.org/officeDocument/2006/relationships/slide" Target="slides/slide15.xml"/><Relationship Id="rId24" Type="http://schemas.openxmlformats.org/officeDocument/2006/relationships/slide" Target="slides/slide28.xml"/><Relationship Id="rId5" Type="http://schemas.openxmlformats.org/officeDocument/2006/relationships/slide" Target="slides/slide6.xml"/><Relationship Id="rId15" Type="http://schemas.openxmlformats.org/officeDocument/2006/relationships/slide" Target="slides/slide19.xml"/><Relationship Id="rId23" Type="http://schemas.openxmlformats.org/officeDocument/2006/relationships/slide" Target="slides/slide27.xml"/><Relationship Id="rId28" Type="http://schemas.openxmlformats.org/officeDocument/2006/relationships/slide" Target="slides/slide32.xml"/><Relationship Id="rId10" Type="http://schemas.openxmlformats.org/officeDocument/2006/relationships/slide" Target="slides/slide14.xml"/><Relationship Id="rId19" Type="http://schemas.openxmlformats.org/officeDocument/2006/relationships/slide" Target="slides/slide23.xml"/><Relationship Id="rId4" Type="http://schemas.openxmlformats.org/officeDocument/2006/relationships/slide" Target="slides/slide5.xml"/><Relationship Id="rId9" Type="http://schemas.openxmlformats.org/officeDocument/2006/relationships/slide" Target="slides/slide13.xml"/><Relationship Id="rId14" Type="http://schemas.openxmlformats.org/officeDocument/2006/relationships/slide" Target="slides/slide18.xml"/><Relationship Id="rId22" Type="http://schemas.openxmlformats.org/officeDocument/2006/relationships/slide" Target="slides/slide26.xml"/><Relationship Id="rId27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E130EB67-5138-472E-A205-34B76ADB85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68367EA5-0637-4544-851A-2AB90482E45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BFA97EED-1E40-48AC-8A1C-9B744A5A120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A3C21C08-25DE-4A3E-A734-BFE3A304E28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C19DA53-7A54-4116-B7A7-991553C8B9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2265B2A1-CEED-45A6-A598-C4EF48DDEB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D2AF59A3-C434-4690-963D-9EAF747F654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7F04A49-F550-4BF0-AE26-FD39C3D476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592493C5-CCCE-41E0-8B18-7D9E055EDB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0B1C821E-634B-4F9D-9755-D4A66BE638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>
            <a:extLst>
              <a:ext uri="{FF2B5EF4-FFF2-40B4-BE49-F238E27FC236}">
                <a16:creationId xmlns:a16="http://schemas.microsoft.com/office/drawing/2014/main" id="{A346B97E-457D-4F32-9CE8-40449219D8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25AE7A-2F1A-475C-BB31-A77FEC3C49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FBD36FDE-FB20-4776-B324-00457BCBA2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001CF3BE-D3AF-49E0-838E-1B1107800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串（字符串）是一种特殊的线性表，它的数据元素是字符。串是计算机非数值处理的主要对象之一。例如，在汇编和高级语言的编译程序中，源程序和目标程序都是字符串数据；信息检索系统、文字编辑系统都是以字符串数据作为对象的。</a:t>
            </a:r>
            <a:endParaRPr lang="en-US" altLang="zh-CN"/>
          </a:p>
          <a:p>
            <a:r>
              <a:rPr lang="zh-CN" altLang="en-US"/>
              <a:t>串具有自身的特性，常常把一个串作为一个整体来处理。</a:t>
            </a:r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C98E7371-AB39-482D-B216-0B88FE739B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C6E19C9-470A-46CF-BD84-C5576E4BB182}" type="slidenum">
              <a:rPr lang="zh-CN" altLang="en-US" sz="1200" smtClean="0"/>
              <a:pPr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E4A9E419-4E39-4541-9B24-5DA4F57FD9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E3A9FE5A-84D1-4C36-9373-E8666CDAF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next[j]</a:t>
            </a:r>
            <a:r>
              <a:rPr lang="zh-CN" altLang="en-US"/>
              <a:t>值的确定有两种情况：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、模式已经滑到第一个字符了，这种情况用</a:t>
            </a:r>
            <a:r>
              <a:rPr lang="en-US" altLang="zh-CN"/>
              <a:t>i=0</a:t>
            </a:r>
            <a:r>
              <a:rPr lang="zh-CN" altLang="en-US"/>
              <a:t>表示，此时</a:t>
            </a:r>
            <a:r>
              <a:rPr lang="en-US" altLang="zh-CN"/>
              <a:t>next[j]=1</a:t>
            </a:r>
          </a:p>
          <a:p>
            <a:r>
              <a:rPr lang="en-US" altLang="zh-CN"/>
              <a:t>2</a:t>
            </a:r>
            <a:r>
              <a:rPr lang="zh-CN" altLang="en-US"/>
              <a:t>、模式匹配满足条件，此时</a:t>
            </a:r>
            <a:r>
              <a:rPr lang="en-US" altLang="zh-CN"/>
              <a:t>i=next[j-1],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=T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这种情况，此时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next[j]=next[j-1]+1=i+1</a:t>
            </a:r>
          </a:p>
          <a:p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注意：在求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next[j]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值时，当发生不匹配时，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没有变化，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一直往前滑动，直到上述两个条件有一个满足为止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为了简化编程，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都表示的是待匹配的前一个位置</a:t>
            </a:r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711962FA-7554-4949-B9F2-BACC69D35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13BD663-7577-4644-BC83-2BA258531153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8B9E324E-5223-4618-B7B3-F8D133E044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5EA4704F-F7FD-46E7-B44D-883AB77BC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i=next[i];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void GetKmpNext(char *sString, int *Next) {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	//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求模式串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sString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函数值并存入数组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位置存放串长度；串采用顺序存储结构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int i, j;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	Next[0] = sString[0];		     //Next[0]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存放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元素数目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Next[1] = 0; Next[2] = 1; j = 2; i = 1;             //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从第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个位置开始比较，此时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next[2]=1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，所以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i=1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while (j&lt;=Next[0]) {		     // T[0]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中存放串长度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	   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while((i&gt;0) &amp;&amp; (sString[i] != sString[j])) 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	        {  i=next[i]; } 	     //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模式串向右移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i++;  j++; next[j]=i;  	//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或者写成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next[++j]=++i;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                     }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8CCA4107-F04D-4E16-ACFB-C461A2CD2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9810B1-1F70-4990-B487-E4EB8BFF783A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D7955A8B-5F56-4DE0-892D-E2097C12E5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767362FA-4E9E-4674-9F55-667FB18AA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2BCC965F-AF42-4AC3-AB86-40FC19AD3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D6FACC7-A1F4-47D0-A223-DA3AB3127789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250EB4A0-4D2E-4C53-887A-5D2FE53EC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5CE77EE2-5AB4-4A02-BF3F-6F78C6E9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j        1   2   3   4   5   6   7   8   9   10</a:t>
            </a:r>
          </a:p>
          <a:p>
            <a:r>
              <a:rPr lang="zh-CN" altLang="en-US"/>
              <a:t>模式串   </a:t>
            </a:r>
            <a:r>
              <a:rPr lang="en-US" altLang="zh-CN"/>
              <a:t>a   b   a   a   b   a   b   a   b   a</a:t>
            </a:r>
          </a:p>
          <a:p>
            <a:r>
              <a:rPr lang="en-US" altLang="zh-CN"/>
              <a:t>Next[j]  0   1   1   2   2   3   4   3   4   3</a:t>
            </a:r>
          </a:p>
          <a:p>
            <a:endParaRPr lang="en-US" altLang="zh-CN"/>
          </a:p>
          <a:p>
            <a:r>
              <a:rPr lang="zh-CN" altLang="en-US"/>
              <a:t>当</a:t>
            </a:r>
            <a:r>
              <a:rPr lang="en-US" altLang="zh-CN"/>
              <a:t>j=8</a:t>
            </a:r>
            <a:r>
              <a:rPr lang="zh-CN" altLang="en-US"/>
              <a:t>时的具体匹配过程如下：</a:t>
            </a:r>
            <a:endParaRPr lang="en-US" altLang="zh-CN"/>
          </a:p>
          <a:p>
            <a:r>
              <a:rPr lang="zh-CN" altLang="en-US"/>
              <a:t>第一次：</a:t>
            </a:r>
            <a:r>
              <a:rPr lang="en-US" altLang="zh-CN"/>
              <a:t>i=next[7]=4</a:t>
            </a:r>
            <a:r>
              <a:rPr lang="zh-CN" altLang="en-US"/>
              <a:t>，判断</a:t>
            </a:r>
            <a:r>
              <a:rPr lang="en-US" altLang="zh-CN"/>
              <a:t>T[7]</a:t>
            </a:r>
            <a:r>
              <a:rPr lang="zh-CN" altLang="en-US"/>
              <a:t>是否等于</a:t>
            </a:r>
            <a:r>
              <a:rPr lang="en-US" altLang="zh-CN"/>
              <a:t>T[4]</a:t>
            </a:r>
            <a:r>
              <a:rPr lang="zh-CN" altLang="en-US"/>
              <a:t>，不等，则</a:t>
            </a:r>
            <a:r>
              <a:rPr lang="en-US" altLang="zh-CN"/>
              <a:t>i=next[4]=2</a:t>
            </a:r>
            <a:r>
              <a:rPr lang="zh-CN" altLang="en-US"/>
              <a:t>；</a:t>
            </a:r>
            <a:endParaRPr lang="en-US" altLang="zh-CN"/>
          </a:p>
          <a:p>
            <a:r>
              <a:rPr lang="zh-CN" altLang="en-US"/>
              <a:t>第二次：判断</a:t>
            </a:r>
            <a:r>
              <a:rPr lang="en-US" altLang="zh-CN"/>
              <a:t>T[7]</a:t>
            </a:r>
            <a:r>
              <a:rPr lang="zh-CN" altLang="en-US"/>
              <a:t>是否等于</a:t>
            </a:r>
            <a:r>
              <a:rPr lang="en-US" altLang="zh-CN"/>
              <a:t>T[2]</a:t>
            </a:r>
            <a:r>
              <a:rPr lang="zh-CN" altLang="en-US"/>
              <a:t>，相等，则</a:t>
            </a:r>
            <a:r>
              <a:rPr lang="en-US" altLang="zh-CN"/>
              <a:t>next[7]=next[4]+1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5876FF38-8B0D-430C-86EF-291565917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59C692-C26B-4B50-9464-8E728BA1FC19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F49BD903-89F4-4A6A-8216-A361023BD1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A30D6330-974C-48CF-AAB8-C0C22BDE6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两种匹配方式的对比：</a:t>
            </a:r>
            <a:endParaRPr lang="en-US" altLang="zh-CN"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int Index(Sstring S, Sstring T, int pos) {  //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int *Next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多了个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数组</a:t>
            </a:r>
            <a:endParaRPr lang="en-US" altLang="zh-CN"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	//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为主串，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为模式，串的第0位置存放串长度；串采用顺序存储结构</a:t>
            </a:r>
            <a:endParaRPr lang="en-US" altLang="zh-CN"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黑体" panose="02010609060101010101" pitchFamily="49" charset="-122"/>
              </a:rPr>
              <a:t>		i = pos;    j = 1;			// </a:t>
            </a:r>
            <a:r>
              <a:rPr lang="zh-CN" altLang="en-US">
                <a:ea typeface="黑体" panose="02010609060101010101" pitchFamily="49" charset="-122"/>
              </a:rPr>
              <a:t>从第一个位置开始比较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黑体" panose="02010609060101010101" pitchFamily="49" charset="-122"/>
              </a:rPr>
              <a:t>		while (i&lt;=S[0] &amp;&amp; j&lt;=T[0])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黑体" panose="02010609060101010101" pitchFamily="49" charset="-122"/>
              </a:rPr>
              <a:t>			if (S[i] == T[j]) {++i; ++j;}	// </a:t>
            </a:r>
            <a:r>
              <a:rPr lang="zh-CN" altLang="en-US">
                <a:ea typeface="黑体" panose="02010609060101010101" pitchFamily="49" charset="-122"/>
              </a:rPr>
              <a:t>继续比较后继字符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if ((j==0) || (mString[i] == sString[j])) {++i; ++j;} </a:t>
            </a:r>
            <a:endParaRPr lang="zh-CN" altLang="en-US" b="1"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黑体" panose="02010609060101010101" pitchFamily="49" charset="-122"/>
              </a:rPr>
              <a:t>			else {i = i – j + 2;    j = 1;}	// </a:t>
            </a:r>
            <a:r>
              <a:rPr lang="zh-CN" altLang="en-US">
                <a:ea typeface="黑体" panose="02010609060101010101" pitchFamily="49" charset="-122"/>
              </a:rPr>
              <a:t>指针后退重新开始匹配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else j = Next[j];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zh-CN" altLang="en-US"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黑体" panose="02010609060101010101" pitchFamily="49" charset="-122"/>
              </a:rPr>
              <a:t>	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黑体" panose="02010609060101010101" pitchFamily="49" charset="-122"/>
              </a:rPr>
              <a:t>		if (j &gt; T[0]) return i-T[0];		// </a:t>
            </a:r>
            <a:r>
              <a:rPr lang="zh-CN" altLang="en-US">
                <a:ea typeface="黑体" panose="02010609060101010101" pitchFamily="49" charset="-122"/>
              </a:rPr>
              <a:t>返回与模式第一字符相等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黑体" panose="02010609060101010101" pitchFamily="49" charset="-122"/>
              </a:rPr>
              <a:t>		else return 0;	// </a:t>
            </a:r>
            <a:r>
              <a:rPr lang="zh-CN" altLang="en-US">
                <a:ea typeface="黑体" panose="02010609060101010101" pitchFamily="49" charset="-122"/>
              </a:rPr>
              <a:t>匹配不成功		// 的字符在主串中的序号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C3520C1A-D59F-4D97-8734-AD46A1BE2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4E1AC6-5380-4DAA-A601-1C17DA36CDBF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0CBCCA75-5EB2-4054-AACE-4778CCE55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BBD365B1-AAF5-49A0-AF1A-EA42F8BFA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用数组的</a:t>
            </a:r>
            <a:r>
              <a:rPr lang="en-US" altLang="zh-CN"/>
              <a:t>0</a:t>
            </a:r>
            <a:r>
              <a:rPr lang="zh-CN" altLang="en-US"/>
              <a:t>号单元存放串的长度，串值从</a:t>
            </a:r>
            <a:r>
              <a:rPr lang="en-US" altLang="zh-CN"/>
              <a:t>1</a:t>
            </a:r>
            <a:r>
              <a:rPr lang="zh-CN" altLang="en-US"/>
              <a:t>号单元开始存放</a:t>
            </a: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73DD7D34-09E9-4E5D-A62E-0659C7BD14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1DB87BC-A4AC-4316-8CE6-C20468418491}" type="slidenum">
              <a:rPr lang="zh-CN" altLang="en-US" sz="1200" smtClean="0"/>
              <a:pPr/>
              <a:t>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25AE7A-2F1A-475C-BB31-A77FEC3C4983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907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1407E424-1E2E-46E5-BA30-A7EDEFB37E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25511034-1EDC-44E8-938F-7DB7B9252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中使用</a:t>
            </a:r>
            <a:r>
              <a:rPr lang="en-US" altLang="zh-CN"/>
              <a:t>new()</a:t>
            </a:r>
            <a:r>
              <a:rPr lang="zh-CN" altLang="en-US"/>
              <a:t>和</a:t>
            </a:r>
            <a:r>
              <a:rPr lang="en-US" altLang="zh-CN"/>
              <a:t>delete()</a:t>
            </a:r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EF29001E-A0A6-4E73-81C3-2CFAABC943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A297FBB-335E-4919-BCDB-315DAE90CA64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第一种是非压缩形式，第二种是压缩形式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非压缩形式操作方便，但存储密度小，存储空间占用量大。</a:t>
            </a:r>
            <a:endParaRPr lang="en-US" altLang="zh-CN" dirty="0"/>
          </a:p>
          <a:p>
            <a:r>
              <a:rPr lang="zh-CN" altLang="en-US" dirty="0"/>
              <a:t>压缩形式存储密度大，但增加了实现基本操作的复杂性。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在实际应用时，可将串的链式存储和顺序存储结合使用。例如，在文本编辑系统中，整个文本可以看成是一个串，每行是一个子串；可以将一行的串用顺序结构存储，而行与行之间用指针链接。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25AE7A-2F1A-475C-BB31-A77FEC3C4983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7890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E2D46F98-4008-417D-A9BC-78C0097812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845F37EA-F26B-417E-BED2-F3C6F4D2E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if (j &gt; T[0]) return </a:t>
            </a:r>
            <a:r>
              <a:rPr lang="en-US" altLang="zh-CN" dirty="0" err="1"/>
              <a:t>i</a:t>
            </a:r>
            <a:r>
              <a:rPr lang="en-US" altLang="zh-CN" dirty="0"/>
              <a:t>-T[0]; </a:t>
            </a:r>
            <a:r>
              <a:rPr lang="zh-CN" altLang="en-US" dirty="0"/>
              <a:t>也可以写成：</a:t>
            </a:r>
            <a:r>
              <a:rPr lang="en-US" altLang="zh-CN" dirty="0"/>
              <a:t>if (j &gt; T[0]) return i-j+1;</a:t>
            </a:r>
          </a:p>
          <a:p>
            <a:endParaRPr lang="en-US" altLang="zh-CN" dirty="0"/>
          </a:p>
          <a:p>
            <a:r>
              <a:rPr lang="zh-CN" altLang="en-US" dirty="0"/>
              <a:t>循环结束有两种情况：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、不匹配：主串指针已经超出主串长度了，这个条件由</a:t>
            </a:r>
            <a:r>
              <a:rPr lang="en-US" altLang="zh-CN" dirty="0" err="1">
                <a:ea typeface="黑体" panose="02010609060101010101" pitchFamily="49" charset="-122"/>
              </a:rPr>
              <a:t>i</a:t>
            </a:r>
            <a:r>
              <a:rPr lang="en-US" altLang="zh-CN" dirty="0">
                <a:ea typeface="黑体" panose="02010609060101010101" pitchFamily="49" charset="-122"/>
              </a:rPr>
              <a:t>&lt;=S[0] </a:t>
            </a:r>
            <a:r>
              <a:rPr lang="zh-CN" altLang="en-US" dirty="0">
                <a:ea typeface="黑体" panose="02010609060101010101" pitchFamily="49" charset="-122"/>
              </a:rPr>
              <a:t>限制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en-US" altLang="zh-CN" dirty="0">
                <a:ea typeface="黑体" panose="02010609060101010101" pitchFamily="49" charset="-122"/>
              </a:rPr>
              <a:t>2</a:t>
            </a:r>
            <a:r>
              <a:rPr lang="zh-CN" altLang="en-US" dirty="0">
                <a:ea typeface="黑体" panose="02010609060101010101" pitchFamily="49" charset="-122"/>
              </a:rPr>
              <a:t>、匹配：子串指针已经超出子串长度了，这个条件由</a:t>
            </a:r>
            <a:r>
              <a:rPr lang="en-US" altLang="zh-CN" dirty="0">
                <a:ea typeface="黑体" panose="02010609060101010101" pitchFamily="49" charset="-122"/>
              </a:rPr>
              <a:t>j&lt;=T[0]</a:t>
            </a:r>
            <a:r>
              <a:rPr lang="zh-CN" altLang="en-US" dirty="0">
                <a:ea typeface="黑体" panose="02010609060101010101" pitchFamily="49" charset="-122"/>
              </a:rPr>
              <a:t>限制</a:t>
            </a:r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/>
              <a:t>当每次发生不匹配，主串指针要后退，需要举个实例说明：假设前面</a:t>
            </a:r>
            <a:r>
              <a:rPr lang="en-US" altLang="zh-CN" dirty="0"/>
              <a:t>4</a:t>
            </a:r>
            <a:r>
              <a:rPr lang="zh-CN" altLang="en-US" dirty="0"/>
              <a:t>个字符都匹配，第</a:t>
            </a:r>
            <a:r>
              <a:rPr lang="en-US" altLang="zh-CN" dirty="0"/>
              <a:t>5</a:t>
            </a:r>
            <a:r>
              <a:rPr lang="zh-CN" altLang="en-US" dirty="0"/>
              <a:t>个不匹配；指针应该后退到（</a:t>
            </a:r>
            <a:r>
              <a:rPr lang="en-US" altLang="zh-CN" dirty="0"/>
              <a:t>i+1</a:t>
            </a:r>
            <a:r>
              <a:rPr lang="zh-CN" altLang="en-US" dirty="0"/>
              <a:t>）的位置重新开始，</a:t>
            </a:r>
            <a:r>
              <a:rPr lang="en-US" altLang="zh-CN" dirty="0" err="1"/>
              <a:t>i</a:t>
            </a:r>
            <a:r>
              <a:rPr lang="en-US" altLang="zh-CN" dirty="0"/>
              <a:t>-j</a:t>
            </a:r>
            <a:r>
              <a:rPr lang="zh-CN" altLang="en-US" dirty="0"/>
              <a:t>得到的是最开始（</a:t>
            </a:r>
            <a:r>
              <a:rPr lang="en-US" altLang="zh-CN" dirty="0"/>
              <a:t>i-1</a:t>
            </a:r>
            <a:r>
              <a:rPr lang="zh-CN" altLang="en-US" dirty="0"/>
              <a:t>）的位置，因此</a:t>
            </a:r>
            <a:r>
              <a:rPr lang="en-US" altLang="zh-CN" dirty="0"/>
              <a:t>i-j+2</a:t>
            </a:r>
            <a:r>
              <a:rPr lang="zh-CN" altLang="en-US" dirty="0"/>
              <a:t>得到的才是</a:t>
            </a:r>
            <a:r>
              <a:rPr lang="en-US" altLang="zh-CN" dirty="0"/>
              <a:t>(i+1)</a:t>
            </a:r>
            <a:r>
              <a:rPr lang="zh-CN" altLang="en-US" dirty="0"/>
              <a:t>的位置。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en-US" altLang="zh-CN" dirty="0"/>
              <a:t>    i+1    i+2    i+3     i+</a:t>
            </a:r>
            <a:r>
              <a:rPr lang="en-US" altLang="zh-CN" b="1" u="sng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      </a:t>
            </a:r>
          </a:p>
          <a:p>
            <a:r>
              <a:rPr lang="zh-CN" altLang="en-US" dirty="0"/>
              <a:t>。    。     。     。</a:t>
            </a:r>
            <a:r>
              <a:rPr lang="en-US" altLang="zh-CN" dirty="0"/>
              <a:t>      </a:t>
            </a:r>
            <a:r>
              <a:rPr lang="zh-CN" altLang="en-US" dirty="0"/>
              <a:t>*</a:t>
            </a:r>
            <a:endParaRPr lang="en-US" altLang="zh-CN" dirty="0"/>
          </a:p>
          <a:p>
            <a:r>
              <a:rPr lang="zh-CN" altLang="en-US" dirty="0"/>
              <a:t>。    。     。     。      *</a:t>
            </a:r>
            <a:endParaRPr lang="en-US" altLang="zh-CN" dirty="0"/>
          </a:p>
          <a:p>
            <a:r>
              <a:rPr lang="en-US" altLang="zh-CN" dirty="0"/>
              <a:t>j=1  j=2    j=3    j=4     j=5</a:t>
            </a:r>
          </a:p>
          <a:p>
            <a:endParaRPr lang="en-US" altLang="zh-CN" dirty="0"/>
          </a:p>
          <a:p>
            <a:r>
              <a:rPr lang="en-US" altLang="zh-CN" dirty="0"/>
              <a:t>----------------------------------</a:t>
            </a:r>
          </a:p>
          <a:p>
            <a:r>
              <a:rPr lang="zh-CN" altLang="en-US" dirty="0"/>
              <a:t>若字符串的第</a:t>
            </a:r>
            <a:r>
              <a:rPr lang="en-US" altLang="zh-CN" dirty="0"/>
              <a:t>0</a:t>
            </a:r>
            <a:r>
              <a:rPr lang="zh-CN" altLang="en-US" dirty="0"/>
              <a:t>个单元不存放长度，则程序为：</a:t>
            </a:r>
            <a:endParaRPr lang="en-US" altLang="zh-CN" dirty="0"/>
          </a:p>
          <a:p>
            <a:r>
              <a:rPr lang="en-US" altLang="zh-CN" dirty="0"/>
              <a:t> int Index(</a:t>
            </a:r>
            <a:r>
              <a:rPr lang="en-US" altLang="zh-CN" dirty="0" err="1"/>
              <a:t>Sstring</a:t>
            </a:r>
            <a:r>
              <a:rPr lang="en-US" altLang="zh-CN" dirty="0"/>
              <a:t> S, </a:t>
            </a:r>
            <a:r>
              <a:rPr lang="en-US" altLang="zh-CN" dirty="0" err="1"/>
              <a:t>Sstring</a:t>
            </a:r>
            <a:r>
              <a:rPr lang="en-US" altLang="zh-CN" dirty="0"/>
              <a:t> T, int pos) 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</a:t>
            </a:r>
            <a:r>
              <a:rPr lang="en-US" altLang="zh-CN" dirty="0"/>
              <a:t> = pos;    j = 0;			</a:t>
            </a:r>
            <a:endParaRPr lang="zh-CN" altLang="en-US" dirty="0"/>
          </a:p>
          <a:p>
            <a:r>
              <a:rPr lang="zh-CN" altLang="en-US" dirty="0"/>
              <a:t>     </a:t>
            </a:r>
            <a:r>
              <a:rPr lang="en-US" altLang="zh-CN" dirty="0"/>
              <a:t>int </a:t>
            </a:r>
            <a:r>
              <a:rPr lang="en-US" altLang="zh-CN" dirty="0" err="1"/>
              <a:t>n,m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n=</a:t>
            </a:r>
            <a:r>
              <a:rPr lang="en-US" altLang="zh-CN" dirty="0" err="1"/>
              <a:t>strlen</a:t>
            </a:r>
            <a:r>
              <a:rPr lang="en-US" altLang="zh-CN" dirty="0"/>
              <a:t>(S);</a:t>
            </a:r>
          </a:p>
          <a:p>
            <a:r>
              <a:rPr lang="en-US" altLang="zh-CN" dirty="0"/>
              <a:t>     m=</a:t>
            </a:r>
            <a:r>
              <a:rPr lang="en-US" altLang="zh-CN" dirty="0" err="1"/>
              <a:t>strlen</a:t>
            </a:r>
            <a:r>
              <a:rPr lang="en-US" altLang="zh-CN" dirty="0"/>
              <a:t>(T);</a:t>
            </a:r>
          </a:p>
          <a:p>
            <a:r>
              <a:rPr lang="en-US" altLang="zh-CN" dirty="0"/>
              <a:t>     while (</a:t>
            </a:r>
            <a:r>
              <a:rPr lang="en-US" altLang="zh-CN" dirty="0" err="1"/>
              <a:t>i</a:t>
            </a:r>
            <a:r>
              <a:rPr lang="en-US" altLang="zh-CN" dirty="0"/>
              <a:t>&lt;n &amp;&amp; j&lt;m) {</a:t>
            </a:r>
          </a:p>
          <a:p>
            <a:r>
              <a:rPr lang="en-US" altLang="zh-CN" dirty="0"/>
              <a:t>          if (S[</a:t>
            </a:r>
            <a:r>
              <a:rPr lang="en-US" altLang="zh-CN" dirty="0" err="1"/>
              <a:t>i</a:t>
            </a:r>
            <a:r>
              <a:rPr lang="en-US" altLang="zh-CN" dirty="0"/>
              <a:t>] == T[j]) {++</a:t>
            </a:r>
            <a:r>
              <a:rPr lang="en-US" altLang="zh-CN" dirty="0" err="1"/>
              <a:t>i</a:t>
            </a:r>
            <a:r>
              <a:rPr lang="en-US" altLang="zh-CN" dirty="0"/>
              <a:t>; ++j;}	// </a:t>
            </a:r>
            <a:r>
              <a:rPr lang="zh-CN" altLang="en-US" dirty="0"/>
              <a:t>继续比较后继字符</a:t>
            </a:r>
          </a:p>
          <a:p>
            <a:r>
              <a:rPr lang="zh-CN" altLang="en-US" dirty="0"/>
              <a:t>         </a:t>
            </a:r>
            <a:r>
              <a:rPr lang="en-US" altLang="zh-CN" dirty="0"/>
              <a:t>else {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– j + 1;    j = 0;}	// </a:t>
            </a:r>
            <a:r>
              <a:rPr lang="zh-CN" altLang="en-US" dirty="0"/>
              <a:t>指针后退重新开始匹配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if (j == m) return </a:t>
            </a:r>
            <a:r>
              <a:rPr lang="en-US" altLang="zh-CN" dirty="0" err="1"/>
              <a:t>i</a:t>
            </a:r>
            <a:r>
              <a:rPr lang="en-US" altLang="zh-CN" dirty="0"/>
              <a:t>-j;		// </a:t>
            </a:r>
            <a:r>
              <a:rPr lang="zh-CN" altLang="en-US" dirty="0"/>
              <a:t>返回与模式第一字符相等的字符在主串中的序号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else return -1;	                      // </a:t>
            </a:r>
            <a:r>
              <a:rPr lang="zh-CN" altLang="en-US" dirty="0"/>
              <a:t>匹配不成功		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E7F52EBB-2A3E-4CFD-AF50-5D6BDCA8D5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B1650B-D340-4DB4-925F-1FC66774D612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7A8DAF34-FF04-4D3C-9D5D-52BAC5B878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2E9863A-ECD0-420A-8392-51AD58F8F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最好情况</a:t>
            </a:r>
            <a:r>
              <a:rPr lang="en-US" altLang="zh-CN"/>
              <a:t>:</a:t>
            </a:r>
          </a:p>
          <a:p>
            <a:r>
              <a:rPr lang="en-US" altLang="zh-CN"/>
              <a:t>      </a:t>
            </a:r>
            <a:r>
              <a:rPr lang="zh-CN" altLang="en-US"/>
              <a:t>假设匹配成功在第</a:t>
            </a:r>
            <a:r>
              <a:rPr lang="en-US" altLang="zh-CN"/>
              <a:t>i+1</a:t>
            </a:r>
            <a:r>
              <a:rPr lang="zh-CN" altLang="en-US"/>
              <a:t>趟，则前</a:t>
            </a:r>
            <a:r>
              <a:rPr lang="en-US" altLang="zh-CN"/>
              <a:t>i</a:t>
            </a:r>
            <a:r>
              <a:rPr lang="zh-CN" altLang="en-US"/>
              <a:t>趟共比较了</a:t>
            </a:r>
            <a:r>
              <a:rPr lang="en-US" altLang="zh-CN"/>
              <a:t>i</a:t>
            </a:r>
            <a:r>
              <a:rPr lang="zh-CN" altLang="en-US"/>
              <a:t>次，第</a:t>
            </a:r>
            <a:r>
              <a:rPr lang="en-US" altLang="zh-CN"/>
              <a:t>i+1</a:t>
            </a:r>
            <a:r>
              <a:rPr lang="zh-CN" altLang="en-US"/>
              <a:t>趟比较了</a:t>
            </a:r>
            <a:r>
              <a:rPr lang="en-US" altLang="zh-CN"/>
              <a:t>m</a:t>
            </a:r>
            <a:r>
              <a:rPr lang="zh-CN" altLang="en-US"/>
              <a:t>次，总共比较了</a:t>
            </a:r>
            <a:r>
              <a:rPr lang="en-US" altLang="zh-CN"/>
              <a:t>i+m</a:t>
            </a:r>
            <a:r>
              <a:rPr lang="zh-CN" altLang="en-US"/>
              <a:t>次。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/>
              <a:t>所有匹配成功的可能共有</a:t>
            </a:r>
            <a:r>
              <a:rPr lang="en-US" altLang="zh-CN"/>
              <a:t>n-m+1</a:t>
            </a:r>
            <a:r>
              <a:rPr lang="zh-CN" altLang="en-US"/>
              <a:t>种，则</a:t>
            </a:r>
            <a:r>
              <a:rPr lang="en-US" altLang="zh-CN"/>
              <a:t>pi=1/(n-m+1)</a:t>
            </a:r>
          </a:p>
          <a:p>
            <a:endParaRPr lang="en-US" altLang="zh-CN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9C5C5183-A33A-4CE9-9408-0A665728E4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DE5CDBD-D69E-402C-8E51-9FC3D48386D9}" type="slidenum">
              <a:rPr lang="zh-CN" altLang="en-US" sz="1200" smtClean="0"/>
              <a:pPr/>
              <a:t>15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AC106C7F-FD09-472E-96CB-6FC604066B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B3BD35EF-EB4C-4EA4-B41E-A8093E6B9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最差情况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假设匹配成功在第</a:t>
            </a:r>
            <a:r>
              <a:rPr lang="en-US" altLang="zh-CN" dirty="0"/>
              <a:t>i+1</a:t>
            </a:r>
            <a:r>
              <a:rPr lang="zh-CN" altLang="en-US" dirty="0"/>
              <a:t>趟，则前</a:t>
            </a:r>
            <a:r>
              <a:rPr lang="en-US" altLang="zh-CN" dirty="0" err="1"/>
              <a:t>i</a:t>
            </a:r>
            <a:r>
              <a:rPr lang="zh-CN" altLang="en-US" dirty="0"/>
              <a:t>趟共比较了</a:t>
            </a:r>
            <a:r>
              <a:rPr lang="en-US" altLang="zh-CN" dirty="0" err="1"/>
              <a:t>i</a:t>
            </a:r>
            <a:r>
              <a:rPr lang="en-US" altLang="zh-CN" dirty="0"/>
              <a:t>*m</a:t>
            </a:r>
            <a:r>
              <a:rPr lang="zh-CN" altLang="en-US" dirty="0"/>
              <a:t>次，第</a:t>
            </a:r>
            <a:r>
              <a:rPr lang="en-US" altLang="zh-CN" dirty="0"/>
              <a:t>i+1</a:t>
            </a:r>
            <a:r>
              <a:rPr lang="zh-CN" altLang="en-US" dirty="0"/>
              <a:t>趟比较了</a:t>
            </a:r>
            <a:r>
              <a:rPr lang="en-US" altLang="zh-CN" dirty="0"/>
              <a:t>m</a:t>
            </a:r>
            <a:r>
              <a:rPr lang="zh-CN" altLang="en-US" dirty="0"/>
              <a:t>次，总共比较了</a:t>
            </a:r>
            <a:r>
              <a:rPr lang="en-US" altLang="zh-CN" dirty="0"/>
              <a:t>(i+1)*m</a:t>
            </a:r>
            <a:r>
              <a:rPr lang="zh-CN" altLang="en-US" dirty="0"/>
              <a:t>次。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所有匹配成功的可能共有</a:t>
            </a:r>
            <a:r>
              <a:rPr lang="en-US" altLang="zh-CN" dirty="0"/>
              <a:t>n-m+1</a:t>
            </a:r>
            <a:r>
              <a:rPr lang="zh-CN" altLang="en-US" dirty="0"/>
              <a:t>种，则</a:t>
            </a:r>
            <a:r>
              <a:rPr lang="en-US" altLang="zh-CN" dirty="0"/>
              <a:t>pi=1/(n-m+1)</a:t>
            </a:r>
          </a:p>
          <a:p>
            <a:endParaRPr lang="en-US" altLang="zh-CN" dirty="0"/>
          </a:p>
          <a:p>
            <a:r>
              <a:rPr lang="zh-CN" altLang="en-US" dirty="0"/>
              <a:t>一般情况下，由于</a:t>
            </a:r>
            <a:r>
              <a:rPr lang="en-US" altLang="zh-CN" dirty="0"/>
              <a:t>m&lt;&lt;n</a:t>
            </a:r>
            <a:r>
              <a:rPr lang="zh-CN" altLang="en-US" dirty="0"/>
              <a:t>，因此时间复杂度为</a:t>
            </a:r>
            <a:r>
              <a:rPr lang="en-US" altLang="zh-CN" dirty="0"/>
              <a:t>O(n x m)</a:t>
            </a:r>
          </a:p>
          <a:p>
            <a:endParaRPr lang="en-US" altLang="zh-CN" dirty="0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07CCE097-38E3-410C-BED8-8331171925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D1EDADF-17DE-4528-873A-DEFB19E78B99}" type="slidenum">
              <a:rPr lang="zh-CN" altLang="en-US" sz="1200" smtClean="0"/>
              <a:pPr/>
              <a:t>16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3295F860-3AC9-440F-A9B7-441095A31C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61BC8D-D1A6-4B13-9D17-BE60DCA19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en-US" altLang="zh-CN" sz="32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next</a:t>
            </a:r>
            <a:r>
              <a:rPr lang="zh-CN" altLang="en-US" sz="32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值表示的是子串位置。</a:t>
            </a:r>
            <a:r>
              <a:rPr lang="en-US" altLang="zh-CN" sz="32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next[j-1]=k</a:t>
            </a:r>
            <a:r>
              <a:rPr lang="zh-CN" altLang="en-US" sz="32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，表示子串的前</a:t>
            </a:r>
            <a:r>
              <a:rPr lang="en-US" altLang="zh-CN" sz="32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k-1</a:t>
            </a:r>
            <a:r>
              <a:rPr lang="zh-CN" altLang="en-US" sz="32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个字符和主串的第</a:t>
            </a:r>
            <a:r>
              <a:rPr lang="en-US" altLang="zh-CN" sz="32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j-2</a:t>
            </a:r>
            <a:r>
              <a:rPr lang="zh-CN" altLang="en-US" sz="32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个位置的字符往前的</a:t>
            </a:r>
            <a:r>
              <a:rPr lang="en-US" altLang="zh-CN" sz="32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k-1</a:t>
            </a:r>
            <a:r>
              <a:rPr lang="zh-CN" altLang="en-US" sz="32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个字符已经相等了，若此时</a:t>
            </a:r>
            <a:r>
              <a:rPr lang="en-US" altLang="zh-CN" sz="32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en-US" altLang="zh-CN" sz="3200" b="1" kern="0" baseline="-250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j-1</a:t>
            </a:r>
            <a:r>
              <a:rPr lang="en-US" altLang="zh-CN" sz="32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3200" b="1" kern="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en-US" altLang="zh-CN" sz="3200" b="1" kern="0" baseline="-250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next</a:t>
            </a:r>
            <a:r>
              <a:rPr lang="en-US" altLang="zh-CN" sz="3200" b="1" kern="0" baseline="-250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[</a:t>
            </a:r>
            <a:r>
              <a:rPr lang="en-US" altLang="zh-CN" sz="3200" b="1" kern="0" baseline="-250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3200" b="1" kern="0" baseline="-250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]</a:t>
            </a:r>
            <a:r>
              <a:rPr lang="zh-CN" altLang="en-US" sz="32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en-US" altLang="zh-CN" sz="3200" b="1" kern="0" baseline="-250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 sz="32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）（注意，第一次比较时，</a:t>
            </a:r>
            <a:r>
              <a:rPr lang="en-US" altLang="zh-CN" sz="3200" b="1" kern="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32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=j-1</a:t>
            </a:r>
            <a:r>
              <a:rPr lang="zh-CN" altLang="en-US" sz="32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），</a:t>
            </a:r>
            <a:r>
              <a:rPr lang="en-US" altLang="zh-CN" sz="32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则增加了一个相等字符，所以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next[j] = next[</a:t>
            </a:r>
            <a:r>
              <a:rPr lang="en-US" altLang="zh-CN" sz="3200" b="1" dirty="0" err="1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]+1</a:t>
            </a:r>
            <a:endParaRPr lang="en-US" altLang="zh-CN" sz="3200" b="1" kern="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defRPr/>
            </a:pPr>
            <a:endParaRPr lang="en-US" altLang="zh-CN" sz="3200" b="1" kern="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defRPr/>
            </a:pPr>
            <a:r>
              <a:rPr lang="en-US" altLang="zh-CN" sz="3200" dirty="0" err="1"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初值为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j-1 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或 </a:t>
            </a:r>
            <a:r>
              <a:rPr lang="en-US" altLang="zh-CN" sz="3200" dirty="0" err="1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=next[</a:t>
            </a:r>
            <a:r>
              <a:rPr lang="en-US" altLang="zh-CN" sz="3200" dirty="0" err="1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])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是这个意思：为了求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next[j]</a:t>
            </a:r>
          </a:p>
          <a:p>
            <a:pPr>
              <a:defRPr/>
            </a:pP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、首先比较</a:t>
            </a:r>
            <a:r>
              <a:rPr lang="en-US" altLang="zh-CN" sz="32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en-US" altLang="zh-CN" sz="3200" b="1" kern="0" baseline="-250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j-1</a:t>
            </a:r>
            <a:r>
              <a:rPr lang="zh-CN" altLang="en-US" sz="32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是否等于</a:t>
            </a:r>
            <a:r>
              <a:rPr lang="en-US" altLang="zh-CN" sz="3200" b="1" kern="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en-US" altLang="zh-CN" sz="3200" b="1" kern="0" baseline="-250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next</a:t>
            </a:r>
            <a:r>
              <a:rPr lang="en-US" altLang="zh-CN" sz="3200" b="1" kern="0" baseline="-250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[j-1]</a:t>
            </a:r>
            <a:r>
              <a:rPr lang="en-US" altLang="zh-CN" sz="32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</a:t>
            </a:r>
            <a:r>
              <a:rPr lang="zh-CN" altLang="en-US" sz="32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若相等，则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next[j] = next[j-1]+1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；若不等，则</a:t>
            </a:r>
            <a:r>
              <a:rPr lang="en-US" altLang="zh-CN" sz="3200" b="1" dirty="0" err="1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=next[</a:t>
            </a:r>
            <a:r>
              <a:rPr lang="en-US" altLang="zh-CN" sz="3200" b="1" dirty="0" err="1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]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，继续比较过程（循环）</a:t>
            </a:r>
            <a:endParaRPr lang="en-US" altLang="zh-CN" sz="3200" b="1" dirty="0">
              <a:latin typeface="黑体" pitchFamily="2" charset="-122"/>
              <a:ea typeface="黑体" pitchFamily="2" charset="-122"/>
            </a:endParaRPr>
          </a:p>
          <a:p>
            <a:pPr>
              <a:defRPr/>
            </a:pP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、直到</a:t>
            </a:r>
            <a:r>
              <a:rPr lang="en-US" altLang="zh-CN" sz="3200" b="1" dirty="0" err="1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=0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停止比较，此时，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next[j]=1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；</a:t>
            </a:r>
            <a:endParaRPr lang="en-US" altLang="zh-CN" sz="3200" b="1" dirty="0">
              <a:latin typeface="黑体" pitchFamily="2" charset="-122"/>
              <a:ea typeface="黑体" pitchFamily="2" charset="-122"/>
            </a:endParaRPr>
          </a:p>
          <a:p>
            <a:pPr>
              <a:defRPr/>
            </a:pPr>
            <a:endParaRPr lang="en-US" altLang="zh-CN" sz="3200" b="1" dirty="0">
              <a:latin typeface="黑体" pitchFamily="2" charset="-122"/>
              <a:ea typeface="黑体" pitchFamily="2" charset="-122"/>
            </a:endParaRPr>
          </a:p>
          <a:p>
            <a:pPr>
              <a:defRPr/>
            </a:pPr>
            <a:endParaRPr lang="en-US" altLang="zh-CN" sz="3200" b="1" dirty="0">
              <a:latin typeface="黑体" pitchFamily="2" charset="-122"/>
              <a:ea typeface="黑体" pitchFamily="2" charset="-122"/>
            </a:endParaRPr>
          </a:p>
          <a:p>
            <a:pPr>
              <a:defRPr/>
            </a:pPr>
            <a:r>
              <a:rPr lang="zh-CN" altLang="en-US" sz="3200" dirty="0"/>
              <a:t>实例说明：</a:t>
            </a:r>
            <a:endParaRPr lang="en-US" sz="3200" dirty="0"/>
          </a:p>
          <a:p>
            <a:pPr>
              <a:defRPr/>
            </a:pPr>
            <a:r>
              <a:rPr lang="en-US" sz="3200" dirty="0"/>
              <a:t>j            1   2   3   4   5   6   7   8   9   10</a:t>
            </a:r>
          </a:p>
          <a:p>
            <a:pPr>
              <a:defRPr/>
            </a:pPr>
            <a:r>
              <a:rPr lang="zh-CN" altLang="en-US" sz="3200" dirty="0"/>
              <a:t>模式串   </a:t>
            </a:r>
            <a:r>
              <a:rPr lang="en-US" altLang="zh-CN" sz="3200" dirty="0"/>
              <a:t>a   b   a   </a:t>
            </a:r>
            <a:r>
              <a:rPr lang="en-US" altLang="zh-CN" sz="3200" dirty="0" err="1"/>
              <a:t>a</a:t>
            </a:r>
            <a:r>
              <a:rPr lang="en-US" altLang="zh-CN" sz="3200" dirty="0"/>
              <a:t>   b   a   b   a   b   a</a:t>
            </a:r>
          </a:p>
          <a:p>
            <a:pPr>
              <a:defRPr/>
            </a:pPr>
            <a:r>
              <a:rPr lang="en-US" altLang="zh-CN" sz="3200" dirty="0"/>
              <a:t>Next[j]  0   1   1   2   2   3   4   3   4   3</a:t>
            </a:r>
          </a:p>
          <a:p>
            <a:pPr>
              <a:defRPr/>
            </a:pPr>
            <a:endParaRPr lang="en-US" altLang="zh-CN" sz="3200" dirty="0"/>
          </a:p>
          <a:p>
            <a:pPr>
              <a:defRPr/>
            </a:pPr>
            <a:r>
              <a:rPr lang="zh-CN" altLang="en-US" sz="3200" dirty="0"/>
              <a:t>当</a:t>
            </a:r>
            <a:r>
              <a:rPr lang="en-US" altLang="zh-CN" sz="3200" dirty="0"/>
              <a:t>j=8</a:t>
            </a:r>
            <a:r>
              <a:rPr lang="zh-CN" altLang="en-US" sz="3200" dirty="0"/>
              <a:t>时的具体匹配过程如下：</a:t>
            </a:r>
            <a:endParaRPr lang="en-US" altLang="zh-CN" sz="3200" dirty="0"/>
          </a:p>
          <a:p>
            <a:pPr>
              <a:defRPr/>
            </a:pPr>
            <a:r>
              <a:rPr lang="zh-CN" altLang="en-US" sz="3200" dirty="0"/>
              <a:t>第一次：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=next[7]=4</a:t>
            </a:r>
            <a:r>
              <a:rPr lang="zh-CN" altLang="en-US" sz="3200" dirty="0"/>
              <a:t>，判断</a:t>
            </a:r>
            <a:r>
              <a:rPr lang="en-US" altLang="zh-CN" sz="3200" dirty="0"/>
              <a:t>T[7]</a:t>
            </a:r>
            <a:r>
              <a:rPr lang="zh-CN" altLang="en-US" sz="3200" dirty="0"/>
              <a:t>是否等于</a:t>
            </a:r>
            <a:r>
              <a:rPr lang="en-US" altLang="zh-CN" sz="3200" dirty="0"/>
              <a:t>T[4]</a:t>
            </a:r>
            <a:r>
              <a:rPr lang="zh-CN" altLang="en-US" sz="3200" dirty="0"/>
              <a:t>，不等，则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=next[4]=2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>
              <a:defRPr/>
            </a:pPr>
            <a:r>
              <a:rPr lang="en-US" sz="3200" dirty="0"/>
              <a:t>j            1   2   3   4   5   6   7   8   9   10</a:t>
            </a:r>
          </a:p>
          <a:p>
            <a:pPr>
              <a:defRPr/>
            </a:pPr>
            <a:r>
              <a:rPr lang="zh-CN" altLang="en-US" sz="3200" dirty="0"/>
              <a:t>模式串   </a:t>
            </a:r>
            <a:r>
              <a:rPr lang="en-US" altLang="zh-CN" sz="3200" dirty="0"/>
              <a:t>a   b   a   </a:t>
            </a:r>
            <a:r>
              <a:rPr lang="en-US" altLang="zh-CN" sz="3200" dirty="0" err="1"/>
              <a:t>a</a:t>
            </a:r>
            <a:r>
              <a:rPr lang="en-US" altLang="zh-CN" sz="3200" dirty="0"/>
              <a:t>   b   a   </a:t>
            </a:r>
            <a:r>
              <a:rPr lang="en-US" altLang="zh-CN" sz="3200" b="1" u="sng" dirty="0"/>
              <a:t>b</a:t>
            </a:r>
            <a:r>
              <a:rPr lang="en-US" altLang="zh-CN" sz="3200" dirty="0"/>
              <a:t>   a   b   a</a:t>
            </a:r>
          </a:p>
          <a:p>
            <a:pPr>
              <a:defRPr/>
            </a:pPr>
            <a:r>
              <a:rPr lang="en-US" altLang="zh-CN" sz="3200" dirty="0"/>
              <a:t>                            a   b   a   </a:t>
            </a:r>
            <a:r>
              <a:rPr lang="en-US" altLang="zh-CN" sz="3200" b="1" u="sng" dirty="0" err="1"/>
              <a:t>a</a:t>
            </a:r>
            <a:endParaRPr lang="en-US" altLang="zh-CN" sz="3200" b="1" u="sng" dirty="0"/>
          </a:p>
          <a:p>
            <a:pPr>
              <a:defRPr/>
            </a:pPr>
            <a:endParaRPr lang="en-US" altLang="zh-CN" sz="3200" dirty="0"/>
          </a:p>
          <a:p>
            <a:pPr>
              <a:defRPr/>
            </a:pPr>
            <a:r>
              <a:rPr lang="zh-CN" altLang="en-US" sz="3200" dirty="0"/>
              <a:t>第二次：判断</a:t>
            </a:r>
            <a:r>
              <a:rPr lang="en-US" altLang="zh-CN" sz="3200" dirty="0"/>
              <a:t>T[7]</a:t>
            </a:r>
            <a:r>
              <a:rPr lang="zh-CN" altLang="en-US" sz="3200" dirty="0"/>
              <a:t>是否等于</a:t>
            </a:r>
            <a:r>
              <a:rPr lang="en-US" altLang="zh-CN" sz="3200" dirty="0"/>
              <a:t>T[2]</a:t>
            </a:r>
            <a:r>
              <a:rPr lang="zh-CN" altLang="en-US" sz="3200" dirty="0"/>
              <a:t>，相等，则</a:t>
            </a:r>
            <a:r>
              <a:rPr lang="en-US" altLang="zh-CN" sz="3200" dirty="0"/>
              <a:t>next[7]=next[4]+1</a:t>
            </a:r>
          </a:p>
          <a:p>
            <a:pPr>
              <a:defRPr/>
            </a:pPr>
            <a:r>
              <a:rPr lang="en-US" sz="3200" dirty="0"/>
              <a:t>j            1   2   3   4   5   6   7   8   9   10</a:t>
            </a:r>
          </a:p>
          <a:p>
            <a:pPr>
              <a:defRPr/>
            </a:pPr>
            <a:r>
              <a:rPr lang="zh-CN" altLang="en-US" sz="3200" dirty="0"/>
              <a:t>模式串   </a:t>
            </a:r>
            <a:r>
              <a:rPr lang="en-US" altLang="zh-CN" sz="3200" dirty="0"/>
              <a:t>a   b   a   </a:t>
            </a:r>
            <a:r>
              <a:rPr lang="en-US" altLang="zh-CN" sz="3200" dirty="0" err="1"/>
              <a:t>a</a:t>
            </a:r>
            <a:r>
              <a:rPr lang="en-US" altLang="zh-CN" sz="3200" dirty="0"/>
              <a:t>   b   a   </a:t>
            </a:r>
            <a:r>
              <a:rPr lang="en-US" altLang="zh-CN" sz="3200" b="1" u="sng" dirty="0"/>
              <a:t>b</a:t>
            </a:r>
            <a:r>
              <a:rPr lang="en-US" altLang="zh-CN" sz="3200" dirty="0"/>
              <a:t>   a   b   a</a:t>
            </a:r>
          </a:p>
          <a:p>
            <a:pPr>
              <a:defRPr/>
            </a:pPr>
            <a:r>
              <a:rPr lang="en-US" altLang="zh-CN" sz="3200" dirty="0"/>
              <a:t>                            a   b   a   </a:t>
            </a:r>
            <a:r>
              <a:rPr lang="en-US" altLang="zh-CN" sz="3200" dirty="0" err="1"/>
              <a:t>a</a:t>
            </a:r>
            <a:endParaRPr lang="en-US" altLang="zh-CN" sz="3200" dirty="0"/>
          </a:p>
          <a:p>
            <a:pPr>
              <a:defRPr/>
            </a:pPr>
            <a:r>
              <a:rPr lang="en-US" altLang="zh-CN" sz="3200" dirty="0"/>
              <a:t>                                      a   </a:t>
            </a:r>
            <a:r>
              <a:rPr lang="en-US" altLang="zh-CN" sz="3200" b="1" u="sng" dirty="0"/>
              <a:t>b</a:t>
            </a:r>
            <a:endParaRPr lang="zh-CN" altLang="en-US" sz="3200" b="1" u="sng" dirty="0"/>
          </a:p>
          <a:p>
            <a:pPr>
              <a:defRPr/>
            </a:pPr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DA0472FD-12E4-4788-B9FF-BFB0EE130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33DB10-E861-4A0D-B62A-8A131661C707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D247169-45C9-4EAC-B648-F2A04E9A8038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2DCD4023-C727-4C2E-81EF-F0BB8CB6B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525C378D-E3BD-46E1-9D42-CC3CF5535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6B13B0CE-5310-470B-A2CF-67C5C96AC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E96813F7-601F-40FF-86D8-71152255AF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F7F82BD5-4D4A-41AC-8156-0530D5A70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A27697B7-E0B6-4125-B08D-532CD28F7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8FA40C7D-4B3B-44B9-8744-B76C5618C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2F701F4B-E240-465F-84C5-414DDDB19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0558823-D557-492A-8ABA-1E677CE63D2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AC7C215F-1FF9-466B-8A48-892528262F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BF618BFF-8AE6-4848-8E25-B760270183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kumimoji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E68B9182-DF41-444C-B82A-4EE85A3BD1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C096465-FB84-4B74-BFE3-F77AF2B7C6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37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461FD06-29ED-48AD-88D5-EA114DFF36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18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1013" y="195263"/>
            <a:ext cx="2124075" cy="64341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5263"/>
            <a:ext cx="6221413" cy="64341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4F6C5B0-F363-46A9-8215-CDC01DF0F0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739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EE9B852-570E-4C3C-B6AD-1EDC78287F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27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F7FE99A-4603-439D-842B-B98F28E449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670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1719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1905000"/>
            <a:ext cx="4173538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B1433DC-0A53-40B3-ABE4-A176FFE7C49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5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2B028A1-3C0D-4F56-82A3-35FAA1A4F4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962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F76B14FE-473E-491D-BF71-A4A42CBA7A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89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F7BD587F-C667-4919-B69C-4302CD2925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75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689BD0F-721D-4728-B2B9-EC8EC00794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55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7B6EB69-3C9F-4B90-A8C9-97D4E1FC5D7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00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2AB4B4B-F6DB-47DE-941D-92C9463E90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90513" y="30797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7EB1102-D74B-4FBF-A19D-8B0DB0B1334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73100" y="3079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Rectangle 9">
            <a:extLst>
              <a:ext uri="{FF2B5EF4-FFF2-40B4-BE49-F238E27FC236}">
                <a16:creationId xmlns:a16="http://schemas.microsoft.com/office/drawing/2014/main" id="{85BD1EF3-336E-4B0C-9D63-35462D32A8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5263"/>
            <a:ext cx="78692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11057E19-DF81-4F7B-9D9A-ACFDE893D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4978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4" name="Rectangle 12">
            <a:extLst>
              <a:ext uri="{FF2B5EF4-FFF2-40B4-BE49-F238E27FC236}">
                <a16:creationId xmlns:a16="http://schemas.microsoft.com/office/drawing/2014/main" id="{C72C198B-6577-4B39-BD0D-FAE8964735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48600" y="64008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graphicFrame>
        <p:nvGraphicFramePr>
          <p:cNvPr id="1031" name="Object 18">
            <a:extLst>
              <a:ext uri="{FF2B5EF4-FFF2-40B4-BE49-F238E27FC236}">
                <a16:creationId xmlns:a16="http://schemas.microsoft.com/office/drawing/2014/main" id="{8920DB62-A5B5-4B16-B85A-C7D898553CD8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419100" y="736600"/>
          <a:ext cx="8858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位图图像" r:id="rId14" imgW="1162212" imgH="619211" progId="Paint.Picture">
                  <p:embed/>
                </p:oleObj>
              </mc:Choice>
              <mc:Fallback>
                <p:oleObj name="位图图像" r:id="rId14" imgW="1162212" imgH="619211" progId="Paint.Picture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736600"/>
                        <a:ext cx="8858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19">
            <a:extLst>
              <a:ext uri="{FF2B5EF4-FFF2-40B4-BE49-F238E27FC236}">
                <a16:creationId xmlns:a16="http://schemas.microsoft.com/office/drawing/2014/main" id="{91299462-200F-4A4D-AECB-69E5504C9ED4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65722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Rectangle 20">
            <a:extLst>
              <a:ext uri="{FF2B5EF4-FFF2-40B4-BE49-F238E27FC236}">
                <a16:creationId xmlns:a16="http://schemas.microsoft.com/office/drawing/2014/main" id="{B7844392-1230-42DD-A6A4-621A7473884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35000" y="20002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C4F5C8E7-B2AA-46DA-8CE7-5981789AB4F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15913" y="990600"/>
            <a:ext cx="863758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035" name="Picture 24">
            <a:extLst>
              <a:ext uri="{FF2B5EF4-FFF2-40B4-BE49-F238E27FC236}">
                <a16:creationId xmlns:a16="http://schemas.microsoft.com/office/drawing/2014/main" id="{6D65FA8B-E873-4B2A-AD6E-6BD3DC0C0B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952500"/>
            <a:ext cx="5334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H:\05-06&#25968;&#25454;&#32467;&#26500;&#35838;&#20214;&#26446;&#37995;\&#31532;4&#31456;&#20018;\Ascii&#30721;&#34920;.hl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26DCAD8-271F-45F3-81BA-AC4690EF1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一、字符串（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string）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22C68715-6E93-45AD-B493-30EC5D7FD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91B8220-832B-4048-9A4C-42F3F590DC6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</a:t>
            </a:fld>
            <a:endParaRPr lang="en-US" altLang="zh-CN" sz="2400"/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6A74E6B0-043F-4FFB-A3A9-F22BACDB7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字符串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D29937F5-1A97-4C57-8E78-4954E2E9A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字符串是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n(≥0)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个字符的有限序列，记作：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S =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其中：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S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是串名字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是串值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	   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是串中字符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是串的长度(串中字符的个数)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例如,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S =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Shenzhen University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F539CFC8-8281-42DE-974B-BE10731BC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774F7B1-A750-4912-AECA-D242BA4C7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1643063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一、定长顺序存储表示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8D4A30A6-6103-41B7-AE47-50E3E675A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24B8703-C20B-4AA2-9FD3-67041D965E2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lang="en-US" altLang="zh-CN" sz="2400"/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25933CEF-D33A-41CF-8978-D42B31659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串的表示和实现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A8E26F71-3E81-4A89-9A08-9B5A35CF2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357438"/>
            <a:ext cx="8534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用一组地址连续的存储单元存储字符序列（属静态存储方式）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语言中的字符串定义(以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\0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为串结束标志)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char Str[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MAXSTRLEN+1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];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定义了长度为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MAXSTRLEN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字符存储空间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字符串长度可以是小于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MAXSTRLEN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的任何值（最长串长度有限制，多余部分将被截断）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DFF80FE8-660B-43E8-B481-A7DB83B55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4DF7769-C9C9-4575-AF8F-7A2C5E1D6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二、堆分配存储表示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509CAD69-A83B-4B93-B22B-D3A8EF899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726357A-FA80-4E12-932E-21A597553DE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lang="en-US" altLang="zh-CN" sz="2400"/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43F25B01-BC94-4565-A0A3-5627DB371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串的表示和实现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853CE47B-3487-4DEF-B8C0-4D4943EFA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2819400"/>
            <a:ext cx="8334375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在程序执行过程中，</a:t>
            </a:r>
            <a:r>
              <a:rPr lang="zh-CN" altLang="en-US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动态分配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new）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一组地址连续的存储单元存储字符序列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语言中，由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new()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delete()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动态分配与回收的存储空间称为堆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若在操作中串值改变，还可以</a:t>
            </a:r>
            <a:r>
              <a:rPr lang="zh-CN" altLang="en-US" sz="28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按新串长度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增加空间（即动态数组概念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709AFC68-70C5-4595-9B76-83958EC52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748D999-B011-4416-9E4F-2357E75BB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三、链存储表示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4FAAC1F6-7D91-4E27-A995-75A594AAA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10A072F-4D36-4E73-A3CC-45091A929F4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lang="en-US" altLang="zh-CN" sz="2400"/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0CAC7968-C2CC-4C88-A351-EEA4DBCEA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串的表示和实现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64D7B9C3-E010-43F3-89A8-D7B5CE62B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47725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采用链表方式存储串值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每个结点中，可以存放一个字符，也可以存放多个字符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89EAC3A0-7F94-476E-A883-A902EE170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  <p:grpSp>
        <p:nvGrpSpPr>
          <p:cNvPr id="19463" name="Group 32">
            <a:extLst>
              <a:ext uri="{FF2B5EF4-FFF2-40B4-BE49-F238E27FC236}">
                <a16:creationId xmlns:a16="http://schemas.microsoft.com/office/drawing/2014/main" id="{EE325343-E4C2-4816-B64E-44C09EAA7B2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105400"/>
            <a:ext cx="6324600" cy="485775"/>
            <a:chOff x="528" y="3216"/>
            <a:chExt cx="3984" cy="306"/>
          </a:xfrm>
        </p:grpSpPr>
        <p:grpSp>
          <p:nvGrpSpPr>
            <p:cNvPr id="19480" name="Group 12">
              <a:extLst>
                <a:ext uri="{FF2B5EF4-FFF2-40B4-BE49-F238E27FC236}">
                  <a16:creationId xmlns:a16="http://schemas.microsoft.com/office/drawing/2014/main" id="{A1CF3E7B-0B08-416E-9E3B-938BDF0E43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3216"/>
              <a:ext cx="480" cy="306"/>
              <a:chOff x="912" y="3216"/>
              <a:chExt cx="480" cy="306"/>
            </a:xfrm>
          </p:grpSpPr>
          <p:sp>
            <p:nvSpPr>
              <p:cNvPr id="19498" name="Text Box 7">
                <a:extLst>
                  <a:ext uri="{FF2B5EF4-FFF2-40B4-BE49-F238E27FC236}">
                    <a16:creationId xmlns:a16="http://schemas.microsoft.com/office/drawing/2014/main" id="{E41BFF45-D7B6-46F8-937D-8A6B917ACB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3216"/>
                <a:ext cx="336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H</a:t>
                </a:r>
              </a:p>
            </p:txBody>
          </p:sp>
          <p:sp>
            <p:nvSpPr>
              <p:cNvPr id="19499" name="Text Box 11">
                <a:extLst>
                  <a:ext uri="{FF2B5EF4-FFF2-40B4-BE49-F238E27FC236}">
                    <a16:creationId xmlns:a16="http://schemas.microsoft.com/office/drawing/2014/main" id="{F31E8F5B-26A2-4113-B60F-22DB2F97F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3216"/>
                <a:ext cx="144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19481" name="Line 13">
              <a:extLst>
                <a:ext uri="{FF2B5EF4-FFF2-40B4-BE49-F238E27FC236}">
                  <a16:creationId xmlns:a16="http://schemas.microsoft.com/office/drawing/2014/main" id="{D0AE76B5-B0B4-4547-93B1-B760BD525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36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482" name="Group 14">
              <a:extLst>
                <a:ext uri="{FF2B5EF4-FFF2-40B4-BE49-F238E27FC236}">
                  <a16:creationId xmlns:a16="http://schemas.microsoft.com/office/drawing/2014/main" id="{520FC879-F88F-42FF-9FD4-11C3D41220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3216"/>
              <a:ext cx="480" cy="306"/>
              <a:chOff x="912" y="3216"/>
              <a:chExt cx="480" cy="306"/>
            </a:xfrm>
          </p:grpSpPr>
          <p:sp>
            <p:nvSpPr>
              <p:cNvPr id="19496" name="Text Box 15">
                <a:extLst>
                  <a:ext uri="{FF2B5EF4-FFF2-40B4-BE49-F238E27FC236}">
                    <a16:creationId xmlns:a16="http://schemas.microsoft.com/office/drawing/2014/main" id="{1A799D45-8D13-4680-9573-872878EA3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3216"/>
                <a:ext cx="336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e</a:t>
                </a:r>
              </a:p>
            </p:txBody>
          </p:sp>
          <p:sp>
            <p:nvSpPr>
              <p:cNvPr id="19497" name="Text Box 16">
                <a:extLst>
                  <a:ext uri="{FF2B5EF4-FFF2-40B4-BE49-F238E27FC236}">
                    <a16:creationId xmlns:a16="http://schemas.microsoft.com/office/drawing/2014/main" id="{1578B513-F16E-45D9-AC7A-836FB72516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3216"/>
                <a:ext cx="144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19483" name="Line 17">
              <a:extLst>
                <a:ext uri="{FF2B5EF4-FFF2-40B4-BE49-F238E27FC236}">
                  <a16:creationId xmlns:a16="http://schemas.microsoft.com/office/drawing/2014/main" id="{01D98028-9CCF-4D0F-A506-39CEC0542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36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484" name="Group 18">
              <a:extLst>
                <a:ext uri="{FF2B5EF4-FFF2-40B4-BE49-F238E27FC236}">
                  <a16:creationId xmlns:a16="http://schemas.microsoft.com/office/drawing/2014/main" id="{1F80FEFA-4FD8-4584-B747-FFA46BE4EC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3216"/>
              <a:ext cx="480" cy="306"/>
              <a:chOff x="912" y="3216"/>
              <a:chExt cx="480" cy="306"/>
            </a:xfrm>
          </p:grpSpPr>
          <p:sp>
            <p:nvSpPr>
              <p:cNvPr id="19494" name="Text Box 19">
                <a:extLst>
                  <a:ext uri="{FF2B5EF4-FFF2-40B4-BE49-F238E27FC236}">
                    <a16:creationId xmlns:a16="http://schemas.microsoft.com/office/drawing/2014/main" id="{2517DBE7-02A5-4AA1-83FB-309A8C6910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3216"/>
                <a:ext cx="336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l</a:t>
                </a:r>
              </a:p>
            </p:txBody>
          </p:sp>
          <p:sp>
            <p:nvSpPr>
              <p:cNvPr id="19495" name="Text Box 20">
                <a:extLst>
                  <a:ext uri="{FF2B5EF4-FFF2-40B4-BE49-F238E27FC236}">
                    <a16:creationId xmlns:a16="http://schemas.microsoft.com/office/drawing/2014/main" id="{D37078C8-FAA6-4C5B-B626-85B73FF525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3216"/>
                <a:ext cx="144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19485" name="Line 21">
              <a:extLst>
                <a:ext uri="{FF2B5EF4-FFF2-40B4-BE49-F238E27FC236}">
                  <a16:creationId xmlns:a16="http://schemas.microsoft.com/office/drawing/2014/main" id="{AC7B3E18-CB41-45EF-AD8D-1AB703B9E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36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486" name="Group 22">
              <a:extLst>
                <a:ext uri="{FF2B5EF4-FFF2-40B4-BE49-F238E27FC236}">
                  <a16:creationId xmlns:a16="http://schemas.microsoft.com/office/drawing/2014/main" id="{08636518-CE7D-416D-A46C-10CE86377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3216"/>
              <a:ext cx="480" cy="306"/>
              <a:chOff x="912" y="3216"/>
              <a:chExt cx="480" cy="306"/>
            </a:xfrm>
          </p:grpSpPr>
          <p:sp>
            <p:nvSpPr>
              <p:cNvPr id="19492" name="Text Box 23">
                <a:extLst>
                  <a:ext uri="{FF2B5EF4-FFF2-40B4-BE49-F238E27FC236}">
                    <a16:creationId xmlns:a16="http://schemas.microsoft.com/office/drawing/2014/main" id="{E9E34241-953B-431A-B57F-6C7791B75B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3216"/>
                <a:ext cx="336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l</a:t>
                </a:r>
              </a:p>
            </p:txBody>
          </p:sp>
          <p:sp>
            <p:nvSpPr>
              <p:cNvPr id="19493" name="Text Box 24">
                <a:extLst>
                  <a:ext uri="{FF2B5EF4-FFF2-40B4-BE49-F238E27FC236}">
                    <a16:creationId xmlns:a16="http://schemas.microsoft.com/office/drawing/2014/main" id="{F33990C5-5597-4D46-AACC-F3C0BB802D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3216"/>
                <a:ext cx="144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19487" name="Line 25">
              <a:extLst>
                <a:ext uri="{FF2B5EF4-FFF2-40B4-BE49-F238E27FC236}">
                  <a16:creationId xmlns:a16="http://schemas.microsoft.com/office/drawing/2014/main" id="{2363046A-0ECF-4EAE-B73D-81B123BDE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36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8" name="Text Box 27">
              <a:extLst>
                <a:ext uri="{FF2B5EF4-FFF2-40B4-BE49-F238E27FC236}">
                  <a16:creationId xmlns:a16="http://schemas.microsoft.com/office/drawing/2014/main" id="{024668C8-C3A1-4114-811D-C15B20AB0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216"/>
              <a:ext cx="336" cy="306"/>
            </a:xfrm>
            <a:prstGeom prst="rect">
              <a:avLst/>
            </a:prstGeom>
            <a:noFill/>
            <a:ln w="28575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19489" name="Text Box 28">
              <a:extLst>
                <a:ext uri="{FF2B5EF4-FFF2-40B4-BE49-F238E27FC236}">
                  <a16:creationId xmlns:a16="http://schemas.microsoft.com/office/drawing/2014/main" id="{10AA9D6D-0CEB-4FEF-A513-F94FB21B9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216"/>
              <a:ext cx="144" cy="306"/>
            </a:xfrm>
            <a:prstGeom prst="rect">
              <a:avLst/>
            </a:prstGeom>
            <a:noFill/>
            <a:ln w="28575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^</a:t>
              </a:r>
            </a:p>
          </p:txBody>
        </p:sp>
        <p:sp>
          <p:nvSpPr>
            <p:cNvPr id="19490" name="Line 30">
              <a:extLst>
                <a:ext uri="{FF2B5EF4-FFF2-40B4-BE49-F238E27FC236}">
                  <a16:creationId xmlns:a16="http://schemas.microsoft.com/office/drawing/2014/main" id="{EC7D7580-F5D2-4B1F-8340-D6225D746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36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1" name="Text Box 31">
              <a:extLst>
                <a:ext uri="{FF2B5EF4-FFF2-40B4-BE49-F238E27FC236}">
                  <a16:creationId xmlns:a16="http://schemas.microsoft.com/office/drawing/2014/main" id="{09D7F7B0-7EAB-4A14-9BE4-E257727CE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2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CC0066"/>
                  </a:solidFill>
                </a:rPr>
                <a:t>S</a:t>
              </a:r>
            </a:p>
          </p:txBody>
        </p:sp>
      </p:grpSp>
      <p:grpSp>
        <p:nvGrpSpPr>
          <p:cNvPr id="19464" name="Group 66">
            <a:extLst>
              <a:ext uri="{FF2B5EF4-FFF2-40B4-BE49-F238E27FC236}">
                <a16:creationId xmlns:a16="http://schemas.microsoft.com/office/drawing/2014/main" id="{9DD36AD3-59F5-49A0-9B12-ADCF91ACA82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943600"/>
            <a:ext cx="4724400" cy="485775"/>
            <a:chOff x="528" y="3744"/>
            <a:chExt cx="2976" cy="306"/>
          </a:xfrm>
        </p:grpSpPr>
        <p:sp>
          <p:nvSpPr>
            <p:cNvPr id="19465" name="Line 52">
              <a:extLst>
                <a:ext uri="{FF2B5EF4-FFF2-40B4-BE49-F238E27FC236}">
                  <a16:creationId xmlns:a16="http://schemas.microsoft.com/office/drawing/2014/main" id="{1407C96B-C4F4-4E3E-B752-A66F31450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8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6" name="Text Box 53">
              <a:extLst>
                <a:ext uri="{FF2B5EF4-FFF2-40B4-BE49-F238E27FC236}">
                  <a16:creationId xmlns:a16="http://schemas.microsoft.com/office/drawing/2014/main" id="{93DA34F1-95F2-478F-A7DD-AA4054125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7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CC0066"/>
                  </a:solidFill>
                </a:rPr>
                <a:t>S</a:t>
              </a:r>
            </a:p>
          </p:txBody>
        </p:sp>
        <p:grpSp>
          <p:nvGrpSpPr>
            <p:cNvPr id="19467" name="Group 58">
              <a:extLst>
                <a:ext uri="{FF2B5EF4-FFF2-40B4-BE49-F238E27FC236}">
                  <a16:creationId xmlns:a16="http://schemas.microsoft.com/office/drawing/2014/main" id="{A03CE6C2-632F-405A-BE6C-605A5FEE84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3744"/>
              <a:ext cx="1104" cy="306"/>
              <a:chOff x="1056" y="3744"/>
              <a:chExt cx="1104" cy="306"/>
            </a:xfrm>
          </p:grpSpPr>
          <p:sp>
            <p:nvSpPr>
              <p:cNvPr id="19475" name="Text Box 50">
                <a:extLst>
                  <a:ext uri="{FF2B5EF4-FFF2-40B4-BE49-F238E27FC236}">
                    <a16:creationId xmlns:a16="http://schemas.microsoft.com/office/drawing/2014/main" id="{F9B23D6D-B2A1-4B7E-AC2B-0A98197FC8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3744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S</a:t>
                </a:r>
              </a:p>
            </p:txBody>
          </p:sp>
          <p:sp>
            <p:nvSpPr>
              <p:cNvPr id="19476" name="Text Box 51">
                <a:extLst>
                  <a:ext uri="{FF2B5EF4-FFF2-40B4-BE49-F238E27FC236}">
                    <a16:creationId xmlns:a16="http://schemas.microsoft.com/office/drawing/2014/main" id="{21639DD7-3A5F-4F48-88AF-7F4F9FB5D6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3744"/>
                <a:ext cx="144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9477" name="Text Box 55">
                <a:extLst>
                  <a:ext uri="{FF2B5EF4-FFF2-40B4-BE49-F238E27FC236}">
                    <a16:creationId xmlns:a16="http://schemas.microsoft.com/office/drawing/2014/main" id="{B401E175-494D-45D0-9E35-65349FA389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744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h</a:t>
                </a:r>
              </a:p>
            </p:txBody>
          </p:sp>
          <p:sp>
            <p:nvSpPr>
              <p:cNvPr id="19478" name="Text Box 56">
                <a:extLst>
                  <a:ext uri="{FF2B5EF4-FFF2-40B4-BE49-F238E27FC236}">
                    <a16:creationId xmlns:a16="http://schemas.microsoft.com/office/drawing/2014/main" id="{476E577D-47D0-4BEF-B4ED-105CAD4550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744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e</a:t>
                </a:r>
              </a:p>
            </p:txBody>
          </p:sp>
          <p:sp>
            <p:nvSpPr>
              <p:cNvPr id="19479" name="Text Box 57">
                <a:extLst>
                  <a:ext uri="{FF2B5EF4-FFF2-40B4-BE49-F238E27FC236}">
                    <a16:creationId xmlns:a16="http://schemas.microsoft.com/office/drawing/2014/main" id="{0A7A502D-1720-433F-A05F-A0E9A07505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3744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n</a:t>
                </a:r>
              </a:p>
            </p:txBody>
          </p:sp>
        </p:grpSp>
        <p:grpSp>
          <p:nvGrpSpPr>
            <p:cNvPr id="19468" name="Group 59">
              <a:extLst>
                <a:ext uri="{FF2B5EF4-FFF2-40B4-BE49-F238E27FC236}">
                  <a16:creationId xmlns:a16="http://schemas.microsoft.com/office/drawing/2014/main" id="{E026242D-2A93-446F-A0A9-198D8CD233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744"/>
              <a:ext cx="1104" cy="306"/>
              <a:chOff x="1056" y="3744"/>
              <a:chExt cx="1104" cy="306"/>
            </a:xfrm>
          </p:grpSpPr>
          <p:sp>
            <p:nvSpPr>
              <p:cNvPr id="19470" name="Text Box 60">
                <a:extLst>
                  <a:ext uri="{FF2B5EF4-FFF2-40B4-BE49-F238E27FC236}">
                    <a16:creationId xmlns:a16="http://schemas.microsoft.com/office/drawing/2014/main" id="{7AE53E2E-9430-4DE0-BE5F-F39920FC44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3744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d</a:t>
                </a:r>
              </a:p>
            </p:txBody>
          </p:sp>
          <p:sp>
            <p:nvSpPr>
              <p:cNvPr id="19471" name="Text Box 61">
                <a:extLst>
                  <a:ext uri="{FF2B5EF4-FFF2-40B4-BE49-F238E27FC236}">
                    <a16:creationId xmlns:a16="http://schemas.microsoft.com/office/drawing/2014/main" id="{E3121302-9D89-40B1-9731-FF9E74EA72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3744"/>
                <a:ext cx="144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/>
                  <a:t>^</a:t>
                </a:r>
              </a:p>
            </p:txBody>
          </p:sp>
          <p:sp>
            <p:nvSpPr>
              <p:cNvPr id="19472" name="Text Box 62">
                <a:extLst>
                  <a:ext uri="{FF2B5EF4-FFF2-40B4-BE49-F238E27FC236}">
                    <a16:creationId xmlns:a16="http://schemas.microsoft.com/office/drawing/2014/main" id="{5F811370-00F9-4650-AB9F-BBBA59A298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744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a</a:t>
                </a:r>
              </a:p>
            </p:txBody>
          </p:sp>
          <p:sp>
            <p:nvSpPr>
              <p:cNvPr id="19473" name="Text Box 63">
                <a:extLst>
                  <a:ext uri="{FF2B5EF4-FFF2-40B4-BE49-F238E27FC236}">
                    <a16:creationId xmlns:a16="http://schemas.microsoft.com/office/drawing/2014/main" id="{FF7C8A95-7A27-4F79-8A7D-E7F92F07E6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744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#</a:t>
                </a:r>
              </a:p>
            </p:txBody>
          </p:sp>
          <p:sp>
            <p:nvSpPr>
              <p:cNvPr id="19474" name="Text Box 64">
                <a:extLst>
                  <a:ext uri="{FF2B5EF4-FFF2-40B4-BE49-F238E27FC236}">
                    <a16:creationId xmlns:a16="http://schemas.microsoft.com/office/drawing/2014/main" id="{09C3CB01-E7CF-4F31-96B8-23B2151A37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3744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#</a:t>
                </a:r>
              </a:p>
            </p:txBody>
          </p:sp>
        </p:grpSp>
        <p:sp>
          <p:nvSpPr>
            <p:cNvPr id="19469" name="Line 65">
              <a:extLst>
                <a:ext uri="{FF2B5EF4-FFF2-40B4-BE49-F238E27FC236}">
                  <a16:creationId xmlns:a16="http://schemas.microsoft.com/office/drawing/2014/main" id="{1F92A482-6660-4534-817D-17DEFECF0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8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5B158C6-6B9D-4AB8-9067-DCD759406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507413" cy="685800"/>
          </a:xfrm>
        </p:spPr>
        <p:txBody>
          <a:bodyPr/>
          <a:lstStyle/>
          <a:p>
            <a:pPr algn="l" eaLnBrk="1" hangingPunct="1"/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一、求子串位置函数</a:t>
            </a:r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Index()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5D5B4F2B-8DFF-4E9D-969B-9522B1825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71C50B0-BC52-4894-8FA6-DF413406CD5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lang="en-US" altLang="zh-CN" sz="2400"/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6A7896FE-78EE-49D7-85F9-DC56345B2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EB03C4BA-1A83-44A5-AACF-9E84E3565B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marL="446088" indent="-446088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子串的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定位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操作通常称做串的模式匹配</a:t>
            </a:r>
          </a:p>
          <a:p>
            <a:pPr marL="446088" indent="-446088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算法（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穷举法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）：</a:t>
            </a:r>
          </a:p>
          <a:p>
            <a:pPr marL="446088" indent="-446088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从主串的指定位置开始，将主串与模式（要查找的子串）的第一个字符比较，</a:t>
            </a:r>
          </a:p>
          <a:p>
            <a:pPr marL="446088" indent="-446088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1.若相等，则继续逐个比较后续字符；</a:t>
            </a:r>
          </a:p>
          <a:p>
            <a:pPr marL="446088" indent="-446088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2.若不等，从主串的下一个字符起再重新和模式的字符比较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E758CD3F-4F4E-4AA3-B16C-4B8206B68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CA6FED7-0BF0-4CB5-AE5C-DC41C8E00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一、求子串位置函数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Index()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794EE2B2-988F-4079-AE7B-2E915D8D1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9A432CC-B7F2-4994-BB4C-01649CDA441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14</a:t>
            </a:fld>
            <a:endParaRPr lang="en-US" altLang="zh-CN" sz="2400"/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3AFAAB53-1713-4241-8D2B-DCB3F2903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9D843E44-AE29-4BCB-866C-67DD0818D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黑体" panose="02010609060101010101" pitchFamily="49" charset="-122"/>
              </a:rPr>
              <a:t>int Index(</a:t>
            </a:r>
            <a:r>
              <a:rPr lang="en-US" altLang="zh-CN" sz="2000" dirty="0" err="1">
                <a:ea typeface="黑体" panose="02010609060101010101" pitchFamily="49" charset="-122"/>
              </a:rPr>
              <a:t>Sstring</a:t>
            </a:r>
            <a:r>
              <a:rPr lang="en-US" altLang="zh-CN" sz="2000" dirty="0">
                <a:ea typeface="黑体" panose="02010609060101010101" pitchFamily="49" charset="-122"/>
              </a:rPr>
              <a:t> S, </a:t>
            </a:r>
            <a:r>
              <a:rPr lang="en-US" altLang="zh-CN" sz="2000" dirty="0" err="1">
                <a:ea typeface="黑体" panose="02010609060101010101" pitchFamily="49" charset="-122"/>
              </a:rPr>
              <a:t>Sstring</a:t>
            </a:r>
            <a:r>
              <a:rPr lang="en-US" altLang="zh-CN" sz="2000" dirty="0">
                <a:ea typeface="黑体" panose="02010609060101010101" pitchFamily="49" charset="-122"/>
              </a:rPr>
              <a:t> T, int pos) {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//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为主串，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为模式，串的第0位置存放串长度；串采用顺序存储结构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		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ea typeface="黑体" panose="02010609060101010101" pitchFamily="49" charset="-122"/>
              </a:rPr>
              <a:t> = pos;    j = 1;			// </a:t>
            </a:r>
            <a:r>
              <a:rPr lang="zh-CN" altLang="en-US" sz="2000" dirty="0">
                <a:ea typeface="黑体" panose="02010609060101010101" pitchFamily="49" charset="-122"/>
              </a:rPr>
              <a:t>从第一个位置开始比较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		while (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ea typeface="黑体" panose="02010609060101010101" pitchFamily="49" charset="-122"/>
              </a:rPr>
              <a:t>&lt;=S[0] &amp;&amp; j&lt;=T[0]) {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			if (S[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ea typeface="黑体" panose="02010609060101010101" pitchFamily="49" charset="-122"/>
              </a:rPr>
              <a:t>] == T[j]) {++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ea typeface="黑体" panose="02010609060101010101" pitchFamily="49" charset="-122"/>
              </a:rPr>
              <a:t>; ++j;}	// </a:t>
            </a:r>
            <a:r>
              <a:rPr lang="zh-CN" altLang="en-US" sz="2000" dirty="0">
                <a:ea typeface="黑体" panose="02010609060101010101" pitchFamily="49" charset="-122"/>
              </a:rPr>
              <a:t>继续比较后继字符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			else {</a:t>
            </a:r>
            <a:r>
              <a:rPr lang="en-US" altLang="zh-CN" sz="2000" b="1" dirty="0" err="1">
                <a:solidFill>
                  <a:srgbClr val="C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黑体" panose="02010609060101010101" pitchFamily="49" charset="-122"/>
              </a:rPr>
              <a:t> = </a:t>
            </a:r>
            <a:r>
              <a:rPr lang="en-US" altLang="zh-CN" sz="2000" b="1" dirty="0" err="1">
                <a:solidFill>
                  <a:srgbClr val="C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黑体" panose="02010609060101010101" pitchFamily="49" charset="-122"/>
              </a:rPr>
              <a:t> – j + 2</a:t>
            </a:r>
            <a:r>
              <a:rPr lang="en-US" altLang="zh-CN" sz="2000" dirty="0">
                <a:ea typeface="黑体" panose="02010609060101010101" pitchFamily="49" charset="-122"/>
              </a:rPr>
              <a:t>;    j = 1;}	// </a:t>
            </a:r>
            <a:r>
              <a:rPr lang="zh-CN" altLang="en-US" sz="2000" dirty="0">
                <a:ea typeface="黑体" panose="02010609060101010101" pitchFamily="49" charset="-122"/>
              </a:rPr>
              <a:t>指针后退重新开始匹配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		}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		if (j &gt; T[0]) return </a:t>
            </a:r>
            <a:r>
              <a:rPr lang="en-US" altLang="zh-CN" sz="2000" b="1" dirty="0" err="1">
                <a:solidFill>
                  <a:srgbClr val="C0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solidFill>
                  <a:srgbClr val="C00000"/>
                </a:solidFill>
                <a:ea typeface="黑体" panose="02010609060101010101" pitchFamily="49" charset="-122"/>
              </a:rPr>
              <a:t>-T[0]</a:t>
            </a:r>
            <a:r>
              <a:rPr lang="en-US" altLang="zh-CN" sz="2000" dirty="0">
                <a:ea typeface="黑体" panose="02010609060101010101" pitchFamily="49" charset="-122"/>
              </a:rPr>
              <a:t>;		// </a:t>
            </a:r>
            <a:r>
              <a:rPr lang="zh-CN" altLang="en-US" sz="2000" dirty="0">
                <a:ea typeface="黑体" panose="02010609060101010101" pitchFamily="49" charset="-122"/>
              </a:rPr>
              <a:t>返回与模式第一字符相等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		else return 0;	// </a:t>
            </a:r>
            <a:r>
              <a:rPr lang="zh-CN" altLang="en-US" sz="2000" dirty="0">
                <a:ea typeface="黑体" panose="02010609060101010101" pitchFamily="49" charset="-122"/>
              </a:rPr>
              <a:t>匹配不成功		// 的字符在主串中的序号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009F6EAE-5CC5-47FE-96A9-F5CF04278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0C9C778-8AD7-4AAF-9A4B-782FEA7F9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063" y="1785938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一、求子串位置函数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Index()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785CCDFE-AEE7-44EE-8A63-00CF369A0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89D92FBC-BF88-46EA-BE39-70591C792AE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15</a:t>
            </a:fld>
            <a:endParaRPr lang="en-US" altLang="zh-CN" sz="2400"/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BC448CA6-D383-490E-911C-6850D3728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4E13581A-A84D-4A1E-AD6C-1A49205DD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500313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在最好的情况下，除比较成功的位置外，其余位置仅需比较一次（模式第一个字符），比较次数为：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i+m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平均移动元素数为：</a:t>
            </a:r>
          </a:p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n-m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is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 dirty="0">
                <a:latin typeface="宋体" panose="02010600030101010101" pitchFamily="2" charset="-122"/>
              </a:rPr>
              <a:t>∑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x (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i+m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)=(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n+m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)/2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=0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其时间复杂度为：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O(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n+m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78C943DE-0A09-472E-9F51-756E1A15B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9E9D91F-DE5B-43CD-9EB2-D6CD7F789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063" y="1785938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一、求子串位置函数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Index()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56789CF4-EE30-4824-817C-F32A8E267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9DB5DE3-A450-4E86-8C76-9C5C9D6AB6C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16</a:t>
            </a:fld>
            <a:endParaRPr lang="en-US" altLang="zh-CN" sz="2400"/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4E00D7B7-F55C-4AF4-8EA4-4099F4B81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4E13581A-A84D-4A1E-AD6C-1A49205DD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500313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但在最坏的情况下，如模式为‘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0001’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，主串为‘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00000000000000000001’,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每个位置都比较了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次，比较次数为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i+1)x m</a:t>
            </a:r>
          </a:p>
          <a:p>
            <a:pPr eaLnBrk="1" hangingPunct="1">
              <a:spcBef>
                <a:spcPct val="70000"/>
              </a:spcBef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平均移动元素数为：</a:t>
            </a:r>
          </a:p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n-m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is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 dirty="0">
                <a:latin typeface="宋体" panose="02010600030101010101" pitchFamily="2" charset="-122"/>
              </a:rPr>
              <a:t>∑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x (i+1) x m=m x(n-m+2)/2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=0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其时间复杂度为：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O(n x m)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FB2AB0EA-0802-4799-A429-89B057CDD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0E3B6A0-B473-427E-8396-3ABC0BAB9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633412E1-4BB7-454C-A3E6-1A4F5CA3E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9BCD501-8A7B-46BF-9344-E3968500507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17</a:t>
            </a:fld>
            <a:endParaRPr lang="en-US" altLang="zh-CN" sz="2400"/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E610CA9C-4DD3-4476-A5DD-C82734B27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F4E08668-F4F9-4A55-931B-0653A1F28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index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函数的一种改进,由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D.E.</a:t>
            </a:r>
            <a:r>
              <a:rPr lang="en-US" altLang="zh-CN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nuth(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克努特)－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J.H.</a:t>
            </a:r>
            <a:r>
              <a:rPr lang="en-US" altLang="zh-CN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orris(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莫里斯)－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V.R.</a:t>
            </a:r>
            <a:r>
              <a:rPr lang="en-US" altLang="zh-CN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ratt(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普拉特)发现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当一趟匹配过程中出现字符比较不等(失配)时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1.不需回溯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2.利用已经得到的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部分匹配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的结果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3.将模式向右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滑动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尽可能远的一段距离(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next[j])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后，继续进行比较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CC2DE792-5595-4F80-A62F-5DE749AAC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7445B85-1C03-42CC-A8F2-B1182BD63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算法(举例)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0B00449E-3EDB-494C-BDFA-1E0BD6A5E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89BBAF6-CC8B-4074-8DCA-38251A9891D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18</a:t>
            </a:fld>
            <a:endParaRPr lang="en-US" altLang="zh-CN" sz="2400"/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B0A6073C-20F3-483E-BFF0-AE6291CF7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DF05B5EB-80D8-44C1-B3D0-A3C5569960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假设主串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ababcabcacbab,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abcac,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改进算法的匹配过程如下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			    ↓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i=3</a:t>
            </a:r>
          </a:p>
          <a:p>
            <a:pPr marL="193675" indent="-193675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第一趟匹配	 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a b a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			 a b c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			    ↑j=3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			    ↓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i=3----7</a:t>
            </a:r>
          </a:p>
          <a:p>
            <a:pPr marL="193675" indent="-193675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第二趟匹配  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a b a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			     a b c a c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			    ↑j=1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			            ↓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i=7--10</a:t>
            </a:r>
          </a:p>
          <a:p>
            <a:pPr marL="193675" indent="-193675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第三趟匹配	 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a b a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			           a b c a c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			            ↑j=2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24DFE220-53F4-4B7E-9B99-2C6FF562C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C706193-C54D-45E5-97E1-AF81F64CEA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11044ED4-B696-4893-8EF0-F1554FD82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682CC12-5F63-4FD4-BF48-52DF0009002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19</a:t>
            </a:fld>
            <a:endParaRPr lang="en-US" altLang="zh-CN" sz="2400"/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D4164025-EEFF-4F84-9EF7-410413779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6AFB3566-BE59-4CD4-A1E3-3D0314CD2B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假设主串为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模式串为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若主串中第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个字符与模式串中第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个字符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失配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!=p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说明，模式串中前面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个字符与主串中对应位置的字符相等，即：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j-k</a:t>
            </a:r>
            <a:r>
              <a:rPr lang="en-US" altLang="zh-CN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j-k+1</a:t>
            </a:r>
            <a:r>
              <a:rPr lang="en-US" altLang="zh-CN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j-k+2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　　　　　　　　=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i-j+1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i-j+2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i-k</a:t>
            </a:r>
            <a:r>
              <a:rPr lang="en-US" altLang="zh-CN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i-k+1</a:t>
            </a:r>
            <a:r>
              <a:rPr lang="en-US" altLang="zh-CN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i-k+2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55A9B92F-857C-41E0-831B-6954D881F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:a16="http://schemas.microsoft.com/office/drawing/2014/main" id="{5BA5826C-FB1C-4DC6-BF44-96FC51A00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二、字符串术语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Text Box 1027">
            <a:extLst>
              <a:ext uri="{FF2B5EF4-FFF2-40B4-BE49-F238E27FC236}">
                <a16:creationId xmlns:a16="http://schemas.microsoft.com/office/drawing/2014/main" id="{E220FD78-7E82-4B24-9F22-24DD122C9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5EE5289F-1088-465B-BDA0-5C32742CE26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</a:t>
            </a:fld>
            <a:endParaRPr lang="en-US" altLang="zh-CN" sz="2400"/>
          </a:p>
        </p:txBody>
      </p:sp>
      <p:sp>
        <p:nvSpPr>
          <p:cNvPr id="7172" name="Text Box 1028">
            <a:extLst>
              <a:ext uri="{FF2B5EF4-FFF2-40B4-BE49-F238E27FC236}">
                <a16:creationId xmlns:a16="http://schemas.microsoft.com/office/drawing/2014/main" id="{4AE52FBB-FA77-4475-A68C-3B0C8D170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字符串</a:t>
            </a:r>
          </a:p>
        </p:txBody>
      </p:sp>
      <p:sp>
        <p:nvSpPr>
          <p:cNvPr id="7173" name="Rectangle 1029">
            <a:extLst>
              <a:ext uri="{FF2B5EF4-FFF2-40B4-BE49-F238E27FC236}">
                <a16:creationId xmlns:a16="http://schemas.microsoft.com/office/drawing/2014/main" id="{B22A7D4E-3884-4865-81DA-BEA6248B6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空串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：不含任何字符的串，串长度=0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空格串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：仅由一个或多个空格组成的串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子串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：由串中任意个连续的字符组成的子序列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主串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：包含子串的串。 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如：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A=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Shenzhen University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 B=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University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 A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为主串，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为子串</a:t>
            </a:r>
          </a:p>
        </p:txBody>
      </p:sp>
      <p:sp>
        <p:nvSpPr>
          <p:cNvPr id="7174" name="Rectangle 1030">
            <a:extLst>
              <a:ext uri="{FF2B5EF4-FFF2-40B4-BE49-F238E27FC236}">
                <a16:creationId xmlns:a16="http://schemas.microsoft.com/office/drawing/2014/main" id="{F39678A3-DDE6-4CDC-954A-4393221B2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8C74DEE-4FFF-4712-ACF3-64AA41EAC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5C423F39-62CE-4F43-989C-0EB3C9FE3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703071E-45E9-4ABF-A1EF-970D19D430C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20</a:t>
            </a:fld>
            <a:endParaRPr lang="en-US" altLang="zh-CN" sz="2400"/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0C9444C9-570C-4B57-AB33-0E3E29A31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50701A8-A276-40D7-B718-99E764D0D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现假定主串中第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个字符需要与模式串中第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k(k&lt;j)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个字符比较,则说明，模式串中前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个字符与主串中对应位置的字符相等，即有以下关系成立：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i-k+1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i-k+2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A93A9631-FACC-4D1F-93E6-AEA07AE0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1D8D0A9-7B9E-4FB8-BEED-88B13ADC3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02E304DB-552D-43A7-B644-C5254CFB6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C1C7E59A-5307-48AD-9AF1-588FEAD3AEE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21</a:t>
            </a:fld>
            <a:endParaRPr lang="en-US" altLang="zh-CN" sz="2400"/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4F2C4509-A929-4224-A12E-66C731782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8FB4C08A-0F36-426E-A3D0-EFB7E99A9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比较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j-k</a:t>
            </a:r>
            <a:r>
              <a:rPr lang="en-US" altLang="zh-CN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j-k+1</a:t>
            </a:r>
            <a:r>
              <a:rPr lang="en-US" altLang="zh-CN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j-k+2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　　　　　　　　=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i-j+1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i-j+2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i-k</a:t>
            </a:r>
            <a:r>
              <a:rPr lang="en-US" altLang="zh-CN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i-k+1</a:t>
            </a:r>
            <a:r>
              <a:rPr lang="en-US" altLang="zh-CN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i-k+2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i-k+1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i-k+2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由以上两式，有下式成立：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j-k+1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j-k+2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56898506-952B-4BB0-8DAF-6966DEDEA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B7C6E8F-9E8D-49FB-8002-713A99246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515CE3AA-1ABF-4B57-AC5B-BD2144997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CBE5A4C-D954-4C71-8440-E70170EF488B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22</a:t>
            </a:fld>
            <a:endParaRPr lang="en-US" altLang="zh-CN" sz="2400"/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1508533F-E357-4882-87D1-D10A7F69B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089D0B7E-5F2C-4193-84FD-7AE38888B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j-k+1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j-k+2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上式是只依赖于模式串的关系式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上式说明,在主串中第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个字符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失配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时,仅需与模式串中的第</a:t>
            </a:r>
            <a:r>
              <a:rPr lang="en-US" altLang="zh-CN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个字符再开始比较（主串不需要回溯）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413CAC51-0646-44A9-8D16-51B81C477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B5D7D31-E9F4-4B4D-A07D-FAA54B20D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7354A756-546F-486D-847F-E8746BE0C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F824A46-48FD-4AB7-8138-D05AA9A4C73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23</a:t>
            </a:fld>
            <a:endParaRPr lang="en-US" altLang="zh-CN" sz="2400"/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1A4F2E0B-90DC-4C80-9752-616169C7D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02AFA761-A933-4A33-BB6B-6AC3AEF8C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或者换言之,在模式串中第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个字符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失配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时,模式串</a:t>
            </a: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个字符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再同主串中对应的失配位置(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i)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的字符继续进行比较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　　　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j-k+1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j-k+2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zh-CN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值可以在作串的匹配之前求出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一般用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函数求取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0AA967DD-CAB4-4575-8172-EA706F660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CE90ED7-3739-4271-91A6-6E716AC96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算法(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函数)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B6BF6486-CDE3-431F-9C8D-517AF18E0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8D60F71-97C4-466D-B2FC-7EEF467FE44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24</a:t>
            </a:fld>
            <a:endParaRPr lang="en-US" altLang="zh-CN" sz="2400"/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6BEB8F91-4B72-4127-833A-55093A297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082DB961-90E6-4AB3-B72E-79D0650BAC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函数定义为：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			　0		当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j=1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next[j] =　max{k | 1&lt;k&lt;j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600" b="1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sz="2600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6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600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600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6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sz="2600" b="1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sz="2600" b="1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600" b="1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sz="2600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6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j-k+1</a:t>
            </a:r>
            <a:r>
              <a:rPr lang="en-US" altLang="zh-CN" sz="2600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600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6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sz="2600" b="1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en-US" altLang="zh-CN" sz="26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</a:rPr>
              <a:t>			　1		其它情况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zh-CN" altLang="en-US" sz="26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k=2,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=p</a:t>
            </a:r>
            <a:r>
              <a:rPr lang="en-US" altLang="zh-CN" sz="24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j-1 　　　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有1个字符相同)[除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j=2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外];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　k=3,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=p</a:t>
            </a:r>
            <a:r>
              <a:rPr lang="en-US" altLang="zh-CN" sz="24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j-2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有2个字符相同)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CB8DF3C9-DCF0-4019-91D9-67AEBC27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  <p:sp>
        <p:nvSpPr>
          <p:cNvPr id="35847" name="AutoShape 7">
            <a:extLst>
              <a:ext uri="{FF2B5EF4-FFF2-40B4-BE49-F238E27FC236}">
                <a16:creationId xmlns:a16="http://schemas.microsoft.com/office/drawing/2014/main" id="{8AB5B475-B503-4142-B373-388F3094621C}"/>
              </a:ext>
            </a:extLst>
          </p:cNvPr>
          <p:cNvSpPr>
            <a:spLocks/>
          </p:cNvSpPr>
          <p:nvPr/>
        </p:nvSpPr>
        <p:spPr bwMode="auto">
          <a:xfrm>
            <a:off x="2438400" y="3886200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431FB33-E4F7-4F73-B4C5-B2E7A9607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算法(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函数)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EF766B5A-CC46-43E8-A9FF-154E18C8E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358260A-198D-4C3F-8FDE-C4F91A98A88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25</a:t>
            </a:fld>
            <a:endParaRPr lang="en-US" altLang="zh-CN" sz="2400"/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986727B1-A6AC-46FC-8680-A46BDBCA0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92C3AE27-FA6F-468D-A1F5-E97DED469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next[j]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值的办法</a:t>
            </a:r>
            <a:r>
              <a:rPr lang="en-US" altLang="zh-CN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最重要</a:t>
            </a:r>
            <a:r>
              <a:rPr lang="en-US" altLang="zh-CN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next[1]=0, next[2]=1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=T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next[i]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i="1">
                <a:latin typeface="黑体" panose="02010609060101010101" pitchFamily="49" charset="-122"/>
                <a:ea typeface="黑体" panose="02010609060101010101" pitchFamily="49" charset="-122"/>
              </a:rPr>
              <a:t>(i</a:t>
            </a:r>
            <a:r>
              <a:rPr lang="zh-CN" altLang="en-US" i="1">
                <a:latin typeface="黑体" panose="02010609060101010101" pitchFamily="49" charset="-122"/>
                <a:ea typeface="黑体" panose="02010609060101010101" pitchFamily="49" charset="-122"/>
              </a:rPr>
              <a:t>初值为</a:t>
            </a:r>
            <a:r>
              <a:rPr lang="en-US" altLang="zh-CN" i="1">
                <a:latin typeface="黑体" panose="02010609060101010101" pitchFamily="49" charset="-122"/>
                <a:ea typeface="黑体" panose="02010609060101010101" pitchFamily="49" charset="-122"/>
              </a:rPr>
              <a:t>j-1 </a:t>
            </a:r>
            <a:r>
              <a:rPr lang="zh-CN" altLang="en-US" i="1">
                <a:latin typeface="黑体" panose="02010609060101010101" pitchFamily="49" charset="-122"/>
                <a:ea typeface="黑体" panose="02010609060101010101" pitchFamily="49" charset="-122"/>
              </a:rPr>
              <a:t>或 </a:t>
            </a:r>
            <a:r>
              <a:rPr lang="en-US" altLang="zh-CN" i="1">
                <a:latin typeface="黑体" panose="02010609060101010101" pitchFamily="49" charset="-122"/>
                <a:ea typeface="黑体" panose="02010609060101010101" pitchFamily="49" charset="-122"/>
              </a:rPr>
              <a:t>i=next[i])</a:t>
            </a:r>
            <a:endParaRPr lang="zh-CN" altLang="en-US" i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next[j] = next[i]+1</a:t>
            </a:r>
            <a:endParaRPr lang="en-US" altLang="zh-CN" b="1" i="1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i="1">
                <a:latin typeface="黑体" panose="02010609060101010101" pitchFamily="49" charset="-122"/>
                <a:ea typeface="黑体" panose="02010609060101010101" pitchFamily="49" charset="-122"/>
              </a:rPr>
              <a:t>   除非</a:t>
            </a:r>
            <a:r>
              <a:rPr lang="en-US" altLang="zh-CN" b="1" i="1">
                <a:latin typeface="黑体" panose="02010609060101010101" pitchFamily="49" charset="-122"/>
                <a:ea typeface="黑体" panose="02010609060101010101" pitchFamily="49" charset="-122"/>
              </a:rPr>
              <a:t>i=0, </a:t>
            </a:r>
            <a:r>
              <a:rPr lang="zh-CN" altLang="en-US" b="1" i="1">
                <a:latin typeface="黑体" panose="02010609060101010101" pitchFamily="49" charset="-122"/>
                <a:ea typeface="黑体" panose="02010609060101010101" pitchFamily="49" charset="-122"/>
              </a:rPr>
              <a:t>此时</a:t>
            </a:r>
            <a:r>
              <a:rPr lang="en-US" altLang="zh-CN" b="1" i="1">
                <a:latin typeface="黑体" panose="02010609060101010101" pitchFamily="49" charset="-122"/>
                <a:ea typeface="黑体" panose="02010609060101010101" pitchFamily="49" charset="-122"/>
              </a:rPr>
              <a:t>next[j]=1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本办法中，实际上模式串既当主串，也当模式串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2807E587-34CD-458A-986C-59F002F7E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51E06ED-2C21-4170-BF09-A32917928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算法(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函数)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F82026D4-9331-4B60-BDD6-F14FD8509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0F5D1827-0C80-4C66-A317-D503DD5086D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26</a:t>
            </a:fld>
            <a:endParaRPr lang="en-US" altLang="zh-CN" sz="2400"/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AA85A06D-903D-4DD4-A2CD-C7FE2DCAE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18C18282-54A6-4C66-B6B2-DC351246D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next[j]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值的算法</a:t>
            </a:r>
            <a:endParaRPr lang="zh-CN" altLang="en-US" b="1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j=1, next[1]=0, i=0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3. While(j&lt;=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模式串长度)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  (1).若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i=0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或者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=T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i++,j++,next[j]=i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(2).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否则,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i=next[i]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}</a:t>
            </a:r>
            <a:r>
              <a:rPr lang="en-US" altLang="zh-CN" sz="2400" b="1" i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F7EE97F5-2CD0-476D-8BBD-C9686172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7D6E551-B264-4874-BD8A-7F682ACBC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382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算法(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函数 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语言实现)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F00D07F4-D02E-4C61-AA99-912DE5AEA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86FF4B0-4845-43F2-876D-84FD09D481C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27</a:t>
            </a:fld>
            <a:endParaRPr lang="en-US" altLang="zh-CN" sz="2400"/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D95B7CA2-7ACE-4758-9819-27D4D6409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F4094519-3C01-4DF6-B340-3B3DAB998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2819400"/>
            <a:ext cx="8604250" cy="40386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void GetKmpNext(char *sString, int *Next) {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	//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求模式串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sString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函数值并存入数组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位置存放串长度；串采用顺序存储结构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int i, j;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	Next[0] = sString[0];		     //Next[0]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存放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元素数目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Next[1] = 0;  j = 1; i = 0;	     //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从第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个位置开始比较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while (j&lt;=Next[0]) {		     // T[0]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中存放串长度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	   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if ((i==0) || (sString[i] == sString[j])) 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	        {++i; ++j; Next[j]=i;} 	    // 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继续比较后继字符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else i = Next[i];		    // 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模式串向右移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BE9050E2-0AD0-48B6-A82C-B12AC3995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86C653B-BFB4-4065-B2CE-3CEC3F6A2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887538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算法(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函数 举例)</a:t>
            </a:r>
          </a:p>
        </p:txBody>
      </p:sp>
      <p:sp>
        <p:nvSpPr>
          <p:cNvPr id="43011" name="Text Box 4">
            <a:extLst>
              <a:ext uri="{FF2B5EF4-FFF2-40B4-BE49-F238E27FC236}">
                <a16:creationId xmlns:a16="http://schemas.microsoft.com/office/drawing/2014/main" id="{517638E9-4606-493B-A234-8785666B6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43012" name="Rectangle 5">
            <a:extLst>
              <a:ext uri="{FF2B5EF4-FFF2-40B4-BE49-F238E27FC236}">
                <a16:creationId xmlns:a16="http://schemas.microsoft.com/office/drawing/2014/main" id="{61CB51AB-A954-473A-AC1E-C0B57F0D9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681288"/>
            <a:ext cx="8458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现有模式串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ababcabd,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求其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3" name="Rectangle 6">
            <a:extLst>
              <a:ext uri="{FF2B5EF4-FFF2-40B4-BE49-F238E27FC236}">
                <a16:creationId xmlns:a16="http://schemas.microsoft.com/office/drawing/2014/main" id="{B81D0BEB-FA0A-4962-8E70-B56DD39B0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  <p:graphicFrame>
        <p:nvGraphicFramePr>
          <p:cNvPr id="216168" name="Group 104">
            <a:extLst>
              <a:ext uri="{FF2B5EF4-FFF2-40B4-BE49-F238E27FC236}">
                <a16:creationId xmlns:a16="http://schemas.microsoft.com/office/drawing/2014/main" id="{0492F1B4-BE72-4123-9C29-C822C445AD39}"/>
              </a:ext>
            </a:extLst>
          </p:cNvPr>
          <p:cNvGraphicFramePr>
            <a:graphicFrameLocks noGrp="1"/>
          </p:cNvGraphicFramePr>
          <p:nvPr/>
        </p:nvGraphicFramePr>
        <p:xfrm>
          <a:off x="2773363" y="3198813"/>
          <a:ext cx="5940425" cy="1371600"/>
        </p:xfrm>
        <a:graphic>
          <a:graphicData uri="http://schemas.openxmlformats.org/drawingml/2006/table">
            <a:tbl>
              <a:tblPr/>
              <a:tblGrid>
                <a:gridCol w="1299246">
                  <a:extLst>
                    <a:ext uri="{9D8B030D-6E8A-4147-A177-3AD203B41FA5}">
                      <a16:colId xmlns:a16="http://schemas.microsoft.com/office/drawing/2014/main" val="3746054410"/>
                    </a:ext>
                  </a:extLst>
                </a:gridCol>
                <a:gridCol w="581063">
                  <a:extLst>
                    <a:ext uri="{9D8B030D-6E8A-4147-A177-3AD203B41FA5}">
                      <a16:colId xmlns:a16="http://schemas.microsoft.com/office/drawing/2014/main" val="205488376"/>
                    </a:ext>
                  </a:extLst>
                </a:gridCol>
                <a:gridCol w="579231">
                  <a:extLst>
                    <a:ext uri="{9D8B030D-6E8A-4147-A177-3AD203B41FA5}">
                      <a16:colId xmlns:a16="http://schemas.microsoft.com/office/drawing/2014/main" val="4086199298"/>
                    </a:ext>
                  </a:extLst>
                </a:gridCol>
                <a:gridCol w="579231">
                  <a:extLst>
                    <a:ext uri="{9D8B030D-6E8A-4147-A177-3AD203B41FA5}">
                      <a16:colId xmlns:a16="http://schemas.microsoft.com/office/drawing/2014/main" val="1056947181"/>
                    </a:ext>
                  </a:extLst>
                </a:gridCol>
                <a:gridCol w="581064">
                  <a:extLst>
                    <a:ext uri="{9D8B030D-6E8A-4147-A177-3AD203B41FA5}">
                      <a16:colId xmlns:a16="http://schemas.microsoft.com/office/drawing/2014/main" val="3227667189"/>
                    </a:ext>
                  </a:extLst>
                </a:gridCol>
                <a:gridCol w="581063">
                  <a:extLst>
                    <a:ext uri="{9D8B030D-6E8A-4147-A177-3AD203B41FA5}">
                      <a16:colId xmlns:a16="http://schemas.microsoft.com/office/drawing/2014/main" val="1606108662"/>
                    </a:ext>
                  </a:extLst>
                </a:gridCol>
                <a:gridCol w="579231">
                  <a:extLst>
                    <a:ext uri="{9D8B030D-6E8A-4147-A177-3AD203B41FA5}">
                      <a16:colId xmlns:a16="http://schemas.microsoft.com/office/drawing/2014/main" val="925103634"/>
                    </a:ext>
                  </a:extLst>
                </a:gridCol>
                <a:gridCol w="581064">
                  <a:extLst>
                    <a:ext uri="{9D8B030D-6E8A-4147-A177-3AD203B41FA5}">
                      <a16:colId xmlns:a16="http://schemas.microsoft.com/office/drawing/2014/main" val="900489120"/>
                    </a:ext>
                  </a:extLst>
                </a:gridCol>
                <a:gridCol w="579231">
                  <a:extLst>
                    <a:ext uri="{9D8B030D-6E8A-4147-A177-3AD203B41FA5}">
                      <a16:colId xmlns:a16="http://schemas.microsoft.com/office/drawing/2014/main" val="957921043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marL="91460" marR="914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898403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模式串</a:t>
                      </a:r>
                    </a:p>
                  </a:txBody>
                  <a:tcPr marL="91460" marR="914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619944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=next[j]</a:t>
                      </a:r>
                    </a:p>
                  </a:txBody>
                  <a:tcPr marL="91460" marR="914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357393"/>
                  </a:ext>
                </a:extLst>
              </a:tr>
            </a:tbl>
          </a:graphicData>
        </a:graphic>
      </p:graphicFrame>
      <p:sp>
        <p:nvSpPr>
          <p:cNvPr id="43056" name="Text Box 97">
            <a:extLst>
              <a:ext uri="{FF2B5EF4-FFF2-40B4-BE49-F238E27FC236}">
                <a16:creationId xmlns:a16="http://schemas.microsoft.com/office/drawing/2014/main" id="{98A56CD1-C121-4268-995B-78DE72FCD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CF702DC-D10E-49FE-9ADF-61073E21A67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28</a:t>
            </a:fld>
            <a:endParaRPr lang="en-US" altLang="zh-CN" sz="2400"/>
          </a:p>
        </p:txBody>
      </p:sp>
      <p:sp>
        <p:nvSpPr>
          <p:cNvPr id="43057" name="Text Box 105">
            <a:extLst>
              <a:ext uri="{FF2B5EF4-FFF2-40B4-BE49-F238E27FC236}">
                <a16:creationId xmlns:a16="http://schemas.microsoft.com/office/drawing/2014/main" id="{D96DDBAF-5A8A-415D-8DAF-816621582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00575"/>
            <a:ext cx="8748713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next[1] = 0,  next[2] =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next[3] = 1,  T[2]=b  != T[next[2]]=T[1]=a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next[4] = 2,  T[3]=a == T[next[3]]=T[</a:t>
            </a:r>
            <a:r>
              <a:rPr lang="en-US" altLang="zh-CN" sz="2000">
                <a:solidFill>
                  <a:schemeClr val="hlink"/>
                </a:solidFill>
              </a:rPr>
              <a:t>1</a:t>
            </a:r>
            <a:r>
              <a:rPr lang="en-US" altLang="zh-CN" sz="2000"/>
              <a:t>]=a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next[5] = 3,  T[4]=b == T[next[4]]=T[</a:t>
            </a:r>
            <a:r>
              <a:rPr lang="en-US" altLang="zh-CN" sz="2000">
                <a:solidFill>
                  <a:schemeClr val="hlink"/>
                </a:solidFill>
              </a:rPr>
              <a:t>2</a:t>
            </a:r>
            <a:r>
              <a:rPr lang="en-US" altLang="zh-CN" sz="2000"/>
              <a:t>]=b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next[6] = 1,  T[5]=c  != T[next[5]] =T[3]=a;  != T[next[3]]=T[1]=a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next[7] = 2,  T[6]=a == T[next[6]] =T[</a:t>
            </a:r>
            <a:r>
              <a:rPr lang="en-US" altLang="zh-CN" sz="2000">
                <a:solidFill>
                  <a:schemeClr val="hlink"/>
                </a:solidFill>
              </a:rPr>
              <a:t>1</a:t>
            </a:r>
            <a:r>
              <a:rPr lang="en-US" altLang="zh-CN" sz="2000"/>
              <a:t>]=a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next[8] = 3,  T[7]=b == T[next[7]] =T[</a:t>
            </a:r>
            <a:r>
              <a:rPr lang="en-US" altLang="zh-CN" sz="2000">
                <a:solidFill>
                  <a:schemeClr val="hlink"/>
                </a:solidFill>
              </a:rPr>
              <a:t>2</a:t>
            </a:r>
            <a:r>
              <a:rPr lang="en-US" altLang="zh-CN" sz="2000"/>
              <a:t>]=b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755C092-207C-4B93-9F44-3EF4A9052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算法(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函数 举例)</a:t>
            </a:r>
          </a:p>
        </p:txBody>
      </p:sp>
      <p:sp>
        <p:nvSpPr>
          <p:cNvPr id="45059" name="Text Box 4">
            <a:extLst>
              <a:ext uri="{FF2B5EF4-FFF2-40B4-BE49-F238E27FC236}">
                <a16:creationId xmlns:a16="http://schemas.microsoft.com/office/drawing/2014/main" id="{2318B8FF-A96E-4B34-B05D-60F9BBA41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45060" name="Rectangle 5">
            <a:extLst>
              <a:ext uri="{FF2B5EF4-FFF2-40B4-BE49-F238E27FC236}">
                <a16:creationId xmlns:a16="http://schemas.microsoft.com/office/drawing/2014/main" id="{2DD88D6E-4E47-491F-8BAA-F6DFABEA0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458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现有模式串</a:t>
            </a:r>
            <a:r>
              <a:rPr lang="en-US" altLang="zh-CN" b="1">
                <a:latin typeface="黑体" panose="02010609060101010101" pitchFamily="49" charset="-122"/>
                <a:ea typeface="华文楷体" panose="02010600040101010101" pitchFamily="2" charset="-122"/>
              </a:rPr>
              <a:t>abaababaca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求其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61" name="Rectangle 6">
            <a:extLst>
              <a:ext uri="{FF2B5EF4-FFF2-40B4-BE49-F238E27FC236}">
                <a16:creationId xmlns:a16="http://schemas.microsoft.com/office/drawing/2014/main" id="{DD0A7320-3099-44D8-8D24-DEB01AFBE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  <p:graphicFrame>
        <p:nvGraphicFramePr>
          <p:cNvPr id="217224" name="Group 136">
            <a:extLst>
              <a:ext uri="{FF2B5EF4-FFF2-40B4-BE49-F238E27FC236}">
                <a16:creationId xmlns:a16="http://schemas.microsoft.com/office/drawing/2014/main" id="{37897A32-CCDC-4362-B3A3-E3B0FC3D2EEA}"/>
              </a:ext>
            </a:extLst>
          </p:cNvPr>
          <p:cNvGraphicFramePr>
            <a:graphicFrameLocks noGrp="1"/>
          </p:cNvGraphicFramePr>
          <p:nvPr/>
        </p:nvGraphicFramePr>
        <p:xfrm>
          <a:off x="3635375" y="3429000"/>
          <a:ext cx="5329238" cy="933450"/>
        </p:xfrm>
        <a:graphic>
          <a:graphicData uri="http://schemas.openxmlformats.org/drawingml/2006/table">
            <a:tbl>
              <a:tblPr/>
              <a:tblGrid>
                <a:gridCol w="1311275">
                  <a:extLst>
                    <a:ext uri="{9D8B030D-6E8A-4147-A177-3AD203B41FA5}">
                      <a16:colId xmlns:a16="http://schemas.microsoft.com/office/drawing/2014/main" val="488706640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24687515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415327657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1755580254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376875647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3932405929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33931994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4148490840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762037890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293295937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1781975388"/>
                    </a:ext>
                  </a:extLst>
                </a:gridCol>
              </a:tblGrid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marL="0" marR="0" marT="45757" marB="457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70541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模式串</a:t>
                      </a:r>
                    </a:p>
                  </a:txBody>
                  <a:tcPr marL="0" marR="0" marT="45757" marB="457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040925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=next[j]</a:t>
                      </a:r>
                    </a:p>
                  </a:txBody>
                  <a:tcPr marL="0" marR="0" marT="45757" marB="457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610992"/>
                  </a:ext>
                </a:extLst>
              </a:tr>
            </a:tbl>
          </a:graphicData>
        </a:graphic>
      </p:graphicFrame>
      <p:sp>
        <p:nvSpPr>
          <p:cNvPr id="45112" name="Text Box 130">
            <a:extLst>
              <a:ext uri="{FF2B5EF4-FFF2-40B4-BE49-F238E27FC236}">
                <a16:creationId xmlns:a16="http://schemas.microsoft.com/office/drawing/2014/main" id="{CE73DDA2-995E-449C-8808-0BCC69953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78113D2-B68F-45DC-A02A-39F0C6BB009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29</a:t>
            </a:fld>
            <a:endParaRPr lang="en-US" altLang="zh-CN" sz="2400"/>
          </a:p>
        </p:txBody>
      </p:sp>
      <p:sp>
        <p:nvSpPr>
          <p:cNvPr id="45113" name="Text Box 131">
            <a:extLst>
              <a:ext uri="{FF2B5EF4-FFF2-40B4-BE49-F238E27FC236}">
                <a16:creationId xmlns:a16="http://schemas.microsoft.com/office/drawing/2014/main" id="{C58B495D-B4DD-4155-B166-CBC7025A0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022725"/>
            <a:ext cx="8748712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next[1] = 0,  next[2] =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next[3] = 1,  T[2]=b  != T[next[2]]=T[1]=a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next[4] = 2,  T[3]=a == T[next[3]]=T[</a:t>
            </a:r>
            <a:r>
              <a:rPr lang="en-US" altLang="zh-CN" sz="2000">
                <a:solidFill>
                  <a:schemeClr val="hlink"/>
                </a:solidFill>
              </a:rPr>
              <a:t>1</a:t>
            </a:r>
            <a:r>
              <a:rPr lang="en-US" altLang="zh-CN" sz="2000"/>
              <a:t>]=a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next[5] = 2,  T[4]=a  != T[next[4]]=T[2]=b;  == T[next[2]]=T[</a:t>
            </a:r>
            <a:r>
              <a:rPr lang="en-US" altLang="zh-CN" sz="2000">
                <a:solidFill>
                  <a:schemeClr val="hlink"/>
                </a:solidFill>
              </a:rPr>
              <a:t>1</a:t>
            </a:r>
            <a:r>
              <a:rPr lang="en-US" altLang="zh-CN" sz="2000"/>
              <a:t>]=a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next[6] = 3,  T[5]=b == T[next[5]]=T[2]=b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next[7] = 4,  T[6]=a == T[next[6]]=T[</a:t>
            </a:r>
            <a:r>
              <a:rPr lang="en-US" altLang="zh-CN" sz="2000">
                <a:solidFill>
                  <a:schemeClr val="hlink"/>
                </a:solidFill>
              </a:rPr>
              <a:t>3</a:t>
            </a:r>
            <a:r>
              <a:rPr lang="en-US" altLang="zh-CN" sz="2000"/>
              <a:t>]=a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next[8] = 3,  T[7]=b  != T[next[7]]=T[4]=a;  == T[next[4]]=T[</a:t>
            </a:r>
            <a:r>
              <a:rPr lang="en-US" altLang="zh-CN" sz="2000">
                <a:solidFill>
                  <a:schemeClr val="hlink"/>
                </a:solidFill>
              </a:rPr>
              <a:t>2</a:t>
            </a:r>
            <a:r>
              <a:rPr lang="en-US" altLang="zh-CN" sz="2000"/>
              <a:t>]=b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next[9] = 4,  T[8]=a == T[next[8]]=T[</a:t>
            </a:r>
            <a:r>
              <a:rPr lang="en-US" altLang="zh-CN" sz="2000">
                <a:solidFill>
                  <a:schemeClr val="hlink"/>
                </a:solidFill>
              </a:rPr>
              <a:t>3</a:t>
            </a:r>
            <a:r>
              <a:rPr lang="en-US" altLang="zh-CN" sz="2000"/>
              <a:t>]=a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next[10]=3,  T[9]=b  != T[next[9]]=T[4]=a;  == T[next[4]]=T[</a:t>
            </a:r>
            <a:r>
              <a:rPr lang="en-US" altLang="zh-CN" sz="2000">
                <a:solidFill>
                  <a:schemeClr val="hlink"/>
                </a:solidFill>
              </a:rPr>
              <a:t>2</a:t>
            </a:r>
            <a:r>
              <a:rPr lang="en-US" altLang="zh-CN" sz="2000"/>
              <a:t>]=b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7D6497E-238A-4D22-8DA2-11E84CA4B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二、字符串术语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C27C2D84-E452-4EC6-8873-CF5934908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94AA05D-E9F6-4E01-A146-81B69BD208F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lang="en-US" altLang="zh-CN" sz="2400"/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29B46BDF-C23F-4F8D-9D78-02F34F546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字符串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483531E-AA54-492F-95A1-B530F9F66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位置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：字符在序列中的序号。子串在主串中的位置以子串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字符在主串中的位置来表示。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串相等的条件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：当两个串的长度相等且各个对应位置的字符都相等时才相等。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：确定子串在主串中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首次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出现的位置的运算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1569EC5B-57E4-47F9-BBC5-2683711EB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8F14DB9-DFD0-4462-AFC9-7F4655549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算法(利用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函数)</a:t>
            </a: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EEE7959E-4EEA-47BE-BC10-3C6E6D364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E6475524-6BB6-4E1C-AD95-54B75C2E7F2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30</a:t>
            </a:fld>
            <a:endParaRPr lang="en-US" altLang="zh-CN" sz="2400"/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E144FBA6-972A-46D5-B06E-A56DD539D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AC2EA8CA-ED6E-4E56-AD33-B56DC48A0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函数,可写出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算法如下：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1. 令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的初值为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pos,j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的初值为1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While((i&lt;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主串长度)且(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j&lt;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模式串长度))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   (1).若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j=0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或者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=p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i++, j++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 (2).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否则,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j=next[j]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}</a:t>
            </a:r>
            <a:r>
              <a:rPr lang="en-US" altLang="zh-CN" sz="2400" b="1" i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				j=0</a:t>
            </a:r>
            <a:r>
              <a:rPr lang="zh-CN" altLang="en-US" sz="2400" b="1" i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表示第一个字符失配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D15F72BD-261D-491E-B5A5-AD9006C63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B587AAE-CC0E-42C4-8266-C317E880C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算法(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语言实现)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D9C0272A-DDD7-4426-BE81-288AB4F92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096DBACC-6257-4D5C-A6E1-ED4CB8544D8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31</a:t>
            </a:fld>
            <a:endParaRPr lang="en-US" altLang="zh-CN" sz="2400"/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1F90FB37-3F7C-43A9-AA20-E8F9247C7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B68692C1-8ED0-43D1-A29C-2BA70399A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int IndexKmp(char *mString, char *sString, int *Next, int Pos)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	//mString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为主串，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sString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为模式，串的第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位置存放串长度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int i, j;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	i = Pos;    j = 1;				  //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从第一个位置开始比较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while (i&lt;=mString[0] &amp;&amp; j&lt;=sString[0])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	    if ((j==0) || (mString[i] == sString[j])) {++i; ++j;} //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继续	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else j = Next[j];			          //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模式串向右移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	if (j &gt; sString[0]) return(i-sString[0]);   //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返回在主串中的序号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else return(-1);				   // 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匹配不成功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AA529CB4-480D-42CD-9F77-EBE42E7E2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2DF7A027-F4CE-4E3A-98EC-4D71A20E6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算法(时间复杂度)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95041AF8-874F-4F20-B350-C4DF1D20C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A9CE6F0-8624-42AD-BF3F-218F43D00C8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32</a:t>
            </a:fld>
            <a:endParaRPr lang="en-US" altLang="zh-CN" sz="2400"/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1F5E7029-70F1-432E-8425-E294F49A0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6ABCDC93-17C1-404D-AD0D-19C446FA4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Index_KMP()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函数的时间复杂度为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O(n)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为了求模式串的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值,其算法与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Index_KMP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很相似,其时间复杂度为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O(m)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因此,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算法的时间复杂度为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O(n+m)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99849867-2518-432F-9A50-B5E39D219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B2FEEBFA-B6E2-4DE6-B3C3-3E193FA128A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643938" y="6215063"/>
            <a:ext cx="37623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1EDF3D2-7A00-48B2-B2A8-AE18B9B73C77}" type="slidenum"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4725" name="Rectangle 5">
            <a:extLst>
              <a:ext uri="{FF2B5EF4-FFF2-40B4-BE49-F238E27FC236}">
                <a16:creationId xmlns:a16="http://schemas.microsoft.com/office/drawing/2014/main" id="{5B1F4DBD-4AFB-430D-9227-EEB3DCCFB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214438"/>
            <a:ext cx="792956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问：空串和空格串有无区别？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答：有区别。空串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(Null String)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是指长度为零的串；而空格串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(Blank  String),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是指包含一个或多个空白字符‘  ’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的字符串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9220" name="矩形 9">
            <a:extLst>
              <a:ext uri="{FF2B5EF4-FFF2-40B4-BE49-F238E27FC236}">
                <a16:creationId xmlns:a16="http://schemas.microsoft.com/office/drawing/2014/main" id="{09375058-E798-4406-9ADE-240BD4495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4643438"/>
            <a:ext cx="78581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空串是任意串的子串；任意串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都是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本身的子串，除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本身外，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的其他子串称为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真子串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。”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     ——《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数据结构与算法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中山大学出版社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4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4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1809657-35CC-4E62-8054-A21494E88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三、字符串与线性表的关系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D6C89213-5E64-49A6-9645-C06FAADD3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6FF4F2E-05F3-474D-BD80-0DFA3C6ABB0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lang="en-US" altLang="zh-CN" sz="2400"/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38C96FDD-88C4-4484-ACC2-2D560ED37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字符串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5F484D8C-8F43-4ED2-8A84-774DC8E35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405813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串的逻辑结构和线性表极为相似，它们都是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线性结构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串中的每个字符都仅有一个前驱和一个后继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6EE6A4F-7E94-43F2-B290-0841F37F4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17D1291-9256-4D17-BAA1-0084F94E8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三、字符串与线性表的关系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1F590D6A-CA0C-4D20-8DD5-8F98AE7FE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9ABAA26-085C-48B8-921D-EF7F7296A71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lang="en-US" altLang="zh-CN" sz="2400"/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9207C5C3-864F-4CCB-802E-2EDC1C612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字符串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5A7CF5AB-E849-44B4-AA30-812A3FC0D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47725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　串与线性表又有区别，主要表现为：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串的数据对象约定是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字符集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在线性表的基本操作中，以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单个元素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作为操作对象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在串的基本操作中，通常以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串的整体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作为操作对象，如：在串中查找某个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子串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、在串的某个位置上插入一个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子串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等。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C96267CB-FA53-4672-B7A2-630459936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19C7420C-2AE3-429F-A1FB-3B961FC3D6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6B7222F-D763-42F4-A6C9-D8ECF9F1EDB8}" type="slidenum"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6770" name="AutoShape 2">
            <a:extLst>
              <a:ext uri="{FF2B5EF4-FFF2-40B4-BE49-F238E27FC236}">
                <a16:creationId xmlns:a16="http://schemas.microsoft.com/office/drawing/2014/main" id="{C54BA6B5-A817-42AD-AA12-7C0079BF0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6000750"/>
            <a:ext cx="5181600" cy="577850"/>
          </a:xfrm>
          <a:prstGeom prst="wedgeRectCallout">
            <a:avLst>
              <a:gd name="adj1" fmla="val -53370"/>
              <a:gd name="adj2" fmla="val -26950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语言中已有类似串运算函数！</a:t>
            </a:r>
          </a:p>
        </p:txBody>
      </p:sp>
      <p:sp>
        <p:nvSpPr>
          <p:cNvPr id="416771" name="Rectangle 3">
            <a:extLst>
              <a:ext uri="{FF2B5EF4-FFF2-40B4-BE49-F238E27FC236}">
                <a16:creationId xmlns:a16="http://schemas.microsoft.com/office/drawing/2014/main" id="{DB7062C9-88F7-4EBC-BF89-CBEE71984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1285875"/>
            <a:ext cx="9144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ADT String{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Objects:    D={a</a:t>
            </a:r>
            <a:r>
              <a:rPr lang="en-US" altLang="zh-CN" sz="2000" b="1" baseline="-8000">
                <a:latin typeface="黑体" panose="02010609060101010101" pitchFamily="49" charset="-122"/>
                <a:ea typeface="黑体" panose="02010609060101010101" pitchFamily="49" charset="-122"/>
              </a:rPr>
              <a:t>i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| a</a:t>
            </a:r>
            <a:r>
              <a:rPr lang="en-US" altLang="zh-CN" sz="2000" b="1" baseline="-8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∈CharacterSet, i=1, 2,…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n, n≥0}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Relations: R1={&lt;a</a:t>
            </a:r>
            <a:r>
              <a:rPr lang="en-US" altLang="zh-CN" sz="2000" b="1" baseline="-800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,a</a:t>
            </a:r>
            <a:r>
              <a:rPr lang="en-US" altLang="zh-CN" sz="2000" b="1" baseline="-8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&gt; | a</a:t>
            </a:r>
            <a:r>
              <a:rPr lang="en-US" altLang="zh-CN" sz="2000" b="1" baseline="-800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,a</a:t>
            </a:r>
            <a:r>
              <a:rPr lang="en-US" altLang="zh-CN" sz="2000" b="1" baseline="-8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 ∈D, i=2, …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n}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functions:  //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至少有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种基本操作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StrAssign(&amp;T, chars)      //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串赋值，生成值为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chars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的串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	StrCompare(S,T)           //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串比较，若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  <a:hlinkClick r:id="rId3" action="ppaction://hlinkfile"/>
              </a:rPr>
              <a:t>S&gt;T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，返回值大于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0…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       StrLength(S)              //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求串长，即返回串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中的元素个数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Concat(&amp;T, S1, S2)        //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串连接，用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返回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S1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S2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的新串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SubString(&amp;Sub, S, pos, len)  //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pos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起长度为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len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的子串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StrCopy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&amp;T,S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）         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由串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复制得到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		……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       Index(S, T, pos)         //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子串定位函数（模式匹配），返回位置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Replace(&amp;S, T,V)        //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用子串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替换子串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}ADT String</a:t>
            </a: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6D586FEF-FD0D-4D24-B321-A30FAAC87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8077200" cy="519112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串的抽象数据类型定义</a:t>
            </a:r>
            <a:r>
              <a:rPr lang="zh-CN" altLang="en-US" sz="28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（参见教材</a:t>
            </a:r>
            <a:r>
              <a:rPr lang="en-US" altLang="zh-CN" sz="28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P71</a:t>
            </a:r>
            <a:r>
              <a:rPr lang="zh-CN" altLang="en-US" sz="280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416774" name="AutoShape 6">
            <a:extLst>
              <a:ext uri="{FF2B5EF4-FFF2-40B4-BE49-F238E27FC236}">
                <a16:creationId xmlns:a16="http://schemas.microsoft.com/office/drawing/2014/main" id="{A8C6340C-F7DF-4879-8B72-A638563A3613}"/>
              </a:ext>
            </a:extLst>
          </p:cNvPr>
          <p:cNvSpPr>
            <a:spLocks/>
          </p:cNvSpPr>
          <p:nvPr/>
        </p:nvSpPr>
        <p:spPr bwMode="auto">
          <a:xfrm flipH="1">
            <a:off x="857250" y="2714625"/>
            <a:ext cx="77788" cy="2286000"/>
          </a:xfrm>
          <a:prstGeom prst="rightBrace">
            <a:avLst>
              <a:gd name="adj1" fmla="val 213468"/>
              <a:gd name="adj2" fmla="val 50000"/>
            </a:avLst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6775" name="Text Box 7">
            <a:extLst>
              <a:ext uri="{FF2B5EF4-FFF2-40B4-BE49-F238E27FC236}">
                <a16:creationId xmlns:a16="http://schemas.microsoft.com/office/drawing/2014/main" id="{2C415A0D-E783-4AEF-A802-DE668F21D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786063"/>
            <a:ext cx="3587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最小操作子集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1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1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1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6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16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6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16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16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0" grpId="0" animBg="1" autoUpdateAnimBg="0"/>
      <p:bldP spid="416771" grpId="0" build="p" autoUpdateAnimBg="0"/>
      <p:bldP spid="416774" grpId="0" animBg="1"/>
      <p:bldP spid="41677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221ACBA4-4477-4230-91B2-CF086B0456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01063" y="6215063"/>
            <a:ext cx="37623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50546E4-7E79-484E-8C8A-05137A31ABCA}" type="slidenum"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0866" name="AutoShape 2">
            <a:extLst>
              <a:ext uri="{FF2B5EF4-FFF2-40B4-BE49-F238E27FC236}">
                <a16:creationId xmlns:a16="http://schemas.microsoft.com/office/drawing/2014/main" id="{C5316E2A-15AE-401E-AC06-8DE3E83C4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4214813"/>
            <a:ext cx="2857500" cy="714375"/>
          </a:xfrm>
          <a:prstGeom prst="wedgeRectCallout">
            <a:avLst>
              <a:gd name="adj1" fmla="val 4898"/>
              <a:gd name="adj2" fmla="val 137421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Replace(&amp;S, T,V)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用子串</a:t>
            </a:r>
            <a:r>
              <a:rPr lang="en-US" altLang="zh-CN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替换子串</a:t>
            </a:r>
            <a:r>
              <a:rPr lang="en-US" altLang="zh-CN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420867" name="Rectangle 3">
            <a:extLst>
              <a:ext uri="{FF2B5EF4-FFF2-40B4-BE49-F238E27FC236}">
                <a16:creationId xmlns:a16="http://schemas.microsoft.com/office/drawing/2014/main" id="{338FF36A-6F17-470F-A508-3E5B1BD31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295400"/>
            <a:ext cx="9144000" cy="7858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例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：设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s=“I AM A STUDENT”, t=“GOOD”, q=“WORKER”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。求：</a:t>
            </a:r>
          </a:p>
        </p:txBody>
      </p:sp>
      <p:sp>
        <p:nvSpPr>
          <p:cNvPr id="420869" name="Text Box 5">
            <a:extLst>
              <a:ext uri="{FF2B5EF4-FFF2-40B4-BE49-F238E27FC236}">
                <a16:creationId xmlns:a16="http://schemas.microsoft.com/office/drawing/2014/main" id="{2427E68A-2D92-4795-9FEB-A418CB6C6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43125"/>
            <a:ext cx="84582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  StrLength(s)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zh-CN" altLang="en-US" sz="2400" b="1" u="sng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StrLength(t)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zh-CN" altLang="en-US" sz="2400" b="1" u="sng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SubString(&amp;sub, s, 8, 7)=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  SubString(&amp;sub, t, 2, 1)=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  Index(s,“A”)=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  Index(s, t)=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  Replace( &amp;s,“STUDENT”, q )=</a:t>
            </a:r>
          </a:p>
        </p:txBody>
      </p:sp>
      <p:sp>
        <p:nvSpPr>
          <p:cNvPr id="420870" name="Text Box 6">
            <a:extLst>
              <a:ext uri="{FF2B5EF4-FFF2-40B4-BE49-F238E27FC236}">
                <a16:creationId xmlns:a16="http://schemas.microsoft.com/office/drawing/2014/main" id="{3A4F22BE-8DE4-46C1-A283-603794E18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2214563"/>
            <a:ext cx="34290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14   //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参见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P71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        “STUDENT”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        “O”</a:t>
            </a:r>
          </a:p>
        </p:txBody>
      </p:sp>
      <p:sp>
        <p:nvSpPr>
          <p:cNvPr id="420871" name="Rectangle 7">
            <a:extLst>
              <a:ext uri="{FF2B5EF4-FFF2-40B4-BE49-F238E27FC236}">
                <a16:creationId xmlns:a16="http://schemas.microsoft.com/office/drawing/2014/main" id="{CD7EB5F0-4E54-467F-81B9-AA4933D45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4357688"/>
            <a:ext cx="53578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   3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0      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中没有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t=“GOOD”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420872" name="AutoShape 8">
            <a:extLst>
              <a:ext uri="{FF2B5EF4-FFF2-40B4-BE49-F238E27FC236}">
                <a16:creationId xmlns:a16="http://schemas.microsoft.com/office/drawing/2014/main" id="{FA25983F-3113-4012-B431-5F03BD1AB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2714625"/>
            <a:ext cx="2200275" cy="1143000"/>
          </a:xfrm>
          <a:prstGeom prst="wedgeRectCallout">
            <a:avLst>
              <a:gd name="adj1" fmla="val -100468"/>
              <a:gd name="adj2" fmla="val 99713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Index(S, T, pos)         // </a:t>
            </a:r>
            <a:r>
              <a:rPr lang="zh-CN" altLang="en-US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返回子串</a:t>
            </a:r>
            <a:r>
              <a:rPr lang="en-US" altLang="zh-CN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pos</a:t>
            </a:r>
            <a:r>
              <a:rPr lang="zh-CN" altLang="en-US" sz="2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之后的位置</a:t>
            </a:r>
          </a:p>
        </p:txBody>
      </p:sp>
      <p:sp>
        <p:nvSpPr>
          <p:cNvPr id="420873" name="Rectangle 9">
            <a:extLst>
              <a:ext uri="{FF2B5EF4-FFF2-40B4-BE49-F238E27FC236}">
                <a16:creationId xmlns:a16="http://schemas.microsoft.com/office/drawing/2014/main" id="{30F02288-6DFF-4CA4-AA5F-BBD986DD6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75" y="5500688"/>
            <a:ext cx="2824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“I AM A WORKER”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20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20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20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20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6" grpId="0" animBg="1" autoUpdateAnimBg="0"/>
      <p:bldP spid="420867" grpId="0" autoUpdateAnimBg="0"/>
      <p:bldP spid="420869" grpId="0" autoUpdateAnimBg="0"/>
      <p:bldP spid="420870" grpId="0" build="p" autoUpdateAnimBg="0"/>
      <p:bldP spid="420871" grpId="0" build="p" autoUpdateAnimBg="0"/>
      <p:bldP spid="420872" grpId="0" animBg="1" autoUpdateAnimBg="0"/>
      <p:bldP spid="42087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Text Box 2">
            <a:extLst>
              <a:ext uri="{FF2B5EF4-FFF2-40B4-BE49-F238E27FC236}">
                <a16:creationId xmlns:a16="http://schemas.microsoft.com/office/drawing/2014/main" id="{45C76349-6EF0-4D09-B22A-2E78695E7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286000"/>
            <a:ext cx="8380412" cy="378618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解：因为：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SubString(s,6,2)</a:t>
            </a:r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＝</a:t>
            </a: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”A  “</a:t>
            </a:r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；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SubString(s,7,8)</a:t>
            </a:r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＝</a:t>
            </a: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”  STUDENT”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Concat(t,SubString(s,7,8))</a:t>
            </a:r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＝</a:t>
            </a: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”GOOD STUDENT”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所以：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Concat(,SubString(s,6,2), Concat(t,SubString(s,7,8)))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＝</a:t>
            </a: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  <a:r>
              <a:rPr lang="en-US" altLang="zh-CN" sz="2400" b="1">
                <a:solidFill>
                  <a:srgbClr val="3333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 GOOD STUDENT</a:t>
            </a: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21892" name="Rectangle 4">
            <a:extLst>
              <a:ext uri="{FF2B5EF4-FFF2-40B4-BE49-F238E27FC236}">
                <a16:creationId xmlns:a16="http://schemas.microsoft.com/office/drawing/2014/main" id="{A5A1B943-2853-4FA3-B41B-8A3795E28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187450"/>
            <a:ext cx="9015412" cy="946150"/>
          </a:xfrm>
        </p:spPr>
        <p:txBody>
          <a:bodyPr/>
          <a:lstStyle/>
          <a:p>
            <a:pPr algn="l"/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例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：设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 =“I  AM  A  STUDENT”, t =“GOOD”,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求：</a:t>
            </a:r>
            <a:b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Concat( SubString(s,6,2),  Concat( t,SubString(s,7,8) ) ) 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＝？</a:t>
            </a:r>
          </a:p>
        </p:txBody>
      </p:sp>
      <p:sp>
        <p:nvSpPr>
          <p:cNvPr id="15364" name="灯片编号占位符 5">
            <a:extLst>
              <a:ext uri="{FF2B5EF4-FFF2-40B4-BE49-F238E27FC236}">
                <a16:creationId xmlns:a16="http://schemas.microsoft.com/office/drawing/2014/main" id="{9E045CDC-CE49-430D-AE98-33450F5D82CC}"/>
              </a:ext>
            </a:extLst>
          </p:cNvPr>
          <p:cNvSpPr txBox="1">
            <a:spLocks/>
          </p:cNvSpPr>
          <p:nvPr/>
        </p:nvSpPr>
        <p:spPr bwMode="auto">
          <a:xfrm>
            <a:off x="8501063" y="62150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69B5B5B-3077-4134-9800-51577369DC22}" type="slidenum"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218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21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21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21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21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21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21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21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 build="p" animBg="1" autoUpdateAnimBg="0"/>
      <p:bldP spid="421892" grpId="0" autoUpdateAnimBg="0"/>
    </p:bldLst>
  </p:timing>
</p:sld>
</file>

<file path=ppt/theme/theme1.xml><?xml version="1.0" encoding="utf-8"?>
<a:theme xmlns:a="http://schemas.openxmlformats.org/drawingml/2006/main" name="数字图像处理">
  <a:themeElements>
    <a:clrScheme name="数字图像处理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数字图像处理">
      <a:majorFont>
        <a:latin typeface="Tahoma"/>
        <a:ea typeface="隶书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数字图像处理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字图像处理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字图像处理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Settings\acer\Application Data\Microsoft\Templates\数字图像处理.pot</Template>
  <TotalTime>3947</TotalTime>
  <Words>3752</Words>
  <Application>Microsoft Office PowerPoint</Application>
  <PresentationFormat>全屏显示(4:3)</PresentationFormat>
  <Paragraphs>523</Paragraphs>
  <Slides>32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黑体</vt:lpstr>
      <vt:lpstr>宋体</vt:lpstr>
      <vt:lpstr>Arial</vt:lpstr>
      <vt:lpstr>Tahoma</vt:lpstr>
      <vt:lpstr>Times New Roman</vt:lpstr>
      <vt:lpstr>Wingdings</vt:lpstr>
      <vt:lpstr>数字图像处理</vt:lpstr>
      <vt:lpstr>位图图像</vt:lpstr>
      <vt:lpstr>一、字符串（string）</vt:lpstr>
      <vt:lpstr>二、字符串术语</vt:lpstr>
      <vt:lpstr>二、字符串术语</vt:lpstr>
      <vt:lpstr>PowerPoint 演示文稿</vt:lpstr>
      <vt:lpstr>三、字符串与线性表的关系</vt:lpstr>
      <vt:lpstr>三、字符串与线性表的关系</vt:lpstr>
      <vt:lpstr>串的抽象数据类型定义（参见教材P71）</vt:lpstr>
      <vt:lpstr>PowerPoint 演示文稿</vt:lpstr>
      <vt:lpstr>例2：设 s =“I  AM  A  STUDENT”, t =“GOOD”,求：  Concat( SubString(s,6,2),  Concat( t,SubString(s,7,8) ) ) ＝？</vt:lpstr>
      <vt:lpstr>一、定长顺序存储表示</vt:lpstr>
      <vt:lpstr>二、堆分配存储表示</vt:lpstr>
      <vt:lpstr>三、链存储表示</vt:lpstr>
      <vt:lpstr>一、求子串位置函数Index()</vt:lpstr>
      <vt:lpstr>一、求子串位置函数Index()</vt:lpstr>
      <vt:lpstr>一、求子串位置函数Index()</vt:lpstr>
      <vt:lpstr>一、求子串位置函数Index()</vt:lpstr>
      <vt:lpstr>二、KMP算法</vt:lpstr>
      <vt:lpstr>二、KMP算法(举例)</vt:lpstr>
      <vt:lpstr>二、KMP算法</vt:lpstr>
      <vt:lpstr>二、KMP算法</vt:lpstr>
      <vt:lpstr>二、KMP算法</vt:lpstr>
      <vt:lpstr>二、KMP算法</vt:lpstr>
      <vt:lpstr>二、KMP算法</vt:lpstr>
      <vt:lpstr>二、KMP算法(next函数)</vt:lpstr>
      <vt:lpstr>二、KMP算法(next函数)</vt:lpstr>
      <vt:lpstr>二、KMP算法(next函数)</vt:lpstr>
      <vt:lpstr>二、KMP算法(next函数 C语言实现)</vt:lpstr>
      <vt:lpstr>二、KMP算法(next函数 举例)</vt:lpstr>
      <vt:lpstr>二、KMP算法(next函数 举例)</vt:lpstr>
      <vt:lpstr>二、KMP算法(利用next函数)</vt:lpstr>
      <vt:lpstr>二、KMP算法(C语言实现)</vt:lpstr>
      <vt:lpstr>二、KMP算法(时间复杂度)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蔡茂国</dc:creator>
  <cp:lastModifiedBy>fang yang</cp:lastModifiedBy>
  <cp:revision>514</cp:revision>
  <cp:lastPrinted>1601-01-01T00:00:00Z</cp:lastPrinted>
  <dcterms:created xsi:type="dcterms:W3CDTF">2002-05-23T03:32:32Z</dcterms:created>
  <dcterms:modified xsi:type="dcterms:W3CDTF">2019-09-20T14:31:36Z</dcterms:modified>
</cp:coreProperties>
</file>