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94"/>
  </p:notesMasterIdLst>
  <p:handoutMasterIdLst>
    <p:handoutMasterId r:id="rId95"/>
  </p:handoutMasterIdLst>
  <p:sldIdLst>
    <p:sldId id="268" r:id="rId2"/>
    <p:sldId id="269" r:id="rId3"/>
    <p:sldId id="271" r:id="rId4"/>
    <p:sldId id="272" r:id="rId5"/>
    <p:sldId id="273" r:id="rId6"/>
    <p:sldId id="274" r:id="rId7"/>
    <p:sldId id="363" r:id="rId8"/>
    <p:sldId id="371" r:id="rId9"/>
    <p:sldId id="372" r:id="rId10"/>
    <p:sldId id="275" r:id="rId11"/>
    <p:sldId id="373" r:id="rId12"/>
    <p:sldId id="276" r:id="rId13"/>
    <p:sldId id="277" r:id="rId14"/>
    <p:sldId id="278" r:id="rId15"/>
    <p:sldId id="279" r:id="rId16"/>
    <p:sldId id="280" r:id="rId17"/>
    <p:sldId id="374" r:id="rId18"/>
    <p:sldId id="281" r:id="rId19"/>
    <p:sldId id="282" r:id="rId20"/>
    <p:sldId id="362" r:id="rId21"/>
    <p:sldId id="283" r:id="rId22"/>
    <p:sldId id="375" r:id="rId23"/>
    <p:sldId id="284" r:id="rId24"/>
    <p:sldId id="336" r:id="rId25"/>
    <p:sldId id="285" r:id="rId26"/>
    <p:sldId id="286" r:id="rId27"/>
    <p:sldId id="287" r:id="rId28"/>
    <p:sldId id="288" r:id="rId29"/>
    <p:sldId id="289" r:id="rId30"/>
    <p:sldId id="292" r:id="rId31"/>
    <p:sldId id="293" r:id="rId32"/>
    <p:sldId id="291" r:id="rId33"/>
    <p:sldId id="345" r:id="rId34"/>
    <p:sldId id="294" r:id="rId35"/>
    <p:sldId id="295" r:id="rId36"/>
    <p:sldId id="296" r:id="rId37"/>
    <p:sldId id="388" r:id="rId38"/>
    <p:sldId id="344" r:id="rId39"/>
    <p:sldId id="297" r:id="rId40"/>
    <p:sldId id="298" r:id="rId41"/>
    <p:sldId id="299" r:id="rId42"/>
    <p:sldId id="346" r:id="rId43"/>
    <p:sldId id="377" r:id="rId44"/>
    <p:sldId id="378" r:id="rId45"/>
    <p:sldId id="326" r:id="rId46"/>
    <p:sldId id="327" r:id="rId47"/>
    <p:sldId id="328" r:id="rId48"/>
    <p:sldId id="329" r:id="rId49"/>
    <p:sldId id="330" r:id="rId50"/>
    <p:sldId id="331" r:id="rId51"/>
    <p:sldId id="389" r:id="rId52"/>
    <p:sldId id="386" r:id="rId53"/>
    <p:sldId id="387" r:id="rId54"/>
    <p:sldId id="300" r:id="rId55"/>
    <p:sldId id="301" r:id="rId56"/>
    <p:sldId id="302" r:id="rId57"/>
    <p:sldId id="348" r:id="rId58"/>
    <p:sldId id="303" r:id="rId59"/>
    <p:sldId id="304" r:id="rId60"/>
    <p:sldId id="305" r:id="rId61"/>
    <p:sldId id="306" r:id="rId62"/>
    <p:sldId id="307" r:id="rId63"/>
    <p:sldId id="390" r:id="rId64"/>
    <p:sldId id="392" r:id="rId65"/>
    <p:sldId id="308" r:id="rId66"/>
    <p:sldId id="309" r:id="rId67"/>
    <p:sldId id="310" r:id="rId68"/>
    <p:sldId id="312" r:id="rId69"/>
    <p:sldId id="333" r:id="rId70"/>
    <p:sldId id="315" r:id="rId71"/>
    <p:sldId id="316" r:id="rId72"/>
    <p:sldId id="317" r:id="rId73"/>
    <p:sldId id="318" r:id="rId74"/>
    <p:sldId id="319" r:id="rId75"/>
    <p:sldId id="320" r:id="rId76"/>
    <p:sldId id="391" r:id="rId77"/>
    <p:sldId id="350" r:id="rId78"/>
    <p:sldId id="356" r:id="rId79"/>
    <p:sldId id="322" r:id="rId80"/>
    <p:sldId id="323" r:id="rId81"/>
    <p:sldId id="338" r:id="rId82"/>
    <p:sldId id="324" r:id="rId83"/>
    <p:sldId id="353" r:id="rId84"/>
    <p:sldId id="351" r:id="rId85"/>
    <p:sldId id="339" r:id="rId86"/>
    <p:sldId id="352" r:id="rId87"/>
    <p:sldId id="354" r:id="rId88"/>
    <p:sldId id="355" r:id="rId89"/>
    <p:sldId id="382" r:id="rId90"/>
    <p:sldId id="383" r:id="rId91"/>
    <p:sldId id="384" r:id="rId92"/>
    <p:sldId id="385" r:id="rId9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7C80"/>
    <a:srgbClr val="CC3300"/>
    <a:srgbClr val="808080"/>
    <a:srgbClr val="DDDDDD"/>
    <a:srgbClr val="AC549B"/>
    <a:srgbClr val="333399"/>
    <a:srgbClr val="3333FF"/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8013" autoAdjust="0"/>
    <p:restoredTop sz="89020" autoAdjust="0"/>
  </p:normalViewPr>
  <p:slideViewPr>
    <p:cSldViewPr>
      <p:cViewPr varScale="1">
        <p:scale>
          <a:sx n="60" d="100"/>
          <a:sy n="60" d="100"/>
        </p:scale>
        <p:origin x="-20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2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5.xml"/><Relationship Id="rId26" Type="http://schemas.openxmlformats.org/officeDocument/2006/relationships/slide" Target="slides/slide33.xml"/><Relationship Id="rId39" Type="http://schemas.openxmlformats.org/officeDocument/2006/relationships/slide" Target="slides/slide49.xml"/><Relationship Id="rId21" Type="http://schemas.openxmlformats.org/officeDocument/2006/relationships/slide" Target="slides/slide28.xml"/><Relationship Id="rId34" Type="http://schemas.openxmlformats.org/officeDocument/2006/relationships/slide" Target="slides/slide42.xml"/><Relationship Id="rId42" Type="http://schemas.openxmlformats.org/officeDocument/2006/relationships/slide" Target="slides/slide55.xml"/><Relationship Id="rId47" Type="http://schemas.openxmlformats.org/officeDocument/2006/relationships/slide" Target="slides/slide61.xml"/><Relationship Id="rId50" Type="http://schemas.openxmlformats.org/officeDocument/2006/relationships/slide" Target="slides/slide66.xml"/><Relationship Id="rId55" Type="http://schemas.openxmlformats.org/officeDocument/2006/relationships/slide" Target="slides/slide71.xml"/><Relationship Id="rId63" Type="http://schemas.openxmlformats.org/officeDocument/2006/relationships/slide" Target="slides/slide81.xml"/><Relationship Id="rId68" Type="http://schemas.openxmlformats.org/officeDocument/2006/relationships/slide" Target="slides/slide86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6" Type="http://schemas.openxmlformats.org/officeDocument/2006/relationships/slide" Target="slides/slide23.xml"/><Relationship Id="rId29" Type="http://schemas.openxmlformats.org/officeDocument/2006/relationships/slide" Target="slides/slide36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6.xml"/><Relationship Id="rId24" Type="http://schemas.openxmlformats.org/officeDocument/2006/relationships/slide" Target="slides/slide31.xml"/><Relationship Id="rId32" Type="http://schemas.openxmlformats.org/officeDocument/2006/relationships/slide" Target="slides/slide40.xml"/><Relationship Id="rId37" Type="http://schemas.openxmlformats.org/officeDocument/2006/relationships/slide" Target="slides/slide47.xml"/><Relationship Id="rId40" Type="http://schemas.openxmlformats.org/officeDocument/2006/relationships/slide" Target="slides/slide50.xml"/><Relationship Id="rId45" Type="http://schemas.openxmlformats.org/officeDocument/2006/relationships/slide" Target="slides/slide59.xml"/><Relationship Id="rId53" Type="http://schemas.openxmlformats.org/officeDocument/2006/relationships/slide" Target="slides/slide69.xml"/><Relationship Id="rId58" Type="http://schemas.openxmlformats.org/officeDocument/2006/relationships/slide" Target="slides/slide74.xml"/><Relationship Id="rId66" Type="http://schemas.openxmlformats.org/officeDocument/2006/relationships/slide" Target="slides/slide84.xml"/><Relationship Id="rId5" Type="http://schemas.openxmlformats.org/officeDocument/2006/relationships/slide" Target="slides/slide6.xml"/><Relationship Id="rId15" Type="http://schemas.openxmlformats.org/officeDocument/2006/relationships/slide" Target="slides/slide22.xml"/><Relationship Id="rId23" Type="http://schemas.openxmlformats.org/officeDocument/2006/relationships/slide" Target="slides/slide30.xml"/><Relationship Id="rId28" Type="http://schemas.openxmlformats.org/officeDocument/2006/relationships/slide" Target="slides/slide35.xml"/><Relationship Id="rId36" Type="http://schemas.openxmlformats.org/officeDocument/2006/relationships/slide" Target="slides/slide46.xml"/><Relationship Id="rId49" Type="http://schemas.openxmlformats.org/officeDocument/2006/relationships/slide" Target="slides/slide65.xml"/><Relationship Id="rId57" Type="http://schemas.openxmlformats.org/officeDocument/2006/relationships/slide" Target="slides/slide73.xml"/><Relationship Id="rId61" Type="http://schemas.openxmlformats.org/officeDocument/2006/relationships/slide" Target="slides/slide79.xml"/><Relationship Id="rId10" Type="http://schemas.openxmlformats.org/officeDocument/2006/relationships/slide" Target="slides/slide15.xml"/><Relationship Id="rId19" Type="http://schemas.openxmlformats.org/officeDocument/2006/relationships/slide" Target="slides/slide26.xml"/><Relationship Id="rId31" Type="http://schemas.openxmlformats.org/officeDocument/2006/relationships/slide" Target="slides/slide39.xml"/><Relationship Id="rId44" Type="http://schemas.openxmlformats.org/officeDocument/2006/relationships/slide" Target="slides/slide58.xml"/><Relationship Id="rId52" Type="http://schemas.openxmlformats.org/officeDocument/2006/relationships/slide" Target="slides/slide68.xml"/><Relationship Id="rId60" Type="http://schemas.openxmlformats.org/officeDocument/2006/relationships/slide" Target="slides/slide78.xml"/><Relationship Id="rId65" Type="http://schemas.openxmlformats.org/officeDocument/2006/relationships/slide" Target="slides/slide83.xml"/><Relationship Id="rId4" Type="http://schemas.openxmlformats.org/officeDocument/2006/relationships/slide" Target="slides/slide5.xml"/><Relationship Id="rId9" Type="http://schemas.openxmlformats.org/officeDocument/2006/relationships/slide" Target="slides/slide14.xml"/><Relationship Id="rId14" Type="http://schemas.openxmlformats.org/officeDocument/2006/relationships/slide" Target="slides/slide21.xml"/><Relationship Id="rId22" Type="http://schemas.openxmlformats.org/officeDocument/2006/relationships/slide" Target="slides/slide29.xml"/><Relationship Id="rId27" Type="http://schemas.openxmlformats.org/officeDocument/2006/relationships/slide" Target="slides/slide34.xml"/><Relationship Id="rId30" Type="http://schemas.openxmlformats.org/officeDocument/2006/relationships/slide" Target="slides/slide38.xml"/><Relationship Id="rId35" Type="http://schemas.openxmlformats.org/officeDocument/2006/relationships/slide" Target="slides/slide45.xml"/><Relationship Id="rId43" Type="http://schemas.openxmlformats.org/officeDocument/2006/relationships/slide" Target="slides/slide56.xml"/><Relationship Id="rId48" Type="http://schemas.openxmlformats.org/officeDocument/2006/relationships/slide" Target="slides/slide62.xml"/><Relationship Id="rId56" Type="http://schemas.openxmlformats.org/officeDocument/2006/relationships/slide" Target="slides/slide72.xml"/><Relationship Id="rId64" Type="http://schemas.openxmlformats.org/officeDocument/2006/relationships/slide" Target="slides/slide82.xml"/><Relationship Id="rId69" Type="http://schemas.openxmlformats.org/officeDocument/2006/relationships/slide" Target="slides/slide87.xml"/><Relationship Id="rId8" Type="http://schemas.openxmlformats.org/officeDocument/2006/relationships/slide" Target="slides/slide13.xml"/><Relationship Id="rId51" Type="http://schemas.openxmlformats.org/officeDocument/2006/relationships/slide" Target="slides/slide67.xml"/><Relationship Id="rId3" Type="http://schemas.openxmlformats.org/officeDocument/2006/relationships/slide" Target="slides/slide4.xml"/><Relationship Id="rId12" Type="http://schemas.openxmlformats.org/officeDocument/2006/relationships/slide" Target="slides/slide18.xml"/><Relationship Id="rId17" Type="http://schemas.openxmlformats.org/officeDocument/2006/relationships/slide" Target="slides/slide24.xml"/><Relationship Id="rId25" Type="http://schemas.openxmlformats.org/officeDocument/2006/relationships/slide" Target="slides/slide32.xml"/><Relationship Id="rId33" Type="http://schemas.openxmlformats.org/officeDocument/2006/relationships/slide" Target="slides/slide41.xml"/><Relationship Id="rId38" Type="http://schemas.openxmlformats.org/officeDocument/2006/relationships/slide" Target="slides/slide48.xml"/><Relationship Id="rId46" Type="http://schemas.openxmlformats.org/officeDocument/2006/relationships/slide" Target="slides/slide60.xml"/><Relationship Id="rId59" Type="http://schemas.openxmlformats.org/officeDocument/2006/relationships/slide" Target="slides/slide77.xml"/><Relationship Id="rId67" Type="http://schemas.openxmlformats.org/officeDocument/2006/relationships/slide" Target="slides/slide85.xml"/><Relationship Id="rId20" Type="http://schemas.openxmlformats.org/officeDocument/2006/relationships/slide" Target="slides/slide27.xml"/><Relationship Id="rId41" Type="http://schemas.openxmlformats.org/officeDocument/2006/relationships/slide" Target="slides/slide54.xml"/><Relationship Id="rId54" Type="http://schemas.openxmlformats.org/officeDocument/2006/relationships/slide" Target="slides/slide70.xml"/><Relationship Id="rId62" Type="http://schemas.openxmlformats.org/officeDocument/2006/relationships/slide" Target="slides/slide80.xml"/><Relationship Id="rId70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1026">
            <a:extLst>
              <a:ext uri="{FF2B5EF4-FFF2-40B4-BE49-F238E27FC236}">
                <a16:creationId xmlns:a16="http://schemas.microsoft.com/office/drawing/2014/main" xmlns="" id="{8C0FB609-01AB-4BFC-BD1E-3CD0A42817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0531" name="Rectangle 1027">
            <a:extLst>
              <a:ext uri="{FF2B5EF4-FFF2-40B4-BE49-F238E27FC236}">
                <a16:creationId xmlns:a16="http://schemas.microsoft.com/office/drawing/2014/main" xmlns="" id="{E9F39092-B2B6-4149-8A13-750630DFE5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1028">
            <a:extLst>
              <a:ext uri="{FF2B5EF4-FFF2-40B4-BE49-F238E27FC236}">
                <a16:creationId xmlns:a16="http://schemas.microsoft.com/office/drawing/2014/main" xmlns="" id="{8ACB29A7-2058-49FC-AD9E-04917C1A29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1029">
            <a:extLst>
              <a:ext uri="{FF2B5EF4-FFF2-40B4-BE49-F238E27FC236}">
                <a16:creationId xmlns:a16="http://schemas.microsoft.com/office/drawing/2014/main" xmlns="" id="{CA4F016C-C435-477D-8F85-B44DEE0E613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CEA7DE3-AD3A-4013-9133-199A0908F5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xmlns="" id="{14241799-D88F-4470-A768-623368BC61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xmlns="" id="{BDD13E68-3DDE-43F0-B2D0-DE3F5B967D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0632C7D5-1D3C-499C-A150-36E8810084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xmlns="" id="{F1A54542-04C9-4601-BCA7-81150EACF8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xmlns="" id="{DEFE402F-6C6C-4216-BE08-961CA85C5E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xmlns="" id="{E32C168F-62FF-45F9-9200-93A744573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E5198D3-7567-4379-9E7E-2B792BAD2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xmlns="" id="{CA75354E-9061-413F-A999-C99B5A7A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xmlns="" id="{2DF75FC7-E110-42A6-84E7-6B3C39D11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前面学了线性表、栈、队列、串等结构，它们都属于线性结构。线性结构主要描述具有单一前驱和后继关系的数据对象。树形结构是一种比线性结构更复杂的，适合描述层次关系的数据对象。在客观世界中，许多事物的信息结构属于树形结构，如操作系统中的文件管理、互联网中的域名系统、编译程序中源程序的语法结构等。</a:t>
            </a:r>
            <a:endParaRPr lang="en-US" altLang="zh-CN"/>
          </a:p>
          <a:p>
            <a:r>
              <a:rPr lang="zh-CN" altLang="en-US"/>
              <a:t>树形结构不仅常用于具有层次关系的数据表示，而且表达了大多数问题求解的思路。问题的求解过程常被分解为若干小问题的求解过程，而每个小问题的求解又被分解为若干更小问题的求解。</a:t>
            </a:r>
            <a:endParaRPr lang="en-US" altLang="zh-CN"/>
          </a:p>
          <a:p>
            <a:r>
              <a:rPr lang="zh-CN" altLang="en-US"/>
              <a:t>学了该章后，大家解决实际问题的能力会有一个飞跃。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xmlns="" id="{F8EAC78E-A53A-47EE-B8F1-A6DC8E2F9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5B2C00B-2B0D-41D0-9749-8507C61FBD10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xmlns="" id="{3E8E93A3-931E-4D40-A058-62EA894A6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xmlns="" id="{FFF5120E-124F-4801-8F7E-650FF5C97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完全二叉树：除了最后一层可以不满外，其他层都是满的。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xmlns="" id="{96D5AB55-BB25-4100-B8BE-90FF2EF46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52AB49-E8D0-45E4-A34A-4A9654C41C8B}" type="slidenum">
              <a:rPr lang="zh-CN" altLang="en-US" sz="1200" smtClean="0"/>
              <a:pPr/>
              <a:t>16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3223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1&lt;=</a:t>
            </a:r>
            <a:r>
              <a:rPr lang="en-US" altLang="zh-CN" dirty="0" err="1"/>
              <a:t>i</a:t>
            </a:r>
            <a:r>
              <a:rPr lang="en-US" altLang="zh-CN" dirty="0"/>
              <a:t>&lt;=n</a:t>
            </a:r>
          </a:p>
          <a:p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dirty="0" err="1"/>
              <a:t>i</a:t>
            </a:r>
            <a:r>
              <a:rPr lang="en-US" altLang="zh-CN" dirty="0"/>
              <a:t>&gt;1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的双亲结点编号是</a:t>
            </a:r>
            <a:r>
              <a:rPr lang="en-US" altLang="zh-CN" baseline="-25000" dirty="0"/>
              <a:t>└</a:t>
            </a:r>
            <a:r>
              <a:rPr lang="en-US" altLang="zh-CN" dirty="0" err="1"/>
              <a:t>i</a:t>
            </a:r>
            <a:r>
              <a:rPr lang="en-US" altLang="zh-CN" dirty="0"/>
              <a:t>/2</a:t>
            </a:r>
            <a:r>
              <a:rPr lang="en-US" altLang="zh-CN" baseline="-25000" dirty="0"/>
              <a:t>┘</a:t>
            </a:r>
          </a:p>
          <a:p>
            <a:r>
              <a:rPr lang="en-US" altLang="zh-CN" baseline="0" dirty="0"/>
              <a:t>(2) </a:t>
            </a:r>
            <a:r>
              <a:rPr lang="zh-CN" altLang="en-US" baseline="0" dirty="0"/>
              <a:t>若</a:t>
            </a:r>
            <a:r>
              <a:rPr lang="en-US" altLang="zh-CN" baseline="0" dirty="0"/>
              <a:t>2i&lt;n</a:t>
            </a:r>
            <a:r>
              <a:rPr lang="zh-CN" altLang="en-US" baseline="0" dirty="0"/>
              <a:t>，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的左孩子结点编号是</a:t>
            </a:r>
            <a:r>
              <a:rPr lang="en-US" altLang="zh-CN" baseline="0" dirty="0"/>
              <a:t>2i</a:t>
            </a:r>
            <a:r>
              <a:rPr lang="zh-CN" altLang="en-US" baseline="0" dirty="0"/>
              <a:t>；否则，结点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无左孩子结点</a:t>
            </a:r>
            <a:endParaRPr lang="en-US" altLang="zh-CN" baseline="0" dirty="0"/>
          </a:p>
          <a:p>
            <a:r>
              <a:rPr lang="en-US" altLang="zh-CN" baseline="0" dirty="0"/>
              <a:t>(3) </a:t>
            </a:r>
            <a:r>
              <a:rPr lang="zh-CN" altLang="en-US" baseline="0" dirty="0"/>
              <a:t>若</a:t>
            </a:r>
            <a:r>
              <a:rPr lang="en-US" altLang="zh-CN" baseline="0" dirty="0"/>
              <a:t>2i+1&lt;n</a:t>
            </a:r>
            <a:r>
              <a:rPr lang="zh-CN" altLang="en-US" baseline="0" dirty="0"/>
              <a:t>，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的右孩子编号是</a:t>
            </a:r>
            <a:r>
              <a:rPr lang="en-US" altLang="zh-CN" baseline="0" dirty="0"/>
              <a:t>2i+1</a:t>
            </a:r>
            <a:r>
              <a:rPr lang="zh-CN" altLang="en-US" baseline="0" dirty="0"/>
              <a:t>；否则，结点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无右孩子结点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0672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注意：数组的起始地址为</a:t>
            </a:r>
            <a:r>
              <a:rPr lang="en-US" altLang="zh-CN" dirty="0"/>
              <a:t>0</a:t>
            </a:r>
            <a:r>
              <a:rPr lang="zh-CN" altLang="en-US" dirty="0"/>
              <a:t>，编号为</a:t>
            </a:r>
            <a:r>
              <a:rPr lang="en-US" altLang="zh-CN" dirty="0" err="1"/>
              <a:t>i</a:t>
            </a:r>
            <a:r>
              <a:rPr lang="zh-CN" altLang="en-US" dirty="0"/>
              <a:t>的结点存储在下标为</a:t>
            </a:r>
            <a:r>
              <a:rPr lang="en-US" altLang="zh-CN" dirty="0"/>
              <a:t>i-1</a:t>
            </a:r>
            <a:r>
              <a:rPr lang="zh-CN" altLang="en-US" dirty="0"/>
              <a:t>的单元</a:t>
            </a:r>
            <a:r>
              <a:rPr lang="zh-CN" altLang="en-US" dirty="0" smtClean="0"/>
              <a:t>内；或直接浪费</a:t>
            </a:r>
            <a:r>
              <a:rPr lang="en-US" altLang="zh-CN" dirty="0" smtClean="0"/>
              <a:t>0</a:t>
            </a:r>
            <a:r>
              <a:rPr lang="zh-CN" altLang="en-US" dirty="0" smtClean="0"/>
              <a:t>号单元，使得结点编号和数组下标一致。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用顺序存储结构可以直接存取二叉树中的任意数据元素。由于每个数据元素的存储位置暗藏彼此之间的关系，因此可以根据结点的编号直接计算出它的父结点、左右孩子结点的位置。类似地，结点的查找、统计、结点路径的识别都能非常便捷地计算出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对于满二叉树、完全二叉树来说，顺序存储结构地存储效率是极高地，所有的空间仅仅用来存储数据元素的值，结点之间关系的存储未占用任何空间。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62704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注意：对于单分支结点较多、高度变化较大的二叉树而言，顺序存储结构是不合适的。比如：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</a:p>
          <a:p>
            <a:endParaRPr lang="en-US" altLang="zh-CN" dirty="0"/>
          </a:p>
          <a:p>
            <a:r>
              <a:rPr lang="en-US" altLang="zh-CN" dirty="0"/>
              <a:t>    b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    c</a:t>
            </a:r>
          </a:p>
          <a:p>
            <a:endParaRPr lang="en-US" altLang="zh-CN" dirty="0"/>
          </a:p>
          <a:p>
            <a:r>
              <a:rPr lang="en-US" altLang="zh-CN" dirty="0"/>
              <a:t>           d</a:t>
            </a:r>
          </a:p>
          <a:p>
            <a:endParaRPr lang="en-US" altLang="zh-CN" dirty="0"/>
          </a:p>
          <a:p>
            <a:r>
              <a:rPr lang="zh-CN" altLang="en-US" dirty="0"/>
              <a:t>数组存储：</a:t>
            </a:r>
            <a:endParaRPr lang="en-US" altLang="zh-CN" dirty="0"/>
          </a:p>
          <a:p>
            <a:r>
              <a:rPr lang="en-US" altLang="zh-CN" b="1" u="sng" dirty="0"/>
              <a:t>0</a:t>
            </a:r>
            <a:r>
              <a:rPr lang="en-US" altLang="zh-CN" dirty="0"/>
              <a:t> 1 </a:t>
            </a:r>
            <a:r>
              <a:rPr lang="en-US" altLang="zh-CN" b="1" u="sng" dirty="0"/>
              <a:t>2</a:t>
            </a:r>
            <a:r>
              <a:rPr lang="en-US" altLang="zh-CN" dirty="0"/>
              <a:t> 3 4 5 </a:t>
            </a:r>
            <a:r>
              <a:rPr lang="en-US" altLang="zh-CN" b="1" u="sng" dirty="0"/>
              <a:t>6</a:t>
            </a:r>
            <a:r>
              <a:rPr lang="en-US" altLang="zh-CN" dirty="0"/>
              <a:t> 7 8 9 10 11 12 13 </a:t>
            </a:r>
            <a:r>
              <a:rPr lang="en-US" altLang="zh-CN" b="1" u="sng" dirty="0"/>
              <a:t>14</a:t>
            </a:r>
          </a:p>
          <a:p>
            <a:r>
              <a:rPr lang="en-US" altLang="zh-CN" dirty="0"/>
              <a:t>a    b          c                              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81086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在线性链表中，每个结点只有一个后继结点，因此结点中只包含一个指针域。二叉树中的每个结点有两个孩子（后继）结点，为便于向下检索，结点结构中应该包含两个指针域，分别指向左右孩子结点。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91565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设二叉树有</a:t>
            </a:r>
            <a:r>
              <a:rPr lang="en-US" altLang="zh-CN" dirty="0"/>
              <a:t>n</a:t>
            </a:r>
            <a:r>
              <a:rPr lang="zh-CN" altLang="en-US" dirty="0"/>
              <a:t>个结点，则有</a:t>
            </a:r>
            <a:r>
              <a:rPr lang="en-US" altLang="zh-CN" dirty="0"/>
              <a:t>2n</a:t>
            </a:r>
            <a:r>
              <a:rPr lang="zh-CN" altLang="en-US" dirty="0"/>
              <a:t>个指针域。由于除根结点外每个结点都有一个指针指向它，即只有</a:t>
            </a:r>
            <a:r>
              <a:rPr lang="en-US" altLang="zh-CN" dirty="0"/>
              <a:t>n-1</a:t>
            </a:r>
            <a:r>
              <a:rPr lang="zh-CN" altLang="en-US" dirty="0"/>
              <a:t>个指针域不为空，因此，共有</a:t>
            </a:r>
            <a:r>
              <a:rPr lang="en-US" altLang="zh-CN" dirty="0"/>
              <a:t>n+1</a:t>
            </a:r>
            <a:r>
              <a:rPr lang="zh-CN" altLang="en-US" dirty="0"/>
              <a:t>个指针域为空。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9684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在二叉链表结构中，检索结点的父结点，只能通过遍历的方式进行，比较麻烦。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6180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xmlns="" id="{C4C24365-5982-4809-A5A6-A26DFC4D92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xmlns="" id="{FA0808ED-4651-4E99-88A8-8C5DFF978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BiTreeNode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char data;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BiTreeNode</a:t>
            </a:r>
            <a:r>
              <a:rPr lang="en-US" altLang="zh-CN" dirty="0"/>
              <a:t> *</a:t>
            </a:r>
            <a:r>
              <a:rPr lang="en-US" altLang="zh-CN" dirty="0" err="1"/>
              <a:t>lc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BiTreeNode</a:t>
            </a:r>
            <a:r>
              <a:rPr lang="en-US" altLang="zh-CN" dirty="0"/>
              <a:t> *</a:t>
            </a:r>
            <a:r>
              <a:rPr lang="en-US" altLang="zh-CN" dirty="0" err="1"/>
              <a:t>rc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BiTreeNode</a:t>
            </a:r>
            <a:r>
              <a:rPr lang="en-US" altLang="zh-CN" dirty="0"/>
              <a:t> *fc;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BiTreeNode</a:t>
            </a:r>
            <a:r>
              <a:rPr lang="en-US" altLang="zh-CN" dirty="0"/>
              <a:t>():</a:t>
            </a:r>
            <a:r>
              <a:rPr lang="en-US" altLang="zh-CN" dirty="0" err="1"/>
              <a:t>lc</a:t>
            </a:r>
            <a:r>
              <a:rPr lang="en-US" altLang="zh-CN" dirty="0"/>
              <a:t>(NULL),</a:t>
            </a:r>
            <a:r>
              <a:rPr lang="en-US" altLang="zh-CN" dirty="0" err="1"/>
              <a:t>rc</a:t>
            </a:r>
            <a:r>
              <a:rPr lang="en-US" altLang="zh-CN" dirty="0"/>
              <a:t>(NULL),fc(NULL){}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BiTreeNode</a:t>
            </a:r>
            <a:r>
              <a:rPr lang="en-US" altLang="zh-CN" dirty="0"/>
              <a:t> *</a:t>
            </a:r>
            <a:r>
              <a:rPr lang="en-US" altLang="zh-CN" dirty="0" err="1"/>
              <a:t>CreateBiTree</a:t>
            </a:r>
            <a:r>
              <a:rPr lang="en-US" altLang="zh-CN" dirty="0"/>
              <a:t>(</a:t>
            </a:r>
            <a:r>
              <a:rPr lang="en-US" altLang="zh-CN" dirty="0" err="1"/>
              <a:t>BiTreeNode</a:t>
            </a:r>
            <a:r>
              <a:rPr lang="en-US" altLang="zh-CN" dirty="0"/>
              <a:t> * p)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BiTreeNode</a:t>
            </a:r>
            <a:r>
              <a:rPr lang="en-US" altLang="zh-CN" dirty="0"/>
              <a:t> *T;</a:t>
            </a:r>
          </a:p>
          <a:p>
            <a:r>
              <a:rPr lang="en-US" altLang="zh-CN" dirty="0"/>
              <a:t>    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</a:t>
            </a:r>
            <a:r>
              <a:rPr lang="en-US" altLang="zh-CN" dirty="0" err="1" smtClean="0"/>
              <a:t>ch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    if(</a:t>
            </a:r>
            <a:r>
              <a:rPr lang="en-US" altLang="zh-CN" dirty="0" err="1"/>
              <a:t>ch</a:t>
            </a:r>
            <a:r>
              <a:rPr lang="en-US" altLang="zh-CN" dirty="0"/>
              <a:t> == '0')</a:t>
            </a:r>
          </a:p>
          <a:p>
            <a:r>
              <a:rPr lang="en-US" altLang="zh-CN" dirty="0"/>
              <a:t>            T = NULL;</a:t>
            </a:r>
          </a:p>
          <a:p>
            <a:r>
              <a:rPr lang="en-US" altLang="zh-CN" dirty="0"/>
              <a:t>        else {</a:t>
            </a:r>
          </a:p>
          <a:p>
            <a:r>
              <a:rPr lang="en-US" altLang="zh-CN" dirty="0"/>
              <a:t>            T = new </a:t>
            </a:r>
            <a:r>
              <a:rPr lang="en-US" altLang="zh-CN" dirty="0" err="1"/>
              <a:t>BiTreeNode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T-&gt; data =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T-&gt;fc=p;</a:t>
            </a:r>
          </a:p>
          <a:p>
            <a:r>
              <a:rPr lang="en-US" altLang="zh-CN" dirty="0"/>
              <a:t>            T-&gt;</a:t>
            </a:r>
            <a:r>
              <a:rPr lang="en-US" altLang="zh-CN" dirty="0" err="1"/>
              <a:t>lc</a:t>
            </a:r>
            <a:r>
              <a:rPr lang="en-US" altLang="zh-CN" dirty="0"/>
              <a:t> = </a:t>
            </a:r>
            <a:r>
              <a:rPr lang="en-US" altLang="zh-CN" dirty="0" err="1"/>
              <a:t>CreateBiTree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        T-&gt;</a:t>
            </a:r>
            <a:r>
              <a:rPr lang="en-US" altLang="zh-CN" dirty="0" err="1"/>
              <a:t>rc</a:t>
            </a:r>
            <a:r>
              <a:rPr lang="en-US" altLang="zh-CN" dirty="0"/>
              <a:t> = </a:t>
            </a:r>
            <a:r>
              <a:rPr lang="en-US" altLang="zh-CN" dirty="0" err="1"/>
              <a:t>CreateBiTree</a:t>
            </a:r>
            <a:r>
              <a:rPr lang="en-US" altLang="zh-CN" dirty="0"/>
              <a:t>(T);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return T;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xmlns="" id="{A052A8D5-CCEF-420C-A716-C62384A689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9CE4C5-273B-4D64-8037-E965D214A4DE}" type="slidenum">
              <a:rPr lang="zh-CN" altLang="en-US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二叉树的许多应用中，常常要求在二叉树中查找具有某种特征的结点，或者对二叉树中的全部结点逐一进行某种处理。这就提出了一个遍历二叉树的问题，即按一定规则访问二叉树中的每个结点，且每个结点只能访问一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二叉树比线程结构复杂的是，由于它的每一个结点可能有两个后继，因此它的遍历规则不是显而易见的。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3308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xmlns="" id="{2518646E-A77A-46CC-9DF9-49E805C2C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xmlns="" id="{D6F11411-FD79-4B2D-9742-F787B6987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在树的定义中又用到树的定义，所以树的定义是递归的。它刻画了树的固有特性，即一棵树由若干棵子树构成，而子树又由更小的若干棵子树构成。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树是一种非线性结构。它的每一个结点可以有零个或多个后继，但有且仅有一个前驱（根结点除外）；这些数据结点按分支关系组织起来，清晰地反映了数据元素之间的层次关系。可以看出，数据元素之间存在的关系是一对多的关系。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xmlns="" id="{14C98101-5576-4978-BD7C-148E291F6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FEF9669-D6C6-452C-B400-6520154B78EC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二叉树的先序遍历算法、中序遍历算法和后序遍历算法的不同之处是访问根结点的时机不同；其共同之处是对左、右子树遍历的次序是一致的，总是先左后右。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89344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xmlns="" id="{C885B78A-0A1A-473A-B8B0-8CA4D561D6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xmlns="" id="{79AA6036-B7FE-4B43-9163-3F27C765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递归算法的运行：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、根节点</a:t>
            </a:r>
            <a:r>
              <a:rPr lang="en-US" altLang="zh-CN" dirty="0"/>
              <a:t>A</a:t>
            </a:r>
            <a:r>
              <a:rPr lang="zh-CN" altLang="en-US" dirty="0"/>
              <a:t>进栈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不为</a:t>
            </a:r>
            <a:r>
              <a:rPr lang="en-US" altLang="zh-CN" dirty="0"/>
              <a:t>NULL</a:t>
            </a:r>
            <a:r>
              <a:rPr lang="zh-CN" altLang="en-US" dirty="0"/>
              <a:t>，输出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的左孩子</a:t>
            </a:r>
            <a:r>
              <a:rPr lang="en-US" altLang="zh-CN" dirty="0"/>
              <a:t>B</a:t>
            </a:r>
            <a:r>
              <a:rPr lang="zh-CN" altLang="en-US" dirty="0"/>
              <a:t>进栈；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不为</a:t>
            </a:r>
            <a:r>
              <a:rPr lang="en-US" altLang="zh-CN" dirty="0"/>
              <a:t>NULL</a:t>
            </a:r>
            <a:r>
              <a:rPr lang="zh-CN" altLang="en-US" dirty="0"/>
              <a:t>，输出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的左孩子</a:t>
            </a:r>
            <a:r>
              <a:rPr lang="en-US" altLang="zh-CN" dirty="0"/>
              <a:t>D</a:t>
            </a:r>
            <a:r>
              <a:rPr lang="zh-CN" altLang="en-US" dirty="0"/>
              <a:t>进栈；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不为</a:t>
            </a:r>
            <a:r>
              <a:rPr lang="en-US" altLang="zh-CN" dirty="0"/>
              <a:t>NULL</a:t>
            </a:r>
            <a:r>
              <a:rPr lang="zh-CN" altLang="en-US" dirty="0"/>
              <a:t>，输出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的左孩子</a:t>
            </a:r>
            <a:r>
              <a:rPr lang="en-US" altLang="zh-CN" dirty="0"/>
              <a:t>NULL</a:t>
            </a:r>
            <a:r>
              <a:rPr lang="zh-CN" altLang="en-US" dirty="0"/>
              <a:t>进栈；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的左孩子</a:t>
            </a:r>
            <a:r>
              <a:rPr lang="en-US" altLang="zh-CN" dirty="0"/>
              <a:t>NULL</a:t>
            </a:r>
            <a:r>
              <a:rPr lang="zh-CN" altLang="en-US" dirty="0"/>
              <a:t>出栈，返回上一层，</a:t>
            </a:r>
            <a:r>
              <a:rPr lang="en-US" altLang="zh-CN" dirty="0"/>
              <a:t>D</a:t>
            </a:r>
            <a:r>
              <a:rPr lang="zh-CN" altLang="en-US" dirty="0"/>
              <a:t>的右孩子</a:t>
            </a:r>
            <a:r>
              <a:rPr lang="en-US" altLang="zh-CN" dirty="0"/>
              <a:t>NULL</a:t>
            </a:r>
            <a:r>
              <a:rPr lang="zh-CN" altLang="en-US" dirty="0"/>
              <a:t>进栈；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的右孩子</a:t>
            </a:r>
            <a:r>
              <a:rPr lang="en-US" altLang="zh-CN" dirty="0"/>
              <a:t>NULL</a:t>
            </a:r>
            <a:r>
              <a:rPr lang="zh-CN" altLang="en-US" dirty="0"/>
              <a:t>出栈，返回上一层，</a:t>
            </a:r>
            <a:r>
              <a:rPr lang="en-US" altLang="zh-CN" dirty="0"/>
              <a:t>B</a:t>
            </a:r>
            <a:r>
              <a:rPr lang="zh-CN" altLang="en-US" dirty="0"/>
              <a:t>的右孩子</a:t>
            </a:r>
            <a:r>
              <a:rPr lang="en-US" altLang="zh-CN" dirty="0"/>
              <a:t>E</a:t>
            </a:r>
            <a:r>
              <a:rPr lang="zh-CN" altLang="en-US" dirty="0"/>
              <a:t>进栈；</a:t>
            </a:r>
            <a:endParaRPr lang="en-US" altLang="zh-CN" dirty="0"/>
          </a:p>
          <a:p>
            <a:r>
              <a:rPr lang="zh-CN" altLang="en-US" dirty="0"/>
              <a:t>。。。。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xmlns="" id="{D62B64BC-D2EB-4FB6-B90E-9B6C19F23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BC1E39-F9B4-426C-9597-74AA11890A28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xmlns="" id="{59D58CA8-290E-4112-A464-C3A90D411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xmlns="" id="{AB978C55-C3C8-42F6-9D67-A2C378FB0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递归算法改成非递归，一般要使用栈，因为栈能保留之前的信息。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xmlns="" id="{1F6D74BD-2B54-4EFF-9909-D2846ECDE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514E7D-D9D0-4C1C-93EF-C24985534D21}" type="slidenum">
              <a:rPr lang="zh-CN" altLang="en-US" sz="1200" smtClean="0"/>
              <a:pPr/>
              <a:t>37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B8F26F2A-175F-4B91-AFE5-FCBEAD8B9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B79E79-4393-4423-974A-6149C00B071A}" type="slidenum">
              <a:rPr lang="en-US" altLang="zh-CN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93F800C2-74E5-45C1-9666-D6EBA02F6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306F7B51-7FEF-4F89-827B-D1CE35A4D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xmlns="" id="{55D3B58C-A7B1-4D05-971D-380416355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xmlns="" id="{4FB3E029-5D14-4F80-885E-257DB2E5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 B C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D E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G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F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 (/n)</a:t>
            </a: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说明：因为采用递归算法来建树，所以要把左孩子右孩子为空的情况补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成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’0’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然后再先序遍历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xmlns="" id="{08B3D39D-DAF8-4145-8C2E-76096B33E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E8DD185-093E-4B8F-8BAC-48C7709C080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xmlns="" id="{E4821525-159D-4F38-9A92-2BAEC010F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xmlns="" id="{A3BD4799-3F62-410E-8C5E-404313CEE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另一种写法：参数和返回值不同</a:t>
            </a:r>
            <a:endParaRPr lang="en-US" altLang="zh-CN" sz="1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CreateBiTree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){    //</a:t>
            </a: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构造二叉树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cin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&lt;&lt;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12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T;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if(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==‘ 0’)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T=NULL; 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else{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T=new 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BiTNode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T-&gt;data=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;                   //</a:t>
            </a: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生成根结点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T-&gt;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lchild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();     //</a:t>
            </a: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构造左子树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T-&gt;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rchild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();     //</a:t>
            </a:r>
            <a:r>
              <a:rPr lang="zh-CN" altLang="en-US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构造右子树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} 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return T;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} //</a:t>
            </a:r>
            <a:r>
              <a:rPr lang="en-US" altLang="zh-CN" sz="12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endParaRPr lang="en-US" altLang="zh-CN" sz="1200" b="1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xmlns="" id="{0983F64F-BD98-487C-B577-2D1E0E4F9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D647550-61BE-435D-82E7-EED853ECAD62}" type="slidenum">
              <a:rPr lang="zh-CN" altLang="en-US" sz="1200" smtClean="0"/>
              <a:pPr/>
              <a:t>53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xmlns="" id="{9352638E-BA4B-4568-975D-404457614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xmlns="" id="{716CE9A4-3288-49DA-9AA1-009C4B1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xmlns="" id="{013C0AA7-3C5B-4E2D-B6BE-75888DAEC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BF800FB-8F58-4EB4-B1FF-64EB9824F97D}" type="slidenum">
              <a:rPr lang="zh-CN" altLang="en-US" sz="1200" smtClean="0"/>
              <a:pPr/>
              <a:t>54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xmlns="" id="{45409B20-C167-4C3A-B0EA-8ABDD6F7C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xmlns="" id="{65933BDB-BD1F-4403-AFB4-F823E49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每个结点</a:t>
            </a:r>
            <a:r>
              <a:rPr lang="en-US" altLang="zh-CN"/>
              <a:t>d</a:t>
            </a:r>
            <a:r>
              <a:rPr lang="zh-CN" altLang="en-US"/>
              <a:t>个指针，共</a:t>
            </a:r>
            <a:r>
              <a:rPr lang="en-US" altLang="zh-CN"/>
              <a:t>dn</a:t>
            </a:r>
            <a:r>
              <a:rPr lang="zh-CN" altLang="en-US"/>
              <a:t>个指针域；</a:t>
            </a:r>
            <a:r>
              <a:rPr lang="en-US" altLang="zh-CN"/>
              <a:t>n</a:t>
            </a:r>
            <a:r>
              <a:rPr lang="zh-CN" altLang="en-US"/>
              <a:t>个结点只使用</a:t>
            </a:r>
            <a:r>
              <a:rPr lang="en-US" altLang="zh-CN"/>
              <a:t>n-1</a:t>
            </a:r>
            <a:r>
              <a:rPr lang="zh-CN" altLang="en-US"/>
              <a:t>个指针域，所以空链域</a:t>
            </a:r>
            <a:r>
              <a:rPr lang="en-US" altLang="zh-CN"/>
              <a:t>=dn-(n-1)=(d-1)n+1</a:t>
            </a:r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xmlns="" id="{C55115F9-A7B1-45E7-958C-E866F9F7F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06ABCB-1125-4170-A460-4ADB5798B10E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xmlns="" id="{02847A6D-8591-46CB-8E37-FB439C235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xmlns="" id="{54419A68-7BF5-4EE6-98A1-2A19EB06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xmlns="" id="{192DF981-A4E8-4097-8E61-B7448079A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6F8087-49C4-4F4A-9ACB-481C21F93F6F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xmlns="" id="{51777960-C86E-41E7-8821-55EBFB9A5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xmlns="" id="{1AD1F4F1-799D-4E1B-A8F8-7332273A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xmlns="" id="{A702C3D2-4453-4734-BD51-EF947E3B4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E5C9ADF-234A-4668-A45E-A1DC0448A092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74995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xmlns="" id="{E4B9A27B-FCD6-4F7F-8CA9-A41C371C7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xmlns="" id="{8F254AA4-C152-4C19-8DA4-171908F52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Huffman</a:t>
            </a:r>
            <a:r>
              <a:rPr lang="zh-CN" altLang="en-US" dirty="0" smtClean="0"/>
              <a:t>过程中，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个结点，需要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个中间结点，才能完成整个过程。</a:t>
            </a:r>
            <a:endParaRPr lang="zh-CN" altLang="en-US" dirty="0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xmlns="" id="{7D4382C4-079C-4FE5-BDE6-846B8255C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CD1B5B-5B7C-4280-A056-9AA1359F547A}" type="slidenum">
              <a:rPr lang="zh-CN" altLang="en-US" sz="1200" smtClean="0"/>
              <a:pPr/>
              <a:t>77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xmlns="" id="{BD1F0047-EEBB-475D-A04B-EA664CC1C5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xmlns="" id="{17EACB5A-BD2A-4186-8D10-FC3B18203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CN" dirty="0"/>
              <a:t>void Select(</a:t>
            </a:r>
            <a:r>
              <a:rPr lang="en-US" altLang="zh-CN" dirty="0" err="1"/>
              <a:t>int</a:t>
            </a:r>
            <a:r>
              <a:rPr lang="en-US" altLang="zh-CN" dirty="0"/>
              <a:t> i1, </a:t>
            </a:r>
            <a:r>
              <a:rPr lang="en-US" altLang="zh-CN" dirty="0" err="1"/>
              <a:t>int</a:t>
            </a:r>
            <a:r>
              <a:rPr lang="en-US" altLang="zh-CN" dirty="0"/>
              <a:t> *s1, </a:t>
            </a:r>
            <a:r>
              <a:rPr lang="en-US" altLang="zh-CN" dirty="0" err="1"/>
              <a:t>int</a:t>
            </a:r>
            <a:r>
              <a:rPr lang="en-US" altLang="zh-CN" dirty="0"/>
              <a:t> *s2) </a:t>
            </a:r>
          </a:p>
          <a:p>
            <a:pPr>
              <a:defRPr/>
            </a:pPr>
            <a:r>
              <a:rPr lang="en-US" altLang="zh-CN" dirty="0"/>
              <a:t>{</a:t>
            </a:r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j, s;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	s = </a:t>
            </a:r>
            <a:r>
              <a:rPr lang="en-US" altLang="zh-CN" dirty="0" smtClean="0"/>
              <a:t>0;</a:t>
            </a:r>
            <a:r>
              <a:rPr lang="en-US" altLang="zh-CN" dirty="0"/>
              <a:t>		// </a:t>
            </a:r>
            <a:r>
              <a:rPr lang="zh-CN" altLang="en-US" dirty="0"/>
              <a:t>从树集合中，找出根最小的树的序号</a:t>
            </a:r>
          </a:p>
          <a:p>
            <a:pPr>
              <a:defRPr/>
            </a:pPr>
            <a:r>
              <a:rPr lang="zh-CN" altLang="en-US" dirty="0"/>
              <a:t>	</a:t>
            </a:r>
            <a:r>
              <a:rPr lang="en-US" altLang="zh-CN" dirty="0"/>
              <a:t>for (</a:t>
            </a:r>
            <a:r>
              <a:rPr lang="en-US" altLang="zh-CN" dirty="0" smtClean="0"/>
              <a:t>j=1; </a:t>
            </a:r>
            <a:r>
              <a:rPr lang="en-US" altLang="zh-CN" dirty="0"/>
              <a:t>j&lt;=i1; j++) {</a:t>
            </a:r>
          </a:p>
          <a:p>
            <a:pPr>
              <a:defRPr/>
            </a:pPr>
            <a:r>
              <a:rPr lang="en-US" altLang="zh-CN" dirty="0"/>
              <a:t>		if (HT[j].parent == 0) {</a:t>
            </a:r>
          </a:p>
          <a:p>
            <a:pPr>
              <a:defRPr/>
            </a:pPr>
            <a:r>
              <a:rPr lang="en-US" altLang="zh-CN" dirty="0"/>
              <a:t>			if (s == 0) s = j;</a:t>
            </a:r>
          </a:p>
          <a:p>
            <a:pPr>
              <a:defRPr/>
            </a:pPr>
            <a:r>
              <a:rPr lang="en-US" altLang="zh-CN" dirty="0"/>
              <a:t>			if (HT[j].weight &lt; HT[s].weight) s = j;</a:t>
            </a:r>
          </a:p>
          <a:p>
            <a:pPr>
              <a:defRPr/>
            </a:pPr>
            <a:r>
              <a:rPr lang="en-US" altLang="zh-CN" dirty="0"/>
              <a:t>		}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	*s1 = s;</a:t>
            </a:r>
          </a:p>
          <a:p>
            <a:pPr>
              <a:defRPr/>
            </a:pPr>
            <a:r>
              <a:rPr lang="en-US" altLang="zh-CN" dirty="0"/>
              <a:t>		</a:t>
            </a:r>
          </a:p>
          <a:p>
            <a:pPr>
              <a:defRPr/>
            </a:pPr>
            <a:r>
              <a:rPr lang="en-US" altLang="zh-CN" dirty="0"/>
              <a:t>	s = 0;		// </a:t>
            </a:r>
            <a:r>
              <a:rPr lang="zh-CN" altLang="en-US" dirty="0"/>
              <a:t>从树集合中，找出根次小的树的序号</a:t>
            </a:r>
          </a:p>
          <a:p>
            <a:pPr>
              <a:defRPr/>
            </a:pPr>
            <a:r>
              <a:rPr lang="zh-CN" altLang="en-US" dirty="0"/>
              <a:t>	</a:t>
            </a:r>
            <a:r>
              <a:rPr lang="en-US" altLang="zh-CN" dirty="0"/>
              <a:t>for (j=1; j&lt;=i1; j++) {</a:t>
            </a:r>
          </a:p>
          <a:p>
            <a:pPr>
              <a:defRPr/>
            </a:pPr>
            <a:r>
              <a:rPr lang="en-US" altLang="zh-CN" dirty="0"/>
              <a:t>		if ((HT[j].parent == 0) &amp;&amp; (j != *s1)) {</a:t>
            </a:r>
          </a:p>
          <a:p>
            <a:pPr>
              <a:defRPr/>
            </a:pPr>
            <a:r>
              <a:rPr lang="en-US" altLang="zh-CN" dirty="0"/>
              <a:t>			if (s == 0) s = j;</a:t>
            </a:r>
          </a:p>
          <a:p>
            <a:pPr>
              <a:defRPr/>
            </a:pPr>
            <a:r>
              <a:rPr lang="en-US" altLang="zh-CN" dirty="0"/>
              <a:t>			if (HT[j].weight &lt; HT[s].weight) s = j;</a:t>
            </a:r>
          </a:p>
          <a:p>
            <a:pPr>
              <a:defRPr/>
            </a:pPr>
            <a:r>
              <a:rPr lang="en-US" altLang="zh-CN" dirty="0"/>
              <a:t>		}</a:t>
            </a:r>
          </a:p>
          <a:p>
            <a:pPr>
              <a:defRPr/>
            </a:pPr>
            <a:r>
              <a:rPr lang="en-US" altLang="zh-CN" dirty="0"/>
              <a:t>	}</a:t>
            </a:r>
          </a:p>
          <a:p>
            <a:pPr>
              <a:defRPr/>
            </a:pPr>
            <a:r>
              <a:rPr lang="en-US" altLang="zh-CN" dirty="0"/>
              <a:t>	*s2 = s;</a:t>
            </a:r>
          </a:p>
          <a:p>
            <a:pPr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xmlns="" id="{CB876BD7-5CAF-44DB-9884-E965A68B7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4B8FC0-6CAF-43D1-B80B-23CD62782847}" type="slidenum">
              <a:rPr lang="zh-CN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>
            <a:extLst>
              <a:ext uri="{FF2B5EF4-FFF2-40B4-BE49-F238E27FC236}">
                <a16:creationId xmlns:a16="http://schemas.microsoft.com/office/drawing/2014/main" xmlns="" id="{E688B0A9-C236-4A65-B24C-382DC37A4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备注占位符 2">
            <a:extLst>
              <a:ext uri="{FF2B5EF4-FFF2-40B4-BE49-F238E27FC236}">
                <a16:creationId xmlns:a16="http://schemas.microsoft.com/office/drawing/2014/main" xmlns="" id="{13B65861-98B0-42BA-B50A-A57436077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xmlns="" id="{1DBAF607-CF6A-4501-A22A-5BC634663D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49D888-96E8-4AD3-AE3C-437D167E1E42}" type="slidenum">
              <a:rPr lang="zh-CN" altLang="en-US" sz="1200" smtClean="0"/>
              <a:pPr/>
              <a:t>84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xmlns="" id="{EC8D10FF-D6B5-4194-84BA-541DCC72D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xmlns="" id="{D16F3047-269E-4291-B63B-6368E3744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求某结点的子孙：用队列可实现。例如求</a:t>
            </a:r>
            <a:r>
              <a:rPr lang="en-US" altLang="zh-CN"/>
              <a:t>A</a:t>
            </a:r>
            <a:r>
              <a:rPr lang="zh-CN" altLang="en-US"/>
              <a:t>的所有子孙，先将</a:t>
            </a:r>
            <a:r>
              <a:rPr lang="en-US" altLang="zh-CN"/>
              <a:t>A</a:t>
            </a:r>
            <a:r>
              <a:rPr lang="zh-CN" altLang="en-US"/>
              <a:t>的孩子</a:t>
            </a:r>
            <a:r>
              <a:rPr lang="en-US" altLang="zh-CN"/>
              <a:t>BCD</a:t>
            </a:r>
            <a:r>
              <a:rPr lang="zh-CN" altLang="en-US"/>
              <a:t>入队列；然后将</a:t>
            </a:r>
            <a:r>
              <a:rPr lang="en-US" altLang="zh-CN"/>
              <a:t>B</a:t>
            </a:r>
            <a:r>
              <a:rPr lang="zh-CN" altLang="en-US"/>
              <a:t>出队列并访问，同时将</a:t>
            </a:r>
            <a:r>
              <a:rPr lang="en-US" altLang="zh-CN"/>
              <a:t>B</a:t>
            </a:r>
            <a:r>
              <a:rPr lang="zh-CN" altLang="en-US"/>
              <a:t>的孩子</a:t>
            </a:r>
            <a:r>
              <a:rPr lang="en-US" altLang="zh-CN"/>
              <a:t>EF</a:t>
            </a:r>
            <a:r>
              <a:rPr lang="zh-CN" altLang="en-US"/>
              <a:t>入队列；重复这个过程直到队列为空。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求某结点的祖先：逆序，从该结点出发，访问其双亲，直到根节点结束。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xmlns="" id="{A5E17939-E42A-4898-A3B1-426A6879B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F348A90-C0F7-4330-9A57-846F1D9AD8F1}" type="slidenum">
              <a:rPr lang="zh-CN" altLang="en-US" sz="1200" smtClean="0"/>
              <a:pPr/>
              <a:t>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xmlns="" id="{71FBAF25-D945-4F60-8A2D-D2FC5D515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xmlns="" id="{38CFDC06-5E05-4190-BCB8-16C086BCC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按层次访问、求深度，都可用队列结构。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xmlns="" id="{EF52D514-150B-4A4F-8742-8DD952940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A7A1A10-F831-483D-8E2F-45549BEF3ADE}" type="slidenum">
              <a:rPr lang="zh-CN" altLang="en-US" sz="1200" smtClean="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二叉树的特点：每个结点的度只可能是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二叉树是有序树，即使某结点只有一棵子树，也要区分该子树是左子树还是右子树。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000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用数学归纳法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推广：当一棵二叉树的第</a:t>
            </a:r>
            <a:r>
              <a:rPr lang="en-US" altLang="zh-CN" dirty="0" err="1"/>
              <a:t>i</a:t>
            </a:r>
            <a:r>
              <a:rPr lang="zh-CN" altLang="en-US" dirty="0"/>
              <a:t>层上有</a:t>
            </a:r>
            <a:r>
              <a:rPr lang="zh-CN" altLang="en-US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个结点时，称该层是满的。若一棵二叉树的每一层都是满的，则称其为满二叉树。显然，在所有高度相同的二叉树中，满二叉树的结点总数是最多的。</a:t>
            </a:r>
            <a:endParaRPr lang="en-US" altLang="zh-CN" b="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b="0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同理，</a:t>
            </a:r>
            <a:r>
              <a:rPr lang="en-US" altLang="zh-CN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叉树中，第</a:t>
            </a:r>
            <a:r>
              <a:rPr lang="en-US" altLang="zh-CN" b="0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层上最多有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b="1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8170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由性质</a:t>
            </a:r>
            <a:r>
              <a:rPr lang="en-US" altLang="zh-CN" dirty="0"/>
              <a:t>1</a:t>
            </a:r>
            <a:r>
              <a:rPr lang="zh-CN" altLang="en-US" dirty="0"/>
              <a:t>可得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推广：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深度为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叉树至多有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</a:t>
            </a:r>
            <a:r>
              <a:rPr lang="en-US" altLang="zh-CN" b="1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-1)/(m-1)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  <a:endParaRPr lang="en-US" altLang="zh-CN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推广：当一棵高度为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叉树的结点数等于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</a:t>
            </a:r>
            <a:r>
              <a:rPr lang="en-US" altLang="zh-CN" b="1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-1)/(m-1)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时，称该数为满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叉树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7616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结点总数目</a:t>
            </a:r>
            <a:r>
              <a:rPr lang="en-US" altLang="zh-CN" dirty="0"/>
              <a:t>=</a:t>
            </a:r>
            <a:r>
              <a:rPr lang="zh-CN" altLang="en-US" dirty="0"/>
              <a:t>所有结点之和</a:t>
            </a:r>
            <a:r>
              <a:rPr lang="en-US" altLang="zh-CN" dirty="0"/>
              <a:t>=</a:t>
            </a:r>
            <a:r>
              <a:rPr lang="zh-CN" altLang="en-US" dirty="0"/>
              <a:t>所有分叉之和（即度数）</a:t>
            </a:r>
            <a:r>
              <a:rPr lang="en-US" altLang="zh-CN" dirty="0"/>
              <a:t>+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该性质展现了根结点在树结构中的特殊性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5198D3-7567-4379-9E7E-2B792BAD222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352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9333C851-4D4B-4A25-902E-BC586F13D0D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xmlns="" id="{51C05348-69CD-4308-ABAB-9B1DC147D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xmlns="" id="{960A6BD6-C9F2-405F-BBD4-03630C544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xmlns="" id="{7E6C131B-D5D3-4545-BDCC-C2C10B018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xmlns="" id="{197A9F53-7A16-4A11-BC51-EDF2CCD85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xmlns="" id="{B731D3FF-6A7A-4F89-84C8-857CF89C2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xmlns="" id="{88160AFB-EAAA-4BFE-B314-D6C99014C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9C1521BB-235C-4419-BDC4-AA918AF5F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574371FA-1AFE-4B30-B62A-913BD969A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xmlns="" id="{D890BEDD-F549-428A-BC26-4594AFA79EB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8EEDAF7B-F26D-4303-B738-F723A24AB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227774E6-58F9-48F5-8080-3B0D7F270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kumimoji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A7D453C8-68A9-422A-BE9C-4F0A1EF9FB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D1C74D2-A276-4CAA-B172-5EEBAF0733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0462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86CB88FC-F1F7-4FB7-97F4-290E7AC2A5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737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1013" y="195263"/>
            <a:ext cx="2124075" cy="64341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5263"/>
            <a:ext cx="6221413" cy="64341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DE89650F-81D8-4130-B1C8-44A3A9C606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31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C6D20D69-A0EC-4297-A575-32AD39AA51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03796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E42A9C8E-BCB3-4888-B913-823D3176CB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315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17195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1550" y="1905000"/>
            <a:ext cx="4173538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142B43F2-FAFF-4A94-9F4C-8E3FC583F2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72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xmlns="" id="{4C36F199-7236-4203-9B78-69CE17788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4140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60E7455B-E004-4433-B155-FABD30D244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417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xmlns="" id="{59880C17-CA78-47D9-8C6E-A420F11D50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6054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7DCB4971-2DD9-402B-B4A6-3467C19EF5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4915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85F522DF-1070-4838-848D-1428796920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701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F10C3CFE-93CB-4FA4-8EB8-3A134CC8E2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1ED763B7-6FCD-4147-B7B0-4E41A45095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xmlns="" id="{27DE0927-8934-4C90-9CA5-9E0FB8AC8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9526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xmlns="" id="{05F64468-799B-4AEB-8683-D9EF0B790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4978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4524" name="Rectangle 12">
            <a:extLst>
              <a:ext uri="{FF2B5EF4-FFF2-40B4-BE49-F238E27FC236}">
                <a16:creationId xmlns:a16="http://schemas.microsoft.com/office/drawing/2014/main" xmlns="" id="{5B887921-7410-4FC5-91DB-22B856D62C4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848600" y="64008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graphicFrame>
        <p:nvGraphicFramePr>
          <p:cNvPr id="1031" name="Object 18">
            <a:extLst>
              <a:ext uri="{FF2B5EF4-FFF2-40B4-BE49-F238E27FC236}">
                <a16:creationId xmlns:a16="http://schemas.microsoft.com/office/drawing/2014/main" xmlns="" id="{3280DCFA-F9D9-4524-A50E-ED0581FA23F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419100" y="736600"/>
          <a:ext cx="885825" cy="471488"/>
        </p:xfrm>
        <a:graphic>
          <a:graphicData uri="http://schemas.openxmlformats.org/presentationml/2006/ole">
            <p:oleObj spid="_x0000_s1074" name="位图图像" r:id="rId14" imgW="1162212" imgH="619211" progId="PBrush">
              <p:embed/>
            </p:oleObj>
          </a:graphicData>
        </a:graphic>
      </p:graphicFrame>
      <p:sp>
        <p:nvSpPr>
          <p:cNvPr id="1032" name="Rectangle 19">
            <a:extLst>
              <a:ext uri="{FF2B5EF4-FFF2-40B4-BE49-F238E27FC236}">
                <a16:creationId xmlns:a16="http://schemas.microsoft.com/office/drawing/2014/main" xmlns="" id="{C636CAA6-BC9A-4C78-895B-21F379082C3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20">
            <a:extLst>
              <a:ext uri="{FF2B5EF4-FFF2-40B4-BE49-F238E27FC236}">
                <a16:creationId xmlns:a16="http://schemas.microsoft.com/office/drawing/2014/main" xmlns="" id="{2791F7AB-9D6B-4E17-B51F-E00424700FA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" name="Rectangle 21">
            <a:extLst>
              <a:ext uri="{FF2B5EF4-FFF2-40B4-BE49-F238E27FC236}">
                <a16:creationId xmlns:a16="http://schemas.microsoft.com/office/drawing/2014/main" xmlns="" id="{61478D5A-12AB-47FA-8611-49F825D62BE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15913" y="990600"/>
            <a:ext cx="863758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5" name="Picture 24">
            <a:extLst>
              <a:ext uri="{FF2B5EF4-FFF2-40B4-BE49-F238E27FC236}">
                <a16:creationId xmlns:a16="http://schemas.microsoft.com/office/drawing/2014/main" xmlns="" id="{3472DA3E-DFB5-4708-A14B-86304EDE9B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52500"/>
            <a:ext cx="5334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xmlns="" id="{4E4DF0A0-36FB-464E-A33A-198F1708D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581400"/>
            <a:ext cx="8458200" cy="1463675"/>
          </a:xfrm>
          <a:solidFill>
            <a:schemeClr val="bg1"/>
          </a:solidFill>
        </p:spPr>
        <p:txBody>
          <a:bodyPr anchor="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dirty="0">
                <a:solidFill>
                  <a:schemeClr val="tx1"/>
                </a:solidFill>
                <a:latin typeface="隶书" pitchFamily="49" charset="-122"/>
              </a:rPr>
              <a:t>第六章</a:t>
            </a:r>
            <a: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  <a:t/>
            </a:r>
            <a:br>
              <a:rPr lang="zh-CN" altLang="en-US" sz="7200" dirty="0">
                <a:solidFill>
                  <a:schemeClr val="tx1"/>
                </a:solidFill>
                <a:latin typeface="隶书" pitchFamily="49" charset="-122"/>
              </a:rPr>
            </a:b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树与二叉树</a:t>
            </a:r>
            <a:endParaRPr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912DF3C6-2DDF-454B-B8EF-8FFA2804A53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2667000"/>
            <a:ext cx="8458200" cy="92075"/>
          </a:xfrm>
          <a:prstGeom prst="rect">
            <a:avLst/>
          </a:prstGeom>
          <a:gradFill rotWithShape="0">
            <a:gsLst>
              <a:gs pos="0">
                <a:srgbClr val="3333FF"/>
              </a:gs>
              <a:gs pos="100000">
                <a:srgbClr val="CCE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358035BD-7C3D-4CDA-A668-C081E4BD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xmlns="" id="{56A7C4ED-6744-4AD3-B3B3-71ADA16C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78692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6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数据结构</a:t>
            </a:r>
            <a:endParaRPr lang="en-US" altLang="zh-CN" sz="6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34FB2324-EA4B-4FD2-BB5D-8ABD41EC8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一、二叉树(</a:t>
            </a:r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Binary Tree)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xmlns="" id="{62585722-646B-4FA1-BE81-BFB168F2F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30BC942-E69C-44D2-984A-CB69E61FC21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lang="en-US" altLang="zh-CN" sz="240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xmlns="" id="{5D9BE2E8-69F7-4A94-A9C6-6AB750D22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xmlns="" id="{0744E4B6-6F52-42CA-929F-4E7DFF50F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每个结点最多有２棵子树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二叉树的子树有左右之分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xmlns="" id="{4ABB50D0-97EF-401F-B6AD-BEF7553D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8439" name="Group 73">
            <a:extLst>
              <a:ext uri="{FF2B5EF4-FFF2-40B4-BE49-F238E27FC236}">
                <a16:creationId xmlns:a16="http://schemas.microsoft.com/office/drawing/2014/main" xmlns="" id="{02CADD1F-70EF-4CF4-9E71-C62A7967079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029200"/>
            <a:ext cx="8534400" cy="1676400"/>
            <a:chOff x="96" y="3120"/>
            <a:chExt cx="5376" cy="1056"/>
          </a:xfrm>
        </p:grpSpPr>
        <p:sp>
          <p:nvSpPr>
            <p:cNvPr id="18440" name="AutoShape 58">
              <a:extLst>
                <a:ext uri="{FF2B5EF4-FFF2-40B4-BE49-F238E27FC236}">
                  <a16:creationId xmlns:a16="http://schemas.microsoft.com/office/drawing/2014/main" xmlns="" id="{FF17E89F-9812-4C3F-B9DE-9526A8674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04"/>
              <a:ext cx="288" cy="336"/>
            </a:xfrm>
            <a:prstGeom prst="wedgeRoundRectCallout">
              <a:avLst>
                <a:gd name="adj1" fmla="val -82986"/>
                <a:gd name="adj2" fmla="val -118750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1" name="AutoShape 59">
              <a:extLst>
                <a:ext uri="{FF2B5EF4-FFF2-40B4-BE49-F238E27FC236}">
                  <a16:creationId xmlns:a16="http://schemas.microsoft.com/office/drawing/2014/main" xmlns="" id="{DBAF3597-D728-41F1-85BB-37E6284C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504"/>
              <a:ext cx="288" cy="336"/>
            </a:xfrm>
            <a:prstGeom prst="wedgeRoundRectCallout">
              <a:avLst>
                <a:gd name="adj1" fmla="val -118403"/>
                <a:gd name="adj2" fmla="val -118750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2" name="AutoShape 60">
              <a:extLst>
                <a:ext uri="{FF2B5EF4-FFF2-40B4-BE49-F238E27FC236}">
                  <a16:creationId xmlns:a16="http://schemas.microsoft.com/office/drawing/2014/main" xmlns="" id="{410C7D16-337E-45FD-9F57-7EC1FA4B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04"/>
              <a:ext cx="288" cy="336"/>
            </a:xfrm>
            <a:prstGeom prst="wedgeRoundRectCallout">
              <a:avLst>
                <a:gd name="adj1" fmla="val 81944"/>
                <a:gd name="adj2" fmla="val -131847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3" name="AutoShape 61">
              <a:extLst>
                <a:ext uri="{FF2B5EF4-FFF2-40B4-BE49-F238E27FC236}">
                  <a16:creationId xmlns:a16="http://schemas.microsoft.com/office/drawing/2014/main" xmlns="" id="{B05BF31F-3845-4A96-87C4-6EDD1F135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504"/>
              <a:ext cx="288" cy="336"/>
            </a:xfrm>
            <a:prstGeom prst="wedgeRoundRectCallout">
              <a:avLst>
                <a:gd name="adj1" fmla="val 81944"/>
                <a:gd name="adj2" fmla="val -131847"/>
                <a:gd name="adj3" fmla="val 16667"/>
              </a:avLst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4" name="Oval 62">
              <a:extLst>
                <a:ext uri="{FF2B5EF4-FFF2-40B4-BE49-F238E27FC236}">
                  <a16:creationId xmlns:a16="http://schemas.microsoft.com/office/drawing/2014/main" xmlns="" id="{DFAEF1CB-8AD0-40CF-A7A5-2154B72F1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168"/>
              <a:ext cx="144" cy="192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5" name="Line 63">
              <a:extLst>
                <a:ext uri="{FF2B5EF4-FFF2-40B4-BE49-F238E27FC236}">
                  <a16:creationId xmlns:a16="http://schemas.microsoft.com/office/drawing/2014/main" xmlns="" id="{A6892C1E-BA81-4030-9F38-B1E118347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168"/>
              <a:ext cx="144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Oval 64">
              <a:extLst>
                <a:ext uri="{FF2B5EF4-FFF2-40B4-BE49-F238E27FC236}">
                  <a16:creationId xmlns:a16="http://schemas.microsoft.com/office/drawing/2014/main" xmlns="" id="{3E9BCD40-E9C1-42D3-977B-691B4708F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7" name="Oval 65">
              <a:extLst>
                <a:ext uri="{FF2B5EF4-FFF2-40B4-BE49-F238E27FC236}">
                  <a16:creationId xmlns:a16="http://schemas.microsoft.com/office/drawing/2014/main" xmlns="" id="{5CAC0FC6-32A3-465A-AE51-3EE7CA22D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8" name="Oval 66">
              <a:extLst>
                <a:ext uri="{FF2B5EF4-FFF2-40B4-BE49-F238E27FC236}">
                  <a16:creationId xmlns:a16="http://schemas.microsoft.com/office/drawing/2014/main" xmlns="" id="{D955A0CB-259A-466D-B580-E711EDDCC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31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49" name="Oval 67">
              <a:extLst>
                <a:ext uri="{FF2B5EF4-FFF2-40B4-BE49-F238E27FC236}">
                  <a16:creationId xmlns:a16="http://schemas.microsoft.com/office/drawing/2014/main" xmlns="" id="{17F98B2B-2A8A-4E2A-A4D7-677A8F4AC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1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450" name="Text Box 68">
              <a:extLst>
                <a:ext uri="{FF2B5EF4-FFF2-40B4-BE49-F238E27FC236}">
                  <a16:creationId xmlns:a16="http://schemas.microsoft.com/office/drawing/2014/main" xmlns="" id="{0910CE66-2945-4A2F-BDD3-5064F8639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51" name="Text Box 69">
              <a:extLst>
                <a:ext uri="{FF2B5EF4-FFF2-40B4-BE49-F238E27FC236}">
                  <a16:creationId xmlns:a16="http://schemas.microsoft.com/office/drawing/2014/main" xmlns="" id="{A8F78361-FD57-4D0B-8977-BC7F680B4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50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52" name="Text Box 70">
              <a:extLst>
                <a:ext uri="{FF2B5EF4-FFF2-40B4-BE49-F238E27FC236}">
                  <a16:creationId xmlns:a16="http://schemas.microsoft.com/office/drawing/2014/main" xmlns="" id="{081090AF-A771-48EF-971B-FD14CA5D0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5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53" name="Text Box 71">
              <a:extLst>
                <a:ext uri="{FF2B5EF4-FFF2-40B4-BE49-F238E27FC236}">
                  <a16:creationId xmlns:a16="http://schemas.microsoft.com/office/drawing/2014/main" xmlns="" id="{9CD6FD88-0166-48B6-923E-569E05437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50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454" name="Text Box 72">
              <a:extLst>
                <a:ext uri="{FF2B5EF4-FFF2-40B4-BE49-F238E27FC236}">
                  <a16:creationId xmlns:a16="http://schemas.microsoft.com/office/drawing/2014/main" xmlns="" id="{57C54570-45D3-48CB-B1DC-8A60BC5A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88"/>
              <a:ext cx="53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空树　　只有根　　只有左子树　 只有右子树　　有左右子树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xmlns="" id="{7A06BD22-8D38-46F7-8B2B-CBEF988681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6762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3AA2C3-5404-46F9-B0A2-16A27E76EC9D}" type="slidenum"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9737" name="Rectangle 25">
            <a:extLst>
              <a:ext uri="{FF2B5EF4-FFF2-40B4-BE49-F238E27FC236}">
                <a16:creationId xmlns:a16="http://schemas.microsoft.com/office/drawing/2014/main" xmlns="" id="{D69013EF-359D-4128-8FD5-CCE62FDD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57313"/>
            <a:ext cx="7858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问：具有</a:t>
            </a:r>
            <a:r>
              <a:rPr lang="en-US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个结点的二叉树可能有几种不同形态？ 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xmlns="" id="{7E9E3D77-BB22-4B5C-95F4-3F0AF43AB522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071813"/>
            <a:ext cx="1570037" cy="838200"/>
            <a:chOff x="2736" y="2526"/>
            <a:chExt cx="960" cy="536"/>
          </a:xfrm>
        </p:grpSpPr>
        <p:sp>
          <p:nvSpPr>
            <p:cNvPr id="19486" name="Oval 27">
              <a:extLst>
                <a:ext uri="{FF2B5EF4-FFF2-40B4-BE49-F238E27FC236}">
                  <a16:creationId xmlns:a16="http://schemas.microsoft.com/office/drawing/2014/main" xmlns="" id="{46060D72-17D4-457A-9546-143A2E163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526"/>
              <a:ext cx="190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87" name="Line 28">
              <a:extLst>
                <a:ext uri="{FF2B5EF4-FFF2-40B4-BE49-F238E27FC236}">
                  <a16:creationId xmlns:a16="http://schemas.microsoft.com/office/drawing/2014/main" xmlns="" id="{94DA2309-EDBC-4A51-8361-7AC85AEE0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7" y="2682"/>
              <a:ext cx="295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29">
              <a:extLst>
                <a:ext uri="{FF2B5EF4-FFF2-40B4-BE49-F238E27FC236}">
                  <a16:creationId xmlns:a16="http://schemas.microsoft.com/office/drawing/2014/main" xmlns="" id="{7A0D021A-4116-4AB8-B889-A143E29AC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7" y="2682"/>
              <a:ext cx="309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Text Box 30">
              <a:extLst>
                <a:ext uri="{FF2B5EF4-FFF2-40B4-BE49-F238E27FC236}">
                  <a16:creationId xmlns:a16="http://schemas.microsoft.com/office/drawing/2014/main" xmlns="" id="{80FD19B6-7A8B-4ABB-967E-A05FCD347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2526"/>
              <a:ext cx="25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TW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9490" name="Oval 31">
              <a:extLst>
                <a:ext uri="{FF2B5EF4-FFF2-40B4-BE49-F238E27FC236}">
                  <a16:creationId xmlns:a16="http://schemas.microsoft.com/office/drawing/2014/main" xmlns="" id="{8639C3C8-995D-4D0A-8783-CB1D77BB5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2880"/>
              <a:ext cx="190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91" name="Oval 32">
              <a:extLst>
                <a:ext uri="{FF2B5EF4-FFF2-40B4-BE49-F238E27FC236}">
                  <a16:creationId xmlns:a16="http://schemas.microsoft.com/office/drawing/2014/main" xmlns="" id="{45753A82-C6A4-474F-96F8-1B5141EF9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880"/>
              <a:ext cx="190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9745" name="Rectangle 33">
            <a:extLst>
              <a:ext uri="{FF2B5EF4-FFF2-40B4-BE49-F238E27FC236}">
                <a16:creationId xmlns:a16="http://schemas.microsoft.com/office/drawing/2014/main" xmlns="" id="{34DE3778-A87B-4A9A-AE03-1D5441ED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071688"/>
            <a:ext cx="1222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有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种</a:t>
            </a: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xmlns="" id="{B1123C32-4D3D-4229-9C1B-A7C38AA6FCB1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2928938"/>
            <a:ext cx="1133475" cy="1143000"/>
            <a:chOff x="1296" y="3360"/>
            <a:chExt cx="623" cy="720"/>
          </a:xfrm>
        </p:grpSpPr>
        <p:sp>
          <p:nvSpPr>
            <p:cNvPr id="19481" name="Oval 35">
              <a:extLst>
                <a:ext uri="{FF2B5EF4-FFF2-40B4-BE49-F238E27FC236}">
                  <a16:creationId xmlns:a16="http://schemas.microsoft.com/office/drawing/2014/main" xmlns="" id="{87EC1A8F-5586-4598-B15D-1D668FB4F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360"/>
              <a:ext cx="143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82" name="Line 36">
              <a:extLst>
                <a:ext uri="{FF2B5EF4-FFF2-40B4-BE49-F238E27FC236}">
                  <a16:creationId xmlns:a16="http://schemas.microsoft.com/office/drawing/2014/main" xmlns="" id="{CF5C9C0D-3670-4F41-8EA9-0DF8C4EFD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345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Oval 37">
              <a:extLst>
                <a:ext uri="{FF2B5EF4-FFF2-40B4-BE49-F238E27FC236}">
                  <a16:creationId xmlns:a16="http://schemas.microsoft.com/office/drawing/2014/main" xmlns="" id="{29D6AF18-7108-4CE0-AC36-B9E6F0F0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84" name="Oval 38">
              <a:extLst>
                <a:ext uri="{FF2B5EF4-FFF2-40B4-BE49-F238E27FC236}">
                  <a16:creationId xmlns:a16="http://schemas.microsoft.com/office/drawing/2014/main" xmlns="" id="{BB290A66-3708-4C18-835F-57A14A03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936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85" name="Line 39">
              <a:extLst>
                <a:ext uri="{FF2B5EF4-FFF2-40B4-BE49-F238E27FC236}">
                  <a16:creationId xmlns:a16="http://schemas.microsoft.com/office/drawing/2014/main" xmlns="" id="{CE3B94DA-0A19-45F1-818F-F7DBFC4EA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7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xmlns="" id="{FE7554FA-008B-46E8-9419-8C6DBABB58BB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857500"/>
            <a:ext cx="1131887" cy="1295400"/>
            <a:chOff x="2352" y="3360"/>
            <a:chExt cx="622" cy="816"/>
          </a:xfrm>
        </p:grpSpPr>
        <p:sp>
          <p:nvSpPr>
            <p:cNvPr id="19476" name="Oval 41">
              <a:extLst>
                <a:ext uri="{FF2B5EF4-FFF2-40B4-BE49-F238E27FC236}">
                  <a16:creationId xmlns:a16="http://schemas.microsoft.com/office/drawing/2014/main" xmlns="" id="{2F983BDD-5BA0-4BC5-B768-27AA4154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4032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7" name="Oval 42">
              <a:extLst>
                <a:ext uri="{FF2B5EF4-FFF2-40B4-BE49-F238E27FC236}">
                  <a16:creationId xmlns:a16="http://schemas.microsoft.com/office/drawing/2014/main" xmlns="" id="{3BF28EC6-F573-4311-B945-6D775951C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6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8" name="Oval 43">
              <a:extLst>
                <a:ext uri="{FF2B5EF4-FFF2-40B4-BE49-F238E27FC236}">
                  <a16:creationId xmlns:a16="http://schemas.microsoft.com/office/drawing/2014/main" xmlns="" id="{67AC0965-AF03-44A4-B720-62450C229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9" name="Line 44">
              <a:extLst>
                <a:ext uri="{FF2B5EF4-FFF2-40B4-BE49-F238E27FC236}">
                  <a16:creationId xmlns:a16="http://schemas.microsoft.com/office/drawing/2014/main" xmlns="" id="{BB4B7910-3062-400E-B4F2-5D6F2114C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50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45">
              <a:extLst>
                <a:ext uri="{FF2B5EF4-FFF2-40B4-BE49-F238E27FC236}">
                  <a16:creationId xmlns:a16="http://schemas.microsoft.com/office/drawing/2014/main" xmlns="" id="{9603B502-7A67-40F3-A395-576AB41BE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84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6">
            <a:extLst>
              <a:ext uri="{FF2B5EF4-FFF2-40B4-BE49-F238E27FC236}">
                <a16:creationId xmlns:a16="http://schemas.microsoft.com/office/drawing/2014/main" xmlns="" id="{DE088D55-D8E9-4451-B9FE-3B7A1B2DA20A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2786063"/>
            <a:ext cx="698500" cy="1220787"/>
            <a:chOff x="3744" y="3264"/>
            <a:chExt cx="384" cy="768"/>
          </a:xfrm>
        </p:grpSpPr>
        <p:sp>
          <p:nvSpPr>
            <p:cNvPr id="19471" name="Line 47">
              <a:extLst>
                <a:ext uri="{FF2B5EF4-FFF2-40B4-BE49-F238E27FC236}">
                  <a16:creationId xmlns:a16="http://schemas.microsoft.com/office/drawing/2014/main" xmlns="" id="{19935697-B4DD-4A1D-B2D2-63B74957C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744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Oval 48">
              <a:extLst>
                <a:ext uri="{FF2B5EF4-FFF2-40B4-BE49-F238E27FC236}">
                  <a16:creationId xmlns:a16="http://schemas.microsoft.com/office/drawing/2014/main" xmlns="" id="{799169F9-BAB1-4E5E-A038-48503519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88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3" name="Oval 49">
              <a:extLst>
                <a:ext uri="{FF2B5EF4-FFF2-40B4-BE49-F238E27FC236}">
                  <a16:creationId xmlns:a16="http://schemas.microsoft.com/office/drawing/2014/main" xmlns="" id="{C5708F67-22E7-4323-BCAF-351C2EB9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360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4" name="Oval 50">
              <a:extLst>
                <a:ext uri="{FF2B5EF4-FFF2-40B4-BE49-F238E27FC236}">
                  <a16:creationId xmlns:a16="http://schemas.microsoft.com/office/drawing/2014/main" xmlns="" id="{11EEDF20-911E-407F-B8D0-36DA2B1D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264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5" name="Line 51">
              <a:extLst>
                <a:ext uri="{FF2B5EF4-FFF2-40B4-BE49-F238E27FC236}">
                  <a16:creationId xmlns:a16="http://schemas.microsoft.com/office/drawing/2014/main" xmlns="" id="{C619C54A-33C6-451C-A12C-751634F6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340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52">
            <a:extLst>
              <a:ext uri="{FF2B5EF4-FFF2-40B4-BE49-F238E27FC236}">
                <a16:creationId xmlns:a16="http://schemas.microsoft.com/office/drawing/2014/main" xmlns="" id="{041CDCA3-B6CA-4D0D-B01B-4646D5E8B49A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2928938"/>
            <a:ext cx="696913" cy="1143000"/>
            <a:chOff x="2353" y="3264"/>
            <a:chExt cx="383" cy="720"/>
          </a:xfrm>
        </p:grpSpPr>
        <p:sp>
          <p:nvSpPr>
            <p:cNvPr id="19466" name="Line 53">
              <a:extLst>
                <a:ext uri="{FF2B5EF4-FFF2-40B4-BE49-F238E27FC236}">
                  <a16:creationId xmlns:a16="http://schemas.microsoft.com/office/drawing/2014/main" xmlns="" id="{BD92F7A5-8668-4577-A333-C6353EF7F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6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Oval 54">
              <a:extLst>
                <a:ext uri="{FF2B5EF4-FFF2-40B4-BE49-F238E27FC236}">
                  <a16:creationId xmlns:a16="http://schemas.microsoft.com/office/drawing/2014/main" xmlns="" id="{7A73DA8A-AFE4-40B0-B4A5-81F896E3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3264"/>
              <a:ext cx="143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68" name="Line 55">
              <a:extLst>
                <a:ext uri="{FF2B5EF4-FFF2-40B4-BE49-F238E27FC236}">
                  <a16:creationId xmlns:a16="http://schemas.microsoft.com/office/drawing/2014/main" xmlns="" id="{C9C711A2-9D95-47A1-A340-4D8E70F4F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9" y="336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Oval 56">
              <a:extLst>
                <a:ext uri="{FF2B5EF4-FFF2-40B4-BE49-F238E27FC236}">
                  <a16:creationId xmlns:a16="http://schemas.microsoft.com/office/drawing/2014/main" xmlns="" id="{522B4009-5948-4D21-A1FD-94B13F2D8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3552"/>
              <a:ext cx="144" cy="1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470" name="Oval 57">
              <a:extLst>
                <a:ext uri="{FF2B5EF4-FFF2-40B4-BE49-F238E27FC236}">
                  <a16:creationId xmlns:a16="http://schemas.microsoft.com/office/drawing/2014/main" xmlns="" id="{31626858-D03C-400F-83EF-32955F58F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840"/>
              <a:ext cx="14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37" grpId="0" autoUpdateAnimBg="0"/>
      <p:bldP spid="49974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E811E7D7-09ED-4BE7-8E06-2AD85C654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二、二叉树性质１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xmlns="" id="{C9B13932-340C-4CA7-9C94-A9C3ACD2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5EA20C8-311E-4994-968F-FBE0848DC7F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lang="en-US" altLang="zh-CN" sz="2400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xmlns="" id="{17ABDE8A-10FF-4E41-BE04-AD3C4FE5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xmlns="" id="{F0EC1CC7-DC18-4A3F-9257-87E1C8299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在二叉树的第</a:t>
            </a:r>
            <a:r>
              <a:rPr lang="en-US" altLang="zh-CN" b="1" dirty="0" err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层上至多有2</a:t>
            </a:r>
            <a:r>
              <a:rPr lang="en-US" altLang="zh-CN" b="1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=1,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只有一个根节点，因此2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zh-CN" altLang="en-US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2.设第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层上，以上性质成立，即第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层至多有2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(i-1)-1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结点。由二叉树的定义可知，任何结点的度小于等于2，因此，第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层上的结点数最多为第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层上的两倍，即2*2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i-2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xmlns="" id="{88C14F9D-D06A-42A1-BACF-BC687353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30DBFA3E-36E4-4D04-BC8A-224511CF5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三、二叉树性质２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xmlns="" id="{2A850C3A-2529-4C31-A4ED-35FD32DAD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E3B731E-9C3A-405B-8FA9-135BA58772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zh-CN" sz="240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xmlns="" id="{8CA845B8-1ABF-4430-9FC3-D0906D6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xmlns="" id="{372B779D-F243-46DB-8102-161D7C9DE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深度为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的二叉树至多有2</a:t>
            </a:r>
            <a:r>
              <a:rPr lang="en-US" altLang="zh-CN" b="1" baseline="30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1.由性质１，已知第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层上结点数最多为2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　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2.　∑ 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i-1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= 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baseline="30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xmlns="" id="{6B12A726-103D-498E-8DC8-B1D6931D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070CE4D8-00D9-4D7F-A70D-73A45CAE6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四、二叉树性质３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xmlns="" id="{B6D510E1-9EF9-445E-A8BC-0654816DE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EEB26E7-888B-4909-87B4-95CD35E4FD3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zh-CN" sz="2400"/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xmlns="" id="{2596180B-87E9-4A38-9A83-6A57C1CA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xmlns="" id="{B0DBACC3-98D1-40F1-913D-70A329B97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如果二叉树终端结点数为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度为2的结点数为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sz="2800" b="1" baseline="-25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endParaRPr lang="zh-CN" altLang="en-US" sz="28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1.设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为度为1的结点，则总结点数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n= 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2.设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为二叉树的分支数，除根结点外，每个结点有且只有一个分支，因此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n=B+1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每个分支皆由度为1或2的结点发出，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B=n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+2n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4.n=B+1=(n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+2n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)+1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，因此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=n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endParaRPr lang="en-US" altLang="zh-CN" sz="2800" b="1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xmlns="" id="{585992CE-2A70-4F2A-B556-77202797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9CAA4981-9251-4DC1-B025-7E1A09240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五、满二叉树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xmlns="" id="{5B9E5840-8668-4C1E-827F-FF5C396A8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E93FC6B-1469-41F4-87F8-69B5E735E5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zh-CN" sz="240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xmlns="" id="{BABE91C4-CD6D-4DF2-A08E-B3DA2A8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xmlns="" id="{E5F0B7E0-1D58-4C2B-AF45-CFC6F29C2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一个深度为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且有2</a:t>
            </a:r>
            <a:r>
              <a:rPr lang="en-US" altLang="zh-CN" b="1" baseline="300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个结点的二叉树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每层上的结点数都是最大数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可以自上而下、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自左至右连续编号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xmlns="" id="{6B047490-63FE-47A8-93A6-4E1C7449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23559" name="Group 66">
            <a:extLst>
              <a:ext uri="{FF2B5EF4-FFF2-40B4-BE49-F238E27FC236}">
                <a16:creationId xmlns:a16="http://schemas.microsoft.com/office/drawing/2014/main" xmlns="" id="{D1C5D80A-1644-4BA0-B5FE-5FF937288ECC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962400"/>
            <a:ext cx="4197350" cy="2652713"/>
            <a:chOff x="1536" y="2400"/>
            <a:chExt cx="2644" cy="1671"/>
          </a:xfrm>
        </p:grpSpPr>
        <p:sp>
          <p:nvSpPr>
            <p:cNvPr id="23560" name="Line 24">
              <a:extLst>
                <a:ext uri="{FF2B5EF4-FFF2-40B4-BE49-F238E27FC236}">
                  <a16:creationId xmlns:a16="http://schemas.microsoft.com/office/drawing/2014/main" xmlns="" id="{183A443E-3092-4001-BE68-D726D2FDA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5" y="2577"/>
              <a:ext cx="561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Line 25">
              <a:extLst>
                <a:ext uri="{FF2B5EF4-FFF2-40B4-BE49-F238E27FC236}">
                  <a16:creationId xmlns:a16="http://schemas.microsoft.com/office/drawing/2014/main" xmlns="" id="{618200E4-4BE8-45E0-8D94-F051D7CEF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2539"/>
              <a:ext cx="581" cy="3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26">
              <a:extLst>
                <a:ext uri="{FF2B5EF4-FFF2-40B4-BE49-F238E27FC236}">
                  <a16:creationId xmlns:a16="http://schemas.microsoft.com/office/drawing/2014/main" xmlns="" id="{9F413D63-2737-461D-9069-4D98B6EFA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3052"/>
              <a:ext cx="225" cy="2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27">
              <a:extLst>
                <a:ext uri="{FF2B5EF4-FFF2-40B4-BE49-F238E27FC236}">
                  <a16:creationId xmlns:a16="http://schemas.microsoft.com/office/drawing/2014/main" xmlns="" id="{FFAAAD34-CAAC-4CF8-90B8-BC159A070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5" y="2991"/>
              <a:ext cx="281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Line 28">
              <a:extLst>
                <a:ext uri="{FF2B5EF4-FFF2-40B4-BE49-F238E27FC236}">
                  <a16:creationId xmlns:a16="http://schemas.microsoft.com/office/drawing/2014/main" xmlns="" id="{CFFF7BDA-9594-4C63-8FAB-47AA87D0A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" y="2991"/>
              <a:ext cx="223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29">
              <a:extLst>
                <a:ext uri="{FF2B5EF4-FFF2-40B4-BE49-F238E27FC236}">
                  <a16:creationId xmlns:a16="http://schemas.microsoft.com/office/drawing/2014/main" xmlns="" id="{3A2149E2-D000-407F-80DE-955D0B3C5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3052"/>
              <a:ext cx="282" cy="3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30">
              <a:extLst>
                <a:ext uri="{FF2B5EF4-FFF2-40B4-BE49-F238E27FC236}">
                  <a16:creationId xmlns:a16="http://schemas.microsoft.com/office/drawing/2014/main" xmlns="" id="{775D5AF8-550A-445F-BEE7-20242BECB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3" y="3465"/>
              <a:ext cx="112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1">
              <a:extLst>
                <a:ext uri="{FF2B5EF4-FFF2-40B4-BE49-F238E27FC236}">
                  <a16:creationId xmlns:a16="http://schemas.microsoft.com/office/drawing/2014/main" xmlns="" id="{D296795C-2515-4F26-B567-1469E8E53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9" y="3465"/>
              <a:ext cx="168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32">
              <a:extLst>
                <a:ext uri="{FF2B5EF4-FFF2-40B4-BE49-F238E27FC236}">
                  <a16:creationId xmlns:a16="http://schemas.microsoft.com/office/drawing/2014/main" xmlns="" id="{E85C1029-AE29-4D3B-87C4-FCE045597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524"/>
              <a:ext cx="112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33">
              <a:extLst>
                <a:ext uri="{FF2B5EF4-FFF2-40B4-BE49-F238E27FC236}">
                  <a16:creationId xmlns:a16="http://schemas.microsoft.com/office/drawing/2014/main" xmlns="" id="{1BAE32EB-9881-4391-97BF-5E89B44AC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5" y="3465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34">
              <a:extLst>
                <a:ext uri="{FF2B5EF4-FFF2-40B4-BE49-F238E27FC236}">
                  <a16:creationId xmlns:a16="http://schemas.microsoft.com/office/drawing/2014/main" xmlns="" id="{7E7A88A6-EA13-4A98-ABCD-18CD43FC6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465"/>
              <a:ext cx="112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35">
              <a:extLst>
                <a:ext uri="{FF2B5EF4-FFF2-40B4-BE49-F238E27FC236}">
                  <a16:creationId xmlns:a16="http://schemas.microsoft.com/office/drawing/2014/main" xmlns="" id="{90BB2162-216F-4F78-875A-A423C66D8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2" y="3465"/>
              <a:ext cx="167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36">
              <a:extLst>
                <a:ext uri="{FF2B5EF4-FFF2-40B4-BE49-F238E27FC236}">
                  <a16:creationId xmlns:a16="http://schemas.microsoft.com/office/drawing/2014/main" xmlns="" id="{B0ED1C8C-33C1-4422-AC6E-5AB551A9E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3524"/>
              <a:ext cx="112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37">
              <a:extLst>
                <a:ext uri="{FF2B5EF4-FFF2-40B4-BE49-F238E27FC236}">
                  <a16:creationId xmlns:a16="http://schemas.microsoft.com/office/drawing/2014/main" xmlns="" id="{599A5DA8-9EBA-4F94-9902-A195670B0E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8" y="3465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Oval 38">
              <a:extLst>
                <a:ext uri="{FF2B5EF4-FFF2-40B4-BE49-F238E27FC236}">
                  <a16:creationId xmlns:a16="http://schemas.microsoft.com/office/drawing/2014/main" xmlns="" id="{C94BC373-A040-40B5-BEC1-5D0089977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760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5" name="Oval 39">
              <a:extLst>
                <a:ext uri="{FF2B5EF4-FFF2-40B4-BE49-F238E27FC236}">
                  <a16:creationId xmlns:a16="http://schemas.microsoft.com/office/drawing/2014/main" xmlns="" id="{7B5C6A4D-31C2-4C17-A38E-1A6BE386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60"/>
              <a:ext cx="282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6" name="Oval 40">
              <a:extLst>
                <a:ext uri="{FF2B5EF4-FFF2-40B4-BE49-F238E27FC236}">
                  <a16:creationId xmlns:a16="http://schemas.microsoft.com/office/drawing/2014/main" xmlns="" id="{B1427178-ACF5-470F-B957-6C064D96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3760"/>
              <a:ext cx="279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7" name="Oval 41">
              <a:extLst>
                <a:ext uri="{FF2B5EF4-FFF2-40B4-BE49-F238E27FC236}">
                  <a16:creationId xmlns:a16="http://schemas.microsoft.com/office/drawing/2014/main" xmlns="" id="{FB181810-A489-43FD-86A3-B98945E5E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3760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8" name="Oval 42">
              <a:extLst>
                <a:ext uri="{FF2B5EF4-FFF2-40B4-BE49-F238E27FC236}">
                  <a16:creationId xmlns:a16="http://schemas.microsoft.com/office/drawing/2014/main" xmlns="" id="{D3C09586-903C-459A-90F7-6E4B63088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760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79" name="Oval 43">
              <a:extLst>
                <a:ext uri="{FF2B5EF4-FFF2-40B4-BE49-F238E27FC236}">
                  <a16:creationId xmlns:a16="http://schemas.microsoft.com/office/drawing/2014/main" xmlns="" id="{DDEB938F-33DE-44ED-B023-65793906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3760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0" name="Oval 44">
              <a:extLst>
                <a:ext uri="{FF2B5EF4-FFF2-40B4-BE49-F238E27FC236}">
                  <a16:creationId xmlns:a16="http://schemas.microsoft.com/office/drawing/2014/main" xmlns="" id="{106FB892-2D51-44BB-BD6E-188DFE9F6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3760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1" name="Oval 45">
              <a:extLst>
                <a:ext uri="{FF2B5EF4-FFF2-40B4-BE49-F238E27FC236}">
                  <a16:creationId xmlns:a16="http://schemas.microsoft.com/office/drawing/2014/main" xmlns="" id="{555B7A2D-1025-4D1F-89AF-6014BD1F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3760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2" name="Oval 46">
              <a:extLst>
                <a:ext uri="{FF2B5EF4-FFF2-40B4-BE49-F238E27FC236}">
                  <a16:creationId xmlns:a16="http://schemas.microsoft.com/office/drawing/2014/main" xmlns="" id="{64211775-1239-43CD-BC12-8DB629D2D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3286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3" name="Oval 47">
              <a:extLst>
                <a:ext uri="{FF2B5EF4-FFF2-40B4-BE49-F238E27FC236}">
                  <a16:creationId xmlns:a16="http://schemas.microsoft.com/office/drawing/2014/main" xmlns="" id="{9464C850-3C40-442E-B2F5-4CF9AB1A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" y="3286"/>
              <a:ext cx="279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4" name="Oval 48">
              <a:extLst>
                <a:ext uri="{FF2B5EF4-FFF2-40B4-BE49-F238E27FC236}">
                  <a16:creationId xmlns:a16="http://schemas.microsoft.com/office/drawing/2014/main" xmlns="" id="{388153B1-00C7-49F2-B70E-D520C2E1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286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3585" name="Oval 49">
              <a:extLst>
                <a:ext uri="{FF2B5EF4-FFF2-40B4-BE49-F238E27FC236}">
                  <a16:creationId xmlns:a16="http://schemas.microsoft.com/office/drawing/2014/main" xmlns="" id="{C7731439-B553-42AD-A305-3B914DF3E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" y="3286"/>
              <a:ext cx="305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6" name="Oval 50">
              <a:extLst>
                <a:ext uri="{FF2B5EF4-FFF2-40B4-BE49-F238E27FC236}">
                  <a16:creationId xmlns:a16="http://schemas.microsoft.com/office/drawing/2014/main" xmlns="" id="{051B306F-ACCE-46B0-B6CE-B08BCD5F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814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3587" name="Oval 51">
              <a:extLst>
                <a:ext uri="{FF2B5EF4-FFF2-40B4-BE49-F238E27FC236}">
                  <a16:creationId xmlns:a16="http://schemas.microsoft.com/office/drawing/2014/main" xmlns="" id="{CED9B270-D001-40D0-8261-B3D18C2D2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2814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3588" name="Oval 52">
              <a:extLst>
                <a:ext uri="{FF2B5EF4-FFF2-40B4-BE49-F238E27FC236}">
                  <a16:creationId xmlns:a16="http://schemas.microsoft.com/office/drawing/2014/main" xmlns="" id="{40E19376-C495-4B22-AE55-9CB860CAE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2400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89" name="Rectangle 53">
              <a:extLst>
                <a:ext uri="{FF2B5EF4-FFF2-40B4-BE49-F238E27FC236}">
                  <a16:creationId xmlns:a16="http://schemas.microsoft.com/office/drawing/2014/main" xmlns="" id="{09C5316B-A316-466B-A4C8-D7A17F3D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590" name="Rectangle 54">
              <a:extLst>
                <a:ext uri="{FF2B5EF4-FFF2-40B4-BE49-F238E27FC236}">
                  <a16:creationId xmlns:a16="http://schemas.microsoft.com/office/drawing/2014/main" xmlns="" id="{2C766D1E-ADF3-4429-ABAE-FA7EB4502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591" name="Rectangle 55">
              <a:extLst>
                <a:ext uri="{FF2B5EF4-FFF2-40B4-BE49-F238E27FC236}">
                  <a16:creationId xmlns:a16="http://schemas.microsoft.com/office/drawing/2014/main" xmlns="" id="{83BC6B2A-27A6-4EE9-AE3A-C9241D8D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2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592" name="Rectangle 56">
              <a:extLst>
                <a:ext uri="{FF2B5EF4-FFF2-40B4-BE49-F238E27FC236}">
                  <a16:creationId xmlns:a16="http://schemas.microsoft.com/office/drawing/2014/main" xmlns="" id="{5544B1BA-89A0-4CCD-B3EC-F71C551A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8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593" name="Rectangle 57">
              <a:extLst>
                <a:ext uri="{FF2B5EF4-FFF2-40B4-BE49-F238E27FC236}">
                  <a16:creationId xmlns:a16="http://schemas.microsoft.com/office/drawing/2014/main" xmlns="" id="{BDDD2BFE-BB09-4557-B219-FE18CBFF4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37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3594" name="Rectangle 58">
              <a:extLst>
                <a:ext uri="{FF2B5EF4-FFF2-40B4-BE49-F238E27FC236}">
                  <a16:creationId xmlns:a16="http://schemas.microsoft.com/office/drawing/2014/main" xmlns="" id="{59E68477-BAA7-4D7B-9080-4861C100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" y="37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3595" name="Rectangle 59">
              <a:extLst>
                <a:ext uri="{FF2B5EF4-FFF2-40B4-BE49-F238E27FC236}">
                  <a16:creationId xmlns:a16="http://schemas.microsoft.com/office/drawing/2014/main" xmlns="" id="{626464CE-2F42-477F-9F56-B41959DE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374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3596" name="Rectangle 60">
              <a:extLst>
                <a:ext uri="{FF2B5EF4-FFF2-40B4-BE49-F238E27FC236}">
                  <a16:creationId xmlns:a16="http://schemas.microsoft.com/office/drawing/2014/main" xmlns="" id="{9D634E47-5ECF-4EAC-B472-21D58B20E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74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3597" name="Rectangle 61">
              <a:extLst>
                <a:ext uri="{FF2B5EF4-FFF2-40B4-BE49-F238E27FC236}">
                  <a16:creationId xmlns:a16="http://schemas.microsoft.com/office/drawing/2014/main" xmlns="" id="{C2D9BD4D-0824-45DA-834B-FE24AEEF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374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3598" name="Rectangle 62">
              <a:extLst>
                <a:ext uri="{FF2B5EF4-FFF2-40B4-BE49-F238E27FC236}">
                  <a16:creationId xmlns:a16="http://schemas.microsoft.com/office/drawing/2014/main" xmlns="" id="{2A38C7FC-6AC4-4BD1-ADE2-2AC5513A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374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3599" name="Rectangle 63">
              <a:extLst>
                <a:ext uri="{FF2B5EF4-FFF2-40B4-BE49-F238E27FC236}">
                  <a16:creationId xmlns:a16="http://schemas.microsoft.com/office/drawing/2014/main" xmlns="" id="{5281E396-7441-4F47-A73A-E535CA634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4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23600" name="Rectangle 64">
              <a:extLst>
                <a:ext uri="{FF2B5EF4-FFF2-40B4-BE49-F238E27FC236}">
                  <a16:creationId xmlns:a16="http://schemas.microsoft.com/office/drawing/2014/main" xmlns="" id="{32BF47B1-2FFF-4CC5-B40B-681FBFF7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74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CA064D1F-2453-4025-8524-E929DF43B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六、完全二叉树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xmlns="" id="{39D4F93F-C29E-4891-9355-48C257890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E7DCEC2-18A3-4D20-9801-9D353D0932B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zh-CN" sz="2400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xmlns="" id="{F1DEA81D-1046-4CDD-AD2C-94893E02B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FAFDC911-B825-4C60-9FA5-F104DCFB4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当且仅当每一个结点都与深度相同的满二叉树中编号从1到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的结点一一对应的二叉树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叶子结点只在最大两层上出现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左子树深度与右子树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深度相等或大１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xmlns="" id="{B3892B0B-A5B8-4E78-B17E-0D1E44E5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24583" name="Group 49">
            <a:extLst>
              <a:ext uri="{FF2B5EF4-FFF2-40B4-BE49-F238E27FC236}">
                <a16:creationId xmlns:a16="http://schemas.microsoft.com/office/drawing/2014/main" xmlns="" id="{114623DE-FC98-4413-9020-8B9B38358546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038600"/>
            <a:ext cx="3919538" cy="2652713"/>
            <a:chOff x="2688" y="2496"/>
            <a:chExt cx="2469" cy="1671"/>
          </a:xfrm>
        </p:grpSpPr>
        <p:sp>
          <p:nvSpPr>
            <p:cNvPr id="24584" name="Line 8">
              <a:extLst>
                <a:ext uri="{FF2B5EF4-FFF2-40B4-BE49-F238E27FC236}">
                  <a16:creationId xmlns:a16="http://schemas.microsoft.com/office/drawing/2014/main" xmlns="" id="{B661A387-4A5D-413C-A941-52AF541DC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673"/>
              <a:ext cx="561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xmlns="" id="{DEC3E903-C30D-4C67-A8AA-C41866305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8" y="2635"/>
              <a:ext cx="581" cy="3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xmlns="" id="{6CFD98A5-0116-4799-AF42-041D029DB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3148"/>
              <a:ext cx="225" cy="2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xmlns="" id="{12F4013B-5F93-42BE-B8BA-3643BB364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7" y="3087"/>
              <a:ext cx="281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Line 12">
              <a:extLst>
                <a:ext uri="{FF2B5EF4-FFF2-40B4-BE49-F238E27FC236}">
                  <a16:creationId xmlns:a16="http://schemas.microsoft.com/office/drawing/2014/main" xmlns="" id="{D2764B04-CA3F-4D25-A37C-5E5DF62CF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87"/>
              <a:ext cx="223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Line 13">
              <a:extLst>
                <a:ext uri="{FF2B5EF4-FFF2-40B4-BE49-F238E27FC236}">
                  <a16:creationId xmlns:a16="http://schemas.microsoft.com/office/drawing/2014/main" xmlns="" id="{2C157862-C782-4420-8982-EC8931FEC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48"/>
              <a:ext cx="282" cy="3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7">
              <a:extLst>
                <a:ext uri="{FF2B5EF4-FFF2-40B4-BE49-F238E27FC236}">
                  <a16:creationId xmlns:a16="http://schemas.microsoft.com/office/drawing/2014/main" xmlns="" id="{68397F24-C07B-4628-9A8D-F426F9FD3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18">
              <a:extLst>
                <a:ext uri="{FF2B5EF4-FFF2-40B4-BE49-F238E27FC236}">
                  <a16:creationId xmlns:a16="http://schemas.microsoft.com/office/drawing/2014/main" xmlns="" id="{37BA31E1-35A8-4C1E-88BE-E2C4FFE3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561"/>
              <a:ext cx="112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2" name="Line 19">
              <a:extLst>
                <a:ext uri="{FF2B5EF4-FFF2-40B4-BE49-F238E27FC236}">
                  <a16:creationId xmlns:a16="http://schemas.microsoft.com/office/drawing/2014/main" xmlns="" id="{3F027D6B-AE02-477C-8134-7F6A7E6B4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3561"/>
              <a:ext cx="167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3" name="Line 20">
              <a:extLst>
                <a:ext uri="{FF2B5EF4-FFF2-40B4-BE49-F238E27FC236}">
                  <a16:creationId xmlns:a16="http://schemas.microsoft.com/office/drawing/2014/main" xmlns="" id="{80FE959A-9B6A-4788-83D0-99C62776A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3620"/>
              <a:ext cx="112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4" name="Line 21">
              <a:extLst>
                <a:ext uri="{FF2B5EF4-FFF2-40B4-BE49-F238E27FC236}">
                  <a16:creationId xmlns:a16="http://schemas.microsoft.com/office/drawing/2014/main" xmlns="" id="{1F8B6898-C3DE-4F3E-9DB9-67E45682E5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5" name="Oval 22">
              <a:extLst>
                <a:ext uri="{FF2B5EF4-FFF2-40B4-BE49-F238E27FC236}">
                  <a16:creationId xmlns:a16="http://schemas.microsoft.com/office/drawing/2014/main" xmlns="" id="{9A088B90-2B97-438E-8491-066D6F6E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6" name="Oval 23">
              <a:extLst>
                <a:ext uri="{FF2B5EF4-FFF2-40B4-BE49-F238E27FC236}">
                  <a16:creationId xmlns:a16="http://schemas.microsoft.com/office/drawing/2014/main" xmlns="" id="{4A938488-95D2-424E-B95A-19D7A3CA6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856"/>
              <a:ext cx="282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7" name="Oval 24">
              <a:extLst>
                <a:ext uri="{FF2B5EF4-FFF2-40B4-BE49-F238E27FC236}">
                  <a16:creationId xmlns:a16="http://schemas.microsoft.com/office/drawing/2014/main" xmlns="" id="{B580626F-854D-45EC-8DA0-710E4ADFE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56"/>
              <a:ext cx="279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8" name="Oval 25">
              <a:extLst>
                <a:ext uri="{FF2B5EF4-FFF2-40B4-BE49-F238E27FC236}">
                  <a16:creationId xmlns:a16="http://schemas.microsoft.com/office/drawing/2014/main" xmlns="" id="{3F93489B-A9AC-4250-9AD5-40381FACF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85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9" name="Oval 26">
              <a:extLst>
                <a:ext uri="{FF2B5EF4-FFF2-40B4-BE49-F238E27FC236}">
                  <a16:creationId xmlns:a16="http://schemas.microsoft.com/office/drawing/2014/main" xmlns="" id="{6DFED74D-25FF-42B5-B71B-44BFF34D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600" name="Oval 30">
              <a:extLst>
                <a:ext uri="{FF2B5EF4-FFF2-40B4-BE49-F238E27FC236}">
                  <a16:creationId xmlns:a16="http://schemas.microsoft.com/office/drawing/2014/main" xmlns="" id="{3332A2E2-6746-4B97-B420-AA484B51D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382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601" name="Oval 31">
              <a:extLst>
                <a:ext uri="{FF2B5EF4-FFF2-40B4-BE49-F238E27FC236}">
                  <a16:creationId xmlns:a16="http://schemas.microsoft.com/office/drawing/2014/main" xmlns="" id="{AC92093E-B8B3-4B0B-BB55-B0380A37C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382"/>
              <a:ext cx="279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602" name="Oval 32">
              <a:extLst>
                <a:ext uri="{FF2B5EF4-FFF2-40B4-BE49-F238E27FC236}">
                  <a16:creationId xmlns:a16="http://schemas.microsoft.com/office/drawing/2014/main" xmlns="" id="{CD6E18A5-74A4-49E9-B299-80C531485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382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603" name="Oval 33">
              <a:extLst>
                <a:ext uri="{FF2B5EF4-FFF2-40B4-BE49-F238E27FC236}">
                  <a16:creationId xmlns:a16="http://schemas.microsoft.com/office/drawing/2014/main" xmlns="" id="{A3DB276B-6AB9-4C90-A5D4-FDAA2B0C0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382"/>
              <a:ext cx="305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604" name="Oval 34">
              <a:extLst>
                <a:ext uri="{FF2B5EF4-FFF2-40B4-BE49-F238E27FC236}">
                  <a16:creationId xmlns:a16="http://schemas.microsoft.com/office/drawing/2014/main" xmlns="" id="{DF3B0B3D-EC96-40A4-9623-DC528CD2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10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4605" name="Oval 35">
              <a:extLst>
                <a:ext uri="{FF2B5EF4-FFF2-40B4-BE49-F238E27FC236}">
                  <a16:creationId xmlns:a16="http://schemas.microsoft.com/office/drawing/2014/main" xmlns="" id="{F7522942-9164-41BE-8408-979C77068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910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606" name="Oval 36">
              <a:extLst>
                <a:ext uri="{FF2B5EF4-FFF2-40B4-BE49-F238E27FC236}">
                  <a16:creationId xmlns:a16="http://schemas.microsoft.com/office/drawing/2014/main" xmlns="" id="{FD2FB308-1D53-48F9-8783-A0A60C2FB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49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607" name="Rectangle 37">
              <a:extLst>
                <a:ext uri="{FF2B5EF4-FFF2-40B4-BE49-F238E27FC236}">
                  <a16:creationId xmlns:a16="http://schemas.microsoft.com/office/drawing/2014/main" xmlns="" id="{CFBEDB3E-A44F-4DC6-BD55-32B68F83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608" name="Rectangle 38">
              <a:extLst>
                <a:ext uri="{FF2B5EF4-FFF2-40B4-BE49-F238E27FC236}">
                  <a16:creationId xmlns:a16="http://schemas.microsoft.com/office/drawing/2014/main" xmlns="" id="{288F2B8E-4A88-4A60-A7C6-8506E5975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4609" name="Rectangle 39">
              <a:extLst>
                <a:ext uri="{FF2B5EF4-FFF2-40B4-BE49-F238E27FC236}">
                  <a16:creationId xmlns:a16="http://schemas.microsoft.com/office/drawing/2014/main" xmlns="" id="{CA45CABB-DDE8-40E1-AAAC-2FCE35354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4610" name="Rectangle 40">
              <a:extLst>
                <a:ext uri="{FF2B5EF4-FFF2-40B4-BE49-F238E27FC236}">
                  <a16:creationId xmlns:a16="http://schemas.microsoft.com/office/drawing/2014/main" xmlns="" id="{71C4E75B-9605-4076-8182-C786C1B3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8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611" name="Rectangle 41">
              <a:extLst>
                <a:ext uri="{FF2B5EF4-FFF2-40B4-BE49-F238E27FC236}">
                  <a16:creationId xmlns:a16="http://schemas.microsoft.com/office/drawing/2014/main" xmlns="" id="{1F6EAE11-DD2D-4E0B-AB85-5EC1BAF9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612" name="Rectangle 42">
              <a:extLst>
                <a:ext uri="{FF2B5EF4-FFF2-40B4-BE49-F238E27FC236}">
                  <a16:creationId xmlns:a16="http://schemas.microsoft.com/office/drawing/2014/main" xmlns="" id="{FE5C87FD-646B-4767-AFE1-7CFC11A8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4613" name="Rectangle 43">
              <a:extLst>
                <a:ext uri="{FF2B5EF4-FFF2-40B4-BE49-F238E27FC236}">
                  <a16:creationId xmlns:a16="http://schemas.microsoft.com/office/drawing/2014/main" xmlns="" id="{72464D25-DDC2-4205-AF10-215682DF0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4614" name="Rectangle 44">
              <a:extLst>
                <a:ext uri="{FF2B5EF4-FFF2-40B4-BE49-F238E27FC236}">
                  <a16:creationId xmlns:a16="http://schemas.microsoft.com/office/drawing/2014/main" xmlns="" id="{950942FD-467A-46BE-809E-FD9D7226A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84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4615" name="Rectangle 48">
              <a:extLst>
                <a:ext uri="{FF2B5EF4-FFF2-40B4-BE49-F238E27FC236}">
                  <a16:creationId xmlns:a16="http://schemas.microsoft.com/office/drawing/2014/main" xmlns="" id="{7E50CD3D-4D1A-4DFD-8493-7B4B61AD5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3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xmlns="" id="{252D32D0-6EE8-403E-9BC7-E260A1EAAD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449403A-79C8-4AF3-8164-7C05BB214D6D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FF8FE681-1B40-4057-ADD7-40EE453E6F4D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428625"/>
            <a:ext cx="2976563" cy="2408238"/>
            <a:chOff x="1056" y="2371"/>
            <a:chExt cx="2288" cy="1786"/>
          </a:xfrm>
        </p:grpSpPr>
        <p:grpSp>
          <p:nvGrpSpPr>
            <p:cNvPr id="26663" name="Group 4">
              <a:extLst>
                <a:ext uri="{FF2B5EF4-FFF2-40B4-BE49-F238E27FC236}">
                  <a16:creationId xmlns:a16="http://schemas.microsoft.com/office/drawing/2014/main" xmlns="" id="{3A134C5A-D3E8-4B81-85BD-2BE4453EA1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371"/>
              <a:ext cx="2288" cy="1442"/>
              <a:chOff x="3102" y="2624"/>
              <a:chExt cx="2288" cy="1442"/>
            </a:xfrm>
          </p:grpSpPr>
          <p:sp>
            <p:nvSpPr>
              <p:cNvPr id="26665" name="Oval 5">
                <a:extLst>
                  <a:ext uri="{FF2B5EF4-FFF2-40B4-BE49-F238E27FC236}">
                    <a16:creationId xmlns:a16="http://schemas.microsoft.com/office/drawing/2014/main" xmlns="" id="{7F297C66-A9C9-4E5C-999D-5976B09DD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" y="267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66" name="Rectangle 6">
                <a:extLst>
                  <a:ext uri="{FF2B5EF4-FFF2-40B4-BE49-F238E27FC236}">
                    <a16:creationId xmlns:a16="http://schemas.microsoft.com/office/drawing/2014/main" xmlns="" id="{E7EB0D9B-F44F-4EC4-8C3D-A261C7ABA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8" y="2624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26667" name="Oval 7">
                <a:extLst>
                  <a:ext uri="{FF2B5EF4-FFF2-40B4-BE49-F238E27FC236}">
                    <a16:creationId xmlns:a16="http://schemas.microsoft.com/office/drawing/2014/main" xmlns="" id="{973B56B0-648F-42BF-99F4-3EC75638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5" y="3806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68" name="Rectangle 8">
                <a:extLst>
                  <a:ext uri="{FF2B5EF4-FFF2-40B4-BE49-F238E27FC236}">
                    <a16:creationId xmlns:a16="http://schemas.microsoft.com/office/drawing/2014/main" xmlns="" id="{A513D308-79EE-403B-9C66-5975510EE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6" y="3780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</a:t>
                </a:r>
              </a:p>
            </p:txBody>
          </p:sp>
          <p:sp>
            <p:nvSpPr>
              <p:cNvPr id="26669" name="Oval 9">
                <a:extLst>
                  <a:ext uri="{FF2B5EF4-FFF2-40B4-BE49-F238E27FC236}">
                    <a16:creationId xmlns:a16="http://schemas.microsoft.com/office/drawing/2014/main" xmlns="" id="{C8BA201B-5566-426F-942E-E941ACE05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3" y="3048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70" name="Rectangle 10">
                <a:extLst>
                  <a:ext uri="{FF2B5EF4-FFF2-40B4-BE49-F238E27FC236}">
                    <a16:creationId xmlns:a16="http://schemas.microsoft.com/office/drawing/2014/main" xmlns="" id="{28CD39D9-F83B-46F5-B7A2-847C986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2995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6671" name="Line 11">
                <a:extLst>
                  <a:ext uri="{FF2B5EF4-FFF2-40B4-BE49-F238E27FC236}">
                    <a16:creationId xmlns:a16="http://schemas.microsoft.com/office/drawing/2014/main" xmlns="" id="{4204F317-88BB-493B-99FF-FD620C040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7" y="2841"/>
                <a:ext cx="515" cy="2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Oval 12">
                <a:extLst>
                  <a:ext uri="{FF2B5EF4-FFF2-40B4-BE49-F238E27FC236}">
                    <a16:creationId xmlns:a16="http://schemas.microsoft.com/office/drawing/2014/main" xmlns="" id="{521E8D9C-91FC-469A-82F5-7469ED806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" y="3059"/>
                <a:ext cx="22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73" name="Rectangle 13">
                <a:extLst>
                  <a:ext uri="{FF2B5EF4-FFF2-40B4-BE49-F238E27FC236}">
                    <a16:creationId xmlns:a16="http://schemas.microsoft.com/office/drawing/2014/main" xmlns="" id="{3DBD150F-A586-42C4-A750-0A021F242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1" y="3034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26674" name="Oval 14">
                <a:extLst>
                  <a:ext uri="{FF2B5EF4-FFF2-40B4-BE49-F238E27FC236}">
                    <a16:creationId xmlns:a16="http://schemas.microsoft.com/office/drawing/2014/main" xmlns="" id="{92875EF7-9A17-4D6B-997F-5837C4B79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" y="3443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75" name="Rectangle 15">
                <a:extLst>
                  <a:ext uri="{FF2B5EF4-FFF2-40B4-BE49-F238E27FC236}">
                    <a16:creationId xmlns:a16="http://schemas.microsoft.com/office/drawing/2014/main" xmlns="" id="{37453974-853C-4350-B6C3-AB3132B0B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" y="3428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26676" name="Line 16">
                <a:extLst>
                  <a:ext uri="{FF2B5EF4-FFF2-40B4-BE49-F238E27FC236}">
                    <a16:creationId xmlns:a16="http://schemas.microsoft.com/office/drawing/2014/main" xmlns="" id="{4A5EC622-F19C-4DD2-9A6B-89CF30A56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7" y="3225"/>
                <a:ext cx="171" cy="2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7" name="Oval 17">
                <a:extLst>
                  <a:ext uri="{FF2B5EF4-FFF2-40B4-BE49-F238E27FC236}">
                    <a16:creationId xmlns:a16="http://schemas.microsoft.com/office/drawing/2014/main" xmlns="" id="{A2F028B1-7DF3-4752-8E6D-A3B81E744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3438"/>
                <a:ext cx="224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78" name="Rectangle 18">
                <a:extLst>
                  <a:ext uri="{FF2B5EF4-FFF2-40B4-BE49-F238E27FC236}">
                    <a16:creationId xmlns:a16="http://schemas.microsoft.com/office/drawing/2014/main" xmlns="" id="{8491FCF8-E507-4B12-A761-CBEFC1955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414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26679" name="Oval 19">
                <a:extLst>
                  <a:ext uri="{FF2B5EF4-FFF2-40B4-BE49-F238E27FC236}">
                    <a16:creationId xmlns:a16="http://schemas.microsoft.com/office/drawing/2014/main" xmlns="" id="{29763BD7-A5EB-4129-BB44-0BF83EB50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7" y="3822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80" name="Rectangle 20">
                <a:extLst>
                  <a:ext uri="{FF2B5EF4-FFF2-40B4-BE49-F238E27FC236}">
                    <a16:creationId xmlns:a16="http://schemas.microsoft.com/office/drawing/2014/main" xmlns="" id="{D00AE612-352D-4977-8B7B-769972072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3799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</a:p>
            </p:txBody>
          </p:sp>
          <p:sp>
            <p:nvSpPr>
              <p:cNvPr id="26681" name="Line 21">
                <a:extLst>
                  <a:ext uri="{FF2B5EF4-FFF2-40B4-BE49-F238E27FC236}">
                    <a16:creationId xmlns:a16="http://schemas.microsoft.com/office/drawing/2014/main" xmlns="" id="{10518698-AB64-43FB-A024-C5604D395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3623"/>
                <a:ext cx="103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2" name="Oval 22">
                <a:extLst>
                  <a:ext uri="{FF2B5EF4-FFF2-40B4-BE49-F238E27FC236}">
                    <a16:creationId xmlns:a16="http://schemas.microsoft.com/office/drawing/2014/main" xmlns="" id="{05389755-721F-4612-AD45-DF25A0B60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3453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83" name="Rectangle 23">
                <a:extLst>
                  <a:ext uri="{FF2B5EF4-FFF2-40B4-BE49-F238E27FC236}">
                    <a16:creationId xmlns:a16="http://schemas.microsoft.com/office/drawing/2014/main" xmlns="" id="{FBF3F11B-A259-4E53-87B8-C1ECC99D0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3438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6684" name="Oval 24">
                <a:extLst>
                  <a:ext uri="{FF2B5EF4-FFF2-40B4-BE49-F238E27FC236}">
                    <a16:creationId xmlns:a16="http://schemas.microsoft.com/office/drawing/2014/main" xmlns="" id="{856CE149-ED49-4EE9-9454-29DADC1C0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382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85" name="Rectangle 25">
                <a:extLst>
                  <a:ext uri="{FF2B5EF4-FFF2-40B4-BE49-F238E27FC236}">
                    <a16:creationId xmlns:a16="http://schemas.microsoft.com/office/drawing/2014/main" xmlns="" id="{2FABD175-8D7B-4DDC-9B09-B37FB375A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8" y="3815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</a:p>
            </p:txBody>
          </p:sp>
          <p:sp>
            <p:nvSpPr>
              <p:cNvPr id="26686" name="Oval 26">
                <a:extLst>
                  <a:ext uri="{FF2B5EF4-FFF2-40B4-BE49-F238E27FC236}">
                    <a16:creationId xmlns:a16="http://schemas.microsoft.com/office/drawing/2014/main" xmlns="" id="{77467DD2-C638-4BE9-B3A6-EEA44482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7" y="3431"/>
                <a:ext cx="224" cy="18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87" name="Rectangle 27">
                <a:extLst>
                  <a:ext uri="{FF2B5EF4-FFF2-40B4-BE49-F238E27FC236}">
                    <a16:creationId xmlns:a16="http://schemas.microsoft.com/office/drawing/2014/main" xmlns="" id="{4FFB5CEC-D1A3-4DC1-A5DF-70A2E1E7F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3407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26688" name="Line 28">
                <a:extLst>
                  <a:ext uri="{FF2B5EF4-FFF2-40B4-BE49-F238E27FC236}">
                    <a16:creationId xmlns:a16="http://schemas.microsoft.com/office/drawing/2014/main" xmlns="" id="{6B80C386-F05D-4CD1-A921-DAD3DBEB3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8" y="3224"/>
                <a:ext cx="247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9" name="Line 29">
                <a:extLst>
                  <a:ext uri="{FF2B5EF4-FFF2-40B4-BE49-F238E27FC236}">
                    <a16:creationId xmlns:a16="http://schemas.microsoft.com/office/drawing/2014/main" xmlns="" id="{32AC3BD3-261B-4973-ADAA-783753E40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" y="3228"/>
                <a:ext cx="23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0" name="Line 30">
                <a:extLst>
                  <a:ext uri="{FF2B5EF4-FFF2-40B4-BE49-F238E27FC236}">
                    <a16:creationId xmlns:a16="http://schemas.microsoft.com/office/drawing/2014/main" xmlns="" id="{B988D4DC-2BB5-420C-8910-FA9564117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7" y="3233"/>
                <a:ext cx="236" cy="2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1" name="Line 31">
                <a:extLst>
                  <a:ext uri="{FF2B5EF4-FFF2-40B4-BE49-F238E27FC236}">
                    <a16:creationId xmlns:a16="http://schemas.microsoft.com/office/drawing/2014/main" xmlns="" id="{34B2BECC-E366-42A7-BB14-4F3429196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56" y="3617"/>
                <a:ext cx="103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2" name="Line 32">
                <a:extLst>
                  <a:ext uri="{FF2B5EF4-FFF2-40B4-BE49-F238E27FC236}">
                    <a16:creationId xmlns:a16="http://schemas.microsoft.com/office/drawing/2014/main" xmlns="" id="{B8D70AFA-7E22-4914-836E-D0161B1CD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7" y="2851"/>
                <a:ext cx="504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3" name="Oval 33">
                <a:extLst>
                  <a:ext uri="{FF2B5EF4-FFF2-40B4-BE49-F238E27FC236}">
                    <a16:creationId xmlns:a16="http://schemas.microsoft.com/office/drawing/2014/main" xmlns="" id="{561BD8B9-A710-4A06-AF61-41C53D76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3822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94" name="Rectangle 34">
                <a:extLst>
                  <a:ext uri="{FF2B5EF4-FFF2-40B4-BE49-F238E27FC236}">
                    <a16:creationId xmlns:a16="http://schemas.microsoft.com/office/drawing/2014/main" xmlns="" id="{B4D2221C-DBFB-46A2-8385-728E9357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3807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6695" name="Oval 35">
                <a:extLst>
                  <a:ext uri="{FF2B5EF4-FFF2-40B4-BE49-F238E27FC236}">
                    <a16:creationId xmlns:a16="http://schemas.microsoft.com/office/drawing/2014/main" xmlns="" id="{7583C0FC-DC21-43EE-B76D-8777F4133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383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96" name="Rectangle 36">
                <a:extLst>
                  <a:ext uri="{FF2B5EF4-FFF2-40B4-BE49-F238E27FC236}">
                    <a16:creationId xmlns:a16="http://schemas.microsoft.com/office/drawing/2014/main" xmlns="" id="{841D38DA-AA46-4DC9-9AC1-1128A11DE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3806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</a:p>
            </p:txBody>
          </p:sp>
          <p:sp>
            <p:nvSpPr>
              <p:cNvPr id="26697" name="Line 37">
                <a:extLst>
                  <a:ext uri="{FF2B5EF4-FFF2-40B4-BE49-F238E27FC236}">
                    <a16:creationId xmlns:a16="http://schemas.microsoft.com/office/drawing/2014/main" xmlns="" id="{72156676-CFBF-44AD-AAAA-B4DB4EC00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0" y="3644"/>
                <a:ext cx="107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8" name="Line 38">
                <a:extLst>
                  <a:ext uri="{FF2B5EF4-FFF2-40B4-BE49-F238E27FC236}">
                    <a16:creationId xmlns:a16="http://schemas.microsoft.com/office/drawing/2014/main" xmlns="" id="{BCA43015-A2E0-4612-8D89-714908E96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2" y="3644"/>
                <a:ext cx="107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9" name="Oval 39">
                <a:extLst>
                  <a:ext uri="{FF2B5EF4-FFF2-40B4-BE49-F238E27FC236}">
                    <a16:creationId xmlns:a16="http://schemas.microsoft.com/office/drawing/2014/main" xmlns="" id="{5C4B01CC-5A24-4C85-89A1-11388C8258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3810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700" name="Rectangle 40">
                <a:extLst>
                  <a:ext uri="{FF2B5EF4-FFF2-40B4-BE49-F238E27FC236}">
                    <a16:creationId xmlns:a16="http://schemas.microsoft.com/office/drawing/2014/main" xmlns="" id="{A0D108B6-A9EC-4EFC-85B4-FE5A10772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3802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</a:p>
            </p:txBody>
          </p:sp>
          <p:sp>
            <p:nvSpPr>
              <p:cNvPr id="26701" name="Oval 41">
                <a:extLst>
                  <a:ext uri="{FF2B5EF4-FFF2-40B4-BE49-F238E27FC236}">
                    <a16:creationId xmlns:a16="http://schemas.microsoft.com/office/drawing/2014/main" xmlns="" id="{B1FEBBD4-C90E-45E0-9408-1249B379F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9" y="3811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702" name="Rectangle 42">
                <a:extLst>
                  <a:ext uri="{FF2B5EF4-FFF2-40B4-BE49-F238E27FC236}">
                    <a16:creationId xmlns:a16="http://schemas.microsoft.com/office/drawing/2014/main" xmlns="" id="{C538C5AE-0C28-4548-A523-1396B3929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8" y="3803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</a:t>
                </a:r>
              </a:p>
            </p:txBody>
          </p:sp>
          <p:sp>
            <p:nvSpPr>
              <p:cNvPr id="26703" name="Oval 43">
                <a:extLst>
                  <a:ext uri="{FF2B5EF4-FFF2-40B4-BE49-F238E27FC236}">
                    <a16:creationId xmlns:a16="http://schemas.microsoft.com/office/drawing/2014/main" xmlns="" id="{681F6D32-B6E9-4F73-8E7B-4E910900C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820"/>
                <a:ext cx="225" cy="18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704" name="Rectangle 44">
                <a:extLst>
                  <a:ext uri="{FF2B5EF4-FFF2-40B4-BE49-F238E27FC236}">
                    <a16:creationId xmlns:a16="http://schemas.microsoft.com/office/drawing/2014/main" xmlns="" id="{C1838554-85CC-49F7-A0AF-47F04CFBE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3813"/>
                <a:ext cx="223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</a:t>
                </a:r>
              </a:p>
            </p:txBody>
          </p:sp>
          <p:sp>
            <p:nvSpPr>
              <p:cNvPr id="26705" name="Line 45">
                <a:extLst>
                  <a:ext uri="{FF2B5EF4-FFF2-40B4-BE49-F238E27FC236}">
                    <a16:creationId xmlns:a16="http://schemas.microsoft.com/office/drawing/2014/main" xmlns="" id="{8692C8FB-CB4A-48C2-A19E-7582D54DF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4" y="3612"/>
                <a:ext cx="103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6" name="Line 46">
                <a:extLst>
                  <a:ext uri="{FF2B5EF4-FFF2-40B4-BE49-F238E27FC236}">
                    <a16:creationId xmlns:a16="http://schemas.microsoft.com/office/drawing/2014/main" xmlns="" id="{5154F364-3800-4DF7-8CD6-1DE5230E8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6" y="3606"/>
                <a:ext cx="103" cy="2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7" name="Line 47">
                <a:extLst>
                  <a:ext uri="{FF2B5EF4-FFF2-40B4-BE49-F238E27FC236}">
                    <a16:creationId xmlns:a16="http://schemas.microsoft.com/office/drawing/2014/main" xmlns="" id="{7E8E22AB-7052-404C-A3EA-8783B60B8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10" y="3633"/>
                <a:ext cx="107" cy="1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Line 48">
                <a:extLst>
                  <a:ext uri="{FF2B5EF4-FFF2-40B4-BE49-F238E27FC236}">
                    <a16:creationId xmlns:a16="http://schemas.microsoft.com/office/drawing/2014/main" xmlns="" id="{73BF8F67-B381-4879-B4E8-5E7433E35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2" y="3633"/>
                <a:ext cx="107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64" name="Text Box 49">
              <a:extLst>
                <a:ext uri="{FF2B5EF4-FFF2-40B4-BE49-F238E27FC236}">
                  <a16:creationId xmlns:a16="http://schemas.microsoft.com/office/drawing/2014/main" xmlns="" id="{70E3A1C7-CCE6-41C4-B47C-23CEEDDD1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" y="3906"/>
              <a:ext cx="149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深度为</a:t>
              </a:r>
              <a:r>
                <a:rPr lang="en-US" altLang="zh-CN" sz="16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16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的满二叉树</a:t>
              </a:r>
              <a:endParaRPr lang="zh-TW" altLang="en-US" sz="1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DC6E3B75-5E05-4B0D-8960-91EEB67E7F2C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3714750"/>
            <a:ext cx="2297113" cy="2379663"/>
            <a:chOff x="4140" y="2016"/>
            <a:chExt cx="1447" cy="1498"/>
          </a:xfrm>
        </p:grpSpPr>
        <p:sp>
          <p:nvSpPr>
            <p:cNvPr id="26632" name="Text Box 51">
              <a:extLst>
                <a:ext uri="{FF2B5EF4-FFF2-40B4-BE49-F238E27FC236}">
                  <a16:creationId xmlns:a16="http://schemas.microsoft.com/office/drawing/2014/main" xmlns="" id="{87505F0A-0F76-4487-901D-DEC884C31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" y="3301"/>
              <a:ext cx="76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完全二叉树</a:t>
              </a:r>
              <a:endParaRPr lang="zh-TW" altLang="en-US" sz="1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6633" name="Group 52">
              <a:extLst>
                <a:ext uri="{FF2B5EF4-FFF2-40B4-BE49-F238E27FC236}">
                  <a16:creationId xmlns:a16="http://schemas.microsoft.com/office/drawing/2014/main" xmlns="" id="{31781852-1D4D-4014-B9D6-F77B4C3410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2016"/>
              <a:ext cx="1447" cy="1222"/>
              <a:chOff x="4140" y="2016"/>
              <a:chExt cx="1447" cy="1222"/>
            </a:xfrm>
          </p:grpSpPr>
          <p:sp>
            <p:nvSpPr>
              <p:cNvPr id="26634" name="Oval 53">
                <a:extLst>
                  <a:ext uri="{FF2B5EF4-FFF2-40B4-BE49-F238E27FC236}">
                    <a16:creationId xmlns:a16="http://schemas.microsoft.com/office/drawing/2014/main" xmlns="" id="{8498D3BD-0F25-4AD4-BEB1-EC89A1367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6" y="2045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5" name="Rectangle 54">
                <a:extLst>
                  <a:ext uri="{FF2B5EF4-FFF2-40B4-BE49-F238E27FC236}">
                    <a16:creationId xmlns:a16="http://schemas.microsoft.com/office/drawing/2014/main" xmlns="" id="{814BC3CA-BF6C-40FB-A598-1DA63D4D6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2016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26636" name="Oval 55">
                <a:extLst>
                  <a:ext uri="{FF2B5EF4-FFF2-40B4-BE49-F238E27FC236}">
                    <a16:creationId xmlns:a16="http://schemas.microsoft.com/office/drawing/2014/main" xmlns="" id="{0589346A-E783-4741-96FB-60DD63D0F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2" y="2379"/>
                <a:ext cx="190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37" name="Rectangle 56">
                <a:extLst>
                  <a:ext uri="{FF2B5EF4-FFF2-40B4-BE49-F238E27FC236}">
                    <a16:creationId xmlns:a16="http://schemas.microsoft.com/office/drawing/2014/main" xmlns="" id="{BA381757-FC88-4774-A3B7-C64E1E02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2358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6638" name="Line 57">
                <a:extLst>
                  <a:ext uri="{FF2B5EF4-FFF2-40B4-BE49-F238E27FC236}">
                    <a16:creationId xmlns:a16="http://schemas.microsoft.com/office/drawing/2014/main" xmlns="" id="{B2D0DA1D-9983-4CF4-8DEE-D5DE4ECEB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1" y="2198"/>
                <a:ext cx="257" cy="17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9" name="Oval 58">
                <a:extLst>
                  <a:ext uri="{FF2B5EF4-FFF2-40B4-BE49-F238E27FC236}">
                    <a16:creationId xmlns:a16="http://schemas.microsoft.com/office/drawing/2014/main" xmlns="" id="{A92BA744-75B0-456C-A1D3-013AF221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7" y="2388"/>
                <a:ext cx="189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40" name="Rectangle 59">
                <a:extLst>
                  <a:ext uri="{FF2B5EF4-FFF2-40B4-BE49-F238E27FC236}">
                    <a16:creationId xmlns:a16="http://schemas.microsoft.com/office/drawing/2014/main" xmlns="" id="{EBB724B1-8A15-4CAF-9B6F-B9B52AB04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8" y="2376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26641" name="Oval 60">
                <a:extLst>
                  <a:ext uri="{FF2B5EF4-FFF2-40B4-BE49-F238E27FC236}">
                    <a16:creationId xmlns:a16="http://schemas.microsoft.com/office/drawing/2014/main" xmlns="" id="{388A9EF6-4991-4218-BF24-81775DA36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8" y="2683"/>
                <a:ext cx="189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42" name="Rectangle 61">
                <a:extLst>
                  <a:ext uri="{FF2B5EF4-FFF2-40B4-BE49-F238E27FC236}">
                    <a16:creationId xmlns:a16="http://schemas.microsoft.com/office/drawing/2014/main" xmlns="" id="{2D79CE1B-55E6-4D6A-B17A-1BE30E96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0" y="2671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</a:p>
            </p:txBody>
          </p:sp>
          <p:sp>
            <p:nvSpPr>
              <p:cNvPr id="26643" name="Line 62">
                <a:extLst>
                  <a:ext uri="{FF2B5EF4-FFF2-40B4-BE49-F238E27FC236}">
                    <a16:creationId xmlns:a16="http://schemas.microsoft.com/office/drawing/2014/main" xmlns="" id="{4AA4B5F8-82FE-4288-A0DB-00274D1D6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7" y="2540"/>
                <a:ext cx="97" cy="1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4" name="Oval 63">
                <a:extLst>
                  <a:ext uri="{FF2B5EF4-FFF2-40B4-BE49-F238E27FC236}">
                    <a16:creationId xmlns:a16="http://schemas.microsoft.com/office/drawing/2014/main" xmlns="" id="{FB2B7FAC-C248-4B29-8305-6907126FD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2697"/>
                <a:ext cx="189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45" name="Rectangle 64">
                <a:extLst>
                  <a:ext uri="{FF2B5EF4-FFF2-40B4-BE49-F238E27FC236}">
                    <a16:creationId xmlns:a16="http://schemas.microsoft.com/office/drawing/2014/main" xmlns="" id="{F8E23DB7-5FA9-4172-8B95-DB86B298F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3" y="2678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  <p:sp>
            <p:nvSpPr>
              <p:cNvPr id="26646" name="Oval 65">
                <a:extLst>
                  <a:ext uri="{FF2B5EF4-FFF2-40B4-BE49-F238E27FC236}">
                    <a16:creationId xmlns:a16="http://schemas.microsoft.com/office/drawing/2014/main" xmlns="" id="{3C208298-2FD4-46FC-8969-3B242F1B2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37"/>
                <a:ext cx="190" cy="153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47" name="Rectangle 66">
                <a:extLst>
                  <a:ext uri="{FF2B5EF4-FFF2-40B4-BE49-F238E27FC236}">
                    <a16:creationId xmlns:a16="http://schemas.microsoft.com/office/drawing/2014/main" xmlns="" id="{C635E5B3-0C56-448B-8E34-81DD98F26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019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26648" name="Line 67">
                <a:extLst>
                  <a:ext uri="{FF2B5EF4-FFF2-40B4-BE49-F238E27FC236}">
                    <a16:creationId xmlns:a16="http://schemas.microsoft.com/office/drawing/2014/main" xmlns="" id="{B97B99B4-28E1-4D46-8600-C62098113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832"/>
                <a:ext cx="123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9" name="Oval 68">
                <a:extLst>
                  <a:ext uri="{FF2B5EF4-FFF2-40B4-BE49-F238E27FC236}">
                    <a16:creationId xmlns:a16="http://schemas.microsoft.com/office/drawing/2014/main" xmlns="" id="{B7B7C8E5-F432-4652-A293-5FB2195BE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2691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50" name="Rectangle 69">
                <a:extLst>
                  <a:ext uri="{FF2B5EF4-FFF2-40B4-BE49-F238E27FC236}">
                    <a16:creationId xmlns:a16="http://schemas.microsoft.com/office/drawing/2014/main" xmlns="" id="{F16D1C07-1925-42B9-80C3-428D702A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671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6651" name="Oval 70">
                <a:extLst>
                  <a:ext uri="{FF2B5EF4-FFF2-40B4-BE49-F238E27FC236}">
                    <a16:creationId xmlns:a16="http://schemas.microsoft.com/office/drawing/2014/main" xmlns="" id="{6AC5BEF4-8AE9-48B2-B6F7-9F70999C9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27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52" name="Rectangle 71">
                <a:extLst>
                  <a:ext uri="{FF2B5EF4-FFF2-40B4-BE49-F238E27FC236}">
                    <a16:creationId xmlns:a16="http://schemas.microsoft.com/office/drawing/2014/main" xmlns="" id="{7838D541-FD5C-4BA4-9C87-6FFC3CBE6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985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</a:p>
            </p:txBody>
          </p:sp>
          <p:sp>
            <p:nvSpPr>
              <p:cNvPr id="26653" name="Oval 72">
                <a:extLst>
                  <a:ext uri="{FF2B5EF4-FFF2-40B4-BE49-F238E27FC236}">
                    <a16:creationId xmlns:a16="http://schemas.microsoft.com/office/drawing/2014/main" xmlns="" id="{164941B6-3C0D-47F8-944C-827DE1CB4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2" y="2682"/>
                <a:ext cx="189" cy="1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54" name="Rectangle 73">
                <a:extLst>
                  <a:ext uri="{FF2B5EF4-FFF2-40B4-BE49-F238E27FC236}">
                    <a16:creationId xmlns:a16="http://schemas.microsoft.com/office/drawing/2014/main" xmlns="" id="{9A3238DC-4AD3-438A-825B-AC7A1E521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" y="2671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26655" name="Line 74">
                <a:extLst>
                  <a:ext uri="{FF2B5EF4-FFF2-40B4-BE49-F238E27FC236}">
                    <a16:creationId xmlns:a16="http://schemas.microsoft.com/office/drawing/2014/main" xmlns="" id="{D33B5163-2728-4E48-B9F4-2A1660B39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0" y="2539"/>
                <a:ext cx="108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Line 75">
                <a:extLst>
                  <a:ext uri="{FF2B5EF4-FFF2-40B4-BE49-F238E27FC236}">
                    <a16:creationId xmlns:a16="http://schemas.microsoft.com/office/drawing/2014/main" xmlns="" id="{AA1318B1-D1D6-4DAD-8E78-04A755114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0" y="2526"/>
                <a:ext cx="125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Line 76">
                <a:extLst>
                  <a:ext uri="{FF2B5EF4-FFF2-40B4-BE49-F238E27FC236}">
                    <a16:creationId xmlns:a16="http://schemas.microsoft.com/office/drawing/2014/main" xmlns="" id="{E34A5EB9-2660-4640-A402-04EE9D1C6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5" y="2521"/>
                <a:ext cx="109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Line 77">
                <a:extLst>
                  <a:ext uri="{FF2B5EF4-FFF2-40B4-BE49-F238E27FC236}">
                    <a16:creationId xmlns:a16="http://schemas.microsoft.com/office/drawing/2014/main" xmlns="" id="{88E17D7C-FA1B-425C-890D-BB867F789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0" y="2832"/>
                <a:ext cx="194" cy="1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Line 78">
                <a:extLst>
                  <a:ext uri="{FF2B5EF4-FFF2-40B4-BE49-F238E27FC236}">
                    <a16:creationId xmlns:a16="http://schemas.microsoft.com/office/drawing/2014/main" xmlns="" id="{B5AA8CFA-4B03-409F-9CCA-D12FC2604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74" y="2203"/>
                <a:ext cx="239" cy="1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Oval 79">
                <a:extLst>
                  <a:ext uri="{FF2B5EF4-FFF2-40B4-BE49-F238E27FC236}">
                    <a16:creationId xmlns:a16="http://schemas.microsoft.com/office/drawing/2014/main" xmlns="" id="{348317D2-2871-47AE-B7AD-D6800B1CD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3047"/>
                <a:ext cx="190" cy="15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661" name="Line 80">
                <a:extLst>
                  <a:ext uri="{FF2B5EF4-FFF2-40B4-BE49-F238E27FC236}">
                    <a16:creationId xmlns:a16="http://schemas.microsoft.com/office/drawing/2014/main" xmlns="" id="{AF9B9B71-1AA6-421C-B16E-DB23B9BB1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0" y="2880"/>
                <a:ext cx="9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Rectangle 81">
                <a:extLst>
                  <a:ext uri="{FF2B5EF4-FFF2-40B4-BE49-F238E27FC236}">
                    <a16:creationId xmlns:a16="http://schemas.microsoft.com/office/drawing/2014/main" xmlns="" id="{CC32A6C9-CEC6-4274-867F-010B1FFE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3024"/>
                <a:ext cx="183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 b="1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J</a:t>
                </a:r>
              </a:p>
            </p:txBody>
          </p:sp>
        </p:grpSp>
      </p:grpSp>
      <p:sp>
        <p:nvSpPr>
          <p:cNvPr id="504914" name="Rectangle 82">
            <a:extLst>
              <a:ext uri="{FF2B5EF4-FFF2-40B4-BE49-F238E27FC236}">
                <a16:creationId xmlns:a16="http://schemas.microsoft.com/office/drawing/2014/main" xmlns="" id="{C8DED8C3-8690-4F2E-8BD8-92A257CA7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857750"/>
            <a:ext cx="1830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为何要研究这两种特殊形式？</a:t>
            </a:r>
          </a:p>
        </p:txBody>
      </p:sp>
      <p:sp>
        <p:nvSpPr>
          <p:cNvPr id="504915" name="AutoShape 83">
            <a:extLst>
              <a:ext uri="{FF2B5EF4-FFF2-40B4-BE49-F238E27FC236}">
                <a16:creationId xmlns:a16="http://schemas.microsoft.com/office/drawing/2014/main" xmlns="" id="{23CE317C-931D-4555-8D6A-AE7E6453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786313"/>
            <a:ext cx="3962400" cy="1295400"/>
          </a:xfrm>
          <a:prstGeom prst="wedgeEllipseCallout">
            <a:avLst>
              <a:gd name="adj1" fmla="val -22634"/>
              <a:gd name="adj2" fmla="val 24144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因为它们在顺序存储方式下可以复原！</a:t>
            </a:r>
          </a:p>
        </p:txBody>
      </p:sp>
      <p:sp>
        <p:nvSpPr>
          <p:cNvPr id="504917" name="Rectangle 85">
            <a:extLst>
              <a:ext uri="{FF2B5EF4-FFF2-40B4-BE49-F238E27FC236}">
                <a16:creationId xmlns:a16="http://schemas.microsoft.com/office/drawing/2014/main" xmlns="" id="{8256BDB6-EBC1-4F5C-A20C-57A9AAC9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57313"/>
            <a:ext cx="5000625" cy="2973387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满二叉树和完全二叉树有什么区别？</a:t>
            </a:r>
            <a:r>
              <a: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答：满二叉树是叶子一个也不少的树，而完全二叉树虽然前</a:t>
            </a:r>
            <a:r>
              <a:rPr lang="en-US" altLang="zh-CN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层是满的，但最底层却允许在右边缺少连续若干个结点。满二叉树是完全二叉树的一个特例。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49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4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4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4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4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914" grpId="0" autoUpdateAnimBg="0"/>
      <p:bldP spid="504915" grpId="0" animBg="1" autoUpdateAnimBg="0"/>
      <p:bldP spid="5049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F2B119FC-5683-4211-AE43-370E840CC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六、完全二叉树(性质４)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F5097B43-B411-4C55-BF73-DC662163B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E8E25AF-274A-44B7-9B1D-A3A747E32A3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zh-CN" sz="24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xmlns="" id="{E1EF3042-7FB8-4991-B6C3-8A087CC7F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xmlns="" id="{551B56B6-B9AD-4FD4-9C76-0C8C2610E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个结点的完全二叉树,其深度为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b="1" baseline="-250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+1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为深度，由二叉树性质２，已知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　　 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&lt; n ≤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即　 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≤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 &lt;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k-1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log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 &lt; k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k = log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n +1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xmlns="" id="{AAC5A0FE-7A81-46C3-9FFB-CC846C72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27655" name="Group 7">
            <a:extLst>
              <a:ext uri="{FF2B5EF4-FFF2-40B4-BE49-F238E27FC236}">
                <a16:creationId xmlns:a16="http://schemas.microsoft.com/office/drawing/2014/main" xmlns="" id="{61B84BE9-81B7-42EC-BBBC-4AEB409D3F6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038600"/>
            <a:ext cx="3919538" cy="2652713"/>
            <a:chOff x="2688" y="2496"/>
            <a:chExt cx="2469" cy="1671"/>
          </a:xfrm>
        </p:grpSpPr>
        <p:sp>
          <p:nvSpPr>
            <p:cNvPr id="27666" name="Line 8">
              <a:extLst>
                <a:ext uri="{FF2B5EF4-FFF2-40B4-BE49-F238E27FC236}">
                  <a16:creationId xmlns:a16="http://schemas.microsoft.com/office/drawing/2014/main" xmlns="" id="{C6C480B0-2BFB-4AB6-A79D-3ECDE7A7B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673"/>
              <a:ext cx="561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Line 9">
              <a:extLst>
                <a:ext uri="{FF2B5EF4-FFF2-40B4-BE49-F238E27FC236}">
                  <a16:creationId xmlns:a16="http://schemas.microsoft.com/office/drawing/2014/main" xmlns="" id="{B0F454A2-94D9-4405-81DE-C20C91B43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8" y="2635"/>
              <a:ext cx="581" cy="3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8" name="Line 10">
              <a:extLst>
                <a:ext uri="{FF2B5EF4-FFF2-40B4-BE49-F238E27FC236}">
                  <a16:creationId xmlns:a16="http://schemas.microsoft.com/office/drawing/2014/main" xmlns="" id="{4BD19923-2B5C-4D25-B126-E0F056830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3148"/>
              <a:ext cx="225" cy="2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1">
              <a:extLst>
                <a:ext uri="{FF2B5EF4-FFF2-40B4-BE49-F238E27FC236}">
                  <a16:creationId xmlns:a16="http://schemas.microsoft.com/office/drawing/2014/main" xmlns="" id="{C5010324-A17A-434C-80D6-8331EAB4F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7" y="3087"/>
              <a:ext cx="281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2">
              <a:extLst>
                <a:ext uri="{FF2B5EF4-FFF2-40B4-BE49-F238E27FC236}">
                  <a16:creationId xmlns:a16="http://schemas.microsoft.com/office/drawing/2014/main" xmlns="" id="{6BD112D6-0AC3-4437-9A8B-2E245C1F5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87"/>
              <a:ext cx="223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1" name="Line 13">
              <a:extLst>
                <a:ext uri="{FF2B5EF4-FFF2-40B4-BE49-F238E27FC236}">
                  <a16:creationId xmlns:a16="http://schemas.microsoft.com/office/drawing/2014/main" xmlns="" id="{E11693C6-33FD-4CFF-878A-3DE354B8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48"/>
              <a:ext cx="282" cy="3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Line 14">
              <a:extLst>
                <a:ext uri="{FF2B5EF4-FFF2-40B4-BE49-F238E27FC236}">
                  <a16:creationId xmlns:a16="http://schemas.microsoft.com/office/drawing/2014/main" xmlns="" id="{2DDC9318-D43F-4ED1-9D03-2E9FD51B0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Line 15">
              <a:extLst>
                <a:ext uri="{FF2B5EF4-FFF2-40B4-BE49-F238E27FC236}">
                  <a16:creationId xmlns:a16="http://schemas.microsoft.com/office/drawing/2014/main" xmlns="" id="{C408EF0E-CCA0-4046-92CD-17E2AF295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561"/>
              <a:ext cx="112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16">
              <a:extLst>
                <a:ext uri="{FF2B5EF4-FFF2-40B4-BE49-F238E27FC236}">
                  <a16:creationId xmlns:a16="http://schemas.microsoft.com/office/drawing/2014/main" xmlns="" id="{8FF7E498-8E41-4230-A1D9-FC4CFBDA3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3561"/>
              <a:ext cx="167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Line 17">
              <a:extLst>
                <a:ext uri="{FF2B5EF4-FFF2-40B4-BE49-F238E27FC236}">
                  <a16:creationId xmlns:a16="http://schemas.microsoft.com/office/drawing/2014/main" xmlns="" id="{103F3947-CC92-4BFA-A5F4-BE972271C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3620"/>
              <a:ext cx="112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6" name="Line 18">
              <a:extLst>
                <a:ext uri="{FF2B5EF4-FFF2-40B4-BE49-F238E27FC236}">
                  <a16:creationId xmlns:a16="http://schemas.microsoft.com/office/drawing/2014/main" xmlns="" id="{CFF0516A-E42B-452A-8766-66C41807D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Oval 19">
              <a:extLst>
                <a:ext uri="{FF2B5EF4-FFF2-40B4-BE49-F238E27FC236}">
                  <a16:creationId xmlns:a16="http://schemas.microsoft.com/office/drawing/2014/main" xmlns="" id="{36EC9A16-1AB6-4BB9-9FAB-FB3BC0F93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78" name="Oval 20">
              <a:extLst>
                <a:ext uri="{FF2B5EF4-FFF2-40B4-BE49-F238E27FC236}">
                  <a16:creationId xmlns:a16="http://schemas.microsoft.com/office/drawing/2014/main" xmlns="" id="{9CBEE7D6-4B29-45EC-AFE7-734DF1823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856"/>
              <a:ext cx="282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79" name="Oval 21">
              <a:extLst>
                <a:ext uri="{FF2B5EF4-FFF2-40B4-BE49-F238E27FC236}">
                  <a16:creationId xmlns:a16="http://schemas.microsoft.com/office/drawing/2014/main" xmlns="" id="{EE6E5929-5DA9-4927-993C-0B2099EF8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56"/>
              <a:ext cx="279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0" name="Oval 22">
              <a:extLst>
                <a:ext uri="{FF2B5EF4-FFF2-40B4-BE49-F238E27FC236}">
                  <a16:creationId xmlns:a16="http://schemas.microsoft.com/office/drawing/2014/main" xmlns="" id="{860DB36A-6E7A-447E-8692-CB24118C4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85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1" name="Oval 23">
              <a:extLst>
                <a:ext uri="{FF2B5EF4-FFF2-40B4-BE49-F238E27FC236}">
                  <a16:creationId xmlns:a16="http://schemas.microsoft.com/office/drawing/2014/main" xmlns="" id="{DC2CECF8-713B-418D-A362-E0CB31B21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2" name="Oval 24">
              <a:extLst>
                <a:ext uri="{FF2B5EF4-FFF2-40B4-BE49-F238E27FC236}">
                  <a16:creationId xmlns:a16="http://schemas.microsoft.com/office/drawing/2014/main" xmlns="" id="{33C3547D-209B-4BE6-A3E5-CD6798B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382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3" name="Oval 25">
              <a:extLst>
                <a:ext uri="{FF2B5EF4-FFF2-40B4-BE49-F238E27FC236}">
                  <a16:creationId xmlns:a16="http://schemas.microsoft.com/office/drawing/2014/main" xmlns="" id="{7B70F10D-B7A5-402A-8FF6-DBC2D57C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382"/>
              <a:ext cx="279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4" name="Oval 26">
              <a:extLst>
                <a:ext uri="{FF2B5EF4-FFF2-40B4-BE49-F238E27FC236}">
                  <a16:creationId xmlns:a16="http://schemas.microsoft.com/office/drawing/2014/main" xmlns="" id="{A2C5C901-6458-45C3-8C9C-42837E21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382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7685" name="Oval 27">
              <a:extLst>
                <a:ext uri="{FF2B5EF4-FFF2-40B4-BE49-F238E27FC236}">
                  <a16:creationId xmlns:a16="http://schemas.microsoft.com/office/drawing/2014/main" xmlns="" id="{7DE4DA47-1119-4E4A-A55D-EA21B50C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382"/>
              <a:ext cx="305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6" name="Oval 28">
              <a:extLst>
                <a:ext uri="{FF2B5EF4-FFF2-40B4-BE49-F238E27FC236}">
                  <a16:creationId xmlns:a16="http://schemas.microsoft.com/office/drawing/2014/main" xmlns="" id="{91A1D351-8645-4F2B-ADEE-5A45687FF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10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7687" name="Oval 29">
              <a:extLst>
                <a:ext uri="{FF2B5EF4-FFF2-40B4-BE49-F238E27FC236}">
                  <a16:creationId xmlns:a16="http://schemas.microsoft.com/office/drawing/2014/main" xmlns="" id="{36EC20AE-E804-4165-B859-1D69B9CAD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910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88" name="Oval 30">
              <a:extLst>
                <a:ext uri="{FF2B5EF4-FFF2-40B4-BE49-F238E27FC236}">
                  <a16:creationId xmlns:a16="http://schemas.microsoft.com/office/drawing/2014/main" xmlns="" id="{0A77B48A-1295-485C-81F0-D82312C92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49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689" name="Rectangle 31">
              <a:extLst>
                <a:ext uri="{FF2B5EF4-FFF2-40B4-BE49-F238E27FC236}">
                  <a16:creationId xmlns:a16="http://schemas.microsoft.com/office/drawing/2014/main" xmlns="" id="{F21F0BB4-8342-4FCD-8EEC-1AEE7AD61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7690" name="Rectangle 32">
              <a:extLst>
                <a:ext uri="{FF2B5EF4-FFF2-40B4-BE49-F238E27FC236}">
                  <a16:creationId xmlns:a16="http://schemas.microsoft.com/office/drawing/2014/main" xmlns="" id="{CFED3D90-19A4-410F-BACC-19D217C9B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691" name="Rectangle 33">
              <a:extLst>
                <a:ext uri="{FF2B5EF4-FFF2-40B4-BE49-F238E27FC236}">
                  <a16:creationId xmlns:a16="http://schemas.microsoft.com/office/drawing/2014/main" xmlns="" id="{F5B561C7-AE69-4A28-8805-34F6C6D55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692" name="Rectangle 34">
              <a:extLst>
                <a:ext uri="{FF2B5EF4-FFF2-40B4-BE49-F238E27FC236}">
                  <a16:creationId xmlns:a16="http://schemas.microsoft.com/office/drawing/2014/main" xmlns="" id="{D90E41FF-7D9A-4E28-8F7D-F14F0ADD2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8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693" name="Rectangle 35">
              <a:extLst>
                <a:ext uri="{FF2B5EF4-FFF2-40B4-BE49-F238E27FC236}">
                  <a16:creationId xmlns:a16="http://schemas.microsoft.com/office/drawing/2014/main" xmlns="" id="{8B530426-4AF2-4BC7-9306-9F4C0DDEE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7694" name="Rectangle 36">
              <a:extLst>
                <a:ext uri="{FF2B5EF4-FFF2-40B4-BE49-F238E27FC236}">
                  <a16:creationId xmlns:a16="http://schemas.microsoft.com/office/drawing/2014/main" xmlns="" id="{877050D3-72DE-4F0A-9710-5C84E69C0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8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7695" name="Rectangle 37">
              <a:extLst>
                <a:ext uri="{FF2B5EF4-FFF2-40B4-BE49-F238E27FC236}">
                  <a16:creationId xmlns:a16="http://schemas.microsoft.com/office/drawing/2014/main" xmlns="" id="{01CFAF39-A192-4F87-82F9-6C094A19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7696" name="Rectangle 38">
              <a:extLst>
                <a:ext uri="{FF2B5EF4-FFF2-40B4-BE49-F238E27FC236}">
                  <a16:creationId xmlns:a16="http://schemas.microsoft.com/office/drawing/2014/main" xmlns="" id="{86D51899-B18C-4D45-9870-C20BB158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84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697" name="Rectangle 39">
              <a:extLst>
                <a:ext uri="{FF2B5EF4-FFF2-40B4-BE49-F238E27FC236}">
                  <a16:creationId xmlns:a16="http://schemas.microsoft.com/office/drawing/2014/main" xmlns="" id="{76B092A5-CD6E-4CF2-ADD0-933FF4F5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3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27656" name="Group 44">
            <a:extLst>
              <a:ext uri="{FF2B5EF4-FFF2-40B4-BE49-F238E27FC236}">
                <a16:creationId xmlns:a16="http://schemas.microsoft.com/office/drawing/2014/main" xmlns="" id="{737EFE00-F272-4CFC-AED4-C33FD92F96DF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971800"/>
            <a:ext cx="990600" cy="381000"/>
            <a:chOff x="4656" y="1872"/>
            <a:chExt cx="624" cy="240"/>
          </a:xfrm>
        </p:grpSpPr>
        <p:sp>
          <p:nvSpPr>
            <p:cNvPr id="27662" name="Line 40">
              <a:extLst>
                <a:ext uri="{FF2B5EF4-FFF2-40B4-BE49-F238E27FC236}">
                  <a16:creationId xmlns:a16="http://schemas.microsoft.com/office/drawing/2014/main" xmlns="" id="{CD6245FC-2B81-482A-9170-F66DBB4B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7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3" name="Line 41">
              <a:extLst>
                <a:ext uri="{FF2B5EF4-FFF2-40B4-BE49-F238E27FC236}">
                  <a16:creationId xmlns:a16="http://schemas.microsoft.com/office/drawing/2014/main" xmlns="" id="{E66EAA49-3084-406F-9ABC-0063C1474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4" name="Line 42">
              <a:extLst>
                <a:ext uri="{FF2B5EF4-FFF2-40B4-BE49-F238E27FC236}">
                  <a16:creationId xmlns:a16="http://schemas.microsoft.com/office/drawing/2014/main" xmlns="" id="{4FB5EFD7-D730-4B2A-903D-422E19C7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87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5" name="Line 43">
              <a:extLst>
                <a:ext uri="{FF2B5EF4-FFF2-40B4-BE49-F238E27FC236}">
                  <a16:creationId xmlns:a16="http://schemas.microsoft.com/office/drawing/2014/main" xmlns="" id="{D3E34468-83CE-4E40-BC6D-D9602D933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112"/>
              <a:ext cx="4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7657" name="Group 45">
            <a:extLst>
              <a:ext uri="{FF2B5EF4-FFF2-40B4-BE49-F238E27FC236}">
                <a16:creationId xmlns:a16="http://schemas.microsoft.com/office/drawing/2014/main" xmlns="" id="{CF1EC017-5E02-45B2-81E1-68F90B138D7A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6165850"/>
            <a:ext cx="1066800" cy="381000"/>
            <a:chOff x="4656" y="1872"/>
            <a:chExt cx="624" cy="240"/>
          </a:xfrm>
        </p:grpSpPr>
        <p:sp>
          <p:nvSpPr>
            <p:cNvPr id="27658" name="Line 46">
              <a:extLst>
                <a:ext uri="{FF2B5EF4-FFF2-40B4-BE49-F238E27FC236}">
                  <a16:creationId xmlns:a16="http://schemas.microsoft.com/office/drawing/2014/main" xmlns="" id="{7AA7C843-6506-4AB6-A074-6E80DB59B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9" name="Line 47">
              <a:extLst>
                <a:ext uri="{FF2B5EF4-FFF2-40B4-BE49-F238E27FC236}">
                  <a16:creationId xmlns:a16="http://schemas.microsoft.com/office/drawing/2014/main" xmlns="" id="{72304445-B69E-44D2-B648-963DA9F3A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0" name="Line 48">
              <a:extLst>
                <a:ext uri="{FF2B5EF4-FFF2-40B4-BE49-F238E27FC236}">
                  <a16:creationId xmlns:a16="http://schemas.microsoft.com/office/drawing/2014/main" xmlns="" id="{450F156D-3BFD-489A-BC21-F830222D5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8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1" name="Line 49">
              <a:extLst>
                <a:ext uri="{FF2B5EF4-FFF2-40B4-BE49-F238E27FC236}">
                  <a16:creationId xmlns:a16="http://schemas.microsoft.com/office/drawing/2014/main" xmlns="" id="{89B61D51-9FD6-4751-B91F-003F0D283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1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989BBEF6-724F-4813-85F0-1BAB583F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六、完全二叉树(性质５)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xmlns="" id="{D4F4CE95-CAE9-4AD0-999C-ACFA3F18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845F7F-4B1A-4BCB-9DF7-9EF2BFE1D8B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19</a:t>
            </a:fld>
            <a:endParaRPr lang="en-US" altLang="zh-CN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xmlns="" id="{83C85B90-C0AE-4FAD-9E40-3E0A8D2C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xmlns="" id="{39A34D9F-6766-4944-AD74-E3D536A7E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在完全二叉树中，结点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的双亲为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/2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的左孩子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LCHILD(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)=2i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的右孩子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RCHILD(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)=2i+1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xmlns="" id="{2312687D-0536-4A04-AC3E-613C08A9D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28679" name="Group 7">
            <a:extLst>
              <a:ext uri="{FF2B5EF4-FFF2-40B4-BE49-F238E27FC236}">
                <a16:creationId xmlns:a16="http://schemas.microsoft.com/office/drawing/2014/main" xmlns="" id="{8F9D6D5B-89CD-4E9B-8E66-4797D152605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695825"/>
            <a:ext cx="3200400" cy="2105025"/>
            <a:chOff x="2688" y="2496"/>
            <a:chExt cx="2469" cy="1721"/>
          </a:xfrm>
        </p:grpSpPr>
        <p:sp>
          <p:nvSpPr>
            <p:cNvPr id="28709" name="Line 8">
              <a:extLst>
                <a:ext uri="{FF2B5EF4-FFF2-40B4-BE49-F238E27FC236}">
                  <a16:creationId xmlns:a16="http://schemas.microsoft.com/office/drawing/2014/main" xmlns="" id="{614F22F3-DBAA-4663-AFD8-E7697DB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673"/>
              <a:ext cx="561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0" name="Line 9">
              <a:extLst>
                <a:ext uri="{FF2B5EF4-FFF2-40B4-BE49-F238E27FC236}">
                  <a16:creationId xmlns:a16="http://schemas.microsoft.com/office/drawing/2014/main" xmlns="" id="{3DBB08BD-C433-452B-826B-06BA7B1B8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8" y="2635"/>
              <a:ext cx="581" cy="3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1" name="Line 10">
              <a:extLst>
                <a:ext uri="{FF2B5EF4-FFF2-40B4-BE49-F238E27FC236}">
                  <a16:creationId xmlns:a16="http://schemas.microsoft.com/office/drawing/2014/main" xmlns="" id="{3CF7E5FC-DB07-4C91-9E84-A419F421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3148"/>
              <a:ext cx="225" cy="29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2" name="Line 11">
              <a:extLst>
                <a:ext uri="{FF2B5EF4-FFF2-40B4-BE49-F238E27FC236}">
                  <a16:creationId xmlns:a16="http://schemas.microsoft.com/office/drawing/2014/main" xmlns="" id="{208B8205-539C-466C-BF28-B0835CD77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7" y="3087"/>
              <a:ext cx="281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3" name="Line 12">
              <a:extLst>
                <a:ext uri="{FF2B5EF4-FFF2-40B4-BE49-F238E27FC236}">
                  <a16:creationId xmlns:a16="http://schemas.microsoft.com/office/drawing/2014/main" xmlns="" id="{B10B305F-8BF2-43C0-8DD6-1823E4A2C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87"/>
              <a:ext cx="223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4" name="Line 13">
              <a:extLst>
                <a:ext uri="{FF2B5EF4-FFF2-40B4-BE49-F238E27FC236}">
                  <a16:creationId xmlns:a16="http://schemas.microsoft.com/office/drawing/2014/main" xmlns="" id="{23943015-F036-4B3E-868A-A8814058A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3148"/>
              <a:ext cx="282" cy="35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5" name="Line 14">
              <a:extLst>
                <a:ext uri="{FF2B5EF4-FFF2-40B4-BE49-F238E27FC236}">
                  <a16:creationId xmlns:a16="http://schemas.microsoft.com/office/drawing/2014/main" xmlns="" id="{16ED9ECF-E4FC-4C16-8698-56FABED73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6" name="Line 15">
              <a:extLst>
                <a:ext uri="{FF2B5EF4-FFF2-40B4-BE49-F238E27FC236}">
                  <a16:creationId xmlns:a16="http://schemas.microsoft.com/office/drawing/2014/main" xmlns="" id="{5EEE7902-8EBF-4CE5-8C30-F44AB6F5B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3561"/>
              <a:ext cx="112" cy="35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7" name="Line 16">
              <a:extLst>
                <a:ext uri="{FF2B5EF4-FFF2-40B4-BE49-F238E27FC236}">
                  <a16:creationId xmlns:a16="http://schemas.microsoft.com/office/drawing/2014/main" xmlns="" id="{E2483726-8612-46FE-A507-EE2933930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3561"/>
              <a:ext cx="167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8" name="Line 17">
              <a:extLst>
                <a:ext uri="{FF2B5EF4-FFF2-40B4-BE49-F238E27FC236}">
                  <a16:creationId xmlns:a16="http://schemas.microsoft.com/office/drawing/2014/main" xmlns="" id="{A8A4789A-AF0A-4462-9BB9-959C0E067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3620"/>
              <a:ext cx="112" cy="35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19" name="Line 18">
              <a:extLst>
                <a:ext uri="{FF2B5EF4-FFF2-40B4-BE49-F238E27FC236}">
                  <a16:creationId xmlns:a16="http://schemas.microsoft.com/office/drawing/2014/main" xmlns="" id="{6A5AC4DD-278C-443C-8DE8-A6C693C97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561"/>
              <a:ext cx="224" cy="41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720" name="Oval 19">
              <a:extLst>
                <a:ext uri="{FF2B5EF4-FFF2-40B4-BE49-F238E27FC236}">
                  <a16:creationId xmlns:a16="http://schemas.microsoft.com/office/drawing/2014/main" xmlns="" id="{0622255D-7153-419C-89B1-B271A5853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1" name="Oval 20">
              <a:extLst>
                <a:ext uri="{FF2B5EF4-FFF2-40B4-BE49-F238E27FC236}">
                  <a16:creationId xmlns:a16="http://schemas.microsoft.com/office/drawing/2014/main" xmlns="" id="{98097B54-D4BA-48B4-B303-663C18C80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856"/>
              <a:ext cx="282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2" name="Oval 21">
              <a:extLst>
                <a:ext uri="{FF2B5EF4-FFF2-40B4-BE49-F238E27FC236}">
                  <a16:creationId xmlns:a16="http://schemas.microsoft.com/office/drawing/2014/main" xmlns="" id="{92CC1A71-2570-40A2-B529-89F2D359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2" y="3856"/>
              <a:ext cx="279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3" name="Oval 22">
              <a:extLst>
                <a:ext uri="{FF2B5EF4-FFF2-40B4-BE49-F238E27FC236}">
                  <a16:creationId xmlns:a16="http://schemas.microsoft.com/office/drawing/2014/main" xmlns="" id="{B16B4B9F-AFA6-4FC1-A231-1468A6FAC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85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4" name="Oval 23">
              <a:extLst>
                <a:ext uri="{FF2B5EF4-FFF2-40B4-BE49-F238E27FC236}">
                  <a16:creationId xmlns:a16="http://schemas.microsoft.com/office/drawing/2014/main" xmlns="" id="{5462AB09-EB7D-4945-8585-A0577E8E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3856"/>
              <a:ext cx="280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5" name="Oval 24">
              <a:extLst>
                <a:ext uri="{FF2B5EF4-FFF2-40B4-BE49-F238E27FC236}">
                  <a16:creationId xmlns:a16="http://schemas.microsoft.com/office/drawing/2014/main" xmlns="" id="{ED9466BB-F337-45C0-9A0C-5AF0C5A4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3382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6" name="Oval 25">
              <a:extLst>
                <a:ext uri="{FF2B5EF4-FFF2-40B4-BE49-F238E27FC236}">
                  <a16:creationId xmlns:a16="http://schemas.microsoft.com/office/drawing/2014/main" xmlns="" id="{45C547EF-D643-4F7F-AFD2-1F8A944CA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3382"/>
              <a:ext cx="279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7" name="Oval 26">
              <a:extLst>
                <a:ext uri="{FF2B5EF4-FFF2-40B4-BE49-F238E27FC236}">
                  <a16:creationId xmlns:a16="http://schemas.microsoft.com/office/drawing/2014/main" xmlns="" id="{97CAFEF9-C9EF-45A7-8478-02393F76C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3382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8728" name="Oval 27">
              <a:extLst>
                <a:ext uri="{FF2B5EF4-FFF2-40B4-BE49-F238E27FC236}">
                  <a16:creationId xmlns:a16="http://schemas.microsoft.com/office/drawing/2014/main" xmlns="" id="{6FFD9E0D-0FAA-4F7D-AC65-522E4310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382"/>
              <a:ext cx="305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29" name="Oval 28">
              <a:extLst>
                <a:ext uri="{FF2B5EF4-FFF2-40B4-BE49-F238E27FC236}">
                  <a16:creationId xmlns:a16="http://schemas.microsoft.com/office/drawing/2014/main" xmlns="" id="{7D876DAD-8866-49C2-97C1-7EBDEDC8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2910"/>
              <a:ext cx="280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730" name="Oval 29">
              <a:extLst>
                <a:ext uri="{FF2B5EF4-FFF2-40B4-BE49-F238E27FC236}">
                  <a16:creationId xmlns:a16="http://schemas.microsoft.com/office/drawing/2014/main" xmlns="" id="{60AB8F35-8ED1-4FB1-9EC7-5BA83FD5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910"/>
              <a:ext cx="282" cy="297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731" name="Oval 30">
              <a:extLst>
                <a:ext uri="{FF2B5EF4-FFF2-40B4-BE49-F238E27FC236}">
                  <a16:creationId xmlns:a16="http://schemas.microsoft.com/office/drawing/2014/main" xmlns="" id="{D6739CF6-B0B0-45A6-9423-9950D16C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2496"/>
              <a:ext cx="281" cy="296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732" name="Rectangle 31">
              <a:extLst>
                <a:ext uri="{FF2B5EF4-FFF2-40B4-BE49-F238E27FC236}">
                  <a16:creationId xmlns:a16="http://schemas.microsoft.com/office/drawing/2014/main" xmlns="" id="{C71912D4-1D93-4705-B014-D58DC70C7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3360"/>
              <a:ext cx="22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8733" name="Rectangle 32">
              <a:extLst>
                <a:ext uri="{FF2B5EF4-FFF2-40B4-BE49-F238E27FC236}">
                  <a16:creationId xmlns:a16="http://schemas.microsoft.com/office/drawing/2014/main" xmlns="" id="{AC89BC64-87DB-496C-A01D-762E1CF1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22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8734" name="Rectangle 33">
              <a:extLst>
                <a:ext uri="{FF2B5EF4-FFF2-40B4-BE49-F238E27FC236}">
                  <a16:creationId xmlns:a16="http://schemas.microsoft.com/office/drawing/2014/main" xmlns="" id="{FDC0CA8A-5540-4E37-BEB0-A896F68A7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60"/>
              <a:ext cx="22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8735" name="Rectangle 34">
              <a:extLst>
                <a:ext uri="{FF2B5EF4-FFF2-40B4-BE49-F238E27FC236}">
                  <a16:creationId xmlns:a16="http://schemas.microsoft.com/office/drawing/2014/main" xmlns="" id="{C20F214F-C66A-4E7D-8A44-13ADC7478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80"/>
              <a:ext cx="2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8736" name="Rectangle 35">
              <a:extLst>
                <a:ext uri="{FF2B5EF4-FFF2-40B4-BE49-F238E27FC236}">
                  <a16:creationId xmlns:a16="http://schemas.microsoft.com/office/drawing/2014/main" xmlns="" id="{065B363A-4D7B-4792-9B9F-38266D18A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3881"/>
              <a:ext cx="25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8737" name="Rectangle 36">
              <a:extLst>
                <a:ext uri="{FF2B5EF4-FFF2-40B4-BE49-F238E27FC236}">
                  <a16:creationId xmlns:a16="http://schemas.microsoft.com/office/drawing/2014/main" xmlns="" id="{8CA65162-9DB8-4651-B143-C6B01C38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3881"/>
              <a:ext cx="25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8738" name="Rectangle 37">
              <a:extLst>
                <a:ext uri="{FF2B5EF4-FFF2-40B4-BE49-F238E27FC236}">
                  <a16:creationId xmlns:a16="http://schemas.microsoft.com/office/drawing/2014/main" xmlns="" id="{03C58078-2105-403A-9E50-DBB2BF955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881"/>
              <a:ext cx="37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739" name="Rectangle 38">
              <a:extLst>
                <a:ext uri="{FF2B5EF4-FFF2-40B4-BE49-F238E27FC236}">
                  <a16:creationId xmlns:a16="http://schemas.microsoft.com/office/drawing/2014/main" xmlns="" id="{24CBA4AD-3C48-49FD-B7C4-5A1A0D44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881"/>
              <a:ext cx="37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8740" name="Rectangle 39">
              <a:extLst>
                <a:ext uri="{FF2B5EF4-FFF2-40B4-BE49-F238E27FC236}">
                  <a16:creationId xmlns:a16="http://schemas.microsoft.com/office/drawing/2014/main" xmlns="" id="{74ABA5B6-A02F-47D5-9515-EEFD36B2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3881"/>
              <a:ext cx="37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C1C1FF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28680" name="Group 40">
            <a:extLst>
              <a:ext uri="{FF2B5EF4-FFF2-40B4-BE49-F238E27FC236}">
                <a16:creationId xmlns:a16="http://schemas.microsoft.com/office/drawing/2014/main" xmlns="" id="{054D6927-6B59-41A9-BEAD-1FEF410BE6AD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971800"/>
            <a:ext cx="685800" cy="381000"/>
            <a:chOff x="4656" y="1872"/>
            <a:chExt cx="624" cy="240"/>
          </a:xfrm>
        </p:grpSpPr>
        <p:sp>
          <p:nvSpPr>
            <p:cNvPr id="28705" name="Line 41">
              <a:extLst>
                <a:ext uri="{FF2B5EF4-FFF2-40B4-BE49-F238E27FC236}">
                  <a16:creationId xmlns:a16="http://schemas.microsoft.com/office/drawing/2014/main" xmlns="" id="{8F63B526-D60C-454D-91E7-87DCAC719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8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6" name="Line 42">
              <a:extLst>
                <a:ext uri="{FF2B5EF4-FFF2-40B4-BE49-F238E27FC236}">
                  <a16:creationId xmlns:a16="http://schemas.microsoft.com/office/drawing/2014/main" xmlns="" id="{7E54E641-EB2B-4058-836A-3E5474302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7" name="Line 43">
              <a:extLst>
                <a:ext uri="{FF2B5EF4-FFF2-40B4-BE49-F238E27FC236}">
                  <a16:creationId xmlns:a16="http://schemas.microsoft.com/office/drawing/2014/main" xmlns="" id="{9381087D-BA41-464D-B0C0-37BCDC0B7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18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8" name="Line 44">
              <a:extLst>
                <a:ext uri="{FF2B5EF4-FFF2-40B4-BE49-F238E27FC236}">
                  <a16:creationId xmlns:a16="http://schemas.microsoft.com/office/drawing/2014/main" xmlns="" id="{35027A7D-4184-4F95-9355-24F1EE8FA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21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681" name="Group 95">
            <a:extLst>
              <a:ext uri="{FF2B5EF4-FFF2-40B4-BE49-F238E27FC236}">
                <a16:creationId xmlns:a16="http://schemas.microsoft.com/office/drawing/2014/main" xmlns="" id="{4A46AA6D-8F3F-4778-88AF-9B70AF319FC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724400"/>
            <a:ext cx="4114800" cy="1951038"/>
            <a:chOff x="3024" y="2976"/>
            <a:chExt cx="2592" cy="1229"/>
          </a:xfrm>
        </p:grpSpPr>
        <p:sp>
          <p:nvSpPr>
            <p:cNvPr id="28682" name="Line 51">
              <a:extLst>
                <a:ext uri="{FF2B5EF4-FFF2-40B4-BE49-F238E27FC236}">
                  <a16:creationId xmlns:a16="http://schemas.microsoft.com/office/drawing/2014/main" xmlns="" id="{9C5AB32A-46E2-4633-B800-999BDAD55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3175"/>
              <a:ext cx="624" cy="36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3" name="Line 52">
              <a:extLst>
                <a:ext uri="{FF2B5EF4-FFF2-40B4-BE49-F238E27FC236}">
                  <a16:creationId xmlns:a16="http://schemas.microsoft.com/office/drawing/2014/main" xmlns="" id="{9F582F86-E3CF-4F8E-9D91-EDBA05F75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7" y="3136"/>
              <a:ext cx="644" cy="40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4" name="Line 53">
              <a:extLst>
                <a:ext uri="{FF2B5EF4-FFF2-40B4-BE49-F238E27FC236}">
                  <a16:creationId xmlns:a16="http://schemas.microsoft.com/office/drawing/2014/main" xmlns="" id="{E13FB651-A66E-480E-8827-754471820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3661"/>
              <a:ext cx="250" cy="30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5" name="Line 54">
              <a:extLst>
                <a:ext uri="{FF2B5EF4-FFF2-40B4-BE49-F238E27FC236}">
                  <a16:creationId xmlns:a16="http://schemas.microsoft.com/office/drawing/2014/main" xmlns="" id="{E52DBA3B-8207-49AD-9E3A-511083D93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8" y="3599"/>
              <a:ext cx="312" cy="3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6" name="Line 55">
              <a:extLst>
                <a:ext uri="{FF2B5EF4-FFF2-40B4-BE49-F238E27FC236}">
                  <a16:creationId xmlns:a16="http://schemas.microsoft.com/office/drawing/2014/main" xmlns="" id="{B1CA842C-3E4E-4CFB-AD8D-B92902674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7" y="3599"/>
              <a:ext cx="247" cy="3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7" name="Line 56">
              <a:extLst>
                <a:ext uri="{FF2B5EF4-FFF2-40B4-BE49-F238E27FC236}">
                  <a16:creationId xmlns:a16="http://schemas.microsoft.com/office/drawing/2014/main" xmlns="" id="{827D2176-E7AF-47C6-843C-E07A1D7A10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8" y="3661"/>
              <a:ext cx="315" cy="36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tIns="0" anchor="ctr"/>
            <a:lstStyle/>
            <a:p>
              <a:endParaRPr lang="zh-CN" altLang="en-US"/>
            </a:p>
          </p:txBody>
        </p:sp>
        <p:sp>
          <p:nvSpPr>
            <p:cNvPr id="28688" name="Oval 67">
              <a:extLst>
                <a:ext uri="{FF2B5EF4-FFF2-40B4-BE49-F238E27FC236}">
                  <a16:creationId xmlns:a16="http://schemas.microsoft.com/office/drawing/2014/main" xmlns="" id="{CC822C2E-C64B-4F74-A43A-E53F1FBD4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902"/>
              <a:ext cx="313" cy="30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689" name="Oval 68">
              <a:extLst>
                <a:ext uri="{FF2B5EF4-FFF2-40B4-BE49-F238E27FC236}">
                  <a16:creationId xmlns:a16="http://schemas.microsoft.com/office/drawing/2014/main" xmlns="" id="{3EEB4044-6568-4030-A189-19F78CE08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902"/>
              <a:ext cx="310" cy="30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690" name="Oval 69">
              <a:extLst>
                <a:ext uri="{FF2B5EF4-FFF2-40B4-BE49-F238E27FC236}">
                  <a16:creationId xmlns:a16="http://schemas.microsoft.com/office/drawing/2014/main" xmlns="" id="{57CA6ECE-8DEC-4496-A639-ADCE74428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888"/>
              <a:ext cx="311" cy="30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i+2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1" name="Oval 70">
              <a:extLst>
                <a:ext uri="{FF2B5EF4-FFF2-40B4-BE49-F238E27FC236}">
                  <a16:creationId xmlns:a16="http://schemas.microsoft.com/office/drawing/2014/main" xmlns="" id="{862B3F3A-89A0-4E27-86A8-E7DEE967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3902"/>
              <a:ext cx="339" cy="30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692" name="Oval 71">
              <a:extLst>
                <a:ext uri="{FF2B5EF4-FFF2-40B4-BE49-F238E27FC236}">
                  <a16:creationId xmlns:a16="http://schemas.microsoft.com/office/drawing/2014/main" xmlns="" id="{F5534F77-32F9-4DB8-82DA-147EADE4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3418"/>
              <a:ext cx="312" cy="30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8693" name="Oval 72">
              <a:extLst>
                <a:ext uri="{FF2B5EF4-FFF2-40B4-BE49-F238E27FC236}">
                  <a16:creationId xmlns:a16="http://schemas.microsoft.com/office/drawing/2014/main" xmlns="" id="{3F98714B-84E0-4DAD-9C76-4F7958FD7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5" y="3418"/>
              <a:ext cx="313" cy="30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694" name="Oval 73">
              <a:extLst>
                <a:ext uri="{FF2B5EF4-FFF2-40B4-BE49-F238E27FC236}">
                  <a16:creationId xmlns:a16="http://schemas.microsoft.com/office/drawing/2014/main" xmlns="" id="{124A6A55-839B-426F-8186-528021FF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312" cy="30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Rectangle 74">
              <a:extLst>
                <a:ext uri="{FF2B5EF4-FFF2-40B4-BE49-F238E27FC236}">
                  <a16:creationId xmlns:a16="http://schemas.microsoft.com/office/drawing/2014/main" xmlns="" id="{9A66B4EE-17E3-43FD-B43E-2D3B3C5FE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936"/>
              <a:ext cx="4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i+3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6" name="Rectangle 75">
              <a:extLst>
                <a:ext uri="{FF2B5EF4-FFF2-40B4-BE49-F238E27FC236}">
                  <a16:creationId xmlns:a16="http://schemas.microsoft.com/office/drawing/2014/main" xmlns="" id="{00387B8C-FEF2-44E3-9392-5EA52ED15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936"/>
              <a:ext cx="4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28697" name="Rectangle 76">
              <a:extLst>
                <a:ext uri="{FF2B5EF4-FFF2-40B4-BE49-F238E27FC236}">
                  <a16:creationId xmlns:a16="http://schemas.microsoft.com/office/drawing/2014/main" xmlns="" id="{0409C891-D981-4273-B3B1-C7DAC50F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936"/>
              <a:ext cx="33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8698" name="Rectangle 77">
              <a:extLst>
                <a:ext uri="{FF2B5EF4-FFF2-40B4-BE49-F238E27FC236}">
                  <a16:creationId xmlns:a16="http://schemas.microsoft.com/office/drawing/2014/main" xmlns="" id="{142EC672-CE88-42B8-B475-96027A85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3456"/>
              <a:ext cx="48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i+1</a:t>
              </a:r>
            </a:p>
          </p:txBody>
        </p:sp>
        <p:sp>
          <p:nvSpPr>
            <p:cNvPr id="28699" name="Rectangle 87">
              <a:extLst>
                <a:ext uri="{FF2B5EF4-FFF2-40B4-BE49-F238E27FC236}">
                  <a16:creationId xmlns:a16="http://schemas.microsoft.com/office/drawing/2014/main" xmlns="" id="{8C42C8F9-AFF9-4B3E-AA25-01BC8C9F6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3006"/>
              <a:ext cx="33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i/2</a:t>
              </a:r>
            </a:p>
          </p:txBody>
        </p:sp>
        <p:grpSp>
          <p:nvGrpSpPr>
            <p:cNvPr id="28700" name="Group 94">
              <a:extLst>
                <a:ext uri="{FF2B5EF4-FFF2-40B4-BE49-F238E27FC236}">
                  <a16:creationId xmlns:a16="http://schemas.microsoft.com/office/drawing/2014/main" xmlns="" id="{6D7E729A-9C32-413F-8F49-DAAFE6F39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7" y="3033"/>
              <a:ext cx="240" cy="144"/>
              <a:chOff x="4848" y="2496"/>
              <a:chExt cx="240" cy="144"/>
            </a:xfrm>
          </p:grpSpPr>
          <p:sp>
            <p:nvSpPr>
              <p:cNvPr id="28701" name="Line 89">
                <a:extLst>
                  <a:ext uri="{FF2B5EF4-FFF2-40B4-BE49-F238E27FC236}">
                    <a16:creationId xmlns:a16="http://schemas.microsoft.com/office/drawing/2014/main" xmlns="" id="{2AC7C5FB-07E6-4CAD-A325-821E2848F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4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2" name="Line 90">
                <a:extLst>
                  <a:ext uri="{FF2B5EF4-FFF2-40B4-BE49-F238E27FC236}">
                    <a16:creationId xmlns:a16="http://schemas.microsoft.com/office/drawing/2014/main" xmlns="" id="{CEB10C38-8B93-4613-B1DC-31306CE56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640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3" name="Line 91">
                <a:extLst>
                  <a:ext uri="{FF2B5EF4-FFF2-40B4-BE49-F238E27FC236}">
                    <a16:creationId xmlns:a16="http://schemas.microsoft.com/office/drawing/2014/main" xmlns="" id="{AF4633C4-4061-4EF4-9F35-A3EAAF45C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249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704" name="Line 92">
                <a:extLst>
                  <a:ext uri="{FF2B5EF4-FFF2-40B4-BE49-F238E27FC236}">
                    <a16:creationId xmlns:a16="http://schemas.microsoft.com/office/drawing/2014/main" xmlns="" id="{9DAB00D8-A51D-41DC-81C1-1B235D6F5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640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6ADDC0D-D459-4225-BC3A-BCB5389CF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一、树的定义(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Tree)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xmlns="" id="{88277C19-70D1-478D-B496-21A85083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C1CBAC5-58D7-4417-BCAE-1AE05785F59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zh-CN" sz="24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xmlns="" id="{817F9125-9A2F-41C7-87C5-383A9ACA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树的概念与基本术语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xmlns="" id="{C36C7F59-F353-4E09-842B-B8B2D2A1E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树是有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n(n≥0)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个结点的有限集合。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n=0，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称为空树；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n&gt;0,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称为非空树,对于非空树,有且仅有一个特定的称为根(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Root)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的节点(无直接前驱)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n&gt;1，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则除根以外的其它结点划分为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m (m&gt;0)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个互不相交的有限集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T1, T2 ,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Tm，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其中每个集合本身又是一棵树，并且称为根的子树(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SubTree)。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每个结点都有唯一的直接前驱，但可能有多个后继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xmlns="" id="{7055C02B-8B75-46C3-9791-385E49DD7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xmlns="" id="{E1B0DB20-FF2C-481C-A651-B7F2B4A78B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358188" y="6215063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BB209A9-6BD2-4FB8-91A2-8BCD02FDFD8D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xmlns="" id="{66800170-167A-4D74-9925-12969E5D5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357688"/>
            <a:ext cx="807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深度为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的二叉树中至少有</a:t>
            </a:r>
            <a:r>
              <a:rPr lang="zh-CN" altLang="en-US" sz="2400" b="1" u="sng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个结点。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Ａ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Ｂ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Ｃ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９       Ｄ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xmlns="" id="{21DD988C-A5F1-4C45-B9B4-7F768EA7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928938"/>
            <a:ext cx="8077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深度为Ｋ的二叉树的结点总数，最多为</a:t>
            </a:r>
            <a:r>
              <a:rPr lang="zh-CN" altLang="en-US" sz="2400" b="1" u="sng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Ａ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Ｂ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log</a:t>
            </a:r>
            <a:r>
              <a:rPr lang="en-US" altLang="zh-CN" sz="2000" b="1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k 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Ｃ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－１     Ｄ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２</a:t>
            </a:r>
            <a:r>
              <a:rPr lang="en-US" altLang="zh-CN" sz="20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3812" name="Rectangle 4">
            <a:extLst>
              <a:ext uri="{FF2B5EF4-FFF2-40B4-BE49-F238E27FC236}">
                <a16:creationId xmlns:a16="http://schemas.microsoft.com/office/drawing/2014/main" xmlns="" id="{BACB85E3-F007-4DF4-BE2D-18067CBB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500188"/>
            <a:ext cx="7543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树Ｔ中各结点的度的最大值称为树Ｔ的</a:t>
            </a:r>
            <a:r>
              <a:rPr lang="zh-CN" altLang="en-US" sz="2400" b="1" u="sng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u="sng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Ａ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高度    Ｂ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层次      Ｃ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深度       Ｄ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xmlns="" id="{B35D478F-10EF-4231-8979-2CB8FB78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3" y="138271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503814" name="Text Box 6">
            <a:extLst>
              <a:ext uri="{FF2B5EF4-FFF2-40B4-BE49-F238E27FC236}">
                <a16:creationId xmlns:a16="http://schemas.microsoft.com/office/drawing/2014/main" xmlns="" id="{15C1E630-D2C8-429D-A976-B77095EDF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28575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503815" name="Text Box 7">
            <a:extLst>
              <a:ext uri="{FF2B5EF4-FFF2-40B4-BE49-F238E27FC236}">
                <a16:creationId xmlns:a16="http://schemas.microsoft.com/office/drawing/2014/main" xmlns="" id="{E812C104-061C-4C12-99BC-420102C2D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254500"/>
            <a:ext cx="611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xmlns="" id="{8ECD0E31-6DE2-4574-89CB-23CF4846F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88640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autoUpdateAnimBg="0"/>
      <p:bldP spid="503811" grpId="0" autoUpdateAnimBg="0"/>
      <p:bldP spid="503812" grpId="0" build="p" autoUpdateAnimBg="0"/>
      <p:bldP spid="503813" grpId="0" autoUpdateAnimBg="0"/>
      <p:bldP spid="503814" grpId="0" autoUpdateAnimBg="0"/>
      <p:bldP spid="5038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73B10B33-DE30-435C-A9A4-86C79C8C58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七、二叉树的顺序存储结构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xmlns="" id="{D7EF07E4-925B-428E-83FC-69E5B22BC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xmlns="" id="{B8911342-B604-4FEA-800D-A03539BA4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2714625"/>
            <a:ext cx="8143875" cy="15382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用一组连续的存储单元（</a:t>
            </a:r>
            <a:r>
              <a:rPr lang="zh-CN" altLang="en-US" sz="31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）依次自上而下,自左至右存储结点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xmlns="" id="{8E8F17ED-1117-4E1A-910B-F51E0A6ED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1750" name="Text Box 69">
            <a:extLst>
              <a:ext uri="{FF2B5EF4-FFF2-40B4-BE49-F238E27FC236}">
                <a16:creationId xmlns:a16="http://schemas.microsoft.com/office/drawing/2014/main" xmlns="" id="{91656B90-9FA6-4EE8-AB53-0275A0217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857875"/>
            <a:ext cx="353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4080"/>
                </a:solidFill>
                <a:latin typeface="隶书" pitchFamily="49" charset="-122"/>
                <a:ea typeface="楷体_GB2312" pitchFamily="49" charset="-122"/>
              </a:rPr>
              <a:t>完全二叉树的顺序表示　　　　　</a:t>
            </a:r>
          </a:p>
        </p:txBody>
      </p:sp>
      <p:grpSp>
        <p:nvGrpSpPr>
          <p:cNvPr id="31751" name="Group 179">
            <a:extLst>
              <a:ext uri="{FF2B5EF4-FFF2-40B4-BE49-F238E27FC236}">
                <a16:creationId xmlns:a16="http://schemas.microsoft.com/office/drawing/2014/main" xmlns="" id="{30401374-A83F-4DE0-A89A-155752A248C8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5072063"/>
            <a:ext cx="3232150" cy="612775"/>
            <a:chOff x="284" y="3215"/>
            <a:chExt cx="2036" cy="437"/>
          </a:xfrm>
        </p:grpSpPr>
        <p:sp>
          <p:nvSpPr>
            <p:cNvPr id="31783" name="Rectangle 81">
              <a:extLst>
                <a:ext uri="{FF2B5EF4-FFF2-40B4-BE49-F238E27FC236}">
                  <a16:creationId xmlns:a16="http://schemas.microsoft.com/office/drawing/2014/main" xmlns="" id="{2C7FCF56-CD27-4827-A51C-8DFF9ECF3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11"/>
              <a:ext cx="1968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84" name="Line 82">
              <a:extLst>
                <a:ext uri="{FF2B5EF4-FFF2-40B4-BE49-F238E27FC236}">
                  <a16:creationId xmlns:a16="http://schemas.microsoft.com/office/drawing/2014/main" xmlns="" id="{65790038-5879-4EC2-99B6-2650F8886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Text Box 83">
              <a:extLst>
                <a:ext uri="{FF2B5EF4-FFF2-40B4-BE49-F238E27FC236}">
                  <a16:creationId xmlns:a16="http://schemas.microsoft.com/office/drawing/2014/main" xmlns="" id="{A464FFC1-25FF-44E1-989E-A49EF0999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3239"/>
              <a:ext cx="2036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1 2 3 4 5 6 7 8 910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1786" name="Line 84">
              <a:extLst>
                <a:ext uri="{FF2B5EF4-FFF2-40B4-BE49-F238E27FC236}">
                  <a16:creationId xmlns:a16="http://schemas.microsoft.com/office/drawing/2014/main" xmlns="" id="{FE2BCDCA-C385-4769-B5C9-6531904B0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85">
              <a:extLst>
                <a:ext uri="{FF2B5EF4-FFF2-40B4-BE49-F238E27FC236}">
                  <a16:creationId xmlns:a16="http://schemas.microsoft.com/office/drawing/2014/main" xmlns="" id="{2C3E42AE-C9D9-49D3-9006-F64B75A32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Line 86">
              <a:extLst>
                <a:ext uri="{FF2B5EF4-FFF2-40B4-BE49-F238E27FC236}">
                  <a16:creationId xmlns:a16="http://schemas.microsoft.com/office/drawing/2014/main" xmlns="" id="{584E9FCD-9342-4697-8610-D5C4286FD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Line 87">
              <a:extLst>
                <a:ext uri="{FF2B5EF4-FFF2-40B4-BE49-F238E27FC236}">
                  <a16:creationId xmlns:a16="http://schemas.microsoft.com/office/drawing/2014/main" xmlns="" id="{1F9FF393-DE41-45D9-AD84-BADAE9E44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0" name="Line 88">
              <a:extLst>
                <a:ext uri="{FF2B5EF4-FFF2-40B4-BE49-F238E27FC236}">
                  <a16:creationId xmlns:a16="http://schemas.microsoft.com/office/drawing/2014/main" xmlns="" id="{4722C3D9-6EB3-4911-A866-2B354676B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89">
              <a:extLst>
                <a:ext uri="{FF2B5EF4-FFF2-40B4-BE49-F238E27FC236}">
                  <a16:creationId xmlns:a16="http://schemas.microsoft.com/office/drawing/2014/main" xmlns="" id="{7CAFFCA7-B758-44C5-8DB6-0A703D858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Line 90">
              <a:extLst>
                <a:ext uri="{FF2B5EF4-FFF2-40B4-BE49-F238E27FC236}">
                  <a16:creationId xmlns:a16="http://schemas.microsoft.com/office/drawing/2014/main" xmlns="" id="{C636FBAF-5567-4909-984A-5CDADE5B6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91">
              <a:extLst>
                <a:ext uri="{FF2B5EF4-FFF2-40B4-BE49-F238E27FC236}">
                  <a16:creationId xmlns:a16="http://schemas.microsoft.com/office/drawing/2014/main" xmlns="" id="{F6D905E5-C870-4694-AA1E-8A60E4CC4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92">
              <a:extLst>
                <a:ext uri="{FF2B5EF4-FFF2-40B4-BE49-F238E27FC236}">
                  <a16:creationId xmlns:a16="http://schemas.microsoft.com/office/drawing/2014/main" xmlns="" id="{5AF94CF1-D6A7-4D98-BAB6-C0FABD947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93">
              <a:extLst>
                <a:ext uri="{FF2B5EF4-FFF2-40B4-BE49-F238E27FC236}">
                  <a16:creationId xmlns:a16="http://schemas.microsoft.com/office/drawing/2014/main" xmlns="" id="{5B9AA836-8B90-4315-8F66-1B2CE2620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Line 94">
              <a:extLst>
                <a:ext uri="{FF2B5EF4-FFF2-40B4-BE49-F238E27FC236}">
                  <a16:creationId xmlns:a16="http://schemas.microsoft.com/office/drawing/2014/main" xmlns="" id="{802324B4-4297-4928-8D08-310F6F458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95">
              <a:extLst>
                <a:ext uri="{FF2B5EF4-FFF2-40B4-BE49-F238E27FC236}">
                  <a16:creationId xmlns:a16="http://schemas.microsoft.com/office/drawing/2014/main" xmlns="" id="{8E1AA47D-AA21-4B14-93F1-10D57BE91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Line 96">
              <a:extLst>
                <a:ext uri="{FF2B5EF4-FFF2-40B4-BE49-F238E27FC236}">
                  <a16:creationId xmlns:a16="http://schemas.microsoft.com/office/drawing/2014/main" xmlns="" id="{AF95C29F-AE73-429B-8DD2-8F4D9AE9A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97">
              <a:extLst>
                <a:ext uri="{FF2B5EF4-FFF2-40B4-BE49-F238E27FC236}">
                  <a16:creationId xmlns:a16="http://schemas.microsoft.com/office/drawing/2014/main" xmlns="" id="{BA5B6293-1225-45F9-AD51-C0FA4C80F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98">
              <a:extLst>
                <a:ext uri="{FF2B5EF4-FFF2-40B4-BE49-F238E27FC236}">
                  <a16:creationId xmlns:a16="http://schemas.microsoft.com/office/drawing/2014/main" xmlns="" id="{394AE6A3-5906-405D-9A93-43FFD98654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Line 99">
              <a:extLst>
                <a:ext uri="{FF2B5EF4-FFF2-40B4-BE49-F238E27FC236}">
                  <a16:creationId xmlns:a16="http://schemas.microsoft.com/office/drawing/2014/main" xmlns="" id="{680A21B1-381F-476F-A51F-FDEB8DB88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Line 100">
              <a:extLst>
                <a:ext uri="{FF2B5EF4-FFF2-40B4-BE49-F238E27FC236}">
                  <a16:creationId xmlns:a16="http://schemas.microsoft.com/office/drawing/2014/main" xmlns="" id="{5E08277E-E931-48C3-89BD-429296558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2" name="Group 175">
            <a:extLst>
              <a:ext uri="{FF2B5EF4-FFF2-40B4-BE49-F238E27FC236}">
                <a16:creationId xmlns:a16="http://schemas.microsoft.com/office/drawing/2014/main" xmlns="" id="{88C3F559-FAF1-4A42-A7AF-795A97BF1DFD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929063"/>
            <a:ext cx="3505200" cy="2381250"/>
            <a:chOff x="384" y="1591"/>
            <a:chExt cx="2208" cy="1500"/>
          </a:xfrm>
        </p:grpSpPr>
        <p:sp>
          <p:nvSpPr>
            <p:cNvPr id="31754" name="Line 70">
              <a:extLst>
                <a:ext uri="{FF2B5EF4-FFF2-40B4-BE49-F238E27FC236}">
                  <a16:creationId xmlns:a16="http://schemas.microsoft.com/office/drawing/2014/main" xmlns="" id="{236C849A-2A8C-480F-A14C-DF6539EDE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167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71">
              <a:extLst>
                <a:ext uri="{FF2B5EF4-FFF2-40B4-BE49-F238E27FC236}">
                  <a16:creationId xmlns:a16="http://schemas.microsoft.com/office/drawing/2014/main" xmlns="" id="{B3C9200A-8D70-48C1-A625-F222B5656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2140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Line 72">
              <a:extLst>
                <a:ext uri="{FF2B5EF4-FFF2-40B4-BE49-F238E27FC236}">
                  <a16:creationId xmlns:a16="http://schemas.microsoft.com/office/drawing/2014/main" xmlns="" id="{A792FEF6-D3AD-4F63-B1D0-828FF45E8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119"/>
              <a:ext cx="216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Line 73">
              <a:extLst>
                <a:ext uri="{FF2B5EF4-FFF2-40B4-BE49-F238E27FC236}">
                  <a16:creationId xmlns:a16="http://schemas.microsoft.com/office/drawing/2014/main" xmlns="" id="{2D5D5B8C-F7E3-4A50-8150-E8FF2CAA7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" y="2167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Line 74">
              <a:extLst>
                <a:ext uri="{FF2B5EF4-FFF2-40B4-BE49-F238E27FC236}">
                  <a16:creationId xmlns:a16="http://schemas.microsoft.com/office/drawing/2014/main" xmlns="" id="{F189DA80-EE60-4C92-95EA-6EA455B06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783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Line 75">
              <a:extLst>
                <a:ext uri="{FF2B5EF4-FFF2-40B4-BE49-F238E27FC236}">
                  <a16:creationId xmlns:a16="http://schemas.microsoft.com/office/drawing/2014/main" xmlns="" id="{B7DE305F-A4D6-40D1-9933-75E56E59A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" y="1783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Oval 76">
              <a:extLst>
                <a:ext uri="{FF2B5EF4-FFF2-40B4-BE49-F238E27FC236}">
                  <a16:creationId xmlns:a16="http://schemas.microsoft.com/office/drawing/2014/main" xmlns="" id="{C016571F-9D20-4E7C-BB17-BFD0DCB08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1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61" name="Line 77">
              <a:extLst>
                <a:ext uri="{FF2B5EF4-FFF2-40B4-BE49-F238E27FC236}">
                  <a16:creationId xmlns:a16="http://schemas.microsoft.com/office/drawing/2014/main" xmlns="" id="{137B99A3-9C42-47E7-A029-8E71ED20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3" y="2503"/>
              <a:ext cx="111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Line 78">
              <a:extLst>
                <a:ext uri="{FF2B5EF4-FFF2-40B4-BE49-F238E27FC236}">
                  <a16:creationId xmlns:a16="http://schemas.microsoft.com/office/drawing/2014/main" xmlns="" id="{E13892A8-18B3-4C89-A8DB-1627C01B3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551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79">
              <a:extLst>
                <a:ext uri="{FF2B5EF4-FFF2-40B4-BE49-F238E27FC236}">
                  <a16:creationId xmlns:a16="http://schemas.microsoft.com/office/drawing/2014/main" xmlns="" id="{48A11E4C-2578-40A4-83FB-BAA9B84FF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" y="2503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Text Box 80">
              <a:extLst>
                <a:ext uri="{FF2B5EF4-FFF2-40B4-BE49-F238E27FC236}">
                  <a16:creationId xmlns:a16="http://schemas.microsoft.com/office/drawing/2014/main" xmlns="" id="{4D34607D-3156-4A73-AA50-857221BDC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159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65" name="Oval 137">
              <a:extLst>
                <a:ext uri="{FF2B5EF4-FFF2-40B4-BE49-F238E27FC236}">
                  <a16:creationId xmlns:a16="http://schemas.microsoft.com/office/drawing/2014/main" xmlns="" id="{30F1BEAA-4AEA-4BC0-BC0D-1E38F1F5E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9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66" name="Oval 138">
              <a:extLst>
                <a:ext uri="{FF2B5EF4-FFF2-40B4-BE49-F238E27FC236}">
                  <a16:creationId xmlns:a16="http://schemas.microsoft.com/office/drawing/2014/main" xmlns="" id="{55945A26-D516-496B-AF8C-66DDC1D0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67" name="Oval 139">
              <a:extLst>
                <a:ext uri="{FF2B5EF4-FFF2-40B4-BE49-F238E27FC236}">
                  <a16:creationId xmlns:a16="http://schemas.microsoft.com/office/drawing/2014/main" xmlns="" id="{609AF7F6-40A0-45D0-AB91-14F33BFA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6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68" name="Oval 140">
              <a:extLst>
                <a:ext uri="{FF2B5EF4-FFF2-40B4-BE49-F238E27FC236}">
                  <a16:creationId xmlns:a16="http://schemas.microsoft.com/office/drawing/2014/main" xmlns="" id="{5EB1DAAE-15CC-4F61-8C39-BFAAB4692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6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69" name="Oval 141">
              <a:extLst>
                <a:ext uri="{FF2B5EF4-FFF2-40B4-BE49-F238E27FC236}">
                  <a16:creationId xmlns:a16="http://schemas.microsoft.com/office/drawing/2014/main" xmlns="" id="{95D68FED-C485-4C62-BD1C-E736559E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764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70" name="Oval 142">
              <a:extLst>
                <a:ext uri="{FF2B5EF4-FFF2-40B4-BE49-F238E27FC236}">
                  <a16:creationId xmlns:a16="http://schemas.microsoft.com/office/drawing/2014/main" xmlns="" id="{361315A9-47ED-4CEB-B31A-DF85341DD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71" name="Text Box 143">
              <a:extLst>
                <a:ext uri="{FF2B5EF4-FFF2-40B4-BE49-F238E27FC236}">
                  <a16:creationId xmlns:a16="http://schemas.microsoft.com/office/drawing/2014/main" xmlns="" id="{95BCF488-66D6-431B-9C4B-8F06819F3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9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2" name="Text Box 144">
              <a:extLst>
                <a:ext uri="{FF2B5EF4-FFF2-40B4-BE49-F238E27FC236}">
                  <a16:creationId xmlns:a16="http://schemas.microsoft.com/office/drawing/2014/main" xmlns="" id="{01B03591-1C4C-4BFC-84E7-CFC5443E3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22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3" name="Text Box 145">
              <a:extLst>
                <a:ext uri="{FF2B5EF4-FFF2-40B4-BE49-F238E27FC236}">
                  <a16:creationId xmlns:a16="http://schemas.microsoft.com/office/drawing/2014/main" xmlns="" id="{2C49B801-9EFD-4B20-82D5-C2DD1B317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8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4" name="Text Box 146">
              <a:extLst>
                <a:ext uri="{FF2B5EF4-FFF2-40B4-BE49-F238E27FC236}">
                  <a16:creationId xmlns:a16="http://schemas.microsoft.com/office/drawing/2014/main" xmlns="" id="{338B9C1A-9EB6-48B9-98BF-47435978A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" y="276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9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5" name="Text Box 147">
              <a:extLst>
                <a:ext uri="{FF2B5EF4-FFF2-40B4-BE49-F238E27FC236}">
                  <a16:creationId xmlns:a16="http://schemas.microsoft.com/office/drawing/2014/main" xmlns="" id="{A038018C-1249-41B3-BB54-627C457C8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" y="276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148">
              <a:extLst>
                <a:ext uri="{FF2B5EF4-FFF2-40B4-BE49-F238E27FC236}">
                  <a16:creationId xmlns:a16="http://schemas.microsoft.com/office/drawing/2014/main" xmlns="" id="{5E0E5A5E-64DB-453D-A201-F52C0334E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2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77" name="Oval 149">
              <a:extLst>
                <a:ext uri="{FF2B5EF4-FFF2-40B4-BE49-F238E27FC236}">
                  <a16:creationId xmlns:a16="http://schemas.microsoft.com/office/drawing/2014/main" xmlns="" id="{0BE2AF0B-B0D4-4C24-AA76-86BE43A4D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78" name="Oval 150">
              <a:extLst>
                <a:ext uri="{FF2B5EF4-FFF2-40B4-BE49-F238E27FC236}">
                  <a16:creationId xmlns:a16="http://schemas.microsoft.com/office/drawing/2014/main" xmlns="" id="{74CA549A-64CF-4EB7-86F4-149EBBA65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4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79" name="Oval 151">
              <a:extLst>
                <a:ext uri="{FF2B5EF4-FFF2-40B4-BE49-F238E27FC236}">
                  <a16:creationId xmlns:a16="http://schemas.microsoft.com/office/drawing/2014/main" xmlns="" id="{25C3331D-41B9-4DFB-B845-6E75B510A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1780" name="Text Box 152">
              <a:extLst>
                <a:ext uri="{FF2B5EF4-FFF2-40B4-BE49-F238E27FC236}">
                  <a16:creationId xmlns:a16="http://schemas.microsoft.com/office/drawing/2014/main" xmlns="" id="{B48F7E4D-D263-4BC1-B791-016D424C9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8" y="22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81" name="Text Box 153">
              <a:extLst>
                <a:ext uri="{FF2B5EF4-FFF2-40B4-BE49-F238E27FC236}">
                  <a16:creationId xmlns:a16="http://schemas.microsoft.com/office/drawing/2014/main" xmlns="" id="{C496A4D8-22EA-4A78-9C52-7ABDBD228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6" y="229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1782" name="Text Box 154">
              <a:extLst>
                <a:ext uri="{FF2B5EF4-FFF2-40B4-BE49-F238E27FC236}">
                  <a16:creationId xmlns:a16="http://schemas.microsoft.com/office/drawing/2014/main" xmlns="" id="{EC98D157-BA6D-4234-AEE1-D3DAC021B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190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53" name="Text Box 187">
            <a:extLst>
              <a:ext uri="{FF2B5EF4-FFF2-40B4-BE49-F238E27FC236}">
                <a16:creationId xmlns:a16="http://schemas.microsoft.com/office/drawing/2014/main" xmlns="" id="{224D47F3-7644-45CF-835A-3266AD59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56F3720-A671-4DFC-A28A-99A4FD86045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zh-CN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69">
            <a:extLst>
              <a:ext uri="{FF2B5EF4-FFF2-40B4-BE49-F238E27FC236}">
                <a16:creationId xmlns:a16="http://schemas.microsoft.com/office/drawing/2014/main" xmlns="" id="{3B81E7F4-16B3-4A42-881A-4A76ECB1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400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4080"/>
                </a:solidFill>
                <a:latin typeface="隶书" pitchFamily="49" charset="-122"/>
                <a:ea typeface="楷体_GB2312" pitchFamily="49" charset="-122"/>
              </a:rPr>
              <a:t>　　　　　                  一般二叉树的顺序表示</a:t>
            </a:r>
          </a:p>
        </p:txBody>
      </p:sp>
      <p:grpSp>
        <p:nvGrpSpPr>
          <p:cNvPr id="32771" name="Group 178">
            <a:extLst>
              <a:ext uri="{FF2B5EF4-FFF2-40B4-BE49-F238E27FC236}">
                <a16:creationId xmlns:a16="http://schemas.microsoft.com/office/drawing/2014/main" xmlns="" id="{B8D60FD8-8310-4D4C-9D5C-CCDF5FC47D7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791200"/>
            <a:ext cx="4267200" cy="685800"/>
            <a:chOff x="2544" y="3196"/>
            <a:chExt cx="2688" cy="482"/>
          </a:xfrm>
        </p:grpSpPr>
        <p:sp>
          <p:nvSpPr>
            <p:cNvPr id="32801" name="Rectangle 111">
              <a:extLst>
                <a:ext uri="{FF2B5EF4-FFF2-40B4-BE49-F238E27FC236}">
                  <a16:creationId xmlns:a16="http://schemas.microsoft.com/office/drawing/2014/main" xmlns="" id="{A17B4649-C655-4D11-A335-805AA21D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340"/>
              <a:ext cx="2544" cy="259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  <a:contourClr>
                <a:srgbClr val="FF7C80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2802" name="Line 112">
              <a:extLst>
                <a:ext uri="{FF2B5EF4-FFF2-40B4-BE49-F238E27FC236}">
                  <a16:creationId xmlns:a16="http://schemas.microsoft.com/office/drawing/2014/main" xmlns="" id="{FCD8512F-F0D9-4741-9853-853A24E6E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3" name="Text Box 113">
              <a:extLst>
                <a:ext uri="{FF2B5EF4-FFF2-40B4-BE49-F238E27FC236}">
                  <a16:creationId xmlns:a16="http://schemas.microsoft.com/office/drawing/2014/main" xmlns="" id="{B905B0EF-62BE-4DEB-8B52-3C43DBED6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271"/>
              <a:ext cx="26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1 2 3 4 </a:t>
              </a:r>
              <a:r>
                <a:rPr lang="zh-CN" altLang="en-US" b="1">
                  <a:latin typeface="Times New Roman" panose="02020603050405020304" pitchFamily="18" charset="0"/>
                </a:rPr>
                <a:t>0</a:t>
              </a:r>
              <a:r>
                <a:rPr lang="zh-CN" altLang="en-US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5 6 </a:t>
              </a:r>
              <a:r>
                <a:rPr lang="en-US" altLang="zh-CN" b="1">
                  <a:latin typeface="Times New Roman" panose="02020603050405020304" pitchFamily="18" charset="0"/>
                </a:rPr>
                <a:t>0 0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latin typeface="Times New Roman" panose="02020603050405020304" pitchFamily="18" charset="0"/>
                </a:rPr>
                <a:t>0 0</a:t>
              </a:r>
              <a:r>
                <a:rPr lang="en-US" altLang="zh-CN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910   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2804" name="Line 114">
              <a:extLst>
                <a:ext uri="{FF2B5EF4-FFF2-40B4-BE49-F238E27FC236}">
                  <a16:creationId xmlns:a16="http://schemas.microsoft.com/office/drawing/2014/main" xmlns="" id="{A21EA354-916E-43DB-BA5E-D47450B02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115">
              <a:extLst>
                <a:ext uri="{FF2B5EF4-FFF2-40B4-BE49-F238E27FC236}">
                  <a16:creationId xmlns:a16="http://schemas.microsoft.com/office/drawing/2014/main" xmlns="" id="{C398DFBD-4A76-412C-A896-72BE59D42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116">
              <a:extLst>
                <a:ext uri="{FF2B5EF4-FFF2-40B4-BE49-F238E27FC236}">
                  <a16:creationId xmlns:a16="http://schemas.microsoft.com/office/drawing/2014/main" xmlns="" id="{E4AE04C3-B81E-4789-BA98-B5C0AC312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117">
              <a:extLst>
                <a:ext uri="{FF2B5EF4-FFF2-40B4-BE49-F238E27FC236}">
                  <a16:creationId xmlns:a16="http://schemas.microsoft.com/office/drawing/2014/main" xmlns="" id="{9999632B-1CCB-469E-B53E-33B979F06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118">
              <a:extLst>
                <a:ext uri="{FF2B5EF4-FFF2-40B4-BE49-F238E27FC236}">
                  <a16:creationId xmlns:a16="http://schemas.microsoft.com/office/drawing/2014/main" xmlns="" id="{47C1D8DF-02AA-4AF8-A72D-30B5DFD11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119">
              <a:extLst>
                <a:ext uri="{FF2B5EF4-FFF2-40B4-BE49-F238E27FC236}">
                  <a16:creationId xmlns:a16="http://schemas.microsoft.com/office/drawing/2014/main" xmlns="" id="{B182805D-F849-41EA-A0B4-58E65BED0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Line 120">
              <a:extLst>
                <a:ext uri="{FF2B5EF4-FFF2-40B4-BE49-F238E27FC236}">
                  <a16:creationId xmlns:a16="http://schemas.microsoft.com/office/drawing/2014/main" xmlns="" id="{DF6AE567-DF07-489F-8416-CDB2C19FA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Line 121">
              <a:extLst>
                <a:ext uri="{FF2B5EF4-FFF2-40B4-BE49-F238E27FC236}">
                  <a16:creationId xmlns:a16="http://schemas.microsoft.com/office/drawing/2014/main" xmlns="" id="{27AEB5CA-9363-451E-9357-9989CC0C6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2" name="Line 122">
              <a:extLst>
                <a:ext uri="{FF2B5EF4-FFF2-40B4-BE49-F238E27FC236}">
                  <a16:creationId xmlns:a16="http://schemas.microsoft.com/office/drawing/2014/main" xmlns="" id="{DC26C202-D68C-47C6-8A93-DB94E7EC53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3" name="Line 123">
              <a:extLst>
                <a:ext uri="{FF2B5EF4-FFF2-40B4-BE49-F238E27FC236}">
                  <a16:creationId xmlns:a16="http://schemas.microsoft.com/office/drawing/2014/main" xmlns="" id="{1D603ED5-BA5B-4AEF-B882-40B80C9AC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Line 124">
              <a:extLst>
                <a:ext uri="{FF2B5EF4-FFF2-40B4-BE49-F238E27FC236}">
                  <a16:creationId xmlns:a16="http://schemas.microsoft.com/office/drawing/2014/main" xmlns="" id="{700CA702-FB1A-4A70-ADB8-72E5ACFAD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125">
              <a:extLst>
                <a:ext uri="{FF2B5EF4-FFF2-40B4-BE49-F238E27FC236}">
                  <a16:creationId xmlns:a16="http://schemas.microsoft.com/office/drawing/2014/main" xmlns="" id="{C89E784A-5D14-41B7-AA60-F5FC24B99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Line 126">
              <a:extLst>
                <a:ext uri="{FF2B5EF4-FFF2-40B4-BE49-F238E27FC236}">
                  <a16:creationId xmlns:a16="http://schemas.microsoft.com/office/drawing/2014/main" xmlns="" id="{17788EAA-2C4B-4F66-925A-1849F3DF07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Line 127">
              <a:extLst>
                <a:ext uri="{FF2B5EF4-FFF2-40B4-BE49-F238E27FC236}">
                  <a16:creationId xmlns:a16="http://schemas.microsoft.com/office/drawing/2014/main" xmlns="" id="{9D753D5D-F12D-479C-A070-7D540242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Line 128">
              <a:extLst>
                <a:ext uri="{FF2B5EF4-FFF2-40B4-BE49-F238E27FC236}">
                  <a16:creationId xmlns:a16="http://schemas.microsoft.com/office/drawing/2014/main" xmlns="" id="{943C5300-97C9-4229-BF25-FA1AE3A9D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Line 129">
              <a:extLst>
                <a:ext uri="{FF2B5EF4-FFF2-40B4-BE49-F238E27FC236}">
                  <a16:creationId xmlns:a16="http://schemas.microsoft.com/office/drawing/2014/main" xmlns="" id="{E65FFD37-9F84-4EED-819D-442FAA21F3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Line 130">
              <a:extLst>
                <a:ext uri="{FF2B5EF4-FFF2-40B4-BE49-F238E27FC236}">
                  <a16:creationId xmlns:a16="http://schemas.microsoft.com/office/drawing/2014/main" xmlns="" id="{05BDC09F-BF13-4D71-849D-9B543C63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Line 131">
              <a:extLst>
                <a:ext uri="{FF2B5EF4-FFF2-40B4-BE49-F238E27FC236}">
                  <a16:creationId xmlns:a16="http://schemas.microsoft.com/office/drawing/2014/main" xmlns="" id="{4CF08283-4A25-4BA9-BEDA-9C5A8F406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Line 132">
              <a:extLst>
                <a:ext uri="{FF2B5EF4-FFF2-40B4-BE49-F238E27FC236}">
                  <a16:creationId xmlns:a16="http://schemas.microsoft.com/office/drawing/2014/main" xmlns="" id="{844F96F2-54E7-478F-9D52-AB84C9FEE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Line 133">
              <a:extLst>
                <a:ext uri="{FF2B5EF4-FFF2-40B4-BE49-F238E27FC236}">
                  <a16:creationId xmlns:a16="http://schemas.microsoft.com/office/drawing/2014/main" xmlns="" id="{2097707B-FBDA-49F3-BE2C-16E3FF696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311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Line 134">
              <a:extLst>
                <a:ext uri="{FF2B5EF4-FFF2-40B4-BE49-F238E27FC236}">
                  <a16:creationId xmlns:a16="http://schemas.microsoft.com/office/drawing/2014/main" xmlns="" id="{CA78F943-2F2D-4ACE-980B-3F101DB9B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215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Line 135">
              <a:extLst>
                <a:ext uri="{FF2B5EF4-FFF2-40B4-BE49-F238E27FC236}">
                  <a16:creationId xmlns:a16="http://schemas.microsoft.com/office/drawing/2014/main" xmlns="" id="{A1A6972C-68EA-4193-A299-3364F5F5C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92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Line 136">
              <a:extLst>
                <a:ext uri="{FF2B5EF4-FFF2-40B4-BE49-F238E27FC236}">
                  <a16:creationId xmlns:a16="http://schemas.microsoft.com/office/drawing/2014/main" xmlns="" id="{E8A3EC51-3DB3-45C5-9B57-99206E9A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196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2" name="Line 101">
            <a:extLst>
              <a:ext uri="{FF2B5EF4-FFF2-40B4-BE49-F238E27FC236}">
                <a16:creationId xmlns:a16="http://schemas.microsoft.com/office/drawing/2014/main" xmlns="" id="{4C503E93-BBF1-4FD6-A062-0AC51B0F2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9700" y="4333875"/>
            <a:ext cx="3048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Line 102">
            <a:extLst>
              <a:ext uri="{FF2B5EF4-FFF2-40B4-BE49-F238E27FC236}">
                <a16:creationId xmlns:a16="http://schemas.microsoft.com/office/drawing/2014/main" xmlns="" id="{0B15DF0E-4E64-47F8-A0ED-2F62D53B3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2500" y="4291013"/>
            <a:ext cx="354013" cy="4238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104">
            <a:extLst>
              <a:ext uri="{FF2B5EF4-FFF2-40B4-BE49-F238E27FC236}">
                <a16:creationId xmlns:a16="http://schemas.microsoft.com/office/drawing/2014/main" xmlns="" id="{96F6DE72-345C-408A-B57A-CD75217D9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0" y="4333875"/>
            <a:ext cx="381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105">
            <a:extLst>
              <a:ext uri="{FF2B5EF4-FFF2-40B4-BE49-F238E27FC236}">
                <a16:creationId xmlns:a16="http://schemas.microsoft.com/office/drawing/2014/main" xmlns="" id="{B312B919-B2E5-46FB-A7C1-73E9EC110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3724275"/>
            <a:ext cx="723900" cy="43497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106">
            <a:extLst>
              <a:ext uri="{FF2B5EF4-FFF2-40B4-BE49-F238E27FC236}">
                <a16:creationId xmlns:a16="http://schemas.microsoft.com/office/drawing/2014/main" xmlns="" id="{7D0F4469-7C61-487E-A0D0-69A3ACE94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3724275"/>
            <a:ext cx="762000" cy="457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108">
            <a:extLst>
              <a:ext uri="{FF2B5EF4-FFF2-40B4-BE49-F238E27FC236}">
                <a16:creationId xmlns:a16="http://schemas.microsoft.com/office/drawing/2014/main" xmlns="" id="{FD08916D-1ED1-4A78-BA24-ACB0445A3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8650" y="4881563"/>
            <a:ext cx="228600" cy="5334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9">
            <a:extLst>
              <a:ext uri="{FF2B5EF4-FFF2-40B4-BE49-F238E27FC236}">
                <a16:creationId xmlns:a16="http://schemas.microsoft.com/office/drawing/2014/main" xmlns="" id="{4D3FFB01-34F5-4934-A87D-53D39055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050" y="5262563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79" name="Text Box 110">
            <a:extLst>
              <a:ext uri="{FF2B5EF4-FFF2-40B4-BE49-F238E27FC236}">
                <a16:creationId xmlns:a16="http://schemas.microsoft.com/office/drawing/2014/main" xmlns="" id="{61E866A2-3183-4793-8955-6BB4A612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100" y="51863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9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80" name="Oval 155">
            <a:extLst>
              <a:ext uri="{FF2B5EF4-FFF2-40B4-BE49-F238E27FC236}">
                <a16:creationId xmlns:a16="http://schemas.microsoft.com/office/drawing/2014/main" xmlns="" id="{203B1626-756F-416A-BC1C-265CD58B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3419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81" name="Oval 156">
            <a:extLst>
              <a:ext uri="{FF2B5EF4-FFF2-40B4-BE49-F238E27FC236}">
                <a16:creationId xmlns:a16="http://schemas.microsoft.com/office/drawing/2014/main" xmlns="" id="{DC8D4F90-3272-47E9-A8D0-8A02F1E1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528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82" name="Oval 157">
            <a:extLst>
              <a:ext uri="{FF2B5EF4-FFF2-40B4-BE49-F238E27FC236}">
                <a16:creationId xmlns:a16="http://schemas.microsoft.com/office/drawing/2014/main" xmlns="" id="{AA246D9B-8978-4CD2-B6C9-4565F03D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9528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83" name="Text Box 158">
            <a:extLst>
              <a:ext uri="{FF2B5EF4-FFF2-40B4-BE49-F238E27FC236}">
                <a16:creationId xmlns:a16="http://schemas.microsoft.com/office/drawing/2014/main" xmlns="" id="{E97C0BC7-AE9B-4F29-A4D7-95D9D4651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3357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84" name="Text Box 159">
            <a:extLst>
              <a:ext uri="{FF2B5EF4-FFF2-40B4-BE49-F238E27FC236}">
                <a16:creationId xmlns:a16="http://schemas.microsoft.com/office/drawing/2014/main" xmlns="" id="{C1BB2B8D-4F27-4701-B7F5-727CD168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389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85" name="Text Box 160">
            <a:extLst>
              <a:ext uri="{FF2B5EF4-FFF2-40B4-BE49-F238E27FC236}">
                <a16:creationId xmlns:a16="http://schemas.microsoft.com/office/drawing/2014/main" xmlns="" id="{D083B6BE-DC50-446E-9E5E-9FDB7465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8909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86" name="Oval 162">
            <a:extLst>
              <a:ext uri="{FF2B5EF4-FFF2-40B4-BE49-F238E27FC236}">
                <a16:creationId xmlns:a16="http://schemas.microsoft.com/office/drawing/2014/main" xmlns="" id="{3C4806E1-87A2-4191-B408-EA6B06A44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4562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87" name="Text Box 163">
            <a:extLst>
              <a:ext uri="{FF2B5EF4-FFF2-40B4-BE49-F238E27FC236}">
                <a16:creationId xmlns:a16="http://schemas.microsoft.com/office/drawing/2014/main" xmlns="" id="{8D918D70-5AFB-4412-A802-1C83042C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88" name="Oval 165">
            <a:extLst>
              <a:ext uri="{FF2B5EF4-FFF2-40B4-BE49-F238E27FC236}">
                <a16:creationId xmlns:a16="http://schemas.microsoft.com/office/drawing/2014/main" xmlns="" id="{2BB5A7D7-78E5-4CE5-B0CD-C756E6D2F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4562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89" name="Text Box 166">
            <a:extLst>
              <a:ext uri="{FF2B5EF4-FFF2-40B4-BE49-F238E27FC236}">
                <a16:creationId xmlns:a16="http://schemas.microsoft.com/office/drawing/2014/main" xmlns="" id="{5AD4A5BC-EA0A-4BB1-A1D7-F94596C1B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90" name="Text Box 170">
            <a:extLst>
              <a:ext uri="{FF2B5EF4-FFF2-40B4-BE49-F238E27FC236}">
                <a16:creationId xmlns:a16="http://schemas.microsoft.com/office/drawing/2014/main" xmlns="" id="{EFC244A6-67A4-4FFA-AC34-2AD8A589C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550" y="51720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91" name="Text Box 171">
            <a:extLst>
              <a:ext uri="{FF2B5EF4-FFF2-40B4-BE49-F238E27FC236}">
                <a16:creationId xmlns:a16="http://schemas.microsoft.com/office/drawing/2014/main" xmlns="" id="{A974F334-1B68-4785-B473-653094611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262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9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92" name="Oval 172">
            <a:extLst>
              <a:ext uri="{FF2B5EF4-FFF2-40B4-BE49-F238E27FC236}">
                <a16:creationId xmlns:a16="http://schemas.microsoft.com/office/drawing/2014/main" xmlns="" id="{40F783BA-45FD-4C7B-AB5F-F30C8483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5262563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93" name="Text Box 173">
            <a:extLst>
              <a:ext uri="{FF2B5EF4-FFF2-40B4-BE49-F238E27FC236}">
                <a16:creationId xmlns:a16="http://schemas.microsoft.com/office/drawing/2014/main" xmlns="" id="{F5D46B38-9BE3-4991-AF52-C235B0B9A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0" y="52625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94" name="Line 174">
            <a:extLst>
              <a:ext uri="{FF2B5EF4-FFF2-40B4-BE49-F238E27FC236}">
                <a16:creationId xmlns:a16="http://schemas.microsoft.com/office/drawing/2014/main" xmlns="" id="{0AE839AB-079E-44BE-879F-60FB645D4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0" y="4957763"/>
            <a:ext cx="152400" cy="30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Oval 183">
            <a:extLst>
              <a:ext uri="{FF2B5EF4-FFF2-40B4-BE49-F238E27FC236}">
                <a16:creationId xmlns:a16="http://schemas.microsoft.com/office/drawing/2014/main" xmlns="" id="{7B90A4C5-E928-4729-85DA-5284E71B1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562475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2796" name="Text Box 184">
            <a:extLst>
              <a:ext uri="{FF2B5EF4-FFF2-40B4-BE49-F238E27FC236}">
                <a16:creationId xmlns:a16="http://schemas.microsoft.com/office/drawing/2014/main" xmlns="" id="{E36DBCE5-B2CC-4601-96D5-C7A24F072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45005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97" name="Text Box 187">
            <a:extLst>
              <a:ext uri="{FF2B5EF4-FFF2-40B4-BE49-F238E27FC236}">
                <a16:creationId xmlns:a16="http://schemas.microsoft.com/office/drawing/2014/main" xmlns="" id="{3CF302EC-4575-4589-9018-326D62EB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6E0EDD5-BA61-4F87-BC39-E5E8B4B9030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22</a:t>
            </a:fld>
            <a:endParaRPr lang="en-US" altLang="zh-CN" sz="2400"/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xmlns="" id="{78BEB40D-FEF3-4ECE-AE4E-05270753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57313"/>
            <a:ext cx="6786562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1" kern="0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  <a:cs typeface="+mj-cs"/>
              </a:rPr>
              <a:t>讨论：不是完全二叉树怎么办？</a:t>
            </a:r>
          </a:p>
        </p:txBody>
      </p:sp>
      <p:sp>
        <p:nvSpPr>
          <p:cNvPr id="113" name="Rectangle 3">
            <a:extLst>
              <a:ext uri="{FF2B5EF4-FFF2-40B4-BE49-F238E27FC236}">
                <a16:creationId xmlns:a16="http://schemas.microsoft.com/office/drawing/2014/main" xmlns="" id="{A62C32D0-92F9-4672-8F02-4F7A2BFB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000250"/>
            <a:ext cx="83581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一律转为完全二叉树！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方法很简单，将各层空缺处统统补上“虚结点”，其内容为“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sp>
        <p:nvSpPr>
          <p:cNvPr id="114" name="Text Box 34">
            <a:extLst>
              <a:ext uri="{FF2B5EF4-FFF2-40B4-BE49-F238E27FC236}">
                <a16:creationId xmlns:a16="http://schemas.microsoft.com/office/drawing/2014/main" xmlns="" id="{A3F775FC-F9A8-435F-8BD5-6B9E31280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786188"/>
            <a:ext cx="38385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浪费空间；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②插入、删除不便</a:t>
            </a:r>
            <a:r>
              <a:rPr lang="zh-TW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 autoUpdateAnimBg="0"/>
      <p:bldP spid="1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1AA68B78-7000-4411-B460-D194E0D4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八、二叉树的链式存储结构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xmlns="" id="{41318745-EB59-4FE9-AD8B-1DAD9607D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xmlns="" id="{70747821-3CC9-436B-B540-3B8AFEE92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1.二叉链表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采用数据域加上左、右孩子指针</a:t>
            </a:r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xmlns="" id="{2BB31C0A-8548-4EA1-B893-176585D36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3798" name="Group 172">
            <a:extLst>
              <a:ext uri="{FF2B5EF4-FFF2-40B4-BE49-F238E27FC236}">
                <a16:creationId xmlns:a16="http://schemas.microsoft.com/office/drawing/2014/main" xmlns="" id="{E335C478-CC63-4161-BCD5-2F0B09178079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724400"/>
            <a:ext cx="3663950" cy="1460500"/>
            <a:chOff x="1179" y="1872"/>
            <a:chExt cx="3237" cy="968"/>
          </a:xfrm>
        </p:grpSpPr>
        <p:sp>
          <p:nvSpPr>
            <p:cNvPr id="33807" name="AutoShape 173">
              <a:extLst>
                <a:ext uri="{FF2B5EF4-FFF2-40B4-BE49-F238E27FC236}">
                  <a16:creationId xmlns:a16="http://schemas.microsoft.com/office/drawing/2014/main" xmlns="" id="{5060850D-9D18-47C2-9766-1F04BAF3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158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808" name="AutoShape 174">
              <a:extLst>
                <a:ext uri="{FF2B5EF4-FFF2-40B4-BE49-F238E27FC236}">
                  <a16:creationId xmlns:a16="http://schemas.microsoft.com/office/drawing/2014/main" xmlns="" id="{85819AB3-AA49-472F-ACAB-F0758546B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44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809" name="AutoShape 175">
              <a:extLst>
                <a:ext uri="{FF2B5EF4-FFF2-40B4-BE49-F238E27FC236}">
                  <a16:creationId xmlns:a16="http://schemas.microsoft.com/office/drawing/2014/main" xmlns="" id="{7D2917E3-5AC8-4540-BCD1-18D1A2D7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96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810" name="Text Box 176">
              <a:extLst>
                <a:ext uri="{FF2B5EF4-FFF2-40B4-BE49-F238E27FC236}">
                  <a16:creationId xmlns:a16="http://schemas.microsoft.com/office/drawing/2014/main" xmlns="" id="{B499F6DB-E5AF-4DC4-92E4-AEAEF613E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5" y="1920"/>
              <a:ext cx="75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data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11" name="Text Box 177">
              <a:extLst>
                <a:ext uri="{FF2B5EF4-FFF2-40B4-BE49-F238E27FC236}">
                  <a16:creationId xmlns:a16="http://schemas.microsoft.com/office/drawing/2014/main" xmlns="" id="{166E0169-0E10-42B6-AD42-15A8130C6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9" y="2496"/>
              <a:ext cx="100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lChild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12" name="Line 178">
              <a:extLst>
                <a:ext uri="{FF2B5EF4-FFF2-40B4-BE49-F238E27FC236}">
                  <a16:creationId xmlns:a16="http://schemas.microsoft.com/office/drawing/2014/main" xmlns="" id="{8FAD70B6-5626-4C1A-A246-87257C335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96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179">
              <a:extLst>
                <a:ext uri="{FF2B5EF4-FFF2-40B4-BE49-F238E27FC236}">
                  <a16:creationId xmlns:a16="http://schemas.microsoft.com/office/drawing/2014/main" xmlns="" id="{C02AAF69-840B-4649-8A59-88C41D3F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87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180">
              <a:extLst>
                <a:ext uri="{FF2B5EF4-FFF2-40B4-BE49-F238E27FC236}">
                  <a16:creationId xmlns:a16="http://schemas.microsoft.com/office/drawing/2014/main" xmlns="" id="{BE8320F9-4AC5-4250-B1DF-8312E6884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96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181">
              <a:extLst>
                <a:ext uri="{FF2B5EF4-FFF2-40B4-BE49-F238E27FC236}">
                  <a16:creationId xmlns:a16="http://schemas.microsoft.com/office/drawing/2014/main" xmlns="" id="{D3822336-1B7C-419C-8338-337C41EDD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187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Text Box 182">
              <a:extLst>
                <a:ext uri="{FF2B5EF4-FFF2-40B4-BE49-F238E27FC236}">
                  <a16:creationId xmlns:a16="http://schemas.microsoft.com/office/drawing/2014/main" xmlns="" id="{A9F40007-1463-4F56-B253-635102614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" y="2487"/>
              <a:ext cx="1053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rChild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17" name="Line 183">
              <a:extLst>
                <a:ext uri="{FF2B5EF4-FFF2-40B4-BE49-F238E27FC236}">
                  <a16:creationId xmlns:a16="http://schemas.microsoft.com/office/drawing/2014/main" xmlns="" id="{353258FF-0802-47C9-90E7-4DF1FA9DF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256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184">
              <a:extLst>
                <a:ext uri="{FF2B5EF4-FFF2-40B4-BE49-F238E27FC236}">
                  <a16:creationId xmlns:a16="http://schemas.microsoft.com/office/drawing/2014/main" xmlns="" id="{601A45B3-D5F9-4CE9-892E-F09000B11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112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185">
              <a:extLst>
                <a:ext uri="{FF2B5EF4-FFF2-40B4-BE49-F238E27FC236}">
                  <a16:creationId xmlns:a16="http://schemas.microsoft.com/office/drawing/2014/main" xmlns="" id="{BB152FAF-CD21-4E85-B161-C755E80BE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2256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186">
              <a:extLst>
                <a:ext uri="{FF2B5EF4-FFF2-40B4-BE49-F238E27FC236}">
                  <a16:creationId xmlns:a16="http://schemas.microsoft.com/office/drawing/2014/main" xmlns="" id="{6C7CE875-2A12-4C72-9570-926C2C1D6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799" name="Group 187">
            <a:extLst>
              <a:ext uri="{FF2B5EF4-FFF2-40B4-BE49-F238E27FC236}">
                <a16:creationId xmlns:a16="http://schemas.microsoft.com/office/drawing/2014/main" xmlns="" id="{34A8A65D-C42B-47BB-96D3-29EDD349AB58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5562600"/>
            <a:ext cx="3352800" cy="657225"/>
            <a:chOff x="1200" y="816"/>
            <a:chExt cx="2537" cy="414"/>
          </a:xfrm>
        </p:grpSpPr>
        <p:sp>
          <p:nvSpPr>
            <p:cNvPr id="33801" name="Rectangle 188">
              <a:extLst>
                <a:ext uri="{FF2B5EF4-FFF2-40B4-BE49-F238E27FC236}">
                  <a16:creationId xmlns:a16="http://schemas.microsoft.com/office/drawing/2014/main" xmlns="" id="{04D38E8D-6624-4CE8-95A8-32E223C44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39"/>
              <a:ext cx="2537" cy="26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3802" name="Text Box 189">
              <a:extLst>
                <a:ext uri="{FF2B5EF4-FFF2-40B4-BE49-F238E27FC236}">
                  <a16:creationId xmlns:a16="http://schemas.microsoft.com/office/drawing/2014/main" xmlns="" id="{03A5BD3E-01D8-4EB1-807F-EC860627C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903"/>
              <a:ext cx="25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lChild   data   rChild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803" name="Line 190">
              <a:extLst>
                <a:ext uri="{FF2B5EF4-FFF2-40B4-BE49-F238E27FC236}">
                  <a16:creationId xmlns:a16="http://schemas.microsoft.com/office/drawing/2014/main" xmlns="" id="{E340A8DD-BE3B-4A2F-942C-4D0A85DA65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939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4" name="Line 191">
              <a:extLst>
                <a:ext uri="{FF2B5EF4-FFF2-40B4-BE49-F238E27FC236}">
                  <a16:creationId xmlns:a16="http://schemas.microsoft.com/office/drawing/2014/main" xmlns="" id="{760E2BDE-42F0-46C0-9F1E-1A0A8E436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960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Line 192">
              <a:extLst>
                <a:ext uri="{FF2B5EF4-FFF2-40B4-BE49-F238E27FC236}">
                  <a16:creationId xmlns:a16="http://schemas.microsoft.com/office/drawing/2014/main" xmlns="" id="{184973A4-E9B4-4153-9A2D-346C366BB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816"/>
              <a:ext cx="89" cy="123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6" name="Line 193">
              <a:extLst>
                <a:ext uri="{FF2B5EF4-FFF2-40B4-BE49-F238E27FC236}">
                  <a16:creationId xmlns:a16="http://schemas.microsoft.com/office/drawing/2014/main" xmlns="" id="{07A331D3-D7BD-4EDE-9808-AFE85DB913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816"/>
              <a:ext cx="96" cy="144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0" name="Text Box 195">
            <a:extLst>
              <a:ext uri="{FF2B5EF4-FFF2-40B4-BE49-F238E27FC236}">
                <a16:creationId xmlns:a16="http://schemas.microsoft.com/office/drawing/2014/main" xmlns="" id="{71586B8B-7B8D-47A4-B99F-A40AAA31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9C89314-DE51-43E1-A924-71E958F1AB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zh-CN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41D0644-4C91-441A-ABB8-581469CE0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八、二叉树的链式存储结构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Text Box 4">
            <a:extLst>
              <a:ext uri="{FF2B5EF4-FFF2-40B4-BE49-F238E27FC236}">
                <a16:creationId xmlns:a16="http://schemas.microsoft.com/office/drawing/2014/main" xmlns="" id="{F9A962C8-24BB-4D56-B4D8-FAF5FF3D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4820" name="Rectangle 5">
            <a:extLst>
              <a:ext uri="{FF2B5EF4-FFF2-40B4-BE49-F238E27FC236}">
                <a16:creationId xmlns:a16="http://schemas.microsoft.com/office/drawing/2014/main" xmlns="" id="{6F26FFAF-349D-4B10-BD8B-7C7672801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1.二叉链表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二叉链表结点由一个数据域和两个指针域组成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template&lt;class T&gt;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struct 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T    data;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&lt;T&gt;  *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 *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rchild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};				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xmlns="" id="{3A79F499-FBD8-4516-AE78-0579D9AB2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4822" name="Group 22">
            <a:extLst>
              <a:ext uri="{FF2B5EF4-FFF2-40B4-BE49-F238E27FC236}">
                <a16:creationId xmlns:a16="http://schemas.microsoft.com/office/drawing/2014/main" xmlns="" id="{E66EC9C6-E1CB-455C-808E-1646A6DF95D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6200775"/>
            <a:ext cx="3352800" cy="657225"/>
            <a:chOff x="1200" y="816"/>
            <a:chExt cx="2537" cy="414"/>
          </a:xfrm>
        </p:grpSpPr>
        <p:sp>
          <p:nvSpPr>
            <p:cNvPr id="34824" name="Rectangle 23">
              <a:extLst>
                <a:ext uri="{FF2B5EF4-FFF2-40B4-BE49-F238E27FC236}">
                  <a16:creationId xmlns:a16="http://schemas.microsoft.com/office/drawing/2014/main" xmlns="" id="{69DD9AF9-669B-414B-BD66-B2342A90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939"/>
              <a:ext cx="2537" cy="26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825" name="Text Box 24">
              <a:extLst>
                <a:ext uri="{FF2B5EF4-FFF2-40B4-BE49-F238E27FC236}">
                  <a16:creationId xmlns:a16="http://schemas.microsoft.com/office/drawing/2014/main" xmlns="" id="{5AB5789B-F6BB-4550-8136-8E1276398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903"/>
              <a:ext cx="25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lChild   data   rChild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4826" name="Line 25">
              <a:extLst>
                <a:ext uri="{FF2B5EF4-FFF2-40B4-BE49-F238E27FC236}">
                  <a16:creationId xmlns:a16="http://schemas.microsoft.com/office/drawing/2014/main" xmlns="" id="{A42427F8-C877-4D98-91A3-DD803A2B4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939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Line 26">
              <a:extLst>
                <a:ext uri="{FF2B5EF4-FFF2-40B4-BE49-F238E27FC236}">
                  <a16:creationId xmlns:a16="http://schemas.microsoft.com/office/drawing/2014/main" xmlns="" id="{520D1D6B-F230-4E2F-9AC9-EABBCAC7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960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8" name="Line 27">
              <a:extLst>
                <a:ext uri="{FF2B5EF4-FFF2-40B4-BE49-F238E27FC236}">
                  <a16:creationId xmlns:a16="http://schemas.microsoft.com/office/drawing/2014/main" xmlns="" id="{5A3F843D-739B-410B-8E04-30D68703A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9" y="816"/>
              <a:ext cx="89" cy="123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9" name="Line 28">
              <a:extLst>
                <a:ext uri="{FF2B5EF4-FFF2-40B4-BE49-F238E27FC236}">
                  <a16:creationId xmlns:a16="http://schemas.microsoft.com/office/drawing/2014/main" xmlns="" id="{E935A0F2-6C3D-486B-AD36-47D1AA92F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816"/>
              <a:ext cx="96" cy="144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3" name="Text Box 31">
            <a:extLst>
              <a:ext uri="{FF2B5EF4-FFF2-40B4-BE49-F238E27FC236}">
                <a16:creationId xmlns:a16="http://schemas.microsoft.com/office/drawing/2014/main" xmlns="" id="{E2949979-3EB5-4A46-A853-70AFCE4C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1DE22D0-1748-438D-AAEA-E88D1BEA349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zh-CN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7EE3787D-9AA1-4CD8-B4AC-B65628C73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八、二叉树的链式存储结构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xmlns="" id="{A0A8F9FA-C085-48E6-B84B-9321FA95A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xmlns="" id="{0FA1523F-1F87-431A-895C-CE09669B0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1.二叉链表(举例)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二叉树（左）及其二叉链表（右）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xmlns="" id="{DF1F2AB3-DB7D-452A-889C-10C596023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5846" name="Group 88">
            <a:extLst>
              <a:ext uri="{FF2B5EF4-FFF2-40B4-BE49-F238E27FC236}">
                <a16:creationId xmlns:a16="http://schemas.microsoft.com/office/drawing/2014/main" xmlns="" id="{FB23DF7F-A142-4D34-9D6F-3AE39B20CC1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006850"/>
            <a:ext cx="1684338" cy="2759075"/>
            <a:chOff x="1104" y="2524"/>
            <a:chExt cx="1061" cy="1738"/>
          </a:xfrm>
        </p:grpSpPr>
        <p:sp>
          <p:nvSpPr>
            <p:cNvPr id="35887" name="Line 30">
              <a:extLst>
                <a:ext uri="{FF2B5EF4-FFF2-40B4-BE49-F238E27FC236}">
                  <a16:creationId xmlns:a16="http://schemas.microsoft.com/office/drawing/2014/main" xmlns="" id="{5F52B152-5068-43BA-82EE-E86089147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779"/>
              <a:ext cx="192" cy="35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8" name="Line 31">
              <a:extLst>
                <a:ext uri="{FF2B5EF4-FFF2-40B4-BE49-F238E27FC236}">
                  <a16:creationId xmlns:a16="http://schemas.microsoft.com/office/drawing/2014/main" xmlns="" id="{107D7AC9-6D9F-42FE-B250-81EA72C1D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29"/>
              <a:ext cx="384" cy="63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9" name="Line 32">
              <a:extLst>
                <a:ext uri="{FF2B5EF4-FFF2-40B4-BE49-F238E27FC236}">
                  <a16:creationId xmlns:a16="http://schemas.microsoft.com/office/drawing/2014/main" xmlns="" id="{3A9A36F4-E207-4A2A-9576-BD0E5FF36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078"/>
              <a:ext cx="336" cy="59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0" name="Oval 33" descr="羊皮纸">
              <a:extLst>
                <a:ext uri="{FF2B5EF4-FFF2-40B4-BE49-F238E27FC236}">
                  <a16:creationId xmlns:a16="http://schemas.microsoft.com/office/drawing/2014/main" xmlns="" id="{B28EFC1B-9860-430E-8C15-9B152CEA7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02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1" name="Oval 34" descr="羊皮纸">
              <a:extLst>
                <a:ext uri="{FF2B5EF4-FFF2-40B4-BE49-F238E27FC236}">
                  <a16:creationId xmlns:a16="http://schemas.microsoft.com/office/drawing/2014/main" xmlns="" id="{3B683FC5-336E-4AB9-8C46-95A47FB2C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253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2" name="Oval 35" descr="羊皮纸">
              <a:extLst>
                <a:ext uri="{FF2B5EF4-FFF2-40B4-BE49-F238E27FC236}">
                  <a16:creationId xmlns:a16="http://schemas.microsoft.com/office/drawing/2014/main" xmlns="" id="{1DE1C4B6-BF1F-4D8E-8E4B-5A9DC8C4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39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3" name="Oval 36" descr="羊皮纸">
              <a:extLst>
                <a:ext uri="{FF2B5EF4-FFF2-40B4-BE49-F238E27FC236}">
                  <a16:creationId xmlns:a16="http://schemas.microsoft.com/office/drawing/2014/main" xmlns="" id="{86B9FEF5-221E-4D4B-A915-C12EE86F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39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4" name="Oval 37" descr="羊皮纸">
              <a:extLst>
                <a:ext uri="{FF2B5EF4-FFF2-40B4-BE49-F238E27FC236}">
                  <a16:creationId xmlns:a16="http://schemas.microsoft.com/office/drawing/2014/main" xmlns="" id="{2B688489-D87B-4633-8173-C99C8F23E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025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5" name="Oval 38" descr="羊皮纸">
              <a:extLst>
                <a:ext uri="{FF2B5EF4-FFF2-40B4-BE49-F238E27FC236}">
                  <a16:creationId xmlns:a16="http://schemas.microsoft.com/office/drawing/2014/main" xmlns="" id="{EEAA4ECD-601A-4D6F-AAC6-EEDEA97BB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4025"/>
              <a:ext cx="288" cy="211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96" name="Text Box 71">
              <a:extLst>
                <a:ext uri="{FF2B5EF4-FFF2-40B4-BE49-F238E27FC236}">
                  <a16:creationId xmlns:a16="http://schemas.microsoft.com/office/drawing/2014/main" xmlns="" id="{08E6477F-2EDE-44F5-BC91-53DD4288B5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86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97" name="Text Box 73">
              <a:extLst>
                <a:ext uri="{FF2B5EF4-FFF2-40B4-BE49-F238E27FC236}">
                  <a16:creationId xmlns:a16="http://schemas.microsoft.com/office/drawing/2014/main" xmlns="" id="{A1401F1D-3676-4DF8-B9A6-A87A6EC74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322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98" name="Text Box 76">
              <a:extLst>
                <a:ext uri="{FF2B5EF4-FFF2-40B4-BE49-F238E27FC236}">
                  <a16:creationId xmlns:a16="http://schemas.microsoft.com/office/drawing/2014/main" xmlns="" id="{352F0B28-1081-4D1D-94F8-A41A59530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362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99" name="Text Box 77">
              <a:extLst>
                <a:ext uri="{FF2B5EF4-FFF2-40B4-BE49-F238E27FC236}">
                  <a16:creationId xmlns:a16="http://schemas.microsoft.com/office/drawing/2014/main" xmlns="" id="{C943EC41-A591-4ADA-A660-4B562801B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" y="362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900" name="Text Box 80">
              <a:extLst>
                <a:ext uri="{FF2B5EF4-FFF2-40B4-BE49-F238E27FC236}">
                  <a16:creationId xmlns:a16="http://schemas.microsoft.com/office/drawing/2014/main" xmlns="" id="{ACFCBF4B-56F2-473F-9DDF-4A39A90E1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9" y="40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901" name="Text Box 81">
              <a:extLst>
                <a:ext uri="{FF2B5EF4-FFF2-40B4-BE49-F238E27FC236}">
                  <a16:creationId xmlns:a16="http://schemas.microsoft.com/office/drawing/2014/main" xmlns="" id="{7B08853D-A832-4D66-A326-BFC7EDE4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" y="401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902" name="Line 83">
              <a:extLst>
                <a:ext uri="{FF2B5EF4-FFF2-40B4-BE49-F238E27FC236}">
                  <a16:creationId xmlns:a16="http://schemas.microsoft.com/office/drawing/2014/main" xmlns="" id="{31B4A597-AB62-4B4A-909F-53402BA1F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762"/>
              <a:ext cx="144" cy="1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3" name="Text Box 84">
              <a:extLst>
                <a:ext uri="{FF2B5EF4-FFF2-40B4-BE49-F238E27FC236}">
                  <a16:creationId xmlns:a16="http://schemas.microsoft.com/office/drawing/2014/main" xmlns="" id="{ECA1A061-5697-44C2-9BE3-6E3CC60C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524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root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847" name="Group 87">
            <a:extLst>
              <a:ext uri="{FF2B5EF4-FFF2-40B4-BE49-F238E27FC236}">
                <a16:creationId xmlns:a16="http://schemas.microsoft.com/office/drawing/2014/main" xmlns="" id="{C46F59C4-DA41-4635-BD8D-5690CDE9B3B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979863"/>
            <a:ext cx="2713038" cy="2792412"/>
            <a:chOff x="2179" y="2503"/>
            <a:chExt cx="1709" cy="1759"/>
          </a:xfrm>
        </p:grpSpPr>
        <p:sp>
          <p:nvSpPr>
            <p:cNvPr id="35849" name="Rectangle 39" descr="羊皮纸">
              <a:extLst>
                <a:ext uri="{FF2B5EF4-FFF2-40B4-BE49-F238E27FC236}">
                  <a16:creationId xmlns:a16="http://schemas.microsoft.com/office/drawing/2014/main" xmlns="" id="{5C25697B-C318-4203-82D4-F5183D32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67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50" name="Line 40">
              <a:extLst>
                <a:ext uri="{FF2B5EF4-FFF2-40B4-BE49-F238E27FC236}">
                  <a16:creationId xmlns:a16="http://schemas.microsoft.com/office/drawing/2014/main" xmlns="" id="{AA602F4F-E08A-42D2-B3F3-72862C121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867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41">
              <a:extLst>
                <a:ext uri="{FF2B5EF4-FFF2-40B4-BE49-F238E27FC236}">
                  <a16:creationId xmlns:a16="http://schemas.microsoft.com/office/drawing/2014/main" xmlns="" id="{97A7F488-DC6A-448F-93ED-9460E22F3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67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2" name="Rectangle 42" descr="羊皮纸">
              <a:extLst>
                <a:ext uri="{FF2B5EF4-FFF2-40B4-BE49-F238E27FC236}">
                  <a16:creationId xmlns:a16="http://schemas.microsoft.com/office/drawing/2014/main" xmlns="" id="{A4C36C26-4B6A-44B6-9022-7CD1BC9A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253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53" name="Line 43">
              <a:extLst>
                <a:ext uri="{FF2B5EF4-FFF2-40B4-BE49-F238E27FC236}">
                  <a16:creationId xmlns:a16="http://schemas.microsoft.com/office/drawing/2014/main" xmlns="" id="{C82DDC1A-4270-42FF-8CEA-E236FD7F6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53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Line 44">
              <a:extLst>
                <a:ext uri="{FF2B5EF4-FFF2-40B4-BE49-F238E27FC236}">
                  <a16:creationId xmlns:a16="http://schemas.microsoft.com/office/drawing/2014/main" xmlns="" id="{D5166584-C669-4279-ADB5-7F64DEAE7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53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45" descr="羊皮纸">
              <a:extLst>
                <a:ext uri="{FF2B5EF4-FFF2-40B4-BE49-F238E27FC236}">
                  <a16:creationId xmlns:a16="http://schemas.microsoft.com/office/drawing/2014/main" xmlns="" id="{D8EA51E3-BC3C-4D05-AD92-CAEA8DC50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4025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56" name="Line 46">
              <a:extLst>
                <a:ext uri="{FF2B5EF4-FFF2-40B4-BE49-F238E27FC236}">
                  <a16:creationId xmlns:a16="http://schemas.microsoft.com/office/drawing/2014/main" xmlns="" id="{45D2FBB2-F8A4-49CA-BFED-BA8EE982F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4025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Line 47">
              <a:extLst>
                <a:ext uri="{FF2B5EF4-FFF2-40B4-BE49-F238E27FC236}">
                  <a16:creationId xmlns:a16="http://schemas.microsoft.com/office/drawing/2014/main" xmlns="" id="{B7440881-2643-42AE-8B28-D2036BC75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25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48" descr="羊皮纸">
              <a:extLst>
                <a:ext uri="{FF2B5EF4-FFF2-40B4-BE49-F238E27FC236}">
                  <a16:creationId xmlns:a16="http://schemas.microsoft.com/office/drawing/2014/main" xmlns="" id="{A1CE6A6C-2ECD-473B-9A34-74914DDE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025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59" name="Line 49">
              <a:extLst>
                <a:ext uri="{FF2B5EF4-FFF2-40B4-BE49-F238E27FC236}">
                  <a16:creationId xmlns:a16="http://schemas.microsoft.com/office/drawing/2014/main" xmlns="" id="{8B1C3C07-EAD8-445A-AE96-C6E45845A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4025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50">
              <a:extLst>
                <a:ext uri="{FF2B5EF4-FFF2-40B4-BE49-F238E27FC236}">
                  <a16:creationId xmlns:a16="http://schemas.microsoft.com/office/drawing/2014/main" xmlns="" id="{D0572A91-9255-47AA-AB50-099257A1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4025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Rectangle 51" descr="羊皮纸">
              <a:extLst>
                <a:ext uri="{FF2B5EF4-FFF2-40B4-BE49-F238E27FC236}">
                  <a16:creationId xmlns:a16="http://schemas.microsoft.com/office/drawing/2014/main" xmlns="" id="{61A8DA4C-A88A-4E69-895C-8730096D5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39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62" name="Line 52">
              <a:extLst>
                <a:ext uri="{FF2B5EF4-FFF2-40B4-BE49-F238E27FC236}">
                  <a16:creationId xmlns:a16="http://schemas.microsoft.com/office/drawing/2014/main" xmlns="" id="{2DF35245-B1BE-4970-B4DE-A69AF2F53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639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3" name="Line 53">
              <a:extLst>
                <a:ext uri="{FF2B5EF4-FFF2-40B4-BE49-F238E27FC236}">
                  <a16:creationId xmlns:a16="http://schemas.microsoft.com/office/drawing/2014/main" xmlns="" id="{80B9907F-9304-452C-B2DC-8E1DC19B8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39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4" name="Rectangle 54" descr="羊皮纸">
              <a:extLst>
                <a:ext uri="{FF2B5EF4-FFF2-40B4-BE49-F238E27FC236}">
                  <a16:creationId xmlns:a16="http://schemas.microsoft.com/office/drawing/2014/main" xmlns="" id="{C8DF23BE-3838-466B-A871-26792866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639"/>
              <a:ext cx="624" cy="211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5865" name="Line 55">
              <a:extLst>
                <a:ext uri="{FF2B5EF4-FFF2-40B4-BE49-F238E27FC236}">
                  <a16:creationId xmlns:a16="http://schemas.microsoft.com/office/drawing/2014/main" xmlns="" id="{ED570E83-BD9E-4B01-BFDA-744DF7622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3639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Line 56">
              <a:extLst>
                <a:ext uri="{FF2B5EF4-FFF2-40B4-BE49-F238E27FC236}">
                  <a16:creationId xmlns:a16="http://schemas.microsoft.com/office/drawing/2014/main" xmlns="" id="{6C85FBF8-8A61-48CA-8178-4570762B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39"/>
              <a:ext cx="0" cy="2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7" name="Line 58">
              <a:extLst>
                <a:ext uri="{FF2B5EF4-FFF2-40B4-BE49-F238E27FC236}">
                  <a16:creationId xmlns:a16="http://schemas.microsoft.com/office/drawing/2014/main" xmlns="" id="{EE691911-3D89-4836-8048-2E73FC5F7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972"/>
              <a:ext cx="192" cy="2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Line 59">
              <a:extLst>
                <a:ext uri="{FF2B5EF4-FFF2-40B4-BE49-F238E27FC236}">
                  <a16:creationId xmlns:a16="http://schemas.microsoft.com/office/drawing/2014/main" xmlns="" id="{81A74327-E95A-4F5B-B30F-8247C5DB7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358"/>
              <a:ext cx="192" cy="2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Line 60">
              <a:extLst>
                <a:ext uri="{FF2B5EF4-FFF2-40B4-BE49-F238E27FC236}">
                  <a16:creationId xmlns:a16="http://schemas.microsoft.com/office/drawing/2014/main" xmlns="" id="{17EDA467-D9B0-4FFA-BC28-4B1288034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3744"/>
              <a:ext cx="192" cy="2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Line 61">
              <a:extLst>
                <a:ext uri="{FF2B5EF4-FFF2-40B4-BE49-F238E27FC236}">
                  <a16:creationId xmlns:a16="http://schemas.microsoft.com/office/drawing/2014/main" xmlns="" id="{49A6855B-65CD-4FE2-BFF5-10FA0D5C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58"/>
              <a:ext cx="144" cy="2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62">
              <a:extLst>
                <a:ext uri="{FF2B5EF4-FFF2-40B4-BE49-F238E27FC236}">
                  <a16:creationId xmlns:a16="http://schemas.microsoft.com/office/drawing/2014/main" xmlns="" id="{04186F44-EB5D-4759-8113-A82A1E25A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744"/>
              <a:ext cx="144" cy="2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Text Box 63">
              <a:extLst>
                <a:ext uri="{FF2B5EF4-FFF2-40B4-BE49-F238E27FC236}">
                  <a16:creationId xmlns:a16="http://schemas.microsoft.com/office/drawing/2014/main" xmlns="" id="{739C5295-9D0D-4F0E-846C-AABEB960C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2826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3" name="Text Box 64">
              <a:extLst>
                <a:ext uri="{FF2B5EF4-FFF2-40B4-BE49-F238E27FC236}">
                  <a16:creationId xmlns:a16="http://schemas.microsoft.com/office/drawing/2014/main" xmlns="" id="{819CC139-51A7-42EA-8BDC-FB8561633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9" y="3605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4" name="Text Box 65">
              <a:extLst>
                <a:ext uri="{FF2B5EF4-FFF2-40B4-BE49-F238E27FC236}">
                  <a16:creationId xmlns:a16="http://schemas.microsoft.com/office/drawing/2014/main" xmlns="" id="{C01558B2-F79F-48EF-8966-E6CB83325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1" y="3598"/>
              <a:ext cx="21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5" name="Text Box 66">
              <a:extLst>
                <a:ext uri="{FF2B5EF4-FFF2-40B4-BE49-F238E27FC236}">
                  <a16:creationId xmlns:a16="http://schemas.microsoft.com/office/drawing/2014/main" xmlns="" id="{4348BF52-ED1E-435A-A772-A923984A7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399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6" name="Text Box 67">
              <a:extLst>
                <a:ext uri="{FF2B5EF4-FFF2-40B4-BE49-F238E27FC236}">
                  <a16:creationId xmlns:a16="http://schemas.microsoft.com/office/drawing/2014/main" xmlns="" id="{E52CCDE5-CB36-4C1E-B5F2-411003914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7" y="399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7" name="Text Box 68">
              <a:extLst>
                <a:ext uri="{FF2B5EF4-FFF2-40B4-BE49-F238E27FC236}">
                  <a16:creationId xmlns:a16="http://schemas.microsoft.com/office/drawing/2014/main" xmlns="" id="{841D2739-0B5B-43E9-BCD3-92507C76E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" y="399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8" name="Text Box 69">
              <a:extLst>
                <a:ext uri="{FF2B5EF4-FFF2-40B4-BE49-F238E27FC236}">
                  <a16:creationId xmlns:a16="http://schemas.microsoft.com/office/drawing/2014/main" xmlns="" id="{6CA75034-E9CB-40FB-8D5B-AAD2C2940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399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879" name="Text Box 72">
              <a:extLst>
                <a:ext uri="{FF2B5EF4-FFF2-40B4-BE49-F238E27FC236}">
                  <a16:creationId xmlns:a16="http://schemas.microsoft.com/office/drawing/2014/main" xmlns="" id="{56CED6D0-D312-44D2-883F-16581EF5B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283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0" name="Text Box 74">
              <a:extLst>
                <a:ext uri="{FF2B5EF4-FFF2-40B4-BE49-F238E27FC236}">
                  <a16:creationId xmlns:a16="http://schemas.microsoft.com/office/drawing/2014/main" xmlns="" id="{CE5769C7-09FB-41A6-8F22-7B1B0E84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9" y="3226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1" name="Text Box 75">
              <a:extLst>
                <a:ext uri="{FF2B5EF4-FFF2-40B4-BE49-F238E27FC236}">
                  <a16:creationId xmlns:a16="http://schemas.microsoft.com/office/drawing/2014/main" xmlns="" id="{2C7C44DB-0992-4297-9A45-7BADD96CB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3626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2" name="Text Box 78">
              <a:extLst>
                <a:ext uri="{FF2B5EF4-FFF2-40B4-BE49-F238E27FC236}">
                  <a16:creationId xmlns:a16="http://schemas.microsoft.com/office/drawing/2014/main" xmlns="" id="{C3BCF368-D40A-48B5-A646-12FCF653C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3612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3" name="Text Box 79">
              <a:extLst>
                <a:ext uri="{FF2B5EF4-FFF2-40B4-BE49-F238E27FC236}">
                  <a16:creationId xmlns:a16="http://schemas.microsoft.com/office/drawing/2014/main" xmlns="" id="{18D1E086-96C9-41F7-918D-E7E5EDD0D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" y="40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4" name="Text Box 82">
              <a:extLst>
                <a:ext uri="{FF2B5EF4-FFF2-40B4-BE49-F238E27FC236}">
                  <a16:creationId xmlns:a16="http://schemas.microsoft.com/office/drawing/2014/main" xmlns="" id="{DB2EF33F-E614-497C-8C16-188F5A8E9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0" y="401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5885" name="Line 85">
              <a:extLst>
                <a:ext uri="{FF2B5EF4-FFF2-40B4-BE49-F238E27FC236}">
                  <a16:creationId xmlns:a16="http://schemas.microsoft.com/office/drawing/2014/main" xmlns="" id="{0EEEC635-39F1-498B-A109-8F7D93FE9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1" y="2727"/>
              <a:ext cx="144" cy="1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6" name="Text Box 86">
              <a:extLst>
                <a:ext uri="{FF2B5EF4-FFF2-40B4-BE49-F238E27FC236}">
                  <a16:creationId xmlns:a16="http://schemas.microsoft.com/office/drawing/2014/main" xmlns="" id="{8B2C6CE2-6009-45C6-9084-225FCA85E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2503"/>
              <a:ext cx="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root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35848" name="Text Box 90">
            <a:extLst>
              <a:ext uri="{FF2B5EF4-FFF2-40B4-BE49-F238E27FC236}">
                <a16:creationId xmlns:a16="http://schemas.microsoft.com/office/drawing/2014/main" xmlns="" id="{7790198F-5AE7-4D94-BF26-AA70AB69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32E9E48-4E91-4399-A1ED-0837F9E4D87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25</a:t>
            </a:fld>
            <a:endParaRPr lang="en-US" altLang="zh-CN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81EFEFB-BA6A-44BF-ABBA-190C6D233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八、二叉树的链式存储结构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xmlns="" id="{0E598733-F595-4A19-BD0C-CF83B2D6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xmlns="" id="{DB110C62-8D86-473C-BF0E-6D5582B33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２.三叉链表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采用数据域加上左、右孩子指针及双亲指针</a:t>
            </a: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xmlns="" id="{41991166-69E1-4DA8-A97D-76FCE86C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6870" name="Group 30">
            <a:extLst>
              <a:ext uri="{FF2B5EF4-FFF2-40B4-BE49-F238E27FC236}">
                <a16:creationId xmlns:a16="http://schemas.microsoft.com/office/drawing/2014/main" xmlns="" id="{A625398B-7037-48AF-B4DB-54DDDDA6D7A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953000"/>
            <a:ext cx="4291013" cy="642938"/>
            <a:chOff x="1068" y="1632"/>
            <a:chExt cx="3489" cy="405"/>
          </a:xfrm>
        </p:grpSpPr>
        <p:sp>
          <p:nvSpPr>
            <p:cNvPr id="36893" name="Rectangle 31">
              <a:extLst>
                <a:ext uri="{FF2B5EF4-FFF2-40B4-BE49-F238E27FC236}">
                  <a16:creationId xmlns:a16="http://schemas.microsoft.com/office/drawing/2014/main" xmlns="" id="{75CC1E6C-4643-41CC-92FB-9055CFB64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55"/>
              <a:ext cx="3408" cy="26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94" name="Text Box 32">
              <a:extLst>
                <a:ext uri="{FF2B5EF4-FFF2-40B4-BE49-F238E27FC236}">
                  <a16:creationId xmlns:a16="http://schemas.microsoft.com/office/drawing/2014/main" xmlns="" id="{30EF57AB-B7C8-4DC3-B70F-DC494AFD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" y="1738"/>
              <a:ext cx="3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lChild      data   parent    rChild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95" name="Line 33">
              <a:extLst>
                <a:ext uri="{FF2B5EF4-FFF2-40B4-BE49-F238E27FC236}">
                  <a16:creationId xmlns:a16="http://schemas.microsoft.com/office/drawing/2014/main" xmlns="" id="{F843393A-AC9C-4908-B57B-FC9912894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" y="1755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34">
              <a:extLst>
                <a:ext uri="{FF2B5EF4-FFF2-40B4-BE49-F238E27FC236}">
                  <a16:creationId xmlns:a16="http://schemas.microsoft.com/office/drawing/2014/main" xmlns="" id="{22851E2D-9B07-4795-B700-6D7370D73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776"/>
              <a:ext cx="0" cy="261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Line 35">
              <a:extLst>
                <a:ext uri="{FF2B5EF4-FFF2-40B4-BE49-F238E27FC236}">
                  <a16:creationId xmlns:a16="http://schemas.microsoft.com/office/drawing/2014/main" xmlns="" id="{EB75D697-96E0-4EC8-A7CE-AF06CF681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" y="1632"/>
              <a:ext cx="89" cy="123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8" name="Line 36">
              <a:extLst>
                <a:ext uri="{FF2B5EF4-FFF2-40B4-BE49-F238E27FC236}">
                  <a16:creationId xmlns:a16="http://schemas.microsoft.com/office/drawing/2014/main" xmlns="" id="{0FD9E20F-65DB-4F3E-B055-2FDB991881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1632"/>
              <a:ext cx="96" cy="123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9" name="Line 37">
              <a:extLst>
                <a:ext uri="{FF2B5EF4-FFF2-40B4-BE49-F238E27FC236}">
                  <a16:creationId xmlns:a16="http://schemas.microsoft.com/office/drawing/2014/main" xmlns="" id="{0AC3F9D2-48EA-43E0-B5F6-9CEF9CD05A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72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0" name="Line 38">
              <a:extLst>
                <a:ext uri="{FF2B5EF4-FFF2-40B4-BE49-F238E27FC236}">
                  <a16:creationId xmlns:a16="http://schemas.microsoft.com/office/drawing/2014/main" xmlns="" id="{5CAAFCA3-55B2-45F7-807B-7AD8DB2EF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1632"/>
              <a:ext cx="92" cy="75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871" name="Group 39">
            <a:extLst>
              <a:ext uri="{FF2B5EF4-FFF2-40B4-BE49-F238E27FC236}">
                <a16:creationId xmlns:a16="http://schemas.microsoft.com/office/drawing/2014/main" xmlns="" id="{FA93E652-C065-4C60-A3FF-CD9EABC13BB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419600"/>
            <a:ext cx="3868738" cy="2003425"/>
            <a:chOff x="1152" y="1818"/>
            <a:chExt cx="3552" cy="1499"/>
          </a:xfrm>
        </p:grpSpPr>
        <p:sp>
          <p:nvSpPr>
            <p:cNvPr id="36873" name="AutoShape 40">
              <a:extLst>
                <a:ext uri="{FF2B5EF4-FFF2-40B4-BE49-F238E27FC236}">
                  <a16:creationId xmlns:a16="http://schemas.microsoft.com/office/drawing/2014/main" xmlns="" id="{781539D2-3972-4755-91D7-898138D04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7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74" name="AutoShape 41">
              <a:extLst>
                <a:ext uri="{FF2B5EF4-FFF2-40B4-BE49-F238E27FC236}">
                  <a16:creationId xmlns:a16="http://schemas.microsoft.com/office/drawing/2014/main" xmlns="" id="{1F94D6E6-8787-4C0C-AD11-01172FBF5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192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75" name="AutoShape 42">
              <a:extLst>
                <a:ext uri="{FF2B5EF4-FFF2-40B4-BE49-F238E27FC236}">
                  <a16:creationId xmlns:a16="http://schemas.microsoft.com/office/drawing/2014/main" xmlns="" id="{7F836354-25D5-423F-BA0E-CB7ECC00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24"/>
              <a:ext cx="115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76" name="AutoShape 43">
              <a:extLst>
                <a:ext uri="{FF2B5EF4-FFF2-40B4-BE49-F238E27FC236}">
                  <a16:creationId xmlns:a16="http://schemas.microsoft.com/office/drawing/2014/main" xmlns="" id="{20BD9959-485C-4CF8-8166-47396020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24"/>
              <a:ext cx="96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77" name="Text Box 44">
              <a:extLst>
                <a:ext uri="{FF2B5EF4-FFF2-40B4-BE49-F238E27FC236}">
                  <a16:creationId xmlns:a16="http://schemas.microsoft.com/office/drawing/2014/main" xmlns="" id="{D22D8F75-DD4F-4D52-BFA7-247A887F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" y="1818"/>
              <a:ext cx="96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parent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78" name="Text Box 45">
              <a:extLst>
                <a:ext uri="{FF2B5EF4-FFF2-40B4-BE49-F238E27FC236}">
                  <a16:creationId xmlns:a16="http://schemas.microsoft.com/office/drawing/2014/main" xmlns="" id="{B2AB820C-A6C2-4309-B54F-3C160FF63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2402"/>
              <a:ext cx="69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data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79" name="Text Box 46">
              <a:extLst>
                <a:ext uri="{FF2B5EF4-FFF2-40B4-BE49-F238E27FC236}">
                  <a16:creationId xmlns:a16="http://schemas.microsoft.com/office/drawing/2014/main" xmlns="" id="{8812D9C7-3820-41FA-8FE8-CB1F4DF6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" y="2975"/>
              <a:ext cx="915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lChild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80" name="Line 47">
              <a:extLst>
                <a:ext uri="{FF2B5EF4-FFF2-40B4-BE49-F238E27FC236}">
                  <a16:creationId xmlns:a16="http://schemas.microsoft.com/office/drawing/2014/main" xmlns="" id="{C8B70E65-1A5C-4AA3-BF10-4470E77AD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44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1" name="Line 48">
              <a:extLst>
                <a:ext uri="{FF2B5EF4-FFF2-40B4-BE49-F238E27FC236}">
                  <a16:creationId xmlns:a16="http://schemas.microsoft.com/office/drawing/2014/main" xmlns="" id="{09DA2A37-F8F8-42EA-BFFA-F6583B69EF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35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Line 49">
              <a:extLst>
                <a:ext uri="{FF2B5EF4-FFF2-40B4-BE49-F238E27FC236}">
                  <a16:creationId xmlns:a16="http://schemas.microsoft.com/office/drawing/2014/main" xmlns="" id="{5FEAD833-8D9E-4735-B4E0-8669E200D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44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3" name="Line 50">
              <a:extLst>
                <a:ext uri="{FF2B5EF4-FFF2-40B4-BE49-F238E27FC236}">
                  <a16:creationId xmlns:a16="http://schemas.microsoft.com/office/drawing/2014/main" xmlns="" id="{3773E6DD-64DB-4444-916E-2E6992D51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5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Line 51">
              <a:extLst>
                <a:ext uri="{FF2B5EF4-FFF2-40B4-BE49-F238E27FC236}">
                  <a16:creationId xmlns:a16="http://schemas.microsoft.com/office/drawing/2014/main" xmlns="" id="{E082F83E-84F7-4BB6-BF6B-F779C2B9CA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448"/>
              <a:ext cx="0" cy="288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5" name="Line 52">
              <a:extLst>
                <a:ext uri="{FF2B5EF4-FFF2-40B4-BE49-F238E27FC236}">
                  <a16:creationId xmlns:a16="http://schemas.microsoft.com/office/drawing/2014/main" xmlns="" id="{749EE779-36BD-4D7E-BCE8-A5FC56E5D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352"/>
              <a:ext cx="96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Text Box 53">
              <a:extLst>
                <a:ext uri="{FF2B5EF4-FFF2-40B4-BE49-F238E27FC236}">
                  <a16:creationId xmlns:a16="http://schemas.microsoft.com/office/drawing/2014/main" xmlns="" id="{AE08032E-2D1D-4CEF-854C-BD10FBCEE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2968"/>
              <a:ext cx="962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FFFFCC"/>
                  </a:solidFill>
                  <a:latin typeface="Times New Roman" panose="02020603050405020304" pitchFamily="18" charset="0"/>
                </a:rPr>
                <a:t>rChild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887" name="Line 54">
              <a:extLst>
                <a:ext uri="{FF2B5EF4-FFF2-40B4-BE49-F238E27FC236}">
                  <a16:creationId xmlns:a16="http://schemas.microsoft.com/office/drawing/2014/main" xmlns="" id="{FBEFEFEB-A221-4ECE-9408-2686DB5FE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55">
              <a:extLst>
                <a:ext uri="{FF2B5EF4-FFF2-40B4-BE49-F238E27FC236}">
                  <a16:creationId xmlns:a16="http://schemas.microsoft.com/office/drawing/2014/main" xmlns="" id="{2E7C2F29-A64D-4CC9-B85D-A6E081D5A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400"/>
              <a:ext cx="0" cy="192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56">
              <a:extLst>
                <a:ext uri="{FF2B5EF4-FFF2-40B4-BE49-F238E27FC236}">
                  <a16:creationId xmlns:a16="http://schemas.microsoft.com/office/drawing/2014/main" xmlns="" id="{BA596161-D6BF-46EC-892F-2CFEE5AE0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736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57">
              <a:extLst>
                <a:ext uri="{FF2B5EF4-FFF2-40B4-BE49-F238E27FC236}">
                  <a16:creationId xmlns:a16="http://schemas.microsoft.com/office/drawing/2014/main" xmlns="" id="{40053956-D744-4CB5-B01E-D5CB76096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592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58">
              <a:extLst>
                <a:ext uri="{FF2B5EF4-FFF2-40B4-BE49-F238E27FC236}">
                  <a16:creationId xmlns:a16="http://schemas.microsoft.com/office/drawing/2014/main" xmlns="" id="{51DFA4EA-9E47-4DD1-BBA3-CAB22F70A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2736"/>
              <a:ext cx="192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59">
              <a:extLst>
                <a:ext uri="{FF2B5EF4-FFF2-40B4-BE49-F238E27FC236}">
                  <a16:creationId xmlns:a16="http://schemas.microsoft.com/office/drawing/2014/main" xmlns="" id="{45E2BE3C-BA9C-4556-9A7F-265D444D2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2"/>
              <a:ext cx="144" cy="144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6872" name="Text Box 61">
            <a:extLst>
              <a:ext uri="{FF2B5EF4-FFF2-40B4-BE49-F238E27FC236}">
                <a16:creationId xmlns:a16="http://schemas.microsoft.com/office/drawing/2014/main" xmlns="" id="{819BCB00-C115-4D0A-B423-7B7FC3D9E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E82095B-E013-4617-B32C-A94916D1662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zh-CN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965811E9-2E9C-411D-90B5-78F72EEB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八、二叉树的链式存储结构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xmlns="" id="{D77432FC-4107-4653-94EB-5EDED36C8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第二节　二叉树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xmlns="" id="{EF6F77BF-33DB-4149-936D-870C57E0E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２.三叉链表(举例)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二叉树（左）及其三叉链表（右）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xmlns="" id="{3E9652F3-0C94-4993-8750-13C945CD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7894" name="Group 171">
            <a:extLst>
              <a:ext uri="{FF2B5EF4-FFF2-40B4-BE49-F238E27FC236}">
                <a16:creationId xmlns:a16="http://schemas.microsoft.com/office/drawing/2014/main" xmlns="" id="{57D3155C-B238-4E0A-B28B-A32A8A07576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48113"/>
            <a:ext cx="1730375" cy="2847975"/>
            <a:chOff x="432" y="832"/>
            <a:chExt cx="1090" cy="2425"/>
          </a:xfrm>
        </p:grpSpPr>
        <p:sp>
          <p:nvSpPr>
            <p:cNvPr id="37947" name="Line 111">
              <a:extLst>
                <a:ext uri="{FF2B5EF4-FFF2-40B4-BE49-F238E27FC236}">
                  <a16:creationId xmlns:a16="http://schemas.microsoft.com/office/drawing/2014/main" xmlns="" id="{18412DB4-0FE6-4946-A879-1CF999EF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573"/>
              <a:ext cx="19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8" name="Line 112">
              <a:extLst>
                <a:ext uri="{FF2B5EF4-FFF2-40B4-BE49-F238E27FC236}">
                  <a16:creationId xmlns:a16="http://schemas.microsoft.com/office/drawing/2014/main" xmlns="" id="{ADF869D5-804D-4938-AD14-78C63059C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93"/>
              <a:ext cx="384" cy="86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Line 113">
              <a:extLst>
                <a:ext uri="{FF2B5EF4-FFF2-40B4-BE49-F238E27FC236}">
                  <a16:creationId xmlns:a16="http://schemas.microsoft.com/office/drawing/2014/main" xmlns="" id="{6D242DB0-1DCD-47D4-AE4C-322894A11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613"/>
              <a:ext cx="336" cy="81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0" name="Oval 114" descr="羊皮纸">
              <a:extLst>
                <a:ext uri="{FF2B5EF4-FFF2-40B4-BE49-F238E27FC236}">
                  <a16:creationId xmlns:a16="http://schemas.microsoft.com/office/drawing/2014/main" xmlns="" id="{FB04FFE5-0C36-4F8D-B7B7-99DDB2CCD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73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1" name="Oval 115" descr="羊皮纸">
              <a:extLst>
                <a:ext uri="{FF2B5EF4-FFF2-40B4-BE49-F238E27FC236}">
                  <a16:creationId xmlns:a16="http://schemas.microsoft.com/office/drawing/2014/main" xmlns="" id="{4621055E-9F20-4ED7-B9DC-C66647C48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853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2" name="Oval 116" descr="羊皮纸">
              <a:extLst>
                <a:ext uri="{FF2B5EF4-FFF2-40B4-BE49-F238E27FC236}">
                  <a16:creationId xmlns:a16="http://schemas.microsoft.com/office/drawing/2014/main" xmlns="" id="{66A3BCE3-A62F-4E96-8849-6260EB31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81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3" name="Oval 117" descr="羊皮纸">
              <a:extLst>
                <a:ext uri="{FF2B5EF4-FFF2-40B4-BE49-F238E27FC236}">
                  <a16:creationId xmlns:a16="http://schemas.microsoft.com/office/drawing/2014/main" xmlns="" id="{9BAA6461-FB3E-4F6D-B57F-D9414985B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381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4" name="Oval 118" descr="羊皮纸">
              <a:extLst>
                <a:ext uri="{FF2B5EF4-FFF2-40B4-BE49-F238E27FC236}">
                  <a16:creationId xmlns:a16="http://schemas.microsoft.com/office/drawing/2014/main" xmlns="" id="{73101188-18BB-4BC7-BE6F-88A842B9A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09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5" name="Oval 119" descr="羊皮纸">
              <a:extLst>
                <a:ext uri="{FF2B5EF4-FFF2-40B4-BE49-F238E27FC236}">
                  <a16:creationId xmlns:a16="http://schemas.microsoft.com/office/drawing/2014/main" xmlns="" id="{6553E1A8-5FC4-420F-94BA-772781DC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909"/>
              <a:ext cx="288" cy="288"/>
            </a:xfrm>
            <a:prstGeom prst="ellipse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56" name="Text Box 152">
              <a:extLst>
                <a:ext uri="{FF2B5EF4-FFF2-40B4-BE49-F238E27FC236}">
                  <a16:creationId xmlns:a16="http://schemas.microsoft.com/office/drawing/2014/main" xmlns="" id="{11E4CB1A-5226-448F-93B4-9A75AEBB9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1303"/>
              <a:ext cx="255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57" name="Text Box 154">
              <a:extLst>
                <a:ext uri="{FF2B5EF4-FFF2-40B4-BE49-F238E27FC236}">
                  <a16:creationId xmlns:a16="http://schemas.microsoft.com/office/drawing/2014/main" xmlns="" id="{23953272-F2CD-41D3-AA4F-B88B99DFF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1793"/>
              <a:ext cx="244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58" name="Text Box 157">
              <a:extLst>
                <a:ext uri="{FF2B5EF4-FFF2-40B4-BE49-F238E27FC236}">
                  <a16:creationId xmlns:a16="http://schemas.microsoft.com/office/drawing/2014/main" xmlns="" id="{430640C8-622A-4329-8CB5-2E2CC96E7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339"/>
              <a:ext cx="2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59" name="Text Box 158">
              <a:extLst>
                <a:ext uri="{FF2B5EF4-FFF2-40B4-BE49-F238E27FC236}">
                  <a16:creationId xmlns:a16="http://schemas.microsoft.com/office/drawing/2014/main" xmlns="" id="{99362780-8887-4EEC-9D30-A3420013F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" y="2339"/>
              <a:ext cx="255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60" name="Text Box 161">
              <a:extLst>
                <a:ext uri="{FF2B5EF4-FFF2-40B4-BE49-F238E27FC236}">
                  <a16:creationId xmlns:a16="http://schemas.microsoft.com/office/drawing/2014/main" xmlns="" id="{987DCD5D-AA9F-487F-AC17-C3EEBE0E2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" y="2868"/>
              <a:ext cx="23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61" name="Text Box 162">
              <a:extLst>
                <a:ext uri="{FF2B5EF4-FFF2-40B4-BE49-F238E27FC236}">
                  <a16:creationId xmlns:a16="http://schemas.microsoft.com/office/drawing/2014/main" xmlns="" id="{C6D43AFE-931A-45D6-A959-75CDD48F2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2868"/>
              <a:ext cx="244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62" name="Line 164">
              <a:extLst>
                <a:ext uri="{FF2B5EF4-FFF2-40B4-BE49-F238E27FC236}">
                  <a16:creationId xmlns:a16="http://schemas.microsoft.com/office/drawing/2014/main" xmlns="" id="{F86CDB0D-3D57-46AD-9D0C-0C24AE56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181"/>
              <a:ext cx="144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63" name="Text Box 165">
              <a:extLst>
                <a:ext uri="{FF2B5EF4-FFF2-40B4-BE49-F238E27FC236}">
                  <a16:creationId xmlns:a16="http://schemas.microsoft.com/office/drawing/2014/main" xmlns="" id="{1ACF9B4C-C920-4FA0-9814-D25553CE6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" y="832"/>
              <a:ext cx="457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root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895" name="Group 172">
            <a:extLst>
              <a:ext uri="{FF2B5EF4-FFF2-40B4-BE49-F238E27FC236}">
                <a16:creationId xmlns:a16="http://schemas.microsoft.com/office/drawing/2014/main" xmlns="" id="{314A1C68-94E8-4300-AE28-E04813C3ADAE}"/>
              </a:ext>
            </a:extLst>
          </p:cNvPr>
          <p:cNvGrpSpPr>
            <a:grpSpLocks/>
          </p:cNvGrpSpPr>
          <p:nvPr/>
        </p:nvGrpSpPr>
        <p:grpSpPr bwMode="auto">
          <a:xfrm>
            <a:off x="5043488" y="4008438"/>
            <a:ext cx="3340100" cy="2787650"/>
            <a:chOff x="3177" y="2525"/>
            <a:chExt cx="2104" cy="1756"/>
          </a:xfrm>
        </p:grpSpPr>
        <p:sp>
          <p:nvSpPr>
            <p:cNvPr id="37897" name="Rectangle 64" descr="羊皮纸">
              <a:extLst>
                <a:ext uri="{FF2B5EF4-FFF2-40B4-BE49-F238E27FC236}">
                  <a16:creationId xmlns:a16="http://schemas.microsoft.com/office/drawing/2014/main" xmlns="" id="{B5FC0340-5289-484B-BCBC-4432027F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4028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898" name="Line 65">
              <a:extLst>
                <a:ext uri="{FF2B5EF4-FFF2-40B4-BE49-F238E27FC236}">
                  <a16:creationId xmlns:a16="http://schemas.microsoft.com/office/drawing/2014/main" xmlns="" id="{BF4454C8-A16B-4B5B-BBEE-722384B7A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5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Line 66">
              <a:extLst>
                <a:ext uri="{FF2B5EF4-FFF2-40B4-BE49-F238E27FC236}">
                  <a16:creationId xmlns:a16="http://schemas.microsoft.com/office/drawing/2014/main" xmlns="" id="{CEEA910D-BFFE-4062-BEB2-99CCFC934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Line 67">
              <a:extLst>
                <a:ext uri="{FF2B5EF4-FFF2-40B4-BE49-F238E27FC236}">
                  <a16:creationId xmlns:a16="http://schemas.microsoft.com/office/drawing/2014/main" xmlns="" id="{AAAA308E-1E5A-4A80-81FD-A028BFDCE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Rectangle 68" descr="羊皮纸">
              <a:extLst>
                <a:ext uri="{FF2B5EF4-FFF2-40B4-BE49-F238E27FC236}">
                  <a16:creationId xmlns:a16="http://schemas.microsoft.com/office/drawing/2014/main" xmlns="" id="{C6083C0B-D137-4803-BF11-7585AAD0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4028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02" name="Line 69">
              <a:extLst>
                <a:ext uri="{FF2B5EF4-FFF2-40B4-BE49-F238E27FC236}">
                  <a16:creationId xmlns:a16="http://schemas.microsoft.com/office/drawing/2014/main" xmlns="" id="{801650AA-EBFB-4EC6-8E13-7792F92E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70">
              <a:extLst>
                <a:ext uri="{FF2B5EF4-FFF2-40B4-BE49-F238E27FC236}">
                  <a16:creationId xmlns:a16="http://schemas.microsoft.com/office/drawing/2014/main" xmlns="" id="{30B756BC-5D37-4816-A08D-0276859B8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Line 71">
              <a:extLst>
                <a:ext uri="{FF2B5EF4-FFF2-40B4-BE49-F238E27FC236}">
                  <a16:creationId xmlns:a16="http://schemas.microsoft.com/office/drawing/2014/main" xmlns="" id="{8EA2D859-C5DD-47F9-9041-BD7F6EC96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4028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5" name="Rectangle 72" descr="羊皮纸">
              <a:extLst>
                <a:ext uri="{FF2B5EF4-FFF2-40B4-BE49-F238E27FC236}">
                  <a16:creationId xmlns:a16="http://schemas.microsoft.com/office/drawing/2014/main" xmlns="" id="{535F4CE3-A41A-4E6D-9FEA-4CC90826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653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06" name="Line 73">
              <a:extLst>
                <a:ext uri="{FF2B5EF4-FFF2-40B4-BE49-F238E27FC236}">
                  <a16:creationId xmlns:a16="http://schemas.microsoft.com/office/drawing/2014/main" xmlns="" id="{57500C79-DE48-438A-9D37-73B26C050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74">
              <a:extLst>
                <a:ext uri="{FF2B5EF4-FFF2-40B4-BE49-F238E27FC236}">
                  <a16:creationId xmlns:a16="http://schemas.microsoft.com/office/drawing/2014/main" xmlns="" id="{50DDC15C-0BC5-4388-B11F-23B5D643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8" name="Line 75">
              <a:extLst>
                <a:ext uri="{FF2B5EF4-FFF2-40B4-BE49-F238E27FC236}">
                  <a16:creationId xmlns:a16="http://schemas.microsoft.com/office/drawing/2014/main" xmlns="" id="{FE8F9F39-24C9-4E0B-9287-5E986B8C1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Rectangle 76" descr="羊皮纸">
              <a:extLst>
                <a:ext uri="{FF2B5EF4-FFF2-40B4-BE49-F238E27FC236}">
                  <a16:creationId xmlns:a16="http://schemas.microsoft.com/office/drawing/2014/main" xmlns="" id="{946A0481-F6FA-432A-AA1F-4B6B5203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53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10" name="Line 77">
              <a:extLst>
                <a:ext uri="{FF2B5EF4-FFF2-40B4-BE49-F238E27FC236}">
                  <a16:creationId xmlns:a16="http://schemas.microsoft.com/office/drawing/2014/main" xmlns="" id="{E5071DDB-98C5-4472-9644-26F748DC0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Line 78">
              <a:extLst>
                <a:ext uri="{FF2B5EF4-FFF2-40B4-BE49-F238E27FC236}">
                  <a16:creationId xmlns:a16="http://schemas.microsoft.com/office/drawing/2014/main" xmlns="" id="{C9C802B3-5C1D-4585-AB69-24E768EFE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2" name="Rectangle 79" descr="羊皮纸">
              <a:extLst>
                <a:ext uri="{FF2B5EF4-FFF2-40B4-BE49-F238E27FC236}">
                  <a16:creationId xmlns:a16="http://schemas.microsoft.com/office/drawing/2014/main" xmlns="" id="{4547A991-DBEC-4A30-84A7-31223A58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77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13" name="Line 80">
              <a:extLst>
                <a:ext uri="{FF2B5EF4-FFF2-40B4-BE49-F238E27FC236}">
                  <a16:creationId xmlns:a16="http://schemas.microsoft.com/office/drawing/2014/main" xmlns="" id="{492C2E49-3094-4082-8068-565BA29FF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3277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4" name="Line 81">
              <a:extLst>
                <a:ext uri="{FF2B5EF4-FFF2-40B4-BE49-F238E27FC236}">
                  <a16:creationId xmlns:a16="http://schemas.microsoft.com/office/drawing/2014/main" xmlns="" id="{A31E5819-1F0E-4C53-B99B-30D59947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277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5" name="Line 82">
              <a:extLst>
                <a:ext uri="{FF2B5EF4-FFF2-40B4-BE49-F238E27FC236}">
                  <a16:creationId xmlns:a16="http://schemas.microsoft.com/office/drawing/2014/main" xmlns="" id="{26C29F60-9EF1-4C4C-8136-50CB58880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9" y="3277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6" name="Rectangle 83" descr="羊皮纸">
              <a:extLst>
                <a:ext uri="{FF2B5EF4-FFF2-40B4-BE49-F238E27FC236}">
                  <a16:creationId xmlns:a16="http://schemas.microsoft.com/office/drawing/2014/main" xmlns="" id="{EE140EC3-A109-44B9-86CE-EF7DF4C72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901"/>
              <a:ext cx="816" cy="205"/>
            </a:xfrm>
            <a:prstGeom prst="rect">
              <a:avLst/>
            </a:prstGeom>
            <a:blipFill dpi="0" rotWithShape="0">
              <a:blip r:embed="rId3" cstate="print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7917" name="Line 84">
              <a:extLst>
                <a:ext uri="{FF2B5EF4-FFF2-40B4-BE49-F238E27FC236}">
                  <a16:creationId xmlns:a16="http://schemas.microsoft.com/office/drawing/2014/main" xmlns="" id="{7CC2D1A1-12D9-454B-8169-47FD5E2EA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901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8" name="Line 85">
              <a:extLst>
                <a:ext uri="{FF2B5EF4-FFF2-40B4-BE49-F238E27FC236}">
                  <a16:creationId xmlns:a16="http://schemas.microsoft.com/office/drawing/2014/main" xmlns="" id="{05F482F2-8CE9-4EAD-B37A-738571868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01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9" name="Line 86">
              <a:extLst>
                <a:ext uri="{FF2B5EF4-FFF2-40B4-BE49-F238E27FC236}">
                  <a16:creationId xmlns:a16="http://schemas.microsoft.com/office/drawing/2014/main" xmlns="" id="{9439E1FF-E570-4EA2-A3CC-0E26992B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2901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0" name="Line 87">
              <a:extLst>
                <a:ext uri="{FF2B5EF4-FFF2-40B4-BE49-F238E27FC236}">
                  <a16:creationId xmlns:a16="http://schemas.microsoft.com/office/drawing/2014/main" xmlns="" id="{F0409649-0A4F-4FFF-B0A8-537053C90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3004"/>
              <a:ext cx="192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Line 88">
              <a:extLst>
                <a:ext uri="{FF2B5EF4-FFF2-40B4-BE49-F238E27FC236}">
                  <a16:creationId xmlns:a16="http://schemas.microsoft.com/office/drawing/2014/main" xmlns="" id="{39A66579-BEBB-490E-B314-EEB02B570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380"/>
              <a:ext cx="192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2" name="Line 89">
              <a:extLst>
                <a:ext uri="{FF2B5EF4-FFF2-40B4-BE49-F238E27FC236}">
                  <a16:creationId xmlns:a16="http://schemas.microsoft.com/office/drawing/2014/main" xmlns="" id="{08B47E5E-970E-442D-A4BB-9D3045C9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755"/>
              <a:ext cx="192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3" name="Line 90">
              <a:extLst>
                <a:ext uri="{FF2B5EF4-FFF2-40B4-BE49-F238E27FC236}">
                  <a16:creationId xmlns:a16="http://schemas.microsoft.com/office/drawing/2014/main" xmlns="" id="{A01A8309-2608-4E3E-AAE5-F14AA3D8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380"/>
              <a:ext cx="384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4" name="Line 91">
              <a:extLst>
                <a:ext uri="{FF2B5EF4-FFF2-40B4-BE49-F238E27FC236}">
                  <a16:creationId xmlns:a16="http://schemas.microsoft.com/office/drawing/2014/main" xmlns="" id="{EBFCBFBD-C9BE-4C0F-A109-E2C07137C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755"/>
              <a:ext cx="288" cy="27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5" name="Line 92">
              <a:extLst>
                <a:ext uri="{FF2B5EF4-FFF2-40B4-BE49-F238E27FC236}">
                  <a16:creationId xmlns:a16="http://schemas.microsoft.com/office/drawing/2014/main" xmlns="" id="{0B805F40-0525-40EA-975F-F336BFFC6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3475"/>
              <a:ext cx="384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6" name="Line 93">
              <a:extLst>
                <a:ext uri="{FF2B5EF4-FFF2-40B4-BE49-F238E27FC236}">
                  <a16:creationId xmlns:a16="http://schemas.microsoft.com/office/drawing/2014/main" xmlns="" id="{6DB8A264-48C4-486B-A5A9-B32F91382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858"/>
              <a:ext cx="336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7" name="Line 94">
              <a:extLst>
                <a:ext uri="{FF2B5EF4-FFF2-40B4-BE49-F238E27FC236}">
                  <a16:creationId xmlns:a16="http://schemas.microsoft.com/office/drawing/2014/main" xmlns="" id="{06479FA6-759C-49AC-A949-CEA195D38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106"/>
              <a:ext cx="192" cy="27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8" name="Line 95">
              <a:extLst>
                <a:ext uri="{FF2B5EF4-FFF2-40B4-BE49-F238E27FC236}">
                  <a16:creationId xmlns:a16="http://schemas.microsoft.com/office/drawing/2014/main" xmlns="" id="{9F675DD9-6B14-465A-AA4C-32A45D0D1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3858"/>
              <a:ext cx="192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9" name="Line 96">
              <a:extLst>
                <a:ext uri="{FF2B5EF4-FFF2-40B4-BE49-F238E27FC236}">
                  <a16:creationId xmlns:a16="http://schemas.microsoft.com/office/drawing/2014/main" xmlns="" id="{CFACFE34-C1E4-4AD9-9A42-E836BC932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482"/>
              <a:ext cx="240" cy="27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30" name="Text Box 97">
              <a:extLst>
                <a:ext uri="{FF2B5EF4-FFF2-40B4-BE49-F238E27FC236}">
                  <a16:creationId xmlns:a16="http://schemas.microsoft.com/office/drawing/2014/main" xmlns="" id="{27AF2191-8625-4945-A931-30B775F4C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3" y="397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1" name="Text Box 98">
              <a:extLst>
                <a:ext uri="{FF2B5EF4-FFF2-40B4-BE49-F238E27FC236}">
                  <a16:creationId xmlns:a16="http://schemas.microsoft.com/office/drawing/2014/main" xmlns="" id="{1129B776-3A42-496F-9093-7CEB1A98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7" y="397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2" name="Text Box 99">
              <a:extLst>
                <a:ext uri="{FF2B5EF4-FFF2-40B4-BE49-F238E27FC236}">
                  <a16:creationId xmlns:a16="http://schemas.microsoft.com/office/drawing/2014/main" xmlns="" id="{8829A7D5-592D-4DF9-AF44-A0D3170F0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397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3" name="Text Box 100">
              <a:extLst>
                <a:ext uri="{FF2B5EF4-FFF2-40B4-BE49-F238E27FC236}">
                  <a16:creationId xmlns:a16="http://schemas.microsoft.com/office/drawing/2014/main" xmlns="" id="{59486258-9DCC-46EA-A9D7-C047CD50F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3973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4" name="Text Box 101">
              <a:extLst>
                <a:ext uri="{FF2B5EF4-FFF2-40B4-BE49-F238E27FC236}">
                  <a16:creationId xmlns:a16="http://schemas.microsoft.com/office/drawing/2014/main" xmlns="" id="{F2184ABE-7D8C-4075-A14B-531080B7F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3590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5" name="Text Box 102">
              <a:extLst>
                <a:ext uri="{FF2B5EF4-FFF2-40B4-BE49-F238E27FC236}">
                  <a16:creationId xmlns:a16="http://schemas.microsoft.com/office/drawing/2014/main" xmlns="" id="{CF046545-43BE-4385-8A59-0C7E264B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2839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6" name="Text Box 103">
              <a:extLst>
                <a:ext uri="{FF2B5EF4-FFF2-40B4-BE49-F238E27FC236}">
                  <a16:creationId xmlns:a16="http://schemas.microsoft.com/office/drawing/2014/main" xmlns="" id="{D142C97E-410E-4631-8BB3-A682BA22C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" y="2839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37" name="Text Box 104">
              <a:extLst>
                <a:ext uri="{FF2B5EF4-FFF2-40B4-BE49-F238E27FC236}">
                  <a16:creationId xmlns:a16="http://schemas.microsoft.com/office/drawing/2014/main" xmlns="" id="{55104BBA-159F-4754-B178-575872169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28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8" name="Text Box 105">
              <a:extLst>
                <a:ext uri="{FF2B5EF4-FFF2-40B4-BE49-F238E27FC236}">
                  <a16:creationId xmlns:a16="http://schemas.microsoft.com/office/drawing/2014/main" xmlns="" id="{F37D8B68-4CBF-44E5-B572-5840F0421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" y="32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39" name="Text Box 106">
              <a:extLst>
                <a:ext uri="{FF2B5EF4-FFF2-40B4-BE49-F238E27FC236}">
                  <a16:creationId xmlns:a16="http://schemas.microsoft.com/office/drawing/2014/main" xmlns="" id="{2A37FEB1-AA1D-4761-B992-3F16A9C11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6" y="361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40" name="Text Box 107">
              <a:extLst>
                <a:ext uri="{FF2B5EF4-FFF2-40B4-BE49-F238E27FC236}">
                  <a16:creationId xmlns:a16="http://schemas.microsoft.com/office/drawing/2014/main" xmlns="" id="{939B0C2B-4C3B-48DB-AA75-40D980A6D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" y="3604"/>
              <a:ext cx="25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41" name="Text Box 108">
              <a:extLst>
                <a:ext uri="{FF2B5EF4-FFF2-40B4-BE49-F238E27FC236}">
                  <a16:creationId xmlns:a16="http://schemas.microsoft.com/office/drawing/2014/main" xmlns="" id="{59536499-6015-491B-888A-39EF05FCC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3993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42" name="Text Box 109">
              <a:extLst>
                <a:ext uri="{FF2B5EF4-FFF2-40B4-BE49-F238E27FC236}">
                  <a16:creationId xmlns:a16="http://schemas.microsoft.com/office/drawing/2014/main" xmlns="" id="{1787AE4A-ED3E-4205-AA8C-BC53CE762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399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43" name="Line 138">
              <a:extLst>
                <a:ext uri="{FF2B5EF4-FFF2-40B4-BE49-F238E27FC236}">
                  <a16:creationId xmlns:a16="http://schemas.microsoft.com/office/drawing/2014/main" xmlns="" id="{C90C2916-E626-45C0-8323-A4E39B201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653"/>
              <a:ext cx="1" cy="20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4" name="Text Box 151">
              <a:extLst>
                <a:ext uri="{FF2B5EF4-FFF2-40B4-BE49-F238E27FC236}">
                  <a16:creationId xmlns:a16="http://schemas.microsoft.com/office/drawing/2014/main" xmlns="" id="{90C1C068-BBE1-4D32-A70E-877B226F4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7" y="3590"/>
              <a:ext cx="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45" name="Line 168">
              <a:extLst>
                <a:ext uri="{FF2B5EF4-FFF2-40B4-BE49-F238E27FC236}">
                  <a16:creationId xmlns:a16="http://schemas.microsoft.com/office/drawing/2014/main" xmlns="" id="{550D4570-67BD-4A6F-BE22-67EBE8CF3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9" y="2765"/>
              <a:ext cx="144" cy="1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6" name="Text Box 169">
              <a:extLst>
                <a:ext uri="{FF2B5EF4-FFF2-40B4-BE49-F238E27FC236}">
                  <a16:creationId xmlns:a16="http://schemas.microsoft.com/office/drawing/2014/main" xmlns="" id="{9FFBC9EB-E1E0-40CB-B92D-209C346F8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8" y="2525"/>
              <a:ext cx="4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root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6" name="Text Box 173">
            <a:extLst>
              <a:ext uri="{FF2B5EF4-FFF2-40B4-BE49-F238E27FC236}">
                <a16:creationId xmlns:a16="http://schemas.microsoft.com/office/drawing/2014/main" xmlns="" id="{6F1E0D15-ECC4-4626-BB6C-7487BC6C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D7EB2FD-2DAE-4B70-895B-4D54BDF2D70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zh-CN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9140FD5D-F543-4957-BF14-CB3F294A3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xmlns="" id="{A70E687C-2428-46A8-ACA5-E146C3FB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674D9E9-A5CA-4D50-82A4-B9535951038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zh-CN" sz="2400"/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xmlns="" id="{DF317E28-3A52-4D1D-BA64-10F0E95F0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xmlns="" id="{0BF85F93-26D7-4D99-982F-C2468079B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树的遍历就是按某种次序访问树中的结点，要求每个结点访问一次且仅访问一次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一个二叉树由根节点与左子树和右子树组成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设访问根结点用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表示，遍历左、右子树用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L、R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xmlns="" id="{E01F63EF-67C6-4320-B680-59CDF4B9B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39943" name="Group 107">
            <a:extLst>
              <a:ext uri="{FF2B5EF4-FFF2-40B4-BE49-F238E27FC236}">
                <a16:creationId xmlns:a16="http://schemas.microsoft.com/office/drawing/2014/main" xmlns="" id="{FA910FD4-C247-49CF-9A1C-EC0E7237F03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334000"/>
            <a:ext cx="1697038" cy="1176338"/>
            <a:chOff x="4032" y="2832"/>
            <a:chExt cx="1069" cy="741"/>
          </a:xfrm>
        </p:grpSpPr>
        <p:sp>
          <p:nvSpPr>
            <p:cNvPr id="39944" name="Line 108">
              <a:extLst>
                <a:ext uri="{FF2B5EF4-FFF2-40B4-BE49-F238E27FC236}">
                  <a16:creationId xmlns:a16="http://schemas.microsoft.com/office/drawing/2014/main" xmlns="" id="{9B4C2931-AD24-4DC8-8172-A5A4ED398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024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109">
              <a:extLst>
                <a:ext uri="{FF2B5EF4-FFF2-40B4-BE49-F238E27FC236}">
                  <a16:creationId xmlns:a16="http://schemas.microsoft.com/office/drawing/2014/main" xmlns="" id="{7E309E7E-128B-41D4-A0D2-FCB97C253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24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Oval 110">
              <a:extLst>
                <a:ext uri="{FF2B5EF4-FFF2-40B4-BE49-F238E27FC236}">
                  <a16:creationId xmlns:a16="http://schemas.microsoft.com/office/drawing/2014/main" xmlns="" id="{4E6F9915-5033-4C58-9832-4318C4DC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53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7" name="Text Box 111">
              <a:extLst>
                <a:ext uri="{FF2B5EF4-FFF2-40B4-BE49-F238E27FC236}">
                  <a16:creationId xmlns:a16="http://schemas.microsoft.com/office/drawing/2014/main" xmlns="" id="{9C9941C1-FA03-465E-951E-26B20298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Ｄ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8" name="Oval 112">
              <a:extLst>
                <a:ext uri="{FF2B5EF4-FFF2-40B4-BE49-F238E27FC236}">
                  <a16:creationId xmlns:a16="http://schemas.microsoft.com/office/drawing/2014/main" xmlns="" id="{1445A229-AD74-4225-889F-57468F4B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49" name="Text Box 113">
              <a:extLst>
                <a:ext uri="{FF2B5EF4-FFF2-40B4-BE49-F238E27FC236}">
                  <a16:creationId xmlns:a16="http://schemas.microsoft.com/office/drawing/2014/main" xmlns="" id="{69E2612C-4D21-4051-B642-631ED78F1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39950" name="Oval 114">
              <a:extLst>
                <a:ext uri="{FF2B5EF4-FFF2-40B4-BE49-F238E27FC236}">
                  <a16:creationId xmlns:a16="http://schemas.microsoft.com/office/drawing/2014/main" xmlns="" id="{13DE1607-7860-4E5A-806A-237015065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9951" name="Text Box 115">
              <a:extLst>
                <a:ext uri="{FF2B5EF4-FFF2-40B4-BE49-F238E27FC236}">
                  <a16:creationId xmlns:a16="http://schemas.microsoft.com/office/drawing/2014/main" xmlns="" id="{4683281C-AD1A-41A7-B237-6A979CB19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462AB343-352F-4AF2-B519-0752DB486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一、遍历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周游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xmlns="" id="{4DE88120-70E5-41E9-8105-ADE432AC5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AC9E029-BA76-409D-AF3C-039DDB112FE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zh-CN" sz="2400"/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xmlns="" id="{BC6A9BE7-8691-4FC4-8C7F-8A12FA9B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xmlns="" id="{67CF0C34-06C6-4EE6-86D9-970915B98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如果规定先左子树后右子树，则共有三种组合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 L R [</a:t>
            </a:r>
            <a:r>
              <a:rPr lang="zh-CN" altLang="en-US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序遍历]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2.L </a:t>
            </a:r>
            <a:r>
              <a:rPr lang="en-US" altLang="zh-CN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 R [</a:t>
            </a:r>
            <a:r>
              <a:rPr lang="zh-CN" altLang="en-US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序遍历]</a:t>
            </a:r>
            <a:endParaRPr lang="en-US" altLang="zh-CN" sz="31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3.L R </a:t>
            </a:r>
            <a:r>
              <a:rPr lang="en-US" altLang="zh-CN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 [</a:t>
            </a:r>
            <a:r>
              <a:rPr lang="zh-CN" altLang="en-US" sz="31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序遍历]</a:t>
            </a:r>
            <a:endParaRPr lang="en-US" altLang="zh-CN" sz="31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xmlns="" id="{6DAA8624-0E12-4AE7-9AE6-2328C3A19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0967" name="Group 7">
            <a:extLst>
              <a:ext uri="{FF2B5EF4-FFF2-40B4-BE49-F238E27FC236}">
                <a16:creationId xmlns:a16="http://schemas.microsoft.com/office/drawing/2014/main" xmlns="" id="{96B9C703-9DEB-4F0C-A333-1980F623AB5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334000"/>
            <a:ext cx="1697038" cy="1176338"/>
            <a:chOff x="4032" y="2832"/>
            <a:chExt cx="1069" cy="741"/>
          </a:xfrm>
        </p:grpSpPr>
        <p:sp>
          <p:nvSpPr>
            <p:cNvPr id="40968" name="Line 8">
              <a:extLst>
                <a:ext uri="{FF2B5EF4-FFF2-40B4-BE49-F238E27FC236}">
                  <a16:creationId xmlns:a16="http://schemas.microsoft.com/office/drawing/2014/main" xmlns="" id="{442CCA02-FA0E-4DC9-B35F-CFB81998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024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69" name="Line 9">
              <a:extLst>
                <a:ext uri="{FF2B5EF4-FFF2-40B4-BE49-F238E27FC236}">
                  <a16:creationId xmlns:a16="http://schemas.microsoft.com/office/drawing/2014/main" xmlns="" id="{1084BA26-F8D6-4A23-8BFE-1AC093732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24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xmlns="" id="{A3666410-07F2-4AB4-9BAF-F9A56AFEF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53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1" name="Text Box 11">
              <a:extLst>
                <a:ext uri="{FF2B5EF4-FFF2-40B4-BE49-F238E27FC236}">
                  <a16:creationId xmlns:a16="http://schemas.microsoft.com/office/drawing/2014/main" xmlns="" id="{7F8A15D9-C28B-44C0-A733-F6D0D4767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Ｄ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xmlns="" id="{9FDE24CB-E169-457C-BC4B-4617920C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3" name="Text Box 13">
              <a:extLst>
                <a:ext uri="{FF2B5EF4-FFF2-40B4-BE49-F238E27FC236}">
                  <a16:creationId xmlns:a16="http://schemas.microsoft.com/office/drawing/2014/main" xmlns="" id="{61257F67-7A87-4700-B3DC-74C7F5E31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0974" name="Oval 14">
              <a:extLst>
                <a:ext uri="{FF2B5EF4-FFF2-40B4-BE49-F238E27FC236}">
                  <a16:creationId xmlns:a16="http://schemas.microsoft.com/office/drawing/2014/main" xmlns="" id="{04D1370B-850A-475C-AC8C-A10643DF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xmlns="" id="{6BAB8BE7-51D8-49C5-80C7-892862535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0C8A14CD-AAFB-48C3-B2E5-C3D91D8D5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一、树的定义(举例)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xmlns="" id="{CF99705F-D6B1-490A-A2B3-3426A63E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053951F-7472-4EB9-8F5C-D9439551765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zh-CN" sz="24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xmlns="" id="{2F0BDF70-4994-42EF-93D4-638AED73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树的概念与基本术语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908FD4F1-B0FB-4625-AAFC-F05B9989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5105400"/>
            <a:ext cx="8763000" cy="1752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其中：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是根；其余结点分成三个互不相交的子集，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T1={B,E,F,K,L}； T2={C,G}； T3={D,H,I,J,M},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T1,T2,T3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都是根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的子树，且本身也是一棵树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xmlns="" id="{BBFFA60B-EE31-4EB8-9D4E-E53033E3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xmlns="" id="{70DE92FF-C94C-458C-8EFA-3CF38168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048000"/>
            <a:ext cx="533400" cy="533400"/>
          </a:xfrm>
          <a:prstGeom prst="ellipse">
            <a:avLst/>
          </a:prstGeom>
          <a:gradFill rotWithShape="0">
            <a:gsLst>
              <a:gs pos="0">
                <a:srgbClr val="FF7C80"/>
              </a:gs>
              <a:gs pos="100000">
                <a:srgbClr val="76393B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xmlns="" id="{F5980903-D2CC-4691-A368-9794183C5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C84"/>
                </a:solidFill>
                <a:latin typeface="Times New Roman" panose="02020603050405020304" pitchFamily="18" charset="0"/>
                <a:ea typeface="楷体_GB2312" pitchFamily="49" charset="-122"/>
              </a:rPr>
              <a:t>只有根结点的树</a:t>
            </a:r>
          </a:p>
        </p:txBody>
      </p:sp>
      <p:grpSp>
        <p:nvGrpSpPr>
          <p:cNvPr id="9225" name="Group 9">
            <a:extLst>
              <a:ext uri="{FF2B5EF4-FFF2-40B4-BE49-F238E27FC236}">
                <a16:creationId xmlns:a16="http://schemas.microsoft.com/office/drawing/2014/main" xmlns="" id="{B15922E3-2B0C-4418-A0C9-932EB8557BE9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133600"/>
            <a:ext cx="4038600" cy="2854325"/>
            <a:chOff x="2640" y="562"/>
            <a:chExt cx="2832" cy="1948"/>
          </a:xfrm>
        </p:grpSpPr>
        <p:sp>
          <p:nvSpPr>
            <p:cNvPr id="9227" name="Line 10">
              <a:extLst>
                <a:ext uri="{FF2B5EF4-FFF2-40B4-BE49-F238E27FC236}">
                  <a16:creationId xmlns:a16="http://schemas.microsoft.com/office/drawing/2014/main" xmlns="" id="{9760FA82-77D0-4C3A-B0DC-78EBA5625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392"/>
              <a:ext cx="288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11">
              <a:extLst>
                <a:ext uri="{FF2B5EF4-FFF2-40B4-BE49-F238E27FC236}">
                  <a16:creationId xmlns:a16="http://schemas.microsoft.com/office/drawing/2014/main" xmlns="" id="{17E18FAC-4164-4EDF-AFE4-2C87888094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392"/>
              <a:ext cx="288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2">
              <a:extLst>
                <a:ext uri="{FF2B5EF4-FFF2-40B4-BE49-F238E27FC236}">
                  <a16:creationId xmlns:a16="http://schemas.microsoft.com/office/drawing/2014/main" xmlns="" id="{41BA1C73-7326-46AB-90BE-974A59D32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440"/>
              <a:ext cx="0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3">
              <a:extLst>
                <a:ext uri="{FF2B5EF4-FFF2-40B4-BE49-F238E27FC236}">
                  <a16:creationId xmlns:a16="http://schemas.microsoft.com/office/drawing/2014/main" xmlns="" id="{C8D7FFD6-CD40-4F0A-9DF3-934355FE6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968"/>
              <a:ext cx="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4">
              <a:extLst>
                <a:ext uri="{FF2B5EF4-FFF2-40B4-BE49-F238E27FC236}">
                  <a16:creationId xmlns:a16="http://schemas.microsoft.com/office/drawing/2014/main" xmlns="" id="{5F44FCEB-0179-48E5-8ED0-86A17507F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16"/>
              <a:ext cx="67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15">
              <a:extLst>
                <a:ext uri="{FF2B5EF4-FFF2-40B4-BE49-F238E27FC236}">
                  <a16:creationId xmlns:a16="http://schemas.microsoft.com/office/drawing/2014/main" xmlns="" id="{8DF197FF-3E31-4E70-BBFE-00AEE903DB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816"/>
              <a:ext cx="57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16">
              <a:extLst>
                <a:ext uri="{FF2B5EF4-FFF2-40B4-BE49-F238E27FC236}">
                  <a16:creationId xmlns:a16="http://schemas.microsoft.com/office/drawing/2014/main" xmlns="" id="{10D9804E-90B5-44F8-8AB9-F80CB5DD5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864"/>
              <a:ext cx="0" cy="110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17">
              <a:extLst>
                <a:ext uri="{FF2B5EF4-FFF2-40B4-BE49-F238E27FC236}">
                  <a16:creationId xmlns:a16="http://schemas.microsoft.com/office/drawing/2014/main" xmlns="" id="{93FE8899-1EA9-4BD5-8493-3E9B03B0E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392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8">
              <a:extLst>
                <a:ext uri="{FF2B5EF4-FFF2-40B4-BE49-F238E27FC236}">
                  <a16:creationId xmlns:a16="http://schemas.microsoft.com/office/drawing/2014/main" xmlns="" id="{0E9086CB-D5D2-479C-9923-0820D1A4D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920"/>
              <a:ext cx="144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xmlns="" id="{C7A2B079-C147-42A2-8A78-ACB09E80E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392"/>
              <a:ext cx="432" cy="9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Oval 20">
              <a:extLst>
                <a:ext uri="{FF2B5EF4-FFF2-40B4-BE49-F238E27FC236}">
                  <a16:creationId xmlns:a16="http://schemas.microsoft.com/office/drawing/2014/main" xmlns="" id="{B9110C24-ABED-4429-9C04-12080B881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57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8" name="Oval 21">
              <a:extLst>
                <a:ext uri="{FF2B5EF4-FFF2-40B4-BE49-F238E27FC236}">
                  <a16:creationId xmlns:a16="http://schemas.microsoft.com/office/drawing/2014/main" xmlns="" id="{55AFE18E-1B09-4AC8-8318-C7E4321C7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0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39" name="Oval 22">
              <a:extLst>
                <a:ext uri="{FF2B5EF4-FFF2-40B4-BE49-F238E27FC236}">
                  <a16:creationId xmlns:a16="http://schemas.microsoft.com/office/drawing/2014/main" xmlns="" id="{471BC10A-4393-4F76-88E7-183383F93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0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0" name="Oval 23">
              <a:extLst>
                <a:ext uri="{FF2B5EF4-FFF2-40B4-BE49-F238E27FC236}">
                  <a16:creationId xmlns:a16="http://schemas.microsoft.com/office/drawing/2014/main" xmlns="" id="{FCFBB467-9B5C-42A1-994C-BE02660F1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104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1" name="Oval 24">
              <a:extLst>
                <a:ext uri="{FF2B5EF4-FFF2-40B4-BE49-F238E27FC236}">
                  <a16:creationId xmlns:a16="http://schemas.microsoft.com/office/drawing/2014/main" xmlns="" id="{C8405F54-F639-4C14-99B9-4967B62D8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2" name="Oval 25">
              <a:extLst>
                <a:ext uri="{FF2B5EF4-FFF2-40B4-BE49-F238E27FC236}">
                  <a16:creationId xmlns:a16="http://schemas.microsoft.com/office/drawing/2014/main" xmlns="" id="{E627CC5F-9FD0-45FE-9A39-38A4E189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3" name="Oval 26">
              <a:extLst>
                <a:ext uri="{FF2B5EF4-FFF2-40B4-BE49-F238E27FC236}">
                  <a16:creationId xmlns:a16="http://schemas.microsoft.com/office/drawing/2014/main" xmlns="" id="{1FFF80BE-F839-44BC-9BFE-F1FC6CD2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4" name="Oval 27">
              <a:extLst>
                <a:ext uri="{FF2B5EF4-FFF2-40B4-BE49-F238E27FC236}">
                  <a16:creationId xmlns:a16="http://schemas.microsoft.com/office/drawing/2014/main" xmlns="" id="{52457A12-6C56-42AE-B196-47E0C42EE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5" name="Oval 28">
              <a:extLst>
                <a:ext uri="{FF2B5EF4-FFF2-40B4-BE49-F238E27FC236}">
                  <a16:creationId xmlns:a16="http://schemas.microsoft.com/office/drawing/2014/main" xmlns="" id="{116AADDF-AAE0-4E23-A56D-D2F732178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6" name="Oval 29">
              <a:extLst>
                <a:ext uri="{FF2B5EF4-FFF2-40B4-BE49-F238E27FC236}">
                  <a16:creationId xmlns:a16="http://schemas.microsoft.com/office/drawing/2014/main" xmlns="" id="{522B87B4-9CAD-414B-B568-7EFF69926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7" name="Oval 30">
              <a:extLst>
                <a:ext uri="{FF2B5EF4-FFF2-40B4-BE49-F238E27FC236}">
                  <a16:creationId xmlns:a16="http://schemas.microsoft.com/office/drawing/2014/main" xmlns="" id="{7BC2E898-0B88-4A2F-96C3-E1A1C374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8" name="Oval 31">
              <a:extLst>
                <a:ext uri="{FF2B5EF4-FFF2-40B4-BE49-F238E27FC236}">
                  <a16:creationId xmlns:a16="http://schemas.microsoft.com/office/drawing/2014/main" xmlns="" id="{BCB72D17-8623-4F6F-8E81-1C05CD6E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49" name="Oval 32">
              <a:extLst>
                <a:ext uri="{FF2B5EF4-FFF2-40B4-BE49-F238E27FC236}">
                  <a16:creationId xmlns:a16="http://schemas.microsoft.com/office/drawing/2014/main" xmlns="" id="{4A3D0E10-4C6C-455E-A1F6-2214D4E7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160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250" name="Text Box 33">
              <a:extLst>
                <a:ext uri="{FF2B5EF4-FFF2-40B4-BE49-F238E27FC236}">
                  <a16:creationId xmlns:a16="http://schemas.microsoft.com/office/drawing/2014/main" xmlns="" id="{6924A96D-E08C-4AB8-A0F5-18B1BFC01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562"/>
              <a:ext cx="31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1" name="Text Box 34">
              <a:extLst>
                <a:ext uri="{FF2B5EF4-FFF2-40B4-BE49-F238E27FC236}">
                  <a16:creationId xmlns:a16="http://schemas.microsoft.com/office/drawing/2014/main" xmlns="" id="{A8804B87-F54F-45A5-9CDE-99195268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1091"/>
              <a:ext cx="31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2" name="Text Box 35">
              <a:extLst>
                <a:ext uri="{FF2B5EF4-FFF2-40B4-BE49-F238E27FC236}">
                  <a16:creationId xmlns:a16="http://schemas.microsoft.com/office/drawing/2014/main" xmlns="" id="{104F1ACD-62E2-44F1-B069-7705678A3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627"/>
              <a:ext cx="3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3" name="Text Box 36">
              <a:extLst>
                <a:ext uri="{FF2B5EF4-FFF2-40B4-BE49-F238E27FC236}">
                  <a16:creationId xmlns:a16="http://schemas.microsoft.com/office/drawing/2014/main" xmlns="" id="{92F80CA5-1F31-4062-AF1F-EB4ACB830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1091"/>
              <a:ext cx="31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4" name="Text Box 37">
              <a:extLst>
                <a:ext uri="{FF2B5EF4-FFF2-40B4-BE49-F238E27FC236}">
                  <a16:creationId xmlns:a16="http://schemas.microsoft.com/office/drawing/2014/main" xmlns="" id="{C9C19381-30D3-4076-8F1D-3006E0BE0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" y="1101"/>
              <a:ext cx="31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5" name="Text Box 38">
              <a:extLst>
                <a:ext uri="{FF2B5EF4-FFF2-40B4-BE49-F238E27FC236}">
                  <a16:creationId xmlns:a16="http://schemas.microsoft.com/office/drawing/2014/main" xmlns="" id="{952B64BB-A053-4641-AFC0-D2EA55B9C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1627"/>
              <a:ext cx="295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6" name="Text Box 39">
              <a:extLst>
                <a:ext uri="{FF2B5EF4-FFF2-40B4-BE49-F238E27FC236}">
                  <a16:creationId xmlns:a16="http://schemas.microsoft.com/office/drawing/2014/main" xmlns="" id="{C1CEE629-4634-4BDF-862C-FCA71E185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2" y="1627"/>
              <a:ext cx="28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7" name="Text Box 40">
              <a:extLst>
                <a:ext uri="{FF2B5EF4-FFF2-40B4-BE49-F238E27FC236}">
                  <a16:creationId xmlns:a16="http://schemas.microsoft.com/office/drawing/2014/main" xmlns="" id="{C12956B9-BFF3-45BE-822C-07DE585B5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2156"/>
              <a:ext cx="31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8" name="Text Box 41">
              <a:extLst>
                <a:ext uri="{FF2B5EF4-FFF2-40B4-BE49-F238E27FC236}">
                  <a16:creationId xmlns:a16="http://schemas.microsoft.com/office/drawing/2014/main" xmlns="" id="{50364284-E5EF-4BB2-99F5-E5114A432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" y="2156"/>
              <a:ext cx="28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L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59" name="Text Box 42">
              <a:extLst>
                <a:ext uri="{FF2B5EF4-FFF2-40B4-BE49-F238E27FC236}">
                  <a16:creationId xmlns:a16="http://schemas.microsoft.com/office/drawing/2014/main" xmlns="" id="{223D8B97-1FE1-4976-99F1-6C56DEB1A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1627"/>
              <a:ext cx="30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60" name="Text Box 43">
              <a:extLst>
                <a:ext uri="{FF2B5EF4-FFF2-40B4-BE49-F238E27FC236}">
                  <a16:creationId xmlns:a16="http://schemas.microsoft.com/office/drawing/2014/main" xmlns="" id="{25E864EF-45F5-4EEE-AFEB-898C533FD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" y="2156"/>
              <a:ext cx="33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61" name="Text Box 44">
              <a:extLst>
                <a:ext uri="{FF2B5EF4-FFF2-40B4-BE49-F238E27FC236}">
                  <a16:creationId xmlns:a16="http://schemas.microsoft.com/office/drawing/2014/main" xmlns="" id="{467862F8-2663-42BA-9E98-82E97B7C4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1628"/>
              <a:ext cx="19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62" name="Text Box 45">
              <a:extLst>
                <a:ext uri="{FF2B5EF4-FFF2-40B4-BE49-F238E27FC236}">
                  <a16:creationId xmlns:a16="http://schemas.microsoft.com/office/drawing/2014/main" xmlns="" id="{EBF7741E-4A75-49E4-8F77-2AE42E2E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" y="1628"/>
              <a:ext cx="26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CC"/>
                  </a:solidFill>
                  <a:latin typeface="Arial" panose="020B0604020202020204" pitchFamily="34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6" name="Text Box 46">
            <a:extLst>
              <a:ext uri="{FF2B5EF4-FFF2-40B4-BE49-F238E27FC236}">
                <a16:creationId xmlns:a16="http://schemas.microsoft.com/office/drawing/2014/main" xmlns="" id="{E8D8E033-288E-428C-916F-770B5F84B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0" y="44958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2C84"/>
                </a:solidFill>
                <a:latin typeface="Times New Roman" panose="02020603050405020304" pitchFamily="18" charset="0"/>
                <a:ea typeface="楷体_GB2312" pitchFamily="49" charset="-122"/>
              </a:rPr>
              <a:t>有13个结点的树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7CB3E16-19D0-4FB7-B2C8-3280B0522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二、先序遍历二叉树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xmlns="" id="{01139A63-89E4-44EC-9DE5-2A5F1268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005F04F-D61E-4D7B-90A7-292235687FF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zh-CN" sz="2400"/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xmlns="" id="{C35DB6BD-2DB1-4FDD-BA53-A27553B76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xmlns="" id="{0BA0E9B1-6000-4330-BB4B-B3DC07876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3.先序遍历左子树(</a:t>
            </a:r>
            <a:r>
              <a:rPr lang="en-US" altLang="zh-CN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4.先序遍历右子树(</a:t>
            </a:r>
            <a:r>
              <a:rPr lang="en-US" altLang="zh-CN" sz="3100" b="1" dirty="0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xmlns="" id="{971AC337-D626-4C9E-AA00-115FCE5B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1991" name="Group 30">
            <a:extLst>
              <a:ext uri="{FF2B5EF4-FFF2-40B4-BE49-F238E27FC236}">
                <a16:creationId xmlns:a16="http://schemas.microsoft.com/office/drawing/2014/main" xmlns="" id="{00DC1580-1D08-4C3B-BB20-699B94EEA3D2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334000"/>
            <a:ext cx="1697038" cy="1176338"/>
            <a:chOff x="4032" y="2832"/>
            <a:chExt cx="1069" cy="741"/>
          </a:xfrm>
        </p:grpSpPr>
        <p:sp>
          <p:nvSpPr>
            <p:cNvPr id="41992" name="Line 31">
              <a:extLst>
                <a:ext uri="{FF2B5EF4-FFF2-40B4-BE49-F238E27FC236}">
                  <a16:creationId xmlns:a16="http://schemas.microsoft.com/office/drawing/2014/main" xmlns="" id="{758F0C9B-1A45-4C6A-B453-EFD41594F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024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3" name="Line 32">
              <a:extLst>
                <a:ext uri="{FF2B5EF4-FFF2-40B4-BE49-F238E27FC236}">
                  <a16:creationId xmlns:a16="http://schemas.microsoft.com/office/drawing/2014/main" xmlns="" id="{376339AC-7214-4BA4-BB44-BDFAD0D99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24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Oval 33">
              <a:extLst>
                <a:ext uri="{FF2B5EF4-FFF2-40B4-BE49-F238E27FC236}">
                  <a16:creationId xmlns:a16="http://schemas.microsoft.com/office/drawing/2014/main" xmlns="" id="{B18D7FF4-3F5E-4385-918F-62082EB5D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53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995" name="Text Box 34">
              <a:extLst>
                <a:ext uri="{FF2B5EF4-FFF2-40B4-BE49-F238E27FC236}">
                  <a16:creationId xmlns:a16="http://schemas.microsoft.com/office/drawing/2014/main" xmlns="" id="{A3EEC2D7-6C9F-4C4A-A43C-0D4A9AEDA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Ｄ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996" name="Oval 35">
              <a:extLst>
                <a:ext uri="{FF2B5EF4-FFF2-40B4-BE49-F238E27FC236}">
                  <a16:creationId xmlns:a16="http://schemas.microsoft.com/office/drawing/2014/main" xmlns="" id="{3D05BC52-4788-45CE-B340-120A39C9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997" name="Text Box 36">
              <a:extLst>
                <a:ext uri="{FF2B5EF4-FFF2-40B4-BE49-F238E27FC236}">
                  <a16:creationId xmlns:a16="http://schemas.microsoft.com/office/drawing/2014/main" xmlns="" id="{2BA569FA-C564-4192-BB34-719707602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1998" name="Oval 37">
              <a:extLst>
                <a:ext uri="{FF2B5EF4-FFF2-40B4-BE49-F238E27FC236}">
                  <a16:creationId xmlns:a16="http://schemas.microsoft.com/office/drawing/2014/main" xmlns="" id="{F9916E1A-7CC5-413C-8213-E3C6CDDD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1999" name="Text Box 38">
              <a:extLst>
                <a:ext uri="{FF2B5EF4-FFF2-40B4-BE49-F238E27FC236}">
                  <a16:creationId xmlns:a16="http://schemas.microsoft.com/office/drawing/2014/main" xmlns="" id="{49827CB7-C210-4F4B-A912-A309AC5E7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71574132-702F-4DBA-A7AC-CBF2199F1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二、先序遍历二叉树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xmlns="" id="{ABECDC04-225E-4E5A-868F-21F7E7B6C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7AA39D0-3324-4DBE-9318-3BA654CE371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zh-CN" sz="2400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xmlns="" id="{34A2B052-D897-4FDF-867D-50FEFF1A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xmlns="" id="{CE8E75CB-D876-4971-9E8B-BB6E628BF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算法(举例)：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3.先序遍历左子树(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4.先序遍历右子树(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i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  <a:r>
              <a: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BDEGCF</a:t>
            </a:r>
            <a:endParaRPr lang="zh-CN" altLang="en-US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xmlns="" id="{FFD9232C-A372-4C72-A913-8245C23C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3015" name="Group 7">
            <a:extLst>
              <a:ext uri="{FF2B5EF4-FFF2-40B4-BE49-F238E27FC236}">
                <a16:creationId xmlns:a16="http://schemas.microsoft.com/office/drawing/2014/main" xmlns="" id="{D1213872-4A96-4727-9D60-8C3B6EFC296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43016" name="Line 8">
              <a:extLst>
                <a:ext uri="{FF2B5EF4-FFF2-40B4-BE49-F238E27FC236}">
                  <a16:creationId xmlns:a16="http://schemas.microsoft.com/office/drawing/2014/main" xmlns="" id="{DABA04F2-3E23-4F4D-9806-39148E0C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xmlns="" id="{1EEA6C90-B37D-4F51-8160-A04917AA20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18" name="Oval 10">
              <a:extLst>
                <a:ext uri="{FF2B5EF4-FFF2-40B4-BE49-F238E27FC236}">
                  <a16:creationId xmlns:a16="http://schemas.microsoft.com/office/drawing/2014/main" xmlns="" id="{803DDABD-D8BF-4E74-A6A7-494B2DD45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3019" name="Line 11">
              <a:extLst>
                <a:ext uri="{FF2B5EF4-FFF2-40B4-BE49-F238E27FC236}">
                  <a16:creationId xmlns:a16="http://schemas.microsoft.com/office/drawing/2014/main" xmlns="" id="{159A825D-A470-4AD9-8CC4-18A31EF56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20" name="Oval 12">
              <a:extLst>
                <a:ext uri="{FF2B5EF4-FFF2-40B4-BE49-F238E27FC236}">
                  <a16:creationId xmlns:a16="http://schemas.microsoft.com/office/drawing/2014/main" xmlns="" id="{25A4075C-49AB-4C88-BC07-6554E1E5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xmlns="" id="{8D61E936-C5CF-45F5-A286-5B2A6C19C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22" name="Oval 14">
              <a:extLst>
                <a:ext uri="{FF2B5EF4-FFF2-40B4-BE49-F238E27FC236}">
                  <a16:creationId xmlns:a16="http://schemas.microsoft.com/office/drawing/2014/main" xmlns="" id="{A70EE88A-346A-4AC5-934B-350825DE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3023" name="Line 15">
              <a:extLst>
                <a:ext uri="{FF2B5EF4-FFF2-40B4-BE49-F238E27FC236}">
                  <a16:creationId xmlns:a16="http://schemas.microsoft.com/office/drawing/2014/main" xmlns="" id="{54AF0B1C-BAF5-46C1-814B-834598D15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24" name="Oval 16">
              <a:extLst>
                <a:ext uri="{FF2B5EF4-FFF2-40B4-BE49-F238E27FC236}">
                  <a16:creationId xmlns:a16="http://schemas.microsoft.com/office/drawing/2014/main" xmlns="" id="{7015F6A3-0EB0-41CA-AD92-311B16BA8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3025" name="Oval 17">
              <a:extLst>
                <a:ext uri="{FF2B5EF4-FFF2-40B4-BE49-F238E27FC236}">
                  <a16:creationId xmlns:a16="http://schemas.microsoft.com/office/drawing/2014/main" xmlns="" id="{8CFD1EC9-A2A6-4A63-9DD4-17443B39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xmlns="" id="{69266A34-CADF-4049-AE58-A08981FBA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3027" name="Oval 19">
              <a:extLst>
                <a:ext uri="{FF2B5EF4-FFF2-40B4-BE49-F238E27FC236}">
                  <a16:creationId xmlns:a16="http://schemas.microsoft.com/office/drawing/2014/main" xmlns="" id="{1D9C944A-3214-4383-9A12-113AF9271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43028" name="Oval 20">
              <a:extLst>
                <a:ext uri="{FF2B5EF4-FFF2-40B4-BE49-F238E27FC236}">
                  <a16:creationId xmlns:a16="http://schemas.microsoft.com/office/drawing/2014/main" xmlns="" id="{A5C8B598-AAAA-4A52-8C9F-7FD40677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873E0AE2-160E-438B-8CDD-B444CB9F6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二、先序遍历二叉树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xmlns="" id="{C09786BA-14AA-4734-A7C4-5C9ECC55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E75EE91-2054-4B85-8527-179946232E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zh-CN" sz="240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xmlns="" id="{03CD2AA1-1DC5-49BA-ABB4-A74F7691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xmlns="" id="{5B5EA8FB-ABFF-4D7E-89CA-A2184699C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语言实现)：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void PreOrderTraverse 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BiNode*</a:t>
            </a:r>
            <a:r>
              <a:rPr lang="en-US" altLang="zh-CN" sz="2400">
                <a:ea typeface="黑体" panose="02010609060101010101" pitchFamily="49" charset="-122"/>
              </a:rPr>
              <a:t>  T 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if (T)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cout &lt;&lt; T-&gt;data;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PreOrderTraverse ( T-&gt;lChild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PreOrderTraverse ( T-&gt;rChild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xmlns="" id="{2A258286-D0B7-41DE-98BE-195BEA139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4039" name="Group 7">
            <a:extLst>
              <a:ext uri="{FF2B5EF4-FFF2-40B4-BE49-F238E27FC236}">
                <a16:creationId xmlns:a16="http://schemas.microsoft.com/office/drawing/2014/main" xmlns="" id="{FD150B07-155E-4F5B-95CA-00A46D63D0D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44040" name="Line 8">
              <a:extLst>
                <a:ext uri="{FF2B5EF4-FFF2-40B4-BE49-F238E27FC236}">
                  <a16:creationId xmlns:a16="http://schemas.microsoft.com/office/drawing/2014/main" xmlns="" id="{912D6454-503B-421A-84C3-41FB6A5E0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41" name="Line 9">
              <a:extLst>
                <a:ext uri="{FF2B5EF4-FFF2-40B4-BE49-F238E27FC236}">
                  <a16:creationId xmlns:a16="http://schemas.microsoft.com/office/drawing/2014/main" xmlns="" id="{58FB6E95-DA52-4C4C-9DA9-DA17C3853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42" name="Oval 10">
              <a:extLst>
                <a:ext uri="{FF2B5EF4-FFF2-40B4-BE49-F238E27FC236}">
                  <a16:creationId xmlns:a16="http://schemas.microsoft.com/office/drawing/2014/main" xmlns="" id="{E0CC9640-FB75-4914-9888-57C4EB40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4043" name="Line 11">
              <a:extLst>
                <a:ext uri="{FF2B5EF4-FFF2-40B4-BE49-F238E27FC236}">
                  <a16:creationId xmlns:a16="http://schemas.microsoft.com/office/drawing/2014/main" xmlns="" id="{26B8372A-0A1B-4753-87FB-07DB81119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44" name="Oval 12">
              <a:extLst>
                <a:ext uri="{FF2B5EF4-FFF2-40B4-BE49-F238E27FC236}">
                  <a16:creationId xmlns:a16="http://schemas.microsoft.com/office/drawing/2014/main" xmlns="" id="{22ABB8BD-1D97-425F-B8DB-268A60308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4045" name="Line 13">
              <a:extLst>
                <a:ext uri="{FF2B5EF4-FFF2-40B4-BE49-F238E27FC236}">
                  <a16:creationId xmlns:a16="http://schemas.microsoft.com/office/drawing/2014/main" xmlns="" id="{8E90B2E6-3ADF-4B06-BF10-2B4DDDB27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46" name="Oval 14">
              <a:extLst>
                <a:ext uri="{FF2B5EF4-FFF2-40B4-BE49-F238E27FC236}">
                  <a16:creationId xmlns:a16="http://schemas.microsoft.com/office/drawing/2014/main" xmlns="" id="{87B39AC2-A651-46F5-B9E8-10F3DAA2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4047" name="Line 15">
              <a:extLst>
                <a:ext uri="{FF2B5EF4-FFF2-40B4-BE49-F238E27FC236}">
                  <a16:creationId xmlns:a16="http://schemas.microsoft.com/office/drawing/2014/main" xmlns="" id="{21AF78E1-7317-4AA9-B689-14DA47713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48" name="Oval 16">
              <a:extLst>
                <a:ext uri="{FF2B5EF4-FFF2-40B4-BE49-F238E27FC236}">
                  <a16:creationId xmlns:a16="http://schemas.microsoft.com/office/drawing/2014/main" xmlns="" id="{C27FC9F7-3F57-44D3-87FF-3F2D0A77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4049" name="Oval 17">
              <a:extLst>
                <a:ext uri="{FF2B5EF4-FFF2-40B4-BE49-F238E27FC236}">
                  <a16:creationId xmlns:a16="http://schemas.microsoft.com/office/drawing/2014/main" xmlns="" id="{ABE915F4-5DB9-45A8-AFA2-FA554484C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4050" name="Line 18">
              <a:extLst>
                <a:ext uri="{FF2B5EF4-FFF2-40B4-BE49-F238E27FC236}">
                  <a16:creationId xmlns:a16="http://schemas.microsoft.com/office/drawing/2014/main" xmlns="" id="{5F6A2713-809C-42A1-A5F1-DCDB8A90F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4051" name="Oval 19">
              <a:extLst>
                <a:ext uri="{FF2B5EF4-FFF2-40B4-BE49-F238E27FC236}">
                  <a16:creationId xmlns:a16="http://schemas.microsoft.com/office/drawing/2014/main" xmlns="" id="{B7F47B72-91B0-48EE-A2C9-7E18D5EA8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44052" name="Oval 20">
              <a:extLst>
                <a:ext uri="{FF2B5EF4-FFF2-40B4-BE49-F238E27FC236}">
                  <a16:creationId xmlns:a16="http://schemas.microsoft.com/office/drawing/2014/main" xmlns="" id="{B9BCB5E4-56B4-4075-BEFB-965778DA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A4B088B-8C8B-426C-A7DD-5961E698C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二、先序遍历二叉树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xmlns="" id="{AD222A2A-747D-4414-8BAD-67ED6E7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B59CEC4-8E2A-4705-87BF-D9E2C4CA36E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33</a:t>
            </a:fld>
            <a:endParaRPr lang="en-US" altLang="zh-CN" sz="2400"/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xmlns="" id="{CD0C9322-DA33-4E20-BCC6-122159E55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C5A03166-4B70-49E4-B80E-341E31387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先序遍历中，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输出节点必为根节点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先序遍历序列，由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根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左子树先序遍历序列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 右子树先序遍历序列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组成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  <a:r>
              <a:rPr lang="en-US" altLang="zh-CN" i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BDEG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xmlns="" id="{13B76587-2094-4F8E-9C8A-514F0A7D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6087" name="Group 7">
            <a:extLst>
              <a:ext uri="{FF2B5EF4-FFF2-40B4-BE49-F238E27FC236}">
                <a16:creationId xmlns:a16="http://schemas.microsoft.com/office/drawing/2014/main" xmlns="" id="{EA62023C-B3DA-42AB-ABCF-97EFA16B61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46088" name="Line 8">
              <a:extLst>
                <a:ext uri="{FF2B5EF4-FFF2-40B4-BE49-F238E27FC236}">
                  <a16:creationId xmlns:a16="http://schemas.microsoft.com/office/drawing/2014/main" xmlns="" id="{98E2B4A4-8F70-4380-A1B6-C78A3D63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89" name="Line 9">
              <a:extLst>
                <a:ext uri="{FF2B5EF4-FFF2-40B4-BE49-F238E27FC236}">
                  <a16:creationId xmlns:a16="http://schemas.microsoft.com/office/drawing/2014/main" xmlns="" id="{764703D9-2BA7-467A-80A3-ABDB32963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0" name="Oval 10">
              <a:extLst>
                <a:ext uri="{FF2B5EF4-FFF2-40B4-BE49-F238E27FC236}">
                  <a16:creationId xmlns:a16="http://schemas.microsoft.com/office/drawing/2014/main" xmlns="" id="{2D7F5450-69D5-4CCD-9D52-37A8E5BA7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6091" name="Line 11">
              <a:extLst>
                <a:ext uri="{FF2B5EF4-FFF2-40B4-BE49-F238E27FC236}">
                  <a16:creationId xmlns:a16="http://schemas.microsoft.com/office/drawing/2014/main" xmlns="" id="{284A7515-4AD1-400B-9362-B9F74877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2" name="Oval 12">
              <a:extLst>
                <a:ext uri="{FF2B5EF4-FFF2-40B4-BE49-F238E27FC236}">
                  <a16:creationId xmlns:a16="http://schemas.microsoft.com/office/drawing/2014/main" xmlns="" id="{FA8F292E-3436-44FB-AC28-405AAB0F5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6093" name="Line 13">
              <a:extLst>
                <a:ext uri="{FF2B5EF4-FFF2-40B4-BE49-F238E27FC236}">
                  <a16:creationId xmlns:a16="http://schemas.microsoft.com/office/drawing/2014/main" xmlns="" id="{CC66C8C9-45E3-4834-84D7-F9017D779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4" name="Oval 14">
              <a:extLst>
                <a:ext uri="{FF2B5EF4-FFF2-40B4-BE49-F238E27FC236}">
                  <a16:creationId xmlns:a16="http://schemas.microsoft.com/office/drawing/2014/main" xmlns="" id="{0B8863C4-E6DA-42C2-8C62-4DC3C5063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6095" name="Line 15">
              <a:extLst>
                <a:ext uri="{FF2B5EF4-FFF2-40B4-BE49-F238E27FC236}">
                  <a16:creationId xmlns:a16="http://schemas.microsoft.com/office/drawing/2014/main" xmlns="" id="{AD82AE36-643C-4218-A02A-7E1AFA606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6" name="Oval 16">
              <a:extLst>
                <a:ext uri="{FF2B5EF4-FFF2-40B4-BE49-F238E27FC236}">
                  <a16:creationId xmlns:a16="http://schemas.microsoft.com/office/drawing/2014/main" xmlns="" id="{2757B1DF-8159-4258-AD96-6FE30D1A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6097" name="Oval 17">
              <a:extLst>
                <a:ext uri="{FF2B5EF4-FFF2-40B4-BE49-F238E27FC236}">
                  <a16:creationId xmlns:a16="http://schemas.microsoft.com/office/drawing/2014/main" xmlns="" id="{8D9C965D-5F08-40FD-B151-6A7A82FB3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6098" name="Line 18">
              <a:extLst>
                <a:ext uri="{FF2B5EF4-FFF2-40B4-BE49-F238E27FC236}">
                  <a16:creationId xmlns:a16="http://schemas.microsoft.com/office/drawing/2014/main" xmlns="" id="{22AB565F-7652-4716-89D1-887A0F8D4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6099" name="Oval 19">
              <a:extLst>
                <a:ext uri="{FF2B5EF4-FFF2-40B4-BE49-F238E27FC236}">
                  <a16:creationId xmlns:a16="http://schemas.microsoft.com/office/drawing/2014/main" xmlns="" id="{0A8E6E00-E505-4438-8C3C-DE023C85B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46100" name="Oval 20">
              <a:extLst>
                <a:ext uri="{FF2B5EF4-FFF2-40B4-BE49-F238E27FC236}">
                  <a16:creationId xmlns:a16="http://schemas.microsoft.com/office/drawing/2014/main" xmlns="" id="{82C66B74-E66F-4D66-B73D-2AA6085B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D39068E9-AE6E-4F62-B82C-AC9AC1790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三、中序遍历二叉树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xmlns="" id="{B9F33F67-EB37-48E7-B24E-E5910D42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3A0525B-12B8-47CA-AD24-3989F9EACA1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34</a:t>
            </a:fld>
            <a:endParaRPr lang="en-US" altLang="zh-CN" sz="2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xmlns="" id="{27AA3CD5-7401-415A-8822-2F80353C0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xmlns="" id="{148680EB-6EE4-42F5-8C15-1222EB19A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2.中序遍历左子树(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4.中序遍历右子树(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xmlns="" id="{A7BE70C3-A335-4503-8AB4-846E1CAA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7111" name="Group 7">
            <a:extLst>
              <a:ext uri="{FF2B5EF4-FFF2-40B4-BE49-F238E27FC236}">
                <a16:creationId xmlns:a16="http://schemas.microsoft.com/office/drawing/2014/main" xmlns="" id="{7E7F0E7E-34EE-45D2-A4A5-DA3FA43F8BF0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334000"/>
            <a:ext cx="1697038" cy="1176338"/>
            <a:chOff x="4032" y="2832"/>
            <a:chExt cx="1069" cy="741"/>
          </a:xfrm>
        </p:grpSpPr>
        <p:sp>
          <p:nvSpPr>
            <p:cNvPr id="47112" name="Line 8">
              <a:extLst>
                <a:ext uri="{FF2B5EF4-FFF2-40B4-BE49-F238E27FC236}">
                  <a16:creationId xmlns:a16="http://schemas.microsoft.com/office/drawing/2014/main" xmlns="" id="{86061A1F-805B-46BE-AD52-CC0E8E1E2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024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3" name="Line 9">
              <a:extLst>
                <a:ext uri="{FF2B5EF4-FFF2-40B4-BE49-F238E27FC236}">
                  <a16:creationId xmlns:a16="http://schemas.microsoft.com/office/drawing/2014/main" xmlns="" id="{152E690E-803D-4135-B069-A6F529391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24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4" name="Oval 10">
              <a:extLst>
                <a:ext uri="{FF2B5EF4-FFF2-40B4-BE49-F238E27FC236}">
                  <a16:creationId xmlns:a16="http://schemas.microsoft.com/office/drawing/2014/main" xmlns="" id="{A4623A94-C3CD-4BA1-9B7F-915243C6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53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xmlns="" id="{AD4631EB-C066-4C82-AB12-EC8F29CA2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Ｄ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7116" name="Oval 12">
              <a:extLst>
                <a:ext uri="{FF2B5EF4-FFF2-40B4-BE49-F238E27FC236}">
                  <a16:creationId xmlns:a16="http://schemas.microsoft.com/office/drawing/2014/main" xmlns="" id="{EE7626EB-2F2C-444E-95AE-12156F81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xmlns="" id="{E5D7E6A4-2444-47DF-9620-309FE69DA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118" name="Oval 14">
              <a:extLst>
                <a:ext uri="{FF2B5EF4-FFF2-40B4-BE49-F238E27FC236}">
                  <a16:creationId xmlns:a16="http://schemas.microsoft.com/office/drawing/2014/main" xmlns="" id="{FFB307DC-0B79-43E9-AD65-5826F3970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xmlns="" id="{465092B4-EBBF-4A6F-8616-ACA80FFA6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0090369C-5830-4BB6-AA12-2E3B9777B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三、中序遍历二叉树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xmlns="" id="{8ECED36C-EB22-4A13-9EA0-6F8907F9E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1FFC632-4787-40B1-9B2C-750B892CC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lang="en-US" altLang="zh-CN" sz="240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xmlns="" id="{2091E7D2-BE6E-4E0B-9FDD-35FEF85C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xmlns="" id="{2FAC1A9E-DC7B-442E-8378-88735264A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算法(举例)：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2.中序遍历左子树(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4.中序遍历右子树(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DBGE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  <a:endParaRPr lang="zh-CN" altLang="en-US" sz="2800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xmlns="" id="{A8B9D9E0-1183-4017-8915-6E04F85B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48135" name="Group 21">
            <a:extLst>
              <a:ext uri="{FF2B5EF4-FFF2-40B4-BE49-F238E27FC236}">
                <a16:creationId xmlns:a16="http://schemas.microsoft.com/office/drawing/2014/main" xmlns="" id="{C296E06D-6ECA-4F62-BFCA-D76A54822BA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48136" name="Line 22">
              <a:extLst>
                <a:ext uri="{FF2B5EF4-FFF2-40B4-BE49-F238E27FC236}">
                  <a16:creationId xmlns:a16="http://schemas.microsoft.com/office/drawing/2014/main" xmlns="" id="{A612FADB-9923-4F0B-968C-78A9065BA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37" name="Line 23">
              <a:extLst>
                <a:ext uri="{FF2B5EF4-FFF2-40B4-BE49-F238E27FC236}">
                  <a16:creationId xmlns:a16="http://schemas.microsoft.com/office/drawing/2014/main" xmlns="" id="{C47FECED-5E83-44C2-BA3A-745CD3D71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38" name="Oval 24">
              <a:extLst>
                <a:ext uri="{FF2B5EF4-FFF2-40B4-BE49-F238E27FC236}">
                  <a16:creationId xmlns:a16="http://schemas.microsoft.com/office/drawing/2014/main" xmlns="" id="{E1B7ACB8-427F-43FE-BC3E-BBB46374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8139" name="Line 25">
              <a:extLst>
                <a:ext uri="{FF2B5EF4-FFF2-40B4-BE49-F238E27FC236}">
                  <a16:creationId xmlns:a16="http://schemas.microsoft.com/office/drawing/2014/main" xmlns="" id="{93998765-CFD8-47D9-99BE-40C63CF1F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0" name="Oval 26">
              <a:extLst>
                <a:ext uri="{FF2B5EF4-FFF2-40B4-BE49-F238E27FC236}">
                  <a16:creationId xmlns:a16="http://schemas.microsoft.com/office/drawing/2014/main" xmlns="" id="{E1F3FA31-A811-466A-8783-22047BF0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48141" name="Line 27">
              <a:extLst>
                <a:ext uri="{FF2B5EF4-FFF2-40B4-BE49-F238E27FC236}">
                  <a16:creationId xmlns:a16="http://schemas.microsoft.com/office/drawing/2014/main" xmlns="" id="{C1CCD735-D0EA-4447-B8A1-2BF8BFBD2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2" name="Oval 28">
              <a:extLst>
                <a:ext uri="{FF2B5EF4-FFF2-40B4-BE49-F238E27FC236}">
                  <a16:creationId xmlns:a16="http://schemas.microsoft.com/office/drawing/2014/main" xmlns="" id="{41EA9712-B12A-4B94-9E22-043A2233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8143" name="Line 29">
              <a:extLst>
                <a:ext uri="{FF2B5EF4-FFF2-40B4-BE49-F238E27FC236}">
                  <a16:creationId xmlns:a16="http://schemas.microsoft.com/office/drawing/2014/main" xmlns="" id="{BD6F434F-A306-4018-959B-99CA682DA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4" name="Oval 30">
              <a:extLst>
                <a:ext uri="{FF2B5EF4-FFF2-40B4-BE49-F238E27FC236}">
                  <a16:creationId xmlns:a16="http://schemas.microsoft.com/office/drawing/2014/main" xmlns="" id="{CA1017E1-3A72-4DA2-8894-827F3D71C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48145" name="Oval 31">
              <a:extLst>
                <a:ext uri="{FF2B5EF4-FFF2-40B4-BE49-F238E27FC236}">
                  <a16:creationId xmlns:a16="http://schemas.microsoft.com/office/drawing/2014/main" xmlns="" id="{3B536CAF-0E91-46A8-BF8B-3C69A8C24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8146" name="Line 32">
              <a:extLst>
                <a:ext uri="{FF2B5EF4-FFF2-40B4-BE49-F238E27FC236}">
                  <a16:creationId xmlns:a16="http://schemas.microsoft.com/office/drawing/2014/main" xmlns="" id="{7A8FF774-807A-4942-91E5-36C05DC99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48147" name="Oval 33">
              <a:extLst>
                <a:ext uri="{FF2B5EF4-FFF2-40B4-BE49-F238E27FC236}">
                  <a16:creationId xmlns:a16="http://schemas.microsoft.com/office/drawing/2014/main" xmlns="" id="{D963E982-F389-4DF1-B05D-86233B07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48148" name="Oval 34">
              <a:extLst>
                <a:ext uri="{FF2B5EF4-FFF2-40B4-BE49-F238E27FC236}">
                  <a16:creationId xmlns:a16="http://schemas.microsoft.com/office/drawing/2014/main" xmlns="" id="{994DD564-20CF-4610-8DD2-AFA1693E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18C88A6-5641-48E3-9BB7-3187BD2269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三、中序遍历二叉树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xmlns="" id="{5CC28FB0-5E45-4111-A623-BFD5DFD9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31A1877-5744-445F-9532-20277402F4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lang="en-US" altLang="zh-CN" sz="240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xmlns="" id="{8FC953EB-DEED-43BF-A452-D9C4B7497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xmlns="" id="{94528EED-A39C-4E8C-80B0-F5FA2B825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语言实现)：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void InOrderTraverse 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BiNode*</a:t>
            </a:r>
            <a:r>
              <a:rPr lang="en-US" altLang="zh-CN" sz="2400">
                <a:ea typeface="黑体" panose="02010609060101010101" pitchFamily="49" charset="-122"/>
              </a:rPr>
              <a:t>  T 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if (T)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	    InOrderTraverse ( T-&gt;lChild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	    cout &lt;&lt; T-&gt;data;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InOrderTraverse ( T-&gt;rChild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xmlns="" id="{3B47577C-5484-4271-A1AC-CDC9ED60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xmlns="" id="{FE79879D-DFDB-4EA2-B2A8-8D11412FC9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3720591-4474-4327-8E2A-A92F0ED9F70A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2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F9BFF945-41F0-4231-AC5D-69D1F49E6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763588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仿宋_GB2312" pitchFamily="49" charset="-122"/>
                <a:ea typeface="仿宋_GB2312" pitchFamily="49" charset="-122"/>
              </a:rPr>
              <a:t>中序遍历二叉树的非递归算法</a:t>
            </a:r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xmlns="" id="{0DAB68B7-00FC-4ED5-B850-0135417A1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57313"/>
            <a:ext cx="89296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void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InOrderTraverse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T){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//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采用二叉链表存储结构，中序遍历二叉树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的非递归算法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stack&lt;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BiNode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*&gt; S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p=T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While (p||!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S.empty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()){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if(p){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当前结点入栈，遍历左子树</a:t>
            </a:r>
            <a:endParaRPr lang="en-US" altLang="zh-CN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&lt;&lt;p-&gt;data;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S.push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(p); p=p-&gt;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lchild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else{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退栈，访问退栈结点，遍历右子树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p=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S.top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();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S.pop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();   p=p-&gt;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rchild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}//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InOrderTraverse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3101D770-18B1-4E7E-AA37-A8B9792D2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三、中序遍历二叉树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xmlns="" id="{7CB948BF-CE92-4871-89EE-29CF7F1D2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C63C32F-0AD8-4933-BCCC-CEC0545D370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lang="en-US" altLang="zh-CN" sz="240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xmlns="" id="{1F02CEE3-9113-4587-B503-8123A544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D67B506A-D296-48C5-810C-4968E2388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中序遍历中，先于根节点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输出的节点为左子树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的节点，后于根节点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输出的节点为右子树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的节点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中序遍历序列，由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左子树中序遍历序列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根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右子树中序遍历序列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组成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i="1">
                <a:latin typeface="黑体" panose="02010609060101010101" pitchFamily="49" charset="-122"/>
                <a:ea typeface="黑体" panose="02010609060101010101" pitchFamily="49" charset="-122"/>
              </a:rPr>
              <a:t>输出结果： </a:t>
            </a:r>
            <a:r>
              <a:rPr lang="en-US" altLang="zh-CN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DBGE</a:t>
            </a:r>
            <a:r>
              <a:rPr lang="en-US" altLang="zh-CN" i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DFA5A345-7DC2-4D05-8B27-2C4C139B4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52231" name="Group 7">
            <a:extLst>
              <a:ext uri="{FF2B5EF4-FFF2-40B4-BE49-F238E27FC236}">
                <a16:creationId xmlns:a16="http://schemas.microsoft.com/office/drawing/2014/main" xmlns="" id="{BDCBF95B-4C8C-4E17-A4C2-4A2D2CB1CB63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52232" name="Line 8">
              <a:extLst>
                <a:ext uri="{FF2B5EF4-FFF2-40B4-BE49-F238E27FC236}">
                  <a16:creationId xmlns:a16="http://schemas.microsoft.com/office/drawing/2014/main" xmlns="" id="{F2E558A5-82B4-48AE-8442-9F12306A6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33" name="Line 9">
              <a:extLst>
                <a:ext uri="{FF2B5EF4-FFF2-40B4-BE49-F238E27FC236}">
                  <a16:creationId xmlns:a16="http://schemas.microsoft.com/office/drawing/2014/main" xmlns="" id="{AE63F4D8-5B2F-46B9-B622-388239B78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34" name="Oval 10">
              <a:extLst>
                <a:ext uri="{FF2B5EF4-FFF2-40B4-BE49-F238E27FC236}">
                  <a16:creationId xmlns:a16="http://schemas.microsoft.com/office/drawing/2014/main" xmlns="" id="{848FA381-60D5-4F40-BF0D-CC056EEB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2235" name="Line 11">
              <a:extLst>
                <a:ext uri="{FF2B5EF4-FFF2-40B4-BE49-F238E27FC236}">
                  <a16:creationId xmlns:a16="http://schemas.microsoft.com/office/drawing/2014/main" xmlns="" id="{32339D97-CD23-44F9-B0D2-3339C5595F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36" name="Oval 12">
              <a:extLst>
                <a:ext uri="{FF2B5EF4-FFF2-40B4-BE49-F238E27FC236}">
                  <a16:creationId xmlns:a16="http://schemas.microsoft.com/office/drawing/2014/main" xmlns="" id="{B5D03EE9-1856-46A1-B9A4-61963D233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2237" name="Line 13">
              <a:extLst>
                <a:ext uri="{FF2B5EF4-FFF2-40B4-BE49-F238E27FC236}">
                  <a16:creationId xmlns:a16="http://schemas.microsoft.com/office/drawing/2014/main" xmlns="" id="{5BFA190A-48C3-4CDC-B7FA-93DB849AE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38" name="Oval 14">
              <a:extLst>
                <a:ext uri="{FF2B5EF4-FFF2-40B4-BE49-F238E27FC236}">
                  <a16:creationId xmlns:a16="http://schemas.microsoft.com/office/drawing/2014/main" xmlns="" id="{5E17041B-9C21-4823-84A9-E98F07BE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2239" name="Line 15">
              <a:extLst>
                <a:ext uri="{FF2B5EF4-FFF2-40B4-BE49-F238E27FC236}">
                  <a16:creationId xmlns:a16="http://schemas.microsoft.com/office/drawing/2014/main" xmlns="" id="{538061C5-C67C-48E8-8110-D7F31C462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40" name="Oval 16">
              <a:extLst>
                <a:ext uri="{FF2B5EF4-FFF2-40B4-BE49-F238E27FC236}">
                  <a16:creationId xmlns:a16="http://schemas.microsoft.com/office/drawing/2014/main" xmlns="" id="{E97410EF-6422-42AC-8613-A3F602BAD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52241" name="Oval 17">
              <a:extLst>
                <a:ext uri="{FF2B5EF4-FFF2-40B4-BE49-F238E27FC236}">
                  <a16:creationId xmlns:a16="http://schemas.microsoft.com/office/drawing/2014/main" xmlns="" id="{1FAD7DE6-BC7C-4B87-AC2B-8A29B4748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2242" name="Line 18">
              <a:extLst>
                <a:ext uri="{FF2B5EF4-FFF2-40B4-BE49-F238E27FC236}">
                  <a16:creationId xmlns:a16="http://schemas.microsoft.com/office/drawing/2014/main" xmlns="" id="{4A9C3ED6-20D1-464C-A86D-C75133AD5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2243" name="Oval 19">
              <a:extLst>
                <a:ext uri="{FF2B5EF4-FFF2-40B4-BE49-F238E27FC236}">
                  <a16:creationId xmlns:a16="http://schemas.microsoft.com/office/drawing/2014/main" xmlns="" id="{31607834-6BBF-430A-9136-71622ACC9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2244" name="Oval 20">
              <a:extLst>
                <a:ext uri="{FF2B5EF4-FFF2-40B4-BE49-F238E27FC236}">
                  <a16:creationId xmlns:a16="http://schemas.microsoft.com/office/drawing/2014/main" xmlns="" id="{A231331F-98DB-499C-BF7F-237BAC42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C26232C8-D3FD-4DC4-847A-2710060F0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四、后序遍历二叉树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xmlns="" id="{F69F8ACE-8AF4-4839-AED1-103EA3DC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9765AC3-A9CD-4922-A10F-13DD1CA229D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39</a:t>
            </a:fld>
            <a:endParaRPr lang="en-US" altLang="zh-CN" sz="240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xmlns="" id="{271E5FA0-D22B-4CD1-A96A-FD978F38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xmlns="" id="{DF93AFA6-4A83-4F82-8866-FC0A1FD30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2.后序遍历左子树(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3.后序遍历右子树(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100" b="1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sz="3100" b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xmlns="" id="{F34AEBEB-0AB8-4F72-B2C0-853A5FDC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xmlns="" id="{933941D4-0B3F-476A-BA59-FD019422F7A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334000"/>
            <a:ext cx="1697038" cy="1176338"/>
            <a:chOff x="4032" y="2832"/>
            <a:chExt cx="1069" cy="741"/>
          </a:xfrm>
        </p:grpSpPr>
        <p:sp>
          <p:nvSpPr>
            <p:cNvPr id="53256" name="Line 8">
              <a:extLst>
                <a:ext uri="{FF2B5EF4-FFF2-40B4-BE49-F238E27FC236}">
                  <a16:creationId xmlns:a16="http://schemas.microsoft.com/office/drawing/2014/main" xmlns="" id="{8EB085CE-5540-4318-ACBC-2EDCCFD34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3024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xmlns="" id="{424D571E-0F2E-4F92-B33E-E4B33FD4A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024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Oval 10">
              <a:extLst>
                <a:ext uri="{FF2B5EF4-FFF2-40B4-BE49-F238E27FC236}">
                  <a16:creationId xmlns:a16="http://schemas.microsoft.com/office/drawing/2014/main" xmlns="" id="{BFD6A1B6-6FE4-478B-9CB9-FC0C7780F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853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3259" name="Text Box 11">
              <a:extLst>
                <a:ext uri="{FF2B5EF4-FFF2-40B4-BE49-F238E27FC236}">
                  <a16:creationId xmlns:a16="http://schemas.microsoft.com/office/drawing/2014/main" xmlns="" id="{055F2BDF-7DCD-4B10-B269-338A439CA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2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Ｄ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xmlns="" id="{E311564C-BF6E-46DA-B49B-06E613D67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xmlns="" id="{1A279336-E3CA-4F21-8CD8-0D19301EC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3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3262" name="Oval 14">
              <a:extLst>
                <a:ext uri="{FF2B5EF4-FFF2-40B4-BE49-F238E27FC236}">
                  <a16:creationId xmlns:a16="http://schemas.microsoft.com/office/drawing/2014/main" xmlns="" id="{5050C308-08EC-4706-A086-9F22C30A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8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3263" name="Text Box 15">
              <a:extLst>
                <a:ext uri="{FF2B5EF4-FFF2-40B4-BE49-F238E27FC236}">
                  <a16:creationId xmlns:a16="http://schemas.microsoft.com/office/drawing/2014/main" xmlns="" id="{47D42C1E-8CA4-4BE3-B53A-A890E27D2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23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07D16D74-E2AD-45A8-8FB4-405E05FF0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二、树的基本术语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xmlns="" id="{4E4A7295-47A2-44EE-A615-554614360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D8C36CA-B307-45FE-94CB-50774EB4710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lang="en-US" altLang="zh-CN" sz="240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xmlns="" id="{61321C17-778A-4918-9354-0EA625FE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树的概念与基本术语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xmlns="" id="{13CF47D4-F041-4C5A-8C4E-B65AF982E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：包含一个数据元素及若干指向其子树的分支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结点的度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：结点拥有的子树数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叶结点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：度为0的结点[没有子树的结点]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分支结点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：度不为0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的结点[包括根结点]，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也称为非终端结点。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除根外称为内部结点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xmlns="" id="{199CD75D-701E-4C65-BCDD-452DC5993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247" name="Group 61">
            <a:extLst>
              <a:ext uri="{FF2B5EF4-FFF2-40B4-BE49-F238E27FC236}">
                <a16:creationId xmlns:a16="http://schemas.microsoft.com/office/drawing/2014/main" xmlns="" id="{2416B950-4274-4F6A-A89A-3F8190054FE4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67200"/>
            <a:ext cx="4953000" cy="2439988"/>
            <a:chOff x="2640" y="2688"/>
            <a:chExt cx="3120" cy="1537"/>
          </a:xfrm>
        </p:grpSpPr>
        <p:sp>
          <p:nvSpPr>
            <p:cNvPr id="10248" name="Line 9">
              <a:extLst>
                <a:ext uri="{FF2B5EF4-FFF2-40B4-BE49-F238E27FC236}">
                  <a16:creationId xmlns:a16="http://schemas.microsoft.com/office/drawing/2014/main" xmlns="" id="{089A5D16-067D-4DA6-B926-FDC7E0264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3348"/>
              <a:ext cx="226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Line 10">
              <a:extLst>
                <a:ext uri="{FF2B5EF4-FFF2-40B4-BE49-F238E27FC236}">
                  <a16:creationId xmlns:a16="http://schemas.microsoft.com/office/drawing/2014/main" xmlns="" id="{B2BC8D64-AFCF-47F8-9138-F1381539D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72" y="3348"/>
              <a:ext cx="226" cy="2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11">
              <a:extLst>
                <a:ext uri="{FF2B5EF4-FFF2-40B4-BE49-F238E27FC236}">
                  <a16:creationId xmlns:a16="http://schemas.microsoft.com/office/drawing/2014/main" xmlns="" id="{083BBA29-82E6-4C7B-88AE-2408118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3386"/>
              <a:ext cx="0" cy="1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Line 12">
              <a:extLst>
                <a:ext uri="{FF2B5EF4-FFF2-40B4-BE49-F238E27FC236}">
                  <a16:creationId xmlns:a16="http://schemas.microsoft.com/office/drawing/2014/main" xmlns="" id="{48E4A181-EF25-4FE9-8527-A04ED6638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3806"/>
              <a:ext cx="0" cy="2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2" name="Line 13">
              <a:extLst>
                <a:ext uri="{FF2B5EF4-FFF2-40B4-BE49-F238E27FC236}">
                  <a16:creationId xmlns:a16="http://schemas.microsoft.com/office/drawing/2014/main" xmlns="" id="{C112E05C-C18F-4C8E-9067-5146CC8E5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8" y="2890"/>
              <a:ext cx="528" cy="30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14">
              <a:extLst>
                <a:ext uri="{FF2B5EF4-FFF2-40B4-BE49-F238E27FC236}">
                  <a16:creationId xmlns:a16="http://schemas.microsoft.com/office/drawing/2014/main" xmlns="" id="{5B314508-A1F4-4991-B1DC-E9AD20DA8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890"/>
              <a:ext cx="452" cy="30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15">
              <a:extLst>
                <a:ext uri="{FF2B5EF4-FFF2-40B4-BE49-F238E27FC236}">
                  <a16:creationId xmlns:a16="http://schemas.microsoft.com/office/drawing/2014/main" xmlns="" id="{752A2A62-5AA0-48FF-860B-1B82EB804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2928"/>
              <a:ext cx="0" cy="87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6">
              <a:extLst>
                <a:ext uri="{FF2B5EF4-FFF2-40B4-BE49-F238E27FC236}">
                  <a16:creationId xmlns:a16="http://schemas.microsoft.com/office/drawing/2014/main" xmlns="" id="{28C64616-ED32-4B6F-A89A-834A66533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5" y="3348"/>
              <a:ext cx="114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17">
              <a:extLst>
                <a:ext uri="{FF2B5EF4-FFF2-40B4-BE49-F238E27FC236}">
                  <a16:creationId xmlns:a16="http://schemas.microsoft.com/office/drawing/2014/main" xmlns="" id="{8CF2BE24-42B8-4D62-8426-E2ACB268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3767"/>
              <a:ext cx="113" cy="23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Line 18">
              <a:extLst>
                <a:ext uri="{FF2B5EF4-FFF2-40B4-BE49-F238E27FC236}">
                  <a16:creationId xmlns:a16="http://schemas.microsoft.com/office/drawing/2014/main" xmlns="" id="{FBB43498-5442-4397-9701-06340A9AE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3" y="3348"/>
              <a:ext cx="339" cy="76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Oval 19">
              <a:extLst>
                <a:ext uri="{FF2B5EF4-FFF2-40B4-BE49-F238E27FC236}">
                  <a16:creationId xmlns:a16="http://schemas.microsoft.com/office/drawing/2014/main" xmlns="" id="{308F5EB9-76E9-4FAF-A6ED-1425DDBD6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99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59" name="Line 20">
              <a:extLst>
                <a:ext uri="{FF2B5EF4-FFF2-40B4-BE49-F238E27FC236}">
                  <a16:creationId xmlns:a16="http://schemas.microsoft.com/office/drawing/2014/main" xmlns="" id="{964F56EC-4F21-4D6D-9E8A-FD2CCDEC4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2813"/>
              <a:ext cx="10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21">
              <a:extLst>
                <a:ext uri="{FF2B5EF4-FFF2-40B4-BE49-F238E27FC236}">
                  <a16:creationId xmlns:a16="http://schemas.microsoft.com/office/drawing/2014/main" xmlns="" id="{BDA3C266-6E23-4FC1-BE32-96022798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3118"/>
              <a:ext cx="264" cy="26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1" name="Oval 22">
              <a:extLst>
                <a:ext uri="{FF2B5EF4-FFF2-40B4-BE49-F238E27FC236}">
                  <a16:creationId xmlns:a16="http://schemas.microsoft.com/office/drawing/2014/main" xmlns="" id="{DC9F3BA2-620F-498D-A9F9-9C7ED1D7C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118"/>
              <a:ext cx="264" cy="26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2" name="Oval 23">
              <a:extLst>
                <a:ext uri="{FF2B5EF4-FFF2-40B4-BE49-F238E27FC236}">
                  <a16:creationId xmlns:a16="http://schemas.microsoft.com/office/drawing/2014/main" xmlns="" id="{5B687A1C-EEBB-4596-9428-2572C5763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118"/>
              <a:ext cx="264" cy="268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3" name="Oval 24">
              <a:extLst>
                <a:ext uri="{FF2B5EF4-FFF2-40B4-BE49-F238E27FC236}">
                  <a16:creationId xmlns:a16="http://schemas.microsoft.com/office/drawing/2014/main" xmlns="" id="{92B1DCFE-72A2-4224-A52A-331979C34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3539"/>
              <a:ext cx="263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4" name="Oval 25">
              <a:extLst>
                <a:ext uri="{FF2B5EF4-FFF2-40B4-BE49-F238E27FC236}">
                  <a16:creationId xmlns:a16="http://schemas.microsoft.com/office/drawing/2014/main" xmlns="" id="{1ACCBA0F-B192-459F-A3C3-6C790FD8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539"/>
              <a:ext cx="263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5" name="Oval 26">
              <a:extLst>
                <a:ext uri="{FF2B5EF4-FFF2-40B4-BE49-F238E27FC236}">
                  <a16:creationId xmlns:a16="http://schemas.microsoft.com/office/drawing/2014/main" xmlns="" id="{06148881-D538-4557-8764-064C82719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539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6" name="Oval 27">
              <a:extLst>
                <a:ext uri="{FF2B5EF4-FFF2-40B4-BE49-F238E27FC236}">
                  <a16:creationId xmlns:a16="http://schemas.microsoft.com/office/drawing/2014/main" xmlns="" id="{2A5227C9-49C6-419E-A617-27CD2BF67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3539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7" name="Oval 28">
              <a:extLst>
                <a:ext uri="{FF2B5EF4-FFF2-40B4-BE49-F238E27FC236}">
                  <a16:creationId xmlns:a16="http://schemas.microsoft.com/office/drawing/2014/main" xmlns="" id="{4A908863-A46A-4DB7-8F1A-1B45F28C7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539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8" name="Oval 29">
              <a:extLst>
                <a:ext uri="{FF2B5EF4-FFF2-40B4-BE49-F238E27FC236}">
                  <a16:creationId xmlns:a16="http://schemas.microsoft.com/office/drawing/2014/main" xmlns="" id="{ABC80AC0-2BF9-4409-80AE-030AC2DD2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3539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69" name="Oval 30">
              <a:extLst>
                <a:ext uri="{FF2B5EF4-FFF2-40B4-BE49-F238E27FC236}">
                  <a16:creationId xmlns:a16="http://schemas.microsoft.com/office/drawing/2014/main" xmlns="" id="{897816EE-A19B-4E91-AB14-F5F227402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958"/>
              <a:ext cx="263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70" name="Oval 31">
              <a:extLst>
                <a:ext uri="{FF2B5EF4-FFF2-40B4-BE49-F238E27FC236}">
                  <a16:creationId xmlns:a16="http://schemas.microsoft.com/office/drawing/2014/main" xmlns="" id="{26115F0C-5748-4A6F-A349-DC26EDDA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3958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71" name="Oval 32">
              <a:extLst>
                <a:ext uri="{FF2B5EF4-FFF2-40B4-BE49-F238E27FC236}">
                  <a16:creationId xmlns:a16="http://schemas.microsoft.com/office/drawing/2014/main" xmlns="" id="{D97F8AC6-E698-4BD9-9FE2-DFE46566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3958"/>
              <a:ext cx="264" cy="267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272" name="Line 33">
              <a:extLst>
                <a:ext uri="{FF2B5EF4-FFF2-40B4-BE49-F238E27FC236}">
                  <a16:creationId xmlns:a16="http://schemas.microsoft.com/office/drawing/2014/main" xmlns="" id="{EDEABDFF-1289-4676-86F3-FDFFC30F3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3234"/>
              <a:ext cx="56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Line 34">
              <a:extLst>
                <a:ext uri="{FF2B5EF4-FFF2-40B4-BE49-F238E27FC236}">
                  <a16:creationId xmlns:a16="http://schemas.microsoft.com/office/drawing/2014/main" xmlns="" id="{224E52F5-5AA3-4AC5-A651-9E6F4C87B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" y="3670"/>
              <a:ext cx="33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4" name="Line 35">
              <a:extLst>
                <a:ext uri="{FF2B5EF4-FFF2-40B4-BE49-F238E27FC236}">
                  <a16:creationId xmlns:a16="http://schemas.microsoft.com/office/drawing/2014/main" xmlns="" id="{5BCA3A3A-9C12-47CA-B5F3-4DA19D59A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4072"/>
              <a:ext cx="90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Text Box 36">
              <a:extLst>
                <a:ext uri="{FF2B5EF4-FFF2-40B4-BE49-F238E27FC236}">
                  <a16:creationId xmlns:a16="http://schemas.microsoft.com/office/drawing/2014/main" xmlns="" id="{FCF20EB1-7219-47D7-A0CB-69B8D0EBA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2688"/>
              <a:ext cx="3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6" name="Text Box 37">
              <a:extLst>
                <a:ext uri="{FF2B5EF4-FFF2-40B4-BE49-F238E27FC236}">
                  <a16:creationId xmlns:a16="http://schemas.microsoft.com/office/drawing/2014/main" xmlns="" id="{A8E53DDE-F9A8-462F-8968-BFBCB2EBB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3101"/>
              <a:ext cx="3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7" name="Text Box 38">
              <a:extLst>
                <a:ext uri="{FF2B5EF4-FFF2-40B4-BE49-F238E27FC236}">
                  <a16:creationId xmlns:a16="http://schemas.microsoft.com/office/drawing/2014/main" xmlns="" id="{E8A77609-CA05-4FD7-9BEC-DC8EDC2E4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3940"/>
              <a:ext cx="3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4层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39">
              <a:extLst>
                <a:ext uri="{FF2B5EF4-FFF2-40B4-BE49-F238E27FC236}">
                  <a16:creationId xmlns:a16="http://schemas.microsoft.com/office/drawing/2014/main" xmlns="" id="{FB5C0406-B234-44B3-97AA-1859F2409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" y="3520"/>
              <a:ext cx="35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3层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40">
              <a:extLst>
                <a:ext uri="{FF2B5EF4-FFF2-40B4-BE49-F238E27FC236}">
                  <a16:creationId xmlns:a16="http://schemas.microsoft.com/office/drawing/2014/main" xmlns="" id="{CAB45FDB-5877-4E21-A27A-4D68BE448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356"/>
              <a:ext cx="93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Height= 4</a:t>
              </a:r>
              <a:endParaRPr lang="en-US" altLang="zh-CN" sz="18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80" name="Line 41">
              <a:extLst>
                <a:ext uri="{FF2B5EF4-FFF2-40B4-BE49-F238E27FC236}">
                  <a16:creationId xmlns:a16="http://schemas.microsoft.com/office/drawing/2014/main" xmlns="" id="{A654C021-344C-45C3-BB0E-F6C0DBF22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3" y="2760"/>
              <a:ext cx="151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1" name="Line 42">
              <a:extLst>
                <a:ext uri="{FF2B5EF4-FFF2-40B4-BE49-F238E27FC236}">
                  <a16:creationId xmlns:a16="http://schemas.microsoft.com/office/drawing/2014/main" xmlns="" id="{D7F3C3E3-4D56-4D42-9CBB-EE28CDC7C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8" y="2760"/>
              <a:ext cx="0" cy="5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2" name="Line 43">
              <a:extLst>
                <a:ext uri="{FF2B5EF4-FFF2-40B4-BE49-F238E27FC236}">
                  <a16:creationId xmlns:a16="http://schemas.microsoft.com/office/drawing/2014/main" xmlns="" id="{E482C65D-4113-4B90-8DA0-A99770D2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3" y="4209"/>
              <a:ext cx="151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3" name="Line 44">
              <a:extLst>
                <a:ext uri="{FF2B5EF4-FFF2-40B4-BE49-F238E27FC236}">
                  <a16:creationId xmlns:a16="http://schemas.microsoft.com/office/drawing/2014/main" xmlns="" id="{00A5CD65-31A5-44A6-9932-B2046FD2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8" y="3676"/>
              <a:ext cx="0" cy="53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Text Box 45">
              <a:extLst>
                <a:ext uri="{FF2B5EF4-FFF2-40B4-BE49-F238E27FC236}">
                  <a16:creationId xmlns:a16="http://schemas.microsoft.com/office/drawing/2014/main" xmlns="" id="{B82D4194-9620-4B26-9414-3D31E507D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270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85" name="Text Box 46">
              <a:extLst>
                <a:ext uri="{FF2B5EF4-FFF2-40B4-BE49-F238E27FC236}">
                  <a16:creationId xmlns:a16="http://schemas.microsoft.com/office/drawing/2014/main" xmlns="" id="{AB55DE59-EACE-4EB1-B89C-1A60B18D1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3" y="312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86" name="Text Box 47">
              <a:extLst>
                <a:ext uri="{FF2B5EF4-FFF2-40B4-BE49-F238E27FC236}">
                  <a16:creationId xmlns:a16="http://schemas.microsoft.com/office/drawing/2014/main" xmlns="" id="{36BFFA52-6E3D-4088-B998-248C3EAD3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35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G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87" name="Text Box 48">
              <a:extLst>
                <a:ext uri="{FF2B5EF4-FFF2-40B4-BE49-F238E27FC236}">
                  <a16:creationId xmlns:a16="http://schemas.microsoft.com/office/drawing/2014/main" xmlns="" id="{CBFD4C57-0EDC-4093-A0B0-E3E8DAA85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12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88" name="Text Box 49">
              <a:extLst>
                <a:ext uri="{FF2B5EF4-FFF2-40B4-BE49-F238E27FC236}">
                  <a16:creationId xmlns:a16="http://schemas.microsoft.com/office/drawing/2014/main" xmlns="" id="{8890F2E6-C642-4749-AB1C-9058CD910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1" y="313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89" name="Text Box 50">
              <a:extLst>
                <a:ext uri="{FF2B5EF4-FFF2-40B4-BE49-F238E27FC236}">
                  <a16:creationId xmlns:a16="http://schemas.microsoft.com/office/drawing/2014/main" xmlns="" id="{8704185E-B558-482D-BBFE-54A34DD4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" y="3550"/>
              <a:ext cx="2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0" name="Text Box 51">
              <a:extLst>
                <a:ext uri="{FF2B5EF4-FFF2-40B4-BE49-F238E27FC236}">
                  <a16:creationId xmlns:a16="http://schemas.microsoft.com/office/drawing/2014/main" xmlns="" id="{F3D61F77-1726-4DA0-AF6D-500863D6F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" y="355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1" name="Text Box 52">
              <a:extLst>
                <a:ext uri="{FF2B5EF4-FFF2-40B4-BE49-F238E27FC236}">
                  <a16:creationId xmlns:a16="http://schemas.microsoft.com/office/drawing/2014/main" xmlns="" id="{C9F2DC5E-683C-4AEE-B790-A4F48E118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9" y="397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2" name="Text Box 53">
              <a:extLst>
                <a:ext uri="{FF2B5EF4-FFF2-40B4-BE49-F238E27FC236}">
                  <a16:creationId xmlns:a16="http://schemas.microsoft.com/office/drawing/2014/main" xmlns="" id="{E3F0C0CE-BF45-4E29-B253-8640B35FB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97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L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3" name="Text Box 54">
              <a:extLst>
                <a:ext uri="{FF2B5EF4-FFF2-40B4-BE49-F238E27FC236}">
                  <a16:creationId xmlns:a16="http://schemas.microsoft.com/office/drawing/2014/main" xmlns="" id="{4119F430-0030-49DA-813B-0D2C1331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355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55">
              <a:extLst>
                <a:ext uri="{FF2B5EF4-FFF2-40B4-BE49-F238E27FC236}">
                  <a16:creationId xmlns:a16="http://schemas.microsoft.com/office/drawing/2014/main" xmlns="" id="{1EF575A2-AC93-432C-8D1A-AC6C8596E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397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5" name="Text Box 56">
              <a:extLst>
                <a:ext uri="{FF2B5EF4-FFF2-40B4-BE49-F238E27FC236}">
                  <a16:creationId xmlns:a16="http://schemas.microsoft.com/office/drawing/2014/main" xmlns="" id="{5D27F731-BDF9-4CBB-80AA-E87F8E05A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3550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296" name="Text Box 57">
              <a:extLst>
                <a:ext uri="{FF2B5EF4-FFF2-40B4-BE49-F238E27FC236}">
                  <a16:creationId xmlns:a16="http://schemas.microsoft.com/office/drawing/2014/main" xmlns="" id="{26F69AB4-9D7E-45CE-ADAB-0087BB623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9" y="355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J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3B452FB7-D470-49CF-8452-8D7C3988F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四、后序遍历二叉树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xmlns="" id="{475C6D27-1414-42E0-99C9-90D6B99F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CCFB1D8-D20B-48CB-950B-60D218C6611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40</a:t>
            </a:fld>
            <a:endParaRPr lang="en-US" altLang="zh-CN" sz="2400"/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xmlns="" id="{38ECD3B9-883D-48CA-B819-4464E377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xmlns="" id="{EBA14F5F-F225-4156-AE8D-6C9F711E4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算法(举例)：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1.若二叉树为空，则返回；否则：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后序遍历左子树(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L)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后序遍历右子树(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R)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访问根节点(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D)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i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输出结果：</a:t>
            </a: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DGEBFC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xmlns="" id="{FEEF6F96-0495-4BFB-AE4A-23AF4CFE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54279" name="Group 7">
            <a:extLst>
              <a:ext uri="{FF2B5EF4-FFF2-40B4-BE49-F238E27FC236}">
                <a16:creationId xmlns:a16="http://schemas.microsoft.com/office/drawing/2014/main" xmlns="" id="{DE3B5A3B-450D-4448-9789-212ADCE7208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54280" name="Line 8">
              <a:extLst>
                <a:ext uri="{FF2B5EF4-FFF2-40B4-BE49-F238E27FC236}">
                  <a16:creationId xmlns:a16="http://schemas.microsoft.com/office/drawing/2014/main" xmlns="" id="{B4AFE193-D440-45B6-8BFE-C5B39B398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xmlns="" id="{E0F2F69F-3831-4CBF-AE17-1752D2B3C9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82" name="Oval 10">
              <a:extLst>
                <a:ext uri="{FF2B5EF4-FFF2-40B4-BE49-F238E27FC236}">
                  <a16:creationId xmlns:a16="http://schemas.microsoft.com/office/drawing/2014/main" xmlns="" id="{0A1670A6-BC81-4217-A7B5-2E84685D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xmlns="" id="{00AFD459-FCFF-44C9-9CE7-2CBB8E6CA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84" name="Oval 12">
              <a:extLst>
                <a:ext uri="{FF2B5EF4-FFF2-40B4-BE49-F238E27FC236}">
                  <a16:creationId xmlns:a16="http://schemas.microsoft.com/office/drawing/2014/main" xmlns="" id="{BC68D72E-2CE2-45D0-9F89-75F653397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xmlns="" id="{85AC8854-4744-4681-A6CD-4368851E0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86" name="Oval 14">
              <a:extLst>
                <a:ext uri="{FF2B5EF4-FFF2-40B4-BE49-F238E27FC236}">
                  <a16:creationId xmlns:a16="http://schemas.microsoft.com/office/drawing/2014/main" xmlns="" id="{5EA997D3-2E0E-4C75-8D51-F1A16A48B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xmlns="" id="{C86F39EE-05DB-42EF-8FA9-8BF7A7E93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88" name="Oval 16">
              <a:extLst>
                <a:ext uri="{FF2B5EF4-FFF2-40B4-BE49-F238E27FC236}">
                  <a16:creationId xmlns:a16="http://schemas.microsoft.com/office/drawing/2014/main" xmlns="" id="{BAB244D0-1DB4-4BAB-BE76-CE871FF1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54289" name="Oval 17">
              <a:extLst>
                <a:ext uri="{FF2B5EF4-FFF2-40B4-BE49-F238E27FC236}">
                  <a16:creationId xmlns:a16="http://schemas.microsoft.com/office/drawing/2014/main" xmlns="" id="{0133295A-4805-4505-990A-FF76DF79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4290" name="Line 18">
              <a:extLst>
                <a:ext uri="{FF2B5EF4-FFF2-40B4-BE49-F238E27FC236}">
                  <a16:creationId xmlns:a16="http://schemas.microsoft.com/office/drawing/2014/main" xmlns="" id="{D68884BC-B080-4733-9BC3-2D2C6245A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4291" name="Oval 19">
              <a:extLst>
                <a:ext uri="{FF2B5EF4-FFF2-40B4-BE49-F238E27FC236}">
                  <a16:creationId xmlns:a16="http://schemas.microsoft.com/office/drawing/2014/main" xmlns="" id="{55728574-6689-42E2-A1DF-4900965C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4292" name="Oval 20">
              <a:extLst>
                <a:ext uri="{FF2B5EF4-FFF2-40B4-BE49-F238E27FC236}">
                  <a16:creationId xmlns:a16="http://schemas.microsoft.com/office/drawing/2014/main" xmlns="" id="{2E0EDAD1-22A7-49EF-AF1D-5BF123B8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A2CF1470-08BA-4D09-BCE6-AB1945639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四、后序遍历二叉树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xmlns="" id="{1F167071-5F67-4B31-AD9F-38CFC9D3B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B56DFAB-31B4-4358-B884-D8D50F88DD6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41</a:t>
            </a:fld>
            <a:endParaRPr lang="en-US" altLang="zh-CN" sz="2400"/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xmlns="" id="{C73ECE12-10A5-4E98-B1C6-BAAA84F24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xmlns="" id="{E4981AF7-DF08-499E-81BD-54F026269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算法(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语言实现)：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void PostOrderTraverse (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BiNode*</a:t>
            </a:r>
            <a:r>
              <a:rPr lang="en-US" altLang="zh-CN" sz="2400">
                <a:ea typeface="黑体" panose="02010609060101010101" pitchFamily="49" charset="-122"/>
              </a:rPr>
              <a:t>  T 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if (T) {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	    PostOrderTraverse ( T-&gt;lChild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	    PostOrderTraverse ( T-&gt;rChild );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	    cout &lt;&lt; T-&gt;data;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xmlns="" id="{0852F097-0116-4AF4-9DE0-05400C7D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49628BB0-AC9D-4429-A518-FDCDE8821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四、后先序遍历二叉树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特性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xmlns="" id="{E3561A96-1EEA-40DF-9D5A-B87E302B7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41AC5A8-CAA6-46DB-BE3B-74658E0FF49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42</a:t>
            </a:fld>
            <a:endParaRPr lang="en-US" altLang="zh-CN" sz="24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xmlns="" id="{C51B087C-3629-4AA7-9B34-34DEA24F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xmlns="" id="{3DCEB00A-D7FF-4B7F-8281-49943C96F9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后序遍历中，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输出节点必为根节点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后序遍历序列，由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左子树后序遍历序列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右子树后序遍历序列 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组成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输出结果： </a:t>
            </a:r>
            <a:r>
              <a:rPr lang="en-US" altLang="zh-CN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DGEB</a:t>
            </a:r>
            <a:r>
              <a:rPr lang="en-US" altLang="zh-CN" i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  <a:r>
              <a:rPr lang="en-US" altLang="zh-CN" i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xmlns="" id="{5B03FE58-1918-40BF-A55F-4EC8FE9F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xmlns="" id="{42F0007A-19AB-4473-A24A-70CBF210C48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6700"/>
            <a:ext cx="2667000" cy="2514600"/>
            <a:chOff x="3696" y="2565"/>
            <a:chExt cx="1680" cy="1584"/>
          </a:xfrm>
        </p:grpSpPr>
        <p:sp>
          <p:nvSpPr>
            <p:cNvPr id="56328" name="Line 8">
              <a:extLst>
                <a:ext uri="{FF2B5EF4-FFF2-40B4-BE49-F238E27FC236}">
                  <a16:creationId xmlns:a16="http://schemas.microsoft.com/office/drawing/2014/main" xmlns="" id="{C2F62B9B-84C6-4607-B257-57AD384F2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xmlns="" id="{B40179AB-D9B1-4EAD-8E3D-CFF526A52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xmlns="" id="{4883E6FA-BE83-494E-8326-F9C0BC0CA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xmlns="" id="{BF4F0B34-F890-4285-A6DB-C14D2FC5A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32" name="Oval 12">
              <a:extLst>
                <a:ext uri="{FF2B5EF4-FFF2-40B4-BE49-F238E27FC236}">
                  <a16:creationId xmlns:a16="http://schemas.microsoft.com/office/drawing/2014/main" xmlns="" id="{626B7269-B269-4E0B-82DD-A98F59E1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xmlns="" id="{64C43AB5-3891-4856-A3C9-29F182ECB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34" name="Oval 14">
              <a:extLst>
                <a:ext uri="{FF2B5EF4-FFF2-40B4-BE49-F238E27FC236}">
                  <a16:creationId xmlns:a16="http://schemas.microsoft.com/office/drawing/2014/main" xmlns="" id="{D17FFC1D-70BF-4864-8613-69357E6FC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xmlns="" id="{3D7D69BC-3146-42B7-844A-3BFED66FD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xmlns="" id="{06C6CED8-B78E-4851-A40F-92F23EB3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56337" name="Oval 17">
              <a:extLst>
                <a:ext uri="{FF2B5EF4-FFF2-40B4-BE49-F238E27FC236}">
                  <a16:creationId xmlns:a16="http://schemas.microsoft.com/office/drawing/2014/main" xmlns="" id="{1EC9DEF1-B1A4-4ABA-A765-128F99414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6338" name="Line 18">
              <a:extLst>
                <a:ext uri="{FF2B5EF4-FFF2-40B4-BE49-F238E27FC236}">
                  <a16:creationId xmlns:a16="http://schemas.microsoft.com/office/drawing/2014/main" xmlns="" id="{53D4BE07-C2E9-4C89-BB52-551DA97CE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56339" name="Oval 19">
              <a:extLst>
                <a:ext uri="{FF2B5EF4-FFF2-40B4-BE49-F238E27FC236}">
                  <a16:creationId xmlns:a16="http://schemas.microsoft.com/office/drawing/2014/main" xmlns="" id="{529AC7B7-1573-4EB2-B561-54D9E4BE6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6340" name="Oval 20">
              <a:extLst>
                <a:ext uri="{FF2B5EF4-FFF2-40B4-BE49-F238E27FC236}">
                  <a16:creationId xmlns:a16="http://schemas.microsoft.com/office/drawing/2014/main" xmlns="" id="{47C2EF6B-00A8-46AC-A6FF-1B3102DB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xmlns="" id="{DBF6CA75-6E4F-42F4-9682-CAFE143BDE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00800"/>
            <a:ext cx="733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72927E9-8521-4BDB-9A07-53BD81A53CE7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Rectangle 4">
            <a:extLst>
              <a:ext uri="{FF2B5EF4-FFF2-40B4-BE49-F238E27FC236}">
                <a16:creationId xmlns:a16="http://schemas.microsoft.com/office/drawing/2014/main" xmlns="" id="{AEB5CBD3-B76E-428A-AC5A-898B6F7418C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785813" y="357188"/>
            <a:ext cx="7643812" cy="609600"/>
          </a:xfrm>
          <a:noFill/>
        </p:spPr>
        <p:txBody>
          <a:bodyPr anchor="ctr"/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例题：写出左图二叉树的先序、中序、后序遍历结果</a:t>
            </a:r>
          </a:p>
        </p:txBody>
      </p:sp>
      <p:grpSp>
        <p:nvGrpSpPr>
          <p:cNvPr id="57348" name="Group 44">
            <a:extLst>
              <a:ext uri="{FF2B5EF4-FFF2-40B4-BE49-F238E27FC236}">
                <a16:creationId xmlns:a16="http://schemas.microsoft.com/office/drawing/2014/main" xmlns="" id="{948F4AEA-A55F-4964-8889-1C6DA88C8CA7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428750"/>
            <a:ext cx="3032125" cy="4340225"/>
            <a:chOff x="1512" y="647"/>
            <a:chExt cx="1909" cy="2734"/>
          </a:xfrm>
        </p:grpSpPr>
        <p:grpSp>
          <p:nvGrpSpPr>
            <p:cNvPr id="57352" name="Group 45">
              <a:extLst>
                <a:ext uri="{FF2B5EF4-FFF2-40B4-BE49-F238E27FC236}">
                  <a16:creationId xmlns:a16="http://schemas.microsoft.com/office/drawing/2014/main" xmlns="" id="{1CBF6112-2C2C-4FD3-9895-2AB9B8F37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57385" name="Oval 46">
                <a:extLst>
                  <a:ext uri="{FF2B5EF4-FFF2-40B4-BE49-F238E27FC236}">
                    <a16:creationId xmlns:a16="http://schemas.microsoft.com/office/drawing/2014/main" xmlns="" id="{D1DD9BB3-69C9-480A-9EC1-E41760140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86" name="Rectangle 47">
                <a:extLst>
                  <a:ext uri="{FF2B5EF4-FFF2-40B4-BE49-F238E27FC236}">
                    <a16:creationId xmlns:a16="http://schemas.microsoft.com/office/drawing/2014/main" xmlns="" id="{1C6684A0-9A1A-4527-B500-02D891DD6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grpSp>
          <p:nvGrpSpPr>
            <p:cNvPr id="57353" name="Group 48">
              <a:extLst>
                <a:ext uri="{FF2B5EF4-FFF2-40B4-BE49-F238E27FC236}">
                  <a16:creationId xmlns:a16="http://schemas.microsoft.com/office/drawing/2014/main" xmlns="" id="{15EC31F2-FBC4-4FED-A7B8-6DE05C46D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57383" name="Oval 49">
                <a:extLst>
                  <a:ext uri="{FF2B5EF4-FFF2-40B4-BE49-F238E27FC236}">
                    <a16:creationId xmlns:a16="http://schemas.microsoft.com/office/drawing/2014/main" xmlns="" id="{CEB9997E-61C8-4309-821D-997FA13A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84" name="Rectangle 50">
                <a:extLst>
                  <a:ext uri="{FF2B5EF4-FFF2-40B4-BE49-F238E27FC236}">
                    <a16:creationId xmlns:a16="http://schemas.microsoft.com/office/drawing/2014/main" xmlns="" id="{3DC6FCAC-9016-4D65-8527-DAB0F1098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sp>
          <p:nvSpPr>
            <p:cNvPr id="57354" name="Line 51">
              <a:extLst>
                <a:ext uri="{FF2B5EF4-FFF2-40B4-BE49-F238E27FC236}">
                  <a16:creationId xmlns:a16="http://schemas.microsoft.com/office/drawing/2014/main" xmlns="" id="{C5E92E26-C3A8-4B71-B78D-873B4A3AA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55" name="Group 52">
              <a:extLst>
                <a:ext uri="{FF2B5EF4-FFF2-40B4-BE49-F238E27FC236}">
                  <a16:creationId xmlns:a16="http://schemas.microsoft.com/office/drawing/2014/main" xmlns="" id="{F1350CEA-E93F-49B7-AC09-E53E9A91A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8" y="2478"/>
              <a:ext cx="360" cy="359"/>
              <a:chOff x="1014" y="3361"/>
              <a:chExt cx="360" cy="359"/>
            </a:xfrm>
          </p:grpSpPr>
          <p:sp>
            <p:nvSpPr>
              <p:cNvPr id="57381" name="Oval 53">
                <a:extLst>
                  <a:ext uri="{FF2B5EF4-FFF2-40B4-BE49-F238E27FC236}">
                    <a16:creationId xmlns:a16="http://schemas.microsoft.com/office/drawing/2014/main" xmlns="" id="{DD13CF3D-9E57-4453-A167-5A370303E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82" name="Rectangle 54">
                <a:extLst>
                  <a:ext uri="{FF2B5EF4-FFF2-40B4-BE49-F238E27FC236}">
                    <a16:creationId xmlns:a16="http://schemas.microsoft.com/office/drawing/2014/main" xmlns="" id="{C7E1D423-E926-4CE1-9BCC-9590C0E94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57356" name="Line 55">
              <a:extLst>
                <a:ext uri="{FF2B5EF4-FFF2-40B4-BE49-F238E27FC236}">
                  <a16:creationId xmlns:a16="http://schemas.microsoft.com/office/drawing/2014/main" xmlns="" id="{FFA605C1-1EAE-4CEC-B3BE-9044A05C64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795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57" name="Group 56">
              <a:extLst>
                <a:ext uri="{FF2B5EF4-FFF2-40B4-BE49-F238E27FC236}">
                  <a16:creationId xmlns:a16="http://schemas.microsoft.com/office/drawing/2014/main" xmlns="" id="{1CD3AA94-E730-4A9A-8343-3596A170D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797"/>
              <a:ext cx="360" cy="359"/>
              <a:chOff x="1848" y="2235"/>
              <a:chExt cx="360" cy="359"/>
            </a:xfrm>
          </p:grpSpPr>
          <p:sp>
            <p:nvSpPr>
              <p:cNvPr id="57379" name="Oval 57">
                <a:extLst>
                  <a:ext uri="{FF2B5EF4-FFF2-40B4-BE49-F238E27FC236}">
                    <a16:creationId xmlns:a16="http://schemas.microsoft.com/office/drawing/2014/main" xmlns="" id="{B7359D93-2A66-4E26-832E-89812BE2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80" name="Rectangle 58">
                <a:extLst>
                  <a:ext uri="{FF2B5EF4-FFF2-40B4-BE49-F238E27FC236}">
                    <a16:creationId xmlns:a16="http://schemas.microsoft.com/office/drawing/2014/main" xmlns="" id="{C27CE4E9-5B4E-47A1-A005-2E41D6B92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228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</p:grpSp>
        <p:grpSp>
          <p:nvGrpSpPr>
            <p:cNvPr id="57358" name="Group 59">
              <a:extLst>
                <a:ext uri="{FF2B5EF4-FFF2-40B4-BE49-F238E27FC236}">
                  <a16:creationId xmlns:a16="http://schemas.microsoft.com/office/drawing/2014/main" xmlns="" id="{4E27C4C7-DFEC-43FB-B9F0-DB1F2D96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3022"/>
              <a:ext cx="360" cy="359"/>
              <a:chOff x="1420" y="2812"/>
              <a:chExt cx="360" cy="359"/>
            </a:xfrm>
          </p:grpSpPr>
          <p:sp>
            <p:nvSpPr>
              <p:cNvPr id="57377" name="Oval 60">
                <a:extLst>
                  <a:ext uri="{FF2B5EF4-FFF2-40B4-BE49-F238E27FC236}">
                    <a16:creationId xmlns:a16="http://schemas.microsoft.com/office/drawing/2014/main" xmlns="" id="{E6CD3B32-5EDC-4A6D-8DBD-F7C82F538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78" name="Rectangle 61">
                <a:extLst>
                  <a:ext uri="{FF2B5EF4-FFF2-40B4-BE49-F238E27FC236}">
                    <a16:creationId xmlns:a16="http://schemas.microsoft.com/office/drawing/2014/main" xmlns="" id="{B97AF525-7977-4F75-8EF5-9FFC58C0A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K</a:t>
                </a:r>
              </a:p>
            </p:txBody>
          </p:sp>
        </p:grpSp>
        <p:sp>
          <p:nvSpPr>
            <p:cNvPr id="57359" name="Line 62">
              <a:extLst>
                <a:ext uri="{FF2B5EF4-FFF2-40B4-BE49-F238E27FC236}">
                  <a16:creationId xmlns:a16="http://schemas.microsoft.com/office/drawing/2014/main" xmlns="" id="{00CA1095-8B95-4F74-B100-A5CD1733F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480"/>
              <a:ext cx="272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0" name="Line 63">
              <a:extLst>
                <a:ext uri="{FF2B5EF4-FFF2-40B4-BE49-F238E27FC236}">
                  <a16:creationId xmlns:a16="http://schemas.microsoft.com/office/drawing/2014/main" xmlns="" id="{65F65960-44BA-4016-B450-2EABFFA0E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2160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61" name="Group 64">
              <a:extLst>
                <a:ext uri="{FF2B5EF4-FFF2-40B4-BE49-F238E27FC236}">
                  <a16:creationId xmlns:a16="http://schemas.microsoft.com/office/drawing/2014/main" xmlns="" id="{490D8526-B6EB-41B9-90D9-D78B18056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162"/>
              <a:ext cx="360" cy="359"/>
              <a:chOff x="3082" y="1668"/>
              <a:chExt cx="360" cy="359"/>
            </a:xfrm>
          </p:grpSpPr>
          <p:sp>
            <p:nvSpPr>
              <p:cNvPr id="57375" name="Oval 65">
                <a:extLst>
                  <a:ext uri="{FF2B5EF4-FFF2-40B4-BE49-F238E27FC236}">
                    <a16:creationId xmlns:a16="http://schemas.microsoft.com/office/drawing/2014/main" xmlns="" id="{0DC26C36-0361-4C6E-ADEE-011325BE3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76" name="Rectangle 66">
                <a:extLst>
                  <a:ext uri="{FF2B5EF4-FFF2-40B4-BE49-F238E27FC236}">
                    <a16:creationId xmlns:a16="http://schemas.microsoft.com/office/drawing/2014/main" xmlns="" id="{D02F9BF6-6E80-4FF4-BDF8-191127533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57362" name="Group 67">
              <a:extLst>
                <a:ext uri="{FF2B5EF4-FFF2-40B4-BE49-F238E27FC236}">
                  <a16:creationId xmlns:a16="http://schemas.microsoft.com/office/drawing/2014/main" xmlns="" id="{E4FAF420-E7B5-4260-A5DF-2FAD4DE17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387"/>
              <a:ext cx="360" cy="359"/>
              <a:chOff x="2664" y="2236"/>
              <a:chExt cx="360" cy="359"/>
            </a:xfrm>
          </p:grpSpPr>
          <p:sp>
            <p:nvSpPr>
              <p:cNvPr id="57373" name="Oval 68">
                <a:extLst>
                  <a:ext uri="{FF2B5EF4-FFF2-40B4-BE49-F238E27FC236}">
                    <a16:creationId xmlns:a16="http://schemas.microsoft.com/office/drawing/2014/main" xmlns="" id="{859110A1-25C3-4DB4-B7FD-B4ED4949B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74" name="Rectangle 69">
                <a:extLst>
                  <a:ext uri="{FF2B5EF4-FFF2-40B4-BE49-F238E27FC236}">
                    <a16:creationId xmlns:a16="http://schemas.microsoft.com/office/drawing/2014/main" xmlns="" id="{AF4E8D60-2A88-4E53-9900-DA3CDE831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57363" name="Group 70">
              <a:extLst>
                <a:ext uri="{FF2B5EF4-FFF2-40B4-BE49-F238E27FC236}">
                  <a16:creationId xmlns:a16="http://schemas.microsoft.com/office/drawing/2014/main" xmlns="" id="{FD1E7781-238C-4342-AAFA-EB1295750F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797"/>
              <a:ext cx="360" cy="359"/>
              <a:chOff x="2268" y="2793"/>
              <a:chExt cx="360" cy="359"/>
            </a:xfrm>
          </p:grpSpPr>
          <p:sp>
            <p:nvSpPr>
              <p:cNvPr id="57371" name="Oval 71">
                <a:extLst>
                  <a:ext uri="{FF2B5EF4-FFF2-40B4-BE49-F238E27FC236}">
                    <a16:creationId xmlns:a16="http://schemas.microsoft.com/office/drawing/2014/main" xmlns="" id="{F01FD9FF-B594-4C10-BC14-57A866E6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72" name="Rectangle 72">
                <a:extLst>
                  <a:ext uri="{FF2B5EF4-FFF2-40B4-BE49-F238E27FC236}">
                    <a16:creationId xmlns:a16="http://schemas.microsoft.com/office/drawing/2014/main" xmlns="" id="{8CF7029A-83D0-4DEA-9A7B-EDF90F57D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57364" name="Line 73">
              <a:extLst>
                <a:ext uri="{FF2B5EF4-FFF2-40B4-BE49-F238E27FC236}">
                  <a16:creationId xmlns:a16="http://schemas.microsoft.com/office/drawing/2014/main" xmlns="" id="{E73DEA75-31A5-4B84-B78B-8EA5B6D04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988"/>
              <a:ext cx="369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74">
              <a:extLst>
                <a:ext uri="{FF2B5EF4-FFF2-40B4-BE49-F238E27FC236}">
                  <a16:creationId xmlns:a16="http://schemas.microsoft.com/office/drawing/2014/main" xmlns="" id="{6B5A30FC-C318-42BF-8B95-7CF29FD46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480"/>
              <a:ext cx="227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75">
              <a:extLst>
                <a:ext uri="{FF2B5EF4-FFF2-40B4-BE49-F238E27FC236}">
                  <a16:creationId xmlns:a16="http://schemas.microsoft.com/office/drawing/2014/main" xmlns="" id="{DBE44348-5400-4566-ADA5-4DD76EEB1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2115"/>
              <a:ext cx="227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7367" name="Group 76">
              <a:extLst>
                <a:ext uri="{FF2B5EF4-FFF2-40B4-BE49-F238E27FC236}">
                  <a16:creationId xmlns:a16="http://schemas.microsoft.com/office/drawing/2014/main" xmlns="" id="{85B0FB54-DC7D-4313-BA39-9F8ED93E0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976"/>
              <a:ext cx="360" cy="359"/>
              <a:chOff x="1818" y="3360"/>
              <a:chExt cx="360" cy="359"/>
            </a:xfrm>
          </p:grpSpPr>
          <p:sp>
            <p:nvSpPr>
              <p:cNvPr id="57369" name="Oval 77">
                <a:extLst>
                  <a:ext uri="{FF2B5EF4-FFF2-40B4-BE49-F238E27FC236}">
                    <a16:creationId xmlns:a16="http://schemas.microsoft.com/office/drawing/2014/main" xmlns="" id="{4C28E1C6-402E-46EA-9F20-F1841C3F4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7370" name="Rectangle 78">
                <a:extLst>
                  <a:ext uri="{FF2B5EF4-FFF2-40B4-BE49-F238E27FC236}">
                    <a16:creationId xmlns:a16="http://schemas.microsoft.com/office/drawing/2014/main" xmlns="" id="{5D5D2065-29B0-4237-B402-8A398BB3A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</a:p>
            </p:txBody>
          </p:sp>
        </p:grpSp>
        <p:sp>
          <p:nvSpPr>
            <p:cNvPr id="57368" name="Line 79">
              <a:extLst>
                <a:ext uri="{FF2B5EF4-FFF2-40B4-BE49-F238E27FC236}">
                  <a16:creationId xmlns:a16="http://schemas.microsoft.com/office/drawing/2014/main" xmlns="" id="{96C68DEE-FAED-4E49-9023-EF275DAF7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795"/>
              <a:ext cx="227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5152" name="Text Box 80">
            <a:extLst>
              <a:ext uri="{FF2B5EF4-FFF2-40B4-BE49-F238E27FC236}">
                <a16:creationId xmlns:a16="http://schemas.microsoft.com/office/drawing/2014/main" xmlns="" id="{419B261F-E811-45ED-8E2E-4E197DEB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1785938"/>
            <a:ext cx="5287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先序遍历序列：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ABCDEFGHK</a:t>
            </a:r>
          </a:p>
        </p:txBody>
      </p:sp>
      <p:sp>
        <p:nvSpPr>
          <p:cNvPr id="515153" name="Text Box 81">
            <a:extLst>
              <a:ext uri="{FF2B5EF4-FFF2-40B4-BE49-F238E27FC236}">
                <a16:creationId xmlns:a16="http://schemas.microsoft.com/office/drawing/2014/main" xmlns="" id="{A6D3697B-4F4C-41C8-B9DB-26A43CA2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463" y="2433638"/>
            <a:ext cx="4316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中序遍历序列：</a:t>
            </a:r>
            <a:r>
              <a:rPr lang="en-US" altLang="zh-CN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BDCAEHGKF</a:t>
            </a:r>
          </a:p>
        </p:txBody>
      </p:sp>
      <p:sp>
        <p:nvSpPr>
          <p:cNvPr id="515154" name="Text Box 82">
            <a:extLst>
              <a:ext uri="{FF2B5EF4-FFF2-40B4-BE49-F238E27FC236}">
                <a16:creationId xmlns:a16="http://schemas.microsoft.com/office/drawing/2014/main" xmlns="" id="{ECA1DC1C-DEDA-4FEB-9C82-02B5A40F2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3143250"/>
            <a:ext cx="5214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后序遍历序列：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DCBHKGFEA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152" grpId="0"/>
      <p:bldP spid="515153" grpId="0"/>
      <p:bldP spid="5151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xmlns="" id="{8B863A0A-860B-4445-8192-0E65FACD69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00800"/>
            <a:ext cx="733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3B1BAF-05E0-46B0-BC3D-766A081E313D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371" name="Group 2">
            <a:extLst>
              <a:ext uri="{FF2B5EF4-FFF2-40B4-BE49-F238E27FC236}">
                <a16:creationId xmlns:a16="http://schemas.microsoft.com/office/drawing/2014/main" xmlns="" id="{D030B407-2823-4520-83F1-72477AF0D264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357313"/>
            <a:ext cx="3854450" cy="4173537"/>
            <a:chOff x="247" y="647"/>
            <a:chExt cx="2428" cy="2630"/>
          </a:xfrm>
        </p:grpSpPr>
        <p:grpSp>
          <p:nvGrpSpPr>
            <p:cNvPr id="58374" name="Group 3">
              <a:extLst>
                <a:ext uri="{FF2B5EF4-FFF2-40B4-BE49-F238E27FC236}">
                  <a16:creationId xmlns:a16="http://schemas.microsoft.com/office/drawing/2014/main" xmlns="" id="{691C8153-3FDB-4202-B1BB-720BCEEE0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647"/>
              <a:ext cx="360" cy="359"/>
              <a:chOff x="2664" y="1090"/>
              <a:chExt cx="360" cy="359"/>
            </a:xfrm>
          </p:grpSpPr>
          <p:sp>
            <p:nvSpPr>
              <p:cNvPr id="58407" name="Oval 4">
                <a:extLst>
                  <a:ext uri="{FF2B5EF4-FFF2-40B4-BE49-F238E27FC236}">
                    <a16:creationId xmlns:a16="http://schemas.microsoft.com/office/drawing/2014/main" xmlns="" id="{433E254F-0EA8-4532-9F96-F5189BF54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408" name="Rectangle 5">
                <a:extLst>
                  <a:ext uri="{FF2B5EF4-FFF2-40B4-BE49-F238E27FC236}">
                    <a16:creationId xmlns:a16="http://schemas.microsoft.com/office/drawing/2014/main" xmlns="" id="{14D69D77-A35E-405A-8C1F-8D77E4288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</a:p>
            </p:txBody>
          </p:sp>
        </p:grpSp>
        <p:grpSp>
          <p:nvGrpSpPr>
            <p:cNvPr id="58375" name="Group 6">
              <a:extLst>
                <a:ext uri="{FF2B5EF4-FFF2-40B4-BE49-F238E27FC236}">
                  <a16:creationId xmlns:a16="http://schemas.microsoft.com/office/drawing/2014/main" xmlns="" id="{C56D0DDA-B146-4AD9-9453-262BBC007D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1216"/>
              <a:ext cx="360" cy="359"/>
              <a:chOff x="2279" y="1659"/>
              <a:chExt cx="360" cy="359"/>
            </a:xfrm>
          </p:grpSpPr>
          <p:sp>
            <p:nvSpPr>
              <p:cNvPr id="58405" name="Oval 7">
                <a:extLst>
                  <a:ext uri="{FF2B5EF4-FFF2-40B4-BE49-F238E27FC236}">
                    <a16:creationId xmlns:a16="http://schemas.microsoft.com/office/drawing/2014/main" xmlns="" id="{3A2F99DB-709D-4AD5-9D58-65D7DDD4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406" name="Rectangle 8">
                <a:extLst>
                  <a:ext uri="{FF2B5EF4-FFF2-40B4-BE49-F238E27FC236}">
                    <a16:creationId xmlns:a16="http://schemas.microsoft.com/office/drawing/2014/main" xmlns="" id="{D7CE21E4-72FB-4A5F-BE87-4777E5BC2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8" y="1712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</a:p>
            </p:txBody>
          </p:sp>
        </p:grpSp>
        <p:sp>
          <p:nvSpPr>
            <p:cNvPr id="58376" name="Line 9">
              <a:extLst>
                <a:ext uri="{FF2B5EF4-FFF2-40B4-BE49-F238E27FC236}">
                  <a16:creationId xmlns:a16="http://schemas.microsoft.com/office/drawing/2014/main" xmlns="" id="{75E5FF1C-5B6E-4DD2-9D21-176286D14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999"/>
              <a:ext cx="215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77" name="Group 10">
              <a:extLst>
                <a:ext uri="{FF2B5EF4-FFF2-40B4-BE49-F238E27FC236}">
                  <a16:creationId xmlns:a16="http://schemas.microsoft.com/office/drawing/2014/main" xmlns="" id="{9F5A9E81-D086-48AC-8A1B-E97B13247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" y="2918"/>
              <a:ext cx="360" cy="359"/>
              <a:chOff x="1014" y="3361"/>
              <a:chExt cx="360" cy="359"/>
            </a:xfrm>
          </p:grpSpPr>
          <p:sp>
            <p:nvSpPr>
              <p:cNvPr id="58403" name="Oval 11">
                <a:extLst>
                  <a:ext uri="{FF2B5EF4-FFF2-40B4-BE49-F238E27FC236}">
                    <a16:creationId xmlns:a16="http://schemas.microsoft.com/office/drawing/2014/main" xmlns="" id="{B16E3BC7-5C3A-4B4D-950C-9249F9DB9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404" name="Rectangle 12">
                <a:extLst>
                  <a:ext uri="{FF2B5EF4-FFF2-40B4-BE49-F238E27FC236}">
                    <a16:creationId xmlns:a16="http://schemas.microsoft.com/office/drawing/2014/main" xmlns="" id="{2D7CAB31-5A17-4671-B47C-4AFC4B1F2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sp>
          <p:nvSpPr>
            <p:cNvPr id="58378" name="Line 13">
              <a:extLst>
                <a:ext uri="{FF2B5EF4-FFF2-40B4-BE49-F238E27FC236}">
                  <a16:creationId xmlns:a16="http://schemas.microsoft.com/office/drawing/2014/main" xmlns="" id="{3F9FDF35-8229-4BEE-A285-9DCE0AD9D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" y="2700"/>
              <a:ext cx="277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79" name="Group 14">
              <a:extLst>
                <a:ext uri="{FF2B5EF4-FFF2-40B4-BE49-F238E27FC236}">
                  <a16:creationId xmlns:a16="http://schemas.microsoft.com/office/drawing/2014/main" xmlns="" id="{B7FEA124-0FB5-4E05-812E-6A442A6B4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1" y="1792"/>
              <a:ext cx="360" cy="359"/>
              <a:chOff x="1848" y="2235"/>
              <a:chExt cx="360" cy="359"/>
            </a:xfrm>
          </p:grpSpPr>
          <p:sp>
            <p:nvSpPr>
              <p:cNvPr id="58401" name="Oval 15">
                <a:extLst>
                  <a:ext uri="{FF2B5EF4-FFF2-40B4-BE49-F238E27FC236}">
                    <a16:creationId xmlns:a16="http://schemas.microsoft.com/office/drawing/2014/main" xmlns="" id="{CDDB0502-3AB0-442C-B02E-3F43313C8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402" name="Rectangle 16">
                <a:extLst>
                  <a:ext uri="{FF2B5EF4-FFF2-40B4-BE49-F238E27FC236}">
                    <a16:creationId xmlns:a16="http://schemas.microsoft.com/office/drawing/2014/main" xmlns="" id="{CEEEEC86-6FE4-43ED-971B-77D20FA6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2288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</a:p>
            </p:txBody>
          </p:sp>
        </p:grpSp>
        <p:grpSp>
          <p:nvGrpSpPr>
            <p:cNvPr id="58380" name="Group 17">
              <a:extLst>
                <a:ext uri="{FF2B5EF4-FFF2-40B4-BE49-F238E27FC236}">
                  <a16:creationId xmlns:a16="http://schemas.microsoft.com/office/drawing/2014/main" xmlns="" id="{AED16806-7FAA-46EC-B6D6-6C72E7FCD8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369"/>
              <a:ext cx="360" cy="359"/>
              <a:chOff x="1420" y="2812"/>
              <a:chExt cx="360" cy="359"/>
            </a:xfrm>
          </p:grpSpPr>
          <p:sp>
            <p:nvSpPr>
              <p:cNvPr id="58399" name="Oval 18">
                <a:extLst>
                  <a:ext uri="{FF2B5EF4-FFF2-40B4-BE49-F238E27FC236}">
                    <a16:creationId xmlns:a16="http://schemas.microsoft.com/office/drawing/2014/main" xmlns="" id="{D7A2F1B6-22CF-4655-B5CC-90546E61E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400" name="Rectangle 19">
                <a:extLst>
                  <a:ext uri="{FF2B5EF4-FFF2-40B4-BE49-F238E27FC236}">
                    <a16:creationId xmlns:a16="http://schemas.microsoft.com/office/drawing/2014/main" xmlns="" id="{2C8991AF-55C2-4075-872F-750E38E55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TW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</a:p>
            </p:txBody>
          </p:sp>
        </p:grpSp>
        <p:sp>
          <p:nvSpPr>
            <p:cNvPr id="58381" name="Line 20">
              <a:extLst>
                <a:ext uri="{FF2B5EF4-FFF2-40B4-BE49-F238E27FC236}">
                  <a16:creationId xmlns:a16="http://schemas.microsoft.com/office/drawing/2014/main" xmlns="" id="{B1289EDF-6187-4AD4-ADAB-8DFBE1512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0" y="1556"/>
              <a:ext cx="310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21">
              <a:extLst>
                <a:ext uri="{FF2B5EF4-FFF2-40B4-BE49-F238E27FC236}">
                  <a16:creationId xmlns:a16="http://schemas.microsoft.com/office/drawing/2014/main" xmlns="" id="{D5291D44-A5D1-45BF-8F94-C487AF49A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" y="2132"/>
              <a:ext cx="309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83" name="Group 22">
              <a:extLst>
                <a:ext uri="{FF2B5EF4-FFF2-40B4-BE49-F238E27FC236}">
                  <a16:creationId xmlns:a16="http://schemas.microsoft.com/office/drawing/2014/main" xmlns="" id="{00895A3A-A219-4C07-B229-82B59FAD3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5" y="1225"/>
              <a:ext cx="360" cy="359"/>
              <a:chOff x="3082" y="1668"/>
              <a:chExt cx="360" cy="359"/>
            </a:xfrm>
          </p:grpSpPr>
          <p:sp>
            <p:nvSpPr>
              <p:cNvPr id="58397" name="Oval 23">
                <a:extLst>
                  <a:ext uri="{FF2B5EF4-FFF2-40B4-BE49-F238E27FC236}">
                    <a16:creationId xmlns:a16="http://schemas.microsoft.com/office/drawing/2014/main" xmlns="" id="{4BA83101-75D6-4D9D-A7DF-C0ACE7DA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398" name="Rectangle 24">
                <a:extLst>
                  <a:ext uri="{FF2B5EF4-FFF2-40B4-BE49-F238E27FC236}">
                    <a16:creationId xmlns:a16="http://schemas.microsoft.com/office/drawing/2014/main" xmlns="" id="{11C9FA80-4E0B-4925-9371-3F08B873F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grpSp>
          <p:nvGrpSpPr>
            <p:cNvPr id="58384" name="Group 25">
              <a:extLst>
                <a:ext uri="{FF2B5EF4-FFF2-40B4-BE49-F238E27FC236}">
                  <a16:creationId xmlns:a16="http://schemas.microsoft.com/office/drawing/2014/main" xmlns="" id="{AF5A5F3A-4941-4E28-ACC7-1F114C45C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7" y="1793"/>
              <a:ext cx="360" cy="359"/>
              <a:chOff x="2664" y="2236"/>
              <a:chExt cx="360" cy="359"/>
            </a:xfrm>
          </p:grpSpPr>
          <p:sp>
            <p:nvSpPr>
              <p:cNvPr id="58395" name="Oval 26">
                <a:extLst>
                  <a:ext uri="{FF2B5EF4-FFF2-40B4-BE49-F238E27FC236}">
                    <a16:creationId xmlns:a16="http://schemas.microsoft.com/office/drawing/2014/main" xmlns="" id="{1F4C4B7F-1152-440E-B04E-07CC338D9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396" name="Rectangle 27">
                <a:extLst>
                  <a:ext uri="{FF2B5EF4-FFF2-40B4-BE49-F238E27FC236}">
                    <a16:creationId xmlns:a16="http://schemas.microsoft.com/office/drawing/2014/main" xmlns="" id="{AB386C34-4BF2-4F71-86C8-40D381E12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58385" name="Group 28">
              <a:extLst>
                <a:ext uri="{FF2B5EF4-FFF2-40B4-BE49-F238E27FC236}">
                  <a16:creationId xmlns:a16="http://schemas.microsoft.com/office/drawing/2014/main" xmlns="" id="{C7CBAC32-15EC-4958-BB16-142EEEFB4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1" y="2350"/>
              <a:ext cx="360" cy="359"/>
              <a:chOff x="2268" y="2793"/>
              <a:chExt cx="360" cy="359"/>
            </a:xfrm>
          </p:grpSpPr>
          <p:sp>
            <p:nvSpPr>
              <p:cNvPr id="58393" name="Oval 29">
                <a:extLst>
                  <a:ext uri="{FF2B5EF4-FFF2-40B4-BE49-F238E27FC236}">
                    <a16:creationId xmlns:a16="http://schemas.microsoft.com/office/drawing/2014/main" xmlns="" id="{27170202-10AA-459C-B1F8-7DB87CD9E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394" name="Rectangle 30">
                <a:extLst>
                  <a:ext uri="{FF2B5EF4-FFF2-40B4-BE49-F238E27FC236}">
                    <a16:creationId xmlns:a16="http://schemas.microsoft.com/office/drawing/2014/main" xmlns="" id="{94D12428-8E86-4591-A064-66F125314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sp>
          <p:nvSpPr>
            <p:cNvPr id="58386" name="Line 31">
              <a:extLst>
                <a:ext uri="{FF2B5EF4-FFF2-40B4-BE49-F238E27FC236}">
                  <a16:creationId xmlns:a16="http://schemas.microsoft.com/office/drawing/2014/main" xmlns="" id="{4D47DD46-433C-4EE5-AB27-5CF8D7BBB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988"/>
              <a:ext cx="278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Line 32">
              <a:extLst>
                <a:ext uri="{FF2B5EF4-FFF2-40B4-BE49-F238E27FC236}">
                  <a16:creationId xmlns:a16="http://schemas.microsoft.com/office/drawing/2014/main" xmlns="" id="{F3DCB63E-5DD1-4730-BBF1-F515C677B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1567"/>
              <a:ext cx="289" cy="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Line 33">
              <a:extLst>
                <a:ext uri="{FF2B5EF4-FFF2-40B4-BE49-F238E27FC236}">
                  <a16:creationId xmlns:a16="http://schemas.microsoft.com/office/drawing/2014/main" xmlns="" id="{E99B6C37-C951-4DE1-AEF5-B56BB5D72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102"/>
              <a:ext cx="246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389" name="Group 34">
              <a:extLst>
                <a:ext uri="{FF2B5EF4-FFF2-40B4-BE49-F238E27FC236}">
                  <a16:creationId xmlns:a16="http://schemas.microsoft.com/office/drawing/2014/main" xmlns="" id="{D898D1E7-5D35-42EA-A487-BAC30C21E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1" y="2917"/>
              <a:ext cx="360" cy="359"/>
              <a:chOff x="1818" y="3360"/>
              <a:chExt cx="360" cy="359"/>
            </a:xfrm>
          </p:grpSpPr>
          <p:sp>
            <p:nvSpPr>
              <p:cNvPr id="58391" name="Oval 35">
                <a:extLst>
                  <a:ext uri="{FF2B5EF4-FFF2-40B4-BE49-F238E27FC236}">
                    <a16:creationId xmlns:a16="http://schemas.microsoft.com/office/drawing/2014/main" xmlns="" id="{8A3216F4-399C-4BA7-89E5-0A8B74FCE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392" name="Rectangle 36">
                <a:extLst>
                  <a:ext uri="{FF2B5EF4-FFF2-40B4-BE49-F238E27FC236}">
                    <a16:creationId xmlns:a16="http://schemas.microsoft.com/office/drawing/2014/main" xmlns="" id="{04E33AEE-15B9-4DEB-8D49-F8175E06C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sp>
          <p:nvSpPr>
            <p:cNvPr id="58390" name="Line 37">
              <a:extLst>
                <a:ext uri="{FF2B5EF4-FFF2-40B4-BE49-F238E27FC236}">
                  <a16:creationId xmlns:a16="http://schemas.microsoft.com/office/drawing/2014/main" xmlns="" id="{0B308B39-4B3C-4C42-A345-94BCB4D43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2702"/>
              <a:ext cx="268" cy="2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134" name="Rectangle 38">
            <a:extLst>
              <a:ext uri="{FF2B5EF4-FFF2-40B4-BE49-F238E27FC236}">
                <a16:creationId xmlns:a16="http://schemas.microsoft.com/office/drawing/2014/main" xmlns="" id="{59E1B6CD-2862-422E-A525-5BF874C2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1643063"/>
            <a:ext cx="2828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先序遍历结果</a:t>
            </a:r>
            <a:endParaRPr lang="zh-TW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+ * * / </a:t>
            </a:r>
            <a:r>
              <a:rPr lang="en-US" altLang="zh-TW" sz="2400" b="1">
                <a:latin typeface="黑体" panose="02010609060101010101" pitchFamily="49" charset="-122"/>
                <a:ea typeface="黑体" panose="02010609060101010101" pitchFamily="49" charset="-122"/>
              </a:rPr>
              <a:t>A B C D 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前缀表示法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中序遍历结果</a:t>
            </a:r>
            <a:endParaRPr lang="zh-TW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黑体" panose="02010609060101010101" pitchFamily="49" charset="-122"/>
                <a:ea typeface="黑体" panose="02010609060101010101" pitchFamily="49" charset="-122"/>
              </a:rPr>
              <a:t>A / B * C * D + 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中缀表示法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后序遍历结果</a:t>
            </a:r>
            <a:endParaRPr lang="zh-TW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>
                <a:latin typeface="黑体" panose="02010609060101010101" pitchFamily="49" charset="-122"/>
                <a:ea typeface="黑体" panose="02010609060101010101" pitchFamily="49" charset="-122"/>
              </a:rPr>
              <a:t>A B / C * D * E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后缀表示法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Rectangle 39">
            <a:extLst>
              <a:ext uri="{FF2B5EF4-FFF2-40B4-BE49-F238E27FC236}">
                <a16:creationId xmlns:a16="http://schemas.microsoft.com/office/drawing/2014/main" xmlns="" id="{BE4F5DF8-7988-4FEB-8FF4-94471C3BB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5486400" cy="685800"/>
          </a:xfrm>
        </p:spPr>
        <p:txBody>
          <a:bodyPr/>
          <a:lstStyle/>
          <a:p>
            <a:pPr eaLnBrk="1" hangingPunct="1"/>
            <a:r>
              <a:rPr lang="zh-CN" altLang="en-US" sz="25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例题：用二叉树表示算术表达式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6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3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E5E331B0-65E2-4443-9984-DABA424BD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14500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五、根据先、中序遍历求序列二叉树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[参见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pp154]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xmlns="" id="{89655B66-024C-4E57-84E5-1FE0A9CD9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1A03ABC-3170-4118-BE8C-5B4D60F692B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45</a:t>
            </a:fld>
            <a:endParaRPr lang="en-US" altLang="zh-CN" sz="2400"/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xmlns="" id="{5785BAAD-A435-4F84-8326-7A3E2C6B4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xmlns="" id="{C6D7B3DE-D96C-493A-8C0D-EF9C64D60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57175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如果已知一棵二叉树的先序遍历和中序遍历序列，则可以惟一确定这棵二叉树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1.在先序遍历序列中，第一个节点为根节点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之后跟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左子树先序遍历序列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右子树先序遍历序列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2.在中序遍历序列中，根节点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左边的节点归为左子树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右边的节点归为右子树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3.对每个子树反复使用1,2两步，直到确定二叉树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xmlns="" id="{24EBEE4D-7AB2-4248-9A93-FC5F6C8E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979A7AD8-7D06-4D15-96FE-6D99DA712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五、根据先、中序遍历求序列二叉树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xmlns="" id="{80BF614E-CB49-4780-8D2B-AFA3E8421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0E7139-18B7-49D6-9859-4740AF10D97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46</a:t>
            </a:fld>
            <a:endParaRPr lang="en-US" altLang="zh-CN" sz="2400"/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xmlns="" id="{E4098E1B-20E7-43B5-A5AA-44170F798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xmlns="" id="{1C339755-69A6-497A-9307-0A2D4367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4800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已知一棵二叉树的先序遍历序列为：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ABDEGCF，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中序遍历序列为：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DBGEAFC，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请画出这棵二叉树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根据先序遍历序列，可知根节点为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A；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再根据中序遍历序列可知，左子树由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DBGE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组成，右子树由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xmlns="" id="{81D37C0B-785A-4678-BAB6-20AA5163D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xmlns="" id="{5E22AD74-09EE-4E3E-932C-9D3663E90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4343400"/>
            <a:ext cx="419100" cy="30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61448" name="Line 8">
            <a:extLst>
              <a:ext uri="{FF2B5EF4-FFF2-40B4-BE49-F238E27FC236}">
                <a16:creationId xmlns:a16="http://schemas.microsoft.com/office/drawing/2014/main" xmlns="" id="{04133A5E-506A-478E-BA4C-7311AA44E2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343400"/>
            <a:ext cx="4191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61449" name="Oval 9">
            <a:extLst>
              <a:ext uri="{FF2B5EF4-FFF2-40B4-BE49-F238E27FC236}">
                <a16:creationId xmlns:a16="http://schemas.microsoft.com/office/drawing/2014/main" xmlns="" id="{9F8C7ABE-F52B-4042-A422-445CEB1BF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7193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450" name="Oval 10">
            <a:extLst>
              <a:ext uri="{FF2B5EF4-FFF2-40B4-BE49-F238E27FC236}">
                <a16:creationId xmlns:a16="http://schemas.microsoft.com/office/drawing/2014/main" xmlns="" id="{AF8351D2-E894-4838-ADD5-26BB33FB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76863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1451" name="Oval 11">
            <a:extLst>
              <a:ext uri="{FF2B5EF4-FFF2-40B4-BE49-F238E27FC236}">
                <a16:creationId xmlns:a16="http://schemas.microsoft.com/office/drawing/2014/main" xmlns="" id="{1C3D4A03-7F93-4288-9E93-EA2AF427E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452" name="Oval 12">
            <a:extLst>
              <a:ext uri="{FF2B5EF4-FFF2-40B4-BE49-F238E27FC236}">
                <a16:creationId xmlns:a16="http://schemas.microsoft.com/office/drawing/2014/main" xmlns="" id="{92A8CC09-BC32-460B-8795-524EB192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1453" name="Oval 13">
            <a:extLst>
              <a:ext uri="{FF2B5EF4-FFF2-40B4-BE49-F238E27FC236}">
                <a16:creationId xmlns:a16="http://schemas.microsoft.com/office/drawing/2014/main" xmlns="" id="{B4B60B80-22FD-4580-8D7A-98B3E8D55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244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1454" name="Oval 14">
            <a:extLst>
              <a:ext uri="{FF2B5EF4-FFF2-40B4-BE49-F238E27FC236}">
                <a16:creationId xmlns:a16="http://schemas.microsoft.com/office/drawing/2014/main" xmlns="" id="{20DAF82C-3602-470B-BEA5-F70F8F56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12933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1455" name="Oval 15">
            <a:extLst>
              <a:ext uri="{FF2B5EF4-FFF2-40B4-BE49-F238E27FC236}">
                <a16:creationId xmlns:a16="http://schemas.microsoft.com/office/drawing/2014/main" xmlns="" id="{F8153598-2EEB-49DC-A1C6-A50F2651E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4102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1456" name="Oval 16">
            <a:extLst>
              <a:ext uri="{FF2B5EF4-FFF2-40B4-BE49-F238E27FC236}">
                <a16:creationId xmlns:a16="http://schemas.microsoft.com/office/drawing/2014/main" xmlns="" id="{F8AA2AC6-2A3E-4E36-9384-9A156C20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48200"/>
            <a:ext cx="1676400" cy="2057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左子树</a:t>
            </a:r>
          </a:p>
        </p:txBody>
      </p:sp>
      <p:sp>
        <p:nvSpPr>
          <p:cNvPr id="61457" name="Oval 17">
            <a:extLst>
              <a:ext uri="{FF2B5EF4-FFF2-40B4-BE49-F238E27FC236}">
                <a16:creationId xmlns:a16="http://schemas.microsoft.com/office/drawing/2014/main" xmlns="" id="{3B1337B6-9AC5-4C48-BBF6-A355D7BC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1371600" cy="2057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右子树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1ED532A6-441A-4EEC-9DF8-784AB2766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五、根据先、中序遍历求序列二叉树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xmlns="" id="{A5F8D363-263E-4F3F-90A8-3C8AD33CA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8860B2E-CEEC-40CA-BE0B-A37BED2FFF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47</a:t>
            </a:fld>
            <a:endParaRPr lang="en-US" altLang="zh-CN" sz="2400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xmlns="" id="{13FFC3A4-4225-4309-9A28-CA7F0752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xmlns="" id="{5B4C1464-C492-44F7-A04A-6346599DB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从整棵二叉树的先序遍历序列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ABDEGCF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可知，左子树的先序遍历序列为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BDEG，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右子树的先序遍历为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从整棵二叉树的中序遍历序列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DBGEAFC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右知，左子树的中序遍历为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DBGE，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右子树的中序遍历为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对左、右子树分别进行（上一页的）处理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xmlns="" id="{EDEDC809-0A12-4CBC-A6AA-09269A6E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11459C1B-9E01-44A3-8D80-F01201404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162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五、根据后、中序遍历求序列二叉树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xmlns="" id="{F3454DFC-8D0B-4E99-B33A-6629238DF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568ED956-F6D1-4BE4-A10F-AB6E62E6173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48</a:t>
            </a:fld>
            <a:endParaRPr lang="en-US" altLang="zh-CN" sz="2400"/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xmlns="" id="{5B505435-F800-42F4-B9F1-2C321C51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xmlns="" id="{432CC0C7-9851-48AD-84E0-D3C02B344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如果已知一棵二叉树的后序遍历和中序遍历序列，则可以惟一确定这棵二叉树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算法：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1.在后序遍历序列中，最后一个节点为根节点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前为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左子树后序遍历序列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+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右子树后序遍历序列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2.在中序遍历序列中，根节点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左边的节点归为左子树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，根节点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右边的节点归为右子树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3.对每个子树反复使用1,2两步，直到确定二叉树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xmlns="" id="{BA06E529-6A95-4104-A1D2-50003752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A1D3F6C3-4A6B-46E8-93C0-FC1BD71A5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0866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五、根据后、中序遍历求序列二叉树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xmlns="" id="{A4DC0D02-0808-45C1-A01E-73361598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3C96569-FA69-44C4-9C60-EBEF611EB9C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49</a:t>
            </a:fld>
            <a:endParaRPr lang="en-US" altLang="zh-CN" sz="2400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xmlns="" id="{A5FDEA34-1426-42A2-84BF-1F94B6314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xmlns="" id="{AE106570-1559-4FA2-80CB-E7A96884A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4800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已知一棵二叉树的后序遍历序列为：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DGEBFCA，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中序遍历序列为：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DBGEAFC，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请画出这棵二叉树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根据后序遍历序列，可知根节点为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A；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再根据中序遍历序列可知，左子树由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DBGE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组成，右子树由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xmlns="" id="{D16146CA-2809-46B4-8DA0-6F735FB0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xmlns="" id="{70A6122E-900C-4226-B0A6-E971ABA3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900" y="4343400"/>
            <a:ext cx="419100" cy="30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xmlns="" id="{A79175F2-FB56-4AC6-A2C9-88817B28A5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343400"/>
            <a:ext cx="419100" cy="38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0" rIns="0" anchor="ctr"/>
          <a:lstStyle/>
          <a:p>
            <a:endParaRPr lang="zh-CN" altLang="en-US"/>
          </a:p>
        </p:txBody>
      </p:sp>
      <p:sp>
        <p:nvSpPr>
          <p:cNvPr id="64521" name="Oval 9">
            <a:extLst>
              <a:ext uri="{FF2B5EF4-FFF2-40B4-BE49-F238E27FC236}">
                <a16:creationId xmlns:a16="http://schemas.microsoft.com/office/drawing/2014/main" xmlns="" id="{DA794B32-08DD-467D-A432-CCFB7F9D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07193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522" name="Oval 10">
            <a:extLst>
              <a:ext uri="{FF2B5EF4-FFF2-40B4-BE49-F238E27FC236}">
                <a16:creationId xmlns:a16="http://schemas.microsoft.com/office/drawing/2014/main" xmlns="" id="{1D64345D-3DB0-413D-8C2E-94E98BF6A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76863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523" name="Oval 11">
            <a:extLst>
              <a:ext uri="{FF2B5EF4-FFF2-40B4-BE49-F238E27FC236}">
                <a16:creationId xmlns:a16="http://schemas.microsoft.com/office/drawing/2014/main" xmlns="" id="{5F69D01E-B4AA-495A-BA07-8661AC2F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244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524" name="Oval 12">
            <a:extLst>
              <a:ext uri="{FF2B5EF4-FFF2-40B4-BE49-F238E27FC236}">
                <a16:creationId xmlns:a16="http://schemas.microsoft.com/office/drawing/2014/main" xmlns="" id="{AE28FCF1-AE1B-4C68-BE2B-3D37F64A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102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64525" name="Oval 13">
            <a:extLst>
              <a:ext uri="{FF2B5EF4-FFF2-40B4-BE49-F238E27FC236}">
                <a16:creationId xmlns:a16="http://schemas.microsoft.com/office/drawing/2014/main" xmlns="" id="{4CF85F58-0009-4638-99FD-11C2C08D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7244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26" name="Oval 14">
            <a:extLst>
              <a:ext uri="{FF2B5EF4-FFF2-40B4-BE49-F238E27FC236}">
                <a16:creationId xmlns:a16="http://schemas.microsoft.com/office/drawing/2014/main" xmlns="" id="{4AB54EB8-FA9A-4AAC-8574-127665F5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129338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64527" name="Oval 15">
            <a:extLst>
              <a:ext uri="{FF2B5EF4-FFF2-40B4-BE49-F238E27FC236}">
                <a16:creationId xmlns:a16="http://schemas.microsoft.com/office/drawing/2014/main" xmlns="" id="{38138FE6-9567-4C9E-818A-C5D574B6C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5410200"/>
            <a:ext cx="457200" cy="457200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762F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64528" name="Oval 16">
            <a:extLst>
              <a:ext uri="{FF2B5EF4-FFF2-40B4-BE49-F238E27FC236}">
                <a16:creationId xmlns:a16="http://schemas.microsoft.com/office/drawing/2014/main" xmlns="" id="{BAEB2B37-D6BE-42A1-B411-356E2474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48200"/>
            <a:ext cx="1676400" cy="2057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左子树</a:t>
            </a:r>
          </a:p>
        </p:txBody>
      </p:sp>
      <p:sp>
        <p:nvSpPr>
          <p:cNvPr id="64529" name="Oval 17">
            <a:extLst>
              <a:ext uri="{FF2B5EF4-FFF2-40B4-BE49-F238E27FC236}">
                <a16:creationId xmlns:a16="http://schemas.microsoft.com/office/drawing/2014/main" xmlns="" id="{CB1B22C3-EEA2-47DD-B723-26A3698BA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1371600" cy="20574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右子树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88A80CA5-8980-4BDF-8362-9EE37C1A0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二、树的基本术语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xmlns="" id="{26B67EF6-E9B9-450C-9E48-0C523CDEE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ED301648-AF51-4417-9594-B2C29571AFC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zh-CN" sz="240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xmlns="" id="{ACE42979-F84C-4195-8509-B3568702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树的概念与基本术语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xmlns="" id="{D8C4988A-04C0-47EA-9538-9E4721720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：结点的子树的根[直接后继，可能有多个]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双亲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：孩子的直接前驱[最多只能有一个]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：同一双亲的孩子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子孙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：以某结点为根的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树中的所有结点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祖先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：从根到该结点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　所经分支上的所有结点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xmlns="" id="{A56DD7AD-F1D6-4E85-BEE3-631433C1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1271" name="Group 7">
            <a:extLst>
              <a:ext uri="{FF2B5EF4-FFF2-40B4-BE49-F238E27FC236}">
                <a16:creationId xmlns:a16="http://schemas.microsoft.com/office/drawing/2014/main" xmlns="" id="{E090D465-AA2A-4DB3-AF15-88E4FCFA30D7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67200"/>
            <a:ext cx="4953000" cy="2439988"/>
            <a:chOff x="1872" y="2484"/>
            <a:chExt cx="3389" cy="1682"/>
          </a:xfrm>
        </p:grpSpPr>
        <p:sp>
          <p:nvSpPr>
            <p:cNvPr id="11272" name="Line 8">
              <a:extLst>
                <a:ext uri="{FF2B5EF4-FFF2-40B4-BE49-F238E27FC236}">
                  <a16:creationId xmlns:a16="http://schemas.microsoft.com/office/drawing/2014/main" xmlns="" id="{63FA52EC-72C8-4286-A997-DAA8D4AB0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206"/>
              <a:ext cx="246" cy="2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Line 9">
              <a:extLst>
                <a:ext uri="{FF2B5EF4-FFF2-40B4-BE49-F238E27FC236}">
                  <a16:creationId xmlns:a16="http://schemas.microsoft.com/office/drawing/2014/main" xmlns="" id="{8F98DF99-8E12-4B97-8CA4-F9AA83A63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7" y="3206"/>
              <a:ext cx="246" cy="25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10">
              <a:extLst>
                <a:ext uri="{FF2B5EF4-FFF2-40B4-BE49-F238E27FC236}">
                  <a16:creationId xmlns:a16="http://schemas.microsoft.com/office/drawing/2014/main" xmlns="" id="{1BC17DDE-A823-4A81-B4EE-D5CEA2DB6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3248"/>
              <a:ext cx="0" cy="20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>
              <a:extLst>
                <a:ext uri="{FF2B5EF4-FFF2-40B4-BE49-F238E27FC236}">
                  <a16:creationId xmlns:a16="http://schemas.microsoft.com/office/drawing/2014/main" xmlns="" id="{E53AF582-FAFE-42B9-8E38-941DF7AA7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3707"/>
              <a:ext cx="0" cy="25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xmlns="" id="{EC04ED75-2125-455C-9C5C-10698BDA9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2705"/>
              <a:ext cx="573" cy="3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xmlns="" id="{A2A1F05F-5C15-4124-9482-311430B67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5" y="2705"/>
              <a:ext cx="491" cy="3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xmlns="" id="{6F71D714-2E80-4ED3-AE59-D67E390A0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747"/>
              <a:ext cx="0" cy="9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xmlns="" id="{20CE5787-1F72-4190-97C4-D9DB45A82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206"/>
              <a:ext cx="123" cy="2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xmlns="" id="{A5D1F76B-2A9A-49C2-94B0-C6DF21D3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3665"/>
              <a:ext cx="123" cy="25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Line 17">
              <a:extLst>
                <a:ext uri="{FF2B5EF4-FFF2-40B4-BE49-F238E27FC236}">
                  <a16:creationId xmlns:a16="http://schemas.microsoft.com/office/drawing/2014/main" xmlns="" id="{0E3E2239-90FC-480B-BAC7-4027CB8CD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5" y="3206"/>
              <a:ext cx="368" cy="83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Oval 18">
              <a:extLst>
                <a:ext uri="{FF2B5EF4-FFF2-40B4-BE49-F238E27FC236}">
                  <a16:creationId xmlns:a16="http://schemas.microsoft.com/office/drawing/2014/main" xmlns="" id="{CFCA486F-472B-4BDB-961A-87C8996D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496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3" name="Line 19">
              <a:extLst>
                <a:ext uri="{FF2B5EF4-FFF2-40B4-BE49-F238E27FC236}">
                  <a16:creationId xmlns:a16="http://schemas.microsoft.com/office/drawing/2014/main" xmlns="" id="{50D0E314-8AF2-467D-9B9C-539B607F1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621"/>
              <a:ext cx="11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Oval 20">
              <a:extLst>
                <a:ext uri="{FF2B5EF4-FFF2-40B4-BE49-F238E27FC236}">
                  <a16:creationId xmlns:a16="http://schemas.microsoft.com/office/drawing/2014/main" xmlns="" id="{E02F3A1C-F8B0-46D8-99BF-602BC8CA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955"/>
              <a:ext cx="287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5" name="Oval 21">
              <a:extLst>
                <a:ext uri="{FF2B5EF4-FFF2-40B4-BE49-F238E27FC236}">
                  <a16:creationId xmlns:a16="http://schemas.microsoft.com/office/drawing/2014/main" xmlns="" id="{58C140F5-1076-4E19-87CE-6323D56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955"/>
              <a:ext cx="287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6" name="Oval 22">
              <a:extLst>
                <a:ext uri="{FF2B5EF4-FFF2-40B4-BE49-F238E27FC236}">
                  <a16:creationId xmlns:a16="http://schemas.microsoft.com/office/drawing/2014/main" xmlns="" id="{BAE0F8AF-52D7-47CC-AD01-76556C68D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955"/>
              <a:ext cx="286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7" name="Oval 23">
              <a:extLst>
                <a:ext uri="{FF2B5EF4-FFF2-40B4-BE49-F238E27FC236}">
                  <a16:creationId xmlns:a16="http://schemas.microsoft.com/office/drawing/2014/main" xmlns="" id="{6B6815AF-0EC8-45EB-960E-FE815ED52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8" name="Oval 24">
              <a:extLst>
                <a:ext uri="{FF2B5EF4-FFF2-40B4-BE49-F238E27FC236}">
                  <a16:creationId xmlns:a16="http://schemas.microsoft.com/office/drawing/2014/main" xmlns="" id="{9FAC2F34-D516-4F16-9DFB-A49A1D05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89" name="Oval 25">
              <a:extLst>
                <a:ext uri="{FF2B5EF4-FFF2-40B4-BE49-F238E27FC236}">
                  <a16:creationId xmlns:a16="http://schemas.microsoft.com/office/drawing/2014/main" xmlns="" id="{5F8F8B83-279F-435E-8D74-6CBC90EA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0" name="Oval 26">
              <a:extLst>
                <a:ext uri="{FF2B5EF4-FFF2-40B4-BE49-F238E27FC236}">
                  <a16:creationId xmlns:a16="http://schemas.microsoft.com/office/drawing/2014/main" xmlns="" id="{952A70D5-403E-479C-82D1-429F80EC4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1" name="Oval 27">
              <a:extLst>
                <a:ext uri="{FF2B5EF4-FFF2-40B4-BE49-F238E27FC236}">
                  <a16:creationId xmlns:a16="http://schemas.microsoft.com/office/drawing/2014/main" xmlns="" id="{80AD1EA8-1B7B-4C2C-9CFD-26C67856D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2" name="Oval 28">
              <a:extLst>
                <a:ext uri="{FF2B5EF4-FFF2-40B4-BE49-F238E27FC236}">
                  <a16:creationId xmlns:a16="http://schemas.microsoft.com/office/drawing/2014/main" xmlns="" id="{7B3267CA-0C4C-4643-A324-5B37F1420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3" name="Oval 29">
              <a:extLst>
                <a:ext uri="{FF2B5EF4-FFF2-40B4-BE49-F238E27FC236}">
                  <a16:creationId xmlns:a16="http://schemas.microsoft.com/office/drawing/2014/main" xmlns="" id="{D4CA2F9F-D3DB-41A4-9BB7-D74960400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74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4" name="Oval 30">
              <a:extLst>
                <a:ext uri="{FF2B5EF4-FFF2-40B4-BE49-F238E27FC236}">
                  <a16:creationId xmlns:a16="http://schemas.microsoft.com/office/drawing/2014/main" xmlns="" id="{E5E8C425-D313-4518-B1A2-98DF6263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874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5" name="Oval 31">
              <a:extLst>
                <a:ext uri="{FF2B5EF4-FFF2-40B4-BE49-F238E27FC236}">
                  <a16:creationId xmlns:a16="http://schemas.microsoft.com/office/drawing/2014/main" xmlns="" id="{C6219377-6FDE-4FF8-B2AB-C555D12E5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874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1296" name="Line 32">
              <a:extLst>
                <a:ext uri="{FF2B5EF4-FFF2-40B4-BE49-F238E27FC236}">
                  <a16:creationId xmlns:a16="http://schemas.microsoft.com/office/drawing/2014/main" xmlns="" id="{E7315441-CA3C-4821-B2EF-42BF0305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3081"/>
              <a:ext cx="61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33">
              <a:extLst>
                <a:ext uri="{FF2B5EF4-FFF2-40B4-BE49-F238E27FC236}">
                  <a16:creationId xmlns:a16="http://schemas.microsoft.com/office/drawing/2014/main" xmlns="" id="{CDDD0E0B-901B-40B6-AF86-3DA9FDB77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3559"/>
              <a:ext cx="3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34">
              <a:extLst>
                <a:ext uri="{FF2B5EF4-FFF2-40B4-BE49-F238E27FC236}">
                  <a16:creationId xmlns:a16="http://schemas.microsoft.com/office/drawing/2014/main" xmlns="" id="{18B1FA98-1BA7-4B2A-8ED4-EA4A0CA8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3999"/>
              <a:ext cx="9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Text Box 35">
              <a:extLst>
                <a:ext uri="{FF2B5EF4-FFF2-40B4-BE49-F238E27FC236}">
                  <a16:creationId xmlns:a16="http://schemas.microsoft.com/office/drawing/2014/main" xmlns="" id="{4585D615-219F-411F-BCD8-AEEBA9CA1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484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300" name="Text Box 36">
              <a:extLst>
                <a:ext uri="{FF2B5EF4-FFF2-40B4-BE49-F238E27FC236}">
                  <a16:creationId xmlns:a16="http://schemas.microsoft.com/office/drawing/2014/main" xmlns="" id="{0E65C4F2-8CD1-4066-A16B-B9E2D40E2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936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301" name="Text Box 37">
              <a:extLst>
                <a:ext uri="{FF2B5EF4-FFF2-40B4-BE49-F238E27FC236}">
                  <a16:creationId xmlns:a16="http://schemas.microsoft.com/office/drawing/2014/main" xmlns="" id="{1B1DE5FD-7C4E-4FEF-B2C9-C6487B9C3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3854"/>
              <a:ext cx="387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4层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302" name="Text Box 38">
              <a:extLst>
                <a:ext uri="{FF2B5EF4-FFF2-40B4-BE49-F238E27FC236}">
                  <a16:creationId xmlns:a16="http://schemas.microsoft.com/office/drawing/2014/main" xmlns="" id="{60DA077E-803A-4DB9-B1C1-A8C695E70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3394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3层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303" name="Text Box 39">
              <a:extLst>
                <a:ext uri="{FF2B5EF4-FFF2-40B4-BE49-F238E27FC236}">
                  <a16:creationId xmlns:a16="http://schemas.microsoft.com/office/drawing/2014/main" xmlns="" id="{077AC8E5-7B1A-4977-B479-511B9F31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231"/>
              <a:ext cx="65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Height= 4</a:t>
              </a:r>
              <a:endParaRPr lang="en-US" altLang="zh-CN" sz="14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4" name="Line 40">
              <a:extLst>
                <a:ext uri="{FF2B5EF4-FFF2-40B4-BE49-F238E27FC236}">
                  <a16:creationId xmlns:a16="http://schemas.microsoft.com/office/drawing/2014/main" xmlns="" id="{20BDD779-67A3-4AE9-A940-E1C7070E3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2563"/>
              <a:ext cx="16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41">
              <a:extLst>
                <a:ext uri="{FF2B5EF4-FFF2-40B4-BE49-F238E27FC236}">
                  <a16:creationId xmlns:a16="http://schemas.microsoft.com/office/drawing/2014/main" xmlns="" id="{398AAC0B-46D1-4498-8512-606FA81FB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563"/>
              <a:ext cx="0" cy="5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42">
              <a:extLst>
                <a:ext uri="{FF2B5EF4-FFF2-40B4-BE49-F238E27FC236}">
                  <a16:creationId xmlns:a16="http://schemas.microsoft.com/office/drawing/2014/main" xmlns="" id="{C7D1E395-4EA7-4197-96E3-25ABB7286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4149"/>
              <a:ext cx="16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43">
              <a:extLst>
                <a:ext uri="{FF2B5EF4-FFF2-40B4-BE49-F238E27FC236}">
                  <a16:creationId xmlns:a16="http://schemas.microsoft.com/office/drawing/2014/main" xmlns="" id="{664B57E4-CE1A-49F0-9DB9-7663402CE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565"/>
              <a:ext cx="0" cy="5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Text Box 44">
              <a:extLst>
                <a:ext uri="{FF2B5EF4-FFF2-40B4-BE49-F238E27FC236}">
                  <a16:creationId xmlns:a16="http://schemas.microsoft.com/office/drawing/2014/main" xmlns="" id="{790D97CD-ED36-40ED-80BF-A4086B4EB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502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09" name="Text Box 45">
              <a:extLst>
                <a:ext uri="{FF2B5EF4-FFF2-40B4-BE49-F238E27FC236}">
                  <a16:creationId xmlns:a16="http://schemas.microsoft.com/office/drawing/2014/main" xmlns="" id="{87EE551C-FB74-4516-9E7B-EEAD94F69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960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0" name="Text Box 46">
              <a:extLst>
                <a:ext uri="{FF2B5EF4-FFF2-40B4-BE49-F238E27FC236}">
                  <a16:creationId xmlns:a16="http://schemas.microsoft.com/office/drawing/2014/main" xmlns="" id="{15177746-BF9A-4368-AD4C-E33DCBCB9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427"/>
              <a:ext cx="26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G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1" name="Text Box 47">
              <a:extLst>
                <a:ext uri="{FF2B5EF4-FFF2-40B4-BE49-F238E27FC236}">
                  <a16:creationId xmlns:a16="http://schemas.microsoft.com/office/drawing/2014/main" xmlns="" id="{8D9879A9-0893-423F-98AD-DFF554F09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960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2" name="Text Box 48">
              <a:extLst>
                <a:ext uri="{FF2B5EF4-FFF2-40B4-BE49-F238E27FC236}">
                  <a16:creationId xmlns:a16="http://schemas.microsoft.com/office/drawing/2014/main" xmlns="" id="{D329BA86-F553-47EF-BE2B-8743E19D5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969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3" name="Text Box 49">
              <a:extLst>
                <a:ext uri="{FF2B5EF4-FFF2-40B4-BE49-F238E27FC236}">
                  <a16:creationId xmlns:a16="http://schemas.microsoft.com/office/drawing/2014/main" xmlns="" id="{81AE6487-2258-461E-8C0D-DCCF5D72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3427"/>
              <a:ext cx="2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4" name="Text Box 50">
              <a:extLst>
                <a:ext uri="{FF2B5EF4-FFF2-40B4-BE49-F238E27FC236}">
                  <a16:creationId xmlns:a16="http://schemas.microsoft.com/office/drawing/2014/main" xmlns="" id="{F327096C-1880-40EB-ACDA-4E0611453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3427"/>
              <a:ext cx="23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5" name="Text Box 51">
              <a:extLst>
                <a:ext uri="{FF2B5EF4-FFF2-40B4-BE49-F238E27FC236}">
                  <a16:creationId xmlns:a16="http://schemas.microsoft.com/office/drawing/2014/main" xmlns="" id="{A9C9A182-5D59-4148-8738-B05C683D4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887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6" name="Text Box 52">
              <a:extLst>
                <a:ext uri="{FF2B5EF4-FFF2-40B4-BE49-F238E27FC236}">
                  <a16:creationId xmlns:a16="http://schemas.microsoft.com/office/drawing/2014/main" xmlns="" id="{56A59AD0-B074-4867-9529-78B8FBD3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3887"/>
              <a:ext cx="2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L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7" name="Text Box 53">
              <a:extLst>
                <a:ext uri="{FF2B5EF4-FFF2-40B4-BE49-F238E27FC236}">
                  <a16:creationId xmlns:a16="http://schemas.microsoft.com/office/drawing/2014/main" xmlns="" id="{5DF5CFAF-F422-4957-BF9E-7A120673C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" y="3427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8" name="Text Box 54">
              <a:extLst>
                <a:ext uri="{FF2B5EF4-FFF2-40B4-BE49-F238E27FC236}">
                  <a16:creationId xmlns:a16="http://schemas.microsoft.com/office/drawing/2014/main" xmlns="" id="{5C903009-B9E4-43E6-815D-2D0B1280F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887"/>
              <a:ext cx="2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19" name="Text Box 55">
              <a:extLst>
                <a:ext uri="{FF2B5EF4-FFF2-40B4-BE49-F238E27FC236}">
                  <a16:creationId xmlns:a16="http://schemas.microsoft.com/office/drawing/2014/main" xmlns="" id="{2F20DC05-4FB3-4753-895B-D0BFCCD3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427"/>
              <a:ext cx="17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1320" name="Text Box 56">
              <a:extLst>
                <a:ext uri="{FF2B5EF4-FFF2-40B4-BE49-F238E27FC236}">
                  <a16:creationId xmlns:a16="http://schemas.microsoft.com/office/drawing/2014/main" xmlns="" id="{92FF6969-B40F-4672-A60B-407CF8DC9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427"/>
              <a:ext cx="22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J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49981109-B53A-4BA7-A10C-C0AEE05FC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73152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五、根据后、中序遍历求序列二叉树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xmlns="" id="{50C0BD7B-DADF-4D02-AC1E-05154F5A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972278E-C7B8-4B3F-A1C4-4AA54A8FE42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50</a:t>
            </a:fld>
            <a:endParaRPr lang="en-US" altLang="zh-CN" sz="2400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xmlns="" id="{FC932E15-CE56-472C-9B36-93896F2C9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第三节　遍历二叉树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xmlns="" id="{4B348595-8D25-42EA-B42F-7D1EA1829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从整棵二叉树的后序遍历序列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DGEBFCA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可知，左子树的后序遍历序列为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DGEB，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右子树的后序遍历为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从整棵二叉树的中序遍历序列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DBGEAFC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可知，左子树的中序遍历为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DBGE，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右子树的中序遍历为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FC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对左、右子树分别进行（上一页的）处理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xmlns="" id="{E602D8F4-9665-479F-987C-EB5E5090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xmlns="" id="{90BF53D5-B7B8-4C19-BBAC-277EC026D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10575" y="6400800"/>
            <a:ext cx="7334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A0F135-41C7-4073-A928-F79ED18F6F3B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xmlns="" id="{7FC8554C-7BD4-4787-9F02-4CCD30B9F37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500063" y="1500188"/>
            <a:ext cx="7929562" cy="609600"/>
          </a:xfrm>
          <a:noFill/>
        </p:spPr>
        <p:txBody>
          <a:bodyPr anchor="ctr"/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例题：已知某二叉树先序遍历结果为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ABCDEGF,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中序遍历结果为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CBEGDFA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，求该二叉树的形态及后序遍历结果。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524CA1EE-389E-438C-8EBB-4E8B2C077733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824163"/>
            <a:ext cx="1757362" cy="3167062"/>
            <a:chOff x="339" y="1176"/>
            <a:chExt cx="1081" cy="2235"/>
          </a:xfrm>
        </p:grpSpPr>
        <p:grpSp>
          <p:nvGrpSpPr>
            <p:cNvPr id="66566" name="Group 7">
              <a:extLst>
                <a:ext uri="{FF2B5EF4-FFF2-40B4-BE49-F238E27FC236}">
                  <a16:creationId xmlns:a16="http://schemas.microsoft.com/office/drawing/2014/main" xmlns="" id="{F4A5A99F-ECBF-4970-B4AD-6079DE6AED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176"/>
              <a:ext cx="283" cy="307"/>
              <a:chOff x="4229" y="1317"/>
              <a:chExt cx="360" cy="390"/>
            </a:xfrm>
          </p:grpSpPr>
          <p:sp>
            <p:nvSpPr>
              <p:cNvPr id="66591" name="Oval 8">
                <a:extLst>
                  <a:ext uri="{FF2B5EF4-FFF2-40B4-BE49-F238E27FC236}">
                    <a16:creationId xmlns:a16="http://schemas.microsoft.com/office/drawing/2014/main" xmlns="" id="{E795231B-FB4D-4F00-95DE-9EC033B2A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0" name="Rectangle 9">
                <a:extLst>
                  <a:ext uri="{FF2B5EF4-FFF2-40B4-BE49-F238E27FC236}">
                    <a16:creationId xmlns:a16="http://schemas.microsoft.com/office/drawing/2014/main" xmlns="" id="{2C9EFC36-CA64-4989-8426-8363C4AC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1317"/>
                <a:ext cx="296" cy="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A</a:t>
                </a:r>
              </a:p>
            </p:txBody>
          </p:sp>
        </p:grpSp>
        <p:grpSp>
          <p:nvGrpSpPr>
            <p:cNvPr id="66567" name="Group 10">
              <a:extLst>
                <a:ext uri="{FF2B5EF4-FFF2-40B4-BE49-F238E27FC236}">
                  <a16:creationId xmlns:a16="http://schemas.microsoft.com/office/drawing/2014/main" xmlns="" id="{899F8587-C07E-4DE1-B51B-177C492B5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" y="1650"/>
              <a:ext cx="274" cy="275"/>
              <a:chOff x="3622" y="2015"/>
              <a:chExt cx="360" cy="410"/>
            </a:xfrm>
          </p:grpSpPr>
          <p:sp>
            <p:nvSpPr>
              <p:cNvPr id="66589" name="Oval 11">
                <a:extLst>
                  <a:ext uri="{FF2B5EF4-FFF2-40B4-BE49-F238E27FC236}">
                    <a16:creationId xmlns:a16="http://schemas.microsoft.com/office/drawing/2014/main" xmlns="" id="{9B786A1A-61BD-42FE-A245-5D5A6F8D1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06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xmlns="" id="{A61D7D13-356A-4956-A5D7-6A23AEAAC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6" y="2015"/>
                <a:ext cx="296" cy="3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B</a:t>
                </a:r>
              </a:p>
            </p:txBody>
          </p:sp>
        </p:grpSp>
        <p:sp>
          <p:nvSpPr>
            <p:cNvPr id="66568" name="Line 13">
              <a:extLst>
                <a:ext uri="{FF2B5EF4-FFF2-40B4-BE49-F238E27FC236}">
                  <a16:creationId xmlns:a16="http://schemas.microsoft.com/office/drawing/2014/main" xmlns="" id="{7EA10560-34D2-4AEF-BA57-9624F8BB2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07"/>
              <a:ext cx="279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69" name="Group 14">
              <a:extLst>
                <a:ext uri="{FF2B5EF4-FFF2-40B4-BE49-F238E27FC236}">
                  <a16:creationId xmlns:a16="http://schemas.microsoft.com/office/drawing/2014/main" xmlns="" id="{8D39E1B1-8AFE-4AC3-9D9D-5EDA7C2A4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" y="3160"/>
              <a:ext cx="274" cy="251"/>
              <a:chOff x="5130" y="2748"/>
              <a:chExt cx="360" cy="375"/>
            </a:xfrm>
          </p:grpSpPr>
          <p:sp>
            <p:nvSpPr>
              <p:cNvPr id="66587" name="Oval 15">
                <a:extLst>
                  <a:ext uri="{FF2B5EF4-FFF2-40B4-BE49-F238E27FC236}">
                    <a16:creationId xmlns:a16="http://schemas.microsoft.com/office/drawing/2014/main" xmlns="" id="{F951547C-8335-4461-91F3-27A6D1C4D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xmlns="" id="{13D0A372-1BFA-4B3E-874C-8D9C74E16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748"/>
                <a:ext cx="31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G</a:t>
                </a:r>
              </a:p>
            </p:txBody>
          </p:sp>
        </p:grpSp>
        <p:sp>
          <p:nvSpPr>
            <p:cNvPr id="66570" name="Line 17">
              <a:extLst>
                <a:ext uri="{FF2B5EF4-FFF2-40B4-BE49-F238E27FC236}">
                  <a16:creationId xmlns:a16="http://schemas.microsoft.com/office/drawing/2014/main" xmlns="" id="{EDE329F0-BEFF-42BB-AE51-6B4F37E0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951"/>
              <a:ext cx="138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1" name="Group 18">
              <a:extLst>
                <a:ext uri="{FF2B5EF4-FFF2-40B4-BE49-F238E27FC236}">
                  <a16:creationId xmlns:a16="http://schemas.microsoft.com/office/drawing/2014/main" xmlns="" id="{70CFD404-FBC1-4CF4-82B8-BB92BF790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" y="2154"/>
              <a:ext cx="274" cy="255"/>
              <a:chOff x="3951" y="2772"/>
              <a:chExt cx="360" cy="382"/>
            </a:xfrm>
          </p:grpSpPr>
          <p:sp>
            <p:nvSpPr>
              <p:cNvPr id="66585" name="Oval 19">
                <a:extLst>
                  <a:ext uri="{FF2B5EF4-FFF2-40B4-BE49-F238E27FC236}">
                    <a16:creationId xmlns:a16="http://schemas.microsoft.com/office/drawing/2014/main" xmlns="" id="{8F6196E7-B99B-4604-8C47-39AAD32A8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4" name="Rectangle 20">
                <a:extLst>
                  <a:ext uri="{FF2B5EF4-FFF2-40B4-BE49-F238E27FC236}">
                    <a16:creationId xmlns:a16="http://schemas.microsoft.com/office/drawing/2014/main" xmlns="" id="{70238575-7912-4439-AC3F-5BD05114B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" y="2772"/>
                <a:ext cx="305" cy="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D</a:t>
                </a:r>
              </a:p>
            </p:txBody>
          </p:sp>
        </p:grpSp>
        <p:grpSp>
          <p:nvGrpSpPr>
            <p:cNvPr id="66572" name="Group 21">
              <a:extLst>
                <a:ext uri="{FF2B5EF4-FFF2-40B4-BE49-F238E27FC236}">
                  <a16:creationId xmlns:a16="http://schemas.microsoft.com/office/drawing/2014/main" xmlns="" id="{B4245E7F-E754-4B40-A1A4-AF754B772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" y="2630"/>
              <a:ext cx="273" cy="251"/>
              <a:chOff x="3662" y="3540"/>
              <a:chExt cx="360" cy="375"/>
            </a:xfrm>
          </p:grpSpPr>
          <p:sp>
            <p:nvSpPr>
              <p:cNvPr id="66583" name="Oval 22">
                <a:extLst>
                  <a:ext uri="{FF2B5EF4-FFF2-40B4-BE49-F238E27FC236}">
                    <a16:creationId xmlns:a16="http://schemas.microsoft.com/office/drawing/2014/main" xmlns="" id="{0B20264E-4DFE-4CA4-86D3-B4A0BF62E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2" name="Rectangle 23">
                <a:extLst>
                  <a:ext uri="{FF2B5EF4-FFF2-40B4-BE49-F238E27FC236}">
                    <a16:creationId xmlns:a16="http://schemas.microsoft.com/office/drawing/2014/main" xmlns="" id="{A8907A07-1AF0-4352-91BB-C2389038F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3540"/>
                <a:ext cx="285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F</a:t>
                </a:r>
              </a:p>
            </p:txBody>
          </p:sp>
        </p:grpSp>
        <p:sp>
          <p:nvSpPr>
            <p:cNvPr id="66573" name="Line 24">
              <a:extLst>
                <a:ext uri="{FF2B5EF4-FFF2-40B4-BE49-F238E27FC236}">
                  <a16:creationId xmlns:a16="http://schemas.microsoft.com/office/drawing/2014/main" xmlns="" id="{C8D240B3-E2AE-4F29-AE1B-A991E6F7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00"/>
              <a:ext cx="204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4" name="Group 25">
              <a:extLst>
                <a:ext uri="{FF2B5EF4-FFF2-40B4-BE49-F238E27FC236}">
                  <a16:creationId xmlns:a16="http://schemas.microsoft.com/office/drawing/2014/main" xmlns="" id="{AA786554-D423-46E7-A45C-B40C3E5AD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" y="2148"/>
              <a:ext cx="274" cy="255"/>
              <a:chOff x="3328" y="2763"/>
              <a:chExt cx="360" cy="380"/>
            </a:xfrm>
          </p:grpSpPr>
          <p:sp>
            <p:nvSpPr>
              <p:cNvPr id="66581" name="Oval 26">
                <a:extLst>
                  <a:ext uri="{FF2B5EF4-FFF2-40B4-BE49-F238E27FC236}">
                    <a16:creationId xmlns:a16="http://schemas.microsoft.com/office/drawing/2014/main" xmlns="" id="{45AA898C-D34F-4DE4-AB44-87BFBCB16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0" name="Rectangle 27">
                <a:extLst>
                  <a:ext uri="{FF2B5EF4-FFF2-40B4-BE49-F238E27FC236}">
                    <a16:creationId xmlns:a16="http://schemas.microsoft.com/office/drawing/2014/main" xmlns="" id="{9779B0C2-86C8-41E5-8FF9-3A07128EC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2765"/>
                <a:ext cx="309" cy="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C</a:t>
                </a:r>
              </a:p>
            </p:txBody>
          </p:sp>
        </p:grpSp>
        <p:grpSp>
          <p:nvGrpSpPr>
            <p:cNvPr id="66575" name="Group 28">
              <a:extLst>
                <a:ext uri="{FF2B5EF4-FFF2-40B4-BE49-F238E27FC236}">
                  <a16:creationId xmlns:a16="http://schemas.microsoft.com/office/drawing/2014/main" xmlns="" id="{AB93676D-7C80-4092-A1B1-C38976F63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0" y="2666"/>
              <a:ext cx="273" cy="263"/>
              <a:chOff x="2975" y="3499"/>
              <a:chExt cx="360" cy="393"/>
            </a:xfrm>
          </p:grpSpPr>
          <p:sp>
            <p:nvSpPr>
              <p:cNvPr id="66579" name="Oval 29">
                <a:extLst>
                  <a:ext uri="{FF2B5EF4-FFF2-40B4-BE49-F238E27FC236}">
                    <a16:creationId xmlns:a16="http://schemas.microsoft.com/office/drawing/2014/main" xmlns="" id="{29FEF3D6-2F76-465E-9439-341806C0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8" name="Rectangle 30">
                <a:extLst>
                  <a:ext uri="{FF2B5EF4-FFF2-40B4-BE49-F238E27FC236}">
                    <a16:creationId xmlns:a16="http://schemas.microsoft.com/office/drawing/2014/main" xmlns="" id="{90D38852-C50D-4196-B627-7DF2CA55D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3499"/>
                <a:ext cx="294" cy="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PMingLiU" panose="020B0604030504040204" pitchFamily="18" charset="-120"/>
                  </a:rPr>
                  <a:t>E</a:t>
                </a:r>
              </a:p>
            </p:txBody>
          </p:sp>
        </p:grpSp>
        <p:sp>
          <p:nvSpPr>
            <p:cNvPr id="66576" name="Line 31">
              <a:extLst>
                <a:ext uri="{FF2B5EF4-FFF2-40B4-BE49-F238E27FC236}">
                  <a16:creationId xmlns:a16="http://schemas.microsoft.com/office/drawing/2014/main" xmlns="" id="{51D9FF20-B151-4941-A49F-31B3E0F8E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909"/>
              <a:ext cx="179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32">
              <a:extLst>
                <a:ext uri="{FF2B5EF4-FFF2-40B4-BE49-F238E27FC236}">
                  <a16:creationId xmlns:a16="http://schemas.microsoft.com/office/drawing/2014/main" xmlns="" id="{9E847F37-A6DE-43E3-B683-0AC4D5BFC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0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8" name="Line 33">
              <a:extLst>
                <a:ext uri="{FF2B5EF4-FFF2-40B4-BE49-F238E27FC236}">
                  <a16:creationId xmlns:a16="http://schemas.microsoft.com/office/drawing/2014/main" xmlns="" id="{2CE30AD4-9E01-4E85-AA0E-B0B3A0F61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26"/>
              <a:ext cx="156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AC0A518-C59C-46CD-93D1-7E2681B3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143250"/>
            <a:ext cx="360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后序遍历结果</a:t>
            </a:r>
            <a:r>
              <a:rPr lang="en-US" altLang="zh-CN" sz="2400" b="1"/>
              <a:t>:CGEFDBA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xmlns="" id="{F382B89C-0FFF-4846-B3E9-57C0AF1E4B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24888" y="6400800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EAD30BF-B04E-4558-94E8-36742A7CF8A4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5314" name="AutoShape 2">
            <a:extLst>
              <a:ext uri="{FF2B5EF4-FFF2-40B4-BE49-F238E27FC236}">
                <a16:creationId xmlns:a16="http://schemas.microsoft.com/office/drawing/2014/main" xmlns="" id="{E793B38B-53E8-4541-8021-BFF550E0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286125"/>
            <a:ext cx="2143125" cy="1143000"/>
          </a:xfrm>
          <a:prstGeom prst="wedgeRectCallout">
            <a:avLst>
              <a:gd name="adj1" fmla="val 16310"/>
              <a:gd name="adj2" fmla="val -15257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用空格字符表示‘无孩子’或指针为空</a:t>
            </a:r>
          </a:p>
        </p:txBody>
      </p:sp>
      <p:sp>
        <p:nvSpPr>
          <p:cNvPr id="525315" name="Rectangle 3">
            <a:extLst>
              <a:ext uri="{FF2B5EF4-FFF2-40B4-BE49-F238E27FC236}">
                <a16:creationId xmlns:a16="http://schemas.microsoft.com/office/drawing/2014/main" xmlns="" id="{D6C00399-60AF-4603-8EB3-DE46E356A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67757"/>
            <a:ext cx="7543800" cy="51752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如何把二叉树以链表形式存入电脑内？</a:t>
            </a:r>
          </a:p>
        </p:txBody>
      </p:sp>
      <p:sp>
        <p:nvSpPr>
          <p:cNvPr id="525317" name="Text Box 5">
            <a:extLst>
              <a:ext uri="{FF2B5EF4-FFF2-40B4-BE49-F238E27FC236}">
                <a16:creationId xmlns:a16="http://schemas.microsoft.com/office/drawing/2014/main" xmlns="" id="{F9D7CDE9-715E-4FC8-8B0E-7285BD0A2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00155"/>
            <a:ext cx="85364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66750" indent="-666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例：将下面的二叉树以二叉链表形式存入计算机内。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xmlns="" id="{068CDB26-14D5-4ECA-8AAB-A853BCC3FDDE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1752600"/>
            <a:ext cx="1716087" cy="3579813"/>
            <a:chOff x="339" y="1200"/>
            <a:chExt cx="1081" cy="2254"/>
          </a:xfrm>
        </p:grpSpPr>
        <p:grpSp>
          <p:nvGrpSpPr>
            <p:cNvPr id="67594" name="Group 7">
              <a:extLst>
                <a:ext uri="{FF2B5EF4-FFF2-40B4-BE49-F238E27FC236}">
                  <a16:creationId xmlns:a16="http://schemas.microsoft.com/office/drawing/2014/main" xmlns="" id="{108D1F0E-589E-4166-A153-EC4EE14960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200"/>
              <a:ext cx="283" cy="295"/>
              <a:chOff x="4229" y="1348"/>
              <a:chExt cx="360" cy="375"/>
            </a:xfrm>
          </p:grpSpPr>
          <p:sp>
            <p:nvSpPr>
              <p:cNvPr id="67619" name="Oval 8">
                <a:extLst>
                  <a:ext uri="{FF2B5EF4-FFF2-40B4-BE49-F238E27FC236}">
                    <a16:creationId xmlns:a16="http://schemas.microsoft.com/office/drawing/2014/main" xmlns="" id="{E45DF19E-CF3C-41D9-B380-F9EBB508F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21" name="Rectangle 9">
                <a:extLst>
                  <a:ext uri="{FF2B5EF4-FFF2-40B4-BE49-F238E27FC236}">
                    <a16:creationId xmlns:a16="http://schemas.microsoft.com/office/drawing/2014/main" xmlns="" id="{590D0C42-5F68-4A45-98A8-812BFD7C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1401"/>
                <a:ext cx="253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</p:grpSp>
        <p:grpSp>
          <p:nvGrpSpPr>
            <p:cNvPr id="67595" name="Group 10">
              <a:extLst>
                <a:ext uri="{FF2B5EF4-FFF2-40B4-BE49-F238E27FC236}">
                  <a16:creationId xmlns:a16="http://schemas.microsoft.com/office/drawing/2014/main" xmlns="" id="{841F5706-1C2E-4591-BD76-B1CC21685F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" y="1683"/>
              <a:ext cx="275" cy="286"/>
              <a:chOff x="3618" y="2067"/>
              <a:chExt cx="360" cy="427"/>
            </a:xfrm>
          </p:grpSpPr>
          <p:sp>
            <p:nvSpPr>
              <p:cNvPr id="67617" name="Oval 11">
                <a:extLst>
                  <a:ext uri="{FF2B5EF4-FFF2-40B4-BE49-F238E27FC236}">
                    <a16:creationId xmlns:a16="http://schemas.microsoft.com/office/drawing/2014/main" xmlns="" id="{E1C9F773-CD0E-4E5A-ACBB-14FC9F4BE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24" name="Rectangle 12">
                <a:extLst>
                  <a:ext uri="{FF2B5EF4-FFF2-40B4-BE49-F238E27FC236}">
                    <a16:creationId xmlns:a16="http://schemas.microsoft.com/office/drawing/2014/main" xmlns="" id="{22549BA2-88EF-496A-ACF9-EAA21F17D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116"/>
                <a:ext cx="263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</p:grpSp>
        <p:sp>
          <p:nvSpPr>
            <p:cNvPr id="67596" name="Line 13">
              <a:extLst>
                <a:ext uri="{FF2B5EF4-FFF2-40B4-BE49-F238E27FC236}">
                  <a16:creationId xmlns:a16="http://schemas.microsoft.com/office/drawing/2014/main" xmlns="" id="{80B04298-8097-4BD7-8977-58C9929E7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07"/>
              <a:ext cx="279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7" name="Group 14">
              <a:extLst>
                <a:ext uri="{FF2B5EF4-FFF2-40B4-BE49-F238E27FC236}">
                  <a16:creationId xmlns:a16="http://schemas.microsoft.com/office/drawing/2014/main" xmlns="" id="{8CE6405A-BF42-4475-9293-56E019F38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" y="3168"/>
              <a:ext cx="274" cy="286"/>
              <a:chOff x="5130" y="2764"/>
              <a:chExt cx="360" cy="428"/>
            </a:xfrm>
          </p:grpSpPr>
          <p:sp>
            <p:nvSpPr>
              <p:cNvPr id="67615" name="Oval 15">
                <a:extLst>
                  <a:ext uri="{FF2B5EF4-FFF2-40B4-BE49-F238E27FC236}">
                    <a16:creationId xmlns:a16="http://schemas.microsoft.com/office/drawing/2014/main" xmlns="" id="{8717D95F-07AB-497E-9F24-2C27BE850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28" name="Rectangle 16">
                <a:extLst>
                  <a:ext uri="{FF2B5EF4-FFF2-40B4-BE49-F238E27FC236}">
                    <a16:creationId xmlns:a16="http://schemas.microsoft.com/office/drawing/2014/main" xmlns="" id="{4BDB0419-5DAA-4BA1-821F-B9221CC45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2814"/>
                <a:ext cx="261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</a:p>
            </p:txBody>
          </p:sp>
        </p:grpSp>
        <p:sp>
          <p:nvSpPr>
            <p:cNvPr id="67598" name="Line 17">
              <a:extLst>
                <a:ext uri="{FF2B5EF4-FFF2-40B4-BE49-F238E27FC236}">
                  <a16:creationId xmlns:a16="http://schemas.microsoft.com/office/drawing/2014/main" xmlns="" id="{C0E22679-6920-4605-805E-E7DE43B36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" y="2951"/>
              <a:ext cx="138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599" name="Group 18">
              <a:extLst>
                <a:ext uri="{FF2B5EF4-FFF2-40B4-BE49-F238E27FC236}">
                  <a16:creationId xmlns:a16="http://schemas.microsoft.com/office/drawing/2014/main" xmlns="" id="{EA5A08F0-7DFE-4298-B55E-7921C4B5DF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" y="2167"/>
              <a:ext cx="274" cy="284"/>
              <a:chOff x="3951" y="2795"/>
              <a:chExt cx="360" cy="426"/>
            </a:xfrm>
          </p:grpSpPr>
          <p:sp>
            <p:nvSpPr>
              <p:cNvPr id="67613" name="Oval 19">
                <a:extLst>
                  <a:ext uri="{FF2B5EF4-FFF2-40B4-BE49-F238E27FC236}">
                    <a16:creationId xmlns:a16="http://schemas.microsoft.com/office/drawing/2014/main" xmlns="" id="{36011D65-429E-4242-A385-3B279DEF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32" name="Rectangle 20">
                <a:extLst>
                  <a:ext uri="{FF2B5EF4-FFF2-40B4-BE49-F238E27FC236}">
                    <a16:creationId xmlns:a16="http://schemas.microsoft.com/office/drawing/2014/main" xmlns="" id="{D3A136DE-CABC-4879-A361-3984242EE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2841"/>
                <a:ext cx="260" cy="3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</a:p>
            </p:txBody>
          </p:sp>
        </p:grpSp>
        <p:grpSp>
          <p:nvGrpSpPr>
            <p:cNvPr id="67600" name="Group 21">
              <a:extLst>
                <a:ext uri="{FF2B5EF4-FFF2-40B4-BE49-F238E27FC236}">
                  <a16:creationId xmlns:a16="http://schemas.microsoft.com/office/drawing/2014/main" xmlns="" id="{87BC6DB2-9B13-4BE8-909B-6A292E5ED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7" y="2640"/>
              <a:ext cx="273" cy="287"/>
              <a:chOff x="3662" y="3556"/>
              <a:chExt cx="360" cy="429"/>
            </a:xfrm>
          </p:grpSpPr>
          <p:sp>
            <p:nvSpPr>
              <p:cNvPr id="67611" name="Oval 22">
                <a:extLst>
                  <a:ext uri="{FF2B5EF4-FFF2-40B4-BE49-F238E27FC236}">
                    <a16:creationId xmlns:a16="http://schemas.microsoft.com/office/drawing/2014/main" xmlns="" id="{06BE8226-CB45-4D70-AF9E-3F37347EA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35" name="Rectangle 23">
                <a:extLst>
                  <a:ext uri="{FF2B5EF4-FFF2-40B4-BE49-F238E27FC236}">
                    <a16:creationId xmlns:a16="http://schemas.microsoft.com/office/drawing/2014/main" xmlns="" id="{F3D59A44-8684-497D-813F-B299A58BC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262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</p:grpSp>
        <p:sp>
          <p:nvSpPr>
            <p:cNvPr id="67601" name="Line 24">
              <a:extLst>
                <a:ext uri="{FF2B5EF4-FFF2-40B4-BE49-F238E27FC236}">
                  <a16:creationId xmlns:a16="http://schemas.microsoft.com/office/drawing/2014/main" xmlns="" id="{0017E758-D0F2-4F6F-8FD0-35BF318FD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00"/>
              <a:ext cx="204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602" name="Group 25">
              <a:extLst>
                <a:ext uri="{FF2B5EF4-FFF2-40B4-BE49-F238E27FC236}">
                  <a16:creationId xmlns:a16="http://schemas.microsoft.com/office/drawing/2014/main" xmlns="" id="{873C2BA5-D04B-4311-A1B5-D7F0DE044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" y="2161"/>
              <a:ext cx="274" cy="287"/>
              <a:chOff x="3328" y="2784"/>
              <a:chExt cx="360" cy="428"/>
            </a:xfrm>
          </p:grpSpPr>
          <p:sp>
            <p:nvSpPr>
              <p:cNvPr id="67609" name="Oval 26">
                <a:extLst>
                  <a:ext uri="{FF2B5EF4-FFF2-40B4-BE49-F238E27FC236}">
                    <a16:creationId xmlns:a16="http://schemas.microsoft.com/office/drawing/2014/main" xmlns="" id="{D6B2AB16-6A2D-4161-947C-C429448D1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39" name="Rectangle 27">
                <a:extLst>
                  <a:ext uri="{FF2B5EF4-FFF2-40B4-BE49-F238E27FC236}">
                    <a16:creationId xmlns:a16="http://schemas.microsoft.com/office/drawing/2014/main" xmlns="" id="{3F8B4489-C08E-4FCF-B5EA-3C917B0D5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2836"/>
                <a:ext cx="263" cy="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</p:grpSp>
        <p:grpSp>
          <p:nvGrpSpPr>
            <p:cNvPr id="67603" name="Group 28">
              <a:extLst>
                <a:ext uri="{FF2B5EF4-FFF2-40B4-BE49-F238E27FC236}">
                  <a16:creationId xmlns:a16="http://schemas.microsoft.com/office/drawing/2014/main" xmlns="" id="{D9DCD192-0444-41EA-A14D-AC185CA7E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" y="2688"/>
              <a:ext cx="274" cy="287"/>
              <a:chOff x="2975" y="3533"/>
              <a:chExt cx="360" cy="429"/>
            </a:xfrm>
          </p:grpSpPr>
          <p:sp>
            <p:nvSpPr>
              <p:cNvPr id="67607" name="Oval 29">
                <a:extLst>
                  <a:ext uri="{FF2B5EF4-FFF2-40B4-BE49-F238E27FC236}">
                    <a16:creationId xmlns:a16="http://schemas.microsoft.com/office/drawing/2014/main" xmlns="" id="{8B0AC627-3866-44A5-A9EA-BBEE9C2D0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25342" name="Rectangle 30">
                <a:extLst>
                  <a:ext uri="{FF2B5EF4-FFF2-40B4-BE49-F238E27FC236}">
                    <a16:creationId xmlns:a16="http://schemas.microsoft.com/office/drawing/2014/main" xmlns="" id="{835C48E8-DFF0-4E2D-B234-6FDF153C8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8" y="3586"/>
                <a:ext cx="261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TW" sz="20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</a:p>
            </p:txBody>
          </p:sp>
        </p:grpSp>
        <p:sp>
          <p:nvSpPr>
            <p:cNvPr id="67604" name="Line 31">
              <a:extLst>
                <a:ext uri="{FF2B5EF4-FFF2-40B4-BE49-F238E27FC236}">
                  <a16:creationId xmlns:a16="http://schemas.microsoft.com/office/drawing/2014/main" xmlns="" id="{188D6596-42E4-4895-8D0E-C4344FE54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" y="1909"/>
              <a:ext cx="179" cy="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5" name="Line 32">
              <a:extLst>
                <a:ext uri="{FF2B5EF4-FFF2-40B4-BE49-F238E27FC236}">
                  <a16:creationId xmlns:a16="http://schemas.microsoft.com/office/drawing/2014/main" xmlns="" id="{450D340F-6302-4DD7-86D0-576C909833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20"/>
              <a:ext cx="192" cy="2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33">
              <a:extLst>
                <a:ext uri="{FF2B5EF4-FFF2-40B4-BE49-F238E27FC236}">
                  <a16:creationId xmlns:a16="http://schemas.microsoft.com/office/drawing/2014/main" xmlns="" id="{01049454-B3B8-440C-B5BF-98B33EA55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2426"/>
              <a:ext cx="156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5346" name="Text Box 34">
            <a:extLst>
              <a:ext uri="{FF2B5EF4-FFF2-40B4-BE49-F238E27FC236}">
                <a16:creationId xmlns:a16="http://schemas.microsoft.com/office/drawing/2014/main" xmlns="" id="{46485477-0961-427B-B7D2-2EF39B46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44675"/>
            <a:ext cx="5867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：输入结点时怎样表示“无孩子”？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考虑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：以何种遍历方式来输入和建树？</a:t>
            </a:r>
          </a:p>
        </p:txBody>
      </p:sp>
      <p:sp>
        <p:nvSpPr>
          <p:cNvPr id="525347" name="Text Box 35">
            <a:extLst>
              <a:ext uri="{FF2B5EF4-FFF2-40B4-BE49-F238E27FC236}">
                <a16:creationId xmlns:a16="http://schemas.microsoft.com/office/drawing/2014/main" xmlns="" id="{773EC34A-690F-49F8-9FDE-A6EADC522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00600"/>
            <a:ext cx="6248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将二叉树按先序遍历次序输入：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 B C 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 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(/n)</a:t>
            </a:r>
          </a:p>
        </p:txBody>
      </p:sp>
      <p:sp>
        <p:nvSpPr>
          <p:cNvPr id="525348" name="AutoShape 36">
            <a:extLst>
              <a:ext uri="{FF2B5EF4-FFF2-40B4-BE49-F238E27FC236}">
                <a16:creationId xmlns:a16="http://schemas.microsoft.com/office/drawing/2014/main" xmlns="" id="{299746F6-054D-4CD7-83D7-0B7A5F009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3116263" cy="1143000"/>
          </a:xfrm>
          <a:prstGeom prst="wedgeRectCallout">
            <a:avLst>
              <a:gd name="adj1" fmla="val 39505"/>
              <a:gd name="adj2" fmla="val -9277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以先序遍历最为合适，让每个结点都能及时被连接到位。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5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5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 autoUpdateAnimBg="0"/>
      <p:bldP spid="525315" grpId="0" autoUpdateAnimBg="0"/>
      <p:bldP spid="525317" grpId="0" autoUpdateAnimBg="0"/>
      <p:bldP spid="525346" grpId="0" build="p" autoUpdateAnimBg="0"/>
      <p:bldP spid="525347" grpId="0" build="p" autoUpdateAnimBg="0"/>
      <p:bldP spid="52534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>
            <a:extLst>
              <a:ext uri="{FF2B5EF4-FFF2-40B4-BE49-F238E27FC236}">
                <a16:creationId xmlns:a16="http://schemas.microsoft.com/office/drawing/2014/main" xmlns="" id="{61674B0A-41FB-4199-8B66-282EC911C2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24888" y="6400800"/>
            <a:ext cx="51911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58E7876-6149-4A49-9A8E-F4D0DB59100F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6338" name="Text Box 2">
            <a:extLst>
              <a:ext uri="{FF2B5EF4-FFF2-40B4-BE49-F238E27FC236}">
                <a16:creationId xmlns:a16="http://schemas.microsoft.com/office/drawing/2014/main" xmlns="" id="{44ECCB40-2BB9-4BED-BBFD-B70DAEC1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785938"/>
            <a:ext cx="8532813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建树算法：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CreateBiTree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BiNode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&amp;T ){    //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构造二叉树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cin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&lt;&lt;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if(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==’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0 ’)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  T=NULL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else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T=new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BiTNode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T-&gt;data=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ch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                          //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生成根结点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lchild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);     //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构造左子树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(T-&gt;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rchild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);     //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构造右子树</a:t>
            </a: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   } 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 //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CreateBiTree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xmlns="" id="{9DF0A9C7-02CE-4E76-95FC-80B7EF56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143000"/>
            <a:ext cx="835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输入序列：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A B C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 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(/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n)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6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6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6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6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6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6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build="p" autoUpdateAnimBg="0"/>
      <p:bldP spid="52633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C169A7BE-42C5-4E32-99F7-B59E43E5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一、增加新指针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xmlns="" id="{EF474BB1-F95A-4184-98E8-4F456686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ADFDC56-7E2A-4425-B642-45CFDE2F006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54</a:t>
            </a:fld>
            <a:endParaRPr lang="en-US" altLang="zh-CN" sz="2400"/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xmlns="" id="{37E65134-9907-4302-88D5-80F65118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xmlns="" id="{134ED97F-86AF-4DB2-9AC0-34BAB11E1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最简单的方法是在每个结点中，增加前驱(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fwd)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和后继(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bkwd)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在做二叉树遍历（前、中、后序），将每个结点的前驱和后继信息添入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fwd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bkwd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域中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xmlns="" id="{9AC022C9-458C-4096-9EEF-6ABC1656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1687" name="Group 12">
            <a:extLst>
              <a:ext uri="{FF2B5EF4-FFF2-40B4-BE49-F238E27FC236}">
                <a16:creationId xmlns:a16="http://schemas.microsoft.com/office/drawing/2014/main" xmlns="" id="{A16A7F5F-6BAB-4EC6-B688-DDC8A014392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19600"/>
            <a:ext cx="5410200" cy="466725"/>
            <a:chOff x="960" y="2928"/>
            <a:chExt cx="2928" cy="294"/>
          </a:xfrm>
        </p:grpSpPr>
        <p:sp>
          <p:nvSpPr>
            <p:cNvPr id="71688" name="Text Box 7">
              <a:extLst>
                <a:ext uri="{FF2B5EF4-FFF2-40B4-BE49-F238E27FC236}">
                  <a16:creationId xmlns:a16="http://schemas.microsoft.com/office/drawing/2014/main" xmlns="" id="{3235C748-E3BB-473A-8BD5-B9794EE41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fwd</a:t>
              </a:r>
            </a:p>
          </p:txBody>
        </p:sp>
        <p:sp>
          <p:nvSpPr>
            <p:cNvPr id="71689" name="Text Box 8">
              <a:extLst>
                <a:ext uri="{FF2B5EF4-FFF2-40B4-BE49-F238E27FC236}">
                  <a16:creationId xmlns:a16="http://schemas.microsoft.com/office/drawing/2014/main" xmlns="" id="{B451199C-1979-4B6C-8F0A-CDCBB43D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lChild</a:t>
              </a:r>
            </a:p>
          </p:txBody>
        </p:sp>
        <p:sp>
          <p:nvSpPr>
            <p:cNvPr id="71690" name="Text Box 9">
              <a:extLst>
                <a:ext uri="{FF2B5EF4-FFF2-40B4-BE49-F238E27FC236}">
                  <a16:creationId xmlns:a16="http://schemas.microsoft.com/office/drawing/2014/main" xmlns="" id="{25922ACC-AA6B-46CB-9751-2CC5C9707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data</a:t>
              </a:r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xmlns="" id="{DD305246-0328-4297-9C73-7D6C66F5CC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rChild</a:t>
              </a:r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xmlns="" id="{EC4E7A45-D3F7-48AF-A3C3-FDCD3C461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bkwd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FCA4CFB3-831F-44DA-8147-19EBEB370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xmlns="" id="{B455490C-07AA-4D77-B4F5-27AB40705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7647700-F0D5-4C9F-8FAD-6EAB63B35BE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55</a:t>
            </a:fld>
            <a:endParaRPr lang="en-US" altLang="zh-CN" sz="2400"/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xmlns="" id="{2A146CD5-573A-418D-8F7F-73ECEB25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xmlns="" id="{383F00A2-B2B4-4E42-9124-E63BB0968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个结点的二叉树中，必定存在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个空链域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因为每个结点有两个链域（左、右孩子指针），因此共有2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个链域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除根结点外，每个结点都有且仅有一个分支相连，即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个链域被使用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xmlns="" id="{AC4106C8-EFDF-4500-84E2-DFF44515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85AC0C2C-E81C-4EFC-BB23-D153E90E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xmlns="" id="{1DEF5EF6-6543-476A-98C9-63595230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A1160B-9446-4033-9501-69E87B0D21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56</a:t>
            </a:fld>
            <a:endParaRPr lang="en-US" altLang="zh-CN" sz="2400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xmlns="" id="{619AB4E4-C20E-4CB1-ACAE-9BC5A5A2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xmlns="" id="{DBEE3D90-BEA2-48B9-A9BA-FDB10B209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在结点中增加两个标记位（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LTag, RTag)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LTag=0,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域指示结点的左孩子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　LTag=1,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域指示结点的前驱结点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RTag=0,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域指示结点的右孩子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　RTag=1, lChild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域指示结点的后继结点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xmlns="" id="{04538D5C-9E25-48DF-8149-C65E63F5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4759" name="Group 7">
            <a:extLst>
              <a:ext uri="{FF2B5EF4-FFF2-40B4-BE49-F238E27FC236}">
                <a16:creationId xmlns:a16="http://schemas.microsoft.com/office/drawing/2014/main" xmlns="" id="{B75EAD97-81B9-4751-A419-304A6CDDB97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733800"/>
            <a:ext cx="5410200" cy="466725"/>
            <a:chOff x="960" y="2928"/>
            <a:chExt cx="2928" cy="294"/>
          </a:xfrm>
        </p:grpSpPr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xmlns="" id="{B942F7B7-1163-471F-91DE-6496CE158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LTag</a:t>
              </a:r>
            </a:p>
          </p:txBody>
        </p:sp>
        <p:sp>
          <p:nvSpPr>
            <p:cNvPr id="74761" name="Text Box 9">
              <a:extLst>
                <a:ext uri="{FF2B5EF4-FFF2-40B4-BE49-F238E27FC236}">
                  <a16:creationId xmlns:a16="http://schemas.microsoft.com/office/drawing/2014/main" xmlns="" id="{61130C83-08F2-4B70-9BE9-9C299BB9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lChild</a:t>
              </a:r>
            </a:p>
          </p:txBody>
        </p:sp>
        <p:sp>
          <p:nvSpPr>
            <p:cNvPr id="74762" name="Text Box 10">
              <a:extLst>
                <a:ext uri="{FF2B5EF4-FFF2-40B4-BE49-F238E27FC236}">
                  <a16:creationId xmlns:a16="http://schemas.microsoft.com/office/drawing/2014/main" xmlns="" id="{D1B73023-2947-4E65-8228-E8EBCEC91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data</a:t>
              </a:r>
            </a:p>
          </p:txBody>
        </p:sp>
        <p:sp>
          <p:nvSpPr>
            <p:cNvPr id="74763" name="Text Box 11">
              <a:extLst>
                <a:ext uri="{FF2B5EF4-FFF2-40B4-BE49-F238E27FC236}">
                  <a16:creationId xmlns:a16="http://schemas.microsoft.com/office/drawing/2014/main" xmlns="" id="{F8F31F17-8C0F-4ECC-9FE3-6A0B6443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928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rChild</a:t>
              </a:r>
            </a:p>
          </p:txBody>
        </p:sp>
        <p:sp>
          <p:nvSpPr>
            <p:cNvPr id="74764" name="Text Box 12">
              <a:extLst>
                <a:ext uri="{FF2B5EF4-FFF2-40B4-BE49-F238E27FC236}">
                  <a16:creationId xmlns:a16="http://schemas.microsoft.com/office/drawing/2014/main" xmlns="" id="{750A2DE3-C002-4298-925E-31C66A25D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RTag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8CD67871-B6CF-477D-A2AE-C7BCF9B19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二、利用空指针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xmlns="" id="{DD250639-E159-4B9E-B0DE-54CCB6A5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8A6523F-0674-439F-9AA5-70191AB6D99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57</a:t>
            </a:fld>
            <a:endParaRPr lang="en-US" altLang="zh-CN" sz="2400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xmlns="" id="{F17D8E3A-2862-477D-98F2-A6EF22BFA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第四节　线索二叉树</a:t>
            </a:r>
          </a:p>
        </p:txBody>
      </p:sp>
      <p:sp>
        <p:nvSpPr>
          <p:cNvPr id="75781" name="Rectangle 6">
            <a:extLst>
              <a:ext uri="{FF2B5EF4-FFF2-40B4-BE49-F238E27FC236}">
                <a16:creationId xmlns:a16="http://schemas.microsoft.com/office/drawing/2014/main" xmlns="" id="{789D60B7-3380-46B2-A150-D2F53A868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75782" name="Rectangle 57">
            <a:extLst>
              <a:ext uri="{FF2B5EF4-FFF2-40B4-BE49-F238E27FC236}">
                <a16:creationId xmlns:a16="http://schemas.microsoft.com/office/drawing/2014/main" xmlns="" id="{513FF76A-E39F-4043-AA7F-ECFDCF15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6021388"/>
            <a:ext cx="279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中根遍历：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DBGEAFC</a:t>
            </a:r>
            <a:endParaRPr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783" name="Group 73">
            <a:extLst>
              <a:ext uri="{FF2B5EF4-FFF2-40B4-BE49-F238E27FC236}">
                <a16:creationId xmlns:a16="http://schemas.microsoft.com/office/drawing/2014/main" xmlns="" id="{1B6BD85A-E881-4C3B-88CA-33BF5F97BCC0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2924175"/>
            <a:ext cx="3527425" cy="2782888"/>
            <a:chOff x="1837" y="1979"/>
            <a:chExt cx="2222" cy="1753"/>
          </a:xfrm>
        </p:grpSpPr>
        <p:grpSp>
          <p:nvGrpSpPr>
            <p:cNvPr id="75784" name="Group 28">
              <a:extLst>
                <a:ext uri="{FF2B5EF4-FFF2-40B4-BE49-F238E27FC236}">
                  <a16:creationId xmlns:a16="http://schemas.microsoft.com/office/drawing/2014/main" xmlns="" id="{116444D0-120C-4419-B6FD-B44A27AB0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979"/>
              <a:ext cx="1680" cy="1584"/>
              <a:chOff x="3696" y="2565"/>
              <a:chExt cx="1680" cy="1584"/>
            </a:xfrm>
          </p:grpSpPr>
          <p:sp>
            <p:nvSpPr>
              <p:cNvPr id="75793" name="Line 29">
                <a:extLst>
                  <a:ext uri="{FF2B5EF4-FFF2-40B4-BE49-F238E27FC236}">
                    <a16:creationId xmlns:a16="http://schemas.microsoft.com/office/drawing/2014/main" xmlns="" id="{EC7691BD-3227-4184-AE5C-F7DEA56B6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2736"/>
                <a:ext cx="36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4" name="Line 30">
                <a:extLst>
                  <a:ext uri="{FF2B5EF4-FFF2-40B4-BE49-F238E27FC236}">
                    <a16:creationId xmlns:a16="http://schemas.microsoft.com/office/drawing/2014/main" xmlns="" id="{853D3166-4785-4BA7-B93C-BD3F2BB1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6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5" name="Oval 31">
                <a:extLst>
                  <a:ext uri="{FF2B5EF4-FFF2-40B4-BE49-F238E27FC236}">
                    <a16:creationId xmlns:a16="http://schemas.microsoft.com/office/drawing/2014/main" xmlns="" id="{32E59492-BD08-47EA-A134-D27192FD0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65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75796" name="Line 32">
                <a:extLst>
                  <a:ext uri="{FF2B5EF4-FFF2-40B4-BE49-F238E27FC236}">
                    <a16:creationId xmlns:a16="http://schemas.microsoft.com/office/drawing/2014/main" xmlns="" id="{140E1ADF-99B2-4940-B742-AA73D925A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6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7" name="Oval 33">
                <a:extLst>
                  <a:ext uri="{FF2B5EF4-FFF2-40B4-BE49-F238E27FC236}">
                    <a16:creationId xmlns:a16="http://schemas.microsoft.com/office/drawing/2014/main" xmlns="" id="{D1786DB0-378A-487A-98FD-DF0ADAB43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87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75798" name="Line 34">
                <a:extLst>
                  <a:ext uri="{FF2B5EF4-FFF2-40B4-BE49-F238E27FC236}">
                    <a16:creationId xmlns:a16="http://schemas.microsoft.com/office/drawing/2014/main" xmlns="" id="{BED4D2D4-5569-4B6F-96AA-D7F5B0C57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47"/>
                <a:ext cx="216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799" name="Oval 35">
                <a:extLst>
                  <a:ext uri="{FF2B5EF4-FFF2-40B4-BE49-F238E27FC236}">
                    <a16:creationId xmlns:a16="http://schemas.microsoft.com/office/drawing/2014/main" xmlns="" id="{6DD34CF1-E8D9-4620-BD94-4098FDE78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75800" name="Line 36">
                <a:extLst>
                  <a:ext uri="{FF2B5EF4-FFF2-40B4-BE49-F238E27FC236}">
                    <a16:creationId xmlns:a16="http://schemas.microsoft.com/office/drawing/2014/main" xmlns="" id="{A15C8496-85A1-47C4-A57C-CDC28FC9F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147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801" name="Oval 37">
                <a:extLst>
                  <a:ext uri="{FF2B5EF4-FFF2-40B4-BE49-F238E27FC236}">
                    <a16:creationId xmlns:a16="http://schemas.microsoft.com/office/drawing/2014/main" xmlns="" id="{F7571EF0-FE41-4A94-B879-3B6497CA2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75802" name="Oval 38">
                <a:extLst>
                  <a:ext uri="{FF2B5EF4-FFF2-40B4-BE49-F238E27FC236}">
                    <a16:creationId xmlns:a16="http://schemas.microsoft.com/office/drawing/2014/main" xmlns="" id="{AD46D2BF-4DD6-4ACD-B8A7-994387B63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75803" name="Line 39">
                <a:extLst>
                  <a:ext uri="{FF2B5EF4-FFF2-40B4-BE49-F238E27FC236}">
                    <a16:creationId xmlns:a16="http://schemas.microsoft.com/office/drawing/2014/main" xmlns="" id="{05008510-31A2-468A-AFA4-BC6A017BC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75804" name="Oval 40">
                <a:extLst>
                  <a:ext uri="{FF2B5EF4-FFF2-40B4-BE49-F238E27FC236}">
                    <a16:creationId xmlns:a16="http://schemas.microsoft.com/office/drawing/2014/main" xmlns="" id="{24E10796-998F-46FA-8ADC-6B3021C4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61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75805" name="Oval 41">
                <a:extLst>
                  <a:ext uri="{FF2B5EF4-FFF2-40B4-BE49-F238E27FC236}">
                    <a16:creationId xmlns:a16="http://schemas.microsoft.com/office/drawing/2014/main" xmlns="" id="{9E151FAC-B586-4595-A430-AFA2768C1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sp>
          <p:nvSpPr>
            <p:cNvPr id="75785" name="Freeform 64">
              <a:extLst>
                <a:ext uri="{FF2B5EF4-FFF2-40B4-BE49-F238E27FC236}">
                  <a16:creationId xmlns:a16="http://schemas.microsoft.com/office/drawing/2014/main" xmlns="" id="{4BD93426-2664-405E-A9A9-7E40FFD6B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22"/>
              <a:ext cx="272" cy="106"/>
            </a:xfrm>
            <a:custGeom>
              <a:avLst/>
              <a:gdLst>
                <a:gd name="T0" fmla="*/ 272 w 272"/>
                <a:gd name="T1" fmla="*/ 0 h 106"/>
                <a:gd name="T2" fmla="*/ 182 w 272"/>
                <a:gd name="T3" fmla="*/ 91 h 106"/>
                <a:gd name="T4" fmla="*/ 0 w 272"/>
                <a:gd name="T5" fmla="*/ 91 h 106"/>
                <a:gd name="T6" fmla="*/ 0 60000 65536"/>
                <a:gd name="T7" fmla="*/ 0 60000 65536"/>
                <a:gd name="T8" fmla="*/ 0 60000 65536"/>
                <a:gd name="T9" fmla="*/ 0 w 272"/>
                <a:gd name="T10" fmla="*/ 0 h 106"/>
                <a:gd name="T11" fmla="*/ 272 w 272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06">
                  <a:moveTo>
                    <a:pt x="272" y="0"/>
                  </a:moveTo>
                  <a:cubicBezTo>
                    <a:pt x="249" y="38"/>
                    <a:pt x="227" y="76"/>
                    <a:pt x="182" y="91"/>
                  </a:cubicBezTo>
                  <a:cubicBezTo>
                    <a:pt x="137" y="106"/>
                    <a:pt x="68" y="98"/>
                    <a:pt x="0" y="91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6" name="Freeform 65">
              <a:extLst>
                <a:ext uri="{FF2B5EF4-FFF2-40B4-BE49-F238E27FC236}">
                  <a16:creationId xmlns:a16="http://schemas.microsoft.com/office/drawing/2014/main" xmlns="" id="{6BBBF507-2F52-41D7-8527-25DE6E28E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659"/>
              <a:ext cx="272" cy="567"/>
            </a:xfrm>
            <a:custGeom>
              <a:avLst/>
              <a:gdLst>
                <a:gd name="T0" fmla="*/ 0 w 272"/>
                <a:gd name="T1" fmla="*/ 408 h 567"/>
                <a:gd name="T2" fmla="*/ 91 w 272"/>
                <a:gd name="T3" fmla="*/ 499 h 567"/>
                <a:gd name="T4" fmla="*/ 272 w 272"/>
                <a:gd name="T5" fmla="*/ 0 h 567"/>
                <a:gd name="T6" fmla="*/ 0 60000 65536"/>
                <a:gd name="T7" fmla="*/ 0 60000 65536"/>
                <a:gd name="T8" fmla="*/ 0 60000 65536"/>
                <a:gd name="T9" fmla="*/ 0 w 272"/>
                <a:gd name="T10" fmla="*/ 0 h 567"/>
                <a:gd name="T11" fmla="*/ 272 w 272"/>
                <a:gd name="T12" fmla="*/ 567 h 5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567">
                  <a:moveTo>
                    <a:pt x="0" y="408"/>
                  </a:moveTo>
                  <a:cubicBezTo>
                    <a:pt x="23" y="487"/>
                    <a:pt x="46" y="567"/>
                    <a:pt x="91" y="499"/>
                  </a:cubicBezTo>
                  <a:cubicBezTo>
                    <a:pt x="136" y="431"/>
                    <a:pt x="242" y="83"/>
                    <a:pt x="272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7" name="Freeform 66">
              <a:extLst>
                <a:ext uri="{FF2B5EF4-FFF2-40B4-BE49-F238E27FC236}">
                  <a16:creationId xmlns:a16="http://schemas.microsoft.com/office/drawing/2014/main" xmlns="" id="{05A2BC9E-3DD4-4D3B-B6EC-C79892C7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3" y="2704"/>
              <a:ext cx="325" cy="900"/>
            </a:xfrm>
            <a:custGeom>
              <a:avLst/>
              <a:gdLst>
                <a:gd name="T0" fmla="*/ 98 w 325"/>
                <a:gd name="T1" fmla="*/ 817 h 900"/>
                <a:gd name="T2" fmla="*/ 7 w 325"/>
                <a:gd name="T3" fmla="*/ 862 h 900"/>
                <a:gd name="T4" fmla="*/ 53 w 325"/>
                <a:gd name="T5" fmla="*/ 590 h 900"/>
                <a:gd name="T6" fmla="*/ 234 w 325"/>
                <a:gd name="T7" fmla="*/ 409 h 900"/>
                <a:gd name="T8" fmla="*/ 325 w 325"/>
                <a:gd name="T9" fmla="*/ 0 h 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5"/>
                <a:gd name="T16" fmla="*/ 0 h 900"/>
                <a:gd name="T17" fmla="*/ 325 w 325"/>
                <a:gd name="T18" fmla="*/ 900 h 9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5" h="900">
                  <a:moveTo>
                    <a:pt x="98" y="817"/>
                  </a:moveTo>
                  <a:cubicBezTo>
                    <a:pt x="56" y="858"/>
                    <a:pt x="14" y="900"/>
                    <a:pt x="7" y="862"/>
                  </a:cubicBezTo>
                  <a:cubicBezTo>
                    <a:pt x="0" y="824"/>
                    <a:pt x="15" y="665"/>
                    <a:pt x="53" y="590"/>
                  </a:cubicBezTo>
                  <a:cubicBezTo>
                    <a:pt x="91" y="515"/>
                    <a:pt x="189" y="507"/>
                    <a:pt x="234" y="409"/>
                  </a:cubicBezTo>
                  <a:cubicBezTo>
                    <a:pt x="279" y="311"/>
                    <a:pt x="302" y="155"/>
                    <a:pt x="325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Freeform 67">
              <a:extLst>
                <a:ext uri="{FF2B5EF4-FFF2-40B4-BE49-F238E27FC236}">
                  <a16:creationId xmlns:a16="http://schemas.microsoft.com/office/drawing/2014/main" xmlns="" id="{99A61D33-F389-47F7-BD6B-33376BC56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" y="3113"/>
              <a:ext cx="318" cy="619"/>
            </a:xfrm>
            <a:custGeom>
              <a:avLst/>
              <a:gdLst>
                <a:gd name="T0" fmla="*/ 0 w 318"/>
                <a:gd name="T1" fmla="*/ 453 h 619"/>
                <a:gd name="T2" fmla="*/ 91 w 318"/>
                <a:gd name="T3" fmla="*/ 544 h 619"/>
                <a:gd name="T4" fmla="*/ 318 w 318"/>
                <a:gd name="T5" fmla="*/ 0 h 619"/>
                <a:gd name="T6" fmla="*/ 0 60000 65536"/>
                <a:gd name="T7" fmla="*/ 0 60000 65536"/>
                <a:gd name="T8" fmla="*/ 0 60000 65536"/>
                <a:gd name="T9" fmla="*/ 0 w 318"/>
                <a:gd name="T10" fmla="*/ 0 h 619"/>
                <a:gd name="T11" fmla="*/ 318 w 318"/>
                <a:gd name="T12" fmla="*/ 619 h 6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8" h="619">
                  <a:moveTo>
                    <a:pt x="0" y="453"/>
                  </a:moveTo>
                  <a:cubicBezTo>
                    <a:pt x="19" y="536"/>
                    <a:pt x="38" y="619"/>
                    <a:pt x="91" y="544"/>
                  </a:cubicBezTo>
                  <a:cubicBezTo>
                    <a:pt x="144" y="469"/>
                    <a:pt x="231" y="234"/>
                    <a:pt x="318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9" name="Freeform 68">
              <a:extLst>
                <a:ext uri="{FF2B5EF4-FFF2-40B4-BE49-F238E27FC236}">
                  <a16:creationId xmlns:a16="http://schemas.microsoft.com/office/drawing/2014/main" xmlns="" id="{BC992EA6-22C2-43F5-B799-CE3D89C22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251"/>
              <a:ext cx="136" cy="1066"/>
            </a:xfrm>
            <a:custGeom>
              <a:avLst/>
              <a:gdLst>
                <a:gd name="T0" fmla="*/ 0 w 136"/>
                <a:gd name="T1" fmla="*/ 816 h 1066"/>
                <a:gd name="T2" fmla="*/ 45 w 136"/>
                <a:gd name="T3" fmla="*/ 952 h 1066"/>
                <a:gd name="T4" fmla="*/ 90 w 136"/>
                <a:gd name="T5" fmla="*/ 907 h 1066"/>
                <a:gd name="T6" fmla="*/ 136 w 136"/>
                <a:gd name="T7" fmla="*/ 0 h 10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1066"/>
                <a:gd name="T14" fmla="*/ 136 w 136"/>
                <a:gd name="T15" fmla="*/ 1066 h 10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1066">
                  <a:moveTo>
                    <a:pt x="0" y="816"/>
                  </a:moveTo>
                  <a:cubicBezTo>
                    <a:pt x="15" y="876"/>
                    <a:pt x="30" y="937"/>
                    <a:pt x="45" y="952"/>
                  </a:cubicBezTo>
                  <a:cubicBezTo>
                    <a:pt x="60" y="967"/>
                    <a:pt x="75" y="1066"/>
                    <a:pt x="90" y="907"/>
                  </a:cubicBezTo>
                  <a:cubicBezTo>
                    <a:pt x="105" y="748"/>
                    <a:pt x="120" y="374"/>
                    <a:pt x="136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0" name="Freeform 70">
              <a:extLst>
                <a:ext uri="{FF2B5EF4-FFF2-40B4-BE49-F238E27FC236}">
                  <a16:creationId xmlns:a16="http://schemas.microsoft.com/office/drawing/2014/main" xmlns="" id="{689936BD-2C96-43E8-BE89-EB020C4EF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251"/>
              <a:ext cx="144" cy="1088"/>
            </a:xfrm>
            <a:custGeom>
              <a:avLst/>
              <a:gdLst>
                <a:gd name="T0" fmla="*/ 144 w 144"/>
                <a:gd name="T1" fmla="*/ 589 h 1112"/>
                <a:gd name="T2" fmla="*/ 99 w 144"/>
                <a:gd name="T3" fmla="*/ 687 h 1112"/>
                <a:gd name="T4" fmla="*/ 8 w 144"/>
                <a:gd name="T5" fmla="*/ 687 h 1112"/>
                <a:gd name="T6" fmla="*/ 53 w 144"/>
                <a:gd name="T7" fmla="*/ 0 h 1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1112"/>
                <a:gd name="T14" fmla="*/ 144 w 144"/>
                <a:gd name="T15" fmla="*/ 1112 h 1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1112">
                  <a:moveTo>
                    <a:pt x="144" y="817"/>
                  </a:moveTo>
                  <a:cubicBezTo>
                    <a:pt x="133" y="873"/>
                    <a:pt x="122" y="930"/>
                    <a:pt x="99" y="953"/>
                  </a:cubicBezTo>
                  <a:cubicBezTo>
                    <a:pt x="76" y="976"/>
                    <a:pt x="16" y="1112"/>
                    <a:pt x="8" y="953"/>
                  </a:cubicBezTo>
                  <a:cubicBezTo>
                    <a:pt x="0" y="794"/>
                    <a:pt x="46" y="159"/>
                    <a:pt x="53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1" name="Freeform 71">
              <a:extLst>
                <a:ext uri="{FF2B5EF4-FFF2-40B4-BE49-F238E27FC236}">
                  <a16:creationId xmlns:a16="http://schemas.microsoft.com/office/drawing/2014/main" xmlns="" id="{90591EE9-9BD5-4636-8DE7-7B7651905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704"/>
              <a:ext cx="317" cy="613"/>
            </a:xfrm>
            <a:custGeom>
              <a:avLst/>
              <a:gdLst>
                <a:gd name="T0" fmla="*/ 0 w 317"/>
                <a:gd name="T1" fmla="*/ 409 h 613"/>
                <a:gd name="T2" fmla="*/ 90 w 317"/>
                <a:gd name="T3" fmla="*/ 545 h 613"/>
                <a:gd name="T4" fmla="*/ 317 w 317"/>
                <a:gd name="T5" fmla="*/ 0 h 613"/>
                <a:gd name="T6" fmla="*/ 0 60000 65536"/>
                <a:gd name="T7" fmla="*/ 0 60000 65536"/>
                <a:gd name="T8" fmla="*/ 0 60000 65536"/>
                <a:gd name="T9" fmla="*/ 0 w 317"/>
                <a:gd name="T10" fmla="*/ 0 h 613"/>
                <a:gd name="T11" fmla="*/ 317 w 317"/>
                <a:gd name="T12" fmla="*/ 613 h 6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613">
                  <a:moveTo>
                    <a:pt x="0" y="409"/>
                  </a:moveTo>
                  <a:cubicBezTo>
                    <a:pt x="18" y="511"/>
                    <a:pt x="37" y="613"/>
                    <a:pt x="90" y="545"/>
                  </a:cubicBezTo>
                  <a:cubicBezTo>
                    <a:pt x="143" y="477"/>
                    <a:pt x="230" y="238"/>
                    <a:pt x="317" y="0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2" name="Freeform 72">
              <a:extLst>
                <a:ext uri="{FF2B5EF4-FFF2-40B4-BE49-F238E27FC236}">
                  <a16:creationId xmlns:a16="http://schemas.microsoft.com/office/drawing/2014/main" xmlns="" id="{66F1AE00-83C7-4562-B145-D57FA48A4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659"/>
              <a:ext cx="317" cy="91"/>
            </a:xfrm>
            <a:custGeom>
              <a:avLst/>
              <a:gdLst>
                <a:gd name="T0" fmla="*/ 0 w 453"/>
                <a:gd name="T1" fmla="*/ 0 h 106"/>
                <a:gd name="T2" fmla="*/ 1 w 453"/>
                <a:gd name="T3" fmla="*/ 9 h 106"/>
                <a:gd name="T4" fmla="*/ 2 w 453"/>
                <a:gd name="T5" fmla="*/ 9 h 106"/>
                <a:gd name="T6" fmla="*/ 0 60000 65536"/>
                <a:gd name="T7" fmla="*/ 0 60000 65536"/>
                <a:gd name="T8" fmla="*/ 0 60000 65536"/>
                <a:gd name="T9" fmla="*/ 0 w 453"/>
                <a:gd name="T10" fmla="*/ 0 h 106"/>
                <a:gd name="T11" fmla="*/ 453 w 453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3" h="106">
                  <a:moveTo>
                    <a:pt x="0" y="0"/>
                  </a:moveTo>
                  <a:cubicBezTo>
                    <a:pt x="8" y="38"/>
                    <a:pt x="16" y="76"/>
                    <a:pt x="91" y="91"/>
                  </a:cubicBezTo>
                  <a:cubicBezTo>
                    <a:pt x="166" y="106"/>
                    <a:pt x="309" y="98"/>
                    <a:pt x="453" y="91"/>
                  </a:cubicBezTo>
                </a:path>
              </a:pathLst>
            </a:cu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583004AB-F8C0-42DA-BB0B-302746DFF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7827" name="Text Box 3">
            <a:extLst>
              <a:ext uri="{FF2B5EF4-FFF2-40B4-BE49-F238E27FC236}">
                <a16:creationId xmlns:a16="http://schemas.microsoft.com/office/drawing/2014/main" xmlns="" id="{05A50FBF-946B-4CB7-9BEC-EE3C14100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15C551FE-F1EC-4FD9-B594-C290B0EDA4C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58</a:t>
            </a:fld>
            <a:endParaRPr lang="en-US" altLang="zh-CN" sz="2400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xmlns="" id="{5FD3265C-B9A9-4A78-92E4-E08EF07D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xmlns="" id="{A2660960-F812-4FFC-BF34-8251F6F57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双亲表示法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采用一组连续的存储空间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由于每个结点只有一个双亲，只需要一个指针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xmlns="" id="{85749363-ACB1-441C-A895-331D79E7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aphicFrame>
        <p:nvGraphicFramePr>
          <p:cNvPr id="256063" name="Group 63">
            <a:extLst>
              <a:ext uri="{FF2B5EF4-FFF2-40B4-BE49-F238E27FC236}">
                <a16:creationId xmlns:a16="http://schemas.microsoft.com/office/drawing/2014/main" xmlns="" id="{34FAFE2C-1970-49BF-B6D3-F73EFA27664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5661025"/>
          <a:ext cx="5313362" cy="1036638"/>
        </p:xfrm>
        <a:graphic>
          <a:graphicData uri="http://schemas.openxmlformats.org/drawingml/2006/table">
            <a:tbl>
              <a:tblPr/>
              <a:tblGrid>
                <a:gridCol w="665162">
                  <a:extLst>
                    <a:ext uri="{9D8B030D-6E8A-4147-A177-3AD203B41FA5}">
                      <a16:colId xmlns:a16="http://schemas.microsoft.com/office/drawing/2014/main" xmlns="" val="3712506526"/>
                    </a:ext>
                  </a:extLst>
                </a:gridCol>
                <a:gridCol w="661988">
                  <a:extLst>
                    <a:ext uri="{9D8B030D-6E8A-4147-A177-3AD203B41FA5}">
                      <a16:colId xmlns:a16="http://schemas.microsoft.com/office/drawing/2014/main" xmlns="" val="829882599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159335872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xmlns="" val="1306867042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217594706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xmlns="" val="763407326"/>
                    </a:ext>
                  </a:extLst>
                </a:gridCol>
                <a:gridCol w="665163">
                  <a:extLst>
                    <a:ext uri="{9D8B030D-6E8A-4147-A177-3AD203B41FA5}">
                      <a16:colId xmlns:a16="http://schemas.microsoft.com/office/drawing/2014/main" xmlns="" val="1856538136"/>
                    </a:ext>
                  </a:extLst>
                </a:gridCol>
                <a:gridCol w="665162">
                  <a:extLst>
                    <a:ext uri="{9D8B030D-6E8A-4147-A177-3AD203B41FA5}">
                      <a16:colId xmlns:a16="http://schemas.microsoft.com/office/drawing/2014/main" xmlns="" val="771226683"/>
                    </a:ext>
                  </a:extLst>
                </a:gridCol>
              </a:tblGrid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7665820"/>
                  </a:ext>
                </a:extLst>
              </a:tr>
              <a:tr h="518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9729151"/>
                  </a:ext>
                </a:extLst>
              </a:tr>
            </a:tbl>
          </a:graphicData>
        </a:graphic>
      </p:graphicFrame>
      <p:sp>
        <p:nvSpPr>
          <p:cNvPr id="77860" name="Text Box 55">
            <a:extLst>
              <a:ext uri="{FF2B5EF4-FFF2-40B4-BE49-F238E27FC236}">
                <a16:creationId xmlns:a16="http://schemas.microsoft.com/office/drawing/2014/main" xmlns="" id="{14DAC810-EEB7-4582-9B50-B78CCDB6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2922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0      1     2     3     4     5     6     </a:t>
            </a:r>
            <a:r>
              <a:rPr lang="en-US" altLang="zh-CN" sz="2400"/>
              <a:t>7</a:t>
            </a:r>
          </a:p>
        </p:txBody>
      </p:sp>
      <p:grpSp>
        <p:nvGrpSpPr>
          <p:cNvPr id="77861" name="Group 58">
            <a:extLst>
              <a:ext uri="{FF2B5EF4-FFF2-40B4-BE49-F238E27FC236}">
                <a16:creationId xmlns:a16="http://schemas.microsoft.com/office/drawing/2014/main" xmlns="" id="{946601A7-AF89-47FE-B42E-F30CE4668A8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77862" name="Line 14">
              <a:extLst>
                <a:ext uri="{FF2B5EF4-FFF2-40B4-BE49-F238E27FC236}">
                  <a16:creationId xmlns:a16="http://schemas.microsoft.com/office/drawing/2014/main" xmlns="" id="{76A8EBEB-4892-4DA9-B8DA-8883CAAE2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3" name="Line 15">
              <a:extLst>
                <a:ext uri="{FF2B5EF4-FFF2-40B4-BE49-F238E27FC236}">
                  <a16:creationId xmlns:a16="http://schemas.microsoft.com/office/drawing/2014/main" xmlns="" id="{3AF03FD4-B8E9-4FF0-8286-E3ED3D905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4" name="Oval 16">
              <a:extLst>
                <a:ext uri="{FF2B5EF4-FFF2-40B4-BE49-F238E27FC236}">
                  <a16:creationId xmlns:a16="http://schemas.microsoft.com/office/drawing/2014/main" xmlns="" id="{57C40385-4087-4D84-98C3-3F862FFF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7865" name="Line 17">
              <a:extLst>
                <a:ext uri="{FF2B5EF4-FFF2-40B4-BE49-F238E27FC236}">
                  <a16:creationId xmlns:a16="http://schemas.microsoft.com/office/drawing/2014/main" xmlns="" id="{882AD02A-9FF4-42E7-8E70-819DF2B60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6" name="Oval 18">
              <a:extLst>
                <a:ext uri="{FF2B5EF4-FFF2-40B4-BE49-F238E27FC236}">
                  <a16:creationId xmlns:a16="http://schemas.microsoft.com/office/drawing/2014/main" xmlns="" id="{E95B420C-0325-419D-8FF1-1F033AACE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7867" name="Line 19">
              <a:extLst>
                <a:ext uri="{FF2B5EF4-FFF2-40B4-BE49-F238E27FC236}">
                  <a16:creationId xmlns:a16="http://schemas.microsoft.com/office/drawing/2014/main" xmlns="" id="{5E4176E7-50E7-487E-8077-559D7FD04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68" name="Oval 20">
              <a:extLst>
                <a:ext uri="{FF2B5EF4-FFF2-40B4-BE49-F238E27FC236}">
                  <a16:creationId xmlns:a16="http://schemas.microsoft.com/office/drawing/2014/main" xmlns="" id="{C719CB93-BCEB-49D9-9C27-5AF5018C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7869" name="Line 21">
              <a:extLst>
                <a:ext uri="{FF2B5EF4-FFF2-40B4-BE49-F238E27FC236}">
                  <a16:creationId xmlns:a16="http://schemas.microsoft.com/office/drawing/2014/main" xmlns="" id="{07FFA3E8-9058-4B94-9A10-4FF30CA8D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70" name="Oval 22">
              <a:extLst>
                <a:ext uri="{FF2B5EF4-FFF2-40B4-BE49-F238E27FC236}">
                  <a16:creationId xmlns:a16="http://schemas.microsoft.com/office/drawing/2014/main" xmlns="" id="{8C48E663-2368-4345-BF73-FD70ACC6F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77871" name="Oval 23">
              <a:extLst>
                <a:ext uri="{FF2B5EF4-FFF2-40B4-BE49-F238E27FC236}">
                  <a16:creationId xmlns:a16="http://schemas.microsoft.com/office/drawing/2014/main" xmlns="" id="{FAE04734-806B-49A2-970E-102F8698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7872" name="Oval 26">
              <a:extLst>
                <a:ext uri="{FF2B5EF4-FFF2-40B4-BE49-F238E27FC236}">
                  <a16:creationId xmlns:a16="http://schemas.microsoft.com/office/drawing/2014/main" xmlns="" id="{5EA5F3B3-3032-4E38-8EA3-133546D35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7873" name="Line 56">
              <a:extLst>
                <a:ext uri="{FF2B5EF4-FFF2-40B4-BE49-F238E27FC236}">
                  <a16:creationId xmlns:a16="http://schemas.microsoft.com/office/drawing/2014/main" xmlns="" id="{7C5C6B91-C350-4CAF-9FF5-F8AF8CD73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7874" name="Oval 57">
              <a:extLst>
                <a:ext uri="{FF2B5EF4-FFF2-40B4-BE49-F238E27FC236}">
                  <a16:creationId xmlns:a16="http://schemas.microsoft.com/office/drawing/2014/main" xmlns="" id="{F3AC02B3-6533-4A35-A900-B3335AEC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54836DB9-C486-4DBB-BFDA-CA5B9446C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xmlns="" id="{830EBBC0-8C9B-43AE-B3D6-4FCFCCFFB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2677E353-3A50-4E37-AA3B-6947DBB912B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59</a:t>
            </a:fld>
            <a:endParaRPr lang="en-US" altLang="zh-CN" sz="2400"/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xmlns="" id="{A71B7C7A-7E38-4A38-9F87-D55777A11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xmlns="" id="{1DA6DD6D-4FEA-4DC6-8BAD-D77278C8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多重链表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可以采用多重链表，即每个结点有多个指针</a:t>
            </a: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最大缺点是空链域太多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[(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d-1)n+1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个]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xmlns="" id="{6DC1978E-7E3A-4664-ABFE-19382836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78855" name="Group 48">
            <a:extLst>
              <a:ext uri="{FF2B5EF4-FFF2-40B4-BE49-F238E27FC236}">
                <a16:creationId xmlns:a16="http://schemas.microsoft.com/office/drawing/2014/main" xmlns="" id="{881249C8-07A4-4191-8E2B-F2012684DBA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78868" name="Line 49">
              <a:extLst>
                <a:ext uri="{FF2B5EF4-FFF2-40B4-BE49-F238E27FC236}">
                  <a16:creationId xmlns:a16="http://schemas.microsoft.com/office/drawing/2014/main" xmlns="" id="{C922F47D-47AC-48E1-B617-6EEC74457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69" name="Line 50">
              <a:extLst>
                <a:ext uri="{FF2B5EF4-FFF2-40B4-BE49-F238E27FC236}">
                  <a16:creationId xmlns:a16="http://schemas.microsoft.com/office/drawing/2014/main" xmlns="" id="{CD2CA96E-DEA7-4044-A6D5-B9AE585DA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0" name="Oval 51">
              <a:extLst>
                <a:ext uri="{FF2B5EF4-FFF2-40B4-BE49-F238E27FC236}">
                  <a16:creationId xmlns:a16="http://schemas.microsoft.com/office/drawing/2014/main" xmlns="" id="{F5358498-4114-406D-BEBD-EB3E7AB61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8871" name="Line 52">
              <a:extLst>
                <a:ext uri="{FF2B5EF4-FFF2-40B4-BE49-F238E27FC236}">
                  <a16:creationId xmlns:a16="http://schemas.microsoft.com/office/drawing/2014/main" xmlns="" id="{D194C248-ABA8-4FE0-ADD1-B08D4B45E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2" name="Oval 53">
              <a:extLst>
                <a:ext uri="{FF2B5EF4-FFF2-40B4-BE49-F238E27FC236}">
                  <a16:creationId xmlns:a16="http://schemas.microsoft.com/office/drawing/2014/main" xmlns="" id="{D0C5C5C7-41C8-498B-B02F-6A6140BC5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78873" name="Line 54">
              <a:extLst>
                <a:ext uri="{FF2B5EF4-FFF2-40B4-BE49-F238E27FC236}">
                  <a16:creationId xmlns:a16="http://schemas.microsoft.com/office/drawing/2014/main" xmlns="" id="{48346BD1-E602-4F54-9FFE-0F9363741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4" name="Oval 55">
              <a:extLst>
                <a:ext uri="{FF2B5EF4-FFF2-40B4-BE49-F238E27FC236}">
                  <a16:creationId xmlns:a16="http://schemas.microsoft.com/office/drawing/2014/main" xmlns="" id="{9C4A0EB7-1EDB-4AA3-B10F-A9F44CB3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8875" name="Line 56">
              <a:extLst>
                <a:ext uri="{FF2B5EF4-FFF2-40B4-BE49-F238E27FC236}">
                  <a16:creationId xmlns:a16="http://schemas.microsoft.com/office/drawing/2014/main" xmlns="" id="{BAEC07A9-FB55-4522-84CB-518343F7D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76" name="Oval 57">
              <a:extLst>
                <a:ext uri="{FF2B5EF4-FFF2-40B4-BE49-F238E27FC236}">
                  <a16:creationId xmlns:a16="http://schemas.microsoft.com/office/drawing/2014/main" xmlns="" id="{571E4106-A434-4B4F-8010-7D2208D1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78877" name="Oval 58">
              <a:extLst>
                <a:ext uri="{FF2B5EF4-FFF2-40B4-BE49-F238E27FC236}">
                  <a16:creationId xmlns:a16="http://schemas.microsoft.com/office/drawing/2014/main" xmlns="" id="{73E02CE5-D7A8-4166-AF1F-E0BD4725B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78878" name="Oval 59">
              <a:extLst>
                <a:ext uri="{FF2B5EF4-FFF2-40B4-BE49-F238E27FC236}">
                  <a16:creationId xmlns:a16="http://schemas.microsoft.com/office/drawing/2014/main" xmlns="" id="{CF163FE8-B33C-478B-A081-CE8194939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78879" name="Line 60">
              <a:extLst>
                <a:ext uri="{FF2B5EF4-FFF2-40B4-BE49-F238E27FC236}">
                  <a16:creationId xmlns:a16="http://schemas.microsoft.com/office/drawing/2014/main" xmlns="" id="{C5EDC1E2-90CB-4EF9-8D22-FA3BB4437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78880" name="Oval 61">
              <a:extLst>
                <a:ext uri="{FF2B5EF4-FFF2-40B4-BE49-F238E27FC236}">
                  <a16:creationId xmlns:a16="http://schemas.microsoft.com/office/drawing/2014/main" xmlns="" id="{E923022C-D7F8-4352-BDBC-9C566786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78856" name="Group 78">
            <a:extLst>
              <a:ext uri="{FF2B5EF4-FFF2-40B4-BE49-F238E27FC236}">
                <a16:creationId xmlns:a16="http://schemas.microsoft.com/office/drawing/2014/main" xmlns="" id="{22CEC6E3-BB23-4860-ABFE-13B858ADC9C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43400"/>
            <a:ext cx="6172200" cy="533400"/>
            <a:chOff x="144" y="3312"/>
            <a:chExt cx="3888" cy="336"/>
          </a:xfrm>
        </p:grpSpPr>
        <p:sp>
          <p:nvSpPr>
            <p:cNvPr id="78857" name="Rectangle 66">
              <a:extLst>
                <a:ext uri="{FF2B5EF4-FFF2-40B4-BE49-F238E27FC236}">
                  <a16:creationId xmlns:a16="http://schemas.microsoft.com/office/drawing/2014/main" xmlns="" id="{27B67A92-0276-4E37-AAC2-7014441A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12"/>
              <a:ext cx="388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data </a:t>
              </a:r>
            </a:p>
          </p:txBody>
        </p:sp>
        <p:sp>
          <p:nvSpPr>
            <p:cNvPr id="78858" name="Text Box 67">
              <a:extLst>
                <a:ext uri="{FF2B5EF4-FFF2-40B4-BE49-F238E27FC236}">
                  <a16:creationId xmlns:a16="http://schemas.microsoft.com/office/drawing/2014/main" xmlns="" id="{27ADC3A6-4C01-41D9-AC6B-4CE7BC6BB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360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59" name="Line 68">
              <a:extLst>
                <a:ext uri="{FF2B5EF4-FFF2-40B4-BE49-F238E27FC236}">
                  <a16:creationId xmlns:a16="http://schemas.microsoft.com/office/drawing/2014/main" xmlns="" id="{6A663065-A111-40C6-9505-51C6A61F2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0" name="Line 69">
              <a:extLst>
                <a:ext uri="{FF2B5EF4-FFF2-40B4-BE49-F238E27FC236}">
                  <a16:creationId xmlns:a16="http://schemas.microsoft.com/office/drawing/2014/main" xmlns="" id="{89394E3B-643A-4D86-9C55-A0735C53D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Line 70">
              <a:extLst>
                <a:ext uri="{FF2B5EF4-FFF2-40B4-BE49-F238E27FC236}">
                  <a16:creationId xmlns:a16="http://schemas.microsoft.com/office/drawing/2014/main" xmlns="" id="{FB507932-194E-42C0-B59B-4747BF0BB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71">
              <a:extLst>
                <a:ext uri="{FF2B5EF4-FFF2-40B4-BE49-F238E27FC236}">
                  <a16:creationId xmlns:a16="http://schemas.microsoft.com/office/drawing/2014/main" xmlns="" id="{7AC6A461-1B0F-4B24-B97A-4926A20F6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3" name="Text Box 72">
              <a:extLst>
                <a:ext uri="{FF2B5EF4-FFF2-40B4-BE49-F238E27FC236}">
                  <a16:creationId xmlns:a16="http://schemas.microsoft.com/office/drawing/2014/main" xmlns="" id="{808D39CC-CD62-4669-9B66-33EC7DFE1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4" name="Line 73">
              <a:extLst>
                <a:ext uri="{FF2B5EF4-FFF2-40B4-BE49-F238E27FC236}">
                  <a16:creationId xmlns:a16="http://schemas.microsoft.com/office/drawing/2014/main" xmlns="" id="{1C41252A-48FA-478A-99C0-19BBE7331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522"/>
              <a:ext cx="4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4">
              <a:extLst>
                <a:ext uri="{FF2B5EF4-FFF2-40B4-BE49-F238E27FC236}">
                  <a16:creationId xmlns:a16="http://schemas.microsoft.com/office/drawing/2014/main" xmlns="" id="{AB25C243-601B-47CF-AECF-A4CA558F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60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r>
                <a:rPr lang="en-US" altLang="zh-CN" sz="2400" b="1" i="1" baseline="-25000"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866" name="Line 75">
              <a:extLst>
                <a:ext uri="{FF2B5EF4-FFF2-40B4-BE49-F238E27FC236}">
                  <a16:creationId xmlns:a16="http://schemas.microsoft.com/office/drawing/2014/main" xmlns="" id="{8EF8CD66-150F-4EBC-A7A7-AE6C132E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Line 76">
              <a:extLst>
                <a:ext uri="{FF2B5EF4-FFF2-40B4-BE49-F238E27FC236}">
                  <a16:creationId xmlns:a16="http://schemas.microsoft.com/office/drawing/2014/main" xmlns="" id="{86F08F3E-786B-4081-929E-E743BA7E1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12"/>
              <a:ext cx="0" cy="3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58F32B5A-00F7-4D59-8634-D76E3D4D0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二、树的基本术语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xmlns="" id="{C3F94D16-47B2-438C-90B2-472C7631B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CFE6D1-B541-4FB0-974E-5999AFE5147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zh-CN" sz="2400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xmlns="" id="{CC97BB3F-55E1-4EFD-B0BC-D5DF8607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第一节　树的概念与基本术语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xmlns="" id="{D8AAC97C-099D-4E2A-96A5-BAE04DDE6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根结点为第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层，其孩子为第</a:t>
            </a:r>
            <a:r>
              <a:rPr lang="en-US" altLang="zh-CN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700" b="1" dirty="0">
                <a:latin typeface="黑体" panose="02010609060101010101" pitchFamily="49" charset="-122"/>
                <a:ea typeface="黑体" panose="02010609060101010101" pitchFamily="49" charset="-122"/>
              </a:rPr>
              <a:t>层，依此类推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深度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：树中结点的最大层次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森林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：互不相交的树的集合。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对树中每个结点而言，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　其子树的集合即为森林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xmlns="" id="{B6D6FCAA-C41E-4029-8BEB-0FAAE9D32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3319" name="Group 7">
            <a:extLst>
              <a:ext uri="{FF2B5EF4-FFF2-40B4-BE49-F238E27FC236}">
                <a16:creationId xmlns:a16="http://schemas.microsoft.com/office/drawing/2014/main" xmlns="" id="{1379D7F3-26FC-4BCA-B1A6-CC2F0F72D56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267200"/>
            <a:ext cx="4953000" cy="2439988"/>
            <a:chOff x="1872" y="2484"/>
            <a:chExt cx="3389" cy="1682"/>
          </a:xfrm>
        </p:grpSpPr>
        <p:sp>
          <p:nvSpPr>
            <p:cNvPr id="13320" name="Line 8">
              <a:extLst>
                <a:ext uri="{FF2B5EF4-FFF2-40B4-BE49-F238E27FC236}">
                  <a16:creationId xmlns:a16="http://schemas.microsoft.com/office/drawing/2014/main" xmlns="" id="{99492160-8132-4A40-8DD2-D8FE16DD3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3206"/>
              <a:ext cx="246" cy="2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xmlns="" id="{73E0D8D4-B776-4232-BC29-48C6106BD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7" y="3206"/>
              <a:ext cx="246" cy="25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10">
              <a:extLst>
                <a:ext uri="{FF2B5EF4-FFF2-40B4-BE49-F238E27FC236}">
                  <a16:creationId xmlns:a16="http://schemas.microsoft.com/office/drawing/2014/main" xmlns="" id="{4FEF01EE-7809-4BF1-A159-68995D6AB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3248"/>
              <a:ext cx="0" cy="20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Line 11">
              <a:extLst>
                <a:ext uri="{FF2B5EF4-FFF2-40B4-BE49-F238E27FC236}">
                  <a16:creationId xmlns:a16="http://schemas.microsoft.com/office/drawing/2014/main" xmlns="" id="{03DB9422-2BB1-4306-9AC8-AEDD0CBB9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3707"/>
              <a:ext cx="0" cy="25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12">
              <a:extLst>
                <a:ext uri="{FF2B5EF4-FFF2-40B4-BE49-F238E27FC236}">
                  <a16:creationId xmlns:a16="http://schemas.microsoft.com/office/drawing/2014/main" xmlns="" id="{A83F5B58-9A3E-455C-ADBA-9FAFB9494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" y="2705"/>
              <a:ext cx="573" cy="3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3">
              <a:extLst>
                <a:ext uri="{FF2B5EF4-FFF2-40B4-BE49-F238E27FC236}">
                  <a16:creationId xmlns:a16="http://schemas.microsoft.com/office/drawing/2014/main" xmlns="" id="{4B4AD752-81A7-4A58-927D-6EA4B10D7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5" y="2705"/>
              <a:ext cx="491" cy="3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4">
              <a:extLst>
                <a:ext uri="{FF2B5EF4-FFF2-40B4-BE49-F238E27FC236}">
                  <a16:creationId xmlns:a16="http://schemas.microsoft.com/office/drawing/2014/main" xmlns="" id="{0CD784EA-68E8-4E1E-800A-34F727C0C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747"/>
              <a:ext cx="0" cy="9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5">
              <a:extLst>
                <a:ext uri="{FF2B5EF4-FFF2-40B4-BE49-F238E27FC236}">
                  <a16:creationId xmlns:a16="http://schemas.microsoft.com/office/drawing/2014/main" xmlns="" id="{E3D8F165-F4E9-4B8E-9FCF-C4EA06709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3206"/>
              <a:ext cx="123" cy="2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6">
              <a:extLst>
                <a:ext uri="{FF2B5EF4-FFF2-40B4-BE49-F238E27FC236}">
                  <a16:creationId xmlns:a16="http://schemas.microsoft.com/office/drawing/2014/main" xmlns="" id="{90660A77-B3AC-4D07-B6B3-FF1FEA22E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3665"/>
              <a:ext cx="123" cy="25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17">
              <a:extLst>
                <a:ext uri="{FF2B5EF4-FFF2-40B4-BE49-F238E27FC236}">
                  <a16:creationId xmlns:a16="http://schemas.microsoft.com/office/drawing/2014/main" xmlns="" id="{0002A39C-A100-4AA4-8C93-081A00538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5" y="3206"/>
              <a:ext cx="368" cy="83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Oval 18">
              <a:extLst>
                <a:ext uri="{FF2B5EF4-FFF2-40B4-BE49-F238E27FC236}">
                  <a16:creationId xmlns:a16="http://schemas.microsoft.com/office/drawing/2014/main" xmlns="" id="{294B3A41-49D1-4C61-B2E7-DFAF3124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496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1" name="Line 19">
              <a:extLst>
                <a:ext uri="{FF2B5EF4-FFF2-40B4-BE49-F238E27FC236}">
                  <a16:creationId xmlns:a16="http://schemas.microsoft.com/office/drawing/2014/main" xmlns="" id="{545AC4F1-75D8-4024-8B60-1262F655C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9" y="2621"/>
              <a:ext cx="11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Oval 20">
              <a:extLst>
                <a:ext uri="{FF2B5EF4-FFF2-40B4-BE49-F238E27FC236}">
                  <a16:creationId xmlns:a16="http://schemas.microsoft.com/office/drawing/2014/main" xmlns="" id="{AC31AC23-B9E1-4D03-8AA1-EC6B84CA7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955"/>
              <a:ext cx="287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3" name="Oval 21">
              <a:extLst>
                <a:ext uri="{FF2B5EF4-FFF2-40B4-BE49-F238E27FC236}">
                  <a16:creationId xmlns:a16="http://schemas.microsoft.com/office/drawing/2014/main" xmlns="" id="{B1F2BE1E-A0F8-45DA-913B-A1C77AEF1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2955"/>
              <a:ext cx="287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4" name="Oval 22">
              <a:extLst>
                <a:ext uri="{FF2B5EF4-FFF2-40B4-BE49-F238E27FC236}">
                  <a16:creationId xmlns:a16="http://schemas.microsoft.com/office/drawing/2014/main" xmlns="" id="{DBC4619E-7AD3-45D5-A126-D3ECBBB4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955"/>
              <a:ext cx="286" cy="293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5" name="Oval 23">
              <a:extLst>
                <a:ext uri="{FF2B5EF4-FFF2-40B4-BE49-F238E27FC236}">
                  <a16:creationId xmlns:a16="http://schemas.microsoft.com/office/drawing/2014/main" xmlns="" id="{BDCF2B4E-7CCE-4205-ADFF-368B38B08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6" name="Oval 24">
              <a:extLst>
                <a:ext uri="{FF2B5EF4-FFF2-40B4-BE49-F238E27FC236}">
                  <a16:creationId xmlns:a16="http://schemas.microsoft.com/office/drawing/2014/main" xmlns="" id="{1391BE5A-952C-4FE9-B6AD-9486F3F48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7" name="Oval 25">
              <a:extLst>
                <a:ext uri="{FF2B5EF4-FFF2-40B4-BE49-F238E27FC236}">
                  <a16:creationId xmlns:a16="http://schemas.microsoft.com/office/drawing/2014/main" xmlns="" id="{E9EBA347-F31B-430C-859B-35A1A401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8" name="Oval 26">
              <a:extLst>
                <a:ext uri="{FF2B5EF4-FFF2-40B4-BE49-F238E27FC236}">
                  <a16:creationId xmlns:a16="http://schemas.microsoft.com/office/drawing/2014/main" xmlns="" id="{B5AF8581-D405-45C4-81C2-FD9230B25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39" name="Oval 27">
              <a:extLst>
                <a:ext uri="{FF2B5EF4-FFF2-40B4-BE49-F238E27FC236}">
                  <a16:creationId xmlns:a16="http://schemas.microsoft.com/office/drawing/2014/main" xmlns="" id="{1B4F8EBB-6420-40EA-A5A3-84912BD0B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3415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40" name="Oval 28">
              <a:extLst>
                <a:ext uri="{FF2B5EF4-FFF2-40B4-BE49-F238E27FC236}">
                  <a16:creationId xmlns:a16="http://schemas.microsoft.com/office/drawing/2014/main" xmlns="" id="{80D2FA2D-3757-4E06-959A-F5A439903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415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41" name="Oval 29">
              <a:extLst>
                <a:ext uri="{FF2B5EF4-FFF2-40B4-BE49-F238E27FC236}">
                  <a16:creationId xmlns:a16="http://schemas.microsoft.com/office/drawing/2014/main" xmlns="" id="{B1F7668C-7AC2-4CD7-B7C6-40FD69CD9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74"/>
              <a:ext cx="286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42" name="Oval 30">
              <a:extLst>
                <a:ext uri="{FF2B5EF4-FFF2-40B4-BE49-F238E27FC236}">
                  <a16:creationId xmlns:a16="http://schemas.microsoft.com/office/drawing/2014/main" xmlns="" id="{CF50AA5C-7FEE-4625-96FC-FAB13C54F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874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43" name="Oval 31">
              <a:extLst>
                <a:ext uri="{FF2B5EF4-FFF2-40B4-BE49-F238E27FC236}">
                  <a16:creationId xmlns:a16="http://schemas.microsoft.com/office/drawing/2014/main" xmlns="" id="{CBEB273E-45EA-48C2-9C5C-7206CD889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874"/>
              <a:ext cx="287" cy="292"/>
            </a:xfrm>
            <a:prstGeom prst="ellipse">
              <a:avLst/>
            </a:prstGeom>
            <a:gradFill rotWithShape="0">
              <a:gsLst>
                <a:gs pos="0">
                  <a:srgbClr val="FF7C80"/>
                </a:gs>
                <a:gs pos="100000">
                  <a:srgbClr val="76393B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3344" name="Line 32">
              <a:extLst>
                <a:ext uri="{FF2B5EF4-FFF2-40B4-BE49-F238E27FC236}">
                  <a16:creationId xmlns:a16="http://schemas.microsoft.com/office/drawing/2014/main" xmlns="" id="{28707685-C5A4-4D0A-9EF8-3AE0AE80D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3081"/>
              <a:ext cx="61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33">
              <a:extLst>
                <a:ext uri="{FF2B5EF4-FFF2-40B4-BE49-F238E27FC236}">
                  <a16:creationId xmlns:a16="http://schemas.microsoft.com/office/drawing/2014/main" xmlns="" id="{19C7BA8F-3811-4EB7-A795-5DD1CA053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0" y="3559"/>
              <a:ext cx="3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34">
              <a:extLst>
                <a:ext uri="{FF2B5EF4-FFF2-40B4-BE49-F238E27FC236}">
                  <a16:creationId xmlns:a16="http://schemas.microsoft.com/office/drawing/2014/main" xmlns="" id="{A8974689-593C-435A-B30A-E542E7B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3999"/>
              <a:ext cx="98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Text Box 35">
              <a:extLst>
                <a:ext uri="{FF2B5EF4-FFF2-40B4-BE49-F238E27FC236}">
                  <a16:creationId xmlns:a16="http://schemas.microsoft.com/office/drawing/2014/main" xmlns="" id="{67804C1F-522F-4F6D-8B57-D66D2CA64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484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48" name="Text Box 36">
              <a:extLst>
                <a:ext uri="{FF2B5EF4-FFF2-40B4-BE49-F238E27FC236}">
                  <a16:creationId xmlns:a16="http://schemas.microsoft.com/office/drawing/2014/main" xmlns="" id="{F750EB59-36DF-4202-B689-397F37FB1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2936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49" name="Text Box 37">
              <a:extLst>
                <a:ext uri="{FF2B5EF4-FFF2-40B4-BE49-F238E27FC236}">
                  <a16:creationId xmlns:a16="http://schemas.microsoft.com/office/drawing/2014/main" xmlns="" id="{DF5BDD1B-F343-415C-B979-10DEECA0F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" y="3854"/>
              <a:ext cx="387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4层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38">
              <a:extLst>
                <a:ext uri="{FF2B5EF4-FFF2-40B4-BE49-F238E27FC236}">
                  <a16:creationId xmlns:a16="http://schemas.microsoft.com/office/drawing/2014/main" xmlns="" id="{0B402B80-3DB7-41DC-A06A-95A390833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" y="3394"/>
              <a:ext cx="386" cy="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  <a:ea typeface="隶书" pitchFamily="49" charset="-122"/>
                </a:rPr>
                <a:t>3层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3351" name="Text Box 39">
              <a:extLst>
                <a:ext uri="{FF2B5EF4-FFF2-40B4-BE49-F238E27FC236}">
                  <a16:creationId xmlns:a16="http://schemas.microsoft.com/office/drawing/2014/main" xmlns="" id="{C6170BD3-0084-4F9A-9E7B-1452A5636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122"/>
              <a:ext cx="653" cy="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Height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= 4</a:t>
              </a:r>
              <a:endParaRPr lang="en-US" altLang="zh-CN" sz="20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2" name="Line 40">
              <a:extLst>
                <a:ext uri="{FF2B5EF4-FFF2-40B4-BE49-F238E27FC236}">
                  <a16:creationId xmlns:a16="http://schemas.microsoft.com/office/drawing/2014/main" xmlns="" id="{C222B525-C2AA-4799-8C6D-135D524A9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2563"/>
              <a:ext cx="16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3" name="Line 41">
              <a:extLst>
                <a:ext uri="{FF2B5EF4-FFF2-40B4-BE49-F238E27FC236}">
                  <a16:creationId xmlns:a16="http://schemas.microsoft.com/office/drawing/2014/main" xmlns="" id="{AF16DF42-B2EE-40D5-8BDB-87FB60CB2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563"/>
              <a:ext cx="0" cy="5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4" name="Line 42">
              <a:extLst>
                <a:ext uri="{FF2B5EF4-FFF2-40B4-BE49-F238E27FC236}">
                  <a16:creationId xmlns:a16="http://schemas.microsoft.com/office/drawing/2014/main" xmlns="" id="{CF9CC23F-2684-452C-8A05-39B3B29CF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2" y="4149"/>
              <a:ext cx="16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Line 43">
              <a:extLst>
                <a:ext uri="{FF2B5EF4-FFF2-40B4-BE49-F238E27FC236}">
                  <a16:creationId xmlns:a16="http://schemas.microsoft.com/office/drawing/2014/main" xmlns="" id="{02381525-E023-4D32-B975-6981A1A75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565"/>
              <a:ext cx="0" cy="5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Text Box 44">
              <a:extLst>
                <a:ext uri="{FF2B5EF4-FFF2-40B4-BE49-F238E27FC236}">
                  <a16:creationId xmlns:a16="http://schemas.microsoft.com/office/drawing/2014/main" xmlns="" id="{9069234F-CE38-4E21-9680-F65BE7E4B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502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A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57" name="Text Box 45">
              <a:extLst>
                <a:ext uri="{FF2B5EF4-FFF2-40B4-BE49-F238E27FC236}">
                  <a16:creationId xmlns:a16="http://schemas.microsoft.com/office/drawing/2014/main" xmlns="" id="{A8F8FD59-62FC-45E4-BAED-772494C41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960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58" name="Text Box 46">
              <a:extLst>
                <a:ext uri="{FF2B5EF4-FFF2-40B4-BE49-F238E27FC236}">
                  <a16:creationId xmlns:a16="http://schemas.microsoft.com/office/drawing/2014/main" xmlns="" id="{66C903BF-34C5-48B4-9AA8-EA28A8C5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427"/>
              <a:ext cx="26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G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59" name="Text Box 47">
              <a:extLst>
                <a:ext uri="{FF2B5EF4-FFF2-40B4-BE49-F238E27FC236}">
                  <a16:creationId xmlns:a16="http://schemas.microsoft.com/office/drawing/2014/main" xmlns="" id="{08B78840-E355-4F9A-9FD1-DF29A796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2960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0" name="Text Box 48">
              <a:extLst>
                <a:ext uri="{FF2B5EF4-FFF2-40B4-BE49-F238E27FC236}">
                  <a16:creationId xmlns:a16="http://schemas.microsoft.com/office/drawing/2014/main" xmlns="" id="{4B42E208-3FEF-44D0-AA3B-E04792162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2969"/>
              <a:ext cx="25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1" name="Text Box 49">
              <a:extLst>
                <a:ext uri="{FF2B5EF4-FFF2-40B4-BE49-F238E27FC236}">
                  <a16:creationId xmlns:a16="http://schemas.microsoft.com/office/drawing/2014/main" xmlns="" id="{65E09E39-DEF9-4A5C-96FD-DA238C370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8" y="3427"/>
              <a:ext cx="23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2" name="Text Box 50">
              <a:extLst>
                <a:ext uri="{FF2B5EF4-FFF2-40B4-BE49-F238E27FC236}">
                  <a16:creationId xmlns:a16="http://schemas.microsoft.com/office/drawing/2014/main" xmlns="" id="{25760785-E51A-4003-859C-87829F68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3427"/>
              <a:ext cx="23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3" name="Text Box 51">
              <a:extLst>
                <a:ext uri="{FF2B5EF4-FFF2-40B4-BE49-F238E27FC236}">
                  <a16:creationId xmlns:a16="http://schemas.microsoft.com/office/drawing/2014/main" xmlns="" id="{20BA438A-ECED-4674-884E-183BE981C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3887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K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4" name="Text Box 52">
              <a:extLst>
                <a:ext uri="{FF2B5EF4-FFF2-40B4-BE49-F238E27FC236}">
                  <a16:creationId xmlns:a16="http://schemas.microsoft.com/office/drawing/2014/main" xmlns="" id="{FCA44C47-E33D-43E7-8331-93AF79BBE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5" y="3887"/>
              <a:ext cx="23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L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5" name="Text Box 53">
              <a:extLst>
                <a:ext uri="{FF2B5EF4-FFF2-40B4-BE49-F238E27FC236}">
                  <a16:creationId xmlns:a16="http://schemas.microsoft.com/office/drawing/2014/main" xmlns="" id="{99E1824F-9CBF-485D-B5A1-57245325A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" y="3427"/>
              <a:ext cx="25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H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6" name="Text Box 54">
              <a:extLst>
                <a:ext uri="{FF2B5EF4-FFF2-40B4-BE49-F238E27FC236}">
                  <a16:creationId xmlns:a16="http://schemas.microsoft.com/office/drawing/2014/main" xmlns="" id="{3501BB89-0809-4753-A702-725654FDC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3887"/>
              <a:ext cx="27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M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7" name="Text Box 55">
              <a:extLst>
                <a:ext uri="{FF2B5EF4-FFF2-40B4-BE49-F238E27FC236}">
                  <a16:creationId xmlns:a16="http://schemas.microsoft.com/office/drawing/2014/main" xmlns="" id="{F622994D-A85A-4872-919E-D73B23DFE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3427"/>
              <a:ext cx="17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368" name="Text Box 56">
              <a:extLst>
                <a:ext uri="{FF2B5EF4-FFF2-40B4-BE49-F238E27FC236}">
                  <a16:creationId xmlns:a16="http://schemas.microsoft.com/office/drawing/2014/main" xmlns="" id="{410A503E-536B-4B5F-AA0F-8342A05BE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3427"/>
              <a:ext cx="223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FFFFCC"/>
                  </a:solidFill>
                  <a:latin typeface="Arial" panose="020B0604020202020204" pitchFamily="34" charset="0"/>
                </a:rPr>
                <a:t>J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593051AF-22AD-4F33-B73A-8EEB1DFF5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xmlns="" id="{4FB6C7AE-44D0-40E7-82C0-BAB7BDE3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75E58B-FCA3-454F-9836-1CDD790BB83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60</a:t>
            </a:fld>
            <a:endParaRPr lang="en-US" altLang="zh-CN" sz="2400"/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xmlns="" id="{7ACAD2FB-D621-4B4A-9F92-463E74FD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xmlns="" id="{1A254DD2-675C-4171-9479-A94685D0C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孩子表示法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将每个结点的孩子排列起来，用单链表表示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将每个结点排列成一个线性表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xmlns="" id="{45FFB9EC-AEB9-41C3-AA47-4871063D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0903" name="Group 7">
            <a:extLst>
              <a:ext uri="{FF2B5EF4-FFF2-40B4-BE49-F238E27FC236}">
                <a16:creationId xmlns:a16="http://schemas.microsoft.com/office/drawing/2014/main" xmlns="" id="{FC3A7D4C-71A0-47C9-A9D9-4CDECF048F3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0957" name="Line 8">
              <a:extLst>
                <a:ext uri="{FF2B5EF4-FFF2-40B4-BE49-F238E27FC236}">
                  <a16:creationId xmlns:a16="http://schemas.microsoft.com/office/drawing/2014/main" xmlns="" id="{EB425FCB-4AAF-4D43-A009-A0FAD022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58" name="Line 9">
              <a:extLst>
                <a:ext uri="{FF2B5EF4-FFF2-40B4-BE49-F238E27FC236}">
                  <a16:creationId xmlns:a16="http://schemas.microsoft.com/office/drawing/2014/main" xmlns="" id="{4BA156F4-73D8-4EB0-B3E1-8CF9165C3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59" name="Oval 10">
              <a:extLst>
                <a:ext uri="{FF2B5EF4-FFF2-40B4-BE49-F238E27FC236}">
                  <a16:creationId xmlns:a16="http://schemas.microsoft.com/office/drawing/2014/main" xmlns="" id="{4B37A426-F6D7-4290-B145-1C560A1E2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0960" name="Line 11">
              <a:extLst>
                <a:ext uri="{FF2B5EF4-FFF2-40B4-BE49-F238E27FC236}">
                  <a16:creationId xmlns:a16="http://schemas.microsoft.com/office/drawing/2014/main" xmlns="" id="{89ECC4D8-5BEB-4A4D-B6AF-80E5B01951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1" name="Oval 12">
              <a:extLst>
                <a:ext uri="{FF2B5EF4-FFF2-40B4-BE49-F238E27FC236}">
                  <a16:creationId xmlns:a16="http://schemas.microsoft.com/office/drawing/2014/main" xmlns="" id="{07DD6C8A-FE83-4633-A7FB-D8291B37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0962" name="Line 13">
              <a:extLst>
                <a:ext uri="{FF2B5EF4-FFF2-40B4-BE49-F238E27FC236}">
                  <a16:creationId xmlns:a16="http://schemas.microsoft.com/office/drawing/2014/main" xmlns="" id="{A4023E2F-2BA1-425A-B981-A4611EABF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3" name="Oval 14">
              <a:extLst>
                <a:ext uri="{FF2B5EF4-FFF2-40B4-BE49-F238E27FC236}">
                  <a16:creationId xmlns:a16="http://schemas.microsoft.com/office/drawing/2014/main" xmlns="" id="{83815C2A-425A-4BF8-A4CE-A2F115DF3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0964" name="Line 15">
              <a:extLst>
                <a:ext uri="{FF2B5EF4-FFF2-40B4-BE49-F238E27FC236}">
                  <a16:creationId xmlns:a16="http://schemas.microsoft.com/office/drawing/2014/main" xmlns="" id="{274462B7-9966-44CA-B6C3-99234ABE4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5" name="Oval 16">
              <a:extLst>
                <a:ext uri="{FF2B5EF4-FFF2-40B4-BE49-F238E27FC236}">
                  <a16:creationId xmlns:a16="http://schemas.microsoft.com/office/drawing/2014/main" xmlns="" id="{91523341-3AF8-4C9D-BB25-2774808A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0966" name="Oval 17">
              <a:extLst>
                <a:ext uri="{FF2B5EF4-FFF2-40B4-BE49-F238E27FC236}">
                  <a16:creationId xmlns:a16="http://schemas.microsoft.com/office/drawing/2014/main" xmlns="" id="{137A8CBF-F14E-4A83-AB59-309155EF5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0967" name="Oval 18">
              <a:extLst>
                <a:ext uri="{FF2B5EF4-FFF2-40B4-BE49-F238E27FC236}">
                  <a16:creationId xmlns:a16="http://schemas.microsoft.com/office/drawing/2014/main" xmlns="" id="{6FB008CE-1A54-4943-AB25-8589B33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0968" name="Line 19">
              <a:extLst>
                <a:ext uri="{FF2B5EF4-FFF2-40B4-BE49-F238E27FC236}">
                  <a16:creationId xmlns:a16="http://schemas.microsoft.com/office/drawing/2014/main" xmlns="" id="{49AAE2FE-DB7E-493F-8710-198C362FB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0969" name="Oval 20">
              <a:extLst>
                <a:ext uri="{FF2B5EF4-FFF2-40B4-BE49-F238E27FC236}">
                  <a16:creationId xmlns:a16="http://schemas.microsoft.com/office/drawing/2014/main" xmlns="" id="{98AE0149-808C-4BD2-A404-CD5626C6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aphicFrame>
        <p:nvGraphicFramePr>
          <p:cNvPr id="258111" name="Group 63">
            <a:extLst>
              <a:ext uri="{FF2B5EF4-FFF2-40B4-BE49-F238E27FC236}">
                <a16:creationId xmlns:a16="http://schemas.microsoft.com/office/drawing/2014/main" xmlns="" id="{EDC23881-2DC3-4266-8B31-9D935ED5EC37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4572000"/>
          <a:ext cx="990600" cy="21336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xmlns="" val="377905388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xmlns="" val="3155144196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4432181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12141498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6887073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359432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0039304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8762827"/>
                  </a:ext>
                </a:extLst>
              </a:tr>
              <a:tr h="228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5508498"/>
                  </a:ext>
                </a:extLst>
              </a:tr>
            </a:tbl>
          </a:graphicData>
        </a:graphic>
      </p:graphicFrame>
      <p:sp>
        <p:nvSpPr>
          <p:cNvPr id="80930" name="Text Box 64">
            <a:extLst>
              <a:ext uri="{FF2B5EF4-FFF2-40B4-BE49-F238E27FC236}">
                <a16:creationId xmlns:a16="http://schemas.microsoft.com/office/drawing/2014/main" xmlns="" id="{279B75B7-6DE6-4982-B7F1-7771C83E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8100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1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2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3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4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5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1800"/>
              <a:t>6</a:t>
            </a:r>
          </a:p>
        </p:txBody>
      </p:sp>
      <p:sp>
        <p:nvSpPr>
          <p:cNvPr id="80931" name="Line 65">
            <a:extLst>
              <a:ext uri="{FF2B5EF4-FFF2-40B4-BE49-F238E27FC236}">
                <a16:creationId xmlns:a16="http://schemas.microsoft.com/office/drawing/2014/main" xmlns="" id="{C3F67184-9CD8-4E64-9264-B038A1926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648200"/>
            <a:ext cx="381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2" name="Text Box 66">
            <a:extLst>
              <a:ext uri="{FF2B5EF4-FFF2-40B4-BE49-F238E27FC236}">
                <a16:creationId xmlns:a16="http://schemas.microsoft.com/office/drawing/2014/main" xmlns="" id="{FAFEA086-2DC1-46C3-A57C-BD7CBA37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60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hlink"/>
                </a:solidFill>
              </a:rPr>
              <a:t>Root</a:t>
            </a:r>
          </a:p>
        </p:txBody>
      </p:sp>
      <p:grpSp>
        <p:nvGrpSpPr>
          <p:cNvPr id="80933" name="Group 69">
            <a:extLst>
              <a:ext uri="{FF2B5EF4-FFF2-40B4-BE49-F238E27FC236}">
                <a16:creationId xmlns:a16="http://schemas.microsoft.com/office/drawing/2014/main" xmlns="" id="{A94EC493-147A-4A47-ABCF-5A44B09ACA1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572000"/>
            <a:ext cx="577850" cy="314325"/>
            <a:chOff x="1392" y="2880"/>
            <a:chExt cx="364" cy="198"/>
          </a:xfrm>
        </p:grpSpPr>
        <p:sp>
          <p:nvSpPr>
            <p:cNvPr id="80955" name="Text Box 67">
              <a:extLst>
                <a:ext uri="{FF2B5EF4-FFF2-40B4-BE49-F238E27FC236}">
                  <a16:creationId xmlns:a16="http://schemas.microsoft.com/office/drawing/2014/main" xmlns="" id="{C28D25FA-048A-49D9-A940-3BF45A9E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1</a:t>
              </a:r>
            </a:p>
          </p:txBody>
        </p:sp>
        <p:sp>
          <p:nvSpPr>
            <p:cNvPr id="80956" name="Text Box 68">
              <a:extLst>
                <a:ext uri="{FF2B5EF4-FFF2-40B4-BE49-F238E27FC236}">
                  <a16:creationId xmlns:a16="http://schemas.microsoft.com/office/drawing/2014/main" xmlns="" id="{373C164A-6D1A-42A0-82C6-730F5D123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34" name="Group 70">
            <a:extLst>
              <a:ext uri="{FF2B5EF4-FFF2-40B4-BE49-F238E27FC236}">
                <a16:creationId xmlns:a16="http://schemas.microsoft.com/office/drawing/2014/main" xmlns="" id="{C6738512-D034-4FAD-9A8F-DEAB72B6703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572000"/>
            <a:ext cx="577850" cy="314325"/>
            <a:chOff x="1392" y="2880"/>
            <a:chExt cx="364" cy="198"/>
          </a:xfrm>
        </p:grpSpPr>
        <p:sp>
          <p:nvSpPr>
            <p:cNvPr id="80953" name="Text Box 71">
              <a:extLst>
                <a:ext uri="{FF2B5EF4-FFF2-40B4-BE49-F238E27FC236}">
                  <a16:creationId xmlns:a16="http://schemas.microsoft.com/office/drawing/2014/main" xmlns="" id="{AC116AD2-425F-4A1C-A252-14D9B275E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2</a:t>
              </a:r>
            </a:p>
          </p:txBody>
        </p:sp>
        <p:sp>
          <p:nvSpPr>
            <p:cNvPr id="80954" name="Text Box 72">
              <a:extLst>
                <a:ext uri="{FF2B5EF4-FFF2-40B4-BE49-F238E27FC236}">
                  <a16:creationId xmlns:a16="http://schemas.microsoft.com/office/drawing/2014/main" xmlns="" id="{4904DD30-6906-4B0C-AF3C-EC5749CD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35" name="Group 73">
            <a:extLst>
              <a:ext uri="{FF2B5EF4-FFF2-40B4-BE49-F238E27FC236}">
                <a16:creationId xmlns:a16="http://schemas.microsoft.com/office/drawing/2014/main" xmlns="" id="{72D2A36C-6D71-43D2-A321-F1E975A046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577850" cy="314325"/>
            <a:chOff x="1392" y="2880"/>
            <a:chExt cx="364" cy="198"/>
          </a:xfrm>
        </p:grpSpPr>
        <p:sp>
          <p:nvSpPr>
            <p:cNvPr id="80951" name="Text Box 74">
              <a:extLst>
                <a:ext uri="{FF2B5EF4-FFF2-40B4-BE49-F238E27FC236}">
                  <a16:creationId xmlns:a16="http://schemas.microsoft.com/office/drawing/2014/main" xmlns="" id="{28C883AF-2FF7-4B80-86E1-B9E7528CC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3</a:t>
              </a:r>
            </a:p>
          </p:txBody>
        </p:sp>
        <p:sp>
          <p:nvSpPr>
            <p:cNvPr id="80952" name="Text Box 75">
              <a:extLst>
                <a:ext uri="{FF2B5EF4-FFF2-40B4-BE49-F238E27FC236}">
                  <a16:creationId xmlns:a16="http://schemas.microsoft.com/office/drawing/2014/main" xmlns="" id="{BECF2755-87BD-4651-A4E8-334C45C8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36" name="Line 76">
            <a:extLst>
              <a:ext uri="{FF2B5EF4-FFF2-40B4-BE49-F238E27FC236}">
                <a16:creationId xmlns:a16="http://schemas.microsoft.com/office/drawing/2014/main" xmlns="" id="{752407EC-5D39-42A4-8911-1F06248B0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7" name="Line 77">
            <a:extLst>
              <a:ext uri="{FF2B5EF4-FFF2-40B4-BE49-F238E27FC236}">
                <a16:creationId xmlns:a16="http://schemas.microsoft.com/office/drawing/2014/main" xmlns="" id="{D437A6E8-3BD5-466D-8B63-FF290D922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38" name="Line 78">
            <a:extLst>
              <a:ext uri="{FF2B5EF4-FFF2-40B4-BE49-F238E27FC236}">
                <a16:creationId xmlns:a16="http://schemas.microsoft.com/office/drawing/2014/main" xmlns="" id="{C2DC5597-5A4E-40CB-8F03-AF2AF4EDE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0939" name="Group 79">
            <a:extLst>
              <a:ext uri="{FF2B5EF4-FFF2-40B4-BE49-F238E27FC236}">
                <a16:creationId xmlns:a16="http://schemas.microsoft.com/office/drawing/2014/main" xmlns="" id="{71250EB7-1B9F-4074-ADF5-99DAF25C5BA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953000"/>
            <a:ext cx="577850" cy="314325"/>
            <a:chOff x="1392" y="2880"/>
            <a:chExt cx="364" cy="198"/>
          </a:xfrm>
        </p:grpSpPr>
        <p:sp>
          <p:nvSpPr>
            <p:cNvPr id="80949" name="Text Box 80">
              <a:extLst>
                <a:ext uri="{FF2B5EF4-FFF2-40B4-BE49-F238E27FC236}">
                  <a16:creationId xmlns:a16="http://schemas.microsoft.com/office/drawing/2014/main" xmlns="" id="{0680D3D2-5B4C-4195-992F-BE33E0BA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4</a:t>
              </a:r>
            </a:p>
          </p:txBody>
        </p:sp>
        <p:sp>
          <p:nvSpPr>
            <p:cNvPr id="80950" name="Text Box 81">
              <a:extLst>
                <a:ext uri="{FF2B5EF4-FFF2-40B4-BE49-F238E27FC236}">
                  <a16:creationId xmlns:a16="http://schemas.microsoft.com/office/drawing/2014/main" xmlns="" id="{BD77CBDA-428F-40FA-AB37-CD03A6EAE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t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000"/>
            </a:p>
          </p:txBody>
        </p:sp>
      </p:grpSp>
      <p:grpSp>
        <p:nvGrpSpPr>
          <p:cNvPr id="80940" name="Group 85">
            <a:extLst>
              <a:ext uri="{FF2B5EF4-FFF2-40B4-BE49-F238E27FC236}">
                <a16:creationId xmlns:a16="http://schemas.microsoft.com/office/drawing/2014/main" xmlns="" id="{0C70169A-F180-407C-B3C3-313FA23C2C47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53000"/>
            <a:ext cx="577850" cy="314325"/>
            <a:chOff x="1392" y="2880"/>
            <a:chExt cx="364" cy="198"/>
          </a:xfrm>
        </p:grpSpPr>
        <p:sp>
          <p:nvSpPr>
            <p:cNvPr id="80947" name="Text Box 86">
              <a:extLst>
                <a:ext uri="{FF2B5EF4-FFF2-40B4-BE49-F238E27FC236}">
                  <a16:creationId xmlns:a16="http://schemas.microsoft.com/office/drawing/2014/main" xmlns="" id="{411E77D5-E239-4A12-AF38-91B4EC1F6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80948" name="Text Box 87">
              <a:extLst>
                <a:ext uri="{FF2B5EF4-FFF2-40B4-BE49-F238E27FC236}">
                  <a16:creationId xmlns:a16="http://schemas.microsoft.com/office/drawing/2014/main" xmlns="" id="{2C4FD7CF-07F7-4E70-922D-9D8B93863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41" name="Line 88">
            <a:extLst>
              <a:ext uri="{FF2B5EF4-FFF2-40B4-BE49-F238E27FC236}">
                <a16:creationId xmlns:a16="http://schemas.microsoft.com/office/drawing/2014/main" xmlns="" id="{39E9D354-4352-40AF-9C10-3FF45737D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42" name="Line 89">
            <a:extLst>
              <a:ext uri="{FF2B5EF4-FFF2-40B4-BE49-F238E27FC236}">
                <a16:creationId xmlns:a16="http://schemas.microsoft.com/office/drawing/2014/main" xmlns="" id="{D9089B10-72E3-4BC3-92A3-6068ED7D2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0943" name="Group 91">
            <a:extLst>
              <a:ext uri="{FF2B5EF4-FFF2-40B4-BE49-F238E27FC236}">
                <a16:creationId xmlns:a16="http://schemas.microsoft.com/office/drawing/2014/main" xmlns="" id="{B80AA628-9C6C-4576-BFFD-C1BAD508F067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486400"/>
            <a:ext cx="577850" cy="314325"/>
            <a:chOff x="1392" y="2880"/>
            <a:chExt cx="364" cy="198"/>
          </a:xfrm>
        </p:grpSpPr>
        <p:sp>
          <p:nvSpPr>
            <p:cNvPr id="80945" name="Text Box 92">
              <a:extLst>
                <a:ext uri="{FF2B5EF4-FFF2-40B4-BE49-F238E27FC236}">
                  <a16:creationId xmlns:a16="http://schemas.microsoft.com/office/drawing/2014/main" xmlns="" id="{4D709835-D23E-4C90-9F0B-84E69DC1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80"/>
              <a:ext cx="24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6</a:t>
              </a:r>
            </a:p>
          </p:txBody>
        </p:sp>
        <p:sp>
          <p:nvSpPr>
            <p:cNvPr id="80946" name="Text Box 93">
              <a:extLst>
                <a:ext uri="{FF2B5EF4-FFF2-40B4-BE49-F238E27FC236}">
                  <a16:creationId xmlns:a16="http://schemas.microsoft.com/office/drawing/2014/main" xmlns="" id="{D2BCE7E3-13C5-461A-9AB3-F0B14F927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4" y="2880"/>
              <a:ext cx="122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^</a:t>
              </a:r>
            </a:p>
          </p:txBody>
        </p:sp>
      </p:grpSp>
      <p:sp>
        <p:nvSpPr>
          <p:cNvPr id="80944" name="Line 94">
            <a:extLst>
              <a:ext uri="{FF2B5EF4-FFF2-40B4-BE49-F238E27FC236}">
                <a16:creationId xmlns:a16="http://schemas.microsoft.com/office/drawing/2014/main" xmlns="" id="{4A247CA2-56AC-44EC-B6C3-1A214CF65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63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D8A7E8CD-340B-4268-B901-94A09BA4F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一、树的存储结构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3" name="Text Box 3">
            <a:extLst>
              <a:ext uri="{FF2B5EF4-FFF2-40B4-BE49-F238E27FC236}">
                <a16:creationId xmlns:a16="http://schemas.microsoft.com/office/drawing/2014/main" xmlns="" id="{F3048143-5CDB-40D3-BB8E-F797200A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75D53BB3-79B7-446C-BC2C-C0146523EE4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61</a:t>
            </a:fld>
            <a:endParaRPr lang="en-US" altLang="zh-CN" sz="2400"/>
          </a:p>
        </p:txBody>
      </p:sp>
      <p:sp>
        <p:nvSpPr>
          <p:cNvPr id="81924" name="Text Box 4">
            <a:extLst>
              <a:ext uri="{FF2B5EF4-FFF2-40B4-BE49-F238E27FC236}">
                <a16:creationId xmlns:a16="http://schemas.microsoft.com/office/drawing/2014/main" xmlns="" id="{991E8D15-76BE-40E2-9153-28F2CE1C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1925" name="Rectangle 5">
            <a:extLst>
              <a:ext uri="{FF2B5EF4-FFF2-40B4-BE49-F238E27FC236}">
                <a16:creationId xmlns:a16="http://schemas.microsoft.com/office/drawing/2014/main" xmlns="" id="{E82DDDD8-4E0C-4FA9-BD7F-756946411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左边指针指向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第一个孩子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，右边指针指向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xmlns="" id="{DEF5F2C9-2983-4235-9644-BBDB6C9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1927" name="Group 7">
            <a:extLst>
              <a:ext uri="{FF2B5EF4-FFF2-40B4-BE49-F238E27FC236}">
                <a16:creationId xmlns:a16="http://schemas.microsoft.com/office/drawing/2014/main" xmlns="" id="{B23F9475-1334-408F-AC44-DF8F4D0AF1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1977" name="Line 8">
              <a:extLst>
                <a:ext uri="{FF2B5EF4-FFF2-40B4-BE49-F238E27FC236}">
                  <a16:creationId xmlns:a16="http://schemas.microsoft.com/office/drawing/2014/main" xmlns="" id="{7DCE0160-9DE8-4F60-B573-0B9DFC815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78" name="Line 9">
              <a:extLst>
                <a:ext uri="{FF2B5EF4-FFF2-40B4-BE49-F238E27FC236}">
                  <a16:creationId xmlns:a16="http://schemas.microsoft.com/office/drawing/2014/main" xmlns="" id="{2D7FD3C8-631B-49E3-8FD5-4C5A876A9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79" name="Oval 10">
              <a:extLst>
                <a:ext uri="{FF2B5EF4-FFF2-40B4-BE49-F238E27FC236}">
                  <a16:creationId xmlns:a16="http://schemas.microsoft.com/office/drawing/2014/main" xmlns="" id="{51286414-3811-494E-A7D0-9E2A2243C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1980" name="Line 11">
              <a:extLst>
                <a:ext uri="{FF2B5EF4-FFF2-40B4-BE49-F238E27FC236}">
                  <a16:creationId xmlns:a16="http://schemas.microsoft.com/office/drawing/2014/main" xmlns="" id="{91913770-9C6B-42BF-9E99-0B385C56D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1" name="Oval 12">
              <a:extLst>
                <a:ext uri="{FF2B5EF4-FFF2-40B4-BE49-F238E27FC236}">
                  <a16:creationId xmlns:a16="http://schemas.microsoft.com/office/drawing/2014/main" xmlns="" id="{B49224AF-EA91-4C6F-828C-AB93640D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1982" name="Line 13">
              <a:extLst>
                <a:ext uri="{FF2B5EF4-FFF2-40B4-BE49-F238E27FC236}">
                  <a16:creationId xmlns:a16="http://schemas.microsoft.com/office/drawing/2014/main" xmlns="" id="{4F10B1D4-6ED0-46E0-8EF6-B1F5FA271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3" name="Oval 14">
              <a:extLst>
                <a:ext uri="{FF2B5EF4-FFF2-40B4-BE49-F238E27FC236}">
                  <a16:creationId xmlns:a16="http://schemas.microsoft.com/office/drawing/2014/main" xmlns="" id="{A7735A68-C853-46B2-8F08-02EA7902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1984" name="Line 15">
              <a:extLst>
                <a:ext uri="{FF2B5EF4-FFF2-40B4-BE49-F238E27FC236}">
                  <a16:creationId xmlns:a16="http://schemas.microsoft.com/office/drawing/2014/main" xmlns="" id="{B0603779-52FF-4A7B-917D-36A191326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5" name="Oval 16">
              <a:extLst>
                <a:ext uri="{FF2B5EF4-FFF2-40B4-BE49-F238E27FC236}">
                  <a16:creationId xmlns:a16="http://schemas.microsoft.com/office/drawing/2014/main" xmlns="" id="{6A87E8FA-7F44-41B3-A7F4-87F7EB1E9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1986" name="Oval 17">
              <a:extLst>
                <a:ext uri="{FF2B5EF4-FFF2-40B4-BE49-F238E27FC236}">
                  <a16:creationId xmlns:a16="http://schemas.microsoft.com/office/drawing/2014/main" xmlns="" id="{2AE5E878-790A-402B-8E8E-FA4E525E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1987" name="Oval 18">
              <a:extLst>
                <a:ext uri="{FF2B5EF4-FFF2-40B4-BE49-F238E27FC236}">
                  <a16:creationId xmlns:a16="http://schemas.microsoft.com/office/drawing/2014/main" xmlns="" id="{8076D8FD-7F24-49AC-AA57-3C861182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1988" name="Line 19">
              <a:extLst>
                <a:ext uri="{FF2B5EF4-FFF2-40B4-BE49-F238E27FC236}">
                  <a16:creationId xmlns:a16="http://schemas.microsoft.com/office/drawing/2014/main" xmlns="" id="{425002B3-93EC-4B0D-80F2-729909805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1989" name="Oval 20">
              <a:extLst>
                <a:ext uri="{FF2B5EF4-FFF2-40B4-BE49-F238E27FC236}">
                  <a16:creationId xmlns:a16="http://schemas.microsoft.com/office/drawing/2014/main" xmlns="" id="{D912CEDF-8BCF-4F66-A1FC-0E8D4CF3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1928" name="Group 83">
            <a:extLst>
              <a:ext uri="{FF2B5EF4-FFF2-40B4-BE49-F238E27FC236}">
                <a16:creationId xmlns:a16="http://schemas.microsoft.com/office/drawing/2014/main" xmlns="" id="{E197155B-72BA-4BB8-8B8B-6C4BDA7A627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124200"/>
            <a:ext cx="4800600" cy="533400"/>
            <a:chOff x="480" y="2880"/>
            <a:chExt cx="2928" cy="336"/>
          </a:xfrm>
        </p:grpSpPr>
        <p:sp>
          <p:nvSpPr>
            <p:cNvPr id="81972" name="Rectangle 75">
              <a:extLst>
                <a:ext uri="{FF2B5EF4-FFF2-40B4-BE49-F238E27FC236}">
                  <a16:creationId xmlns:a16="http://schemas.microsoft.com/office/drawing/2014/main" xmlns="" id="{CD2D2339-75E0-43C6-8E80-012C82D9B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80"/>
              <a:ext cx="2928" cy="33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i="1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data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3" name="Text Box 77">
              <a:extLst>
                <a:ext uri="{FF2B5EF4-FFF2-40B4-BE49-F238E27FC236}">
                  <a16:creationId xmlns:a16="http://schemas.microsoft.com/office/drawing/2014/main" xmlns="" id="{1F1B319C-35E6-4DA2-9EAC-FEC398A78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2880"/>
              <a:ext cx="10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firstChild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4" name="Text Box 79">
              <a:extLst>
                <a:ext uri="{FF2B5EF4-FFF2-40B4-BE49-F238E27FC236}">
                  <a16:creationId xmlns:a16="http://schemas.microsoft.com/office/drawing/2014/main" xmlns="" id="{72486F8A-6A8D-467D-9691-AAA29E71A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880"/>
              <a:ext cx="11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nextSibling</a:t>
              </a:r>
              <a:endParaRPr lang="en-US" altLang="zh-CN" sz="24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81975" name="Line 80">
              <a:extLst>
                <a:ext uri="{FF2B5EF4-FFF2-40B4-BE49-F238E27FC236}">
                  <a16:creationId xmlns:a16="http://schemas.microsoft.com/office/drawing/2014/main" xmlns="" id="{2D24EE5A-0ABC-4F26-BEF9-3E0B421C6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2" y="2880"/>
              <a:ext cx="0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76" name="Line 81">
              <a:extLst>
                <a:ext uri="{FF2B5EF4-FFF2-40B4-BE49-F238E27FC236}">
                  <a16:creationId xmlns:a16="http://schemas.microsoft.com/office/drawing/2014/main" xmlns="" id="{73D3917A-A7A8-47B5-BD3F-AA1DA11C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" y="2880"/>
              <a:ext cx="0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1929" name="Group 119">
            <a:extLst>
              <a:ext uri="{FF2B5EF4-FFF2-40B4-BE49-F238E27FC236}">
                <a16:creationId xmlns:a16="http://schemas.microsoft.com/office/drawing/2014/main" xmlns="" id="{F41105B9-91AE-4D94-82CE-281E3B8E7440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4321175"/>
            <a:ext cx="3760788" cy="2536825"/>
            <a:chOff x="2665" y="2016"/>
            <a:chExt cx="2465" cy="1648"/>
          </a:xfrm>
        </p:grpSpPr>
        <p:sp>
          <p:nvSpPr>
            <p:cNvPr id="81930" name="Rectangle 120">
              <a:extLst>
                <a:ext uri="{FF2B5EF4-FFF2-40B4-BE49-F238E27FC236}">
                  <a16:creationId xmlns:a16="http://schemas.microsoft.com/office/drawing/2014/main" xmlns="" id="{714973C3-9A6F-4A19-BCBF-0CE35A5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112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1" name="Line 121">
              <a:extLst>
                <a:ext uri="{FF2B5EF4-FFF2-40B4-BE49-F238E27FC236}">
                  <a16:creationId xmlns:a16="http://schemas.microsoft.com/office/drawing/2014/main" xmlns="" id="{F2A1C505-2CFA-42D6-948A-364EFBD91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2" name="Line 122">
              <a:extLst>
                <a:ext uri="{FF2B5EF4-FFF2-40B4-BE49-F238E27FC236}">
                  <a16:creationId xmlns:a16="http://schemas.microsoft.com/office/drawing/2014/main" xmlns="" id="{C82A45A8-1D10-4BD6-B181-EA0ADB7CF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3" name="Rectangle 123">
              <a:extLst>
                <a:ext uri="{FF2B5EF4-FFF2-40B4-BE49-F238E27FC236}">
                  <a16:creationId xmlns:a16="http://schemas.microsoft.com/office/drawing/2014/main" xmlns="" id="{59927FEC-8602-4C53-B54C-FAA17C29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429"/>
              <a:ext cx="538" cy="19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4" name="Line 124">
              <a:extLst>
                <a:ext uri="{FF2B5EF4-FFF2-40B4-BE49-F238E27FC236}">
                  <a16:creationId xmlns:a16="http://schemas.microsoft.com/office/drawing/2014/main" xmlns="" id="{15AD157D-71CD-42B6-8289-5F5DA1FAC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Line 125">
              <a:extLst>
                <a:ext uri="{FF2B5EF4-FFF2-40B4-BE49-F238E27FC236}">
                  <a16:creationId xmlns:a16="http://schemas.microsoft.com/office/drawing/2014/main" xmlns="" id="{C153E1B3-16B4-4117-8F30-CC65DAD46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6" name="Rectangle 126">
              <a:extLst>
                <a:ext uri="{FF2B5EF4-FFF2-40B4-BE49-F238E27FC236}">
                  <a16:creationId xmlns:a16="http://schemas.microsoft.com/office/drawing/2014/main" xmlns="" id="{7BA430B8-A121-4CC5-8F4F-8C59BC22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2779"/>
              <a:ext cx="565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37" name="Line 127">
              <a:extLst>
                <a:ext uri="{FF2B5EF4-FFF2-40B4-BE49-F238E27FC236}">
                  <a16:creationId xmlns:a16="http://schemas.microsoft.com/office/drawing/2014/main" xmlns="" id="{A34F6734-8123-4CF9-BF3A-D25CB07D7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8" name="Line 128">
              <a:extLst>
                <a:ext uri="{FF2B5EF4-FFF2-40B4-BE49-F238E27FC236}">
                  <a16:creationId xmlns:a16="http://schemas.microsoft.com/office/drawing/2014/main" xmlns="" id="{CC8FA4E1-2198-4F41-81CB-5FF3E455D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Line 129">
              <a:extLst>
                <a:ext uri="{FF2B5EF4-FFF2-40B4-BE49-F238E27FC236}">
                  <a16:creationId xmlns:a16="http://schemas.microsoft.com/office/drawing/2014/main" xmlns="" id="{7523172A-3526-45F2-A114-D1EE2258F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207"/>
              <a:ext cx="323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Line 130">
              <a:extLst>
                <a:ext uri="{FF2B5EF4-FFF2-40B4-BE49-F238E27FC236}">
                  <a16:creationId xmlns:a16="http://schemas.microsoft.com/office/drawing/2014/main" xmlns="" id="{6F749298-2223-4F8A-89E0-CA70308B8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525"/>
              <a:ext cx="323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Rectangle 131">
              <a:extLst>
                <a:ext uri="{FF2B5EF4-FFF2-40B4-BE49-F238E27FC236}">
                  <a16:creationId xmlns:a16="http://schemas.microsoft.com/office/drawing/2014/main" xmlns="" id="{0BEB3F8D-2408-4103-9D86-64F777C1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2779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2" name="Line 132">
              <a:extLst>
                <a:ext uri="{FF2B5EF4-FFF2-40B4-BE49-F238E27FC236}">
                  <a16:creationId xmlns:a16="http://schemas.microsoft.com/office/drawing/2014/main" xmlns="" id="{C92DDE15-2827-4334-A499-9E9E1197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3" name="Line 133">
              <a:extLst>
                <a:ext uri="{FF2B5EF4-FFF2-40B4-BE49-F238E27FC236}">
                  <a16:creationId xmlns:a16="http://schemas.microsoft.com/office/drawing/2014/main" xmlns="" id="{03E67B64-E368-4464-96B6-9221D3E2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4" name="Rectangle 134">
              <a:extLst>
                <a:ext uri="{FF2B5EF4-FFF2-40B4-BE49-F238E27FC236}">
                  <a16:creationId xmlns:a16="http://schemas.microsoft.com/office/drawing/2014/main" xmlns="" id="{13BD0A2A-76C9-4683-8D8F-7286B78A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3096"/>
              <a:ext cx="539" cy="1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5" name="Line 135">
              <a:extLst>
                <a:ext uri="{FF2B5EF4-FFF2-40B4-BE49-F238E27FC236}">
                  <a16:creationId xmlns:a16="http://schemas.microsoft.com/office/drawing/2014/main" xmlns="" id="{387AF0C1-2BB1-495D-9849-AFC429926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6" name="Line 136">
              <a:extLst>
                <a:ext uri="{FF2B5EF4-FFF2-40B4-BE49-F238E27FC236}">
                  <a16:creationId xmlns:a16="http://schemas.microsoft.com/office/drawing/2014/main" xmlns="" id="{C4D01AED-36B1-4091-9AB8-7DD23083D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7" name="Rectangle 137">
              <a:extLst>
                <a:ext uri="{FF2B5EF4-FFF2-40B4-BE49-F238E27FC236}">
                  <a16:creationId xmlns:a16="http://schemas.microsoft.com/office/drawing/2014/main" xmlns="" id="{001405CD-44D9-4F8F-B300-74FCA00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414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48" name="Line 138">
              <a:extLst>
                <a:ext uri="{FF2B5EF4-FFF2-40B4-BE49-F238E27FC236}">
                  <a16:creationId xmlns:a16="http://schemas.microsoft.com/office/drawing/2014/main" xmlns="" id="{24D0A743-8EC4-4F0B-9543-7D8FD0927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9" name="Line 139">
              <a:extLst>
                <a:ext uri="{FF2B5EF4-FFF2-40B4-BE49-F238E27FC236}">
                  <a16:creationId xmlns:a16="http://schemas.microsoft.com/office/drawing/2014/main" xmlns="" id="{60E0AC87-11F5-4DDD-8548-7F7F4F0A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0" name="Rectangle 140">
              <a:extLst>
                <a:ext uri="{FF2B5EF4-FFF2-40B4-BE49-F238E27FC236}">
                  <a16:creationId xmlns:a16="http://schemas.microsoft.com/office/drawing/2014/main" xmlns="" id="{4CC69A19-6124-44F7-A1D5-F75B29134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128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1951" name="Line 141">
              <a:extLst>
                <a:ext uri="{FF2B5EF4-FFF2-40B4-BE49-F238E27FC236}">
                  <a16:creationId xmlns:a16="http://schemas.microsoft.com/office/drawing/2014/main" xmlns="" id="{CEC4B8B1-A6AB-416F-BD49-1626CD09E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2" name="Line 142">
              <a:extLst>
                <a:ext uri="{FF2B5EF4-FFF2-40B4-BE49-F238E27FC236}">
                  <a16:creationId xmlns:a16="http://schemas.microsoft.com/office/drawing/2014/main" xmlns="" id="{AA5653B2-C4A7-491A-A6FB-263808F72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3" name="Line 143">
              <a:extLst>
                <a:ext uri="{FF2B5EF4-FFF2-40B4-BE49-F238E27FC236}">
                  <a16:creationId xmlns:a16="http://schemas.microsoft.com/office/drawing/2014/main" xmlns="" id="{72F52451-9695-4001-84CB-29D368760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91"/>
              <a:ext cx="359" cy="2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Line 144">
              <a:extLst>
                <a:ext uri="{FF2B5EF4-FFF2-40B4-BE49-F238E27FC236}">
                  <a16:creationId xmlns:a16="http://schemas.microsoft.com/office/drawing/2014/main" xmlns="" id="{D3AD99F7-3E1E-49D4-8693-490236F7B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874"/>
              <a:ext cx="251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Line 145">
              <a:extLst>
                <a:ext uri="{FF2B5EF4-FFF2-40B4-BE49-F238E27FC236}">
                  <a16:creationId xmlns:a16="http://schemas.microsoft.com/office/drawing/2014/main" xmlns="" id="{74EB5DFB-CD1C-4EB0-B73B-87DA4826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25"/>
              <a:ext cx="430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6" name="Line 146">
              <a:extLst>
                <a:ext uri="{FF2B5EF4-FFF2-40B4-BE49-F238E27FC236}">
                  <a16:creationId xmlns:a16="http://schemas.microsoft.com/office/drawing/2014/main" xmlns="" id="{548A3D56-BB26-4E75-922A-1363C9424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874"/>
              <a:ext cx="466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Text Box 147">
              <a:extLst>
                <a:ext uri="{FF2B5EF4-FFF2-40B4-BE49-F238E27FC236}">
                  <a16:creationId xmlns:a16="http://schemas.microsoft.com/office/drawing/2014/main" xmlns="" id="{C28E7A39-2748-4561-8E3F-78E5317F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2370"/>
              <a:ext cx="25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58" name="Text Box 148">
              <a:extLst>
                <a:ext uri="{FF2B5EF4-FFF2-40B4-BE49-F238E27FC236}">
                  <a16:creationId xmlns:a16="http://schemas.microsoft.com/office/drawing/2014/main" xmlns="" id="{7EB8C25F-9638-4457-83E2-49FBDB1FF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2732"/>
              <a:ext cx="26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59" name="Text Box 149">
              <a:extLst>
                <a:ext uri="{FF2B5EF4-FFF2-40B4-BE49-F238E27FC236}">
                  <a16:creationId xmlns:a16="http://schemas.microsoft.com/office/drawing/2014/main" xmlns="" id="{1CD56FBE-6481-4A92-B4D1-EDC8B256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2" y="3049"/>
              <a:ext cx="26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0" name="Text Box 150">
              <a:extLst>
                <a:ext uri="{FF2B5EF4-FFF2-40B4-BE49-F238E27FC236}">
                  <a16:creationId xmlns:a16="http://schemas.microsoft.com/office/drawing/2014/main" xmlns="" id="{0A8CF852-E6D3-43D0-BEB5-BD12F9D23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9" y="3367"/>
              <a:ext cx="27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1" name="Text Box 151">
              <a:extLst>
                <a:ext uri="{FF2B5EF4-FFF2-40B4-BE49-F238E27FC236}">
                  <a16:creationId xmlns:a16="http://schemas.microsoft.com/office/drawing/2014/main" xmlns="" id="{B61B23D9-7A0D-4F33-90BA-514DC285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3068"/>
              <a:ext cx="24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2" name="Text Box 152">
              <a:extLst>
                <a:ext uri="{FF2B5EF4-FFF2-40B4-BE49-F238E27FC236}">
                  <a16:creationId xmlns:a16="http://schemas.microsoft.com/office/drawing/2014/main" xmlns="" id="{DDB4E92A-0186-4C50-A6FA-62AF58883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" y="2732"/>
              <a:ext cx="25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963" name="Text Box 153">
              <a:extLst>
                <a:ext uri="{FF2B5EF4-FFF2-40B4-BE49-F238E27FC236}">
                  <a16:creationId xmlns:a16="http://schemas.microsoft.com/office/drawing/2014/main" xmlns="" id="{31F61005-1FE4-4D5D-93C2-47BF51AF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701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4" name="Text Box 154">
              <a:extLst>
                <a:ext uri="{FF2B5EF4-FFF2-40B4-BE49-F238E27FC236}">
                  <a16:creationId xmlns:a16="http://schemas.microsoft.com/office/drawing/2014/main" xmlns="" id="{E89E721E-6E87-4774-8DB8-BC0BAD42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701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5" name="Text Box 155">
              <a:extLst>
                <a:ext uri="{FF2B5EF4-FFF2-40B4-BE49-F238E27FC236}">
                  <a16:creationId xmlns:a16="http://schemas.microsoft.com/office/drawing/2014/main" xmlns="" id="{60E9728A-6567-4055-8B6A-12C887250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3050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6" name="Text Box 156">
              <a:extLst>
                <a:ext uri="{FF2B5EF4-FFF2-40B4-BE49-F238E27FC236}">
                  <a16:creationId xmlns:a16="http://schemas.microsoft.com/office/drawing/2014/main" xmlns="" id="{28726411-F47F-44C2-BF02-31F19EF2B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" y="3050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7" name="Text Box 157">
              <a:extLst>
                <a:ext uri="{FF2B5EF4-FFF2-40B4-BE49-F238E27FC236}">
                  <a16:creationId xmlns:a16="http://schemas.microsoft.com/office/drawing/2014/main" xmlns="" id="{9E495E36-B0D2-4A6C-8C75-4A121896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" y="3322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8" name="Text Box 158">
              <a:extLst>
                <a:ext uri="{FF2B5EF4-FFF2-40B4-BE49-F238E27FC236}">
                  <a16:creationId xmlns:a16="http://schemas.microsoft.com/office/drawing/2014/main" xmlns="" id="{94874BAB-5CB3-4C5B-BFAC-4F80CD9B5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3322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69" name="Text Box 159">
              <a:extLst>
                <a:ext uri="{FF2B5EF4-FFF2-40B4-BE49-F238E27FC236}">
                  <a16:creationId xmlns:a16="http://schemas.microsoft.com/office/drawing/2014/main" xmlns="" id="{AD4BAFAE-7BCA-4885-AA91-EE06A2D4D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9" y="3019"/>
              <a:ext cx="24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1970" name="Rectangle 160">
              <a:extLst>
                <a:ext uri="{FF2B5EF4-FFF2-40B4-BE49-F238E27FC236}">
                  <a16:creationId xmlns:a16="http://schemas.microsoft.com/office/drawing/2014/main" xmlns="" id="{E82DBB8E-BCB7-4B88-96F7-92F922C55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28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971" name="Rectangle 161">
              <a:extLst>
                <a:ext uri="{FF2B5EF4-FFF2-40B4-BE49-F238E27FC236}">
                  <a16:creationId xmlns:a16="http://schemas.microsoft.com/office/drawing/2014/main" xmlns="" id="{1ABB373A-5784-44AE-A40F-EB1CC0BAB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63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F447D7AC-6DC3-4A0C-BBE0-2E269B9D4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8147050" cy="685800"/>
          </a:xfrm>
        </p:spPr>
        <p:txBody>
          <a:bodyPr/>
          <a:lstStyle/>
          <a:p>
            <a:pPr algn="l"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二、树与二叉树的对应关系</a:t>
            </a:r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xmlns="" id="{4846F1C6-B9C1-4D5F-8F59-F58FA9CB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5D581B0-62F3-451C-A976-0D704F59392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62</a:t>
            </a:fld>
            <a:endParaRPr lang="en-US" altLang="zh-CN" sz="2400"/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xmlns="" id="{2CCD3E7B-7950-4FFE-AAE9-384ECD059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xmlns="" id="{5010BA37-07CC-4497-8BB3-C432F955E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树与二叉树都可以采用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二叉链表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作存储结构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任意给定一棵树，可以找到一个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的二叉树(没有右子树)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xmlns="" id="{75A19076-DFFA-4211-A569-7BF67ADF1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2951" name="Group 7">
            <a:extLst>
              <a:ext uri="{FF2B5EF4-FFF2-40B4-BE49-F238E27FC236}">
                <a16:creationId xmlns:a16="http://schemas.microsoft.com/office/drawing/2014/main" xmlns="" id="{ECA9B45D-5CA0-487B-8936-B73D4E847A1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191000"/>
            <a:ext cx="2667000" cy="1795463"/>
            <a:chOff x="3696" y="2565"/>
            <a:chExt cx="1680" cy="1131"/>
          </a:xfrm>
        </p:grpSpPr>
        <p:sp>
          <p:nvSpPr>
            <p:cNvPr id="83011" name="Line 8">
              <a:extLst>
                <a:ext uri="{FF2B5EF4-FFF2-40B4-BE49-F238E27FC236}">
                  <a16:creationId xmlns:a16="http://schemas.microsoft.com/office/drawing/2014/main" xmlns="" id="{49FD3317-0F64-4925-BC5D-AFBAD729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2" name="Line 9">
              <a:extLst>
                <a:ext uri="{FF2B5EF4-FFF2-40B4-BE49-F238E27FC236}">
                  <a16:creationId xmlns:a16="http://schemas.microsoft.com/office/drawing/2014/main" xmlns="" id="{8723CB5F-2015-451B-9901-34CB6015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3" name="Oval 10">
              <a:extLst>
                <a:ext uri="{FF2B5EF4-FFF2-40B4-BE49-F238E27FC236}">
                  <a16:creationId xmlns:a16="http://schemas.microsoft.com/office/drawing/2014/main" xmlns="" id="{92E0AC4B-8FBA-4F64-B445-8F90A43F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3014" name="Line 11">
              <a:extLst>
                <a:ext uri="{FF2B5EF4-FFF2-40B4-BE49-F238E27FC236}">
                  <a16:creationId xmlns:a16="http://schemas.microsoft.com/office/drawing/2014/main" xmlns="" id="{AE19DD63-2B3B-4AC9-9A79-4EB87212B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5" name="Oval 12">
              <a:extLst>
                <a:ext uri="{FF2B5EF4-FFF2-40B4-BE49-F238E27FC236}">
                  <a16:creationId xmlns:a16="http://schemas.microsoft.com/office/drawing/2014/main" xmlns="" id="{91E8EB53-AD3C-4455-92B8-501DA8780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3016" name="Line 13">
              <a:extLst>
                <a:ext uri="{FF2B5EF4-FFF2-40B4-BE49-F238E27FC236}">
                  <a16:creationId xmlns:a16="http://schemas.microsoft.com/office/drawing/2014/main" xmlns="" id="{26FC0C04-2FC2-4AEE-AF18-2FC1AEF0A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7" name="Oval 14">
              <a:extLst>
                <a:ext uri="{FF2B5EF4-FFF2-40B4-BE49-F238E27FC236}">
                  <a16:creationId xmlns:a16="http://schemas.microsoft.com/office/drawing/2014/main" xmlns="" id="{AA3E5C00-3500-418F-8704-E5801BE56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3018" name="Line 15">
              <a:extLst>
                <a:ext uri="{FF2B5EF4-FFF2-40B4-BE49-F238E27FC236}">
                  <a16:creationId xmlns:a16="http://schemas.microsoft.com/office/drawing/2014/main" xmlns="" id="{921276C9-974D-46D0-88F7-B01A8FFFC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19" name="Oval 16">
              <a:extLst>
                <a:ext uri="{FF2B5EF4-FFF2-40B4-BE49-F238E27FC236}">
                  <a16:creationId xmlns:a16="http://schemas.microsoft.com/office/drawing/2014/main" xmlns="" id="{9DB3C4F3-EFE9-46C5-B9E8-1C92F4078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3020" name="Oval 17">
              <a:extLst>
                <a:ext uri="{FF2B5EF4-FFF2-40B4-BE49-F238E27FC236}">
                  <a16:creationId xmlns:a16="http://schemas.microsoft.com/office/drawing/2014/main" xmlns="" id="{A29276F2-6DD7-4621-BA8D-5C11103B7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3021" name="Oval 18">
              <a:extLst>
                <a:ext uri="{FF2B5EF4-FFF2-40B4-BE49-F238E27FC236}">
                  <a16:creationId xmlns:a16="http://schemas.microsoft.com/office/drawing/2014/main" xmlns="" id="{B4EA36C6-692E-40E9-8F38-CAD5F418B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3022" name="Line 19">
              <a:extLst>
                <a:ext uri="{FF2B5EF4-FFF2-40B4-BE49-F238E27FC236}">
                  <a16:creationId xmlns:a16="http://schemas.microsoft.com/office/drawing/2014/main" xmlns="" id="{05414CC6-5BCB-4307-977A-A2A3858A8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3023" name="Oval 20">
              <a:extLst>
                <a:ext uri="{FF2B5EF4-FFF2-40B4-BE49-F238E27FC236}">
                  <a16:creationId xmlns:a16="http://schemas.microsoft.com/office/drawing/2014/main" xmlns="" id="{E830B352-0E21-41BE-AA0B-5D308202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82952" name="Group 27">
            <a:extLst>
              <a:ext uri="{FF2B5EF4-FFF2-40B4-BE49-F238E27FC236}">
                <a16:creationId xmlns:a16="http://schemas.microsoft.com/office/drawing/2014/main" xmlns="" id="{636F5A72-A363-4994-B304-905562B904B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51338"/>
            <a:ext cx="3087688" cy="2506662"/>
            <a:chOff x="2649" y="2016"/>
            <a:chExt cx="2496" cy="1628"/>
          </a:xfrm>
        </p:grpSpPr>
        <p:sp>
          <p:nvSpPr>
            <p:cNvPr id="82969" name="Rectangle 28">
              <a:extLst>
                <a:ext uri="{FF2B5EF4-FFF2-40B4-BE49-F238E27FC236}">
                  <a16:creationId xmlns:a16="http://schemas.microsoft.com/office/drawing/2014/main" xmlns="" id="{BA232B9F-9BD7-4B48-A6BB-1D00DC7D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2112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0" name="Line 29">
              <a:extLst>
                <a:ext uri="{FF2B5EF4-FFF2-40B4-BE49-F238E27FC236}">
                  <a16:creationId xmlns:a16="http://schemas.microsoft.com/office/drawing/2014/main" xmlns="" id="{2F7173F2-4A8E-4038-BDF4-46D96950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Line 30">
              <a:extLst>
                <a:ext uri="{FF2B5EF4-FFF2-40B4-BE49-F238E27FC236}">
                  <a16:creationId xmlns:a16="http://schemas.microsoft.com/office/drawing/2014/main" xmlns="" id="{E1B8B633-278E-423C-9308-4B2061629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112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2" name="Rectangle 31">
              <a:extLst>
                <a:ext uri="{FF2B5EF4-FFF2-40B4-BE49-F238E27FC236}">
                  <a16:creationId xmlns:a16="http://schemas.microsoft.com/office/drawing/2014/main" xmlns="" id="{6A5648E1-85AA-4BDA-90EC-B56487AF8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2429"/>
              <a:ext cx="538" cy="1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3" name="Line 32">
              <a:extLst>
                <a:ext uri="{FF2B5EF4-FFF2-40B4-BE49-F238E27FC236}">
                  <a16:creationId xmlns:a16="http://schemas.microsoft.com/office/drawing/2014/main" xmlns="" id="{6285536E-D781-4E99-AE2F-CAA1C168B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4" name="Line 33">
              <a:extLst>
                <a:ext uri="{FF2B5EF4-FFF2-40B4-BE49-F238E27FC236}">
                  <a16:creationId xmlns:a16="http://schemas.microsoft.com/office/drawing/2014/main" xmlns="" id="{B72EEC36-8609-48AC-917E-EDC57EF92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429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5" name="Rectangle 34">
              <a:extLst>
                <a:ext uri="{FF2B5EF4-FFF2-40B4-BE49-F238E27FC236}">
                  <a16:creationId xmlns:a16="http://schemas.microsoft.com/office/drawing/2014/main" xmlns="" id="{CC5E419F-972A-4EC6-A4D6-1A4AF9153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7" y="2779"/>
              <a:ext cx="574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76" name="Line 35">
              <a:extLst>
                <a:ext uri="{FF2B5EF4-FFF2-40B4-BE49-F238E27FC236}">
                  <a16:creationId xmlns:a16="http://schemas.microsoft.com/office/drawing/2014/main" xmlns="" id="{008E2F89-A22B-4776-87B1-16150E658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7" name="Line 36">
              <a:extLst>
                <a:ext uri="{FF2B5EF4-FFF2-40B4-BE49-F238E27FC236}">
                  <a16:creationId xmlns:a16="http://schemas.microsoft.com/office/drawing/2014/main" xmlns="" id="{9BE7661B-3910-41EB-9E51-527FD3109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Line 37">
              <a:extLst>
                <a:ext uri="{FF2B5EF4-FFF2-40B4-BE49-F238E27FC236}">
                  <a16:creationId xmlns:a16="http://schemas.microsoft.com/office/drawing/2014/main" xmlns="" id="{73BEFC4A-09D3-425F-A716-6492D3F73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207"/>
              <a:ext cx="323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Line 38">
              <a:extLst>
                <a:ext uri="{FF2B5EF4-FFF2-40B4-BE49-F238E27FC236}">
                  <a16:creationId xmlns:a16="http://schemas.microsoft.com/office/drawing/2014/main" xmlns="" id="{8E59613A-98E3-4A52-8414-D86226C153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4" y="2525"/>
              <a:ext cx="323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0" name="Rectangle 39">
              <a:extLst>
                <a:ext uri="{FF2B5EF4-FFF2-40B4-BE49-F238E27FC236}">
                  <a16:creationId xmlns:a16="http://schemas.microsoft.com/office/drawing/2014/main" xmlns="" id="{2A169F11-09DA-45AE-8468-BE1177B01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2779"/>
              <a:ext cx="539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1" name="Line 40">
              <a:extLst>
                <a:ext uri="{FF2B5EF4-FFF2-40B4-BE49-F238E27FC236}">
                  <a16:creationId xmlns:a16="http://schemas.microsoft.com/office/drawing/2014/main" xmlns="" id="{181AF5A0-3325-4AAC-9A39-23B38E64D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2" name="Line 41">
              <a:extLst>
                <a:ext uri="{FF2B5EF4-FFF2-40B4-BE49-F238E27FC236}">
                  <a16:creationId xmlns:a16="http://schemas.microsoft.com/office/drawing/2014/main" xmlns="" id="{CE6D81EA-5942-4F9D-B046-4461CB92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779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Rectangle 42">
              <a:extLst>
                <a:ext uri="{FF2B5EF4-FFF2-40B4-BE49-F238E27FC236}">
                  <a16:creationId xmlns:a16="http://schemas.microsoft.com/office/drawing/2014/main" xmlns="" id="{418D1B15-4841-4CEA-BEB5-388B2D14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095"/>
              <a:ext cx="538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4" name="Line 43">
              <a:extLst>
                <a:ext uri="{FF2B5EF4-FFF2-40B4-BE49-F238E27FC236}">
                  <a16:creationId xmlns:a16="http://schemas.microsoft.com/office/drawing/2014/main" xmlns="" id="{693E75F5-DB8A-4939-BD1C-3C0E9AA55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44">
              <a:extLst>
                <a:ext uri="{FF2B5EF4-FFF2-40B4-BE49-F238E27FC236}">
                  <a16:creationId xmlns:a16="http://schemas.microsoft.com/office/drawing/2014/main" xmlns="" id="{951FBEBA-B00C-4FB9-9326-FDE7E4C37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7" y="3096"/>
              <a:ext cx="0" cy="191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6" name="Rectangle 45">
              <a:extLst>
                <a:ext uri="{FF2B5EF4-FFF2-40B4-BE49-F238E27FC236}">
                  <a16:creationId xmlns:a16="http://schemas.microsoft.com/office/drawing/2014/main" xmlns="" id="{DE15D9C0-0CAB-451E-8F10-A92AA0C2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3414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87" name="Line 46">
              <a:extLst>
                <a:ext uri="{FF2B5EF4-FFF2-40B4-BE49-F238E27FC236}">
                  <a16:creationId xmlns:a16="http://schemas.microsoft.com/office/drawing/2014/main" xmlns="" id="{1E494D21-7355-4108-BFA0-B7102F6D6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8" name="Line 47">
              <a:extLst>
                <a:ext uri="{FF2B5EF4-FFF2-40B4-BE49-F238E27FC236}">
                  <a16:creationId xmlns:a16="http://schemas.microsoft.com/office/drawing/2014/main" xmlns="" id="{64332AF2-E664-457C-8354-6C6C9BE40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3" y="3414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9" name="Rectangle 48">
              <a:extLst>
                <a:ext uri="{FF2B5EF4-FFF2-40B4-BE49-F238E27FC236}">
                  <a16:creationId xmlns:a16="http://schemas.microsoft.com/office/drawing/2014/main" xmlns="" id="{C478338D-F9DE-412B-BD5B-A1259198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128"/>
              <a:ext cx="538" cy="19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990" name="Line 49">
              <a:extLst>
                <a:ext uri="{FF2B5EF4-FFF2-40B4-BE49-F238E27FC236}">
                  <a16:creationId xmlns:a16="http://schemas.microsoft.com/office/drawing/2014/main" xmlns="" id="{0DA73ADE-8E06-462D-9B64-460DBB316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1" name="Line 50">
              <a:extLst>
                <a:ext uri="{FF2B5EF4-FFF2-40B4-BE49-F238E27FC236}">
                  <a16:creationId xmlns:a16="http://schemas.microsoft.com/office/drawing/2014/main" xmlns="" id="{282186C2-E4AB-4E6D-AC97-9D350A14E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3128"/>
              <a:ext cx="0" cy="190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2" name="Line 51">
              <a:extLst>
                <a:ext uri="{FF2B5EF4-FFF2-40B4-BE49-F238E27FC236}">
                  <a16:creationId xmlns:a16="http://schemas.microsoft.com/office/drawing/2014/main" xmlns="" id="{BC2D2A92-483C-439E-8C0F-1114E5B661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7" y="3191"/>
              <a:ext cx="359" cy="22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3" name="Line 52">
              <a:extLst>
                <a:ext uri="{FF2B5EF4-FFF2-40B4-BE49-F238E27FC236}">
                  <a16:creationId xmlns:a16="http://schemas.microsoft.com/office/drawing/2014/main" xmlns="" id="{8E4F11AD-D6EA-463E-9504-7E82BC217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9" y="2874"/>
              <a:ext cx="251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4" name="Line 53">
              <a:extLst>
                <a:ext uri="{FF2B5EF4-FFF2-40B4-BE49-F238E27FC236}">
                  <a16:creationId xmlns:a16="http://schemas.microsoft.com/office/drawing/2014/main" xmlns="" id="{45E8D3CC-C63E-4D4C-BAFC-2990D08FD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25"/>
              <a:ext cx="430" cy="2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5" name="Line 54">
              <a:extLst>
                <a:ext uri="{FF2B5EF4-FFF2-40B4-BE49-F238E27FC236}">
                  <a16:creationId xmlns:a16="http://schemas.microsoft.com/office/drawing/2014/main" xmlns="" id="{89317428-C74E-4421-8FB5-E819835D8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1" y="2874"/>
              <a:ext cx="466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96" name="Text Box 55">
              <a:extLst>
                <a:ext uri="{FF2B5EF4-FFF2-40B4-BE49-F238E27FC236}">
                  <a16:creationId xmlns:a16="http://schemas.microsoft.com/office/drawing/2014/main" xmlns="" id="{D673B721-4733-4C2C-A005-D1606BE2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" y="2389"/>
              <a:ext cx="2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7" name="Text Box 56">
              <a:extLst>
                <a:ext uri="{FF2B5EF4-FFF2-40B4-BE49-F238E27FC236}">
                  <a16:creationId xmlns:a16="http://schemas.microsoft.com/office/drawing/2014/main" xmlns="" id="{BDB73FB3-4054-4101-8C3F-B8E02D442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2751"/>
              <a:ext cx="29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8" name="Text Box 57">
              <a:extLst>
                <a:ext uri="{FF2B5EF4-FFF2-40B4-BE49-F238E27FC236}">
                  <a16:creationId xmlns:a16="http://schemas.microsoft.com/office/drawing/2014/main" xmlns="" id="{32990599-5274-4022-9705-79B362316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6" y="3069"/>
              <a:ext cx="29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2999" name="Text Box 58">
              <a:extLst>
                <a:ext uri="{FF2B5EF4-FFF2-40B4-BE49-F238E27FC236}">
                  <a16:creationId xmlns:a16="http://schemas.microsoft.com/office/drawing/2014/main" xmlns="" id="{D0EB70A0-D393-4B17-B45F-42B5BE014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3387"/>
              <a:ext cx="30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0" name="Text Box 59">
              <a:extLst>
                <a:ext uri="{FF2B5EF4-FFF2-40B4-BE49-F238E27FC236}">
                  <a16:creationId xmlns:a16="http://schemas.microsoft.com/office/drawing/2014/main" xmlns="" id="{75E659A5-367A-4693-8C30-282B40636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9" y="3087"/>
              <a:ext cx="27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1" name="Text Box 60">
              <a:extLst>
                <a:ext uri="{FF2B5EF4-FFF2-40B4-BE49-F238E27FC236}">
                  <a16:creationId xmlns:a16="http://schemas.microsoft.com/office/drawing/2014/main" xmlns="" id="{260D0307-A51C-429E-BD17-D915E9D7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2751"/>
              <a:ext cx="28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83002" name="Text Box 61">
              <a:extLst>
                <a:ext uri="{FF2B5EF4-FFF2-40B4-BE49-F238E27FC236}">
                  <a16:creationId xmlns:a16="http://schemas.microsoft.com/office/drawing/2014/main" xmlns="" id="{169056EE-496F-4FF6-A55E-1BA4F5C63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2720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3" name="Text Box 62">
              <a:extLst>
                <a:ext uri="{FF2B5EF4-FFF2-40B4-BE49-F238E27FC236}">
                  <a16:creationId xmlns:a16="http://schemas.microsoft.com/office/drawing/2014/main" xmlns="" id="{785A635C-45DB-499B-B0FE-60C0CE1A8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2720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4" name="Text Box 63">
              <a:extLst>
                <a:ext uri="{FF2B5EF4-FFF2-40B4-BE49-F238E27FC236}">
                  <a16:creationId xmlns:a16="http://schemas.microsoft.com/office/drawing/2014/main" xmlns="" id="{25172141-B2FB-4C3A-87A8-E33FE72E6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" y="3070"/>
              <a:ext cx="2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5" name="Text Box 64">
              <a:extLst>
                <a:ext uri="{FF2B5EF4-FFF2-40B4-BE49-F238E27FC236}">
                  <a16:creationId xmlns:a16="http://schemas.microsoft.com/office/drawing/2014/main" xmlns="" id="{10A2C88B-6C04-4E1F-A8EC-743100733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4" y="3070"/>
              <a:ext cx="27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6" name="Text Box 65">
              <a:extLst>
                <a:ext uri="{FF2B5EF4-FFF2-40B4-BE49-F238E27FC236}">
                  <a16:creationId xmlns:a16="http://schemas.microsoft.com/office/drawing/2014/main" xmlns="" id="{097BA5B9-51B1-4BA5-847F-E3ED37C01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" y="3341"/>
              <a:ext cx="274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7" name="Text Box 66">
              <a:extLst>
                <a:ext uri="{FF2B5EF4-FFF2-40B4-BE49-F238E27FC236}">
                  <a16:creationId xmlns:a16="http://schemas.microsoft.com/office/drawing/2014/main" xmlns="" id="{A9AF9566-98C2-4829-AD7A-FAB6B1BBE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3341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8" name="Text Box 67">
              <a:extLst>
                <a:ext uri="{FF2B5EF4-FFF2-40B4-BE49-F238E27FC236}">
                  <a16:creationId xmlns:a16="http://schemas.microsoft.com/office/drawing/2014/main" xmlns="" id="{7CAF96F4-12C9-407B-909A-777F3FDA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039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83009" name="Rectangle 68">
              <a:extLst>
                <a:ext uri="{FF2B5EF4-FFF2-40B4-BE49-F238E27FC236}">
                  <a16:creationId xmlns:a16="http://schemas.microsoft.com/office/drawing/2014/main" xmlns="" id="{48F805F5-4ED9-4153-AE85-7D8C44A34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28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3010" name="Rectangle 69">
              <a:extLst>
                <a:ext uri="{FF2B5EF4-FFF2-40B4-BE49-F238E27FC236}">
                  <a16:creationId xmlns:a16="http://schemas.microsoft.com/office/drawing/2014/main" xmlns="" id="{52C79605-EFFB-43D7-9D03-C69B5D56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095"/>
              <a:ext cx="27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</a:p>
          </p:txBody>
        </p:sp>
      </p:grpSp>
      <p:grpSp>
        <p:nvGrpSpPr>
          <p:cNvPr id="82953" name="Group 85">
            <a:extLst>
              <a:ext uri="{FF2B5EF4-FFF2-40B4-BE49-F238E27FC236}">
                <a16:creationId xmlns:a16="http://schemas.microsoft.com/office/drawing/2014/main" xmlns="" id="{C52B5CC2-E989-4DCB-ADD3-CE11B3DFFDAD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962400"/>
            <a:ext cx="2133600" cy="2454275"/>
            <a:chOff x="4128" y="2630"/>
            <a:chExt cx="1344" cy="1690"/>
          </a:xfrm>
        </p:grpSpPr>
        <p:sp>
          <p:nvSpPr>
            <p:cNvPr id="82956" name="Line 71">
              <a:extLst>
                <a:ext uri="{FF2B5EF4-FFF2-40B4-BE49-F238E27FC236}">
                  <a16:creationId xmlns:a16="http://schemas.microsoft.com/office/drawing/2014/main" xmlns="" id="{999198B7-BFB4-4D6E-B9C0-653DEC903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3590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57" name="Line 72">
              <a:extLst>
                <a:ext uri="{FF2B5EF4-FFF2-40B4-BE49-F238E27FC236}">
                  <a16:creationId xmlns:a16="http://schemas.microsoft.com/office/drawing/2014/main" xmlns="" id="{CD542EF6-9275-4BD7-AD13-D40641BB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705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58" name="Oval 73">
              <a:extLst>
                <a:ext uri="{FF2B5EF4-FFF2-40B4-BE49-F238E27FC236}">
                  <a16:creationId xmlns:a16="http://schemas.microsoft.com/office/drawing/2014/main" xmlns="" id="{41C8D8F6-EB66-4B68-BBC8-89AE6ABB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63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2959" name="Line 74">
              <a:extLst>
                <a:ext uri="{FF2B5EF4-FFF2-40B4-BE49-F238E27FC236}">
                  <a16:creationId xmlns:a16="http://schemas.microsoft.com/office/drawing/2014/main" xmlns="" id="{3AF3F3B9-9368-47FD-AC9E-E227EAF23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3095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0" name="Line 76">
              <a:extLst>
                <a:ext uri="{FF2B5EF4-FFF2-40B4-BE49-F238E27FC236}">
                  <a16:creationId xmlns:a16="http://schemas.microsoft.com/office/drawing/2014/main" xmlns="" id="{85076DA0-39EE-4D3F-BD94-456EA891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542"/>
              <a:ext cx="336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1" name="Oval 77">
              <a:extLst>
                <a:ext uri="{FF2B5EF4-FFF2-40B4-BE49-F238E27FC236}">
                  <a16:creationId xmlns:a16="http://schemas.microsoft.com/office/drawing/2014/main" xmlns="" id="{7F41B6AD-D76B-45F6-8A1C-C5B031D0A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4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2962" name="Line 78">
              <a:extLst>
                <a:ext uri="{FF2B5EF4-FFF2-40B4-BE49-F238E27FC236}">
                  <a16:creationId xmlns:a16="http://schemas.microsoft.com/office/drawing/2014/main" xmlns="" id="{EADD1866-C697-4B03-B9DB-56DF74270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3819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3" name="Oval 79">
              <a:extLst>
                <a:ext uri="{FF2B5EF4-FFF2-40B4-BE49-F238E27FC236}">
                  <a16:creationId xmlns:a16="http://schemas.microsoft.com/office/drawing/2014/main" xmlns="" id="{C0A3F370-5E95-4378-A9A1-D469DE3B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403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2964" name="Oval 80">
              <a:extLst>
                <a:ext uri="{FF2B5EF4-FFF2-40B4-BE49-F238E27FC236}">
                  <a16:creationId xmlns:a16="http://schemas.microsoft.com/office/drawing/2014/main" xmlns="" id="{89B88F84-41B7-4F68-A233-221FC5718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368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2965" name="Oval 81">
              <a:extLst>
                <a:ext uri="{FF2B5EF4-FFF2-40B4-BE49-F238E27FC236}">
                  <a16:creationId xmlns:a16="http://schemas.microsoft.com/office/drawing/2014/main" xmlns="" id="{8EFDE195-4D93-468D-BD6C-21D3308D5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8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2966" name="Line 82">
              <a:extLst>
                <a:ext uri="{FF2B5EF4-FFF2-40B4-BE49-F238E27FC236}">
                  <a16:creationId xmlns:a16="http://schemas.microsoft.com/office/drawing/2014/main" xmlns="" id="{8E0F1E30-FD62-4679-BAB9-200F3C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06"/>
              <a:ext cx="192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2967" name="Oval 83">
              <a:extLst>
                <a:ext uri="{FF2B5EF4-FFF2-40B4-BE49-F238E27FC236}">
                  <a16:creationId xmlns:a16="http://schemas.microsoft.com/office/drawing/2014/main" xmlns="" id="{6600815E-80C8-4435-A59B-1DBE3BC3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35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82968" name="Oval 84">
              <a:extLst>
                <a:ext uri="{FF2B5EF4-FFF2-40B4-BE49-F238E27FC236}">
                  <a16:creationId xmlns:a16="http://schemas.microsoft.com/office/drawing/2014/main" xmlns="" id="{7CA30B25-29E7-4307-B764-D00CD180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  <p:sp>
        <p:nvSpPr>
          <p:cNvPr id="82954" name="Text Box 86">
            <a:extLst>
              <a:ext uri="{FF2B5EF4-FFF2-40B4-BE49-F238E27FC236}">
                <a16:creationId xmlns:a16="http://schemas.microsoft.com/office/drawing/2014/main" xmlns="" id="{19D777E8-A412-4C8F-8AE9-8773EBF5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400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树</a:t>
            </a:r>
          </a:p>
        </p:txBody>
      </p:sp>
      <p:sp>
        <p:nvSpPr>
          <p:cNvPr id="82955" name="Text Box 87">
            <a:extLst>
              <a:ext uri="{FF2B5EF4-FFF2-40B4-BE49-F238E27FC236}">
                <a16:creationId xmlns:a16="http://schemas.microsoft.com/office/drawing/2014/main" xmlns="" id="{3BD88BB6-A0F6-459C-939C-861791EC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对应的二叉树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>
            <a:extLst>
              <a:ext uri="{FF2B5EF4-FFF2-40B4-BE49-F238E27FC236}">
                <a16:creationId xmlns:a16="http://schemas.microsoft.com/office/drawing/2014/main" xmlns="" id="{F3E04FA0-DF5D-4D91-9B35-0523DD9BEF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DEAFCDA-7372-4A33-BDE2-78544B1A7FD0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2400"/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xmlns="" id="{9B82C1E6-91DD-40A9-9925-36BCF537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357313"/>
            <a:ext cx="8001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练习：将下面的树转换为二叉树，写出先序、中序、后序遍历的序列分别是多少？</a:t>
            </a:r>
          </a:p>
        </p:txBody>
      </p:sp>
      <p:grpSp>
        <p:nvGrpSpPr>
          <p:cNvPr id="83972" name="Group 3">
            <a:extLst>
              <a:ext uri="{FF2B5EF4-FFF2-40B4-BE49-F238E27FC236}">
                <a16:creationId xmlns:a16="http://schemas.microsoft.com/office/drawing/2014/main" xmlns="" id="{2593EAC1-E50F-4E3D-9022-1505F8BDC7F8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2643188"/>
            <a:ext cx="4113212" cy="3505200"/>
            <a:chOff x="1296" y="1056"/>
            <a:chExt cx="2592" cy="2208"/>
          </a:xfrm>
        </p:grpSpPr>
        <p:sp>
          <p:nvSpPr>
            <p:cNvPr id="83973" name="AutoShape 4">
              <a:extLst>
                <a:ext uri="{FF2B5EF4-FFF2-40B4-BE49-F238E27FC236}">
                  <a16:creationId xmlns:a16="http://schemas.microsoft.com/office/drawing/2014/main" xmlns="" id="{2E8164F3-439F-484C-A5C6-BA13F691B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3974" name="AutoShape 5">
              <a:extLst>
                <a:ext uri="{FF2B5EF4-FFF2-40B4-BE49-F238E27FC236}">
                  <a16:creationId xmlns:a16="http://schemas.microsoft.com/office/drawing/2014/main" xmlns="" id="{AE927008-2338-4699-8324-69C09ED7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3975" name="AutoShape 6">
              <a:extLst>
                <a:ext uri="{FF2B5EF4-FFF2-40B4-BE49-F238E27FC236}">
                  <a16:creationId xmlns:a16="http://schemas.microsoft.com/office/drawing/2014/main" xmlns="" id="{B1CF711A-BB58-437F-BCCD-0C44DB6CC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976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3976" name="AutoShape 7">
              <a:extLst>
                <a:ext uri="{FF2B5EF4-FFF2-40B4-BE49-F238E27FC236}">
                  <a16:creationId xmlns:a16="http://schemas.microsoft.com/office/drawing/2014/main" xmlns="" id="{58BA2C37-4A16-4865-8AB2-010BF37BF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3977" name="AutoShape 8">
              <a:extLst>
                <a:ext uri="{FF2B5EF4-FFF2-40B4-BE49-F238E27FC236}">
                  <a16:creationId xmlns:a16="http://schemas.microsoft.com/office/drawing/2014/main" xmlns="" id="{2B357051-780D-471C-8D2E-BF4A6E894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40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3978" name="AutoShape 9">
              <a:extLst>
                <a:ext uri="{FF2B5EF4-FFF2-40B4-BE49-F238E27FC236}">
                  <a16:creationId xmlns:a16="http://schemas.microsoft.com/office/drawing/2014/main" xmlns="" id="{C3529B1A-91DC-4F82-AEEA-A814B504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3979" name="AutoShape 10">
              <a:extLst>
                <a:ext uri="{FF2B5EF4-FFF2-40B4-BE49-F238E27FC236}">
                  <a16:creationId xmlns:a16="http://schemas.microsoft.com/office/drawing/2014/main" xmlns="" id="{E4F1DB35-4DC1-4EAE-83BE-010779714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68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3980" name="AutoShape 11">
              <a:extLst>
                <a:ext uri="{FF2B5EF4-FFF2-40B4-BE49-F238E27FC236}">
                  <a16:creationId xmlns:a16="http://schemas.microsoft.com/office/drawing/2014/main" xmlns="" id="{F4170DF7-F6A0-4C33-B389-5CB04968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3981" name="AutoShape 12">
              <a:extLst>
                <a:ext uri="{FF2B5EF4-FFF2-40B4-BE49-F238E27FC236}">
                  <a16:creationId xmlns:a16="http://schemas.microsoft.com/office/drawing/2014/main" xmlns="" id="{DED317A1-B8ED-4DCA-A619-915141E43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3982" name="AutoShape 13">
              <a:extLst>
                <a:ext uri="{FF2B5EF4-FFF2-40B4-BE49-F238E27FC236}">
                  <a16:creationId xmlns:a16="http://schemas.microsoft.com/office/drawing/2014/main" xmlns="" id="{3B380C46-EDDF-4A84-867F-C0E23CF8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3983" name="AutoShape 14">
              <a:extLst>
                <a:ext uri="{FF2B5EF4-FFF2-40B4-BE49-F238E27FC236}">
                  <a16:creationId xmlns:a16="http://schemas.microsoft.com/office/drawing/2014/main" xmlns="" id="{8039C6D3-3ADA-48E0-96BE-E28ABBFA3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3984" name="AutoShape 15">
              <a:extLst>
                <a:ext uri="{FF2B5EF4-FFF2-40B4-BE49-F238E27FC236}">
                  <a16:creationId xmlns:a16="http://schemas.microsoft.com/office/drawing/2014/main" xmlns="" id="{75D5AF5F-FF0B-44E5-A962-23DC10942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3985" name="Line 16">
              <a:extLst>
                <a:ext uri="{FF2B5EF4-FFF2-40B4-BE49-F238E27FC236}">
                  <a16:creationId xmlns:a16="http://schemas.microsoft.com/office/drawing/2014/main" xmlns="" id="{754D711E-650B-4265-A2B8-C5F0EFA63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3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6" name="Line 17">
              <a:extLst>
                <a:ext uri="{FF2B5EF4-FFF2-40B4-BE49-F238E27FC236}">
                  <a16:creationId xmlns:a16="http://schemas.microsoft.com/office/drawing/2014/main" xmlns="" id="{7C9029DA-3D08-435C-A09A-89D5C9D447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152"/>
              <a:ext cx="8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7" name="Line 18">
              <a:extLst>
                <a:ext uri="{FF2B5EF4-FFF2-40B4-BE49-F238E27FC236}">
                  <a16:creationId xmlns:a16="http://schemas.microsoft.com/office/drawing/2014/main" xmlns="" id="{8FBF256C-8745-420A-84D7-BFE0135DF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8" name="Line 19">
              <a:extLst>
                <a:ext uri="{FF2B5EF4-FFF2-40B4-BE49-F238E27FC236}">
                  <a16:creationId xmlns:a16="http://schemas.microsoft.com/office/drawing/2014/main" xmlns="" id="{725779A5-87A8-48E4-977B-0F842B5D4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9" name="Line 20">
              <a:extLst>
                <a:ext uri="{FF2B5EF4-FFF2-40B4-BE49-F238E27FC236}">
                  <a16:creationId xmlns:a16="http://schemas.microsoft.com/office/drawing/2014/main" xmlns="" id="{3165EBBB-3727-4921-8278-DD71B87A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0" name="Line 21">
              <a:extLst>
                <a:ext uri="{FF2B5EF4-FFF2-40B4-BE49-F238E27FC236}">
                  <a16:creationId xmlns:a16="http://schemas.microsoft.com/office/drawing/2014/main" xmlns="" id="{BDDA48F5-BEF2-4797-8305-58FFC2AF4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1" name="Line 22">
              <a:extLst>
                <a:ext uri="{FF2B5EF4-FFF2-40B4-BE49-F238E27FC236}">
                  <a16:creationId xmlns:a16="http://schemas.microsoft.com/office/drawing/2014/main" xmlns="" id="{759D6CEB-9BDA-4EEA-8E02-86142A8D1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2" name="Line 23">
              <a:extLst>
                <a:ext uri="{FF2B5EF4-FFF2-40B4-BE49-F238E27FC236}">
                  <a16:creationId xmlns:a16="http://schemas.microsoft.com/office/drawing/2014/main" xmlns="" id="{D4474B9E-08B0-4D74-981A-AC168D05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824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3" name="Line 24">
              <a:extLst>
                <a:ext uri="{FF2B5EF4-FFF2-40B4-BE49-F238E27FC236}">
                  <a16:creationId xmlns:a16="http://schemas.microsoft.com/office/drawing/2014/main" xmlns="" id="{C25AFFC7-4543-451D-8C8E-10DD9C837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24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4" name="Line 25">
              <a:extLst>
                <a:ext uri="{FF2B5EF4-FFF2-40B4-BE49-F238E27FC236}">
                  <a16:creationId xmlns:a16="http://schemas.microsoft.com/office/drawing/2014/main" xmlns="" id="{8A4E9329-F099-4661-9A7F-CB738B361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96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5" name="Line 26">
              <a:extLst>
                <a:ext uri="{FF2B5EF4-FFF2-40B4-BE49-F238E27FC236}">
                  <a16:creationId xmlns:a16="http://schemas.microsoft.com/office/drawing/2014/main" xmlns="" id="{3AAC0E3E-0BA4-4408-8468-2A3901D9C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48"/>
              <a:ext cx="1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>
            <a:extLst>
              <a:ext uri="{FF2B5EF4-FFF2-40B4-BE49-F238E27FC236}">
                <a16:creationId xmlns:a16="http://schemas.microsoft.com/office/drawing/2014/main" xmlns="" id="{587D2AC0-0478-4459-82A1-57BA3C0C71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8A5E5FF-909C-496F-92EE-3625A642EE06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2400"/>
          </a:p>
        </p:txBody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xmlns="" id="{A6122023-0E51-4059-8C3E-8BAF7A81D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85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</a:p>
        </p:txBody>
      </p:sp>
      <p:grpSp>
        <p:nvGrpSpPr>
          <p:cNvPr id="86020" name="组合 78">
            <a:extLst>
              <a:ext uri="{FF2B5EF4-FFF2-40B4-BE49-F238E27FC236}">
                <a16:creationId xmlns:a16="http://schemas.microsoft.com/office/drawing/2014/main" xmlns="" id="{EA211BFF-6198-44E7-985D-59087915A51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643063"/>
            <a:ext cx="4113213" cy="3529012"/>
            <a:chOff x="5030787" y="2643182"/>
            <a:chExt cx="4113213" cy="3529034"/>
          </a:xfrm>
        </p:grpSpPr>
        <p:sp>
          <p:nvSpPr>
            <p:cNvPr id="86047" name="AutoShape 4">
              <a:extLst>
                <a:ext uri="{FF2B5EF4-FFF2-40B4-BE49-F238E27FC236}">
                  <a16:creationId xmlns:a16="http://schemas.microsoft.com/office/drawing/2014/main" xmlns="" id="{A15EC487-033A-4A82-945B-72777CFD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26431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6048" name="AutoShape 5">
              <a:extLst>
                <a:ext uri="{FF2B5EF4-FFF2-40B4-BE49-F238E27FC236}">
                  <a16:creationId xmlns:a16="http://schemas.microsoft.com/office/drawing/2014/main" xmlns="" id="{41F7D225-84F4-4353-9F18-04928C06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3633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6049" name="AutoShape 6">
              <a:extLst>
                <a:ext uri="{FF2B5EF4-FFF2-40B4-BE49-F238E27FC236}">
                  <a16:creationId xmlns:a16="http://schemas.microsoft.com/office/drawing/2014/main" xmlns="" id="{12C5EF70-76F2-4470-B9CE-FD29442F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826" y="571501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6050" name="AutoShape 7">
              <a:extLst>
                <a:ext uri="{FF2B5EF4-FFF2-40B4-BE49-F238E27FC236}">
                  <a16:creationId xmlns:a16="http://schemas.microsoft.com/office/drawing/2014/main" xmlns="" id="{8F032806-E6AC-4F89-9514-3C1C7DB6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199" y="47005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6051" name="AutoShape 8">
              <a:extLst>
                <a:ext uri="{FF2B5EF4-FFF2-40B4-BE49-F238E27FC236}">
                  <a16:creationId xmlns:a16="http://schemas.microsoft.com/office/drawing/2014/main" xmlns="" id="{531504AC-C543-4193-94D8-7E0B5964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7" y="4776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6052" name="AutoShape 9">
              <a:extLst>
                <a:ext uri="{FF2B5EF4-FFF2-40B4-BE49-F238E27FC236}">
                  <a16:creationId xmlns:a16="http://schemas.microsoft.com/office/drawing/2014/main" xmlns="" id="{7A535B49-FCC9-4188-A464-84B5B489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787" y="3709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053" name="AutoShape 10">
              <a:extLst>
                <a:ext uri="{FF2B5EF4-FFF2-40B4-BE49-F238E27FC236}">
                  <a16:creationId xmlns:a16="http://schemas.microsoft.com/office/drawing/2014/main" xmlns="" id="{311041A1-EA4D-400D-8CD5-915D7CD65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11" y="36337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6054" name="AutoShape 11">
              <a:extLst>
                <a:ext uri="{FF2B5EF4-FFF2-40B4-BE49-F238E27FC236}">
                  <a16:creationId xmlns:a16="http://schemas.microsoft.com/office/drawing/2014/main" xmlns="" id="{E39D944B-77D5-4E04-B480-F8AA09358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635" y="5614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6055" name="AutoShape 12">
              <a:extLst>
                <a:ext uri="{FF2B5EF4-FFF2-40B4-BE49-F238E27FC236}">
                  <a16:creationId xmlns:a16="http://schemas.microsoft.com/office/drawing/2014/main" xmlns="" id="{55324F79-65A6-4345-B81C-8B8C627AE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588" y="56149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6056" name="AutoShape 13">
              <a:extLst>
                <a:ext uri="{FF2B5EF4-FFF2-40B4-BE49-F238E27FC236}">
                  <a16:creationId xmlns:a16="http://schemas.microsoft.com/office/drawing/2014/main" xmlns="" id="{D9EF668B-F277-49B9-972F-366614676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6976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6057" name="AutoShape 14">
              <a:extLst>
                <a:ext uri="{FF2B5EF4-FFF2-40B4-BE49-F238E27FC236}">
                  <a16:creationId xmlns:a16="http://schemas.microsoft.com/office/drawing/2014/main" xmlns="" id="{41DB99DE-D459-4E28-A686-F66379D5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611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6058" name="AutoShape 15">
              <a:extLst>
                <a:ext uri="{FF2B5EF4-FFF2-40B4-BE49-F238E27FC236}">
                  <a16:creationId xmlns:a16="http://schemas.microsoft.com/office/drawing/2014/main" xmlns="" id="{1331CDB0-0D9F-446B-A96E-8A3A239C0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8247" y="46243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86059" name="Line 17">
              <a:extLst>
                <a:ext uri="{FF2B5EF4-FFF2-40B4-BE49-F238E27FC236}">
                  <a16:creationId xmlns:a16="http://schemas.microsoft.com/office/drawing/2014/main" xmlns="" id="{E6F00A85-F76F-42AF-9290-361A14AB5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5" y="2795582"/>
              <a:ext cx="1124943" cy="990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0" name="Line 19">
              <a:extLst>
                <a:ext uri="{FF2B5EF4-FFF2-40B4-BE49-F238E27FC236}">
                  <a16:creationId xmlns:a16="http://schemas.microsoft.com/office/drawing/2014/main" xmlns="" id="{EC845B35-7791-4DB4-8D32-7C4B622A7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2066" y="4167182"/>
              <a:ext cx="187233" cy="6905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1" name="Line 20">
              <a:extLst>
                <a:ext uri="{FF2B5EF4-FFF2-40B4-BE49-F238E27FC236}">
                  <a16:creationId xmlns:a16="http://schemas.microsoft.com/office/drawing/2014/main" xmlns="" id="{D54CF0AE-FFA1-433C-A80F-708E2A84B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43702" y="4090982"/>
              <a:ext cx="139009" cy="623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2" name="Line 21">
              <a:extLst>
                <a:ext uri="{FF2B5EF4-FFF2-40B4-BE49-F238E27FC236}">
                  <a16:creationId xmlns:a16="http://schemas.microsoft.com/office/drawing/2014/main" xmlns="" id="{0F0B9784-E079-4EC7-9838-707F5D36F5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2264" y="5143512"/>
              <a:ext cx="142876" cy="714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3" name="Line 23">
              <a:extLst>
                <a:ext uri="{FF2B5EF4-FFF2-40B4-BE49-F238E27FC236}">
                  <a16:creationId xmlns:a16="http://schemas.microsoft.com/office/drawing/2014/main" xmlns="" id="{534826D3-2433-4680-BBC4-CCCA050924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758" y="3862382"/>
              <a:ext cx="380853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64" name="Line 25">
              <a:extLst>
                <a:ext uri="{FF2B5EF4-FFF2-40B4-BE49-F238E27FC236}">
                  <a16:creationId xmlns:a16="http://schemas.microsoft.com/office/drawing/2014/main" xmlns="" id="{DF305F00-0B6F-4680-87B1-05E1A123F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9586" y="5072074"/>
              <a:ext cx="294800" cy="5429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86065" name="直接连接符 58">
              <a:extLst>
                <a:ext uri="{FF2B5EF4-FFF2-40B4-BE49-F238E27FC236}">
                  <a16:creationId xmlns:a16="http://schemas.microsoft.com/office/drawing/2014/main" xmlns="" id="{E2FACBD1-F6EE-42E7-8870-D0CCA98BADA1}"/>
                </a:ext>
              </a:extLst>
            </p:cNvPr>
            <p:cNvCxnSpPr>
              <a:cxnSpLocks noChangeShapeType="1"/>
              <a:stCxn id="86052" idx="6"/>
              <a:endCxn id="86048" idx="2"/>
            </p:cNvCxnSpPr>
            <p:nvPr/>
          </p:nvCxnSpPr>
          <p:spPr bwMode="auto">
            <a:xfrm flipV="1">
              <a:off x="5487811" y="3862382"/>
              <a:ext cx="1066388" cy="762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66" name="直接连接符 60">
              <a:extLst>
                <a:ext uri="{FF2B5EF4-FFF2-40B4-BE49-F238E27FC236}">
                  <a16:creationId xmlns:a16="http://schemas.microsoft.com/office/drawing/2014/main" xmlns="" id="{0814FAEB-40DB-41C8-AB29-B4A10FBDA82C}"/>
                </a:ext>
              </a:extLst>
            </p:cNvPr>
            <p:cNvCxnSpPr>
              <a:cxnSpLocks noChangeShapeType="1"/>
              <a:stCxn id="86048" idx="6"/>
              <a:endCxn id="86053" idx="2"/>
            </p:cNvCxnSpPr>
            <p:nvPr/>
          </p:nvCxnSpPr>
          <p:spPr bwMode="auto">
            <a:xfrm>
              <a:off x="7011223" y="3862382"/>
              <a:ext cx="1066388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67" name="直接连接符 62">
              <a:extLst>
                <a:ext uri="{FF2B5EF4-FFF2-40B4-BE49-F238E27FC236}">
                  <a16:creationId xmlns:a16="http://schemas.microsoft.com/office/drawing/2014/main" xmlns="" id="{9A14B76D-C9C6-4835-8425-0FBB87A25845}"/>
                </a:ext>
              </a:extLst>
            </p:cNvPr>
            <p:cNvCxnSpPr>
              <a:cxnSpLocks noChangeShapeType="1"/>
              <a:stCxn id="86058" idx="6"/>
              <a:endCxn id="86057" idx="2"/>
            </p:cNvCxnSpPr>
            <p:nvPr/>
          </p:nvCxnSpPr>
          <p:spPr bwMode="auto">
            <a:xfrm>
              <a:off x="7925271" y="4852982"/>
              <a:ext cx="15234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68" name="直接连接符 64">
              <a:extLst>
                <a:ext uri="{FF2B5EF4-FFF2-40B4-BE49-F238E27FC236}">
                  <a16:creationId xmlns:a16="http://schemas.microsoft.com/office/drawing/2014/main" xmlns="" id="{3B042E8D-C472-4928-9CB0-865F753B12C8}"/>
                </a:ext>
              </a:extLst>
            </p:cNvPr>
            <p:cNvCxnSpPr>
              <a:cxnSpLocks noChangeShapeType="1"/>
              <a:stCxn id="86057" idx="6"/>
              <a:endCxn id="86056" idx="2"/>
            </p:cNvCxnSpPr>
            <p:nvPr/>
          </p:nvCxnSpPr>
          <p:spPr bwMode="auto">
            <a:xfrm>
              <a:off x="8534635" y="4852982"/>
              <a:ext cx="152341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69" name="直接连接符 66">
              <a:extLst>
                <a:ext uri="{FF2B5EF4-FFF2-40B4-BE49-F238E27FC236}">
                  <a16:creationId xmlns:a16="http://schemas.microsoft.com/office/drawing/2014/main" xmlns="" id="{EB0386A9-87C5-4D86-BEA8-7CF00CF6E7D0}"/>
                </a:ext>
              </a:extLst>
            </p:cNvPr>
            <p:cNvCxnSpPr>
              <a:cxnSpLocks noChangeShapeType="1"/>
              <a:stCxn id="86055" idx="6"/>
              <a:endCxn id="86054" idx="2"/>
            </p:cNvCxnSpPr>
            <p:nvPr/>
          </p:nvCxnSpPr>
          <p:spPr bwMode="auto">
            <a:xfrm>
              <a:off x="8077612" y="5843582"/>
              <a:ext cx="45702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86021" name="组合 77">
            <a:extLst>
              <a:ext uri="{FF2B5EF4-FFF2-40B4-BE49-F238E27FC236}">
                <a16:creationId xmlns:a16="http://schemas.microsoft.com/office/drawing/2014/main" xmlns="" id="{8E4119E4-80E9-422C-8FD3-73DF4FABE3B6}"/>
              </a:ext>
            </a:extLst>
          </p:cNvPr>
          <p:cNvGrpSpPr>
            <a:grpSpLocks/>
          </p:cNvGrpSpPr>
          <p:nvPr/>
        </p:nvGrpSpPr>
        <p:grpSpPr bwMode="auto">
          <a:xfrm>
            <a:off x="5643563" y="1143000"/>
            <a:ext cx="2957512" cy="5243513"/>
            <a:chOff x="714348" y="1428736"/>
            <a:chExt cx="2957354" cy="5243546"/>
          </a:xfrm>
        </p:grpSpPr>
        <p:sp>
          <p:nvSpPr>
            <p:cNvPr id="86024" name="AutoShape 4">
              <a:extLst>
                <a:ext uri="{FF2B5EF4-FFF2-40B4-BE49-F238E27FC236}">
                  <a16:creationId xmlns:a16="http://schemas.microsoft.com/office/drawing/2014/main" xmlns="" id="{3EE184CD-E914-4671-BA09-1F7A0894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728" y="142873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6025" name="AutoShape 5">
              <a:extLst>
                <a:ext uri="{FF2B5EF4-FFF2-40B4-BE49-F238E27FC236}">
                  <a16:creationId xmlns:a16="http://schemas.microsoft.com/office/drawing/2014/main" xmlns="" id="{CAF9F6FF-CBA6-4CFE-8F35-4844CC06B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2928934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6026" name="AutoShape 6">
              <a:extLst>
                <a:ext uri="{FF2B5EF4-FFF2-40B4-BE49-F238E27FC236}">
                  <a16:creationId xmlns:a16="http://schemas.microsoft.com/office/drawing/2014/main" xmlns="" id="{D4485E67-2042-4FA5-B828-3CCFAD97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414" y="450057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86027" name="AutoShape 7">
              <a:extLst>
                <a:ext uri="{FF2B5EF4-FFF2-40B4-BE49-F238E27FC236}">
                  <a16:creationId xmlns:a16="http://schemas.microsoft.com/office/drawing/2014/main" xmlns="" id="{3044B986-A3D7-4747-932E-63077D918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166" y="371475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86028" name="AutoShape 8">
              <a:extLst>
                <a:ext uri="{FF2B5EF4-FFF2-40B4-BE49-F238E27FC236}">
                  <a16:creationId xmlns:a16="http://schemas.microsoft.com/office/drawing/2014/main" xmlns="" id="{2FC199CD-BC71-47B7-8143-96872439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48" y="300037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6029" name="AutoShape 9">
              <a:extLst>
                <a:ext uri="{FF2B5EF4-FFF2-40B4-BE49-F238E27FC236}">
                  <a16:creationId xmlns:a16="http://schemas.microsoft.com/office/drawing/2014/main" xmlns="" id="{8FE9ABD5-05E7-47CD-8349-8DC614401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976" y="228599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6030" name="AutoShape 10">
              <a:extLst>
                <a:ext uri="{FF2B5EF4-FFF2-40B4-BE49-F238E27FC236}">
                  <a16:creationId xmlns:a16="http://schemas.microsoft.com/office/drawing/2014/main" xmlns="" id="{73D6ECF1-68A8-470A-97A8-D283821EC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422" y="3643314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6031" name="AutoShape 11">
              <a:extLst>
                <a:ext uri="{FF2B5EF4-FFF2-40B4-BE49-F238E27FC236}">
                  <a16:creationId xmlns:a16="http://schemas.microsoft.com/office/drawing/2014/main" xmlns="" id="{B0C4920D-F41F-4EF9-AB25-571863956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174" y="6215082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86032" name="AutoShape 12">
              <a:extLst>
                <a:ext uri="{FF2B5EF4-FFF2-40B4-BE49-F238E27FC236}">
                  <a16:creationId xmlns:a16="http://schemas.microsoft.com/office/drawing/2014/main" xmlns="" id="{2ECA5FF3-8B0C-483A-9691-1C379EF0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84" y="557214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86033" name="AutoShape 13">
              <a:extLst>
                <a:ext uri="{FF2B5EF4-FFF2-40B4-BE49-F238E27FC236}">
                  <a16:creationId xmlns:a16="http://schemas.microsoft.com/office/drawing/2014/main" xmlns="" id="{1BFE8E83-7040-4EC6-9422-69E9D80E2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8" y="557214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6034" name="AutoShape 14">
              <a:extLst>
                <a:ext uri="{FF2B5EF4-FFF2-40B4-BE49-F238E27FC236}">
                  <a16:creationId xmlns:a16="http://schemas.microsoft.com/office/drawing/2014/main" xmlns="" id="{5E602C10-BA03-46F5-A462-2B97B475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12" y="5000636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6035" name="AutoShape 15">
              <a:extLst>
                <a:ext uri="{FF2B5EF4-FFF2-40B4-BE49-F238E27FC236}">
                  <a16:creationId xmlns:a16="http://schemas.microsoft.com/office/drawing/2014/main" xmlns="" id="{3906CB15-053D-4CC7-A30D-C253D9A95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108" y="4500570"/>
              <a:ext cx="457024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G</a:t>
              </a:r>
            </a:p>
          </p:txBody>
        </p:sp>
        <p:cxnSp>
          <p:nvCxnSpPr>
            <p:cNvPr id="86036" name="直接连接符 51">
              <a:extLst>
                <a:ext uri="{FF2B5EF4-FFF2-40B4-BE49-F238E27FC236}">
                  <a16:creationId xmlns:a16="http://schemas.microsoft.com/office/drawing/2014/main" xmlns="" id="{E98B160D-66D3-40DB-9875-CA31538F7BEF}"/>
                </a:ext>
              </a:extLst>
            </p:cNvPr>
            <p:cNvCxnSpPr>
              <a:cxnSpLocks noChangeShapeType="1"/>
              <a:stCxn id="86024" idx="4"/>
              <a:endCxn id="86029" idx="0"/>
            </p:cNvCxnSpPr>
            <p:nvPr/>
          </p:nvCxnSpPr>
          <p:spPr bwMode="auto">
            <a:xfrm rot="5400000">
              <a:off x="1314336" y="1943088"/>
              <a:ext cx="400056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37" name="直接连接符 53">
              <a:extLst>
                <a:ext uri="{FF2B5EF4-FFF2-40B4-BE49-F238E27FC236}">
                  <a16:creationId xmlns:a16="http://schemas.microsoft.com/office/drawing/2014/main" xmlns="" id="{5143493C-2C01-462E-B9DB-BFEB4EB6147E}"/>
                </a:ext>
              </a:extLst>
            </p:cNvPr>
            <p:cNvCxnSpPr>
              <a:cxnSpLocks noChangeShapeType="1"/>
              <a:stCxn id="86029" idx="3"/>
              <a:endCxn id="86028" idx="0"/>
            </p:cNvCxnSpPr>
            <p:nvPr/>
          </p:nvCxnSpPr>
          <p:spPr bwMode="auto">
            <a:xfrm rot="5400000">
              <a:off x="914316" y="2704781"/>
              <a:ext cx="324135" cy="2670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38" name="直接连接符 55">
              <a:extLst>
                <a:ext uri="{FF2B5EF4-FFF2-40B4-BE49-F238E27FC236}">
                  <a16:creationId xmlns:a16="http://schemas.microsoft.com/office/drawing/2014/main" xmlns="" id="{3443B054-97BB-4124-9980-75502A46B727}"/>
                </a:ext>
              </a:extLst>
            </p:cNvPr>
            <p:cNvCxnSpPr>
              <a:cxnSpLocks noChangeShapeType="1"/>
              <a:stCxn id="86029" idx="5"/>
              <a:endCxn id="86025" idx="1"/>
            </p:cNvCxnSpPr>
            <p:nvPr/>
          </p:nvCxnSpPr>
          <p:spPr bwMode="auto">
            <a:xfrm rot="16200000" flipH="1">
              <a:off x="1533133" y="2676174"/>
              <a:ext cx="319652" cy="31977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39" name="直接连接符 57">
              <a:extLst>
                <a:ext uri="{FF2B5EF4-FFF2-40B4-BE49-F238E27FC236}">
                  <a16:creationId xmlns:a16="http://schemas.microsoft.com/office/drawing/2014/main" xmlns="" id="{0E4E80B1-429C-419D-AB34-A8D00822F5B1}"/>
                </a:ext>
              </a:extLst>
            </p:cNvPr>
            <p:cNvCxnSpPr>
              <a:cxnSpLocks noChangeShapeType="1"/>
              <a:stCxn id="86025" idx="5"/>
              <a:endCxn id="86030" idx="0"/>
            </p:cNvCxnSpPr>
            <p:nvPr/>
          </p:nvCxnSpPr>
          <p:spPr bwMode="auto">
            <a:xfrm rot="16200000" flipH="1">
              <a:off x="2218906" y="3276285"/>
              <a:ext cx="324135" cy="4099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0" name="直接连接符 61">
              <a:extLst>
                <a:ext uri="{FF2B5EF4-FFF2-40B4-BE49-F238E27FC236}">
                  <a16:creationId xmlns:a16="http://schemas.microsoft.com/office/drawing/2014/main" xmlns="" id="{33B77C95-D3D1-469A-AB57-E4C853CAEFF4}"/>
                </a:ext>
              </a:extLst>
            </p:cNvPr>
            <p:cNvCxnSpPr>
              <a:cxnSpLocks noChangeShapeType="1"/>
              <a:stCxn id="86025" idx="4"/>
              <a:endCxn id="86027" idx="0"/>
            </p:cNvCxnSpPr>
            <p:nvPr/>
          </p:nvCxnSpPr>
          <p:spPr bwMode="auto">
            <a:xfrm rot="5400000">
              <a:off x="1707245" y="3407567"/>
              <a:ext cx="32861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1" name="直接连接符 65">
              <a:extLst>
                <a:ext uri="{FF2B5EF4-FFF2-40B4-BE49-F238E27FC236}">
                  <a16:creationId xmlns:a16="http://schemas.microsoft.com/office/drawing/2014/main" xmlns="" id="{065DF366-6E7B-41F6-9939-8843E63F8947}"/>
                </a:ext>
              </a:extLst>
            </p:cNvPr>
            <p:cNvCxnSpPr>
              <a:cxnSpLocks noChangeShapeType="1"/>
              <a:stCxn id="86027" idx="3"/>
              <a:endCxn id="86026" idx="1"/>
            </p:cNvCxnSpPr>
            <p:nvPr/>
          </p:nvCxnSpPr>
          <p:spPr bwMode="auto">
            <a:xfrm rot="5400000">
              <a:off x="1192956" y="4193385"/>
              <a:ext cx="462528" cy="28575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2" name="直接连接符 68">
              <a:extLst>
                <a:ext uri="{FF2B5EF4-FFF2-40B4-BE49-F238E27FC236}">
                  <a16:creationId xmlns:a16="http://schemas.microsoft.com/office/drawing/2014/main" xmlns="" id="{38EF74AA-0180-4CD8-8EF5-CBEB49A98B2E}"/>
                </a:ext>
              </a:extLst>
            </p:cNvPr>
            <p:cNvCxnSpPr>
              <a:cxnSpLocks noChangeShapeType="1"/>
              <a:stCxn id="86030" idx="4"/>
              <a:endCxn id="86035" idx="0"/>
            </p:cNvCxnSpPr>
            <p:nvPr/>
          </p:nvCxnSpPr>
          <p:spPr bwMode="auto">
            <a:xfrm rot="5400000">
              <a:off x="2278749" y="4193385"/>
              <a:ext cx="400056" cy="21431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3" name="直接连接符 70">
              <a:extLst>
                <a:ext uri="{FF2B5EF4-FFF2-40B4-BE49-F238E27FC236}">
                  <a16:creationId xmlns:a16="http://schemas.microsoft.com/office/drawing/2014/main" xmlns="" id="{AD313FDF-219D-49F5-9E53-DCC534B1E208}"/>
                </a:ext>
              </a:extLst>
            </p:cNvPr>
            <p:cNvCxnSpPr>
              <a:cxnSpLocks noChangeShapeType="1"/>
              <a:stCxn id="86035" idx="5"/>
              <a:endCxn id="86034" idx="1"/>
            </p:cNvCxnSpPr>
            <p:nvPr/>
          </p:nvCxnSpPr>
          <p:spPr bwMode="auto">
            <a:xfrm rot="16200000" flipH="1">
              <a:off x="2568984" y="4855033"/>
              <a:ext cx="176776" cy="248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4" name="直接连接符 72">
              <a:extLst>
                <a:ext uri="{FF2B5EF4-FFF2-40B4-BE49-F238E27FC236}">
                  <a16:creationId xmlns:a16="http://schemas.microsoft.com/office/drawing/2014/main" xmlns="" id="{C12D98ED-7979-432C-8067-FA97EF7DAF16}"/>
                </a:ext>
              </a:extLst>
            </p:cNvPr>
            <p:cNvCxnSpPr>
              <a:cxnSpLocks noChangeShapeType="1"/>
              <a:stCxn id="86034" idx="5"/>
              <a:endCxn id="86033" idx="0"/>
            </p:cNvCxnSpPr>
            <p:nvPr/>
          </p:nvCxnSpPr>
          <p:spPr bwMode="auto">
            <a:xfrm rot="16200000" flipH="1">
              <a:off x="3183319" y="5312268"/>
              <a:ext cx="181259" cy="3384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5" name="直接连接符 74">
              <a:extLst>
                <a:ext uri="{FF2B5EF4-FFF2-40B4-BE49-F238E27FC236}">
                  <a16:creationId xmlns:a16="http://schemas.microsoft.com/office/drawing/2014/main" xmlns="" id="{6E0D8164-87DB-46BF-A9F3-7BED1D764B11}"/>
                </a:ext>
              </a:extLst>
            </p:cNvPr>
            <p:cNvCxnSpPr>
              <a:cxnSpLocks noChangeShapeType="1"/>
              <a:stCxn id="86034" idx="3"/>
              <a:endCxn id="86032" idx="7"/>
            </p:cNvCxnSpPr>
            <p:nvPr/>
          </p:nvCxnSpPr>
          <p:spPr bwMode="auto">
            <a:xfrm rot="5400000">
              <a:off x="2604703" y="5462256"/>
              <a:ext cx="248214" cy="1054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6046" name="直接连接符 76">
              <a:extLst>
                <a:ext uri="{FF2B5EF4-FFF2-40B4-BE49-F238E27FC236}">
                  <a16:creationId xmlns:a16="http://schemas.microsoft.com/office/drawing/2014/main" xmlns="" id="{FB041698-0836-4A7D-92E1-9BAD8E26A0C3}"/>
                </a:ext>
              </a:extLst>
            </p:cNvPr>
            <p:cNvCxnSpPr>
              <a:cxnSpLocks noChangeShapeType="1"/>
              <a:stCxn id="86032" idx="5"/>
              <a:endCxn id="86031" idx="0"/>
            </p:cNvCxnSpPr>
            <p:nvPr/>
          </p:nvCxnSpPr>
          <p:spPr bwMode="auto">
            <a:xfrm rot="16200000" flipH="1">
              <a:off x="2647534" y="5990929"/>
              <a:ext cx="252697" cy="19560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86022" name="右箭头 79">
            <a:extLst>
              <a:ext uri="{FF2B5EF4-FFF2-40B4-BE49-F238E27FC236}">
                <a16:creationId xmlns:a16="http://schemas.microsoft.com/office/drawing/2014/main" xmlns="" id="{768E5A83-3B91-406E-9C73-F97AEC54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3643313"/>
            <a:ext cx="928687" cy="28575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86023" name="TextBox 80">
            <a:extLst>
              <a:ext uri="{FF2B5EF4-FFF2-40B4-BE49-F238E27FC236}">
                <a16:creationId xmlns:a16="http://schemas.microsoft.com/office/drawing/2014/main" xmlns="" id="{A1F6CD13-04D4-4B6A-A9BE-D24A4CD4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657850"/>
            <a:ext cx="557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先序遍历结果：</a:t>
            </a:r>
            <a:r>
              <a:rPr lang="en-US" altLang="zh-CN" sz="2400"/>
              <a:t>ABECFJDGHKLI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中序遍历结果：</a:t>
            </a:r>
            <a:r>
              <a:rPr lang="en-US" altLang="zh-CN" sz="2400"/>
              <a:t>EBJFCGKLHIDA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后序遍历结果：</a:t>
            </a:r>
            <a:r>
              <a:rPr lang="en-US" altLang="zh-CN" sz="2400"/>
              <a:t>EJFLKIHGDCBA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017CF498-EE21-433E-8D5D-521BB534C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三、森林与二叉树的对应关系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xmlns="" id="{C8D39E89-D624-4C9D-9D36-844FC8AD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EC8DE3D-9761-4C49-897C-0432CA9B3A0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65</a:t>
            </a:fld>
            <a:endParaRPr lang="en-US" altLang="zh-CN" sz="2400"/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xmlns="" id="{B3A8CF3B-090D-4C61-A147-E715D702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xmlns="" id="{22C00606-B455-4D07-BCE1-AFD40FEA4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如果把森林中的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第二棵树的根结点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看作是第一棵树的根结点的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兄弟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，则可找到一个唯一的二叉树与之对应</a:t>
            </a:r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xmlns="" id="{5B38973A-EE9D-4E3C-913B-652C7632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88071" name="Text Box 78">
            <a:extLst>
              <a:ext uri="{FF2B5EF4-FFF2-40B4-BE49-F238E27FC236}">
                <a16:creationId xmlns:a16="http://schemas.microsoft.com/office/drawing/2014/main" xmlns="" id="{FE856BEB-1B4D-4A3A-92C1-19BE23A1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400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三棵树的森林</a:t>
            </a:r>
          </a:p>
        </p:txBody>
      </p:sp>
      <p:sp>
        <p:nvSpPr>
          <p:cNvPr id="88072" name="Text Box 79">
            <a:extLst>
              <a:ext uri="{FF2B5EF4-FFF2-40B4-BE49-F238E27FC236}">
                <a16:creationId xmlns:a16="http://schemas.microsoft.com/office/drawing/2014/main" xmlns="" id="{B698E581-B7E3-49DD-B830-EF4575E84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对应的二叉树</a:t>
            </a:r>
          </a:p>
        </p:txBody>
      </p:sp>
      <p:sp>
        <p:nvSpPr>
          <p:cNvPr id="88073" name="Text Box 80">
            <a:extLst>
              <a:ext uri="{FF2B5EF4-FFF2-40B4-BE49-F238E27FC236}">
                <a16:creationId xmlns:a16="http://schemas.microsoft.com/office/drawing/2014/main" xmlns="" id="{9B1C8BEA-1370-4802-B80E-BAADB960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2589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        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rgbClr val="CC0099"/>
                </a:solidFill>
                <a:latin typeface="Times New Roman" panose="02020603050405020304" pitchFamily="18" charset="0"/>
              </a:rPr>
              <a:t>       T</a:t>
            </a:r>
            <a:r>
              <a:rPr lang="en-US" altLang="zh-CN" sz="2800" b="1" baseline="-25000">
                <a:solidFill>
                  <a:srgbClr val="CC0099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CC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074" name="Group 81">
            <a:extLst>
              <a:ext uri="{FF2B5EF4-FFF2-40B4-BE49-F238E27FC236}">
                <a16:creationId xmlns:a16="http://schemas.microsoft.com/office/drawing/2014/main" xmlns="" id="{CC01B879-D027-4F5D-A3C5-B933462FC25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19600"/>
            <a:ext cx="3124200" cy="1885950"/>
            <a:chOff x="384" y="508"/>
            <a:chExt cx="2112" cy="1336"/>
          </a:xfrm>
        </p:grpSpPr>
        <p:sp>
          <p:nvSpPr>
            <p:cNvPr id="88107" name="Line 82">
              <a:extLst>
                <a:ext uri="{FF2B5EF4-FFF2-40B4-BE49-F238E27FC236}">
                  <a16:creationId xmlns:a16="http://schemas.microsoft.com/office/drawing/2014/main" xmlns="" id="{5C5EABBA-EF59-437C-82DA-5759D7860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816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8" name="Line 83">
              <a:extLst>
                <a:ext uri="{FF2B5EF4-FFF2-40B4-BE49-F238E27FC236}">
                  <a16:creationId xmlns:a16="http://schemas.microsoft.com/office/drawing/2014/main" xmlns="" id="{51A71953-8793-414C-9071-03F085EE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816"/>
              <a:ext cx="1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9" name="Line 84">
              <a:extLst>
                <a:ext uri="{FF2B5EF4-FFF2-40B4-BE49-F238E27FC236}">
                  <a16:creationId xmlns:a16="http://schemas.microsoft.com/office/drawing/2014/main" xmlns="" id="{5265FAFA-83F4-41EC-AD6D-266861CB0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816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0" name="Line 85">
              <a:extLst>
                <a:ext uri="{FF2B5EF4-FFF2-40B4-BE49-F238E27FC236}">
                  <a16:creationId xmlns:a16="http://schemas.microsoft.com/office/drawing/2014/main" xmlns="" id="{3DE88284-77B8-44AF-BF78-4243C291E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816"/>
              <a:ext cx="24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1" name="Line 86">
              <a:extLst>
                <a:ext uri="{FF2B5EF4-FFF2-40B4-BE49-F238E27FC236}">
                  <a16:creationId xmlns:a16="http://schemas.microsoft.com/office/drawing/2014/main" xmlns="" id="{DBF67826-96D5-4C6C-B567-D7261710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2" name="Line 87">
              <a:extLst>
                <a:ext uri="{FF2B5EF4-FFF2-40B4-BE49-F238E27FC236}">
                  <a16:creationId xmlns:a16="http://schemas.microsoft.com/office/drawing/2014/main" xmlns="" id="{FD2A655E-8DB5-487F-B677-1D34C10DB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29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3" name="Line 88">
              <a:extLst>
                <a:ext uri="{FF2B5EF4-FFF2-40B4-BE49-F238E27FC236}">
                  <a16:creationId xmlns:a16="http://schemas.microsoft.com/office/drawing/2014/main" xmlns="" id="{BCF0F9B6-EE1C-48CF-B544-B99E980FB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1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4" name="Line 89">
              <a:extLst>
                <a:ext uri="{FF2B5EF4-FFF2-40B4-BE49-F238E27FC236}">
                  <a16:creationId xmlns:a16="http://schemas.microsoft.com/office/drawing/2014/main" xmlns="" id="{71D578EE-A47B-4197-909F-B03C2B8CB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816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15" name="Oval 90">
              <a:extLst>
                <a:ext uri="{FF2B5EF4-FFF2-40B4-BE49-F238E27FC236}">
                  <a16:creationId xmlns:a16="http://schemas.microsoft.com/office/drawing/2014/main" xmlns="" id="{4DA51A66-1E6E-4E0E-A17F-801ED934F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6" name="Oval 91">
              <a:extLst>
                <a:ext uri="{FF2B5EF4-FFF2-40B4-BE49-F238E27FC236}">
                  <a16:creationId xmlns:a16="http://schemas.microsoft.com/office/drawing/2014/main" xmlns="" id="{B08B2969-1E7D-4908-9303-FBF4772AF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7" name="Oval 92">
              <a:extLst>
                <a:ext uri="{FF2B5EF4-FFF2-40B4-BE49-F238E27FC236}">
                  <a16:creationId xmlns:a16="http://schemas.microsoft.com/office/drawing/2014/main" xmlns="" id="{A49CF5FB-F379-48A8-9FBB-D809C2CD7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289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8" name="Oval 93">
              <a:extLst>
                <a:ext uri="{FF2B5EF4-FFF2-40B4-BE49-F238E27FC236}">
                  <a16:creationId xmlns:a16="http://schemas.microsoft.com/office/drawing/2014/main" xmlns="" id="{F72EC30E-E131-41B1-A2A2-B8E46D705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19" name="Oval 94">
              <a:extLst>
                <a:ext uri="{FF2B5EF4-FFF2-40B4-BE49-F238E27FC236}">
                  <a16:creationId xmlns:a16="http://schemas.microsoft.com/office/drawing/2014/main" xmlns="" id="{CD13DD86-DF7B-4BE4-9E1B-7A45989B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0" name="Oval 95">
              <a:extLst>
                <a:ext uri="{FF2B5EF4-FFF2-40B4-BE49-F238E27FC236}">
                  <a16:creationId xmlns:a16="http://schemas.microsoft.com/office/drawing/2014/main" xmlns="" id="{16696A09-5271-4AAC-BA01-60317E20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1" name="Oval 96">
              <a:extLst>
                <a:ext uri="{FF2B5EF4-FFF2-40B4-BE49-F238E27FC236}">
                  <a16:creationId xmlns:a16="http://schemas.microsoft.com/office/drawing/2014/main" xmlns="" id="{574FAB7F-4A9A-4841-8812-4F4F57E91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536"/>
              <a:ext cx="289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2" name="Oval 97">
              <a:extLst>
                <a:ext uri="{FF2B5EF4-FFF2-40B4-BE49-F238E27FC236}">
                  <a16:creationId xmlns:a16="http://schemas.microsoft.com/office/drawing/2014/main" xmlns="" id="{5E6D76F0-0915-4307-95D2-ED9E30705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3" name="Oval 98">
              <a:extLst>
                <a:ext uri="{FF2B5EF4-FFF2-40B4-BE49-F238E27FC236}">
                  <a16:creationId xmlns:a16="http://schemas.microsoft.com/office/drawing/2014/main" xmlns="" id="{13B5F9ED-7CC2-4AC8-A872-102E92234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4" name="Oval 99">
              <a:extLst>
                <a:ext uri="{FF2B5EF4-FFF2-40B4-BE49-F238E27FC236}">
                  <a16:creationId xmlns:a16="http://schemas.microsoft.com/office/drawing/2014/main" xmlns="" id="{2F174D0D-F64A-4396-8EF7-0DD54CD3E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5" name="Oval 100">
              <a:extLst>
                <a:ext uri="{FF2B5EF4-FFF2-40B4-BE49-F238E27FC236}">
                  <a16:creationId xmlns:a16="http://schemas.microsoft.com/office/drawing/2014/main" xmlns="" id="{72F234E2-6BE5-477A-BF56-A53C4654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75"/>
              <a:ext cx="288" cy="28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26" name="Text Box 101">
              <a:extLst>
                <a:ext uri="{FF2B5EF4-FFF2-40B4-BE49-F238E27FC236}">
                  <a16:creationId xmlns:a16="http://schemas.microsoft.com/office/drawing/2014/main" xmlns="" id="{482B0E6E-3EC0-4C09-A9B7-EE89AC89C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1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7" name="Text Box 102">
              <a:extLst>
                <a:ext uri="{FF2B5EF4-FFF2-40B4-BE49-F238E27FC236}">
                  <a16:creationId xmlns:a16="http://schemas.microsoft.com/office/drawing/2014/main" xmlns="" id="{B59305D1-68E1-45FB-A538-809FAA796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508"/>
              <a:ext cx="27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8" name="Text Box 103">
              <a:extLst>
                <a:ext uri="{FF2B5EF4-FFF2-40B4-BE49-F238E27FC236}">
                  <a16:creationId xmlns:a16="http://schemas.microsoft.com/office/drawing/2014/main" xmlns="" id="{F3ED3E39-FCC1-4C78-BE1E-9FD8AFA30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508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29" name="Text Box 104">
              <a:extLst>
                <a:ext uri="{FF2B5EF4-FFF2-40B4-BE49-F238E27FC236}">
                  <a16:creationId xmlns:a16="http://schemas.microsoft.com/office/drawing/2014/main" xmlns="" id="{AEF17B98-AA77-49FF-BE53-9788E4F5D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" y="997"/>
              <a:ext cx="2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0" name="Text Box 105">
              <a:extLst>
                <a:ext uri="{FF2B5EF4-FFF2-40B4-BE49-F238E27FC236}">
                  <a16:creationId xmlns:a16="http://schemas.microsoft.com/office/drawing/2014/main" xmlns="" id="{24654448-405E-4307-9237-F947F6A26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9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1" name="Text Box 106">
              <a:extLst>
                <a:ext uri="{FF2B5EF4-FFF2-40B4-BE49-F238E27FC236}">
                  <a16:creationId xmlns:a16="http://schemas.microsoft.com/office/drawing/2014/main" xmlns="" id="{4BE700CA-AFB1-4089-8B11-C67F8104C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" y="997"/>
              <a:ext cx="2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2" name="Text Box 107">
              <a:extLst>
                <a:ext uri="{FF2B5EF4-FFF2-40B4-BE49-F238E27FC236}">
                  <a16:creationId xmlns:a16="http://schemas.microsoft.com/office/drawing/2014/main" xmlns="" id="{020EA93A-3C64-4376-830E-EB675A496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997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3" name="Text Box 108">
              <a:extLst>
                <a:ext uri="{FF2B5EF4-FFF2-40B4-BE49-F238E27FC236}">
                  <a16:creationId xmlns:a16="http://schemas.microsoft.com/office/drawing/2014/main" xmlns="" id="{83D1014F-5588-401E-9A14-C9CC6B3C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997"/>
              <a:ext cx="21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4" name="Text Box 109">
              <a:extLst>
                <a:ext uri="{FF2B5EF4-FFF2-40B4-BE49-F238E27FC236}">
                  <a16:creationId xmlns:a16="http://schemas.microsoft.com/office/drawing/2014/main" xmlns="" id="{0F7FBEE7-0252-4E8E-B25A-F3F14907B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5" y="997"/>
              <a:ext cx="24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5" name="Text Box 110">
              <a:extLst>
                <a:ext uri="{FF2B5EF4-FFF2-40B4-BE49-F238E27FC236}">
                  <a16:creationId xmlns:a16="http://schemas.microsoft.com/office/drawing/2014/main" xmlns="" id="{77921DBD-6FCC-4D0E-80D8-BAF948129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" y="1476"/>
              <a:ext cx="28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36" name="Text Box 111">
              <a:extLst>
                <a:ext uri="{FF2B5EF4-FFF2-40B4-BE49-F238E27FC236}">
                  <a16:creationId xmlns:a16="http://schemas.microsoft.com/office/drawing/2014/main" xmlns="" id="{F450579A-DBEC-4702-BF01-64B47F4A8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1476"/>
              <a:ext cx="31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075" name="Group 146">
            <a:extLst>
              <a:ext uri="{FF2B5EF4-FFF2-40B4-BE49-F238E27FC236}">
                <a16:creationId xmlns:a16="http://schemas.microsoft.com/office/drawing/2014/main" xmlns="" id="{8CF9D900-41C6-437B-BF19-6BC234F2466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657600"/>
            <a:ext cx="3508375" cy="2805113"/>
            <a:chOff x="3072" y="2304"/>
            <a:chExt cx="2210" cy="1767"/>
          </a:xfrm>
        </p:grpSpPr>
        <p:sp>
          <p:nvSpPr>
            <p:cNvPr id="88076" name="Line 112">
              <a:extLst>
                <a:ext uri="{FF2B5EF4-FFF2-40B4-BE49-F238E27FC236}">
                  <a16:creationId xmlns:a16="http://schemas.microsoft.com/office/drawing/2014/main" xmlns="" id="{928584D3-8DB6-4582-82E0-8A8DA50F8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541"/>
              <a:ext cx="480" cy="23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7" name="Line 113">
              <a:extLst>
                <a:ext uri="{FF2B5EF4-FFF2-40B4-BE49-F238E27FC236}">
                  <a16:creationId xmlns:a16="http://schemas.microsoft.com/office/drawing/2014/main" xmlns="" id="{DC584690-4C19-49E1-AA6C-F9FDF8C32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607"/>
              <a:ext cx="240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8" name="Line 114">
              <a:extLst>
                <a:ext uri="{FF2B5EF4-FFF2-40B4-BE49-F238E27FC236}">
                  <a16:creationId xmlns:a16="http://schemas.microsoft.com/office/drawing/2014/main" xmlns="" id="{A85C219C-EC06-4FA1-9F5A-EA02E1D9A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53"/>
              <a:ext cx="624" cy="5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9" name="Line 115">
              <a:extLst>
                <a:ext uri="{FF2B5EF4-FFF2-40B4-BE49-F238E27FC236}">
                  <a16:creationId xmlns:a16="http://schemas.microsoft.com/office/drawing/2014/main" xmlns="" id="{9C973CDF-697D-4C0F-A886-816B33C95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588"/>
              <a:ext cx="528" cy="3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80" name="Oval 117">
              <a:extLst>
                <a:ext uri="{FF2B5EF4-FFF2-40B4-BE49-F238E27FC236}">
                  <a16:creationId xmlns:a16="http://schemas.microsoft.com/office/drawing/2014/main" xmlns="" id="{A8257D90-3F3B-4335-9D70-82CBBB6B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13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1" name="Oval 118">
              <a:extLst>
                <a:ext uri="{FF2B5EF4-FFF2-40B4-BE49-F238E27FC236}">
                  <a16:creationId xmlns:a16="http://schemas.microsoft.com/office/drawing/2014/main" xmlns="" id="{4584F1DE-574E-4DF6-B792-D841781B6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420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2" name="Oval 119">
              <a:extLst>
                <a:ext uri="{FF2B5EF4-FFF2-40B4-BE49-F238E27FC236}">
                  <a16:creationId xmlns:a16="http://schemas.microsoft.com/office/drawing/2014/main" xmlns="" id="{B1ECF91E-D319-4838-9D1D-1D97873FB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93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83" name="Oval 120">
              <a:extLst>
                <a:ext uri="{FF2B5EF4-FFF2-40B4-BE49-F238E27FC236}">
                  <a16:creationId xmlns:a16="http://schemas.microsoft.com/office/drawing/2014/main" xmlns="" id="{F4D38829-B7C8-4CD1-B4A1-841B68F3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7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8084" name="Group 142">
              <a:extLst>
                <a:ext uri="{FF2B5EF4-FFF2-40B4-BE49-F238E27FC236}">
                  <a16:creationId xmlns:a16="http://schemas.microsoft.com/office/drawing/2014/main" xmlns="" id="{B7F70D93-239E-4725-A29C-A28739F52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304"/>
              <a:ext cx="288" cy="327"/>
              <a:chOff x="3456" y="2444"/>
              <a:chExt cx="288" cy="336"/>
            </a:xfrm>
          </p:grpSpPr>
          <p:sp>
            <p:nvSpPr>
              <p:cNvPr id="88105" name="Oval 116">
                <a:extLst>
                  <a:ext uri="{FF2B5EF4-FFF2-40B4-BE49-F238E27FC236}">
                    <a16:creationId xmlns:a16="http://schemas.microsoft.com/office/drawing/2014/main" xmlns="" id="{F0D99C9C-F6C6-446F-A326-796B88694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487"/>
                <a:ext cx="288" cy="288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8106" name="Text Box 121">
                <a:extLst>
                  <a:ext uri="{FF2B5EF4-FFF2-40B4-BE49-F238E27FC236}">
                    <a16:creationId xmlns:a16="http://schemas.microsoft.com/office/drawing/2014/main" xmlns="" id="{A7D87E75-D6A5-4D63-BE60-EDA9A3D8F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6" y="2444"/>
                <a:ext cx="278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8085" name="Text Box 122">
              <a:extLst>
                <a:ext uri="{FF2B5EF4-FFF2-40B4-BE49-F238E27FC236}">
                  <a16:creationId xmlns:a16="http://schemas.microsoft.com/office/drawing/2014/main" xmlns="" id="{12C8F052-DDFB-408F-A6A4-71341682D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2771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6" name="Text Box 123">
              <a:extLst>
                <a:ext uri="{FF2B5EF4-FFF2-40B4-BE49-F238E27FC236}">
                  <a16:creationId xmlns:a16="http://schemas.microsoft.com/office/drawing/2014/main" xmlns="" id="{5009D5A5-E9D3-432B-8C6B-F25647BFC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6" y="305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7" name="Text Box 124">
              <a:extLst>
                <a:ext uri="{FF2B5EF4-FFF2-40B4-BE49-F238E27FC236}">
                  <a16:creationId xmlns:a16="http://schemas.microsoft.com/office/drawing/2014/main" xmlns="" id="{727CFF70-C6B6-4CFD-8278-554244F41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70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8" name="Text Box 125">
              <a:extLst>
                <a:ext uri="{FF2B5EF4-FFF2-40B4-BE49-F238E27FC236}">
                  <a16:creationId xmlns:a16="http://schemas.microsoft.com/office/drawing/2014/main" xmlns="" id="{611A329E-685A-422E-BB07-9A4F68093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337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89" name="Line 126">
              <a:extLst>
                <a:ext uri="{FF2B5EF4-FFF2-40B4-BE49-F238E27FC236}">
                  <a16:creationId xmlns:a16="http://schemas.microsoft.com/office/drawing/2014/main" xmlns="" id="{238AA568-8AD7-4211-AD77-6D6FD138F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663"/>
              <a:ext cx="240" cy="1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0" name="Line 127">
              <a:extLst>
                <a:ext uri="{FF2B5EF4-FFF2-40B4-BE49-F238E27FC236}">
                  <a16:creationId xmlns:a16="http://schemas.microsoft.com/office/drawing/2014/main" xmlns="" id="{38EA106F-B95A-44A1-A8D1-AAEEAB826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3242"/>
              <a:ext cx="528" cy="5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1" name="Oval 128">
              <a:extLst>
                <a:ext uri="{FF2B5EF4-FFF2-40B4-BE49-F238E27FC236}">
                  <a16:creationId xmlns:a16="http://schemas.microsoft.com/office/drawing/2014/main" xmlns="" id="{DCB8E120-FCC3-403B-96FF-C6C4271D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009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2" name="Oval 129">
              <a:extLst>
                <a:ext uri="{FF2B5EF4-FFF2-40B4-BE49-F238E27FC236}">
                  <a16:creationId xmlns:a16="http://schemas.microsoft.com/office/drawing/2014/main" xmlns="" id="{55164D7D-910B-4949-90B8-45D54837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29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3" name="Oval 130">
              <a:extLst>
                <a:ext uri="{FF2B5EF4-FFF2-40B4-BE49-F238E27FC236}">
                  <a16:creationId xmlns:a16="http://schemas.microsoft.com/office/drawing/2014/main" xmlns="" id="{6FDB3131-8FD7-454F-AD68-5591369E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5" y="3756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4" name="Oval 131">
              <a:extLst>
                <a:ext uri="{FF2B5EF4-FFF2-40B4-BE49-F238E27FC236}">
                  <a16:creationId xmlns:a16="http://schemas.microsoft.com/office/drawing/2014/main" xmlns="" id="{5286906F-6D31-4E7B-9588-F8C068A5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774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095" name="Text Box 132">
              <a:extLst>
                <a:ext uri="{FF2B5EF4-FFF2-40B4-BE49-F238E27FC236}">
                  <a16:creationId xmlns:a16="http://schemas.microsoft.com/office/drawing/2014/main" xmlns="" id="{8EBAFA50-80EC-4C56-8A29-08ADF61FD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005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6" name="Text Box 133">
              <a:extLst>
                <a:ext uri="{FF2B5EF4-FFF2-40B4-BE49-F238E27FC236}">
                  <a16:creationId xmlns:a16="http://schemas.microsoft.com/office/drawing/2014/main" xmlns="" id="{C90929E2-7AE2-4BA3-AABA-FE1E83C17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425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7" name="Text Box 134">
              <a:extLst>
                <a:ext uri="{FF2B5EF4-FFF2-40B4-BE49-F238E27FC236}">
                  <a16:creationId xmlns:a16="http://schemas.microsoft.com/office/drawing/2014/main" xmlns="" id="{A37BC5CD-EB83-447F-9DBD-36F62F7D3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729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098" name="Line 136">
              <a:extLst>
                <a:ext uri="{FF2B5EF4-FFF2-40B4-BE49-F238E27FC236}">
                  <a16:creationId xmlns:a16="http://schemas.microsoft.com/office/drawing/2014/main" xmlns="" id="{3F4FE59C-72ED-4E26-8CE4-B760F9406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8" y="2869"/>
              <a:ext cx="288" cy="2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99" name="Oval 137">
              <a:extLst>
                <a:ext uri="{FF2B5EF4-FFF2-40B4-BE49-F238E27FC236}">
                  <a16:creationId xmlns:a16="http://schemas.microsoft.com/office/drawing/2014/main" xmlns="" id="{280A34D8-022B-4D5C-BB64-4350ACCFF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682"/>
              <a:ext cx="288" cy="28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00" name="Oval 138">
              <a:extLst>
                <a:ext uri="{FF2B5EF4-FFF2-40B4-BE49-F238E27FC236}">
                  <a16:creationId xmlns:a16="http://schemas.microsoft.com/office/drawing/2014/main" xmlns="" id="{08BDE4A1-B099-4C94-BFE2-E02B96A7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3055"/>
              <a:ext cx="288" cy="281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8101" name="Text Box 139">
              <a:extLst>
                <a:ext uri="{FF2B5EF4-FFF2-40B4-BE49-F238E27FC236}">
                  <a16:creationId xmlns:a16="http://schemas.microsoft.com/office/drawing/2014/main" xmlns="" id="{0542A7B3-E2E6-46D0-B591-44BA55506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67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02" name="Text Box 140">
              <a:extLst>
                <a:ext uri="{FF2B5EF4-FFF2-40B4-BE49-F238E27FC236}">
                  <a16:creationId xmlns:a16="http://schemas.microsoft.com/office/drawing/2014/main" xmlns="" id="{BCF529A3-85F8-476A-8FB9-75CD30C91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0" y="301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103" name="Line 143">
              <a:extLst>
                <a:ext uri="{FF2B5EF4-FFF2-40B4-BE49-F238E27FC236}">
                  <a16:creationId xmlns:a16="http://schemas.microsoft.com/office/drawing/2014/main" xmlns="" id="{45E4C0A2-F16B-438A-A870-F279C0D84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15"/>
              <a:ext cx="288" cy="1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04" name="Text Box 145">
              <a:extLst>
                <a:ext uri="{FF2B5EF4-FFF2-40B4-BE49-F238E27FC236}">
                  <a16:creationId xmlns:a16="http://schemas.microsoft.com/office/drawing/2014/main" xmlns="" id="{0B4BD343-F769-437B-86E3-5AFD91322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74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3BC63087-2605-4F8A-9872-6540155E5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xmlns="" id="{439492DB-34D1-4047-BEFF-EF7F3BAB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8DAD758-FD65-48E9-8010-873B0AC1D16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66</a:t>
            </a:fld>
            <a:endParaRPr lang="en-US" altLang="zh-CN" sz="2400"/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xmlns="" id="{D30897B7-3E71-4342-88CD-E0DCE51F8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xmlns="" id="{58A98B53-280B-41C7-BD8F-BCBA14CDA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对树的遍历主要有两种：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先根（次序）遍历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后根（次序）遍历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xmlns="" id="{FF6B7F31-F6D6-47FB-94B9-54A05BC84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89095" name="Group 73">
            <a:extLst>
              <a:ext uri="{FF2B5EF4-FFF2-40B4-BE49-F238E27FC236}">
                <a16:creationId xmlns:a16="http://schemas.microsoft.com/office/drawing/2014/main" xmlns="" id="{B6BEB5BD-852A-4364-A0C8-3B0D2648340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89096" name="Line 74">
              <a:extLst>
                <a:ext uri="{FF2B5EF4-FFF2-40B4-BE49-F238E27FC236}">
                  <a16:creationId xmlns:a16="http://schemas.microsoft.com/office/drawing/2014/main" xmlns="" id="{F7DAA427-912F-45DC-AF4E-84F7A7A3E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097" name="Line 75">
              <a:extLst>
                <a:ext uri="{FF2B5EF4-FFF2-40B4-BE49-F238E27FC236}">
                  <a16:creationId xmlns:a16="http://schemas.microsoft.com/office/drawing/2014/main" xmlns="" id="{568C3146-2499-40CC-BE09-E8BF9BC65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098" name="Oval 76">
              <a:extLst>
                <a:ext uri="{FF2B5EF4-FFF2-40B4-BE49-F238E27FC236}">
                  <a16:creationId xmlns:a16="http://schemas.microsoft.com/office/drawing/2014/main" xmlns="" id="{1FD67877-C4EF-442D-B3B8-E2AB896E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9099" name="Line 77">
              <a:extLst>
                <a:ext uri="{FF2B5EF4-FFF2-40B4-BE49-F238E27FC236}">
                  <a16:creationId xmlns:a16="http://schemas.microsoft.com/office/drawing/2014/main" xmlns="" id="{A6798061-7F2F-4580-8078-C92646F78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0" name="Oval 78">
              <a:extLst>
                <a:ext uri="{FF2B5EF4-FFF2-40B4-BE49-F238E27FC236}">
                  <a16:creationId xmlns:a16="http://schemas.microsoft.com/office/drawing/2014/main" xmlns="" id="{B835F458-8660-44F1-9BCD-11B0C8596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89101" name="Line 79">
              <a:extLst>
                <a:ext uri="{FF2B5EF4-FFF2-40B4-BE49-F238E27FC236}">
                  <a16:creationId xmlns:a16="http://schemas.microsoft.com/office/drawing/2014/main" xmlns="" id="{2CC7B9B0-082F-459B-B2AA-EE1CB1A92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2" name="Oval 80">
              <a:extLst>
                <a:ext uri="{FF2B5EF4-FFF2-40B4-BE49-F238E27FC236}">
                  <a16:creationId xmlns:a16="http://schemas.microsoft.com/office/drawing/2014/main" xmlns="" id="{D2610B1D-EEBB-4C29-B32A-45E7CF65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89103" name="Line 81">
              <a:extLst>
                <a:ext uri="{FF2B5EF4-FFF2-40B4-BE49-F238E27FC236}">
                  <a16:creationId xmlns:a16="http://schemas.microsoft.com/office/drawing/2014/main" xmlns="" id="{DC5B3C37-C5F7-405B-8097-818EB97AE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4" name="Oval 82">
              <a:extLst>
                <a:ext uri="{FF2B5EF4-FFF2-40B4-BE49-F238E27FC236}">
                  <a16:creationId xmlns:a16="http://schemas.microsoft.com/office/drawing/2014/main" xmlns="" id="{F41AE918-F390-4D01-8BC7-3C462332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89105" name="Oval 83">
              <a:extLst>
                <a:ext uri="{FF2B5EF4-FFF2-40B4-BE49-F238E27FC236}">
                  <a16:creationId xmlns:a16="http://schemas.microsoft.com/office/drawing/2014/main" xmlns="" id="{BA1DE63A-D091-4C10-A5F2-57E59BA51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89106" name="Oval 84">
              <a:extLst>
                <a:ext uri="{FF2B5EF4-FFF2-40B4-BE49-F238E27FC236}">
                  <a16:creationId xmlns:a16="http://schemas.microsoft.com/office/drawing/2014/main" xmlns="" id="{13C121D0-2F5E-4002-ABFE-18E4F6332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89107" name="Line 85">
              <a:extLst>
                <a:ext uri="{FF2B5EF4-FFF2-40B4-BE49-F238E27FC236}">
                  <a16:creationId xmlns:a16="http://schemas.microsoft.com/office/drawing/2014/main" xmlns="" id="{5FB7B9E3-874F-48C4-8FDD-DF2EBDF48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89108" name="Oval 86">
              <a:extLst>
                <a:ext uri="{FF2B5EF4-FFF2-40B4-BE49-F238E27FC236}">
                  <a16:creationId xmlns:a16="http://schemas.microsoft.com/office/drawing/2014/main" xmlns="" id="{3C9C39A4-8736-4DCE-9C69-F38F20E3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C7900574-5C70-49DB-BC85-E92D2F31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xmlns="" id="{A478CE09-BC6D-4CD5-8C5A-F8763EE1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ADA3DF4-C76C-44E9-8A0B-B45E2A4F7D1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67</a:t>
            </a:fld>
            <a:endParaRPr lang="en-US" altLang="zh-CN" sz="2400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xmlns="" id="{EF233016-7F2E-4B5F-8187-C5CE9A730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xmlns="" id="{9A5A2029-AC45-43DC-B218-17D01EA29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1. 先根（次序）遍历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当树非空时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访问根结点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依次先根遍历根的各棵子树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输出结果：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ABEFCDG</a:t>
            </a: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xmlns="" id="{FF3CD6D2-BAC7-45E5-8FA3-81EE6999F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0119" name="Group 7">
            <a:extLst>
              <a:ext uri="{FF2B5EF4-FFF2-40B4-BE49-F238E27FC236}">
                <a16:creationId xmlns:a16="http://schemas.microsoft.com/office/drawing/2014/main" xmlns="" id="{758805C3-7E7F-405E-8B21-3856069E7F1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90120" name="Line 8">
              <a:extLst>
                <a:ext uri="{FF2B5EF4-FFF2-40B4-BE49-F238E27FC236}">
                  <a16:creationId xmlns:a16="http://schemas.microsoft.com/office/drawing/2014/main" xmlns="" id="{6B9EEB6D-480C-4E24-B422-68899FD08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1" name="Line 9">
              <a:extLst>
                <a:ext uri="{FF2B5EF4-FFF2-40B4-BE49-F238E27FC236}">
                  <a16:creationId xmlns:a16="http://schemas.microsoft.com/office/drawing/2014/main" xmlns="" id="{B8352D7E-874E-4F4E-B7C7-F4212C0EB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2" name="Oval 10">
              <a:extLst>
                <a:ext uri="{FF2B5EF4-FFF2-40B4-BE49-F238E27FC236}">
                  <a16:creationId xmlns:a16="http://schemas.microsoft.com/office/drawing/2014/main" xmlns="" id="{21584907-5A47-407D-B39A-ACE1AE1E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0123" name="Line 11">
              <a:extLst>
                <a:ext uri="{FF2B5EF4-FFF2-40B4-BE49-F238E27FC236}">
                  <a16:creationId xmlns:a16="http://schemas.microsoft.com/office/drawing/2014/main" xmlns="" id="{2FF1D22E-A91F-429D-871E-F3ECE811A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4" name="Oval 12">
              <a:extLst>
                <a:ext uri="{FF2B5EF4-FFF2-40B4-BE49-F238E27FC236}">
                  <a16:creationId xmlns:a16="http://schemas.microsoft.com/office/drawing/2014/main" xmlns="" id="{D98F426C-1856-46D6-A032-D0AEA9AA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0125" name="Line 13">
              <a:extLst>
                <a:ext uri="{FF2B5EF4-FFF2-40B4-BE49-F238E27FC236}">
                  <a16:creationId xmlns:a16="http://schemas.microsoft.com/office/drawing/2014/main" xmlns="" id="{43E12EBC-CD55-4B35-86C7-CC5AF12DC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6" name="Oval 14">
              <a:extLst>
                <a:ext uri="{FF2B5EF4-FFF2-40B4-BE49-F238E27FC236}">
                  <a16:creationId xmlns:a16="http://schemas.microsoft.com/office/drawing/2014/main" xmlns="" id="{4FA204D8-A3A9-4E40-B108-0036E41E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0127" name="Line 15">
              <a:extLst>
                <a:ext uri="{FF2B5EF4-FFF2-40B4-BE49-F238E27FC236}">
                  <a16:creationId xmlns:a16="http://schemas.microsoft.com/office/drawing/2014/main" xmlns="" id="{5AD03C6D-1E4E-45D1-892F-985FA1DA6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28" name="Oval 16">
              <a:extLst>
                <a:ext uri="{FF2B5EF4-FFF2-40B4-BE49-F238E27FC236}">
                  <a16:creationId xmlns:a16="http://schemas.microsoft.com/office/drawing/2014/main" xmlns="" id="{B63B7725-5E2B-4CDB-9884-82F06661A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0129" name="Oval 17">
              <a:extLst>
                <a:ext uri="{FF2B5EF4-FFF2-40B4-BE49-F238E27FC236}">
                  <a16:creationId xmlns:a16="http://schemas.microsoft.com/office/drawing/2014/main" xmlns="" id="{01413FF8-990E-4EB1-8A85-88EEF568B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0130" name="Oval 18">
              <a:extLst>
                <a:ext uri="{FF2B5EF4-FFF2-40B4-BE49-F238E27FC236}">
                  <a16:creationId xmlns:a16="http://schemas.microsoft.com/office/drawing/2014/main" xmlns="" id="{42A09518-79DB-4E50-BC46-EC14453D5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0131" name="Line 19">
              <a:extLst>
                <a:ext uri="{FF2B5EF4-FFF2-40B4-BE49-F238E27FC236}">
                  <a16:creationId xmlns:a16="http://schemas.microsoft.com/office/drawing/2014/main" xmlns="" id="{657A638A-4B0D-4B51-8060-1173C64E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0132" name="Oval 20">
              <a:extLst>
                <a:ext uri="{FF2B5EF4-FFF2-40B4-BE49-F238E27FC236}">
                  <a16:creationId xmlns:a16="http://schemas.microsoft.com/office/drawing/2014/main" xmlns="" id="{1FEC46EE-E7A9-4189-8D0F-F27AEE2E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F7EFC711-0B5B-4B0F-A1F9-EBB8ECBEA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xmlns="" id="{7678406A-35FA-41A6-ABB3-0FD29631C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6D97EE-75E2-4964-B725-B89F03D2C2B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68</a:t>
            </a:fld>
            <a:endParaRPr lang="en-US" altLang="zh-CN" sz="2400"/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xmlns="" id="{8F04EB26-00A7-42E6-B00F-9EA9BE27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xmlns="" id="{74F1FC30-2D76-4C80-AEE4-584817155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5638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2. 后根（次序）遍历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 当树非空时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依次后根遍历根的各棵子树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访问根结点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输出结果：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EFBCGDA</a:t>
            </a:r>
          </a:p>
        </p:txBody>
      </p:sp>
      <p:sp>
        <p:nvSpPr>
          <p:cNvPr id="91142" name="Rectangle 6">
            <a:extLst>
              <a:ext uri="{FF2B5EF4-FFF2-40B4-BE49-F238E27FC236}">
                <a16:creationId xmlns:a16="http://schemas.microsoft.com/office/drawing/2014/main" xmlns="" id="{8030D592-8DF3-407A-8E9D-5A1163B1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1143" name="Group 7">
            <a:extLst>
              <a:ext uri="{FF2B5EF4-FFF2-40B4-BE49-F238E27FC236}">
                <a16:creationId xmlns:a16="http://schemas.microsoft.com/office/drawing/2014/main" xmlns="" id="{A07F9B5B-6178-4ADF-9045-5BF654AC03C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800600"/>
            <a:ext cx="2667000" cy="1795463"/>
            <a:chOff x="3696" y="2565"/>
            <a:chExt cx="1680" cy="1131"/>
          </a:xfrm>
        </p:grpSpPr>
        <p:sp>
          <p:nvSpPr>
            <p:cNvPr id="91144" name="Line 8">
              <a:extLst>
                <a:ext uri="{FF2B5EF4-FFF2-40B4-BE49-F238E27FC236}">
                  <a16:creationId xmlns:a16="http://schemas.microsoft.com/office/drawing/2014/main" xmlns="" id="{E14EA081-BD9A-4B42-A5E1-071F4F9DC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5" name="Line 9">
              <a:extLst>
                <a:ext uri="{FF2B5EF4-FFF2-40B4-BE49-F238E27FC236}">
                  <a16:creationId xmlns:a16="http://schemas.microsoft.com/office/drawing/2014/main" xmlns="" id="{DEF54749-8DC0-460C-AB0F-CA96B4388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6" name="Oval 10">
              <a:extLst>
                <a:ext uri="{FF2B5EF4-FFF2-40B4-BE49-F238E27FC236}">
                  <a16:creationId xmlns:a16="http://schemas.microsoft.com/office/drawing/2014/main" xmlns="" id="{81E491D7-D98F-49DC-9ABD-A3DCC9F8F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1147" name="Line 11">
              <a:extLst>
                <a:ext uri="{FF2B5EF4-FFF2-40B4-BE49-F238E27FC236}">
                  <a16:creationId xmlns:a16="http://schemas.microsoft.com/office/drawing/2014/main" xmlns="" id="{2CFBD5C8-B7E7-4566-851F-3429DAB7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48" name="Oval 12">
              <a:extLst>
                <a:ext uri="{FF2B5EF4-FFF2-40B4-BE49-F238E27FC236}">
                  <a16:creationId xmlns:a16="http://schemas.microsoft.com/office/drawing/2014/main" xmlns="" id="{7381B115-0C97-4B3D-9577-453A72228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1149" name="Line 13">
              <a:extLst>
                <a:ext uri="{FF2B5EF4-FFF2-40B4-BE49-F238E27FC236}">
                  <a16:creationId xmlns:a16="http://schemas.microsoft.com/office/drawing/2014/main" xmlns="" id="{C8768C27-829A-4E89-BBAD-575FD9F00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0" name="Oval 14">
              <a:extLst>
                <a:ext uri="{FF2B5EF4-FFF2-40B4-BE49-F238E27FC236}">
                  <a16:creationId xmlns:a16="http://schemas.microsoft.com/office/drawing/2014/main" xmlns="" id="{2CC8C26D-8AFA-4663-BB4F-D329802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1151" name="Line 15">
              <a:extLst>
                <a:ext uri="{FF2B5EF4-FFF2-40B4-BE49-F238E27FC236}">
                  <a16:creationId xmlns:a16="http://schemas.microsoft.com/office/drawing/2014/main" xmlns="" id="{83645D3A-33F2-4F9C-817D-5CE864F9F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2" name="Oval 16">
              <a:extLst>
                <a:ext uri="{FF2B5EF4-FFF2-40B4-BE49-F238E27FC236}">
                  <a16:creationId xmlns:a16="http://schemas.microsoft.com/office/drawing/2014/main" xmlns="" id="{B305409B-A7FE-49A5-B894-CEB565C9A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1153" name="Oval 17">
              <a:extLst>
                <a:ext uri="{FF2B5EF4-FFF2-40B4-BE49-F238E27FC236}">
                  <a16:creationId xmlns:a16="http://schemas.microsoft.com/office/drawing/2014/main" xmlns="" id="{76C14C0A-28FA-4869-B59E-6CF979DA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1154" name="Oval 18">
              <a:extLst>
                <a:ext uri="{FF2B5EF4-FFF2-40B4-BE49-F238E27FC236}">
                  <a16:creationId xmlns:a16="http://schemas.microsoft.com/office/drawing/2014/main" xmlns="" id="{8290C9BC-DA59-4A7E-A3A7-E2B5FD7D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1155" name="Line 19">
              <a:extLst>
                <a:ext uri="{FF2B5EF4-FFF2-40B4-BE49-F238E27FC236}">
                  <a16:creationId xmlns:a16="http://schemas.microsoft.com/office/drawing/2014/main" xmlns="" id="{4F569454-68EE-4881-A9C2-5278C56A3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841"/>
              <a:ext cx="0" cy="14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1156" name="Oval 20">
              <a:extLst>
                <a:ext uri="{FF2B5EF4-FFF2-40B4-BE49-F238E27FC236}">
                  <a16:creationId xmlns:a16="http://schemas.microsoft.com/office/drawing/2014/main" xmlns="" id="{53014C35-04FA-4A77-B19D-B52C22E38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E6A7819F-C9F0-4D4B-943C-7DD915A4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四、树的遍历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xmlns="" id="{ED5451BF-E6BC-426F-A97E-8865D3C97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68BBB2C-07D9-4C08-9EAC-EBEFCB97118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69</a:t>
            </a:fld>
            <a:endParaRPr lang="en-US" altLang="zh-CN" sz="2400"/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xmlns="" id="{AA35852C-4854-4861-BAEF-A363D6FFE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第五节　树与森林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xmlns="" id="{D3E42B2A-AA99-4C54-83AD-57921DFE1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3. 与二叉树遍历的关系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当采用</a:t>
            </a:r>
            <a:r>
              <a:rPr lang="zh-CN" altLang="en-US" b="1" i="1">
                <a:latin typeface="黑体" panose="02010609060101010101" pitchFamily="49" charset="-122"/>
                <a:ea typeface="黑体" panose="02010609060101010101" pitchFamily="49" charset="-122"/>
              </a:rPr>
              <a:t>孩子兄弟表示法</a:t>
            </a:r>
            <a:r>
              <a:rPr lang="zh-CN" altLang="en-US" i="1">
                <a:latin typeface="黑体" panose="02010609060101010101" pitchFamily="49" charset="-122"/>
                <a:ea typeface="黑体" panose="02010609060101010101" pitchFamily="49" charset="-122"/>
              </a:rPr>
              <a:t>表示树时：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树的先根遍历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，与树对应的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二叉树的先根遍历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完全相同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树的后根遍历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，与树对应的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二叉树的中根遍历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完全相同</a:t>
            </a:r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xmlns="" id="{08F5288E-A61F-4DD8-8FE5-617FA1A1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xmlns="" id="{D6B74C93-7CF2-4836-9DF0-D02C47570D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010275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AC13343-EE2E-4CEF-A25E-DBA20C4C6F6A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xmlns="" id="{E511C9D9-C7E4-45FF-A60A-ABA492D90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11263"/>
            <a:ext cx="3581400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树的存储结构</a:t>
            </a:r>
            <a:r>
              <a:rPr lang="zh-CN" altLang="en-US" sz="3200" dirty="0">
                <a:solidFill>
                  <a:srgbClr val="CC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xmlns="" id="{1FB8A53B-2200-4239-9C45-2E28F9A5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9288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树是非线性结构，该怎样存储？</a:t>
            </a:r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xmlns="" id="{ABACD74C-2417-4FF1-B240-F62BD019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571750"/>
            <a:ext cx="590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仍然有顺序存储、链式存储等方式。</a:t>
            </a:r>
            <a:r>
              <a:rPr lang="zh-CN" altLang="en-US" sz="24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366" name="Rectangle 12">
            <a:extLst>
              <a:ext uri="{FF2B5EF4-FFF2-40B4-BE49-F238E27FC236}">
                <a16:creationId xmlns:a16="http://schemas.microsoft.com/office/drawing/2014/main" xmlns="" id="{1735EDC8-44B1-4745-A7FE-CA588D6D4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824288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树的</a:t>
            </a: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顺序存储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方案应该怎样制定？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xmlns="" id="{D1FA72C7-412D-4006-87BE-6E8A6A70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46722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可规定为：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xmlns="" id="{53FBDBD5-5E5D-42F0-8DC8-06DAB16A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467225"/>
            <a:ext cx="668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从上至下、从左至右将树的结点依次存入内存。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6806A10E-2DD6-4A03-B284-C0F844B5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038725"/>
            <a:ext cx="1731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重大缺陷：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1F32A222-0ABB-4FAD-90B7-F20ED7FB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038725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100" b="1" kern="0" dirty="0">
                <a:latin typeface="黑体" pitchFamily="2" charset="-122"/>
                <a:ea typeface="黑体" pitchFamily="2" charset="-122"/>
              </a:rPr>
              <a:t>复原困难</a:t>
            </a: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xmlns="" id="{F7622DD8-46E6-475D-AD62-786C1D2F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395913"/>
            <a:ext cx="5029200" cy="533400"/>
          </a:xfrm>
          <a:prstGeom prst="wedgeRoundRectCallout">
            <a:avLst>
              <a:gd name="adj1" fmla="val -65343"/>
              <a:gd name="adj2" fmla="val -981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不能唯一复原就没有实用价值！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utoUpdateAnimBg="0"/>
      <p:bldP spid="487429" grpId="0" autoUpdateAnimBg="0"/>
      <p:bldP spid="487432" grpId="0" autoUpdateAnimBg="0"/>
      <p:bldP spid="15" grpId="0" autoUpdateAnimBg="0"/>
      <p:bldP spid="16" grpId="0" autoUpdateAnimBg="0"/>
      <p:bldP spid="17" grpId="0" autoUpdateAnimBg="0"/>
      <p:bldP spid="18" grpId="0" build="p" autoUpdateAnimBg="0"/>
      <p:bldP spid="19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A56BE0CC-306C-46FC-93D7-3385B81E5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xmlns="" id="{F0DE94C8-DA6D-4D16-875E-A05399C9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6D4946F-6857-46E7-9584-5C9E91D8D72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70</a:t>
            </a:fld>
            <a:endParaRPr lang="en-US" altLang="zh-CN" sz="2400"/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xmlns="" id="{9E87DABD-8F36-45D2-8840-208154BD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xmlns="" id="{F051AC85-31A4-4797-B7BB-E2EEEE7A4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路径：从树中一个结点到另一个结点之间的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构成这两个结点之间的路径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路径长度：路径上的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分支数目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树的路径长度：从树根到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每个结点的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右树路径长度为：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　2*1 + 3*2 + 1*3 = 11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xmlns="" id="{941B3D8F-5A20-4C55-A8D4-0ABBED20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3191" name="Group 21">
            <a:extLst>
              <a:ext uri="{FF2B5EF4-FFF2-40B4-BE49-F238E27FC236}">
                <a16:creationId xmlns:a16="http://schemas.microsoft.com/office/drawing/2014/main" xmlns="" id="{31A4F248-BA4F-4C28-A8C5-DD52C9F694C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071938"/>
            <a:ext cx="2667000" cy="2514600"/>
            <a:chOff x="3696" y="2565"/>
            <a:chExt cx="1680" cy="1584"/>
          </a:xfrm>
        </p:grpSpPr>
        <p:sp>
          <p:nvSpPr>
            <p:cNvPr id="93192" name="Line 22">
              <a:extLst>
                <a:ext uri="{FF2B5EF4-FFF2-40B4-BE49-F238E27FC236}">
                  <a16:creationId xmlns:a16="http://schemas.microsoft.com/office/drawing/2014/main" xmlns="" id="{F3D04875-8E11-4C8F-BF5B-320715D88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2736"/>
              <a:ext cx="36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3" name="Line 23">
              <a:extLst>
                <a:ext uri="{FF2B5EF4-FFF2-40B4-BE49-F238E27FC236}">
                  <a16:creationId xmlns:a16="http://schemas.microsoft.com/office/drawing/2014/main" xmlns="" id="{ADD06D4E-369A-42A4-A1FD-49075255F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736"/>
              <a:ext cx="360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4" name="Oval 24">
              <a:extLst>
                <a:ext uri="{FF2B5EF4-FFF2-40B4-BE49-F238E27FC236}">
                  <a16:creationId xmlns:a16="http://schemas.microsoft.com/office/drawing/2014/main" xmlns="" id="{B20B5687-5885-413A-849A-C7B64646F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56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3195" name="Line 25">
              <a:extLst>
                <a:ext uri="{FF2B5EF4-FFF2-40B4-BE49-F238E27FC236}">
                  <a16:creationId xmlns:a16="http://schemas.microsoft.com/office/drawing/2014/main" xmlns="" id="{65B0F2CD-4329-4973-BA4F-23BAF33EF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126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6" name="Oval 26">
              <a:extLst>
                <a:ext uri="{FF2B5EF4-FFF2-40B4-BE49-F238E27FC236}">
                  <a16:creationId xmlns:a16="http://schemas.microsoft.com/office/drawing/2014/main" xmlns="" id="{887A264A-0CF2-403F-AB8F-FB63A09F4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8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3197" name="Line 27">
              <a:extLst>
                <a:ext uri="{FF2B5EF4-FFF2-40B4-BE49-F238E27FC236}">
                  <a16:creationId xmlns:a16="http://schemas.microsoft.com/office/drawing/2014/main" xmlns="" id="{C5951791-5444-4592-8513-5A654320F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147"/>
              <a:ext cx="21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198" name="Oval 28">
              <a:extLst>
                <a:ext uri="{FF2B5EF4-FFF2-40B4-BE49-F238E27FC236}">
                  <a16:creationId xmlns:a16="http://schemas.microsoft.com/office/drawing/2014/main" xmlns="" id="{AF4569D8-6F9D-461C-BE78-0CF02B37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3199" name="Line 29">
              <a:extLst>
                <a:ext uri="{FF2B5EF4-FFF2-40B4-BE49-F238E27FC236}">
                  <a16:creationId xmlns:a16="http://schemas.microsoft.com/office/drawing/2014/main" xmlns="" id="{D41B7184-3BF1-4316-83B1-0E52B7960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147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200" name="Oval 30">
              <a:extLst>
                <a:ext uri="{FF2B5EF4-FFF2-40B4-BE49-F238E27FC236}">
                  <a16:creationId xmlns:a16="http://schemas.microsoft.com/office/drawing/2014/main" xmlns="" id="{6FB38FE9-20B0-4B1F-8941-73AEB5AF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93201" name="Oval 31">
              <a:extLst>
                <a:ext uri="{FF2B5EF4-FFF2-40B4-BE49-F238E27FC236}">
                  <a16:creationId xmlns:a16="http://schemas.microsoft.com/office/drawing/2014/main" xmlns="" id="{BC139AB4-20FA-4A03-AD89-3FB34F49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9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3202" name="Line 32">
              <a:extLst>
                <a:ext uri="{FF2B5EF4-FFF2-40B4-BE49-F238E27FC236}">
                  <a16:creationId xmlns:a16="http://schemas.microsoft.com/office/drawing/2014/main" xmlns="" id="{532D0E12-55D3-496D-864E-5747B2211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600"/>
              <a:ext cx="264" cy="3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3203" name="Oval 33">
              <a:extLst>
                <a:ext uri="{FF2B5EF4-FFF2-40B4-BE49-F238E27FC236}">
                  <a16:creationId xmlns:a16="http://schemas.microsoft.com/office/drawing/2014/main" xmlns="" id="{6EBA874B-3619-4268-B5AA-C222598B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86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93204" name="Oval 34">
              <a:extLst>
                <a:ext uri="{FF2B5EF4-FFF2-40B4-BE49-F238E27FC236}">
                  <a16:creationId xmlns:a16="http://schemas.microsoft.com/office/drawing/2014/main" xmlns="" id="{12B5FB16-4154-4821-B151-3BB05D6C8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34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C0DB3DC2-0C63-465C-8A84-B9323258C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xmlns="" id="{FDE14B6A-F545-4D4B-8EF4-3A9F595F0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7FE6C47-DBA0-4028-ADE5-04F732B2200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71</a:t>
            </a:fld>
            <a:endParaRPr lang="en-US" altLang="zh-CN" sz="2400"/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xmlns="" id="{DA1B2CF2-6C0C-4139-BD93-7BC243FA8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08AB028C-1E56-4B31-AAF0-1468EAA65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带权路径长度：从结点到树根之间的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路径长度与结点上权的乘积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树的带权路径长度(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WPL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)：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树中所有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叶子结点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的带权路径长度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WPL = 2*5+3*3+2*4=27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xmlns="" id="{2E0833D3-9CE4-4350-BEB4-487D9337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4215" name="Group 24">
            <a:extLst>
              <a:ext uri="{FF2B5EF4-FFF2-40B4-BE49-F238E27FC236}">
                <a16:creationId xmlns:a16="http://schemas.microsoft.com/office/drawing/2014/main" xmlns="" id="{59A89226-659A-4215-9CCE-A5AB5433DFE3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19600"/>
            <a:ext cx="2667000" cy="2362200"/>
            <a:chOff x="3840" y="2832"/>
            <a:chExt cx="1680" cy="1488"/>
          </a:xfrm>
        </p:grpSpPr>
        <p:grpSp>
          <p:nvGrpSpPr>
            <p:cNvPr id="94216" name="Group 7">
              <a:extLst>
                <a:ext uri="{FF2B5EF4-FFF2-40B4-BE49-F238E27FC236}">
                  <a16:creationId xmlns:a16="http://schemas.microsoft.com/office/drawing/2014/main" xmlns="" id="{D7EBDF7B-A3FB-4DF8-937F-DA219F53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32"/>
              <a:ext cx="1680" cy="1488"/>
              <a:chOff x="3696" y="2565"/>
              <a:chExt cx="1680" cy="1584"/>
            </a:xfrm>
          </p:grpSpPr>
          <p:sp>
            <p:nvSpPr>
              <p:cNvPr id="94220" name="Line 8">
                <a:extLst>
                  <a:ext uri="{FF2B5EF4-FFF2-40B4-BE49-F238E27FC236}">
                    <a16:creationId xmlns:a16="http://schemas.microsoft.com/office/drawing/2014/main" xmlns="" id="{7D3F5B31-E062-41D8-9955-58E04B6C5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2736"/>
                <a:ext cx="360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1" name="Line 9">
                <a:extLst>
                  <a:ext uri="{FF2B5EF4-FFF2-40B4-BE49-F238E27FC236}">
                    <a16:creationId xmlns:a16="http://schemas.microsoft.com/office/drawing/2014/main" xmlns="" id="{ADF7998E-0AD8-4D02-937E-558223F0C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2736"/>
                <a:ext cx="360" cy="3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2" name="Oval 10">
                <a:extLst>
                  <a:ext uri="{FF2B5EF4-FFF2-40B4-BE49-F238E27FC236}">
                    <a16:creationId xmlns:a16="http://schemas.microsoft.com/office/drawing/2014/main" xmlns="" id="{54E0B2D8-7F52-425E-82FD-3780FA8F7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65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94223" name="Line 11">
                <a:extLst>
                  <a:ext uri="{FF2B5EF4-FFF2-40B4-BE49-F238E27FC236}">
                    <a16:creationId xmlns:a16="http://schemas.microsoft.com/office/drawing/2014/main" xmlns="" id="{60B2F9DA-9AE5-4EF2-B73F-834DA753B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6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4" name="Oval 12">
                <a:extLst>
                  <a:ext uri="{FF2B5EF4-FFF2-40B4-BE49-F238E27FC236}">
                    <a16:creationId xmlns:a16="http://schemas.microsoft.com/office/drawing/2014/main" xmlns="" id="{DADE68BB-5F4A-43ED-BE18-2BD9B7D85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387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94225" name="Line 13">
                <a:extLst>
                  <a:ext uri="{FF2B5EF4-FFF2-40B4-BE49-F238E27FC236}">
                    <a16:creationId xmlns:a16="http://schemas.microsoft.com/office/drawing/2014/main" xmlns="" id="{214CD893-BD5F-4C97-B1D9-4FDE44166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147"/>
                <a:ext cx="216" cy="28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6" name="Oval 14">
                <a:extLst>
                  <a:ext uri="{FF2B5EF4-FFF2-40B4-BE49-F238E27FC236}">
                    <a16:creationId xmlns:a16="http://schemas.microsoft.com/office/drawing/2014/main" xmlns="" id="{6E98B394-DA46-4058-B6FF-06B77DFDF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  <p:sp>
            <p:nvSpPr>
              <p:cNvPr id="94227" name="Line 15">
                <a:extLst>
                  <a:ext uri="{FF2B5EF4-FFF2-40B4-BE49-F238E27FC236}">
                    <a16:creationId xmlns:a16="http://schemas.microsoft.com/office/drawing/2014/main" xmlns="" id="{4FDEF5DF-05F3-437C-9DD3-71D59D013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2" y="3147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28" name="Oval 16">
                <a:extLst>
                  <a:ext uri="{FF2B5EF4-FFF2-40B4-BE49-F238E27FC236}">
                    <a16:creationId xmlns:a16="http://schemas.microsoft.com/office/drawing/2014/main" xmlns="" id="{D18F7750-4F30-48C7-A7FE-71BB4180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F</a:t>
                </a:r>
              </a:p>
            </p:txBody>
          </p:sp>
          <p:sp>
            <p:nvSpPr>
              <p:cNvPr id="94229" name="Oval 17">
                <a:extLst>
                  <a:ext uri="{FF2B5EF4-FFF2-40B4-BE49-F238E27FC236}">
                    <a16:creationId xmlns:a16="http://schemas.microsoft.com/office/drawing/2014/main" xmlns="" id="{1A82DEDF-83FA-4FEF-835E-42FAC79BA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97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  <p:sp>
            <p:nvSpPr>
              <p:cNvPr id="94230" name="Line 18">
                <a:extLst>
                  <a:ext uri="{FF2B5EF4-FFF2-40B4-BE49-F238E27FC236}">
                    <a16:creationId xmlns:a16="http://schemas.microsoft.com/office/drawing/2014/main" xmlns="" id="{80BB9FDA-F900-40C9-8628-DBA35977E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3600"/>
                <a:ext cx="264" cy="309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94231" name="Oval 19">
                <a:extLst>
                  <a:ext uri="{FF2B5EF4-FFF2-40B4-BE49-F238E27FC236}">
                    <a16:creationId xmlns:a16="http://schemas.microsoft.com/office/drawing/2014/main" xmlns="" id="{025527FA-8A31-40B4-8630-8084CBCF4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3861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G</a:t>
                </a:r>
              </a:p>
            </p:txBody>
          </p:sp>
          <p:sp>
            <p:nvSpPr>
              <p:cNvPr id="94232" name="Oval 20">
                <a:extLst>
                  <a:ext uri="{FF2B5EF4-FFF2-40B4-BE49-F238E27FC236}">
                    <a16:creationId xmlns:a16="http://schemas.microsoft.com/office/drawing/2014/main" xmlns="" id="{90B0D186-B8E8-4770-9AE6-DC52E0918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40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r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  <p:sp>
          <p:nvSpPr>
            <p:cNvPr id="94217" name="Text Box 21">
              <a:extLst>
                <a:ext uri="{FF2B5EF4-FFF2-40B4-BE49-F238E27FC236}">
                  <a16:creationId xmlns:a16="http://schemas.microsoft.com/office/drawing/2014/main" xmlns="" id="{87AE12FD-1EB8-40E7-BEDD-78C577F44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4218" name="Text Box 22">
              <a:extLst>
                <a:ext uri="{FF2B5EF4-FFF2-40B4-BE49-F238E27FC236}">
                  <a16:creationId xmlns:a16="http://schemas.microsoft.com/office/drawing/2014/main" xmlns="" id="{B6498F84-702C-44DE-9708-0572A0A8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84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３</a:t>
              </a:r>
            </a:p>
          </p:txBody>
        </p:sp>
        <p:sp>
          <p:nvSpPr>
            <p:cNvPr id="94219" name="Text Box 23">
              <a:extLst>
                <a:ext uri="{FF2B5EF4-FFF2-40B4-BE49-F238E27FC236}">
                  <a16:creationId xmlns:a16="http://schemas.microsoft.com/office/drawing/2014/main" xmlns="" id="{D5A9A766-E55D-4027-85F7-DBD8B0E74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４</a:t>
              </a: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5C8A42DF-227C-4D96-A314-1F7045885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一、最优二叉树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xmlns="" id="{2DB01A7E-40CB-436A-8E2D-46E0A261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E41AD4F-1E34-43B2-AB04-0F9ECAE6246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72</a:t>
            </a:fld>
            <a:endParaRPr lang="en-US" altLang="zh-CN" sz="2400"/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xmlns="" id="{86944E15-B32F-4155-93DF-64804015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xmlns="" id="{1E5BA497-C8D6-4B3E-968E-CF8AE23D7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最优二叉树：假设二叉树有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个叶子，其每个叶子结点带权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则带权路径长度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WPL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最小的二叉树称为最优二叉树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赫夫曼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Huffman)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树就是一棵最优二叉树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WPL = 1*5+2*3+2*4=19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xmlns="" id="{479BF07B-9F2C-4E33-97FB-ED4B1E6B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5239" name="Group 25">
            <a:extLst>
              <a:ext uri="{FF2B5EF4-FFF2-40B4-BE49-F238E27FC236}">
                <a16:creationId xmlns:a16="http://schemas.microsoft.com/office/drawing/2014/main" xmlns="" id="{CE342977-F4D3-46BC-8313-AF13123D2DF6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5049838"/>
            <a:ext cx="2552700" cy="1731962"/>
            <a:chOff x="3792" y="2832"/>
            <a:chExt cx="1608" cy="1091"/>
          </a:xfrm>
        </p:grpSpPr>
        <p:sp>
          <p:nvSpPr>
            <p:cNvPr id="95240" name="Line 9">
              <a:extLst>
                <a:ext uri="{FF2B5EF4-FFF2-40B4-BE49-F238E27FC236}">
                  <a16:creationId xmlns:a16="http://schemas.microsoft.com/office/drawing/2014/main" xmlns="" id="{70478D13-DB37-474E-B365-9BEA278B9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2993"/>
              <a:ext cx="360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1" name="Line 10">
              <a:extLst>
                <a:ext uri="{FF2B5EF4-FFF2-40B4-BE49-F238E27FC236}">
                  <a16:creationId xmlns:a16="http://schemas.microsoft.com/office/drawing/2014/main" xmlns="" id="{EC439F18-A7E5-4E90-8735-328D9DF56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93"/>
              <a:ext cx="360" cy="31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2" name="Oval 11">
              <a:extLst>
                <a:ext uri="{FF2B5EF4-FFF2-40B4-BE49-F238E27FC236}">
                  <a16:creationId xmlns:a16="http://schemas.microsoft.com/office/drawing/2014/main" xmlns="" id="{FE2692F1-39AB-42AF-B534-045314BD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32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5243" name="Line 12">
              <a:extLst>
                <a:ext uri="{FF2B5EF4-FFF2-40B4-BE49-F238E27FC236}">
                  <a16:creationId xmlns:a16="http://schemas.microsoft.com/office/drawing/2014/main" xmlns="" id="{6FEFE4E1-A6EC-471F-BD4A-DE90726F5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88"/>
              <a:ext cx="264" cy="2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4" name="Oval 13">
              <a:extLst>
                <a:ext uri="{FF2B5EF4-FFF2-40B4-BE49-F238E27FC236}">
                  <a16:creationId xmlns:a16="http://schemas.microsoft.com/office/drawing/2014/main" xmlns="" id="{4CC0D1BB-575A-40A7-BA2B-38B0C66E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33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5245" name="Line 14">
              <a:extLst>
                <a:ext uri="{FF2B5EF4-FFF2-40B4-BE49-F238E27FC236}">
                  <a16:creationId xmlns:a16="http://schemas.microsoft.com/office/drawing/2014/main" xmlns="" id="{C816F3D0-4125-4FC7-A38E-8B45BAFB4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08"/>
              <a:ext cx="216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5246" name="Oval 15">
              <a:extLst>
                <a:ext uri="{FF2B5EF4-FFF2-40B4-BE49-F238E27FC236}">
                  <a16:creationId xmlns:a16="http://schemas.microsoft.com/office/drawing/2014/main" xmlns="" id="{EC3E1A9F-C3B6-4703-A12B-0F4AEF296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5247" name="Oval 18">
              <a:extLst>
                <a:ext uri="{FF2B5EF4-FFF2-40B4-BE49-F238E27FC236}">
                  <a16:creationId xmlns:a16="http://schemas.microsoft.com/office/drawing/2014/main" xmlns="" id="{3448822F-D772-45B5-997F-1AF0FCCAC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5248" name="Oval 21">
              <a:extLst>
                <a:ext uri="{FF2B5EF4-FFF2-40B4-BE49-F238E27FC236}">
                  <a16:creationId xmlns:a16="http://schemas.microsoft.com/office/drawing/2014/main" xmlns="" id="{43F743DE-8D50-4EE2-AE14-80C329D8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3653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5249" name="Text Box 22">
              <a:extLst>
                <a:ext uri="{FF2B5EF4-FFF2-40B4-BE49-F238E27FC236}">
                  <a16:creationId xmlns:a16="http://schemas.microsoft.com/office/drawing/2014/main" xmlns="" id="{AE47757E-2EB3-46FB-A974-1CFBAEF9A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5250" name="Text Box 23">
              <a:extLst>
                <a:ext uri="{FF2B5EF4-FFF2-40B4-BE49-F238E27FC236}">
                  <a16:creationId xmlns:a16="http://schemas.microsoft.com/office/drawing/2014/main" xmlns="" id="{F14D3AB2-5167-4574-AF93-A1699E0C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３</a:t>
              </a:r>
            </a:p>
          </p:txBody>
        </p:sp>
        <p:sp>
          <p:nvSpPr>
            <p:cNvPr id="95251" name="Text Box 24">
              <a:extLst>
                <a:ext uri="{FF2B5EF4-FFF2-40B4-BE49-F238E27FC236}">
                  <a16:creationId xmlns:a16="http://schemas.microsoft.com/office/drawing/2014/main" xmlns="" id="{4F4829C6-A821-49F6-A7C2-F0FE3A9E4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４</a:t>
              </a: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08E10657-0601-4676-9CF2-A64388F21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树(构造)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xmlns="" id="{613DB37E-4301-4055-BECA-AA687B1E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8FEF48D6-8110-4DBA-B208-9919278ECC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73</a:t>
            </a:fld>
            <a:endParaRPr lang="en-US" altLang="zh-CN" sz="2400"/>
          </a:p>
        </p:txBody>
      </p:sp>
      <p:sp>
        <p:nvSpPr>
          <p:cNvPr id="96260" name="Text Box 4">
            <a:extLst>
              <a:ext uri="{FF2B5EF4-FFF2-40B4-BE49-F238E27FC236}">
                <a16:creationId xmlns:a16="http://schemas.microsoft.com/office/drawing/2014/main" xmlns="" id="{DA03D9A0-AEC4-4A03-B7B2-8356767BC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xmlns="" id="{8DE73D25-6E0D-49CD-B3DA-1C0CD3D09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树中，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权值最大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的结点离根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权值最小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的结点离根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最远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xmlns="" id="{15025B14-A67D-40C3-B7EC-E4EB8765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6263" name="Group 7">
            <a:extLst>
              <a:ext uri="{FF2B5EF4-FFF2-40B4-BE49-F238E27FC236}">
                <a16:creationId xmlns:a16="http://schemas.microsoft.com/office/drawing/2014/main" xmlns="" id="{A29A77DD-CAA4-4676-891A-8F34118D84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48200"/>
            <a:ext cx="2552700" cy="1731963"/>
            <a:chOff x="3792" y="2832"/>
            <a:chExt cx="1608" cy="1091"/>
          </a:xfrm>
        </p:grpSpPr>
        <p:sp>
          <p:nvSpPr>
            <p:cNvPr id="96264" name="Line 8">
              <a:extLst>
                <a:ext uri="{FF2B5EF4-FFF2-40B4-BE49-F238E27FC236}">
                  <a16:creationId xmlns:a16="http://schemas.microsoft.com/office/drawing/2014/main" xmlns="" id="{E6A8D9E2-43FE-498D-919E-8995C954A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2993"/>
              <a:ext cx="360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5" name="Line 9">
              <a:extLst>
                <a:ext uri="{FF2B5EF4-FFF2-40B4-BE49-F238E27FC236}">
                  <a16:creationId xmlns:a16="http://schemas.microsoft.com/office/drawing/2014/main" xmlns="" id="{8473DEDD-D7E6-4AEA-9E4E-38EB2788F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993"/>
              <a:ext cx="360" cy="31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6" name="Oval 10">
              <a:extLst>
                <a:ext uri="{FF2B5EF4-FFF2-40B4-BE49-F238E27FC236}">
                  <a16:creationId xmlns:a16="http://schemas.microsoft.com/office/drawing/2014/main" xmlns="" id="{1AEADEFC-5789-4BCC-9F58-F9449AD66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832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6267" name="Line 11">
              <a:extLst>
                <a:ext uri="{FF2B5EF4-FFF2-40B4-BE49-F238E27FC236}">
                  <a16:creationId xmlns:a16="http://schemas.microsoft.com/office/drawing/2014/main" xmlns="" id="{ADC71B7F-8AFE-4A4B-9510-93C5A7080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388"/>
              <a:ext cx="264" cy="2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68" name="Oval 12">
              <a:extLst>
                <a:ext uri="{FF2B5EF4-FFF2-40B4-BE49-F238E27FC236}">
                  <a16:creationId xmlns:a16="http://schemas.microsoft.com/office/drawing/2014/main" xmlns="" id="{2D667B1C-7DA7-4EB9-9C33-B64E018F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33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96269" name="Line 13">
              <a:extLst>
                <a:ext uri="{FF2B5EF4-FFF2-40B4-BE49-F238E27FC236}">
                  <a16:creationId xmlns:a16="http://schemas.microsoft.com/office/drawing/2014/main" xmlns="" id="{9D674C94-F2B6-4AE8-940A-5615382F4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408"/>
              <a:ext cx="216" cy="27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96270" name="Oval 14">
              <a:extLst>
                <a:ext uri="{FF2B5EF4-FFF2-40B4-BE49-F238E27FC236}">
                  <a16:creationId xmlns:a16="http://schemas.microsoft.com/office/drawing/2014/main" xmlns="" id="{E4304812-73F4-4C8F-9B88-57F32869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96271" name="Oval 15">
              <a:extLst>
                <a:ext uri="{FF2B5EF4-FFF2-40B4-BE49-F238E27FC236}">
                  <a16:creationId xmlns:a16="http://schemas.microsoft.com/office/drawing/2014/main" xmlns="" id="{A64164C2-641B-4798-BA6A-8775E7857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218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96272" name="Oval 16">
              <a:extLst>
                <a:ext uri="{FF2B5EF4-FFF2-40B4-BE49-F238E27FC236}">
                  <a16:creationId xmlns:a16="http://schemas.microsoft.com/office/drawing/2014/main" xmlns="" id="{BB75CFA4-95B2-4B61-8EFB-1BA83F5B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3653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6273" name="Text Box 17">
              <a:extLst>
                <a:ext uri="{FF2B5EF4-FFF2-40B4-BE49-F238E27FC236}">
                  <a16:creationId xmlns:a16="http://schemas.microsoft.com/office/drawing/2014/main" xmlns="" id="{E66D981F-7608-4E33-961A-2129C9241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5</a:t>
              </a:r>
            </a:p>
          </p:txBody>
        </p:sp>
        <p:sp>
          <p:nvSpPr>
            <p:cNvPr id="96274" name="Text Box 18">
              <a:extLst>
                <a:ext uri="{FF2B5EF4-FFF2-40B4-BE49-F238E27FC236}">
                  <a16:creationId xmlns:a16="http://schemas.microsoft.com/office/drawing/2014/main" xmlns="" id="{D1D1BE97-9135-484A-988D-C375B950A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45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３</a:t>
              </a:r>
            </a:p>
          </p:txBody>
        </p:sp>
        <p:sp>
          <p:nvSpPr>
            <p:cNvPr id="96275" name="Text Box 19">
              <a:extLst>
                <a:ext uri="{FF2B5EF4-FFF2-40B4-BE49-F238E27FC236}">
                  <a16:creationId xmlns:a16="http://schemas.microsoft.com/office/drawing/2014/main" xmlns="" id="{859EC6C7-E426-412F-AAD6-193018C8D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/>
                <a:t>４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3B75D61F-B65C-4C54-91BA-F76E85B1D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13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树(算法)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xmlns="" id="{F5BDBD3B-8063-4B07-8EEC-6E53F39A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043A7DC-D029-4CE6-B743-53AB6298907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74</a:t>
            </a:fld>
            <a:endParaRPr lang="en-US" altLang="zh-CN" sz="2400"/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xmlns="" id="{9715AB1F-5C3F-41CA-A611-C63B71448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xmlns="" id="{4B7AE93A-5003-48B7-BEA3-4BFDE1CB6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2357438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1.根据给定的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个权值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棵二叉树的集合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={T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, 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}，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其中每棵二叉树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中只有一个权值为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800" b="1" baseline="-250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2.在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选取两棵根结点的权值最小的树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，作为左、右子树构造一棵新的二叉树，且置其根结点的权值为其左、右子树权值之和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3.在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这两棵树，同时将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新得到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的二叉树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4.重复2, 3，直到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只含一棵树为止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xmlns="" id="{CF792E37-D5F3-422F-A067-27FB00D5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xmlns="" id="{8CC86BB4-0567-414F-AA08-8C85F42F1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树(举例)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xmlns="" id="{B337815A-D913-4FC5-9D00-550B7BE5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9D3952B-5A55-4F17-B7F6-069682D0267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75</a:t>
            </a:fld>
            <a:endParaRPr lang="en-US" altLang="zh-CN" sz="2400"/>
          </a:p>
        </p:txBody>
      </p:sp>
      <p:sp>
        <p:nvSpPr>
          <p:cNvPr id="98308" name="Text Box 4">
            <a:extLst>
              <a:ext uri="{FF2B5EF4-FFF2-40B4-BE49-F238E27FC236}">
                <a16:creationId xmlns:a16="http://schemas.microsoft.com/office/drawing/2014/main" xmlns="" id="{4E60DD62-D01E-4171-B8ED-8EA18015E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98309" name="Rectangle 6">
            <a:extLst>
              <a:ext uri="{FF2B5EF4-FFF2-40B4-BE49-F238E27FC236}">
                <a16:creationId xmlns:a16="http://schemas.microsoft.com/office/drawing/2014/main" xmlns="" id="{C73C0417-FE04-406B-998A-3F35E934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98310" name="Group 73">
            <a:extLst>
              <a:ext uri="{FF2B5EF4-FFF2-40B4-BE49-F238E27FC236}">
                <a16:creationId xmlns:a16="http://schemas.microsoft.com/office/drawing/2014/main" xmlns="" id="{FC504BED-977E-4C89-A61C-F3EC5E9C1953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636838"/>
            <a:ext cx="6548438" cy="4003675"/>
            <a:chOff x="768" y="1680"/>
            <a:chExt cx="4125" cy="2522"/>
          </a:xfrm>
        </p:grpSpPr>
        <p:sp>
          <p:nvSpPr>
            <p:cNvPr id="98311" name="Text Box 8">
              <a:extLst>
                <a:ext uri="{FF2B5EF4-FFF2-40B4-BE49-F238E27FC236}">
                  <a16:creationId xmlns:a16="http://schemas.microsoft.com/office/drawing/2014/main" xmlns="" id="{CE188191-4B28-45FD-B0B4-810E3CBF6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680"/>
              <a:ext cx="12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{5} {2} {4}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2" name="Text Box 9">
              <a:extLst>
                <a:ext uri="{FF2B5EF4-FFF2-40B4-BE49-F238E27FC236}">
                  <a16:creationId xmlns:a16="http://schemas.microsoft.com/office/drawing/2014/main" xmlns="" id="{8F81B160-ABBE-44E9-A99D-5BCD3B924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5" y="1680"/>
              <a:ext cx="10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{5} {6}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3" name="Text Box 10">
              <a:extLst>
                <a:ext uri="{FF2B5EF4-FFF2-40B4-BE49-F238E27FC236}">
                  <a16:creationId xmlns:a16="http://schemas.microsoft.com/office/drawing/2014/main" xmlns="" id="{C22B4C6A-7AEB-4AA2-ADD5-3CF4C45B7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10"/>
              <a:ext cx="9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{7} {11}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14" name="Rectangle 11">
              <a:extLst>
                <a:ext uri="{FF2B5EF4-FFF2-40B4-BE49-F238E27FC236}">
                  <a16:creationId xmlns:a16="http://schemas.microsoft.com/office/drawing/2014/main" xmlns="" id="{E234FCBD-DBB1-45AA-81E2-7F946E67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2118"/>
              <a:ext cx="236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5" name="Rectangle 12">
              <a:extLst>
                <a:ext uri="{FF2B5EF4-FFF2-40B4-BE49-F238E27FC236}">
                  <a16:creationId xmlns:a16="http://schemas.microsoft.com/office/drawing/2014/main" xmlns="" id="{481028F3-3865-43BA-9F4F-9C23C28DF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6" name="Rectangle 13">
              <a:extLst>
                <a:ext uri="{FF2B5EF4-FFF2-40B4-BE49-F238E27FC236}">
                  <a16:creationId xmlns:a16="http://schemas.microsoft.com/office/drawing/2014/main" xmlns="" id="{05BBEFE3-7C8B-4250-B1B9-76BF617C5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7" name="Rectangle 14">
              <a:extLst>
                <a:ext uri="{FF2B5EF4-FFF2-40B4-BE49-F238E27FC236}">
                  <a16:creationId xmlns:a16="http://schemas.microsoft.com/office/drawing/2014/main" xmlns="" id="{DF06454B-A06F-4103-92FE-01A744A44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118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18" name="Text Box 15">
              <a:extLst>
                <a:ext uri="{FF2B5EF4-FFF2-40B4-BE49-F238E27FC236}">
                  <a16:creationId xmlns:a16="http://schemas.microsoft.com/office/drawing/2014/main" xmlns="" id="{650A3041-B5C3-4F77-8251-738E4E08A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083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19" name="Text Box 16">
              <a:extLst>
                <a:ext uri="{FF2B5EF4-FFF2-40B4-BE49-F238E27FC236}">
                  <a16:creationId xmlns:a16="http://schemas.microsoft.com/office/drawing/2014/main" xmlns="" id="{80B21243-F237-405F-AEA9-6B7CF5F8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3" y="2078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0" name="Text Box 17">
              <a:extLst>
                <a:ext uri="{FF2B5EF4-FFF2-40B4-BE49-F238E27FC236}">
                  <a16:creationId xmlns:a16="http://schemas.microsoft.com/office/drawing/2014/main" xmlns="" id="{81F58487-0486-4FB7-A1A9-84FFD8641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0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1" name="Text Box 18">
              <a:extLst>
                <a:ext uri="{FF2B5EF4-FFF2-40B4-BE49-F238E27FC236}">
                  <a16:creationId xmlns:a16="http://schemas.microsoft.com/office/drawing/2014/main" xmlns="" id="{D5BF176E-5C06-4B20-AC74-30FFFEECD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20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2" name="Text Box 19">
              <a:extLst>
                <a:ext uri="{FF2B5EF4-FFF2-40B4-BE49-F238E27FC236}">
                  <a16:creationId xmlns:a16="http://schemas.microsoft.com/office/drawing/2014/main" xmlns="" id="{BF53E636-3D82-46D8-A0C9-9086882D3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4" y="238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初始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23" name="Text Box 20">
              <a:extLst>
                <a:ext uri="{FF2B5EF4-FFF2-40B4-BE49-F238E27FC236}">
                  <a16:creationId xmlns:a16="http://schemas.microsoft.com/office/drawing/2014/main" xmlns="" id="{F3774CF3-2E60-4A4C-9E68-D9105F05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531"/>
              <a:ext cx="8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{2} {4}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98324" name="Group 21">
              <a:extLst>
                <a:ext uri="{FF2B5EF4-FFF2-40B4-BE49-F238E27FC236}">
                  <a16:creationId xmlns:a16="http://schemas.microsoft.com/office/drawing/2014/main" xmlns="" id="{E51B7698-4FB1-4EBB-BFE9-0BB8AC994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0" y="1985"/>
              <a:ext cx="1326" cy="597"/>
              <a:chOff x="3456" y="1145"/>
              <a:chExt cx="1344" cy="807"/>
            </a:xfrm>
          </p:grpSpPr>
          <p:sp>
            <p:nvSpPr>
              <p:cNvPr id="98363" name="Line 22">
                <a:extLst>
                  <a:ext uri="{FF2B5EF4-FFF2-40B4-BE49-F238E27FC236}">
                    <a16:creationId xmlns:a16="http://schemas.microsoft.com/office/drawing/2014/main" xmlns="" id="{8616D3A0-CE41-48D0-ACA1-ED27A05A7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21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4" name="Line 23">
                <a:extLst>
                  <a:ext uri="{FF2B5EF4-FFF2-40B4-BE49-F238E27FC236}">
                    <a16:creationId xmlns:a16="http://schemas.microsoft.com/office/drawing/2014/main" xmlns="" id="{7E4802B9-E843-4B33-91F9-881B90ECD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2" y="1421"/>
                <a:ext cx="144" cy="2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5" name="Rectangle 24">
                <a:extLst>
                  <a:ext uri="{FF2B5EF4-FFF2-40B4-BE49-F238E27FC236}">
                    <a16:creationId xmlns:a16="http://schemas.microsoft.com/office/drawing/2014/main" xmlns="" id="{45CFA746-F3CC-499D-AE0E-91C354735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29"/>
                <a:ext cx="240" cy="24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6" name="Rectangle 25">
                <a:extLst>
                  <a:ext uri="{FF2B5EF4-FFF2-40B4-BE49-F238E27FC236}">
                    <a16:creationId xmlns:a16="http://schemas.microsoft.com/office/drawing/2014/main" xmlns="" id="{5BBFB48F-91B7-4B33-8A4E-C8FF2F06D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229"/>
                <a:ext cx="240" cy="24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7" name="Rectangle 26">
                <a:extLst>
                  <a:ext uri="{FF2B5EF4-FFF2-40B4-BE49-F238E27FC236}">
                    <a16:creationId xmlns:a16="http://schemas.microsoft.com/office/drawing/2014/main" xmlns="" id="{8DCB743E-BBE7-49AC-89AD-F103B5297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61"/>
                <a:ext cx="240" cy="239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8" name="Rectangle 27">
                <a:extLst>
                  <a:ext uri="{FF2B5EF4-FFF2-40B4-BE49-F238E27FC236}">
                    <a16:creationId xmlns:a16="http://schemas.microsoft.com/office/drawing/2014/main" xmlns="" id="{8105AE9A-A49F-4258-B0D5-41EB6563D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661"/>
                <a:ext cx="240" cy="239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69" name="Oval 28">
                <a:extLst>
                  <a:ext uri="{FF2B5EF4-FFF2-40B4-BE49-F238E27FC236}">
                    <a16:creationId xmlns:a16="http://schemas.microsoft.com/office/drawing/2014/main" xmlns="" id="{74D5411A-F178-434B-934A-C424AF329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1181"/>
                <a:ext cx="294" cy="288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8370" name="Text Box 29">
                <a:extLst>
                  <a:ext uri="{FF2B5EF4-FFF2-40B4-BE49-F238E27FC236}">
                    <a16:creationId xmlns:a16="http://schemas.microsoft.com/office/drawing/2014/main" xmlns="" id="{0DC13F07-101B-453B-899F-3C00A1D028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0" y="1183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7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1" name="Text Box 30">
                <a:extLst>
                  <a:ext uri="{FF2B5EF4-FFF2-40B4-BE49-F238E27FC236}">
                    <a16:creationId xmlns:a16="http://schemas.microsoft.com/office/drawing/2014/main" xmlns="" id="{52C7A9F3-1148-467B-8C53-0F2929C31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6" y="1175"/>
                <a:ext cx="198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5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2" name="Text Box 31">
                <a:extLst>
                  <a:ext uri="{FF2B5EF4-FFF2-40B4-BE49-F238E27FC236}">
                    <a16:creationId xmlns:a16="http://schemas.microsoft.com/office/drawing/2014/main" xmlns="" id="{3EE6A7DB-C7AD-4DD7-B1E5-8248D7650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1" y="1614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3" name="Text Box 32">
                <a:extLst>
                  <a:ext uri="{FF2B5EF4-FFF2-40B4-BE49-F238E27FC236}">
                    <a16:creationId xmlns:a16="http://schemas.microsoft.com/office/drawing/2014/main" xmlns="" id="{77876F70-D326-4F18-89EB-1A04CD1C96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6" y="1614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4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374" name="Text Box 33">
                <a:extLst>
                  <a:ext uri="{FF2B5EF4-FFF2-40B4-BE49-F238E27FC236}">
                    <a16:creationId xmlns:a16="http://schemas.microsoft.com/office/drawing/2014/main" xmlns="" id="{F1ED4E9F-9C63-4821-B9A2-3E0574B9C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" y="1145"/>
                <a:ext cx="199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8325" name="Text Box 34">
              <a:extLst>
                <a:ext uri="{FF2B5EF4-FFF2-40B4-BE49-F238E27FC236}">
                  <a16:creationId xmlns:a16="http://schemas.microsoft.com/office/drawing/2014/main" xmlns="" id="{B794656B-51B4-4ED8-907D-D3E1A2FAD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816"/>
              <a:ext cx="6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F : {18} 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98326" name="Line 35">
              <a:extLst>
                <a:ext uri="{FF2B5EF4-FFF2-40B4-BE49-F238E27FC236}">
                  <a16:creationId xmlns:a16="http://schemas.microsoft.com/office/drawing/2014/main" xmlns="" id="{591D9C87-2AF0-4487-9F8C-0608F89210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4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7" name="Line 36">
              <a:extLst>
                <a:ext uri="{FF2B5EF4-FFF2-40B4-BE49-F238E27FC236}">
                  <a16:creationId xmlns:a16="http://schemas.microsoft.com/office/drawing/2014/main" xmlns="" id="{699D87EA-03DC-4D60-A570-F4E02BF7A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8" name="Line 37">
              <a:extLst>
                <a:ext uri="{FF2B5EF4-FFF2-40B4-BE49-F238E27FC236}">
                  <a16:creationId xmlns:a16="http://schemas.microsoft.com/office/drawing/2014/main" xmlns="" id="{A530B4BF-EDA2-4939-97A0-B8C2946F9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8" y="3517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9" name="Line 38">
              <a:extLst>
                <a:ext uri="{FF2B5EF4-FFF2-40B4-BE49-F238E27FC236}">
                  <a16:creationId xmlns:a16="http://schemas.microsoft.com/office/drawing/2014/main" xmlns="" id="{A71106E3-78C0-44BB-81B4-4CA92A846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1" y="3475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0" name="Rectangle 39">
              <a:extLst>
                <a:ext uri="{FF2B5EF4-FFF2-40B4-BE49-F238E27FC236}">
                  <a16:creationId xmlns:a16="http://schemas.microsoft.com/office/drawing/2014/main" xmlns="" id="{EE6430A0-B37F-4ADA-A781-6A676739B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3304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1" name="Rectangle 40">
              <a:extLst>
                <a:ext uri="{FF2B5EF4-FFF2-40B4-BE49-F238E27FC236}">
                  <a16:creationId xmlns:a16="http://schemas.microsoft.com/office/drawing/2014/main" xmlns="" id="{0B91D39F-2BB7-4F53-BC58-5BDC9C77E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304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2" name="Rectangle 41">
              <a:extLst>
                <a:ext uri="{FF2B5EF4-FFF2-40B4-BE49-F238E27FC236}">
                  <a16:creationId xmlns:a16="http://schemas.microsoft.com/office/drawing/2014/main" xmlns="" id="{661CA2BE-E7BF-4AD1-85A6-595F735EC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3652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3" name="Rectangle 42">
              <a:extLst>
                <a:ext uri="{FF2B5EF4-FFF2-40B4-BE49-F238E27FC236}">
                  <a16:creationId xmlns:a16="http://schemas.microsoft.com/office/drawing/2014/main" xmlns="" id="{2D78BE4B-DC45-4D8E-8E68-510EED9CA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3652"/>
              <a:ext cx="236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4" name="Oval 43">
              <a:extLst>
                <a:ext uri="{FF2B5EF4-FFF2-40B4-BE49-F238E27FC236}">
                  <a16:creationId xmlns:a16="http://schemas.microsoft.com/office/drawing/2014/main" xmlns="" id="{1EFCFD50-E372-4A22-B7CB-F532FA058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297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35" name="Oval 44">
              <a:extLst>
                <a:ext uri="{FF2B5EF4-FFF2-40B4-BE49-F238E27FC236}">
                  <a16:creationId xmlns:a16="http://schemas.microsoft.com/office/drawing/2014/main" xmlns="" id="{56717C18-2D26-43B7-9C3C-BB402447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984"/>
              <a:ext cx="285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98336" name="Text Box 45">
              <a:extLst>
                <a:ext uri="{FF2B5EF4-FFF2-40B4-BE49-F238E27FC236}">
                  <a16:creationId xmlns:a16="http://schemas.microsoft.com/office/drawing/2014/main" xmlns="" id="{8610FFB2-1E61-4373-9DF9-181AA5150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" y="32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7" name="Text Box 46">
              <a:extLst>
                <a:ext uri="{FF2B5EF4-FFF2-40B4-BE49-F238E27FC236}">
                  <a16:creationId xmlns:a16="http://schemas.microsoft.com/office/drawing/2014/main" xmlns="" id="{0551A3B6-3A65-491E-A109-E7D447559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" y="326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8" name="Text Box 47">
              <a:extLst>
                <a:ext uri="{FF2B5EF4-FFF2-40B4-BE49-F238E27FC236}">
                  <a16:creationId xmlns:a16="http://schemas.microsoft.com/office/drawing/2014/main" xmlns="" id="{71F523F5-BD68-4A70-A7CF-9235DCEA9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36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39" name="Text Box 48">
              <a:extLst>
                <a:ext uri="{FF2B5EF4-FFF2-40B4-BE49-F238E27FC236}">
                  <a16:creationId xmlns:a16="http://schemas.microsoft.com/office/drawing/2014/main" xmlns="" id="{B37D71CB-B3F9-4D01-BF45-414C43322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618"/>
              <a:ext cx="1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0" name="Text Box 49">
              <a:extLst>
                <a:ext uri="{FF2B5EF4-FFF2-40B4-BE49-F238E27FC236}">
                  <a16:creationId xmlns:a16="http://schemas.microsoft.com/office/drawing/2014/main" xmlns="" id="{BED66E96-CAA5-4CF8-9CAD-35526665E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327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1" name="Text Box 50">
              <a:extLst>
                <a:ext uri="{FF2B5EF4-FFF2-40B4-BE49-F238E27FC236}">
                  <a16:creationId xmlns:a16="http://schemas.microsoft.com/office/drawing/2014/main" xmlns="" id="{A6EF8CD3-73B9-4F6F-9985-FAA00EFE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" y="3917"/>
              <a:ext cx="8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{5} {6}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42" name="Line 51">
              <a:extLst>
                <a:ext uri="{FF2B5EF4-FFF2-40B4-BE49-F238E27FC236}">
                  <a16:creationId xmlns:a16="http://schemas.microsoft.com/office/drawing/2014/main" xmlns="" id="{54A9E87C-0A08-4B24-9B5C-1B88CEB03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9" y="3162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3" name="Line 52">
              <a:extLst>
                <a:ext uri="{FF2B5EF4-FFF2-40B4-BE49-F238E27FC236}">
                  <a16:creationId xmlns:a16="http://schemas.microsoft.com/office/drawing/2014/main" xmlns="" id="{0D22C7A4-8557-4784-A2F7-CB855D64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3126"/>
              <a:ext cx="143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4" name="Line 53">
              <a:extLst>
                <a:ext uri="{FF2B5EF4-FFF2-40B4-BE49-F238E27FC236}">
                  <a16:creationId xmlns:a16="http://schemas.microsoft.com/office/drawing/2014/main" xmlns="" id="{3138C9D9-E6B1-4B00-A073-455CEBB8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48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5" name="Line 54">
              <a:extLst>
                <a:ext uri="{FF2B5EF4-FFF2-40B4-BE49-F238E27FC236}">
                  <a16:creationId xmlns:a16="http://schemas.microsoft.com/office/drawing/2014/main" xmlns="" id="{3E4EA3A9-2E36-4DCC-8C92-C8A71183B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5" y="3475"/>
              <a:ext cx="143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46" name="Rectangle 55">
              <a:extLst>
                <a:ext uri="{FF2B5EF4-FFF2-40B4-BE49-F238E27FC236}">
                  <a16:creationId xmlns:a16="http://schemas.microsoft.com/office/drawing/2014/main" xmlns="" id="{8190DFCD-09C9-4E57-A015-A23919E3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" y="3304"/>
              <a:ext cx="236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7" name="Rectangle 56">
              <a:extLst>
                <a:ext uri="{FF2B5EF4-FFF2-40B4-BE49-F238E27FC236}">
                  <a16:creationId xmlns:a16="http://schemas.microsoft.com/office/drawing/2014/main" xmlns="" id="{F63791BA-55D2-4D68-B97A-D43CCE43A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3652"/>
              <a:ext cx="237" cy="1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8" name="Oval 57">
              <a:extLst>
                <a:ext uri="{FF2B5EF4-FFF2-40B4-BE49-F238E27FC236}">
                  <a16:creationId xmlns:a16="http://schemas.microsoft.com/office/drawing/2014/main" xmlns="" id="{537D5A73-4F7C-474A-B6BE-6A645282C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297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49" name="Oval 58">
              <a:extLst>
                <a:ext uri="{FF2B5EF4-FFF2-40B4-BE49-F238E27FC236}">
                  <a16:creationId xmlns:a16="http://schemas.microsoft.com/office/drawing/2014/main" xmlns="" id="{C71DDCA7-FA16-4594-8641-238245A3E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984"/>
              <a:ext cx="284" cy="21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0" name="Text Box 59">
              <a:extLst>
                <a:ext uri="{FF2B5EF4-FFF2-40B4-BE49-F238E27FC236}">
                  <a16:creationId xmlns:a16="http://schemas.microsoft.com/office/drawing/2014/main" xmlns="" id="{DFF7C421-7AE6-4A22-BBDC-19A46334D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7" y="361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5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1" name="Text Box 60">
              <a:extLst>
                <a:ext uri="{FF2B5EF4-FFF2-40B4-BE49-F238E27FC236}">
                  <a16:creationId xmlns:a16="http://schemas.microsoft.com/office/drawing/2014/main" xmlns="" id="{0B218F8C-F071-432C-8B43-779B0B6EF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3952"/>
              <a:ext cx="9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隶书" pitchFamily="49" charset="-122"/>
                </a:rPr>
                <a:t>合并</a:t>
              </a:r>
              <a:r>
                <a:rPr lang="zh-CN" altLang="en-US" sz="2000" b="1">
                  <a:latin typeface="Times New Roman" panose="02020603050405020304" pitchFamily="18" charset="0"/>
                </a:rPr>
                <a:t>{7} {11}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2" name="Line 61">
              <a:extLst>
                <a:ext uri="{FF2B5EF4-FFF2-40B4-BE49-F238E27FC236}">
                  <a16:creationId xmlns:a16="http://schemas.microsoft.com/office/drawing/2014/main" xmlns="" id="{E27427B1-1C2D-4EB8-BC10-4CCA01853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7" y="380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3" name="Line 62">
              <a:extLst>
                <a:ext uri="{FF2B5EF4-FFF2-40B4-BE49-F238E27FC236}">
                  <a16:creationId xmlns:a16="http://schemas.microsoft.com/office/drawing/2014/main" xmlns="" id="{30CB0FA2-4B92-4A52-83FF-092B118AE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0" y="3801"/>
              <a:ext cx="142" cy="213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4" name="Rectangle 63">
              <a:extLst>
                <a:ext uri="{FF2B5EF4-FFF2-40B4-BE49-F238E27FC236}">
                  <a16:creationId xmlns:a16="http://schemas.microsoft.com/office/drawing/2014/main" xmlns="" id="{220E087D-0667-4922-9998-586C5A72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3979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5" name="Rectangle 64">
              <a:extLst>
                <a:ext uri="{FF2B5EF4-FFF2-40B4-BE49-F238E27FC236}">
                  <a16:creationId xmlns:a16="http://schemas.microsoft.com/office/drawing/2014/main" xmlns="" id="{395090E5-227B-4037-91CA-9B579B47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979"/>
              <a:ext cx="237" cy="17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6" name="Oval 65">
              <a:extLst>
                <a:ext uri="{FF2B5EF4-FFF2-40B4-BE49-F238E27FC236}">
                  <a16:creationId xmlns:a16="http://schemas.microsoft.com/office/drawing/2014/main" xmlns="" id="{C908DD07-8E01-4DE5-8C74-2C9CE699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8" y="3623"/>
              <a:ext cx="284" cy="214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8357" name="Text Box 66">
              <a:extLst>
                <a:ext uri="{FF2B5EF4-FFF2-40B4-BE49-F238E27FC236}">
                  <a16:creationId xmlns:a16="http://schemas.microsoft.com/office/drawing/2014/main" xmlns="" id="{91ABC4BE-AB2C-4403-9ADD-EAE009859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39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2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8" name="Text Box 67">
              <a:extLst>
                <a:ext uri="{FF2B5EF4-FFF2-40B4-BE49-F238E27FC236}">
                  <a16:creationId xmlns:a16="http://schemas.microsoft.com/office/drawing/2014/main" xmlns="" id="{B8334330-810A-4592-B1DA-87A53DDBD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3263"/>
              <a:ext cx="1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7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59" name="Text Box 68">
              <a:extLst>
                <a:ext uri="{FF2B5EF4-FFF2-40B4-BE49-F238E27FC236}">
                  <a16:creationId xmlns:a16="http://schemas.microsoft.com/office/drawing/2014/main" xmlns="" id="{66514AC0-9701-4AA6-A5A9-F6F365D303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" y="39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4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0" name="Text Box 69">
              <a:extLst>
                <a:ext uri="{FF2B5EF4-FFF2-40B4-BE49-F238E27FC236}">
                  <a16:creationId xmlns:a16="http://schemas.microsoft.com/office/drawing/2014/main" xmlns="" id="{79695647-27F8-4977-9F6F-5955B6311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3590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6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1" name="Text Box 70">
              <a:extLst>
                <a:ext uri="{FF2B5EF4-FFF2-40B4-BE49-F238E27FC236}">
                  <a16:creationId xmlns:a16="http://schemas.microsoft.com/office/drawing/2014/main" xmlns="" id="{A21CAE3D-1AF2-4B91-8792-FE2A3605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8" y="327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11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8362" name="Text Box 71">
              <a:extLst>
                <a:ext uri="{FF2B5EF4-FFF2-40B4-BE49-F238E27FC236}">
                  <a16:creationId xmlns:a16="http://schemas.microsoft.com/office/drawing/2014/main" xmlns="" id="{0CD022E9-01C6-4A53-BCD0-764E8B475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2981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18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>
            <a:extLst>
              <a:ext uri="{FF2B5EF4-FFF2-40B4-BE49-F238E27FC236}">
                <a16:creationId xmlns:a16="http://schemas.microsoft.com/office/drawing/2014/main" xmlns="" id="{E1D1C6AF-8CFF-44DE-ABDE-B576DEDDDE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7A89C25-4DF8-4F1B-8BF2-3F6C12A3F694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zh-CN" sz="24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4A15AA4C-0C9A-447C-8184-EC23D1B01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28625"/>
            <a:ext cx="82867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657225" algn="l"/>
              </a:tabLs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Garamond" panose="02020404030301010803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Garamond" panose="02020404030301010803" pitchFamily="18" charset="0"/>
              </a:rPr>
              <a:t>练习：有</a:t>
            </a:r>
            <a:r>
              <a:rPr lang="en-US" altLang="zh-CN" sz="2400" b="1">
                <a:latin typeface="Garamond" panose="02020404030301010803" pitchFamily="18" charset="0"/>
              </a:rPr>
              <a:t>7</a:t>
            </a:r>
            <a:r>
              <a:rPr lang="zh-CN" altLang="en-US" sz="2400" b="1">
                <a:latin typeface="Garamond" panose="02020404030301010803" pitchFamily="18" charset="0"/>
              </a:rPr>
              <a:t>个带权结点，其权值分别为</a:t>
            </a:r>
            <a:r>
              <a:rPr lang="en-US" altLang="zh-CN" sz="2400" b="1">
                <a:latin typeface="Garamond" panose="02020404030301010803" pitchFamily="18" charset="0"/>
              </a:rPr>
              <a:t>4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7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8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2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5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16</a:t>
            </a:r>
            <a:r>
              <a:rPr lang="zh-CN" altLang="en-US" sz="2400" b="1">
                <a:latin typeface="Garamond" panose="02020404030301010803" pitchFamily="18" charset="0"/>
              </a:rPr>
              <a:t>，</a:t>
            </a:r>
            <a:r>
              <a:rPr lang="en-US" altLang="zh-CN" sz="2400" b="1">
                <a:latin typeface="Garamond" panose="02020404030301010803" pitchFamily="18" charset="0"/>
              </a:rPr>
              <a:t>30</a:t>
            </a:r>
            <a:r>
              <a:rPr lang="zh-CN" altLang="en-US" sz="2400" b="1">
                <a:latin typeface="Garamond" panose="02020404030301010803" pitchFamily="18" charset="0"/>
              </a:rPr>
              <a:t>，试以它们为叶子结点构造一棵赫夫曼树，并计算其</a:t>
            </a:r>
            <a:r>
              <a:rPr lang="en-US" altLang="zh-CN" sz="2400" b="1">
                <a:latin typeface="Garamond" panose="02020404030301010803" pitchFamily="18" charset="0"/>
              </a:rPr>
              <a:t>WPL</a:t>
            </a:r>
            <a:r>
              <a:rPr lang="zh-CN" altLang="en-US" sz="2400" b="1">
                <a:latin typeface="Garamond" panose="02020404030301010803" pitchFamily="18" charset="0"/>
              </a:rPr>
              <a:t>。</a:t>
            </a:r>
          </a:p>
        </p:txBody>
      </p:sp>
      <p:grpSp>
        <p:nvGrpSpPr>
          <p:cNvPr id="2" name="组合 116">
            <a:extLst>
              <a:ext uri="{FF2B5EF4-FFF2-40B4-BE49-F238E27FC236}">
                <a16:creationId xmlns:a16="http://schemas.microsoft.com/office/drawing/2014/main" xmlns="" id="{D4034D2E-884D-4E85-9EF5-CA6F1044A43C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500313"/>
            <a:ext cx="2446337" cy="3754437"/>
            <a:chOff x="3571868" y="2928934"/>
            <a:chExt cx="2446352" cy="3754461"/>
          </a:xfrm>
        </p:grpSpPr>
        <p:grpSp>
          <p:nvGrpSpPr>
            <p:cNvPr id="99334" name="组合 68">
              <a:extLst>
                <a:ext uri="{FF2B5EF4-FFF2-40B4-BE49-F238E27FC236}">
                  <a16:creationId xmlns:a16="http://schemas.microsoft.com/office/drawing/2014/main" xmlns="" id="{D47DC34A-FFA1-4522-8A7D-AAE9B213FA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2066" y="5572140"/>
              <a:ext cx="374650" cy="396875"/>
              <a:chOff x="1347788" y="3276601"/>
              <a:chExt cx="374650" cy="396875"/>
            </a:xfrm>
          </p:grpSpPr>
          <p:sp>
            <p:nvSpPr>
              <p:cNvPr id="99371" name="Rectangle 11">
                <a:extLst>
                  <a:ext uri="{FF2B5EF4-FFF2-40B4-BE49-F238E27FC236}">
                    <a16:creationId xmlns:a16="http://schemas.microsoft.com/office/drawing/2014/main" xmlns="" id="{4E31A9F8-CC76-4B90-92A8-39CA8360B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6" y="3332162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72" name="Text Box 15">
                <a:extLst>
                  <a:ext uri="{FF2B5EF4-FFF2-40B4-BE49-F238E27FC236}">
                    <a16:creationId xmlns:a16="http://schemas.microsoft.com/office/drawing/2014/main" xmlns="" id="{6C69F8D6-33BD-49A0-9261-6F1B58D8A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>
                    <a:latin typeface="Times New Roman" panose="02020603050405020304" pitchFamily="18" charset="0"/>
                  </a:rPr>
                  <a:t>7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9335" name="Oval 44">
              <a:extLst>
                <a:ext uri="{FF2B5EF4-FFF2-40B4-BE49-F238E27FC236}">
                  <a16:creationId xmlns:a16="http://schemas.microsoft.com/office/drawing/2014/main" xmlns="" id="{585DC830-3311-4C4B-B901-C54BF0B9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5643576"/>
              <a:ext cx="452440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6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99336" name="组合 69">
              <a:extLst>
                <a:ext uri="{FF2B5EF4-FFF2-40B4-BE49-F238E27FC236}">
                  <a16:creationId xmlns:a16="http://schemas.microsoft.com/office/drawing/2014/main" xmlns="" id="{DD0BBAEE-5117-417E-B315-B7950BB2A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6286520"/>
              <a:ext cx="374650" cy="396875"/>
              <a:chOff x="1347788" y="3276601"/>
              <a:chExt cx="374650" cy="396875"/>
            </a:xfrm>
          </p:grpSpPr>
          <p:sp>
            <p:nvSpPr>
              <p:cNvPr id="99369" name="Rectangle 11">
                <a:extLst>
                  <a:ext uri="{FF2B5EF4-FFF2-40B4-BE49-F238E27FC236}">
                    <a16:creationId xmlns:a16="http://schemas.microsoft.com/office/drawing/2014/main" xmlns="" id="{8755C4F1-1ED0-4A8A-BAB6-311C1AF2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7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70" name="Text Box 15">
                <a:extLst>
                  <a:ext uri="{FF2B5EF4-FFF2-40B4-BE49-F238E27FC236}">
                    <a16:creationId xmlns:a16="http://schemas.microsoft.com/office/drawing/2014/main" xmlns="" id="{85B1BC7B-860E-4495-B1F4-61C4A635A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4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7" name="组合 72">
              <a:extLst>
                <a:ext uri="{FF2B5EF4-FFF2-40B4-BE49-F238E27FC236}">
                  <a16:creationId xmlns:a16="http://schemas.microsoft.com/office/drawing/2014/main" xmlns="" id="{4C6D85EB-E84F-45A5-910A-DDB3852B4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43570" y="5572140"/>
              <a:ext cx="374650" cy="396875"/>
              <a:chOff x="1347788" y="3276601"/>
              <a:chExt cx="374650" cy="396875"/>
            </a:xfrm>
          </p:grpSpPr>
          <p:sp>
            <p:nvSpPr>
              <p:cNvPr id="99367" name="Rectangle 11">
                <a:extLst>
                  <a:ext uri="{FF2B5EF4-FFF2-40B4-BE49-F238E27FC236}">
                    <a16:creationId xmlns:a16="http://schemas.microsoft.com/office/drawing/2014/main" xmlns="" id="{035B42B7-EE34-47A4-8277-0CBBF0B91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6" y="3332162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8" name="Text Box 15">
                <a:extLst>
                  <a:ext uri="{FF2B5EF4-FFF2-40B4-BE49-F238E27FC236}">
                    <a16:creationId xmlns:a16="http://schemas.microsoft.com/office/drawing/2014/main" xmlns="" id="{5EAB024C-29E2-4B4D-BF04-581A37711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8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8" name="组合 75">
              <a:extLst>
                <a:ext uri="{FF2B5EF4-FFF2-40B4-BE49-F238E27FC236}">
                  <a16:creationId xmlns:a16="http://schemas.microsoft.com/office/drawing/2014/main" xmlns="" id="{B535BE4F-53BF-49B6-A843-7FE6AE799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496" y="6286520"/>
              <a:ext cx="374650" cy="396875"/>
              <a:chOff x="1347788" y="3276601"/>
              <a:chExt cx="374650" cy="396875"/>
            </a:xfrm>
          </p:grpSpPr>
          <p:sp>
            <p:nvSpPr>
              <p:cNvPr id="99365" name="Rectangle 11">
                <a:extLst>
                  <a:ext uri="{FF2B5EF4-FFF2-40B4-BE49-F238E27FC236}">
                    <a16:creationId xmlns:a16="http://schemas.microsoft.com/office/drawing/2014/main" xmlns="" id="{1EA28156-F35C-4814-9F33-5241F5BFB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6" name="Text Box 15">
                <a:extLst>
                  <a:ext uri="{FF2B5EF4-FFF2-40B4-BE49-F238E27FC236}">
                    <a16:creationId xmlns:a16="http://schemas.microsoft.com/office/drawing/2014/main" xmlns="" id="{106689FC-349D-4859-AD8B-3BF7A4A7D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39" name="组合 78">
              <a:extLst>
                <a:ext uri="{FF2B5EF4-FFF2-40B4-BE49-F238E27FC236}">
                  <a16:creationId xmlns:a16="http://schemas.microsoft.com/office/drawing/2014/main" xmlns="" id="{C9CE4648-3411-45EE-ACB3-399CFBDCEB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68" y="5643578"/>
              <a:ext cx="374650" cy="396875"/>
              <a:chOff x="1347788" y="3276601"/>
              <a:chExt cx="374650" cy="396875"/>
            </a:xfrm>
          </p:grpSpPr>
          <p:sp>
            <p:nvSpPr>
              <p:cNvPr id="99363" name="Rectangle 11">
                <a:extLst>
                  <a:ext uri="{FF2B5EF4-FFF2-40B4-BE49-F238E27FC236}">
                    <a16:creationId xmlns:a16="http://schemas.microsoft.com/office/drawing/2014/main" xmlns="" id="{BD6DA7A4-9F43-4F1E-9361-2D66F295A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1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4" name="Text Box 15">
                <a:extLst>
                  <a:ext uri="{FF2B5EF4-FFF2-40B4-BE49-F238E27FC236}">
                    <a16:creationId xmlns:a16="http://schemas.microsoft.com/office/drawing/2014/main" xmlns="" id="{176809FC-4099-467C-8DB7-C83C9A4C4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31273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5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40" name="组合 81">
              <a:extLst>
                <a:ext uri="{FF2B5EF4-FFF2-40B4-BE49-F238E27FC236}">
                  <a16:creationId xmlns:a16="http://schemas.microsoft.com/office/drawing/2014/main" xmlns="" id="{ECBCD9D2-A319-4D05-B395-BA6095719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620" y="4286256"/>
              <a:ext cx="463372" cy="400110"/>
              <a:chOff x="1347788" y="3276601"/>
              <a:chExt cx="463372" cy="400110"/>
            </a:xfrm>
          </p:grpSpPr>
          <p:sp>
            <p:nvSpPr>
              <p:cNvPr id="99361" name="Rectangle 11">
                <a:extLst>
                  <a:ext uri="{FF2B5EF4-FFF2-40B4-BE49-F238E27FC236}">
                    <a16:creationId xmlns:a16="http://schemas.microsoft.com/office/drawing/2014/main" xmlns="" id="{67748C2D-F5CE-4AF8-91BC-0E6C941E0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8" y="3332163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2" name="Text Box 15">
                <a:extLst>
                  <a:ext uri="{FF2B5EF4-FFF2-40B4-BE49-F238E27FC236}">
                    <a16:creationId xmlns:a16="http://schemas.microsoft.com/office/drawing/2014/main" xmlns="" id="{B94D1B9F-DCE4-4C08-9771-C472F7B660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16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9341" name="组合 84">
              <a:extLst>
                <a:ext uri="{FF2B5EF4-FFF2-40B4-BE49-F238E27FC236}">
                  <a16:creationId xmlns:a16="http://schemas.microsoft.com/office/drawing/2014/main" xmlns="" id="{446C830A-4395-44F3-866E-2DA46451E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3306" y="3571876"/>
              <a:ext cx="463372" cy="400110"/>
              <a:chOff x="1347788" y="3276601"/>
              <a:chExt cx="463372" cy="400110"/>
            </a:xfrm>
          </p:grpSpPr>
          <p:sp>
            <p:nvSpPr>
              <p:cNvPr id="99359" name="Rectangle 11">
                <a:extLst>
                  <a:ext uri="{FF2B5EF4-FFF2-40B4-BE49-F238E27FC236}">
                    <a16:creationId xmlns:a16="http://schemas.microsoft.com/office/drawing/2014/main" xmlns="" id="{DEB1042B-EEEA-4A3D-A785-07D648B56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7787" y="3332163"/>
                <a:ext cx="374652" cy="28257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99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9360" name="Text Box 15">
                <a:extLst>
                  <a:ext uri="{FF2B5EF4-FFF2-40B4-BE49-F238E27FC236}">
                    <a16:creationId xmlns:a16="http://schemas.microsoft.com/office/drawing/2014/main" xmlns="" id="{A11A1C07-CFCF-4683-A8CE-20801C46D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013" y="3276601"/>
                <a:ext cx="4411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30</a:t>
                </a:r>
                <a:endParaRPr lang="zh-CN" altLang="en-US" sz="2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9342" name="Oval 44">
              <a:extLst>
                <a:ext uri="{FF2B5EF4-FFF2-40B4-BE49-F238E27FC236}">
                  <a16:creationId xmlns:a16="http://schemas.microsoft.com/office/drawing/2014/main" xmlns="" id="{084E63CE-8E6F-4DE0-A2C5-E0355A5F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620" y="5000634"/>
              <a:ext cx="452440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11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3" name="Oval 44">
              <a:extLst>
                <a:ext uri="{FF2B5EF4-FFF2-40B4-BE49-F238E27FC236}">
                  <a16:creationId xmlns:a16="http://schemas.microsoft.com/office/drawing/2014/main" xmlns="" id="{0AC66816-7E59-4041-8EC7-21D615211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6" y="5000634"/>
              <a:ext cx="452441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15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4" name="Oval 44">
              <a:extLst>
                <a:ext uri="{FF2B5EF4-FFF2-40B4-BE49-F238E27FC236}">
                  <a16:creationId xmlns:a16="http://schemas.microsoft.com/office/drawing/2014/main" xmlns="" id="{23938D73-19C9-492B-85BE-4DAF335D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7" y="4357693"/>
              <a:ext cx="452441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26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5" name="Oval 44">
              <a:extLst>
                <a:ext uri="{FF2B5EF4-FFF2-40B4-BE49-F238E27FC236}">
                  <a16:creationId xmlns:a16="http://schemas.microsoft.com/office/drawing/2014/main" xmlns="" id="{4B945AD8-F8CB-46A2-A0FA-22430E273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47" y="3571875"/>
              <a:ext cx="452440" cy="33814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99346" name="Oval 44">
              <a:extLst>
                <a:ext uri="{FF2B5EF4-FFF2-40B4-BE49-F238E27FC236}">
                  <a16:creationId xmlns:a16="http://schemas.microsoft.com/office/drawing/2014/main" xmlns="" id="{3B4F0AF2-C8E5-4026-A052-E1349438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57" y="2928934"/>
              <a:ext cx="452441" cy="33813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72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99347" name="直接连接符 93">
              <a:extLst>
                <a:ext uri="{FF2B5EF4-FFF2-40B4-BE49-F238E27FC236}">
                  <a16:creationId xmlns:a16="http://schemas.microsoft.com/office/drawing/2014/main" xmlns="" id="{6BF66EB6-5D06-4F90-A930-824766FF5851}"/>
                </a:ext>
              </a:extLst>
            </p:cNvPr>
            <p:cNvCxnSpPr>
              <a:cxnSpLocks noChangeShapeType="1"/>
              <a:stCxn id="99335" idx="4"/>
              <a:endCxn id="99366" idx="0"/>
            </p:cNvCxnSpPr>
            <p:nvPr/>
          </p:nvCxnSpPr>
          <p:spPr bwMode="auto">
            <a:xfrm rot="5400000">
              <a:off x="4121939" y="6038868"/>
              <a:ext cx="304804" cy="19050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8" name="直接连接符 95">
              <a:extLst>
                <a:ext uri="{FF2B5EF4-FFF2-40B4-BE49-F238E27FC236}">
                  <a16:creationId xmlns:a16="http://schemas.microsoft.com/office/drawing/2014/main" xmlns="" id="{6D444A25-D1F4-4BA8-8972-56CCB6130670}"/>
                </a:ext>
              </a:extLst>
            </p:cNvPr>
            <p:cNvCxnSpPr>
              <a:cxnSpLocks noChangeShapeType="1"/>
              <a:stCxn id="99335" idx="5"/>
              <a:endCxn id="99370" idx="0"/>
            </p:cNvCxnSpPr>
            <p:nvPr/>
          </p:nvCxnSpPr>
          <p:spPr bwMode="auto">
            <a:xfrm rot="16200000" flipH="1">
              <a:off x="4462912" y="5998837"/>
              <a:ext cx="354323" cy="22104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9" name="直接连接符 97">
              <a:extLst>
                <a:ext uri="{FF2B5EF4-FFF2-40B4-BE49-F238E27FC236}">
                  <a16:creationId xmlns:a16="http://schemas.microsoft.com/office/drawing/2014/main" xmlns="" id="{91129AD5-3684-4ACF-B4DC-72897991EE75}"/>
                </a:ext>
              </a:extLst>
            </p:cNvPr>
            <p:cNvCxnSpPr>
              <a:cxnSpLocks noChangeShapeType="1"/>
              <a:stCxn id="99342" idx="4"/>
              <a:endCxn id="99363" idx="0"/>
            </p:cNvCxnSpPr>
            <p:nvPr/>
          </p:nvCxnSpPr>
          <p:spPr bwMode="auto">
            <a:xfrm rot="5400000">
              <a:off x="3741333" y="5356634"/>
              <a:ext cx="360366" cy="3246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0" name="直接连接符 99">
              <a:extLst>
                <a:ext uri="{FF2B5EF4-FFF2-40B4-BE49-F238E27FC236}">
                  <a16:creationId xmlns:a16="http://schemas.microsoft.com/office/drawing/2014/main" xmlns="" id="{72AD3C77-F5FD-41B1-8DA0-2E1C80A7CE74}"/>
                </a:ext>
              </a:extLst>
            </p:cNvPr>
            <p:cNvCxnSpPr>
              <a:cxnSpLocks noChangeShapeType="1"/>
              <a:stCxn id="99342" idx="5"/>
              <a:endCxn id="99335" idx="0"/>
            </p:cNvCxnSpPr>
            <p:nvPr/>
          </p:nvCxnSpPr>
          <p:spPr bwMode="auto">
            <a:xfrm rot="16200000" flipH="1">
              <a:off x="4129534" y="5403520"/>
              <a:ext cx="354323" cy="12579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1" name="直接连接符 101">
              <a:extLst>
                <a:ext uri="{FF2B5EF4-FFF2-40B4-BE49-F238E27FC236}">
                  <a16:creationId xmlns:a16="http://schemas.microsoft.com/office/drawing/2014/main" xmlns="" id="{A2FCAD30-826E-45F2-8245-CED656EE3BE7}"/>
                </a:ext>
              </a:extLst>
            </p:cNvPr>
            <p:cNvCxnSpPr>
              <a:cxnSpLocks noChangeShapeType="1"/>
              <a:stCxn id="99343" idx="4"/>
              <a:endCxn id="99371" idx="0"/>
            </p:cNvCxnSpPr>
            <p:nvPr/>
          </p:nvCxnSpPr>
          <p:spPr bwMode="auto">
            <a:xfrm rot="5400000">
              <a:off x="5277250" y="5320915"/>
              <a:ext cx="288928" cy="32464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2" name="直接连接符 103">
              <a:extLst>
                <a:ext uri="{FF2B5EF4-FFF2-40B4-BE49-F238E27FC236}">
                  <a16:creationId xmlns:a16="http://schemas.microsoft.com/office/drawing/2014/main" xmlns="" id="{FD7427F7-D87D-41BD-8C18-BBA16C8DDBC0}"/>
                </a:ext>
              </a:extLst>
            </p:cNvPr>
            <p:cNvCxnSpPr>
              <a:cxnSpLocks noChangeShapeType="1"/>
              <a:stCxn id="99343" idx="5"/>
              <a:endCxn id="99368" idx="0"/>
            </p:cNvCxnSpPr>
            <p:nvPr/>
          </p:nvCxnSpPr>
          <p:spPr bwMode="auto">
            <a:xfrm rot="16200000" flipH="1">
              <a:off x="5641639" y="5391614"/>
              <a:ext cx="282885" cy="7816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3" name="直接连接符 105">
              <a:extLst>
                <a:ext uri="{FF2B5EF4-FFF2-40B4-BE49-F238E27FC236}">
                  <a16:creationId xmlns:a16="http://schemas.microsoft.com/office/drawing/2014/main" xmlns="" id="{F0196FDA-DF5F-43E6-8710-CF26A889787D}"/>
                </a:ext>
              </a:extLst>
            </p:cNvPr>
            <p:cNvCxnSpPr>
              <a:cxnSpLocks noChangeShapeType="1"/>
              <a:stCxn id="99342" idx="7"/>
              <a:endCxn id="99344" idx="3"/>
            </p:cNvCxnSpPr>
            <p:nvPr/>
          </p:nvCxnSpPr>
          <p:spPr bwMode="auto">
            <a:xfrm rot="5400000" flipH="1" flipV="1">
              <a:off x="4274827" y="4615286"/>
              <a:ext cx="403842" cy="46589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4" name="直接连接符 107">
              <a:extLst>
                <a:ext uri="{FF2B5EF4-FFF2-40B4-BE49-F238E27FC236}">
                  <a16:creationId xmlns:a16="http://schemas.microsoft.com/office/drawing/2014/main" xmlns="" id="{29C41EE7-52E7-4075-B79C-56DBFCAD4030}"/>
                </a:ext>
              </a:extLst>
            </p:cNvPr>
            <p:cNvCxnSpPr>
              <a:cxnSpLocks noChangeShapeType="1"/>
              <a:stCxn id="99344" idx="5"/>
              <a:endCxn id="99343" idx="0"/>
            </p:cNvCxnSpPr>
            <p:nvPr/>
          </p:nvCxnSpPr>
          <p:spPr bwMode="auto">
            <a:xfrm rot="16200000" flipH="1">
              <a:off x="5129666" y="4546264"/>
              <a:ext cx="354323" cy="5544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5" name="直接连接符 109">
              <a:extLst>
                <a:ext uri="{FF2B5EF4-FFF2-40B4-BE49-F238E27FC236}">
                  <a16:creationId xmlns:a16="http://schemas.microsoft.com/office/drawing/2014/main" xmlns="" id="{F44867B6-B121-4D8F-916F-1CF7AC42D9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089837" y="3911163"/>
              <a:ext cx="376242" cy="41204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6" name="直接连接符 111">
              <a:extLst>
                <a:ext uri="{FF2B5EF4-FFF2-40B4-BE49-F238E27FC236}">
                  <a16:creationId xmlns:a16="http://schemas.microsoft.com/office/drawing/2014/main" xmlns="" id="{8375C222-7B75-4AA7-A1C7-25FB437C503A}"/>
                </a:ext>
              </a:extLst>
            </p:cNvPr>
            <p:cNvCxnSpPr>
              <a:cxnSpLocks noChangeShapeType="1"/>
              <a:stCxn id="99345" idx="4"/>
              <a:endCxn id="99344" idx="0"/>
            </p:cNvCxnSpPr>
            <p:nvPr/>
          </p:nvCxnSpPr>
          <p:spPr bwMode="auto">
            <a:xfrm rot="16200000" flipH="1">
              <a:off x="4467222" y="3955259"/>
              <a:ext cx="447680" cy="35719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7" name="直接连接符 113">
              <a:extLst>
                <a:ext uri="{FF2B5EF4-FFF2-40B4-BE49-F238E27FC236}">
                  <a16:creationId xmlns:a16="http://schemas.microsoft.com/office/drawing/2014/main" xmlns="" id="{D3138D88-14D3-4D46-8735-5021710A5780}"/>
                </a:ext>
              </a:extLst>
            </p:cNvPr>
            <p:cNvCxnSpPr>
              <a:cxnSpLocks noChangeShapeType="1"/>
              <a:stCxn id="99346" idx="4"/>
              <a:endCxn id="99360" idx="0"/>
            </p:cNvCxnSpPr>
            <p:nvPr/>
          </p:nvCxnSpPr>
          <p:spPr bwMode="auto">
            <a:xfrm rot="5400000">
              <a:off x="3868289" y="3284888"/>
              <a:ext cx="304804" cy="26917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58" name="直接连接符 115">
              <a:extLst>
                <a:ext uri="{FF2B5EF4-FFF2-40B4-BE49-F238E27FC236}">
                  <a16:creationId xmlns:a16="http://schemas.microsoft.com/office/drawing/2014/main" xmlns="" id="{2B835D5E-16C9-4E82-8EAC-E7E05B6F6B5A}"/>
                </a:ext>
              </a:extLst>
            </p:cNvPr>
            <p:cNvCxnSpPr>
              <a:cxnSpLocks noChangeShapeType="1"/>
              <a:stCxn id="99346" idx="5"/>
              <a:endCxn id="99345" idx="0"/>
            </p:cNvCxnSpPr>
            <p:nvPr/>
          </p:nvCxnSpPr>
          <p:spPr bwMode="auto">
            <a:xfrm rot="16200000" flipH="1">
              <a:off x="4236691" y="3296099"/>
              <a:ext cx="354323" cy="19722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EFD00AC-2A0B-4AAC-8AEC-24E1A9BCC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5929313"/>
            <a:ext cx="6421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WPL=30*1+16*2+(5+7+8)*4+(2+4)*5=172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CA934750-4529-47BA-BCAC-A3F6A7F39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714500"/>
            <a:ext cx="6994525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树(定义结点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三叉链表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xmlns="" id="{B553F7BC-D9AC-4890-ABE8-265F297AB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A42193B9-4D40-4F39-8F4E-2449272141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77</a:t>
            </a:fld>
            <a:endParaRPr lang="en-US" altLang="zh-CN" sz="2400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xmlns="" id="{6748E10A-2D01-4963-88AD-66F72A2C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0357" name="Rectangle 5">
            <a:extLst>
              <a:ext uri="{FF2B5EF4-FFF2-40B4-BE49-F238E27FC236}">
                <a16:creationId xmlns:a16="http://schemas.microsoft.com/office/drawing/2014/main" xmlns="" id="{AE15F9B8-C436-4455-A7D4-7D4F667A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0583" name="Rectangle 71">
            <a:extLst>
              <a:ext uri="{FF2B5EF4-FFF2-40B4-BE49-F238E27FC236}">
                <a16:creationId xmlns:a16="http://schemas.microsoft.com/office/drawing/2014/main" xmlns="" id="{63A91D26-A7FB-44DA-BF10-7116D074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8875"/>
            <a:ext cx="8675688" cy="4149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const int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MAXCODELEN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//每个字符编码的最大长度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const int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MAXHUFFMANCODENO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//编码的字符的最大数目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const int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MAXCODESTRINGLEN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//编码字符串最大长度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struct HTNode{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char c;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int  weight;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权值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int  parent, lchild, rchild;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双亲、左右孩子指针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	char code[MAXCODELEN];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//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字符对应的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};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HTNode HT[2*MAXHUFFMANCODENO];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83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E35FDE5B-1B05-4774-8008-064B42397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树(程序)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xmlns="" id="{37F7035A-1980-429D-B399-E9661142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B16BA0A-4802-4A30-A551-A94F8AB7153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78</a:t>
            </a:fld>
            <a:endParaRPr lang="en-US" altLang="zh-CN" sz="2400"/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xmlns="" id="{ED9BAEC3-8A65-4EE5-B71D-A118C865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xmlns="" id="{5EEEBAD1-8305-404D-858A-8563DB320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6662" name="Rectangle 6">
            <a:extLst>
              <a:ext uri="{FF2B5EF4-FFF2-40B4-BE49-F238E27FC236}">
                <a16:creationId xmlns:a16="http://schemas.microsoft.com/office/drawing/2014/main" xmlns="" id="{F37CD1E7-A9C3-4760-8F6D-3F90C4586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357438"/>
            <a:ext cx="8675687" cy="41497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void CreateHuffmanTree(int n, char *c, int *w)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{	int i, m, s1, s2;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m = 2*n - 1;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for (i=1; i&lt;=n; ++i) {			//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树的叶子结点赋初值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HT[i].c      = c[i-1];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HT[i].weight = w[i-1];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HT[i].parent = 0;			// i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结点为根结点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HT[i].lchild = HT[i].rchild = 0;}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for (i=n+1; i&lt;=m; ++i) {		//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树的内部结点赋初值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HT[i].weight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HT[i].parent = HT[i].lchild = HT[i].rchild = 0;}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for (i=n+1; i&lt;=m; ++i)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Select(i-1, &amp;s1, &amp;s2);		//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从树集合中，找出根最小和次小的两棵树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HT[s1].parent = i; HT[s2].parent = i;	//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将最小的两棵树合并成一棵树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HT[i].lchild = s1; HT[i].rchild = s2;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HT[i].weight = HT[s1].weight + HT[s2].weight;}}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2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32427A28-FE24-4788-BA08-04759C2D5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64306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4451" name="Text Box 3">
            <a:extLst>
              <a:ext uri="{FF2B5EF4-FFF2-40B4-BE49-F238E27FC236}">
                <a16:creationId xmlns:a16="http://schemas.microsoft.com/office/drawing/2014/main" xmlns="" id="{B4C2E8CF-694E-4FD4-A143-3349A542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AB83DAD-46B0-41A8-818D-46522AF9255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79</a:t>
            </a:fld>
            <a:endParaRPr lang="en-US" altLang="zh-CN" sz="2400"/>
          </a:p>
        </p:txBody>
      </p:sp>
      <p:sp>
        <p:nvSpPr>
          <p:cNvPr id="104452" name="Text Box 4">
            <a:extLst>
              <a:ext uri="{FF2B5EF4-FFF2-40B4-BE49-F238E27FC236}">
                <a16:creationId xmlns:a16="http://schemas.microsoft.com/office/drawing/2014/main" xmlns="" id="{408ABAA4-819C-4F2A-9A36-13696D9D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xmlns="" id="{BE518A62-6751-418F-9A1A-937DD4A03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357438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设给出一段报文：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GOOD_GOOD_GOOD_GOOOOOOOO_OFF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字符集合是 {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O, G, _, D, F}，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各个字符出现的频度(次数)是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W＝{ 15, 4, 4, 3, 2}。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若给每个字符以等长编码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O: 000  G: 001  _: 010   D: 011   F: 100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则总编码长度为 (1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5+4+4+3+2) * 3 = 84.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xmlns="" id="{4D7A5755-262F-4638-86E8-CB323FC27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xmlns="" id="{962E80AC-146E-4CBB-8935-54BF47FCA7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53450" y="6400800"/>
            <a:ext cx="5905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6EA2F6F-C310-4019-B6FB-3664034C60FF}" type="slidenum"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8450" name="AutoShape 2">
            <a:extLst>
              <a:ext uri="{FF2B5EF4-FFF2-40B4-BE49-F238E27FC236}">
                <a16:creationId xmlns:a16="http://schemas.microsoft.com/office/drawing/2014/main" xmlns="" id="{CE8A2D67-6050-4FDF-B7AC-3EC97FB43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373688"/>
            <a:ext cx="4570412" cy="609600"/>
          </a:xfrm>
          <a:prstGeom prst="wedgeRoundRectCallout">
            <a:avLst>
              <a:gd name="adj1" fmla="val 14861"/>
              <a:gd name="adj2" fmla="val -77866"/>
              <a:gd name="adj3" fmla="val 16667"/>
            </a:avLst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最简单的树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———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二叉树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xmlns="" id="{8AA56E30-B04F-4539-A8C9-C2051C6A5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3225" y="1325563"/>
            <a:ext cx="7543800" cy="4572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链式存储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方案应该怎样制定？</a:t>
            </a:r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xmlns="" id="{88B6717D-488C-4805-9286-C91ADD68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857375"/>
            <a:ext cx="85137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可用多重链表：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一个前趋指针，</a:t>
            </a:r>
            <a:r>
              <a:rPr lang="en-US" altLang="zh-CN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个后继指针。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细节问题：</a:t>
            </a:r>
            <a:r>
              <a:rPr lang="zh-CN" altLang="en-US" sz="2400" b="1">
                <a:solidFill>
                  <a:srgbClr val="99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树中结点的结构类型样式该如何设计？</a:t>
            </a:r>
            <a:endParaRPr lang="zh-CN" altLang="en-US" sz="2400" b="1">
              <a:solidFill>
                <a:srgbClr val="99FF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99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即应该设计成“等长”还是“不等长”？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缺点：</a:t>
            </a:r>
            <a:r>
              <a:rPr lang="zh-CN" altLang="en-US" sz="2400" b="1">
                <a:solidFill>
                  <a:srgbClr val="99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等长结构太浪费（每个结点的度不一定相同）；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        不等长结构太复杂（要定义好多种结构类型）。</a:t>
            </a:r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xmlns="" id="{8D4EBFDA-5581-458B-B317-CC5EECBB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4241800"/>
            <a:ext cx="5715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先研究最简单、最有规律的树，然后设法把一般的树转化为简单树。</a:t>
            </a:r>
          </a:p>
        </p:txBody>
      </p:sp>
      <p:sp>
        <p:nvSpPr>
          <p:cNvPr id="488458" name="Rectangle 10">
            <a:extLst>
              <a:ext uri="{FF2B5EF4-FFF2-40B4-BE49-F238E27FC236}">
                <a16:creationId xmlns:a16="http://schemas.microsoft.com/office/drawing/2014/main" xmlns="" id="{BB4E07A3-2192-425A-85FD-CBA76FEC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241800"/>
            <a:ext cx="196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解决思路：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8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8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8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8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8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8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8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0" grpId="0" animBg="1" autoUpdateAnimBg="0"/>
      <p:bldP spid="488451" grpId="0" autoUpdateAnimBg="0"/>
      <p:bldP spid="488453" grpId="0" build="p" autoUpdateAnimBg="0"/>
      <p:bldP spid="488454" grpId="0" autoUpdateAnimBg="0"/>
      <p:bldP spid="488458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918DFCB6-C484-4BCF-AABD-F5806259A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7145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5475" name="Text Box 3">
            <a:extLst>
              <a:ext uri="{FF2B5EF4-FFF2-40B4-BE49-F238E27FC236}">
                <a16:creationId xmlns:a16="http://schemas.microsoft.com/office/drawing/2014/main" xmlns="" id="{209165CF-56FC-4977-9BB1-AB944C26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F77A52BE-4449-418B-BC7B-C510690EC8D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80</a:t>
            </a:fld>
            <a:endParaRPr lang="en-US" altLang="zh-CN" sz="2400"/>
          </a:p>
        </p:txBody>
      </p:sp>
      <p:sp>
        <p:nvSpPr>
          <p:cNvPr id="105476" name="Text Box 4">
            <a:extLst>
              <a:ext uri="{FF2B5EF4-FFF2-40B4-BE49-F238E27FC236}">
                <a16:creationId xmlns:a16="http://schemas.microsoft.com/office/drawing/2014/main" xmlns="" id="{4C5776B3-20E1-4499-BF12-03792E0F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xmlns="" id="{A66F5FBC-DEEE-46EE-A90F-DBC2185A2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2428875"/>
            <a:ext cx="826293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若按各个字符出现的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不同而给予不等长编码，可望减少总编码长度。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各字符{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O, G, _, D, F }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出现概率为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{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5/28, 4/28, 4/28, 3/28, 2/28 },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化整为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{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5, 4, 4, 3, 2 }</a:t>
            </a: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xmlns="" id="{AC12F069-EB26-409E-AA50-64D22349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B454C3B9-4AC7-4A3C-B10C-1B1190B26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xmlns="" id="{DA15E943-7A3A-45FD-9096-88F78957F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2F5A744-2D7D-48F0-A2F4-F10D3FDC3D8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81</a:t>
            </a:fld>
            <a:endParaRPr lang="en-US" altLang="zh-CN" sz="2400"/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xmlns="" id="{E1CB90B3-66A2-4433-B5AC-0641FB1E2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xmlns="" id="{AB4A6B65-0067-4442-84A1-C77892704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各字符出现概率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取整数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为{1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5, 4, 4, 3, 2}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如果规定，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树的左子树小于右子树，则可构成右图所示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xmlns="" id="{BE9D3374-44F8-429D-8B17-17F30433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6503" name="Group 48">
            <a:extLst>
              <a:ext uri="{FF2B5EF4-FFF2-40B4-BE49-F238E27FC236}">
                <a16:creationId xmlns:a16="http://schemas.microsoft.com/office/drawing/2014/main" xmlns="" id="{652B2578-8AEB-4C6B-A5AD-7FDDF958C18C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373313" cy="2417763"/>
            <a:chOff x="3916" y="2709"/>
            <a:chExt cx="1495" cy="1523"/>
          </a:xfrm>
        </p:grpSpPr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xmlns="" id="{043037B8-BD79-488D-8AC7-FB8491B31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936"/>
              <a:ext cx="264" cy="3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xmlns="" id="{1632DA09-0B22-48EF-B7E6-B6908CB2F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891"/>
              <a:ext cx="230" cy="27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xmlns="" id="{265AEA68-7F9C-4F9C-97B3-42505D50B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3345"/>
              <a:ext cx="272" cy="18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xmlns="" id="{3E269625-8F56-4790-84E5-327EA6DA3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2" y="3339"/>
              <a:ext cx="279" cy="19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Rectangle 12">
              <a:extLst>
                <a:ext uri="{FF2B5EF4-FFF2-40B4-BE49-F238E27FC236}">
                  <a16:creationId xmlns:a16="http://schemas.microsoft.com/office/drawing/2014/main" xmlns="" id="{7DBDD89A-3CCD-4074-9BF2-91B214A78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0" y="3159"/>
              <a:ext cx="240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09" name="Oval 14">
              <a:extLst>
                <a:ext uri="{FF2B5EF4-FFF2-40B4-BE49-F238E27FC236}">
                  <a16:creationId xmlns:a16="http://schemas.microsoft.com/office/drawing/2014/main" xmlns="" id="{C3F2EB52-D4F9-4CE5-8291-3EBF009E1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" y="3161"/>
              <a:ext cx="289" cy="21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0" name="Oval 15">
              <a:extLst>
                <a:ext uri="{FF2B5EF4-FFF2-40B4-BE49-F238E27FC236}">
                  <a16:creationId xmlns:a16="http://schemas.microsoft.com/office/drawing/2014/main" xmlns="" id="{8E5031A8-C717-4B20-9ED4-0ED0959CE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" y="2709"/>
              <a:ext cx="289" cy="21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1" name="Line 17">
              <a:extLst>
                <a:ext uri="{FF2B5EF4-FFF2-40B4-BE49-F238E27FC236}">
                  <a16:creationId xmlns:a16="http://schemas.microsoft.com/office/drawing/2014/main" xmlns="" id="{F2807650-4E3E-4D2E-9234-9594B7DD1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2" name="Line 18">
              <a:extLst>
                <a:ext uri="{FF2B5EF4-FFF2-40B4-BE49-F238E27FC236}">
                  <a16:creationId xmlns:a16="http://schemas.microsoft.com/office/drawing/2014/main" xmlns="" id="{530B6896-F7C2-4E09-927F-52D86DA49B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5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Rectangle 19">
              <a:extLst>
                <a:ext uri="{FF2B5EF4-FFF2-40B4-BE49-F238E27FC236}">
                  <a16:creationId xmlns:a16="http://schemas.microsoft.com/office/drawing/2014/main" xmlns="" id="{197DD33C-DEF0-4AB9-8E6A-B7C4A90E6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4" name="Rectangle 20">
              <a:extLst>
                <a:ext uri="{FF2B5EF4-FFF2-40B4-BE49-F238E27FC236}">
                  <a16:creationId xmlns:a16="http://schemas.microsoft.com/office/drawing/2014/main" xmlns="" id="{D3716ADB-46AB-4841-BF8C-AAF14CFF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0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15" name="Oval 21">
              <a:extLst>
                <a:ext uri="{FF2B5EF4-FFF2-40B4-BE49-F238E27FC236}">
                  <a16:creationId xmlns:a16="http://schemas.microsoft.com/office/drawing/2014/main" xmlns="" id="{C4F2C932-EB62-4B25-93DA-5F71DE690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3480"/>
              <a:ext cx="289" cy="21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06516" name="Text Box 22">
              <a:extLst>
                <a:ext uri="{FF2B5EF4-FFF2-40B4-BE49-F238E27FC236}">
                  <a16:creationId xmlns:a16="http://schemas.microsoft.com/office/drawing/2014/main" xmlns="" id="{0F63698B-CD1C-4C50-A16D-B82B6970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17" name="Text Box 23">
              <a:extLst>
                <a:ext uri="{FF2B5EF4-FFF2-40B4-BE49-F238E27FC236}">
                  <a16:creationId xmlns:a16="http://schemas.microsoft.com/office/drawing/2014/main" xmlns="" id="{019016F9-5D32-4872-9B78-9BBD6D402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312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</a:rPr>
                <a:t>5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18" name="Text Box 24">
              <a:extLst>
                <a:ext uri="{FF2B5EF4-FFF2-40B4-BE49-F238E27FC236}">
                  <a16:creationId xmlns:a16="http://schemas.microsoft.com/office/drawing/2014/main" xmlns="" id="{61D0698A-0BF1-4A10-B726-06DC7B42E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6519" name="Text Box 26">
              <a:extLst>
                <a:ext uri="{FF2B5EF4-FFF2-40B4-BE49-F238E27FC236}">
                  <a16:creationId xmlns:a16="http://schemas.microsoft.com/office/drawing/2014/main" xmlns="" id="{0BF66D03-2FB5-4E13-8F63-172B840F8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37"/>
              <a:ext cx="3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13</a:t>
              </a:r>
            </a:p>
          </p:txBody>
        </p:sp>
        <p:sp>
          <p:nvSpPr>
            <p:cNvPr id="106520" name="Text Box 27">
              <a:extLst>
                <a:ext uri="{FF2B5EF4-FFF2-40B4-BE49-F238E27FC236}">
                  <a16:creationId xmlns:a16="http://schemas.microsoft.com/office/drawing/2014/main" xmlns="" id="{0065AB53-C048-48FA-8FBD-89FA461EB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2711"/>
              <a:ext cx="3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 28</a:t>
              </a:r>
            </a:p>
          </p:txBody>
        </p:sp>
        <p:sp>
          <p:nvSpPr>
            <p:cNvPr id="106521" name="Line 28">
              <a:extLst>
                <a:ext uri="{FF2B5EF4-FFF2-40B4-BE49-F238E27FC236}">
                  <a16:creationId xmlns:a16="http://schemas.microsoft.com/office/drawing/2014/main" xmlns="" id="{643141B5-267B-4CD4-9893-945C120A2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2" name="Line 29">
              <a:extLst>
                <a:ext uri="{FF2B5EF4-FFF2-40B4-BE49-F238E27FC236}">
                  <a16:creationId xmlns:a16="http://schemas.microsoft.com/office/drawing/2014/main" xmlns="" id="{22A9C0AA-BC0C-4DC7-98FC-DE4EED71F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9" y="3658"/>
              <a:ext cx="145" cy="21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3" name="Rectangle 30">
              <a:extLst>
                <a:ext uri="{FF2B5EF4-FFF2-40B4-BE49-F238E27FC236}">
                  <a16:creationId xmlns:a16="http://schemas.microsoft.com/office/drawing/2014/main" xmlns="" id="{88E2D62D-79D8-4922-AFCB-6ED036CF6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24" name="Rectangle 31">
              <a:extLst>
                <a:ext uri="{FF2B5EF4-FFF2-40B4-BE49-F238E27FC236}">
                  <a16:creationId xmlns:a16="http://schemas.microsoft.com/office/drawing/2014/main" xmlns="" id="{4D393633-B739-4994-9E46-E98114D95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836"/>
              <a:ext cx="241" cy="1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06525" name="Oval 32">
              <a:extLst>
                <a:ext uri="{FF2B5EF4-FFF2-40B4-BE49-F238E27FC236}">
                  <a16:creationId xmlns:a16="http://schemas.microsoft.com/office/drawing/2014/main" xmlns="" id="{77542393-43A3-4AAE-B790-E44431969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480"/>
              <a:ext cx="289" cy="218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5</a:t>
              </a:r>
            </a:p>
          </p:txBody>
        </p:sp>
        <p:sp>
          <p:nvSpPr>
            <p:cNvPr id="106526" name="Text Box 33">
              <a:extLst>
                <a:ext uri="{FF2B5EF4-FFF2-40B4-BE49-F238E27FC236}">
                  <a16:creationId xmlns:a16="http://schemas.microsoft.com/office/drawing/2014/main" xmlns="" id="{8B9D74ED-EAAC-4995-B4F0-0577E9D98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1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06527" name="Text Box 34">
              <a:extLst>
                <a:ext uri="{FF2B5EF4-FFF2-40B4-BE49-F238E27FC236}">
                  <a16:creationId xmlns:a16="http://schemas.microsoft.com/office/drawing/2014/main" xmlns="" id="{2165159D-612F-4DFB-A9AA-F83E6B761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380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6528" name="Text Box 38">
              <a:extLst>
                <a:ext uri="{FF2B5EF4-FFF2-40B4-BE49-F238E27FC236}">
                  <a16:creationId xmlns:a16="http://schemas.microsoft.com/office/drawing/2014/main" xmlns="" id="{11BF7627-7030-4A01-869C-B5C83E154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3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29" name="Text Box 39">
              <a:extLst>
                <a:ext uri="{FF2B5EF4-FFF2-40B4-BE49-F238E27FC236}">
                  <a16:creationId xmlns:a16="http://schemas.microsoft.com/office/drawing/2014/main" xmlns="" id="{8C024715-81EC-4628-B958-2415E0F8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8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6530" name="Text Box 44">
              <a:extLst>
                <a:ext uri="{FF2B5EF4-FFF2-40B4-BE49-F238E27FC236}">
                  <a16:creationId xmlns:a16="http://schemas.microsoft.com/office/drawing/2014/main" xmlns="" id="{8B0D389F-19EE-4826-A475-80FDB9852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6531" name="Text Box 45">
              <a:extLst>
                <a:ext uri="{FF2B5EF4-FFF2-40B4-BE49-F238E27FC236}">
                  <a16:creationId xmlns:a16="http://schemas.microsoft.com/office/drawing/2014/main" xmlns="" id="{F45A05FE-BA46-466D-BA75-9AE81591B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6532" name="Text Box 47">
              <a:extLst>
                <a:ext uri="{FF2B5EF4-FFF2-40B4-BE49-F238E27FC236}">
                  <a16:creationId xmlns:a16="http://schemas.microsoft.com/office/drawing/2014/main" xmlns="" id="{74C00AEC-0A4C-4E0F-9FD3-17F11CB86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93D3F67E-0E12-4762-8E17-48D7FD92B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xmlns="" id="{8FAE4654-29DE-432F-861B-25CC7B24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6607BF0C-BBED-4307-A23D-41C35B89924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82</a:t>
            </a:fld>
            <a:endParaRPr lang="en-US" altLang="zh-CN" sz="2400"/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xmlns="" id="{B5620D5B-8CB4-4180-A01E-8B07FB4D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xmlns="" id="{6E37EC9C-9A14-4F02-984C-83601137E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135688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令左孩子分支为编码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，右孩子分支为编码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将根结点到叶子结点路径上的分支编码，组合起来，作为该字符的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码，则可得到：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　O:1  _:011  G:010  D:001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F:000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xmlns="" id="{A5557F7F-7ABE-4E95-91D5-6151AE5B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7527" name="Group 95">
            <a:extLst>
              <a:ext uri="{FF2B5EF4-FFF2-40B4-BE49-F238E27FC236}">
                <a16:creationId xmlns:a16="http://schemas.microsoft.com/office/drawing/2014/main" xmlns="" id="{60CA3490-2F32-4B34-82B7-378F7512BC39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447925" cy="2425700"/>
            <a:chOff x="3969" y="2704"/>
            <a:chExt cx="1542" cy="1528"/>
          </a:xfrm>
        </p:grpSpPr>
        <p:grpSp>
          <p:nvGrpSpPr>
            <p:cNvPr id="107528" name="Group 89">
              <a:extLst>
                <a:ext uri="{FF2B5EF4-FFF2-40B4-BE49-F238E27FC236}">
                  <a16:creationId xmlns:a16="http://schemas.microsoft.com/office/drawing/2014/main" xmlns="" id="{C3ADD1DE-4503-4781-A191-DED2F1BB3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07534" name="Group 56">
                <a:extLst>
                  <a:ext uri="{FF2B5EF4-FFF2-40B4-BE49-F238E27FC236}">
                    <a16:creationId xmlns:a16="http://schemas.microsoft.com/office/drawing/2014/main" xmlns="" id="{765BDEC8-E30D-405C-88CD-237BA9693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07543" name="Line 57">
                  <a:extLst>
                    <a:ext uri="{FF2B5EF4-FFF2-40B4-BE49-F238E27FC236}">
                      <a16:creationId xmlns:a16="http://schemas.microsoft.com/office/drawing/2014/main" xmlns="" id="{8620076B-28C9-435D-B244-D3A8273B8F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4" name="Line 58">
                  <a:extLst>
                    <a:ext uri="{FF2B5EF4-FFF2-40B4-BE49-F238E27FC236}">
                      <a16:creationId xmlns:a16="http://schemas.microsoft.com/office/drawing/2014/main" xmlns="" id="{1DE3DDBB-BB9C-40A1-87DF-04933C9572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5" name="Line 59">
                  <a:extLst>
                    <a:ext uri="{FF2B5EF4-FFF2-40B4-BE49-F238E27FC236}">
                      <a16:creationId xmlns:a16="http://schemas.microsoft.com/office/drawing/2014/main" xmlns="" id="{F11BE30D-B4C4-4571-A730-F7A720CCDA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6" name="Line 60">
                  <a:extLst>
                    <a:ext uri="{FF2B5EF4-FFF2-40B4-BE49-F238E27FC236}">
                      <a16:creationId xmlns:a16="http://schemas.microsoft.com/office/drawing/2014/main" xmlns="" id="{83E00A6C-25D9-475C-83C1-8E0BB5901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47" name="Rectangle 61">
                  <a:extLst>
                    <a:ext uri="{FF2B5EF4-FFF2-40B4-BE49-F238E27FC236}">
                      <a16:creationId xmlns:a16="http://schemas.microsoft.com/office/drawing/2014/main" xmlns="" id="{D49CFC00-8F41-49AE-9C82-B7BED106A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48" name="Oval 62">
                  <a:extLst>
                    <a:ext uri="{FF2B5EF4-FFF2-40B4-BE49-F238E27FC236}">
                      <a16:creationId xmlns:a16="http://schemas.microsoft.com/office/drawing/2014/main" xmlns="" id="{D5ACDCB5-4117-4BF9-A42D-6349FA4F3E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49" name="Oval 63">
                  <a:extLst>
                    <a:ext uri="{FF2B5EF4-FFF2-40B4-BE49-F238E27FC236}">
                      <a16:creationId xmlns:a16="http://schemas.microsoft.com/office/drawing/2014/main" xmlns="" id="{DCACEC7F-9A38-4B07-9DB5-62462C5612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0" name="Line 64">
                  <a:extLst>
                    <a:ext uri="{FF2B5EF4-FFF2-40B4-BE49-F238E27FC236}">
                      <a16:creationId xmlns:a16="http://schemas.microsoft.com/office/drawing/2014/main" xmlns="" id="{D3102CEC-704D-463E-8441-A80A82FF9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1" name="Line 65">
                  <a:extLst>
                    <a:ext uri="{FF2B5EF4-FFF2-40B4-BE49-F238E27FC236}">
                      <a16:creationId xmlns:a16="http://schemas.microsoft.com/office/drawing/2014/main" xmlns="" id="{E425ED63-82EE-450F-9584-520772B5E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52" name="Rectangle 66">
                  <a:extLst>
                    <a:ext uri="{FF2B5EF4-FFF2-40B4-BE49-F238E27FC236}">
                      <a16:creationId xmlns:a16="http://schemas.microsoft.com/office/drawing/2014/main" xmlns="" id="{89BE1B0C-F40A-4823-8239-209B1451D4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3" name="Rectangle 67">
                  <a:extLst>
                    <a:ext uri="{FF2B5EF4-FFF2-40B4-BE49-F238E27FC236}">
                      <a16:creationId xmlns:a16="http://schemas.microsoft.com/office/drawing/2014/main" xmlns="" id="{70581E47-0686-440E-814E-08DB2D7BF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4" name="Oval 68">
                  <a:extLst>
                    <a:ext uri="{FF2B5EF4-FFF2-40B4-BE49-F238E27FC236}">
                      <a16:creationId xmlns:a16="http://schemas.microsoft.com/office/drawing/2014/main" xmlns="" id="{91795701-CD11-45C1-9072-A3A9CC372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55" name="Text Box 69">
                  <a:extLst>
                    <a:ext uri="{FF2B5EF4-FFF2-40B4-BE49-F238E27FC236}">
                      <a16:creationId xmlns:a16="http://schemas.microsoft.com/office/drawing/2014/main" xmlns="" id="{A3DFA5D4-C28B-4966-B103-73038F8C6C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6" name="Text Box 70">
                  <a:extLst>
                    <a:ext uri="{FF2B5EF4-FFF2-40B4-BE49-F238E27FC236}">
                      <a16:creationId xmlns:a16="http://schemas.microsoft.com/office/drawing/2014/main" xmlns="" id="{2BCCD702-841C-45E0-B6F7-96B25BB754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7" name="Text Box 71">
                  <a:extLst>
                    <a:ext uri="{FF2B5EF4-FFF2-40B4-BE49-F238E27FC236}">
                      <a16:creationId xmlns:a16="http://schemas.microsoft.com/office/drawing/2014/main" xmlns="" id="{617F8DF8-9FCB-43F0-9324-CCFA992187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7558" name="Text Box 72">
                  <a:extLst>
                    <a:ext uri="{FF2B5EF4-FFF2-40B4-BE49-F238E27FC236}">
                      <a16:creationId xmlns:a16="http://schemas.microsoft.com/office/drawing/2014/main" xmlns="" id="{D20D6C0E-D5B7-4A68-9CD1-BA951280F2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59" name="Text Box 73">
                  <a:extLst>
                    <a:ext uri="{FF2B5EF4-FFF2-40B4-BE49-F238E27FC236}">
                      <a16:creationId xmlns:a16="http://schemas.microsoft.com/office/drawing/2014/main" xmlns="" id="{9803D7A5-E360-4B0C-BB90-0195B3ACFA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60" name="Line 74">
                  <a:extLst>
                    <a:ext uri="{FF2B5EF4-FFF2-40B4-BE49-F238E27FC236}">
                      <a16:creationId xmlns:a16="http://schemas.microsoft.com/office/drawing/2014/main" xmlns="" id="{890A97FF-95D2-4A8C-A80C-857E342EF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61" name="Line 75">
                  <a:extLst>
                    <a:ext uri="{FF2B5EF4-FFF2-40B4-BE49-F238E27FC236}">
                      <a16:creationId xmlns:a16="http://schemas.microsoft.com/office/drawing/2014/main" xmlns="" id="{D45D4AFF-6EE9-4939-B18A-AEA3FD81D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62" name="Rectangle 76">
                  <a:extLst>
                    <a:ext uri="{FF2B5EF4-FFF2-40B4-BE49-F238E27FC236}">
                      <a16:creationId xmlns:a16="http://schemas.microsoft.com/office/drawing/2014/main" xmlns="" id="{3A9152F2-CAC2-4F0D-8736-3466A04A5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3" name="Rectangle 77">
                  <a:extLst>
                    <a:ext uri="{FF2B5EF4-FFF2-40B4-BE49-F238E27FC236}">
                      <a16:creationId xmlns:a16="http://schemas.microsoft.com/office/drawing/2014/main" xmlns="" id="{D9CD03EC-4B08-4496-A793-6CDBE794A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4" name="Oval 78">
                  <a:extLst>
                    <a:ext uri="{FF2B5EF4-FFF2-40B4-BE49-F238E27FC236}">
                      <a16:creationId xmlns:a16="http://schemas.microsoft.com/office/drawing/2014/main" xmlns="" id="{D248C026-926D-47C2-A30A-8193D4C6B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7565" name="Text Box 79">
                  <a:extLst>
                    <a:ext uri="{FF2B5EF4-FFF2-40B4-BE49-F238E27FC236}">
                      <a16:creationId xmlns:a16="http://schemas.microsoft.com/office/drawing/2014/main" xmlns="" id="{933253E2-0B36-4C64-A5BC-954969EC74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66" name="Text Box 80">
                  <a:extLst>
                    <a:ext uri="{FF2B5EF4-FFF2-40B4-BE49-F238E27FC236}">
                      <a16:creationId xmlns:a16="http://schemas.microsoft.com/office/drawing/2014/main" xmlns="" id="{E6FACDE6-0CC1-44B6-9FCB-CA90928FDB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07535" name="Text Box 81">
                <a:extLst>
                  <a:ext uri="{FF2B5EF4-FFF2-40B4-BE49-F238E27FC236}">
                    <a16:creationId xmlns:a16="http://schemas.microsoft.com/office/drawing/2014/main" xmlns="" id="{6001A109-02E6-4FEC-99DB-8144A4E9C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6" name="Text Box 82">
                <a:extLst>
                  <a:ext uri="{FF2B5EF4-FFF2-40B4-BE49-F238E27FC236}">
                    <a16:creationId xmlns:a16="http://schemas.microsoft.com/office/drawing/2014/main" xmlns="" id="{3D2A2E62-AF96-4EE3-9FB2-384ABC6F9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7" name="Text Box 83">
                <a:extLst>
                  <a:ext uri="{FF2B5EF4-FFF2-40B4-BE49-F238E27FC236}">
                    <a16:creationId xmlns:a16="http://schemas.microsoft.com/office/drawing/2014/main" xmlns="" id="{6BBF83D3-0E23-4913-8FFD-B4611ABD8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8" name="Text Box 84">
                <a:extLst>
                  <a:ext uri="{FF2B5EF4-FFF2-40B4-BE49-F238E27FC236}">
                    <a16:creationId xmlns:a16="http://schemas.microsoft.com/office/drawing/2014/main" xmlns="" id="{32BC3729-54C4-4C74-9DF0-EB88040E2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7539" name="Text Box 85">
                <a:extLst>
                  <a:ext uri="{FF2B5EF4-FFF2-40B4-BE49-F238E27FC236}">
                    <a16:creationId xmlns:a16="http://schemas.microsoft.com/office/drawing/2014/main" xmlns="" id="{294541CD-0EEE-4FDF-B94C-EC31544B2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0" name="Text Box 86">
                <a:extLst>
                  <a:ext uri="{FF2B5EF4-FFF2-40B4-BE49-F238E27FC236}">
                    <a16:creationId xmlns:a16="http://schemas.microsoft.com/office/drawing/2014/main" xmlns="" id="{00971431-89E0-464A-8AC5-B499AD98A3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1" name="Text Box 87">
                <a:extLst>
                  <a:ext uri="{FF2B5EF4-FFF2-40B4-BE49-F238E27FC236}">
                    <a16:creationId xmlns:a16="http://schemas.microsoft.com/office/drawing/2014/main" xmlns="" id="{43EC0D0C-8084-4198-8807-256FB26B8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7542" name="Text Box 88">
                <a:extLst>
                  <a:ext uri="{FF2B5EF4-FFF2-40B4-BE49-F238E27FC236}">
                    <a16:creationId xmlns:a16="http://schemas.microsoft.com/office/drawing/2014/main" xmlns="" id="{EB2A725D-97D2-465E-8F34-1BF14CE14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07529" name="Text Box 90">
              <a:extLst>
                <a:ext uri="{FF2B5EF4-FFF2-40B4-BE49-F238E27FC236}">
                  <a16:creationId xmlns:a16="http://schemas.microsoft.com/office/drawing/2014/main" xmlns="" id="{A96FCC0B-0340-4881-B941-8701433B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30" name="Text Box 91">
              <a:extLst>
                <a:ext uri="{FF2B5EF4-FFF2-40B4-BE49-F238E27FC236}">
                  <a16:creationId xmlns:a16="http://schemas.microsoft.com/office/drawing/2014/main" xmlns="" id="{6194F3E6-09D5-4502-BA27-2D6B40D83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7531" name="Text Box 92">
              <a:extLst>
                <a:ext uri="{FF2B5EF4-FFF2-40B4-BE49-F238E27FC236}">
                  <a16:creationId xmlns:a16="http://schemas.microsoft.com/office/drawing/2014/main" xmlns="" id="{D91D354E-EA47-47C0-9DF0-F49CD1FCA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32" name="Text Box 93">
              <a:extLst>
                <a:ext uri="{FF2B5EF4-FFF2-40B4-BE49-F238E27FC236}">
                  <a16:creationId xmlns:a16="http://schemas.microsoft.com/office/drawing/2014/main" xmlns="" id="{E8DD7136-620B-467B-9E3C-9E5641B4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7533" name="Text Box 94">
              <a:extLst>
                <a:ext uri="{FF2B5EF4-FFF2-40B4-BE49-F238E27FC236}">
                  <a16:creationId xmlns:a16="http://schemas.microsoft.com/office/drawing/2014/main" xmlns="" id="{96AE9ABE-2B56-462D-BAD1-12FC5F553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xmlns="" id="{AA65BA1B-3178-43F9-AA43-0699471A5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xmlns="" id="{807A20C6-FC5E-4B66-9D1B-0298DAD15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DBC3C858-5BAE-436E-B6C9-D866E0FA0B1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83</a:t>
            </a:fld>
            <a:endParaRPr lang="en-US" altLang="zh-CN" sz="2400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xmlns="" id="{6C712303-4C6B-49CB-A6BC-64D7FFB1C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xmlns="" id="{16593073-31E4-4060-B512-EAB139A3A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567488" cy="41148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1、从Huffman树的每一个叶子结点开始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2、依次沿结点到根的路径，判断该结点是父亲结点的左孩子还是右孩子，如果是左孩子则得到编码‘0’，否则得到编码‘1’，先得到的编码放在后面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3、直到到达根结点，编码序列即为该叶子结点对应的Huffman编码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xmlns="" id="{36D6F195-8BAE-4B75-B038-76C8A4CF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08551" name="Group 7">
            <a:extLst>
              <a:ext uri="{FF2B5EF4-FFF2-40B4-BE49-F238E27FC236}">
                <a16:creationId xmlns:a16="http://schemas.microsoft.com/office/drawing/2014/main" xmlns="" id="{2392D130-F346-49F6-ACA6-4E783234B7A3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4005263"/>
            <a:ext cx="2447925" cy="2425700"/>
            <a:chOff x="3969" y="2704"/>
            <a:chExt cx="1542" cy="1528"/>
          </a:xfrm>
        </p:grpSpPr>
        <p:grpSp>
          <p:nvGrpSpPr>
            <p:cNvPr id="108552" name="Group 8">
              <a:extLst>
                <a:ext uri="{FF2B5EF4-FFF2-40B4-BE49-F238E27FC236}">
                  <a16:creationId xmlns:a16="http://schemas.microsoft.com/office/drawing/2014/main" xmlns="" id="{F5BD470C-0F0C-414B-A2FC-ACF1C6EE1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08558" name="Group 9">
                <a:extLst>
                  <a:ext uri="{FF2B5EF4-FFF2-40B4-BE49-F238E27FC236}">
                    <a16:creationId xmlns:a16="http://schemas.microsoft.com/office/drawing/2014/main" xmlns="" id="{9FE22FB7-BFE9-46A9-A882-5BF139708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08567" name="Line 10">
                  <a:extLst>
                    <a:ext uri="{FF2B5EF4-FFF2-40B4-BE49-F238E27FC236}">
                      <a16:creationId xmlns:a16="http://schemas.microsoft.com/office/drawing/2014/main" xmlns="" id="{A353D5E4-6411-4D95-93BC-858729D59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68" name="Line 11">
                  <a:extLst>
                    <a:ext uri="{FF2B5EF4-FFF2-40B4-BE49-F238E27FC236}">
                      <a16:creationId xmlns:a16="http://schemas.microsoft.com/office/drawing/2014/main" xmlns="" id="{20D3EEF3-7695-4140-8608-B9753EECB2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69" name="Line 12">
                  <a:extLst>
                    <a:ext uri="{FF2B5EF4-FFF2-40B4-BE49-F238E27FC236}">
                      <a16:creationId xmlns:a16="http://schemas.microsoft.com/office/drawing/2014/main" xmlns="" id="{E6319FA7-C0B5-4B56-9A3B-05A9F68EB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0" name="Line 13">
                  <a:extLst>
                    <a:ext uri="{FF2B5EF4-FFF2-40B4-BE49-F238E27FC236}">
                      <a16:creationId xmlns:a16="http://schemas.microsoft.com/office/drawing/2014/main" xmlns="" id="{60850355-5333-439F-9247-9B50059479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1" name="Rectangle 14">
                  <a:extLst>
                    <a:ext uri="{FF2B5EF4-FFF2-40B4-BE49-F238E27FC236}">
                      <a16:creationId xmlns:a16="http://schemas.microsoft.com/office/drawing/2014/main" xmlns="" id="{421D8FCF-5A54-4E00-8FE4-F7174ACB5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2" name="Oval 15">
                  <a:extLst>
                    <a:ext uri="{FF2B5EF4-FFF2-40B4-BE49-F238E27FC236}">
                      <a16:creationId xmlns:a16="http://schemas.microsoft.com/office/drawing/2014/main" xmlns="" id="{EB1E7F4A-49C7-4A78-8601-C7A354F03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3" name="Oval 16">
                  <a:extLst>
                    <a:ext uri="{FF2B5EF4-FFF2-40B4-BE49-F238E27FC236}">
                      <a16:creationId xmlns:a16="http://schemas.microsoft.com/office/drawing/2014/main" xmlns="" id="{7D88A1AC-DD62-4304-88A0-C9E056A2DD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4" name="Line 17">
                  <a:extLst>
                    <a:ext uri="{FF2B5EF4-FFF2-40B4-BE49-F238E27FC236}">
                      <a16:creationId xmlns:a16="http://schemas.microsoft.com/office/drawing/2014/main" xmlns="" id="{013A2A2E-2F7C-4AB1-8405-F3BBF18FD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5" name="Line 18">
                  <a:extLst>
                    <a:ext uri="{FF2B5EF4-FFF2-40B4-BE49-F238E27FC236}">
                      <a16:creationId xmlns:a16="http://schemas.microsoft.com/office/drawing/2014/main" xmlns="" id="{CBA38857-96E9-45F7-8470-C00565682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76" name="Rectangle 19">
                  <a:extLst>
                    <a:ext uri="{FF2B5EF4-FFF2-40B4-BE49-F238E27FC236}">
                      <a16:creationId xmlns:a16="http://schemas.microsoft.com/office/drawing/2014/main" xmlns="" id="{CC25FC1B-1B20-4849-974C-11EB05B54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7" name="Rectangle 20">
                  <a:extLst>
                    <a:ext uri="{FF2B5EF4-FFF2-40B4-BE49-F238E27FC236}">
                      <a16:creationId xmlns:a16="http://schemas.microsoft.com/office/drawing/2014/main" xmlns="" id="{CEB6B093-CFEE-492E-B880-09A3F95A1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8" name="Oval 21">
                  <a:extLst>
                    <a:ext uri="{FF2B5EF4-FFF2-40B4-BE49-F238E27FC236}">
                      <a16:creationId xmlns:a16="http://schemas.microsoft.com/office/drawing/2014/main" xmlns="" id="{E801B927-4CFA-46AF-AFCA-7552287B2A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79" name="Text Box 22">
                  <a:extLst>
                    <a:ext uri="{FF2B5EF4-FFF2-40B4-BE49-F238E27FC236}">
                      <a16:creationId xmlns:a16="http://schemas.microsoft.com/office/drawing/2014/main" xmlns="" id="{7209BADA-8ED2-47CE-99DA-C10284886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0" name="Text Box 23">
                  <a:extLst>
                    <a:ext uri="{FF2B5EF4-FFF2-40B4-BE49-F238E27FC236}">
                      <a16:creationId xmlns:a16="http://schemas.microsoft.com/office/drawing/2014/main" xmlns="" id="{D2D4E4BE-27A5-430D-9B6D-E8774A3F87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1" name="Text Box 24">
                  <a:extLst>
                    <a:ext uri="{FF2B5EF4-FFF2-40B4-BE49-F238E27FC236}">
                      <a16:creationId xmlns:a16="http://schemas.microsoft.com/office/drawing/2014/main" xmlns="" id="{3B6B5E03-A940-476D-9DC8-CA325CB6C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08582" name="Text Box 25">
                  <a:extLst>
                    <a:ext uri="{FF2B5EF4-FFF2-40B4-BE49-F238E27FC236}">
                      <a16:creationId xmlns:a16="http://schemas.microsoft.com/office/drawing/2014/main" xmlns="" id="{DC1D6930-AE55-4757-878C-86DDC4DB01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3" name="Text Box 26">
                  <a:extLst>
                    <a:ext uri="{FF2B5EF4-FFF2-40B4-BE49-F238E27FC236}">
                      <a16:creationId xmlns:a16="http://schemas.microsoft.com/office/drawing/2014/main" xmlns="" id="{71F25C84-BB19-45EA-97F7-DAFC23AC25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84" name="Line 27">
                  <a:extLst>
                    <a:ext uri="{FF2B5EF4-FFF2-40B4-BE49-F238E27FC236}">
                      <a16:creationId xmlns:a16="http://schemas.microsoft.com/office/drawing/2014/main" xmlns="" id="{93BEC588-804A-4FD5-8B58-4159678BE1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5" name="Line 28">
                  <a:extLst>
                    <a:ext uri="{FF2B5EF4-FFF2-40B4-BE49-F238E27FC236}">
                      <a16:creationId xmlns:a16="http://schemas.microsoft.com/office/drawing/2014/main" xmlns="" id="{E91B3446-D944-4717-8B1A-8BF874EE7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86" name="Rectangle 29">
                  <a:extLst>
                    <a:ext uri="{FF2B5EF4-FFF2-40B4-BE49-F238E27FC236}">
                      <a16:creationId xmlns:a16="http://schemas.microsoft.com/office/drawing/2014/main" xmlns="" id="{9B878C10-A214-4777-ACB4-E10C6531C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7" name="Rectangle 30">
                  <a:extLst>
                    <a:ext uri="{FF2B5EF4-FFF2-40B4-BE49-F238E27FC236}">
                      <a16:creationId xmlns:a16="http://schemas.microsoft.com/office/drawing/2014/main" xmlns="" id="{5E82C281-82A1-4AE9-9835-72A4082E9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8" name="Oval 31">
                  <a:extLst>
                    <a:ext uri="{FF2B5EF4-FFF2-40B4-BE49-F238E27FC236}">
                      <a16:creationId xmlns:a16="http://schemas.microsoft.com/office/drawing/2014/main" xmlns="" id="{532E0A40-AAF4-48D6-9E7E-0E1CA2A1D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8589" name="Text Box 32">
                  <a:extLst>
                    <a:ext uri="{FF2B5EF4-FFF2-40B4-BE49-F238E27FC236}">
                      <a16:creationId xmlns:a16="http://schemas.microsoft.com/office/drawing/2014/main" xmlns="" id="{66DC2A22-F6B1-4218-BE27-3F00D8852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590" name="Text Box 33">
                  <a:extLst>
                    <a:ext uri="{FF2B5EF4-FFF2-40B4-BE49-F238E27FC236}">
                      <a16:creationId xmlns:a16="http://schemas.microsoft.com/office/drawing/2014/main" xmlns="" id="{3FA5D126-6700-4247-9F1A-2EFEF7F4B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08559" name="Text Box 34">
                <a:extLst>
                  <a:ext uri="{FF2B5EF4-FFF2-40B4-BE49-F238E27FC236}">
                    <a16:creationId xmlns:a16="http://schemas.microsoft.com/office/drawing/2014/main" xmlns="" id="{C8C829D0-BA51-49AE-8BA4-74B21F123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0" name="Text Box 35">
                <a:extLst>
                  <a:ext uri="{FF2B5EF4-FFF2-40B4-BE49-F238E27FC236}">
                    <a16:creationId xmlns:a16="http://schemas.microsoft.com/office/drawing/2014/main" xmlns="" id="{FA2AFA9B-063E-4EEF-93A1-AA0CF82EC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1" name="Text Box 36">
                <a:extLst>
                  <a:ext uri="{FF2B5EF4-FFF2-40B4-BE49-F238E27FC236}">
                    <a16:creationId xmlns:a16="http://schemas.microsoft.com/office/drawing/2014/main" xmlns="" id="{6BD48BD1-BBAA-40F5-A1F9-51C5E5797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2" name="Text Box 37">
                <a:extLst>
                  <a:ext uri="{FF2B5EF4-FFF2-40B4-BE49-F238E27FC236}">
                    <a16:creationId xmlns:a16="http://schemas.microsoft.com/office/drawing/2014/main" xmlns="" id="{8E28C6BC-0A2F-48D9-9D11-897CCFD20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08563" name="Text Box 38">
                <a:extLst>
                  <a:ext uri="{FF2B5EF4-FFF2-40B4-BE49-F238E27FC236}">
                    <a16:creationId xmlns:a16="http://schemas.microsoft.com/office/drawing/2014/main" xmlns="" id="{9C8989DB-D43E-45FF-AA55-7D69B559AB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4" name="Text Box 39">
                <a:extLst>
                  <a:ext uri="{FF2B5EF4-FFF2-40B4-BE49-F238E27FC236}">
                    <a16:creationId xmlns:a16="http://schemas.microsoft.com/office/drawing/2014/main" xmlns="" id="{013C5D29-3B53-4E59-A55A-ECCF056D1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5" name="Text Box 40">
                <a:extLst>
                  <a:ext uri="{FF2B5EF4-FFF2-40B4-BE49-F238E27FC236}">
                    <a16:creationId xmlns:a16="http://schemas.microsoft.com/office/drawing/2014/main" xmlns="" id="{5A93B102-56C5-4B1F-85A0-EC9AE610A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08566" name="Text Box 41">
                <a:extLst>
                  <a:ext uri="{FF2B5EF4-FFF2-40B4-BE49-F238E27FC236}">
                    <a16:creationId xmlns:a16="http://schemas.microsoft.com/office/drawing/2014/main" xmlns="" id="{7F83CB10-F86D-4F45-9DB4-06F97ED2B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08553" name="Text Box 42">
              <a:extLst>
                <a:ext uri="{FF2B5EF4-FFF2-40B4-BE49-F238E27FC236}">
                  <a16:creationId xmlns:a16="http://schemas.microsoft.com/office/drawing/2014/main" xmlns="" id="{5AEB3370-8BC6-446E-B89E-12A6DF3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54" name="Text Box 43">
              <a:extLst>
                <a:ext uri="{FF2B5EF4-FFF2-40B4-BE49-F238E27FC236}">
                  <a16:creationId xmlns:a16="http://schemas.microsoft.com/office/drawing/2014/main" xmlns="" id="{5A25E69C-300A-43ED-8B37-862A924F4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8555" name="Text Box 44">
              <a:extLst>
                <a:ext uri="{FF2B5EF4-FFF2-40B4-BE49-F238E27FC236}">
                  <a16:creationId xmlns:a16="http://schemas.microsoft.com/office/drawing/2014/main" xmlns="" id="{B56EC4AA-AC21-4659-9B27-CE5A170F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56" name="Text Box 45">
              <a:extLst>
                <a:ext uri="{FF2B5EF4-FFF2-40B4-BE49-F238E27FC236}">
                  <a16:creationId xmlns:a16="http://schemas.microsoft.com/office/drawing/2014/main" xmlns="" id="{48AC6623-3EB3-48CF-AA7F-F86D14DFE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8557" name="Text Box 46">
              <a:extLst>
                <a:ext uri="{FF2B5EF4-FFF2-40B4-BE49-F238E27FC236}">
                  <a16:creationId xmlns:a16="http://schemas.microsoft.com/office/drawing/2014/main" xmlns="" id="{82BCCE49-40FE-4906-96AC-57D73931F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5047BB02-E431-48B1-B8C1-422426F4C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xmlns="" id="{8572AC99-19A4-468C-80E6-D7DB00D0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BDD97EE6-6797-40D1-B7B0-0A5E3A35BCF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84</a:t>
            </a:fld>
            <a:endParaRPr lang="en-US" altLang="zh-CN" sz="2400"/>
          </a:p>
        </p:txBody>
      </p:sp>
      <p:sp>
        <p:nvSpPr>
          <p:cNvPr id="109572" name="Text Box 4">
            <a:extLst>
              <a:ext uri="{FF2B5EF4-FFF2-40B4-BE49-F238E27FC236}">
                <a16:creationId xmlns:a16="http://schemas.microsoft.com/office/drawing/2014/main" xmlns="" id="{36F0A9E9-016B-4AF9-BCF3-5467B626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09573" name="Rectangle 6">
            <a:extLst>
              <a:ext uri="{FF2B5EF4-FFF2-40B4-BE49-F238E27FC236}">
                <a16:creationId xmlns:a16="http://schemas.microsoft.com/office/drawing/2014/main" xmlns="" id="{FB00BE64-D452-42F3-BB81-122495363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sp>
        <p:nvSpPr>
          <p:cNvPr id="321584" name="Rectangle 48">
            <a:extLst>
              <a:ext uri="{FF2B5EF4-FFF2-40B4-BE49-F238E27FC236}">
                <a16:creationId xmlns:a16="http://schemas.microsoft.com/office/drawing/2014/main" xmlns="" id="{E1F1B956-36D6-464A-8CEF-2458B5753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2590800"/>
            <a:ext cx="8675687" cy="4267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HuffmanCoding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n) //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从叶子到根逆向求每个字符的编码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{	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>
                <a:latin typeface="黑体" panose="02010609060101010101" pitchFamily="49" charset="-122"/>
                <a:ea typeface="黑体" panose="02010609060101010101" pitchFamily="49" charset="-122"/>
              </a:rPr>
              <a:t>, j, m, c, f, start; </a:t>
            </a:r>
            <a:r>
              <a:rPr lang="en-US" altLang="zh-CN" sz="1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//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c,f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是结点在数组中的下标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char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[MAXCODELEN];			//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存放每个字符的编码序列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m = MAXCODELEN;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[m-1] = 0;				//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编码结束符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for (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=1;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&lt;=n;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++) {	   //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对字符（叶子结点）逐个求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start = m-1;			//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编码结束符位置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for (c=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, f=HT[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].parent; f!=0; c=f, f=HT[f].parent) {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if (HT[f].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lchild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== c)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[--start] = '0';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	else                  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[--start] = '1';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} 				//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从叶子到根逆向求每个字符的编码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for (j=0; j&lt;m-start; j++) HT[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].code[j] = 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cd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start+j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	HT[</a:t>
            </a:r>
            <a:r>
              <a:rPr lang="en-US" altLang="zh-CN" sz="1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].code[j] = 0;		//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将每个字符的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编码存放起来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}}</a:t>
            </a:r>
          </a:p>
        </p:txBody>
      </p:sp>
      <p:pic>
        <p:nvPicPr>
          <p:cNvPr id="109575" name="Picture 49">
            <a:extLst>
              <a:ext uri="{FF2B5EF4-FFF2-40B4-BE49-F238E27FC236}">
                <a16:creationId xmlns:a16="http://schemas.microsoft.com/office/drawing/2014/main" xmlns="" id="{3F2147DB-F374-43F0-AE18-07B7033B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052513"/>
            <a:ext cx="16922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84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D3453294-695E-4A0D-BC86-D2A78CF65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xmlns="" id="{3A4225BC-B1E9-4778-8780-2BA97CA94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C24AF236-1536-4E49-94E5-F18B77F5EA2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85</a:t>
            </a:fld>
            <a:endParaRPr lang="en-US" altLang="zh-CN" sz="2400"/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xmlns="" id="{F45D9D64-5DEF-460C-B285-C19EAC030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xmlns="" id="{767116F1-B1EF-4E2B-94A1-2880D4DC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6207125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则总编码长度为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 1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5*1+(2+3+4+4)*3 = 54 </a:t>
            </a:r>
            <a:r>
              <a:rPr lang="en-US" altLang="zh-CN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84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是一种前缀编码，解码时不会混淆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编码为：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01011001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xmlns="" id="{291C7AD6-0E37-4B3A-860A-BCBF55B2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11623" name="Group 41">
            <a:extLst>
              <a:ext uri="{FF2B5EF4-FFF2-40B4-BE49-F238E27FC236}">
                <a16:creationId xmlns:a16="http://schemas.microsoft.com/office/drawing/2014/main" xmlns="" id="{83BC1B97-0E34-4267-879A-DFAA7A51A311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4292600"/>
            <a:ext cx="2447925" cy="2425700"/>
            <a:chOff x="3969" y="2704"/>
            <a:chExt cx="1542" cy="1528"/>
          </a:xfrm>
        </p:grpSpPr>
        <p:grpSp>
          <p:nvGrpSpPr>
            <p:cNvPr id="111624" name="Group 42">
              <a:extLst>
                <a:ext uri="{FF2B5EF4-FFF2-40B4-BE49-F238E27FC236}">
                  <a16:creationId xmlns:a16="http://schemas.microsoft.com/office/drawing/2014/main" xmlns="" id="{E0C57F2B-A88E-4C90-8D6D-BE211EBD1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11630" name="Group 43">
                <a:extLst>
                  <a:ext uri="{FF2B5EF4-FFF2-40B4-BE49-F238E27FC236}">
                    <a16:creationId xmlns:a16="http://schemas.microsoft.com/office/drawing/2014/main" xmlns="" id="{6E9FC36D-90FA-457B-9A6C-BDE63EC77A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11639" name="Line 44">
                  <a:extLst>
                    <a:ext uri="{FF2B5EF4-FFF2-40B4-BE49-F238E27FC236}">
                      <a16:creationId xmlns:a16="http://schemas.microsoft.com/office/drawing/2014/main" xmlns="" id="{7638F0EF-0EDE-4559-AE2E-F838FA0B24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0" name="Line 45">
                  <a:extLst>
                    <a:ext uri="{FF2B5EF4-FFF2-40B4-BE49-F238E27FC236}">
                      <a16:creationId xmlns:a16="http://schemas.microsoft.com/office/drawing/2014/main" xmlns="" id="{369CD402-3F04-48B3-BD02-9B8E1DE25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1" name="Line 46">
                  <a:extLst>
                    <a:ext uri="{FF2B5EF4-FFF2-40B4-BE49-F238E27FC236}">
                      <a16:creationId xmlns:a16="http://schemas.microsoft.com/office/drawing/2014/main" xmlns="" id="{9C6DB82A-8EC1-4728-B292-FFEDF47FA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2" name="Line 47">
                  <a:extLst>
                    <a:ext uri="{FF2B5EF4-FFF2-40B4-BE49-F238E27FC236}">
                      <a16:creationId xmlns:a16="http://schemas.microsoft.com/office/drawing/2014/main" xmlns="" id="{FBF1B8DB-C063-4DEA-BE30-8F3467364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3" name="Rectangle 48">
                  <a:extLst>
                    <a:ext uri="{FF2B5EF4-FFF2-40B4-BE49-F238E27FC236}">
                      <a16:creationId xmlns:a16="http://schemas.microsoft.com/office/drawing/2014/main" xmlns="" id="{682CD6AD-83C2-415D-AE66-9B6FAAC8B2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4" name="Oval 49">
                  <a:extLst>
                    <a:ext uri="{FF2B5EF4-FFF2-40B4-BE49-F238E27FC236}">
                      <a16:creationId xmlns:a16="http://schemas.microsoft.com/office/drawing/2014/main" xmlns="" id="{EF26BC13-3841-4BEB-8035-EB593867FB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5" name="Oval 50">
                  <a:extLst>
                    <a:ext uri="{FF2B5EF4-FFF2-40B4-BE49-F238E27FC236}">
                      <a16:creationId xmlns:a16="http://schemas.microsoft.com/office/drawing/2014/main" xmlns="" id="{485CE872-B4A6-470F-84DE-39DAA3FCC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6" name="Line 51">
                  <a:extLst>
                    <a:ext uri="{FF2B5EF4-FFF2-40B4-BE49-F238E27FC236}">
                      <a16:creationId xmlns:a16="http://schemas.microsoft.com/office/drawing/2014/main" xmlns="" id="{A480C817-3DC5-4D70-99B1-FDA81451A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7" name="Line 52">
                  <a:extLst>
                    <a:ext uri="{FF2B5EF4-FFF2-40B4-BE49-F238E27FC236}">
                      <a16:creationId xmlns:a16="http://schemas.microsoft.com/office/drawing/2014/main" xmlns="" id="{B9D2A005-CBE5-480E-8F4E-C30F7F8E4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48" name="Rectangle 53">
                  <a:extLst>
                    <a:ext uri="{FF2B5EF4-FFF2-40B4-BE49-F238E27FC236}">
                      <a16:creationId xmlns:a16="http://schemas.microsoft.com/office/drawing/2014/main" xmlns="" id="{D332D919-12CC-4FDB-BD28-F643C850D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49" name="Rectangle 54">
                  <a:extLst>
                    <a:ext uri="{FF2B5EF4-FFF2-40B4-BE49-F238E27FC236}">
                      <a16:creationId xmlns:a16="http://schemas.microsoft.com/office/drawing/2014/main" xmlns="" id="{1C13F625-132C-4700-A5C2-4296DBF79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0" name="Oval 55">
                  <a:extLst>
                    <a:ext uri="{FF2B5EF4-FFF2-40B4-BE49-F238E27FC236}">
                      <a16:creationId xmlns:a16="http://schemas.microsoft.com/office/drawing/2014/main" xmlns="" id="{CA022E58-FB97-4B1F-9CC2-A5380A25A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1" name="Text Box 56">
                  <a:extLst>
                    <a:ext uri="{FF2B5EF4-FFF2-40B4-BE49-F238E27FC236}">
                      <a16:creationId xmlns:a16="http://schemas.microsoft.com/office/drawing/2014/main" xmlns="" id="{AD8D2DF4-2841-4FAC-A462-032AF2EF2B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2" name="Text Box 57">
                  <a:extLst>
                    <a:ext uri="{FF2B5EF4-FFF2-40B4-BE49-F238E27FC236}">
                      <a16:creationId xmlns:a16="http://schemas.microsoft.com/office/drawing/2014/main" xmlns="" id="{BA17DAFC-7C6B-49FC-9434-0950F26003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3" name="Text Box 58">
                  <a:extLst>
                    <a:ext uri="{FF2B5EF4-FFF2-40B4-BE49-F238E27FC236}">
                      <a16:creationId xmlns:a16="http://schemas.microsoft.com/office/drawing/2014/main" xmlns="" id="{DA60DBA8-F43F-4608-B0EB-B694CD837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11654" name="Text Box 59">
                  <a:extLst>
                    <a:ext uri="{FF2B5EF4-FFF2-40B4-BE49-F238E27FC236}">
                      <a16:creationId xmlns:a16="http://schemas.microsoft.com/office/drawing/2014/main" xmlns="" id="{7C5FD67E-4B80-4754-AFE1-8923D42E5E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5" name="Text Box 60">
                  <a:extLst>
                    <a:ext uri="{FF2B5EF4-FFF2-40B4-BE49-F238E27FC236}">
                      <a16:creationId xmlns:a16="http://schemas.microsoft.com/office/drawing/2014/main" xmlns="" id="{D8BDB528-E11A-4D86-B23C-BC95177A07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56" name="Line 61">
                  <a:extLst>
                    <a:ext uri="{FF2B5EF4-FFF2-40B4-BE49-F238E27FC236}">
                      <a16:creationId xmlns:a16="http://schemas.microsoft.com/office/drawing/2014/main" xmlns="" id="{F64C4770-9CA7-4B46-8A09-79225789C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57" name="Line 62">
                  <a:extLst>
                    <a:ext uri="{FF2B5EF4-FFF2-40B4-BE49-F238E27FC236}">
                      <a16:creationId xmlns:a16="http://schemas.microsoft.com/office/drawing/2014/main" xmlns="" id="{E2582E62-A7FD-4C15-8201-25EE148E3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1658" name="Rectangle 63">
                  <a:extLst>
                    <a:ext uri="{FF2B5EF4-FFF2-40B4-BE49-F238E27FC236}">
                      <a16:creationId xmlns:a16="http://schemas.microsoft.com/office/drawing/2014/main" xmlns="" id="{A80B5A18-57E4-42F6-BEF4-C298D90B59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59" name="Rectangle 64">
                  <a:extLst>
                    <a:ext uri="{FF2B5EF4-FFF2-40B4-BE49-F238E27FC236}">
                      <a16:creationId xmlns:a16="http://schemas.microsoft.com/office/drawing/2014/main" xmlns="" id="{BBA6BB88-65B6-412D-A368-FC70E3252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60" name="Oval 65">
                  <a:extLst>
                    <a:ext uri="{FF2B5EF4-FFF2-40B4-BE49-F238E27FC236}">
                      <a16:creationId xmlns:a16="http://schemas.microsoft.com/office/drawing/2014/main" xmlns="" id="{12A85443-D90A-46B5-8ECC-C5F58D3D3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1661" name="Text Box 66">
                  <a:extLst>
                    <a:ext uri="{FF2B5EF4-FFF2-40B4-BE49-F238E27FC236}">
                      <a16:creationId xmlns:a16="http://schemas.microsoft.com/office/drawing/2014/main" xmlns="" id="{B49E9C27-D61C-42E2-AF65-FB72B98CEE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1662" name="Text Box 67">
                  <a:extLst>
                    <a:ext uri="{FF2B5EF4-FFF2-40B4-BE49-F238E27FC236}">
                      <a16:creationId xmlns:a16="http://schemas.microsoft.com/office/drawing/2014/main" xmlns="" id="{0F580FCD-F0AF-4000-8F31-634EAB61A9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1631" name="Text Box 68">
                <a:extLst>
                  <a:ext uri="{FF2B5EF4-FFF2-40B4-BE49-F238E27FC236}">
                    <a16:creationId xmlns:a16="http://schemas.microsoft.com/office/drawing/2014/main" xmlns="" id="{DA5AD4C4-761B-482D-8504-A5B24BAF33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2" name="Text Box 69">
                <a:extLst>
                  <a:ext uri="{FF2B5EF4-FFF2-40B4-BE49-F238E27FC236}">
                    <a16:creationId xmlns:a16="http://schemas.microsoft.com/office/drawing/2014/main" xmlns="" id="{E3A5B06D-ADE0-4DBB-994A-28CFC5F37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3" name="Text Box 70">
                <a:extLst>
                  <a:ext uri="{FF2B5EF4-FFF2-40B4-BE49-F238E27FC236}">
                    <a16:creationId xmlns:a16="http://schemas.microsoft.com/office/drawing/2014/main" xmlns="" id="{EF4E4721-7541-4A30-8F82-0D4683C47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4" name="Text Box 71">
                <a:extLst>
                  <a:ext uri="{FF2B5EF4-FFF2-40B4-BE49-F238E27FC236}">
                    <a16:creationId xmlns:a16="http://schemas.microsoft.com/office/drawing/2014/main" xmlns="" id="{15CC3D54-B204-45ED-8FC9-A55F2B32AA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1635" name="Text Box 72">
                <a:extLst>
                  <a:ext uri="{FF2B5EF4-FFF2-40B4-BE49-F238E27FC236}">
                    <a16:creationId xmlns:a16="http://schemas.microsoft.com/office/drawing/2014/main" xmlns="" id="{495327D8-1CC3-4D81-843A-C64E7C41E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6" name="Text Box 73">
                <a:extLst>
                  <a:ext uri="{FF2B5EF4-FFF2-40B4-BE49-F238E27FC236}">
                    <a16:creationId xmlns:a16="http://schemas.microsoft.com/office/drawing/2014/main" xmlns="" id="{8BB1CAD3-A7E6-41EE-895B-EC68F0EE5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7" name="Text Box 74">
                <a:extLst>
                  <a:ext uri="{FF2B5EF4-FFF2-40B4-BE49-F238E27FC236}">
                    <a16:creationId xmlns:a16="http://schemas.microsoft.com/office/drawing/2014/main" xmlns="" id="{7E639362-4304-406D-994B-F90C8E617A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1638" name="Text Box 75">
                <a:extLst>
                  <a:ext uri="{FF2B5EF4-FFF2-40B4-BE49-F238E27FC236}">
                    <a16:creationId xmlns:a16="http://schemas.microsoft.com/office/drawing/2014/main" xmlns="" id="{B89EDC93-5644-4AA3-B97A-6B8FAD1E8E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11625" name="Text Box 76">
              <a:extLst>
                <a:ext uri="{FF2B5EF4-FFF2-40B4-BE49-F238E27FC236}">
                  <a16:creationId xmlns:a16="http://schemas.microsoft.com/office/drawing/2014/main" xmlns="" id="{9983137B-FCFF-43F4-AF3E-0B92E1A7C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6" name="Text Box 77">
              <a:extLst>
                <a:ext uri="{FF2B5EF4-FFF2-40B4-BE49-F238E27FC236}">
                  <a16:creationId xmlns:a16="http://schemas.microsoft.com/office/drawing/2014/main" xmlns="" id="{78647B90-F63E-4754-AA00-123112567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1627" name="Text Box 78">
              <a:extLst>
                <a:ext uri="{FF2B5EF4-FFF2-40B4-BE49-F238E27FC236}">
                  <a16:creationId xmlns:a16="http://schemas.microsoft.com/office/drawing/2014/main" xmlns="" id="{3A7EF4A3-D704-4049-A19F-904E933D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1628" name="Text Box 79">
              <a:extLst>
                <a:ext uri="{FF2B5EF4-FFF2-40B4-BE49-F238E27FC236}">
                  <a16:creationId xmlns:a16="http://schemas.microsoft.com/office/drawing/2014/main" xmlns="" id="{7B06839A-A921-462B-B83D-F7130C46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1629" name="Text Box 80">
              <a:extLst>
                <a:ext uri="{FF2B5EF4-FFF2-40B4-BE49-F238E27FC236}">
                  <a16:creationId xmlns:a16="http://schemas.microsoft.com/office/drawing/2014/main" xmlns="" id="{6ECFA44B-3D40-414A-9BF8-1BC86F190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8DFE6410-4366-407F-AB77-BEFA5BA19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643" name="Text Box 3">
            <a:extLst>
              <a:ext uri="{FF2B5EF4-FFF2-40B4-BE49-F238E27FC236}">
                <a16:creationId xmlns:a16="http://schemas.microsoft.com/office/drawing/2014/main" xmlns="" id="{EB4F5866-AAAA-4F48-9430-098B49EA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4B6BE0DB-C06A-4C88-833B-CB89B03973A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86</a:t>
            </a:fld>
            <a:endParaRPr lang="en-US" altLang="zh-CN" sz="2400"/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xmlns="" id="{7083DC9E-6E89-4560-AEA3-7BC958AD9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xmlns="" id="{C16C4271-3C36-48A1-99BB-8C7FE3A94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、指针指向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树的根结点，取第一个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码为‘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0’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，将指针指向当前结点的左子树的根结点；如果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码为‘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1’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，将指针指向当前结点的右子树的根结点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、如果指针指向的当前结点为叶子结点，则输出叶子结点对应的字符；否则，取下一个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码，并返回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、如果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码序列未结束，则返回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继续译码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xmlns="" id="{D5B75EC5-686B-48F4-A5E4-12954A55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pic>
        <p:nvPicPr>
          <p:cNvPr id="112647" name="Picture 47">
            <a:extLst>
              <a:ext uri="{FF2B5EF4-FFF2-40B4-BE49-F238E27FC236}">
                <a16:creationId xmlns:a16="http://schemas.microsoft.com/office/drawing/2014/main" xmlns="" id="{51B667F7-FFE9-4471-A051-733C97E3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525" y="1052513"/>
            <a:ext cx="1692275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xmlns="" id="{6EF1C5EB-3C85-49F2-8818-D62057249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</a:p>
        </p:txBody>
      </p:sp>
      <p:sp>
        <p:nvSpPr>
          <p:cNvPr id="113667" name="Text Box 3">
            <a:extLst>
              <a:ext uri="{FF2B5EF4-FFF2-40B4-BE49-F238E27FC236}">
                <a16:creationId xmlns:a16="http://schemas.microsoft.com/office/drawing/2014/main" xmlns="" id="{60C721E2-96C9-4C7F-8536-11F00D7A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3D9BC9AE-545D-4E2B-A78E-C24C796532C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87</a:t>
            </a:fld>
            <a:endParaRPr lang="en-US" altLang="zh-CN" sz="2400"/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xmlns="" id="{37AAD67B-4160-4B8F-8A7C-09CB21DEA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xmlns="" id="{5CAC62DE-02A5-4C0C-B6AC-7AD947A87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编码序列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01011001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，译码后的字符串为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xmlns="" id="{F3AA9C95-9BF8-4DCF-B837-F68C3D71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grpSp>
        <p:nvGrpSpPr>
          <p:cNvPr id="113671" name="Group 8">
            <a:extLst>
              <a:ext uri="{FF2B5EF4-FFF2-40B4-BE49-F238E27FC236}">
                <a16:creationId xmlns:a16="http://schemas.microsoft.com/office/drawing/2014/main" xmlns="" id="{4BD7BDEB-E50E-4133-8967-17CC49CBBC1C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005263"/>
            <a:ext cx="2447925" cy="2425700"/>
            <a:chOff x="3969" y="2704"/>
            <a:chExt cx="1542" cy="1528"/>
          </a:xfrm>
        </p:grpSpPr>
        <p:grpSp>
          <p:nvGrpSpPr>
            <p:cNvPr id="113672" name="Group 9">
              <a:extLst>
                <a:ext uri="{FF2B5EF4-FFF2-40B4-BE49-F238E27FC236}">
                  <a16:creationId xmlns:a16="http://schemas.microsoft.com/office/drawing/2014/main" xmlns="" id="{D23CCAD4-3182-4E08-912D-3131DD810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2704"/>
              <a:ext cx="1542" cy="1343"/>
              <a:chOff x="3923" y="2205"/>
              <a:chExt cx="1542" cy="1343"/>
            </a:xfrm>
          </p:grpSpPr>
          <p:grpSp>
            <p:nvGrpSpPr>
              <p:cNvPr id="113678" name="Group 10">
                <a:extLst>
                  <a:ext uri="{FF2B5EF4-FFF2-40B4-BE49-F238E27FC236}">
                    <a16:creationId xmlns:a16="http://schemas.microsoft.com/office/drawing/2014/main" xmlns="" id="{B448C41E-D8B8-48F6-9D4B-294723CC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205"/>
                <a:ext cx="1491" cy="1343"/>
                <a:chOff x="3552" y="2704"/>
                <a:chExt cx="1491" cy="1343"/>
              </a:xfrm>
            </p:grpSpPr>
            <p:sp>
              <p:nvSpPr>
                <p:cNvPr id="113687" name="Line 11">
                  <a:extLst>
                    <a:ext uri="{FF2B5EF4-FFF2-40B4-BE49-F238E27FC236}">
                      <a16:creationId xmlns:a16="http://schemas.microsoft.com/office/drawing/2014/main" xmlns="" id="{C16C0DFD-8BA9-4FF2-B725-EC454835A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9" y="2931"/>
                  <a:ext cx="259" cy="294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88" name="Line 12">
                  <a:extLst>
                    <a:ext uri="{FF2B5EF4-FFF2-40B4-BE49-F238E27FC236}">
                      <a16:creationId xmlns:a16="http://schemas.microsoft.com/office/drawing/2014/main" xmlns="" id="{2E10519C-89DF-4442-A47E-5EB7DB28A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2" y="2886"/>
                  <a:ext cx="226" cy="272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89" name="Line 13">
                  <a:extLst>
                    <a:ext uri="{FF2B5EF4-FFF2-40B4-BE49-F238E27FC236}">
                      <a16:creationId xmlns:a16="http://schemas.microsoft.com/office/drawing/2014/main" xmlns="" id="{8C82F435-1F53-44E8-AA68-264DCF667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7" y="3340"/>
                  <a:ext cx="267" cy="181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0" name="Line 14">
                  <a:extLst>
                    <a:ext uri="{FF2B5EF4-FFF2-40B4-BE49-F238E27FC236}">
                      <a16:creationId xmlns:a16="http://schemas.microsoft.com/office/drawing/2014/main" xmlns="" id="{0CC6402B-3B1E-47DC-9E43-91BF762AB2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69" y="3334"/>
                  <a:ext cx="274" cy="187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1" name="Rectangle 15">
                  <a:extLst>
                    <a:ext uri="{FF2B5EF4-FFF2-40B4-BE49-F238E27FC236}">
                      <a16:creationId xmlns:a16="http://schemas.microsoft.com/office/drawing/2014/main" xmlns="" id="{0D503142-0E1C-43EB-947D-96F823FE8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6" y="3154"/>
                  <a:ext cx="236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2" name="Oval 16">
                  <a:extLst>
                    <a:ext uri="{FF2B5EF4-FFF2-40B4-BE49-F238E27FC236}">
                      <a16:creationId xmlns:a16="http://schemas.microsoft.com/office/drawing/2014/main" xmlns="" id="{9C401846-B1A4-4802-A08F-BFF4342EE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8" y="3156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3" name="Oval 17">
                  <a:extLst>
                    <a:ext uri="{FF2B5EF4-FFF2-40B4-BE49-F238E27FC236}">
                      <a16:creationId xmlns:a16="http://schemas.microsoft.com/office/drawing/2014/main" xmlns="" id="{AB63A088-A96D-48FD-B8ED-FC7184620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704"/>
                  <a:ext cx="284" cy="213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4" name="Line 18">
                  <a:extLst>
                    <a:ext uri="{FF2B5EF4-FFF2-40B4-BE49-F238E27FC236}">
                      <a16:creationId xmlns:a16="http://schemas.microsoft.com/office/drawing/2014/main" xmlns="" id="{09AA538B-2A4D-4BC9-A101-5C5E0C46C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47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5" name="Line 19">
                  <a:extLst>
                    <a:ext uri="{FF2B5EF4-FFF2-40B4-BE49-F238E27FC236}">
                      <a16:creationId xmlns:a16="http://schemas.microsoft.com/office/drawing/2014/main" xmlns="" id="{B8FF7DD5-8B71-4E40-AECC-79B37E61B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10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6" name="Rectangle 20">
                  <a:extLst>
                    <a:ext uri="{FF2B5EF4-FFF2-40B4-BE49-F238E27FC236}">
                      <a16:creationId xmlns:a16="http://schemas.microsoft.com/office/drawing/2014/main" xmlns="" id="{EC7DAE75-5A61-4A18-86DF-6B33ECA05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7" name="Rectangle 21">
                  <a:extLst>
                    <a:ext uri="{FF2B5EF4-FFF2-40B4-BE49-F238E27FC236}">
                      <a16:creationId xmlns:a16="http://schemas.microsoft.com/office/drawing/2014/main" xmlns="" id="{9DE86F1A-6B83-4BBA-A069-3D6CA4F7E8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6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8" name="Oval 22">
                  <a:extLst>
                    <a:ext uri="{FF2B5EF4-FFF2-40B4-BE49-F238E27FC236}">
                      <a16:creationId xmlns:a16="http://schemas.microsoft.com/office/drawing/2014/main" xmlns="" id="{574F271E-1DB5-45B3-A96D-C06218CEF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8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699" name="Text Box 23">
                  <a:extLst>
                    <a:ext uri="{FF2B5EF4-FFF2-40B4-BE49-F238E27FC236}">
                      <a16:creationId xmlns:a16="http://schemas.microsoft.com/office/drawing/2014/main" xmlns="" id="{2BC6CB03-970D-4E7D-8BE8-A5013938CF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0" name="Text Box 24">
                  <a:extLst>
                    <a:ext uri="{FF2B5EF4-FFF2-40B4-BE49-F238E27FC236}">
                      <a16:creationId xmlns:a16="http://schemas.microsoft.com/office/drawing/2014/main" xmlns="" id="{481F10F5-56DB-4B45-8EF1-6EC49C1C9E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0" y="3113"/>
                  <a:ext cx="2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b="1"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000" b="1">
                      <a:latin typeface="Times New Roman" panose="02020603050405020304" pitchFamily="18" charset="0"/>
                    </a:rPr>
                    <a:t>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1" name="Text Box 25">
                  <a:extLst>
                    <a:ext uri="{FF2B5EF4-FFF2-40B4-BE49-F238E27FC236}">
                      <a16:creationId xmlns:a16="http://schemas.microsoft.com/office/drawing/2014/main" xmlns="" id="{B7A0DC1D-BB52-4146-A3A5-289AECD56A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113702" name="Text Box 26">
                  <a:extLst>
                    <a:ext uri="{FF2B5EF4-FFF2-40B4-BE49-F238E27FC236}">
                      <a16:creationId xmlns:a16="http://schemas.microsoft.com/office/drawing/2014/main" xmlns="" id="{4A8C5ADE-9752-4CB3-B6C3-FE1CAB7A3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3" y="3130"/>
                  <a:ext cx="3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3" name="Text Box 27">
                  <a:extLst>
                    <a:ext uri="{FF2B5EF4-FFF2-40B4-BE49-F238E27FC236}">
                      <a16:creationId xmlns:a16="http://schemas.microsoft.com/office/drawing/2014/main" xmlns="" id="{BED148E6-CE93-42A6-827B-5BAEEC6C6C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7" y="2704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04" name="Line 28">
                  <a:extLst>
                    <a:ext uri="{FF2B5EF4-FFF2-40B4-BE49-F238E27FC236}">
                      <a16:creationId xmlns:a16="http://schemas.microsoft.com/office/drawing/2014/main" xmlns="" id="{33A9CA80-85EE-4596-9987-08ACD5929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1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5" name="Line 29">
                  <a:extLst>
                    <a:ext uri="{FF2B5EF4-FFF2-40B4-BE49-F238E27FC236}">
                      <a16:creationId xmlns:a16="http://schemas.microsoft.com/office/drawing/2014/main" xmlns="" id="{217EAE45-2D7C-46AF-B7C6-07BD54AF5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4" y="3653"/>
                  <a:ext cx="142" cy="213"/>
                </a:xfrm>
                <a:prstGeom prst="line">
                  <a:avLst/>
                </a:prstGeom>
                <a:noFill/>
                <a:ln w="28575">
                  <a:solidFill>
                    <a:srgbClr val="00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06" name="Rectangle 30">
                  <a:extLst>
                    <a:ext uri="{FF2B5EF4-FFF2-40B4-BE49-F238E27FC236}">
                      <a16:creationId xmlns:a16="http://schemas.microsoft.com/office/drawing/2014/main" xmlns="" id="{7D6684DC-1913-46DD-839C-7D7C58D84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52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7" name="Rectangle 31">
                  <a:extLst>
                    <a:ext uri="{FF2B5EF4-FFF2-40B4-BE49-F238E27FC236}">
                      <a16:creationId xmlns:a16="http://schemas.microsoft.com/office/drawing/2014/main" xmlns="" id="{B6CAB03A-03C4-4A50-93DE-08AF29E6A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0" y="3831"/>
                  <a:ext cx="237" cy="177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8" name="Oval 32">
                  <a:extLst>
                    <a:ext uri="{FF2B5EF4-FFF2-40B4-BE49-F238E27FC236}">
                      <a16:creationId xmlns:a16="http://schemas.microsoft.com/office/drawing/2014/main" xmlns="" id="{A72E1C97-D272-4B9B-AF3F-6B01906D2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2" y="3475"/>
                  <a:ext cx="284" cy="21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9900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13709" name="Text Box 33">
                  <a:extLst>
                    <a:ext uri="{FF2B5EF4-FFF2-40B4-BE49-F238E27FC236}">
                      <a16:creationId xmlns:a16="http://schemas.microsoft.com/office/drawing/2014/main" xmlns="" id="{AAA22456-6B98-4CB3-A92F-F7BF4588A3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3710" name="Text Box 34">
                  <a:extLst>
                    <a:ext uri="{FF2B5EF4-FFF2-40B4-BE49-F238E27FC236}">
                      <a16:creationId xmlns:a16="http://schemas.microsoft.com/office/drawing/2014/main" xmlns="" id="{565A680A-DE89-44F8-A0C8-BBAD94667C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15" y="3797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</p:grpSp>
          <p:sp>
            <p:nvSpPr>
              <p:cNvPr id="113679" name="Text Box 35">
                <a:extLst>
                  <a:ext uri="{FF2B5EF4-FFF2-40B4-BE49-F238E27FC236}">
                    <a16:creationId xmlns:a16="http://schemas.microsoft.com/office/drawing/2014/main" xmlns="" id="{48CAEFBB-5CCE-4215-BA7A-D39787125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0" name="Text Box 36">
                <a:extLst>
                  <a:ext uri="{FF2B5EF4-FFF2-40B4-BE49-F238E27FC236}">
                    <a16:creationId xmlns:a16="http://schemas.microsoft.com/office/drawing/2014/main" xmlns="" id="{8A97AEA9-1130-49CC-B0B2-0DF6A2E86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2704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1" name="Text Box 37">
                <a:extLst>
                  <a:ext uri="{FF2B5EF4-FFF2-40B4-BE49-F238E27FC236}">
                    <a16:creationId xmlns:a16="http://schemas.microsoft.com/office/drawing/2014/main" xmlns="" id="{2D082A17-7FA2-4135-B38F-22417E59D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2" name="Text Box 38">
                <a:extLst>
                  <a:ext uri="{FF2B5EF4-FFF2-40B4-BE49-F238E27FC236}">
                    <a16:creationId xmlns:a16="http://schemas.microsoft.com/office/drawing/2014/main" xmlns="" id="{36C32323-F6C7-4624-AE44-5B1642E6B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5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113683" name="Text Box 39">
                <a:extLst>
                  <a:ext uri="{FF2B5EF4-FFF2-40B4-BE49-F238E27FC236}">
                    <a16:creationId xmlns:a16="http://schemas.microsoft.com/office/drawing/2014/main" xmlns="" id="{29293BF2-90AC-4CB5-8524-3B2AB3DB2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3" y="2341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4" name="Text Box 40">
                <a:extLst>
                  <a:ext uri="{FF2B5EF4-FFF2-40B4-BE49-F238E27FC236}">
                    <a16:creationId xmlns:a16="http://schemas.microsoft.com/office/drawing/2014/main" xmlns="" id="{E8040B0F-E4D2-4852-A5F1-6D4392C900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5" name="Text Box 41">
                <a:extLst>
                  <a:ext uri="{FF2B5EF4-FFF2-40B4-BE49-F238E27FC236}">
                    <a16:creationId xmlns:a16="http://schemas.microsoft.com/office/drawing/2014/main" xmlns="" id="{F9E823D4-A900-4B2C-AE6E-EE47F7FB1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  <p:sp>
            <p:nvSpPr>
              <p:cNvPr id="113686" name="Text Box 42">
                <a:extLst>
                  <a:ext uri="{FF2B5EF4-FFF2-40B4-BE49-F238E27FC236}">
                    <a16:creationId xmlns:a16="http://schemas.microsoft.com/office/drawing/2014/main" xmlns="" id="{952CE6CF-7669-4A8D-AD5B-527CA78CA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067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3333FF"/>
                    </a:solidFill>
                  </a:rPr>
                  <a:t>1</a:t>
                </a:r>
              </a:p>
            </p:txBody>
          </p:sp>
        </p:grpSp>
        <p:sp>
          <p:nvSpPr>
            <p:cNvPr id="113673" name="Text Box 43">
              <a:extLst>
                <a:ext uri="{FF2B5EF4-FFF2-40B4-BE49-F238E27FC236}">
                  <a16:creationId xmlns:a16="http://schemas.microsoft.com/office/drawing/2014/main" xmlns="" id="{E23373ED-8C31-42FA-8312-0481C3444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4020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4" name="Text Box 44">
              <a:extLst>
                <a:ext uri="{FF2B5EF4-FFF2-40B4-BE49-F238E27FC236}">
                  <a16:creationId xmlns:a16="http://schemas.microsoft.com/office/drawing/2014/main" xmlns="" id="{BE20E294-1C41-45E3-A105-BFD1B447D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3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3675" name="Text Box 45">
              <a:extLst>
                <a:ext uri="{FF2B5EF4-FFF2-40B4-BE49-F238E27FC236}">
                  <a16:creationId xmlns:a16="http://schemas.microsoft.com/office/drawing/2014/main" xmlns="" id="{C6F17554-0B53-4B86-A6DC-52D117F29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4020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1600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6" name="Text Box 46">
              <a:extLst>
                <a:ext uri="{FF2B5EF4-FFF2-40B4-BE49-F238E27FC236}">
                  <a16:creationId xmlns:a16="http://schemas.microsoft.com/office/drawing/2014/main" xmlns="" id="{228CECD0-6EC3-4D4C-B7F8-19AF922EF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020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3677" name="Text Box 47">
              <a:extLst>
                <a:ext uri="{FF2B5EF4-FFF2-40B4-BE49-F238E27FC236}">
                  <a16:creationId xmlns:a16="http://schemas.microsoft.com/office/drawing/2014/main" xmlns="" id="{F4B3EB70-DC70-48AC-911D-56108899E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3339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xmlns="" id="{AC9929E8-E466-4B86-A7FD-0DCEC7B85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120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4691" name="Text Box 3">
            <a:extLst>
              <a:ext uri="{FF2B5EF4-FFF2-40B4-BE49-F238E27FC236}">
                <a16:creationId xmlns:a16="http://schemas.microsoft.com/office/drawing/2014/main" xmlns="" id="{FEA238CD-E4FA-45EF-A450-4F4392AD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9C6906FD-28CA-476A-8B94-7C152343A1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88</a:t>
            </a:fld>
            <a:endParaRPr lang="en-US" altLang="zh-CN" sz="2400"/>
          </a:p>
        </p:txBody>
      </p:sp>
      <p:sp>
        <p:nvSpPr>
          <p:cNvPr id="114692" name="Text Box 4">
            <a:extLst>
              <a:ext uri="{FF2B5EF4-FFF2-40B4-BE49-F238E27FC236}">
                <a16:creationId xmlns:a16="http://schemas.microsoft.com/office/drawing/2014/main" xmlns="" id="{CECC7FBF-5C3E-43E2-8E58-E65B3C1CB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45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rgbClr val="333399"/>
                </a:solidFill>
                <a:ea typeface="仿宋_GB2312" pitchFamily="49" charset="-122"/>
              </a:rPr>
              <a:t>第六节　赫夫曼树及其应用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xmlns="" id="{4E1E1B1F-6F9C-42E3-AF34-B202D3522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743200"/>
            <a:ext cx="8763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int ShowHuffmanDecode(int n, char *dString)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{	int i, c, Root;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Root = 2*n - 1;		// 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树的根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 = Root;			//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指针指向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树的根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for (i=0; i&lt;strlen(dString); i++)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      if (dString[i] == '0’) {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                if (HT[c].lchild == 0) return(ERROR);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        c = HT[c].lchild;}	       // 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码为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，指针指向左子树的根结点</a:t>
            </a: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    else {	if (HT[c].rchild == 0) return(ERROR);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	c = HT[c].rchild;}}      // Huffman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码为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，指针指向右子树的根结点</a:t>
            </a: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 	    if ((HT[c].lchild == 0) &amp;&amp; (HT[c].rchild == 0)) {// </a:t>
            </a: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结点为叶子，输出字符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1600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cout &lt;&lt; HT[c].c;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	c = Root;}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	     return(CORRECT);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1600" b="1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1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xmlns="" id="{C7DC6FF2-D7A6-45B8-93AD-C871E4D9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第６章　树与二叉树</a:t>
            </a:r>
          </a:p>
        </p:txBody>
      </p:sp>
      <p:pic>
        <p:nvPicPr>
          <p:cNvPr id="114695" name="Picture 47">
            <a:extLst>
              <a:ext uri="{FF2B5EF4-FFF2-40B4-BE49-F238E27FC236}">
                <a16:creationId xmlns:a16="http://schemas.microsoft.com/office/drawing/2014/main" xmlns="" id="{541BB418-54DB-44C6-9407-5166FEA97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628775"/>
            <a:ext cx="2160587" cy="214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xmlns="" id="{80ED1B37-FBA5-4CC5-A46F-C7A60E76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实验内容具体解读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96C53F6A-C07D-4160-8E8E-9A312733D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  <a:endParaRPr lang="zh-CN" altLang="en-US" sz="1400" dirty="0"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5811" name="TextBox 4">
            <a:extLst>
              <a:ext uri="{FF2B5EF4-FFF2-40B4-BE49-F238E27FC236}">
                <a16:creationId xmlns:a16="http://schemas.microsoft.com/office/drawing/2014/main" xmlns="" id="{07C88139-C614-42F0-B34F-59F1EE87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第一步：初始化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xmlns="" id="{B0E95D04-17BB-4410-8FE9-20094295B2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82013" y="6400800"/>
            <a:ext cx="66198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1571B56-96C0-4497-A60A-4F6FD884CA29}" type="slidenum">
              <a:rPr lang="en-US" altLang="zh-CN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2400"/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xmlns="" id="{DE67839C-5088-41A5-BC6A-746DB510C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2450" y="1341438"/>
            <a:ext cx="7929563" cy="1752600"/>
          </a:xfrm>
          <a:noFill/>
        </p:spPr>
        <p:txBody>
          <a:bodyPr/>
          <a:lstStyle/>
          <a:p>
            <a:pPr marL="476250" indent="-476250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为何要重点研究每结点最多只有两个“叉”的树？</a:t>
            </a:r>
          </a:p>
          <a:p>
            <a:pPr marL="476250" indent="-476250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二叉树的结构最简单，规律性最强；</a:t>
            </a:r>
          </a:p>
          <a:p>
            <a:pPr marL="476250" indent="-476250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可以证明，所有树都能转为唯一对应的二叉树，不失一般性。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xmlns="" id="{10FAF01B-206B-422E-9B00-E96EC3101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5C936D94-8896-4E2B-A046-FAB34C7090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6835" name="TextBox 4">
            <a:extLst>
              <a:ext uri="{FF2B5EF4-FFF2-40B4-BE49-F238E27FC236}">
                <a16:creationId xmlns:a16="http://schemas.microsoft.com/office/drawing/2014/main" xmlns="" id="{B8C6BDBF-B080-48F2-AE8E-36C1AA42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第二步：构造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Huffman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xmlns="" id="{CB3D5BA8-5FB4-43BF-8036-81C7F294A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10528436-1187-4873-A017-529F959BC9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7859" name="TextBox 4">
            <a:extLst>
              <a:ext uri="{FF2B5EF4-FFF2-40B4-BE49-F238E27FC236}">
                <a16:creationId xmlns:a16="http://schemas.microsoft.com/office/drawing/2014/main" xmlns="" id="{F2B0B54C-A79B-4F0B-93F8-98FBF84E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第三步：编码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标题 1">
            <a:extLst>
              <a:ext uri="{FF2B5EF4-FFF2-40B4-BE49-F238E27FC236}">
                <a16:creationId xmlns:a16="http://schemas.microsoft.com/office/drawing/2014/main" xmlns="" id="{6721D8EC-B2C5-4D3B-9350-E8D0217B8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AEC0686A-7E79-4F8D-B510-113D6C1153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7250" y="2357438"/>
          <a:ext cx="6143626" cy="4225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5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数组</a:t>
                      </a:r>
                      <a:endParaRPr lang="en-US" altLang="zh-CN" sz="1400" dirty="0"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algn="l"/>
                      <a:r>
                        <a:rPr lang="zh-CN" altLang="en-US" sz="1400" dirty="0">
                          <a:latin typeface="黑体" pitchFamily="2" charset="-122"/>
                          <a:ea typeface="黑体" pitchFamily="2" charset="-122"/>
                        </a:rPr>
                        <a:t>下标</a:t>
                      </a:r>
                    </a:p>
                  </a:txBody>
                  <a:tcPr marL="91439" marR="91439" marT="45712" marB="457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weight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parent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lchild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rchild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code</a:t>
                      </a:r>
                      <a:endParaRPr lang="zh-CN" altLang="en-US" sz="1800" dirty="0"/>
                    </a:p>
                  </a:txBody>
                  <a:tcPr marL="91439" marR="91439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_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011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F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000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77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18883" name="TextBox 4">
            <a:extLst>
              <a:ext uri="{FF2B5EF4-FFF2-40B4-BE49-F238E27FC236}">
                <a16:creationId xmlns:a16="http://schemas.microsoft.com/office/drawing/2014/main" xmlns="" id="{BC1BF530-1ED7-4461-A206-286A1EB8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6786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字符集合：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{O,G,_,D,F}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，字频：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{15,4,4,3,2}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第四步：译码（输入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0101101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，译码为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字图像处理">
  <a:themeElements>
    <a:clrScheme name="数字图像处理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数字图像处理">
      <a:majorFont>
        <a:latin typeface="Tahoma"/>
        <a:ea typeface="隶书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数字图像处理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字图像处理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图像处理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Settings\acer\Application Data\Microsoft\Templates\数字图像处理.pot</Template>
  <TotalTime>4416</TotalTime>
  <Words>7423</Words>
  <Application>Microsoft Office PowerPoint</Application>
  <PresentationFormat>全屏显示(4:3)</PresentationFormat>
  <Paragraphs>1902</Paragraphs>
  <Slides>92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94" baseType="lpstr">
      <vt:lpstr>数字图像处理</vt:lpstr>
      <vt:lpstr>位图图像</vt:lpstr>
      <vt:lpstr>第六章 树与二叉树</vt:lpstr>
      <vt:lpstr>一、树的定义(Tree)</vt:lpstr>
      <vt:lpstr>一、树的定义(举例)</vt:lpstr>
      <vt:lpstr>二、树的基本术语</vt:lpstr>
      <vt:lpstr>二、树的基本术语</vt:lpstr>
      <vt:lpstr>二、树的基本术语</vt:lpstr>
      <vt:lpstr>幻灯片 7</vt:lpstr>
      <vt:lpstr>讨论3：树的链式存储方案应该怎样制定？</vt:lpstr>
      <vt:lpstr>幻灯片 9</vt:lpstr>
      <vt:lpstr>一、二叉树(Binary Tree)</vt:lpstr>
      <vt:lpstr>幻灯片 11</vt:lpstr>
      <vt:lpstr>二、二叉树性质１</vt:lpstr>
      <vt:lpstr>三、二叉树性质２</vt:lpstr>
      <vt:lpstr>四、二叉树性质３</vt:lpstr>
      <vt:lpstr>五、满二叉树</vt:lpstr>
      <vt:lpstr>六、完全二叉树</vt:lpstr>
      <vt:lpstr>幻灯片 17</vt:lpstr>
      <vt:lpstr>六、完全二叉树(性质４)</vt:lpstr>
      <vt:lpstr>六、完全二叉树(性质５)</vt:lpstr>
      <vt:lpstr>幻灯片 20</vt:lpstr>
      <vt:lpstr>七、二叉树的顺序存储结构</vt:lpstr>
      <vt:lpstr>幻灯片 22</vt:lpstr>
      <vt:lpstr>八、二叉树的链式存储结构</vt:lpstr>
      <vt:lpstr>八、二叉树的链式存储结构</vt:lpstr>
      <vt:lpstr>八、二叉树的链式存储结构</vt:lpstr>
      <vt:lpstr>八、二叉树的链式存储结构</vt:lpstr>
      <vt:lpstr>八、二叉树的链式存储结构</vt:lpstr>
      <vt:lpstr>一、遍历二叉树</vt:lpstr>
      <vt:lpstr>一、遍历[周游]二叉树</vt:lpstr>
      <vt:lpstr>二、先序遍历二叉树</vt:lpstr>
      <vt:lpstr>二、先序遍历二叉树</vt:lpstr>
      <vt:lpstr>二、先序遍历二叉树</vt:lpstr>
      <vt:lpstr>二、先序遍历二叉树[特性]</vt:lpstr>
      <vt:lpstr>三、中序遍历二叉树</vt:lpstr>
      <vt:lpstr>三、中序遍历二叉树</vt:lpstr>
      <vt:lpstr>三、中序遍历二叉树</vt:lpstr>
      <vt:lpstr>中序遍历二叉树的非递归算法</vt:lpstr>
      <vt:lpstr>三、中序遍历二叉树[特性]</vt:lpstr>
      <vt:lpstr>四、后序遍历二叉树</vt:lpstr>
      <vt:lpstr>四、后序遍历二叉树</vt:lpstr>
      <vt:lpstr>四、后序遍历二叉树</vt:lpstr>
      <vt:lpstr>四、后先序遍历二叉树[特性]</vt:lpstr>
      <vt:lpstr>例题：写出左图二叉树的先序、中序、后序遍历结果</vt:lpstr>
      <vt:lpstr>例题：用二叉树表示算术表达式</vt:lpstr>
      <vt:lpstr>五、根据先、中序遍历求序列二叉树[参见pp154]</vt:lpstr>
      <vt:lpstr>五、根据先、中序遍历求序列二叉树</vt:lpstr>
      <vt:lpstr>五、根据先、中序遍历求序列二叉树</vt:lpstr>
      <vt:lpstr>五、根据后、中序遍历求序列二叉树</vt:lpstr>
      <vt:lpstr>五、根据后、中序遍历求序列二叉树</vt:lpstr>
      <vt:lpstr>五、根据后、中序遍历求序列二叉树</vt:lpstr>
      <vt:lpstr>例题：已知某二叉树先序遍历结果为ABCDEGF,中序遍历结果为CBEGDFA，求该二叉树的形态及后序遍历结果。</vt:lpstr>
      <vt:lpstr>如何把二叉树以链表形式存入电脑内？</vt:lpstr>
      <vt:lpstr>幻灯片 53</vt:lpstr>
      <vt:lpstr>一、增加新指针</vt:lpstr>
      <vt:lpstr>二、利用空指针</vt:lpstr>
      <vt:lpstr>二、利用空指针</vt:lpstr>
      <vt:lpstr>二、利用空指针</vt:lpstr>
      <vt:lpstr>一、树的存储结构</vt:lpstr>
      <vt:lpstr>一、树的存储结构</vt:lpstr>
      <vt:lpstr>一、树的存储结构</vt:lpstr>
      <vt:lpstr>一、树的存储结构</vt:lpstr>
      <vt:lpstr>二、树与二叉树的对应关系</vt:lpstr>
      <vt:lpstr>幻灯片 63</vt:lpstr>
      <vt:lpstr>幻灯片 64</vt:lpstr>
      <vt:lpstr>三、森林与二叉树的对应关系</vt:lpstr>
      <vt:lpstr>四、树的遍历</vt:lpstr>
      <vt:lpstr>四、树的遍历</vt:lpstr>
      <vt:lpstr>四、树的遍历</vt:lpstr>
      <vt:lpstr>四、树的遍历</vt:lpstr>
      <vt:lpstr>一、最优二叉树</vt:lpstr>
      <vt:lpstr>一、最优二叉树</vt:lpstr>
      <vt:lpstr>一、最优二叉树</vt:lpstr>
      <vt:lpstr>二、Huffman树(构造)</vt:lpstr>
      <vt:lpstr>二、Huffman树(算法)</vt:lpstr>
      <vt:lpstr>二、Huffman树(举例)</vt:lpstr>
      <vt:lpstr>幻灯片 76</vt:lpstr>
      <vt:lpstr>二、Huffman树(定义结点[三叉链表])</vt:lpstr>
      <vt:lpstr>二、Huffman树(程序)</vt:lpstr>
      <vt:lpstr>三、Huffman编码</vt:lpstr>
      <vt:lpstr>三、Huffman编码</vt:lpstr>
      <vt:lpstr>三、Huffman编码</vt:lpstr>
      <vt:lpstr>三、Huffman编码</vt:lpstr>
      <vt:lpstr>三、Huffman编码(算法)</vt:lpstr>
      <vt:lpstr>三、Huffman编码(程序)</vt:lpstr>
      <vt:lpstr>三、Huffman编码</vt:lpstr>
      <vt:lpstr>四、Huffman译码(算法)</vt:lpstr>
      <vt:lpstr>四、Huffman译码</vt:lpstr>
      <vt:lpstr>四、Huffman译码(程序)</vt:lpstr>
      <vt:lpstr>实验内容具体解读</vt:lpstr>
      <vt:lpstr>幻灯片 90</vt:lpstr>
      <vt:lpstr>幻灯片 91</vt:lpstr>
      <vt:lpstr>幻灯片 92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蔡茂国</dc:creator>
  <cp:lastModifiedBy>Lenovo</cp:lastModifiedBy>
  <cp:revision>761</cp:revision>
  <cp:lastPrinted>1601-01-01T00:00:00Z</cp:lastPrinted>
  <dcterms:created xsi:type="dcterms:W3CDTF">2002-05-23T03:32:32Z</dcterms:created>
  <dcterms:modified xsi:type="dcterms:W3CDTF">2019-10-02T10:13:26Z</dcterms:modified>
</cp:coreProperties>
</file>