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9" r:id="rId4"/>
    <p:sldId id="260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CBE-1F0C-465B-9743-B94E54B773F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DBB2-9980-45B8-9696-FEF7F5C4A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0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先看对偶式的有关内容。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从表</a:t>
            </a:r>
            <a:r>
              <a:rPr lang="en-US" altLang="zh-CN" sz="2000" dirty="0">
                <a:latin typeface="宋体" panose="02010600030101010101" pitchFamily="2" charset="-122"/>
              </a:rPr>
              <a:t>1.48</a:t>
            </a:r>
            <a:r>
              <a:rPr lang="zh-CN" altLang="en-US" sz="2000" dirty="0">
                <a:latin typeface="宋体" panose="02010600030101010101" pitchFamily="2" charset="-122"/>
              </a:rPr>
              <a:t>看到除对合律外，其他命题公式都是成对出现的，不同之处是在于合取和析取的交换。我们把这类式子称为对偶式。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注意：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zh-CN" altLang="en-U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仅</a:t>
            </a:r>
            <a:r>
              <a:rPr lang="zh-CN" altLang="en-US" sz="2000" b="0" dirty="0">
                <a:latin typeface="Times New Roman" pitchFamily="18" charset="0"/>
              </a:rPr>
              <a:t>含有联结词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、</a:t>
            </a:r>
            <a:r>
              <a:rPr lang="en-US" altLang="zh-CN" sz="2000" b="0" dirty="0">
                <a:latin typeface="Times New Roman" pitchFamily="18" charset="0"/>
              </a:rPr>
              <a:t>∧</a:t>
            </a:r>
            <a:r>
              <a:rPr lang="zh-CN" altLang="en-US" sz="2000" b="0" dirty="0">
                <a:latin typeface="Times New Roman" pitchFamily="18" charset="0"/>
              </a:rPr>
              <a:t>、</a:t>
            </a:r>
            <a:r>
              <a:rPr lang="en-US" altLang="zh-CN" sz="2000" b="0" dirty="0">
                <a:latin typeface="Times New Roman" pitchFamily="18" charset="0"/>
              </a:rPr>
              <a:t>∨</a:t>
            </a:r>
            <a:r>
              <a:rPr lang="zh-CN" altLang="en-US" sz="2000" b="0" dirty="0">
                <a:latin typeface="Times New Roman" pitchFamily="18" charset="0"/>
              </a:rPr>
              <a:t>的命题公式</a:t>
            </a:r>
            <a:r>
              <a:rPr lang="zh-CN" altLang="en-US" sz="2000" b="0" i="0" dirty="0">
                <a:latin typeface="Times New Roman" pitchFamily="18" charset="0"/>
              </a:rPr>
              <a:t>，如果</a:t>
            </a:r>
            <a:r>
              <a:rPr lang="en-US" altLang="zh-CN" sz="2000" b="0" i="0" dirty="0">
                <a:latin typeface="Times New Roman" pitchFamily="18" charset="0"/>
              </a:rPr>
              <a:t>A</a:t>
            </a:r>
            <a:r>
              <a:rPr lang="zh-CN" altLang="en-US" sz="2000" b="0" i="0" dirty="0">
                <a:latin typeface="Times New Roman" pitchFamily="18" charset="0"/>
              </a:rPr>
              <a:t>中包含蕴含，等价等联结词，要先化简。</a:t>
            </a:r>
            <a:endParaRPr lang="en-US" altLang="zh-CN" sz="2000" b="0" i="0" dirty="0">
              <a:latin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0EF6E5-91F0-4542-B662-39CCBC4FB6A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62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 包含命题变元</a:t>
            </a:r>
            <a:r>
              <a:rPr lang="en-US" altLang="zh-CN" dirty="0">
                <a:latin typeface="Arial" panose="020B0604020202020204" pitchFamily="34" charset="0"/>
              </a:rPr>
              <a:t>p1,p2,...</a:t>
            </a:r>
            <a:r>
              <a:rPr lang="en-US" altLang="zh-CN" dirty="0" err="1">
                <a:latin typeface="Arial" panose="020B0604020202020204" pitchFamily="34" charset="0"/>
              </a:rPr>
              <a:t>pn</a:t>
            </a:r>
            <a:r>
              <a:rPr lang="zh-CN" altLang="en-US" dirty="0">
                <a:latin typeface="Arial" panose="020B0604020202020204" pitchFamily="34" charset="0"/>
              </a:rPr>
              <a:t>的公式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表示为</a:t>
            </a:r>
            <a:r>
              <a:rPr lang="en-US" altLang="zh-CN" dirty="0">
                <a:latin typeface="Arial" panose="020B0604020202020204" pitchFamily="34" charset="0"/>
              </a:rPr>
              <a:t>A(p1,p2,...</a:t>
            </a:r>
            <a:r>
              <a:rPr lang="en-US" altLang="zh-CN" dirty="0" err="1">
                <a:latin typeface="Arial" panose="020B0604020202020204" pitchFamily="34" charset="0"/>
              </a:rPr>
              <a:t>pn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对原式反复用的摩根律将否定运算深入到变元符号之前，在这个过程中：合取变析取，析取变合取，真变假，假变真，就得到右式。第二式可利用</a:t>
            </a:r>
            <a:r>
              <a:rPr lang="en-US" altLang="zh-CN" dirty="0">
                <a:latin typeface="Arial" panose="020B0604020202020204" pitchFamily="34" charset="0"/>
              </a:rPr>
              <a:t>(A*)*=A</a:t>
            </a:r>
            <a:r>
              <a:rPr lang="zh-CN" altLang="en-US" dirty="0">
                <a:latin typeface="Arial" panose="020B0604020202020204" pitchFamily="34" charset="0"/>
              </a:rPr>
              <a:t>和第一式得到。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1734C2-650C-4FDE-B8A5-9989E2CFAB9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81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804D7B-7F15-4490-811F-8FAA5DC09F1E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69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0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2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34F7-20E5-483E-A874-62C3CEE34C07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E58E-410D-4F40-B019-C831E2B92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习题课课堂练习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6778"/>
            <a:ext cx="10515600" cy="5861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列出</a:t>
            </a:r>
            <a:r>
              <a:rPr lang="zh-CN" altLang="zh-CN" dirty="0"/>
              <a:t>下列公式的真值表</a:t>
            </a:r>
            <a:r>
              <a:rPr lang="zh-CN" altLang="zh-CN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成真赋值 </a:t>
            </a:r>
            <a:r>
              <a:rPr lang="en-US" altLang="zh-CN" dirty="0" smtClean="0">
                <a:solidFill>
                  <a:srgbClr val="FF0000"/>
                </a:solidFill>
              </a:rPr>
              <a:t>101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((</a:t>
            </a:r>
            <a:r>
              <a:rPr lang="en-US" altLang="zh-CN" b="1" i="1" dirty="0" err="1" smtClean="0"/>
              <a:t>q</a:t>
            </a:r>
            <a:r>
              <a:rPr lang="en-US" altLang="zh-CN" b="1" dirty="0" err="1" smtClean="0">
                <a:latin typeface="Symbol" panose="05050102010706020507" pitchFamily="18" charset="2"/>
              </a:rPr>
              <a:t>«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r</a:t>
            </a:r>
            <a:r>
              <a:rPr lang="en-US" altLang="zh-CN" dirty="0"/>
              <a:t>)</a:t>
            </a:r>
            <a:r>
              <a:rPr lang="zh-CN" altLang="zh-CN" dirty="0" smtClean="0"/>
              <a:t>∨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p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判断</a:t>
            </a:r>
            <a:r>
              <a:rPr lang="zh-CN" altLang="zh-CN" dirty="0"/>
              <a:t>以下公式的类型</a:t>
            </a:r>
            <a:r>
              <a:rPr lang="zh-CN" altLang="zh-CN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  (</a:t>
            </a:r>
            <a:r>
              <a:rPr lang="zh-CN" altLang="en-US" dirty="0" smtClean="0">
                <a:solidFill>
                  <a:srgbClr val="FF0000"/>
                </a:solidFill>
              </a:rPr>
              <a:t>重言式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b="1" i="1" dirty="0"/>
              <a:t>p</a:t>
            </a:r>
            <a:r>
              <a:rPr lang="zh-CN" altLang="zh-CN" dirty="0"/>
              <a:t>∨</a:t>
            </a:r>
            <a:r>
              <a:rPr lang="en-US" altLang="zh-CN" b="1" i="1" dirty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∨</a:t>
            </a:r>
            <a:r>
              <a:rPr lang="en-US" altLang="zh-CN" b="1" i="1" dirty="0"/>
              <a:t>r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p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«</a:t>
            </a:r>
            <a:r>
              <a:rPr lang="en-US" altLang="zh-CN" dirty="0" smtClean="0"/>
              <a:t>(</a:t>
            </a:r>
            <a:r>
              <a:rPr lang="en-US" altLang="zh-CN" b="1" i="1" dirty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∨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∧</a:t>
            </a:r>
            <a:r>
              <a:rPr lang="en-US" altLang="zh-CN" b="1" i="1" dirty="0"/>
              <a:t>r</a:t>
            </a:r>
            <a:r>
              <a:rPr lang="en-US" altLang="zh-CN" dirty="0"/>
              <a:t>)</a:t>
            </a:r>
            <a:r>
              <a:rPr lang="zh-CN" altLang="zh-CN" dirty="0"/>
              <a:t>∨</a:t>
            </a:r>
            <a:r>
              <a:rPr lang="en-US" altLang="zh-CN" dirty="0"/>
              <a:t>(</a:t>
            </a:r>
            <a:r>
              <a:rPr lang="en-US" altLang="zh-CN" b="1" i="1" dirty="0"/>
              <a:t>r</a:t>
            </a:r>
            <a:r>
              <a:rPr lang="zh-CN" altLang="zh-CN" dirty="0"/>
              <a:t>∧</a:t>
            </a:r>
            <a:r>
              <a:rPr lang="en-US" altLang="zh-CN" b="1" i="1" dirty="0"/>
              <a:t>p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用</a:t>
            </a:r>
            <a:r>
              <a:rPr lang="zh-CN" altLang="zh-CN" b="1" dirty="0"/>
              <a:t>等值演算法</a:t>
            </a:r>
            <a:r>
              <a:rPr lang="zh-CN" altLang="zh-CN" dirty="0"/>
              <a:t>证明下列等值式：</a:t>
            </a:r>
          </a:p>
          <a:p>
            <a:pPr marL="0" indent="0">
              <a:buNone/>
            </a:pPr>
            <a:r>
              <a:rPr lang="en-US" altLang="zh-CN" dirty="0"/>
              <a:t>((</a:t>
            </a:r>
            <a:r>
              <a:rPr lang="en-US" altLang="zh-CN" b="1" i="1" dirty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 smtClean="0"/>
              <a:t>q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dirty="0" smtClean="0"/>
              <a:t>(</a:t>
            </a:r>
            <a:r>
              <a:rPr lang="en-US" altLang="zh-CN" b="1" i="1" dirty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r>
              <a:rPr lang="en-US" altLang="zh-CN" dirty="0"/>
              <a:t>)) </a:t>
            </a:r>
            <a:r>
              <a:rPr lang="en-US" altLang="zh-CN" b="1" dirty="0">
                <a:latin typeface="Symbol" panose="05050102010706020507" pitchFamily="18" charset="2"/>
              </a:rPr>
              <a:t>Û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 smtClean="0"/>
              <a:t>s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 smtClean="0"/>
              <a:t>求</a:t>
            </a:r>
            <a:r>
              <a:rPr lang="zh-CN" altLang="zh-CN" dirty="0"/>
              <a:t>下列命题公式的</a:t>
            </a:r>
            <a:r>
              <a:rPr lang="zh-CN" altLang="zh-CN" b="1" dirty="0"/>
              <a:t>主析取范式和主合取范式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∨</a:t>
            </a:r>
            <a:r>
              <a:rPr lang="en-US" altLang="zh-CN" dirty="0" smtClean="0"/>
              <a:t>(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r</a:t>
            </a:r>
            <a:r>
              <a:rPr lang="en-US" altLang="zh-CN" smtClean="0"/>
              <a:t>)) </a:t>
            </a: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F0000"/>
                </a:solidFill>
              </a:rPr>
              <a:t>m6</a:t>
            </a:r>
            <a:r>
              <a:rPr lang="zh-CN" altLang="zh-CN" dirty="0" smtClean="0">
                <a:solidFill>
                  <a:srgbClr val="FF0000"/>
                </a:solidFill>
              </a:rPr>
              <a:t>∨</a:t>
            </a:r>
            <a:r>
              <a:rPr lang="en-US" altLang="zh-CN" dirty="0" smtClean="0">
                <a:solidFill>
                  <a:srgbClr val="FF0000"/>
                </a:solidFill>
              </a:rPr>
              <a:t>m7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p</a:t>
            </a:r>
            <a:r>
              <a:rPr lang="zh-CN" altLang="zh-CN" dirty="0" smtClean="0"/>
              <a:t>∨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q</a:t>
            </a:r>
            <a:r>
              <a:rPr lang="en-US" altLang="zh-CN" dirty="0" smtClean="0"/>
              <a:t>)</a:t>
            </a:r>
            <a:r>
              <a:rPr lang="en-US" altLang="zh-CN" b="1" dirty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</a:t>
            </a:r>
            <a:r>
              <a:rPr lang="en-US" altLang="zh-CN" b="1" i="1" dirty="0" err="1" smtClean="0"/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«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q</a:t>
            </a:r>
            <a:r>
              <a:rPr lang="en-US" altLang="zh-CN" dirty="0" smtClean="0"/>
              <a:t>)    </a:t>
            </a:r>
            <a:r>
              <a:rPr lang="en-US" altLang="zh-CN" dirty="0" smtClean="0">
                <a:solidFill>
                  <a:srgbClr val="FF0000"/>
                </a:solidFill>
              </a:rPr>
              <a:t>m1</a:t>
            </a:r>
            <a:r>
              <a:rPr lang="zh-CN" altLang="zh-CN" dirty="0" smtClean="0">
                <a:solidFill>
                  <a:srgbClr val="FF0000"/>
                </a:solidFill>
              </a:rPr>
              <a:t>∨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m2 </a:t>
            </a:r>
            <a:r>
              <a:rPr lang="zh-CN" altLang="zh-CN" dirty="0">
                <a:solidFill>
                  <a:srgbClr val="FF0000"/>
                </a:solidFill>
              </a:rPr>
              <a:t>∨ </a:t>
            </a:r>
            <a:r>
              <a:rPr lang="en-US" altLang="zh-CN" dirty="0" smtClean="0">
                <a:solidFill>
                  <a:srgbClr val="FF0000"/>
                </a:solidFill>
              </a:rPr>
              <a:t>m3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74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191445"/>
              </p:ext>
            </p:extLst>
          </p:nvPr>
        </p:nvGraphicFramePr>
        <p:xfrm>
          <a:off x="6700604" y="764496"/>
          <a:ext cx="3973363" cy="5320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9"/>
                <a:gridCol w="804949"/>
                <a:gridCol w="804949"/>
                <a:gridCol w="1558516"/>
              </a:tblGrid>
              <a:tr h="532031">
                <a:tc gridSpan="3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Input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Output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q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r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F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  <a:tr h="53203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F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/>
                </a:tc>
              </a:tr>
            </a:tbl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03870" y="1979299"/>
            <a:ext cx="61124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下述真值表表示的命题是（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）。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∨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∨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∧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∧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800" b="1" dirty="0" smtClean="0">
                <a:latin typeface="Symbol" panose="05050102010706020507" pitchFamily="18" charset="2"/>
              </a:rPr>
              <a:t> ®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/>
              <a:t>判断</a:t>
            </a:r>
            <a:r>
              <a:rPr lang="zh-CN" altLang="zh-CN" dirty="0" smtClean="0"/>
              <a:t>以下</a:t>
            </a:r>
            <a:r>
              <a:rPr lang="zh-CN" altLang="zh-CN" dirty="0"/>
              <a:t>逻辑</a:t>
            </a:r>
            <a:r>
              <a:rPr lang="zh-CN" altLang="zh-CN" dirty="0" smtClean="0"/>
              <a:t>公式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p</a:t>
            </a:r>
            <a:r>
              <a:rPr lang="zh-CN" altLang="zh-CN" dirty="0"/>
              <a:t>∨</a:t>
            </a:r>
            <a:r>
              <a:rPr lang="en-US" altLang="zh-CN" b="1" i="1" dirty="0" smtClean="0"/>
              <a:t>q</a:t>
            </a:r>
            <a:r>
              <a:rPr lang="en-US" altLang="zh-CN" b="1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 </a:t>
            </a:r>
            <a:r>
              <a:rPr lang="en-US" altLang="zh-CN" b="1" dirty="0">
                <a:latin typeface="Symbol" panose="05050102010706020507" pitchFamily="18" charset="2"/>
              </a:rPr>
              <a:t>Û </a:t>
            </a:r>
            <a:r>
              <a:rPr lang="en-US" altLang="zh-CN" b="1" dirty="0" smtClean="0">
                <a:latin typeface="Symbol" panose="05050102010706020507" pitchFamily="18" charset="2"/>
              </a:rPr>
              <a:t>(</a:t>
            </a:r>
            <a:r>
              <a:rPr lang="en-US" altLang="zh-CN" b="1" i="1" dirty="0" err="1" smtClean="0"/>
              <a:t>p</a:t>
            </a:r>
            <a:r>
              <a:rPr lang="en-US" altLang="zh-CN" b="1" dirty="0" err="1" smtClean="0">
                <a:latin typeface="Symbol" panose="05050102010706020507" pitchFamily="18" charset="2"/>
              </a:rPr>
              <a:t>®</a:t>
            </a:r>
            <a:r>
              <a:rPr lang="en-US" altLang="zh-CN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)</a:t>
            </a:r>
            <a:r>
              <a:rPr lang="zh-CN" altLang="zh-CN" dirty="0" smtClean="0"/>
              <a:t> ∧</a:t>
            </a:r>
            <a:r>
              <a:rPr lang="en-US" altLang="zh-CN" b="1" dirty="0" smtClean="0">
                <a:latin typeface="Symbol" panose="05050102010706020507" pitchFamily="18" charset="2"/>
              </a:rPr>
              <a:t> (</a:t>
            </a:r>
            <a:r>
              <a:rPr lang="en-US" altLang="zh-CN" b="1" i="1" dirty="0" err="1" smtClean="0"/>
              <a:t>q</a:t>
            </a:r>
            <a:r>
              <a:rPr lang="en-US" altLang="zh-CN" b="1" dirty="0" err="1" smtClean="0">
                <a:latin typeface="Symbol" panose="05050102010706020507" pitchFamily="18" charset="2"/>
              </a:rPr>
              <a:t>®</a:t>
            </a:r>
            <a:r>
              <a:rPr lang="en-US" altLang="zh-CN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)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zh-CN" altLang="en-US" dirty="0" smtClean="0"/>
              <a:t>假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zh-CN" dirty="0" smtClean="0"/>
              <a:t>以下</a:t>
            </a:r>
            <a:r>
              <a:rPr lang="zh-CN" altLang="zh-CN" dirty="0"/>
              <a:t>命题公式中，</a:t>
            </a:r>
            <a:r>
              <a:rPr lang="en-US" altLang="zh-CN" dirty="0"/>
              <a:t>(    )</a:t>
            </a:r>
            <a:r>
              <a:rPr lang="zh-CN" altLang="zh-CN" dirty="0"/>
              <a:t>是矛盾式。</a:t>
            </a:r>
          </a:p>
          <a:p>
            <a:pPr marL="0" indent="0">
              <a:buNone/>
            </a:pPr>
            <a:r>
              <a:rPr lang="en-US" altLang="zh-CN" b="1" dirty="0" smtClean="0"/>
              <a:t>A. </a:t>
            </a: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zh-CN" altLang="zh-CN" dirty="0"/>
              <a:t>∨</a:t>
            </a:r>
            <a:r>
              <a:rPr lang="en-US" altLang="zh-CN" b="1" i="1" dirty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B. </a:t>
            </a:r>
            <a:r>
              <a:rPr lang="en-US" altLang="zh-CN" b="1" i="1" dirty="0" smtClean="0"/>
              <a:t>r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r>
              <a:rPr lang="zh-CN" altLang="zh-CN" dirty="0" smtClean="0"/>
              <a:t>∨</a:t>
            </a:r>
            <a:r>
              <a:rPr lang="en-US" altLang="zh-CN" b="1" dirty="0" smtClean="0">
                <a:latin typeface="Symbol" panose="05050102010706020507" pitchFamily="18" charset="2"/>
              </a:rPr>
              <a:t> Ø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C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Symbol" panose="05050102010706020507" pitchFamily="18" charset="2"/>
              </a:rPr>
              <a:t> Ø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/>
              <a:t>D. </a:t>
            </a: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(</a:t>
            </a:r>
            <a:r>
              <a:rPr lang="en-US" altLang="zh-CN" b="1" i="1" dirty="0"/>
              <a:t>q</a:t>
            </a:r>
            <a:r>
              <a:rPr lang="en-US" altLang="zh-CN" dirty="0"/>
              <a:t> </a:t>
            </a:r>
            <a:r>
              <a:rPr lang="en-US" altLang="zh-CN" b="1" dirty="0" smtClean="0">
                <a:latin typeface="Symbol" panose="05050102010706020507" pitchFamily="18" charset="2"/>
              </a:rPr>
              <a:t>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8.(</a:t>
            </a:r>
            <a:r>
              <a:rPr lang="en-US" altLang="zh-CN" dirty="0"/>
              <a:t>    )</a:t>
            </a:r>
            <a:r>
              <a:rPr lang="zh-CN" altLang="zh-CN" dirty="0"/>
              <a:t>不是正确的推理形式。</a:t>
            </a:r>
          </a:p>
          <a:p>
            <a:pPr marL="0" indent="0">
              <a:buNone/>
            </a:pPr>
            <a:r>
              <a:rPr lang="en-US" altLang="zh-CN" dirty="0" smtClean="0"/>
              <a:t>A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q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b="1" i="1" dirty="0"/>
              <a:t>    </a:t>
            </a:r>
            <a:r>
              <a:rPr lang="en-US" altLang="zh-CN" dirty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q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B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</a:t>
            </a:r>
            <a:r>
              <a:rPr lang="en-US" altLang="zh-CN" b="1" i="1" dirty="0"/>
              <a:t>p</a:t>
            </a:r>
            <a:r>
              <a:rPr lang="zh-CN" altLang="zh-CN" dirty="0"/>
              <a:t>∨</a:t>
            </a:r>
            <a:r>
              <a:rPr lang="en-US" altLang="zh-CN" b="1" i="1" dirty="0"/>
              <a:t>q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b="1" i="1" dirty="0" err="1" smtClean="0"/>
              <a:t>p</a:t>
            </a:r>
            <a:r>
              <a:rPr lang="en-US" altLang="zh-CN" b="1" dirty="0" err="1" smtClean="0">
                <a:latin typeface="Symbol" panose="05050102010706020507" pitchFamily="18" charset="2"/>
              </a:rPr>
              <a:t>«</a:t>
            </a:r>
            <a:r>
              <a:rPr lang="en-US" altLang="zh-CN" b="1" i="1" dirty="0" err="1" smtClean="0"/>
              <a:t>r</a:t>
            </a:r>
            <a:r>
              <a:rPr lang="en-US" altLang="zh-CN" dirty="0"/>
              <a:t>,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q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b="1" i="1" dirty="0"/>
              <a:t>    s</a:t>
            </a:r>
            <a:r>
              <a:rPr lang="zh-CN" altLang="zh-CN" dirty="0"/>
              <a:t>∨</a:t>
            </a:r>
            <a:r>
              <a:rPr lang="en-US" altLang="zh-CN" b="1" i="1" dirty="0"/>
              <a:t>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/>
              <a:t>, </a:t>
            </a:r>
            <a:r>
              <a:rPr lang="en-US" altLang="zh-CN" b="1" i="1" dirty="0"/>
              <a:t>p</a:t>
            </a:r>
            <a:r>
              <a:rPr lang="zh-CN" altLang="zh-CN" dirty="0" smtClean="0"/>
              <a:t>∨</a:t>
            </a:r>
            <a:r>
              <a:rPr lang="en-US" altLang="zh-CN" b="1" dirty="0" smtClean="0">
                <a:latin typeface="Symbol" panose="05050102010706020507" pitchFamily="18" charset="2"/>
              </a:rPr>
              <a:t> Ø </a:t>
            </a:r>
            <a:r>
              <a:rPr lang="en-US" altLang="zh-CN" b="1" i="1" dirty="0" smtClean="0"/>
              <a:t>r</a:t>
            </a:r>
            <a:r>
              <a:rPr lang="en-US" altLang="zh-CN" dirty="0"/>
              <a:t>, </a:t>
            </a:r>
            <a:r>
              <a:rPr lang="en-US" altLang="zh-CN" b="1" i="1" dirty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r>
              <a:rPr lang="en-US" altLang="zh-CN" dirty="0"/>
              <a:t>, </a:t>
            </a:r>
            <a:r>
              <a:rPr lang="en-US" altLang="zh-CN" b="1" i="1" dirty="0" smtClean="0"/>
              <a:t>s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u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dirty="0"/>
              <a:t>    </a:t>
            </a:r>
            <a:r>
              <a:rPr lang="en-US" altLang="zh-CN" b="1" i="1" dirty="0"/>
              <a:t>u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D  </a:t>
            </a:r>
            <a:r>
              <a:rPr lang="zh-CN" altLang="zh-CN" dirty="0" smtClean="0"/>
              <a:t>前提</a:t>
            </a:r>
            <a:r>
              <a:rPr lang="zh-CN" altLang="zh-CN" dirty="0"/>
              <a:t>：</a:t>
            </a:r>
            <a:r>
              <a:rPr lang="en-US" altLang="zh-CN" dirty="0"/>
              <a:t>    (</a:t>
            </a:r>
            <a:r>
              <a:rPr lang="en-US" altLang="zh-CN" b="1" i="1" dirty="0"/>
              <a:t>p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/>
              <a:t>,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r</a:t>
            </a:r>
            <a:r>
              <a:rPr lang="zh-CN" altLang="zh-CN" dirty="0"/>
              <a:t>∨</a:t>
            </a:r>
            <a:r>
              <a:rPr lang="en-US" altLang="zh-CN" b="1" i="1" dirty="0"/>
              <a:t>s</a:t>
            </a:r>
            <a:r>
              <a:rPr lang="en-US" altLang="zh-CN" dirty="0"/>
              <a:t>, </a:t>
            </a:r>
            <a:r>
              <a:rPr lang="en-US" altLang="zh-CN" b="1" dirty="0" smtClean="0">
                <a:latin typeface="Symbol" panose="05050102010706020507" pitchFamily="18" charset="2"/>
              </a:rPr>
              <a:t>Ø </a:t>
            </a:r>
            <a:r>
              <a:rPr lang="en-US" altLang="zh-CN" b="1" i="1" dirty="0" smtClean="0"/>
              <a:t>s</a:t>
            </a:r>
            <a:r>
              <a:rPr lang="en-US" altLang="zh-CN" dirty="0"/>
              <a:t>, </a:t>
            </a:r>
            <a:r>
              <a:rPr lang="en-US" altLang="zh-CN" b="1" i="1" dirty="0"/>
              <a:t>p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结论：</a:t>
            </a:r>
            <a:r>
              <a:rPr lang="en-US" altLang="zh-CN" b="1" i="1" dirty="0"/>
              <a:t>    </a:t>
            </a:r>
            <a:r>
              <a:rPr lang="en-US" altLang="zh-CN" b="1" i="1" dirty="0" smtClean="0"/>
              <a:t>q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13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328248" y="6208062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8C6A95-90A7-4976-A104-4D887FAC4CE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3017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对偶式和对偶原理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9162728" cy="2705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定义：</a:t>
            </a:r>
            <a:r>
              <a:rPr lang="zh-CN" altLang="en-US" b="1" dirty="0">
                <a:latin typeface="Times New Roman" pitchFamily="18" charset="0"/>
              </a:rPr>
              <a:t>在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仅</a:t>
            </a:r>
            <a:r>
              <a:rPr lang="zh-CN" altLang="en-US" b="1" dirty="0">
                <a:latin typeface="Times New Roman" pitchFamily="18" charset="0"/>
              </a:rPr>
              <a:t>含有联结词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、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∧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∨</a:t>
            </a:r>
            <a:r>
              <a:rPr lang="zh-CN" altLang="en-US" b="1" dirty="0">
                <a:latin typeface="Times New Roman" pitchFamily="18" charset="0"/>
              </a:rPr>
              <a:t>的命题公式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中，将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∨换成∧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∧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换成∨</a:t>
            </a:r>
            <a:r>
              <a:rPr lang="zh-CN" altLang="en-US" b="1" dirty="0">
                <a:latin typeface="Times New Roman" pitchFamily="18" charset="0"/>
              </a:rPr>
              <a:t>，若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中含有</a:t>
            </a:r>
            <a:r>
              <a:rPr lang="en-US" altLang="zh-CN" b="1" dirty="0">
                <a:latin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</a:rPr>
              <a:t>或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，就将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</a:t>
            </a:r>
            <a:r>
              <a:rPr lang="en-US" altLang="zh-CN" b="1" dirty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</a:rPr>
              <a:t>，所得命题公式称为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对偶式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从定义不难看出，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</a:rPr>
              <a:t>*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还原成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b="1" i="1" dirty="0">
                <a:solidFill>
                  <a:schemeClr val="accent4"/>
                </a:solidFill>
                <a:latin typeface="Times New Roman" pitchFamily="18" charset="0"/>
              </a:rPr>
              <a:t>。</a:t>
            </a:r>
            <a:endParaRPr lang="en-US" altLang="zh-CN" b="1" i="1" dirty="0">
              <a:solidFill>
                <a:schemeClr val="accent4"/>
              </a:solidFill>
              <a:latin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1023" y="4188703"/>
            <a:ext cx="8229600" cy="184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Times New Roman" pitchFamily="18" charset="0"/>
              </a:rPr>
              <a:t>例 </a:t>
            </a:r>
            <a:r>
              <a:rPr lang="en-US" altLang="zh-CN" b="1" kern="0" dirty="0">
                <a:solidFill>
                  <a:srgbClr val="FF0000"/>
                </a:solidFill>
                <a:latin typeface="Times New Roman" pitchFamily="18" charset="0"/>
              </a:rPr>
              <a:t>:  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∧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 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</a:rPr>
              <a:t>与</a:t>
            </a:r>
            <a:r>
              <a:rPr lang="zh-CN" altLang="en-US" b="1" kern="0" dirty="0">
                <a:latin typeface="Times New Roman" pitchFamily="18" charset="0"/>
              </a:rPr>
              <a:t> </a:t>
            </a:r>
            <a:r>
              <a:rPr lang="zh-CN" altLang="en-US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∨ 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</a:rPr>
              <a:t>         0 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</a:rPr>
              <a:t>与</a:t>
            </a:r>
            <a:r>
              <a:rPr lang="zh-CN" altLang="en-US" b="1" kern="0" dirty="0">
                <a:latin typeface="Times New Roman" pitchFamily="18" charset="0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1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</a:rPr>
              <a:t>         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∨ 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∨0 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</a:rPr>
              <a:t>与</a:t>
            </a:r>
            <a:r>
              <a:rPr lang="zh-CN" altLang="en-US" b="1" kern="0" dirty="0">
                <a:latin typeface="Times New Roman" pitchFamily="18" charset="0"/>
              </a:rPr>
              <a:t> 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kern="0" dirty="0">
                <a:latin typeface="Times New Roman" pitchFamily="18" charset="0"/>
              </a:rPr>
              <a:t>∧</a:t>
            </a:r>
            <a:r>
              <a:rPr lang="en-US" altLang="zh-CN" b="1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kern="0" dirty="0">
                <a:latin typeface="Times New Roman" pitchFamily="18" charset="0"/>
              </a:rPr>
              <a:t>q</a:t>
            </a:r>
            <a:r>
              <a:rPr lang="en-US" altLang="zh-CN" b="1" kern="0" dirty="0">
                <a:latin typeface="Times New Roman" pitchFamily="18" charset="0"/>
              </a:rPr>
              <a:t>) ∧ 1</a:t>
            </a:r>
            <a:endParaRPr lang="en-US" altLang="zh-CN" b="1" kern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en-US" altLang="zh-CN" b="1" kern="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9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B00C7-781F-4E10-8442-AE11417089F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790700" y="4303938"/>
            <a:ext cx="86106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(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∧(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</a:rPr>
              <a:t>q</a:t>
            </a:r>
            <a:r>
              <a:rPr lang="en-US" altLang="zh-CN" sz="2800" b="1" dirty="0" err="1">
                <a:latin typeface="Times New Roman" pitchFamily="18" charset="0"/>
              </a:rPr>
              <a:t>∨</a:t>
            </a:r>
            <a:r>
              <a:rPr lang="en-US" altLang="zh-CN" sz="2800" b="1" i="1" dirty="0" err="1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))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∨(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       A</a:t>
            </a:r>
            <a:r>
              <a:rPr lang="en-US" altLang="zh-CN" sz="2800" b="1" i="1" baseline="30000" dirty="0">
                <a:latin typeface="Times New Roman" pitchFamily="18" charset="0"/>
              </a:rPr>
              <a:t>*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q,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∨(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6945" y="959771"/>
            <a:ext cx="9676126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定理：</a:t>
            </a:r>
            <a:r>
              <a:rPr lang="zh-CN" altLang="en-US" sz="2800" b="1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互为对偶式，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是出现在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中的全部命题变项，将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</a:t>
            </a:r>
            <a:r>
              <a:rPr lang="zh-CN" altLang="en-US" sz="2800" b="1" dirty="0">
                <a:latin typeface="Times New Roman" pitchFamily="18" charset="0"/>
              </a:rPr>
              <a:t>写成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元函数形式，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则 </a:t>
            </a:r>
            <a:r>
              <a:rPr lang="en-US" altLang="zh-CN" sz="2800" b="1" dirty="0">
                <a:latin typeface="Times New Roman" pitchFamily="18" charset="0"/>
              </a:rPr>
              <a:t>(1)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endParaRPr lang="en-US" altLang="zh-CN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(2)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31285" y="5522894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）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p,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q,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</a:rPr>
              <a:t>∧(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8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</a:rPr>
              <a:t>*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(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∨(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800" b="1" dirty="0">
                <a:latin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</a:rPr>
              <a:t>  r</a:t>
            </a:r>
            <a:r>
              <a:rPr lang="en-US" altLang="zh-CN" sz="2800" b="1" dirty="0">
                <a:latin typeface="Times New Roman" pitchFamily="18" charset="0"/>
              </a:rPr>
              <a:t>))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 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</a:rPr>
              <a:t>∧(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79708" y="3035370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  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 dirty="0">
                <a:latin typeface="Times New Roman" pitchFamily="18" charset="0"/>
              </a:rPr>
              <a:t>p </a:t>
            </a:r>
            <a:r>
              <a:rPr lang="en-US" altLang="zh-CN" sz="2000" b="1" dirty="0">
                <a:latin typeface="Times New Roman" pitchFamily="18" charset="0"/>
              </a:rPr>
              <a:t>∧(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0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   A</a:t>
            </a:r>
            <a:r>
              <a:rPr lang="en-US" altLang="zh-CN" sz="2800" b="1" i="1" baseline="30000" dirty="0">
                <a:latin typeface="Times New Roman" pitchFamily="18" charset="0"/>
              </a:rPr>
              <a:t>*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p,q,r</a:t>
            </a:r>
            <a:r>
              <a:rPr lang="en-US" altLang="zh-CN" sz="28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 dirty="0">
                <a:latin typeface="Times New Roman" pitchFamily="18" charset="0"/>
              </a:rPr>
              <a:t>p </a:t>
            </a:r>
            <a:r>
              <a:rPr lang="en-US" altLang="zh-CN" sz="2000" b="1" dirty="0">
                <a:latin typeface="Times New Roman" pitchFamily="18" charset="0"/>
              </a:rPr>
              <a:t>∨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q </a:t>
            </a:r>
            <a:r>
              <a:rPr lang="en-US" altLang="zh-CN" sz="2000" b="1" dirty="0">
                <a:latin typeface="Times New Roman" pitchFamily="18" charset="0"/>
              </a:rPr>
              <a:t>∧</a:t>
            </a:r>
            <a:r>
              <a:rPr lang="en-US" altLang="zh-CN" sz="2800" b="1" i="1" dirty="0">
                <a:latin typeface="Times New Roman" pitchFamily="18" charset="0"/>
              </a:rPr>
              <a:t>  r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F516A6-46EB-4F59-BD01-42C6BA354BC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412360" y="938900"/>
            <a:ext cx="8305800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定理（对偶原理）</a:t>
            </a:r>
            <a:r>
              <a:rPr lang="zh-CN" altLang="en-US" sz="3200" b="1" dirty="0">
                <a:latin typeface="宋体" pitchFamily="2" charset="-122"/>
              </a:rPr>
              <a:t>设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宋体" pitchFamily="2" charset="-122"/>
              </a:rPr>
              <a:t>，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b="1" dirty="0">
                <a:latin typeface="宋体" pitchFamily="2" charset="-122"/>
              </a:rPr>
              <a:t>为两个命题公式，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宋体" pitchFamily="2" charset="-122"/>
              </a:rPr>
              <a:t>                </a:t>
            </a: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若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，则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3200" b="1" i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sz="3200" b="1" dirty="0">
                <a:latin typeface="宋体" pitchFamily="2" charset="-122"/>
              </a:rPr>
              <a:t>。</a:t>
            </a:r>
            <a:endParaRPr lang="en-US" altLang="zh-CN" sz="3200" b="1" dirty="0">
              <a:latin typeface="宋体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: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1.</a:t>
            </a: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b="1" dirty="0">
                <a:latin typeface="Times New Roman" pitchFamily="18" charset="0"/>
              </a:rPr>
              <a:t>重言式）</a:t>
            </a:r>
            <a:r>
              <a:rPr lang="zh-CN" altLang="en-US" sz="3200" b="1" dirty="0">
                <a:latin typeface="宋体" pitchFamily="2" charset="-122"/>
              </a:rPr>
              <a:t>，则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b="1" dirty="0">
                <a:latin typeface="Times New Roman" pitchFamily="18" charset="0"/>
              </a:rPr>
              <a:t>矛盾式）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2.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en-US" sz="3200" b="1" dirty="0">
                <a:latin typeface="Times New Roman" pitchFamily="18" charset="0"/>
              </a:rPr>
              <a:t>（矛盾式）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宋体" pitchFamily="2" charset="-122"/>
              </a:rPr>
              <a:t>，则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</a:rPr>
              <a:t>（重言式）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i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3. </a:t>
            </a:r>
            <a:r>
              <a:rPr lang="en-US" altLang="zh-CN" sz="3200" b="1" i="1" dirty="0">
                <a:latin typeface="Times New Roman" pitchFamily="18" charset="0"/>
              </a:rPr>
              <a:t> p </a:t>
            </a:r>
            <a:r>
              <a:rPr lang="en-US" altLang="zh-CN" sz="3200" b="1" dirty="0">
                <a:latin typeface="Times New Roman" pitchFamily="18" charset="0"/>
              </a:rPr>
              <a:t>∨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p </a:t>
            </a:r>
            <a:r>
              <a:rPr lang="en-US" altLang="zh-CN" sz="3200" b="1" dirty="0">
                <a:latin typeface="Times New Roman" pitchFamily="18" charset="0"/>
              </a:rPr>
              <a:t>∨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 q </a:t>
            </a:r>
            <a:r>
              <a:rPr lang="en-US" altLang="zh-CN" sz="3200" b="1" dirty="0">
                <a:latin typeface="Times New Roman" pitchFamily="18" charset="0"/>
              </a:rPr>
              <a:t>∧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3200" b="1" dirty="0">
                <a:latin typeface="Times New Roman" pitchFamily="18" charset="0"/>
              </a:rPr>
              <a:t>) </a:t>
            </a:r>
            <a:r>
              <a:rPr lang="zh-CN" altLang="en-US" sz="3200" b="1" dirty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则 </a:t>
            </a:r>
            <a:r>
              <a:rPr lang="en-US" altLang="zh-CN" sz="3200" b="1" i="1" dirty="0">
                <a:latin typeface="Times New Roman" pitchFamily="18" charset="0"/>
              </a:rPr>
              <a:t>p </a:t>
            </a:r>
            <a:r>
              <a:rPr lang="en-US" altLang="zh-CN" sz="3200" b="1" dirty="0">
                <a:latin typeface="Times New Roman" pitchFamily="18" charset="0"/>
              </a:rPr>
              <a:t>∧</a:t>
            </a:r>
            <a:r>
              <a:rPr lang="en-US" altLang="zh-CN" sz="3200" b="1" i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p </a:t>
            </a:r>
            <a:r>
              <a:rPr lang="en-US" altLang="zh-CN" sz="3200" b="1" dirty="0">
                <a:latin typeface="Times New Roman" pitchFamily="18" charset="0"/>
              </a:rPr>
              <a:t>∧</a:t>
            </a:r>
            <a:r>
              <a:rPr lang="en-US" altLang="zh-CN" sz="3200" b="1" i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 q </a:t>
            </a:r>
            <a:r>
              <a:rPr lang="en-US" altLang="zh-CN" sz="3200" b="1" dirty="0">
                <a:latin typeface="Times New Roman" pitchFamily="18" charset="0"/>
              </a:rPr>
              <a:t>∨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3200" b="1" dirty="0">
                <a:latin typeface="Times New Roman" pitchFamily="18" charset="0"/>
              </a:rPr>
              <a:t>) </a:t>
            </a:r>
            <a:r>
              <a:rPr lang="zh-CN" altLang="en-US" sz="3200" b="1" dirty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4.  P∨(P∧Q) P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∧ (P ∨ Q) P</a:t>
            </a: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3200" b="1" dirty="0">
              <a:latin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8078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806</Words>
  <Application>Microsoft Office PowerPoint</Application>
  <PresentationFormat>宽屏</PresentationFormat>
  <Paragraphs>112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Office 主题</vt:lpstr>
      <vt:lpstr>习题课课堂练习</vt:lpstr>
      <vt:lpstr>PowerPoint 演示文稿</vt:lpstr>
      <vt:lpstr>PowerPoint 演示文稿</vt:lpstr>
      <vt:lpstr>PowerPoint 演示文稿</vt:lpstr>
      <vt:lpstr>PowerPoint 演示文稿</vt:lpstr>
      <vt:lpstr>对偶式和对偶原理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17</cp:revision>
  <dcterms:created xsi:type="dcterms:W3CDTF">2018-04-07T11:17:55Z</dcterms:created>
  <dcterms:modified xsi:type="dcterms:W3CDTF">2018-04-08T03:54:51Z</dcterms:modified>
</cp:coreProperties>
</file>