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3"/>
    <p:sldId id="263" r:id="rId5"/>
    <p:sldId id="264" r:id="rId6"/>
    <p:sldId id="261" r:id="rId7"/>
    <p:sldId id="257" r:id="rId8"/>
    <p:sldId id="259" r:id="rId9"/>
    <p:sldId id="260" r:id="rId10"/>
    <p:sldId id="258" r:id="rId11"/>
    <p:sldId id="27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275" autoAdjust="0"/>
  </p:normalViewPr>
  <p:slideViewPr>
    <p:cSldViewPr snapToGrid="0">
      <p:cViewPr varScale="1">
        <p:scale>
          <a:sx n="100" d="100"/>
          <a:sy n="100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5CBE-1F0C-465B-9743-B94E54B773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FDBB2-9980-45B8-9696-FEF7F5C4A0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000" dirty="0">
                <a:latin typeface="宋体" panose="02010600030101010101" pitchFamily="2" charset="-122"/>
              </a:rPr>
              <a:t>先看对偶式的有关内容。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</a:rPr>
              <a:t>从表</a:t>
            </a:r>
            <a:r>
              <a:rPr lang="en-US" altLang="zh-CN" sz="2000" dirty="0">
                <a:latin typeface="宋体" panose="02010600030101010101" pitchFamily="2" charset="-122"/>
              </a:rPr>
              <a:t>1.48</a:t>
            </a:r>
            <a:r>
              <a:rPr lang="zh-CN" altLang="en-US" sz="2000" dirty="0">
                <a:latin typeface="宋体" panose="02010600030101010101" pitchFamily="2" charset="-122"/>
              </a:rPr>
              <a:t>看到除对合律外，其他命题公式都是成对出现的，不同之处是在于合取和析取的交换。我们把这类式子称为对偶式。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</a:rPr>
              <a:t>注意：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是</a:t>
            </a:r>
            <a:r>
              <a:rPr lang="zh-CN" altLang="en-US" sz="20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仅</a:t>
            </a:r>
            <a:r>
              <a:rPr lang="zh-CN" altLang="en-US" sz="2000" b="0" dirty="0">
                <a:latin typeface="Times New Roman" panose="02020603050405020304" pitchFamily="18" charset="0"/>
              </a:rPr>
              <a:t>含有联结词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、</a:t>
            </a:r>
            <a:r>
              <a:rPr lang="en-US" altLang="zh-CN" sz="2000" b="0" dirty="0">
                <a:latin typeface="Times New Roman" panose="02020603050405020304" pitchFamily="18" charset="0"/>
              </a:rPr>
              <a:t>∧</a:t>
            </a:r>
            <a:r>
              <a:rPr lang="zh-CN" altLang="en-US" sz="2000" b="0" dirty="0">
                <a:latin typeface="Times New Roman" panose="02020603050405020304" pitchFamily="18" charset="0"/>
              </a:rPr>
              <a:t>、</a:t>
            </a:r>
            <a:r>
              <a:rPr lang="en-US" altLang="zh-CN" sz="2000" b="0" dirty="0">
                <a:latin typeface="Times New Roman" panose="02020603050405020304" pitchFamily="18" charset="0"/>
              </a:rPr>
              <a:t>∨</a:t>
            </a:r>
            <a:r>
              <a:rPr lang="zh-CN" altLang="en-US" sz="2000" b="0" dirty="0">
                <a:latin typeface="Times New Roman" panose="02020603050405020304" pitchFamily="18" charset="0"/>
              </a:rPr>
              <a:t>的命题公式</a:t>
            </a:r>
            <a:r>
              <a:rPr lang="zh-CN" altLang="en-US" sz="2000" b="0" i="0" dirty="0">
                <a:latin typeface="Times New Roman" panose="02020603050405020304" pitchFamily="18" charset="0"/>
              </a:rPr>
              <a:t>，如果</a:t>
            </a:r>
            <a:r>
              <a:rPr lang="en-US" altLang="zh-CN" sz="2000" b="0" i="0" dirty="0">
                <a:latin typeface="Times New Roman" panose="02020603050405020304" pitchFamily="18" charset="0"/>
              </a:rPr>
              <a:t>A</a:t>
            </a:r>
            <a:r>
              <a:rPr lang="zh-CN" altLang="en-US" sz="2000" b="0" i="0" dirty="0">
                <a:latin typeface="Times New Roman" panose="02020603050405020304" pitchFamily="18" charset="0"/>
              </a:rPr>
              <a:t>中包含蕴含，等价等联结词，要先化简。</a:t>
            </a:r>
            <a:endParaRPr lang="en-US" altLang="zh-CN" sz="2000" b="0" i="0" dirty="0">
              <a:latin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0EF6E5-91F0-4542-B662-39CCBC4FB6A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 包含命题变元</a:t>
            </a:r>
            <a:r>
              <a:rPr lang="en-US" altLang="zh-CN" dirty="0">
                <a:latin typeface="Arial" panose="020B0604020202020204" pitchFamily="34" charset="0"/>
              </a:rPr>
              <a:t>p1,p2,...</a:t>
            </a:r>
            <a:r>
              <a:rPr lang="en-US" altLang="zh-CN" dirty="0" err="1">
                <a:latin typeface="Arial" panose="020B0604020202020204" pitchFamily="34" charset="0"/>
              </a:rPr>
              <a:t>pn</a:t>
            </a:r>
            <a:r>
              <a:rPr lang="zh-CN" altLang="en-US" dirty="0">
                <a:latin typeface="Arial" panose="020B0604020202020204" pitchFamily="34" charset="0"/>
              </a:rPr>
              <a:t>的公式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表示为</a:t>
            </a:r>
            <a:r>
              <a:rPr lang="en-US" altLang="zh-CN" dirty="0">
                <a:latin typeface="Arial" panose="020B0604020202020204" pitchFamily="34" charset="0"/>
              </a:rPr>
              <a:t>A(p1,p2,...</a:t>
            </a:r>
            <a:r>
              <a:rPr lang="en-US" altLang="zh-CN" dirty="0" err="1">
                <a:latin typeface="Arial" panose="020B0604020202020204" pitchFamily="34" charset="0"/>
              </a:rPr>
              <a:t>pn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对原式反复用的摩根律将否定运算深入到变元符号之前，在这个过程中：合取变析取，析取变合取，真变假，假变真，就得到右式。第二式可利用</a:t>
            </a:r>
            <a:r>
              <a:rPr lang="en-US" altLang="zh-CN" dirty="0">
                <a:latin typeface="Arial" panose="020B0604020202020204" pitchFamily="34" charset="0"/>
              </a:rPr>
              <a:t>(A*)*=A</a:t>
            </a:r>
            <a:r>
              <a:rPr lang="zh-CN" altLang="en-US" dirty="0">
                <a:latin typeface="Arial" panose="020B0604020202020204" pitchFamily="34" charset="0"/>
              </a:rPr>
              <a:t>和第一式得到。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1734C2-650C-4FDE-B8A5-9989E2CFAB9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804D7B-7F15-4490-811F-8FAA5DC09F1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34F7-20E5-483E-A874-62C3CEE34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E58E-410D-4F40-B019-C831E2B928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328248" y="6208062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8C6A95-90A7-4976-A104-4D887FAC4CEC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03017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对偶式和对偶原理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9162728" cy="270547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定义：</a:t>
            </a:r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仅</a:t>
            </a:r>
            <a:r>
              <a:rPr lang="zh-CN" altLang="en-US" b="1" dirty="0">
                <a:latin typeface="Times New Roman" panose="02020603050405020304" pitchFamily="18" charset="0"/>
              </a:rPr>
              <a:t>含有联结词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、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∧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∨</a:t>
            </a:r>
            <a:r>
              <a:rPr lang="zh-CN" altLang="en-US" b="1" dirty="0">
                <a:latin typeface="Times New Roman" panose="02020603050405020304" pitchFamily="18" charset="0"/>
              </a:rPr>
              <a:t>的命题公式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中，将</a:t>
            </a:r>
            <a:r>
              <a:rPr lang="zh-CN" altLang="en-US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∨换成∧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∧</a:t>
            </a:r>
            <a:r>
              <a:rPr lang="zh-CN" altLang="en-US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换成∨</a:t>
            </a:r>
            <a:r>
              <a:rPr lang="zh-CN" altLang="en-US" b="1" dirty="0">
                <a:latin typeface="Times New Roman" panose="02020603050405020304" pitchFamily="18" charset="0"/>
              </a:rPr>
              <a:t>，若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中含有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，就将</a:t>
            </a:r>
            <a:r>
              <a:rPr lang="en-US" altLang="zh-CN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换成</a:t>
            </a:r>
            <a:r>
              <a:rPr lang="en-US" altLang="zh-CN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换成</a:t>
            </a:r>
            <a:r>
              <a:rPr lang="en-US" altLang="zh-CN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，所得命题公式称为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对偶式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记为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</a:rPr>
              <a:t>从定义不难看出，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*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还原成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i="1" dirty="0">
                <a:solidFill>
                  <a:schemeClr val="accent4"/>
                </a:solidFill>
                <a:latin typeface="Times New Roman" panose="02020603050405020304" pitchFamily="18" charset="0"/>
              </a:rPr>
              <a:t>。</a:t>
            </a:r>
            <a:endParaRPr lang="en-US" altLang="zh-CN" b="1" i="1" dirty="0">
              <a:solidFill>
                <a:schemeClr val="accent4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51023" y="4188703"/>
            <a:ext cx="8229600" cy="184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例 </a:t>
            </a:r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:  </a:t>
            </a:r>
            <a:r>
              <a:rPr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(</a:t>
            </a:r>
            <a:r>
              <a:rPr lang="en-US" altLang="zh-CN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kern="0" dirty="0">
                <a:latin typeface="Times New Roman" panose="02020603050405020304" pitchFamily="18" charset="0"/>
              </a:rPr>
              <a:t>∧</a:t>
            </a:r>
            <a:r>
              <a:rPr lang="en-US" altLang="zh-CN" b="1" i="1" kern="0" dirty="0">
                <a:latin typeface="Times New Roman" panose="02020603050405020304" pitchFamily="18" charset="0"/>
              </a:rPr>
              <a:t>q</a:t>
            </a:r>
            <a:r>
              <a:rPr lang="en-US" altLang="zh-CN" b="1" kern="0" dirty="0">
                <a:latin typeface="Times New Roman" panose="02020603050405020304" pitchFamily="18" charset="0"/>
              </a:rPr>
              <a:t>)  </a:t>
            </a:r>
            <a:r>
              <a:rPr lang="zh-CN" altLang="en-US" b="1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与</a:t>
            </a:r>
            <a:r>
              <a:rPr lang="zh-CN" altLang="en-US" b="1" kern="0" dirty="0">
                <a:latin typeface="Times New Roman" panose="02020603050405020304" pitchFamily="18" charset="0"/>
              </a:rPr>
              <a:t> </a:t>
            </a:r>
            <a:r>
              <a:rPr lang="zh-CN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kern="0" dirty="0">
                <a:latin typeface="Times New Roman" panose="02020603050405020304" pitchFamily="18" charset="0"/>
              </a:rPr>
              <a:t>∨ </a:t>
            </a:r>
            <a:r>
              <a:rPr lang="en-US" altLang="zh-CN" b="1" i="1" kern="0" dirty="0">
                <a:latin typeface="Times New Roman" panose="02020603050405020304" pitchFamily="18" charset="0"/>
              </a:rPr>
              <a:t>q</a:t>
            </a:r>
            <a:r>
              <a:rPr lang="en-US" altLang="zh-CN" b="1" kern="0" dirty="0">
                <a:latin typeface="Times New Roman" panose="02020603050405020304" pitchFamily="18" charset="0"/>
              </a:rPr>
              <a:t>) </a:t>
            </a:r>
            <a:endParaRPr lang="en-US" altLang="zh-CN" b="1" kern="0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b="1" kern="0" dirty="0">
                <a:latin typeface="Times New Roman" panose="02020603050405020304" pitchFamily="18" charset="0"/>
              </a:rPr>
              <a:t>         0 </a:t>
            </a:r>
            <a:r>
              <a:rPr lang="zh-CN" altLang="en-US" b="1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与</a:t>
            </a:r>
            <a:r>
              <a:rPr lang="zh-CN" altLang="en-US" b="1" kern="0" dirty="0">
                <a:latin typeface="Times New Roman" panose="02020603050405020304" pitchFamily="18" charset="0"/>
              </a:rPr>
              <a:t> </a:t>
            </a:r>
            <a:r>
              <a:rPr lang="en-US" altLang="zh-CN" b="1" kern="0" dirty="0">
                <a:latin typeface="Times New Roman" panose="02020603050405020304" pitchFamily="18" charset="0"/>
              </a:rPr>
              <a:t>1</a:t>
            </a:r>
            <a:endParaRPr lang="en-US" altLang="zh-CN" b="1" kern="0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b="1" kern="0" dirty="0">
                <a:latin typeface="Times New Roman" panose="02020603050405020304" pitchFamily="18" charset="0"/>
              </a:rPr>
              <a:t>         </a:t>
            </a:r>
            <a:r>
              <a:rPr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kern="0" dirty="0">
                <a:latin typeface="Times New Roman" panose="02020603050405020304" pitchFamily="18" charset="0"/>
              </a:rPr>
              <a:t>∨ </a:t>
            </a:r>
            <a:r>
              <a:rPr lang="en-US" altLang="zh-CN" b="1" i="1" kern="0" dirty="0">
                <a:latin typeface="Times New Roman" panose="02020603050405020304" pitchFamily="18" charset="0"/>
              </a:rPr>
              <a:t>q</a:t>
            </a:r>
            <a:r>
              <a:rPr lang="en-US" altLang="zh-CN" b="1" kern="0" dirty="0">
                <a:latin typeface="Times New Roman" panose="02020603050405020304" pitchFamily="18" charset="0"/>
              </a:rPr>
              <a:t>) ∨0 </a:t>
            </a:r>
            <a:r>
              <a:rPr lang="zh-CN" altLang="en-US" b="1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与</a:t>
            </a:r>
            <a:r>
              <a:rPr lang="zh-CN" altLang="en-US" b="1" kern="0" dirty="0">
                <a:latin typeface="Times New Roman" panose="02020603050405020304" pitchFamily="18" charset="0"/>
              </a:rPr>
              <a:t> </a:t>
            </a:r>
            <a:r>
              <a:rPr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kern="0" dirty="0">
                <a:latin typeface="Times New Roman" panose="02020603050405020304" pitchFamily="18" charset="0"/>
              </a:rPr>
              <a:t>∧</a:t>
            </a:r>
            <a:r>
              <a:rPr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kern="0" dirty="0">
                <a:latin typeface="Times New Roman" panose="02020603050405020304" pitchFamily="18" charset="0"/>
              </a:rPr>
              <a:t>q</a:t>
            </a:r>
            <a:r>
              <a:rPr lang="en-US" altLang="zh-CN" b="1" kern="0" dirty="0">
                <a:latin typeface="Times New Roman" panose="02020603050405020304" pitchFamily="18" charset="0"/>
              </a:rPr>
              <a:t>) ∧ 1</a:t>
            </a:r>
            <a:endParaRPr lang="en-US" altLang="zh-CN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endParaRPr lang="en-US" altLang="zh-CN" b="1" kern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170" y="719455"/>
            <a:ext cx="10515600" cy="563753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《世说新语》记载，晋明帝数岁，坐元帝膝上。有人从长安来，元帝问洛下消息，潸然流涕。明帝问何以致泣，具以东渡意告之。因问明帝：“汝意谓长安何如日远？”答曰：“日远。不闻人从日边来，居然可知。”元帝异之。明日，集群臣宴会，告以此意，便重问之。乃答曰：“日近。”元帝失色，曰：“尔何故异昨日之言邪？”答曰：“举目见日，不见长安。”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现考虑以下推理：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前提：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(a) 如果长安比太阳远，那么，当举目见长安且举目见日时，有人从太阳来访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(b) 没有人从太阳来访，且举目见日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(c) 若长安不比太阳远，则无法举目见长安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结论：举目见长安不成立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将以上前提与结论形式化为命题逻辑公式，并判断以上命题逻辑推理是否正确：若是，请构造上述推理的形式化证明，并标出每步的规则依据；若否，请给出反例论述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0B00C7-781F-4E10-8442-AE11417089FA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1790700" y="4303938"/>
            <a:ext cx="8610600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p,q,r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(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∧(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∨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∨(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      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*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q,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∨(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 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6945" y="959771"/>
            <a:ext cx="9676126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定理：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sz="2800" b="1" dirty="0">
                <a:latin typeface="Times New Roman" panose="02020603050405020304" pitchFamily="18" charset="0"/>
              </a:rPr>
              <a:t>互为对偶式，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,…,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是出现在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中的全部命题变项，将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sz="2800" b="1" dirty="0">
                <a:latin typeface="Times New Roman" panose="02020603050405020304" pitchFamily="18" charset="0"/>
              </a:rPr>
              <a:t>写成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元函数形式，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,…,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30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*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,…,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30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    (2)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,…,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30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*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,…,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30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endParaRPr lang="en-US" altLang="zh-CN" sz="28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31285" y="5522894"/>
            <a:ext cx="8610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q,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 </a:t>
            </a:r>
            <a:r>
              <a:rPr lang="en-US" altLang="zh-CN" sz="2800" b="1" dirty="0">
                <a:latin typeface="Times New Roman" panose="02020603050405020304" pitchFamily="18" charset="0"/>
              </a:rPr>
              <a:t>∧(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 </a:t>
            </a:r>
            <a:r>
              <a:rPr lang="en-US" altLang="zh-CN" sz="2800" b="1" dirty="0">
                <a:latin typeface="Times New Roman" panose="02020603050405020304" pitchFamily="18" charset="0"/>
              </a:rPr>
              <a:t>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*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p,q,r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∨(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 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 r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∧(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79708" y="3035370"/>
            <a:ext cx="8610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p,q,r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 </a:t>
            </a:r>
            <a:r>
              <a:rPr lang="en-US" altLang="zh-CN" sz="2000" b="1" dirty="0">
                <a:latin typeface="Times New Roman" panose="02020603050405020304" pitchFamily="18" charset="0"/>
              </a:rPr>
              <a:t>∧(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 </a:t>
            </a:r>
            <a:r>
              <a:rPr lang="en-US" altLang="zh-CN" sz="2000" b="1" dirty="0">
                <a:latin typeface="Times New Roman" panose="02020603050405020304" pitchFamily="18" charset="0"/>
              </a:rPr>
              <a:t>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  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*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p,q,r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 </a:t>
            </a:r>
            <a:r>
              <a:rPr lang="en-US" altLang="zh-CN" sz="2000" b="1" dirty="0">
                <a:latin typeface="Times New Roman" panose="02020603050405020304" pitchFamily="18" charset="0"/>
              </a:rPr>
              <a:t>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 </a:t>
            </a:r>
            <a:r>
              <a:rPr lang="en-US" altLang="zh-CN" sz="20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 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F516A6-46EB-4F59-BD01-42C6BA354BC1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1412360" y="938900"/>
            <a:ext cx="8305800" cy="639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定理（对偶原理）</a:t>
            </a:r>
            <a:r>
              <a:rPr lang="zh-CN" altLang="en-US" sz="3200" b="1" dirty="0">
                <a:latin typeface="宋体" panose="02010600030101010101" pitchFamily="2" charset="-122"/>
              </a:rPr>
              <a:t>设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宋体" panose="02010600030101010101" pitchFamily="2" charset="-122"/>
              </a:rPr>
              <a:t>为两个命题公式，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latin typeface="宋体" panose="02010600030101010101" pitchFamily="2" charset="-122"/>
              </a:rPr>
              <a:t>                </a:t>
            </a:r>
            <a:r>
              <a:rPr lang="zh-CN" altLang="en-US" sz="32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若</a:t>
            </a:r>
            <a:r>
              <a:rPr lang="en-US" altLang="zh-CN" sz="32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32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zh-CN" altLang="en-US" sz="32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，则</a:t>
            </a:r>
            <a:r>
              <a:rPr lang="en-US" altLang="zh-CN" sz="32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2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3200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3200" b="1" dirty="0">
                <a:latin typeface="宋体" panose="02010600030101010101" pitchFamily="2" charset="-122"/>
              </a:rPr>
              <a:t>。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: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1.</a:t>
            </a: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3200" b="1" dirty="0">
                <a:latin typeface="Times New Roman" panose="02020603050405020304" pitchFamily="18" charset="0"/>
              </a:rPr>
              <a:t>重言式）</a:t>
            </a:r>
            <a:r>
              <a:rPr lang="zh-CN" altLang="en-US" sz="3200" b="1" dirty="0">
                <a:latin typeface="宋体" panose="02010600030101010101" pitchFamily="2" charset="-122"/>
              </a:rPr>
              <a:t>，则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3200" b="1" dirty="0">
                <a:latin typeface="Times New Roman" panose="02020603050405020304" pitchFamily="18" charset="0"/>
              </a:rPr>
              <a:t>矛盾式）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2. 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zh-CN" altLang="en-US" sz="3200" b="1" dirty="0">
                <a:latin typeface="Times New Roman" panose="02020603050405020304" pitchFamily="18" charset="0"/>
              </a:rPr>
              <a:t>（矛盾式）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</a:rPr>
              <a:t>，则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（重言式）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200" b="1" i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3.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p </a:t>
            </a:r>
            <a:r>
              <a:rPr lang="en-US" altLang="zh-CN" sz="3200" b="1" dirty="0">
                <a:latin typeface="Times New Roman" panose="02020603050405020304" pitchFamily="18" charset="0"/>
              </a:rPr>
              <a:t>∨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 </a:t>
            </a:r>
            <a:r>
              <a:rPr lang="en-US" altLang="zh-CN" sz="3200" b="1" dirty="0">
                <a:latin typeface="Times New Roman" panose="02020603050405020304" pitchFamily="18" charset="0"/>
              </a:rPr>
              <a:t>∨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q </a:t>
            </a:r>
            <a:r>
              <a:rPr lang="en-US" altLang="zh-CN" sz="3200" b="1" dirty="0">
                <a:latin typeface="Times New Roman" panose="02020603050405020304" pitchFamily="18" charset="0"/>
              </a:rPr>
              <a:t>∧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zh-CN" altLang="en-US" sz="3200" b="1" dirty="0">
                <a:latin typeface="Times New Roman" panose="02020603050405020304" pitchFamily="18" charset="0"/>
              </a:rPr>
              <a:t>）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 </a:t>
            </a:r>
            <a:r>
              <a:rPr lang="en-US" altLang="zh-CN" sz="3200" b="1" dirty="0">
                <a:latin typeface="Times New Roman" panose="02020603050405020304" pitchFamily="18" charset="0"/>
              </a:rPr>
              <a:t>∧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 </a:t>
            </a:r>
            <a:r>
              <a:rPr lang="en-US" altLang="zh-CN" sz="3200" b="1" dirty="0">
                <a:latin typeface="Times New Roman" panose="02020603050405020304" pitchFamily="18" charset="0"/>
              </a:rPr>
              <a:t>∧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q </a:t>
            </a:r>
            <a:r>
              <a:rPr lang="en-US" altLang="zh-CN" sz="3200" b="1" dirty="0">
                <a:latin typeface="Times New Roman" panose="02020603050405020304" pitchFamily="18" charset="0"/>
              </a:rPr>
              <a:t>∨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zh-CN" altLang="en-US" sz="3200" b="1" dirty="0">
                <a:latin typeface="Times New Roman" panose="02020603050405020304" pitchFamily="18" charset="0"/>
              </a:rPr>
              <a:t>）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4.  P∨(P∧Q) P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∧ (P ∨ Q) P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习题课课堂练习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6778"/>
            <a:ext cx="10515600" cy="5861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zh-CN" dirty="0" smtClean="0"/>
              <a:t>列出</a:t>
            </a:r>
            <a:r>
              <a:rPr lang="zh-CN" altLang="zh-CN" dirty="0"/>
              <a:t>下列公式的真值表：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smtClean="0">
                <a:latin typeface="Symbol" panose="05050102010706020507" pitchFamily="18" charset="2"/>
              </a:rPr>
              <a:t>Ø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p</a:t>
            </a:r>
            <a:r>
              <a:rPr lang="en-US" altLang="zh-CN" b="1" dirty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q</a:t>
            </a:r>
            <a:r>
              <a:rPr lang="en-US" altLang="zh-CN" dirty="0"/>
              <a:t>)</a:t>
            </a:r>
            <a:r>
              <a:rPr lang="zh-CN" altLang="zh-CN" dirty="0"/>
              <a:t>∧</a:t>
            </a:r>
            <a:r>
              <a:rPr lang="en-US" altLang="zh-CN" dirty="0"/>
              <a:t>((</a:t>
            </a:r>
            <a:r>
              <a:rPr lang="en-US" altLang="zh-CN" b="1" i="1" dirty="0" err="1" smtClean="0"/>
              <a:t>q</a:t>
            </a:r>
            <a:r>
              <a:rPr lang="en-US" altLang="zh-CN" b="1" dirty="0" err="1" smtClean="0">
                <a:latin typeface="Symbol" panose="05050102010706020507" pitchFamily="18" charset="2"/>
              </a:rPr>
              <a:t>«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i="1" dirty="0" err="1" smtClean="0"/>
              <a:t>r</a:t>
            </a:r>
            <a:r>
              <a:rPr lang="en-US" altLang="zh-CN" dirty="0"/>
              <a:t>)</a:t>
            </a:r>
            <a:r>
              <a:rPr lang="zh-CN" altLang="zh-CN" dirty="0" smtClean="0"/>
              <a:t>∨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i="1" dirty="0" err="1" smtClean="0"/>
              <a:t>p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zh-CN" dirty="0" smtClean="0"/>
              <a:t>判断</a:t>
            </a:r>
            <a:r>
              <a:rPr lang="zh-CN" altLang="zh-CN" dirty="0"/>
              <a:t>以下公式的类型：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en-US" altLang="zh-CN" b="1" i="1" dirty="0"/>
              <a:t>p</a:t>
            </a:r>
            <a:r>
              <a:rPr lang="zh-CN" altLang="zh-CN" dirty="0"/>
              <a:t>∨</a:t>
            </a:r>
            <a:r>
              <a:rPr lang="en-US" altLang="zh-CN" b="1" i="1" dirty="0"/>
              <a:t>q</a:t>
            </a:r>
            <a:r>
              <a:rPr lang="en-US" altLang="zh-CN" dirty="0"/>
              <a:t>)</a:t>
            </a:r>
            <a:r>
              <a:rPr lang="zh-CN" altLang="zh-CN" dirty="0"/>
              <a:t>∧</a:t>
            </a:r>
            <a:r>
              <a:rPr lang="en-US" altLang="zh-CN" dirty="0"/>
              <a:t>(</a:t>
            </a:r>
            <a:r>
              <a:rPr lang="en-US" altLang="zh-CN" b="1" i="1" dirty="0"/>
              <a:t>q</a:t>
            </a:r>
            <a:r>
              <a:rPr lang="zh-CN" altLang="zh-CN" dirty="0"/>
              <a:t>∨</a:t>
            </a:r>
            <a:r>
              <a:rPr lang="en-US" altLang="zh-CN" b="1" i="1" dirty="0"/>
              <a:t>r</a:t>
            </a:r>
            <a:r>
              <a:rPr lang="en-US" altLang="zh-CN" dirty="0"/>
              <a:t>)</a:t>
            </a:r>
            <a:r>
              <a:rPr lang="zh-CN" altLang="zh-CN" dirty="0"/>
              <a:t>∧</a:t>
            </a:r>
            <a:r>
              <a:rPr lang="en-US" altLang="zh-CN" dirty="0"/>
              <a:t>(</a:t>
            </a:r>
            <a:r>
              <a:rPr lang="en-US" altLang="zh-CN" b="1" i="1" dirty="0"/>
              <a:t>r</a:t>
            </a:r>
            <a:r>
              <a:rPr lang="zh-CN" altLang="zh-CN" dirty="0"/>
              <a:t>∨</a:t>
            </a:r>
            <a:r>
              <a:rPr lang="en-US" altLang="zh-CN" b="1" i="1" dirty="0"/>
              <a:t>p</a:t>
            </a:r>
            <a:r>
              <a:rPr lang="en-US" altLang="zh-CN" dirty="0" smtClean="0"/>
              <a:t>)</a:t>
            </a:r>
            <a:r>
              <a:rPr lang="en-US" altLang="zh-CN" b="1" dirty="0">
                <a:latin typeface="Symbol" panose="05050102010706020507" pitchFamily="18" charset="2"/>
              </a:rPr>
              <a:t> «</a:t>
            </a:r>
            <a:r>
              <a:rPr lang="en-US" altLang="zh-CN" dirty="0" smtClean="0"/>
              <a:t>(</a:t>
            </a:r>
            <a:r>
              <a:rPr lang="en-US" altLang="zh-CN" b="1" i="1" dirty="0"/>
              <a:t>p</a:t>
            </a:r>
            <a:r>
              <a:rPr lang="zh-CN" altLang="zh-CN" dirty="0"/>
              <a:t>∧</a:t>
            </a:r>
            <a:r>
              <a:rPr lang="en-US" altLang="zh-CN" b="1" i="1" dirty="0"/>
              <a:t>q</a:t>
            </a:r>
            <a:r>
              <a:rPr lang="en-US" altLang="zh-CN" dirty="0"/>
              <a:t>)</a:t>
            </a:r>
            <a:r>
              <a:rPr lang="zh-CN" altLang="zh-CN" dirty="0"/>
              <a:t>∨</a:t>
            </a:r>
            <a:r>
              <a:rPr lang="en-US" altLang="zh-CN" dirty="0"/>
              <a:t>(</a:t>
            </a:r>
            <a:r>
              <a:rPr lang="en-US" altLang="zh-CN" b="1" i="1" dirty="0"/>
              <a:t>q</a:t>
            </a:r>
            <a:r>
              <a:rPr lang="zh-CN" altLang="zh-CN" dirty="0"/>
              <a:t>∧</a:t>
            </a:r>
            <a:r>
              <a:rPr lang="en-US" altLang="zh-CN" b="1" i="1" dirty="0"/>
              <a:t>r</a:t>
            </a:r>
            <a:r>
              <a:rPr lang="en-US" altLang="zh-CN" dirty="0"/>
              <a:t>)</a:t>
            </a:r>
            <a:r>
              <a:rPr lang="zh-CN" altLang="zh-CN" dirty="0"/>
              <a:t>∨</a:t>
            </a:r>
            <a:r>
              <a:rPr lang="en-US" altLang="zh-CN" dirty="0"/>
              <a:t>(</a:t>
            </a:r>
            <a:r>
              <a:rPr lang="en-US" altLang="zh-CN" b="1" i="1" dirty="0"/>
              <a:t>r</a:t>
            </a:r>
            <a:r>
              <a:rPr lang="zh-CN" altLang="zh-CN" dirty="0"/>
              <a:t>∧</a:t>
            </a:r>
            <a:r>
              <a:rPr lang="en-US" altLang="zh-CN" b="1" i="1" dirty="0"/>
              <a:t>p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zh-CN" dirty="0" smtClean="0"/>
              <a:t>用</a:t>
            </a:r>
            <a:r>
              <a:rPr lang="zh-CN" altLang="zh-CN" b="1" dirty="0"/>
              <a:t>等值演算法</a:t>
            </a:r>
            <a:r>
              <a:rPr lang="zh-CN" altLang="zh-CN" dirty="0"/>
              <a:t>证明下列等值式：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((</a:t>
            </a:r>
            <a:r>
              <a:rPr lang="en-US" altLang="zh-CN" b="1" i="1" dirty="0"/>
              <a:t>p</a:t>
            </a:r>
            <a:r>
              <a:rPr lang="zh-CN" altLang="zh-CN" dirty="0"/>
              <a:t>∧</a:t>
            </a:r>
            <a:r>
              <a:rPr lang="en-US" altLang="zh-CN" b="1" i="1" dirty="0"/>
              <a:t>q</a:t>
            </a:r>
            <a:r>
              <a:rPr lang="en-US" altLang="zh-CN" dirty="0" smtClean="0"/>
              <a:t>)</a:t>
            </a:r>
            <a:r>
              <a:rPr lang="en-US" altLang="zh-CN" b="1" dirty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r</a:t>
            </a:r>
            <a:r>
              <a:rPr lang="en-US" altLang="zh-CN" dirty="0"/>
              <a:t>)</a:t>
            </a:r>
            <a:r>
              <a:rPr lang="zh-CN" altLang="zh-CN" dirty="0"/>
              <a:t>∧</a:t>
            </a:r>
            <a:r>
              <a:rPr lang="en-US" altLang="zh-CN" dirty="0"/>
              <a:t>(</a:t>
            </a:r>
            <a:r>
              <a:rPr lang="en-US" altLang="zh-CN" b="1" i="1" dirty="0" smtClean="0"/>
              <a:t>q</a:t>
            </a:r>
            <a:r>
              <a:rPr lang="en-US" altLang="zh-CN" b="1" dirty="0">
                <a:latin typeface="Symbol" panose="05050102010706020507" pitchFamily="18" charset="2"/>
              </a:rPr>
              <a:t> ® </a:t>
            </a:r>
            <a:r>
              <a:rPr lang="en-US" altLang="zh-CN" dirty="0" smtClean="0"/>
              <a:t>(</a:t>
            </a:r>
            <a:r>
              <a:rPr lang="en-US" altLang="zh-CN" b="1" i="1" dirty="0"/>
              <a:t>r</a:t>
            </a:r>
            <a:r>
              <a:rPr lang="zh-CN" altLang="zh-CN" dirty="0"/>
              <a:t>∨</a:t>
            </a:r>
            <a:r>
              <a:rPr lang="en-US" altLang="zh-CN" b="1" i="1" dirty="0"/>
              <a:t>s</a:t>
            </a:r>
            <a:r>
              <a:rPr lang="en-US" altLang="zh-CN" dirty="0"/>
              <a:t>))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b="1" i="1" dirty="0"/>
              <a:t>q</a:t>
            </a:r>
            <a:r>
              <a:rPr lang="zh-CN" altLang="zh-CN" dirty="0"/>
              <a:t>∧</a:t>
            </a:r>
            <a:r>
              <a:rPr lang="en-US" altLang="zh-CN" dirty="0"/>
              <a:t>(</a:t>
            </a:r>
            <a:r>
              <a:rPr lang="en-US" altLang="zh-CN" b="1" i="1" dirty="0" smtClean="0"/>
              <a:t>s</a:t>
            </a:r>
            <a:r>
              <a:rPr lang="en-US" altLang="zh-CN" b="1" dirty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p</a:t>
            </a:r>
            <a:r>
              <a:rPr lang="en-US" altLang="zh-CN" dirty="0" smtClean="0"/>
              <a:t>)</a:t>
            </a:r>
            <a:r>
              <a:rPr lang="en-US" altLang="zh-CN" b="1" dirty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r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zh-CN" dirty="0" smtClean="0"/>
              <a:t>求</a:t>
            </a:r>
            <a:r>
              <a:rPr lang="zh-CN" altLang="zh-CN" dirty="0"/>
              <a:t>下列命题公式的</a:t>
            </a:r>
            <a:r>
              <a:rPr lang="zh-CN" altLang="zh-CN" b="1" dirty="0"/>
              <a:t>主析取范式和主合取范式</a:t>
            </a:r>
            <a:r>
              <a:rPr lang="zh-CN" altLang="zh-CN" dirty="0"/>
              <a:t>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i="1" dirty="0" smtClean="0"/>
              <a:t>p</a:t>
            </a:r>
            <a:r>
              <a:rPr lang="zh-CN" altLang="zh-CN" dirty="0"/>
              <a:t>∧</a:t>
            </a:r>
            <a:r>
              <a:rPr lang="en-US" altLang="zh-CN" dirty="0"/>
              <a:t>(</a:t>
            </a:r>
            <a:r>
              <a:rPr lang="en-US" altLang="zh-CN" b="1" i="1" dirty="0"/>
              <a:t>q</a:t>
            </a:r>
            <a:r>
              <a:rPr lang="zh-CN" altLang="zh-CN" dirty="0"/>
              <a:t>∨</a:t>
            </a:r>
            <a:r>
              <a:rPr lang="en-US" altLang="zh-CN" dirty="0" smtClean="0"/>
              <a:t>(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i="1" dirty="0" err="1" smtClean="0"/>
              <a:t>p</a:t>
            </a:r>
            <a:r>
              <a:rPr lang="zh-CN" altLang="zh-CN" dirty="0"/>
              <a:t>∧</a:t>
            </a:r>
            <a:r>
              <a:rPr lang="en-US" altLang="zh-CN" b="1" i="1" dirty="0"/>
              <a:t>r</a:t>
            </a:r>
            <a:r>
              <a:rPr lang="en-US" altLang="zh-CN" dirty="0" smtClean="0"/>
              <a:t>))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i="1" dirty="0" err="1" smtClean="0"/>
              <a:t>p</a:t>
            </a:r>
            <a:r>
              <a:rPr lang="zh-CN" altLang="zh-CN" dirty="0" smtClean="0"/>
              <a:t>∨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i="1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b="1" dirty="0">
                <a:latin typeface="Symbol" panose="05050102010706020507" pitchFamily="18" charset="2"/>
              </a:rPr>
              <a:t> ®</a:t>
            </a:r>
            <a:r>
              <a:rPr lang="en-US" altLang="zh-CN" dirty="0" smtClean="0"/>
              <a:t>(</a:t>
            </a:r>
            <a:r>
              <a:rPr lang="en-US" altLang="zh-CN" b="1" i="1" dirty="0" err="1" smtClean="0"/>
              <a:t>p</a:t>
            </a:r>
            <a:r>
              <a:rPr lang="en-US" altLang="zh-CN" b="1" dirty="0" err="1">
                <a:latin typeface="Symbol" panose="05050102010706020507" pitchFamily="18" charset="2"/>
              </a:rPr>
              <a:t>«</a:t>
            </a:r>
            <a:r>
              <a:rPr lang="en-US" altLang="zh-CN" b="1" dirty="0" err="1" smtClean="0">
                <a:latin typeface="Symbol" panose="05050102010706020507" pitchFamily="18" charset="2"/>
              </a:rPr>
              <a:t>Ø</a:t>
            </a:r>
            <a:r>
              <a:rPr lang="en-US" altLang="zh-CN" b="1" i="1" dirty="0" err="1" smtClean="0"/>
              <a:t>q</a:t>
            </a:r>
            <a:r>
              <a:rPr lang="en-US" altLang="zh-CN" dirty="0"/>
              <a:t>)</a:t>
            </a:r>
            <a:endParaRPr lang="zh-CN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5766486" y="2757210"/>
          <a:ext cx="2763888" cy="277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926"/>
                <a:gridCol w="559926"/>
                <a:gridCol w="559926"/>
                <a:gridCol w="1084110"/>
              </a:tblGrid>
              <a:tr h="277296">
                <a:tc gridSpan="3"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Input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Output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  <a:tr h="277296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q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 vMerge="1">
                  <a:tcPr/>
                </a:tc>
              </a:tr>
              <a:tr h="277296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  <a:tr h="277296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F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  <a:tr h="277296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  <a:tr h="277296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  <a:tr h="277296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  <a:tr h="277296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  <a:tr h="277296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  <a:tr h="277296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</a:tbl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03870" y="1979299"/>
            <a:ext cx="611247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5.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下述真值表表示的命题是（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）。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800" b="1" dirty="0" smtClean="0">
                <a:latin typeface="Symbol" panose="05050102010706020507" pitchFamily="18" charset="2"/>
              </a:rPr>
              <a:t> ® 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800" b="1" dirty="0" smtClean="0">
                <a:latin typeface="Symbol" panose="05050102010706020507" pitchFamily="18" charset="2"/>
              </a:rPr>
              <a:t> ®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∨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 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∨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800" b="1" dirty="0" smtClean="0">
                <a:latin typeface="Symbol" panose="05050102010706020507" pitchFamily="18" charset="2"/>
              </a:rPr>
              <a:t> ®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800" b="1" dirty="0" smtClean="0">
                <a:latin typeface="Symbol" panose="05050102010706020507" pitchFamily="18" charset="2"/>
              </a:rPr>
              <a:t> ® 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 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800" b="1" dirty="0" smtClean="0">
                <a:latin typeface="Symbol" panose="05050102010706020507" pitchFamily="18" charset="2"/>
              </a:rPr>
              <a:t> ® 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800" b="1" dirty="0" smtClean="0">
                <a:latin typeface="Symbol" panose="05050102010706020507" pitchFamily="18" charset="2"/>
              </a:rPr>
              <a:t> ®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∧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 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∧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800" b="1" dirty="0" smtClean="0">
                <a:latin typeface="Symbol" panose="05050102010706020507" pitchFamily="18" charset="2"/>
              </a:rPr>
              <a:t> ®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800" b="1" dirty="0" smtClean="0">
                <a:latin typeface="Symbol" panose="05050102010706020507" pitchFamily="18" charset="2"/>
              </a:rPr>
              <a:t> ® 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6. </a:t>
            </a:r>
            <a:r>
              <a:rPr lang="zh-CN" altLang="en-US" dirty="0"/>
              <a:t>判断</a:t>
            </a:r>
            <a:r>
              <a:rPr lang="zh-CN" altLang="zh-CN" dirty="0" smtClean="0"/>
              <a:t>以下</a:t>
            </a:r>
            <a:r>
              <a:rPr lang="zh-CN" altLang="zh-CN" dirty="0"/>
              <a:t>逻辑</a:t>
            </a:r>
            <a:r>
              <a:rPr lang="zh-CN" altLang="zh-CN" dirty="0" smtClean="0"/>
              <a:t>公式 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p</a:t>
            </a:r>
            <a:r>
              <a:rPr lang="zh-CN" altLang="zh-CN" dirty="0"/>
              <a:t>∨</a:t>
            </a:r>
            <a:r>
              <a:rPr lang="en-US" altLang="zh-CN" b="1" i="1" dirty="0" smtClean="0"/>
              <a:t>q</a:t>
            </a:r>
            <a:r>
              <a:rPr lang="en-US" altLang="zh-CN" b="1" dirty="0" smtClean="0"/>
              <a:t>)</a:t>
            </a:r>
            <a:r>
              <a:rPr lang="en-US" altLang="zh-CN" b="1" dirty="0" smtClean="0">
                <a:latin typeface="Symbol" panose="05050102010706020507" pitchFamily="18" charset="2"/>
              </a:rPr>
              <a:t>®</a:t>
            </a:r>
            <a:r>
              <a:rPr lang="en-US" altLang="zh-CN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b="1" dirty="0" smtClean="0">
                <a:latin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 smtClean="0">
                <a:latin typeface="Symbol" panose="05050102010706020507" pitchFamily="18" charset="2"/>
              </a:rPr>
              <a:t> (</a:t>
            </a:r>
            <a:r>
              <a:rPr lang="en-US" altLang="zh-CN" b="1" i="1" dirty="0" err="1" smtClean="0"/>
              <a:t>p</a:t>
            </a:r>
            <a:r>
              <a:rPr lang="en-US" altLang="zh-CN" b="1" dirty="0" err="1" smtClean="0">
                <a:latin typeface="Symbol" panose="05050102010706020507" pitchFamily="18" charset="2"/>
              </a:rPr>
              <a:t>®</a:t>
            </a:r>
            <a:r>
              <a:rPr lang="en-US" altLang="zh-CN" b="1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b="1" dirty="0" smtClean="0">
                <a:latin typeface="Symbol" panose="05050102010706020507" pitchFamily="18" charset="2"/>
              </a:rPr>
              <a:t>)</a:t>
            </a:r>
            <a:r>
              <a:rPr lang="zh-CN" altLang="zh-CN" dirty="0" smtClean="0"/>
              <a:t> ∧</a:t>
            </a:r>
            <a:r>
              <a:rPr lang="en-US" altLang="zh-CN" b="1" dirty="0" smtClean="0">
                <a:latin typeface="Symbol" panose="05050102010706020507" pitchFamily="18" charset="2"/>
              </a:rPr>
              <a:t> (</a:t>
            </a:r>
            <a:r>
              <a:rPr lang="en-US" altLang="zh-CN" b="1" i="1" dirty="0" err="1" smtClean="0"/>
              <a:t>q</a:t>
            </a:r>
            <a:r>
              <a:rPr lang="en-US" altLang="zh-CN" b="1" dirty="0" err="1" smtClean="0">
                <a:latin typeface="Symbol" panose="05050102010706020507" pitchFamily="18" charset="2"/>
              </a:rPr>
              <a:t>®</a:t>
            </a:r>
            <a:r>
              <a:rPr lang="en-US" altLang="zh-CN" b="1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b="1" dirty="0" smtClean="0">
                <a:latin typeface="Symbol" panose="05050102010706020507" pitchFamily="18" charset="2"/>
              </a:rPr>
              <a:t>)</a:t>
            </a:r>
            <a:r>
              <a:rPr lang="zh-CN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A. </a:t>
            </a:r>
            <a:r>
              <a:rPr lang="zh-CN" altLang="en-US" dirty="0" smtClean="0"/>
              <a:t>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B. </a:t>
            </a:r>
            <a:r>
              <a:rPr lang="zh-CN" altLang="en-US" dirty="0" smtClean="0"/>
              <a:t>假</a:t>
            </a:r>
            <a:endParaRPr lang="zh-CN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7.</a:t>
            </a:r>
            <a:r>
              <a:rPr lang="zh-CN" altLang="zh-CN" dirty="0" smtClean="0"/>
              <a:t>以下</a:t>
            </a:r>
            <a:r>
              <a:rPr lang="zh-CN" altLang="zh-CN" dirty="0"/>
              <a:t>命题公式中，</a:t>
            </a:r>
            <a:r>
              <a:rPr lang="en-US" altLang="zh-CN" dirty="0"/>
              <a:t>(    )</a:t>
            </a:r>
            <a:r>
              <a:rPr lang="zh-CN" altLang="zh-CN" dirty="0"/>
              <a:t>是矛盾式。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smtClean="0"/>
              <a:t>A. </a:t>
            </a:r>
            <a:r>
              <a:rPr lang="en-US" altLang="zh-CN" b="1" i="1" dirty="0" smtClean="0"/>
              <a:t>p</a:t>
            </a:r>
            <a:r>
              <a:rPr lang="zh-CN" altLang="zh-CN" dirty="0"/>
              <a:t>∧</a:t>
            </a:r>
            <a:r>
              <a:rPr lang="en-US" altLang="zh-CN" dirty="0"/>
              <a:t>(</a:t>
            </a:r>
            <a:r>
              <a:rPr lang="en-US" altLang="zh-CN" b="1" i="1" dirty="0"/>
              <a:t>q</a:t>
            </a:r>
            <a:r>
              <a:rPr lang="zh-CN" altLang="zh-CN" dirty="0"/>
              <a:t>∨</a:t>
            </a:r>
            <a:r>
              <a:rPr lang="en-US" altLang="zh-CN" b="1" i="1" dirty="0"/>
              <a:t>r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smtClean="0"/>
              <a:t>B. </a:t>
            </a:r>
            <a:r>
              <a:rPr lang="en-US" altLang="zh-CN" b="1" i="1" dirty="0" smtClean="0"/>
              <a:t>r</a:t>
            </a:r>
            <a:r>
              <a:rPr lang="en-US" altLang="zh-CN" b="1" dirty="0" smtClean="0">
                <a:latin typeface="Symbol" panose="05050102010706020507" pitchFamily="18" charset="2"/>
              </a:rPr>
              <a:t> ®</a:t>
            </a:r>
            <a:r>
              <a:rPr lang="en-US" altLang="zh-CN" dirty="0" smtClean="0"/>
              <a:t>((</a:t>
            </a:r>
            <a:r>
              <a:rPr lang="en-US" altLang="zh-CN" b="1" i="1" dirty="0" smtClean="0"/>
              <a:t>p</a:t>
            </a:r>
            <a:r>
              <a:rPr lang="en-US" altLang="zh-CN" b="1" dirty="0" smtClean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q</a:t>
            </a:r>
            <a:r>
              <a:rPr lang="en-US" altLang="zh-CN" dirty="0"/>
              <a:t>)</a:t>
            </a:r>
            <a:r>
              <a:rPr lang="zh-CN" altLang="zh-CN" dirty="0" smtClean="0"/>
              <a:t>∨</a:t>
            </a:r>
            <a:r>
              <a:rPr lang="en-US" altLang="zh-CN" b="1" dirty="0" smtClean="0">
                <a:latin typeface="Symbol" panose="05050102010706020507" pitchFamily="18" charset="2"/>
              </a:rPr>
              <a:t> Ø </a:t>
            </a:r>
            <a:r>
              <a:rPr lang="en-US" altLang="zh-CN" b="1" i="1" dirty="0" smtClean="0"/>
              <a:t>q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C</a:t>
            </a:r>
            <a:r>
              <a:rPr lang="en-US" altLang="zh-CN" b="1" dirty="0" smtClean="0"/>
              <a:t>.</a:t>
            </a:r>
            <a:r>
              <a:rPr lang="en-US" altLang="zh-CN" b="1" dirty="0" smtClean="0">
                <a:latin typeface="Symbol" panose="05050102010706020507" pitchFamily="18" charset="2"/>
              </a:rPr>
              <a:t> Ø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p</a:t>
            </a:r>
            <a:r>
              <a:rPr lang="en-US" altLang="zh-CN" b="1" dirty="0" smtClean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q</a:t>
            </a:r>
            <a:r>
              <a:rPr lang="en-US" altLang="zh-CN" dirty="0"/>
              <a:t>)</a:t>
            </a:r>
            <a:r>
              <a:rPr lang="zh-CN" altLang="zh-CN" dirty="0"/>
              <a:t>∧</a:t>
            </a:r>
            <a:r>
              <a:rPr lang="en-US" altLang="zh-CN" b="1" i="1" dirty="0"/>
              <a:t>q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smtClean="0"/>
              <a:t>D. </a:t>
            </a:r>
            <a:r>
              <a:rPr lang="en-US" altLang="zh-CN" b="1" i="1" dirty="0" smtClean="0"/>
              <a:t>p</a:t>
            </a:r>
            <a:r>
              <a:rPr lang="zh-CN" altLang="zh-CN" dirty="0"/>
              <a:t>∧</a:t>
            </a:r>
            <a:r>
              <a:rPr lang="en-US" altLang="zh-CN" dirty="0"/>
              <a:t>(</a:t>
            </a:r>
            <a:r>
              <a:rPr lang="en-US" altLang="zh-CN" b="1" i="1" dirty="0"/>
              <a:t>q</a:t>
            </a:r>
            <a:r>
              <a:rPr lang="en-US" altLang="zh-CN" dirty="0"/>
              <a:t> </a:t>
            </a:r>
            <a:r>
              <a:rPr lang="en-US" altLang="zh-CN" b="1" dirty="0" smtClean="0">
                <a:latin typeface="Symbol" panose="05050102010706020507" pitchFamily="18" charset="2"/>
              </a:rPr>
              <a:t>® </a:t>
            </a:r>
            <a:r>
              <a:rPr lang="en-US" altLang="zh-CN" b="1" i="1" dirty="0" smtClean="0"/>
              <a:t>r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8.(</a:t>
            </a:r>
            <a:r>
              <a:rPr lang="en-US" altLang="zh-CN" dirty="0"/>
              <a:t>    )</a:t>
            </a:r>
            <a:r>
              <a:rPr lang="zh-CN" altLang="zh-CN" dirty="0"/>
              <a:t>不是正确的推理形式。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A  </a:t>
            </a:r>
            <a:r>
              <a:rPr lang="zh-CN" altLang="zh-CN" dirty="0" smtClean="0"/>
              <a:t>前提</a:t>
            </a:r>
            <a:r>
              <a:rPr lang="zh-CN" altLang="zh-CN" dirty="0"/>
              <a:t>：</a:t>
            </a:r>
            <a:r>
              <a:rPr lang="en-US" altLang="zh-CN" dirty="0"/>
              <a:t>    </a:t>
            </a:r>
            <a:r>
              <a:rPr lang="en-US" altLang="zh-CN" b="1" i="1" dirty="0" smtClean="0"/>
              <a:t>p</a:t>
            </a:r>
            <a:r>
              <a:rPr lang="en-US" altLang="zh-CN" b="1" dirty="0" smtClean="0">
                <a:latin typeface="Symbol" panose="05050102010706020507" pitchFamily="18" charset="2"/>
              </a:rPr>
              <a:t> ®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q</a:t>
            </a:r>
            <a:r>
              <a:rPr lang="en-US" altLang="zh-CN" b="1" dirty="0" smtClean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r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结论：</a:t>
            </a:r>
            <a:r>
              <a:rPr lang="en-US" altLang="zh-CN" b="1" i="1" dirty="0"/>
              <a:t>    </a:t>
            </a:r>
            <a:r>
              <a:rPr lang="en-US" altLang="zh-CN" dirty="0"/>
              <a:t>(</a:t>
            </a:r>
            <a:r>
              <a:rPr lang="en-US" altLang="zh-CN" b="1" i="1" dirty="0" smtClean="0"/>
              <a:t>p</a:t>
            </a:r>
            <a:r>
              <a:rPr lang="en-US" altLang="zh-CN" b="1" dirty="0" smtClean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q</a:t>
            </a:r>
            <a:r>
              <a:rPr lang="en-US" altLang="zh-CN" dirty="0" smtClean="0"/>
              <a:t>)</a:t>
            </a:r>
            <a:r>
              <a:rPr lang="en-US" altLang="zh-CN" b="1" dirty="0" smtClean="0">
                <a:latin typeface="Symbol" panose="05050102010706020507" pitchFamily="18" charset="2"/>
              </a:rPr>
              <a:t> ®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p</a:t>
            </a:r>
            <a:r>
              <a:rPr lang="en-US" altLang="zh-CN" b="1" dirty="0" smtClean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r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B  </a:t>
            </a:r>
            <a:r>
              <a:rPr lang="zh-CN" altLang="zh-CN" dirty="0" smtClean="0"/>
              <a:t>前提</a:t>
            </a:r>
            <a:r>
              <a:rPr lang="zh-CN" altLang="zh-CN" dirty="0"/>
              <a:t>：</a:t>
            </a:r>
            <a:r>
              <a:rPr lang="en-US" altLang="zh-CN" dirty="0"/>
              <a:t>    </a:t>
            </a:r>
            <a:r>
              <a:rPr lang="en-US" altLang="zh-CN" b="1" i="1" dirty="0"/>
              <a:t>p</a:t>
            </a:r>
            <a:r>
              <a:rPr lang="zh-CN" altLang="zh-CN" dirty="0"/>
              <a:t>∨</a:t>
            </a:r>
            <a:r>
              <a:rPr lang="en-US" altLang="zh-CN" b="1" i="1" dirty="0"/>
              <a:t>q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b="1" i="1" dirty="0" err="1" smtClean="0"/>
              <a:t>p</a:t>
            </a:r>
            <a:r>
              <a:rPr lang="en-US" altLang="zh-CN" b="1" dirty="0" err="1" smtClean="0">
                <a:latin typeface="Symbol" panose="05050102010706020507" pitchFamily="18" charset="2"/>
              </a:rPr>
              <a:t>«</a:t>
            </a:r>
            <a:r>
              <a:rPr lang="en-US" altLang="zh-CN" b="1" i="1" dirty="0" err="1" smtClean="0"/>
              <a:t>r</a:t>
            </a:r>
            <a:r>
              <a:rPr lang="en-US" altLang="zh-CN" dirty="0"/>
              <a:t>, </a:t>
            </a:r>
            <a:r>
              <a:rPr lang="en-US" altLang="zh-CN" b="1" dirty="0" smtClean="0">
                <a:latin typeface="Symbol" panose="05050102010706020507" pitchFamily="18" charset="2"/>
              </a:rPr>
              <a:t>Ø </a:t>
            </a:r>
            <a:r>
              <a:rPr lang="en-US" altLang="zh-CN" b="1" i="1" dirty="0" smtClean="0"/>
              <a:t>q</a:t>
            </a:r>
            <a:r>
              <a:rPr lang="zh-CN" altLang="zh-CN" dirty="0"/>
              <a:t>∨</a:t>
            </a:r>
            <a:r>
              <a:rPr lang="en-US" altLang="zh-CN" b="1" i="1" dirty="0"/>
              <a:t>s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结论：</a:t>
            </a:r>
            <a:r>
              <a:rPr lang="en-US" altLang="zh-CN" b="1" i="1" dirty="0"/>
              <a:t>    s</a:t>
            </a:r>
            <a:r>
              <a:rPr lang="zh-CN" altLang="zh-CN" dirty="0"/>
              <a:t>∨</a:t>
            </a:r>
            <a:r>
              <a:rPr lang="en-US" altLang="zh-CN" b="1" i="1" dirty="0"/>
              <a:t>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C  </a:t>
            </a:r>
            <a:r>
              <a:rPr lang="zh-CN" altLang="zh-CN" dirty="0" smtClean="0"/>
              <a:t>前提</a:t>
            </a:r>
            <a:r>
              <a:rPr lang="zh-CN" altLang="zh-CN" dirty="0"/>
              <a:t>：</a:t>
            </a:r>
            <a:r>
              <a:rPr lang="en-US" altLang="zh-CN" dirty="0"/>
              <a:t>    </a:t>
            </a:r>
            <a:r>
              <a:rPr lang="en-US" altLang="zh-CN" b="1" dirty="0" smtClean="0">
                <a:latin typeface="Symbol" panose="05050102010706020507" pitchFamily="18" charset="2"/>
              </a:rPr>
              <a:t>Ø </a:t>
            </a:r>
            <a:r>
              <a:rPr lang="en-US" altLang="zh-CN" b="1" i="1" dirty="0" smtClean="0"/>
              <a:t>p</a:t>
            </a:r>
            <a:r>
              <a:rPr lang="zh-CN" altLang="zh-CN" dirty="0"/>
              <a:t>∧</a:t>
            </a:r>
            <a:r>
              <a:rPr lang="en-US" altLang="zh-CN" b="1" i="1" dirty="0"/>
              <a:t>q</a:t>
            </a:r>
            <a:r>
              <a:rPr lang="en-US" altLang="zh-CN" dirty="0"/>
              <a:t>, </a:t>
            </a:r>
            <a:r>
              <a:rPr lang="en-US" altLang="zh-CN" b="1" i="1" dirty="0"/>
              <a:t>p</a:t>
            </a:r>
            <a:r>
              <a:rPr lang="zh-CN" altLang="zh-CN" dirty="0" smtClean="0"/>
              <a:t>∨</a:t>
            </a:r>
            <a:r>
              <a:rPr lang="en-US" altLang="zh-CN" b="1" dirty="0" smtClean="0">
                <a:latin typeface="Symbol" panose="05050102010706020507" pitchFamily="18" charset="2"/>
              </a:rPr>
              <a:t> Ø </a:t>
            </a:r>
            <a:r>
              <a:rPr lang="en-US" altLang="zh-CN" b="1" i="1" dirty="0" smtClean="0"/>
              <a:t>r</a:t>
            </a:r>
            <a:r>
              <a:rPr lang="en-US" altLang="zh-CN" dirty="0"/>
              <a:t>, </a:t>
            </a:r>
            <a:r>
              <a:rPr lang="en-US" altLang="zh-CN" b="1" i="1" dirty="0"/>
              <a:t>r</a:t>
            </a:r>
            <a:r>
              <a:rPr lang="zh-CN" altLang="zh-CN" dirty="0"/>
              <a:t>∨</a:t>
            </a:r>
            <a:r>
              <a:rPr lang="en-US" altLang="zh-CN" b="1" i="1" dirty="0"/>
              <a:t>s</a:t>
            </a:r>
            <a:r>
              <a:rPr lang="en-US" altLang="zh-CN" dirty="0"/>
              <a:t>, </a:t>
            </a:r>
            <a:r>
              <a:rPr lang="en-US" altLang="zh-CN" b="1" i="1" dirty="0" smtClean="0"/>
              <a:t>s</a:t>
            </a:r>
            <a:r>
              <a:rPr lang="en-US" altLang="zh-CN" b="1" dirty="0" smtClean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u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结论：</a:t>
            </a:r>
            <a:r>
              <a:rPr lang="en-US" altLang="zh-CN" dirty="0"/>
              <a:t>    </a:t>
            </a:r>
            <a:r>
              <a:rPr lang="en-US" altLang="zh-CN" b="1" i="1" dirty="0"/>
              <a:t>u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D  </a:t>
            </a:r>
            <a:r>
              <a:rPr lang="zh-CN" altLang="zh-CN" dirty="0" smtClean="0"/>
              <a:t>前提</a:t>
            </a:r>
            <a:r>
              <a:rPr lang="zh-CN" altLang="zh-CN" dirty="0"/>
              <a:t>：</a:t>
            </a:r>
            <a:r>
              <a:rPr lang="en-US" altLang="zh-CN" dirty="0"/>
              <a:t>    (</a:t>
            </a:r>
            <a:r>
              <a:rPr lang="en-US" altLang="zh-CN" b="1" i="1" dirty="0"/>
              <a:t>p</a:t>
            </a:r>
            <a:r>
              <a:rPr lang="zh-CN" altLang="zh-CN" dirty="0"/>
              <a:t>∧</a:t>
            </a:r>
            <a:r>
              <a:rPr lang="en-US" altLang="zh-CN" b="1" i="1" dirty="0"/>
              <a:t>q</a:t>
            </a:r>
            <a:r>
              <a:rPr lang="en-US" altLang="zh-CN" dirty="0" smtClean="0"/>
              <a:t>)</a:t>
            </a:r>
            <a:r>
              <a:rPr lang="en-US" altLang="zh-CN" b="1" dirty="0" smtClean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r</a:t>
            </a:r>
            <a:r>
              <a:rPr lang="en-US" altLang="zh-CN" dirty="0"/>
              <a:t>, </a:t>
            </a:r>
            <a:r>
              <a:rPr lang="en-US" altLang="zh-CN" b="1" dirty="0" smtClean="0">
                <a:latin typeface="Symbol" panose="05050102010706020507" pitchFamily="18" charset="2"/>
              </a:rPr>
              <a:t>Ø </a:t>
            </a:r>
            <a:r>
              <a:rPr lang="en-US" altLang="zh-CN" b="1" i="1" dirty="0" smtClean="0"/>
              <a:t>r</a:t>
            </a:r>
            <a:r>
              <a:rPr lang="zh-CN" altLang="zh-CN" dirty="0"/>
              <a:t>∨</a:t>
            </a:r>
            <a:r>
              <a:rPr lang="en-US" altLang="zh-CN" b="1" i="1" dirty="0"/>
              <a:t>s</a:t>
            </a:r>
            <a:r>
              <a:rPr lang="en-US" altLang="zh-CN" dirty="0"/>
              <a:t>, </a:t>
            </a:r>
            <a:r>
              <a:rPr lang="en-US" altLang="zh-CN" b="1" dirty="0" smtClean="0">
                <a:latin typeface="Symbol" panose="05050102010706020507" pitchFamily="18" charset="2"/>
              </a:rPr>
              <a:t>Ø </a:t>
            </a:r>
            <a:r>
              <a:rPr lang="en-US" altLang="zh-CN" b="1" i="1" dirty="0" smtClean="0"/>
              <a:t>s</a:t>
            </a:r>
            <a:r>
              <a:rPr lang="en-US" altLang="zh-CN" dirty="0"/>
              <a:t>, </a:t>
            </a:r>
            <a:r>
              <a:rPr lang="en-US" altLang="zh-CN" b="1" i="1" dirty="0"/>
              <a:t>p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结论：</a:t>
            </a:r>
            <a:r>
              <a:rPr lang="en-US" altLang="zh-CN" b="1" i="1" dirty="0"/>
              <a:t>    </a:t>
            </a:r>
            <a:r>
              <a:rPr lang="en-US" altLang="zh-CN" b="1" i="1" dirty="0" smtClean="0"/>
              <a:t>q</a:t>
            </a:r>
            <a:endParaRPr lang="zh-CN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9. </a:t>
            </a:r>
            <a:r>
              <a:rPr lang="zh-CN" altLang="en-US"/>
              <a:t>形式化以下命题公式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“如果康有为处事稳重，并且袁世凯忠于变法，那么或者不会有革新派流亡海外，或者不会有八国联军入侵北京”的说法不成立。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写出上式的主析取范式与主合取范式。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1870</Words>
  <Application>WPS 演示</Application>
  <PresentationFormat>宽屏</PresentationFormat>
  <Paragraphs>179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Arial Black</vt:lpstr>
      <vt:lpstr>Times New Roman</vt:lpstr>
      <vt:lpstr>Symbol</vt:lpstr>
      <vt:lpstr>Calibri</vt:lpstr>
      <vt:lpstr>微软雅黑</vt:lpstr>
      <vt:lpstr>Arial Unicode MS</vt:lpstr>
      <vt:lpstr>Calibri Light</vt:lpstr>
      <vt:lpstr>Office 主题</vt:lpstr>
      <vt:lpstr>对偶式和对偶原理</vt:lpstr>
      <vt:lpstr>PowerPoint 演示文稿</vt:lpstr>
      <vt:lpstr>PowerPoint 演示文稿</vt:lpstr>
      <vt:lpstr>习题课课堂练习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Administrator</cp:lastModifiedBy>
  <cp:revision>18</cp:revision>
  <dcterms:created xsi:type="dcterms:W3CDTF">2018-04-07T11:17:00Z</dcterms:created>
  <dcterms:modified xsi:type="dcterms:W3CDTF">2021-09-24T10:10:17Z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