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2" r:id="rId4"/>
    <p:sldId id="260" r:id="rId5"/>
    <p:sldId id="257" r:id="rId6"/>
    <p:sldId id="263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31" autoAdjust="0"/>
  </p:normalViewPr>
  <p:slideViewPr>
    <p:cSldViewPr snapToGrid="0">
      <p:cViewPr varScale="1">
        <p:scale>
          <a:sx n="64" d="100"/>
          <a:sy n="64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99D95-CEF8-430A-96DB-771B580A1772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69C-167A-4816-A3FD-6EF1C1BEA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1. 2. 3. 7. 8</a:t>
            </a:r>
            <a:r>
              <a:rPr lang="en-US" altLang="zh-CN" smtClean="0"/>
              <a:t>. 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FB69C-167A-4816-A3FD-6EF1C1BEA5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49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24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7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5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55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3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6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7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616-B437-4055-85C2-C83E8B23D6C0}" type="datetimeFigureOut">
              <a:rPr lang="zh-CN" altLang="en-US" smtClean="0"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020-D22D-4782-A974-3563F5F7D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以下哪一个图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</a:t>
            </a:r>
            <a:r>
              <a:rPr lang="en-US" altLang="zh-CN" dirty="0" smtClean="0"/>
              <a:t>                  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A.                                                              B</a:t>
            </a:r>
            <a:r>
              <a:rPr lang="en-US" altLang="zh-CN" b="1" dirty="0"/>
              <a:t>.</a:t>
            </a:r>
            <a:r>
              <a:rPr lang="en-US" altLang="zh-CN" dirty="0"/>
              <a:t> </a:t>
            </a:r>
            <a:r>
              <a:rPr lang="en-US" altLang="zh-CN" b="1" dirty="0">
                <a:latin typeface="+mn-ea"/>
                <a:sym typeface="Symbol" panose="05050102010706020507" pitchFamily="18" charset="2"/>
              </a:rPr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</a:t>
            </a:r>
            <a:r>
              <a:rPr lang="en-US" altLang="zh-CN" dirty="0"/>
              <a:t>. </a:t>
            </a:r>
            <a:r>
              <a:rPr lang="en-US" altLang="zh-CN" dirty="0" smtClean="0"/>
              <a:t>                                                             D</a:t>
            </a:r>
            <a:r>
              <a:rPr lang="en-US" altLang="zh-CN" dirty="0"/>
              <a:t>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>
                <a:latin typeface="+mn-ea"/>
                <a:sym typeface="Symbol" panose="05050102010706020507" pitchFamily="18" charset="2"/>
              </a:rPr>
              <a:t>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图片 13" descr="https://img2.ph.126.net/l4HhkMxlmOc9_nXGXISWMw==/20212718078595734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81" y="1874324"/>
            <a:ext cx="1375719" cy="3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95325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？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 descr="https://edu-image.nosdn.127.net/BC6761E21C178A8FB00CC67A6FD71356.png?imageView&amp;thumbnail=890x0&amp;quality=10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09" y="2397855"/>
            <a:ext cx="1937892" cy="167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https://edu-image.nosdn.127.net/83AA16A3F00BAE3F7F21286BA66E067C.png?imageView&amp;thumbnail=890x0&amp;quality=10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842" y="2221728"/>
            <a:ext cx="2084705" cy="185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https://edu-image.nosdn.127.net/0EB4745CF7CF0B78F7E50CE1BE13FCF2.png?imageView&amp;thumbnail=890x0&amp;quality=100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595" y="4392088"/>
            <a:ext cx="2034747" cy="180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https://edu-image.nosdn.127.net/136B65A82121ECCC570A1198E82DC4FD.png?imageView&amp;thumbnail=890x0&amp;quality=10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28" y="4468221"/>
            <a:ext cx="2290121" cy="2019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86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设集合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zh-CN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r>
              <a:rPr lang="zh-CN" alt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不成立</a:t>
            </a:r>
            <a:r>
              <a:rPr lang="zh-CN" altLang="en-US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zh-CN" sz="5400" dirty="0" smtClean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2100" name="图片 15" descr="https://img1.ph.126.net/oRZtU47qYJshF_XmREduBg==/66085101851430564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94" y="1894084"/>
            <a:ext cx="1046206" cy="32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图片 14" descr="https://img2.ph.126.net/0lHUei7p2-y_jongkP3FuQ==/66323926772141317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371" y="1925877"/>
            <a:ext cx="1622786" cy="30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图片 13" descr="https://img1.ph.126.net/8fjllzGx1InjjZpnmMb_NQ==/66307313151436737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63" y="2381424"/>
            <a:ext cx="694295" cy="27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图片 12" descr="https://img0.ph.126.net/ebiil6hIAFU3uMwBwOMCnQ==/66326378683045208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908" y="2826329"/>
            <a:ext cx="781029" cy="2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图片 11" descr="https://img0.ph.126.net/b-GNfdW531x9yZYgjdbaRQ==/663247184205132602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11" y="3272455"/>
            <a:ext cx="831432" cy="30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5" name="图片 10" descr="https://img1.ph.126.net/WLHUckcs3CqtUaYIhynswQ==/660869270407325933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084" y="3749167"/>
            <a:ext cx="663051" cy="28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672281" y="2984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72281" y="4056762"/>
            <a:ext cx="18473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集合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幂集的元素个数为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zh-CN" sz="5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3073" name="图片 26" descr="https://img0.ph.126.net/TcEHtScjXrPQlyNUboj7pg==/66323333035862265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530" y="1901826"/>
            <a:ext cx="1164368" cy="3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7989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9467335" cy="4435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判断正误</a:t>
            </a:r>
            <a:endParaRPr lang="zh-CN" altLang="en-US" dirty="0"/>
          </a:p>
        </p:txBody>
      </p:sp>
      <p:pic>
        <p:nvPicPr>
          <p:cNvPr id="5" name="图片 4" descr="https://img2.ph.126.net/1tjJ6RxGorDfUKdwn5_dSA==/304358892327253400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52" y="2403775"/>
            <a:ext cx="1357184" cy="364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https://img1.ph.126.net/9tr42pNXebxzH7XIjS2vJA==/659752826300743397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352" y="2990336"/>
            <a:ext cx="1357184" cy="35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47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168" y="1515763"/>
            <a:ext cx="10398211" cy="654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zh-CN" dirty="0" smtClean="0"/>
              <a:t>设</a:t>
            </a:r>
            <a:r>
              <a:rPr lang="en-US" altLang="zh-CN" b="1" i="1" dirty="0"/>
              <a:t>A</a:t>
            </a:r>
            <a:r>
              <a:rPr lang="en-US" altLang="zh-CN" dirty="0"/>
              <a:t>, </a:t>
            </a:r>
            <a:r>
              <a:rPr lang="en-US" altLang="zh-CN" b="1" i="1" dirty="0"/>
              <a:t>B</a:t>
            </a:r>
            <a:r>
              <a:rPr lang="en-US" altLang="zh-CN" dirty="0"/>
              <a:t>, </a:t>
            </a:r>
            <a:r>
              <a:rPr lang="en-US" altLang="zh-CN" b="1" i="1" dirty="0"/>
              <a:t>C</a:t>
            </a:r>
            <a:r>
              <a:rPr lang="en-US" altLang="zh-CN" dirty="0"/>
              <a:t>, </a:t>
            </a:r>
            <a:r>
              <a:rPr lang="en-US" altLang="zh-CN" b="1" i="1" dirty="0"/>
              <a:t>D</a:t>
            </a:r>
            <a:r>
              <a:rPr lang="zh-CN" altLang="zh-CN" dirty="0"/>
              <a:t>是集合，</a:t>
            </a:r>
            <a:r>
              <a:rPr lang="en-US" altLang="zh-CN" b="1" i="1" dirty="0" smtClean="0"/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</a:t>
            </a:r>
            <a:r>
              <a:rPr lang="zh-CN" altLang="zh-CN" dirty="0"/>
              <a:t>，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D</a:t>
            </a:r>
            <a:r>
              <a:rPr lang="zh-CN" altLang="zh-CN" dirty="0"/>
              <a:t>，证明：</a:t>
            </a:r>
          </a:p>
          <a:p>
            <a:pPr marL="0" indent="0">
              <a:buNone/>
            </a:pPr>
            <a:r>
              <a:rPr lang="en-US" altLang="zh-CN" dirty="0"/>
              <a:t>(1) </a:t>
            </a:r>
            <a:r>
              <a:rPr lang="en-US" altLang="zh-CN" b="1" i="1" dirty="0"/>
              <a:t>A</a:t>
            </a:r>
            <a:r>
              <a:rPr lang="zh-CN" altLang="zh-CN" sz="3600" dirty="0"/>
              <a:t>∩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 </a:t>
            </a:r>
            <a:r>
              <a:rPr lang="zh-CN" altLang="zh-CN" sz="3600" dirty="0" smtClean="0"/>
              <a:t>∩</a:t>
            </a:r>
            <a:r>
              <a:rPr lang="en-US" altLang="zh-CN" b="1" i="1" dirty="0"/>
              <a:t>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r>
              <a:rPr lang="en-US" altLang="zh-CN" b="1" i="1" dirty="0"/>
              <a:t>A</a:t>
            </a:r>
            <a:r>
              <a:rPr lang="zh-CN" altLang="zh-CN" dirty="0"/>
              <a:t>∪</a:t>
            </a:r>
            <a:r>
              <a:rPr lang="en-US" altLang="zh-CN" b="1" i="1" dirty="0" smtClean="0"/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b="1" i="1" dirty="0" smtClean="0"/>
              <a:t>C</a:t>
            </a:r>
            <a:r>
              <a:rPr lang="zh-CN" altLang="zh-CN" dirty="0"/>
              <a:t>∪</a:t>
            </a:r>
            <a:r>
              <a:rPr lang="en-US" altLang="zh-CN" b="1" i="1" dirty="0"/>
              <a:t>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zh-CN" dirty="0" smtClean="0"/>
              <a:t>在</a:t>
            </a:r>
            <a:r>
              <a:rPr lang="en-US" altLang="zh-CN" dirty="0"/>
              <a:t>1~500</a:t>
            </a:r>
            <a:r>
              <a:rPr lang="zh-CN" altLang="zh-CN" dirty="0"/>
              <a:t>之间（包括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500</a:t>
            </a:r>
            <a:r>
              <a:rPr lang="zh-CN" altLang="zh-CN" dirty="0"/>
              <a:t>）不能被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整除的数有多少个？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028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令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A,B, C</a:t>
            </a:r>
            <a:r>
              <a:rPr lang="zh-CN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为集合，则以下陈述中有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哪些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等价于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A=B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？给出证明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反例</a:t>
            </a:r>
            <a:r>
              <a:rPr lang="zh-CN" altLang="en-US" dirty="0">
                <a:latin typeface="Arial" panose="020B0604020202020204" pitchFamily="34" charset="0"/>
              </a:rPr>
              <a:t/>
            </a: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9415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 </a:t>
            </a: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zh-CN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= B - 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3200" i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95300" y="666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4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7. </a:t>
            </a:r>
            <a:r>
              <a:rPr lang="zh-CN" altLang="zh-CN" dirty="0" smtClean="0"/>
              <a:t>现有</a:t>
            </a:r>
            <a:r>
              <a:rPr lang="en-US" altLang="zh-CN" dirty="0"/>
              <a:t>50</a:t>
            </a:r>
            <a:r>
              <a:rPr lang="zh-CN" altLang="zh-CN" dirty="0"/>
              <a:t>名学生都做物理、化学实验，如果物理实验做正确的有</a:t>
            </a:r>
            <a:r>
              <a:rPr lang="en-US" altLang="zh-CN" dirty="0"/>
              <a:t>40</a:t>
            </a:r>
            <a:r>
              <a:rPr lang="zh-CN" altLang="zh-CN" dirty="0"/>
              <a:t>人，化学实验做正确的有</a:t>
            </a:r>
            <a:r>
              <a:rPr lang="en-US" altLang="zh-CN" dirty="0"/>
              <a:t>31</a:t>
            </a:r>
            <a:r>
              <a:rPr lang="zh-CN" altLang="zh-CN" dirty="0"/>
              <a:t>人，两种实验都错的有</a:t>
            </a:r>
            <a:r>
              <a:rPr lang="en-US" altLang="zh-CN" dirty="0"/>
              <a:t>4</a:t>
            </a:r>
            <a:r>
              <a:rPr lang="zh-CN" altLang="zh-CN" dirty="0"/>
              <a:t>人，则两种实验都做对的</a:t>
            </a:r>
            <a:r>
              <a:rPr lang="zh-CN" altLang="zh-CN" dirty="0" smtClean="0"/>
              <a:t>有</a:t>
            </a:r>
            <a:r>
              <a:rPr lang="en-US" altLang="zh-CN" dirty="0" smtClean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8. </a:t>
            </a:r>
            <a:r>
              <a:rPr lang="zh-CN" altLang="zh-CN" dirty="0" smtClean="0"/>
              <a:t>某</a:t>
            </a:r>
            <a:r>
              <a:rPr lang="zh-CN" altLang="zh-CN" dirty="0"/>
              <a:t>年级的课外学科小组分为数学、语文、外语三个小组，参加数学小组的有</a:t>
            </a:r>
            <a:r>
              <a:rPr lang="en-US" altLang="zh-CN" dirty="0"/>
              <a:t>23</a:t>
            </a:r>
            <a:r>
              <a:rPr lang="zh-CN" altLang="zh-CN" dirty="0"/>
              <a:t>人，参加语文小组的有</a:t>
            </a:r>
            <a:r>
              <a:rPr lang="en-US" altLang="zh-CN" dirty="0"/>
              <a:t>27</a:t>
            </a:r>
            <a:r>
              <a:rPr lang="zh-CN" altLang="zh-CN" dirty="0"/>
              <a:t>人，参加外语小组的有</a:t>
            </a:r>
            <a:r>
              <a:rPr lang="en-US" altLang="zh-CN" dirty="0"/>
              <a:t>18</a:t>
            </a:r>
            <a:r>
              <a:rPr lang="zh-CN" altLang="zh-CN" dirty="0"/>
              <a:t>人；同时参加数学、语文两个小组的有</a:t>
            </a:r>
            <a:r>
              <a:rPr lang="en-US" altLang="zh-CN" dirty="0"/>
              <a:t>4</a:t>
            </a:r>
            <a:r>
              <a:rPr lang="zh-CN" altLang="zh-CN" dirty="0"/>
              <a:t>人，同时参加数学、外语小组的有</a:t>
            </a:r>
            <a:r>
              <a:rPr lang="en-US" altLang="zh-CN" dirty="0"/>
              <a:t>7</a:t>
            </a:r>
            <a:r>
              <a:rPr lang="zh-CN" altLang="zh-CN" dirty="0"/>
              <a:t>人，同时参加语文、外语小组的有</a:t>
            </a:r>
            <a:r>
              <a:rPr lang="en-US" altLang="zh-CN" dirty="0"/>
              <a:t>5</a:t>
            </a:r>
            <a:r>
              <a:rPr lang="zh-CN" altLang="zh-CN" dirty="0"/>
              <a:t>人；三个小组都参加的有</a:t>
            </a:r>
            <a:r>
              <a:rPr lang="en-US" altLang="zh-CN" dirty="0"/>
              <a:t>2</a:t>
            </a:r>
            <a:r>
              <a:rPr lang="zh-CN" altLang="zh-CN" dirty="0"/>
              <a:t>人。问：这个年级参加课外学科小组共有多少人</a:t>
            </a:r>
            <a:r>
              <a:rPr lang="en-US" altLang="zh-CN" dirty="0"/>
              <a:t>? 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5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330</Words>
  <Application>Microsoft Office PowerPoint</Application>
  <PresentationFormat>宽屏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令A,B, C为集合，则以下陈述中有哪些等价于A=B？给出证明or反例 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szu</cp:lastModifiedBy>
  <cp:revision>39</cp:revision>
  <dcterms:created xsi:type="dcterms:W3CDTF">2018-04-07T11:57:26Z</dcterms:created>
  <dcterms:modified xsi:type="dcterms:W3CDTF">2018-04-20T01:36:40Z</dcterms:modified>
</cp:coreProperties>
</file>