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62" r:id="rId6"/>
    <p:sldId id="257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73" autoAdjust="0"/>
  </p:normalViewPr>
  <p:slideViewPr>
    <p:cSldViewPr snapToGrid="0">
      <p:cViewPr varScale="1">
        <p:scale>
          <a:sx n="61" d="100"/>
          <a:sy n="61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28DA-7AFC-472B-8C31-92559793FD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99682-EB10-4204-899F-4983963123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 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99682-EB10-4204-899F-4983963123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99682-EB10-4204-899F-4983963123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99682-EB10-4204-899F-4983963123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99682-EB10-4204-899F-4983963123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 dirty="0" smtClean="0"/>
              <a:t>解：定义</a:t>
            </a:r>
            <a:r>
              <a:rPr lang="en-US" altLang="zh-CN" b="1" dirty="0" smtClean="0"/>
              <a:t>F(x)</a:t>
            </a:r>
            <a:r>
              <a:rPr lang="zh-CN" altLang="zh-CN" b="1" dirty="0" smtClean="0"/>
              <a:t>：</a:t>
            </a:r>
            <a:r>
              <a:rPr lang="en-US" altLang="zh-CN" b="1" dirty="0" smtClean="0"/>
              <a:t>x</a:t>
            </a:r>
            <a:r>
              <a:rPr lang="zh-CN" altLang="zh-CN" b="1" dirty="0" smtClean="0"/>
              <a:t>是自然数，</a:t>
            </a:r>
            <a:r>
              <a:rPr lang="en-US" altLang="zh-CN" b="1" dirty="0" smtClean="0"/>
              <a:t>G(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): x</a:t>
            </a:r>
            <a:r>
              <a:rPr lang="zh-CN" altLang="zh-CN" b="1" dirty="0" smtClean="0"/>
              <a:t>≠</a:t>
            </a:r>
            <a:r>
              <a:rPr lang="en-US" altLang="zh-CN" b="1" dirty="0" smtClean="0"/>
              <a:t>y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H(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): x</a:t>
            </a:r>
            <a:r>
              <a:rPr lang="zh-CN" altLang="zh-CN" b="1" dirty="0" smtClean="0"/>
              <a:t>比</a:t>
            </a:r>
            <a:r>
              <a:rPr lang="en-US" altLang="zh-CN" b="1" dirty="0" smtClean="0"/>
              <a:t>y</a:t>
            </a:r>
            <a:r>
              <a:rPr lang="zh-CN" altLang="zh-CN" b="1" dirty="0" smtClean="0"/>
              <a:t>大。符合化：</a:t>
            </a:r>
            <a:endParaRPr lang="zh-CN" altLang="zh-CN" dirty="0" smtClean="0"/>
          </a:p>
          <a:p>
            <a:r>
              <a:rPr lang="en-US" altLang="zh-CN" b="1" dirty="0" smtClean="0"/>
              <a:t>∀x(F(x)</a:t>
            </a:r>
            <a:r>
              <a:rPr lang="zh-CN" altLang="zh-CN" b="1" dirty="0" smtClean="0"/>
              <a:t>→</a:t>
            </a:r>
            <a:r>
              <a:rPr lang="en-US" altLang="zh-CN" b="1" dirty="0" smtClean="0"/>
              <a:t>∃y(F(y)</a:t>
            </a:r>
            <a:r>
              <a:rPr lang="zh-CN" altLang="zh-CN" b="1" dirty="0" smtClean="0"/>
              <a:t>∧</a:t>
            </a:r>
            <a:r>
              <a:rPr lang="en-US" altLang="zh-CN" b="1" dirty="0" smtClean="0"/>
              <a:t>G(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∧</a:t>
            </a:r>
            <a:r>
              <a:rPr lang="en-US" altLang="zh-CN" b="1" dirty="0" smtClean="0"/>
              <a:t>H(</a:t>
            </a:r>
            <a:r>
              <a:rPr lang="en-US" altLang="zh-CN" b="1" dirty="0" err="1" smtClean="0"/>
              <a:t>y,x</a:t>
            </a:r>
            <a:r>
              <a:rPr lang="en-US" altLang="zh-CN" b="1" dirty="0" smtClean="0"/>
              <a:t>)))</a:t>
            </a:r>
            <a:endParaRPr lang="zh-CN" altLang="zh-CN" dirty="0" smtClean="0"/>
          </a:p>
          <a:p>
            <a:r>
              <a:rPr lang="en-US" altLang="zh-CN" b="1" dirty="0" smtClean="0"/>
              <a:t> </a:t>
            </a:r>
            <a:r>
              <a:rPr lang="zh-CN" altLang="zh-CN" b="1" dirty="0" smtClean="0"/>
              <a:t>解</a:t>
            </a:r>
            <a:endParaRPr lang="zh-CN" altLang="zh-CN" dirty="0" smtClean="0"/>
          </a:p>
          <a:p>
            <a:r>
              <a:rPr lang="en-US" altLang="zh-CN" b="1" dirty="0" smtClean="0"/>
              <a:t> </a:t>
            </a:r>
            <a:r>
              <a:rPr lang="zh-CN" altLang="zh-CN" b="1" dirty="0" smtClean="0"/>
              <a:t>﹁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smtClean="0"/>
              <a:t>x(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/>
              <a:t>yA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)→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/>
              <a:t>x</a:t>
            </a:r>
            <a:r>
              <a:rPr lang="en-US" altLang="zh-CN" b="1" dirty="0" err="1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/>
              <a:t>y</a:t>
            </a:r>
            <a:r>
              <a:rPr lang="en-US" altLang="zh-CN" b="1" dirty="0" smtClean="0"/>
              <a:t>(B(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∧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/>
              <a:t>y(A(</a:t>
            </a:r>
            <a:r>
              <a:rPr lang="en-US" altLang="zh-CN" b="1" dirty="0" err="1" smtClean="0"/>
              <a:t>y,x</a:t>
            </a:r>
            <a:r>
              <a:rPr lang="en-US" altLang="zh-CN" b="1" dirty="0" smtClean="0"/>
              <a:t>)→B(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))))</a:t>
            </a:r>
            <a:endParaRPr lang="zh-CN" altLang="zh-CN" dirty="0" smtClean="0"/>
          </a:p>
          <a:p>
            <a:r>
              <a:rPr lang="en-US" altLang="zh-CN" b="1" dirty="0" smtClean="0"/>
              <a:t>  </a:t>
            </a:r>
            <a:r>
              <a:rPr lang="en-US" altLang="zh-CN" b="1" dirty="0" smtClean="0">
                <a:sym typeface="Symbol" panose="05050102010706020507" pitchFamily="18" charset="2"/>
              </a:rPr>
              <a:t></a:t>
            </a:r>
            <a:r>
              <a:rPr lang="zh-CN" altLang="zh-CN" b="1" dirty="0" smtClean="0"/>
              <a:t>﹁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smtClean="0"/>
              <a:t>x(</a:t>
            </a:r>
            <a:r>
              <a:rPr lang="zh-CN" altLang="zh-CN" b="1" dirty="0" smtClean="0"/>
              <a:t>﹁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/>
              <a:t>yA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∨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/>
              <a:t>x</a:t>
            </a:r>
            <a:r>
              <a:rPr lang="en-US" altLang="zh-CN" b="1" dirty="0" err="1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/>
              <a:t>y</a:t>
            </a:r>
            <a:r>
              <a:rPr lang="en-US" altLang="zh-CN" b="1" dirty="0" smtClean="0"/>
              <a:t> (B(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∧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/>
              <a:t>y(A(</a:t>
            </a:r>
            <a:r>
              <a:rPr lang="en-US" altLang="zh-CN" b="1" dirty="0" err="1" smtClean="0"/>
              <a:t>y,x</a:t>
            </a:r>
            <a:r>
              <a:rPr lang="en-US" altLang="zh-CN" b="1" dirty="0" smtClean="0"/>
              <a:t>) →B(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))))</a:t>
            </a:r>
            <a:endParaRPr lang="zh-CN" altLang="zh-CN" dirty="0" smtClean="0"/>
          </a:p>
          <a:p>
            <a:r>
              <a:rPr lang="en-US" altLang="zh-CN" b="1" dirty="0" smtClean="0"/>
              <a:t>  </a:t>
            </a:r>
            <a:r>
              <a:rPr lang="en-US" altLang="zh-CN" b="1" dirty="0" smtClean="0">
                <a:sym typeface="Symbol" panose="05050102010706020507" pitchFamily="18" charset="2"/>
              </a:rPr>
              <a:t></a:t>
            </a:r>
            <a:r>
              <a:rPr lang="en-US" altLang="zh-CN" b="1" dirty="0" smtClean="0"/>
              <a:t>x(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/>
              <a:t>y A(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∧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/>
              <a:t>x</a:t>
            </a:r>
            <a:r>
              <a:rPr lang="en-US" altLang="zh-CN" b="1" dirty="0" err="1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/>
              <a:t>y</a:t>
            </a:r>
            <a:r>
              <a:rPr lang="en-US" altLang="zh-CN" b="1" dirty="0" smtClean="0"/>
              <a:t>(</a:t>
            </a:r>
            <a:r>
              <a:rPr lang="zh-CN" altLang="zh-CN" b="1" dirty="0" smtClean="0"/>
              <a:t>﹁</a:t>
            </a:r>
            <a:r>
              <a:rPr lang="en-US" altLang="zh-CN" b="1" dirty="0" smtClean="0"/>
              <a:t>B(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∨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smtClean="0"/>
              <a:t>y(A(</a:t>
            </a:r>
            <a:r>
              <a:rPr lang="en-US" altLang="zh-CN" b="1" dirty="0" err="1" smtClean="0"/>
              <a:t>y,x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∧﹁</a:t>
            </a:r>
            <a:r>
              <a:rPr lang="en-US" altLang="zh-CN" b="1" dirty="0" smtClean="0"/>
              <a:t> B(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))))</a:t>
            </a:r>
            <a:endParaRPr lang="zh-CN" altLang="zh-CN" dirty="0" smtClean="0"/>
          </a:p>
          <a:p>
            <a:r>
              <a:rPr lang="en-US" altLang="zh-CN" b="1" dirty="0" smtClean="0"/>
              <a:t>  </a:t>
            </a:r>
            <a:r>
              <a:rPr lang="en-US" altLang="zh-CN" b="1" dirty="0" smtClean="0">
                <a:sym typeface="Symbol" panose="05050102010706020507" pitchFamily="18" charset="2"/>
              </a:rPr>
              <a:t></a:t>
            </a:r>
            <a:r>
              <a:rPr lang="en-US" altLang="zh-CN" b="1" dirty="0" smtClean="0"/>
              <a:t>x(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/>
              <a:t>y A(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∧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/>
              <a:t>x</a:t>
            </a:r>
            <a:r>
              <a:rPr lang="en-US" altLang="zh-CN" b="1" dirty="0" err="1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/>
              <a:t>y</a:t>
            </a:r>
            <a:r>
              <a:rPr lang="en-US" altLang="zh-CN" b="1" dirty="0" smtClean="0"/>
              <a:t> (</a:t>
            </a:r>
            <a:r>
              <a:rPr lang="zh-CN" altLang="zh-CN" b="1" dirty="0" smtClean="0"/>
              <a:t>﹁</a:t>
            </a:r>
            <a:r>
              <a:rPr lang="en-US" altLang="zh-CN" b="1" dirty="0" smtClean="0"/>
              <a:t>B(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∨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smtClean="0"/>
              <a:t>z(A(</a:t>
            </a:r>
            <a:r>
              <a:rPr lang="en-US" altLang="zh-CN" b="1" dirty="0" err="1" smtClean="0"/>
              <a:t>z,x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∧﹁</a:t>
            </a:r>
            <a:r>
              <a:rPr lang="en-US" altLang="zh-CN" b="1" dirty="0" smtClean="0"/>
              <a:t>B(</a:t>
            </a:r>
            <a:r>
              <a:rPr lang="en-US" altLang="zh-CN" b="1" dirty="0" err="1" smtClean="0"/>
              <a:t>x,z</a:t>
            </a:r>
            <a:r>
              <a:rPr lang="en-US" altLang="zh-CN" b="1" dirty="0" smtClean="0"/>
              <a:t>)))) </a:t>
            </a:r>
            <a:endParaRPr lang="zh-CN" altLang="zh-CN" dirty="0" smtClean="0"/>
          </a:p>
          <a:p>
            <a:r>
              <a:rPr lang="en-US" altLang="zh-CN" b="1" dirty="0" smtClean="0"/>
              <a:t>  </a:t>
            </a:r>
            <a:r>
              <a:rPr lang="en-US" altLang="zh-CN" b="1" dirty="0" smtClean="0">
                <a:sym typeface="Symbol" panose="05050102010706020507" pitchFamily="18" charset="2"/>
              </a:rPr>
              <a:t></a:t>
            </a:r>
            <a:r>
              <a:rPr lang="en-US" altLang="zh-CN" b="1" dirty="0" smtClean="0"/>
              <a:t>x(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/>
              <a:t>y A(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∧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/>
              <a:t>x</a:t>
            </a:r>
            <a:r>
              <a:rPr lang="en-US" altLang="zh-CN" b="1" dirty="0" err="1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/>
              <a:t>y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smtClean="0"/>
              <a:t>z(</a:t>
            </a:r>
            <a:r>
              <a:rPr lang="zh-CN" altLang="zh-CN" b="1" dirty="0" smtClean="0"/>
              <a:t>﹁</a:t>
            </a:r>
            <a:r>
              <a:rPr lang="en-US" altLang="zh-CN" b="1" dirty="0" smtClean="0"/>
              <a:t>B(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∨</a:t>
            </a:r>
            <a:r>
              <a:rPr lang="en-US" altLang="zh-CN" b="1" dirty="0" smtClean="0"/>
              <a:t>(A(</a:t>
            </a:r>
            <a:r>
              <a:rPr lang="en-US" altLang="zh-CN" b="1" dirty="0" err="1" smtClean="0"/>
              <a:t>z,x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∧﹁</a:t>
            </a:r>
            <a:r>
              <a:rPr lang="en-US" altLang="zh-CN" b="1" dirty="0" smtClean="0"/>
              <a:t>B(</a:t>
            </a:r>
            <a:r>
              <a:rPr lang="en-US" altLang="zh-CN" b="1" dirty="0" err="1" smtClean="0"/>
              <a:t>x,z</a:t>
            </a:r>
            <a:r>
              <a:rPr lang="en-US" altLang="zh-CN" b="1" dirty="0" smtClean="0"/>
              <a:t>))))</a:t>
            </a:r>
            <a:endParaRPr lang="zh-CN" altLang="zh-CN" dirty="0" smtClean="0"/>
          </a:p>
          <a:p>
            <a:r>
              <a:rPr lang="en-US" altLang="zh-CN" b="1" dirty="0" smtClean="0"/>
              <a:t>  </a:t>
            </a:r>
            <a:r>
              <a:rPr lang="en-US" altLang="zh-CN" b="1" dirty="0" smtClean="0">
                <a:sym typeface="Symbol" panose="05050102010706020507" pitchFamily="18" charset="2"/>
              </a:rPr>
              <a:t></a:t>
            </a:r>
            <a:r>
              <a:rPr lang="en-US" altLang="zh-CN" b="1" dirty="0" smtClean="0"/>
              <a:t>x(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/>
              <a:t>y A(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∧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/>
              <a:t>u</a:t>
            </a:r>
            <a:r>
              <a:rPr lang="en-US" altLang="zh-CN" b="1" dirty="0" err="1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/>
              <a:t>v</a:t>
            </a:r>
            <a:r>
              <a:rPr lang="en-US" altLang="zh-CN" b="1" dirty="0" err="1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/>
              <a:t>z</a:t>
            </a:r>
            <a:r>
              <a:rPr lang="en-US" altLang="zh-CN" b="1" dirty="0" smtClean="0"/>
              <a:t>(</a:t>
            </a:r>
            <a:r>
              <a:rPr lang="zh-CN" altLang="zh-CN" b="1" dirty="0" smtClean="0"/>
              <a:t>﹁</a:t>
            </a:r>
            <a:r>
              <a:rPr lang="en-US" altLang="zh-CN" b="1" dirty="0" smtClean="0"/>
              <a:t>B(</a:t>
            </a:r>
            <a:r>
              <a:rPr lang="en-US" altLang="zh-CN" b="1" dirty="0" err="1" smtClean="0"/>
              <a:t>u,v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∨</a:t>
            </a:r>
            <a:r>
              <a:rPr lang="en-US" altLang="zh-CN" b="1" dirty="0" smtClean="0"/>
              <a:t>(A(</a:t>
            </a:r>
            <a:r>
              <a:rPr lang="en-US" altLang="zh-CN" b="1" dirty="0" err="1" smtClean="0"/>
              <a:t>z,u</a:t>
            </a:r>
            <a:r>
              <a:rPr lang="en-US" altLang="zh-CN" b="1" dirty="0" smtClean="0"/>
              <a:t>) </a:t>
            </a:r>
            <a:r>
              <a:rPr lang="zh-CN" altLang="zh-CN" b="1" dirty="0" smtClean="0"/>
              <a:t>∧﹁</a:t>
            </a:r>
            <a:r>
              <a:rPr lang="en-US" altLang="zh-CN" b="1" dirty="0" smtClean="0"/>
              <a:t>B(</a:t>
            </a:r>
            <a:r>
              <a:rPr lang="en-US" altLang="zh-CN" b="1" dirty="0" err="1" smtClean="0"/>
              <a:t>u,z</a:t>
            </a:r>
            <a:r>
              <a:rPr lang="en-US" altLang="zh-CN" b="1" dirty="0" smtClean="0"/>
              <a:t>)))) </a:t>
            </a:r>
            <a:endParaRPr lang="zh-CN" altLang="zh-CN" dirty="0" smtClean="0"/>
          </a:p>
          <a:p>
            <a:r>
              <a:rPr lang="en-US" altLang="zh-CN" b="1" dirty="0" smtClean="0"/>
              <a:t>  </a:t>
            </a:r>
            <a:r>
              <a:rPr lang="en-US" altLang="zh-CN" b="1" dirty="0" smtClean="0">
                <a:sym typeface="Symbol" panose="05050102010706020507" pitchFamily="18" charset="2"/>
              </a:rPr>
              <a:t></a:t>
            </a:r>
            <a:r>
              <a:rPr lang="en-US" altLang="zh-CN" b="1" dirty="0" smtClean="0"/>
              <a:t>x 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/>
              <a:t>y 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/>
              <a:t>u</a:t>
            </a:r>
            <a:r>
              <a:rPr lang="en-US" altLang="zh-CN" b="1" dirty="0" err="1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/>
              <a:t>v</a:t>
            </a:r>
            <a:r>
              <a:rPr lang="en-US" altLang="zh-CN" b="1" dirty="0" err="1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/>
              <a:t>z</a:t>
            </a:r>
            <a:r>
              <a:rPr lang="en-US" altLang="zh-CN" b="1" dirty="0" smtClean="0"/>
              <a:t> (A(x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y)</a:t>
            </a:r>
            <a:r>
              <a:rPr lang="zh-CN" altLang="zh-CN" b="1" dirty="0" smtClean="0"/>
              <a:t>∧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ym typeface="Symbol" panose="05050102010706020507" pitchFamily="18" charset="2"/>
              </a:rPr>
              <a:t></a:t>
            </a:r>
            <a:r>
              <a:rPr lang="en-US" altLang="zh-CN" b="1" dirty="0" smtClean="0"/>
              <a:t> B(</a:t>
            </a:r>
            <a:r>
              <a:rPr lang="en-US" altLang="zh-CN" b="1" dirty="0" err="1" smtClean="0"/>
              <a:t>u,v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∨</a:t>
            </a:r>
            <a:r>
              <a:rPr lang="en-US" altLang="zh-CN" b="1" dirty="0" smtClean="0"/>
              <a:t>(A(</a:t>
            </a:r>
            <a:r>
              <a:rPr lang="en-US" altLang="zh-CN" b="1" dirty="0" err="1" smtClean="0"/>
              <a:t>z,u</a:t>
            </a:r>
            <a:r>
              <a:rPr lang="en-US" altLang="zh-CN" b="1" dirty="0" smtClean="0"/>
              <a:t>) </a:t>
            </a:r>
            <a:r>
              <a:rPr lang="zh-CN" altLang="zh-CN" b="1" dirty="0" smtClean="0"/>
              <a:t>∧﹁</a:t>
            </a:r>
            <a:r>
              <a:rPr lang="en-US" altLang="zh-CN" b="1" dirty="0" smtClean="0"/>
              <a:t>B(</a:t>
            </a:r>
            <a:r>
              <a:rPr lang="en-US" altLang="zh-CN" b="1" dirty="0" err="1" smtClean="0"/>
              <a:t>u,z</a:t>
            </a:r>
            <a:r>
              <a:rPr lang="en-US" altLang="zh-CN" b="1" dirty="0" smtClean="0"/>
              <a:t>))))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99682-EB10-4204-899F-4983963123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0616-B437-4055-85C2-C83E8B23D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020-D22D-4782-A974-3563F5F7D3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zh-CN" dirty="0" smtClean="0"/>
              <a:t>谓词公式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i="1" dirty="0" smtClean="0"/>
              <a:t>x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i="1" dirty="0" err="1" smtClean="0"/>
              <a:t>y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y</a:t>
            </a:r>
            <a:r>
              <a:rPr lang="en-US" altLang="zh-CN" dirty="0"/>
              <a:t>) </a:t>
            </a:r>
            <a:r>
              <a:rPr lang="en-US" altLang="zh-CN" b="1" dirty="0" smtClean="0">
                <a:latin typeface="Symbol" panose="05050102010706020507" pitchFamily="18" charset="2"/>
              </a:rPr>
              <a:t>®</a:t>
            </a:r>
            <a:r>
              <a:rPr lang="en-US" altLang="zh-CN" dirty="0" smtClean="0"/>
              <a:t> </a:t>
            </a:r>
            <a:r>
              <a:rPr lang="en-US" altLang="zh-CN" dirty="0"/>
              <a:t>P(</a:t>
            </a:r>
            <a:r>
              <a:rPr lang="en-US" altLang="zh-CN" b="1" i="1" dirty="0"/>
              <a:t>x</a:t>
            </a:r>
            <a:r>
              <a:rPr lang="en-US" altLang="zh-CN" dirty="0"/>
              <a:t>))</a:t>
            </a:r>
            <a:r>
              <a:rPr lang="zh-CN" altLang="zh-CN" dirty="0"/>
              <a:t>的前束范式是</a:t>
            </a:r>
            <a:r>
              <a:rPr lang="en-US" altLang="zh-CN" dirty="0"/>
              <a:t>(    )</a:t>
            </a:r>
            <a:r>
              <a:rPr lang="zh-CN" altLang="zh-CN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A. 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x</a:t>
            </a:r>
            <a:r>
              <a:rPr lang="en-US" altLang="zh-CN" b="1" dirty="0" err="1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y</a:t>
            </a:r>
            <a:r>
              <a:rPr lang="en-US" altLang="zh-CN" dirty="0" smtClean="0"/>
              <a:t>(Q(</a:t>
            </a:r>
            <a:r>
              <a:rPr lang="en-US" altLang="zh-CN" b="1" i="1" dirty="0" smtClean="0"/>
              <a:t>y</a:t>
            </a:r>
            <a:r>
              <a:rPr lang="en-US" altLang="zh-CN" dirty="0"/>
              <a:t>) </a:t>
            </a:r>
            <a:r>
              <a:rPr lang="en-US" altLang="zh-CN" b="1" dirty="0" smtClean="0">
                <a:latin typeface="Symbol" panose="05050102010706020507" pitchFamily="18" charset="2"/>
              </a:rPr>
              <a:t>®</a:t>
            </a:r>
            <a:r>
              <a:rPr lang="en-US" altLang="zh-CN" dirty="0" smtClean="0"/>
              <a:t> </a:t>
            </a:r>
            <a:r>
              <a:rPr lang="en-US" altLang="zh-CN" dirty="0"/>
              <a:t>P(</a:t>
            </a:r>
            <a:r>
              <a:rPr lang="en-US" altLang="zh-CN" b="1" i="1" dirty="0"/>
              <a:t>x</a:t>
            </a:r>
            <a:r>
              <a:rPr lang="en-US" altLang="zh-CN" dirty="0"/>
              <a:t>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B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i="1" dirty="0" err="1" smtClean="0"/>
              <a:t>x</a:t>
            </a:r>
            <a:r>
              <a:rPr lang="en-US" altLang="zh-CN" b="1" dirty="0" err="1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y</a:t>
            </a:r>
            <a:r>
              <a:rPr lang="en-US" altLang="zh-CN" dirty="0" smtClean="0"/>
              <a:t>(Q(</a:t>
            </a:r>
            <a:r>
              <a:rPr lang="en-US" altLang="zh-CN" b="1" i="1" dirty="0" smtClean="0"/>
              <a:t>y</a:t>
            </a:r>
            <a:r>
              <a:rPr lang="en-US" altLang="zh-CN" dirty="0"/>
              <a:t>) </a:t>
            </a:r>
            <a:r>
              <a:rPr lang="en-US" altLang="zh-CN" b="1" dirty="0" smtClean="0">
                <a:latin typeface="Symbol" panose="05050102010706020507" pitchFamily="18" charset="2"/>
              </a:rPr>
              <a:t>® </a:t>
            </a:r>
            <a:r>
              <a:rPr lang="en-US" altLang="zh-CN" dirty="0" smtClean="0"/>
              <a:t>P(</a:t>
            </a:r>
            <a:r>
              <a:rPr lang="en-US" altLang="zh-CN" b="1" i="1" dirty="0" smtClean="0"/>
              <a:t>x</a:t>
            </a:r>
            <a:r>
              <a:rPr lang="en-US" altLang="zh-CN" dirty="0"/>
              <a:t>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C. 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i="1" dirty="0" err="1" smtClean="0"/>
              <a:t>x</a:t>
            </a:r>
            <a:r>
              <a:rPr lang="en-US" altLang="zh-CN" b="1" dirty="0" err="1" smtClean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i="1" dirty="0" err="1" smtClean="0"/>
              <a:t>y</a:t>
            </a:r>
            <a:r>
              <a:rPr lang="en-US" altLang="zh-CN" dirty="0" smtClean="0"/>
              <a:t>(Q(</a:t>
            </a:r>
            <a:r>
              <a:rPr lang="en-US" altLang="zh-CN" b="1" i="1" dirty="0" smtClean="0"/>
              <a:t>y</a:t>
            </a:r>
            <a:r>
              <a:rPr lang="en-US" altLang="zh-CN" dirty="0"/>
              <a:t>) </a:t>
            </a:r>
            <a:r>
              <a:rPr lang="en-US" altLang="zh-CN" b="1" dirty="0" smtClean="0">
                <a:latin typeface="Symbol" panose="05050102010706020507" pitchFamily="18" charset="2"/>
              </a:rPr>
              <a:t>®</a:t>
            </a:r>
            <a:r>
              <a:rPr lang="en-US" altLang="zh-CN" dirty="0" smtClean="0"/>
              <a:t> </a:t>
            </a:r>
            <a:r>
              <a:rPr lang="en-US" altLang="zh-CN" dirty="0"/>
              <a:t>P(</a:t>
            </a:r>
            <a:r>
              <a:rPr lang="en-US" altLang="zh-CN" b="1" i="1" dirty="0"/>
              <a:t>x</a:t>
            </a:r>
            <a:r>
              <a:rPr lang="en-US" altLang="zh-CN" dirty="0"/>
              <a:t>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D. 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x</a:t>
            </a:r>
            <a:r>
              <a:rPr lang="en-US" altLang="zh-CN" b="1" dirty="0" err="1" smtClean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i="1" dirty="0" err="1" smtClean="0"/>
              <a:t>y</a:t>
            </a:r>
            <a:r>
              <a:rPr lang="en-US" altLang="zh-CN" dirty="0" smtClean="0"/>
              <a:t>(Q(</a:t>
            </a:r>
            <a:r>
              <a:rPr lang="en-US" altLang="zh-CN" b="1" i="1" dirty="0" smtClean="0"/>
              <a:t>y</a:t>
            </a:r>
            <a:r>
              <a:rPr lang="en-US" altLang="zh-CN" dirty="0"/>
              <a:t>) </a:t>
            </a:r>
            <a:r>
              <a:rPr lang="en-US" altLang="zh-CN" b="1" dirty="0" smtClean="0">
                <a:latin typeface="Symbol" panose="05050102010706020507" pitchFamily="18" charset="2"/>
              </a:rPr>
              <a:t>®</a:t>
            </a:r>
            <a:r>
              <a:rPr lang="en-US" altLang="zh-CN" dirty="0" smtClean="0"/>
              <a:t> </a:t>
            </a:r>
            <a:r>
              <a:rPr lang="en-US" altLang="zh-CN" dirty="0"/>
              <a:t>P(</a:t>
            </a:r>
            <a:r>
              <a:rPr lang="en-US" altLang="zh-CN" b="1" i="1" dirty="0"/>
              <a:t>x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谓词公式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/>
              <a:t>xF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dirty="0"/>
              <a:t>) </a:t>
            </a:r>
            <a:r>
              <a:rPr lang="en-US" altLang="zh-CN" b="1" dirty="0">
                <a:latin typeface="Symbol" panose="05050102010706020507" pitchFamily="18" charset="2"/>
              </a:rPr>
              <a:t>®</a:t>
            </a:r>
            <a:r>
              <a:rPr lang="en-US" altLang="zh-CN" dirty="0"/>
              <a:t> 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/>
              <a:t>xG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dirty="0"/>
              <a:t>)</a:t>
            </a:r>
            <a:r>
              <a:rPr lang="zh-CN" altLang="zh-CN" dirty="0"/>
              <a:t>的前束范式是</a:t>
            </a:r>
            <a:r>
              <a:rPr lang="en-US" altLang="zh-CN" dirty="0"/>
              <a:t>(    )</a:t>
            </a:r>
            <a:r>
              <a:rPr lang="zh-CN" altLang="zh-CN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 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/>
              <a:t>x</a:t>
            </a:r>
            <a:r>
              <a:rPr lang="en-US" altLang="zh-CN" b="1" dirty="0" err="1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/>
              <a:t>y</a:t>
            </a:r>
            <a:r>
              <a:rPr lang="en-US" altLang="zh-CN" dirty="0"/>
              <a:t>(</a:t>
            </a:r>
            <a:r>
              <a:rPr lang="en-US" altLang="zh-CN" b="1" i="1" dirty="0"/>
              <a:t>F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dirty="0"/>
              <a:t>) </a:t>
            </a:r>
            <a:r>
              <a:rPr lang="en-US" altLang="zh-CN" b="1" dirty="0">
                <a:latin typeface="Symbol" panose="05050102010706020507" pitchFamily="18" charset="2"/>
              </a:rPr>
              <a:t>®</a:t>
            </a:r>
            <a:r>
              <a:rPr lang="en-US" altLang="zh-CN" dirty="0"/>
              <a:t> </a:t>
            </a:r>
            <a:r>
              <a:rPr lang="en-US" altLang="zh-CN" b="1" i="1" dirty="0"/>
              <a:t>G</a:t>
            </a:r>
            <a:r>
              <a:rPr lang="en-US" altLang="zh-CN" dirty="0"/>
              <a:t>(</a:t>
            </a:r>
            <a:r>
              <a:rPr lang="en-US" altLang="zh-CN" b="1" i="1" dirty="0"/>
              <a:t>y</a:t>
            </a:r>
            <a:r>
              <a:rPr lang="en-US" altLang="zh-CN" dirty="0"/>
              <a:t>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B 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/>
              <a:t>x</a:t>
            </a:r>
            <a:r>
              <a:rPr lang="en-US" altLang="zh-CN" b="1" dirty="0" err="1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i="1" dirty="0" err="1"/>
              <a:t>y</a:t>
            </a:r>
            <a:r>
              <a:rPr lang="en-US" altLang="zh-CN" dirty="0"/>
              <a:t>(</a:t>
            </a:r>
            <a:r>
              <a:rPr lang="en-US" altLang="zh-CN" b="1" i="1" dirty="0"/>
              <a:t>F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dirty="0"/>
              <a:t>) </a:t>
            </a:r>
            <a:r>
              <a:rPr lang="en-US" altLang="zh-CN" b="1" dirty="0">
                <a:latin typeface="Symbol" panose="05050102010706020507" pitchFamily="18" charset="2"/>
              </a:rPr>
              <a:t>®</a:t>
            </a:r>
            <a:r>
              <a:rPr lang="en-US" altLang="zh-CN" dirty="0"/>
              <a:t> </a:t>
            </a:r>
            <a:r>
              <a:rPr lang="en-US" altLang="zh-CN" b="1" i="1" dirty="0"/>
              <a:t>G</a:t>
            </a:r>
            <a:r>
              <a:rPr lang="en-US" altLang="zh-CN" dirty="0"/>
              <a:t>(</a:t>
            </a:r>
            <a:r>
              <a:rPr lang="en-US" altLang="zh-CN" b="1" i="1" dirty="0"/>
              <a:t>y</a:t>
            </a:r>
            <a:r>
              <a:rPr lang="en-US" altLang="zh-CN" dirty="0"/>
              <a:t>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 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i="1" dirty="0" err="1"/>
              <a:t>x</a:t>
            </a:r>
            <a:r>
              <a:rPr lang="en-US" altLang="zh-CN" b="1" dirty="0" err="1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/>
              <a:t>y</a:t>
            </a:r>
            <a:r>
              <a:rPr lang="en-US" altLang="zh-CN" dirty="0"/>
              <a:t>(</a:t>
            </a:r>
            <a:r>
              <a:rPr lang="en-US" altLang="zh-CN" b="1" i="1" dirty="0"/>
              <a:t>F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dirty="0"/>
              <a:t>) </a:t>
            </a:r>
            <a:r>
              <a:rPr lang="en-US" altLang="zh-CN" b="1" dirty="0">
                <a:latin typeface="Symbol" panose="05050102010706020507" pitchFamily="18" charset="2"/>
              </a:rPr>
              <a:t>®</a:t>
            </a:r>
            <a:r>
              <a:rPr lang="en-US" altLang="zh-CN" dirty="0"/>
              <a:t> </a:t>
            </a:r>
            <a:r>
              <a:rPr lang="en-US" altLang="zh-CN" b="1" i="1" dirty="0"/>
              <a:t>G</a:t>
            </a:r>
            <a:r>
              <a:rPr lang="en-US" altLang="zh-CN" dirty="0"/>
              <a:t>(</a:t>
            </a:r>
            <a:r>
              <a:rPr lang="en-US" altLang="zh-CN" b="1" i="1" dirty="0"/>
              <a:t>y</a:t>
            </a:r>
            <a:r>
              <a:rPr lang="en-US" altLang="zh-CN" dirty="0"/>
              <a:t>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 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i="1" dirty="0" err="1"/>
              <a:t>x</a:t>
            </a:r>
            <a:r>
              <a:rPr lang="en-US" altLang="zh-CN" b="1" dirty="0" err="1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i="1" dirty="0" err="1"/>
              <a:t>y</a:t>
            </a:r>
            <a:r>
              <a:rPr lang="en-US" altLang="zh-CN" dirty="0"/>
              <a:t>(</a:t>
            </a:r>
            <a:r>
              <a:rPr lang="en-US" altLang="zh-CN" b="1" i="1" dirty="0"/>
              <a:t>F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dirty="0"/>
              <a:t>) </a:t>
            </a:r>
            <a:r>
              <a:rPr lang="en-US" altLang="zh-CN" b="1" dirty="0">
                <a:latin typeface="Symbol" panose="05050102010706020507" pitchFamily="18" charset="2"/>
              </a:rPr>
              <a:t>®</a:t>
            </a:r>
            <a:r>
              <a:rPr lang="en-US" altLang="zh-CN" dirty="0"/>
              <a:t> </a:t>
            </a:r>
            <a:r>
              <a:rPr lang="en-US" altLang="zh-CN" b="1" i="1" dirty="0"/>
              <a:t>G</a:t>
            </a:r>
            <a:r>
              <a:rPr lang="en-US" altLang="zh-CN" dirty="0"/>
              <a:t>(</a:t>
            </a:r>
            <a:r>
              <a:rPr lang="en-US" altLang="zh-CN" b="1" i="1" dirty="0"/>
              <a:t>y</a:t>
            </a:r>
            <a:r>
              <a:rPr lang="en-US" altLang="zh-CN" dirty="0"/>
              <a:t>))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9467335" cy="4435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zh-CN" dirty="0" smtClean="0"/>
              <a:t>使用</a:t>
            </a:r>
            <a:r>
              <a:rPr lang="zh-CN" altLang="zh-CN" dirty="0"/>
              <a:t>下述谓词：</a:t>
            </a:r>
            <a:r>
              <a:rPr lang="en-US" altLang="zh-CN" dirty="0"/>
              <a:t>P(</a:t>
            </a:r>
            <a:r>
              <a:rPr lang="en-US" altLang="zh-CN" b="1" i="1" dirty="0"/>
              <a:t>x</a:t>
            </a:r>
            <a:r>
              <a:rPr lang="en-US" altLang="zh-CN" dirty="0"/>
              <a:t>):</a:t>
            </a:r>
            <a:r>
              <a:rPr lang="en-US" altLang="zh-CN" b="1" i="1" dirty="0"/>
              <a:t> x</a:t>
            </a:r>
            <a:r>
              <a:rPr lang="zh-CN" altLang="zh-CN" dirty="0"/>
              <a:t>是熊猫、</a:t>
            </a:r>
            <a:r>
              <a:rPr lang="en-US" altLang="zh-CN" dirty="0"/>
              <a:t>Q(</a:t>
            </a:r>
            <a:r>
              <a:rPr lang="en-US" altLang="zh-CN" b="1" i="1" dirty="0"/>
              <a:t>x</a:t>
            </a:r>
            <a:r>
              <a:rPr lang="en-US" altLang="zh-CN" dirty="0"/>
              <a:t>):</a:t>
            </a:r>
            <a:r>
              <a:rPr lang="en-US" altLang="zh-CN" b="1" i="1" dirty="0"/>
              <a:t> x</a:t>
            </a:r>
            <a:r>
              <a:rPr lang="zh-CN" altLang="zh-CN" dirty="0"/>
              <a:t>是飞鸟、</a:t>
            </a:r>
            <a:r>
              <a:rPr lang="en-US" altLang="zh-CN" dirty="0"/>
              <a:t>R(</a:t>
            </a:r>
            <a:r>
              <a:rPr lang="en-US" altLang="zh-CN" b="1" i="1" dirty="0"/>
              <a:t>x</a:t>
            </a:r>
            <a:r>
              <a:rPr lang="en-US" altLang="zh-CN" dirty="0"/>
              <a:t>): </a:t>
            </a:r>
            <a:r>
              <a:rPr lang="zh-CN" altLang="zh-CN" dirty="0"/>
              <a:t>是绿色的，及</a:t>
            </a:r>
            <a:r>
              <a:rPr lang="zh-CN" altLang="zh-CN" dirty="0" smtClean="0"/>
              <a:t>量词表</a:t>
            </a:r>
            <a:r>
              <a:rPr lang="zh-CN" altLang="zh-CN" dirty="0"/>
              <a:t>示自然语句“没有熊猫是绿色的话，就至少有一只飞鸟存在”</a:t>
            </a:r>
            <a:r>
              <a:rPr lang="zh-CN" altLang="zh-CN" dirty="0" smtClean="0"/>
              <a:t>为（</a:t>
            </a:r>
            <a:r>
              <a:rPr lang="en-US" altLang="zh-CN" dirty="0" smtClean="0"/>
              <a:t>  </a:t>
            </a:r>
            <a:r>
              <a:rPr lang="zh-CN" altLang="zh-CN" dirty="0" smtClean="0"/>
              <a:t>）。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A. </a:t>
            </a:r>
            <a:r>
              <a:rPr lang="en-US" altLang="zh-CN" b="1" dirty="0" err="1" smtClean="0">
                <a:latin typeface="Symbol" panose="05050102010706020507" pitchFamily="18" charset="2"/>
              </a:rPr>
              <a:t>Ø</a:t>
            </a:r>
            <a:r>
              <a:rPr lang="en-US" altLang="zh-CN" b="1" dirty="0" err="1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x</a:t>
            </a:r>
            <a:r>
              <a:rPr lang="en-US" altLang="zh-CN" dirty="0" smtClean="0"/>
              <a:t>(P(</a:t>
            </a:r>
            <a:r>
              <a:rPr lang="en-US" altLang="zh-CN" b="1" i="1" dirty="0" smtClean="0"/>
              <a:t>x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dirty="0"/>
              <a:t>R(</a:t>
            </a:r>
            <a:r>
              <a:rPr lang="en-US" altLang="zh-CN" b="1" i="1" dirty="0"/>
              <a:t>x</a:t>
            </a:r>
            <a:r>
              <a:rPr lang="en-US" altLang="zh-CN" dirty="0"/>
              <a:t>)) </a:t>
            </a:r>
            <a:r>
              <a:rPr lang="zh-CN" altLang="zh-CN" dirty="0"/>
              <a:t>∧ 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x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B. </a:t>
            </a:r>
            <a:r>
              <a:rPr lang="en-US" altLang="zh-CN" b="1" dirty="0" err="1" smtClean="0">
                <a:latin typeface="Symbol" panose="05050102010706020507" pitchFamily="18" charset="2"/>
              </a:rPr>
              <a:t>Ø</a:t>
            </a:r>
            <a:r>
              <a:rPr lang="en-US" altLang="zh-CN" b="1" dirty="0" err="1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x</a:t>
            </a:r>
            <a:r>
              <a:rPr lang="en-US" altLang="zh-CN" dirty="0" smtClean="0"/>
              <a:t>(P(</a:t>
            </a:r>
            <a:r>
              <a:rPr lang="en-US" altLang="zh-CN" b="1" i="1" dirty="0" smtClean="0"/>
              <a:t>x</a:t>
            </a:r>
            <a:r>
              <a:rPr lang="en-US" altLang="zh-CN" dirty="0"/>
              <a:t>) </a:t>
            </a:r>
            <a:r>
              <a:rPr lang="en-US" altLang="zh-CN" b="1" dirty="0" smtClean="0">
                <a:latin typeface="Symbol" panose="05050102010706020507" pitchFamily="18" charset="2"/>
              </a:rPr>
              <a:t>®</a:t>
            </a:r>
            <a:r>
              <a:rPr lang="en-US" altLang="zh-CN" dirty="0" smtClean="0"/>
              <a:t> </a:t>
            </a:r>
            <a:r>
              <a:rPr lang="en-US" altLang="zh-CN" dirty="0"/>
              <a:t>R(</a:t>
            </a:r>
            <a:r>
              <a:rPr lang="en-US" altLang="zh-CN" b="1" i="1" dirty="0"/>
              <a:t>x</a:t>
            </a:r>
            <a:r>
              <a:rPr lang="en-US" altLang="zh-CN" dirty="0"/>
              <a:t>)) </a:t>
            </a:r>
            <a:r>
              <a:rPr lang="zh-CN" altLang="zh-CN" dirty="0"/>
              <a:t>∧ 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x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C. </a:t>
            </a:r>
            <a:r>
              <a:rPr lang="en-US" altLang="zh-CN" b="1" dirty="0" err="1" smtClean="0">
                <a:latin typeface="Symbol" panose="05050102010706020507" pitchFamily="18" charset="2"/>
              </a:rPr>
              <a:t>Ø</a:t>
            </a:r>
            <a:r>
              <a:rPr lang="en-US" altLang="zh-CN" b="1" dirty="0" err="1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x</a:t>
            </a:r>
            <a:r>
              <a:rPr lang="en-US" altLang="zh-CN" dirty="0" smtClean="0"/>
              <a:t>(P(</a:t>
            </a:r>
            <a:r>
              <a:rPr lang="en-US" altLang="zh-CN" b="1" i="1" dirty="0" smtClean="0"/>
              <a:t>x</a:t>
            </a:r>
            <a:r>
              <a:rPr lang="en-US" altLang="zh-CN" dirty="0"/>
              <a:t>) </a:t>
            </a:r>
            <a:r>
              <a:rPr lang="en-US" altLang="zh-CN" b="1" dirty="0" smtClean="0">
                <a:latin typeface="Symbol" panose="05050102010706020507" pitchFamily="18" charset="2"/>
              </a:rPr>
              <a:t>®</a:t>
            </a:r>
            <a:r>
              <a:rPr lang="en-US" altLang="zh-CN" dirty="0" smtClean="0"/>
              <a:t> </a:t>
            </a:r>
            <a:r>
              <a:rPr lang="en-US" altLang="zh-CN" dirty="0"/>
              <a:t>R(</a:t>
            </a:r>
            <a:r>
              <a:rPr lang="en-US" altLang="zh-CN" b="1" i="1" dirty="0"/>
              <a:t>x</a:t>
            </a:r>
            <a:r>
              <a:rPr lang="en-US" altLang="zh-CN" dirty="0"/>
              <a:t>)) </a:t>
            </a:r>
            <a:r>
              <a:rPr lang="en-US" altLang="zh-CN" b="1" dirty="0" smtClean="0">
                <a:latin typeface="Symbol" panose="05050102010706020507" pitchFamily="18" charset="2"/>
              </a:rPr>
              <a:t>®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x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D. </a:t>
            </a:r>
            <a:r>
              <a:rPr lang="en-US" altLang="zh-CN" b="1" dirty="0" err="1" smtClean="0">
                <a:latin typeface="Symbol" panose="05050102010706020507" pitchFamily="18" charset="2"/>
              </a:rPr>
              <a:t>Ø</a:t>
            </a:r>
            <a:r>
              <a:rPr lang="en-US" altLang="zh-CN" b="1" dirty="0" err="1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x</a:t>
            </a:r>
            <a:r>
              <a:rPr lang="en-US" altLang="zh-CN" dirty="0" smtClean="0"/>
              <a:t>(P(</a:t>
            </a:r>
            <a:r>
              <a:rPr lang="en-US" altLang="zh-CN" b="1" i="1" dirty="0" smtClean="0"/>
              <a:t>x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dirty="0"/>
              <a:t>R(</a:t>
            </a:r>
            <a:r>
              <a:rPr lang="en-US" altLang="zh-CN" b="1" i="1" dirty="0"/>
              <a:t>x</a:t>
            </a:r>
            <a:r>
              <a:rPr lang="en-US" altLang="zh-CN" dirty="0"/>
              <a:t>)) </a:t>
            </a:r>
            <a:r>
              <a:rPr lang="en-US" altLang="zh-CN" b="1" dirty="0" smtClean="0">
                <a:latin typeface="Symbol" panose="05050102010706020507" pitchFamily="18" charset="2"/>
              </a:rPr>
              <a:t>®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x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25000"/>
              </a:spcBef>
              <a:buClr>
                <a:schemeClr val="bg2"/>
              </a:buClr>
              <a:buSzPct val="75000"/>
              <a:buNone/>
              <a:defRPr/>
            </a:pPr>
            <a:r>
              <a:rPr lang="en-US" altLang="zh-CN" b="1" dirty="0" smtClean="0">
                <a:latin typeface="Arial" panose="020B0604020202020204" pitchFamily="34" charset="0"/>
                <a:sym typeface="Symbol" panose="05050102010706020507" pitchFamily="18" charset="2"/>
              </a:rPr>
              <a:t>4. “</a:t>
            </a:r>
            <a:r>
              <a:rPr lang="zh-CN" altLang="en-US" b="1" dirty="0" smtClean="0">
                <a:latin typeface="Arial" panose="020B0604020202020204" pitchFamily="34" charset="0"/>
                <a:sym typeface="Symbol" panose="05050102010706020507" pitchFamily="18" charset="2"/>
              </a:rPr>
              <a:t>人</a:t>
            </a:r>
            <a:r>
              <a:rPr lang="zh-CN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都不一样</a:t>
            </a:r>
            <a:r>
              <a:rPr lang="zh-CN" altLang="en-US" b="1" dirty="0" smtClean="0">
                <a:latin typeface="Arial" panose="020B0604020202020204" pitchFamily="34" charset="0"/>
                <a:sym typeface="Symbol" panose="05050102010706020507" pitchFamily="18" charset="2"/>
              </a:rPr>
              <a:t>高</a:t>
            </a:r>
            <a:r>
              <a:rPr lang="en-US" altLang="zh-CN" b="1" dirty="0" smtClean="0">
                <a:latin typeface="Arial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不可以</a:t>
            </a:r>
            <a:r>
              <a:rPr lang="zh-CN" altLang="en-US" b="1" dirty="0" smtClean="0">
                <a:latin typeface="Arial" panose="020B0604020202020204" pitchFamily="34" charset="0"/>
                <a:sym typeface="Symbol" panose="05050102010706020507" pitchFamily="18" charset="2"/>
              </a:rPr>
              <a:t>符号化为（），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其中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是人，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: 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不是同一个人，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 x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一样高</a:t>
            </a:r>
            <a:endParaRPr lang="en-US" altLang="zh-CN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25000"/>
              </a:spcBef>
              <a:buClr>
                <a:schemeClr val="bg2"/>
              </a:buClr>
              <a:buSzPct val="75000"/>
              <a:buNone/>
              <a:defRPr/>
            </a:pPr>
            <a:r>
              <a:rPr lang="en-US" altLang="zh-CN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endParaRPr lang="en-US" altLang="zh-CN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lphaUcPeriod"/>
            </a:pPr>
            <a:r>
              <a:rPr lang="zh-CN" altLang="en-US" b="1" dirty="0" smtClean="0">
                <a:latin typeface="Arial" panose="020B0604020202020204" pitchFamily="34" charset="0"/>
                <a:sym typeface="Symbol" panose="05050102010706020507" pitchFamily="18" charset="2"/>
              </a:rPr>
              <a:t>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sym typeface="Symbol" panose="05050102010706020507" pitchFamily="18" charset="2"/>
              </a:rPr>
              <a:t>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smtClean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b="1" i="1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(y) </a:t>
            </a:r>
            <a:r>
              <a:rPr lang="en-US" altLang="zh-CN" b="1" dirty="0" smtClean="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 smtClean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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 smtClean="0">
                <a:latin typeface="Arial" panose="020B0604020202020204" pitchFamily="34" charset="0"/>
              </a:rPr>
              <a:t>)</a:t>
            </a:r>
            <a:r>
              <a:rPr lang="en-US" altLang="zh-CN" b="1" dirty="0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CN" b="1" dirty="0"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 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297" y="255373"/>
            <a:ext cx="10398211" cy="654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zh-CN" dirty="0" smtClean="0"/>
              <a:t>证明</a:t>
            </a:r>
            <a:r>
              <a:rPr lang="zh-CN" altLang="zh-CN" dirty="0"/>
              <a:t>以下公式不是逻辑有效式。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  </a:t>
            </a:r>
            <a:r>
              <a:rPr lang="en-US" altLang="zh-CN" b="1" i="1" dirty="0" err="1" smtClean="0"/>
              <a:t>xP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/>
              <a:t>)</a:t>
            </a:r>
            <a:r>
              <a:rPr lang="zh-CN" altLang="zh-CN" dirty="0" smtClean="0"/>
              <a:t>∧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xQ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b="1" dirty="0" smtClean="0">
                <a:latin typeface="Symbol" panose="05050102010706020507" pitchFamily="18" charset="2"/>
              </a:rPr>
              <a:t> ®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smtClean="0"/>
              <a:t>x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b="1" i="1" dirty="0"/>
              <a:t>Q</a:t>
            </a:r>
            <a:r>
              <a:rPr lang="en-US" altLang="zh-CN" dirty="0"/>
              <a:t>(</a:t>
            </a:r>
            <a:r>
              <a:rPr lang="en-US" altLang="zh-CN" b="1" i="1" dirty="0"/>
              <a:t>x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6. </a:t>
            </a:r>
            <a:r>
              <a:rPr lang="zh-CN" altLang="zh-CN" dirty="0" smtClean="0"/>
              <a:t>使用 </a:t>
            </a:r>
            <a:r>
              <a:rPr lang="zh-CN" altLang="zh-CN" dirty="0"/>
              <a:t>谓词逻辑等值演算 的方法证明下列等值式：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  </a:t>
            </a:r>
            <a:r>
              <a:rPr lang="en-US" altLang="zh-CN" b="1" i="1" dirty="0" smtClean="0"/>
              <a:t>x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/>
              <a:t>)</a:t>
            </a:r>
            <a:r>
              <a:rPr lang="zh-CN" altLang="zh-CN" dirty="0"/>
              <a:t>∨</a:t>
            </a:r>
            <a:r>
              <a:rPr lang="en-US" altLang="zh-CN" b="1" i="1" dirty="0"/>
              <a:t>q</a:t>
            </a:r>
            <a:r>
              <a:rPr lang="en-US" altLang="zh-CN" dirty="0" smtClean="0"/>
              <a:t>)</a:t>
            </a:r>
            <a:r>
              <a:rPr lang="en-US" altLang="zh-CN" b="1" dirty="0" smtClean="0">
                <a:latin typeface="Symbol" panose="05050102010706020507" pitchFamily="18" charset="2"/>
              </a:rPr>
              <a:t>®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smtClean="0"/>
              <a:t>x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/>
              <a:t>)</a:t>
            </a:r>
            <a:r>
              <a:rPr lang="zh-CN" altLang="zh-CN" dirty="0"/>
              <a:t>∧</a:t>
            </a:r>
            <a:r>
              <a:rPr lang="en-US" altLang="zh-CN" b="1" i="1" dirty="0"/>
              <a:t>q</a:t>
            </a:r>
            <a:r>
              <a:rPr lang="en-US" altLang="zh-CN" dirty="0"/>
              <a:t>) 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b="1" i="1" dirty="0" smtClean="0"/>
              <a:t>q</a:t>
            </a:r>
            <a:r>
              <a:rPr lang="en-US" altLang="zh-CN" b="1" dirty="0" smtClean="0">
                <a:latin typeface="Symbol" panose="05050102010706020507" pitchFamily="18" charset="2"/>
              </a:rPr>
              <a:t> ®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xP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/>
              <a:t>))</a:t>
            </a:r>
            <a:r>
              <a:rPr lang="zh-CN" altLang="zh-CN" dirty="0"/>
              <a:t>∧</a:t>
            </a:r>
            <a:r>
              <a:rPr lang="en-US" altLang="zh-CN" dirty="0" smtClean="0"/>
              <a:t>(</a:t>
            </a:r>
            <a:r>
              <a:rPr lang="en-US" altLang="zh-CN" b="1" dirty="0" err="1" smtClean="0">
                <a:latin typeface="Symbol" panose="05050102010706020507" pitchFamily="18" charset="2"/>
              </a:rPr>
              <a:t>Ø</a:t>
            </a:r>
            <a:r>
              <a:rPr lang="en-US" altLang="zh-CN" b="1" i="1" dirty="0" err="1" smtClean="0"/>
              <a:t>q</a:t>
            </a:r>
            <a:r>
              <a:rPr lang="en-US" altLang="zh-CN" b="1" dirty="0" smtClean="0">
                <a:latin typeface="Symbol" panose="05050102010706020507" pitchFamily="18" charset="2"/>
              </a:rPr>
              <a:t> ®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smtClean="0"/>
              <a:t>x</a:t>
            </a:r>
            <a:r>
              <a:rPr lang="en-US" altLang="zh-CN" b="1" dirty="0" smtClean="0">
                <a:latin typeface="Symbol" panose="05050102010706020507" pitchFamily="18" charset="2"/>
              </a:rPr>
              <a:t> Ø</a:t>
            </a:r>
            <a:r>
              <a:rPr lang="en-US" altLang="zh-CN" b="1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 smtClean="0"/>
              <a:t>))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7. </a:t>
            </a:r>
            <a:r>
              <a:rPr lang="zh-CN" altLang="zh-CN" dirty="0" smtClean="0"/>
              <a:t>将</a:t>
            </a:r>
            <a:r>
              <a:rPr lang="zh-CN" altLang="zh-CN" dirty="0"/>
              <a:t>下列公式化为等价的前束范式：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 </a:t>
            </a:r>
            <a:r>
              <a:rPr lang="en-US" altLang="zh-CN" b="1" dirty="0" smtClean="0">
                <a:latin typeface="Symbol" panose="05050102010706020507" pitchFamily="18" charset="2"/>
              </a:rPr>
              <a:t>Ø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i="1" dirty="0" err="1" smtClean="0"/>
              <a:t>x</a:t>
            </a:r>
            <a:r>
              <a:rPr lang="en-US" altLang="zh-CN" b="1" dirty="0" err="1" smtClean="0">
                <a:latin typeface="+mn-ea"/>
                <a:sym typeface="Symbol" panose="05050102010706020507" pitchFamily="18" charset="2"/>
              </a:rPr>
              <a:t></a:t>
            </a:r>
            <a:r>
              <a:rPr lang="en-US" altLang="zh-CN" b="1" i="1" dirty="0" err="1" smtClean="0"/>
              <a:t>yP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a</a:t>
            </a:r>
            <a:r>
              <a:rPr lang="en-US" altLang="zh-CN" dirty="0"/>
              <a:t>, </a:t>
            </a:r>
            <a:r>
              <a:rPr lang="en-US" altLang="zh-CN" b="1" i="1" dirty="0"/>
              <a:t>x</a:t>
            </a:r>
            <a:r>
              <a:rPr lang="en-US" altLang="zh-CN" dirty="0"/>
              <a:t>, </a:t>
            </a:r>
            <a:r>
              <a:rPr lang="en-US" altLang="zh-CN" b="1" i="1" dirty="0"/>
              <a:t>y</a:t>
            </a:r>
            <a:r>
              <a:rPr lang="en-US" altLang="zh-CN" dirty="0"/>
              <a:t>)</a:t>
            </a:r>
            <a:r>
              <a:rPr lang="zh-CN" altLang="zh-CN" dirty="0" smtClean="0"/>
              <a:t>∧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</a:t>
            </a:r>
            <a:r>
              <a:rPr lang="en-US" altLang="zh-CN" b="1" i="1" dirty="0" err="1" smtClean="0"/>
              <a:t>xQ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/>
              <a:t>, </a:t>
            </a:r>
            <a:r>
              <a:rPr lang="en-US" altLang="zh-CN" b="1" i="1" dirty="0"/>
              <a:t>b</a:t>
            </a:r>
            <a:r>
              <a:rPr lang="en-US" altLang="zh-CN" dirty="0" smtClean="0"/>
              <a:t>))</a:t>
            </a:r>
            <a:r>
              <a:rPr lang="en-US" altLang="zh-CN" b="1" dirty="0" smtClean="0">
                <a:latin typeface="Symbol" panose="05050102010706020507" pitchFamily="18" charset="2"/>
              </a:rPr>
              <a:t> ® </a:t>
            </a:r>
            <a:r>
              <a:rPr lang="en-US" altLang="zh-CN" b="1" i="1" dirty="0" smtClean="0"/>
              <a:t>R</a:t>
            </a:r>
            <a:r>
              <a:rPr lang="en-US" altLang="zh-CN" dirty="0" smtClean="0"/>
              <a:t>(</a:t>
            </a:r>
            <a:r>
              <a:rPr lang="en-US" altLang="zh-CN" b="1" i="1" dirty="0" smtClean="0"/>
              <a:t>x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202" y="6674905"/>
            <a:ext cx="942190" cy="1213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1" y="6674905"/>
            <a:ext cx="738653" cy="138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8.</a:t>
            </a:r>
            <a:r>
              <a:rPr lang="zh-CN" altLang="zh-CN" b="1" dirty="0" smtClean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）在一阶逻辑中将以下命题符号化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b="1" dirty="0"/>
              <a:t>每个自然数都存在比它大的另外的自然数。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 smtClean="0">
                <a:sym typeface="+mn-ea"/>
              </a:rPr>
              <a:t>解：定义</a:t>
            </a:r>
            <a:r>
              <a:rPr lang="en-US" altLang="zh-CN" b="1" dirty="0" smtClean="0">
                <a:sym typeface="+mn-ea"/>
              </a:rPr>
              <a:t>F(x)</a:t>
            </a:r>
            <a:r>
              <a:rPr lang="zh-CN" altLang="zh-CN" b="1" dirty="0" smtClean="0">
                <a:sym typeface="+mn-ea"/>
              </a:rPr>
              <a:t>：</a:t>
            </a:r>
            <a:r>
              <a:rPr lang="en-US" altLang="zh-CN" b="1" dirty="0" smtClean="0">
                <a:sym typeface="+mn-ea"/>
              </a:rPr>
              <a:t>x</a:t>
            </a:r>
            <a:r>
              <a:rPr lang="zh-CN" altLang="zh-CN" b="1" dirty="0" smtClean="0">
                <a:sym typeface="+mn-ea"/>
              </a:rPr>
              <a:t>是自然数，</a:t>
            </a:r>
            <a:r>
              <a:rPr lang="en-US" altLang="zh-CN" b="1" dirty="0" smtClean="0">
                <a:sym typeface="+mn-ea"/>
              </a:rPr>
              <a:t>G(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): x</a:t>
            </a:r>
            <a:r>
              <a:rPr lang="zh-CN" altLang="zh-CN" b="1" dirty="0" smtClean="0">
                <a:sym typeface="+mn-ea"/>
              </a:rPr>
              <a:t>≠</a:t>
            </a:r>
            <a:r>
              <a:rPr lang="en-US" altLang="zh-CN" b="1" dirty="0" smtClean="0">
                <a:sym typeface="+mn-ea"/>
              </a:rPr>
              <a:t>y</a:t>
            </a:r>
            <a:r>
              <a:rPr lang="zh-CN" altLang="zh-CN" b="1" dirty="0" smtClean="0">
                <a:sym typeface="+mn-ea"/>
              </a:rPr>
              <a:t>，</a:t>
            </a:r>
            <a:r>
              <a:rPr lang="en-US" altLang="zh-CN" b="1" dirty="0" smtClean="0">
                <a:sym typeface="+mn-ea"/>
              </a:rPr>
              <a:t>H(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): x</a:t>
            </a:r>
            <a:r>
              <a:rPr lang="zh-CN" altLang="zh-CN" b="1" dirty="0" smtClean="0">
                <a:sym typeface="+mn-ea"/>
              </a:rPr>
              <a:t>比</a:t>
            </a:r>
            <a:r>
              <a:rPr lang="en-US" altLang="zh-CN" b="1" dirty="0" smtClean="0">
                <a:sym typeface="+mn-ea"/>
              </a:rPr>
              <a:t>y</a:t>
            </a:r>
            <a:r>
              <a:rPr lang="zh-CN" altLang="zh-CN" b="1" dirty="0" smtClean="0">
                <a:sym typeface="+mn-ea"/>
              </a:rPr>
              <a:t>大。符合化：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sym typeface="+mn-ea"/>
              </a:rPr>
              <a:t>∀x</a:t>
            </a:r>
            <a:r>
              <a:rPr lang="en-US" altLang="zh-CN" b="1" dirty="0" smtClean="0">
                <a:sym typeface="+mn-ea"/>
              </a:rPr>
              <a:t>∃y</a:t>
            </a:r>
            <a:r>
              <a:rPr lang="en-US" altLang="zh-CN" b="1" dirty="0" smtClean="0">
                <a:sym typeface="+mn-ea"/>
              </a:rPr>
              <a:t>(F(x)</a:t>
            </a:r>
            <a:r>
              <a:rPr lang="zh-CN" altLang="zh-CN" b="1" dirty="0" smtClean="0">
                <a:sym typeface="+mn-ea"/>
              </a:rPr>
              <a:t>→</a:t>
            </a:r>
            <a:r>
              <a:rPr lang="en-US" altLang="zh-CN" b="1" dirty="0" smtClean="0">
                <a:sym typeface="+mn-ea"/>
              </a:rPr>
              <a:t>(F(y)</a:t>
            </a:r>
            <a:r>
              <a:rPr lang="zh-CN" altLang="zh-CN" b="1" dirty="0" smtClean="0">
                <a:sym typeface="+mn-ea"/>
              </a:rPr>
              <a:t>∧</a:t>
            </a:r>
            <a:r>
              <a:rPr lang="en-US" altLang="zh-CN" b="1" dirty="0" smtClean="0">
                <a:sym typeface="+mn-ea"/>
              </a:rPr>
              <a:t>G(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∧</a:t>
            </a:r>
            <a:r>
              <a:rPr lang="en-US" altLang="zh-CN" b="1" dirty="0" smtClean="0">
                <a:sym typeface="+mn-ea"/>
              </a:rPr>
              <a:t>H(</a:t>
            </a:r>
            <a:r>
              <a:rPr lang="en-US" altLang="zh-CN" b="1" dirty="0" err="1" smtClean="0">
                <a:sym typeface="+mn-ea"/>
              </a:rPr>
              <a:t>y,x</a:t>
            </a:r>
            <a:r>
              <a:rPr lang="en-US" altLang="zh-CN" b="1" dirty="0" smtClean="0">
                <a:sym typeface="+mn-ea"/>
              </a:rPr>
              <a:t>)))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 smtClean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）求以下式子的</a:t>
            </a:r>
            <a:r>
              <a:rPr lang="zh-CN" altLang="zh-CN" b="1" dirty="0" smtClean="0"/>
              <a:t>前束范式</a:t>
            </a:r>
            <a:endParaRPr lang="en-US" altLang="zh-CN" b="1" smtClean="0"/>
          </a:p>
          <a:p>
            <a:pPr marL="0" indent="0">
              <a:buNone/>
            </a:pPr>
            <a:r>
              <a:rPr lang="zh-CN" altLang="zh-CN" b="1" smtClean="0"/>
              <a:t>﹁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/>
              <a:t>x(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dirty="0" err="1"/>
              <a:t>yA</a:t>
            </a:r>
            <a:r>
              <a:rPr lang="en-US" altLang="zh-CN" b="1" dirty="0"/>
              <a:t>(</a:t>
            </a:r>
            <a:r>
              <a:rPr lang="en-US" altLang="zh-CN" b="1" dirty="0" err="1"/>
              <a:t>x,y</a:t>
            </a:r>
            <a:r>
              <a:rPr lang="en-US" altLang="zh-CN" b="1" dirty="0"/>
              <a:t>)→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dirty="0" err="1"/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</a:t>
            </a:r>
            <a:r>
              <a:rPr lang="en-US" altLang="zh-CN" b="1" dirty="0" err="1"/>
              <a:t>y</a:t>
            </a:r>
            <a:r>
              <a:rPr lang="en-US" altLang="zh-CN" b="1" dirty="0"/>
              <a:t>(B(</a:t>
            </a:r>
            <a:r>
              <a:rPr lang="en-US" altLang="zh-CN" b="1" dirty="0" err="1"/>
              <a:t>x,y</a:t>
            </a:r>
            <a:r>
              <a:rPr lang="en-US" altLang="zh-CN" b="1" dirty="0"/>
              <a:t>)</a:t>
            </a:r>
            <a:r>
              <a:rPr lang="zh-CN" altLang="zh-CN" b="1" dirty="0"/>
              <a:t>∧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dirty="0"/>
              <a:t>y(A(</a:t>
            </a:r>
            <a:r>
              <a:rPr lang="en-US" altLang="zh-CN" b="1" dirty="0" err="1"/>
              <a:t>y,x</a:t>
            </a:r>
            <a:r>
              <a:rPr lang="en-US" altLang="zh-CN" b="1" dirty="0"/>
              <a:t>)→B(</a:t>
            </a:r>
            <a:r>
              <a:rPr lang="en-US" altLang="zh-CN" b="1" dirty="0" err="1"/>
              <a:t>x,y</a:t>
            </a:r>
            <a:r>
              <a:rPr lang="en-US" altLang="zh-CN" b="1" dirty="0"/>
              <a:t>)))) 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 dirty="0" smtClean="0">
                <a:sym typeface="+mn-ea"/>
              </a:rPr>
              <a:t> </a:t>
            </a:r>
            <a:r>
              <a:rPr lang="zh-CN" altLang="zh-CN" b="1" dirty="0" smtClean="0">
                <a:sym typeface="+mn-ea"/>
              </a:rPr>
              <a:t>﹁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smtClean="0">
                <a:sym typeface="+mn-ea"/>
              </a:rPr>
              <a:t>x(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>
                <a:sym typeface="+mn-ea"/>
              </a:rPr>
              <a:t>yA</a:t>
            </a:r>
            <a:r>
              <a:rPr lang="en-US" altLang="zh-CN" b="1" dirty="0" smtClean="0">
                <a:sym typeface="+mn-ea"/>
              </a:rPr>
              <a:t>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)→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>
                <a:sym typeface="+mn-ea"/>
              </a:rPr>
              <a:t>x</a:t>
            </a:r>
            <a:r>
              <a:rPr lang="en-US" altLang="zh-CN" b="1" dirty="0" err="1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>
                <a:sym typeface="+mn-ea"/>
              </a:rPr>
              <a:t>y</a:t>
            </a:r>
            <a:r>
              <a:rPr lang="en-US" altLang="zh-CN" b="1" dirty="0" smtClean="0">
                <a:sym typeface="+mn-ea"/>
              </a:rPr>
              <a:t>(B(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∧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>
                <a:sym typeface="+mn-ea"/>
              </a:rPr>
              <a:t>y(A(</a:t>
            </a:r>
            <a:r>
              <a:rPr lang="en-US" altLang="zh-CN" b="1" dirty="0" err="1" smtClean="0">
                <a:sym typeface="+mn-ea"/>
              </a:rPr>
              <a:t>y,x</a:t>
            </a:r>
            <a:r>
              <a:rPr lang="en-US" altLang="zh-CN" b="1" dirty="0" smtClean="0">
                <a:sym typeface="+mn-ea"/>
              </a:rPr>
              <a:t>)→B(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))))</a:t>
            </a:r>
            <a:endParaRPr lang="zh-CN" altLang="zh-CN" dirty="0" smtClean="0"/>
          </a:p>
          <a:p>
            <a:r>
              <a:rPr lang="en-US" altLang="zh-CN" b="1" dirty="0" smtClean="0">
                <a:sym typeface="+mn-ea"/>
              </a:rPr>
              <a:t>  </a:t>
            </a:r>
            <a:r>
              <a:rPr lang="en-US" altLang="zh-CN" b="1" dirty="0" smtClean="0">
                <a:sym typeface="Symbol" panose="05050102010706020507" pitchFamily="18" charset="2"/>
              </a:rPr>
              <a:t></a:t>
            </a:r>
            <a:r>
              <a:rPr lang="zh-CN" altLang="zh-CN" b="1" dirty="0" smtClean="0">
                <a:sym typeface="+mn-ea"/>
              </a:rPr>
              <a:t>﹁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smtClean="0">
                <a:sym typeface="+mn-ea"/>
              </a:rPr>
              <a:t>x(</a:t>
            </a:r>
            <a:r>
              <a:rPr lang="zh-CN" altLang="zh-CN" b="1" dirty="0" smtClean="0">
                <a:sym typeface="+mn-ea"/>
              </a:rPr>
              <a:t>﹁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>
                <a:sym typeface="+mn-ea"/>
              </a:rPr>
              <a:t>yA</a:t>
            </a:r>
            <a:r>
              <a:rPr lang="en-US" altLang="zh-CN" b="1" dirty="0" smtClean="0">
                <a:sym typeface="+mn-ea"/>
              </a:rPr>
              <a:t>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∨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>
                <a:sym typeface="+mn-ea"/>
              </a:rPr>
              <a:t>x</a:t>
            </a:r>
            <a:r>
              <a:rPr lang="en-US" altLang="zh-CN" b="1" dirty="0" err="1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>
                <a:sym typeface="+mn-ea"/>
              </a:rPr>
              <a:t>y</a:t>
            </a:r>
            <a:r>
              <a:rPr lang="en-US" altLang="zh-CN" b="1" dirty="0" smtClean="0">
                <a:sym typeface="+mn-ea"/>
              </a:rPr>
              <a:t> (B(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∧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>
                <a:sym typeface="+mn-ea"/>
              </a:rPr>
              <a:t>y(A(</a:t>
            </a:r>
            <a:r>
              <a:rPr lang="en-US" altLang="zh-CN" b="1" dirty="0" err="1" smtClean="0">
                <a:sym typeface="+mn-ea"/>
              </a:rPr>
              <a:t>y,x</a:t>
            </a:r>
            <a:r>
              <a:rPr lang="en-US" altLang="zh-CN" b="1" dirty="0" smtClean="0">
                <a:sym typeface="+mn-ea"/>
              </a:rPr>
              <a:t>) →B(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))))</a:t>
            </a:r>
            <a:endParaRPr lang="zh-CN" altLang="zh-CN" dirty="0" smtClean="0"/>
          </a:p>
          <a:p>
            <a:r>
              <a:rPr lang="en-US" altLang="zh-CN" b="1" dirty="0" smtClean="0">
                <a:sym typeface="+mn-ea"/>
              </a:rPr>
              <a:t>  </a:t>
            </a:r>
            <a:r>
              <a:rPr lang="en-US" altLang="zh-CN" b="1" dirty="0" smtClean="0">
                <a:sym typeface="Symbol" panose="05050102010706020507" pitchFamily="18" charset="2"/>
              </a:rPr>
              <a:t></a:t>
            </a:r>
            <a:r>
              <a:rPr lang="en-US" altLang="zh-CN" b="1" dirty="0" smtClean="0">
                <a:sym typeface="+mn-ea"/>
              </a:rPr>
              <a:t>x(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>
                <a:sym typeface="+mn-ea"/>
              </a:rPr>
              <a:t>y A(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∧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>
                <a:sym typeface="+mn-ea"/>
              </a:rPr>
              <a:t>x</a:t>
            </a:r>
            <a:r>
              <a:rPr lang="en-US" altLang="zh-CN" b="1" dirty="0" err="1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>
                <a:sym typeface="+mn-ea"/>
              </a:rPr>
              <a:t>y</a:t>
            </a:r>
            <a:r>
              <a:rPr lang="en-US" altLang="zh-CN" b="1" dirty="0" smtClean="0">
                <a:sym typeface="+mn-ea"/>
              </a:rPr>
              <a:t>(</a:t>
            </a:r>
            <a:r>
              <a:rPr lang="zh-CN" altLang="zh-CN" b="1" dirty="0" smtClean="0">
                <a:sym typeface="+mn-ea"/>
              </a:rPr>
              <a:t>﹁</a:t>
            </a:r>
            <a:r>
              <a:rPr lang="en-US" altLang="zh-CN" b="1" dirty="0" smtClean="0">
                <a:sym typeface="+mn-ea"/>
              </a:rPr>
              <a:t>B(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∨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smtClean="0">
                <a:sym typeface="+mn-ea"/>
              </a:rPr>
              <a:t>y(A(</a:t>
            </a:r>
            <a:r>
              <a:rPr lang="en-US" altLang="zh-CN" b="1" dirty="0" err="1" smtClean="0">
                <a:sym typeface="+mn-ea"/>
              </a:rPr>
              <a:t>y,x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∧﹁</a:t>
            </a:r>
            <a:r>
              <a:rPr lang="en-US" altLang="zh-CN" b="1" dirty="0" smtClean="0">
                <a:sym typeface="+mn-ea"/>
              </a:rPr>
              <a:t> B(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))))</a:t>
            </a:r>
            <a:endParaRPr lang="zh-CN" altLang="zh-CN" dirty="0" smtClean="0"/>
          </a:p>
          <a:p>
            <a:r>
              <a:rPr lang="en-US" altLang="zh-CN" b="1" dirty="0" smtClean="0">
                <a:sym typeface="+mn-ea"/>
              </a:rPr>
              <a:t>  </a:t>
            </a:r>
            <a:r>
              <a:rPr lang="en-US" altLang="zh-CN" b="1" dirty="0" smtClean="0">
                <a:sym typeface="Symbol" panose="05050102010706020507" pitchFamily="18" charset="2"/>
              </a:rPr>
              <a:t></a:t>
            </a:r>
            <a:r>
              <a:rPr lang="en-US" altLang="zh-CN" b="1" dirty="0" smtClean="0">
                <a:sym typeface="+mn-ea"/>
              </a:rPr>
              <a:t>x(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>
                <a:sym typeface="+mn-ea"/>
              </a:rPr>
              <a:t>y A(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∧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>
                <a:sym typeface="+mn-ea"/>
              </a:rPr>
              <a:t>x</a:t>
            </a:r>
            <a:r>
              <a:rPr lang="en-US" altLang="zh-CN" b="1" dirty="0" err="1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>
                <a:sym typeface="+mn-ea"/>
              </a:rPr>
              <a:t>y</a:t>
            </a:r>
            <a:r>
              <a:rPr lang="en-US" altLang="zh-CN" b="1" dirty="0" smtClean="0">
                <a:sym typeface="+mn-ea"/>
              </a:rPr>
              <a:t> (</a:t>
            </a:r>
            <a:r>
              <a:rPr lang="zh-CN" altLang="zh-CN" b="1" dirty="0" smtClean="0">
                <a:sym typeface="+mn-ea"/>
              </a:rPr>
              <a:t>﹁</a:t>
            </a:r>
            <a:r>
              <a:rPr lang="en-US" altLang="zh-CN" b="1" dirty="0" smtClean="0">
                <a:sym typeface="+mn-ea"/>
              </a:rPr>
              <a:t>B(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∨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smtClean="0">
                <a:sym typeface="+mn-ea"/>
              </a:rPr>
              <a:t>z(A(</a:t>
            </a:r>
            <a:r>
              <a:rPr lang="en-US" altLang="zh-CN" b="1" dirty="0" err="1" smtClean="0">
                <a:sym typeface="+mn-ea"/>
              </a:rPr>
              <a:t>z,x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∧﹁</a:t>
            </a:r>
            <a:r>
              <a:rPr lang="en-US" altLang="zh-CN" b="1" dirty="0" smtClean="0">
                <a:sym typeface="+mn-ea"/>
              </a:rPr>
              <a:t>B(</a:t>
            </a:r>
            <a:r>
              <a:rPr lang="en-US" altLang="zh-CN" b="1" dirty="0" err="1" smtClean="0">
                <a:sym typeface="+mn-ea"/>
              </a:rPr>
              <a:t>x,z</a:t>
            </a:r>
            <a:r>
              <a:rPr lang="en-US" altLang="zh-CN" b="1" dirty="0" smtClean="0">
                <a:sym typeface="+mn-ea"/>
              </a:rPr>
              <a:t>)))) </a:t>
            </a:r>
            <a:endParaRPr lang="zh-CN" altLang="zh-CN" dirty="0" smtClean="0"/>
          </a:p>
          <a:p>
            <a:r>
              <a:rPr lang="en-US" altLang="zh-CN" b="1" dirty="0" smtClean="0">
                <a:sym typeface="+mn-ea"/>
              </a:rPr>
              <a:t>  </a:t>
            </a:r>
            <a:r>
              <a:rPr lang="en-US" altLang="zh-CN" b="1" dirty="0" smtClean="0">
                <a:sym typeface="Symbol" panose="05050102010706020507" pitchFamily="18" charset="2"/>
              </a:rPr>
              <a:t></a:t>
            </a:r>
            <a:r>
              <a:rPr lang="en-US" altLang="zh-CN" b="1" dirty="0" smtClean="0">
                <a:sym typeface="+mn-ea"/>
              </a:rPr>
              <a:t>x(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>
                <a:sym typeface="+mn-ea"/>
              </a:rPr>
              <a:t>y A(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∧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>
                <a:sym typeface="+mn-ea"/>
              </a:rPr>
              <a:t>x</a:t>
            </a:r>
            <a:r>
              <a:rPr lang="en-US" altLang="zh-CN" b="1" dirty="0" err="1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>
                <a:sym typeface="+mn-ea"/>
              </a:rPr>
              <a:t>y</a:t>
            </a:r>
            <a:r>
              <a:rPr lang="en-US" altLang="zh-CN" b="1" dirty="0" smtClean="0">
                <a:sym typeface="+mn-ea"/>
              </a:rPr>
              <a:t> 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smtClean="0">
                <a:sym typeface="+mn-ea"/>
              </a:rPr>
              <a:t>z(</a:t>
            </a:r>
            <a:r>
              <a:rPr lang="zh-CN" altLang="zh-CN" b="1" dirty="0" smtClean="0">
                <a:sym typeface="+mn-ea"/>
              </a:rPr>
              <a:t>﹁</a:t>
            </a:r>
            <a:r>
              <a:rPr lang="en-US" altLang="zh-CN" b="1" dirty="0" smtClean="0">
                <a:sym typeface="+mn-ea"/>
              </a:rPr>
              <a:t>B(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∨</a:t>
            </a:r>
            <a:r>
              <a:rPr lang="en-US" altLang="zh-CN" b="1" dirty="0" smtClean="0">
                <a:sym typeface="+mn-ea"/>
              </a:rPr>
              <a:t>(A(</a:t>
            </a:r>
            <a:r>
              <a:rPr lang="en-US" altLang="zh-CN" b="1" dirty="0" err="1" smtClean="0">
                <a:sym typeface="+mn-ea"/>
              </a:rPr>
              <a:t>z,x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∧﹁</a:t>
            </a:r>
            <a:r>
              <a:rPr lang="en-US" altLang="zh-CN" b="1" dirty="0" smtClean="0">
                <a:sym typeface="+mn-ea"/>
              </a:rPr>
              <a:t>B(</a:t>
            </a:r>
            <a:r>
              <a:rPr lang="en-US" altLang="zh-CN" b="1" dirty="0" err="1" smtClean="0">
                <a:sym typeface="+mn-ea"/>
              </a:rPr>
              <a:t>x,z</a:t>
            </a:r>
            <a:r>
              <a:rPr lang="en-US" altLang="zh-CN" b="1" dirty="0" smtClean="0">
                <a:sym typeface="+mn-ea"/>
              </a:rPr>
              <a:t>))))</a:t>
            </a:r>
            <a:endParaRPr lang="zh-CN" altLang="zh-CN" dirty="0" smtClean="0"/>
          </a:p>
          <a:p>
            <a:r>
              <a:rPr lang="en-US" altLang="zh-CN" b="1" dirty="0" smtClean="0">
                <a:sym typeface="+mn-ea"/>
              </a:rPr>
              <a:t>  </a:t>
            </a:r>
            <a:r>
              <a:rPr lang="en-US" altLang="zh-CN" b="1" dirty="0" smtClean="0">
                <a:sym typeface="Symbol" panose="05050102010706020507" pitchFamily="18" charset="2"/>
              </a:rPr>
              <a:t></a:t>
            </a:r>
            <a:r>
              <a:rPr lang="en-US" altLang="zh-CN" b="1" dirty="0" smtClean="0">
                <a:sym typeface="+mn-ea"/>
              </a:rPr>
              <a:t>x(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>
                <a:sym typeface="+mn-ea"/>
              </a:rPr>
              <a:t>y A(</a:t>
            </a:r>
            <a:r>
              <a:rPr lang="en-US" altLang="zh-CN" b="1" dirty="0" err="1" smtClean="0">
                <a:sym typeface="+mn-ea"/>
              </a:rPr>
              <a:t>x,y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∧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>
                <a:sym typeface="+mn-ea"/>
              </a:rPr>
              <a:t>u</a:t>
            </a:r>
            <a:r>
              <a:rPr lang="en-US" altLang="zh-CN" b="1" dirty="0" err="1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>
                <a:sym typeface="+mn-ea"/>
              </a:rPr>
              <a:t>v</a:t>
            </a:r>
            <a:r>
              <a:rPr lang="en-US" altLang="zh-CN" b="1" dirty="0" err="1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>
                <a:sym typeface="+mn-ea"/>
              </a:rPr>
              <a:t>z</a:t>
            </a:r>
            <a:r>
              <a:rPr lang="en-US" altLang="zh-CN" b="1" dirty="0" smtClean="0">
                <a:sym typeface="+mn-ea"/>
              </a:rPr>
              <a:t>(</a:t>
            </a:r>
            <a:r>
              <a:rPr lang="zh-CN" altLang="zh-CN" b="1" dirty="0" smtClean="0">
                <a:sym typeface="+mn-ea"/>
              </a:rPr>
              <a:t>﹁</a:t>
            </a:r>
            <a:r>
              <a:rPr lang="en-US" altLang="zh-CN" b="1" dirty="0" smtClean="0">
                <a:sym typeface="+mn-ea"/>
              </a:rPr>
              <a:t>B(</a:t>
            </a:r>
            <a:r>
              <a:rPr lang="en-US" altLang="zh-CN" b="1" dirty="0" err="1" smtClean="0">
                <a:sym typeface="+mn-ea"/>
              </a:rPr>
              <a:t>u,v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∨</a:t>
            </a:r>
            <a:r>
              <a:rPr lang="en-US" altLang="zh-CN" b="1" dirty="0" smtClean="0">
                <a:sym typeface="+mn-ea"/>
              </a:rPr>
              <a:t>(A(</a:t>
            </a:r>
            <a:r>
              <a:rPr lang="en-US" altLang="zh-CN" b="1" dirty="0" err="1" smtClean="0">
                <a:sym typeface="+mn-ea"/>
              </a:rPr>
              <a:t>z,u</a:t>
            </a:r>
            <a:r>
              <a:rPr lang="en-US" altLang="zh-CN" b="1" dirty="0" smtClean="0">
                <a:sym typeface="+mn-ea"/>
              </a:rPr>
              <a:t>) </a:t>
            </a:r>
            <a:r>
              <a:rPr lang="zh-CN" altLang="zh-CN" b="1" dirty="0" smtClean="0">
                <a:sym typeface="+mn-ea"/>
              </a:rPr>
              <a:t>∧﹁</a:t>
            </a:r>
            <a:r>
              <a:rPr lang="en-US" altLang="zh-CN" b="1" dirty="0" smtClean="0">
                <a:sym typeface="+mn-ea"/>
              </a:rPr>
              <a:t>B(</a:t>
            </a:r>
            <a:r>
              <a:rPr lang="en-US" altLang="zh-CN" b="1" dirty="0" err="1" smtClean="0">
                <a:sym typeface="+mn-ea"/>
              </a:rPr>
              <a:t>u,z</a:t>
            </a:r>
            <a:r>
              <a:rPr lang="en-US" altLang="zh-CN" b="1" dirty="0" smtClean="0">
                <a:sym typeface="+mn-ea"/>
              </a:rPr>
              <a:t>)))) </a:t>
            </a:r>
            <a:endParaRPr lang="zh-CN" altLang="zh-CN" dirty="0" smtClean="0"/>
          </a:p>
          <a:p>
            <a:r>
              <a:rPr lang="en-US" altLang="zh-CN" b="1" dirty="0" smtClean="0">
                <a:sym typeface="+mn-ea"/>
              </a:rPr>
              <a:t>  </a:t>
            </a:r>
            <a:r>
              <a:rPr lang="en-US" altLang="zh-CN" b="1" dirty="0" smtClean="0">
                <a:sym typeface="Symbol" panose="05050102010706020507" pitchFamily="18" charset="2"/>
              </a:rPr>
              <a:t></a:t>
            </a:r>
            <a:r>
              <a:rPr lang="en-US" altLang="zh-CN" b="1" dirty="0" smtClean="0">
                <a:sym typeface="+mn-ea"/>
              </a:rPr>
              <a:t>x 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>
                <a:sym typeface="+mn-ea"/>
              </a:rPr>
              <a:t>y </a:t>
            </a:r>
            <a:r>
              <a:rPr lang="en-US" altLang="zh-CN" b="1" dirty="0" err="1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>
                <a:sym typeface="+mn-ea"/>
              </a:rPr>
              <a:t>u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>
                <a:sym typeface="+mn-ea"/>
              </a:rPr>
              <a:t>v</a:t>
            </a:r>
            <a:r>
              <a:rPr lang="en-US" altLang="zh-CN" b="1" dirty="0" err="1" smtClean="0">
                <a:sym typeface="Symbol" panose="05050102010706020507" pitchFamily="18" charset="2"/>
              </a:rPr>
              <a:t></a:t>
            </a:r>
            <a:r>
              <a:rPr lang="en-US" altLang="zh-CN" b="1" dirty="0" err="1" smtClean="0">
                <a:sym typeface="+mn-ea"/>
              </a:rPr>
              <a:t>z</a:t>
            </a:r>
            <a:r>
              <a:rPr lang="en-US" altLang="zh-CN" b="1" dirty="0" smtClean="0">
                <a:sym typeface="+mn-ea"/>
              </a:rPr>
              <a:t> (A(x</a:t>
            </a:r>
            <a:r>
              <a:rPr lang="zh-CN" altLang="zh-CN" b="1" dirty="0" smtClean="0">
                <a:sym typeface="+mn-ea"/>
              </a:rPr>
              <a:t>，</a:t>
            </a:r>
            <a:r>
              <a:rPr lang="en-US" altLang="zh-CN" b="1" dirty="0" smtClean="0">
                <a:sym typeface="+mn-ea"/>
              </a:rPr>
              <a:t>y)</a:t>
            </a:r>
            <a:r>
              <a:rPr lang="zh-CN" altLang="zh-CN" b="1" dirty="0" smtClean="0">
                <a:sym typeface="+mn-ea"/>
              </a:rPr>
              <a:t>∧</a:t>
            </a:r>
            <a:r>
              <a:rPr lang="en-US" altLang="zh-CN" b="1" dirty="0" smtClean="0">
                <a:sym typeface="+mn-ea"/>
              </a:rPr>
              <a:t>(</a:t>
            </a:r>
            <a:r>
              <a:rPr lang="en-US" altLang="zh-CN" b="1" dirty="0" smtClean="0">
                <a:sym typeface="Symbol" panose="05050102010706020507" pitchFamily="18" charset="2"/>
              </a:rPr>
              <a:t></a:t>
            </a:r>
            <a:r>
              <a:rPr lang="en-US" altLang="zh-CN" b="1" dirty="0" smtClean="0">
                <a:sym typeface="+mn-ea"/>
              </a:rPr>
              <a:t> B(</a:t>
            </a:r>
            <a:r>
              <a:rPr lang="en-US" altLang="zh-CN" b="1" dirty="0" err="1" smtClean="0">
                <a:sym typeface="+mn-ea"/>
              </a:rPr>
              <a:t>u,v</a:t>
            </a:r>
            <a:r>
              <a:rPr lang="en-US" altLang="zh-CN" b="1" dirty="0" smtClean="0">
                <a:sym typeface="+mn-ea"/>
              </a:rPr>
              <a:t>)</a:t>
            </a:r>
            <a:r>
              <a:rPr lang="zh-CN" altLang="zh-CN" b="1" dirty="0" smtClean="0">
                <a:sym typeface="+mn-ea"/>
              </a:rPr>
              <a:t>∨</a:t>
            </a:r>
            <a:r>
              <a:rPr lang="en-US" altLang="zh-CN" b="1" dirty="0" smtClean="0">
                <a:sym typeface="+mn-ea"/>
              </a:rPr>
              <a:t>(A(</a:t>
            </a:r>
            <a:r>
              <a:rPr lang="en-US" altLang="zh-CN" b="1" dirty="0" err="1" smtClean="0">
                <a:sym typeface="+mn-ea"/>
              </a:rPr>
              <a:t>z,u</a:t>
            </a:r>
            <a:r>
              <a:rPr lang="en-US" altLang="zh-CN" b="1" dirty="0" smtClean="0">
                <a:sym typeface="+mn-ea"/>
              </a:rPr>
              <a:t>) </a:t>
            </a:r>
            <a:r>
              <a:rPr lang="zh-CN" altLang="zh-CN" b="1" dirty="0" smtClean="0">
                <a:sym typeface="+mn-ea"/>
              </a:rPr>
              <a:t>∧﹁</a:t>
            </a:r>
            <a:r>
              <a:rPr lang="en-US" altLang="zh-CN" b="1" dirty="0" smtClean="0">
                <a:sym typeface="+mn-ea"/>
              </a:rPr>
              <a:t>B(</a:t>
            </a:r>
            <a:r>
              <a:rPr lang="en-US" altLang="zh-CN" b="1" dirty="0" err="1" smtClean="0">
                <a:sym typeface="+mn-ea"/>
              </a:rPr>
              <a:t>u,z</a:t>
            </a:r>
            <a:r>
              <a:rPr lang="en-US" altLang="zh-CN" b="1" dirty="0" smtClean="0">
                <a:sym typeface="+mn-ea"/>
              </a:rPr>
              <a:t>))))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WPS 演示</Application>
  <PresentationFormat>宽屏</PresentationFormat>
  <Paragraphs>55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Symbol</vt:lpstr>
      <vt:lpstr>Times New Roman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szu</cp:lastModifiedBy>
  <cp:revision>39</cp:revision>
  <dcterms:created xsi:type="dcterms:W3CDTF">2018-04-07T11:57:00Z</dcterms:created>
  <dcterms:modified xsi:type="dcterms:W3CDTF">2021-10-20T03:53:03Z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