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57" r:id="rId5"/>
    <p:sldId id="259" r:id="rId6"/>
    <p:sldId id="260" r:id="rId7"/>
    <p:sldId id="263" r:id="rId8"/>
    <p:sldId id="264" r:id="rId9"/>
    <p:sldId id="265" r:id="rId10"/>
    <p:sldId id="261" r:id="rId11"/>
    <p:sldId id="262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508" autoAdjust="0"/>
  </p:normalViewPr>
  <p:slideViewPr>
    <p:cSldViewPr>
      <p:cViewPr varScale="1">
        <p:scale>
          <a:sx n="65" d="100"/>
          <a:sy n="65" d="100"/>
        </p:scale>
        <p:origin x="1300" y="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E33FB-D0F0-4E3E-84EA-49DB56DF61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167A4-A671-4F69-8592-987FFDF0716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167A4-A671-4F69-8592-987FFDF071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167A4-A671-4F69-8592-987FFDF071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8</a:t>
            </a:r>
            <a:endParaRPr lang="en-US" altLang="zh-CN" dirty="0" smtClean="0"/>
          </a:p>
          <a:p>
            <a:r>
              <a:rPr lang="en-US" altLang="zh-CN" dirty="0" smtClean="0"/>
              <a:t>28</a:t>
            </a:r>
            <a:endParaRPr lang="en-US" altLang="zh-CN" dirty="0" smtClean="0"/>
          </a:p>
          <a:p>
            <a:r>
              <a:rPr lang="en-US" altLang="zh-CN" dirty="0" smtClean="0"/>
              <a:t>Y</a:t>
            </a:r>
            <a:endParaRPr lang="en-US" altLang="zh-CN" dirty="0" smtClean="0"/>
          </a:p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167A4-A671-4F69-8592-987FFDF071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167A4-A671-4F69-8592-987FFDF071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167A4-A671-4F69-8592-987FFDF071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5,8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167A4-A671-4F69-8592-987FFDF071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167A4-A671-4F69-8592-987FFDF071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13AB-3416-4F0D-91C1-652F7DCC31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EECC-EBD7-4C2D-B9A8-83CDFD2DE8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13AB-3416-4F0D-91C1-652F7DCC31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EECC-EBD7-4C2D-B9A8-83CDFD2DE8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13AB-3416-4F0D-91C1-652F7DCC31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EECC-EBD7-4C2D-B9A8-83CDFD2DE8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13AB-3416-4F0D-91C1-652F7DCC31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EECC-EBD7-4C2D-B9A8-83CDFD2DE8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13AB-3416-4F0D-91C1-652F7DCC31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EECC-EBD7-4C2D-B9A8-83CDFD2DE8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13AB-3416-4F0D-91C1-652F7DCC31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EECC-EBD7-4C2D-B9A8-83CDFD2DE8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13AB-3416-4F0D-91C1-652F7DCC31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EECC-EBD7-4C2D-B9A8-83CDFD2DE8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13AB-3416-4F0D-91C1-652F7DCC31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EECC-EBD7-4C2D-B9A8-83CDFD2DE8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13AB-3416-4F0D-91C1-652F7DCC31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EECC-EBD7-4C2D-B9A8-83CDFD2DE8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13AB-3416-4F0D-91C1-652F7DCC31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EECC-EBD7-4C2D-B9A8-83CDFD2DE8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13AB-3416-4F0D-91C1-652F7DCC31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EECC-EBD7-4C2D-B9A8-83CDFD2DE8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013AB-3416-4F0D-91C1-652F7DCC31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FEECC-EBD7-4C2D-B9A8-83CDFD2DE89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1.</a:t>
            </a:r>
            <a:r>
              <a:rPr lang="zh-CN" altLang="zh-CN" dirty="0" smtClean="0"/>
              <a:t>（</a:t>
            </a:r>
            <a:r>
              <a:rPr lang="en-US" altLang="zh-CN" dirty="0" smtClean="0"/>
              <a:t>  </a:t>
            </a:r>
            <a:r>
              <a:rPr lang="zh-CN" altLang="zh-CN" dirty="0" smtClean="0"/>
              <a:t>）与</a:t>
            </a:r>
            <a:r>
              <a:rPr lang="zh-CN" altLang="en-US" dirty="0" smtClean="0"/>
              <a:t>右</a:t>
            </a:r>
            <a:r>
              <a:rPr lang="zh-CN" altLang="zh-CN" dirty="0" smtClean="0"/>
              <a:t>图同构</a:t>
            </a:r>
            <a:endParaRPr lang="zh-CN" altLang="en-US" dirty="0"/>
          </a:p>
        </p:txBody>
      </p:sp>
      <p:pic>
        <p:nvPicPr>
          <p:cNvPr id="4" name="内容占位符 3" descr="https://edu-image.nosdn.127.net/CA75314031C04CB9FBFDCB198F19EEFE.png?imageView&amp;thumbnail=890x0&amp;quality=100"/>
          <p:cNvPicPr>
            <a:picLocks noGrp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32656"/>
            <a:ext cx="2232248" cy="1440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https://edu-image.nosdn.127.net/835F6F39A5772522C357833A4FBFCFD6.png?imageView&amp;thumbnail=890x0&amp;quality=10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40" y="2276872"/>
            <a:ext cx="2647950" cy="1785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 descr="https://edu-image.nosdn.127.net/ECB4CCC407F239F118717A655347DA0F.png?imageView&amp;thumbnail=890x0&amp;quality=10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060848"/>
            <a:ext cx="2861310" cy="1929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 descr="https://edu-image.nosdn.127.net/5662EC8D5B4DE00ED0982FEF485E7F51.png?imageView&amp;thumbnail=890x0&amp;quality=10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32" y="4405312"/>
            <a:ext cx="2894965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 descr="https://edu-image.nosdn.127.net/E62A9D5A4C90FDC48064D962E831BAA3.png?imageView&amp;thumbnail=890x0&amp;quality=10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602202"/>
            <a:ext cx="2626995" cy="177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611560" y="24928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38260" y="232172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3960" y="44175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84318" y="441753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3768" y="3429000"/>
            <a:ext cx="4239113" cy="124033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b="1" dirty="0"/>
              <a:t>设图</a:t>
            </a:r>
            <a:r>
              <a:rPr lang="en-US" altLang="zh-CN" b="1" dirty="0"/>
              <a:t>G=&lt;V,E&gt;,</a:t>
            </a:r>
            <a:r>
              <a:rPr lang="zh-CN" altLang="zh-CN" b="1" dirty="0"/>
              <a:t>其中</a:t>
            </a:r>
            <a:r>
              <a:rPr lang="en-US" altLang="zh-CN" b="1" dirty="0"/>
              <a:t>V={</a:t>
            </a:r>
            <a:r>
              <a:rPr lang="en-US" altLang="zh-CN" b="1" dirty="0" err="1"/>
              <a:t>a,b,c,d,e</a:t>
            </a:r>
            <a:r>
              <a:rPr lang="en-US" altLang="zh-CN" b="1" dirty="0"/>
              <a:t>},E={&lt;</a:t>
            </a:r>
            <a:r>
              <a:rPr lang="en-US" altLang="zh-CN" b="1" dirty="0" err="1"/>
              <a:t>a,a</a:t>
            </a:r>
            <a:r>
              <a:rPr lang="en-US" altLang="zh-CN" b="1" dirty="0"/>
              <a:t>&gt;,&lt;</a:t>
            </a:r>
            <a:r>
              <a:rPr lang="en-US" altLang="zh-CN" b="1" dirty="0" err="1"/>
              <a:t>a,b</a:t>
            </a:r>
            <a:r>
              <a:rPr lang="en-US" altLang="zh-CN" b="1" dirty="0"/>
              <a:t>&gt;,&lt;</a:t>
            </a:r>
            <a:r>
              <a:rPr lang="en-US" altLang="zh-CN" b="1" dirty="0" err="1"/>
              <a:t>b,e</a:t>
            </a:r>
            <a:r>
              <a:rPr lang="en-US" altLang="zh-CN" b="1" dirty="0"/>
              <a:t>&gt;,&lt;</a:t>
            </a:r>
            <a:r>
              <a:rPr lang="en-US" altLang="zh-CN" b="1" dirty="0" err="1"/>
              <a:t>c,b</a:t>
            </a:r>
            <a:r>
              <a:rPr lang="en-US" altLang="zh-CN" b="1" dirty="0"/>
              <a:t>&gt;,&lt;</a:t>
            </a:r>
            <a:r>
              <a:rPr lang="en-US" altLang="zh-CN" b="1" dirty="0" err="1"/>
              <a:t>c,d</a:t>
            </a:r>
            <a:r>
              <a:rPr lang="en-US" altLang="zh-CN" b="1" dirty="0"/>
              <a:t>&gt;,&lt;</a:t>
            </a:r>
            <a:r>
              <a:rPr lang="en-US" altLang="zh-CN" b="1" dirty="0" err="1"/>
              <a:t>d,b</a:t>
            </a:r>
            <a:r>
              <a:rPr lang="en-US" altLang="zh-CN" b="1" dirty="0"/>
              <a:t>&gt;,</a:t>
            </a:r>
            <a:endParaRPr lang="zh-CN" altLang="zh-CN" dirty="0"/>
          </a:p>
          <a:p>
            <a:r>
              <a:rPr lang="en-US" altLang="zh-CN" b="1" dirty="0"/>
              <a:t>&lt;</a:t>
            </a:r>
            <a:r>
              <a:rPr lang="en-US" altLang="zh-CN" b="1" dirty="0" err="1"/>
              <a:t>e,d</a:t>
            </a:r>
            <a:r>
              <a:rPr lang="en-US" altLang="zh-CN" b="1" dirty="0"/>
              <a:t>&gt;,&lt;</a:t>
            </a:r>
            <a:r>
              <a:rPr lang="en-US" altLang="zh-CN" b="1" dirty="0" err="1"/>
              <a:t>e,d</a:t>
            </a:r>
            <a:r>
              <a:rPr lang="en-US" altLang="zh-CN" b="1" dirty="0"/>
              <a:t>&gt;,&lt;</a:t>
            </a:r>
            <a:r>
              <a:rPr lang="en-US" altLang="zh-CN" b="1" dirty="0" err="1"/>
              <a:t>e,a</a:t>
            </a:r>
            <a:r>
              <a:rPr lang="en-US" altLang="zh-CN" b="1" dirty="0"/>
              <a:t>&gt;,&lt;</a:t>
            </a:r>
            <a:r>
              <a:rPr lang="en-US" altLang="zh-CN" b="1" dirty="0" err="1"/>
              <a:t>e,c</a:t>
            </a:r>
            <a:r>
              <a:rPr lang="en-US" altLang="zh-CN" b="1" dirty="0"/>
              <a:t>&gt;}</a:t>
            </a:r>
            <a:r>
              <a:rPr lang="zh-CN" altLang="zh-CN" b="1" dirty="0"/>
              <a:t>。</a:t>
            </a:r>
            <a:endParaRPr lang="zh-CN" altLang="zh-CN" dirty="0"/>
          </a:p>
          <a:p>
            <a:r>
              <a:rPr lang="en-US" altLang="zh-CN" b="1" dirty="0"/>
              <a:t>a.</a:t>
            </a:r>
            <a:r>
              <a:rPr lang="zh-CN" altLang="zh-CN" b="1" dirty="0"/>
              <a:t>画出图，写出邻接矩阵。（</a:t>
            </a:r>
            <a:r>
              <a:rPr lang="en-US" altLang="zh-CN" b="1" dirty="0"/>
              <a:t>4</a:t>
            </a:r>
            <a:r>
              <a:rPr lang="zh-CN" altLang="zh-CN" b="1" dirty="0"/>
              <a:t>分）</a:t>
            </a:r>
            <a:endParaRPr lang="zh-CN" altLang="zh-CN" dirty="0"/>
          </a:p>
          <a:p>
            <a:r>
              <a:rPr lang="en-US" altLang="zh-CN" b="1" dirty="0"/>
              <a:t>b.</a:t>
            </a:r>
            <a:r>
              <a:rPr lang="zh-CN" altLang="zh-CN" b="1" dirty="0"/>
              <a:t>求图</a:t>
            </a:r>
            <a:r>
              <a:rPr lang="en-US" altLang="zh-CN" b="1" dirty="0"/>
              <a:t>G</a:t>
            </a:r>
            <a:r>
              <a:rPr lang="zh-CN" altLang="zh-CN" b="1" dirty="0"/>
              <a:t>中长度为</a:t>
            </a:r>
            <a:r>
              <a:rPr lang="en-US" altLang="zh-CN" b="1" dirty="0"/>
              <a:t>2</a:t>
            </a:r>
            <a:r>
              <a:rPr lang="zh-CN" altLang="zh-CN" b="1" dirty="0"/>
              <a:t>的通路数共多少条？其中有多少条回路？（</a:t>
            </a:r>
            <a:r>
              <a:rPr lang="en-US" altLang="zh-CN" b="1" dirty="0"/>
              <a:t>4</a:t>
            </a:r>
            <a:r>
              <a:rPr lang="zh-CN" altLang="zh-CN" b="1" dirty="0"/>
              <a:t>分）</a:t>
            </a:r>
            <a:endParaRPr lang="zh-CN" altLang="zh-CN" dirty="0"/>
          </a:p>
          <a:p>
            <a:r>
              <a:rPr lang="en-US" altLang="zh-CN" b="1" dirty="0"/>
              <a:t>c.</a:t>
            </a:r>
            <a:r>
              <a:rPr lang="zh-CN" altLang="zh-CN" b="1" dirty="0"/>
              <a:t>说明</a:t>
            </a:r>
            <a:r>
              <a:rPr lang="en-US" altLang="zh-CN" b="1" dirty="0"/>
              <a:t>G</a:t>
            </a:r>
            <a:r>
              <a:rPr lang="zh-CN" altLang="zh-CN" b="1" dirty="0"/>
              <a:t>的连通性？</a:t>
            </a:r>
            <a:r>
              <a:rPr lang="en-US" altLang="zh-CN" b="1" dirty="0"/>
              <a:t>(2</a:t>
            </a:r>
            <a:r>
              <a:rPr lang="zh-CN" altLang="zh-CN" b="1" dirty="0"/>
              <a:t>分</a:t>
            </a:r>
            <a:r>
              <a:rPr lang="en-US" altLang="zh-CN" b="1" dirty="0"/>
              <a:t>)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34072"/>
            <a:ext cx="16891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789040"/>
            <a:ext cx="15240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827584" y="227687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的邻接矩阵为：</a:t>
            </a:r>
            <a:r>
              <a:rPr kumimoji="0" lang="en-US" altLang="zh-CN" sz="1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//4</a:t>
            </a:r>
            <a:r>
              <a:rPr kumimoji="0" lang="zh-CN" altLang="en-US" sz="1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分，错</a:t>
            </a:r>
            <a:r>
              <a:rPr kumimoji="0" lang="en-US" altLang="zh-CN" sz="1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1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个，扣</a:t>
            </a:r>
            <a:r>
              <a:rPr kumimoji="0" lang="en-US" altLang="zh-CN" sz="1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1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分，扣完为止。</a:t>
            </a:r>
            <a:endParaRPr kumimoji="0" lang="zh-CN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827584" y="471527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中长度为</a:t>
            </a: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的通路数共</a:t>
            </a: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条。长度为</a:t>
            </a: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的回路数共</a:t>
            </a: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条。  </a:t>
            </a:r>
            <a:r>
              <a:rPr kumimoji="0" lang="en-US" altLang="zh-CN" sz="12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//2</a:t>
            </a:r>
            <a:r>
              <a:rPr kumimoji="0" lang="zh-CN" altLang="en-US" sz="12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分，各</a:t>
            </a:r>
            <a:r>
              <a:rPr kumimoji="0" lang="en-US" altLang="zh-CN" sz="12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12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</a:t>
            </a: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      </a:t>
            </a:r>
            <a:endParaRPr kumimoji="0" lang="zh-CN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c.</a:t>
            </a: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为强联通图</a:t>
            </a:r>
            <a:r>
              <a:rPr kumimoji="0" lang="zh-CN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en-US" altLang="zh-CN" dirty="0"/>
              <a:t>.</a:t>
            </a:r>
            <a:r>
              <a:rPr lang="zh-CN" altLang="zh-CN" dirty="0" smtClean="0"/>
              <a:t>下</a:t>
            </a:r>
            <a:r>
              <a:rPr lang="zh-CN" altLang="zh-CN" dirty="0"/>
              <a:t>图中，（</a:t>
            </a:r>
            <a:r>
              <a:rPr lang="en-US" altLang="zh-CN" dirty="0"/>
              <a:t>    </a:t>
            </a:r>
            <a:r>
              <a:rPr lang="zh-CN" altLang="zh-CN" dirty="0"/>
              <a:t>）不是桥。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图片 3" descr="https://edu-image.nosdn.127.net/03D3691DDC83D5819C6ECF62BEA170EE.png?imageView&amp;thumbnail=890x0&amp;quality=100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2514600"/>
            <a:ext cx="43434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zh-CN" dirty="0" smtClean="0"/>
              <a:t>具有</a:t>
            </a:r>
            <a:r>
              <a:rPr lang="en-US" altLang="zh-CN" dirty="0"/>
              <a:t>13</a:t>
            </a:r>
            <a:r>
              <a:rPr lang="zh-CN" altLang="zh-CN" dirty="0"/>
              <a:t>条边的无向图</a:t>
            </a:r>
            <a:r>
              <a:rPr lang="en-US" altLang="zh-CN" b="1" i="1" dirty="0"/>
              <a:t>G</a:t>
            </a:r>
            <a:r>
              <a:rPr lang="zh-CN" altLang="zh-CN" dirty="0"/>
              <a:t>中有</a:t>
            </a:r>
            <a:r>
              <a:rPr lang="en-US" altLang="zh-CN" dirty="0"/>
              <a:t>3</a:t>
            </a:r>
            <a:r>
              <a:rPr lang="zh-CN" altLang="zh-CN" dirty="0"/>
              <a:t>个</a:t>
            </a:r>
            <a:r>
              <a:rPr lang="en-US" altLang="zh-CN" dirty="0"/>
              <a:t>2</a:t>
            </a:r>
            <a:r>
              <a:rPr lang="zh-CN" altLang="zh-CN" dirty="0"/>
              <a:t>度顶点、</a:t>
            </a:r>
            <a:r>
              <a:rPr lang="en-US" altLang="zh-CN" dirty="0"/>
              <a:t>2</a:t>
            </a:r>
            <a:r>
              <a:rPr lang="zh-CN" altLang="zh-CN" dirty="0"/>
              <a:t>个</a:t>
            </a:r>
            <a:r>
              <a:rPr lang="en-US" altLang="zh-CN" dirty="0"/>
              <a:t>3</a:t>
            </a:r>
            <a:r>
              <a:rPr lang="zh-CN" altLang="zh-CN" dirty="0"/>
              <a:t>度顶点、</a:t>
            </a:r>
            <a:r>
              <a:rPr lang="en-US" altLang="zh-CN" dirty="0"/>
              <a:t>1</a:t>
            </a:r>
            <a:r>
              <a:rPr lang="zh-CN" altLang="zh-CN" dirty="0"/>
              <a:t>个</a:t>
            </a:r>
            <a:r>
              <a:rPr lang="en-US" altLang="zh-CN" dirty="0"/>
              <a:t>4</a:t>
            </a:r>
            <a:r>
              <a:rPr lang="zh-CN" altLang="zh-CN" dirty="0"/>
              <a:t>度顶点和若干个</a:t>
            </a:r>
            <a:r>
              <a:rPr lang="en-US" altLang="zh-CN" dirty="0"/>
              <a:t>5</a:t>
            </a:r>
            <a:r>
              <a:rPr lang="zh-CN" altLang="zh-CN" dirty="0"/>
              <a:t>度顶点，则</a:t>
            </a:r>
            <a:r>
              <a:rPr lang="en-US" altLang="zh-CN" b="1" i="1" dirty="0"/>
              <a:t>G</a:t>
            </a:r>
            <a:r>
              <a:rPr lang="zh-CN" altLang="zh-CN" dirty="0"/>
              <a:t>的阶数是</a:t>
            </a:r>
            <a:r>
              <a:rPr lang="en-US" altLang="zh-CN" dirty="0"/>
              <a:t>________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4. K</a:t>
            </a:r>
            <a:r>
              <a:rPr lang="en-US" altLang="zh-CN" sz="2400" dirty="0" smtClean="0"/>
              <a:t>8</a:t>
            </a:r>
            <a:r>
              <a:rPr lang="en-US" altLang="zh-CN" dirty="0" smtClean="0"/>
              <a:t>中有</a:t>
            </a:r>
            <a:r>
              <a:rPr lang="en-US" altLang="zh-CN" dirty="0"/>
              <a:t>________条边</a:t>
            </a:r>
            <a:r>
              <a:rPr lang="en-US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5. </a:t>
            </a:r>
            <a:r>
              <a:rPr lang="zh-CN" altLang="en-US" dirty="0" smtClean="0"/>
              <a:t>判断</a:t>
            </a:r>
            <a:r>
              <a:rPr lang="zh-CN" altLang="zh-CN" dirty="0" smtClean="0"/>
              <a:t>以下</a:t>
            </a:r>
            <a:r>
              <a:rPr lang="zh-CN" altLang="zh-CN" dirty="0"/>
              <a:t>两</a:t>
            </a:r>
            <a:r>
              <a:rPr lang="zh-CN" altLang="zh-CN" dirty="0" smtClean="0"/>
              <a:t>图同构</a:t>
            </a:r>
            <a:r>
              <a:rPr lang="zh-CN" altLang="en-US" dirty="0" smtClean="0"/>
              <a:t>与否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图片 3" descr="https://edu-image.nosdn.127.net/27B3249A11A840C2E51C77774C30704B.png?imageView&amp;thumbnail=890x0&amp;quality=100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786037"/>
            <a:ext cx="300037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https://edu-image.nosdn.127.net/03190A8A47438407E499DB21EDD3D63F.png?imageView&amp;thumbnail=890x0&amp;quality=10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866" y="5445224"/>
            <a:ext cx="4467225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476672"/>
            <a:ext cx="91440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6.</a:t>
            </a:r>
            <a:r>
              <a:rPr lang="zh-CN" altLang="zh-CN" dirty="0" smtClean="0"/>
              <a:t>已知</a:t>
            </a:r>
            <a:r>
              <a:rPr lang="zh-CN" altLang="zh-CN" dirty="0"/>
              <a:t>无向图</a:t>
            </a:r>
            <a:r>
              <a:rPr lang="en-US" altLang="zh-CN" dirty="0"/>
              <a:t>G</a:t>
            </a:r>
            <a:r>
              <a:rPr lang="zh-CN" altLang="zh-CN" dirty="0"/>
              <a:t>如下图所示，</a:t>
            </a:r>
            <a:br>
              <a:rPr lang="en-US" altLang="zh-CN" dirty="0"/>
            </a:br>
            <a:r>
              <a:rPr lang="en-US" altLang="zh-CN" dirty="0"/>
              <a:t>(a) </a:t>
            </a:r>
            <a:r>
              <a:rPr lang="zh-CN" altLang="zh-CN" dirty="0"/>
              <a:t>求顶点数和边数；</a:t>
            </a:r>
            <a:br>
              <a:rPr lang="en-US" altLang="zh-CN" dirty="0"/>
            </a:br>
            <a:r>
              <a:rPr lang="en-US" altLang="zh-CN" dirty="0"/>
              <a:t>(b) </a:t>
            </a:r>
            <a:r>
              <a:rPr lang="zh-CN" altLang="zh-CN" dirty="0"/>
              <a:t>写出各顶点的度数，并验证握手定理及其推论；</a:t>
            </a:r>
            <a:br>
              <a:rPr lang="en-US" altLang="zh-CN" dirty="0"/>
            </a:br>
            <a:r>
              <a:rPr lang="en-US" altLang="zh-CN" dirty="0"/>
              <a:t>(c) </a:t>
            </a:r>
            <a:r>
              <a:rPr lang="zh-CN" altLang="zh-CN" dirty="0"/>
              <a:t>指出图</a:t>
            </a:r>
            <a:r>
              <a:rPr lang="en-US" altLang="zh-CN" dirty="0"/>
              <a:t>G</a:t>
            </a:r>
            <a:r>
              <a:rPr lang="zh-CN" altLang="zh-CN" dirty="0"/>
              <a:t>中的重边、环、孤立顶点、悬挂顶点、悬挂边；</a:t>
            </a:r>
            <a:br>
              <a:rPr lang="en-US" altLang="zh-CN" dirty="0"/>
            </a:br>
            <a:r>
              <a:rPr lang="en-US" altLang="zh-CN" dirty="0"/>
              <a:t>(d) </a:t>
            </a:r>
            <a:r>
              <a:rPr lang="zh-CN" altLang="zh-CN" dirty="0"/>
              <a:t>要使图</a:t>
            </a:r>
            <a:r>
              <a:rPr lang="en-US" altLang="zh-CN" dirty="0"/>
              <a:t>G</a:t>
            </a:r>
            <a:r>
              <a:rPr lang="zh-CN" altLang="zh-CN" dirty="0"/>
              <a:t>成为简单图至少需要删去几条边？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图片 3" descr="https://edu-image.nosdn.127.net/68563D35B5CD95C1CCC686DCF463B74F.png?imageView&amp;thumbnail=890x0&amp;quality=100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501008"/>
            <a:ext cx="4896544" cy="3312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dirty="0"/>
              <a:t>下列定义正确的是</a:t>
            </a:r>
            <a:r>
              <a:rPr lang="en-US" altLang="zh-CN" dirty="0" smtClean="0"/>
              <a:t>____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A</a:t>
            </a:r>
            <a:r>
              <a:rPr lang="en-US" altLang="zh-CN" b="1" dirty="0" smtClean="0"/>
              <a:t>.</a:t>
            </a:r>
            <a:r>
              <a:rPr lang="zh-CN" altLang="zh-CN" dirty="0" smtClean="0"/>
              <a:t>含</a:t>
            </a:r>
            <a:r>
              <a:rPr lang="zh-CN" altLang="zh-CN" dirty="0"/>
              <a:t>平行边和环的图称为多重图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B</a:t>
            </a:r>
            <a:r>
              <a:rPr lang="en-US" altLang="zh-CN" b="1" dirty="0" smtClean="0"/>
              <a:t>.</a:t>
            </a:r>
            <a:r>
              <a:rPr lang="zh-CN" altLang="zh-CN" dirty="0" smtClean="0"/>
              <a:t>不</a:t>
            </a:r>
            <a:r>
              <a:rPr lang="zh-CN" altLang="zh-CN" dirty="0"/>
              <a:t>含平行边或环的图称为简单图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C</a:t>
            </a:r>
            <a:r>
              <a:rPr lang="en-US" altLang="zh-CN" b="1" dirty="0" smtClean="0"/>
              <a:t>.</a:t>
            </a:r>
            <a:r>
              <a:rPr lang="zh-CN" altLang="zh-CN" dirty="0" smtClean="0"/>
              <a:t>不</a:t>
            </a:r>
            <a:r>
              <a:rPr lang="zh-CN" altLang="zh-CN" dirty="0"/>
              <a:t>含平行边和环的图称为简单图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D</a:t>
            </a:r>
            <a:r>
              <a:rPr lang="en-US" altLang="zh-CN" b="1" dirty="0" smtClean="0"/>
              <a:t>.</a:t>
            </a:r>
            <a:r>
              <a:rPr lang="zh-CN" altLang="zh-CN" dirty="0" smtClean="0"/>
              <a:t>含</a:t>
            </a:r>
            <a:r>
              <a:rPr lang="zh-CN" altLang="zh-CN" dirty="0"/>
              <a:t>平行边或环的图称为多重图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下列数组中，不能构成无向图的度数列的数组</a:t>
            </a:r>
            <a:r>
              <a:rPr lang="zh-CN" altLang="zh-CN" dirty="0" smtClean="0"/>
              <a:t>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A. (2,2,2,2,2)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B. (1,1,1,2,3)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C. (1,3,3,3)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D. (1,2,3,4,5)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设无向图</a:t>
            </a:r>
            <a:r>
              <a:rPr lang="en-US" altLang="zh-CN" dirty="0"/>
              <a:t>G</a:t>
            </a:r>
            <a:r>
              <a:rPr lang="zh-CN" altLang="zh-CN" dirty="0"/>
              <a:t>的邻接矩阵</a:t>
            </a:r>
            <a:r>
              <a:rPr lang="zh-CN" altLang="zh-CN" dirty="0" smtClean="0"/>
              <a:t>为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/>
              <a:t>则</a:t>
            </a:r>
            <a:r>
              <a:rPr lang="en-US" altLang="zh-CN" dirty="0"/>
              <a:t>G</a:t>
            </a:r>
            <a:r>
              <a:rPr lang="zh-CN" altLang="zh-CN" dirty="0"/>
              <a:t>的顶点数与边数分别</a:t>
            </a:r>
            <a:r>
              <a:rPr lang="zh-CN" altLang="zh-CN" dirty="0" smtClean="0"/>
              <a:t>为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686" y="1722145"/>
            <a:ext cx="2638425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b="1" dirty="0"/>
              <a:t>设无向图</a:t>
            </a:r>
            <a:r>
              <a:rPr lang="en-US" altLang="zh-CN" b="1" dirty="0"/>
              <a:t>G=&lt;V,E&gt;</a:t>
            </a:r>
            <a:r>
              <a:rPr lang="zh-CN" altLang="zh-CN" b="1" dirty="0"/>
              <a:t>如图所示，其中</a:t>
            </a:r>
            <a:r>
              <a:rPr lang="en-US" altLang="zh-CN" b="1" dirty="0"/>
              <a:t>V={</a:t>
            </a:r>
            <a:r>
              <a:rPr lang="en-US" altLang="zh-CN" b="1" dirty="0" err="1"/>
              <a:t>a,b,c,d,e</a:t>
            </a:r>
            <a:r>
              <a:rPr lang="en-US" altLang="zh-CN" b="1" dirty="0"/>
              <a:t>}, E={e1,e2,e3,e4,e5}</a:t>
            </a:r>
            <a:r>
              <a:rPr lang="zh-CN" altLang="zh-CN" b="1" dirty="0"/>
              <a:t>。</a:t>
            </a:r>
            <a:endParaRPr lang="zh-CN" altLang="zh-CN" dirty="0"/>
          </a:p>
          <a:p>
            <a:pPr marL="0" indent="0">
              <a:buNone/>
            </a:pPr>
            <a:r>
              <a:rPr lang="pt-BR" altLang="zh-CN" b="1" dirty="0"/>
              <a:t>(1) </a:t>
            </a:r>
            <a:r>
              <a:rPr lang="zh-CN" altLang="zh-CN" b="1" dirty="0"/>
              <a:t>写出</a:t>
            </a:r>
            <a:r>
              <a:rPr lang="pt-BR" altLang="zh-CN" b="1" dirty="0"/>
              <a:t>G</a:t>
            </a:r>
            <a:r>
              <a:rPr lang="zh-CN" altLang="zh-CN" b="1" dirty="0"/>
              <a:t>的关联矩阵</a:t>
            </a:r>
            <a:r>
              <a:rPr lang="zh-CN" altLang="zh-CN" b="1" dirty="0" smtClean="0"/>
              <a:t>。</a:t>
            </a:r>
            <a:endParaRPr lang="zh-CN" altLang="zh-CN" dirty="0"/>
          </a:p>
          <a:p>
            <a:pPr marL="0" indent="0">
              <a:buNone/>
            </a:pPr>
            <a:r>
              <a:rPr lang="pt-BR" altLang="zh-CN" b="1" dirty="0"/>
              <a:t>(2) </a:t>
            </a:r>
            <a:r>
              <a:rPr lang="zh-CN" altLang="zh-CN" b="1" dirty="0"/>
              <a:t>说明如何从关联矩阵中判断一个结点为割点</a:t>
            </a:r>
            <a:r>
              <a:rPr lang="zh-CN" altLang="zh-CN" b="1" dirty="0" smtClean="0"/>
              <a:t>，一</a:t>
            </a:r>
            <a:r>
              <a:rPr lang="zh-CN" altLang="zh-CN" b="1" dirty="0"/>
              <a:t>条边为割边。</a:t>
            </a:r>
            <a:r>
              <a:rPr lang="en-US" altLang="zh-CN" b="1" dirty="0"/>
              <a:t>  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(3) </a:t>
            </a:r>
            <a:r>
              <a:rPr lang="zh-CN" altLang="zh-CN" b="1" dirty="0"/>
              <a:t>求</a:t>
            </a:r>
            <a:r>
              <a:rPr lang="en-US" altLang="zh-CN" b="1" dirty="0"/>
              <a:t>G</a:t>
            </a:r>
            <a:r>
              <a:rPr lang="zh-CN" altLang="zh-CN" b="1" dirty="0"/>
              <a:t>的割点、割边。</a:t>
            </a:r>
            <a:r>
              <a:rPr lang="en-US" altLang="zh-CN" b="1" dirty="0"/>
              <a:t>  </a:t>
            </a:r>
            <a:r>
              <a:rPr lang="en-US" altLang="zh-CN" b="1" dirty="0" smtClean="0"/>
              <a:t>                            </a:t>
            </a:r>
            <a:endParaRPr lang="zh-CN" altLang="zh-CN" dirty="0"/>
          </a:p>
          <a:p>
            <a:pPr marL="0" indent="0">
              <a:buNone/>
            </a:pPr>
            <a:r>
              <a:rPr lang="pt-BR" altLang="zh-CN" b="1" dirty="0"/>
              <a:t>(4) </a:t>
            </a:r>
            <a:r>
              <a:rPr lang="zh-CN" altLang="zh-CN" b="1" dirty="0"/>
              <a:t>求</a:t>
            </a:r>
            <a:r>
              <a:rPr lang="pt-BR" altLang="zh-CN" b="1" dirty="0"/>
              <a:t>G</a:t>
            </a:r>
            <a:r>
              <a:rPr lang="zh-CN" altLang="zh-CN" b="1" dirty="0"/>
              <a:t>的补图</a:t>
            </a:r>
            <a:r>
              <a:rPr lang="zh-CN" altLang="zh-CN" b="1" dirty="0" smtClean="0"/>
              <a:t>。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861449"/>
            <a:ext cx="3144118" cy="1840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476672"/>
            <a:ext cx="5760640" cy="6066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b="1" dirty="0"/>
              <a:t>设有向图</a:t>
            </a:r>
            <a:r>
              <a:rPr lang="en-US" altLang="zh-CN" b="1" dirty="0"/>
              <a:t>G=&lt;V,E&gt;</a:t>
            </a:r>
            <a:r>
              <a:rPr lang="zh-CN" altLang="zh-CN" b="1" dirty="0"/>
              <a:t>如图所示，其中</a:t>
            </a:r>
            <a:r>
              <a:rPr lang="en-US" altLang="zh-CN" b="1" dirty="0"/>
              <a:t>V={</a:t>
            </a:r>
            <a:r>
              <a:rPr lang="en-US" altLang="zh-CN" b="1" dirty="0" err="1"/>
              <a:t>a,b,c,d</a:t>
            </a:r>
            <a:r>
              <a:rPr lang="en-US" altLang="zh-CN" b="1" dirty="0"/>
              <a:t>},  E={&lt;</a:t>
            </a:r>
            <a:r>
              <a:rPr lang="en-US" altLang="zh-CN" b="1" dirty="0" err="1"/>
              <a:t>a,b</a:t>
            </a:r>
            <a:r>
              <a:rPr lang="en-US" altLang="zh-CN" b="1" dirty="0"/>
              <a:t>&gt;,&lt;</a:t>
            </a:r>
            <a:r>
              <a:rPr lang="en-US" altLang="zh-CN" b="1" dirty="0" err="1"/>
              <a:t>a,c</a:t>
            </a:r>
            <a:r>
              <a:rPr lang="en-US" altLang="zh-CN" b="1" dirty="0"/>
              <a:t>&gt;,&lt;</a:t>
            </a:r>
            <a:r>
              <a:rPr lang="en-US" altLang="zh-CN" b="1" dirty="0" err="1"/>
              <a:t>b,c</a:t>
            </a:r>
            <a:r>
              <a:rPr lang="en-US" altLang="zh-CN" b="1" dirty="0"/>
              <a:t>&gt;,&lt;</a:t>
            </a:r>
            <a:r>
              <a:rPr lang="en-US" altLang="zh-CN" b="1" dirty="0" err="1"/>
              <a:t>b,d</a:t>
            </a:r>
            <a:r>
              <a:rPr lang="en-US" altLang="zh-CN" b="1" dirty="0"/>
              <a:t>&gt;,&lt;</a:t>
            </a:r>
            <a:r>
              <a:rPr lang="en-US" altLang="zh-CN" b="1" dirty="0" err="1"/>
              <a:t>c,b</a:t>
            </a:r>
            <a:r>
              <a:rPr lang="en-US" altLang="zh-CN" b="1" dirty="0"/>
              <a:t>&gt;,&lt;</a:t>
            </a:r>
            <a:r>
              <a:rPr lang="en-US" altLang="zh-CN" b="1" dirty="0" err="1"/>
              <a:t>d,b</a:t>
            </a:r>
            <a:r>
              <a:rPr lang="en-US" altLang="zh-CN" b="1" dirty="0"/>
              <a:t>&gt;,&lt;</a:t>
            </a:r>
            <a:r>
              <a:rPr lang="en-US" altLang="zh-CN" b="1" dirty="0" err="1"/>
              <a:t>d,c</a:t>
            </a:r>
            <a:r>
              <a:rPr lang="en-US" altLang="zh-CN" b="1" dirty="0"/>
              <a:t>&gt;}</a:t>
            </a:r>
            <a:r>
              <a:rPr lang="zh-CN" altLang="zh-CN" b="1" dirty="0"/>
              <a:t>。</a:t>
            </a:r>
            <a:endParaRPr lang="zh-CN" altLang="zh-CN" dirty="0"/>
          </a:p>
          <a:p>
            <a:pPr marL="0" indent="0">
              <a:buNone/>
            </a:pPr>
            <a:r>
              <a:rPr lang="pt-BR" altLang="zh-CN" b="1" dirty="0"/>
              <a:t>(1) </a:t>
            </a:r>
            <a:r>
              <a:rPr lang="zh-CN" altLang="zh-CN" b="1" dirty="0"/>
              <a:t>写出</a:t>
            </a:r>
            <a:r>
              <a:rPr lang="pt-BR" altLang="zh-CN" b="1" dirty="0"/>
              <a:t>G</a:t>
            </a:r>
            <a:r>
              <a:rPr lang="zh-CN" altLang="zh-CN" b="1" dirty="0"/>
              <a:t>的邻接矩阵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pPr marL="0" indent="0">
              <a:buNone/>
            </a:pPr>
            <a:r>
              <a:rPr lang="pt-BR" altLang="zh-CN" b="1" dirty="0" smtClean="0"/>
              <a:t>(</a:t>
            </a:r>
            <a:r>
              <a:rPr lang="pt-BR" altLang="zh-CN" b="1" dirty="0"/>
              <a:t>2) G</a:t>
            </a:r>
            <a:r>
              <a:rPr lang="zh-CN" altLang="zh-CN" b="1" dirty="0"/>
              <a:t>是哪类连通图？ 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(</a:t>
            </a:r>
            <a:r>
              <a:rPr lang="en-US" altLang="zh-CN" b="1" dirty="0"/>
              <a:t>3) G</a:t>
            </a:r>
            <a:r>
              <a:rPr lang="zh-CN" altLang="zh-CN" b="1" dirty="0"/>
              <a:t>中长度为</a:t>
            </a:r>
            <a:r>
              <a:rPr lang="en-US" altLang="zh-CN" b="1" dirty="0"/>
              <a:t>3</a:t>
            </a:r>
            <a:r>
              <a:rPr lang="zh-CN" altLang="zh-CN" b="1" dirty="0"/>
              <a:t>的通路总数是多少？其中有几条回路</a:t>
            </a:r>
            <a:r>
              <a:rPr lang="zh-CN" altLang="zh-CN" b="1" dirty="0" smtClean="0"/>
              <a:t>？</a:t>
            </a:r>
            <a:endParaRPr lang="zh-CN" altLang="zh-CN" dirty="0"/>
          </a:p>
          <a:p>
            <a:pPr marL="0" indent="0">
              <a:buNone/>
            </a:pPr>
            <a:r>
              <a:rPr lang="pt-BR" altLang="zh-CN" b="1" dirty="0"/>
              <a:t>(4) </a:t>
            </a:r>
            <a:r>
              <a:rPr lang="zh-CN" altLang="zh-CN" b="1" dirty="0"/>
              <a:t>若有向图</a:t>
            </a:r>
            <a:r>
              <a:rPr lang="pt-BR" altLang="zh-CN" b="1" dirty="0"/>
              <a:t>D</a:t>
            </a:r>
            <a:r>
              <a:rPr lang="zh-CN" altLang="zh-CN" b="1" dirty="0"/>
              <a:t>中只有</a:t>
            </a:r>
            <a:r>
              <a:rPr lang="pt-BR" altLang="zh-CN" b="1" dirty="0"/>
              <a:t>2</a:t>
            </a:r>
            <a:r>
              <a:rPr lang="zh-CN" altLang="zh-CN" b="1" dirty="0"/>
              <a:t>个奇数度结点，它们一个可</a:t>
            </a:r>
            <a:r>
              <a:rPr lang="zh-CN" altLang="zh-CN" b="1" dirty="0" smtClean="0"/>
              <a:t>达另</a:t>
            </a:r>
            <a:r>
              <a:rPr lang="zh-CN" altLang="zh-CN" b="1" dirty="0"/>
              <a:t>一个或相互可以到达吗？请举例说明</a:t>
            </a:r>
            <a:r>
              <a:rPr lang="zh-CN" altLang="zh-CN" b="1" dirty="0" smtClean="0"/>
              <a:t>。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908720"/>
            <a:ext cx="4355976" cy="4032448"/>
          </a:xfrm>
          <a:prstGeom prst="rect">
            <a:avLst/>
          </a:prstGeom>
          <a:noFill/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5" y="3052762"/>
            <a:ext cx="709811" cy="2076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984</Words>
  <Application>WPS 演示</Application>
  <PresentationFormat>全屏显示(4:3)</PresentationFormat>
  <Paragraphs>70</Paragraphs>
  <Slides>12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Office 主题​​</vt:lpstr>
      <vt:lpstr>1.（  ）与右图同构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szu</cp:lastModifiedBy>
  <cp:revision>21</cp:revision>
  <dcterms:created xsi:type="dcterms:W3CDTF">2018-05-29T10:51:00Z</dcterms:created>
  <dcterms:modified xsi:type="dcterms:W3CDTF">2021-12-10T00:29:00Z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