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08" autoAdjust="0"/>
  </p:normalViewPr>
  <p:slideViewPr>
    <p:cSldViewPr>
      <p:cViewPr varScale="1">
        <p:scale>
          <a:sx n="59" d="100"/>
          <a:sy n="59" d="100"/>
        </p:scale>
        <p:origin x="81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E33FB-D0F0-4E3E-84EA-49DB56DF61C0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167A4-A671-4F69-8592-987FFDF07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9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4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9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</a:p>
          <a:p>
            <a:r>
              <a:rPr lang="en-US" altLang="zh-CN" dirty="0" smtClean="0"/>
              <a:t>28</a:t>
            </a:r>
          </a:p>
          <a:p>
            <a:r>
              <a:rPr lang="en-US" altLang="zh-CN" dirty="0" smtClean="0"/>
              <a:t>Y</a:t>
            </a:r>
          </a:p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7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5,8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167A4-A671-4F69-8592-987FFDF071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86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8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8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6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0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8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5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4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013AB-3416-4F0D-91C1-652F7DCC31D6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EECC-EBD7-4C2D-B9A8-83CDFD2D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8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zh-CN" dirty="0" smtClean="0"/>
              <a:t>（</a:t>
            </a:r>
            <a:r>
              <a:rPr lang="en-US" altLang="zh-CN" dirty="0" smtClean="0"/>
              <a:t>  </a:t>
            </a:r>
            <a:r>
              <a:rPr lang="zh-CN" altLang="zh-CN" dirty="0" smtClean="0"/>
              <a:t>）与</a:t>
            </a:r>
            <a:r>
              <a:rPr lang="zh-CN" altLang="en-US" dirty="0" smtClean="0"/>
              <a:t>右</a:t>
            </a:r>
            <a:r>
              <a:rPr lang="zh-CN" altLang="zh-CN" dirty="0" smtClean="0"/>
              <a:t>图同构</a:t>
            </a:r>
            <a:endParaRPr lang="zh-CN" altLang="en-US" dirty="0"/>
          </a:p>
        </p:txBody>
      </p:sp>
      <p:pic>
        <p:nvPicPr>
          <p:cNvPr id="4" name="内容占位符 3" descr="https://edu-image.nosdn.127.net/CA75314031C04CB9FBFDCB198F19EEFE.png?imageView&amp;thumbnail=890x0&amp;quality=100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2656"/>
            <a:ext cx="2232248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s://edu-image.nosdn.127.net/835F6F39A5772522C357833A4FBFCFD6.png?imageView&amp;thumbnail=890x0&amp;quality=10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40" y="2276872"/>
            <a:ext cx="2647950" cy="178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https://edu-image.nosdn.127.net/ECB4CCC407F239F118717A655347DA0F.png?imageView&amp;thumbnail=890x0&amp;quality=10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2861310" cy="19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s://edu-image.nosdn.127.net/5662EC8D5B4DE00ED0982FEF485E7F51.png?imageView&amp;thumbnail=890x0&amp;quality=10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" y="4405312"/>
            <a:ext cx="289496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https://edu-image.nosdn.127.net/E62A9D5A4C90FDC48064D962E831BAA3.png?imageView&amp;thumbnail=890x0&amp;quality=10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602202"/>
            <a:ext cx="2626995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11560" y="2492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260" y="23217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3960" y="4417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84318" y="44175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86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zh-CN" dirty="0" smtClean="0"/>
              <a:t>下</a:t>
            </a:r>
            <a:r>
              <a:rPr lang="zh-CN" altLang="zh-CN" dirty="0"/>
              <a:t>图中，（</a:t>
            </a:r>
            <a:r>
              <a:rPr lang="en-US" altLang="zh-CN" dirty="0"/>
              <a:t>    </a:t>
            </a:r>
            <a:r>
              <a:rPr lang="zh-CN" altLang="zh-CN" dirty="0"/>
              <a:t>）不是桥。</a:t>
            </a:r>
          </a:p>
          <a:p>
            <a:endParaRPr lang="zh-CN" altLang="en-US" dirty="0"/>
          </a:p>
        </p:txBody>
      </p:sp>
      <p:pic>
        <p:nvPicPr>
          <p:cNvPr id="4" name="图片 3" descr="https://edu-image.nosdn.127.net/03D3691DDC83D5819C6ECF62BEA170EE.png?imageView&amp;thumbnail=890x0&amp;quality=1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514600"/>
            <a:ext cx="43434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2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zh-CN" dirty="0" smtClean="0"/>
              <a:t>具有</a:t>
            </a:r>
            <a:r>
              <a:rPr lang="en-US" altLang="zh-CN" dirty="0"/>
              <a:t>13</a:t>
            </a:r>
            <a:r>
              <a:rPr lang="zh-CN" altLang="zh-CN" dirty="0"/>
              <a:t>条边的无向图</a:t>
            </a:r>
            <a:r>
              <a:rPr lang="en-US" altLang="zh-CN" b="1" i="1" dirty="0"/>
              <a:t>G</a:t>
            </a:r>
            <a:r>
              <a:rPr lang="zh-CN" altLang="zh-CN" dirty="0"/>
              <a:t>中有</a:t>
            </a:r>
            <a:r>
              <a:rPr lang="en-US" altLang="zh-CN" dirty="0"/>
              <a:t>3</a:t>
            </a:r>
            <a:r>
              <a:rPr lang="zh-CN" altLang="zh-CN" dirty="0"/>
              <a:t>个</a:t>
            </a:r>
            <a:r>
              <a:rPr lang="en-US" altLang="zh-CN" dirty="0"/>
              <a:t>2</a:t>
            </a:r>
            <a:r>
              <a:rPr lang="zh-CN" altLang="zh-CN" dirty="0"/>
              <a:t>度顶点、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3</a:t>
            </a:r>
            <a:r>
              <a:rPr lang="zh-CN" altLang="zh-CN" dirty="0"/>
              <a:t>度顶点、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/>
              <a:t>4</a:t>
            </a:r>
            <a:r>
              <a:rPr lang="zh-CN" altLang="zh-CN" dirty="0"/>
              <a:t>度顶点和若干个</a:t>
            </a:r>
            <a:r>
              <a:rPr lang="en-US" altLang="zh-CN" dirty="0"/>
              <a:t>5</a:t>
            </a:r>
            <a:r>
              <a:rPr lang="zh-CN" altLang="zh-CN" dirty="0"/>
              <a:t>度顶点，则</a:t>
            </a:r>
            <a:r>
              <a:rPr lang="en-US" altLang="zh-CN" b="1" i="1" dirty="0"/>
              <a:t>G</a:t>
            </a:r>
            <a:r>
              <a:rPr lang="zh-CN" altLang="zh-CN" dirty="0"/>
              <a:t>的阶数是</a:t>
            </a:r>
            <a:r>
              <a:rPr lang="en-US" altLang="zh-CN" dirty="0"/>
              <a:t>________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K</a:t>
            </a:r>
            <a:r>
              <a:rPr lang="en-US" altLang="zh-CN" sz="2400" dirty="0" smtClean="0"/>
              <a:t>8</a:t>
            </a:r>
            <a:r>
              <a:rPr lang="en-US" altLang="zh-CN" dirty="0" smtClean="0"/>
              <a:t>中有</a:t>
            </a:r>
            <a:r>
              <a:rPr lang="en-US" altLang="zh-CN" dirty="0"/>
              <a:t>________条边</a:t>
            </a:r>
            <a:r>
              <a:rPr lang="en-US" altLang="zh-CN" dirty="0" smtClean="0"/>
              <a:t>。</a:t>
            </a:r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判断</a:t>
            </a:r>
            <a:r>
              <a:rPr lang="zh-CN" altLang="zh-CN" dirty="0" smtClean="0"/>
              <a:t>以下</a:t>
            </a:r>
            <a:r>
              <a:rPr lang="zh-CN" altLang="zh-CN" dirty="0"/>
              <a:t>两</a:t>
            </a:r>
            <a:r>
              <a:rPr lang="zh-CN" altLang="zh-CN" dirty="0" smtClean="0"/>
              <a:t>图同构</a:t>
            </a:r>
            <a:r>
              <a:rPr lang="zh-CN" altLang="en-US" dirty="0" smtClean="0"/>
              <a:t>与否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 descr="https://edu-image.nosdn.127.net/27B3249A11A840C2E51C77774C30704B.png?imageView&amp;thumbnail=890x0&amp;quality=1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6037"/>
            <a:ext cx="30003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https://edu-image.nosdn.127.net/03190A8A47438407E499DB21EDD3D63F.png?imageView&amp;thumbnail=890x0&amp;quality=10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6" y="5445224"/>
            <a:ext cx="4467225" cy="51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0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zh-CN" dirty="0" smtClean="0"/>
              <a:t>已知</a:t>
            </a:r>
            <a:r>
              <a:rPr lang="zh-CN" altLang="zh-CN" dirty="0"/>
              <a:t>无向图</a:t>
            </a:r>
            <a:r>
              <a:rPr lang="en-US" altLang="zh-CN" dirty="0"/>
              <a:t>G</a:t>
            </a:r>
            <a:r>
              <a:rPr lang="zh-CN" altLang="zh-CN" dirty="0"/>
              <a:t>如下图所示，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(a) </a:t>
            </a:r>
            <a:r>
              <a:rPr lang="zh-CN" altLang="zh-CN" dirty="0"/>
              <a:t>求顶点数和边数；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(b) </a:t>
            </a:r>
            <a:r>
              <a:rPr lang="zh-CN" altLang="zh-CN" dirty="0"/>
              <a:t>写出各顶点的度数，并验证握手定理及其推论；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(c) </a:t>
            </a:r>
            <a:r>
              <a:rPr lang="zh-CN" altLang="zh-CN" dirty="0"/>
              <a:t>指出图</a:t>
            </a:r>
            <a:r>
              <a:rPr lang="en-US" altLang="zh-CN" dirty="0"/>
              <a:t>G</a:t>
            </a:r>
            <a:r>
              <a:rPr lang="zh-CN" altLang="zh-CN" dirty="0"/>
              <a:t>中的重边、环、孤立顶点、悬挂顶点、悬挂边；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(d) </a:t>
            </a:r>
            <a:r>
              <a:rPr lang="zh-CN" altLang="zh-CN" dirty="0"/>
              <a:t>要使图</a:t>
            </a:r>
            <a:r>
              <a:rPr lang="en-US" altLang="zh-CN" dirty="0"/>
              <a:t>G</a:t>
            </a:r>
            <a:r>
              <a:rPr lang="zh-CN" altLang="zh-CN" dirty="0"/>
              <a:t>成为简单图至少需要删去几条边？</a:t>
            </a:r>
          </a:p>
          <a:p>
            <a:endParaRPr lang="zh-CN" altLang="en-US" dirty="0"/>
          </a:p>
        </p:txBody>
      </p:sp>
      <p:pic>
        <p:nvPicPr>
          <p:cNvPr id="4" name="图片 3" descr="https://edu-image.nosdn.127.net/68563D35B5CD95C1CCC686DCF463B74F.png?imageView&amp;thumbnail=890x0&amp;quality=1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4896544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1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下列定义正确的是</a:t>
            </a:r>
            <a:r>
              <a:rPr lang="en-US" altLang="zh-CN" dirty="0" smtClean="0"/>
              <a:t>____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A</a:t>
            </a:r>
            <a:r>
              <a:rPr lang="en-US" altLang="zh-CN" b="1" dirty="0" smtClean="0"/>
              <a:t>.</a:t>
            </a:r>
            <a:r>
              <a:rPr lang="zh-CN" altLang="zh-CN" dirty="0" smtClean="0"/>
              <a:t>含</a:t>
            </a:r>
            <a:r>
              <a:rPr lang="zh-CN" altLang="zh-CN" dirty="0"/>
              <a:t>平行边和环的图称为多重图</a:t>
            </a:r>
          </a:p>
          <a:p>
            <a:pPr marL="0" indent="0">
              <a:buNone/>
            </a:pPr>
            <a:r>
              <a:rPr lang="en-US" altLang="zh-CN" b="1" dirty="0"/>
              <a:t>B</a:t>
            </a:r>
            <a:r>
              <a:rPr lang="en-US" altLang="zh-CN" b="1" dirty="0" smtClean="0"/>
              <a:t>.</a:t>
            </a:r>
            <a:r>
              <a:rPr lang="zh-CN" altLang="zh-CN" dirty="0" smtClean="0"/>
              <a:t>不</a:t>
            </a:r>
            <a:r>
              <a:rPr lang="zh-CN" altLang="zh-CN" dirty="0"/>
              <a:t>含平行边或环的图称为简单图</a:t>
            </a:r>
          </a:p>
          <a:p>
            <a:pPr marL="0" indent="0">
              <a:buNone/>
            </a:pPr>
            <a:r>
              <a:rPr lang="en-US" altLang="zh-CN" b="1" dirty="0"/>
              <a:t>C</a:t>
            </a:r>
            <a:r>
              <a:rPr lang="en-US" altLang="zh-CN" b="1" dirty="0" smtClean="0"/>
              <a:t>.</a:t>
            </a:r>
            <a:r>
              <a:rPr lang="zh-CN" altLang="zh-CN" dirty="0" smtClean="0"/>
              <a:t>不</a:t>
            </a:r>
            <a:r>
              <a:rPr lang="zh-CN" altLang="zh-CN" dirty="0"/>
              <a:t>含平行边和环的图称为简单图</a:t>
            </a:r>
          </a:p>
          <a:p>
            <a:pPr marL="0" indent="0">
              <a:buNone/>
            </a:pPr>
            <a:r>
              <a:rPr lang="en-US" altLang="zh-CN" b="1" dirty="0"/>
              <a:t>D</a:t>
            </a:r>
            <a:r>
              <a:rPr lang="en-US" altLang="zh-CN" b="1" dirty="0" smtClean="0"/>
              <a:t>.</a:t>
            </a:r>
            <a:r>
              <a:rPr lang="zh-CN" altLang="zh-CN" dirty="0" smtClean="0"/>
              <a:t>含</a:t>
            </a:r>
            <a:r>
              <a:rPr lang="zh-CN" altLang="zh-CN" dirty="0"/>
              <a:t>平行边或环的图称为多重图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05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下列数组中，不能构成无向图的度数列的数组</a:t>
            </a:r>
            <a:r>
              <a:rPr lang="zh-CN" altLang="zh-CN" dirty="0" smtClean="0"/>
              <a:t>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A. (2,2,2,2,2)</a:t>
            </a:r>
          </a:p>
          <a:p>
            <a:pPr marL="0" indent="0">
              <a:buNone/>
            </a:pPr>
            <a:r>
              <a:rPr lang="en-US" altLang="zh-CN" dirty="0" smtClean="0"/>
              <a:t>B. (1,1,1,2,3)</a:t>
            </a:r>
          </a:p>
          <a:p>
            <a:pPr marL="0" indent="0">
              <a:buNone/>
            </a:pPr>
            <a:r>
              <a:rPr lang="en-US" altLang="zh-CN" dirty="0" smtClean="0"/>
              <a:t>C. (1,3,3,3)</a:t>
            </a:r>
          </a:p>
          <a:p>
            <a:pPr marL="0" indent="0">
              <a:buNone/>
            </a:pPr>
            <a:r>
              <a:rPr lang="en-US" altLang="zh-CN" dirty="0" smtClean="0"/>
              <a:t>D. (1,2,3,4,5)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31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设图</a:t>
            </a:r>
            <a:r>
              <a:rPr lang="en-US" altLang="zh-CN" dirty="0"/>
              <a:t>G</a:t>
            </a:r>
            <a:r>
              <a:rPr lang="zh-CN" altLang="zh-CN" dirty="0"/>
              <a:t>的相邻矩阵</a:t>
            </a:r>
            <a:r>
              <a:rPr lang="zh-CN" altLang="zh-CN" dirty="0" smtClean="0"/>
              <a:t>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则</a:t>
            </a:r>
            <a:r>
              <a:rPr lang="en-US" altLang="zh-CN" dirty="0"/>
              <a:t>G</a:t>
            </a:r>
            <a:r>
              <a:rPr lang="zh-CN" altLang="zh-CN" dirty="0"/>
              <a:t>的顶点数与边数分别</a:t>
            </a:r>
            <a:r>
              <a:rPr lang="zh-CN" altLang="zh-CN" dirty="0" smtClean="0"/>
              <a:t>为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28800"/>
            <a:ext cx="26384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6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201</Words>
  <Application>Microsoft Office PowerPoint</Application>
  <PresentationFormat>全屏显示(4:3)</PresentationFormat>
  <Paragraphs>43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主题​​</vt:lpstr>
      <vt:lpstr>1.（  ）与右图同构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szu</cp:lastModifiedBy>
  <cp:revision>18</cp:revision>
  <dcterms:created xsi:type="dcterms:W3CDTF">2018-05-29T10:51:56Z</dcterms:created>
  <dcterms:modified xsi:type="dcterms:W3CDTF">2018-05-30T02:11:15Z</dcterms:modified>
</cp:coreProperties>
</file>