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8" r:id="rId7"/>
    <p:sldId id="264" r:id="rId8"/>
    <p:sldId id="261" r:id="rId9"/>
    <p:sldId id="267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49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96B7-3425-4956-BD2D-CCB1F2A0407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8A66-9760-4D37-BE2E-49FF5ED88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P(4,2)=12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4!=24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6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8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5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0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lain" startAt="15"/>
            </a:pPr>
            <a:r>
              <a:rPr lang="en-US" altLang="zh-CN" dirty="0" smtClean="0"/>
              <a:t>6  B</a:t>
            </a:r>
          </a:p>
          <a:p>
            <a:pPr marL="228600" indent="-228600">
              <a:buAutoNum type="arabicPlain" startAt="15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2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38A66-9760-4D37-BE2E-49FF5ED88E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6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3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8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9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1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4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6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3040-574D-463E-8142-6D7EFAB2946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4C35-1A05-4F3A-A4D8-E6B11A9D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9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09800" y="4510088"/>
            <a:ext cx="470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(2) </a:t>
            </a:r>
            <a:r>
              <a:rPr lang="zh-CN" altLang="en-US" sz="2800" b="1"/>
              <a:t>其中有多少种等价关系？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1965325" y="1354138"/>
            <a:ext cx="4133850" cy="627063"/>
            <a:chOff x="0" y="-11"/>
            <a:chExt cx="2604" cy="395"/>
          </a:xfrm>
        </p:grpSpPr>
        <p:sp>
          <p:nvSpPr>
            <p:cNvPr id="52256" name="Text Box 4"/>
            <p:cNvSpPr txBox="1">
              <a:spLocks noChangeArrowheads="1"/>
            </p:cNvSpPr>
            <p:nvPr/>
          </p:nvSpPr>
          <p:spPr bwMode="auto">
            <a:xfrm>
              <a:off x="0" y="8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 smtClean="0"/>
                <a:t> </a:t>
              </a:r>
              <a:r>
                <a:rPr lang="zh-CN" altLang="en-US" sz="2800" b="1" dirty="0"/>
                <a:t>设</a:t>
              </a:r>
            </a:p>
          </p:txBody>
        </p:sp>
        <p:graphicFrame>
          <p:nvGraphicFramePr>
            <p:cNvPr id="522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6835626"/>
                </p:ext>
              </p:extLst>
            </p:nvPr>
          </p:nvGraphicFramePr>
          <p:xfrm>
            <a:off x="648" y="-11"/>
            <a:ext cx="94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r:id="rId3" imgW="597419" imgH="254221" progId="Equation.DSMT4">
                    <p:embed/>
                  </p:oleObj>
                </mc:Choice>
                <mc:Fallback>
                  <p:oleObj r:id="rId3" imgW="597419" imgH="25422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-11"/>
                          <a:ext cx="94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8" name="Rectangle 6"/>
            <p:cNvSpPr>
              <a:spLocks noChangeArrowheads="1"/>
            </p:cNvSpPr>
            <p:nvPr/>
          </p:nvSpPr>
          <p:spPr bwMode="auto">
            <a:xfrm>
              <a:off x="1758" y="9"/>
              <a:ext cx="8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  <a:r>
                <a:rPr lang="zh-CN" altLang="en-US" sz="2800" b="1"/>
                <a:t>问：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2219326" y="1981201"/>
            <a:ext cx="6873875" cy="519113"/>
            <a:chOff x="0" y="0"/>
            <a:chExt cx="4330" cy="327"/>
          </a:xfrm>
        </p:grpSpPr>
        <p:sp>
          <p:nvSpPr>
            <p:cNvPr id="52253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(1)</a:t>
              </a:r>
            </a:p>
          </p:txBody>
        </p:sp>
        <p:graphicFrame>
          <p:nvGraphicFramePr>
            <p:cNvPr id="52254" name="Object 9"/>
            <p:cNvGraphicFramePr>
              <a:graphicFrameLocks noChangeAspect="1"/>
            </p:cNvGraphicFramePr>
            <p:nvPr/>
          </p:nvGraphicFramePr>
          <p:xfrm>
            <a:off x="378" y="32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" r:id="rId5" imgW="152864" imgH="165603" progId="Equation.DSMT4">
                    <p:embed/>
                  </p:oleObj>
                </mc:Choice>
                <mc:Fallback>
                  <p:oleObj r:id="rId5" imgW="152864" imgH="16560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32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5" name="Rectangle 10"/>
            <p:cNvSpPr>
              <a:spLocks noChangeArrowheads="1"/>
            </p:cNvSpPr>
            <p:nvPr/>
          </p:nvSpPr>
          <p:spPr bwMode="auto">
            <a:xfrm>
              <a:off x="558" y="0"/>
              <a:ext cx="37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上可以定义多少种不同的二元关系？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2235" name="Group 11"/>
          <p:cNvGrpSpPr>
            <a:grpSpLocks/>
          </p:cNvGrpSpPr>
          <p:nvPr/>
        </p:nvGrpSpPr>
        <p:grpSpPr bwMode="auto">
          <a:xfrm>
            <a:off x="1981201" y="2649538"/>
            <a:ext cx="5794375" cy="1160462"/>
            <a:chOff x="0" y="0"/>
            <a:chExt cx="3650" cy="731"/>
          </a:xfrm>
        </p:grpSpPr>
        <p:sp>
          <p:nvSpPr>
            <p:cNvPr id="52244" name="Text Box 12"/>
            <p:cNvSpPr txBox="1">
              <a:spLocks noChangeArrowheads="1"/>
            </p:cNvSpPr>
            <p:nvPr/>
          </p:nvSpPr>
          <p:spPr bwMode="auto">
            <a:xfrm>
              <a:off x="0" y="20"/>
              <a:ext cx="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解：</a:t>
              </a:r>
              <a:r>
                <a:rPr lang="zh-CN" altLang="en-US" sz="2800"/>
                <a:t>因</a:t>
              </a:r>
            </a:p>
          </p:txBody>
        </p:sp>
        <p:graphicFrame>
          <p:nvGraphicFramePr>
            <p:cNvPr id="2" name="Object 13"/>
            <p:cNvGraphicFramePr>
              <a:graphicFrameLocks noChangeAspect="1"/>
            </p:cNvGraphicFramePr>
            <p:nvPr/>
          </p:nvGraphicFramePr>
          <p:xfrm>
            <a:off x="720" y="0"/>
            <a:ext cx="68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" r:id="rId7" imgW="432363" imgH="254331" progId="Equation.DSMT4">
                    <p:embed/>
                  </p:oleObj>
                </mc:Choice>
                <mc:Fallback>
                  <p:oleObj r:id="rId7" imgW="432363" imgH="25433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0"/>
                          <a:ext cx="68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6" name="Object 14"/>
            <p:cNvGraphicFramePr>
              <a:graphicFrameLocks noChangeAspect="1"/>
            </p:cNvGraphicFramePr>
            <p:nvPr/>
          </p:nvGraphicFramePr>
          <p:xfrm>
            <a:off x="1584" y="0"/>
            <a:ext cx="168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r:id="rId9" imgW="1067263" imgH="254110" progId="Equation.DSMT4">
                    <p:embed/>
                  </p:oleObj>
                </mc:Choice>
                <mc:Fallback>
                  <p:oleObj r:id="rId9" imgW="1067263" imgH="2541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0"/>
                          <a:ext cx="168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7" name="Text Box 15"/>
            <p:cNvSpPr txBox="1">
              <a:spLocks noChangeArrowheads="1"/>
            </p:cNvSpPr>
            <p:nvPr/>
          </p:nvSpPr>
          <p:spPr bwMode="auto">
            <a:xfrm>
              <a:off x="1016" y="39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的不同子集共</a:t>
              </a:r>
            </a:p>
          </p:txBody>
        </p:sp>
        <p:graphicFrame>
          <p:nvGraphicFramePr>
            <p:cNvPr id="52248" name="Object 16"/>
            <p:cNvGraphicFramePr>
              <a:graphicFrameLocks noChangeAspect="1"/>
            </p:cNvGraphicFramePr>
            <p:nvPr/>
          </p:nvGraphicFramePr>
          <p:xfrm>
            <a:off x="2404" y="415"/>
            <a:ext cx="76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r:id="rId11" imgW="483229" imgH="203465" progId="Equation.DSMT4">
                    <p:embed/>
                  </p:oleObj>
                </mc:Choice>
                <mc:Fallback>
                  <p:oleObj r:id="rId11" imgW="483229" imgH="20346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415"/>
                          <a:ext cx="76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17"/>
            <p:cNvGraphicFramePr>
              <a:graphicFrameLocks noChangeAspect="1"/>
            </p:cNvGraphicFramePr>
            <p:nvPr/>
          </p:nvGraphicFramePr>
          <p:xfrm>
            <a:off x="528" y="443"/>
            <a:ext cx="58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" r:id="rId13" imgW="368941" imgH="165387" progId="Equation.DSMT4">
                    <p:embed/>
                  </p:oleObj>
                </mc:Choice>
                <mc:Fallback>
                  <p:oleObj r:id="rId13" imgW="368941" imgH="1653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443"/>
                          <a:ext cx="58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0" name="Rectangle 18"/>
            <p:cNvSpPr>
              <a:spLocks noChangeArrowheads="1"/>
            </p:cNvSpPr>
            <p:nvPr/>
          </p:nvSpPr>
          <p:spPr bwMode="auto">
            <a:xfrm>
              <a:off x="3084" y="40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个。</a:t>
              </a:r>
            </a:p>
          </p:txBody>
        </p:sp>
        <p:sp>
          <p:nvSpPr>
            <p:cNvPr id="52251" name="Rectangle 19"/>
            <p:cNvSpPr>
              <a:spLocks noChangeArrowheads="1"/>
            </p:cNvSpPr>
            <p:nvPr/>
          </p:nvSpPr>
          <p:spPr bwMode="auto">
            <a:xfrm>
              <a:off x="3216" y="2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</a:p>
          </p:txBody>
        </p:sp>
        <p:sp>
          <p:nvSpPr>
            <p:cNvPr id="52252" name="Rectangle 20"/>
            <p:cNvSpPr>
              <a:spLocks noChangeArrowheads="1"/>
            </p:cNvSpPr>
            <p:nvPr/>
          </p:nvSpPr>
          <p:spPr bwMode="auto">
            <a:xfrm>
              <a:off x="1344" y="1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</a:p>
          </p:txBody>
        </p:sp>
      </p:grpSp>
      <p:grpSp>
        <p:nvGrpSpPr>
          <p:cNvPr id="52245" name="Group 21"/>
          <p:cNvGrpSpPr>
            <a:grpSpLocks/>
          </p:cNvGrpSpPr>
          <p:nvPr/>
        </p:nvGrpSpPr>
        <p:grpSpPr bwMode="auto">
          <a:xfrm>
            <a:off x="2063751" y="3863976"/>
            <a:ext cx="7451725" cy="555625"/>
            <a:chOff x="0" y="0"/>
            <a:chExt cx="4694" cy="350"/>
          </a:xfrm>
        </p:grpSpPr>
        <p:sp>
          <p:nvSpPr>
            <p:cNvPr id="52241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也就是说</a:t>
              </a:r>
            </a:p>
          </p:txBody>
        </p:sp>
        <p:graphicFrame>
          <p:nvGraphicFramePr>
            <p:cNvPr id="52242" name="Object 23"/>
            <p:cNvGraphicFramePr>
              <a:graphicFrameLocks noChangeAspect="1"/>
            </p:cNvGraphicFramePr>
            <p:nvPr/>
          </p:nvGraphicFramePr>
          <p:xfrm>
            <a:off x="960" y="46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r:id="rId15" imgW="152864" imgH="165603" progId="Equation.DSMT4">
                    <p:embed/>
                  </p:oleObj>
                </mc:Choice>
                <mc:Fallback>
                  <p:oleObj r:id="rId15" imgW="152864" imgH="16560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6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3" name="Rectangle 24"/>
            <p:cNvSpPr>
              <a:spLocks noChangeArrowheads="1"/>
            </p:cNvSpPr>
            <p:nvPr/>
          </p:nvSpPr>
          <p:spPr bwMode="auto">
            <a:xfrm>
              <a:off x="1148" y="23"/>
              <a:ext cx="35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上可以定义</a:t>
              </a: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r>
                <a:rPr lang="zh-CN" altLang="en-US" sz="2800" b="1"/>
                <a:t>种不同的二元关系。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2249" name="Group 25"/>
          <p:cNvGrpSpPr>
            <a:grpSpLocks/>
          </p:cNvGrpSpPr>
          <p:nvPr/>
        </p:nvGrpSpPr>
        <p:grpSpPr bwMode="auto">
          <a:xfrm>
            <a:off x="1981201" y="5029200"/>
            <a:ext cx="7896225" cy="1244600"/>
            <a:chOff x="0" y="0"/>
            <a:chExt cx="4974" cy="784"/>
          </a:xfrm>
        </p:grpSpPr>
        <p:sp>
          <p:nvSpPr>
            <p:cNvPr id="52233" name="Text Box 26"/>
            <p:cNvSpPr txBox="1">
              <a:spLocks noChangeArrowheads="1"/>
            </p:cNvSpPr>
            <p:nvPr/>
          </p:nvSpPr>
          <p:spPr bwMode="auto">
            <a:xfrm>
              <a:off x="0" y="0"/>
              <a:ext cx="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解：</a:t>
              </a:r>
              <a:r>
                <a:rPr lang="zh-CN" altLang="en-US" sz="2800"/>
                <a:t>因</a:t>
              </a:r>
            </a:p>
          </p:txBody>
        </p:sp>
        <p:graphicFrame>
          <p:nvGraphicFramePr>
            <p:cNvPr id="52234" name="Object 27"/>
            <p:cNvGraphicFramePr>
              <a:graphicFrameLocks noChangeAspect="1"/>
            </p:cNvGraphicFramePr>
            <p:nvPr/>
          </p:nvGraphicFramePr>
          <p:xfrm>
            <a:off x="740" y="5"/>
            <a:ext cx="94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" r:id="rId16" imgW="597419" imgH="254221" progId="Equation.DSMT4">
                    <p:embed/>
                  </p:oleObj>
                </mc:Choice>
                <mc:Fallback>
                  <p:oleObj r:id="rId16" imgW="597419" imgH="25422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5"/>
                          <a:ext cx="94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28"/>
            <p:cNvSpPr txBox="1">
              <a:spLocks noChangeArrowheads="1"/>
            </p:cNvSpPr>
            <p:nvPr/>
          </p:nvSpPr>
          <p:spPr bwMode="auto">
            <a:xfrm>
              <a:off x="116" y="4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即</a:t>
              </a:r>
            </a:p>
          </p:txBody>
        </p:sp>
        <p:graphicFrame>
          <p:nvGraphicFramePr>
            <p:cNvPr id="52236" name="Object 29"/>
            <p:cNvGraphicFramePr>
              <a:graphicFrameLocks noChangeAspect="1"/>
            </p:cNvGraphicFramePr>
            <p:nvPr/>
          </p:nvGraphicFramePr>
          <p:xfrm>
            <a:off x="364" y="389"/>
            <a:ext cx="74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" r:id="rId17" imgW="470513" imgH="254331" progId="Equation.DSMT4">
                    <p:embed/>
                  </p:oleObj>
                </mc:Choice>
                <mc:Fallback>
                  <p:oleObj r:id="rId17" imgW="470513" imgH="25433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389"/>
                          <a:ext cx="74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7" name="Object 30"/>
            <p:cNvGraphicFramePr>
              <a:graphicFrameLocks noChangeAspect="1"/>
            </p:cNvGraphicFramePr>
            <p:nvPr/>
          </p:nvGraphicFramePr>
          <p:xfrm>
            <a:off x="1296" y="389"/>
            <a:ext cx="96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" r:id="rId19" imgW="610130" imgH="254221" progId="Equation.DSMT4">
                    <p:embed/>
                  </p:oleObj>
                </mc:Choice>
                <mc:Fallback>
                  <p:oleObj r:id="rId19" imgW="610130" imgH="25422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89"/>
                          <a:ext cx="96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Rectangle 31"/>
            <p:cNvSpPr>
              <a:spLocks noChangeArrowheads="1"/>
            </p:cNvSpPr>
            <p:nvPr/>
          </p:nvSpPr>
          <p:spPr bwMode="auto">
            <a:xfrm>
              <a:off x="2160" y="437"/>
              <a:ext cx="28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  <a:r>
                <a:rPr lang="zh-CN" altLang="en-US" sz="2800" b="1"/>
                <a:t>所以只有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/>
                <a:t>种等价关系。</a:t>
              </a:r>
              <a:r>
                <a:rPr lang="zh-CN" altLang="en-US" sz="2800"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52239" name="Rectangle 32"/>
            <p:cNvSpPr>
              <a:spLocks noChangeArrowheads="1"/>
            </p:cNvSpPr>
            <p:nvPr/>
          </p:nvSpPr>
          <p:spPr bwMode="auto">
            <a:xfrm>
              <a:off x="1052" y="44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和</a:t>
              </a:r>
            </a:p>
          </p:txBody>
        </p:sp>
        <p:sp>
          <p:nvSpPr>
            <p:cNvPr id="52240" name="Rectangle 33"/>
            <p:cNvSpPr>
              <a:spLocks noChangeArrowheads="1"/>
            </p:cNvSpPr>
            <p:nvPr/>
          </p:nvSpPr>
          <p:spPr bwMode="auto">
            <a:xfrm>
              <a:off x="1584" y="14"/>
              <a:ext cx="2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，</a:t>
              </a:r>
              <a:r>
                <a:rPr lang="zh-CN" altLang="en-US" sz="2800" b="1"/>
                <a:t>不同的划分只有两种，</a:t>
              </a:r>
            </a:p>
          </p:txBody>
        </p:sp>
      </p:grpSp>
      <p:sp>
        <p:nvSpPr>
          <p:cNvPr id="52232" name="Rectangle 34"/>
          <p:cNvSpPr>
            <a:spLocks noChangeArrowheads="1"/>
          </p:cNvSpPr>
          <p:nvPr/>
        </p:nvSpPr>
        <p:spPr bwMode="auto">
          <a:xfrm>
            <a:off x="1703388" y="-23813"/>
            <a:ext cx="8229600" cy="13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b="1" dirty="0" smtClean="0">
                <a:solidFill>
                  <a:schemeClr val="tx2"/>
                </a:solidFill>
              </a:rPr>
              <a:t>例</a:t>
            </a:r>
            <a:endParaRPr lang="zh-CN" altLang="en-US" sz="4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132" y="1018289"/>
            <a:ext cx="607890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950"/>
              </a:lnSpc>
            </a:pPr>
            <a:r>
              <a:rPr lang="en-US" altLang="zh-CN" dirty="0"/>
              <a:t>A={1,2,3,4</a:t>
            </a:r>
            <a:r>
              <a:rPr lang="en-US" altLang="zh-CN" dirty="0" smtClean="0"/>
              <a:t>} </a:t>
            </a:r>
            <a:r>
              <a:rPr lang="zh-CN" altLang="zh-CN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的偏序关系图如下图，则它的哈斯图为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     )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https://edu-image.nosdn.127.net/3D3E8B087763A23CC4A95313F041200F.jpg?imageView&amp;thumbnail=890x0&amp;quality=1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23" y="1544707"/>
            <a:ext cx="387667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9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34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设</a:t>
            </a:r>
            <a:r>
              <a:rPr lang="zh-CN" altLang="en-US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集合</a:t>
            </a:r>
            <a:r>
              <a:rPr lang="en-US" altLang="zh-CN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有</a:t>
            </a:r>
            <a:r>
              <a:rPr lang="en-US" altLang="zh-CN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个元素，则</a:t>
            </a:r>
            <a:r>
              <a:rPr lang="en-US" altLang="zh-CN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3200" dirty="0" smtClean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上</a:t>
            </a:r>
            <a:r>
              <a:rPr lang="zh-CN" altLang="en-US" sz="3200" dirty="0">
                <a:solidFill>
                  <a:srgbClr val="333333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的等价关系的个数为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？</a:t>
            </a:r>
            <a:endParaRPr lang="zh-CN" altLang="en-US" sz="5400" dirty="0">
              <a:latin typeface="Arial" panose="020B0604020202020204" pitchFamily="34" charset="0"/>
            </a:endParaRPr>
          </a:p>
          <a:p>
            <a:r>
              <a:rPr lang="en-US" altLang="zh-CN" dirty="0" smtClean="0"/>
              <a:t>              </a:t>
            </a:r>
            <a:r>
              <a:rPr lang="zh-CN" altLang="zh-CN" dirty="0" smtClean="0"/>
              <a:t>是</a:t>
            </a:r>
            <a:r>
              <a:rPr lang="zh-CN" altLang="zh-CN" dirty="0"/>
              <a:t>偏序集，</a:t>
            </a:r>
            <a:r>
              <a:rPr lang="zh-CN" altLang="zh-CN" dirty="0" smtClean="0"/>
              <a:t>其中</a:t>
            </a:r>
            <a:r>
              <a:rPr lang="en-US" altLang="zh-CN" dirty="0" smtClean="0"/>
              <a:t>A</a:t>
            </a:r>
            <a:r>
              <a:rPr lang="zh-CN" altLang="zh-CN" dirty="0" smtClean="0"/>
              <a:t>是</a:t>
            </a:r>
            <a:r>
              <a:rPr lang="zh-CN" altLang="zh-CN" dirty="0"/>
              <a:t>正整数</a:t>
            </a:r>
            <a:r>
              <a:rPr lang="en-US" altLang="zh-CN" dirty="0"/>
              <a:t>12</a:t>
            </a:r>
            <a:r>
              <a:rPr lang="zh-CN" altLang="zh-CN" dirty="0"/>
              <a:t>的正因子的集合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是</a:t>
            </a:r>
            <a:r>
              <a:rPr lang="zh-CN" altLang="zh-CN" dirty="0" smtClean="0"/>
              <a:t>整除</a:t>
            </a:r>
            <a:r>
              <a:rPr lang="zh-CN" altLang="zh-CN" dirty="0"/>
              <a:t>关系，则能覆盖元素</a:t>
            </a:r>
            <a:r>
              <a:rPr lang="en-US" altLang="zh-CN" dirty="0"/>
              <a:t>3</a:t>
            </a:r>
            <a:r>
              <a:rPr lang="zh-CN" altLang="zh-CN" dirty="0"/>
              <a:t>的元素是</a:t>
            </a:r>
            <a:r>
              <a:rPr lang="en-US" altLang="zh-CN" dirty="0"/>
              <a:t>(   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</a:t>
            </a:r>
            <a:r>
              <a:rPr lang="zh-CN" altLang="zh-CN" dirty="0" smtClean="0"/>
              <a:t>则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f  </a:t>
            </a:r>
            <a:r>
              <a:rPr lang="en-US" altLang="zh-CN" dirty="0" smtClean="0"/>
              <a:t>(   )</a:t>
            </a:r>
            <a:r>
              <a:rPr lang="en-US" altLang="zh-CN" i="1" dirty="0" smtClean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zh-CN" altLang="zh-CN" dirty="0" smtClean="0"/>
              <a:t>仅</a:t>
            </a:r>
            <a:r>
              <a:rPr lang="zh-CN" altLang="zh-CN" dirty="0"/>
              <a:t>是</a:t>
            </a:r>
            <a:r>
              <a:rPr lang="zh-CN" altLang="zh-CN" dirty="0" smtClean="0"/>
              <a:t>满射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 </a:t>
            </a:r>
            <a:r>
              <a:rPr lang="zh-CN" altLang="zh-CN" dirty="0" smtClean="0"/>
              <a:t>不是函数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 </a:t>
            </a:r>
            <a:r>
              <a:rPr lang="zh-CN" altLang="zh-CN" dirty="0" smtClean="0"/>
              <a:t>仅</a:t>
            </a:r>
            <a:r>
              <a:rPr lang="zh-CN" altLang="zh-CN" dirty="0"/>
              <a:t>是单射</a:t>
            </a:r>
          </a:p>
          <a:p>
            <a:pPr marL="0" indent="0">
              <a:buNone/>
            </a:pPr>
            <a:r>
              <a:rPr lang="en-US" altLang="zh-CN" dirty="0" smtClean="0"/>
              <a:t>D </a:t>
            </a:r>
            <a:r>
              <a:rPr lang="zh-CN" altLang="en-US" dirty="0" smtClean="0"/>
              <a:t>双射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i="1" dirty="0"/>
          </a:p>
        </p:txBody>
      </p:sp>
      <p:pic>
        <p:nvPicPr>
          <p:cNvPr id="12" name="图片 11" descr="https://img2.ph.126.net/Jg5K24TkCuRQijdy74mGBQ==/663242016500489156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1" y="2429602"/>
            <a:ext cx="1023731" cy="35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https://img2.ph.126.net/iE7vv_Yq4E1sIiLCIEzTYg==/66312107022122693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107" y="2441870"/>
            <a:ext cx="411232" cy="35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https://img0.ph.126.net/gy1W-0xweERNNNADyNqQWA==/128099261902981336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1" y="3775436"/>
            <a:ext cx="1632502" cy="47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https://img0.ph.126.net/vUYiOe9TQijEoNN2AGsmGQ==/9035346754374722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27" y="3754384"/>
            <a:ext cx="1467470" cy="493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02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,                          </a:t>
            </a:r>
            <a:r>
              <a:rPr lang="zh-CN" altLang="zh-CN" dirty="0" smtClean="0"/>
              <a:t>则</a:t>
            </a:r>
            <a:r>
              <a:rPr lang="en-US" altLang="zh-CN" dirty="0" smtClean="0"/>
              <a:t> </a:t>
            </a:r>
            <a:r>
              <a:rPr lang="en-US" altLang="zh-CN" i="1" dirty="0"/>
              <a:t>f  </a:t>
            </a:r>
            <a:r>
              <a:rPr lang="en-US" altLang="zh-CN" dirty="0"/>
              <a:t>(   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A </a:t>
            </a:r>
            <a:r>
              <a:rPr lang="zh-CN" altLang="zh-CN" dirty="0"/>
              <a:t>仅是满射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 </a:t>
            </a:r>
            <a:r>
              <a:rPr lang="zh-CN" altLang="zh-CN" dirty="0"/>
              <a:t>不是函数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 </a:t>
            </a:r>
            <a:r>
              <a:rPr lang="zh-CN" altLang="zh-CN" dirty="0"/>
              <a:t>仅是单射</a:t>
            </a:r>
          </a:p>
          <a:p>
            <a:pPr marL="0" indent="0">
              <a:buNone/>
            </a:pPr>
            <a:r>
              <a:rPr lang="en-US" altLang="zh-CN" dirty="0"/>
              <a:t>D </a:t>
            </a:r>
            <a:r>
              <a:rPr lang="zh-CN" altLang="en-US" dirty="0"/>
              <a:t>双射</a:t>
            </a:r>
            <a:endParaRPr lang="zh-CN" altLang="zh-CN" dirty="0"/>
          </a:p>
          <a:p>
            <a:endParaRPr lang="en-US" altLang="zh-CN" i="1" dirty="0"/>
          </a:p>
          <a:p>
            <a:endParaRPr lang="zh-CN" altLang="en-US" dirty="0"/>
          </a:p>
        </p:txBody>
      </p:sp>
      <p:pic>
        <p:nvPicPr>
          <p:cNvPr id="5" name="图片 4" descr="https://img1.ph.126.net/18_ayBy_jTy655o3GzEjgw==/66324509513304764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87" y="1825626"/>
            <a:ext cx="2282273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img0.ph.126.net/PlMndZHihMW5gW4Q3Oy9xw==/663242126451651938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35" y="1825624"/>
            <a:ext cx="1779104" cy="430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0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08214" y="1484313"/>
            <a:ext cx="470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(3) </a:t>
            </a:r>
            <a:r>
              <a:rPr lang="zh-CN" altLang="en-US" sz="2800" b="1"/>
              <a:t>其中有多少种偏序关系？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00450"/>
            <a:ext cx="16002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644900"/>
            <a:ext cx="681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3429000"/>
            <a:ext cx="7254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782889" y="5445126"/>
            <a:ext cx="402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所以，有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/>
              <a:t>种偏序关系。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3255" name="Group 7"/>
          <p:cNvGrpSpPr>
            <a:grpSpLocks/>
          </p:cNvGrpSpPr>
          <p:nvPr/>
        </p:nvGrpSpPr>
        <p:grpSpPr bwMode="auto">
          <a:xfrm>
            <a:off x="1981200" y="2133600"/>
            <a:ext cx="6248400" cy="1143000"/>
            <a:chOff x="0" y="0"/>
            <a:chExt cx="3936" cy="720"/>
          </a:xfrm>
        </p:grpSpPr>
        <p:sp>
          <p:nvSpPr>
            <p:cNvPr id="53257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解：因</a:t>
              </a:r>
            </a:p>
          </p:txBody>
        </p:sp>
        <p:sp>
          <p:nvSpPr>
            <p:cNvPr id="53258" name="Text Box 13"/>
            <p:cNvSpPr txBox="1">
              <a:spLocks noChangeArrowheads="1"/>
            </p:cNvSpPr>
            <p:nvPr/>
          </p:nvSpPr>
          <p:spPr bwMode="auto">
            <a:xfrm>
              <a:off x="432" y="393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只有以下三种：</a:t>
              </a:r>
            </a:p>
          </p:txBody>
        </p:sp>
        <p:graphicFrame>
          <p:nvGraphicFramePr>
            <p:cNvPr id="53259" name="Object 10"/>
            <p:cNvGraphicFramePr>
              <a:graphicFrameLocks noChangeAspect="1"/>
            </p:cNvGraphicFramePr>
            <p:nvPr/>
          </p:nvGraphicFramePr>
          <p:xfrm>
            <a:off x="768" y="0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r:id="rId6" imgW="152864" imgH="165603" progId="Equation.DSMT4">
                    <p:embed/>
                  </p:oleObj>
                </mc:Choice>
                <mc:Fallback>
                  <p:oleObj r:id="rId6" imgW="152864" imgH="16560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0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Rectangle 15"/>
            <p:cNvSpPr>
              <a:spLocks noChangeArrowheads="1"/>
            </p:cNvSpPr>
            <p:nvPr/>
          </p:nvSpPr>
          <p:spPr bwMode="auto">
            <a:xfrm>
              <a:off x="1008" y="0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只有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/>
                <a:t>个元素，不同的哈斯图</a:t>
              </a:r>
            </a:p>
          </p:txBody>
        </p:sp>
      </p:grpSp>
      <p:sp>
        <p:nvSpPr>
          <p:cNvPr id="53256" name="Rectangle 16"/>
          <p:cNvSpPr>
            <a:spLocks noChangeArrowheads="1"/>
          </p:cNvSpPr>
          <p:nvPr/>
        </p:nvSpPr>
        <p:spPr bwMode="auto">
          <a:xfrm>
            <a:off x="1703388" y="-23813"/>
            <a:ext cx="8229600" cy="13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b="1" dirty="0" smtClean="0">
                <a:solidFill>
                  <a:schemeClr val="tx2"/>
                </a:solidFill>
              </a:rPr>
              <a:t>例</a:t>
            </a:r>
            <a:endParaRPr lang="zh-CN" altLang="en-US" sz="4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2667000" y="4024313"/>
            <a:ext cx="6629400" cy="1204912"/>
            <a:chOff x="0" y="0"/>
            <a:chExt cx="4176" cy="759"/>
          </a:xfrm>
        </p:grpSpPr>
        <p:sp>
          <p:nvSpPr>
            <p:cNvPr id="54290" name="Text Box 3"/>
            <p:cNvSpPr txBox="1">
              <a:spLocks noChangeArrowheads="1"/>
            </p:cNvSpPr>
            <p:nvPr/>
          </p:nvSpPr>
          <p:spPr bwMode="auto">
            <a:xfrm>
              <a:off x="196" y="0"/>
              <a:ext cx="39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不满足自反性，所以既不是等价关系，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4291" name="Object 4"/>
            <p:cNvGraphicFramePr>
              <a:graphicFrameLocks noChangeAspect="1"/>
            </p:cNvGraphicFramePr>
            <p:nvPr/>
          </p:nvGraphicFramePr>
          <p:xfrm>
            <a:off x="48" y="20"/>
            <a:ext cx="2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r:id="rId3" imgW="127276" imgH="203642" progId="Equation.DSMT4">
                    <p:embed/>
                  </p:oleObj>
                </mc:Choice>
                <mc:Fallback>
                  <p:oleObj r:id="rId3" imgW="127276" imgH="2036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0"/>
                          <a:ext cx="2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2" name="Text Box 5"/>
            <p:cNvSpPr txBox="1">
              <a:spLocks noChangeArrowheads="1"/>
            </p:cNvSpPr>
            <p:nvPr/>
          </p:nvSpPr>
          <p:spPr bwMode="auto">
            <a:xfrm>
              <a:off x="0" y="432"/>
              <a:ext cx="19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又不是偏序关系。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4275" name="Group 6"/>
          <p:cNvGrpSpPr>
            <a:grpSpLocks/>
          </p:cNvGrpSpPr>
          <p:nvPr/>
        </p:nvGrpSpPr>
        <p:grpSpPr bwMode="auto">
          <a:xfrm>
            <a:off x="2219325" y="1422400"/>
            <a:ext cx="5507038" cy="1143000"/>
            <a:chOff x="0" y="0"/>
            <a:chExt cx="3469" cy="720"/>
          </a:xfrm>
        </p:grpSpPr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(4)</a:t>
              </a:r>
            </a:p>
          </p:txBody>
        </p:sp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318" y="393"/>
              <a:ext cx="17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是偏序关系吗？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4286" name="Object 9"/>
            <p:cNvGraphicFramePr>
              <a:graphicFrameLocks noChangeAspect="1"/>
            </p:cNvGraphicFramePr>
            <p:nvPr/>
          </p:nvGraphicFramePr>
          <p:xfrm>
            <a:off x="378" y="28"/>
            <a:ext cx="28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r:id="rId5" imgW="178187" imgH="229097" progId="Equation.DSMT4">
                    <p:embed/>
                  </p:oleObj>
                </mc:Choice>
                <mc:Fallback>
                  <p:oleObj r:id="rId5" imgW="178187" imgH="2290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28"/>
                          <a:ext cx="28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7" name="Object 10"/>
            <p:cNvGraphicFramePr>
              <a:graphicFrameLocks noChangeAspect="1"/>
            </p:cNvGraphicFramePr>
            <p:nvPr/>
          </p:nvGraphicFramePr>
          <p:xfrm>
            <a:off x="1570" y="20"/>
            <a:ext cx="2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r:id="rId7" imgW="127276" imgH="203642" progId="Equation.DSMT4">
                    <p:embed/>
                  </p:oleObj>
                </mc:Choice>
                <mc:Fallback>
                  <p:oleObj r:id="rId7" imgW="127276" imgH="2036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20"/>
                          <a:ext cx="2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Rectangle 15"/>
            <p:cNvSpPr>
              <a:spLocks noChangeArrowheads="1"/>
            </p:cNvSpPr>
            <p:nvPr/>
          </p:nvSpPr>
          <p:spPr bwMode="auto">
            <a:xfrm>
              <a:off x="1722" y="0"/>
              <a:ext cx="17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是等价关系吗？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4289" name="Rectangle 16"/>
            <p:cNvSpPr>
              <a:spLocks noChangeArrowheads="1"/>
            </p:cNvSpPr>
            <p:nvPr/>
          </p:nvSpPr>
          <p:spPr bwMode="auto">
            <a:xfrm>
              <a:off x="618" y="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、空关系</a:t>
              </a:r>
            </a:p>
          </p:txBody>
        </p:sp>
      </p:grp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1981200" y="2692401"/>
            <a:ext cx="7086600" cy="1255713"/>
            <a:chOff x="0" y="0"/>
            <a:chExt cx="4464" cy="791"/>
          </a:xfrm>
        </p:grpSpPr>
        <p:sp>
          <p:nvSpPr>
            <p:cNvPr id="54278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解：</a:t>
              </a:r>
              <a:endParaRPr lang="zh-CN" altLang="en-US" sz="2800"/>
            </a:p>
          </p:txBody>
        </p:sp>
        <p:sp>
          <p:nvSpPr>
            <p:cNvPr id="54279" name="Text Box 19"/>
            <p:cNvSpPr txBox="1">
              <a:spLocks noChangeArrowheads="1"/>
            </p:cNvSpPr>
            <p:nvPr/>
          </p:nvSpPr>
          <p:spPr bwMode="auto">
            <a:xfrm>
              <a:off x="432" y="412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所以</a:t>
              </a:r>
            </a:p>
          </p:txBody>
        </p:sp>
        <p:graphicFrame>
          <p:nvGraphicFramePr>
            <p:cNvPr id="54280" name="Object 16"/>
            <p:cNvGraphicFramePr>
              <a:graphicFrameLocks noChangeAspect="1"/>
            </p:cNvGraphicFramePr>
            <p:nvPr/>
          </p:nvGraphicFramePr>
          <p:xfrm>
            <a:off x="488" y="19"/>
            <a:ext cx="28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r:id="rId8" imgW="178187" imgH="229097" progId="Equation.DSMT4">
                    <p:embed/>
                  </p:oleObj>
                </mc:Choice>
                <mc:Fallback>
                  <p:oleObj r:id="rId8" imgW="178187" imgH="2290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19"/>
                          <a:ext cx="28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1" name="Object 17"/>
            <p:cNvGraphicFramePr>
              <a:graphicFrameLocks noChangeAspect="1"/>
            </p:cNvGraphicFramePr>
            <p:nvPr/>
          </p:nvGraphicFramePr>
          <p:xfrm>
            <a:off x="960" y="435"/>
            <a:ext cx="28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r:id="rId9" imgW="178187" imgH="229097" progId="Equation.DSMT4">
                    <p:embed/>
                  </p:oleObj>
                </mc:Choice>
                <mc:Fallback>
                  <p:oleObj r:id="rId9" imgW="178187" imgH="2290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35"/>
                          <a:ext cx="28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" name="Rectangle 22"/>
            <p:cNvSpPr>
              <a:spLocks noChangeArrowheads="1"/>
            </p:cNvSpPr>
            <p:nvPr/>
          </p:nvSpPr>
          <p:spPr bwMode="auto">
            <a:xfrm>
              <a:off x="720" y="23"/>
              <a:ext cx="34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满足自反，对称和反对称，传递，</a:t>
              </a:r>
            </a:p>
          </p:txBody>
        </p:sp>
        <p:sp>
          <p:nvSpPr>
            <p:cNvPr id="54283" name="Rectangle 23"/>
            <p:cNvSpPr>
              <a:spLocks noChangeArrowheads="1"/>
            </p:cNvSpPr>
            <p:nvPr/>
          </p:nvSpPr>
          <p:spPr bwMode="auto">
            <a:xfrm>
              <a:off x="1156" y="407"/>
              <a:ext cx="3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既是等价关系，又是偏序关系。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4277" name="Rectangle 24"/>
          <p:cNvSpPr>
            <a:spLocks noChangeArrowheads="1"/>
          </p:cNvSpPr>
          <p:nvPr/>
        </p:nvSpPr>
        <p:spPr bwMode="auto">
          <a:xfrm>
            <a:off x="1703388" y="-23813"/>
            <a:ext cx="8229600" cy="13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b="1" dirty="0" smtClean="0">
                <a:solidFill>
                  <a:schemeClr val="tx2"/>
                </a:solidFill>
              </a:rPr>
              <a:t>例</a:t>
            </a:r>
            <a:endParaRPr lang="zh-CN" altLang="en-US" sz="4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3957" y="1141034"/>
            <a:ext cx="6096000" cy="6052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50"/>
              </a:lnSpc>
            </a:pP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设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、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都是有限集合，</a:t>
            </a:r>
            <a:r>
              <a:rPr lang="en-US" altLang="zh-CN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|=2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</a:t>
            </a:r>
            <a:r>
              <a:rPr lang="en-US" altLang="zh-CN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|=4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，则集合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到集合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的所有单射函数的个数为</a:t>
            </a:r>
            <a:r>
              <a:rPr lang="en-US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________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8713" y="2590893"/>
            <a:ext cx="6096000" cy="6052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50"/>
              </a:lnSpc>
            </a:pP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设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、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都是有限集合，</a:t>
            </a:r>
            <a:r>
              <a:rPr lang="en-US" altLang="zh-CN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|=|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|=4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，则集合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到集合</a:t>
            </a:r>
            <a:r>
              <a:rPr lang="en-US" altLang="zh-CN" b="1" i="1" kern="0" dirty="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的所有双射函数的个数为</a:t>
            </a:r>
            <a:r>
              <a:rPr lang="en-US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________</a:t>
            </a:r>
            <a:r>
              <a:rPr lang="zh-CN" altLang="zh-CN" kern="0" dirty="0">
                <a:solidFill>
                  <a:srgbClr val="6666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</a:t>
            </a:r>
            <a:r>
              <a:rPr lang="en-US" altLang="zh-CN" dirty="0" smtClean="0"/>
              <a:t>A={1,2,3,4}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上的关系， </a:t>
            </a:r>
            <a:r>
              <a:rPr lang="en-US" altLang="zh-CN" dirty="0" smtClean="0"/>
              <a:t>R={ &lt;1,3&gt;,</a:t>
            </a:r>
            <a:r>
              <a:rPr lang="en-US" altLang="zh-CN" dirty="0"/>
              <a:t> &lt;</a:t>
            </a:r>
            <a:r>
              <a:rPr lang="en-US" altLang="zh-CN" dirty="0" smtClean="0"/>
              <a:t>1,4&gt;, &lt;2,3&gt;,</a:t>
            </a:r>
            <a:r>
              <a:rPr lang="en-US" altLang="zh-CN" dirty="0"/>
              <a:t> </a:t>
            </a:r>
            <a:r>
              <a:rPr lang="en-US" altLang="zh-CN" dirty="0" smtClean="0"/>
              <a:t>&lt;2,4&gt;, &lt;2,5&gt;, </a:t>
            </a:r>
            <a:r>
              <a:rPr lang="en-US" altLang="zh-CN" dirty="0"/>
              <a:t>&lt;</a:t>
            </a:r>
            <a:r>
              <a:rPr lang="en-US" altLang="zh-CN" dirty="0" smtClean="0"/>
              <a:t>1,1&gt; },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是（）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zh-CN" altLang="en-US" dirty="0" smtClean="0"/>
              <a:t>对称的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自反的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反自反的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传递的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76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zh-CN" dirty="0" smtClean="0"/>
              <a:t>上</a:t>
            </a:r>
            <a:r>
              <a:rPr lang="zh-CN" altLang="zh-CN" dirty="0"/>
              <a:t>的</a:t>
            </a:r>
            <a:r>
              <a:rPr lang="zh-CN" altLang="zh-CN" dirty="0" smtClean="0"/>
              <a:t>等价关系</a:t>
            </a:r>
            <a:r>
              <a:rPr lang="en-US" altLang="zh-CN" dirty="0" smtClean="0"/>
              <a:t>                                              </a:t>
            </a:r>
          </a:p>
          <a:p>
            <a:pPr marL="0" indent="0">
              <a:buNone/>
            </a:pPr>
            <a:r>
              <a:rPr lang="zh-CN" altLang="zh-CN" dirty="0" smtClean="0"/>
              <a:t>则</a:t>
            </a:r>
            <a:r>
              <a:rPr lang="zh-CN" altLang="zh-CN" dirty="0"/>
              <a:t>对应</a:t>
            </a:r>
            <a:r>
              <a:rPr lang="zh-CN" altLang="zh-CN" dirty="0" smtClean="0"/>
              <a:t>于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</a:t>
            </a:r>
            <a:r>
              <a:rPr lang="zh-CN" altLang="zh-CN" dirty="0" smtClean="0"/>
              <a:t>的</a:t>
            </a:r>
            <a:r>
              <a:rPr lang="zh-CN" altLang="zh-CN" dirty="0"/>
              <a:t>划分是</a:t>
            </a:r>
            <a:r>
              <a:rPr lang="en-US" altLang="zh-CN" dirty="0"/>
              <a:t>(     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</a:t>
            </a:r>
          </a:p>
          <a:p>
            <a:pPr marL="0" indent="0">
              <a:buNone/>
            </a:pPr>
            <a:r>
              <a:rPr lang="en-US" altLang="zh-CN" dirty="0" smtClean="0"/>
              <a:t>B.</a:t>
            </a:r>
          </a:p>
          <a:p>
            <a:pPr marL="0" indent="0">
              <a:buNone/>
            </a:pPr>
            <a:r>
              <a:rPr lang="en-US" altLang="zh-CN" dirty="0" smtClean="0"/>
              <a:t>C.</a:t>
            </a:r>
          </a:p>
          <a:p>
            <a:pPr marL="0" indent="0">
              <a:buNone/>
            </a:pPr>
            <a:r>
              <a:rPr lang="en-US" altLang="zh-CN" dirty="0" smtClean="0"/>
              <a:t>D.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 descr="https://img2.ph.126.net/SchJpnINnx4ib5KIM-lqZA==/663233220407466683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82" y="1825625"/>
            <a:ext cx="5171661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img2.ph.126.net/mmPVCoShaAz3JMXzZLr_ZQ==/663226183533049018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78" y="1825625"/>
            <a:ext cx="1983063" cy="53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s://img0.ph.126.net/L4twubDh5rl2ontvAS9cHw==/663246414546999938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81" y="2923417"/>
            <a:ext cx="2195305" cy="39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s://img2.ph.126.net/yvvRqFs4fDvcYLfmdKPpwQ==/2599421409942526259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81" y="3355224"/>
            <a:ext cx="2069721" cy="46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s://img0.ph.126.net/gFW0Qro4WqfgpLSV72i7OA==/6632226650958402744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72" y="3877540"/>
            <a:ext cx="1853441" cy="45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s://img0.ph.126.net/ZKOAhFx4g_nO9GCOhJs9hA==/6632466344493254925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72" y="4414045"/>
            <a:ext cx="1693378" cy="465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67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5400" dirty="0" smtClean="0">
                <a:latin typeface="Arial" panose="020B0604020202020204" pitchFamily="34" charset="0"/>
              </a:rPr>
              <a:t>    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是集合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的等价关系，则下列关系不一定是等价关系的是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zh-CN" sz="5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097" name="图片 124" descr="https://img1.ph.126.net/4QRI30JkP7V6jj57tHynuQ==/66086410270267607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133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9160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7258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 descr="https://img2.ph.126.net/sKvRJSoSyzBp32HKVNrX_Q==/661938325563015029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97" y="2113917"/>
            <a:ext cx="516835" cy="40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s://img0.ph.126.net/tZ4RfUrBGX7ifkOD3wdL6Q==/66323684879583789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93" y="4599624"/>
            <a:ext cx="735500" cy="45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https://img0.ph.126.net/TidCkE2DWScarcD0vgRzMg==/6632382781609519479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60" y="3062080"/>
            <a:ext cx="473140" cy="45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https://img0.ph.126.net/VN_7gtqZ4xhncrXGs9Odjw==/6632623574653427919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93" y="3627524"/>
            <a:ext cx="635474" cy="45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https://img1.ph.126.net/evYj7gT3aZ1pHY7g-l_poA==/6632402572818839152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93" y="4113573"/>
            <a:ext cx="723078" cy="45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https://img0.ph.126.net/AjQwzP6sGHG4Q1sn-HhhAA==/6597983460821362389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28" y="5085674"/>
            <a:ext cx="1162876" cy="49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74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163" y="1047786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下列哪个关系矩阵具有反自反性？</a:t>
            </a:r>
            <a:endParaRPr lang="zh-CN" altLang="en-US" sz="4000" dirty="0"/>
          </a:p>
        </p:txBody>
      </p:sp>
      <p:pic>
        <p:nvPicPr>
          <p:cNvPr id="3" name="图片 2" descr="https://img2.ph.126.net/ZgAdVkVLkae7g-0JPWSBjw==/663235969186535636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32" y="2575682"/>
            <a:ext cx="1774551" cy="119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s://img2.ph.126.net/CEj2SX1CsuRuEe-9lLaAOg==/663256310151646855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64" y="2575682"/>
            <a:ext cx="1844792" cy="107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s://img0.ph.126.net/y_v_aO48oY3k7NHPKQZduQ==/663267085365342882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72" y="4172501"/>
            <a:ext cx="1834185" cy="123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img2.ph.126.net/vVoWNycECVDs3x_Cdd7oaw==/6632483936679302639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65" y="4172501"/>
            <a:ext cx="1855973" cy="11599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679342" y="2575682"/>
            <a:ext cx="421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692516" y="257568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08919" y="4420362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3820848" y="4382193"/>
            <a:ext cx="317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826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</a:t>
            </a:r>
            <a:r>
              <a:rPr lang="zh-CN" altLang="zh-CN" dirty="0" smtClean="0"/>
              <a:t>是</a:t>
            </a:r>
            <a:r>
              <a:rPr lang="zh-CN" altLang="zh-CN" dirty="0"/>
              <a:t>函数，则下列陈述正确的是</a:t>
            </a:r>
            <a:r>
              <a:rPr lang="en-US" altLang="zh-CN" dirty="0"/>
              <a:t>(    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A.</a:t>
            </a:r>
            <a:r>
              <a:rPr lang="zh-CN" altLang="zh-CN" dirty="0" smtClean="0"/>
              <a:t>若</a:t>
            </a:r>
            <a:r>
              <a:rPr lang="en-US" altLang="zh-CN" dirty="0" smtClean="0"/>
              <a:t>g </a:t>
            </a:r>
            <a:r>
              <a:rPr lang="zh-CN" altLang="zh-CN" dirty="0" smtClean="0"/>
              <a:t>是</a:t>
            </a:r>
            <a:r>
              <a:rPr lang="zh-CN" altLang="zh-CN" dirty="0"/>
              <a:t>满射的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        </a:t>
            </a:r>
            <a:r>
              <a:rPr lang="zh-CN" altLang="zh-CN" dirty="0" smtClean="0"/>
              <a:t>是满射的</a:t>
            </a:r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zh-CN" dirty="0" smtClean="0"/>
              <a:t>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不</a:t>
            </a:r>
            <a:r>
              <a:rPr lang="zh-CN" altLang="zh-CN" dirty="0" smtClean="0"/>
              <a:t>是</a:t>
            </a:r>
            <a:r>
              <a:rPr lang="zh-CN" altLang="zh-CN" dirty="0"/>
              <a:t>满射的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不</a:t>
            </a:r>
            <a:r>
              <a:rPr lang="zh-CN" altLang="zh-CN" dirty="0" smtClean="0"/>
              <a:t>是满射的</a:t>
            </a:r>
            <a:endParaRPr lang="en-US" altLang="zh-CN" dirty="0" smtClean="0"/>
          </a:p>
          <a:p>
            <a:r>
              <a:rPr lang="en-US" altLang="zh-CN" dirty="0" smtClean="0"/>
              <a:t>C. </a:t>
            </a:r>
            <a:r>
              <a:rPr lang="zh-CN" altLang="zh-CN" dirty="0" smtClean="0"/>
              <a:t>若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不</a:t>
            </a:r>
            <a:r>
              <a:rPr lang="zh-CN" altLang="zh-CN" dirty="0" smtClean="0"/>
              <a:t>是</a:t>
            </a:r>
            <a:r>
              <a:rPr lang="zh-CN" altLang="zh-CN" dirty="0"/>
              <a:t>满射</a:t>
            </a:r>
            <a:r>
              <a:rPr lang="zh-CN" altLang="zh-CN" dirty="0" smtClean="0"/>
              <a:t>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 f </a:t>
            </a:r>
            <a:r>
              <a:rPr lang="zh-CN" altLang="en-US" dirty="0"/>
              <a:t>不</a:t>
            </a:r>
            <a:r>
              <a:rPr lang="zh-CN" altLang="zh-CN" dirty="0"/>
              <a:t>是满射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D.</a:t>
            </a:r>
            <a:r>
              <a:rPr lang="zh-CN" altLang="zh-CN" dirty="0" smtClean="0"/>
              <a:t>若</a:t>
            </a:r>
            <a:r>
              <a:rPr lang="en-US" altLang="zh-CN" dirty="0" smtClean="0"/>
              <a:t>f</a:t>
            </a:r>
            <a:r>
              <a:rPr lang="zh-CN" altLang="zh-CN" dirty="0" smtClean="0"/>
              <a:t>是</a:t>
            </a:r>
            <a:r>
              <a:rPr lang="zh-CN" altLang="zh-CN" dirty="0"/>
              <a:t>满射的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            </a:t>
            </a:r>
            <a:r>
              <a:rPr lang="zh-CN" altLang="zh-CN" dirty="0" smtClean="0"/>
              <a:t>是</a:t>
            </a:r>
            <a:r>
              <a:rPr lang="zh-CN" altLang="zh-CN" dirty="0"/>
              <a:t>满射的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https://img2.ph.126.net/aDbcnvNSJyfZnD8V0Hv9sg==/12759260694490135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34" y="1825625"/>
            <a:ext cx="1372014" cy="45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s://img1.ph.126.net/4nKHGNLaPqcNdUiBVetpaA==/663262027611854470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65" y="1841603"/>
            <a:ext cx="1282148" cy="42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img0.ph.126.net/ysqS6SGqOgm5om48MaD1kw==/663251912105139146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87" y="2821956"/>
            <a:ext cx="690150" cy="4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s://img0.ph.126.net/ysqS6SGqOgm5om48MaD1kw==/663251912105139146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41" y="3826565"/>
            <a:ext cx="610637" cy="40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s://img0.ph.126.net/ysqS6SGqOgm5om48MaD1kw==/663251912105139146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4362970"/>
            <a:ext cx="690150" cy="4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s://img0.ph.126.net/ysqS6SGqOgm5om48MaD1kw==/663251912105139146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88" y="3322326"/>
            <a:ext cx="690150" cy="41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33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427</Words>
  <Application>Microsoft Office PowerPoint</Application>
  <PresentationFormat>宽屏</PresentationFormat>
  <Paragraphs>94</Paragraphs>
  <Slides>12</Slides>
  <Notes>6</Notes>
  <HiddenSlides>1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18</cp:revision>
  <dcterms:created xsi:type="dcterms:W3CDTF">2018-05-14T12:44:45Z</dcterms:created>
  <dcterms:modified xsi:type="dcterms:W3CDTF">2018-05-17T10:48:56Z</dcterms:modified>
</cp:coreProperties>
</file>