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75" r:id="rId5"/>
    <p:sldId id="276" r:id="rId6"/>
    <p:sldId id="260" r:id="rId7"/>
    <p:sldId id="262" r:id="rId8"/>
    <p:sldId id="268" r:id="rId9"/>
    <p:sldId id="264" r:id="rId10"/>
    <p:sldId id="261" r:id="rId11"/>
    <p:sldId id="263" r:id="rId12"/>
    <p:sldId id="265" r:id="rId13"/>
    <p:sldId id="266" r:id="rId14"/>
    <p:sldId id="277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806" autoAdjust="0"/>
  </p:normalViewPr>
  <p:slideViewPr>
    <p:cSldViewPr snapToGrid="0">
      <p:cViewPr varScale="1">
        <p:scale>
          <a:sx n="50" d="100"/>
          <a:sy n="50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B96B7-3425-4956-BD2D-CCB1F2A04070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38A66-9760-4D37-BE2E-49FF5ED88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077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不自反也不反自反；既不对称也不反对称；不传递</a:t>
            </a:r>
          </a:p>
          <a:p>
            <a:r>
              <a:rPr lang="zh-CN" altLang="en-US" dirty="0"/>
              <a:t>（3）r(R)=R∪IA ={&lt;1,2&gt;,&lt;2,4&gt;,&lt;3,1&gt;,&lt;4,2&gt;,&lt;4,3&gt;}∪IA  （2分）</a:t>
            </a:r>
          </a:p>
          <a:p>
            <a:r>
              <a:rPr lang="zh-CN" altLang="en-US" dirty="0"/>
              <a:t>s(R)=R∪R-1=</a:t>
            </a:r>
          </a:p>
          <a:p>
            <a:r>
              <a:rPr lang="zh-CN" altLang="en-US" dirty="0"/>
              <a:t>{&lt;1,2&gt;,&lt;2,1&gt;,&lt;3,1&gt;,&lt;1,3&gt;,&lt;2,4&gt;,&lt;4,2&gt;,&lt;3,3&gt;,&lt;3,4&gt;,&lt;4,3&gt;}（2分）</a:t>
            </a:r>
          </a:p>
          <a:p>
            <a:r>
              <a:rPr lang="zh-CN" altLang="en-US" dirty="0"/>
              <a:t>t(R)=ER （全域关系）  （2分）</a:t>
            </a:r>
          </a:p>
          <a:p>
            <a:r>
              <a:rPr lang="zh-CN" altLang="en-US" dirty="0"/>
              <a:t>（4）2</a:t>
            </a:r>
            <a:r>
              <a:rPr lang="en-US" altLang="zh-CN" dirty="0"/>
              <a:t>^(</a:t>
            </a:r>
            <a:r>
              <a:rPr lang="zh-CN" altLang="en-US" dirty="0"/>
              <a:t>16-4</a:t>
            </a:r>
            <a:r>
              <a:rPr lang="en-US" altLang="zh-CN" dirty="0"/>
              <a:t>)</a:t>
            </a:r>
            <a:r>
              <a:rPr lang="zh-CN" altLang="en-US" dirty="0"/>
              <a:t>=4096个；</a:t>
            </a:r>
          </a:p>
        </p:txBody>
      </p:sp>
    </p:spTree>
    <p:extLst>
      <p:ext uri="{BB962C8B-B14F-4D97-AF65-F5344CB8AC3E}">
        <p14:creationId xmlns:p14="http://schemas.microsoft.com/office/powerpoint/2010/main" val="2708092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（1）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（2）极大元： 24,9；极小元1；最大元：无；最小元：1；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上界：无；下界：1,3； 上确界：无；下确界：3.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（3）不是全序，{1,2,4,8,24}，{1,3,9}；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（4）|B|=3, 可以有</a:t>
            </a:r>
            <a:r>
              <a:rPr lang="zh-CN" altLang="en-US" dirty="0" smtClean="0">
                <a:sym typeface="+mn-ea"/>
              </a:rPr>
              <a:t>2</a:t>
            </a:r>
            <a:r>
              <a:rPr lang="en-US" altLang="zh-CN" dirty="0" smtClean="0">
                <a:sym typeface="+mn-ea"/>
              </a:rPr>
              <a:t>^</a:t>
            </a:r>
            <a:r>
              <a:rPr lang="zh-CN" altLang="en-US" dirty="0" smtClean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*3=512种二元关系，有3！=6种全序关系。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02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若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是三元集</a:t>
            </a:r>
            <a:r>
              <a:rPr lang="en-US" altLang="zh-CN">
                <a:sym typeface="+mn-ea"/>
              </a:rPr>
              <a:t>--19</a:t>
            </a:r>
            <a:r>
              <a:rPr lang="zh-CN" altLang="en-US">
                <a:sym typeface="+mn-ea"/>
              </a:rPr>
              <a:t>种偏序关系。</a:t>
            </a:r>
          </a:p>
          <a:p>
            <a:r>
              <a:rPr lang="zh-CN" altLang="en-US">
                <a:sym typeface="+mn-ea"/>
              </a:rPr>
              <a:t>其中线序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种。</a:t>
            </a:r>
          </a:p>
          <a:p>
            <a:r>
              <a:rPr lang="zh-CN" altLang="en-US">
                <a:sym typeface="+mn-ea"/>
              </a:rPr>
              <a:t>三个单独点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种</a:t>
            </a:r>
          </a:p>
          <a:p>
            <a:r>
              <a:rPr lang="zh-CN" altLang="en-US">
                <a:sym typeface="+mn-ea"/>
              </a:rPr>
              <a:t>一个单独点</a:t>
            </a:r>
            <a:r>
              <a:rPr lang="en-US" altLang="zh-CN">
                <a:sym typeface="+mn-ea"/>
              </a:rPr>
              <a:t>2*3=6</a:t>
            </a:r>
            <a:r>
              <a:rPr lang="zh-CN" altLang="en-US">
                <a:sym typeface="+mn-ea"/>
              </a:rPr>
              <a:t>种</a:t>
            </a:r>
          </a:p>
          <a:p>
            <a:r>
              <a:rPr lang="zh-CN" altLang="en-US">
                <a:sym typeface="+mn-ea"/>
              </a:rPr>
              <a:t>山峰状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种</a:t>
            </a:r>
          </a:p>
          <a:p>
            <a:r>
              <a:rPr lang="zh-CN" altLang="en-US">
                <a:sym typeface="+mn-ea"/>
              </a:rPr>
              <a:t>低谷状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种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3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自反：对角线确定为</a:t>
            </a:r>
            <a:r>
              <a:rPr lang="en-US" altLang="zh-CN"/>
              <a:t>1</a:t>
            </a:r>
          </a:p>
          <a:p>
            <a:r>
              <a:rPr lang="zh-CN" altLang="en-US"/>
              <a:t>反自反：</a:t>
            </a:r>
            <a:r>
              <a:rPr lang="zh-CN" altLang="en-US">
                <a:sym typeface="+mn-ea"/>
              </a:rPr>
              <a:t>对角线确定为</a:t>
            </a:r>
            <a:r>
              <a:rPr lang="en-US" altLang="zh-CN">
                <a:sym typeface="+mn-ea"/>
              </a:rPr>
              <a:t>0</a:t>
            </a:r>
          </a:p>
          <a:p>
            <a:r>
              <a:rPr lang="zh-CN" altLang="en-US">
                <a:sym typeface="+mn-ea"/>
              </a:rPr>
              <a:t>对称：上、下三角确定</a:t>
            </a:r>
          </a:p>
          <a:p>
            <a:r>
              <a:rPr lang="zh-CN" altLang="en-US">
                <a:sym typeface="+mn-ea"/>
              </a:rPr>
              <a:t>非对称：对角线确定为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，其余三角形有三种可能性： </a:t>
            </a:r>
            <a:r>
              <a:rPr lang="en-US" altLang="zh-CN">
                <a:sym typeface="+mn-ea"/>
              </a:rPr>
              <a:t>1/0</a:t>
            </a:r>
            <a:r>
              <a:rPr lang="zh-CN" altLang="en-US">
                <a:sym typeface="+mn-ea"/>
              </a:rPr>
              <a:t>， </a:t>
            </a:r>
            <a:r>
              <a:rPr lang="en-US" altLang="zh-CN">
                <a:sym typeface="+mn-ea"/>
              </a:rPr>
              <a:t>0/1</a:t>
            </a:r>
            <a:r>
              <a:rPr lang="zh-CN" altLang="en-US">
                <a:sym typeface="+mn-ea"/>
              </a:rPr>
              <a:t>， </a:t>
            </a:r>
            <a:r>
              <a:rPr lang="en-US" altLang="zh-CN">
                <a:sym typeface="+mn-ea"/>
              </a:rPr>
              <a:t>0/0 </a:t>
            </a:r>
          </a:p>
          <a:p>
            <a:r>
              <a:rPr lang="zh-CN" altLang="en-US">
                <a:sym typeface="+mn-ea"/>
              </a:rPr>
              <a:t>反对称： 主对角无约束，即非对称基础上</a:t>
            </a:r>
            <a:r>
              <a:rPr lang="en-US" altLang="zh-CN">
                <a:sym typeface="+mn-ea"/>
              </a:rPr>
              <a:t>* 2^n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246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m-1)</a:t>
            </a:r>
            <a:r>
              <a:rPr lang="zh-CN" altLang="en-US" dirty="0"/>
              <a:t>。。。。（</a:t>
            </a:r>
            <a:r>
              <a:rPr lang="en-US" altLang="zh-CN" dirty="0"/>
              <a:t>m-n+1)</a:t>
            </a:r>
          </a:p>
          <a:p>
            <a:r>
              <a:rPr lang="en-US" altLang="zh-CN" dirty="0"/>
              <a:t>m!*</a:t>
            </a:r>
            <a:r>
              <a:rPr lang="en-US" altLang="zh-CN" dirty="0" err="1"/>
              <a:t>stirling</a:t>
            </a:r>
            <a:r>
              <a:rPr lang="en-US" altLang="zh-CN" dirty="0"/>
              <a:t> </a:t>
            </a:r>
            <a:r>
              <a:rPr lang="zh-CN" altLang="en-US" dirty="0"/>
              <a:t>子集数</a:t>
            </a:r>
            <a:r>
              <a:rPr lang="en-US" altLang="zh-CN" dirty="0"/>
              <a:t>(n</a:t>
            </a:r>
            <a:r>
              <a:rPr lang="zh-CN" altLang="en-US" dirty="0"/>
              <a:t>放置</a:t>
            </a:r>
            <a:r>
              <a:rPr lang="en-US" altLang="zh-CN" dirty="0"/>
              <a:t>m</a:t>
            </a:r>
            <a:r>
              <a:rPr lang="zh-CN" altLang="en-US" dirty="0"/>
              <a:t>个盒子的方法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97545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P(4,2)=12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4!=24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38A66-9760-4D37-BE2E-49FF5ED88E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7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38A66-9760-4D37-BE2E-49FF5ED88E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6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38A66-9760-4D37-BE2E-49FF5ED88E7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17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lain" startAt="15"/>
            </a:pPr>
            <a:r>
              <a:rPr lang="en-US" altLang="zh-CN" dirty="0" smtClean="0"/>
              <a:t>6  B</a:t>
            </a:r>
          </a:p>
          <a:p>
            <a:pPr marL="228600" indent="-228600">
              <a:buAutoNum type="arabicPlain" startAt="15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38A66-9760-4D37-BE2E-49FF5ED88E7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82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38A66-9760-4D37-BE2E-49FF5ED88E7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7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3040-574D-463E-8142-6D7EFAB2946B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8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209800" y="4510088"/>
            <a:ext cx="4706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(2) </a:t>
            </a:r>
            <a:r>
              <a:rPr lang="zh-CN" altLang="en-US" sz="2800" b="1"/>
              <a:t>其中有多少种等价关系？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2227" name="Group 3"/>
          <p:cNvGrpSpPr/>
          <p:nvPr/>
        </p:nvGrpSpPr>
        <p:grpSpPr bwMode="auto">
          <a:xfrm>
            <a:off x="1965325" y="1354138"/>
            <a:ext cx="4133850" cy="627063"/>
            <a:chOff x="0" y="-11"/>
            <a:chExt cx="2604" cy="395"/>
          </a:xfrm>
        </p:grpSpPr>
        <p:sp>
          <p:nvSpPr>
            <p:cNvPr id="52256" name="Text Box 4"/>
            <p:cNvSpPr txBox="1">
              <a:spLocks noChangeArrowheads="1"/>
            </p:cNvSpPr>
            <p:nvPr/>
          </p:nvSpPr>
          <p:spPr bwMode="auto">
            <a:xfrm>
              <a:off x="0" y="8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 smtClean="0"/>
                <a:t> </a:t>
              </a:r>
              <a:r>
                <a:rPr lang="zh-CN" altLang="en-US" sz="2800" b="1" dirty="0"/>
                <a:t>设</a:t>
              </a:r>
            </a:p>
          </p:txBody>
        </p:sp>
        <p:graphicFrame>
          <p:nvGraphicFramePr>
            <p:cNvPr id="52257" name="Object 5"/>
            <p:cNvGraphicFramePr>
              <a:graphicFrameLocks noChangeAspect="1"/>
            </p:cNvGraphicFramePr>
            <p:nvPr/>
          </p:nvGraphicFramePr>
          <p:xfrm>
            <a:off x="648" y="-11"/>
            <a:ext cx="940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" r:id="rId4" imgW="597535" imgH="254000" progId="Equation.DSMT4">
                    <p:embed/>
                  </p:oleObj>
                </mc:Choice>
                <mc:Fallback>
                  <p:oleObj r:id="rId4" imgW="597535" imgH="254000" progId="Equation.DSMT4">
                    <p:embed/>
                    <p:pic>
                      <p:nvPicPr>
                        <p:cNvPr id="0" name="图片 1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-11"/>
                          <a:ext cx="940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8" name="Rectangle 6"/>
            <p:cNvSpPr>
              <a:spLocks noChangeArrowheads="1"/>
            </p:cNvSpPr>
            <p:nvPr/>
          </p:nvSpPr>
          <p:spPr bwMode="auto">
            <a:xfrm>
              <a:off x="1758" y="9"/>
              <a:ext cx="8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，</a:t>
              </a:r>
              <a:r>
                <a:rPr lang="zh-CN" altLang="en-US" sz="2800" b="1"/>
                <a:t>问：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2231" name="Group 7"/>
          <p:cNvGrpSpPr/>
          <p:nvPr/>
        </p:nvGrpSpPr>
        <p:grpSpPr bwMode="auto">
          <a:xfrm>
            <a:off x="2219326" y="1981201"/>
            <a:ext cx="6873875" cy="519113"/>
            <a:chOff x="0" y="0"/>
            <a:chExt cx="4330" cy="327"/>
          </a:xfrm>
        </p:grpSpPr>
        <p:sp>
          <p:nvSpPr>
            <p:cNvPr id="52253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(1)</a:t>
              </a:r>
            </a:p>
          </p:txBody>
        </p:sp>
        <p:graphicFrame>
          <p:nvGraphicFramePr>
            <p:cNvPr id="52254" name="Object 9"/>
            <p:cNvGraphicFramePr>
              <a:graphicFrameLocks noChangeAspect="1"/>
            </p:cNvGraphicFramePr>
            <p:nvPr/>
          </p:nvGraphicFramePr>
          <p:xfrm>
            <a:off x="378" y="32"/>
            <a:ext cx="2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" r:id="rId6" imgW="153035" imgH="165735" progId="Equation.DSMT4">
                    <p:embed/>
                  </p:oleObj>
                </mc:Choice>
                <mc:Fallback>
                  <p:oleObj r:id="rId6" imgW="153035" imgH="165735" progId="Equation.DSMT4">
                    <p:embed/>
                    <p:pic>
                      <p:nvPicPr>
                        <p:cNvPr id="0" name="图片 1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" y="32"/>
                          <a:ext cx="2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5" name="Rectangle 10"/>
            <p:cNvSpPr>
              <a:spLocks noChangeArrowheads="1"/>
            </p:cNvSpPr>
            <p:nvPr/>
          </p:nvSpPr>
          <p:spPr bwMode="auto">
            <a:xfrm>
              <a:off x="558" y="0"/>
              <a:ext cx="37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上可以定义多少种不同的二元关系？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2235" name="Group 11"/>
          <p:cNvGrpSpPr/>
          <p:nvPr/>
        </p:nvGrpSpPr>
        <p:grpSpPr bwMode="auto">
          <a:xfrm>
            <a:off x="1981201" y="2649538"/>
            <a:ext cx="5794375" cy="1160462"/>
            <a:chOff x="0" y="0"/>
            <a:chExt cx="3650" cy="731"/>
          </a:xfrm>
        </p:grpSpPr>
        <p:sp>
          <p:nvSpPr>
            <p:cNvPr id="52244" name="Text Box 12"/>
            <p:cNvSpPr txBox="1">
              <a:spLocks noChangeArrowheads="1"/>
            </p:cNvSpPr>
            <p:nvPr/>
          </p:nvSpPr>
          <p:spPr bwMode="auto">
            <a:xfrm>
              <a:off x="0" y="20"/>
              <a:ext cx="7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解：</a:t>
              </a:r>
              <a:r>
                <a:rPr lang="zh-CN" altLang="en-US" sz="2800"/>
                <a:t>因</a:t>
              </a:r>
            </a:p>
          </p:txBody>
        </p:sp>
        <p:graphicFrame>
          <p:nvGraphicFramePr>
            <p:cNvPr id="2" name="Object 13"/>
            <p:cNvGraphicFramePr>
              <a:graphicFrameLocks noChangeAspect="1"/>
            </p:cNvGraphicFramePr>
            <p:nvPr/>
          </p:nvGraphicFramePr>
          <p:xfrm>
            <a:off x="720" y="0"/>
            <a:ext cx="680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" r:id="rId8" imgW="432435" imgH="254635" progId="Equation.DSMT4">
                    <p:embed/>
                  </p:oleObj>
                </mc:Choice>
                <mc:Fallback>
                  <p:oleObj r:id="rId8" imgW="432435" imgH="254635" progId="Equation.DSMT4">
                    <p:embed/>
                    <p:pic>
                      <p:nvPicPr>
                        <p:cNvPr id="0" name="图片 1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0"/>
                          <a:ext cx="680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6" name="Object 14"/>
            <p:cNvGraphicFramePr>
              <a:graphicFrameLocks noChangeAspect="1"/>
            </p:cNvGraphicFramePr>
            <p:nvPr/>
          </p:nvGraphicFramePr>
          <p:xfrm>
            <a:off x="1584" y="0"/>
            <a:ext cx="1680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" r:id="rId10" imgW="1067435" imgH="254000" progId="Equation.DSMT4">
                    <p:embed/>
                  </p:oleObj>
                </mc:Choice>
                <mc:Fallback>
                  <p:oleObj r:id="rId10" imgW="1067435" imgH="254000" progId="Equation.DSMT4">
                    <p:embed/>
                    <p:pic>
                      <p:nvPicPr>
                        <p:cNvPr id="0" name="图片 1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0"/>
                          <a:ext cx="1680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7" name="Text Box 15"/>
            <p:cNvSpPr txBox="1">
              <a:spLocks noChangeArrowheads="1"/>
            </p:cNvSpPr>
            <p:nvPr/>
          </p:nvSpPr>
          <p:spPr bwMode="auto">
            <a:xfrm>
              <a:off x="1016" y="390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的不同子集共</a:t>
              </a:r>
            </a:p>
          </p:txBody>
        </p:sp>
        <p:graphicFrame>
          <p:nvGraphicFramePr>
            <p:cNvPr id="52248" name="Object 16"/>
            <p:cNvGraphicFramePr>
              <a:graphicFrameLocks noChangeAspect="1"/>
            </p:cNvGraphicFramePr>
            <p:nvPr/>
          </p:nvGraphicFramePr>
          <p:xfrm>
            <a:off x="2404" y="415"/>
            <a:ext cx="76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" r:id="rId12" imgW="483235" imgH="203200" progId="Equation.DSMT4">
                    <p:embed/>
                  </p:oleObj>
                </mc:Choice>
                <mc:Fallback>
                  <p:oleObj r:id="rId12" imgW="483235" imgH="203200" progId="Equation.DSMT4">
                    <p:embed/>
                    <p:pic>
                      <p:nvPicPr>
                        <p:cNvPr id="0" name="图片 1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415"/>
                          <a:ext cx="76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17"/>
            <p:cNvGraphicFramePr>
              <a:graphicFrameLocks noChangeAspect="1"/>
            </p:cNvGraphicFramePr>
            <p:nvPr/>
          </p:nvGraphicFramePr>
          <p:xfrm>
            <a:off x="528" y="443"/>
            <a:ext cx="58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" r:id="rId14" imgW="368935" imgH="165100" progId="Equation.DSMT4">
                    <p:embed/>
                  </p:oleObj>
                </mc:Choice>
                <mc:Fallback>
                  <p:oleObj r:id="rId14" imgW="368935" imgH="165100" progId="Equation.DSMT4">
                    <p:embed/>
                    <p:pic>
                      <p:nvPicPr>
                        <p:cNvPr id="0" name="图片 1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443"/>
                          <a:ext cx="58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0" name="Rectangle 18"/>
            <p:cNvSpPr>
              <a:spLocks noChangeArrowheads="1"/>
            </p:cNvSpPr>
            <p:nvPr/>
          </p:nvSpPr>
          <p:spPr bwMode="auto">
            <a:xfrm>
              <a:off x="3084" y="404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个。</a:t>
              </a:r>
            </a:p>
          </p:txBody>
        </p:sp>
        <p:sp>
          <p:nvSpPr>
            <p:cNvPr id="52251" name="Rectangle 19"/>
            <p:cNvSpPr>
              <a:spLocks noChangeArrowheads="1"/>
            </p:cNvSpPr>
            <p:nvPr/>
          </p:nvSpPr>
          <p:spPr bwMode="auto">
            <a:xfrm>
              <a:off x="3216" y="2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，</a:t>
              </a:r>
            </a:p>
          </p:txBody>
        </p:sp>
        <p:sp>
          <p:nvSpPr>
            <p:cNvPr id="52252" name="Rectangle 20"/>
            <p:cNvSpPr>
              <a:spLocks noChangeArrowheads="1"/>
            </p:cNvSpPr>
            <p:nvPr/>
          </p:nvSpPr>
          <p:spPr bwMode="auto">
            <a:xfrm>
              <a:off x="1344" y="1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，</a:t>
              </a:r>
            </a:p>
          </p:txBody>
        </p:sp>
      </p:grpSp>
      <p:grpSp>
        <p:nvGrpSpPr>
          <p:cNvPr id="52245" name="Group 21"/>
          <p:cNvGrpSpPr/>
          <p:nvPr/>
        </p:nvGrpSpPr>
        <p:grpSpPr bwMode="auto">
          <a:xfrm>
            <a:off x="2063751" y="3863976"/>
            <a:ext cx="7451725" cy="555625"/>
            <a:chOff x="0" y="0"/>
            <a:chExt cx="4694" cy="350"/>
          </a:xfrm>
        </p:grpSpPr>
        <p:sp>
          <p:nvSpPr>
            <p:cNvPr id="52241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也就是说</a:t>
              </a:r>
            </a:p>
          </p:txBody>
        </p:sp>
        <p:graphicFrame>
          <p:nvGraphicFramePr>
            <p:cNvPr id="52242" name="Object 23"/>
            <p:cNvGraphicFramePr>
              <a:graphicFrameLocks noChangeAspect="1"/>
            </p:cNvGraphicFramePr>
            <p:nvPr/>
          </p:nvGraphicFramePr>
          <p:xfrm>
            <a:off x="960" y="46"/>
            <a:ext cx="2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" r:id="rId16" imgW="153035" imgH="165735" progId="Equation.DSMT4">
                    <p:embed/>
                  </p:oleObj>
                </mc:Choice>
                <mc:Fallback>
                  <p:oleObj r:id="rId16" imgW="153035" imgH="165735" progId="Equation.DSMT4">
                    <p:embed/>
                    <p:pic>
                      <p:nvPicPr>
                        <p:cNvPr id="0" name="图片 1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46"/>
                          <a:ext cx="2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3" name="Rectangle 24"/>
            <p:cNvSpPr>
              <a:spLocks noChangeArrowheads="1"/>
            </p:cNvSpPr>
            <p:nvPr/>
          </p:nvSpPr>
          <p:spPr bwMode="auto">
            <a:xfrm>
              <a:off x="1148" y="23"/>
              <a:ext cx="35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上可以定义</a:t>
              </a:r>
              <a:r>
                <a:rPr lang="en-US" altLang="zh-CN" sz="2800" b="1">
                  <a:latin typeface="Times New Roman" panose="02020603050405020304" pitchFamily="18" charset="0"/>
                </a:rPr>
                <a:t>16</a:t>
              </a:r>
              <a:r>
                <a:rPr lang="zh-CN" altLang="en-US" sz="2800" b="1"/>
                <a:t>种不同的二元关系。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2249" name="Group 25"/>
          <p:cNvGrpSpPr/>
          <p:nvPr/>
        </p:nvGrpSpPr>
        <p:grpSpPr bwMode="auto">
          <a:xfrm>
            <a:off x="1981201" y="5029200"/>
            <a:ext cx="7896225" cy="1244600"/>
            <a:chOff x="0" y="0"/>
            <a:chExt cx="4974" cy="784"/>
          </a:xfrm>
        </p:grpSpPr>
        <p:sp>
          <p:nvSpPr>
            <p:cNvPr id="52233" name="Text Box 26"/>
            <p:cNvSpPr txBox="1">
              <a:spLocks noChangeArrowheads="1"/>
            </p:cNvSpPr>
            <p:nvPr/>
          </p:nvSpPr>
          <p:spPr bwMode="auto">
            <a:xfrm>
              <a:off x="0" y="0"/>
              <a:ext cx="7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解：</a:t>
              </a:r>
              <a:r>
                <a:rPr lang="zh-CN" altLang="en-US" sz="2800"/>
                <a:t>因</a:t>
              </a:r>
            </a:p>
          </p:txBody>
        </p:sp>
        <p:graphicFrame>
          <p:nvGraphicFramePr>
            <p:cNvPr id="52234" name="Object 27"/>
            <p:cNvGraphicFramePr>
              <a:graphicFrameLocks noChangeAspect="1"/>
            </p:cNvGraphicFramePr>
            <p:nvPr/>
          </p:nvGraphicFramePr>
          <p:xfrm>
            <a:off x="740" y="5"/>
            <a:ext cx="940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" r:id="rId17" imgW="597535" imgH="254000" progId="Equation.DSMT4">
                    <p:embed/>
                  </p:oleObj>
                </mc:Choice>
                <mc:Fallback>
                  <p:oleObj r:id="rId17" imgW="597535" imgH="254000" progId="Equation.DSMT4">
                    <p:embed/>
                    <p:pic>
                      <p:nvPicPr>
                        <p:cNvPr id="0" name="图片 1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5"/>
                          <a:ext cx="940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28"/>
            <p:cNvSpPr txBox="1">
              <a:spLocks noChangeArrowheads="1"/>
            </p:cNvSpPr>
            <p:nvPr/>
          </p:nvSpPr>
          <p:spPr bwMode="auto">
            <a:xfrm>
              <a:off x="116" y="43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即</a:t>
              </a:r>
            </a:p>
          </p:txBody>
        </p:sp>
        <p:graphicFrame>
          <p:nvGraphicFramePr>
            <p:cNvPr id="52236" name="Object 29"/>
            <p:cNvGraphicFramePr>
              <a:graphicFrameLocks noChangeAspect="1"/>
            </p:cNvGraphicFramePr>
            <p:nvPr/>
          </p:nvGraphicFramePr>
          <p:xfrm>
            <a:off x="364" y="389"/>
            <a:ext cx="740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" r:id="rId18" imgW="470535" imgH="254635" progId="Equation.DSMT4">
                    <p:embed/>
                  </p:oleObj>
                </mc:Choice>
                <mc:Fallback>
                  <p:oleObj r:id="rId18" imgW="470535" imgH="254635" progId="Equation.DSMT4">
                    <p:embed/>
                    <p:pic>
                      <p:nvPicPr>
                        <p:cNvPr id="0" name="图片 1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" y="389"/>
                          <a:ext cx="740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7" name="Object 30"/>
            <p:cNvGraphicFramePr>
              <a:graphicFrameLocks noChangeAspect="1"/>
            </p:cNvGraphicFramePr>
            <p:nvPr/>
          </p:nvGraphicFramePr>
          <p:xfrm>
            <a:off x="1296" y="389"/>
            <a:ext cx="960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" r:id="rId20" imgW="610235" imgH="254000" progId="Equation.DSMT4">
                    <p:embed/>
                  </p:oleObj>
                </mc:Choice>
                <mc:Fallback>
                  <p:oleObj r:id="rId20" imgW="610235" imgH="254000" progId="Equation.DSMT4">
                    <p:embed/>
                    <p:pic>
                      <p:nvPicPr>
                        <p:cNvPr id="0" name="图片 1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89"/>
                          <a:ext cx="960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8" name="Rectangle 31"/>
            <p:cNvSpPr>
              <a:spLocks noChangeArrowheads="1"/>
            </p:cNvSpPr>
            <p:nvPr/>
          </p:nvSpPr>
          <p:spPr bwMode="auto">
            <a:xfrm>
              <a:off x="2160" y="437"/>
              <a:ext cx="28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，</a:t>
              </a:r>
              <a:r>
                <a:rPr lang="zh-CN" altLang="en-US" sz="2800" b="1"/>
                <a:t>所以只有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/>
                <a:t>种等价关系。</a:t>
              </a:r>
              <a:r>
                <a:rPr lang="zh-CN" altLang="en-US" sz="2800">
                  <a:latin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52239" name="Rectangle 32"/>
            <p:cNvSpPr>
              <a:spLocks noChangeArrowheads="1"/>
            </p:cNvSpPr>
            <p:nvPr/>
          </p:nvSpPr>
          <p:spPr bwMode="auto">
            <a:xfrm>
              <a:off x="1052" y="44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和</a:t>
              </a:r>
            </a:p>
          </p:txBody>
        </p:sp>
        <p:sp>
          <p:nvSpPr>
            <p:cNvPr id="52240" name="Rectangle 33"/>
            <p:cNvSpPr>
              <a:spLocks noChangeArrowheads="1"/>
            </p:cNvSpPr>
            <p:nvPr/>
          </p:nvSpPr>
          <p:spPr bwMode="auto">
            <a:xfrm>
              <a:off x="1584" y="14"/>
              <a:ext cx="2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，</a:t>
              </a:r>
              <a:r>
                <a:rPr lang="zh-CN" altLang="en-US" sz="2800" b="1"/>
                <a:t>不同的划分只有两种，</a:t>
              </a:r>
            </a:p>
          </p:txBody>
        </p:sp>
      </p:grpSp>
      <p:sp>
        <p:nvSpPr>
          <p:cNvPr id="52232" name="Rectangle 34"/>
          <p:cNvSpPr>
            <a:spLocks noChangeArrowheads="1"/>
          </p:cNvSpPr>
          <p:nvPr/>
        </p:nvSpPr>
        <p:spPr bwMode="auto">
          <a:xfrm>
            <a:off x="1703388" y="-23813"/>
            <a:ext cx="8229600" cy="136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200" b="1" dirty="0" smtClean="0">
                <a:solidFill>
                  <a:schemeClr val="tx2"/>
                </a:solidFill>
              </a:rPr>
              <a:t>例</a:t>
            </a:r>
            <a:endParaRPr lang="zh-CN" altLang="en-US" sz="4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163" y="1047786"/>
            <a:ext cx="7879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kern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下列哪个关系矩阵具有反自反性？</a:t>
            </a:r>
            <a:endParaRPr lang="zh-CN" altLang="en-US" sz="4000" dirty="0"/>
          </a:p>
        </p:txBody>
      </p:sp>
      <p:pic>
        <p:nvPicPr>
          <p:cNvPr id="3" name="图片 2" descr="https://img2.ph.126.net/ZgAdVkVLkae7g-0JPWSBjw==/663235969186535636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30" y="2575560"/>
            <a:ext cx="2425700" cy="184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https://img2.ph.126.net/CEj2SX1CsuRuEe-9lLaAOg==/663256310151646855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785" y="2328545"/>
            <a:ext cx="2608580" cy="184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s://img0.ph.126.net/y_v_aO48oY3k7NHPKQZduQ==/663267085365342882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90" y="4172585"/>
            <a:ext cx="2287270" cy="234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s://img2.ph.126.net/vVoWNycECVDs3x_Cdd7oaw==/6632483936679302639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45" y="4406900"/>
            <a:ext cx="242062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679342" y="2575682"/>
            <a:ext cx="421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3692516" y="2575682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708919" y="4420362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3820848" y="4382193"/>
            <a:ext cx="317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0132" y="1018289"/>
            <a:ext cx="607890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950"/>
              </a:lnSpc>
            </a:pPr>
            <a:r>
              <a:rPr lang="en-US" altLang="zh-CN" dirty="0"/>
              <a:t>A={1,2,3,4</a:t>
            </a:r>
            <a:r>
              <a:rPr lang="en-US" altLang="zh-CN" dirty="0" smtClean="0"/>
              <a:t>} </a:t>
            </a:r>
            <a:r>
              <a:rPr lang="zh-CN" altLang="zh-CN" kern="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的偏序关系图如下图，则它的哈斯图为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     )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https://edu-image.nosdn.127.net/3D3E8B087763A23CC4A95313F041200F.jpg?imageView&amp;thumbnail=890x0&amp;quality=1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23" y="1544707"/>
            <a:ext cx="38766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334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设</a:t>
            </a:r>
            <a:r>
              <a:rPr lang="zh-CN" altLang="en-US" sz="3200" dirty="0" smtClean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集合</a:t>
            </a:r>
            <a:r>
              <a:rPr lang="en-US" altLang="zh-CN" sz="3200" dirty="0" smtClean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3200" dirty="0" smtClean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有</a:t>
            </a:r>
            <a:r>
              <a:rPr lang="en-US" altLang="zh-CN" sz="3200" dirty="0" smtClean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lang="zh-CN" altLang="en-US" sz="3200" dirty="0" smtClean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个元素，则</a:t>
            </a:r>
            <a:r>
              <a:rPr lang="en-US" altLang="zh-CN" sz="3200" dirty="0" smtClean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3200" dirty="0" smtClean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上</a:t>
            </a:r>
            <a:r>
              <a:rPr lang="zh-CN" altLang="en-US" sz="3200" dirty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的等价关系的个数为</a:t>
            </a:r>
            <a:r>
              <a:rPr lang="zh-CN" altLang="en-US" sz="3200" dirty="0"/>
              <a:t> </a:t>
            </a:r>
            <a:r>
              <a:rPr lang="zh-CN" altLang="en-US" sz="3200" dirty="0" smtClean="0"/>
              <a:t>？</a:t>
            </a:r>
            <a:endParaRPr lang="zh-CN" altLang="en-US" sz="5400" dirty="0">
              <a:latin typeface="Arial" panose="020B0604020202020204" pitchFamily="34" charset="0"/>
            </a:endParaRPr>
          </a:p>
          <a:p>
            <a:r>
              <a:rPr lang="en-US" altLang="zh-CN" dirty="0" smtClean="0"/>
              <a:t>              </a:t>
            </a:r>
            <a:r>
              <a:rPr lang="zh-CN" altLang="zh-CN" dirty="0" smtClean="0"/>
              <a:t>是</a:t>
            </a:r>
            <a:r>
              <a:rPr lang="zh-CN" altLang="zh-CN" dirty="0"/>
              <a:t>偏序集，</a:t>
            </a:r>
            <a:r>
              <a:rPr lang="zh-CN" altLang="zh-CN" dirty="0" smtClean="0"/>
              <a:t>其中</a:t>
            </a:r>
            <a:r>
              <a:rPr lang="en-US" altLang="zh-CN" dirty="0" smtClean="0"/>
              <a:t>A</a:t>
            </a:r>
            <a:r>
              <a:rPr lang="zh-CN" altLang="zh-CN" dirty="0" smtClean="0"/>
              <a:t>是</a:t>
            </a:r>
            <a:r>
              <a:rPr lang="zh-CN" altLang="zh-CN" dirty="0"/>
              <a:t>正整数</a:t>
            </a:r>
            <a:r>
              <a:rPr lang="en-US" altLang="zh-CN" dirty="0"/>
              <a:t>12</a:t>
            </a:r>
            <a:r>
              <a:rPr lang="zh-CN" altLang="zh-CN" dirty="0"/>
              <a:t>的正因子的集合</a:t>
            </a:r>
            <a:r>
              <a:rPr lang="zh-CN" altLang="zh-CN" dirty="0" smtClean="0"/>
              <a:t>，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是</a:t>
            </a:r>
            <a:r>
              <a:rPr lang="zh-CN" altLang="zh-CN" dirty="0" smtClean="0"/>
              <a:t>整除</a:t>
            </a:r>
            <a:r>
              <a:rPr lang="zh-CN" altLang="zh-CN" dirty="0"/>
              <a:t>关系，则能覆盖元素</a:t>
            </a:r>
            <a:r>
              <a:rPr lang="en-US" altLang="zh-CN" dirty="0"/>
              <a:t>3</a:t>
            </a:r>
            <a:r>
              <a:rPr lang="zh-CN" altLang="zh-CN" dirty="0"/>
              <a:t>的元素是</a:t>
            </a:r>
            <a:r>
              <a:rPr lang="en-US" altLang="zh-CN" dirty="0"/>
              <a:t>(   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     </a:t>
            </a:r>
            <a:r>
              <a:rPr lang="zh-CN" altLang="zh-CN" dirty="0" smtClean="0"/>
              <a:t>则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f  </a:t>
            </a:r>
            <a:r>
              <a:rPr lang="en-US" altLang="zh-CN" dirty="0" smtClean="0"/>
              <a:t>(   )</a:t>
            </a:r>
            <a:r>
              <a:rPr lang="en-US" altLang="zh-CN" i="1" dirty="0" smtClean="0"/>
              <a:t>?</a:t>
            </a:r>
          </a:p>
          <a:p>
            <a:pPr marL="0" indent="0">
              <a:buNone/>
            </a:pPr>
            <a:r>
              <a:rPr lang="en-US" altLang="zh-CN" dirty="0" smtClean="0"/>
              <a:t>A </a:t>
            </a:r>
            <a:r>
              <a:rPr lang="zh-CN" altLang="zh-CN" dirty="0" smtClean="0"/>
              <a:t>仅</a:t>
            </a:r>
            <a:r>
              <a:rPr lang="zh-CN" altLang="zh-CN" dirty="0"/>
              <a:t>是</a:t>
            </a:r>
            <a:r>
              <a:rPr lang="zh-CN" altLang="zh-CN" dirty="0" smtClean="0"/>
              <a:t>满射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 </a:t>
            </a:r>
            <a:r>
              <a:rPr lang="zh-CN" altLang="zh-CN" dirty="0" smtClean="0"/>
              <a:t>不是函数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 </a:t>
            </a:r>
            <a:r>
              <a:rPr lang="zh-CN" altLang="zh-CN" dirty="0" smtClean="0"/>
              <a:t>仅</a:t>
            </a:r>
            <a:r>
              <a:rPr lang="zh-CN" altLang="zh-CN" dirty="0"/>
              <a:t>是单射</a:t>
            </a:r>
          </a:p>
          <a:p>
            <a:pPr marL="0" indent="0">
              <a:buNone/>
            </a:pPr>
            <a:r>
              <a:rPr lang="en-US" altLang="zh-CN" dirty="0" smtClean="0"/>
              <a:t>D </a:t>
            </a:r>
            <a:r>
              <a:rPr lang="zh-CN" altLang="en-US" dirty="0" smtClean="0"/>
              <a:t>双射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i="1" dirty="0"/>
          </a:p>
        </p:txBody>
      </p:sp>
      <p:pic>
        <p:nvPicPr>
          <p:cNvPr id="12" name="图片 11" descr="https://img2.ph.126.net/Jg5K24TkCuRQijdy74mGBQ==/663242016500489156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91" y="2429602"/>
            <a:ext cx="1023731" cy="35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https://img2.ph.126.net/iE7vv_Yq4E1sIiLCIEzTYg==/663121070221226930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107" y="2441870"/>
            <a:ext cx="411232" cy="35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https://img0.ph.126.net/gy1W-0xweERNNNADyNqQWA==/128099261902981336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91" y="3775436"/>
            <a:ext cx="1632502" cy="479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https://img0.ph.126.net/vUYiOe9TQijEoNN2AGsmGQ==/90353467543747224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27" y="3754384"/>
            <a:ext cx="1467470" cy="49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,                          </a:t>
            </a:r>
            <a:r>
              <a:rPr lang="zh-CN" altLang="zh-CN" dirty="0" smtClean="0"/>
              <a:t>则</a:t>
            </a:r>
            <a:r>
              <a:rPr lang="en-US" altLang="zh-CN" dirty="0" smtClean="0"/>
              <a:t> </a:t>
            </a:r>
            <a:r>
              <a:rPr lang="en-US" altLang="zh-CN" i="1" dirty="0"/>
              <a:t>f  </a:t>
            </a:r>
            <a:r>
              <a:rPr lang="en-US" altLang="zh-CN" dirty="0"/>
              <a:t>(   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?</a:t>
            </a:r>
          </a:p>
          <a:p>
            <a:pPr marL="0" indent="0">
              <a:buNone/>
            </a:pPr>
            <a:r>
              <a:rPr lang="en-US" altLang="zh-CN" dirty="0"/>
              <a:t>A </a:t>
            </a:r>
            <a:r>
              <a:rPr lang="zh-CN" altLang="zh-CN" dirty="0"/>
              <a:t>仅是满射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 </a:t>
            </a:r>
            <a:r>
              <a:rPr lang="zh-CN" altLang="zh-CN" dirty="0"/>
              <a:t>不是函数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 </a:t>
            </a:r>
            <a:r>
              <a:rPr lang="zh-CN" altLang="zh-CN" dirty="0"/>
              <a:t>仅是单射</a:t>
            </a:r>
          </a:p>
          <a:p>
            <a:pPr marL="0" indent="0">
              <a:buNone/>
            </a:pPr>
            <a:r>
              <a:rPr lang="en-US" altLang="zh-CN" dirty="0"/>
              <a:t>D </a:t>
            </a:r>
            <a:r>
              <a:rPr lang="zh-CN" altLang="en-US" dirty="0"/>
              <a:t>双射</a:t>
            </a:r>
            <a:endParaRPr lang="zh-CN" altLang="zh-CN" dirty="0"/>
          </a:p>
          <a:p>
            <a:endParaRPr lang="en-US" altLang="zh-CN" i="1" dirty="0"/>
          </a:p>
          <a:p>
            <a:endParaRPr lang="zh-CN" altLang="en-US" dirty="0"/>
          </a:p>
        </p:txBody>
      </p:sp>
      <p:pic>
        <p:nvPicPr>
          <p:cNvPr id="5" name="图片 4" descr="https://img1.ph.126.net/18_ayBy_jTy655o3GzEjgw==/663245095133047641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87" y="1825626"/>
            <a:ext cx="2282273" cy="4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s://img0.ph.126.net/PlMndZHihMW5gW4Q3Oy9xw==/663242126451651938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35" y="1825624"/>
            <a:ext cx="1779104" cy="43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825624"/>
            <a:ext cx="10972800" cy="48990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（14分）</a:t>
            </a:r>
          </a:p>
          <a:p>
            <a:r>
              <a:rPr lang="zh-CN" altLang="en-US" dirty="0"/>
              <a:t>A={1,2,3,4}上的二元关系R={&lt;1,2&gt;,&lt;2,4&gt;,&lt;3,1&gt;,&lt;3,3&gt;,&lt;4,2&gt;,&lt;4,3&gt;}。</a:t>
            </a:r>
          </a:p>
          <a:p>
            <a:r>
              <a:rPr lang="zh-CN" altLang="en-US" dirty="0"/>
              <a:t>(1)画出R的关系图和关系矩阵.（6分）</a:t>
            </a:r>
          </a:p>
          <a:p>
            <a:r>
              <a:rPr lang="zh-CN" altLang="en-US" dirty="0"/>
              <a:t>(2)从自反性，对称性和传递性的角度分析R关系的性质。（3分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不自反也不反自反；既不对称也不反对称；不传递</a:t>
            </a:r>
          </a:p>
          <a:p>
            <a:endParaRPr lang="zh-CN" altLang="en-US" dirty="0"/>
          </a:p>
          <a:p>
            <a:r>
              <a:rPr lang="zh-CN" altLang="en-US" dirty="0"/>
              <a:t>(3)分别求出R的自反、对称和传递闭包r(R),s(R),t(R)。（1+1+2分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r(R)=R∪IA ={&lt;1,2&gt;,&lt;2,4&gt;,&lt;3,1&gt;,&lt;4,2&gt;,&lt;4,3&gt;}∪IA  （2分）</a:t>
            </a:r>
          </a:p>
          <a:p>
            <a:r>
              <a:rPr lang="zh-CN" altLang="en-US" dirty="0"/>
              <a:t>s(R)=R∪R-1=</a:t>
            </a:r>
          </a:p>
          <a:p>
            <a:r>
              <a:rPr lang="zh-CN" altLang="en-US" dirty="0"/>
              <a:t>{&lt;1,2&gt;,&lt;2,1&gt;,&lt;3,1&gt;,&lt;1,3&gt;,&lt;2,4&gt;,&lt;4,2&gt;,&lt;3,3&gt;,&lt;3,4&gt;,&lt;4,3&gt;}（2分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t(R)=ER （全域关系） 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(4)集合A上可以有多少个自反的关系？（1分）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集合A={1,2，3 ,4，6，8，9，12, 24}</a:t>
            </a:r>
          </a:p>
          <a:p>
            <a:pPr marL="0" indent="0">
              <a:buNone/>
            </a:pPr>
            <a:r>
              <a:rPr lang="zh-CN" altLang="en-US" dirty="0"/>
              <a:t>(1)若≼为整除关系。画出&lt;A,≼&gt;的哈斯图。（2分）</a:t>
            </a:r>
          </a:p>
          <a:p>
            <a:pPr marL="0" indent="0">
              <a:buNone/>
            </a:pPr>
            <a:r>
              <a:rPr lang="zh-CN" altLang="en-US" dirty="0"/>
              <a:t>(2)找出A的极大元，极小元，最大元，最小元以及子集B={3，6,9}的上界，下界和上确界，下确界。（4分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极大元： 24,9；极小元1；最大元：无；最小元：1</a:t>
            </a:r>
            <a:r>
              <a:rPr lang="zh-CN" altLang="en-US" dirty="0" smtClean="0">
                <a:sym typeface="+mn-ea"/>
              </a:rPr>
              <a:t>；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上界：无；下界：1,3； 上确界：无；下确界：3.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(3)&lt;A,≼&gt;是全序关系吗？若不是请利用A中的元素构造出一个全序关系。（2分）</a:t>
            </a:r>
          </a:p>
          <a:p>
            <a:pPr marL="0" indent="0">
              <a:buNone/>
            </a:pPr>
            <a:r>
              <a:rPr lang="zh-CN" altLang="en-US" dirty="0"/>
              <a:t>(4)B上可以定义多少个二元关系？其中有多少个全序关系？（2分）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208214" y="1484313"/>
            <a:ext cx="470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(3) </a:t>
            </a:r>
            <a:r>
              <a:rPr lang="zh-CN" altLang="en-US" sz="2800" b="1"/>
              <a:t>其中有多少种偏序关系？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00450"/>
            <a:ext cx="16002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3644900"/>
            <a:ext cx="6810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3429000"/>
            <a:ext cx="72548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782889" y="5445126"/>
            <a:ext cx="4022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所以，有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/>
              <a:t>种偏序关系。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3255" name="Group 7"/>
          <p:cNvGrpSpPr/>
          <p:nvPr/>
        </p:nvGrpSpPr>
        <p:grpSpPr bwMode="auto">
          <a:xfrm>
            <a:off x="1981200" y="2133600"/>
            <a:ext cx="6248400" cy="1143000"/>
            <a:chOff x="0" y="0"/>
            <a:chExt cx="3936" cy="720"/>
          </a:xfrm>
        </p:grpSpPr>
        <p:sp>
          <p:nvSpPr>
            <p:cNvPr id="53257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解：因</a:t>
              </a:r>
            </a:p>
          </p:txBody>
        </p:sp>
        <p:sp>
          <p:nvSpPr>
            <p:cNvPr id="53258" name="Text Box 13"/>
            <p:cNvSpPr txBox="1">
              <a:spLocks noChangeArrowheads="1"/>
            </p:cNvSpPr>
            <p:nvPr/>
          </p:nvSpPr>
          <p:spPr bwMode="auto">
            <a:xfrm>
              <a:off x="432" y="393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只有以下三种：</a:t>
              </a:r>
            </a:p>
          </p:txBody>
        </p:sp>
        <p:graphicFrame>
          <p:nvGraphicFramePr>
            <p:cNvPr id="53259" name="Object 10"/>
            <p:cNvGraphicFramePr>
              <a:graphicFrameLocks noChangeAspect="1"/>
            </p:cNvGraphicFramePr>
            <p:nvPr/>
          </p:nvGraphicFramePr>
          <p:xfrm>
            <a:off x="768" y="0"/>
            <a:ext cx="2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r:id="rId7" imgW="153035" imgH="165735" progId="Equation.DSMT4">
                    <p:embed/>
                  </p:oleObj>
                </mc:Choice>
                <mc:Fallback>
                  <p:oleObj r:id="rId7" imgW="153035" imgH="165735" progId="Equation.DSMT4">
                    <p:embed/>
                    <p:pic>
                      <p:nvPicPr>
                        <p:cNvPr id="0" name="图片 2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0"/>
                          <a:ext cx="2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0" name="Rectangle 15"/>
            <p:cNvSpPr>
              <a:spLocks noChangeArrowheads="1"/>
            </p:cNvSpPr>
            <p:nvPr/>
          </p:nvSpPr>
          <p:spPr bwMode="auto">
            <a:xfrm>
              <a:off x="1008" y="0"/>
              <a:ext cx="2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只有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/>
                <a:t>个元素，不同的哈斯图</a:t>
              </a:r>
            </a:p>
          </p:txBody>
        </p:sp>
      </p:grpSp>
      <p:sp>
        <p:nvSpPr>
          <p:cNvPr id="53256" name="Rectangle 16"/>
          <p:cNvSpPr>
            <a:spLocks noChangeArrowheads="1"/>
          </p:cNvSpPr>
          <p:nvPr/>
        </p:nvSpPr>
        <p:spPr bwMode="auto">
          <a:xfrm>
            <a:off x="1703388" y="-23813"/>
            <a:ext cx="8229600" cy="136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200" b="1" dirty="0" smtClean="0">
                <a:solidFill>
                  <a:schemeClr val="tx2"/>
                </a:solidFill>
              </a:rPr>
              <a:t>例</a:t>
            </a:r>
            <a:endParaRPr lang="zh-CN" altLang="en-US" sz="4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/>
          <p:nvPr/>
        </p:nvGrpSpPr>
        <p:grpSpPr bwMode="auto">
          <a:xfrm>
            <a:off x="2667000" y="4024313"/>
            <a:ext cx="6629400" cy="1204912"/>
            <a:chOff x="0" y="0"/>
            <a:chExt cx="4176" cy="759"/>
          </a:xfrm>
        </p:grpSpPr>
        <p:sp>
          <p:nvSpPr>
            <p:cNvPr id="54290" name="Text Box 3"/>
            <p:cNvSpPr txBox="1">
              <a:spLocks noChangeArrowheads="1"/>
            </p:cNvSpPr>
            <p:nvPr/>
          </p:nvSpPr>
          <p:spPr bwMode="auto">
            <a:xfrm>
              <a:off x="196" y="0"/>
              <a:ext cx="39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不满足自反性，所以既不是等价关系，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54291" name="Object 4"/>
            <p:cNvGraphicFramePr>
              <a:graphicFrameLocks noChangeAspect="1"/>
            </p:cNvGraphicFramePr>
            <p:nvPr/>
          </p:nvGraphicFramePr>
          <p:xfrm>
            <a:off x="48" y="20"/>
            <a:ext cx="2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r:id="rId3" imgW="127000" imgH="203835" progId="Equation.DSMT4">
                    <p:embed/>
                  </p:oleObj>
                </mc:Choice>
                <mc:Fallback>
                  <p:oleObj r:id="rId3" imgW="127000" imgH="203835" progId="Equation.DSMT4">
                    <p:embed/>
                    <p:pic>
                      <p:nvPicPr>
                        <p:cNvPr id="0" name="图片 3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20"/>
                          <a:ext cx="2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2" name="Text Box 5"/>
            <p:cNvSpPr txBox="1">
              <a:spLocks noChangeArrowheads="1"/>
            </p:cNvSpPr>
            <p:nvPr/>
          </p:nvSpPr>
          <p:spPr bwMode="auto">
            <a:xfrm>
              <a:off x="0" y="432"/>
              <a:ext cx="19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又不是偏序关系。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4275" name="Group 6"/>
          <p:cNvGrpSpPr/>
          <p:nvPr/>
        </p:nvGrpSpPr>
        <p:grpSpPr bwMode="auto">
          <a:xfrm>
            <a:off x="2219325" y="1422400"/>
            <a:ext cx="5507038" cy="1143000"/>
            <a:chOff x="0" y="0"/>
            <a:chExt cx="3469" cy="720"/>
          </a:xfrm>
        </p:grpSpPr>
        <p:sp>
          <p:nvSpPr>
            <p:cNvPr id="54284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(4)</a:t>
              </a:r>
            </a:p>
          </p:txBody>
        </p:sp>
        <p:sp>
          <p:nvSpPr>
            <p:cNvPr id="2" name="Text Box 12"/>
            <p:cNvSpPr txBox="1">
              <a:spLocks noChangeArrowheads="1"/>
            </p:cNvSpPr>
            <p:nvPr/>
          </p:nvSpPr>
          <p:spPr bwMode="auto">
            <a:xfrm>
              <a:off x="318" y="393"/>
              <a:ext cx="17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是偏序关系吗？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54286" name="Object 9"/>
            <p:cNvGraphicFramePr>
              <a:graphicFrameLocks noChangeAspect="1"/>
            </p:cNvGraphicFramePr>
            <p:nvPr/>
          </p:nvGraphicFramePr>
          <p:xfrm>
            <a:off x="378" y="28"/>
            <a:ext cx="28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r:id="rId5" imgW="178435" imgH="229235" progId="Equation.DSMT4">
                    <p:embed/>
                  </p:oleObj>
                </mc:Choice>
                <mc:Fallback>
                  <p:oleObj r:id="rId5" imgW="178435" imgH="229235" progId="Equation.DSMT4">
                    <p:embed/>
                    <p:pic>
                      <p:nvPicPr>
                        <p:cNvPr id="0" name="图片 3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" y="28"/>
                          <a:ext cx="280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7" name="Object 10"/>
            <p:cNvGraphicFramePr>
              <a:graphicFrameLocks noChangeAspect="1"/>
            </p:cNvGraphicFramePr>
            <p:nvPr/>
          </p:nvGraphicFramePr>
          <p:xfrm>
            <a:off x="1570" y="20"/>
            <a:ext cx="2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r:id="rId7" imgW="127000" imgH="203835" progId="Equation.DSMT4">
                    <p:embed/>
                  </p:oleObj>
                </mc:Choice>
                <mc:Fallback>
                  <p:oleObj r:id="rId7" imgW="127000" imgH="203835" progId="Equation.DSMT4">
                    <p:embed/>
                    <p:pic>
                      <p:nvPicPr>
                        <p:cNvPr id="0" name="图片 3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0" y="20"/>
                          <a:ext cx="2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8" name="Rectangle 15"/>
            <p:cNvSpPr>
              <a:spLocks noChangeArrowheads="1"/>
            </p:cNvSpPr>
            <p:nvPr/>
          </p:nvSpPr>
          <p:spPr bwMode="auto">
            <a:xfrm>
              <a:off x="1722" y="0"/>
              <a:ext cx="17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是等价关系吗？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4289" name="Rectangle 16"/>
            <p:cNvSpPr>
              <a:spLocks noChangeArrowheads="1"/>
            </p:cNvSpPr>
            <p:nvPr/>
          </p:nvSpPr>
          <p:spPr bwMode="auto">
            <a:xfrm>
              <a:off x="618" y="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、空关系</a:t>
              </a:r>
            </a:p>
          </p:txBody>
        </p:sp>
      </p:grpSp>
      <p:grpSp>
        <p:nvGrpSpPr>
          <p:cNvPr id="54285" name="Group 13"/>
          <p:cNvGrpSpPr/>
          <p:nvPr/>
        </p:nvGrpSpPr>
        <p:grpSpPr bwMode="auto">
          <a:xfrm>
            <a:off x="1981200" y="2692401"/>
            <a:ext cx="7086600" cy="1255713"/>
            <a:chOff x="0" y="0"/>
            <a:chExt cx="4464" cy="791"/>
          </a:xfrm>
        </p:grpSpPr>
        <p:sp>
          <p:nvSpPr>
            <p:cNvPr id="54278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解：</a:t>
              </a:r>
              <a:endParaRPr lang="zh-CN" altLang="en-US" sz="2800"/>
            </a:p>
          </p:txBody>
        </p:sp>
        <p:sp>
          <p:nvSpPr>
            <p:cNvPr id="54279" name="Text Box 19"/>
            <p:cNvSpPr txBox="1">
              <a:spLocks noChangeArrowheads="1"/>
            </p:cNvSpPr>
            <p:nvPr/>
          </p:nvSpPr>
          <p:spPr bwMode="auto">
            <a:xfrm>
              <a:off x="432" y="412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所以</a:t>
              </a:r>
            </a:p>
          </p:txBody>
        </p:sp>
        <p:graphicFrame>
          <p:nvGraphicFramePr>
            <p:cNvPr id="54280" name="Object 16"/>
            <p:cNvGraphicFramePr>
              <a:graphicFrameLocks noChangeAspect="1"/>
            </p:cNvGraphicFramePr>
            <p:nvPr/>
          </p:nvGraphicFramePr>
          <p:xfrm>
            <a:off x="488" y="19"/>
            <a:ext cx="28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r:id="rId8" imgW="178435" imgH="229235" progId="Equation.DSMT4">
                    <p:embed/>
                  </p:oleObj>
                </mc:Choice>
                <mc:Fallback>
                  <p:oleObj r:id="rId8" imgW="178435" imgH="229235" progId="Equation.DSMT4">
                    <p:embed/>
                    <p:pic>
                      <p:nvPicPr>
                        <p:cNvPr id="0" name="图片 3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19"/>
                          <a:ext cx="280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1" name="Object 17"/>
            <p:cNvGraphicFramePr>
              <a:graphicFrameLocks noChangeAspect="1"/>
            </p:cNvGraphicFramePr>
            <p:nvPr/>
          </p:nvGraphicFramePr>
          <p:xfrm>
            <a:off x="960" y="435"/>
            <a:ext cx="28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r:id="rId9" imgW="178435" imgH="229235" progId="Equation.DSMT4">
                    <p:embed/>
                  </p:oleObj>
                </mc:Choice>
                <mc:Fallback>
                  <p:oleObj r:id="rId9" imgW="178435" imgH="229235" progId="Equation.DSMT4">
                    <p:embed/>
                    <p:pic>
                      <p:nvPicPr>
                        <p:cNvPr id="0" name="图片 3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435"/>
                          <a:ext cx="280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2" name="Rectangle 22"/>
            <p:cNvSpPr>
              <a:spLocks noChangeArrowheads="1"/>
            </p:cNvSpPr>
            <p:nvPr/>
          </p:nvSpPr>
          <p:spPr bwMode="auto">
            <a:xfrm>
              <a:off x="720" y="23"/>
              <a:ext cx="34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满足自反，对称和反对称，传递，</a:t>
              </a:r>
            </a:p>
          </p:txBody>
        </p:sp>
        <p:sp>
          <p:nvSpPr>
            <p:cNvPr id="54283" name="Rectangle 23"/>
            <p:cNvSpPr>
              <a:spLocks noChangeArrowheads="1"/>
            </p:cNvSpPr>
            <p:nvPr/>
          </p:nvSpPr>
          <p:spPr bwMode="auto">
            <a:xfrm>
              <a:off x="1156" y="407"/>
              <a:ext cx="3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既是等价关系，又是偏序关系。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54277" name="Rectangle 24"/>
          <p:cNvSpPr>
            <a:spLocks noChangeArrowheads="1"/>
          </p:cNvSpPr>
          <p:nvPr/>
        </p:nvSpPr>
        <p:spPr bwMode="auto">
          <a:xfrm>
            <a:off x="1703388" y="-23813"/>
            <a:ext cx="8229600" cy="136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200" b="1" dirty="0" smtClean="0">
                <a:solidFill>
                  <a:schemeClr val="tx2"/>
                </a:solidFill>
              </a:rPr>
              <a:t>例</a:t>
            </a:r>
            <a:endParaRPr lang="zh-CN" altLang="en-US" sz="4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6170" y="1003935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特殊关系的计数问题：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0825" y="2095500"/>
            <a:ext cx="32137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|A|=n</a:t>
            </a:r>
            <a:r>
              <a:rPr lang="zh-CN" altLang="en-US" sz="2800"/>
              <a:t>关系的总数：</a:t>
            </a:r>
            <a:endParaRPr lang="en-US" altLang="zh-CN" sz="2800" baseline="30000"/>
          </a:p>
        </p:txBody>
      </p:sp>
      <p:sp>
        <p:nvSpPr>
          <p:cNvPr id="4" name="文本框 3"/>
          <p:cNvSpPr txBox="1"/>
          <p:nvPr/>
        </p:nvSpPr>
        <p:spPr>
          <a:xfrm>
            <a:off x="1609725" y="2727960"/>
            <a:ext cx="2041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自反关系： </a:t>
            </a:r>
            <a:endParaRPr lang="en-US" altLang="zh-CN" sz="2800" baseline="30000"/>
          </a:p>
        </p:txBody>
      </p:sp>
      <p:sp>
        <p:nvSpPr>
          <p:cNvPr id="5" name="文本框 4"/>
          <p:cNvSpPr txBox="1"/>
          <p:nvPr/>
        </p:nvSpPr>
        <p:spPr>
          <a:xfrm>
            <a:off x="1520825" y="336042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反自反关系：</a:t>
            </a:r>
            <a:endParaRPr lang="en-US" altLang="zh-CN" sz="2800" baseline="30000"/>
          </a:p>
        </p:txBody>
      </p:sp>
      <p:sp>
        <p:nvSpPr>
          <p:cNvPr id="6" name="文本框 5"/>
          <p:cNvSpPr txBox="1"/>
          <p:nvPr/>
        </p:nvSpPr>
        <p:spPr>
          <a:xfrm>
            <a:off x="1609725" y="3978910"/>
            <a:ext cx="2041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对称关系： </a:t>
            </a:r>
            <a:endParaRPr lang="en-US" altLang="zh-CN" sz="2800" baseline="30000"/>
          </a:p>
        </p:txBody>
      </p:sp>
      <p:sp>
        <p:nvSpPr>
          <p:cNvPr id="7" name="文本框 6"/>
          <p:cNvSpPr txBox="1"/>
          <p:nvPr/>
        </p:nvSpPr>
        <p:spPr>
          <a:xfrm>
            <a:off x="1609725" y="471106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/>
              <a:t>非对称关系：</a:t>
            </a:r>
            <a:endParaRPr lang="en-US" altLang="zh-CN" sz="2800" baseline="30000"/>
          </a:p>
        </p:txBody>
      </p:sp>
      <p:sp>
        <p:nvSpPr>
          <p:cNvPr id="8" name="文本框 7"/>
          <p:cNvSpPr txBox="1"/>
          <p:nvPr/>
        </p:nvSpPr>
        <p:spPr>
          <a:xfrm>
            <a:off x="1727200" y="5376545"/>
            <a:ext cx="2397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反对称关系： </a:t>
            </a:r>
            <a:endParaRPr lang="en-US" altLang="zh-CN" sz="2800" baseline="30000" dirty="0"/>
          </a:p>
        </p:txBody>
      </p:sp>
      <p:sp>
        <p:nvSpPr>
          <p:cNvPr id="9" name="文本框 8"/>
          <p:cNvSpPr txBox="1"/>
          <p:nvPr/>
        </p:nvSpPr>
        <p:spPr>
          <a:xfrm>
            <a:off x="4647565" y="2095500"/>
            <a:ext cx="11131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 </a:t>
            </a:r>
            <a:r>
              <a:rPr lang="en-US" altLang="zh-CN" sz="2800">
                <a:sym typeface="+mn-ea"/>
              </a:rPr>
              <a:t>2</a:t>
            </a:r>
            <a:r>
              <a:rPr lang="en-US" altLang="zh-CN" sz="2800" baseline="30000">
                <a:sym typeface="+mn-ea"/>
              </a:rPr>
              <a:t>n*n     </a:t>
            </a:r>
            <a:r>
              <a:rPr lang="zh-CN" altLang="en-US" sz="2800">
                <a:sym typeface="+mn-ea"/>
              </a:rPr>
              <a:t> 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3942715" y="2727960"/>
            <a:ext cx="10166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aseline="30000">
                <a:sym typeface="+mn-ea"/>
              </a:rPr>
              <a:t>  </a:t>
            </a:r>
            <a:r>
              <a:rPr lang="en-US" altLang="zh-CN" sz="2800">
                <a:sym typeface="+mn-ea"/>
              </a:rPr>
              <a:t>2</a:t>
            </a:r>
            <a:r>
              <a:rPr lang="en-US" altLang="zh-CN" sz="2800" baseline="30000">
                <a:sym typeface="+mn-ea"/>
              </a:rPr>
              <a:t>n*n-n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4063365" y="3360420"/>
            <a:ext cx="9124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>
                <a:sym typeface="+mn-ea"/>
              </a:rPr>
              <a:t>2</a:t>
            </a:r>
            <a:r>
              <a:rPr lang="en-US" altLang="zh-CN" sz="2800" baseline="30000">
                <a:sym typeface="+mn-ea"/>
              </a:rPr>
              <a:t>n*n-n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4063365" y="3882390"/>
            <a:ext cx="16795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>
                <a:sym typeface="+mn-ea"/>
              </a:rPr>
              <a:t>2 </a:t>
            </a:r>
            <a:r>
              <a:rPr lang="en-US" altLang="zh-CN" sz="2800" baseline="30000">
                <a:sym typeface="+mn-ea"/>
              </a:rPr>
              <a:t>(n*n-n)/2  +n</a:t>
            </a:r>
            <a:endParaRPr lang="zh-CN" altLang="en-US" sz="2800"/>
          </a:p>
        </p:txBody>
      </p:sp>
      <p:sp>
        <p:nvSpPr>
          <p:cNvPr id="13" name="文本框 12"/>
          <p:cNvSpPr txBox="1"/>
          <p:nvPr/>
        </p:nvSpPr>
        <p:spPr>
          <a:xfrm>
            <a:off x="4063365" y="4711065"/>
            <a:ext cx="13392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dirty="0">
                <a:sym typeface="+mn-ea"/>
              </a:rPr>
              <a:t>3 </a:t>
            </a:r>
            <a:r>
              <a:rPr lang="en-US" altLang="zh-CN" sz="2800" baseline="30000" dirty="0">
                <a:sym typeface="+mn-ea"/>
              </a:rPr>
              <a:t>(n*n-n)/2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063365" y="5376545"/>
            <a:ext cx="22110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aseline="30000" dirty="0">
                <a:sym typeface="+mn-ea"/>
              </a:rPr>
              <a:t>    </a:t>
            </a:r>
            <a:r>
              <a:rPr lang="en-US" altLang="zh-CN" sz="2800" dirty="0">
                <a:sym typeface="+mn-ea"/>
              </a:rPr>
              <a:t>2</a:t>
            </a:r>
            <a:r>
              <a:rPr lang="en-US" altLang="zh-CN" sz="2800" baseline="30000" dirty="0">
                <a:sym typeface="+mn-ea"/>
              </a:rPr>
              <a:t>n  </a:t>
            </a:r>
            <a:r>
              <a:rPr lang="en-US" altLang="zh-CN" sz="2800" dirty="0">
                <a:sym typeface="+mn-ea"/>
              </a:rPr>
              <a:t>* 3 </a:t>
            </a:r>
            <a:r>
              <a:rPr lang="en-US" altLang="zh-CN" sz="2800" baseline="30000" dirty="0">
                <a:sym typeface="+mn-ea"/>
              </a:rPr>
              <a:t>(n*n-n)/2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6170" y="1003935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函数的计数问题：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6170" y="1755140"/>
            <a:ext cx="817082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/>
              <a:t>|A|=n, |B|=m</a:t>
            </a:r>
          </a:p>
          <a:p>
            <a:pPr algn="l"/>
            <a:endParaRPr lang="zh-CN" altLang="en-US" sz="3200" dirty="0"/>
          </a:p>
          <a:p>
            <a:pPr algn="l"/>
            <a:r>
              <a:rPr lang="en-US" altLang="zh-CN" sz="3200" dirty="0"/>
              <a:t>n&lt;m  f: A-&gt;B </a:t>
            </a:r>
            <a:r>
              <a:rPr lang="zh-CN" altLang="en-US" sz="3200" dirty="0"/>
              <a:t>无满射， 无双射，单射</a:t>
            </a:r>
            <a:r>
              <a:rPr lang="zh-CN" altLang="en-US" sz="3200" dirty="0">
                <a:sym typeface="+mn-ea"/>
              </a:rPr>
              <a:t>个数</a:t>
            </a:r>
            <a:r>
              <a:rPr lang="zh-CN" altLang="en-US" sz="3200" dirty="0"/>
              <a:t>为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r>
              <a:rPr lang="en-US" altLang="zh-CN" sz="3200" dirty="0"/>
              <a:t>m</a:t>
            </a:r>
            <a:r>
              <a:rPr lang="zh-CN" altLang="en-US" sz="3200" dirty="0"/>
              <a:t>（</a:t>
            </a:r>
            <a:r>
              <a:rPr lang="en-US" altLang="zh-CN" sz="3200" dirty="0"/>
              <a:t>m-1)</a:t>
            </a:r>
            <a:r>
              <a:rPr lang="zh-CN" altLang="en-US" sz="3200" dirty="0"/>
              <a:t>。。。。（</a:t>
            </a:r>
            <a:r>
              <a:rPr lang="en-US" altLang="zh-CN" sz="3200" dirty="0"/>
              <a:t>m-n+1)</a:t>
            </a:r>
          </a:p>
          <a:p>
            <a:pPr algn="l"/>
            <a:endParaRPr lang="zh-CN" altLang="en-US" sz="3200" dirty="0"/>
          </a:p>
          <a:p>
            <a:r>
              <a:rPr lang="en-US" altLang="zh-CN" sz="3200" dirty="0" smtClean="0">
                <a:sym typeface="+mn-ea"/>
              </a:rPr>
              <a:t>n&gt;m  </a:t>
            </a:r>
            <a:r>
              <a:rPr lang="en-US" altLang="zh-CN" sz="3200" dirty="0">
                <a:sym typeface="+mn-ea"/>
              </a:rPr>
              <a:t>f: A-&gt;B </a:t>
            </a:r>
            <a:r>
              <a:rPr lang="zh-CN" altLang="en-US" sz="3200" dirty="0">
                <a:sym typeface="+mn-ea"/>
              </a:rPr>
              <a:t>无单射， 无双射，满射个数为</a:t>
            </a:r>
            <a:r>
              <a:rPr lang="zh-CN" altLang="en-US" sz="3200" dirty="0" smtClean="0">
                <a:sym typeface="+mn-ea"/>
              </a:rPr>
              <a:t>？</a:t>
            </a:r>
            <a:endParaRPr lang="en-US" altLang="zh-CN" sz="3200" dirty="0" smtClean="0">
              <a:sym typeface="+mn-ea"/>
            </a:endParaRPr>
          </a:p>
          <a:p>
            <a:r>
              <a:rPr lang="en-US" altLang="zh-CN" sz="3200" dirty="0" smtClean="0"/>
              <a:t>m</a:t>
            </a:r>
            <a:r>
              <a:rPr lang="en-US" altLang="zh-CN" sz="3200" dirty="0"/>
              <a:t>!*</a:t>
            </a:r>
            <a:r>
              <a:rPr lang="en-US" altLang="zh-CN" sz="3200" dirty="0" err="1"/>
              <a:t>stirling</a:t>
            </a:r>
            <a:r>
              <a:rPr lang="en-US" altLang="zh-CN" sz="3200" dirty="0"/>
              <a:t> </a:t>
            </a:r>
            <a:r>
              <a:rPr lang="zh-CN" altLang="en-US" sz="3200" dirty="0"/>
              <a:t>子集数</a:t>
            </a:r>
            <a:r>
              <a:rPr lang="en-US" altLang="zh-CN" sz="3200" dirty="0"/>
              <a:t>(n</a:t>
            </a:r>
            <a:r>
              <a:rPr lang="zh-CN" altLang="en-US" sz="3200" dirty="0"/>
              <a:t>放置</a:t>
            </a:r>
            <a:r>
              <a:rPr lang="en-US" altLang="zh-CN" sz="3200" dirty="0"/>
              <a:t>m</a:t>
            </a:r>
            <a:r>
              <a:rPr lang="zh-CN" altLang="en-US" sz="3200" dirty="0" smtClean="0"/>
              <a:t>个盒子</a:t>
            </a:r>
            <a:r>
              <a:rPr lang="zh-CN" altLang="en-US" sz="3200" dirty="0"/>
              <a:t>的方法</a:t>
            </a:r>
            <a:r>
              <a:rPr lang="en-US" altLang="zh-CN" sz="3200" dirty="0"/>
              <a:t>)</a:t>
            </a:r>
          </a:p>
          <a:p>
            <a:pPr algn="l"/>
            <a:endParaRPr lang="zh-CN" altLang="en-US" sz="3200" dirty="0">
              <a:sym typeface="+mn-ea"/>
            </a:endParaRPr>
          </a:p>
          <a:p>
            <a:r>
              <a:rPr lang="en-US" altLang="zh-CN" sz="3200" dirty="0"/>
              <a:t>n=m  </a:t>
            </a:r>
            <a:r>
              <a:rPr lang="en-US" altLang="zh-CN" sz="3200" dirty="0">
                <a:sym typeface="+mn-ea"/>
              </a:rPr>
              <a:t>f: A-&gt;B </a:t>
            </a:r>
            <a:r>
              <a:rPr lang="zh-CN" altLang="en-US" sz="3200" dirty="0">
                <a:sym typeface="+mn-ea"/>
              </a:rPr>
              <a:t>双射个数为</a:t>
            </a:r>
            <a:r>
              <a:rPr lang="zh-CN" altLang="en-US" sz="3200" dirty="0" smtClean="0">
                <a:sym typeface="+mn-ea"/>
              </a:rPr>
              <a:t>？</a:t>
            </a:r>
            <a:r>
              <a:rPr lang="en-US" altLang="zh-CN" sz="3200" dirty="0"/>
              <a:t>n!</a:t>
            </a:r>
          </a:p>
          <a:p>
            <a:pPr algn="l"/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3956" y="1141034"/>
            <a:ext cx="949585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32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设</a:t>
            </a:r>
            <a:r>
              <a:rPr lang="en-US" altLang="zh-CN" sz="3200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zh-CN" altLang="zh-CN" sz="32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3200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zh-CN" altLang="zh-CN" sz="32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都是有限集合，</a:t>
            </a:r>
            <a:r>
              <a:rPr lang="en-US" altLang="zh-CN" sz="3200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|</a:t>
            </a:r>
            <a:r>
              <a:rPr lang="en-US" altLang="zh-CN" sz="3200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3200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|=2</a:t>
            </a:r>
            <a:r>
              <a:rPr lang="zh-CN" altLang="zh-CN" sz="32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3200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|</a:t>
            </a:r>
            <a:r>
              <a:rPr lang="en-US" altLang="zh-CN" sz="3200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3200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|=4</a:t>
            </a:r>
            <a:r>
              <a:rPr lang="zh-CN" altLang="zh-CN" sz="32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，则集合</a:t>
            </a:r>
            <a:r>
              <a:rPr lang="en-US" altLang="zh-CN" sz="3200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zh-CN" altLang="zh-CN" sz="32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到集合</a:t>
            </a:r>
            <a:r>
              <a:rPr lang="en-US" altLang="zh-CN" sz="3200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zh-CN" altLang="zh-CN" sz="32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的所有单射函数的个数为</a:t>
            </a:r>
            <a:r>
              <a:rPr lang="en-US" altLang="zh-CN" sz="32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________</a:t>
            </a:r>
            <a:r>
              <a:rPr lang="zh-CN" altLang="zh-CN" sz="32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。</a:t>
            </a:r>
            <a:endParaRPr lang="zh-CN" altLang="zh-CN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3956" y="3412303"/>
            <a:ext cx="86801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8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设</a:t>
            </a:r>
            <a:r>
              <a:rPr lang="en-US" altLang="zh-CN" sz="2800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zh-CN" altLang="zh-CN" sz="28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800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zh-CN" altLang="zh-CN" sz="28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都是有限集合，</a:t>
            </a:r>
            <a:r>
              <a:rPr lang="en-US" altLang="zh-CN" sz="2800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|</a:t>
            </a:r>
            <a:r>
              <a:rPr lang="en-US" altLang="zh-CN" sz="2800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|=|</a:t>
            </a:r>
            <a:r>
              <a:rPr lang="en-US" altLang="zh-CN" sz="2800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|=4</a:t>
            </a:r>
            <a:r>
              <a:rPr lang="zh-CN" altLang="zh-CN" sz="28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，则集合</a:t>
            </a:r>
            <a:r>
              <a:rPr lang="en-US" altLang="zh-CN" sz="2800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zh-CN" altLang="zh-CN" sz="28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到集合</a:t>
            </a:r>
            <a:r>
              <a:rPr lang="en-US" altLang="zh-CN" sz="2800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zh-CN" altLang="zh-CN" sz="28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的所有双射函数的个数为</a:t>
            </a:r>
            <a:r>
              <a:rPr lang="en-US" altLang="zh-CN" sz="28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________</a:t>
            </a:r>
            <a:r>
              <a:rPr lang="zh-CN" altLang="zh-CN" sz="2800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设</a:t>
            </a:r>
            <a:r>
              <a:rPr lang="en-US" altLang="zh-CN" dirty="0" smtClean="0"/>
              <a:t>A={1,2,3,4}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上的关系， </a:t>
            </a:r>
            <a:r>
              <a:rPr lang="en-US" altLang="zh-CN" dirty="0" smtClean="0"/>
              <a:t>R={ &lt;1,3&gt;,</a:t>
            </a:r>
            <a:r>
              <a:rPr lang="en-US" altLang="zh-CN" dirty="0"/>
              <a:t> &lt;</a:t>
            </a:r>
            <a:r>
              <a:rPr lang="en-US" altLang="zh-CN" dirty="0" smtClean="0"/>
              <a:t>1,4&gt;, &lt;2,3&gt;,</a:t>
            </a:r>
            <a:r>
              <a:rPr lang="en-US" altLang="zh-CN" dirty="0"/>
              <a:t> </a:t>
            </a:r>
            <a:r>
              <a:rPr lang="en-US" altLang="zh-CN" dirty="0" smtClean="0"/>
              <a:t>&lt;2,4&gt;, &lt;2,5&gt;, </a:t>
            </a:r>
            <a:r>
              <a:rPr lang="en-US" altLang="zh-CN" dirty="0"/>
              <a:t>&lt;</a:t>
            </a:r>
            <a:r>
              <a:rPr lang="en-US" altLang="zh-CN" dirty="0" smtClean="0"/>
              <a:t>1,1&gt; },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是（）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zh-CN" altLang="en-US" dirty="0"/>
              <a:t> </a:t>
            </a:r>
            <a:r>
              <a:rPr lang="zh-CN" altLang="en-US" dirty="0" smtClean="0"/>
              <a:t>对称的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自反的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反自反的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传递的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zh-CN" dirty="0" smtClean="0"/>
              <a:t>上</a:t>
            </a:r>
            <a:r>
              <a:rPr lang="zh-CN" altLang="zh-CN" dirty="0"/>
              <a:t>的</a:t>
            </a:r>
            <a:r>
              <a:rPr lang="zh-CN" altLang="zh-CN" dirty="0" smtClean="0"/>
              <a:t>等价关系</a:t>
            </a:r>
            <a:r>
              <a:rPr lang="en-US" altLang="zh-CN" dirty="0" smtClean="0"/>
              <a:t>                                              </a:t>
            </a:r>
          </a:p>
          <a:p>
            <a:pPr marL="0" indent="0">
              <a:buNone/>
            </a:pPr>
            <a:r>
              <a:rPr lang="zh-CN" altLang="zh-CN" dirty="0" smtClean="0"/>
              <a:t>则</a:t>
            </a:r>
            <a:r>
              <a:rPr lang="zh-CN" altLang="zh-CN" dirty="0"/>
              <a:t>对应</a:t>
            </a:r>
            <a:r>
              <a:rPr lang="zh-CN" altLang="zh-CN" dirty="0" smtClean="0"/>
              <a:t>于</a:t>
            </a:r>
            <a:r>
              <a:rPr lang="en-US" altLang="zh-CN" dirty="0" smtClean="0"/>
              <a:t>R</a:t>
            </a:r>
            <a:r>
              <a:rPr lang="zh-CN" altLang="zh-CN" dirty="0" smtClean="0"/>
              <a:t>的</a:t>
            </a:r>
            <a:r>
              <a:rPr lang="en-US" altLang="zh-CN" dirty="0" smtClean="0"/>
              <a:t>A</a:t>
            </a:r>
            <a:r>
              <a:rPr lang="zh-CN" altLang="zh-CN" dirty="0" smtClean="0"/>
              <a:t>的</a:t>
            </a:r>
            <a:r>
              <a:rPr lang="zh-CN" altLang="zh-CN" dirty="0"/>
              <a:t>划分是</a:t>
            </a:r>
            <a:r>
              <a:rPr lang="en-US" altLang="zh-CN" dirty="0"/>
              <a:t>(     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A.</a:t>
            </a:r>
          </a:p>
          <a:p>
            <a:pPr marL="0" indent="0">
              <a:buNone/>
            </a:pPr>
            <a:r>
              <a:rPr lang="en-US" altLang="zh-CN" dirty="0" smtClean="0"/>
              <a:t>B.</a:t>
            </a:r>
          </a:p>
          <a:p>
            <a:pPr marL="0" indent="0">
              <a:buNone/>
            </a:pPr>
            <a:r>
              <a:rPr lang="en-US" altLang="zh-CN" dirty="0" smtClean="0"/>
              <a:t>C.</a:t>
            </a:r>
          </a:p>
          <a:p>
            <a:pPr marL="0" indent="0">
              <a:buNone/>
            </a:pPr>
            <a:r>
              <a:rPr lang="en-US" altLang="zh-CN" dirty="0" smtClean="0"/>
              <a:t>D. 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 descr="https://img2.ph.126.net/SchJpnINnx4ib5KIM-lqZA==/663233220407466683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782" y="1825625"/>
            <a:ext cx="5171661" cy="4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s://img2.ph.126.net/mmPVCoShaAz3JMXzZLr_ZQ==/663226183533049018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78" y="1825625"/>
            <a:ext cx="1983063" cy="536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https://img0.ph.126.net/L4twubDh5rl2ontvAS9cHw==/663246414546999938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81" y="2923417"/>
            <a:ext cx="2195305" cy="392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ttps://img2.ph.126.net/yvvRqFs4fDvcYLfmdKPpwQ==/2599421409942526259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81" y="3355224"/>
            <a:ext cx="2069721" cy="46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https://img0.ph.126.net/gFW0Qro4WqfgpLSV72i7OA==/6632226650958402744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72" y="3877540"/>
            <a:ext cx="1853441" cy="45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https://img0.ph.126.net/ZKOAhFx4g_nO9GCOhJs9hA==/6632466344493254925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72" y="4414045"/>
            <a:ext cx="1693378" cy="46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设</a:t>
            </a:r>
            <a:r>
              <a:rPr lang="en-US" altLang="zh-CN" sz="5400" dirty="0" smtClean="0">
                <a:latin typeface="Arial" panose="020B0604020202020204" pitchFamily="34" charset="0"/>
              </a:rPr>
              <a:t>    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是集合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的等价关系，则下列关系不一定是等价关系的是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zh-CN" sz="5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097" name="图片 124" descr="https://img1.ph.126.net/4QRI30JkP7V6jj57tHynuQ==/66086410270267607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275"/>
            <a:ext cx="133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91609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7258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 descr="https://img2.ph.126.net/sKvRJSoSyzBp32HKVNrX_Q==/661938325563015029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97" y="2113917"/>
            <a:ext cx="516835" cy="40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https://img0.ph.126.net/tZ4RfUrBGX7ifkOD3wdL6Q==/663236848795837890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93" y="4599624"/>
            <a:ext cx="735500" cy="45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https://img0.ph.126.net/TidCkE2DWScarcD0vgRzMg==/6632382781609519479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60" y="3062080"/>
            <a:ext cx="473140" cy="45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https://img0.ph.126.net/VN_7gtqZ4xhncrXGs9Odjw==/6632623574653427919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93" y="3627524"/>
            <a:ext cx="635474" cy="45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https://img1.ph.126.net/evYj7gT3aZ1pHY7g-l_poA==/6632402572818839152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93" y="4113573"/>
            <a:ext cx="723078" cy="45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https://img0.ph.126.net/AjQwzP6sGHG4Q1sn-HhhAA==/6597983460821362389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28" y="5085674"/>
            <a:ext cx="1162876" cy="4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1318</Words>
  <Application>Microsoft Office PowerPoint</Application>
  <PresentationFormat>宽屏</PresentationFormat>
  <Paragraphs>156</Paragraphs>
  <Slides>15</Slides>
  <Notes>11</Notes>
  <HiddenSlides>1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Times New Roman</vt:lpstr>
      <vt:lpstr>Office 主题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szu</cp:lastModifiedBy>
  <cp:revision>44</cp:revision>
  <dcterms:created xsi:type="dcterms:W3CDTF">2018-05-14T12:44:00Z</dcterms:created>
  <dcterms:modified xsi:type="dcterms:W3CDTF">2021-11-26T03:50:33Z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