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64" r:id="rId3"/>
    <p:sldId id="266" r:id="rId4"/>
    <p:sldId id="267" r:id="rId5"/>
    <p:sldId id="268" r:id="rId6"/>
    <p:sldId id="257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2" autoAdjust="0"/>
    <p:restoredTop sz="94660"/>
  </p:normalViewPr>
  <p:slideViewPr>
    <p:cSldViewPr>
      <p:cViewPr varScale="1">
        <p:scale>
          <a:sx n="70" d="100"/>
          <a:sy n="70" d="100"/>
        </p:scale>
        <p:origin x="67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06691-1820-4583-94BA-5A71054BAAF3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D6DBC-246E-42C6-9279-BB74EDFC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21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09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b="1" smtClean="0">
                <a:solidFill>
                  <a:srgbClr val="CC00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smtClean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b="1" i="1" smtClean="0">
                <a:latin typeface="Times New Roman" panose="02020603050405020304" pitchFamily="18" charset="0"/>
              </a:rPr>
              <a:t>G </a:t>
            </a:r>
            <a:r>
              <a:rPr lang="zh-CN" altLang="en-US" b="1" smtClean="0">
                <a:latin typeface="Times New Roman" panose="02020603050405020304" pitchFamily="18" charset="0"/>
              </a:rPr>
              <a:t>是群，</a:t>
            </a:r>
            <a:r>
              <a:rPr lang="en-US" altLang="zh-CN" b="1" i="1" smtClean="0">
                <a:latin typeface="Times New Roman" panose="02020603050405020304" pitchFamily="18" charset="0"/>
              </a:rPr>
              <a:t>H </a:t>
            </a:r>
            <a:r>
              <a:rPr lang="zh-CN" altLang="en-US" b="1" smtClean="0">
                <a:latin typeface="Times New Roman" panose="02020603050405020304" pitchFamily="18" charset="0"/>
              </a:rPr>
              <a:t>是 </a:t>
            </a:r>
            <a:r>
              <a:rPr lang="en-US" altLang="zh-CN" b="1" i="1" smtClean="0">
                <a:latin typeface="Times New Roman" panose="02020603050405020304" pitchFamily="18" charset="0"/>
              </a:rPr>
              <a:t>G </a:t>
            </a:r>
            <a:r>
              <a:rPr lang="zh-CN" altLang="en-US" b="1" smtClean="0">
                <a:latin typeface="Times New Roman" panose="02020603050405020304" pitchFamily="18" charset="0"/>
              </a:rPr>
              <a:t>的非空子集，则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        </a:t>
            </a:r>
            <a:r>
              <a:rPr lang="zh-CN" altLang="en-US" b="1" i="1" smtClean="0">
                <a:latin typeface="Times New Roman" panose="02020603050405020304" pitchFamily="18" charset="0"/>
              </a:rPr>
              <a:t> </a:t>
            </a:r>
            <a:r>
              <a:rPr lang="en-US" altLang="zh-CN" b="1" i="1" smtClean="0">
                <a:latin typeface="Times New Roman" panose="02020603050405020304" pitchFamily="18" charset="0"/>
              </a:rPr>
              <a:t>H 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smtClean="0">
                <a:latin typeface="Times New Roman" panose="02020603050405020304" pitchFamily="18" charset="0"/>
              </a:rPr>
              <a:t>a, b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smtClean="0">
                <a:latin typeface="Times New Roman" panose="02020603050405020304" pitchFamily="18" charset="0"/>
              </a:rPr>
              <a:t>H</a:t>
            </a:r>
            <a:r>
              <a:rPr lang="en-US" altLang="zh-CN" b="1" smtClean="0">
                <a:latin typeface="Times New Roman" panose="02020603050405020304" pitchFamily="18" charset="0"/>
              </a:rPr>
              <a:t>,  </a:t>
            </a:r>
            <a:r>
              <a:rPr lang="en-US" altLang="zh-CN" b="1" i="1" smtClean="0">
                <a:latin typeface="Times New Roman" panose="02020603050405020304" pitchFamily="18" charset="0"/>
              </a:rPr>
              <a:t>a b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smtClean="0">
                <a:latin typeface="Times New Roman" panose="02020603050405020304" pitchFamily="18" charset="0"/>
              </a:rPr>
              <a:t>H</a:t>
            </a:r>
            <a:r>
              <a:rPr lang="en-US" altLang="zh-CN" b="1" smtClean="0">
                <a:latin typeface="Times New Roman" panose="02020603050405020304" pitchFamily="18" charset="0"/>
              </a:rPr>
              <a:t>,  </a:t>
            </a:r>
            <a:r>
              <a:rPr lang="en-US" altLang="zh-CN" b="1" i="1" smtClean="0">
                <a:latin typeface="Times New Roman" panose="02020603050405020304" pitchFamily="18" charset="0"/>
              </a:rPr>
              <a:t>b</a:t>
            </a:r>
            <a:r>
              <a:rPr lang="en-US" altLang="zh-CN" b="1" baseline="30000" smtClean="0"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smtClean="0">
                <a:latin typeface="Times New Roman" panose="02020603050405020304" pitchFamily="18" charset="0"/>
              </a:rPr>
              <a:t>H</a:t>
            </a:r>
            <a:endParaRPr lang="en-US" altLang="zh-CN" b="1" i="1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b="1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smtClean="0">
                <a:latin typeface="Times New Roman" panose="02020603050405020304" pitchFamily="18" charset="0"/>
                <a:sym typeface="Symbol" panose="05050102010706020507" pitchFamily="18" charset="2"/>
              </a:rPr>
              <a:t>证：只证充分性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H </a:t>
            </a:r>
            <a:r>
              <a:rPr lang="zh-CN" altLang="en-US" b="1" smtClean="0">
                <a:latin typeface="Times New Roman" panose="02020603050405020304" pitchFamily="18" charset="0"/>
                <a:sym typeface="Symbol" panose="05050102010706020507" pitchFamily="18" charset="2"/>
              </a:rPr>
              <a:t>非空，存在 </a:t>
            </a:r>
            <a:r>
              <a:rPr lang="en-US" altLang="zh-CN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b="1" smtClean="0">
                <a:latin typeface="Times New Roman" panose="02020603050405020304" pitchFamily="18" charset="0"/>
                <a:sym typeface="Symbol" panose="05050102010706020507" pitchFamily="18" charset="2"/>
              </a:rPr>
              <a:t>属于</a:t>
            </a:r>
            <a:r>
              <a:rPr lang="en-US" altLang="zh-CN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由条件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baseline="30000" smtClean="0"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zh-CN" altLang="en-US" b="1" smtClean="0">
                <a:latin typeface="Times New Roman" panose="02020603050405020304" pitchFamily="18" charset="0"/>
                <a:sym typeface="Symbol" panose="05050102010706020507" pitchFamily="18" charset="2"/>
              </a:rPr>
              <a:t>属于</a:t>
            </a:r>
            <a:r>
              <a:rPr lang="en-US" altLang="zh-CN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由条件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，有</a:t>
            </a:r>
            <a:r>
              <a:rPr lang="en-US" altLang="zh-CN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a a</a:t>
            </a:r>
            <a:r>
              <a:rPr lang="en-US" altLang="zh-CN" b="1" baseline="30000" smtClean="0"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zh-CN" altLang="en-US" b="1" smtClean="0">
                <a:latin typeface="Times New Roman" panose="02020603050405020304" pitchFamily="18" charset="0"/>
                <a:sym typeface="Symbol" panose="05050102010706020507" pitchFamily="18" charset="2"/>
              </a:rPr>
              <a:t>属于</a:t>
            </a:r>
            <a:r>
              <a:rPr lang="en-US" altLang="zh-CN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smtClean="0">
                <a:latin typeface="Times New Roman" panose="02020603050405020304" pitchFamily="18" charset="0"/>
                <a:sym typeface="Symbol" panose="05050102010706020507" pitchFamily="18" charset="2"/>
              </a:rPr>
              <a:t>即 </a:t>
            </a:r>
            <a:r>
              <a:rPr lang="en-US" altLang="zh-CN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zh-CN" altLang="en-US" b="1" smtClean="0">
                <a:latin typeface="Times New Roman" panose="02020603050405020304" pitchFamily="18" charset="0"/>
                <a:sym typeface="Symbol" panose="05050102010706020507" pitchFamily="18" charset="2"/>
              </a:rPr>
              <a:t>属于</a:t>
            </a:r>
            <a:r>
              <a:rPr lang="en-US" altLang="zh-CN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</a:p>
          <a:p>
            <a:pPr eaLnBrk="1" hangingPunct="1">
              <a:lnSpc>
                <a:spcPct val="120000"/>
              </a:lnSpc>
            </a:pPr>
            <a:endParaRPr lang="en-US" altLang="zh-CN" b="1" i="1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smtClean="0">
                <a:solidFill>
                  <a:srgbClr val="CC00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smtClean="0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b="1" i="1" smtClean="0">
                <a:latin typeface="Times New Roman" panose="02020603050405020304" pitchFamily="18" charset="0"/>
              </a:rPr>
              <a:t>G </a:t>
            </a:r>
            <a:r>
              <a:rPr lang="zh-CN" altLang="en-US" b="1" smtClean="0">
                <a:latin typeface="Times New Roman" panose="02020603050405020304" pitchFamily="18" charset="0"/>
              </a:rPr>
              <a:t>是群，</a:t>
            </a:r>
            <a:r>
              <a:rPr lang="en-US" altLang="zh-CN" b="1" i="1" smtClean="0">
                <a:latin typeface="Times New Roman" panose="02020603050405020304" pitchFamily="18" charset="0"/>
              </a:rPr>
              <a:t>H </a:t>
            </a:r>
            <a:r>
              <a:rPr lang="zh-CN" altLang="en-US" b="1" smtClean="0">
                <a:latin typeface="Times New Roman" panose="02020603050405020304" pitchFamily="18" charset="0"/>
              </a:rPr>
              <a:t>是</a:t>
            </a:r>
            <a:r>
              <a:rPr lang="en-US" altLang="zh-CN" b="1" i="1" smtClean="0">
                <a:latin typeface="Times New Roman" panose="02020603050405020304" pitchFamily="18" charset="0"/>
              </a:rPr>
              <a:t>G </a:t>
            </a:r>
            <a:r>
              <a:rPr lang="zh-CN" altLang="en-US" b="1" smtClean="0">
                <a:latin typeface="Times New Roman" panose="02020603050405020304" pitchFamily="18" charset="0"/>
              </a:rPr>
              <a:t>的非空子集，则</a:t>
            </a:r>
            <a:endParaRPr lang="zh-CN" altLang="en-US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b="1" smtClean="0">
                <a:latin typeface="Times New Roman" panose="02020603050405020304" pitchFamily="18" charset="0"/>
              </a:rPr>
              <a:t>            </a:t>
            </a:r>
            <a:r>
              <a:rPr lang="en-US" altLang="zh-CN" b="1" i="1" smtClean="0">
                <a:latin typeface="Times New Roman" panose="02020603050405020304" pitchFamily="18" charset="0"/>
              </a:rPr>
              <a:t>H 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b="1" i="1" smtClean="0">
                <a:latin typeface="Times New Roman" panose="02020603050405020304" pitchFamily="18" charset="0"/>
              </a:rPr>
              <a:t>G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smtClean="0">
                <a:latin typeface="Times New Roman" panose="02020603050405020304" pitchFamily="18" charset="0"/>
              </a:rPr>
              <a:t>a, b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smtClean="0">
                <a:latin typeface="Times New Roman" panose="02020603050405020304" pitchFamily="18" charset="0"/>
              </a:rPr>
              <a:t>H</a:t>
            </a:r>
            <a:r>
              <a:rPr lang="en-US" altLang="zh-CN" b="1" smtClean="0">
                <a:latin typeface="Times New Roman" panose="02020603050405020304" pitchFamily="18" charset="0"/>
              </a:rPr>
              <a:t>, </a:t>
            </a:r>
            <a:r>
              <a:rPr lang="en-US" altLang="zh-CN" b="1" i="1" smtClean="0">
                <a:latin typeface="Times New Roman" panose="02020603050405020304" pitchFamily="18" charset="0"/>
              </a:rPr>
              <a:t>a b</a:t>
            </a:r>
            <a:r>
              <a:rPr lang="en-US" altLang="zh-CN" b="1" baseline="30000" smtClean="0"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smtClean="0">
                <a:latin typeface="Times New Roman" panose="02020603050405020304" pitchFamily="18" charset="0"/>
              </a:rPr>
              <a:t>H</a:t>
            </a:r>
            <a:endParaRPr lang="en-US" altLang="zh-CN" i="1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smtClean="0">
                <a:latin typeface="Times New Roman" panose="02020603050405020304" pitchFamily="18" charset="0"/>
                <a:sym typeface="Symbol" panose="05050102010706020507" pitchFamily="18" charset="2"/>
              </a:rPr>
              <a:t>证  充分性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.  </a:t>
            </a:r>
            <a:r>
              <a:rPr lang="en-US" altLang="zh-CN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  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 </a:t>
            </a:r>
            <a:r>
              <a:rPr lang="en-US" altLang="zh-CN" b="1" i="1" smtClean="0">
                <a:latin typeface="Times New Roman" panose="02020603050405020304" pitchFamily="18" charset="0"/>
              </a:rPr>
              <a:t>b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smtClean="0">
                <a:latin typeface="Times New Roman" panose="02020603050405020304" pitchFamily="18" charset="0"/>
              </a:rPr>
              <a:t>H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endParaRPr lang="en-US" altLang="zh-CN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zh-CN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smtClean="0">
                <a:latin typeface="Times New Roman" panose="02020603050405020304" pitchFamily="18" charset="0"/>
              </a:rPr>
              <a:t>H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b="1" i="1" smtClean="0">
                <a:latin typeface="Times New Roman" panose="02020603050405020304" pitchFamily="18" charset="0"/>
              </a:rPr>
              <a:t>b b</a:t>
            </a:r>
            <a:r>
              <a:rPr lang="en-US" altLang="zh-CN" b="1" baseline="30000" smtClean="0"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smtClean="0">
                <a:latin typeface="Times New Roman" panose="02020603050405020304" pitchFamily="18" charset="0"/>
              </a:rPr>
              <a:t>H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smtClean="0">
                <a:latin typeface="Times New Roman" panose="02020603050405020304" pitchFamily="18" charset="0"/>
              </a:rPr>
              <a:t>H</a:t>
            </a:r>
            <a:endParaRPr lang="en-US" altLang="zh-CN" i="1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</a:rPr>
              <a:t>,      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smtClean="0">
                <a:latin typeface="Times New Roman" panose="02020603050405020304" pitchFamily="18" charset="0"/>
              </a:rPr>
              <a:t>H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en-US" altLang="zh-CN" b="1" i="1" smtClean="0">
                <a:latin typeface="Times New Roman" panose="02020603050405020304" pitchFamily="18" charset="0"/>
              </a:rPr>
              <a:t>e a</a:t>
            </a:r>
            <a:r>
              <a:rPr lang="en-US" altLang="zh-CN" b="1" baseline="30000" smtClean="0"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smtClean="0">
                <a:latin typeface="Times New Roman" panose="02020603050405020304" pitchFamily="18" charset="0"/>
              </a:rPr>
              <a:t>H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en-US" altLang="zh-CN" b="1" baseline="30000" smtClean="0"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smtClean="0">
                <a:latin typeface="Times New Roman" panose="02020603050405020304" pitchFamily="18" charset="0"/>
              </a:rPr>
              <a:t>H</a:t>
            </a:r>
            <a:endParaRPr lang="en-US" altLang="zh-CN" i="1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smtClean="0">
                <a:latin typeface="Times New Roman" panose="02020603050405020304" pitchFamily="18" charset="0"/>
              </a:rPr>
              <a:t>a,b,     a, b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smtClean="0">
                <a:latin typeface="Times New Roman" panose="02020603050405020304" pitchFamily="18" charset="0"/>
              </a:rPr>
              <a:t>H 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</a:rPr>
              <a:t>, </a:t>
            </a:r>
            <a:r>
              <a:rPr lang="en-US" altLang="zh-CN" b="1" i="1" smtClean="0">
                <a:latin typeface="Times New Roman" panose="02020603050405020304" pitchFamily="18" charset="0"/>
              </a:rPr>
              <a:t>b</a:t>
            </a:r>
            <a:r>
              <a:rPr lang="en-US" altLang="zh-CN" b="1" baseline="30000" smtClean="0"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smtClean="0">
                <a:latin typeface="Times New Roman" panose="02020603050405020304" pitchFamily="18" charset="0"/>
              </a:rPr>
              <a:t>H</a:t>
            </a:r>
            <a:r>
              <a:rPr lang="en-US" altLang="zh-CN" b="1" smtClean="0">
                <a:latin typeface="Times New Roman" panose="02020603050405020304" pitchFamily="18" charset="0"/>
              </a:rPr>
              <a:t>  </a:t>
            </a:r>
          </a:p>
          <a:p>
            <a:pPr eaLnBrk="1" hangingPunct="1"/>
            <a:r>
              <a:rPr lang="en-US" altLang="zh-CN" b="1" smtClean="0">
                <a:latin typeface="Times New Roman" panose="02020603050405020304" pitchFamily="18" charset="0"/>
              </a:rPr>
              <a:t>           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</a:rPr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b</a:t>
            </a:r>
            <a:r>
              <a:rPr lang="en-US" altLang="zh-CN" b="1" baseline="30000" smtClean="0"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baseline="30000" smtClean="0"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smtClean="0">
                <a:latin typeface="Times New Roman" panose="02020603050405020304" pitchFamily="18" charset="0"/>
              </a:rPr>
              <a:t>H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i="1" smtClean="0">
                <a:latin typeface="Times New Roman" panose="02020603050405020304" pitchFamily="18" charset="0"/>
              </a:rPr>
              <a:t> a b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smtClean="0">
                <a:latin typeface="Times New Roman" panose="02020603050405020304" pitchFamily="18" charset="0"/>
              </a:rPr>
              <a:t>H</a:t>
            </a:r>
            <a:endParaRPr lang="en-US" altLang="zh-CN" b="1" i="1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•"/>
            </a:pPr>
            <a:endParaRPr lang="en-US" altLang="zh-CN" b="1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•"/>
            </a:pPr>
            <a:endParaRPr lang="en-US" altLang="zh-CN" b="1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•"/>
            </a:pPr>
            <a:endParaRPr lang="en-US" altLang="zh-CN" b="1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•"/>
            </a:pPr>
            <a:r>
              <a:rPr lang="zh-CN" altLang="en-US" b="1" smtClean="0">
                <a:latin typeface="Times New Roman" panose="02020603050405020304" pitchFamily="18" charset="0"/>
              </a:rPr>
              <a:t>有两种重要的子群：生成子群和群的中心。</a:t>
            </a:r>
            <a:endParaRPr lang="en-US" altLang="zh-CN" b="1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•"/>
            </a:pPr>
            <a:endParaRPr lang="en-US" altLang="zh-CN" b="1" i="1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•"/>
            </a:pP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en-US" altLang="zh-CN" b="1" i="1" baseline="30000" smtClean="0">
                <a:latin typeface="Times New Roman" panose="02020603050405020304" pitchFamily="18" charset="0"/>
              </a:rPr>
              <a:t>k</a:t>
            </a:r>
            <a:r>
              <a:rPr lang="zh-CN" altLang="en-US" smtClean="0">
                <a:latin typeface="Times New Roman" panose="02020603050405020304" pitchFamily="18" charset="0"/>
              </a:rPr>
              <a:t>，即</a:t>
            </a:r>
            <a:r>
              <a:rPr lang="en-US" altLang="zh-CN" smtClean="0">
                <a:latin typeface="Times New Roman" panose="02020603050405020304" pitchFamily="18" charset="0"/>
              </a:rPr>
              <a:t>a</a:t>
            </a:r>
            <a:r>
              <a:rPr lang="zh-CN" altLang="en-US" smtClean="0">
                <a:latin typeface="Times New Roman" panose="02020603050405020304" pitchFamily="18" charset="0"/>
              </a:rPr>
              <a:t>做</a:t>
            </a:r>
            <a:r>
              <a:rPr lang="en-US" altLang="zh-CN" smtClean="0">
                <a:latin typeface="Times New Roman" panose="02020603050405020304" pitchFamily="18" charset="0"/>
              </a:rPr>
              <a:t>k</a:t>
            </a:r>
            <a:r>
              <a:rPr lang="zh-CN" altLang="en-US" smtClean="0">
                <a:latin typeface="Times New Roman" panose="02020603050405020304" pitchFamily="18" charset="0"/>
              </a:rPr>
              <a:t>次某种运算，并不是数集中的幂。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•"/>
            </a:pPr>
            <a:endParaRPr lang="en-US" altLang="zh-CN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•"/>
            </a:pPr>
            <a:r>
              <a:rPr lang="zh-CN" altLang="en-US" smtClean="0">
                <a:latin typeface="Times New Roman" panose="02020603050405020304" pitchFamily="18" charset="0"/>
              </a:rPr>
              <a:t>利用判定定理证明 </a:t>
            </a:r>
            <a:r>
              <a:rPr lang="en-US" altLang="zh-CN" smtClean="0">
                <a:latin typeface="Times New Roman" panose="02020603050405020304" pitchFamily="18" charset="0"/>
              </a:rPr>
              <a:t>H </a:t>
            </a:r>
            <a:r>
              <a:rPr lang="zh-CN" altLang="en-US" smtClean="0">
                <a:latin typeface="Times New Roman" panose="02020603050405020304" pitchFamily="18" charset="0"/>
              </a:rPr>
              <a:t>为 </a:t>
            </a:r>
            <a:r>
              <a:rPr lang="en-US" altLang="zh-CN" smtClean="0">
                <a:latin typeface="Times New Roman" panose="02020603050405020304" pitchFamily="18" charset="0"/>
              </a:rPr>
              <a:t>G </a:t>
            </a:r>
            <a:r>
              <a:rPr lang="zh-CN" altLang="en-US" smtClean="0">
                <a:latin typeface="Times New Roman" panose="02020603050405020304" pitchFamily="18" charset="0"/>
              </a:rPr>
              <a:t>的子群的步骤：</a:t>
            </a:r>
          </a:p>
          <a:p>
            <a:pPr>
              <a:buFont typeface="Wingdings" panose="05000000000000000000" pitchFamily="2" charset="2"/>
              <a:buChar char="•"/>
            </a:pPr>
            <a:r>
              <a:rPr lang="en-US" altLang="zh-CN" smtClean="0">
                <a:latin typeface="Times New Roman" panose="02020603050405020304" pitchFamily="18" charset="0"/>
              </a:rPr>
              <a:t>1)  </a:t>
            </a:r>
            <a:r>
              <a:rPr lang="zh-CN" altLang="en-US" smtClean="0">
                <a:latin typeface="Times New Roman" panose="02020603050405020304" pitchFamily="18" charset="0"/>
              </a:rPr>
              <a:t>通过给出 </a:t>
            </a:r>
            <a:r>
              <a:rPr lang="en-US" altLang="zh-CN" smtClean="0">
                <a:latin typeface="Times New Roman" panose="02020603050405020304" pitchFamily="18" charset="0"/>
              </a:rPr>
              <a:t>H </a:t>
            </a:r>
            <a:r>
              <a:rPr lang="zh-CN" altLang="en-US" smtClean="0">
                <a:latin typeface="Times New Roman" panose="02020603050405020304" pitchFamily="18" charset="0"/>
              </a:rPr>
              <a:t>中的元素说明 </a:t>
            </a:r>
            <a:r>
              <a:rPr lang="en-US" altLang="zh-CN" smtClean="0">
                <a:latin typeface="Times New Roman" panose="02020603050405020304" pitchFamily="18" charset="0"/>
              </a:rPr>
              <a:t>H </a:t>
            </a:r>
            <a:r>
              <a:rPr lang="zh-CN" altLang="en-US" smtClean="0">
                <a:latin typeface="Times New Roman" panose="02020603050405020304" pitchFamily="18" charset="0"/>
              </a:rPr>
              <a:t>是 </a:t>
            </a:r>
            <a:r>
              <a:rPr lang="en-US" altLang="zh-CN" smtClean="0">
                <a:latin typeface="Times New Roman" panose="02020603050405020304" pitchFamily="18" charset="0"/>
              </a:rPr>
              <a:t>G </a:t>
            </a:r>
            <a:r>
              <a:rPr lang="zh-CN" altLang="en-US" smtClean="0">
                <a:latin typeface="Times New Roman" panose="02020603050405020304" pitchFamily="18" charset="0"/>
              </a:rPr>
              <a:t>的非空子集。当</a:t>
            </a:r>
            <a:r>
              <a:rPr lang="en-US" altLang="zh-CN" smtClean="0">
                <a:latin typeface="Times New Roman" panose="02020603050405020304" pitchFamily="18" charset="0"/>
              </a:rPr>
              <a:t>k=1</a:t>
            </a:r>
            <a:r>
              <a:rPr lang="zh-CN" altLang="en-US" smtClean="0">
                <a:latin typeface="Times New Roman" panose="02020603050405020304" pitchFamily="18" charset="0"/>
              </a:rPr>
              <a:t>时，</a:t>
            </a:r>
            <a:r>
              <a:rPr lang="en-US" altLang="zh-CN" smtClean="0">
                <a:latin typeface="Times New Roman" panose="02020603050405020304" pitchFamily="18" charset="0"/>
              </a:rPr>
              <a:t>a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=a</a:t>
            </a:r>
            <a:endParaRPr lang="zh-CN" altLang="en-US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•"/>
            </a:pPr>
            <a:r>
              <a:rPr lang="en-US" altLang="zh-CN" smtClean="0">
                <a:latin typeface="Times New Roman" panose="02020603050405020304" pitchFamily="18" charset="0"/>
              </a:rPr>
              <a:t>2)  </a:t>
            </a:r>
            <a:r>
              <a:rPr lang="zh-CN" altLang="en-US" smtClean="0">
                <a:latin typeface="Times New Roman" panose="02020603050405020304" pitchFamily="18" charset="0"/>
              </a:rPr>
              <a:t>任取 </a:t>
            </a:r>
            <a:r>
              <a:rPr lang="en-US" altLang="zh-CN" smtClean="0">
                <a:latin typeface="Times New Roman" panose="02020603050405020304" pitchFamily="18" charset="0"/>
              </a:rPr>
              <a:t>x, y</a:t>
            </a:r>
            <a:r>
              <a:rPr lang="zh-CN" altLang="en-US" smtClean="0">
                <a:latin typeface="Times New Roman" panose="02020603050405020304" pitchFamily="18" charset="0"/>
              </a:rPr>
              <a:t>属于 </a:t>
            </a:r>
            <a:r>
              <a:rPr lang="en-US" altLang="zh-CN" smtClean="0">
                <a:latin typeface="Times New Roman" panose="02020603050405020304" pitchFamily="18" charset="0"/>
              </a:rPr>
              <a:t>H</a:t>
            </a:r>
            <a:r>
              <a:rPr lang="zh-CN" altLang="en-US" smtClean="0">
                <a:latin typeface="Times New Roman" panose="02020603050405020304" pitchFamily="18" charset="0"/>
              </a:rPr>
              <a:t>，证明 </a:t>
            </a:r>
            <a:r>
              <a:rPr lang="en-US" altLang="zh-CN" smtClean="0">
                <a:latin typeface="Times New Roman" panose="02020603050405020304" pitchFamily="18" charset="0"/>
              </a:rPr>
              <a:t>xy 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-1</a:t>
            </a:r>
            <a:r>
              <a:rPr lang="zh-CN" altLang="en-US" smtClean="0">
                <a:latin typeface="Times New Roman" panose="02020603050405020304" pitchFamily="18" charset="0"/>
              </a:rPr>
              <a:t>属于</a:t>
            </a:r>
            <a:r>
              <a:rPr lang="en-US" altLang="zh-CN" smtClean="0">
                <a:latin typeface="Times New Roman" panose="02020603050405020304" pitchFamily="18" charset="0"/>
              </a:rPr>
              <a:t>H</a:t>
            </a:r>
            <a:r>
              <a:rPr lang="zh-CN" altLang="en-US" smtClean="0">
                <a:latin typeface="Times New Roman" panose="02020603050405020304" pitchFamily="18" charset="0"/>
              </a:rPr>
              <a:t>。由前面的定理</a:t>
            </a:r>
            <a:r>
              <a:rPr lang="en-US" altLang="zh-CN" smtClean="0"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可知，</a:t>
            </a:r>
            <a:r>
              <a:rPr lang="en-US" altLang="zh-CN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i="1" baseline="3000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i="1" baseline="30000" smtClean="0">
                <a:latin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i="1" baseline="3000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baseline="30000" smtClean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1" i="1" baseline="30000" smtClean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i="1" baseline="3000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i="1" baseline="30000" smtClean="0">
                <a:latin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i="1" baseline="30000" smtClean="0">
                <a:latin typeface="Times New Roman" panose="02020603050405020304" pitchFamily="18" charset="0"/>
                <a:sym typeface="Symbol" panose="05050102010706020507" pitchFamily="18" charset="2"/>
              </a:rPr>
              <a:t>nm</a:t>
            </a:r>
            <a:r>
              <a:rPr lang="zh-CN" altLang="en-US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0963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7F8D7D14-5531-4192-9E78-1D208D1E17BF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24216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915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Char char="•"/>
            </a:pPr>
            <a:r>
              <a:rPr lang="zh-CN" altLang="en-US" b="1" smtClean="0">
                <a:latin typeface="Times New Roman" panose="02020603050405020304" pitchFamily="18" charset="0"/>
              </a:rPr>
              <a:t>若 </a:t>
            </a:r>
            <a:r>
              <a:rPr lang="en-US" altLang="zh-CN" b="1" i="1" smtClean="0">
                <a:latin typeface="Times New Roman" panose="02020603050405020304" pitchFamily="18" charset="0"/>
              </a:rPr>
              <a:t>G </a:t>
            </a:r>
            <a:r>
              <a:rPr lang="zh-CN" altLang="en-US" b="1" smtClean="0">
                <a:latin typeface="Times New Roman" panose="02020603050405020304" pitchFamily="18" charset="0"/>
              </a:rPr>
              <a:t>是 </a:t>
            </a:r>
            <a:r>
              <a:rPr lang="en-US" altLang="zh-CN" b="1" i="1" smtClean="0">
                <a:latin typeface="Times New Roman" panose="02020603050405020304" pitchFamily="18" charset="0"/>
              </a:rPr>
              <a:t>n </a:t>
            </a:r>
            <a:r>
              <a:rPr lang="zh-CN" altLang="en-US" b="1" smtClean="0">
                <a:latin typeface="Times New Roman" panose="02020603050405020304" pitchFamily="18" charset="0"/>
              </a:rPr>
              <a:t>阶循环群，则 </a:t>
            </a:r>
            <a:r>
              <a:rPr lang="en-US" altLang="zh-CN" b="1" i="1" smtClean="0">
                <a:latin typeface="Times New Roman" panose="02020603050405020304" pitchFamily="18" charset="0"/>
              </a:rPr>
              <a:t>G </a:t>
            </a:r>
            <a:r>
              <a:rPr lang="zh-CN" altLang="en-US" b="1" smtClean="0">
                <a:latin typeface="Times New Roman" panose="02020603050405020304" pitchFamily="18" charset="0"/>
              </a:rPr>
              <a:t>有 </a:t>
            </a:r>
            <a:r>
              <a:rPr lang="en-US" altLang="zh-CN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 </a:t>
            </a:r>
            <a:r>
              <a:rPr lang="en-US" altLang="zh-CN" b="1" smtClean="0">
                <a:latin typeface="Times New Roman" panose="02020603050405020304" pitchFamily="18" charset="0"/>
              </a:rPr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>
                <a:latin typeface="Times New Roman" panose="02020603050405020304" pitchFamily="18" charset="0"/>
              </a:rPr>
              <a:t>) </a:t>
            </a:r>
            <a:r>
              <a:rPr lang="zh-CN" altLang="en-US" b="1" smtClean="0">
                <a:latin typeface="Times New Roman" panose="02020603050405020304" pitchFamily="18" charset="0"/>
              </a:rPr>
              <a:t>个生成元，</a:t>
            </a:r>
          </a:p>
          <a:p>
            <a:pPr>
              <a:buFont typeface="Wingdings" panose="05000000000000000000" pitchFamily="2" charset="2"/>
              <a:buChar char="•"/>
            </a:pPr>
            <a:r>
              <a:rPr lang="zh-CN" altLang="en-US" b="1" smtClean="0">
                <a:latin typeface="Times New Roman" panose="02020603050405020304" pitchFamily="18" charset="0"/>
              </a:rPr>
              <a:t>       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zh-CN" altLang="en-US" b="1" smtClean="0">
                <a:latin typeface="Times New Roman" panose="02020603050405020304" pitchFamily="18" charset="0"/>
              </a:rPr>
              <a:t>当 </a:t>
            </a:r>
            <a:r>
              <a:rPr lang="en-US" altLang="zh-CN" b="1" i="1" smtClean="0">
                <a:latin typeface="Times New Roman" panose="02020603050405020304" pitchFamily="18" charset="0"/>
              </a:rPr>
              <a:t>n </a:t>
            </a:r>
            <a:r>
              <a:rPr lang="en-US" altLang="zh-CN" b="1" smtClean="0">
                <a:latin typeface="Times New Roman" panose="02020603050405020304" pitchFamily="18" charset="0"/>
              </a:rPr>
              <a:t>=1</a:t>
            </a:r>
            <a:r>
              <a:rPr lang="zh-CN" altLang="en-US" b="1" smtClean="0">
                <a:latin typeface="Times New Roman" panose="02020603050405020304" pitchFamily="18" charset="0"/>
              </a:rPr>
              <a:t>时 </a:t>
            </a:r>
            <a:r>
              <a:rPr lang="en-US" altLang="zh-CN" b="1" i="1" smtClean="0">
                <a:latin typeface="Times New Roman" panose="02020603050405020304" pitchFamily="18" charset="0"/>
              </a:rPr>
              <a:t>G </a:t>
            </a:r>
            <a:r>
              <a:rPr lang="en-US" altLang="zh-CN" b="1" smtClean="0">
                <a:latin typeface="Times New Roman" panose="02020603050405020304" pitchFamily="18" charset="0"/>
              </a:rPr>
              <a:t>= &lt; </a:t>
            </a:r>
            <a:r>
              <a:rPr lang="en-US" altLang="zh-CN" b="1" i="1" smtClean="0">
                <a:latin typeface="Times New Roman" panose="02020603050405020304" pitchFamily="18" charset="0"/>
              </a:rPr>
              <a:t>e </a:t>
            </a:r>
            <a:r>
              <a:rPr lang="en-US" altLang="zh-CN" b="1" smtClean="0">
                <a:latin typeface="Times New Roman" panose="02020603050405020304" pitchFamily="18" charset="0"/>
              </a:rPr>
              <a:t>&gt; </a:t>
            </a:r>
            <a:r>
              <a:rPr lang="zh-CN" altLang="en-US" b="1" smtClean="0">
                <a:latin typeface="Times New Roman" panose="02020603050405020304" pitchFamily="18" charset="0"/>
              </a:rPr>
              <a:t>的生成元为 </a:t>
            </a:r>
            <a:r>
              <a:rPr lang="en-US" altLang="zh-CN" b="1" i="1" smtClean="0">
                <a:latin typeface="Times New Roman" panose="02020603050405020304" pitchFamily="18" charset="0"/>
              </a:rPr>
              <a:t>e</a:t>
            </a:r>
            <a:r>
              <a:rPr lang="zh-CN" altLang="en-US" b="1" smtClean="0">
                <a:latin typeface="Times New Roman" panose="02020603050405020304" pitchFamily="18" charset="0"/>
              </a:rPr>
              <a:t>；</a:t>
            </a:r>
          </a:p>
          <a:p>
            <a:pPr>
              <a:buFont typeface="Wingdings" panose="05000000000000000000" pitchFamily="2" charset="2"/>
              <a:buChar char="•"/>
            </a:pPr>
            <a:r>
              <a:rPr lang="zh-CN" altLang="en-US" b="1" smtClean="0">
                <a:latin typeface="Times New Roman" panose="02020603050405020304" pitchFamily="18" charset="0"/>
              </a:rPr>
              <a:t>      </a:t>
            </a:r>
            <a:r>
              <a:rPr lang="en-US" altLang="zh-CN" b="1" smtClean="0">
                <a:latin typeface="Times New Roman" panose="02020603050405020304" pitchFamily="18" charset="0"/>
              </a:rPr>
              <a:t>  </a:t>
            </a:r>
            <a:r>
              <a:rPr lang="zh-CN" altLang="en-US" b="1" smtClean="0">
                <a:latin typeface="Times New Roman" panose="02020603050405020304" pitchFamily="18" charset="0"/>
              </a:rPr>
              <a:t>当 </a:t>
            </a:r>
            <a:r>
              <a:rPr lang="en-US" altLang="zh-CN" b="1" i="1" smtClean="0">
                <a:latin typeface="Times New Roman" panose="02020603050405020304" pitchFamily="18" charset="0"/>
              </a:rPr>
              <a:t>n </a:t>
            </a:r>
            <a:r>
              <a:rPr lang="en-US" altLang="zh-CN" b="1" smtClean="0">
                <a:latin typeface="Times New Roman" panose="02020603050405020304" pitchFamily="18" charset="0"/>
              </a:rPr>
              <a:t>&gt;1</a:t>
            </a:r>
            <a:r>
              <a:rPr lang="zh-CN" altLang="en-US" b="1" smtClean="0">
                <a:latin typeface="Times New Roman" panose="02020603050405020304" pitchFamily="18" charset="0"/>
              </a:rPr>
              <a:t>时</a:t>
            </a:r>
            <a:r>
              <a:rPr lang="en-US" altLang="zh-CN" b="1" smtClean="0">
                <a:latin typeface="Times New Roman" panose="02020603050405020304" pitchFamily="18" charset="0"/>
              </a:rPr>
              <a:t>,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smtClean="0">
                <a:latin typeface="Times New Roman" panose="02020603050405020304" pitchFamily="18" charset="0"/>
              </a:rPr>
              <a:t>r </a:t>
            </a:r>
            <a:r>
              <a:rPr lang="en-US" altLang="zh-CN" b="1" smtClean="0">
                <a:latin typeface="Times New Roman" panose="02020603050405020304" pitchFamily="18" charset="0"/>
              </a:rPr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r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smtClean="0">
                <a:latin typeface="Times New Roman" panose="02020603050405020304" pitchFamily="18" charset="0"/>
              </a:rPr>
              <a:t>Z</a:t>
            </a:r>
            <a:r>
              <a:rPr lang="en-US" altLang="zh-CN" b="1" baseline="30000" smtClean="0">
                <a:latin typeface="Times New Roman" panose="02020603050405020304" pitchFamily="18" charset="0"/>
              </a:rPr>
              <a:t>+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en-US" altLang="zh-CN" b="1" i="1" smtClean="0">
                <a:latin typeface="Times New Roman" panose="02020603050405020304" pitchFamily="18" charset="0"/>
              </a:rPr>
              <a:t>r </a:t>
            </a:r>
            <a:r>
              <a:rPr lang="en-US" altLang="zh-CN" b="1" smtClean="0">
                <a:latin typeface="Times New Roman" panose="02020603050405020304" pitchFamily="18" charset="0"/>
              </a:rPr>
              <a:t>&lt; </a:t>
            </a:r>
            <a:r>
              <a:rPr lang="en-US" altLang="zh-CN" b="1" i="1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>
                <a:latin typeface="Times New Roman" panose="02020603050405020304" pitchFamily="18" charset="0"/>
              </a:rPr>
              <a:t>),  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en-US" altLang="zh-CN" b="1" i="1" baseline="30000" smtClean="0">
                <a:latin typeface="Times New Roman" panose="02020603050405020304" pitchFamily="18" charset="0"/>
              </a:rPr>
              <a:t>r</a:t>
            </a:r>
            <a:r>
              <a:rPr lang="zh-CN" altLang="en-US" b="1" smtClean="0">
                <a:latin typeface="Times New Roman" panose="02020603050405020304" pitchFamily="18" charset="0"/>
              </a:rPr>
              <a:t>是 </a:t>
            </a:r>
            <a:r>
              <a:rPr lang="en-US" altLang="zh-CN" b="1" i="1" smtClean="0">
                <a:latin typeface="Times New Roman" panose="02020603050405020304" pitchFamily="18" charset="0"/>
              </a:rPr>
              <a:t>G </a:t>
            </a:r>
            <a:r>
              <a:rPr lang="zh-CN" altLang="en-US" b="1" smtClean="0">
                <a:latin typeface="Times New Roman" panose="02020603050405020304" pitchFamily="18" charset="0"/>
              </a:rPr>
              <a:t>的生成元 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b="1" smtClean="0">
                <a:latin typeface="Times New Roman" panose="02020603050405020304" pitchFamily="18" charset="0"/>
              </a:rPr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n, r</a:t>
            </a:r>
            <a:r>
              <a:rPr lang="en-US" altLang="zh-CN" b="1" smtClean="0">
                <a:latin typeface="Times New Roman" panose="02020603050405020304" pitchFamily="18" charset="0"/>
              </a:rPr>
              <a:t>) = 1.</a:t>
            </a:r>
            <a:endParaRPr lang="zh-CN" altLang="en-US" b="1" smtClean="0">
              <a:latin typeface="Times New Roman" panose="02020603050405020304" pitchFamily="18" charset="0"/>
            </a:endParaRPr>
          </a:p>
          <a:p>
            <a:pPr>
              <a:buFontTx/>
              <a:buChar char="•"/>
            </a:pPr>
            <a:endParaRPr lang="zh-CN" altLang="en-US" smtClean="0"/>
          </a:p>
        </p:txBody>
      </p:sp>
      <p:sp>
        <p:nvSpPr>
          <p:cNvPr id="49155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9471D4C5-CC81-4998-BCD2-524BE716BC53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5408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32D8-7D93-4F20-BCAF-69023D22A29D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E77F-E049-4BB5-B159-8FC97FE61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28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32D8-7D93-4F20-BCAF-69023D22A29D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E77F-E049-4BB5-B159-8FC97FE61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21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32D8-7D93-4F20-BCAF-69023D22A29D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E77F-E049-4BB5-B159-8FC97FE61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03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32D8-7D93-4F20-BCAF-69023D22A29D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E77F-E049-4BB5-B159-8FC97FE61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92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32D8-7D93-4F20-BCAF-69023D22A29D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E77F-E049-4BB5-B159-8FC97FE61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06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32D8-7D93-4F20-BCAF-69023D22A29D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E77F-E049-4BB5-B159-8FC97FE61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58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32D8-7D93-4F20-BCAF-69023D22A29D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E77F-E049-4BB5-B159-8FC97FE61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6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32D8-7D93-4F20-BCAF-69023D22A29D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E77F-E049-4BB5-B159-8FC97FE61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67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32D8-7D93-4F20-BCAF-69023D22A29D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E77F-E049-4BB5-B159-8FC97FE61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29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32D8-7D93-4F20-BCAF-69023D22A29D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E77F-E049-4BB5-B159-8FC97FE61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02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32D8-7D93-4F20-BCAF-69023D22A29D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E77F-E049-4BB5-B159-8FC97FE61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10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32D8-7D93-4F20-BCAF-69023D22A29D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FE77F-E049-4BB5-B159-8FC97FE61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0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E7A13C-941B-4E1F-97DD-DB4C08E9A400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由运算表判别算律的一般方法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302625" cy="5040313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Times New Roman" panose="02020603050405020304" pitchFamily="18" charset="0"/>
              </a:rPr>
              <a:t>交换律：运算表关于主对角线对称</a:t>
            </a:r>
          </a:p>
          <a:p>
            <a:pPr eaLnBrk="1" hangingPunct="1"/>
            <a:r>
              <a:rPr lang="zh-CN" altLang="en-US" sz="2800" b="1" smtClean="0">
                <a:latin typeface="Times New Roman" panose="02020603050405020304" pitchFamily="18" charset="0"/>
              </a:rPr>
              <a:t>幂等律：主对角线元素排列与表头顺序一致</a:t>
            </a:r>
          </a:p>
          <a:p>
            <a:pPr eaLnBrk="1" hangingPunct="1"/>
            <a:r>
              <a:rPr lang="zh-CN" altLang="en-US" sz="2800" b="1" smtClean="0">
                <a:latin typeface="Times New Roman" panose="02020603050405020304" pitchFamily="18" charset="0"/>
              </a:rPr>
              <a:t>消去律：所在的行与列中没有重复元素</a:t>
            </a:r>
          </a:p>
          <a:p>
            <a:pPr eaLnBrk="1" hangingPunct="1"/>
            <a:r>
              <a:rPr lang="zh-CN" altLang="en-US" sz="2800" b="1" smtClean="0">
                <a:latin typeface="Times New Roman" panose="02020603050405020304" pitchFamily="18" charset="0"/>
              </a:rPr>
              <a:t>单位元</a:t>
            </a:r>
            <a:r>
              <a:rPr lang="en-US" altLang="zh-CN" sz="2800" b="1" smtClean="0">
                <a:latin typeface="Times New Roman" panose="02020603050405020304" pitchFamily="18" charset="0"/>
              </a:rPr>
              <a:t>:  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所在的行与列的元素排列都与表头一致</a:t>
            </a:r>
          </a:p>
          <a:p>
            <a:pPr eaLnBrk="1" hangingPunct="1"/>
            <a:r>
              <a:rPr lang="zh-CN" altLang="en-US" sz="2800" b="1" smtClean="0">
                <a:latin typeface="Times New Roman" panose="02020603050405020304" pitchFamily="18" charset="0"/>
              </a:rPr>
              <a:t>零元：元素的行与列都由该元素自身构成</a:t>
            </a:r>
          </a:p>
          <a:p>
            <a:pPr eaLnBrk="1" hangingPunct="1"/>
            <a:r>
              <a:rPr lang="en-US" altLang="zh-CN" sz="2800" b="1" i="1" smtClean="0">
                <a:latin typeface="Times New Roman" panose="02020603050405020304" pitchFamily="18" charset="0"/>
              </a:rPr>
              <a:t>A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的可逆元：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a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所在的行中某列 </a:t>
            </a:r>
            <a:r>
              <a:rPr lang="en-US" altLang="zh-CN" sz="2800" b="1" smtClean="0">
                <a:latin typeface="Times New Roman" panose="02020603050405020304" pitchFamily="18" charset="0"/>
              </a:rPr>
              <a:t>(</a:t>
            </a:r>
            <a:r>
              <a:rPr lang="zh-CN" altLang="en-US" sz="2800" b="1" smtClean="0">
                <a:latin typeface="Times New Roman" panose="02020603050405020304" pitchFamily="18" charset="0"/>
              </a:rPr>
              <a:t>比如第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j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列</a:t>
            </a:r>
            <a:r>
              <a:rPr lang="en-US" altLang="zh-CN" sz="2800" b="1" smtClean="0">
                <a:latin typeface="Times New Roman" panose="02020603050405020304" pitchFamily="18" charset="0"/>
              </a:rPr>
              <a:t>)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元素为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e</a:t>
            </a:r>
            <a:r>
              <a:rPr lang="zh-CN" altLang="en-US" sz="2800" b="1" smtClean="0">
                <a:latin typeface="Times New Roman" panose="02020603050405020304" pitchFamily="18" charset="0"/>
              </a:rPr>
              <a:t>，且第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j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行</a:t>
            </a:r>
            <a:r>
              <a:rPr lang="zh-CN" altLang="en-US" sz="2800" b="1" i="1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i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列的元素也是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e</a:t>
            </a:r>
            <a:r>
              <a:rPr lang="zh-CN" altLang="en-US" sz="2800" b="1" smtClean="0">
                <a:latin typeface="Times New Roman" panose="02020603050405020304" pitchFamily="18" charset="0"/>
              </a:rPr>
              <a:t>，那么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latin typeface="Times New Roman" panose="02020603050405020304" pitchFamily="18" charset="0"/>
              </a:rPr>
              <a:t>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与第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j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个元素互逆</a:t>
            </a:r>
          </a:p>
          <a:p>
            <a:pPr eaLnBrk="1" hangingPunct="1"/>
            <a:r>
              <a:rPr lang="zh-CN" altLang="en-US" sz="2800" b="1" smtClean="0">
                <a:latin typeface="Times New Roman" panose="02020603050405020304" pitchFamily="18" charset="0"/>
              </a:rPr>
              <a:t>结合律：除了单位元、零元之外，要对所有</a:t>
            </a:r>
            <a:r>
              <a:rPr lang="en-US" altLang="zh-CN" sz="2800" b="1" smtClean="0">
                <a:latin typeface="Times New Roman" panose="02020603050405020304" pitchFamily="18" charset="0"/>
              </a:rPr>
              <a:t>3</a:t>
            </a:r>
            <a:r>
              <a:rPr lang="zh-CN" altLang="en-US" sz="2800" b="1" smtClean="0">
                <a:latin typeface="Times New Roman" panose="02020603050405020304" pitchFamily="18" charset="0"/>
              </a:rPr>
              <a:t>个元素的组合验证表示结合律的等式是否成立</a:t>
            </a:r>
          </a:p>
        </p:txBody>
      </p:sp>
    </p:spTree>
    <p:extLst>
      <p:ext uri="{BB962C8B-B14F-4D97-AF65-F5344CB8AC3E}">
        <p14:creationId xmlns:p14="http://schemas.microsoft.com/office/powerpoint/2010/main" val="16887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练习</a:t>
            </a:r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468313" y="1484313"/>
            <a:ext cx="7991475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zh-CN" altLang="zh-CN" sz="3600" kern="100" dirty="0">
                <a:latin typeface="Times New Roman" panose="02020603050405020304" pitchFamily="18" charset="0"/>
              </a:rPr>
              <a:t>设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&lt;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G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，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&gt;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为群，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a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为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G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中给定元素。定义函数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f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：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G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→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G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，使得对每一</a:t>
            </a:r>
            <a:r>
              <a:rPr lang="en-US" altLang="zh-CN" sz="3600" i="1" kern="100" dirty="0" err="1">
                <a:latin typeface="Times New Roman" panose="02020603050405020304" pitchFamily="18" charset="0"/>
              </a:rPr>
              <a:t>x</a:t>
            </a:r>
            <a:r>
              <a:rPr lang="en-US" altLang="zh-CN" sz="3600" kern="1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i="1" kern="100" dirty="0" err="1">
                <a:latin typeface="Times New Roman" panose="02020603050405020304" pitchFamily="18" charset="0"/>
              </a:rPr>
              <a:t>G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有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f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(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x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)=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a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x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a</a:t>
            </a:r>
            <a:r>
              <a:rPr lang="en-US" altLang="zh-CN" sz="3600" kern="100" baseline="30000" dirty="0">
                <a:latin typeface="Times New Roman" panose="02020603050405020304" pitchFamily="18" charset="0"/>
              </a:rPr>
              <a:t>-1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。证明：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f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是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&lt;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G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，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&gt;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到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&lt;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G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，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&gt;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的自同构。</a:t>
            </a:r>
          </a:p>
        </p:txBody>
      </p:sp>
    </p:spTree>
    <p:extLst>
      <p:ext uri="{BB962C8B-B14F-4D97-AF65-F5344CB8AC3E}">
        <p14:creationId xmlns:p14="http://schemas.microsoft.com/office/powerpoint/2010/main" val="155756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练习</a:t>
            </a:r>
            <a:r>
              <a:rPr lang="en-US" altLang="zh-CN" dirty="0" smtClean="0"/>
              <a:t>5</a:t>
            </a:r>
            <a:endParaRPr lang="zh-CN" altLang="en-US" dirty="0" smtClean="0"/>
          </a:p>
        </p:txBody>
      </p:sp>
      <p:graphicFrame>
        <p:nvGraphicFramePr>
          <p:cNvPr id="123907" name="对象 2"/>
          <p:cNvGraphicFramePr>
            <a:graphicFrameLocks noChangeAspect="1"/>
          </p:cNvGraphicFramePr>
          <p:nvPr/>
        </p:nvGraphicFramePr>
        <p:xfrm>
          <a:off x="479425" y="1798638"/>
          <a:ext cx="16446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公式" r:id="rId3" imgW="610201" imgH="203280" progId="Equation.3">
                  <p:embed/>
                </p:oleObj>
              </mc:Choice>
              <mc:Fallback>
                <p:oleObj name="公式" r:id="rId3" imgW="610201" imgH="20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1798638"/>
                        <a:ext cx="16446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对象 3"/>
          <p:cNvGraphicFramePr>
            <a:graphicFrameLocks noChangeAspect="1"/>
          </p:cNvGraphicFramePr>
          <p:nvPr/>
        </p:nvGraphicFramePr>
        <p:xfrm>
          <a:off x="2484438" y="1798638"/>
          <a:ext cx="26336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公式" r:id="rId5" imgW="978530" imgH="203200" progId="Equation.3">
                  <p:embed/>
                </p:oleObj>
              </mc:Choice>
              <mc:Fallback>
                <p:oleObj name="公式" r:id="rId5" imgW="97853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798638"/>
                        <a:ext cx="263366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9" name="Rectangle 3"/>
          <p:cNvSpPr>
            <a:spLocks noChangeArrowheads="1"/>
          </p:cNvSpPr>
          <p:nvPr/>
        </p:nvSpPr>
        <p:spPr bwMode="auto">
          <a:xfrm>
            <a:off x="468313" y="1308100"/>
            <a:ext cx="690721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280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为整数集合，在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上定义二元运算*，对</a:t>
            </a:r>
            <a:endParaRPr lang="zh-CN" altLang="en-US" sz="2800"/>
          </a:p>
        </p:txBody>
      </p:sp>
      <p:sp>
        <p:nvSpPr>
          <p:cNvPr id="123910" name="Rectangle 4"/>
          <p:cNvSpPr>
            <a:spLocks noChangeArrowheads="1"/>
          </p:cNvSpPr>
          <p:nvPr/>
        </p:nvSpPr>
        <p:spPr bwMode="auto">
          <a:xfrm>
            <a:off x="2051050" y="1784350"/>
            <a:ext cx="10318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2800">
                <a:latin typeface="Times New Roman" pitchFamily="18" charset="0"/>
                <a:cs typeface="Times New Roman" pitchFamily="18" charset="0"/>
              </a:rPr>
              <a:t>有</a:t>
            </a:r>
            <a:endParaRPr lang="zh-CN" altLang="zh-CN" sz="2800"/>
          </a:p>
          <a:p>
            <a:r>
              <a:rPr lang="zh-CN" altLang="en-US" sz="1200">
                <a:latin typeface="Times New Roman" pitchFamily="18" charset="0"/>
                <a:cs typeface="Times New Roman" pitchFamily="18" charset="0"/>
              </a:rPr>
              <a:t>                      </a:t>
            </a:r>
            <a:endParaRPr lang="zh-CN" altLang="en-US"/>
          </a:p>
        </p:txBody>
      </p:sp>
      <p:sp>
        <p:nvSpPr>
          <p:cNvPr id="123911" name="Rectangle 5"/>
          <p:cNvSpPr>
            <a:spLocks noChangeArrowheads="1"/>
          </p:cNvSpPr>
          <p:nvPr/>
        </p:nvSpPr>
        <p:spPr bwMode="auto">
          <a:xfrm>
            <a:off x="539750" y="2476500"/>
            <a:ext cx="7904163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(1)</a:t>
            </a:r>
            <a:r>
              <a:rPr lang="zh-CN" altLang="zh-CN" sz="2800" dirty="0">
                <a:latin typeface="宋体" pitchFamily="2" charset="-122"/>
                <a:cs typeface="Times New Roman" pitchFamily="18" charset="0"/>
              </a:rPr>
              <a:t>证明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&lt;Z,*&gt;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构成群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en-US" sz="2800" dirty="0"/>
          </a:p>
          <a:p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(2)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令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x=0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，求由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x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生成的循环子群。</a:t>
            </a:r>
            <a:endParaRPr lang="en-US" altLang="zh-CN" sz="2800" dirty="0">
              <a:latin typeface="宋体" pitchFamily="2" charset="-122"/>
              <a:cs typeface="Times New Roman" pitchFamily="18" charset="0"/>
            </a:endParaRPr>
          </a:p>
          <a:p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(3)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求解群方程：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*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x = 10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，要求写出计算过程。</a:t>
            </a:r>
            <a:endParaRPr lang="zh-CN" altLang="en-US" sz="2800" dirty="0"/>
          </a:p>
        </p:txBody>
      </p:sp>
      <p:sp>
        <p:nvSpPr>
          <p:cNvPr id="123912" name="Rectangle 5"/>
          <p:cNvSpPr>
            <a:spLocks noChangeArrowheads="1"/>
          </p:cNvSpPr>
          <p:nvPr/>
        </p:nvSpPr>
        <p:spPr bwMode="auto">
          <a:xfrm>
            <a:off x="539750" y="3860800"/>
            <a:ext cx="7007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(4)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给出（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）得到的循环群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的所有生成元。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3737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96CDFA24-AE8A-4DC9-80E9-CA4FFD255757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graphicFrame>
        <p:nvGraphicFramePr>
          <p:cNvPr id="3" name="Group 2"/>
          <p:cNvGraphicFramePr>
            <a:graphicFrameLocks noGrp="1"/>
          </p:cNvGraphicFramePr>
          <p:nvPr/>
        </p:nvGraphicFramePr>
        <p:xfrm>
          <a:off x="214313" y="1500188"/>
          <a:ext cx="8712200" cy="4657726"/>
        </p:xfrm>
        <a:graphic>
          <a:graphicData uri="http://schemas.openxmlformats.org/drawingml/2006/table">
            <a:tbl>
              <a:tblPr/>
              <a:tblGrid>
                <a:gridCol w="2214563"/>
                <a:gridCol w="3576637"/>
                <a:gridCol w="2921000"/>
              </a:tblGrid>
              <a:tr h="5269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定义基础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◦二元运算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半群	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代数系统V=&lt;S，◦&gt;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◦可结合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</a:tr>
              <a:tr h="5206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交换半群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半群V=&lt;S，◦&gt;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◦可交换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1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含幺半群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（独异点)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半群V=&lt;S，◦&gt;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◦含幺元，记为V=&lt;S,◦,e&gt;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</a:tr>
              <a:tr h="10285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群G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含幺半群&lt;G,◦,e&gt;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对G中任意元素x，都有x</a:t>
                      </a:r>
                      <a:r>
                        <a:rPr kumimoji="0" lang="zh-CN" altLang="en-US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  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1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交换群（阿贝尔群）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群G,&lt;G,◦&gt;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◦可交换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84" name="Text Box 66"/>
          <p:cNvSpPr txBox="1">
            <a:spLocks noChangeArrowheads="1"/>
          </p:cNvSpPr>
          <p:nvPr/>
        </p:nvSpPr>
        <p:spPr bwMode="auto">
          <a:xfrm>
            <a:off x="214313" y="704850"/>
            <a:ext cx="3509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代数系统V=&lt;S，◦&gt;</a:t>
            </a:r>
            <a:r>
              <a:rPr lang="zh-CN" altLang="en-US" sz="2400" b="1">
                <a:latin typeface="宋体" panose="02010600030101010101" pitchFamily="2" charset="-122"/>
              </a:rPr>
              <a:t> </a:t>
            </a:r>
            <a:endParaRPr lang="zh-CN" altLang="en-US"/>
          </a:p>
        </p:txBody>
      </p:sp>
      <p:pic>
        <p:nvPicPr>
          <p:cNvPr id="5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610" y="692274"/>
            <a:ext cx="4214813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55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DDFA62CC-E5DC-4716-8D37-C6D583E1B3E0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027112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子群判定和重要子群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484313"/>
            <a:ext cx="7991475" cy="15843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rgbClr val="FF3300"/>
                </a:solidFill>
                <a:latin typeface="Times New Roman" panose="02020603050405020304" pitchFamily="18" charset="0"/>
              </a:rPr>
              <a:t>判定定理</a:t>
            </a:r>
            <a:r>
              <a:rPr lang="zh-CN" altLang="en-US" sz="2800" b="1" smtClean="0">
                <a:latin typeface="Times New Roman" panose="02020603050405020304" pitchFamily="18" charset="0"/>
              </a:rPr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G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为群，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H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G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的非空子集</a:t>
            </a:r>
            <a:r>
              <a:rPr lang="en-US" altLang="zh-CN" sz="2800" b="1" smtClean="0">
                <a:latin typeface="Times New Roman" panose="02020603050405020304" pitchFamily="18" charset="0"/>
              </a:rPr>
              <a:t>.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H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G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的子群当</a:t>
            </a:r>
            <a:endParaRPr lang="en-US" altLang="zh-CN" sz="2800" b="1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</a:rPr>
              <a:t>且仅当 </a:t>
            </a:r>
            <a:r>
              <a:rPr lang="zh-CN" altLang="en-US" sz="28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smtClean="0"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y</a:t>
            </a:r>
            <a:r>
              <a:rPr lang="en-US" altLang="zh-CN" sz="2800" b="1" smtClean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H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有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xy</a:t>
            </a:r>
            <a:r>
              <a:rPr lang="en-US" altLang="zh-CN" sz="2800" b="1" baseline="3000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smtClean="0">
                <a:latin typeface="Times New Roman" panose="02020603050405020304" pitchFamily="18" charset="0"/>
              </a:rPr>
              <a:t>1</a:t>
            </a:r>
            <a:r>
              <a:rPr lang="en-US" altLang="zh-CN" sz="2800" b="1" smtClean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H</a:t>
            </a:r>
            <a:r>
              <a:rPr lang="en-US" altLang="zh-CN" sz="2800" b="1" smtClean="0">
                <a:latin typeface="Times New Roman" panose="02020603050405020304" pitchFamily="18" charset="0"/>
              </a:rPr>
              <a:t>. 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b="1" smtClean="0">
              <a:latin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388" y="3213100"/>
            <a:ext cx="8713787" cy="2808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990600" lvl="1" indent="-5334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生成子群</a:t>
            </a:r>
            <a:endParaRPr lang="en-US" altLang="zh-CN" sz="2800" b="1" kern="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990600" lvl="1" indent="-5334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+mn-ea"/>
              </a:rPr>
              <a:t>设 </a:t>
            </a:r>
            <a:r>
              <a:rPr lang="en-US" altLang="zh-CN" sz="2800" b="1" i="1" kern="0" dirty="0">
                <a:latin typeface="Times New Roman" panose="02020603050405020304" pitchFamily="18" charset="0"/>
                <a:ea typeface="+mn-ea"/>
              </a:rPr>
              <a:t>G </a:t>
            </a:r>
            <a:r>
              <a:rPr lang="zh-CN" altLang="en-US" sz="2800" b="1" kern="0" dirty="0">
                <a:latin typeface="Times New Roman" panose="02020603050405020304" pitchFamily="18" charset="0"/>
                <a:ea typeface="+mn-ea"/>
              </a:rPr>
              <a:t>为群，</a:t>
            </a:r>
            <a:r>
              <a:rPr lang="en-US" altLang="zh-CN" sz="2800" b="1" i="1" kern="0" dirty="0" err="1">
                <a:latin typeface="Times New Roman" panose="02020603050405020304" pitchFamily="18" charset="0"/>
                <a:ea typeface="+mn-ea"/>
              </a:rPr>
              <a:t>a</a:t>
            </a:r>
            <a:r>
              <a:rPr lang="en-US" altLang="zh-CN" sz="2800" b="1" kern="0" dirty="0" err="1">
                <a:latin typeface="Times New Roman" panose="02020603050405020304" pitchFamily="18" charset="0"/>
                <a:ea typeface="+mn-ea"/>
              </a:rPr>
              <a:t>∈</a:t>
            </a:r>
            <a:r>
              <a:rPr lang="en-US" altLang="zh-CN" sz="2800" b="1" i="1" kern="0" dirty="0" err="1">
                <a:latin typeface="Times New Roman" panose="02020603050405020304" pitchFamily="18" charset="0"/>
                <a:ea typeface="+mn-ea"/>
              </a:rPr>
              <a:t>G</a:t>
            </a:r>
            <a:r>
              <a:rPr lang="zh-CN" altLang="en-US" sz="2800" b="1" kern="0" dirty="0">
                <a:latin typeface="Times New Roman" panose="02020603050405020304" pitchFamily="18" charset="0"/>
                <a:ea typeface="+mn-ea"/>
              </a:rPr>
              <a:t>，令</a:t>
            </a:r>
            <a:r>
              <a:rPr lang="zh-CN" altLang="en-US" sz="2800" b="1" i="1" kern="0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2800" b="1" i="1" kern="0" dirty="0">
                <a:latin typeface="Times New Roman" panose="02020603050405020304" pitchFamily="18" charset="0"/>
                <a:ea typeface="+mn-ea"/>
              </a:rPr>
              <a:t>H </a:t>
            </a:r>
            <a:r>
              <a:rPr lang="en-US" altLang="zh-CN" sz="2800" b="1" kern="0" dirty="0">
                <a:latin typeface="Times New Roman" panose="02020603050405020304" pitchFamily="18" charset="0"/>
                <a:ea typeface="+mn-ea"/>
              </a:rPr>
              <a:t>= { </a:t>
            </a:r>
            <a:r>
              <a:rPr lang="en-US" altLang="zh-CN" sz="2800" b="1" i="1" kern="0" dirty="0" err="1">
                <a:latin typeface="Times New Roman" panose="02020603050405020304" pitchFamily="18" charset="0"/>
                <a:ea typeface="+mn-ea"/>
              </a:rPr>
              <a:t>a</a:t>
            </a:r>
            <a:r>
              <a:rPr lang="en-US" altLang="zh-CN" sz="2800" b="1" i="1" kern="0" baseline="30000" dirty="0" err="1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2800" b="1" i="1" kern="0" baseline="30000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2800" b="1" kern="0" dirty="0">
                <a:latin typeface="Times New Roman" panose="02020603050405020304" pitchFamily="18" charset="0"/>
                <a:ea typeface="+mn-ea"/>
              </a:rPr>
              <a:t>| </a:t>
            </a:r>
            <a:r>
              <a:rPr lang="en-US" altLang="zh-CN" sz="2800" b="1" i="1" kern="0" dirty="0" err="1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2800" b="1" kern="0" dirty="0" err="1">
                <a:latin typeface="Times New Roman" panose="02020603050405020304" pitchFamily="18" charset="0"/>
                <a:ea typeface="+mn-ea"/>
              </a:rPr>
              <a:t>∈Z</a:t>
            </a:r>
            <a:r>
              <a:rPr lang="en-US" altLang="zh-CN" sz="2800" b="1" i="1" kern="0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2800" b="1" kern="0" dirty="0">
                <a:latin typeface="Times New Roman" panose="02020603050405020304" pitchFamily="18" charset="0"/>
                <a:ea typeface="+mn-ea"/>
              </a:rPr>
              <a:t>}</a:t>
            </a:r>
            <a:r>
              <a:rPr lang="zh-CN" altLang="en-US" sz="2800" b="1" kern="0" dirty="0">
                <a:latin typeface="Times New Roman" panose="02020603050405020304" pitchFamily="18" charset="0"/>
                <a:ea typeface="+mn-ea"/>
              </a:rPr>
              <a:t>，则 </a:t>
            </a:r>
            <a:r>
              <a:rPr lang="en-US" altLang="zh-CN" sz="2800" b="1" i="1" kern="0" dirty="0">
                <a:latin typeface="Times New Roman" panose="02020603050405020304" pitchFamily="18" charset="0"/>
                <a:ea typeface="+mn-ea"/>
              </a:rPr>
              <a:t>H </a:t>
            </a:r>
            <a:r>
              <a:rPr lang="zh-CN" altLang="en-US" sz="2800" b="1" kern="0" dirty="0">
                <a:latin typeface="Times New Roman" panose="02020603050405020304" pitchFamily="18" charset="0"/>
                <a:ea typeface="+mn-ea"/>
              </a:rPr>
              <a:t>是 </a:t>
            </a:r>
            <a:r>
              <a:rPr lang="en-US" altLang="zh-CN" sz="2800" b="1" i="1" kern="0" dirty="0">
                <a:latin typeface="Times New Roman" panose="02020603050405020304" pitchFamily="18" charset="0"/>
                <a:ea typeface="+mn-ea"/>
              </a:rPr>
              <a:t>G </a:t>
            </a:r>
          </a:p>
          <a:p>
            <a:pPr marL="990600" lvl="1" indent="-5334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+mn-ea"/>
              </a:rPr>
              <a:t>的子群，称为</a:t>
            </a:r>
            <a:r>
              <a:rPr lang="zh-CN" altLang="en-US" sz="2800" b="1" kern="0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</a:rPr>
              <a:t>由 </a:t>
            </a:r>
            <a:r>
              <a:rPr lang="en-US" altLang="zh-CN" sz="2800" b="1" i="1" kern="0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</a:rPr>
              <a:t>a </a:t>
            </a:r>
            <a:r>
              <a:rPr lang="zh-CN" altLang="en-US" sz="2800" b="1" kern="0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</a:rPr>
              <a:t>生成的子群，记作</a:t>
            </a:r>
            <a:r>
              <a:rPr lang="en-US" altLang="zh-CN" sz="2800" b="1" kern="0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</a:rPr>
              <a:t>&lt;</a:t>
            </a:r>
            <a:r>
              <a:rPr lang="en-US" altLang="zh-CN" sz="2800" b="1" i="1" kern="0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</a:rPr>
              <a:t>a</a:t>
            </a:r>
            <a:r>
              <a:rPr lang="en-US" altLang="zh-CN" sz="2800" b="1" kern="0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</a:rPr>
              <a:t>&gt;.</a:t>
            </a:r>
          </a:p>
          <a:p>
            <a:pPr marL="609600" indent="-609600">
              <a:spcBef>
                <a:spcPts val="18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</a:rPr>
              <a:t>     </a:t>
            </a:r>
            <a:r>
              <a:rPr lang="zh-CN" altLang="en-US" sz="2800" b="1" kern="0" dirty="0">
                <a:latin typeface="Times New Roman" panose="02020603050405020304" pitchFamily="18" charset="0"/>
                <a:ea typeface="+mn-ea"/>
              </a:rPr>
              <a:t>证 首先由 </a:t>
            </a:r>
            <a:r>
              <a:rPr lang="en-US" altLang="zh-CN" sz="2800" b="1" i="1" kern="0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en-US" altLang="zh-CN" sz="2800" b="1" kern="0" dirty="0">
                <a:latin typeface="Times New Roman" panose="02020603050405020304" pitchFamily="18" charset="0"/>
                <a:ea typeface="+mn-ea"/>
              </a:rPr>
              <a:t>∈&lt;</a:t>
            </a:r>
            <a:r>
              <a:rPr lang="en-US" altLang="zh-CN" sz="2800" b="1" i="1" kern="0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en-US" altLang="zh-CN" sz="2800" b="1" kern="0" dirty="0">
                <a:latin typeface="Times New Roman" panose="02020603050405020304" pitchFamily="18" charset="0"/>
                <a:ea typeface="+mn-ea"/>
              </a:rPr>
              <a:t>&gt; </a:t>
            </a:r>
            <a:r>
              <a:rPr lang="zh-CN" altLang="en-US" sz="2800" b="1" kern="0" dirty="0">
                <a:latin typeface="Times New Roman" panose="02020603050405020304" pitchFamily="18" charset="0"/>
                <a:ea typeface="+mn-ea"/>
              </a:rPr>
              <a:t>知道</a:t>
            </a:r>
            <a:r>
              <a:rPr lang="en-US" altLang="zh-CN" sz="2800" b="1" kern="0" dirty="0">
                <a:latin typeface="Times New Roman" panose="02020603050405020304" pitchFamily="18" charset="0"/>
                <a:ea typeface="+mn-ea"/>
              </a:rPr>
              <a:t>&lt;</a:t>
            </a:r>
            <a:r>
              <a:rPr lang="en-US" altLang="zh-CN" sz="2800" b="1" i="1" kern="0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en-US" altLang="zh-CN" sz="2800" b="1" kern="0" dirty="0">
                <a:latin typeface="Times New Roman" panose="02020603050405020304" pitchFamily="18" charset="0"/>
                <a:ea typeface="+mn-ea"/>
              </a:rPr>
              <a:t>&gt;≠</a:t>
            </a: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</a:t>
            </a:r>
            <a:r>
              <a:rPr lang="en-US" altLang="zh-CN" sz="2800" b="1" kern="0" dirty="0">
                <a:latin typeface="Times New Roman" panose="02020603050405020304" pitchFamily="18" charset="0"/>
                <a:ea typeface="+mn-ea"/>
              </a:rPr>
              <a:t>.  </a:t>
            </a:r>
          </a:p>
          <a:p>
            <a:pPr marL="609600" indent="-609600">
              <a:spcBef>
                <a:spcPts val="18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</a:rPr>
              <a:t>           </a:t>
            </a:r>
            <a:r>
              <a:rPr lang="zh-CN" altLang="en-US" sz="2800" b="1" kern="0" dirty="0">
                <a:latin typeface="Times New Roman" panose="02020603050405020304" pitchFamily="18" charset="0"/>
                <a:ea typeface="+mn-ea"/>
              </a:rPr>
              <a:t>任取 </a:t>
            </a:r>
            <a:r>
              <a:rPr lang="en-US" altLang="zh-CN" sz="2800" b="1" i="1" kern="0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en-US" altLang="zh-CN" sz="2800" b="1" i="1" kern="0" baseline="30000" dirty="0">
                <a:latin typeface="Times New Roman" panose="02020603050405020304" pitchFamily="18" charset="0"/>
                <a:ea typeface="+mn-ea"/>
              </a:rPr>
              <a:t>m</a:t>
            </a:r>
            <a:r>
              <a:rPr lang="en-US" altLang="zh-CN" sz="2800" b="1" kern="0" dirty="0">
                <a:latin typeface="Times New Roman" panose="02020603050405020304" pitchFamily="18" charset="0"/>
                <a:ea typeface="+mn-ea"/>
              </a:rPr>
              <a:t>, </a:t>
            </a:r>
            <a:r>
              <a:rPr lang="en-US" altLang="zh-CN" sz="2800" b="1" i="1" kern="0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en-US" altLang="zh-CN" sz="2800" b="1" i="1" kern="0" baseline="30000" dirty="0">
                <a:latin typeface="Times New Roman" panose="02020603050405020304" pitchFamily="18" charset="0"/>
                <a:ea typeface="+mn-ea"/>
              </a:rPr>
              <a:t>l </a:t>
            </a:r>
            <a:r>
              <a:rPr lang="en-US" altLang="zh-CN" sz="2800" b="1" kern="0" dirty="0">
                <a:latin typeface="Times New Roman" panose="02020603050405020304" pitchFamily="18" charset="0"/>
                <a:ea typeface="+mn-ea"/>
              </a:rPr>
              <a:t>∈&lt;</a:t>
            </a:r>
            <a:r>
              <a:rPr lang="en-US" altLang="zh-CN" sz="2800" b="1" i="1" kern="0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en-US" altLang="zh-CN" sz="2800" b="1" kern="0" dirty="0">
                <a:latin typeface="Times New Roman" panose="02020603050405020304" pitchFamily="18" charset="0"/>
                <a:ea typeface="+mn-ea"/>
              </a:rPr>
              <a:t>&gt;</a:t>
            </a:r>
            <a:r>
              <a:rPr lang="zh-CN" altLang="en-US" sz="2800" b="1" kern="0" dirty="0">
                <a:latin typeface="Times New Roman" panose="02020603050405020304" pitchFamily="18" charset="0"/>
                <a:ea typeface="+mn-ea"/>
              </a:rPr>
              <a:t>，</a:t>
            </a:r>
            <a:r>
              <a:rPr lang="en-US" altLang="zh-CN" sz="2800" b="1" i="1" kern="0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en-US" altLang="zh-CN" sz="2800" b="1" i="1" kern="0" baseline="30000" dirty="0">
                <a:latin typeface="Times New Roman" panose="02020603050405020304" pitchFamily="18" charset="0"/>
                <a:ea typeface="+mn-ea"/>
              </a:rPr>
              <a:t>m </a:t>
            </a:r>
            <a:r>
              <a:rPr lang="en-US" altLang="zh-CN" sz="2800" b="1" kern="0" dirty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sz="2800" b="1" i="1" kern="0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en-US" altLang="zh-CN" sz="2800" b="1" i="1" kern="0" baseline="30000" dirty="0">
                <a:latin typeface="Times New Roman" panose="02020603050405020304" pitchFamily="18" charset="0"/>
                <a:ea typeface="+mn-ea"/>
              </a:rPr>
              <a:t>l</a:t>
            </a:r>
            <a:r>
              <a:rPr lang="en-US" altLang="zh-CN" sz="2800" b="1" kern="0" dirty="0">
                <a:latin typeface="Times New Roman" panose="02020603050405020304" pitchFamily="18" charset="0"/>
                <a:ea typeface="+mn-ea"/>
              </a:rPr>
              <a:t>)</a:t>
            </a:r>
            <a:r>
              <a:rPr lang="en-US" altLang="zh-CN" sz="2800" b="1" kern="0" baseline="30000" dirty="0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</a:t>
            </a:r>
            <a:r>
              <a:rPr lang="en-US" altLang="zh-CN" sz="2800" b="1" kern="0" baseline="30000" dirty="0">
                <a:latin typeface="Times New Roman" panose="02020603050405020304" pitchFamily="18" charset="0"/>
                <a:ea typeface="+mn-ea"/>
              </a:rPr>
              <a:t>1 </a:t>
            </a:r>
            <a:r>
              <a:rPr lang="en-US" altLang="zh-CN" sz="2800" b="1" kern="0" dirty="0">
                <a:latin typeface="Times New Roman" panose="02020603050405020304" pitchFamily="18" charset="0"/>
                <a:ea typeface="+mn-ea"/>
              </a:rPr>
              <a:t>= </a:t>
            </a:r>
            <a:r>
              <a:rPr lang="en-US" altLang="zh-CN" sz="2800" b="1" i="1" kern="0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en-US" altLang="zh-CN" sz="2800" b="1" i="1" kern="0" baseline="30000" dirty="0">
                <a:latin typeface="Times New Roman" panose="02020603050405020304" pitchFamily="18" charset="0"/>
                <a:ea typeface="+mn-ea"/>
              </a:rPr>
              <a:t>m </a:t>
            </a:r>
            <a:r>
              <a:rPr lang="en-US" altLang="zh-CN" sz="2800" b="1" i="1" kern="0" dirty="0" err="1">
                <a:latin typeface="Times New Roman" panose="02020603050405020304" pitchFamily="18" charset="0"/>
                <a:ea typeface="+mn-ea"/>
              </a:rPr>
              <a:t>a</a:t>
            </a:r>
            <a:r>
              <a:rPr lang="en-US" altLang="zh-CN" sz="2800" b="1" kern="0" baseline="30000" dirty="0" err="1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</a:t>
            </a:r>
            <a:r>
              <a:rPr lang="en-US" altLang="zh-CN" sz="2800" b="1" i="1" kern="0" baseline="30000" dirty="0" err="1">
                <a:latin typeface="Times New Roman" panose="02020603050405020304" pitchFamily="18" charset="0"/>
                <a:ea typeface="+mn-ea"/>
              </a:rPr>
              <a:t>l</a:t>
            </a:r>
            <a:r>
              <a:rPr lang="en-US" altLang="zh-CN" sz="2800" b="1" i="1" kern="0" baseline="30000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2800" b="1" kern="0" dirty="0">
                <a:latin typeface="Times New Roman" panose="02020603050405020304" pitchFamily="18" charset="0"/>
                <a:ea typeface="+mn-ea"/>
              </a:rPr>
              <a:t>= </a:t>
            </a:r>
            <a:r>
              <a:rPr lang="en-US" altLang="zh-CN" sz="2800" b="1" i="1" kern="0" dirty="0" err="1">
                <a:latin typeface="Times New Roman" panose="02020603050405020304" pitchFamily="18" charset="0"/>
                <a:ea typeface="+mn-ea"/>
              </a:rPr>
              <a:t>a</a:t>
            </a:r>
            <a:r>
              <a:rPr lang="en-US" altLang="zh-CN" sz="2800" b="1" i="1" kern="0" baseline="30000" dirty="0" err="1">
                <a:latin typeface="Times New Roman" panose="02020603050405020304" pitchFamily="18" charset="0"/>
                <a:ea typeface="+mn-ea"/>
              </a:rPr>
              <a:t>m</a:t>
            </a:r>
            <a:r>
              <a:rPr lang="en-US" altLang="zh-CN" sz="2800" b="1" kern="0" baseline="30000" dirty="0" err="1"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</a:t>
            </a:r>
            <a:r>
              <a:rPr lang="en-US" altLang="zh-CN" sz="2800" b="1" i="1" kern="0" baseline="30000" dirty="0" err="1">
                <a:latin typeface="Times New Roman" panose="02020603050405020304" pitchFamily="18" charset="0"/>
                <a:ea typeface="+mn-ea"/>
              </a:rPr>
              <a:t>l</a:t>
            </a:r>
            <a:r>
              <a:rPr lang="en-US" altLang="zh-CN" sz="2800" b="1" kern="0" dirty="0">
                <a:latin typeface="Times New Roman" panose="02020603050405020304" pitchFamily="18" charset="0"/>
                <a:ea typeface="+mn-ea"/>
              </a:rPr>
              <a:t>∈&lt;</a:t>
            </a:r>
            <a:r>
              <a:rPr lang="en-US" altLang="zh-CN" sz="2800" b="1" i="1" kern="0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en-US" altLang="zh-CN" sz="2800" b="1" kern="0" dirty="0">
                <a:latin typeface="Times New Roman" panose="02020603050405020304" pitchFamily="18" charset="0"/>
                <a:ea typeface="+mn-ea"/>
              </a:rPr>
              <a:t>&gt;</a:t>
            </a:r>
          </a:p>
          <a:p>
            <a:pPr marL="609600" indent="-609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</a:rPr>
              <a:t>     </a:t>
            </a:r>
            <a:r>
              <a:rPr lang="zh-CN" altLang="en-US" sz="2800" b="1" kern="0" dirty="0">
                <a:latin typeface="Times New Roman" panose="02020603050405020304" pitchFamily="18" charset="0"/>
                <a:ea typeface="+mn-ea"/>
              </a:rPr>
              <a:t>根据判定定理可知</a:t>
            </a:r>
            <a:r>
              <a:rPr lang="en-US" altLang="zh-CN" sz="2800" b="1" kern="0" dirty="0">
                <a:latin typeface="Times New Roman" panose="02020603050405020304" pitchFamily="18" charset="0"/>
                <a:ea typeface="+mn-ea"/>
              </a:rPr>
              <a:t>&lt;</a:t>
            </a:r>
            <a:r>
              <a:rPr lang="en-US" altLang="zh-CN" sz="2800" b="1" i="1" kern="0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en-US" altLang="zh-CN" sz="2800" b="1" kern="0" dirty="0">
                <a:latin typeface="Times New Roman" panose="02020603050405020304" pitchFamily="18" charset="0"/>
                <a:ea typeface="+mn-ea"/>
              </a:rPr>
              <a:t>&gt;≤</a:t>
            </a:r>
            <a:r>
              <a:rPr lang="en-US" altLang="zh-CN" sz="2800" b="1" i="1" kern="0" dirty="0">
                <a:latin typeface="Times New Roman" panose="02020603050405020304" pitchFamily="18" charset="0"/>
                <a:ea typeface="+mn-ea"/>
              </a:rPr>
              <a:t>G</a:t>
            </a:r>
            <a:r>
              <a:rPr lang="en-US" altLang="zh-CN" sz="2800" b="1" kern="0" dirty="0">
                <a:latin typeface="Times New Roman" panose="02020603050405020304" pitchFamily="18" charset="0"/>
                <a:ea typeface="+mn-ea"/>
              </a:rPr>
              <a:t>.</a:t>
            </a:r>
            <a:r>
              <a:rPr lang="en-US" altLang="zh-CN" sz="3200" b="1" kern="0" dirty="0">
                <a:latin typeface="Times New Roman" panose="02020603050405020304" pitchFamily="18" charset="0"/>
                <a:ea typeface="+mn-ea"/>
              </a:rPr>
              <a:t>       </a:t>
            </a:r>
            <a:endParaRPr lang="en-US" altLang="zh-CN" sz="3200" b="1" kern="0" dirty="0">
              <a:solidFill>
                <a:srgbClr val="003399"/>
              </a:solidFill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93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27755032-FF2A-45BD-8B4B-AB7AF725A566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7175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循环群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484313"/>
            <a:ext cx="8281987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  设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是群，若存在 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 smtClean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G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使得 </a:t>
            </a:r>
            <a:br>
              <a:rPr lang="zh-CN" altLang="en-US" sz="2800" b="1" dirty="0" smtClean="0">
                <a:latin typeface="Times New Roman" panose="02020603050405020304" pitchFamily="18" charset="0"/>
              </a:rPr>
            </a:br>
            <a:r>
              <a:rPr lang="zh-CN" altLang="en-US" sz="28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= { 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| 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800" b="1" dirty="0" err="1" smtClean="0">
                <a:latin typeface="Times New Roman" panose="02020603050405020304" pitchFamily="18" charset="0"/>
              </a:rPr>
              <a:t>∈Z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}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称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循环群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，记作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，称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生成元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.</a:t>
            </a:r>
            <a:endParaRPr lang="zh-CN" altLang="en-US" sz="2800" b="1" dirty="0" smtClean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 </a:t>
            </a:r>
            <a:br>
              <a:rPr lang="en-US" altLang="zh-CN" sz="2800" b="1" dirty="0" smtClean="0">
                <a:latin typeface="Times New Roman" panose="02020603050405020304" pitchFamily="18" charset="0"/>
              </a:rPr>
            </a:b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实例 ：整数加群 </a:t>
            </a:r>
            <a:r>
              <a:rPr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= &lt;Z,+&gt; = &lt;1&gt; = &lt; -1&gt;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solidFill>
                  <a:srgbClr val="C00000"/>
                </a:solidFill>
              </a:rPr>
              <a:t>          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模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6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加群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G = &lt;Z</a:t>
            </a:r>
            <a:r>
              <a:rPr lang="en-US" altLang="zh-CN" sz="28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&gt; = &lt;1&gt; = &lt;5&gt;</a:t>
            </a:r>
          </a:p>
          <a:p>
            <a:pPr eaLnBrk="1" hangingPunct="1">
              <a:spcBef>
                <a:spcPts val="24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，若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阶元，则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阶循环群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，即</a:t>
            </a:r>
            <a:br>
              <a:rPr lang="zh-CN" altLang="en-US" sz="2800" b="1" dirty="0" smtClean="0">
                <a:latin typeface="Times New Roman" panose="02020603050405020304" pitchFamily="18" charset="0"/>
              </a:rPr>
            </a:br>
            <a:r>
              <a:rPr lang="zh-CN" altLang="en-US" sz="2800" b="1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= {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 … ,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 smtClean="0">
                <a:latin typeface="Times New Roman" panose="02020603050405020304" pitchFamily="18" charset="0"/>
              </a:rPr>
              <a:t>1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是无限阶元，则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无限循环群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，即</a:t>
            </a:r>
            <a:br>
              <a:rPr lang="zh-CN" altLang="en-US" sz="2800" b="1" dirty="0" smtClean="0">
                <a:latin typeface="Times New Roman" panose="02020603050405020304" pitchFamily="18" charset="0"/>
              </a:rPr>
            </a:br>
            <a:r>
              <a:rPr lang="zh-CN" altLang="en-US" sz="2800" b="1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= {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 smtClean="0">
                <a:latin typeface="Times New Roman" panose="02020603050405020304" pitchFamily="18" charset="0"/>
              </a:rPr>
              <a:t>±0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 smtClean="0">
                <a:latin typeface="Times New Roman" panose="02020603050405020304" pitchFamily="18" charset="0"/>
              </a:rPr>
              <a:t>±1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 smtClean="0">
                <a:latin typeface="Times New Roman" panose="02020603050405020304" pitchFamily="18" charset="0"/>
              </a:rPr>
              <a:t>±2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 … }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b="1" dirty="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4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227FF560-668A-490A-A2C4-6B366E5A0879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循环群的生成元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844675"/>
            <a:ext cx="8135938" cy="405923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rgbClr val="FF3300"/>
                </a:solidFill>
                <a:latin typeface="Times New Roman" panose="02020603050405020304" pitchFamily="18" charset="0"/>
              </a:rPr>
              <a:t>定理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G </a:t>
            </a:r>
            <a:r>
              <a:rPr lang="en-US" altLang="zh-CN" sz="2800" b="1" smtClean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latin typeface="Times New Roman" panose="02020603050405020304" pitchFamily="18" charset="0"/>
              </a:rPr>
              <a:t>&gt;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是循环群</a:t>
            </a:r>
            <a:r>
              <a:rPr lang="en-US" altLang="zh-CN" sz="2800" b="1" smtClean="0">
                <a:latin typeface="Times New Roman" panose="02020603050405020304" pitchFamily="18" charset="0"/>
              </a:rPr>
              <a:t>. 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</a:rPr>
              <a:t>   (1)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G</a:t>
            </a:r>
            <a:r>
              <a:rPr lang="zh-CN" altLang="en-US" sz="2800" b="1" smtClean="0">
                <a:latin typeface="Times New Roman" panose="02020603050405020304" pitchFamily="18" charset="0"/>
              </a:rPr>
              <a:t>是无限循环群，则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G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只有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a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smtClean="0">
                <a:latin typeface="Times New Roman" panose="02020603050405020304" pitchFamily="18" charset="0"/>
              </a:rPr>
              <a:t>1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两个生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</a:rPr>
              <a:t>成元</a:t>
            </a:r>
            <a:r>
              <a:rPr lang="en-US" altLang="zh-CN" sz="2800" b="1" smtClean="0">
                <a:latin typeface="Times New Roman" panose="02020603050405020304" pitchFamily="18" charset="0"/>
              </a:rPr>
              <a:t>. 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</a:rPr>
              <a:t>    (2)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G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n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阶循环群，则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smtClean="0">
                <a:latin typeface="Times New Roman" panose="02020603050405020304" pitchFamily="18" charset="0"/>
              </a:rPr>
              <a:t>r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G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的生成元当且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</a:rPr>
              <a:t>仅当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r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是小于等于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n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且与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n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互质的正整数</a:t>
            </a:r>
            <a:r>
              <a:rPr lang="en-US" altLang="zh-CN" sz="2800" b="1" smtClean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913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 smtClean="0"/>
              <a:t>练习</a:t>
            </a:r>
            <a:r>
              <a:rPr lang="en-US" altLang="zh-CN" b="1" kern="0" dirty="0" smtClean="0"/>
              <a:t>1</a:t>
            </a:r>
            <a:endParaRPr lang="zh-CN" altLang="en-US" b="1" kern="0" dirty="0" smtClean="0"/>
          </a:p>
        </p:txBody>
      </p:sp>
      <p:sp>
        <p:nvSpPr>
          <p:cNvPr id="24579" name="文本框 5"/>
          <p:cNvSpPr txBox="1">
            <a:spLocks noChangeArrowheads="1"/>
          </p:cNvSpPr>
          <p:nvPr/>
        </p:nvSpPr>
        <p:spPr bwMode="auto">
          <a:xfrm>
            <a:off x="468313" y="1484313"/>
            <a:ext cx="84248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/>
              <a:t>设</a:t>
            </a:r>
            <a:r>
              <a:rPr lang="en-US" altLang="zh-CN" sz="3200" dirty="0"/>
              <a:t>s={</a:t>
            </a:r>
            <a:r>
              <a:rPr lang="en-US" altLang="zh-CN" sz="3200" dirty="0" err="1"/>
              <a:t>a,b</a:t>
            </a:r>
            <a:r>
              <a:rPr lang="en-US" altLang="zh-CN" sz="3200" dirty="0"/>
              <a:t>},A={0,1},V1=&lt;P(s),U&gt;,V2=&lt;A,</a:t>
            </a:r>
            <a:r>
              <a:rPr lang="en-US" altLang="zh-CN" sz="3200" dirty="0">
                <a:latin typeface="宋体" pitchFamily="2" charset="-122"/>
              </a:rPr>
              <a:t>∨&gt;</a:t>
            </a:r>
            <a:r>
              <a:rPr lang="zh-CN" altLang="en-US" sz="3200" dirty="0">
                <a:latin typeface="宋体" pitchFamily="2" charset="-122"/>
              </a:rPr>
              <a:t>。</a:t>
            </a:r>
            <a:endParaRPr lang="zh-CN" altLang="en-US" sz="3200" dirty="0"/>
          </a:p>
        </p:txBody>
      </p:sp>
      <p:sp>
        <p:nvSpPr>
          <p:cNvPr id="24580" name="文本框 6"/>
          <p:cNvSpPr txBox="1">
            <a:spLocks noChangeArrowheads="1"/>
          </p:cNvSpPr>
          <p:nvPr/>
        </p:nvSpPr>
        <p:spPr bwMode="auto">
          <a:xfrm>
            <a:off x="539750" y="2587625"/>
            <a:ext cx="79200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/>
              <a:t>1</a:t>
            </a:r>
            <a:r>
              <a:rPr lang="zh-CN" altLang="en-US" sz="3200" dirty="0"/>
              <a:t>）证明</a:t>
            </a:r>
            <a:r>
              <a:rPr lang="en-US" altLang="zh-CN" sz="3200" dirty="0"/>
              <a:t>V1</a:t>
            </a:r>
            <a:r>
              <a:rPr lang="zh-CN" altLang="en-US" sz="3200" dirty="0"/>
              <a:t>、</a:t>
            </a:r>
            <a:r>
              <a:rPr lang="en-US" altLang="zh-CN" sz="3200" dirty="0"/>
              <a:t>V2</a:t>
            </a:r>
            <a:r>
              <a:rPr lang="zh-CN" altLang="en-US" sz="3200" dirty="0"/>
              <a:t>是独异点。</a:t>
            </a:r>
          </a:p>
        </p:txBody>
      </p:sp>
      <p:sp>
        <p:nvSpPr>
          <p:cNvPr id="24581" name="文本框 7"/>
          <p:cNvSpPr txBox="1">
            <a:spLocks noChangeArrowheads="1"/>
          </p:cNvSpPr>
          <p:nvPr/>
        </p:nvSpPr>
        <p:spPr bwMode="auto">
          <a:xfrm>
            <a:off x="557213" y="3302000"/>
            <a:ext cx="79216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/>
              <a:t>2</a:t>
            </a:r>
            <a:r>
              <a:rPr lang="zh-CN" altLang="en-US" sz="3200" dirty="0"/>
              <a:t>）构造从</a:t>
            </a:r>
            <a:r>
              <a:rPr lang="en-US" altLang="zh-CN" sz="3200" dirty="0"/>
              <a:t>V1</a:t>
            </a:r>
            <a:r>
              <a:rPr lang="zh-CN" altLang="en-US" sz="3200" dirty="0"/>
              <a:t>到</a:t>
            </a:r>
            <a:r>
              <a:rPr lang="en-US" altLang="zh-CN" sz="3200" dirty="0"/>
              <a:t>V2</a:t>
            </a:r>
            <a:r>
              <a:rPr lang="zh-CN" altLang="en-US" sz="3200" dirty="0"/>
              <a:t>的满同态。</a:t>
            </a:r>
          </a:p>
        </p:txBody>
      </p:sp>
      <p:sp>
        <p:nvSpPr>
          <p:cNvPr id="24582" name="文本框 8"/>
          <p:cNvSpPr txBox="1">
            <a:spLocks noChangeArrowheads="1"/>
          </p:cNvSpPr>
          <p:nvPr/>
        </p:nvSpPr>
        <p:spPr bwMode="auto">
          <a:xfrm>
            <a:off x="523875" y="4113213"/>
            <a:ext cx="7921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/>
              <a:t>3</a:t>
            </a:r>
            <a:r>
              <a:rPr lang="zh-CN" altLang="en-US" sz="3200"/>
              <a:t>）计算</a:t>
            </a:r>
            <a:r>
              <a:rPr lang="en-US" altLang="zh-CN" sz="3200"/>
              <a:t>V1</a:t>
            </a:r>
            <a:r>
              <a:rPr lang="zh-CN" altLang="en-US" sz="3200"/>
              <a:t>中</a:t>
            </a:r>
            <a:r>
              <a:rPr lang="en-US" altLang="zh-CN" sz="3200"/>
              <a:t>{a}</a:t>
            </a:r>
            <a:r>
              <a:rPr lang="zh-CN" altLang="en-US" sz="3200"/>
              <a:t>元素的幂。</a:t>
            </a:r>
          </a:p>
        </p:txBody>
      </p:sp>
    </p:spTree>
    <p:extLst>
      <p:ext uri="{BB962C8B-B14F-4D97-AF65-F5344CB8AC3E}">
        <p14:creationId xmlns:p14="http://schemas.microsoft.com/office/powerpoint/2010/main" val="11637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83971" name="文本框 16"/>
          <p:cNvSpPr txBox="1">
            <a:spLocks noChangeArrowheads="1"/>
          </p:cNvSpPr>
          <p:nvPr/>
        </p:nvSpPr>
        <p:spPr bwMode="auto">
          <a:xfrm>
            <a:off x="539750" y="1557338"/>
            <a:ext cx="820896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/>
              <a:t>设代数系统</a:t>
            </a:r>
            <a:r>
              <a:rPr lang="en-US" altLang="zh-CN" sz="2800"/>
              <a:t>&lt;A,*&gt;</a:t>
            </a:r>
            <a:r>
              <a:rPr lang="zh-CN" altLang="en-US" sz="2800"/>
              <a:t>，</a:t>
            </a:r>
            <a:r>
              <a:rPr lang="en-US" altLang="zh-CN" sz="2800"/>
              <a:t>&lt;B,◦&gt;,</a:t>
            </a:r>
            <a:r>
              <a:rPr lang="zh-CN" altLang="en-US" sz="2800"/>
              <a:t>其中</a:t>
            </a:r>
            <a:r>
              <a:rPr lang="en-US" altLang="zh-CN" sz="2800"/>
              <a:t>A={0,1,2},</a:t>
            </a:r>
          </a:p>
          <a:p>
            <a:r>
              <a:rPr lang="en-US" altLang="zh-CN" sz="2800"/>
              <a:t>B={a,b,c},*,◦</a:t>
            </a:r>
            <a:r>
              <a:rPr lang="zh-CN" altLang="en-US" sz="2800"/>
              <a:t>定义如下表。</a:t>
            </a:r>
          </a:p>
        </p:txBody>
      </p:sp>
      <p:sp>
        <p:nvSpPr>
          <p:cNvPr id="83972" name="Text Box 12"/>
          <p:cNvSpPr txBox="1">
            <a:spLocks noChangeArrowheads="1"/>
          </p:cNvSpPr>
          <p:nvPr/>
        </p:nvSpPr>
        <p:spPr bwMode="auto">
          <a:xfrm>
            <a:off x="890588" y="2924175"/>
            <a:ext cx="33115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800">
                <a:latin typeface="宋体" pitchFamily="2" charset="-122"/>
              </a:rPr>
              <a:t>*	0	1	2	</a:t>
            </a:r>
            <a:endParaRPr lang="en-US" altLang="zh-CN" sz="2800">
              <a:latin typeface="Times New Roman" pitchFamily="18" charset="0"/>
            </a:endParaRPr>
          </a:p>
          <a:p>
            <a:r>
              <a:rPr lang="en-US" altLang="zh-CN" sz="2800">
                <a:latin typeface="宋体" pitchFamily="2" charset="-122"/>
              </a:rPr>
              <a:t>0	0	0	0	</a:t>
            </a:r>
            <a:endParaRPr lang="en-US" altLang="zh-CN" sz="2800">
              <a:latin typeface="Times New Roman" pitchFamily="18" charset="0"/>
            </a:endParaRPr>
          </a:p>
          <a:p>
            <a:r>
              <a:rPr lang="en-US" altLang="zh-CN" sz="2800">
                <a:latin typeface="宋体" pitchFamily="2" charset="-122"/>
              </a:rPr>
              <a:t>1	0	1	2	</a:t>
            </a:r>
            <a:endParaRPr lang="en-US" altLang="zh-CN" sz="2800">
              <a:latin typeface="Times New Roman" pitchFamily="18" charset="0"/>
            </a:endParaRPr>
          </a:p>
          <a:p>
            <a:r>
              <a:rPr lang="en-US" altLang="zh-CN" sz="2800">
                <a:latin typeface="宋体" pitchFamily="2" charset="-122"/>
              </a:rPr>
              <a:t>2	0	2	2</a:t>
            </a:r>
            <a:r>
              <a:rPr lang="en-US" altLang="zh-CN" sz="1400">
                <a:latin typeface="宋体" pitchFamily="2" charset="-122"/>
              </a:rPr>
              <a:t>	</a:t>
            </a:r>
            <a:endParaRPr lang="en-US" altLang="zh-CN" sz="1000">
              <a:latin typeface="Times New Roman" pitchFamily="18" charset="0"/>
            </a:endParaRPr>
          </a:p>
          <a:p>
            <a:endParaRPr lang="zh-CN" altLang="zh-CN" sz="1800"/>
          </a:p>
        </p:txBody>
      </p:sp>
      <p:sp>
        <p:nvSpPr>
          <p:cNvPr id="83973" name="Text Box 13"/>
          <p:cNvSpPr txBox="1">
            <a:spLocks noChangeArrowheads="1"/>
          </p:cNvSpPr>
          <p:nvPr/>
        </p:nvSpPr>
        <p:spPr bwMode="auto">
          <a:xfrm>
            <a:off x="4716463" y="2890838"/>
            <a:ext cx="3743325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400">
                <a:latin typeface="宋体" pitchFamily="2" charset="-122"/>
              </a:rPr>
              <a:t> </a:t>
            </a:r>
            <a:r>
              <a:rPr lang="en-US" altLang="zh-CN" sz="2800">
                <a:cs typeface="Arial" pitchFamily="34" charset="0"/>
              </a:rPr>
              <a:t>◦</a:t>
            </a:r>
            <a:r>
              <a:rPr lang="en-US" altLang="zh-CN" sz="2800">
                <a:latin typeface="宋体" pitchFamily="2" charset="-122"/>
              </a:rPr>
              <a:t>	a	b	c	</a:t>
            </a:r>
            <a:endParaRPr lang="en-US" altLang="zh-CN" sz="2800">
              <a:latin typeface="Times New Roman" pitchFamily="18" charset="0"/>
            </a:endParaRPr>
          </a:p>
          <a:p>
            <a:r>
              <a:rPr lang="en-US" altLang="zh-CN" sz="2800">
                <a:latin typeface="宋体" pitchFamily="2" charset="-122"/>
              </a:rPr>
              <a:t>a	a	b	c	</a:t>
            </a:r>
            <a:endParaRPr lang="en-US" altLang="zh-CN" sz="2800">
              <a:latin typeface="Times New Roman" pitchFamily="18" charset="0"/>
            </a:endParaRPr>
          </a:p>
          <a:p>
            <a:r>
              <a:rPr lang="en-US" altLang="zh-CN" sz="2800">
                <a:latin typeface="宋体" pitchFamily="2" charset="-122"/>
              </a:rPr>
              <a:t>b	b	b	b	</a:t>
            </a:r>
            <a:endParaRPr lang="en-US" altLang="zh-CN" sz="2800">
              <a:latin typeface="Times New Roman" pitchFamily="18" charset="0"/>
            </a:endParaRPr>
          </a:p>
          <a:p>
            <a:r>
              <a:rPr lang="en-US" altLang="zh-CN" sz="2800">
                <a:latin typeface="宋体" pitchFamily="2" charset="-122"/>
              </a:rPr>
              <a:t>c	c	b	c</a:t>
            </a:r>
            <a:r>
              <a:rPr lang="en-US" altLang="zh-CN" sz="1400">
                <a:latin typeface="宋体" pitchFamily="2" charset="-122"/>
              </a:rPr>
              <a:t>	</a:t>
            </a:r>
            <a:endParaRPr lang="en-US" altLang="zh-CN" sz="1000">
              <a:latin typeface="Times New Roman" pitchFamily="18" charset="0"/>
            </a:endParaRPr>
          </a:p>
          <a:p>
            <a:endParaRPr lang="zh-CN" altLang="zh-CN" sz="1800"/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755650" y="3429000"/>
            <a:ext cx="338455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975" name="直接连接符 22"/>
          <p:cNvCxnSpPr>
            <a:cxnSpLocks noChangeShapeType="1"/>
          </p:cNvCxnSpPr>
          <p:nvPr/>
        </p:nvCxnSpPr>
        <p:spPr bwMode="auto">
          <a:xfrm>
            <a:off x="1403350" y="2890838"/>
            <a:ext cx="0" cy="3059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976" name="直接连接符 24"/>
          <p:cNvCxnSpPr>
            <a:cxnSpLocks noChangeShapeType="1"/>
          </p:cNvCxnSpPr>
          <p:nvPr/>
        </p:nvCxnSpPr>
        <p:spPr bwMode="auto">
          <a:xfrm>
            <a:off x="4716463" y="3429000"/>
            <a:ext cx="31686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977" name="直接连接符 26"/>
          <p:cNvCxnSpPr>
            <a:cxnSpLocks noChangeShapeType="1"/>
          </p:cNvCxnSpPr>
          <p:nvPr/>
        </p:nvCxnSpPr>
        <p:spPr bwMode="auto">
          <a:xfrm>
            <a:off x="5292725" y="2997200"/>
            <a:ext cx="0" cy="29527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8741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练习</a:t>
            </a:r>
            <a:r>
              <a:rPr lang="en-US" altLang="zh-CN" dirty="0"/>
              <a:t>2</a:t>
            </a:r>
            <a:endParaRPr lang="zh-CN" altLang="en-US" dirty="0" smtClean="0"/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567737" cy="4419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）根据两个表定义同态映射，并指出其性质。</a:t>
            </a:r>
            <a:endParaRPr lang="en-US" altLang="zh-CN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）讨论</a:t>
            </a:r>
            <a:r>
              <a:rPr lang="zh-CN" altLang="en-US" smtClean="0">
                <a:cs typeface="Arial" pitchFamily="34" charset="0"/>
              </a:rPr>
              <a:t>◦运算的交换律、幂等律。</a:t>
            </a:r>
            <a:endParaRPr lang="en-US" altLang="zh-CN" smtClean="0"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mtClean="0">
                <a:cs typeface="Arial" pitchFamily="34" charset="0"/>
              </a:rPr>
              <a:t>3</a:t>
            </a:r>
            <a:r>
              <a:rPr lang="zh-CN" altLang="en-US" smtClean="0">
                <a:cs typeface="Arial" pitchFamily="34" charset="0"/>
              </a:rPr>
              <a:t>）是否存在幺元、零元。若有，给出幺元、零元。</a:t>
            </a:r>
            <a:endParaRPr lang="en-US" altLang="zh-CN" smtClean="0"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mtClean="0">
                <a:cs typeface="Arial" pitchFamily="34" charset="0"/>
              </a:rPr>
              <a:t>4</a:t>
            </a:r>
            <a:r>
              <a:rPr lang="zh-CN" altLang="en-US" smtClean="0">
                <a:cs typeface="Arial" pitchFamily="34" charset="0"/>
              </a:rPr>
              <a:t>）若存在幺元，给出所有可逆元素的逆元。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0973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练习</a:t>
            </a:r>
            <a:r>
              <a:rPr lang="en-US" altLang="zh-CN" dirty="0" smtClean="0"/>
              <a:t>3</a:t>
            </a:r>
            <a:endParaRPr lang="zh-CN" altLang="en-US" dirty="0" smtClean="0"/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468313" y="1484313"/>
            <a:ext cx="8208962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2800" b="1" dirty="0">
                <a:latin typeface="宋体" pitchFamily="2" charset="-122"/>
                <a:sym typeface="宋体" pitchFamily="2" charset="-122"/>
              </a:rPr>
              <a:t>设&lt;A,*&gt;,&lt;B,*&gt;都是群&lt;G,*&gt;的子群，证明&lt;A∩B，*&gt;也是群&lt;G,*&gt;的子群。</a:t>
            </a:r>
          </a:p>
        </p:txBody>
      </p:sp>
    </p:spTree>
    <p:extLst>
      <p:ext uri="{BB962C8B-B14F-4D97-AF65-F5344CB8AC3E}">
        <p14:creationId xmlns:p14="http://schemas.microsoft.com/office/powerpoint/2010/main" val="16586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1080</Words>
  <Application>Microsoft Office PowerPoint</Application>
  <PresentationFormat>全屏显示(4:3)</PresentationFormat>
  <Paragraphs>119</Paragraphs>
  <Slides>11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宋体</vt:lpstr>
      <vt:lpstr>Arial</vt:lpstr>
      <vt:lpstr>Arial Black</vt:lpstr>
      <vt:lpstr>Calibri</vt:lpstr>
      <vt:lpstr>Symbol</vt:lpstr>
      <vt:lpstr>Times New Roman</vt:lpstr>
      <vt:lpstr>Wingdings</vt:lpstr>
      <vt:lpstr>Office 主题​​</vt:lpstr>
      <vt:lpstr>公式</vt:lpstr>
      <vt:lpstr>由运算表判别算律的一般方法</vt:lpstr>
      <vt:lpstr>PowerPoint 演示文稿</vt:lpstr>
      <vt:lpstr>子群判定和重要子群</vt:lpstr>
      <vt:lpstr>循环群</vt:lpstr>
      <vt:lpstr>循环群的生成元</vt:lpstr>
      <vt:lpstr>PowerPoint 演示文稿</vt:lpstr>
      <vt:lpstr>练习2</vt:lpstr>
      <vt:lpstr>练习2</vt:lpstr>
      <vt:lpstr>练习3</vt:lpstr>
      <vt:lpstr>练习4</vt:lpstr>
      <vt:lpstr>练习5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szu</cp:lastModifiedBy>
  <cp:revision>10</cp:revision>
  <dcterms:created xsi:type="dcterms:W3CDTF">2018-06-07T10:41:55Z</dcterms:created>
  <dcterms:modified xsi:type="dcterms:W3CDTF">2021-12-29T01:16:37Z</dcterms:modified>
</cp:coreProperties>
</file>