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1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2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6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2D8-7D93-4F20-BCAF-69023D22A29D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E77F-E049-4BB5-B159-8FC97FE61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练习</a:t>
            </a:r>
            <a:r>
              <a:rPr lang="en-US" altLang="zh-CN" b="1" kern="0" dirty="0" smtClean="0"/>
              <a:t>1</a:t>
            </a:r>
            <a:endParaRPr lang="zh-CN" altLang="en-US" b="1" kern="0" dirty="0" smtClean="0"/>
          </a:p>
        </p:txBody>
      </p:sp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468313" y="1484313"/>
            <a:ext cx="84248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设</a:t>
            </a:r>
            <a:r>
              <a:rPr lang="en-US" altLang="zh-CN" sz="3200" dirty="0"/>
              <a:t>s={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},A={0,1},V1=&lt;P(s),U&gt;,V2=&lt;A,</a:t>
            </a:r>
            <a:r>
              <a:rPr lang="en-US" altLang="zh-CN" sz="3200" dirty="0">
                <a:latin typeface="宋体" pitchFamily="2" charset="-122"/>
              </a:rPr>
              <a:t>∨&gt;</a:t>
            </a:r>
            <a:r>
              <a:rPr lang="zh-CN" altLang="en-US" sz="3200" dirty="0">
                <a:latin typeface="宋体" pitchFamily="2" charset="-122"/>
              </a:rPr>
              <a:t>。</a:t>
            </a:r>
            <a:endParaRPr lang="zh-CN" altLang="en-US" sz="3200" dirty="0"/>
          </a:p>
        </p:txBody>
      </p:sp>
      <p:sp>
        <p:nvSpPr>
          <p:cNvPr id="24580" name="文本框 6"/>
          <p:cNvSpPr txBox="1">
            <a:spLocks noChangeArrowheads="1"/>
          </p:cNvSpPr>
          <p:nvPr/>
        </p:nvSpPr>
        <p:spPr bwMode="auto">
          <a:xfrm>
            <a:off x="539750" y="2587625"/>
            <a:ext cx="7920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）证明</a:t>
            </a:r>
            <a:r>
              <a:rPr lang="en-US" altLang="zh-CN" sz="3200" dirty="0"/>
              <a:t>V1</a:t>
            </a:r>
            <a:r>
              <a:rPr lang="zh-CN" altLang="en-US" sz="3200" dirty="0"/>
              <a:t>、</a:t>
            </a:r>
            <a:r>
              <a:rPr lang="en-US" altLang="zh-CN" sz="3200" dirty="0"/>
              <a:t>V2</a:t>
            </a:r>
            <a:r>
              <a:rPr lang="zh-CN" altLang="en-US" sz="3200" dirty="0"/>
              <a:t>是独异点。</a:t>
            </a:r>
          </a:p>
        </p:txBody>
      </p:sp>
      <p:sp>
        <p:nvSpPr>
          <p:cNvPr id="24581" name="文本框 7"/>
          <p:cNvSpPr txBox="1">
            <a:spLocks noChangeArrowheads="1"/>
          </p:cNvSpPr>
          <p:nvPr/>
        </p:nvSpPr>
        <p:spPr bwMode="auto">
          <a:xfrm>
            <a:off x="557213" y="3302000"/>
            <a:ext cx="7921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）构造从</a:t>
            </a:r>
            <a:r>
              <a:rPr lang="en-US" altLang="zh-CN" sz="3200" dirty="0"/>
              <a:t>V1</a:t>
            </a:r>
            <a:r>
              <a:rPr lang="zh-CN" altLang="en-US" sz="3200" dirty="0"/>
              <a:t>到</a:t>
            </a:r>
            <a:r>
              <a:rPr lang="en-US" altLang="zh-CN" sz="3200" dirty="0"/>
              <a:t>V2</a:t>
            </a:r>
            <a:r>
              <a:rPr lang="zh-CN" altLang="en-US" sz="3200" dirty="0"/>
              <a:t>的满同态。</a:t>
            </a:r>
          </a:p>
        </p:txBody>
      </p:sp>
      <p:sp>
        <p:nvSpPr>
          <p:cNvPr id="24582" name="文本框 8"/>
          <p:cNvSpPr txBox="1">
            <a:spLocks noChangeArrowheads="1"/>
          </p:cNvSpPr>
          <p:nvPr/>
        </p:nvSpPr>
        <p:spPr bwMode="auto">
          <a:xfrm>
            <a:off x="523875" y="4113213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3</a:t>
            </a:r>
            <a:r>
              <a:rPr lang="zh-CN" altLang="en-US" sz="3200"/>
              <a:t>）计算</a:t>
            </a:r>
            <a:r>
              <a:rPr lang="en-US" altLang="zh-CN" sz="3200"/>
              <a:t>V1</a:t>
            </a:r>
            <a:r>
              <a:rPr lang="zh-CN" altLang="en-US" sz="3200"/>
              <a:t>中</a:t>
            </a:r>
            <a:r>
              <a:rPr lang="en-US" altLang="zh-CN" sz="3200"/>
              <a:t>{a}</a:t>
            </a:r>
            <a:r>
              <a:rPr lang="zh-CN" altLang="en-US" sz="3200"/>
              <a:t>元素的幂。</a:t>
            </a:r>
          </a:p>
        </p:txBody>
      </p:sp>
    </p:spTree>
    <p:extLst>
      <p:ext uri="{BB962C8B-B14F-4D97-AF65-F5344CB8AC3E}">
        <p14:creationId xmlns:p14="http://schemas.microsoft.com/office/powerpoint/2010/main" val="11637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83971" name="文本框 16"/>
          <p:cNvSpPr txBox="1">
            <a:spLocks noChangeArrowheads="1"/>
          </p:cNvSpPr>
          <p:nvPr/>
        </p:nvSpPr>
        <p:spPr bwMode="auto">
          <a:xfrm>
            <a:off x="539750" y="1557338"/>
            <a:ext cx="8208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设代数系统</a:t>
            </a:r>
            <a:r>
              <a:rPr lang="en-US" altLang="zh-CN" sz="2800"/>
              <a:t>&lt;A,*&gt;</a:t>
            </a:r>
            <a:r>
              <a:rPr lang="zh-CN" altLang="en-US" sz="2800"/>
              <a:t>，</a:t>
            </a:r>
            <a:r>
              <a:rPr lang="en-US" altLang="zh-CN" sz="2800"/>
              <a:t>&lt;B,◦&gt;,</a:t>
            </a:r>
            <a:r>
              <a:rPr lang="zh-CN" altLang="en-US" sz="2800"/>
              <a:t>其中</a:t>
            </a:r>
            <a:r>
              <a:rPr lang="en-US" altLang="zh-CN" sz="2800"/>
              <a:t>A={0,1,2},</a:t>
            </a:r>
          </a:p>
          <a:p>
            <a:r>
              <a:rPr lang="en-US" altLang="zh-CN" sz="2800"/>
              <a:t>B={a,b,c},*,◦</a:t>
            </a:r>
            <a:r>
              <a:rPr lang="zh-CN" altLang="en-US" sz="2800"/>
              <a:t>定义如下表。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890588" y="2924175"/>
            <a:ext cx="3311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宋体" pitchFamily="2" charset="-122"/>
              </a:rPr>
              <a:t>*	0	1	2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0	0	0	0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1	0	1	2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2	0	2	2</a:t>
            </a:r>
            <a:r>
              <a:rPr lang="en-US" altLang="zh-CN" sz="1400">
                <a:latin typeface="宋体" pitchFamily="2" charset="-122"/>
              </a:rPr>
              <a:t>	</a:t>
            </a:r>
            <a:endParaRPr lang="en-US" altLang="zh-CN" sz="1000">
              <a:latin typeface="Times New Roman" pitchFamily="18" charset="0"/>
            </a:endParaRPr>
          </a:p>
          <a:p>
            <a:endParaRPr lang="zh-CN" altLang="zh-CN" sz="1800"/>
          </a:p>
        </p:txBody>
      </p:sp>
      <p:sp>
        <p:nvSpPr>
          <p:cNvPr id="83973" name="Text Box 13"/>
          <p:cNvSpPr txBox="1">
            <a:spLocks noChangeArrowheads="1"/>
          </p:cNvSpPr>
          <p:nvPr/>
        </p:nvSpPr>
        <p:spPr bwMode="auto">
          <a:xfrm>
            <a:off x="4716463" y="2890838"/>
            <a:ext cx="37433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宋体" pitchFamily="2" charset="-122"/>
              </a:rPr>
              <a:t> </a:t>
            </a:r>
            <a:r>
              <a:rPr lang="en-US" altLang="zh-CN" sz="2800">
                <a:cs typeface="Arial" pitchFamily="34" charset="0"/>
              </a:rPr>
              <a:t>◦</a:t>
            </a:r>
            <a:r>
              <a:rPr lang="en-US" altLang="zh-CN" sz="2800">
                <a:latin typeface="宋体" pitchFamily="2" charset="-122"/>
              </a:rPr>
              <a:t>	a	b	c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a	a	b	c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b	b	b	b	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宋体" pitchFamily="2" charset="-122"/>
              </a:rPr>
              <a:t>c	c	b	c</a:t>
            </a:r>
            <a:r>
              <a:rPr lang="en-US" altLang="zh-CN" sz="1400">
                <a:latin typeface="宋体" pitchFamily="2" charset="-122"/>
              </a:rPr>
              <a:t>	</a:t>
            </a:r>
            <a:endParaRPr lang="en-US" altLang="zh-CN" sz="1000">
              <a:latin typeface="Times New Roman" pitchFamily="18" charset="0"/>
            </a:endParaRPr>
          </a:p>
          <a:p>
            <a:endParaRPr lang="zh-CN" altLang="zh-CN" sz="1800"/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55650" y="3429000"/>
            <a:ext cx="338455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75" name="直接连接符 22"/>
          <p:cNvCxnSpPr>
            <a:cxnSpLocks noChangeShapeType="1"/>
          </p:cNvCxnSpPr>
          <p:nvPr/>
        </p:nvCxnSpPr>
        <p:spPr bwMode="auto">
          <a:xfrm>
            <a:off x="1403350" y="2890838"/>
            <a:ext cx="0" cy="3059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76" name="直接连接符 24"/>
          <p:cNvCxnSpPr>
            <a:cxnSpLocks noChangeShapeType="1"/>
          </p:cNvCxnSpPr>
          <p:nvPr/>
        </p:nvCxnSpPr>
        <p:spPr bwMode="auto">
          <a:xfrm>
            <a:off x="4716463" y="3429000"/>
            <a:ext cx="3168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77" name="直接连接符 26"/>
          <p:cNvCxnSpPr>
            <a:cxnSpLocks noChangeShapeType="1"/>
          </p:cNvCxnSpPr>
          <p:nvPr/>
        </p:nvCxnSpPr>
        <p:spPr bwMode="auto">
          <a:xfrm>
            <a:off x="5292725" y="2997200"/>
            <a:ext cx="0" cy="2952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74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67737" cy="441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）根据两个表定义同态映射，并指出其性质。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）讨论</a:t>
            </a:r>
            <a:r>
              <a:rPr lang="zh-CN" altLang="en-US" smtClean="0">
                <a:cs typeface="Arial" pitchFamily="34" charset="0"/>
              </a:rPr>
              <a:t>◦运算的交换律、幂等律。</a:t>
            </a:r>
            <a:endParaRPr lang="en-US" altLang="zh-CN" smtClean="0"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cs typeface="Arial" pitchFamily="34" charset="0"/>
              </a:rPr>
              <a:t>3</a:t>
            </a:r>
            <a:r>
              <a:rPr lang="zh-CN" altLang="en-US" smtClean="0">
                <a:cs typeface="Arial" pitchFamily="34" charset="0"/>
              </a:rPr>
              <a:t>）是否存在幺元、零元。若有，给出幺元、零元。</a:t>
            </a:r>
            <a:endParaRPr lang="en-US" altLang="zh-CN" smtClean="0"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cs typeface="Arial" pitchFamily="34" charset="0"/>
              </a:rPr>
              <a:t>4</a:t>
            </a:r>
            <a:r>
              <a:rPr lang="zh-CN" altLang="en-US" smtClean="0">
                <a:cs typeface="Arial" pitchFamily="34" charset="0"/>
              </a:rPr>
              <a:t>）若存在幺元，给出所有可逆元素的逆元。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9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89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2800" b="1" dirty="0">
                <a:latin typeface="宋体" pitchFamily="2" charset="-122"/>
                <a:sym typeface="宋体" pitchFamily="2" charset="-122"/>
              </a:rPr>
              <a:t>设&lt;A,*&gt;,&lt;B,*&gt;都是群&lt;G,*&gt;的子群，证明&lt;A∩B，*&gt;也是群&lt;G,*&gt;的子群。</a:t>
            </a:r>
          </a:p>
        </p:txBody>
      </p:sp>
    </p:spTree>
    <p:extLst>
      <p:ext uri="{BB962C8B-B14F-4D97-AF65-F5344CB8AC3E}">
        <p14:creationId xmlns:p14="http://schemas.microsoft.com/office/powerpoint/2010/main" val="1658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468313" y="1484313"/>
            <a:ext cx="799147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sz="3600" kern="100" dirty="0">
                <a:latin typeface="Times New Roman" panose="02020603050405020304" pitchFamily="18" charset="0"/>
              </a:rPr>
              <a:t>设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为群，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中给定元素。定义函数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→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，使得对每一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有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)=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。证明：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到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的自同构。</a:t>
            </a:r>
          </a:p>
        </p:txBody>
      </p:sp>
    </p:spTree>
    <p:extLst>
      <p:ext uri="{BB962C8B-B14F-4D97-AF65-F5344CB8AC3E}">
        <p14:creationId xmlns:p14="http://schemas.microsoft.com/office/powerpoint/2010/main" val="15575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graphicFrame>
        <p:nvGraphicFramePr>
          <p:cNvPr id="123907" name="对象 2"/>
          <p:cNvGraphicFramePr>
            <a:graphicFrameLocks noChangeAspect="1"/>
          </p:cNvGraphicFramePr>
          <p:nvPr/>
        </p:nvGraphicFramePr>
        <p:xfrm>
          <a:off x="479425" y="1798638"/>
          <a:ext cx="164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610201" imgH="203280" progId="Equation.3">
                  <p:embed/>
                </p:oleObj>
              </mc:Choice>
              <mc:Fallback>
                <p:oleObj name="公式" r:id="rId3" imgW="610201" imgH="20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98638"/>
                        <a:ext cx="1644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对象 3"/>
          <p:cNvGraphicFramePr>
            <a:graphicFrameLocks noChangeAspect="1"/>
          </p:cNvGraphicFramePr>
          <p:nvPr/>
        </p:nvGraphicFramePr>
        <p:xfrm>
          <a:off x="2484438" y="1798638"/>
          <a:ext cx="2633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5" imgW="978530" imgH="203200" progId="Equation.3">
                  <p:embed/>
                </p:oleObj>
              </mc:Choice>
              <mc:Fallback>
                <p:oleObj name="公式" r:id="rId5" imgW="97853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98638"/>
                        <a:ext cx="2633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3"/>
          <p:cNvSpPr>
            <a:spLocks noChangeArrowheads="1"/>
          </p:cNvSpPr>
          <p:nvPr/>
        </p:nvSpPr>
        <p:spPr bwMode="auto">
          <a:xfrm>
            <a:off x="468313" y="1308100"/>
            <a:ext cx="69072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为整数集合，在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上定义二元运算*，对</a:t>
            </a:r>
            <a:endParaRPr lang="zh-CN" altLang="en-US" sz="2800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2051050" y="1784350"/>
            <a:ext cx="10318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有</a:t>
            </a:r>
            <a:endParaRPr lang="zh-CN" altLang="zh-CN" sz="2800"/>
          </a:p>
          <a:p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zh-CN" altLang="en-US"/>
          </a:p>
        </p:txBody>
      </p:sp>
      <p:sp>
        <p:nvSpPr>
          <p:cNvPr id="123911" name="Rectangle 5"/>
          <p:cNvSpPr>
            <a:spLocks noChangeArrowheads="1"/>
          </p:cNvSpPr>
          <p:nvPr/>
        </p:nvSpPr>
        <p:spPr bwMode="auto">
          <a:xfrm>
            <a:off x="539750" y="2476500"/>
            <a:ext cx="79041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latin typeface="宋体" pitchFamily="2" charset="-122"/>
                <a:cs typeface="Times New Roman" pitchFamily="18" charset="0"/>
              </a:rPr>
              <a:t>证明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&lt;Z,*&gt;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构成群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dirty="0"/>
          </a:p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令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x=0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，求由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生成的循环子群。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(3)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求解群方程：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*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x = 10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，要求写出计算过程。</a:t>
            </a:r>
            <a:endParaRPr lang="zh-CN" altLang="en-US" sz="2800" dirty="0"/>
          </a:p>
        </p:txBody>
      </p:sp>
      <p:sp>
        <p:nvSpPr>
          <p:cNvPr id="123912" name="Rectangle 5"/>
          <p:cNvSpPr>
            <a:spLocks noChangeArrowheads="1"/>
          </p:cNvSpPr>
          <p:nvPr/>
        </p:nvSpPr>
        <p:spPr bwMode="auto">
          <a:xfrm>
            <a:off x="539750" y="3860800"/>
            <a:ext cx="7007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(4)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给出（</a:t>
            </a: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）得到的循环群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的所有生成元。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37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318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公式</vt:lpstr>
      <vt:lpstr>PowerPoint 演示文稿</vt:lpstr>
      <vt:lpstr>练习2</vt:lpstr>
      <vt:lpstr>练习2</vt:lpstr>
      <vt:lpstr>练习3</vt:lpstr>
      <vt:lpstr>练习4</vt:lpstr>
      <vt:lpstr>练习5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7</cp:revision>
  <dcterms:created xsi:type="dcterms:W3CDTF">2018-06-07T10:41:55Z</dcterms:created>
  <dcterms:modified xsi:type="dcterms:W3CDTF">2018-06-12T17:05:43Z</dcterms:modified>
</cp:coreProperties>
</file>