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70" r:id="rId13"/>
    <p:sldId id="269" r:id="rId14"/>
    <p:sldId id="267" r:id="rId15"/>
    <p:sldId id="264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00" autoAdjust="0"/>
  </p:normalViewPr>
  <p:slideViewPr>
    <p:cSldViewPr snapToGrid="0">
      <p:cViewPr varScale="1">
        <p:scale>
          <a:sx n="87" d="100"/>
          <a:sy n="87" d="100"/>
        </p:scale>
        <p:origin x="5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8945-E3BE-45D5-86ED-CC165E5AD888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5B59-EE9D-4A5E-BAC4-0A7092E2789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70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8945-E3BE-45D5-86ED-CC165E5AD888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5B59-EE9D-4A5E-BAC4-0A7092E27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04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8945-E3BE-45D5-86ED-CC165E5AD888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5B59-EE9D-4A5E-BAC4-0A7092E27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20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8945-E3BE-45D5-86ED-CC165E5AD888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5B59-EE9D-4A5E-BAC4-0A7092E27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1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8945-E3BE-45D5-86ED-CC165E5AD888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5B59-EE9D-4A5E-BAC4-0A7092E2789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8945-E3BE-45D5-86ED-CC165E5AD888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5B59-EE9D-4A5E-BAC4-0A7092E27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30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8945-E3BE-45D5-86ED-CC165E5AD888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5B59-EE9D-4A5E-BAC4-0A7092E27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16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8945-E3BE-45D5-86ED-CC165E5AD888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5B59-EE9D-4A5E-BAC4-0A7092E27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09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8945-E3BE-45D5-86ED-CC165E5AD888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5B59-EE9D-4A5E-BAC4-0A7092E27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1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FF8945-E3BE-45D5-86ED-CC165E5AD888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815B59-EE9D-4A5E-BAC4-0A7092E27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67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8945-E3BE-45D5-86ED-CC165E5AD888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5B59-EE9D-4A5E-BAC4-0A7092E27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95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FF8945-E3BE-45D5-86ED-CC165E5AD888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5815B59-EE9D-4A5E-BAC4-0A7092E2789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74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sel-lang.org/chisel3/docs/introduction.html" TargetMode="External"/><Relationship Id="rId2" Type="http://schemas.openxmlformats.org/officeDocument/2006/relationships/hyperlink" Target="https://github.com/schoeberl/chisel-boo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reechipsproject/chisel-cheatsheet/release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923EC-3C71-473F-B447-4F31A9A01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实验</a:t>
            </a:r>
            <a:r>
              <a:rPr lang="en-US" altLang="zh-CN" sz="5400" dirty="0"/>
              <a:t>1 </a:t>
            </a:r>
            <a:r>
              <a:rPr lang="zh-CN" altLang="en-US" sz="5400" dirty="0"/>
              <a:t>加法器和乘法器实验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85C9DF-45A9-441C-B54B-FD09EAC16C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803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54630-5A80-4911-8517-8814442D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多周期乘法器的实现</a:t>
            </a:r>
            <a:r>
              <a:rPr lang="en-US" altLang="zh-CN" dirty="0"/>
              <a:t>——</a:t>
            </a:r>
            <a:r>
              <a:rPr lang="zh-CN" altLang="en-US" dirty="0"/>
              <a:t>定义端口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A629BC-C1FB-4A6A-910E-4F6CC0A13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若要实现一个</a:t>
            </a:r>
            <a:r>
              <a:rPr lang="en-US" altLang="zh-CN" dirty="0" err="1"/>
              <a:t>xlen</a:t>
            </a:r>
            <a:r>
              <a:rPr lang="zh-CN" altLang="en-US" dirty="0"/>
              <a:t>位的乘法器</a:t>
            </a:r>
            <a:endParaRPr lang="en-US" altLang="zh-CN" dirty="0"/>
          </a:p>
          <a:p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 err="1"/>
              <a:t>xlen</a:t>
            </a:r>
            <a:r>
              <a:rPr lang="zh-CN" altLang="en-US" dirty="0"/>
              <a:t>位的乘数和被乘数输入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 2*</a:t>
            </a:r>
            <a:r>
              <a:rPr lang="en-US" altLang="zh-CN" dirty="0" err="1"/>
              <a:t>xlen</a:t>
            </a:r>
            <a:r>
              <a:rPr lang="zh-CN" altLang="en-US" dirty="0"/>
              <a:t>位的乘积输出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 分别表示输入和输出的</a:t>
            </a:r>
            <a:r>
              <a:rPr lang="en-US" altLang="zh-CN" dirty="0"/>
              <a:t>Valid</a:t>
            </a:r>
            <a:r>
              <a:rPr lang="zh-CN" altLang="en-US" dirty="0"/>
              <a:t>信号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E602AA0-9B39-487D-95BE-F3750EDA0A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object </a:t>
            </a:r>
            <a:r>
              <a:rPr lang="en-US" altLang="zh-CN" dirty="0" err="1"/>
              <a:t>MulConst</a:t>
            </a:r>
            <a:r>
              <a:rPr lang="en-US" altLang="zh-CN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</a:t>
            </a:r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en-US" altLang="zh-CN" dirty="0" err="1"/>
              <a:t>xlen</a:t>
            </a:r>
            <a:r>
              <a:rPr lang="en-US" altLang="zh-CN" dirty="0"/>
              <a:t> = 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import </a:t>
            </a:r>
            <a:r>
              <a:rPr lang="en-US" altLang="zh-CN" dirty="0" err="1"/>
              <a:t>MulConst</a:t>
            </a:r>
            <a:r>
              <a:rPr lang="en-US" altLang="zh-CN" dirty="0"/>
              <a:t>._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class </a:t>
            </a:r>
            <a:r>
              <a:rPr lang="en-US" altLang="zh-CN" dirty="0" err="1"/>
              <a:t>MultiplierIO</a:t>
            </a:r>
            <a:r>
              <a:rPr lang="en-US" altLang="zh-CN" dirty="0"/>
              <a:t> extends Bundle{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</a:t>
            </a:r>
            <a:r>
              <a:rPr lang="en-US" altLang="zh-CN" dirty="0" err="1"/>
              <a:t>val</a:t>
            </a:r>
            <a:r>
              <a:rPr lang="en-US" altLang="zh-CN" dirty="0"/>
              <a:t> multiplier   = Input(</a:t>
            </a:r>
            <a:r>
              <a:rPr lang="en-US" altLang="zh-CN" dirty="0" err="1"/>
              <a:t>UInt</a:t>
            </a:r>
            <a:r>
              <a:rPr lang="en-US" altLang="zh-CN" dirty="0"/>
              <a:t>(</a:t>
            </a:r>
            <a:r>
              <a:rPr lang="en-US" altLang="zh-CN" dirty="0" err="1"/>
              <a:t>xlen.W</a:t>
            </a:r>
            <a:r>
              <a:rPr lang="en-US" altLang="zh-CN" dirty="0"/>
              <a:t>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</a:t>
            </a:r>
            <a:r>
              <a:rPr lang="en-US" altLang="zh-CN" dirty="0" err="1"/>
              <a:t>val</a:t>
            </a:r>
            <a:r>
              <a:rPr lang="en-US" altLang="zh-CN" dirty="0"/>
              <a:t> multiplicand = Input(</a:t>
            </a:r>
            <a:r>
              <a:rPr lang="en-US" altLang="zh-CN" dirty="0" err="1"/>
              <a:t>UInt</a:t>
            </a:r>
            <a:r>
              <a:rPr lang="en-US" altLang="zh-CN" dirty="0"/>
              <a:t>(</a:t>
            </a:r>
            <a:r>
              <a:rPr lang="en-US" altLang="zh-CN" dirty="0" err="1"/>
              <a:t>xlen.W</a:t>
            </a:r>
            <a:r>
              <a:rPr lang="en-US" altLang="zh-CN" dirty="0"/>
              <a:t>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</a:t>
            </a:r>
            <a:r>
              <a:rPr lang="en-US" altLang="zh-CN" dirty="0" err="1"/>
              <a:t>val</a:t>
            </a:r>
            <a:r>
              <a:rPr lang="en-US" altLang="zh-CN" dirty="0"/>
              <a:t> product      = Output(</a:t>
            </a:r>
            <a:r>
              <a:rPr lang="en-US" altLang="zh-CN" dirty="0" err="1"/>
              <a:t>UInt</a:t>
            </a:r>
            <a:r>
              <a:rPr lang="en-US" altLang="zh-CN" dirty="0"/>
              <a:t>((</a:t>
            </a:r>
            <a:r>
              <a:rPr lang="en-US" altLang="zh-CN" dirty="0" err="1"/>
              <a:t>xlen</a:t>
            </a:r>
            <a:r>
              <a:rPr lang="en-US" altLang="zh-CN" dirty="0"/>
              <a:t>*2).W))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//valid signal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</a:t>
            </a:r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en-US" altLang="zh-CN" dirty="0" err="1"/>
              <a:t>inputValid</a:t>
            </a:r>
            <a:r>
              <a:rPr lang="en-US" altLang="zh-CN" dirty="0"/>
              <a:t>   = Input(Bool())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</a:t>
            </a:r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en-US" altLang="zh-CN" dirty="0" err="1"/>
              <a:t>outputValid</a:t>
            </a:r>
            <a:r>
              <a:rPr lang="en-US" altLang="zh-CN" dirty="0"/>
              <a:t>  = Output(Bool())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41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54630-5A80-4911-8517-8814442D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多周期乘法器的实现</a:t>
            </a:r>
            <a:r>
              <a:rPr lang="en-US" altLang="zh-CN" dirty="0"/>
              <a:t>——</a:t>
            </a:r>
            <a:r>
              <a:rPr lang="zh-CN" altLang="en-US" dirty="0"/>
              <a:t>定义寄存器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EE5BD7-31D6-4E83-922B-63F02E13EC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根据之前的内部结构定义对应的寄存器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注意还需要一个额外的寄存器用作计数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172C65F-399E-4E23-ACBB-83C2097D01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en-US" altLang="zh-CN" dirty="0" err="1"/>
              <a:t>multiplierReg</a:t>
            </a:r>
            <a:r>
              <a:rPr lang="en-US" altLang="zh-CN" dirty="0"/>
              <a:t>   = </a:t>
            </a:r>
            <a:r>
              <a:rPr lang="en-US" altLang="zh-CN" dirty="0" err="1"/>
              <a:t>RegInit</a:t>
            </a:r>
            <a:r>
              <a:rPr lang="en-US" altLang="zh-CN" dirty="0"/>
              <a:t>(0.U(</a:t>
            </a:r>
            <a:r>
              <a:rPr lang="en-US" altLang="zh-CN" dirty="0" err="1"/>
              <a:t>xlen.W</a:t>
            </a:r>
            <a:r>
              <a:rPr lang="en-US" altLang="zh-CN" dirty="0"/>
              <a:t>))</a:t>
            </a:r>
          </a:p>
          <a:p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en-US" altLang="zh-CN" dirty="0" err="1"/>
              <a:t>multiplicandReg</a:t>
            </a:r>
            <a:r>
              <a:rPr lang="en-US" altLang="zh-CN" dirty="0"/>
              <a:t> = </a:t>
            </a:r>
            <a:r>
              <a:rPr lang="en-US" altLang="zh-CN" dirty="0" err="1"/>
              <a:t>RegInit</a:t>
            </a:r>
            <a:r>
              <a:rPr lang="en-US" altLang="zh-CN" dirty="0"/>
              <a:t>(0.U((</a:t>
            </a:r>
            <a:r>
              <a:rPr lang="en-US" altLang="zh-CN" dirty="0" err="1"/>
              <a:t>xlen</a:t>
            </a:r>
            <a:r>
              <a:rPr lang="en-US" altLang="zh-CN" dirty="0"/>
              <a:t>*2).W))</a:t>
            </a:r>
          </a:p>
          <a:p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en-US" altLang="zh-CN" dirty="0" err="1"/>
              <a:t>productReg</a:t>
            </a:r>
            <a:r>
              <a:rPr lang="en-US" altLang="zh-CN" dirty="0"/>
              <a:t>      = </a:t>
            </a:r>
            <a:r>
              <a:rPr lang="en-US" altLang="zh-CN" dirty="0" err="1"/>
              <a:t>RegInit</a:t>
            </a:r>
            <a:r>
              <a:rPr lang="en-US" altLang="zh-CN" dirty="0"/>
              <a:t>(0.U((</a:t>
            </a:r>
            <a:r>
              <a:rPr lang="en-US" altLang="zh-CN" dirty="0" err="1"/>
              <a:t>xlen</a:t>
            </a:r>
            <a:r>
              <a:rPr lang="en-US" altLang="zh-CN" dirty="0"/>
              <a:t>*2).W))</a:t>
            </a:r>
          </a:p>
          <a:p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en-US" altLang="zh-CN" dirty="0" err="1"/>
              <a:t>cntReg</a:t>
            </a:r>
            <a:r>
              <a:rPr lang="en-US" altLang="zh-CN" dirty="0"/>
              <a:t>          = </a:t>
            </a:r>
            <a:r>
              <a:rPr lang="en-US" altLang="zh-CN" dirty="0" err="1"/>
              <a:t>RegInit</a:t>
            </a:r>
            <a:r>
              <a:rPr lang="en-US" altLang="zh-CN" dirty="0"/>
              <a:t>(0.U(</a:t>
            </a:r>
            <a:r>
              <a:rPr lang="en-US" altLang="zh-CN" dirty="0" err="1"/>
              <a:t>xlen</a:t>
            </a:r>
            <a:r>
              <a:rPr lang="en-US" altLang="zh-CN" dirty="0"/>
              <a:t>).W)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6701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CC204-8F14-4B4A-B1BE-84B05096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</a:t>
            </a:r>
            <a:r>
              <a:rPr lang="en-US" altLang="zh-CN" dirty="0"/>
              <a:t>——</a:t>
            </a:r>
            <a:r>
              <a:rPr lang="zh-CN" altLang="en-US" dirty="0"/>
              <a:t>上升沿写入</a:t>
            </a:r>
          </a:p>
        </p:txBody>
      </p:sp>
      <p:pic>
        <p:nvPicPr>
          <p:cNvPr id="7" name="内容占位符 6" descr="图示&#10;&#10;描述已自动生成">
            <a:extLst>
              <a:ext uri="{FF2B5EF4-FFF2-40B4-BE49-F238E27FC236}">
                <a16:creationId xmlns:a16="http://schemas.microsoft.com/office/drawing/2014/main" id="{F570ACFD-B6C9-453C-8B5A-CDCE58218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163" y="2262188"/>
            <a:ext cx="7620000" cy="3190875"/>
          </a:xfrm>
        </p:spPr>
      </p:pic>
    </p:spTree>
    <p:extLst>
      <p:ext uri="{BB962C8B-B14F-4D97-AF65-F5344CB8AC3E}">
        <p14:creationId xmlns:p14="http://schemas.microsoft.com/office/powerpoint/2010/main" val="106078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54630-5A80-4911-8517-8814442D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多周期乘法器的实现</a:t>
            </a:r>
            <a:r>
              <a:rPr lang="en-US" altLang="zh-CN" dirty="0"/>
              <a:t>——</a:t>
            </a:r>
            <a:r>
              <a:rPr lang="zh-CN" altLang="en-US" dirty="0"/>
              <a:t>计算逻辑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EB8ABC-9B63-4EDA-B712-554BF9C33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480" y="1845734"/>
            <a:ext cx="4749553" cy="402335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当</a:t>
            </a:r>
            <a:r>
              <a:rPr lang="en-US" altLang="zh-CN" dirty="0" err="1"/>
              <a:t>cntReg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时表示未进行计算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 err="1"/>
              <a:t>inputValid</a:t>
            </a:r>
            <a:r>
              <a:rPr lang="zh-CN" altLang="en-US" dirty="0"/>
              <a:t>时赋给寄存器初始值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 err="1"/>
              <a:t>cntReg</a:t>
            </a:r>
            <a:r>
              <a:rPr lang="zh-CN" altLang="en-US" dirty="0"/>
              <a:t>不为</a:t>
            </a:r>
            <a:r>
              <a:rPr lang="en-US" altLang="zh-CN" dirty="0"/>
              <a:t>0</a:t>
            </a:r>
            <a:r>
              <a:rPr lang="zh-CN" altLang="en-US" dirty="0"/>
              <a:t>时即在计算过程中</a:t>
            </a:r>
            <a:endParaRPr lang="en-US" altLang="zh-CN" dirty="0"/>
          </a:p>
          <a:p>
            <a:r>
              <a:rPr lang="zh-CN" altLang="en-US" dirty="0"/>
              <a:t>根据乘数寄存器的最低位进行加法运算</a:t>
            </a:r>
            <a:endParaRPr lang="en-US" altLang="zh-CN" dirty="0"/>
          </a:p>
          <a:p>
            <a:r>
              <a:rPr lang="zh-CN" altLang="en-US" dirty="0"/>
              <a:t>进行移位操作以及修改计数值</a:t>
            </a:r>
            <a:endParaRPr lang="en-US" altLang="zh-CN" dirty="0"/>
          </a:p>
          <a:p>
            <a:endParaRPr lang="en-US" altLang="zh-C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输出端口：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altLang="zh-CN" dirty="0"/>
              <a:t>io.outputValid  := (cntReg === 0.U)</a:t>
            </a:r>
            <a:endParaRPr lang="en-US" altLang="zh-CN" dirty="0"/>
          </a:p>
          <a:p>
            <a:r>
              <a:rPr lang="en-US" altLang="zh-CN" dirty="0" err="1"/>
              <a:t>io.product</a:t>
            </a:r>
            <a:r>
              <a:rPr lang="en-US" altLang="zh-CN" dirty="0"/>
              <a:t>      := </a:t>
            </a:r>
            <a:r>
              <a:rPr lang="en-US" altLang="zh-CN" dirty="0" err="1"/>
              <a:t>productReg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0FC585-A1BC-49CE-AD7D-270842FAE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08342" y="1845735"/>
            <a:ext cx="6483658" cy="402336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when(</a:t>
            </a:r>
            <a:r>
              <a:rPr lang="en-US" altLang="zh-CN" dirty="0" err="1"/>
              <a:t>cntReg</a:t>
            </a:r>
            <a:r>
              <a:rPr lang="en-US" altLang="zh-CN" dirty="0"/>
              <a:t> =/= 0.U){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when(</a:t>
            </a:r>
            <a:r>
              <a:rPr lang="en-US" altLang="zh-CN" dirty="0" err="1"/>
              <a:t>multiplierReg</a:t>
            </a:r>
            <a:r>
              <a:rPr lang="en-US" altLang="zh-CN" dirty="0"/>
              <a:t>(0) === 1.U){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    </a:t>
            </a:r>
            <a:r>
              <a:rPr lang="en-US" altLang="zh-CN" dirty="0" err="1"/>
              <a:t>productReg</a:t>
            </a:r>
            <a:r>
              <a:rPr lang="en-US" altLang="zh-CN" dirty="0"/>
              <a:t> := </a:t>
            </a:r>
            <a:r>
              <a:rPr lang="en-US" altLang="zh-CN" dirty="0" err="1"/>
              <a:t>productReg</a:t>
            </a:r>
            <a:r>
              <a:rPr lang="en-US" altLang="zh-CN" dirty="0"/>
              <a:t> + </a:t>
            </a:r>
            <a:r>
              <a:rPr lang="en-US" altLang="zh-CN" dirty="0" err="1"/>
              <a:t>multiplicandReg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</a:t>
            </a:r>
            <a:r>
              <a:rPr lang="en-US" altLang="zh-CN" dirty="0" err="1"/>
              <a:t>multiplierReg</a:t>
            </a:r>
            <a:r>
              <a:rPr lang="en-US" altLang="zh-CN" dirty="0"/>
              <a:t> 	:= </a:t>
            </a:r>
            <a:r>
              <a:rPr lang="en-US" altLang="zh-CN" dirty="0" err="1"/>
              <a:t>multiplierReg</a:t>
            </a:r>
            <a:r>
              <a:rPr lang="en-US" altLang="zh-CN" dirty="0"/>
              <a:t>   &gt;&gt; 1.U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</a:t>
            </a:r>
            <a:r>
              <a:rPr lang="en-US" altLang="zh-CN" dirty="0" err="1"/>
              <a:t>multiplicandReg</a:t>
            </a:r>
            <a:r>
              <a:rPr lang="en-US" altLang="zh-CN" dirty="0"/>
              <a:t> := </a:t>
            </a:r>
            <a:r>
              <a:rPr lang="en-US" altLang="zh-CN" dirty="0" err="1"/>
              <a:t>multiplicandReg</a:t>
            </a:r>
            <a:r>
              <a:rPr lang="en-US" altLang="zh-CN" dirty="0"/>
              <a:t> &lt;&lt; 1.U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</a:t>
            </a:r>
            <a:r>
              <a:rPr lang="en-US" altLang="zh-CN" dirty="0" err="1"/>
              <a:t>cntReg</a:t>
            </a:r>
            <a:r>
              <a:rPr lang="en-US" altLang="zh-CN" dirty="0"/>
              <a:t>        	:= </a:t>
            </a:r>
            <a:r>
              <a:rPr lang="en-US" altLang="zh-CN" dirty="0" err="1"/>
              <a:t>cntReg</a:t>
            </a:r>
            <a:r>
              <a:rPr lang="en-US" altLang="zh-CN" dirty="0"/>
              <a:t> - 1.U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}.</a:t>
            </a:r>
            <a:r>
              <a:rPr lang="en-US" altLang="zh-CN" dirty="0" err="1"/>
              <a:t>elsewhen</a:t>
            </a:r>
            <a:r>
              <a:rPr lang="en-US" altLang="zh-CN" dirty="0"/>
              <a:t>(</a:t>
            </a:r>
            <a:r>
              <a:rPr lang="en-US" altLang="zh-CN" dirty="0" err="1"/>
              <a:t>cntReg</a:t>
            </a:r>
            <a:r>
              <a:rPr lang="en-US" altLang="zh-CN" dirty="0"/>
              <a:t> === 0.U){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when(</a:t>
            </a:r>
            <a:r>
              <a:rPr lang="en-US" altLang="zh-CN" dirty="0" err="1"/>
              <a:t>io.inputValid</a:t>
            </a:r>
            <a:r>
              <a:rPr lang="en-US" altLang="zh-CN" dirty="0"/>
              <a:t>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    </a:t>
            </a:r>
            <a:r>
              <a:rPr lang="en-US" altLang="zh-CN" dirty="0" err="1"/>
              <a:t>multiplicandReg</a:t>
            </a:r>
            <a:r>
              <a:rPr lang="en-US" altLang="zh-CN" dirty="0"/>
              <a:t> := Cat(Fill(xlen,0.U),</a:t>
            </a:r>
            <a:r>
              <a:rPr lang="en-US" altLang="zh-CN" dirty="0" err="1"/>
              <a:t>io.multiplicand</a:t>
            </a:r>
            <a:r>
              <a:rPr lang="en-US" altLang="zh-CN" dirty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    </a:t>
            </a:r>
            <a:r>
              <a:rPr lang="en-US" altLang="zh-CN" dirty="0" err="1"/>
              <a:t>multiplierReg</a:t>
            </a:r>
            <a:r>
              <a:rPr lang="en-US" altLang="zh-CN" dirty="0"/>
              <a:t>   := </a:t>
            </a:r>
            <a:r>
              <a:rPr lang="en-US" altLang="zh-CN" dirty="0" err="1"/>
              <a:t>io.multiplier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    </a:t>
            </a:r>
            <a:r>
              <a:rPr lang="en-US" altLang="zh-CN" dirty="0" err="1"/>
              <a:t>productReg</a:t>
            </a:r>
            <a:r>
              <a:rPr lang="en-US" altLang="zh-CN" dirty="0"/>
              <a:t>      := 0.U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    </a:t>
            </a:r>
            <a:r>
              <a:rPr lang="en-US" altLang="zh-CN" dirty="0" err="1"/>
              <a:t>cntReg</a:t>
            </a:r>
            <a:r>
              <a:rPr lang="en-US" altLang="zh-CN" dirty="0"/>
              <a:t>          := </a:t>
            </a:r>
            <a:r>
              <a:rPr lang="en-US" altLang="zh-CN" dirty="0" err="1"/>
              <a:t>xlen.U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1584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54630-5A80-4911-8517-8814442D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Verilator</a:t>
            </a:r>
            <a:r>
              <a:rPr lang="zh-CN" altLang="en-US" dirty="0"/>
              <a:t>仿真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85AA6-1DCF-4293-A24A-1A0D1437C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Verilator</a:t>
            </a:r>
            <a:r>
              <a:rPr lang="zh-CN" altLang="en-US" dirty="0"/>
              <a:t>是一个开源的硬件仿真器，其原理是将</a:t>
            </a:r>
            <a:r>
              <a:rPr lang="en-US" altLang="zh-CN" dirty="0"/>
              <a:t>Verilog</a:t>
            </a:r>
            <a:r>
              <a:rPr lang="zh-CN" altLang="en-US" dirty="0"/>
              <a:t>源码编译成</a:t>
            </a:r>
            <a:r>
              <a:rPr lang="en-US" altLang="zh-CN" dirty="0"/>
              <a:t>C++</a:t>
            </a:r>
            <a:r>
              <a:rPr lang="zh-CN" altLang="en-US" dirty="0"/>
              <a:t>代码来进行仿真</a:t>
            </a:r>
            <a:endParaRPr lang="en-US" altLang="zh-CN" dirty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根据</a:t>
            </a:r>
            <a:r>
              <a:rPr lang="en-US" altLang="zh-CN" dirty="0"/>
              <a:t>Verilog</a:t>
            </a:r>
            <a:r>
              <a:rPr lang="zh-CN" altLang="en-US" dirty="0"/>
              <a:t>文件编译</a:t>
            </a:r>
            <a:r>
              <a:rPr lang="en-US" altLang="zh-CN" dirty="0"/>
              <a:t>C++</a:t>
            </a:r>
            <a:r>
              <a:rPr lang="zh-CN" altLang="en-US" dirty="0"/>
              <a:t>等价类模型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编写</a:t>
            </a:r>
            <a:r>
              <a:rPr lang="en-US" altLang="zh-CN" dirty="0"/>
              <a:t>C++ harness</a:t>
            </a:r>
            <a:r>
              <a:rPr lang="zh-CN" altLang="en-US" dirty="0"/>
              <a:t>控制仿真对象的输入信号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进行仿真，产生波形图</a:t>
            </a:r>
          </a:p>
        </p:txBody>
      </p:sp>
    </p:spTree>
    <p:extLst>
      <p:ext uri="{BB962C8B-B14F-4D97-AF65-F5344CB8AC3E}">
        <p14:creationId xmlns:p14="http://schemas.microsoft.com/office/powerpoint/2010/main" val="3965137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D9D181F-CA92-49B5-99BD-481CFF17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Verilog</a:t>
            </a:r>
            <a:r>
              <a:rPr lang="zh-CN" altLang="en-US" dirty="0"/>
              <a:t>文件编译</a:t>
            </a:r>
            <a:r>
              <a:rPr lang="en-US" altLang="zh-CN" dirty="0"/>
              <a:t>C++</a:t>
            </a:r>
            <a:r>
              <a:rPr lang="zh-CN" altLang="en-US" dirty="0"/>
              <a:t>等价类模型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CEBF7BA-E2AE-4417-9E54-801627471C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# --cc </a:t>
            </a:r>
            <a:r>
              <a:rPr lang="zh-CN" altLang="en-US" dirty="0"/>
              <a:t>后跟所需要编译的</a:t>
            </a:r>
            <a:r>
              <a:rPr lang="en-US" altLang="zh-CN" dirty="0" err="1"/>
              <a:t>verilog</a:t>
            </a:r>
            <a:r>
              <a:rPr lang="zh-CN" altLang="en-US" dirty="0"/>
              <a:t>源代码文件  </a:t>
            </a:r>
          </a:p>
          <a:p>
            <a:r>
              <a:rPr lang="en-US" altLang="zh-CN" dirty="0"/>
              <a:t># --trace </a:t>
            </a:r>
            <a:r>
              <a:rPr lang="zh-CN" altLang="en-US" dirty="0"/>
              <a:t>添加生成</a:t>
            </a:r>
            <a:r>
              <a:rPr lang="en-US" altLang="zh-CN" dirty="0"/>
              <a:t>.</a:t>
            </a:r>
            <a:r>
              <a:rPr lang="en-US" altLang="zh-CN" dirty="0" err="1"/>
              <a:t>vcd</a:t>
            </a:r>
            <a:r>
              <a:rPr lang="zh-CN" altLang="en-US" dirty="0"/>
              <a:t>波形文件的功能  </a:t>
            </a:r>
          </a:p>
          <a:p>
            <a:r>
              <a:rPr lang="en-US" altLang="zh-CN" dirty="0" err="1"/>
              <a:t>verilator</a:t>
            </a:r>
            <a:r>
              <a:rPr lang="en-US" altLang="zh-CN" dirty="0"/>
              <a:t> --cc </a:t>
            </a:r>
            <a:r>
              <a:rPr lang="en-US" altLang="zh-CN" dirty="0" err="1"/>
              <a:t>ALU.v</a:t>
            </a:r>
            <a:r>
              <a:rPr lang="en-US" altLang="zh-CN" dirty="0"/>
              <a:t> --trace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D0D4DA-1B3B-480A-AC1E-C40E62C290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//   ./</a:t>
            </a:r>
            <a:r>
              <a:rPr lang="en-US" altLang="zh-CN" dirty="0" err="1"/>
              <a:t>obj_dir</a:t>
            </a:r>
            <a:r>
              <a:rPr lang="en-US" altLang="zh-CN" dirty="0"/>
              <a:t>/</a:t>
            </a:r>
            <a:r>
              <a:rPr lang="en-US" altLang="zh-CN" dirty="0" err="1"/>
              <a:t>VALU.h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…………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// </a:t>
            </a:r>
            <a:r>
              <a:rPr lang="zh-CN" altLang="en-US" dirty="0"/>
              <a:t>对应模块的端口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VL_IN8(clock,0,0);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VL_IN8(reset,0,0);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VL_IN8(io_alu_op,1,0);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VL_IN(io_A,31,0);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VL_IN(io_B,31,0);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VL_OUT(io_out,31,0);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…………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498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54630-5A80-4911-8517-8814442D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C++ harness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85AA6-1DCF-4293-A24A-1A0D1437C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 </a:t>
            </a:r>
            <a:r>
              <a:rPr lang="en-US" altLang="zh-CN" dirty="0"/>
              <a:t>// </a:t>
            </a:r>
            <a:r>
              <a:rPr lang="zh-CN" altLang="en-US" dirty="0"/>
              <a:t>仿真过程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    </a:t>
            </a:r>
            <a:r>
              <a:rPr lang="en-US" altLang="zh-CN" dirty="0"/>
              <a:t>top-&gt;reset =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for (int a = 0; a &lt;= 10; ++a){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    for (int b = 0; b &lt;= 10; ++b){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        for (int op = 0; op &lt;= 3; ++op){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            top-&gt;</a:t>
            </a:r>
            <a:r>
              <a:rPr lang="en-US" altLang="zh-CN" dirty="0" err="1"/>
              <a:t>io_A</a:t>
            </a:r>
            <a:r>
              <a:rPr lang="en-US" altLang="zh-CN" dirty="0"/>
              <a:t> = a;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            top-&gt;</a:t>
            </a:r>
            <a:r>
              <a:rPr lang="en-US" altLang="zh-CN" dirty="0" err="1"/>
              <a:t>io_B</a:t>
            </a:r>
            <a:r>
              <a:rPr lang="en-US" altLang="zh-CN" dirty="0"/>
              <a:t> = b;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            top-&gt;</a:t>
            </a:r>
            <a:r>
              <a:rPr lang="en-US" altLang="zh-CN" dirty="0" err="1"/>
              <a:t>io_alu_op</a:t>
            </a:r>
            <a:r>
              <a:rPr lang="en-US" altLang="zh-CN" dirty="0"/>
              <a:t> = op;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            top-&gt;eval();              // </a:t>
            </a:r>
            <a:r>
              <a:rPr lang="zh-CN" altLang="en-US" dirty="0"/>
              <a:t>仿真时间步进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                </a:t>
            </a:r>
            <a:r>
              <a:rPr lang="en-US" altLang="zh-CN" dirty="0" err="1"/>
              <a:t>tfp</a:t>
            </a:r>
            <a:r>
              <a:rPr lang="en-US" altLang="zh-CN" dirty="0"/>
              <a:t>-&gt;dump(</a:t>
            </a:r>
            <a:r>
              <a:rPr lang="en-US" altLang="zh-CN" dirty="0" err="1"/>
              <a:t>main_time</a:t>
            </a:r>
            <a:r>
              <a:rPr lang="en-US" altLang="zh-CN" dirty="0"/>
              <a:t>); // </a:t>
            </a:r>
            <a:r>
              <a:rPr lang="zh-CN" altLang="en-US" dirty="0"/>
              <a:t>波形文件写入步进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                </a:t>
            </a:r>
            <a:r>
              <a:rPr lang="en-US" altLang="zh-CN" dirty="0" err="1"/>
              <a:t>main_time</a:t>
            </a:r>
            <a:r>
              <a:rPr lang="en-US" altLang="zh-CN" dirty="0"/>
              <a:t>++;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021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54630-5A80-4911-8517-8814442D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执行仿真并查看波形图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85AA6-1DCF-4293-A24A-1A0D1437C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verilator</a:t>
            </a:r>
            <a:r>
              <a:rPr lang="en-US" altLang="zh-CN" dirty="0"/>
              <a:t> --cc </a:t>
            </a:r>
            <a:r>
              <a:rPr lang="en-US" altLang="zh-CN" dirty="0" err="1"/>
              <a:t>ALU.v</a:t>
            </a:r>
            <a:r>
              <a:rPr lang="en-US" altLang="zh-CN" dirty="0"/>
              <a:t> --trace --exe harness.cpp  </a:t>
            </a:r>
          </a:p>
          <a:p>
            <a:r>
              <a:rPr lang="en-US" altLang="zh-CN" dirty="0"/>
              <a:t>make -j -C ./</a:t>
            </a:r>
            <a:r>
              <a:rPr lang="en-US" altLang="zh-CN" dirty="0" err="1"/>
              <a:t>obj_dir</a:t>
            </a:r>
            <a:r>
              <a:rPr lang="en-US" altLang="zh-CN" dirty="0"/>
              <a:t> -f VALU.mk VALU  </a:t>
            </a:r>
          </a:p>
          <a:p>
            <a:r>
              <a:rPr lang="en-US" altLang="zh-CN" dirty="0"/>
              <a:t>./</a:t>
            </a:r>
            <a:r>
              <a:rPr lang="en-US" altLang="zh-CN" dirty="0" err="1"/>
              <a:t>obj_dir</a:t>
            </a:r>
            <a:r>
              <a:rPr lang="en-US" altLang="zh-CN" dirty="0"/>
              <a:t>/VALU </a:t>
            </a:r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793566-37E2-4719-A639-1CF16AC06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45" y="3719744"/>
            <a:ext cx="11088510" cy="124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19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54630-5A80-4911-8517-8814442D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对多周期乘法器进行仿真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85AA6-1DCF-4293-A24A-1A0D1437C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这里需要注意的是寄存器会在时钟的上升沿更新数值，因此在仿真过程中给定信号需要在时钟信号处于低电频时设置，以免造成输入数据的不稳定。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C966A6-B881-4A9C-94E7-4424010BD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479" y="2712512"/>
            <a:ext cx="6079840" cy="29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70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54630-5A80-4911-8517-8814442D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乘法器仿真</a:t>
            </a:r>
            <a:r>
              <a:rPr lang="en-US" altLang="zh-CN" dirty="0"/>
              <a:t>——</a:t>
            </a:r>
            <a:r>
              <a:rPr lang="zh-CN" altLang="en-US" dirty="0"/>
              <a:t>逐个时钟周期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05D689-95E9-4309-B20D-FB8A07214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4602" y="1845734"/>
            <a:ext cx="5280438" cy="4023359"/>
          </a:xfrm>
        </p:spPr>
        <p:txBody>
          <a:bodyPr>
            <a:normAutofit/>
          </a:bodyPr>
          <a:lstStyle/>
          <a:p>
            <a:r>
              <a:rPr lang="zh-CN" altLang="en-US" dirty="0"/>
              <a:t>对于每一个时钟周期</a:t>
            </a:r>
            <a:endParaRPr lang="en-US" altLang="zh-CN" dirty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时钟低电平时赋值，</a:t>
            </a:r>
            <a:r>
              <a:rPr lang="en-US" altLang="zh-CN" dirty="0"/>
              <a:t> </a:t>
            </a:r>
            <a:r>
              <a:rPr lang="zh-CN" altLang="en-US" dirty="0"/>
              <a:t>执行</a:t>
            </a:r>
            <a:r>
              <a:rPr lang="en-US" altLang="zh-CN" dirty="0"/>
              <a:t>eval()</a:t>
            </a:r>
            <a:r>
              <a:rPr lang="zh-CN" altLang="en-US" dirty="0"/>
              <a:t>并记录波形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翻转时钟信号，执行</a:t>
            </a:r>
            <a:r>
              <a:rPr lang="en-US" altLang="zh-CN" dirty="0"/>
              <a:t>eval()</a:t>
            </a:r>
            <a:r>
              <a:rPr lang="zh-CN" altLang="en-US" dirty="0"/>
              <a:t>并记录波形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6843A58-EB9E-41A1-A6D6-50D8E5BC4D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void test(int multiplier, int multiplicand, bool </a:t>
            </a:r>
            <a:r>
              <a:rPr lang="en-US" altLang="zh-CN" dirty="0" err="1"/>
              <a:t>inputValid</a:t>
            </a:r>
            <a:r>
              <a:rPr lang="en-US" altLang="zh-CN" dirty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top-&gt;clock =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top-&gt;</a:t>
            </a:r>
            <a:r>
              <a:rPr lang="en-US" altLang="zh-CN" dirty="0" err="1"/>
              <a:t>io_multiplier</a:t>
            </a:r>
            <a:r>
              <a:rPr lang="en-US" altLang="zh-CN" dirty="0"/>
              <a:t> = multiplier;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top-&gt;</a:t>
            </a:r>
            <a:r>
              <a:rPr lang="en-US" altLang="zh-CN" dirty="0" err="1"/>
              <a:t>io_multiplicand</a:t>
            </a:r>
            <a:r>
              <a:rPr lang="en-US" altLang="zh-CN" dirty="0"/>
              <a:t> = multiplicand;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top-&gt;</a:t>
            </a:r>
            <a:r>
              <a:rPr lang="en-US" altLang="zh-CN" dirty="0" err="1"/>
              <a:t>io_inputValid</a:t>
            </a:r>
            <a:r>
              <a:rPr lang="en-US" altLang="zh-CN" dirty="0"/>
              <a:t> = </a:t>
            </a:r>
            <a:r>
              <a:rPr lang="en-US" altLang="zh-CN" dirty="0" err="1"/>
              <a:t>inputValid</a:t>
            </a:r>
            <a:r>
              <a:rPr lang="en-US" altLang="zh-CN" dirty="0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top-&gt;eval();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</a:t>
            </a:r>
            <a:r>
              <a:rPr lang="en-US" altLang="zh-CN" dirty="0" err="1"/>
              <a:t>tfp</a:t>
            </a:r>
            <a:r>
              <a:rPr lang="en-US" altLang="zh-CN" dirty="0"/>
              <a:t>-&gt;dump(</a:t>
            </a:r>
            <a:r>
              <a:rPr lang="en-US" altLang="zh-CN" dirty="0" err="1"/>
              <a:t>main_time</a:t>
            </a:r>
            <a:r>
              <a:rPr lang="en-US" altLang="zh-CN" dirty="0"/>
              <a:t>++);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top-&gt;clock 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top-&gt;eval();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</a:t>
            </a:r>
            <a:r>
              <a:rPr lang="en-US" altLang="zh-CN" dirty="0" err="1"/>
              <a:t>tfp</a:t>
            </a:r>
            <a:r>
              <a:rPr lang="en-US" altLang="zh-CN" dirty="0"/>
              <a:t>-&gt;dump(</a:t>
            </a:r>
            <a:r>
              <a:rPr lang="en-US" altLang="zh-CN" dirty="0" err="1"/>
              <a:t>main_time</a:t>
            </a:r>
            <a:r>
              <a:rPr lang="en-US" altLang="zh-CN" dirty="0"/>
              <a:t>++);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88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54630-5A80-4911-8517-8814442D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85AA6-1DCF-4293-A24A-1A0D1437C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实验环境的搭建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ALU</a:t>
            </a:r>
            <a:r>
              <a:rPr lang="zh-CN" altLang="en-US" sz="2400" dirty="0"/>
              <a:t>的实现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多周期乘法器的实现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/>
              <a:t>Verilator</a:t>
            </a:r>
            <a:r>
              <a:rPr lang="zh-CN" altLang="en-US" sz="2400" dirty="0"/>
              <a:t>仿真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FPGA</a:t>
            </a:r>
            <a:r>
              <a:rPr lang="zh-CN" altLang="en-US" sz="2400" dirty="0"/>
              <a:t>烧写</a:t>
            </a:r>
          </a:p>
        </p:txBody>
      </p:sp>
    </p:spTree>
    <p:extLst>
      <p:ext uri="{BB962C8B-B14F-4D97-AF65-F5344CB8AC3E}">
        <p14:creationId xmlns:p14="http://schemas.microsoft.com/office/powerpoint/2010/main" val="1775448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5C770-00C0-4E15-8337-812FE3F6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FPGA</a:t>
            </a:r>
            <a:r>
              <a:rPr lang="zh-CN" altLang="en-US" dirty="0"/>
              <a:t>烧写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4C9548C-E1A4-4026-AB2E-F96F6F7B0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/>
              <a:t>安装</a:t>
            </a:r>
            <a:r>
              <a:rPr lang="en-US" altLang="zh-CN" sz="3200" dirty="0" err="1"/>
              <a:t>vivado</a:t>
            </a:r>
            <a:endParaRPr lang="en-US" altLang="zh-CN" sz="32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/>
              <a:t>编写约束文件</a:t>
            </a:r>
            <a:endParaRPr lang="en-US" altLang="zh-CN" sz="32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/>
              <a:t>FPGA</a:t>
            </a:r>
            <a:r>
              <a:rPr lang="zh-CN" altLang="en-US" sz="3200" dirty="0"/>
              <a:t>烧写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606880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5C770-00C0-4E15-8337-812FE3F6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FPGA</a:t>
            </a:r>
            <a:r>
              <a:rPr lang="zh-CN" altLang="en-US" dirty="0"/>
              <a:t>上运行乘法器</a:t>
            </a:r>
          </a:p>
        </p:txBody>
      </p:sp>
      <p:pic>
        <p:nvPicPr>
          <p:cNvPr id="6" name="内容占位符 5" descr="电子设备的屏幕&#10;&#10;中度可信度描述已自动生成">
            <a:extLst>
              <a:ext uri="{FF2B5EF4-FFF2-40B4-BE49-F238E27FC236}">
                <a16:creationId xmlns:a16="http://schemas.microsoft.com/office/drawing/2014/main" id="{BBB5AEFC-A32A-4B45-ACE7-E53B2B34D6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05608"/>
            <a:ext cx="4938712" cy="3704034"/>
          </a:xfr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C43A43D-80EC-4036-8594-5FDECA920F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35379" y="1389063"/>
            <a:ext cx="3702843" cy="4937125"/>
          </a:xfrm>
        </p:spPr>
      </p:pic>
    </p:spTree>
    <p:extLst>
      <p:ext uri="{BB962C8B-B14F-4D97-AF65-F5344CB8AC3E}">
        <p14:creationId xmlns:p14="http://schemas.microsoft.com/office/powerpoint/2010/main" val="2760393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6AC4C20-EB44-4E8C-8D53-E718DCF42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9949FEEC-0A24-466A-B09C-6A4BBE75B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83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54630-5A80-4911-8517-8814442D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实验环境的搭建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85AA6-1DCF-4293-A24A-1A0D1437C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参考实验文档配置</a:t>
            </a:r>
            <a:r>
              <a:rPr lang="en-US" altLang="zh-CN" dirty="0"/>
              <a:t>Chisel</a:t>
            </a:r>
            <a:r>
              <a:rPr lang="zh-CN" altLang="en-US" dirty="0"/>
              <a:t>开发环境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chisel-template</a:t>
            </a:r>
            <a:r>
              <a:rPr lang="zh-CN" altLang="en-US" dirty="0"/>
              <a:t>开始我们的开发</a:t>
            </a:r>
            <a:endParaRPr lang="en-US" altLang="zh-CN" dirty="0"/>
          </a:p>
          <a:p>
            <a:r>
              <a:rPr lang="en-US" altLang="zh-CN" dirty="0"/>
              <a:t>git clone https://github.com/freechipsproject/chisel-template.git</a:t>
            </a:r>
          </a:p>
          <a:p>
            <a:endParaRPr lang="en-US" altLang="zh-CN" dirty="0"/>
          </a:p>
          <a:p>
            <a:r>
              <a:rPr lang="zh-CN" altLang="en-US" dirty="0"/>
              <a:t>或者使用已经配置好环境的</a:t>
            </a:r>
            <a:r>
              <a:rPr lang="en-US" altLang="zh-CN" dirty="0"/>
              <a:t>VirtualBox</a:t>
            </a:r>
            <a:r>
              <a:rPr lang="zh-CN" altLang="en-US" dirty="0"/>
              <a:t>虚拟机镜像进行开发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879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54630-5A80-4911-8517-8814442D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的实现</a:t>
            </a:r>
            <a:r>
              <a:rPr lang="en-US" altLang="zh-CN" dirty="0"/>
              <a:t>——</a:t>
            </a:r>
            <a:r>
              <a:rPr lang="zh-CN" altLang="en-US" dirty="0"/>
              <a:t>了解</a:t>
            </a:r>
            <a:r>
              <a:rPr lang="en-US" altLang="zh-CN" dirty="0"/>
              <a:t>Chisel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85AA6-1DCF-4293-A24A-1A0D1437C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dirty="0"/>
              <a:t>Chisel</a:t>
            </a:r>
            <a:r>
              <a:rPr lang="zh-CN" altLang="en-US" sz="2000" dirty="0"/>
              <a:t>是一种硬件设计语言，可通过</a:t>
            </a:r>
            <a:r>
              <a:rPr lang="en-US" altLang="zh-CN" sz="2000" dirty="0"/>
              <a:t>Chisel</a:t>
            </a:r>
            <a:r>
              <a:rPr lang="zh-CN" altLang="en-US" sz="2000" dirty="0"/>
              <a:t>代码生成对应的</a:t>
            </a:r>
            <a:r>
              <a:rPr lang="en-US" altLang="zh-CN" sz="2000" dirty="0"/>
              <a:t>Verilog</a:t>
            </a:r>
            <a:r>
              <a:rPr lang="zh-CN" altLang="en-US" sz="2000" dirty="0"/>
              <a:t>代码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/>
              <a:t>使用</a:t>
            </a:r>
            <a:r>
              <a:rPr lang="en-US" altLang="zh-CN" sz="2000" dirty="0"/>
              <a:t>Chisel</a:t>
            </a:r>
            <a:r>
              <a:rPr lang="zh-CN" altLang="en-US" sz="2000" dirty="0"/>
              <a:t>可降低开发难度，缩短开发周期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dirty="0"/>
              <a:t>Digital Design with Chisel</a:t>
            </a:r>
            <a:r>
              <a:rPr lang="zh-CN" altLang="en-US" sz="2000" dirty="0"/>
              <a:t>：</a:t>
            </a:r>
            <a:r>
              <a:rPr lang="en-US" altLang="zh-CN" sz="2000" dirty="0">
                <a:hlinkClick r:id="rId2"/>
              </a:rPr>
              <a:t>https://github.com/schoeberl/chisel-book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dirty="0"/>
              <a:t>Chisel Document : </a:t>
            </a:r>
            <a:r>
              <a:rPr lang="en-US" altLang="zh-CN" sz="2000" dirty="0">
                <a:hlinkClick r:id="rId3"/>
              </a:rPr>
              <a:t>https://www.chisel-lang.org/chisel3/docs/introduction.html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dirty="0"/>
              <a:t>Chisel </a:t>
            </a:r>
            <a:r>
              <a:rPr lang="en-US" altLang="zh-CN" sz="2000" dirty="0" err="1"/>
              <a:t>CheatSheet</a:t>
            </a:r>
            <a:r>
              <a:rPr lang="en-US" altLang="zh-CN" sz="2000" dirty="0"/>
              <a:t> : </a:t>
            </a:r>
            <a:r>
              <a:rPr lang="en-US" altLang="zh-CN" sz="2000" dirty="0">
                <a:hlinkClick r:id="rId4"/>
              </a:rPr>
              <a:t>https://github.com/freechipsproject/chisel-cheatsheet/releases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201168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268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54630-5A80-4911-8517-8814442D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的实现</a:t>
            </a:r>
            <a:r>
              <a:rPr lang="en-US" altLang="zh-CN" dirty="0"/>
              <a:t>——</a:t>
            </a:r>
            <a:r>
              <a:rPr lang="zh-CN" altLang="en-US" dirty="0"/>
              <a:t>设计模块端口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3BD1CB90-CD69-4C5C-8AD0-AC11F84DBE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9688" y="2332726"/>
            <a:ext cx="3994031" cy="2809817"/>
          </a:xfr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7CCCF60-E544-4212-8C9B-0C2A229DE1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latin typeface="Consolas" panose="020B0609020204030204" pitchFamily="49" charset="0"/>
              </a:rPr>
              <a:t>object </a:t>
            </a:r>
            <a:r>
              <a:rPr lang="en-US" altLang="zh-CN" sz="1600" dirty="0" err="1">
                <a:latin typeface="Consolas" panose="020B0609020204030204" pitchFamily="49" charset="0"/>
              </a:rPr>
              <a:t>ALUConst</a:t>
            </a:r>
            <a:r>
              <a:rPr lang="en-US" altLang="zh-CN" sz="16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val</a:t>
            </a:r>
            <a:r>
              <a:rPr lang="en-US" altLang="zh-CN" sz="1600" dirty="0">
                <a:latin typeface="Consolas" panose="020B0609020204030204" pitchFamily="49" charset="0"/>
              </a:rPr>
              <a:t> ALU_ADD = 0.U(2.W)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val</a:t>
            </a:r>
            <a:r>
              <a:rPr lang="en-US" altLang="zh-CN" sz="1600" dirty="0">
                <a:latin typeface="Consolas" panose="020B0609020204030204" pitchFamily="49" charset="0"/>
              </a:rPr>
              <a:t> ALU_SUB = 1.U(2.W)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val</a:t>
            </a:r>
            <a:r>
              <a:rPr lang="en-US" altLang="zh-CN" sz="1600" dirty="0">
                <a:latin typeface="Consolas" panose="020B0609020204030204" pitchFamily="49" charset="0"/>
              </a:rPr>
              <a:t> ALU_MUL = 2.U(2.W)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latin typeface="Consolas" panose="020B0609020204030204" pitchFamily="49" charset="0"/>
              </a:rPr>
              <a:t>class ALUIO extends Bundle{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latin typeface="Consolas" panose="020B0609020204030204" pitchFamily="49" charset="0"/>
              </a:rPr>
              <a:t>  </a:t>
            </a:r>
            <a:r>
              <a:rPr lang="en-US" altLang="zh-CN" sz="1600" dirty="0" err="1">
                <a:latin typeface="Consolas" panose="020B0609020204030204" pitchFamily="49" charset="0"/>
              </a:rPr>
              <a:t>val</a:t>
            </a:r>
            <a:r>
              <a:rPr lang="en-US" altLang="zh-CN" sz="1600" dirty="0">
                <a:latin typeface="Consolas" panose="020B0609020204030204" pitchFamily="49" charset="0"/>
              </a:rPr>
              <a:t> A      = Input(</a:t>
            </a:r>
            <a:r>
              <a:rPr lang="en-US" altLang="zh-CN" sz="1600" dirty="0" err="1">
                <a:latin typeface="Consolas" panose="020B0609020204030204" pitchFamily="49" charset="0"/>
              </a:rPr>
              <a:t>UInt</a:t>
            </a:r>
            <a:r>
              <a:rPr lang="en-US" altLang="zh-CN" sz="1600" dirty="0">
                <a:latin typeface="Consolas" panose="020B0609020204030204" pitchFamily="49" charset="0"/>
              </a:rPr>
              <a:t>(32.W))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latin typeface="Consolas" panose="020B0609020204030204" pitchFamily="49" charset="0"/>
              </a:rPr>
              <a:t>  </a:t>
            </a:r>
            <a:r>
              <a:rPr lang="en-US" altLang="zh-CN" sz="1600" dirty="0" err="1">
                <a:latin typeface="Consolas" panose="020B0609020204030204" pitchFamily="49" charset="0"/>
              </a:rPr>
              <a:t>val</a:t>
            </a:r>
            <a:r>
              <a:rPr lang="en-US" altLang="zh-CN" sz="1600" dirty="0">
                <a:latin typeface="Consolas" panose="020B0609020204030204" pitchFamily="49" charset="0"/>
              </a:rPr>
              <a:t> B      = Input(</a:t>
            </a:r>
            <a:r>
              <a:rPr lang="en-US" altLang="zh-CN" sz="1600" dirty="0" err="1">
                <a:latin typeface="Consolas" panose="020B0609020204030204" pitchFamily="49" charset="0"/>
              </a:rPr>
              <a:t>UInt</a:t>
            </a:r>
            <a:r>
              <a:rPr lang="en-US" altLang="zh-CN" sz="1600" dirty="0">
                <a:latin typeface="Consolas" panose="020B0609020204030204" pitchFamily="49" charset="0"/>
              </a:rPr>
              <a:t>(32.W))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latin typeface="Consolas" panose="020B0609020204030204" pitchFamily="49" charset="0"/>
              </a:rPr>
              <a:t>  </a:t>
            </a:r>
            <a:r>
              <a:rPr lang="en-US" altLang="zh-CN" sz="1600" dirty="0" err="1">
                <a:latin typeface="Consolas" panose="020B0609020204030204" pitchFamily="49" charset="0"/>
              </a:rPr>
              <a:t>val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alu_op</a:t>
            </a:r>
            <a:r>
              <a:rPr lang="en-US" altLang="zh-CN" sz="1600" dirty="0">
                <a:latin typeface="Consolas" panose="020B0609020204030204" pitchFamily="49" charset="0"/>
              </a:rPr>
              <a:t> = Input(</a:t>
            </a:r>
            <a:r>
              <a:rPr lang="en-US" altLang="zh-CN" sz="1600" dirty="0" err="1">
                <a:latin typeface="Consolas" panose="020B0609020204030204" pitchFamily="49" charset="0"/>
              </a:rPr>
              <a:t>UInt</a:t>
            </a:r>
            <a:r>
              <a:rPr lang="en-US" altLang="zh-CN" sz="1600" dirty="0">
                <a:latin typeface="Consolas" panose="020B0609020204030204" pitchFamily="49" charset="0"/>
              </a:rPr>
              <a:t>(2.W))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latin typeface="Consolas" panose="020B0609020204030204" pitchFamily="49" charset="0"/>
              </a:rPr>
              <a:t>  </a:t>
            </a:r>
            <a:r>
              <a:rPr lang="en-US" altLang="zh-CN" sz="1600" dirty="0" err="1">
                <a:latin typeface="Consolas" panose="020B0609020204030204" pitchFamily="49" charset="0"/>
              </a:rPr>
              <a:t>val</a:t>
            </a:r>
            <a:r>
              <a:rPr lang="en-US" altLang="zh-CN" sz="1600" dirty="0">
                <a:latin typeface="Consolas" panose="020B0609020204030204" pitchFamily="49" charset="0"/>
              </a:rPr>
              <a:t> out    = Output(</a:t>
            </a:r>
            <a:r>
              <a:rPr lang="en-US" altLang="zh-CN" sz="1600" dirty="0" err="1">
                <a:latin typeface="Consolas" panose="020B0609020204030204" pitchFamily="49" charset="0"/>
              </a:rPr>
              <a:t>UInt</a:t>
            </a:r>
            <a:r>
              <a:rPr lang="en-US" altLang="zh-CN" sz="1600" dirty="0">
                <a:latin typeface="Consolas" panose="020B0609020204030204" pitchFamily="49" charset="0"/>
              </a:rPr>
              <a:t>(32.W))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2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54630-5A80-4911-8517-8814442D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的实现</a:t>
            </a:r>
            <a:r>
              <a:rPr lang="en-US" altLang="zh-CN" dirty="0"/>
              <a:t>——</a:t>
            </a:r>
            <a:r>
              <a:rPr lang="zh-CN" altLang="en-US" dirty="0"/>
              <a:t>设计实现逻辑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E1E2098-9219-4337-8324-835EB618E5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158152"/>
            <a:ext cx="4938712" cy="3398947"/>
          </a:xfr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73B8FEA-F867-4558-BD7E-3172EB3D6A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import </a:t>
            </a:r>
            <a:r>
              <a:rPr lang="en-US" altLang="zh-CN" dirty="0" err="1"/>
              <a:t>ALUConst</a:t>
            </a:r>
            <a:r>
              <a:rPr lang="en-US" altLang="zh-CN" dirty="0"/>
              <a:t>._	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		</a:t>
            </a:r>
            <a:endParaRPr lang="zh-CN" alt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class ALU extends Module{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</a:t>
            </a:r>
            <a:r>
              <a:rPr lang="en-US" altLang="zh-CN" dirty="0" err="1"/>
              <a:t>val</a:t>
            </a:r>
            <a:r>
              <a:rPr lang="en-US" altLang="zh-CN" dirty="0"/>
              <a:t> io = IO(new ALUIO)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</a:t>
            </a:r>
            <a:r>
              <a:rPr lang="en-US" altLang="zh-CN" dirty="0" err="1"/>
              <a:t>io.out</a:t>
            </a:r>
            <a:r>
              <a:rPr lang="en-US" altLang="zh-CN" dirty="0"/>
              <a:t> := </a:t>
            </a:r>
            <a:r>
              <a:rPr lang="en-US" altLang="zh-CN" dirty="0" err="1"/>
              <a:t>MuxLookup</a:t>
            </a:r>
            <a:r>
              <a:rPr lang="en-US" altLang="zh-CN" dirty="0"/>
              <a:t>(io.alu_op,0.U,Seq(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  ALU_ADD -&gt; (</a:t>
            </a:r>
            <a:r>
              <a:rPr lang="en-US" altLang="zh-CN" dirty="0" err="1"/>
              <a:t>io.A</a:t>
            </a:r>
            <a:r>
              <a:rPr lang="en-US" altLang="zh-CN" dirty="0"/>
              <a:t> + </a:t>
            </a:r>
            <a:r>
              <a:rPr lang="en-US" altLang="zh-CN" dirty="0" err="1"/>
              <a:t>io.B</a:t>
            </a:r>
            <a:r>
              <a:rPr lang="en-US" altLang="zh-CN" dirty="0"/>
              <a:t>),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  ALU_SUB -&gt; (</a:t>
            </a:r>
            <a:r>
              <a:rPr lang="en-US" altLang="zh-CN" dirty="0" err="1"/>
              <a:t>io.A</a:t>
            </a:r>
            <a:r>
              <a:rPr lang="en-US" altLang="zh-CN" dirty="0"/>
              <a:t> - </a:t>
            </a:r>
            <a:r>
              <a:rPr lang="en-US" altLang="zh-CN" dirty="0" err="1"/>
              <a:t>io.B</a:t>
            </a:r>
            <a:r>
              <a:rPr lang="en-US" altLang="zh-CN" dirty="0"/>
              <a:t>),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  ALU_MUL -&gt; (</a:t>
            </a:r>
            <a:r>
              <a:rPr lang="en-US" altLang="zh-CN" dirty="0" err="1"/>
              <a:t>io.A</a:t>
            </a:r>
            <a:r>
              <a:rPr lang="en-US" altLang="zh-CN" dirty="0"/>
              <a:t> * </a:t>
            </a:r>
            <a:r>
              <a:rPr lang="en-US" altLang="zh-CN" dirty="0" err="1"/>
              <a:t>io.B</a:t>
            </a:r>
            <a:r>
              <a:rPr lang="en-US" altLang="zh-CN" dirty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99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54630-5A80-4911-8517-8814442D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的实现</a:t>
            </a:r>
            <a:r>
              <a:rPr lang="en-US" altLang="zh-CN" dirty="0"/>
              <a:t>——</a:t>
            </a:r>
            <a:r>
              <a:rPr lang="zh-CN" altLang="en-US" dirty="0"/>
              <a:t>生成</a:t>
            </a:r>
            <a:r>
              <a:rPr lang="en-US" altLang="zh-CN" dirty="0"/>
              <a:t>Verilog</a:t>
            </a:r>
            <a:r>
              <a:rPr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85AA6-1DCF-4293-A24A-1A0D1437C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// </a:t>
            </a:r>
            <a:r>
              <a:rPr lang="en-US" altLang="zh-CN" dirty="0" err="1"/>
              <a:t>src</a:t>
            </a:r>
            <a:r>
              <a:rPr lang="en-US" altLang="zh-CN" dirty="0"/>
              <a:t>/main/</a:t>
            </a:r>
            <a:r>
              <a:rPr lang="en-US" altLang="zh-CN" dirty="0" err="1"/>
              <a:t>scala</a:t>
            </a:r>
            <a:r>
              <a:rPr lang="en-US" altLang="zh-CN" dirty="0"/>
              <a:t>/ALU/</a:t>
            </a:r>
            <a:r>
              <a:rPr lang="en-US" altLang="zh-CN" dirty="0" err="1"/>
              <a:t>Main.scala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package ALU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object Main extends App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(new chisel3.stage.ChiselStage).</a:t>
            </a:r>
            <a:r>
              <a:rPr lang="en-US" altLang="zh-CN" dirty="0" err="1"/>
              <a:t>emitVerilog</a:t>
            </a:r>
            <a:r>
              <a:rPr lang="en-US" altLang="zh-CN" dirty="0"/>
              <a:t>(new ALU)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$</a:t>
            </a:r>
            <a:r>
              <a:rPr lang="zh-CN" altLang="en-US" dirty="0"/>
              <a:t> </a:t>
            </a:r>
            <a:r>
              <a:rPr lang="en-US" altLang="zh-CN" dirty="0" err="1"/>
              <a:t>sbt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44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54630-5A80-4911-8517-8814442D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多周期乘法器的实现</a:t>
            </a:r>
            <a:r>
              <a:rPr lang="en-US" altLang="zh-CN" dirty="0"/>
              <a:t>——</a:t>
            </a:r>
            <a:r>
              <a:rPr lang="zh-CN" altLang="en-US" dirty="0"/>
              <a:t>实现逻辑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765019AB-0089-4598-AFB9-BFF195636F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17570" y="1846263"/>
            <a:ext cx="3097497" cy="4022725"/>
          </a:xfrm>
        </p:spPr>
      </p:pic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AE10EF8-B1E6-4B15-892A-8AECBFA119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需要对寄存器进行多次操作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因此需要多个时钟周期来完成</a:t>
            </a:r>
          </a:p>
        </p:txBody>
      </p:sp>
    </p:spTree>
    <p:extLst>
      <p:ext uri="{BB962C8B-B14F-4D97-AF65-F5344CB8AC3E}">
        <p14:creationId xmlns:p14="http://schemas.microsoft.com/office/powerpoint/2010/main" val="288630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54630-5A80-4911-8517-8814442D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多周期乘法器的实现</a:t>
            </a:r>
            <a:r>
              <a:rPr lang="en-US" altLang="zh-CN" dirty="0"/>
              <a:t>——</a:t>
            </a:r>
            <a:r>
              <a:rPr lang="zh-CN" altLang="en-US" dirty="0"/>
              <a:t>内部结构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4CCA2FA-3486-4B09-BFE3-BAAC64654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1394" y="2452492"/>
            <a:ext cx="4829849" cy="2810267"/>
          </a:xfr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F58498F-3F58-45D9-B86C-4E4120743A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两个</a:t>
            </a:r>
            <a:r>
              <a:rPr lang="en-US" altLang="zh-CN" dirty="0"/>
              <a:t>64bit</a:t>
            </a:r>
            <a:r>
              <a:rPr lang="zh-CN" altLang="en-US" dirty="0"/>
              <a:t>寄存器用于存放乘数和乘积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一个</a:t>
            </a:r>
            <a:r>
              <a:rPr lang="en-US" altLang="zh-CN" dirty="0"/>
              <a:t>32bit</a:t>
            </a:r>
            <a:r>
              <a:rPr lang="zh-CN" altLang="en-US" dirty="0"/>
              <a:t>寄存器用于存放乘数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用于加法的</a:t>
            </a:r>
            <a:r>
              <a:rPr lang="en-US" altLang="zh-CN" dirty="0"/>
              <a:t>ALU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控制</a:t>
            </a:r>
            <a:r>
              <a:rPr lang="en-US" altLang="zh-CN" dirty="0"/>
              <a:t>ALU</a:t>
            </a:r>
            <a:r>
              <a:rPr lang="zh-CN" altLang="en-US" dirty="0"/>
              <a:t>以及移位操作</a:t>
            </a:r>
          </a:p>
        </p:txBody>
      </p:sp>
    </p:spTree>
    <p:extLst>
      <p:ext uri="{BB962C8B-B14F-4D97-AF65-F5344CB8AC3E}">
        <p14:creationId xmlns:p14="http://schemas.microsoft.com/office/powerpoint/2010/main" val="179177942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</TotalTime>
  <Words>1328</Words>
  <Application>Microsoft Office PowerPoint</Application>
  <PresentationFormat>宽屏</PresentationFormat>
  <Paragraphs>192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Consolas</vt:lpstr>
      <vt:lpstr>Wingdings</vt:lpstr>
      <vt:lpstr>回顾</vt:lpstr>
      <vt:lpstr>实验1 加法器和乘法器实验</vt:lpstr>
      <vt:lpstr>实验过程</vt:lpstr>
      <vt:lpstr>实验环境的搭建</vt:lpstr>
      <vt:lpstr>ALU的实现——了解Chisel语言</vt:lpstr>
      <vt:lpstr>ALU的实现——设计模块端口</vt:lpstr>
      <vt:lpstr>ALU的实现——设计实现逻辑</vt:lpstr>
      <vt:lpstr>ALU的实现——生成Verilog代码</vt:lpstr>
      <vt:lpstr>多周期乘法器的实现——实现逻辑</vt:lpstr>
      <vt:lpstr>多周期乘法器的实现——内部结构</vt:lpstr>
      <vt:lpstr>多周期乘法器的实现——定义端口</vt:lpstr>
      <vt:lpstr>多周期乘法器的实现——定义寄存器</vt:lpstr>
      <vt:lpstr>寄存器——上升沿写入</vt:lpstr>
      <vt:lpstr>多周期乘法器的实现——计算逻辑</vt:lpstr>
      <vt:lpstr>Verilator仿真</vt:lpstr>
      <vt:lpstr>根据Verilog文件编译C++等价类模型</vt:lpstr>
      <vt:lpstr>编写C++ harness</vt:lpstr>
      <vt:lpstr>执行仿真并查看波形图</vt:lpstr>
      <vt:lpstr>对多周期乘法器进行仿真</vt:lpstr>
      <vt:lpstr>乘法器仿真——逐个时钟周期</vt:lpstr>
      <vt:lpstr>FPGA烧写</vt:lpstr>
      <vt:lpstr>在FPGA上运行乘法器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实验1 加法器和乘法器实验</dc:title>
  <dc:creator>黄 尚斌</dc:creator>
  <cp:lastModifiedBy>黄 尚斌</cp:lastModifiedBy>
  <cp:revision>80</cp:revision>
  <dcterms:created xsi:type="dcterms:W3CDTF">2021-10-14T12:47:08Z</dcterms:created>
  <dcterms:modified xsi:type="dcterms:W3CDTF">2021-10-14T16:02:00Z</dcterms:modified>
</cp:coreProperties>
</file>