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8"/>
  </p:notesMasterIdLst>
  <p:sldIdLst>
    <p:sldId id="492" r:id="rId2"/>
    <p:sldId id="555" r:id="rId3"/>
    <p:sldId id="493" r:id="rId4"/>
    <p:sldId id="494" r:id="rId5"/>
    <p:sldId id="505" r:id="rId6"/>
    <p:sldId id="503" r:id="rId7"/>
    <p:sldId id="537" r:id="rId8"/>
    <p:sldId id="496" r:id="rId9"/>
    <p:sldId id="502" r:id="rId10"/>
    <p:sldId id="554" r:id="rId11"/>
    <p:sldId id="508" r:id="rId12"/>
    <p:sldId id="507" r:id="rId13"/>
    <p:sldId id="510" r:id="rId14"/>
    <p:sldId id="553" r:id="rId15"/>
    <p:sldId id="552" r:id="rId16"/>
    <p:sldId id="509" r:id="rId17"/>
    <p:sldId id="497" r:id="rId18"/>
    <p:sldId id="512" r:id="rId19"/>
    <p:sldId id="513" r:id="rId20"/>
    <p:sldId id="514" r:id="rId21"/>
    <p:sldId id="515" r:id="rId22"/>
    <p:sldId id="516" r:id="rId23"/>
    <p:sldId id="517" r:id="rId24"/>
    <p:sldId id="518" r:id="rId25"/>
    <p:sldId id="498" r:id="rId26"/>
    <p:sldId id="520" r:id="rId27"/>
    <p:sldId id="519" r:id="rId28"/>
    <p:sldId id="522" r:id="rId29"/>
    <p:sldId id="499" r:id="rId30"/>
    <p:sldId id="521" r:id="rId31"/>
    <p:sldId id="542" r:id="rId32"/>
    <p:sldId id="543" r:id="rId33"/>
    <p:sldId id="544" r:id="rId34"/>
    <p:sldId id="545" r:id="rId35"/>
    <p:sldId id="546" r:id="rId36"/>
    <p:sldId id="500" r:id="rId37"/>
    <p:sldId id="528" r:id="rId38"/>
    <p:sldId id="533" r:id="rId39"/>
    <p:sldId id="535" r:id="rId40"/>
    <p:sldId id="531" r:id="rId41"/>
    <p:sldId id="548" r:id="rId42"/>
    <p:sldId id="551" r:id="rId43"/>
    <p:sldId id="529" r:id="rId44"/>
    <p:sldId id="530" r:id="rId45"/>
    <p:sldId id="501" r:id="rId46"/>
    <p:sldId id="536" r:id="rId47"/>
  </p:sldIdLst>
  <p:sldSz cx="9144000" cy="6858000" type="screen4x3"/>
  <p:notesSz cx="6858000" cy="9144000"/>
  <p:defaultTextStyle>
    <a:defPPr>
      <a:defRPr lang="zh-CN"/>
    </a:defPPr>
    <a:lvl1pPr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varScale="1">
        <p:scale>
          <a:sx n="116" d="100"/>
          <a:sy n="116" d="100"/>
        </p:scale>
        <p:origin x="149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C352E2E-7924-49FC-B2B6-189D70A4F24F}" type="datetimeFigureOut">
              <a:rPr lang="zh-CN" altLang="en-US"/>
              <a:pPr>
                <a:defRPr/>
              </a:pPr>
              <a:t>2019/9/11</a:t>
            </a:fld>
            <a:endParaRPr lang="en-US" altLang="zh-CN"/>
          </a:p>
        </p:txBody>
      </p:sp>
      <p:sp>
        <p:nvSpPr>
          <p:cNvPr id="922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BB21CE47-EB6E-45E3-8018-19D45F8C216A}" type="slidenum">
              <a:rPr lang="zh-CN" altLang="en-US"/>
              <a:pPr/>
              <a:t>‹#›</a:t>
            </a:fld>
            <a:endParaRPr lang="en-US" altLang="zh-CN"/>
          </a:p>
        </p:txBody>
      </p:sp>
    </p:spTree>
    <p:extLst>
      <p:ext uri="{BB962C8B-B14F-4D97-AF65-F5344CB8AC3E}">
        <p14:creationId xmlns:p14="http://schemas.microsoft.com/office/powerpoint/2010/main" val="3937270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xfrm>
            <a:off x="1400175" y="879475"/>
            <a:ext cx="4057650" cy="3043238"/>
          </a:xfrm>
        </p:spPr>
      </p:sp>
      <p:sp>
        <p:nvSpPr>
          <p:cNvPr id="22531" name="Rectangle 1027"/>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smtClean="0"/>
          </a:p>
        </p:txBody>
      </p:sp>
    </p:spTree>
    <p:extLst>
      <p:ext uri="{BB962C8B-B14F-4D97-AF65-F5344CB8AC3E}">
        <p14:creationId xmlns:p14="http://schemas.microsoft.com/office/powerpoint/2010/main" val="379889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2903D3A7-A7AC-4BA0-9EF5-CBDC27F1C20C}" type="slidenum">
              <a:rPr lang="zh-CN" altLang="en-US" sz="1200" baseline="0">
                <a:latin typeface="Garamond" pitchFamily="18" charset="0"/>
              </a:rPr>
              <a:pPr algn="r"/>
              <a:t>31</a:t>
            </a:fld>
            <a:endParaRPr lang="en-US" altLang="zh-CN" sz="1200" baseline="0">
              <a:latin typeface="Garamond" pitchFamily="18" charset="0"/>
            </a:endParaRPr>
          </a:p>
        </p:txBody>
      </p:sp>
      <p:sp>
        <p:nvSpPr>
          <p:cNvPr id="43011" name="Rectangle 2"/>
          <p:cNvSpPr>
            <a:spLocks noGrp="1" noRot="1" noChangeAspect="1" noChangeArrowheads="1" noTextEdit="1"/>
          </p:cNvSpPr>
          <p:nvPr>
            <p:ph type="sldImg"/>
          </p:nvPr>
        </p:nvSpPr>
        <p:spPr>
          <a:xfrm>
            <a:off x="1143000" y="687388"/>
            <a:ext cx="4573588" cy="3430587"/>
          </a:xfrm>
        </p:spPr>
      </p:sp>
      <p:sp>
        <p:nvSpPr>
          <p:cNvPr id="43012"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smtClean="0"/>
          </a:p>
        </p:txBody>
      </p:sp>
    </p:spTree>
    <p:extLst>
      <p:ext uri="{BB962C8B-B14F-4D97-AF65-F5344CB8AC3E}">
        <p14:creationId xmlns:p14="http://schemas.microsoft.com/office/powerpoint/2010/main" val="390778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650DB964-6C04-44C4-9D42-8A164FC409F8}" type="slidenum">
              <a:rPr lang="zh-CN" altLang="en-US" sz="1200" baseline="0">
                <a:latin typeface="Garamond" pitchFamily="18" charset="0"/>
              </a:rPr>
              <a:pPr algn="r"/>
              <a:t>32</a:t>
            </a:fld>
            <a:endParaRPr lang="en-US" altLang="zh-CN" sz="1200" baseline="0">
              <a:latin typeface="Garamond" pitchFamily="18" charset="0"/>
            </a:endParaRPr>
          </a:p>
        </p:txBody>
      </p:sp>
      <p:sp>
        <p:nvSpPr>
          <p:cNvPr id="45059" name="Rectangle 2"/>
          <p:cNvSpPr>
            <a:spLocks noGrp="1" noRot="1" noChangeAspect="1" noChangeArrowheads="1" noTextEdit="1"/>
          </p:cNvSpPr>
          <p:nvPr>
            <p:ph type="sldImg"/>
          </p:nvPr>
        </p:nvSpPr>
        <p:spPr>
          <a:xfrm>
            <a:off x="1143000" y="687388"/>
            <a:ext cx="4573588" cy="3430587"/>
          </a:xfrm>
        </p:spPr>
      </p:sp>
      <p:sp>
        <p:nvSpPr>
          <p:cNvPr id="45060"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smtClean="0"/>
          </a:p>
        </p:txBody>
      </p:sp>
    </p:spTree>
    <p:extLst>
      <p:ext uri="{BB962C8B-B14F-4D97-AF65-F5344CB8AC3E}">
        <p14:creationId xmlns:p14="http://schemas.microsoft.com/office/powerpoint/2010/main" val="2104012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98E6525F-10B3-4CB5-962C-7DADD4E8B556}" type="slidenum">
              <a:rPr lang="zh-CN" altLang="en-US" sz="1200" baseline="0">
                <a:latin typeface="Garamond" pitchFamily="18" charset="0"/>
              </a:rPr>
              <a:pPr algn="r"/>
              <a:t>34</a:t>
            </a:fld>
            <a:endParaRPr lang="en-US" altLang="zh-CN" sz="1200" baseline="0">
              <a:latin typeface="Garamond" pitchFamily="18" charset="0"/>
            </a:endParaRPr>
          </a:p>
        </p:txBody>
      </p:sp>
      <p:sp>
        <p:nvSpPr>
          <p:cNvPr id="48131" name="Rectangle 2"/>
          <p:cNvSpPr>
            <a:spLocks noGrp="1" noRot="1" noChangeAspect="1" noChangeArrowheads="1" noTextEdit="1"/>
          </p:cNvSpPr>
          <p:nvPr>
            <p:ph type="sldImg"/>
          </p:nvPr>
        </p:nvSpPr>
        <p:spPr>
          <a:xfrm>
            <a:off x="1143000" y="687388"/>
            <a:ext cx="4573588" cy="3430587"/>
          </a:xfrm>
        </p:spPr>
      </p:sp>
      <p:sp>
        <p:nvSpPr>
          <p:cNvPr id="48132"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endParaRPr lang="zh-CN" altLang="en-US" smtClean="0"/>
          </a:p>
        </p:txBody>
      </p:sp>
    </p:spTree>
    <p:extLst>
      <p:ext uri="{BB962C8B-B14F-4D97-AF65-F5344CB8AC3E}">
        <p14:creationId xmlns:p14="http://schemas.microsoft.com/office/powerpoint/2010/main" val="210881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200" y="8688388"/>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b"/>
          <a:lstStyle>
            <a:lvl1pPr defTabSz="949325">
              <a:defRPr baseline="-25000">
                <a:solidFill>
                  <a:schemeClr val="tx1"/>
                </a:solidFill>
                <a:latin typeface="Arial" pitchFamily="34" charset="0"/>
                <a:ea typeface="宋体" pitchFamily="2" charset="-122"/>
              </a:defRPr>
            </a:lvl1pPr>
            <a:lvl2pPr marL="742950" indent="-285750" defTabSz="949325">
              <a:defRPr baseline="-25000">
                <a:solidFill>
                  <a:schemeClr val="tx1"/>
                </a:solidFill>
                <a:latin typeface="Arial" pitchFamily="34" charset="0"/>
                <a:ea typeface="宋体" pitchFamily="2" charset="-122"/>
              </a:defRPr>
            </a:lvl2pPr>
            <a:lvl3pPr marL="1143000" indent="-228600" defTabSz="949325">
              <a:defRPr baseline="-25000">
                <a:solidFill>
                  <a:schemeClr val="tx1"/>
                </a:solidFill>
                <a:latin typeface="Arial" pitchFamily="34" charset="0"/>
                <a:ea typeface="宋体" pitchFamily="2" charset="-122"/>
              </a:defRPr>
            </a:lvl3pPr>
            <a:lvl4pPr marL="1600200" indent="-228600" defTabSz="949325">
              <a:defRPr baseline="-25000">
                <a:solidFill>
                  <a:schemeClr val="tx1"/>
                </a:solidFill>
                <a:latin typeface="Arial" pitchFamily="34" charset="0"/>
                <a:ea typeface="宋体" pitchFamily="2" charset="-122"/>
              </a:defRPr>
            </a:lvl4pPr>
            <a:lvl5pPr marL="2057400" indent="-228600" defTabSz="949325">
              <a:defRPr baseline="-25000">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r"/>
            <a:fld id="{DB0547A0-A057-42FB-B3B6-284D2CCAB68B}" type="slidenum">
              <a:rPr lang="zh-CN" altLang="en-US" sz="1200" baseline="0">
                <a:latin typeface="Garamond" pitchFamily="18" charset="0"/>
              </a:rPr>
              <a:pPr algn="r"/>
              <a:t>35</a:t>
            </a:fld>
            <a:endParaRPr lang="en-US" altLang="zh-CN" sz="1200" baseline="0">
              <a:latin typeface="Garamond" pitchFamily="18" charset="0"/>
            </a:endParaRPr>
          </a:p>
        </p:txBody>
      </p:sp>
      <p:sp>
        <p:nvSpPr>
          <p:cNvPr id="50179" name="Rectangle 2"/>
          <p:cNvSpPr>
            <a:spLocks noGrp="1" noRot="1" noChangeAspect="1" noChangeArrowheads="1" noTextEdit="1"/>
          </p:cNvSpPr>
          <p:nvPr>
            <p:ph type="sldImg"/>
          </p:nvPr>
        </p:nvSpPr>
        <p:spPr>
          <a:xfrm>
            <a:off x="1143000" y="687388"/>
            <a:ext cx="4573588" cy="3430587"/>
          </a:xfrm>
        </p:spPr>
      </p:sp>
      <p:sp>
        <p:nvSpPr>
          <p:cNvPr id="50180"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109" tIns="47554" rIns="95109" bIns="47554" anchor="t"/>
          <a:lstStyle/>
          <a:p>
            <a:pPr eaLnBrk="1" hangingPunct="1">
              <a:spcBef>
                <a:spcPct val="0"/>
              </a:spcBef>
            </a:pPr>
            <a:r>
              <a:rPr lang="en-US" altLang="zh-CN" sz="1000" smtClean="0"/>
              <a:t>Sun and Java are trademarks of Sun Microsystems, Inc.  SPARC is a trademark of SPARC International, Inc.  Intel and Pentium are trademarks of Intel Corporation.  IBM and PowerPC are trademarks of IBM Corporation.  AMD and Athlon and trademarks of Advanced Micro Devices, Inc.</a:t>
            </a:r>
          </a:p>
          <a:p>
            <a:pPr eaLnBrk="1" hangingPunct="1"/>
            <a:endParaRPr lang="en-US" altLang="zh-CN" smtClean="0"/>
          </a:p>
        </p:txBody>
      </p:sp>
    </p:spTree>
    <p:extLst>
      <p:ext uri="{BB962C8B-B14F-4D97-AF65-F5344CB8AC3E}">
        <p14:creationId xmlns:p14="http://schemas.microsoft.com/office/powerpoint/2010/main" val="2082221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400175" y="879475"/>
            <a:ext cx="4057650" cy="3043238"/>
          </a:xfrm>
        </p:spPr>
      </p:sp>
      <p:sp>
        <p:nvSpPr>
          <p:cNvPr id="59395"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41" tIns="45411" rIns="92241" bIns="45411" anchor="t"/>
          <a:lstStyle/>
          <a:p>
            <a:endParaRPr lang="en-US" altLang="zh-CN" smtClean="0"/>
          </a:p>
        </p:txBody>
      </p:sp>
    </p:spTree>
    <p:extLst>
      <p:ext uri="{BB962C8B-B14F-4D97-AF65-F5344CB8AC3E}">
        <p14:creationId xmlns:p14="http://schemas.microsoft.com/office/powerpoint/2010/main" val="1697942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515938" y="4341813"/>
            <a:ext cx="5910262"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5" tIns="44444" rIns="90475" bIns="44444" anchor="t"/>
          <a:lstStyle/>
          <a:p>
            <a:pPr defTabSz="457200">
              <a:spcBef>
                <a:spcPct val="0"/>
              </a:spcBef>
            </a:pPr>
            <a:endParaRPr lang="en-US" altLang="zh-CN" smtClean="0"/>
          </a:p>
        </p:txBody>
      </p:sp>
      <p:sp>
        <p:nvSpPr>
          <p:cNvPr id="61443" name="Rectangle 3"/>
          <p:cNvSpPr>
            <a:spLocks noGrp="1" noRot="1" noChangeAspect="1" noChangeArrowheads="1" noTextEdit="1"/>
          </p:cNvSpPr>
          <p:nvPr>
            <p:ph type="sldImg"/>
          </p:nvPr>
        </p:nvSpPr>
        <p:spPr>
          <a:xfrm>
            <a:off x="1158875" y="587375"/>
            <a:ext cx="4552950" cy="3416300"/>
          </a:xfrm>
          <a:ln>
            <a:solidFill>
              <a:srgbClr val="000000"/>
            </a:solidFill>
            <a:miter lim="800000"/>
            <a:headEnd/>
            <a:tailEnd/>
          </a:ln>
        </p:spPr>
      </p:sp>
    </p:spTree>
    <p:extLst>
      <p:ext uri="{BB962C8B-B14F-4D97-AF65-F5344CB8AC3E}">
        <p14:creationId xmlns:p14="http://schemas.microsoft.com/office/powerpoint/2010/main" val="3166516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7" name="Freeform 7"/>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6FB366A3-42FC-4E2A-B43D-C6ED82A17CAD}" type="datetime1">
              <a:rPr lang="zh-CN" altLang="en-US" smtClean="0"/>
              <a:t>2019/9/11</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ltLang="zh-CN"/>
              <a:t>Lecture 1</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6780BF31-6969-4679-AEDD-675475D729C6}" type="slidenum">
              <a:rPr lang="en-US" altLang="zh-CN"/>
              <a:pPr/>
              <a:t>‹#›</a:t>
            </a:fld>
            <a:endParaRPr lang="en-US" altLang="zh-CN"/>
          </a:p>
        </p:txBody>
      </p:sp>
    </p:spTree>
    <p:extLst>
      <p:ext uri="{BB962C8B-B14F-4D97-AF65-F5344CB8AC3E}">
        <p14:creationId xmlns:p14="http://schemas.microsoft.com/office/powerpoint/2010/main" val="469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3EC535C-1586-4DBF-B8C4-2D650EED9479}" type="datetime1">
              <a:rPr lang="zh-CN" altLang="en-US" smtClean="0"/>
              <a:t>2019/9/11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81F7B52C-E413-4FBF-9934-7A90839F08AB}" type="slidenum">
              <a:rPr lang="en-US" altLang="zh-CN"/>
              <a:pPr/>
              <a:t>‹#›</a:t>
            </a:fld>
            <a:endParaRPr lang="en-US" altLang="zh-CN"/>
          </a:p>
        </p:txBody>
      </p:sp>
    </p:spTree>
    <p:extLst>
      <p:ext uri="{BB962C8B-B14F-4D97-AF65-F5344CB8AC3E}">
        <p14:creationId xmlns:p14="http://schemas.microsoft.com/office/powerpoint/2010/main" val="11686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4BCC7B6-2BBF-4A2C-A102-28BE73DC1AC3}" type="datetime1">
              <a:rPr lang="zh-CN" altLang="en-US" smtClean="0"/>
              <a:t>2019/9/11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536E6215-C758-4981-8506-12FD43EE7D68}" type="slidenum">
              <a:rPr lang="en-US" altLang="zh-CN"/>
              <a:pPr/>
              <a:t>‹#›</a:t>
            </a:fld>
            <a:endParaRPr lang="en-US" altLang="zh-CN"/>
          </a:p>
        </p:txBody>
      </p:sp>
    </p:spTree>
    <p:extLst>
      <p:ext uri="{BB962C8B-B14F-4D97-AF65-F5344CB8AC3E}">
        <p14:creationId xmlns:p14="http://schemas.microsoft.com/office/powerpoint/2010/main" val="149417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Title 6"/>
          <p:cNvSpPr>
            <a:spLocks noGrp="1"/>
          </p:cNvSpPr>
          <p:nvPr>
            <p:ph type="title"/>
          </p:nvPr>
        </p:nvSpPr>
        <p:spPr/>
        <p:txBody>
          <a:bodyPr rtlCol="0"/>
          <a:lstStyle>
            <a:extLst/>
          </a:lstStyle>
          <a:p>
            <a:r>
              <a:rPr lang="en-US" altLang="zh-CN"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9EA1EDB9-E226-43CE-B67A-0D804A83819D}" type="datetime1">
              <a:rPr lang="zh-CN" altLang="en-US" smtClean="0"/>
              <a:t>2019/9/11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6" name="Slide Number Placeholder 17"/>
          <p:cNvSpPr>
            <a:spLocks noGrp="1"/>
          </p:cNvSpPr>
          <p:nvPr>
            <p:ph type="sldNum" sz="quarter" idx="12"/>
          </p:nvPr>
        </p:nvSpPr>
        <p:spPr/>
        <p:txBody>
          <a:bodyPr/>
          <a:lstStyle>
            <a:lvl1pPr>
              <a:defRPr/>
            </a:lvl1pPr>
          </a:lstStyle>
          <a:p>
            <a:fld id="{71ACCE32-B354-4363-B592-FC2B88849A5D}" type="slidenum">
              <a:rPr lang="en-US" altLang="zh-CN"/>
              <a:pPr/>
              <a:t>‹#›</a:t>
            </a:fld>
            <a:endParaRPr lang="en-US" altLang="zh-CN"/>
          </a:p>
        </p:txBody>
      </p:sp>
    </p:spTree>
    <p:extLst>
      <p:ext uri="{BB962C8B-B14F-4D97-AF65-F5344CB8AC3E}">
        <p14:creationId xmlns:p14="http://schemas.microsoft.com/office/powerpoint/2010/main" val="123258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extLst/>
          </a:lstStyle>
          <a:p>
            <a:pPr>
              <a:defRPr/>
            </a:pPr>
            <a:fld id="{F7C3A48F-EC5C-497D-8C1C-40781634D7A7}" type="datetime1">
              <a:rPr lang="zh-CN" altLang="en-US" smtClean="0"/>
              <a:t>2019/9/11</a:t>
            </a:fld>
            <a:endParaRPr lang="en-US"/>
          </a:p>
        </p:txBody>
      </p:sp>
      <p:sp>
        <p:nvSpPr>
          <p:cNvPr id="5" name="Footer Placeholder 4"/>
          <p:cNvSpPr>
            <a:spLocks noGrp="1"/>
          </p:cNvSpPr>
          <p:nvPr>
            <p:ph type="ftr" sz="quarter" idx="11"/>
          </p:nvPr>
        </p:nvSpPr>
        <p:spPr/>
        <p:txBody>
          <a:bodyPr/>
          <a:lstStyle>
            <a:lvl1pPr>
              <a:defRPr/>
            </a:lvl1pPr>
            <a:extLst/>
          </a:lstStyle>
          <a:p>
            <a:pPr>
              <a:defRPr/>
            </a:pPr>
            <a:r>
              <a:rPr lang="en-US" altLang="zh-CN"/>
              <a:t>Lecture 1</a:t>
            </a:r>
          </a:p>
        </p:txBody>
      </p:sp>
      <p:sp>
        <p:nvSpPr>
          <p:cNvPr id="6" name="Slide Number Placeholder 5"/>
          <p:cNvSpPr>
            <a:spLocks noGrp="1"/>
          </p:cNvSpPr>
          <p:nvPr>
            <p:ph type="sldNum" sz="quarter" idx="12"/>
          </p:nvPr>
        </p:nvSpPr>
        <p:spPr/>
        <p:txBody>
          <a:bodyPr/>
          <a:lstStyle>
            <a:lvl1pPr>
              <a:defRPr/>
            </a:lvl1pPr>
          </a:lstStyle>
          <a:p>
            <a:fld id="{227E610A-00EB-4185-BF87-01FD08CF2DA0}" type="slidenum">
              <a:rPr lang="en-US" altLang="zh-CN"/>
              <a:pPr/>
              <a:t>‹#›</a:t>
            </a:fld>
            <a:endParaRPr lang="en-US" altLang="zh-CN"/>
          </a:p>
        </p:txBody>
      </p:sp>
    </p:spTree>
    <p:extLst>
      <p:ext uri="{BB962C8B-B14F-4D97-AF65-F5344CB8AC3E}">
        <p14:creationId xmlns:p14="http://schemas.microsoft.com/office/powerpoint/2010/main" val="529843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Title 7"/>
          <p:cNvSpPr>
            <a:spLocks noGrp="1"/>
          </p:cNvSpPr>
          <p:nvPr>
            <p:ph type="title"/>
          </p:nvPr>
        </p:nvSpPr>
        <p:spPr/>
        <p:txBody>
          <a:bodyPr rtlCol="0"/>
          <a:lstStyle>
            <a:extLst/>
          </a:lstStyle>
          <a:p>
            <a:r>
              <a:rPr lang="en-US" altLang="zh-CN"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064973DE-C212-4F28-8D97-459931B1C430}" type="datetime1">
              <a:rPr lang="zh-CN" altLang="en-US" smtClean="0"/>
              <a:t>2019/9/11</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A45CE9D1-7CF3-4853-92CE-5B97A50E5063}" type="slidenum">
              <a:rPr lang="en-US" altLang="zh-CN"/>
              <a:pPr/>
              <a:t>‹#›</a:t>
            </a:fld>
            <a:endParaRPr lang="en-US" altLang="zh-CN"/>
          </a:p>
        </p:txBody>
      </p:sp>
    </p:spTree>
    <p:extLst>
      <p:ext uri="{BB962C8B-B14F-4D97-AF65-F5344CB8AC3E}">
        <p14:creationId xmlns:p14="http://schemas.microsoft.com/office/powerpoint/2010/main" val="33637899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D54C6BC6-2F19-41B1-B45B-0F4110DFB05F}" type="datetime1">
              <a:rPr lang="zh-CN" altLang="en-US" smtClean="0"/>
              <a:t>2019/9/11</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Lecture 1</a:t>
            </a:r>
          </a:p>
        </p:txBody>
      </p:sp>
      <p:sp>
        <p:nvSpPr>
          <p:cNvPr id="9" name="Slide Number Placeholder 8"/>
          <p:cNvSpPr>
            <a:spLocks noGrp="1"/>
          </p:cNvSpPr>
          <p:nvPr>
            <p:ph type="sldNum" sz="quarter" idx="12"/>
          </p:nvPr>
        </p:nvSpPr>
        <p:spPr/>
        <p:txBody>
          <a:bodyPr/>
          <a:lstStyle>
            <a:lvl1pPr>
              <a:defRPr/>
            </a:lvl1pPr>
          </a:lstStyle>
          <a:p>
            <a:fld id="{90C94D79-6E59-4B38-B1B9-62DF4E435AF1}" type="slidenum">
              <a:rPr lang="en-US" altLang="zh-CN"/>
              <a:pPr/>
              <a:t>‹#›</a:t>
            </a:fld>
            <a:endParaRPr lang="en-US" altLang="zh-CN"/>
          </a:p>
        </p:txBody>
      </p:sp>
    </p:spTree>
    <p:extLst>
      <p:ext uri="{BB962C8B-B14F-4D97-AF65-F5344CB8AC3E}">
        <p14:creationId xmlns:p14="http://schemas.microsoft.com/office/powerpoint/2010/main" val="29429579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B0002469-D34D-4F7D-83E1-D85AD6A838F5}" type="datetime1">
              <a:rPr lang="zh-CN" altLang="en-US" smtClean="0"/>
              <a:t>2019/9/11</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ltLang="zh-CN"/>
              <a:t>Lecture 1</a:t>
            </a:r>
          </a:p>
        </p:txBody>
      </p:sp>
      <p:sp>
        <p:nvSpPr>
          <p:cNvPr id="5" name="Slide Number Placeholder 4"/>
          <p:cNvSpPr>
            <a:spLocks noGrp="1"/>
          </p:cNvSpPr>
          <p:nvPr>
            <p:ph type="sldNum" sz="quarter" idx="12"/>
          </p:nvPr>
        </p:nvSpPr>
        <p:spPr/>
        <p:txBody>
          <a:bodyPr/>
          <a:lstStyle>
            <a:lvl1pPr>
              <a:defRPr/>
            </a:lvl1pPr>
          </a:lstStyle>
          <a:p>
            <a:fld id="{6DEC5D64-06C0-485B-8CA7-381F4A2D38B1}" type="slidenum">
              <a:rPr lang="en-US" altLang="zh-CN"/>
              <a:pPr/>
              <a:t>‹#›</a:t>
            </a:fld>
            <a:endParaRPr lang="en-US" altLang="zh-CN"/>
          </a:p>
        </p:txBody>
      </p:sp>
    </p:spTree>
    <p:extLst>
      <p:ext uri="{BB962C8B-B14F-4D97-AF65-F5344CB8AC3E}">
        <p14:creationId xmlns:p14="http://schemas.microsoft.com/office/powerpoint/2010/main" val="768539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184B2CF-1D82-4293-996D-975AFFCBA2CF}" type="datetime1">
              <a:rPr lang="zh-CN" altLang="en-US" smtClean="0"/>
              <a:t>2019/9/11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ltLang="zh-CN"/>
              <a:t>Lecture 1</a:t>
            </a:r>
          </a:p>
        </p:txBody>
      </p:sp>
      <p:sp>
        <p:nvSpPr>
          <p:cNvPr id="4" name="Slide Number Placeholder 17"/>
          <p:cNvSpPr>
            <a:spLocks noGrp="1"/>
          </p:cNvSpPr>
          <p:nvPr>
            <p:ph type="sldNum" sz="quarter" idx="12"/>
          </p:nvPr>
        </p:nvSpPr>
        <p:spPr/>
        <p:txBody>
          <a:bodyPr/>
          <a:lstStyle>
            <a:lvl1pPr>
              <a:defRPr/>
            </a:lvl1pPr>
          </a:lstStyle>
          <a:p>
            <a:fld id="{9E84A4AB-ED2B-4311-95F3-636A44381DF0}" type="slidenum">
              <a:rPr lang="en-US" altLang="zh-CN"/>
              <a:pPr/>
              <a:t>‹#›</a:t>
            </a:fld>
            <a:endParaRPr lang="en-US" altLang="zh-CN"/>
          </a:p>
        </p:txBody>
      </p:sp>
    </p:spTree>
    <p:extLst>
      <p:ext uri="{BB962C8B-B14F-4D97-AF65-F5344CB8AC3E}">
        <p14:creationId xmlns:p14="http://schemas.microsoft.com/office/powerpoint/2010/main" val="244677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4B8B303A-BCAE-4EE4-B6DC-4B371BC6BB2D}" type="datetime1">
              <a:rPr lang="zh-CN" altLang="en-US" smtClean="0"/>
              <a:t>2019/9/11</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Lecture 1</a:t>
            </a:r>
          </a:p>
        </p:txBody>
      </p:sp>
      <p:sp>
        <p:nvSpPr>
          <p:cNvPr id="7" name="Slide Number Placeholder 6"/>
          <p:cNvSpPr>
            <a:spLocks noGrp="1"/>
          </p:cNvSpPr>
          <p:nvPr>
            <p:ph type="sldNum" sz="quarter" idx="12"/>
          </p:nvPr>
        </p:nvSpPr>
        <p:spPr/>
        <p:txBody>
          <a:bodyPr/>
          <a:lstStyle>
            <a:lvl1pPr>
              <a:defRPr/>
            </a:lvl1pPr>
          </a:lstStyle>
          <a:p>
            <a:fld id="{02640A9E-251A-49F1-9946-B87CB27634F3}" type="slidenum">
              <a:rPr lang="en-US" altLang="zh-CN"/>
              <a:pPr/>
              <a:t>‹#›</a:t>
            </a:fld>
            <a:endParaRPr lang="en-US" altLang="zh-CN"/>
          </a:p>
        </p:txBody>
      </p:sp>
    </p:spTree>
    <p:extLst>
      <p:ext uri="{BB962C8B-B14F-4D97-AF65-F5344CB8AC3E}">
        <p14:creationId xmlns:p14="http://schemas.microsoft.com/office/powerpoint/2010/main" val="10202211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6" name="Freeform 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altLang="zh-CN"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ltLang="zh-CN"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E6EEC647-12D9-46A3-8D72-B9CA8F921D6A}" type="datetime1">
              <a:rPr lang="zh-CN" altLang="en-US" smtClean="0"/>
              <a:t>2019/9/11</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ltLang="zh-CN"/>
              <a:t>Lecture 1</a:t>
            </a:r>
          </a:p>
        </p:txBody>
      </p:sp>
      <p:sp>
        <p:nvSpPr>
          <p:cNvPr id="13" name="Slide Number Placeholder 6"/>
          <p:cNvSpPr>
            <a:spLocks noGrp="1"/>
          </p:cNvSpPr>
          <p:nvPr>
            <p:ph type="sldNum" sz="quarter" idx="12"/>
          </p:nvPr>
        </p:nvSpPr>
        <p:spPr/>
        <p:txBody>
          <a:bodyPr/>
          <a:lstStyle>
            <a:lvl1pPr>
              <a:defRPr/>
            </a:lvl1pPr>
          </a:lstStyle>
          <a:p>
            <a:fld id="{9BE4B63C-690B-4BAD-9282-2BBC1907B4B4}" type="slidenum">
              <a:rPr lang="en-US" altLang="zh-CN"/>
              <a:pPr/>
              <a:t>‹#›</a:t>
            </a:fld>
            <a:endParaRPr lang="en-US" altLang="zh-CN"/>
          </a:p>
        </p:txBody>
      </p:sp>
    </p:spTree>
    <p:extLst>
      <p:ext uri="{BB962C8B-B14F-4D97-AF65-F5344CB8AC3E}">
        <p14:creationId xmlns:p14="http://schemas.microsoft.com/office/powerpoint/2010/main" val="308839407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altLang="zh-CN"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2A910CED-867C-4EBD-A001-3654AEC07051}" type="datetime1">
              <a:rPr lang="zh-CN" altLang="en-US" smtClean="0"/>
              <a:t>2019/9/11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smtClean="0">
                <a:solidFill>
                  <a:schemeClr val="tx1"/>
                </a:solidFill>
              </a:defRPr>
            </a:lvl1pPr>
            <a:extLst/>
          </a:lstStyle>
          <a:p>
            <a:pPr>
              <a:defRPr/>
            </a:pPr>
            <a:r>
              <a:rPr lang="en-US" altLang="zh-CN"/>
              <a:t>Lecture 1</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4BAD579C-C2B2-4F69-9575-A9CC3076294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92" r:id="rId2"/>
    <p:sldLayoutId id="2147483697" r:id="rId3"/>
    <p:sldLayoutId id="2147483698" r:id="rId4"/>
    <p:sldLayoutId id="2147483699" r:id="rId5"/>
    <p:sldLayoutId id="2147483700" r:id="rId6"/>
    <p:sldLayoutId id="2147483693" r:id="rId7"/>
    <p:sldLayoutId id="2147483701" r:id="rId8"/>
    <p:sldLayoutId id="2147483702" r:id="rId9"/>
    <p:sldLayoutId id="2147483694" r:id="rId10"/>
    <p:sldLayoutId id="2147483695" r:id="rId11"/>
  </p:sldLayoutIdLst>
  <p:hf sldNum="0" hdr="0" ft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49" charset="-122"/>
        </a:defRPr>
      </a:lvl2pPr>
      <a:lvl3pPr algn="l" rtl="0" fontAlgn="base">
        <a:spcBef>
          <a:spcPct val="0"/>
        </a:spcBef>
        <a:spcAft>
          <a:spcPct val="0"/>
        </a:spcAft>
        <a:defRPr sz="4100" b="1">
          <a:solidFill>
            <a:schemeClr val="tx2"/>
          </a:solidFill>
          <a:latin typeface="Lucida Sans Unicode" pitchFamily="34" charset="0"/>
          <a:ea typeface="黑体" pitchFamily="49" charset="-122"/>
        </a:defRPr>
      </a:lvl3pPr>
      <a:lvl4pPr algn="l" rtl="0" fontAlgn="base">
        <a:spcBef>
          <a:spcPct val="0"/>
        </a:spcBef>
        <a:spcAft>
          <a:spcPct val="0"/>
        </a:spcAft>
        <a:defRPr sz="4100" b="1">
          <a:solidFill>
            <a:schemeClr val="tx2"/>
          </a:solidFill>
          <a:latin typeface="Lucida Sans Unicode" pitchFamily="34" charset="0"/>
          <a:ea typeface="黑体" pitchFamily="49" charset="-122"/>
        </a:defRPr>
      </a:lvl4pPr>
      <a:lvl5pPr algn="l" rtl="0" fontAlgn="base">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wmf"/><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fchen@sz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turingarchive.org/browse.php/B/12"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book.douban.com/subject/1912519/"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sina.com.cn/s/blog_8045484c0100t9ld.html" TargetMode="External"/><Relationship Id="rId2" Type="http://schemas.openxmlformats.org/officeDocument/2006/relationships/hyperlink" Target="http://acsa.ustc.edu.cn/ics/index.html" TargetMode="External"/><Relationship Id="rId1" Type="http://schemas.openxmlformats.org/officeDocument/2006/relationships/slideLayout" Target="../slideLayouts/slideLayout2.xml"/><Relationship Id="rId4" Type="http://schemas.openxmlformats.org/officeDocument/2006/relationships/hyperlink" Target="http://users.ece.utexas.edu/~patt/09f.30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pPr fontAlgn="auto">
              <a:spcAft>
                <a:spcPts val="0"/>
              </a:spcAft>
              <a:defRPr/>
            </a:pPr>
            <a:r>
              <a:rPr lang="zh-CN" altLang="en-US" dirty="0" smtClean="0"/>
              <a:t>计算机系统 </a:t>
            </a:r>
            <a:r>
              <a:rPr lang="en-US" altLang="zh-CN" dirty="0" smtClean="0"/>
              <a:t>I </a:t>
            </a:r>
            <a:endParaRPr lang="zh-CN" altLang="en-US" dirty="0"/>
          </a:p>
        </p:txBody>
      </p:sp>
      <p:sp>
        <p:nvSpPr>
          <p:cNvPr id="10243" name="Subtitle 7"/>
          <p:cNvSpPr>
            <a:spLocks noGrp="1"/>
          </p:cNvSpPr>
          <p:nvPr>
            <p:ph type="subTitle" idx="1"/>
          </p:nvPr>
        </p:nvSpPr>
        <p:spPr>
          <a:xfrm>
            <a:off x="685800" y="3611563"/>
            <a:ext cx="7772400" cy="1200150"/>
          </a:xfrm>
        </p:spPr>
        <p:txBody>
          <a:bodyPr/>
          <a:lstStyle/>
          <a:p>
            <a:pPr marR="0"/>
            <a:endParaRPr lang="en-US" altLang="zh-CN" smtClean="0"/>
          </a:p>
          <a:p>
            <a:pPr marR="0"/>
            <a:r>
              <a:rPr lang="zh-CN" altLang="en-US" smtClean="0"/>
              <a:t>第一章：简介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queenslandcomputers.com.au/wp-content/uploads/2013/12/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522413"/>
            <a:ext cx="5715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2"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815975"/>
            <a:ext cx="392430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27" descr="Untitl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4950" y="3314700"/>
            <a:ext cx="1684338"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descr="http://cdn2.knowyourmobile.com/sites/knowyourmobilecom/files/styles/gallery_wide/public/4/53/iphone5_ios7.jpg?itok=K4kV7s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650" y="3482975"/>
            <a:ext cx="3529013"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633538"/>
            <a:ext cx="17287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4" descr="sim_mok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288" y="4076700"/>
            <a:ext cx="37433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4149725"/>
            <a:ext cx="3313113"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09" name="Group 20"/>
          <p:cNvGrpSpPr>
            <a:grpSpLocks/>
          </p:cNvGrpSpPr>
          <p:nvPr/>
        </p:nvGrpSpPr>
        <p:grpSpPr bwMode="auto">
          <a:xfrm>
            <a:off x="6516688" y="2060575"/>
            <a:ext cx="2627312" cy="1655763"/>
            <a:chOff x="4241" y="1298"/>
            <a:chExt cx="1452" cy="879"/>
          </a:xfrm>
        </p:grpSpPr>
        <p:pic>
          <p:nvPicPr>
            <p:cNvPr id="21518" name="Picture 31" descr="Untitle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41" y="1298"/>
              <a:ext cx="1452" cy="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21"/>
            <p:cNvSpPr txBox="1">
              <a:spLocks noChangeArrowheads="1"/>
            </p:cNvSpPr>
            <p:nvPr/>
          </p:nvSpPr>
          <p:spPr bwMode="auto">
            <a:xfrm>
              <a:off x="4519" y="1906"/>
              <a:ext cx="90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服务器</a:t>
              </a:r>
              <a:endParaRPr lang="en-US" altLang="zh-CN" sz="2000" b="1" baseline="0">
                <a:solidFill>
                  <a:schemeClr val="bg1"/>
                </a:solidFill>
                <a:latin typeface="Arial" pitchFamily="34" charset="0"/>
                <a:ea typeface="宋体" pitchFamily="2" charset="-122"/>
              </a:endParaRPr>
            </a:p>
          </p:txBody>
        </p:sp>
      </p:grpSp>
      <p:pic>
        <p:nvPicPr>
          <p:cNvPr id="2151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3" y="3219450"/>
            <a:ext cx="18716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1" name="Group 29"/>
          <p:cNvGrpSpPr>
            <a:grpSpLocks/>
          </p:cNvGrpSpPr>
          <p:nvPr/>
        </p:nvGrpSpPr>
        <p:grpSpPr bwMode="auto">
          <a:xfrm>
            <a:off x="6491288" y="504825"/>
            <a:ext cx="2089150" cy="1152525"/>
            <a:chOff x="3560" y="1480"/>
            <a:chExt cx="897" cy="400"/>
          </a:xfrm>
        </p:grpSpPr>
        <p:pic>
          <p:nvPicPr>
            <p:cNvPr id="21516" name="Picture 33" descr="Untitled.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60" y="1480"/>
              <a:ext cx="897"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 Box 25"/>
            <p:cNvSpPr txBox="1">
              <a:spLocks noChangeArrowheads="1"/>
            </p:cNvSpPr>
            <p:nvPr/>
          </p:nvSpPr>
          <p:spPr bwMode="auto">
            <a:xfrm>
              <a:off x="3560" y="1753"/>
              <a:ext cx="862"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路由器</a:t>
              </a:r>
              <a:endParaRPr lang="en-US" altLang="zh-CN" sz="2000" b="1" baseline="0">
                <a:solidFill>
                  <a:schemeClr val="bg1"/>
                </a:solidFill>
                <a:latin typeface="Arial" pitchFamily="34" charset="0"/>
                <a:ea typeface="宋体" pitchFamily="2" charset="-122"/>
              </a:endParaRPr>
            </a:p>
          </p:txBody>
        </p:sp>
      </p:grpSp>
      <p:pic>
        <p:nvPicPr>
          <p:cNvPr id="21512" name="Picture 29" descr="Untitled.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41675" y="250825"/>
            <a:ext cx="112077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30" descr="Untitled.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1004888"/>
            <a:ext cx="1176338"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 Box 25"/>
          <p:cNvSpPr txBox="1">
            <a:spLocks noChangeArrowheads="1"/>
          </p:cNvSpPr>
          <p:nvPr/>
        </p:nvSpPr>
        <p:spPr bwMode="auto">
          <a:xfrm>
            <a:off x="-160338" y="3595688"/>
            <a:ext cx="20081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传感器</a:t>
            </a:r>
            <a:endParaRPr lang="en-US" altLang="zh-CN" sz="2000" b="1" baseline="0">
              <a:solidFill>
                <a:schemeClr val="bg1"/>
              </a:solidFill>
              <a:latin typeface="Arial" pitchFamily="34" charset="0"/>
              <a:ea typeface="宋体" pitchFamily="2" charset="-122"/>
            </a:endParaRPr>
          </a:p>
        </p:txBody>
      </p:sp>
      <p:sp>
        <p:nvSpPr>
          <p:cNvPr id="21515" name="Text Box 21"/>
          <p:cNvSpPr txBox="1">
            <a:spLocks noChangeArrowheads="1"/>
          </p:cNvSpPr>
          <p:nvPr/>
        </p:nvSpPr>
        <p:spPr bwMode="auto">
          <a:xfrm>
            <a:off x="6272213" y="5654675"/>
            <a:ext cx="1641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sz="2700">
                <a:solidFill>
                  <a:schemeClr val="tx1"/>
                </a:solidFill>
                <a:latin typeface="Lucida Sans Unicode" pitchFamily="34" charset="0"/>
                <a:ea typeface="黑体" pitchFamily="49" charset="-122"/>
              </a:defRPr>
            </a:lvl1pPr>
            <a:lvl2pPr marL="742950" indent="-285750" defTabSz="820738">
              <a:defRPr sz="2300">
                <a:solidFill>
                  <a:schemeClr val="tx1"/>
                </a:solidFill>
                <a:latin typeface="Lucida Sans Unicode" pitchFamily="34" charset="0"/>
                <a:ea typeface="黑体" pitchFamily="49" charset="-122"/>
              </a:defRPr>
            </a:lvl2pPr>
            <a:lvl3pPr marL="1143000" defTabSz="820738">
              <a:defRPr sz="2100">
                <a:solidFill>
                  <a:schemeClr val="tx1"/>
                </a:solidFill>
                <a:latin typeface="Lucida Sans Unicode" pitchFamily="34" charset="0"/>
                <a:ea typeface="黑体" pitchFamily="49" charset="-122"/>
              </a:defRPr>
            </a:lvl3pPr>
            <a:lvl4pPr marL="1600200" defTabSz="820738">
              <a:defRPr sz="1900">
                <a:solidFill>
                  <a:schemeClr val="tx1"/>
                </a:solidFill>
                <a:latin typeface="Lucida Sans Unicode" pitchFamily="34" charset="0"/>
                <a:ea typeface="黑体" pitchFamily="49" charset="-122"/>
              </a:defRPr>
            </a:lvl4pPr>
            <a:lvl5pPr marL="2057400" defTabSz="820738">
              <a:defRPr>
                <a:solidFill>
                  <a:schemeClr val="tx1"/>
                </a:solidFill>
                <a:latin typeface="Lucida Sans Unicode" pitchFamily="34" charset="0"/>
                <a:ea typeface="黑体" pitchFamily="49" charset="-122"/>
              </a:defRPr>
            </a:lvl5pPr>
            <a:lvl6pPr marL="25146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820738"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lnSpc>
                <a:spcPct val="90000"/>
              </a:lnSpc>
              <a:spcBef>
                <a:spcPct val="50000"/>
              </a:spcBef>
              <a:buClr>
                <a:schemeClr val="tx1"/>
              </a:buClr>
              <a:buFont typeface="Wingdings" pitchFamily="2" charset="2"/>
              <a:buNone/>
            </a:pPr>
            <a:r>
              <a:rPr lang="zh-CN" altLang="en-US" sz="2000" b="1" baseline="0">
                <a:solidFill>
                  <a:schemeClr val="bg1"/>
                </a:solidFill>
                <a:latin typeface="Arial" pitchFamily="34" charset="0"/>
                <a:ea typeface="宋体" pitchFamily="2" charset="-122"/>
              </a:rPr>
              <a:t>超级计算机</a:t>
            </a:r>
            <a:endParaRPr lang="en-US" altLang="zh-CN" sz="2000" b="1" baseline="0">
              <a:solidFill>
                <a:schemeClr val="bg1"/>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4"/>
          <p:cNvSpPr>
            <a:spLocks noGrp="1"/>
          </p:cNvSpPr>
          <p:nvPr>
            <p:ph idx="1"/>
          </p:nvPr>
        </p:nvSpPr>
        <p:spPr>
          <a:xfrm>
            <a:off x="8031163" y="1773238"/>
            <a:ext cx="719137" cy="3816350"/>
          </a:xfrm>
        </p:spPr>
        <p:txBody>
          <a:bodyPr/>
          <a:lstStyle/>
          <a:p>
            <a:pPr marL="109538" indent="0">
              <a:buFont typeface="Wingdings 3" pitchFamily="18" charset="2"/>
              <a:buNone/>
            </a:pPr>
            <a:r>
              <a:rPr lang="zh-CN" altLang="en-US" smtClean="0"/>
              <a:t>数据中心</a:t>
            </a:r>
            <a:endParaRPr lang="en-US" altLang="zh-CN" smtClean="0"/>
          </a:p>
          <a:p>
            <a:pPr marL="109538" indent="0">
              <a:buFont typeface="Wingdings 3" pitchFamily="18" charset="2"/>
              <a:buNone/>
            </a:pPr>
            <a:endParaRPr lang="en-US" altLang="zh-CN" smtClean="0"/>
          </a:p>
          <a:p>
            <a:pPr marL="109538" indent="0">
              <a:buFont typeface="Wingdings 3" pitchFamily="18" charset="2"/>
              <a:buNone/>
            </a:pPr>
            <a:r>
              <a:rPr lang="zh-CN" altLang="en-US" smtClean="0"/>
              <a:t>云计算</a:t>
            </a:r>
          </a:p>
        </p:txBody>
      </p:sp>
      <p:sp>
        <p:nvSpPr>
          <p:cNvPr id="4" name="Title 3"/>
          <p:cNvSpPr>
            <a:spLocks noGrp="1"/>
          </p:cNvSpPr>
          <p:nvPr>
            <p:ph type="title"/>
          </p:nvPr>
        </p:nvSpPr>
        <p:spPr/>
        <p:txBody>
          <a:bodyPr/>
          <a:lstStyle/>
          <a:p>
            <a:pPr fontAlgn="auto">
              <a:spcAft>
                <a:spcPts val="0"/>
              </a:spcAft>
              <a:defRPr/>
            </a:pPr>
            <a:r>
              <a:rPr lang="zh-CN" altLang="en-US" dirty="0" smtClean="0"/>
              <a:t>最近的进展</a:t>
            </a:r>
            <a:r>
              <a:rPr lang="en-US" altLang="zh-CN" dirty="0" smtClean="0"/>
              <a:t>:</a:t>
            </a:r>
            <a:r>
              <a:rPr lang="zh-CN" altLang="en-US" dirty="0" smtClean="0"/>
              <a:t>仓储型计算机</a:t>
            </a:r>
            <a:endParaRPr lang="zh-CN" altLang="en-US" dirty="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756285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988840"/>
            <a:ext cx="8229600" cy="2304256"/>
          </a:xfrm>
        </p:spPr>
        <p:txBody>
          <a:bodyPr>
            <a:normAutofit/>
          </a:bodyPr>
          <a:lstStyle/>
          <a:p>
            <a:pPr fontAlgn="auto">
              <a:spcAft>
                <a:spcPts val="0"/>
              </a:spcAft>
              <a:defRPr/>
            </a:pPr>
            <a:r>
              <a:rPr lang="zh-CN" altLang="en-US" dirty="0" smtClean="0"/>
              <a:t>计算无处不在</a:t>
            </a:r>
            <a:r>
              <a:rPr lang="en-US" altLang="zh-CN" dirty="0"/>
              <a:t/>
            </a:r>
            <a:br>
              <a:rPr lang="en-US" altLang="zh-CN" dirty="0"/>
            </a:br>
            <a:r>
              <a:rPr lang="en-US" altLang="zh-CN" dirty="0" smtClean="0"/>
              <a:t/>
            </a:r>
            <a:br>
              <a:rPr lang="en-US" altLang="zh-CN" dirty="0" smtClean="0"/>
            </a:br>
            <a:r>
              <a:rPr lang="en-US" altLang="zh-CN" dirty="0" smtClean="0"/>
              <a:t>Computers are everywhere……</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525962"/>
          </a:xfrm>
        </p:spPr>
        <p:txBody>
          <a:bodyPr>
            <a:noAutofit/>
          </a:bodyPr>
          <a:lstStyle/>
          <a:p>
            <a:pPr marL="457200" indent="-457200">
              <a:spcBef>
                <a:spcPct val="50000"/>
              </a:spcBef>
              <a:defRPr/>
            </a:pPr>
            <a:r>
              <a:rPr lang="zh-CN" altLang="en-US" dirty="0"/>
              <a:t>信息技术时代重要标志：数字电子通用计算机的发明与应用。通用微处理器是信息领域最关键、最核心的技</a:t>
            </a:r>
            <a:r>
              <a:rPr lang="zh-CN" altLang="en-US" dirty="0" smtClean="0"/>
              <a:t>术</a:t>
            </a:r>
            <a:endParaRPr lang="en-US" altLang="zh-CN" dirty="0" smtClean="0"/>
          </a:p>
          <a:p>
            <a:pPr marL="457200" indent="-457200">
              <a:spcBef>
                <a:spcPct val="50000"/>
              </a:spcBef>
              <a:defRPr/>
            </a:pPr>
            <a:r>
              <a:rPr lang="zh-CN" altLang="en-US" sz="2700" dirty="0" smtClean="0"/>
              <a:t>通</a:t>
            </a:r>
            <a:r>
              <a:rPr lang="zh-CN" altLang="en-US" sz="2700" dirty="0"/>
              <a:t>用微处理器是当前最复杂的数字电路系统 ，是数字计算机的核心部件</a:t>
            </a:r>
            <a:r>
              <a:rPr lang="zh-CN" altLang="en-US" sz="2700" dirty="0" smtClean="0"/>
              <a:t>。</a:t>
            </a:r>
            <a:endParaRPr lang="en-US" altLang="zh-CN" sz="2700" dirty="0" smtClean="0"/>
          </a:p>
          <a:p>
            <a:pPr marL="457200" indent="-457200">
              <a:spcBef>
                <a:spcPct val="50000"/>
              </a:spcBef>
              <a:defRPr/>
            </a:pPr>
            <a:r>
              <a:rPr lang="zh-CN" altLang="en-US" sz="2700" dirty="0" smtClean="0"/>
              <a:t>计</a:t>
            </a:r>
            <a:r>
              <a:rPr lang="zh-CN" altLang="en-US" sz="2700" dirty="0"/>
              <a:t>算机系统设计课程的核心是设计与实现高性能计算机系统。相关课程包括计算机系统</a:t>
            </a:r>
            <a:r>
              <a:rPr lang="en-US" altLang="zh-CN" sz="2700" dirty="0"/>
              <a:t>I</a:t>
            </a:r>
            <a:r>
              <a:rPr lang="zh-CN" altLang="en-US" sz="2700" dirty="0"/>
              <a:t>、</a:t>
            </a:r>
            <a:r>
              <a:rPr lang="en-US" altLang="zh-CN" sz="2700" dirty="0"/>
              <a:t>II</a:t>
            </a:r>
            <a:r>
              <a:rPr lang="zh-CN" altLang="en-US" sz="2700" dirty="0"/>
              <a:t>、</a:t>
            </a:r>
            <a:r>
              <a:rPr lang="en-US" altLang="zh-CN" sz="2700" dirty="0"/>
              <a:t>III</a:t>
            </a:r>
            <a:r>
              <a:rPr lang="zh-CN" altLang="en-US" sz="2700" dirty="0" smtClean="0"/>
              <a:t>。</a:t>
            </a:r>
            <a:endParaRPr lang="en-US" altLang="zh-CN" sz="2700" dirty="0" smtClean="0"/>
          </a:p>
          <a:p>
            <a:pPr marL="457200" indent="-457200">
              <a:spcBef>
                <a:spcPct val="50000"/>
              </a:spcBef>
              <a:defRPr/>
            </a:pPr>
            <a:r>
              <a:rPr lang="zh-CN" altLang="en-US" sz="2700" dirty="0" smtClean="0"/>
              <a:t>角</a:t>
            </a:r>
            <a:r>
              <a:rPr lang="zh-CN" altLang="en-US" sz="2700" dirty="0"/>
              <a:t>色转变：计算机使用者 </a:t>
            </a:r>
            <a:r>
              <a:rPr lang="en-US" altLang="zh-CN" sz="2700" dirty="0"/>
              <a:t> </a:t>
            </a:r>
            <a:r>
              <a:rPr lang="en-US" altLang="zh-CN" sz="2700" dirty="0" err="1"/>
              <a:t>vs</a:t>
            </a:r>
            <a:r>
              <a:rPr lang="en-US" altLang="zh-CN" sz="2700" dirty="0"/>
              <a:t> </a:t>
            </a:r>
            <a:r>
              <a:rPr lang="zh-CN" altLang="en-US" sz="2700" dirty="0"/>
              <a:t>计算机设计</a:t>
            </a:r>
            <a:r>
              <a:rPr lang="zh-CN" altLang="en-US" sz="2700" dirty="0" smtClean="0"/>
              <a:t>者</a:t>
            </a:r>
            <a:endParaRPr lang="en-US" altLang="zh-CN" sz="2700" dirty="0" smtClean="0"/>
          </a:p>
          <a:p>
            <a:pPr marL="457200" indent="-457200">
              <a:spcBef>
                <a:spcPct val="50000"/>
              </a:spcBef>
              <a:defRPr/>
            </a:pPr>
            <a:r>
              <a:rPr lang="zh-CN" altLang="en-US" sz="2700" dirty="0" smtClean="0"/>
              <a:t>传</a:t>
            </a:r>
            <a:r>
              <a:rPr lang="zh-CN" altLang="en-US" sz="2700" dirty="0"/>
              <a:t>统课程安排与现在课程安排的对比</a:t>
            </a:r>
          </a:p>
        </p:txBody>
      </p:sp>
      <p:sp>
        <p:nvSpPr>
          <p:cNvPr id="4098" name="标题 1"/>
          <p:cNvSpPr>
            <a:spLocks noGrp="1"/>
          </p:cNvSpPr>
          <p:nvPr>
            <p:ph type="title"/>
          </p:nvPr>
        </p:nvSpPr>
        <p:spPr/>
        <p:txBody>
          <a:bodyPr/>
          <a:lstStyle/>
          <a:p>
            <a:pPr fontAlgn="auto">
              <a:spcAft>
                <a:spcPts val="0"/>
              </a:spcAft>
              <a:defRPr/>
            </a:pPr>
            <a:r>
              <a:rPr lang="zh-CN" altLang="en-US" dirty="0" smtClean="0"/>
              <a:t>我们的时代：信息技术时代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681228" indent="-571500" fontAlgn="auto">
              <a:spcAft>
                <a:spcPts val="0"/>
              </a:spcAft>
              <a:defRPr/>
            </a:pPr>
            <a:r>
              <a:rPr lang="zh-CN" altLang="en-US" sz="3600" dirty="0" smtClean="0">
                <a:solidFill>
                  <a:schemeClr val="accent3"/>
                </a:solidFill>
              </a:rPr>
              <a:t>你对计算机系统的理解？</a:t>
            </a:r>
            <a:endParaRPr lang="en-US" altLang="zh-CN" sz="3600" dirty="0" smtClean="0">
              <a:solidFill>
                <a:schemeClr val="accent3"/>
              </a:solidFill>
            </a:endParaRPr>
          </a:p>
          <a:p>
            <a:pPr marL="681228" indent="-571500" fontAlgn="auto">
              <a:spcAft>
                <a:spcPts val="0"/>
              </a:spcAft>
              <a:defRPr/>
            </a:pPr>
            <a:r>
              <a:rPr lang="zh-CN" altLang="en-US" sz="3600" dirty="0" smtClean="0">
                <a:solidFill>
                  <a:schemeClr val="accent3"/>
                </a:solidFill>
              </a:rPr>
              <a:t>你能回答吗：</a:t>
            </a:r>
            <a:r>
              <a:rPr lang="en-US" altLang="zh-CN" sz="3600" dirty="0" smtClean="0">
                <a:solidFill>
                  <a:schemeClr val="accent3"/>
                </a:solidFill>
              </a:rPr>
              <a:t/>
            </a:r>
            <a:br>
              <a:rPr lang="en-US" altLang="zh-CN" sz="3600" dirty="0" smtClean="0">
                <a:solidFill>
                  <a:schemeClr val="accent3"/>
                </a:solidFill>
              </a:rPr>
            </a:br>
            <a:r>
              <a:rPr lang="zh-CN" altLang="en-US" dirty="0" smtClean="0"/>
              <a:t>当我按下键盘翻一页幻灯片</a:t>
            </a:r>
          </a:p>
          <a:p>
            <a:pPr marL="736092" lvl="1" indent="-342900" fontAlgn="auto">
              <a:spcBef>
                <a:spcPts val="324"/>
              </a:spcBef>
              <a:spcAft>
                <a:spcPts val="0"/>
              </a:spcAft>
              <a:defRPr/>
            </a:pPr>
            <a:r>
              <a:rPr lang="zh-CN" altLang="en-US" dirty="0" smtClean="0"/>
              <a:t>为什么我按一下键盘能够翻一页幻灯片？</a:t>
            </a:r>
          </a:p>
          <a:p>
            <a:pPr marL="736092" lvl="1" indent="-342900" fontAlgn="auto">
              <a:spcBef>
                <a:spcPts val="324"/>
              </a:spcBef>
              <a:spcAft>
                <a:spcPts val="0"/>
              </a:spcAft>
              <a:defRPr/>
            </a:pPr>
            <a:r>
              <a:rPr lang="zh-CN" altLang="en-US" dirty="0" smtClean="0"/>
              <a:t>从按一下键盘到翻一页幻灯片经过了什么过程？包括应用程序、操作系统、硬件系统、处理器、以及晶体管？</a:t>
            </a:r>
          </a:p>
          <a:p>
            <a:pPr marL="736092" lvl="1" indent="-342900" fontAlgn="auto">
              <a:spcBef>
                <a:spcPts val="324"/>
              </a:spcBef>
              <a:spcAft>
                <a:spcPts val="0"/>
              </a:spcAft>
              <a:defRPr/>
            </a:pPr>
            <a:r>
              <a:rPr lang="zh-CN" altLang="en-US" dirty="0" smtClean="0"/>
              <a:t>程序的运行和晶片中的电子的流动之间的关系？</a:t>
            </a:r>
          </a:p>
          <a:p>
            <a:pPr marL="736092" lvl="1" indent="-342900" fontAlgn="auto">
              <a:spcBef>
                <a:spcPts val="324"/>
              </a:spcBef>
              <a:spcAft>
                <a:spcPts val="0"/>
              </a:spcAft>
              <a:defRPr/>
            </a:pPr>
            <a:r>
              <a:rPr lang="zh-CN" altLang="en-US" dirty="0" smtClean="0"/>
              <a:t>在上述过程中涉及的重要量化指标（性能、功耗、成本）的关系？</a:t>
            </a:r>
          </a:p>
          <a:p>
            <a:pPr marL="365760" indent="-256032" fontAlgn="auto">
              <a:spcAft>
                <a:spcPts val="0"/>
              </a:spcAft>
              <a:buFont typeface="Wingdings 3"/>
              <a:buChar char=""/>
              <a:defRPr/>
            </a:pPr>
            <a:endParaRPr lang="en-US" altLang="zh-CN" sz="3600" dirty="0" smtClean="0">
              <a:solidFill>
                <a:schemeClr val="accent3"/>
              </a:solidFill>
            </a:endParaRPr>
          </a:p>
          <a:p>
            <a:pPr marL="365760" indent="-256032" fontAlgn="auto">
              <a:spcAft>
                <a:spcPts val="0"/>
              </a:spcAft>
              <a:buFont typeface="Wingdings 3"/>
              <a:buChar char=""/>
              <a:defRPr/>
            </a:pPr>
            <a:endParaRPr lang="en-US" altLang="zh-CN" sz="3600" dirty="0">
              <a:solidFill>
                <a:schemeClr val="accent3"/>
              </a:solidFill>
            </a:endParaRPr>
          </a:p>
        </p:txBody>
      </p:sp>
      <p:sp>
        <p:nvSpPr>
          <p:cNvPr id="2" name="Title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本课</a:t>
            </a:r>
            <a:r>
              <a:rPr lang="zh-CN" altLang="en-US" dirty="0" smtClean="0"/>
              <a:t>程简介</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r>
              <a:rPr lang="zh-CN" altLang="en-US" smtClean="0"/>
              <a:t>理解计算机是如何运作的</a:t>
            </a:r>
            <a:endParaRPr lang="en-US" altLang="zh-CN" smtClean="0"/>
          </a:p>
          <a:p>
            <a:pPr lvl="1"/>
            <a:r>
              <a:rPr lang="zh-CN" altLang="en-US" smtClean="0"/>
              <a:t>方法：由底至上</a:t>
            </a:r>
            <a:r>
              <a:rPr lang="en-US" altLang="zh-CN" smtClean="0"/>
              <a:t>,</a:t>
            </a:r>
            <a:r>
              <a:rPr lang="zh-CN" altLang="en-US" smtClean="0"/>
              <a:t>从晶体管到应用程序</a:t>
            </a:r>
            <a:endParaRPr lang="en-US" altLang="zh-CN" smtClean="0"/>
          </a:p>
          <a:p>
            <a:pPr lvl="1"/>
            <a:r>
              <a:rPr lang="zh-CN" altLang="en-US" smtClean="0"/>
              <a:t>像建房子一样，建造计算机</a:t>
            </a:r>
            <a:endParaRPr lang="en-US" altLang="zh-CN" smtClean="0"/>
          </a:p>
          <a:p>
            <a:endParaRPr lang="en-US" altLang="zh-CN" smtClean="0"/>
          </a:p>
          <a:p>
            <a:r>
              <a:rPr lang="zh-CN" altLang="en-US" smtClean="0"/>
              <a:t>理解如何使用计算机帮助我们解决问题</a:t>
            </a:r>
            <a:endParaRPr lang="en-US" altLang="zh-CN" smtClean="0"/>
          </a:p>
          <a:p>
            <a:endParaRPr lang="en-US" altLang="zh-CN" smtClean="0"/>
          </a:p>
          <a:p>
            <a:r>
              <a:rPr lang="zh-CN" altLang="en-US" smtClean="0"/>
              <a:t>介绍计算机科学与工程的各种经典概念、设计原则，这些不随着时代的改变而改变！</a:t>
            </a:r>
            <a:endParaRPr lang="en-US" altLang="zh-CN" smtClean="0"/>
          </a:p>
          <a:p>
            <a:endParaRPr lang="en-US" altLang="zh-CN" smtClean="0"/>
          </a:p>
          <a:p>
            <a:endParaRPr lang="zh-CN" altLang="en-US" smtClean="0"/>
          </a:p>
        </p:txBody>
      </p:sp>
      <p:sp>
        <p:nvSpPr>
          <p:cNvPr id="3" name="Title 2"/>
          <p:cNvSpPr>
            <a:spLocks noGrp="1"/>
          </p:cNvSpPr>
          <p:nvPr>
            <p:ph type="title"/>
          </p:nvPr>
        </p:nvSpPr>
        <p:spPr/>
        <p:txBody>
          <a:bodyPr/>
          <a:lstStyle/>
          <a:p>
            <a:pPr fontAlgn="auto">
              <a:spcAft>
                <a:spcPts val="0"/>
              </a:spcAft>
              <a:defRPr/>
            </a:pPr>
            <a:r>
              <a:rPr lang="zh-CN" altLang="en-US" dirty="0" smtClean="0"/>
              <a:t>课程目标</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65760" indent="-256032" fontAlgn="auto">
              <a:spcAft>
                <a:spcPts val="0"/>
              </a:spcAft>
              <a:buFont typeface="Wingdings 3"/>
              <a:buChar char=""/>
              <a:defRPr/>
            </a:pPr>
            <a:r>
              <a:rPr lang="zh-CN" altLang="en-US" dirty="0" smtClean="0"/>
              <a:t>深入理解计算机系统</a:t>
            </a:r>
            <a:endParaRPr lang="en-US" altLang="zh-CN" dirty="0" smtClean="0"/>
          </a:p>
          <a:p>
            <a:pPr marL="365760" indent="-256032" fontAlgn="auto">
              <a:spcAft>
                <a:spcPts val="0"/>
              </a:spcAft>
              <a:buFont typeface="Wingdings 3"/>
              <a:buChar char=""/>
              <a:defRPr/>
            </a:pPr>
            <a:r>
              <a:rPr lang="zh-CN" altLang="en-US" dirty="0" smtClean="0"/>
              <a:t>为后续课程做铺垫，理解后续课程开设的前因后果</a:t>
            </a:r>
            <a:endParaRPr lang="en-US" altLang="zh-CN" dirty="0" smtClean="0"/>
          </a:p>
          <a:p>
            <a:pPr marL="621792" lvl="1" fontAlgn="auto">
              <a:spcBef>
                <a:spcPts val="324"/>
              </a:spcBef>
              <a:spcAft>
                <a:spcPts val="0"/>
              </a:spcAft>
              <a:buFont typeface="Verdana"/>
              <a:buChar char="◦"/>
              <a:defRPr/>
            </a:pPr>
            <a:r>
              <a:rPr lang="zh-CN" altLang="en-US" dirty="0" smtClean="0"/>
              <a:t>程序语言设计：</a:t>
            </a:r>
            <a:r>
              <a:rPr lang="en-US" altLang="zh-CN" dirty="0" smtClean="0"/>
              <a:t>C++</a:t>
            </a:r>
            <a:r>
              <a:rPr lang="zh-CN" altLang="en-US" dirty="0" smtClean="0"/>
              <a:t>、</a:t>
            </a:r>
            <a:r>
              <a:rPr lang="en-US" altLang="zh-CN" dirty="0" smtClean="0"/>
              <a:t>Java</a:t>
            </a:r>
            <a:r>
              <a:rPr lang="zh-CN" altLang="en-US" dirty="0" smtClean="0"/>
              <a:t>、</a:t>
            </a:r>
            <a:r>
              <a:rPr lang="en-US" altLang="zh-CN" dirty="0" smtClean="0"/>
              <a:t>Python</a:t>
            </a:r>
            <a:r>
              <a:rPr lang="zh-CN" altLang="en-US" dirty="0" smtClean="0"/>
              <a:t>、</a:t>
            </a:r>
            <a:r>
              <a:rPr lang="en-US" altLang="zh-CN" dirty="0" smtClean="0"/>
              <a:t>JSP</a:t>
            </a:r>
            <a:r>
              <a:rPr lang="zh-CN" altLang="en-US" dirty="0" smtClean="0"/>
              <a:t>等</a:t>
            </a:r>
            <a:endParaRPr lang="en-US" altLang="zh-CN" dirty="0" smtClean="0"/>
          </a:p>
          <a:p>
            <a:pPr marL="621792" lvl="1" fontAlgn="auto">
              <a:spcBef>
                <a:spcPts val="324"/>
              </a:spcBef>
              <a:spcAft>
                <a:spcPts val="0"/>
              </a:spcAft>
              <a:buFont typeface="Verdana"/>
              <a:buChar char="◦"/>
              <a:defRPr/>
            </a:pPr>
            <a:r>
              <a:rPr lang="zh-CN" altLang="en-US" dirty="0" smtClean="0"/>
              <a:t>数据结构、算法</a:t>
            </a:r>
            <a:endParaRPr lang="en-US" altLang="zh-CN" dirty="0"/>
          </a:p>
          <a:p>
            <a:pPr marL="621792" lvl="1" fontAlgn="auto">
              <a:spcBef>
                <a:spcPts val="324"/>
              </a:spcBef>
              <a:spcAft>
                <a:spcPts val="0"/>
              </a:spcAft>
              <a:buFont typeface="Verdana"/>
              <a:buChar char="◦"/>
              <a:defRPr/>
            </a:pPr>
            <a:r>
              <a:rPr lang="zh-CN" altLang="en-US" dirty="0" smtClean="0"/>
              <a:t>数</a:t>
            </a:r>
            <a:r>
              <a:rPr lang="zh-CN" altLang="en-US" dirty="0"/>
              <a:t>据</a:t>
            </a:r>
            <a:r>
              <a:rPr lang="zh-CN" altLang="en-US" dirty="0" smtClean="0"/>
              <a:t>库、网络、操作系统</a:t>
            </a:r>
            <a:endParaRPr lang="en-US" altLang="zh-CN" dirty="0" smtClean="0"/>
          </a:p>
          <a:p>
            <a:pPr marL="621792" lvl="1" fontAlgn="auto">
              <a:spcBef>
                <a:spcPts val="324"/>
              </a:spcBef>
              <a:spcAft>
                <a:spcPts val="0"/>
              </a:spcAft>
              <a:buFont typeface="Verdana"/>
              <a:buChar char="◦"/>
              <a:defRPr/>
            </a:pPr>
            <a:endParaRPr lang="en-US" altLang="zh-CN" dirty="0"/>
          </a:p>
          <a:p>
            <a:pPr marL="365760" indent="-256032" fontAlgn="auto">
              <a:spcAft>
                <a:spcPts val="0"/>
              </a:spcAft>
              <a:buFont typeface="Wingdings 3"/>
              <a:buChar char=""/>
              <a:defRPr/>
            </a:pPr>
            <a:r>
              <a:rPr lang="zh-CN" altLang="en-US" dirty="0" smtClean="0"/>
              <a:t>好奇、挑战自我</a:t>
            </a:r>
            <a:endParaRPr lang="en-US" altLang="zh-CN" dirty="0" smtClean="0"/>
          </a:p>
          <a:p>
            <a:pPr marL="365760" indent="-256032" fontAlgn="auto">
              <a:spcAft>
                <a:spcPts val="0"/>
              </a:spcAft>
              <a:buFont typeface="Wingdings 3"/>
              <a:buChar char=""/>
              <a:defRPr/>
            </a:pPr>
            <a:r>
              <a:rPr lang="zh-CN" altLang="en-US" dirty="0" smtClean="0"/>
              <a:t>找一份高薪的工作（中国、美国等）</a:t>
            </a:r>
            <a:r>
              <a:rPr lang="en-US" altLang="zh-CN" dirty="0" smtClean="0"/>
              <a:t>:</a:t>
            </a:r>
            <a:r>
              <a:rPr lang="zh-CN" altLang="en-US" sz="2400" b="1" dirty="0" smtClean="0"/>
              <a:t> “硬”时代</a:t>
            </a:r>
            <a:r>
              <a:rPr lang="en-US" altLang="zh-CN" sz="2400" b="1" dirty="0" smtClean="0"/>
              <a:t>,</a:t>
            </a:r>
            <a:r>
              <a:rPr lang="zh-CN" altLang="en-US" sz="2400" b="1" dirty="0" smtClean="0">
                <a:solidFill>
                  <a:schemeClr val="accent1"/>
                </a:solidFill>
                <a:latin typeface="黑体" pitchFamily="49" charset="-122"/>
              </a:rPr>
              <a:t>微软、</a:t>
            </a:r>
            <a:r>
              <a:rPr lang="en-US" altLang="zh-CN" sz="2400" b="1" dirty="0" err="1" smtClean="0">
                <a:solidFill>
                  <a:schemeClr val="accent1"/>
                </a:solidFill>
                <a:latin typeface="黑体" pitchFamily="49" charset="-122"/>
              </a:rPr>
              <a:t>google</a:t>
            </a:r>
            <a:r>
              <a:rPr lang="zh-CN" altLang="en-US" sz="2400" b="1" dirty="0" smtClean="0">
                <a:solidFill>
                  <a:schemeClr val="accent1"/>
                </a:solidFill>
                <a:latin typeface="黑体" pitchFamily="49" charset="-122"/>
              </a:rPr>
              <a:t>、</a:t>
            </a:r>
            <a:r>
              <a:rPr lang="en-US" altLang="zh-CN" sz="2400" b="1" dirty="0" err="1" smtClean="0">
                <a:solidFill>
                  <a:schemeClr val="accent1"/>
                </a:solidFill>
                <a:latin typeface="黑体" pitchFamily="49" charset="-122"/>
              </a:rPr>
              <a:t>facebook</a:t>
            </a:r>
            <a:r>
              <a:rPr lang="zh-CN" altLang="en-US" sz="2400" b="1" dirty="0" smtClean="0">
                <a:solidFill>
                  <a:schemeClr val="accent1"/>
                </a:solidFill>
                <a:latin typeface="黑体" pitchFamily="49" charset="-122"/>
              </a:rPr>
              <a:t>、亚马逊、</a:t>
            </a:r>
            <a:r>
              <a:rPr lang="en-US" altLang="zh-CN" sz="2400" b="1" dirty="0" smtClean="0">
                <a:solidFill>
                  <a:schemeClr val="accent1"/>
                </a:solidFill>
                <a:latin typeface="黑体" pitchFamily="49" charset="-122"/>
              </a:rPr>
              <a:t>oracle</a:t>
            </a:r>
            <a:r>
              <a:rPr lang="zh-CN" altLang="en-US" sz="2400" b="1" dirty="0" smtClean="0">
                <a:solidFill>
                  <a:schemeClr val="accent1"/>
                </a:solidFill>
                <a:latin typeface="黑体" pitchFamily="49" charset="-122"/>
              </a:rPr>
              <a:t>等公司都在收购或者开发硬件</a:t>
            </a:r>
            <a:endParaRPr lang="en-US" altLang="zh-CN" dirty="0"/>
          </a:p>
          <a:p>
            <a:pPr marL="365760" indent="-256032" fontAlgn="auto">
              <a:spcAft>
                <a:spcPts val="0"/>
              </a:spcAft>
              <a:buFont typeface="Wingdings 3"/>
              <a:buChar char=""/>
              <a:defRPr/>
            </a:pPr>
            <a:r>
              <a:rPr lang="zh-CN" altLang="en-US" dirty="0" smtClean="0"/>
              <a:t>更好理解我们所处的技术时代，及技术的力量（微博、微信、电子商务等）</a:t>
            </a:r>
            <a:endParaRPr lang="zh-CN" altLang="en-US" dirty="0"/>
          </a:p>
        </p:txBody>
      </p:sp>
      <p:sp>
        <p:nvSpPr>
          <p:cNvPr id="3" name="Title 2"/>
          <p:cNvSpPr>
            <a:spLocks noGrp="1"/>
          </p:cNvSpPr>
          <p:nvPr>
            <p:ph type="title"/>
          </p:nvPr>
        </p:nvSpPr>
        <p:spPr/>
        <p:txBody>
          <a:bodyPr/>
          <a:lstStyle/>
          <a:p>
            <a:pPr fontAlgn="auto">
              <a:spcAft>
                <a:spcPts val="0"/>
              </a:spcAft>
              <a:defRPr/>
            </a:pPr>
            <a:r>
              <a:rPr lang="zh-CN" altLang="en-US" smtClean="0"/>
              <a:t>与后续课程关系</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zh-CN" dirty="0"/>
              <a:t>陈</a:t>
            </a:r>
            <a:r>
              <a:rPr lang="zh-CN" altLang="zh-CN" dirty="0" smtClean="0"/>
              <a:t>飞</a:t>
            </a:r>
            <a:r>
              <a:rPr lang="zh-CN" altLang="en-US" dirty="0"/>
              <a:t>：</a:t>
            </a:r>
            <a:r>
              <a:rPr lang="zh-CN" altLang="zh-CN" dirty="0" smtClean="0"/>
              <a:t>深圳大学</a:t>
            </a:r>
            <a:r>
              <a:rPr lang="zh-CN" altLang="zh-CN" dirty="0"/>
              <a:t>，计算机与软件</a:t>
            </a:r>
            <a:r>
              <a:rPr lang="zh-CN" altLang="zh-CN" dirty="0" smtClean="0"/>
              <a:t>学院</a:t>
            </a:r>
            <a:endParaRPr lang="en-US" altLang="zh-CN" dirty="0" smtClean="0"/>
          </a:p>
          <a:p>
            <a:endParaRPr lang="zh-CN" altLang="zh-CN" dirty="0"/>
          </a:p>
          <a:p>
            <a:r>
              <a:rPr lang="zh-CN" altLang="zh-CN" dirty="0"/>
              <a:t>教育</a:t>
            </a:r>
            <a:r>
              <a:rPr lang="zh-CN" altLang="zh-CN" dirty="0" smtClean="0"/>
              <a:t>经历</a:t>
            </a:r>
            <a:endParaRPr lang="zh-CN" altLang="zh-CN" dirty="0"/>
          </a:p>
          <a:p>
            <a:pPr lvl="1"/>
            <a:r>
              <a:rPr lang="en-US" altLang="zh-CN" dirty="0"/>
              <a:t>2011/08 </a:t>
            </a:r>
            <a:r>
              <a:rPr lang="zh-CN" altLang="zh-CN" dirty="0"/>
              <a:t>–</a:t>
            </a:r>
            <a:r>
              <a:rPr lang="en-US" altLang="zh-CN" dirty="0"/>
              <a:t> 2014/10</a:t>
            </a:r>
            <a:r>
              <a:rPr lang="zh-CN" altLang="zh-CN" dirty="0"/>
              <a:t>：香港中文大学，计算机科学与工程系，博士</a:t>
            </a:r>
          </a:p>
          <a:p>
            <a:pPr lvl="1"/>
            <a:r>
              <a:rPr lang="en-US" altLang="zh-CN" dirty="0"/>
              <a:t>2008/09 </a:t>
            </a:r>
            <a:r>
              <a:rPr lang="zh-CN" altLang="zh-CN" dirty="0"/>
              <a:t>–</a:t>
            </a:r>
            <a:r>
              <a:rPr lang="en-US" altLang="zh-CN" dirty="0"/>
              <a:t> 2011/06</a:t>
            </a:r>
            <a:r>
              <a:rPr lang="zh-CN" altLang="zh-CN" dirty="0"/>
              <a:t>：重庆大学，计算机学院，硕士</a:t>
            </a:r>
          </a:p>
          <a:p>
            <a:pPr lvl="1"/>
            <a:r>
              <a:rPr lang="en-US" altLang="zh-CN" dirty="0"/>
              <a:t>2004/09 </a:t>
            </a:r>
            <a:r>
              <a:rPr lang="zh-CN" altLang="zh-CN" dirty="0"/>
              <a:t>–</a:t>
            </a:r>
            <a:r>
              <a:rPr lang="en-US" altLang="zh-CN" dirty="0"/>
              <a:t> 2008/06</a:t>
            </a:r>
            <a:r>
              <a:rPr lang="zh-CN" altLang="zh-CN" dirty="0"/>
              <a:t>：重庆大学，计算机学院，学士</a:t>
            </a:r>
          </a:p>
          <a:p>
            <a:endParaRPr lang="en-US" altLang="zh-CN" dirty="0" smtClean="0"/>
          </a:p>
          <a:p>
            <a:r>
              <a:rPr lang="zh-CN" altLang="en-US" dirty="0"/>
              <a:t>联</a:t>
            </a:r>
            <a:r>
              <a:rPr lang="zh-CN" altLang="en-US" dirty="0" smtClean="0"/>
              <a:t>系方式：</a:t>
            </a:r>
            <a:r>
              <a:rPr lang="en-US" altLang="zh-CN" dirty="0" smtClean="0">
                <a:hlinkClick r:id="rId2"/>
              </a:rPr>
              <a:t>fchen@szu.edu.cn</a:t>
            </a:r>
            <a:r>
              <a:rPr lang="zh-CN" altLang="en-US" dirty="0" smtClean="0"/>
              <a:t>，南区</a:t>
            </a:r>
            <a:r>
              <a:rPr lang="en-US" altLang="zh-CN" dirty="0" smtClean="0"/>
              <a:t>943</a:t>
            </a:r>
          </a:p>
        </p:txBody>
      </p:sp>
      <p:sp>
        <p:nvSpPr>
          <p:cNvPr id="6" name="Title 5"/>
          <p:cNvSpPr>
            <a:spLocks noGrp="1"/>
          </p:cNvSpPr>
          <p:nvPr>
            <p:ph type="title"/>
          </p:nvPr>
        </p:nvSpPr>
        <p:spPr/>
        <p:txBody>
          <a:bodyPr/>
          <a:lstStyle/>
          <a:p>
            <a:r>
              <a:rPr lang="zh-CN" altLang="en-US" dirty="0" smtClean="0"/>
              <a:t>教师简介</a:t>
            </a:r>
            <a:endParaRPr lang="zh-CN" altLang="en-US" dirty="0"/>
          </a:p>
        </p:txBody>
      </p:sp>
    </p:spTree>
    <p:extLst>
      <p:ext uri="{BB962C8B-B14F-4D97-AF65-F5344CB8AC3E}">
        <p14:creationId xmlns:p14="http://schemas.microsoft.com/office/powerpoint/2010/main" val="3003669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r>
              <a:rPr lang="zh-CN" altLang="en-US" smtClean="0"/>
              <a:t>第二章：</a:t>
            </a:r>
            <a:r>
              <a:rPr lang="en-US" altLang="zh-CN" smtClean="0"/>
              <a:t>Bit</a:t>
            </a:r>
            <a:r>
              <a:rPr lang="zh-CN" altLang="en-US" smtClean="0"/>
              <a:t>、数据类型及其运算</a:t>
            </a:r>
            <a:endParaRPr lang="en-US" altLang="zh-CN" smtClean="0"/>
          </a:p>
          <a:p>
            <a:pPr lvl="1"/>
            <a:r>
              <a:rPr lang="zh-CN" altLang="en-US" smtClean="0"/>
              <a:t>计算机的本质（不过是一个电子设备而已）</a:t>
            </a:r>
            <a:endParaRPr lang="en-US" altLang="zh-CN" smtClean="0"/>
          </a:p>
          <a:p>
            <a:pPr lvl="1"/>
            <a:r>
              <a:rPr lang="zh-CN" altLang="en-US" smtClean="0"/>
              <a:t>计算机如何表示信息</a:t>
            </a:r>
            <a:endParaRPr lang="en-US" altLang="zh-CN" smtClean="0"/>
          </a:p>
          <a:p>
            <a:pPr lvl="1"/>
            <a:endParaRPr lang="en-US" altLang="zh-CN" smtClean="0"/>
          </a:p>
          <a:p>
            <a:r>
              <a:rPr lang="zh-CN" altLang="en-US" smtClean="0"/>
              <a:t>第三章：数字逻辑</a:t>
            </a:r>
            <a:endParaRPr lang="en-US" altLang="zh-CN" smtClean="0"/>
          </a:p>
          <a:p>
            <a:pPr lvl="1"/>
            <a:r>
              <a:rPr lang="zh-CN" altLang="en-US" smtClean="0"/>
              <a:t>如何表示</a:t>
            </a:r>
            <a:r>
              <a:rPr lang="en-US" altLang="zh-CN" smtClean="0"/>
              <a:t>0</a:t>
            </a:r>
            <a:r>
              <a:rPr lang="zh-CN" altLang="en-US" smtClean="0"/>
              <a:t>，</a:t>
            </a:r>
            <a:r>
              <a:rPr lang="en-US" altLang="zh-CN" smtClean="0"/>
              <a:t>1</a:t>
            </a:r>
          </a:p>
          <a:p>
            <a:pPr lvl="1"/>
            <a:r>
              <a:rPr lang="zh-CN" altLang="en-US" smtClean="0"/>
              <a:t>门电路、组合电路、</a:t>
            </a:r>
            <a:endParaRPr lang="en-US" altLang="zh-CN" smtClean="0"/>
          </a:p>
          <a:p>
            <a:pPr lvl="1"/>
            <a:r>
              <a:rPr lang="zh-CN" altLang="en-US" smtClean="0"/>
              <a:t>寄存器、内存、时序电路</a:t>
            </a:r>
            <a:endParaRPr lang="en-US" altLang="zh-CN" smtClean="0"/>
          </a:p>
          <a:p>
            <a:pPr lvl="1"/>
            <a:r>
              <a:rPr lang="zh-CN" altLang="en-US" smtClean="0"/>
              <a:t>有限状态机</a:t>
            </a:r>
            <a:endParaRPr lang="en-US" altLang="zh-CN" smtClean="0"/>
          </a:p>
        </p:txBody>
      </p:sp>
      <p:sp>
        <p:nvSpPr>
          <p:cNvPr id="3" name="Title 2"/>
          <p:cNvSpPr>
            <a:spLocks noGrp="1"/>
          </p:cNvSpPr>
          <p:nvPr>
            <p:ph type="title"/>
          </p:nvPr>
        </p:nvSpPr>
        <p:spPr/>
        <p:txBody>
          <a:bodyPr/>
          <a:lstStyle/>
          <a:p>
            <a:pPr fontAlgn="auto">
              <a:spcAft>
                <a:spcPts val="0"/>
              </a:spcAft>
              <a:defRPr/>
            </a:pPr>
            <a:r>
              <a:rPr lang="zh-CN" altLang="en-US" dirty="0" smtClean="0"/>
              <a:t>我们的安排</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zh-CN" altLang="en-US" smtClean="0"/>
              <a:t>第四章：冯诺依曼计算机模型</a:t>
            </a:r>
            <a:endParaRPr lang="en-US" altLang="zh-CN" smtClean="0"/>
          </a:p>
          <a:p>
            <a:pPr lvl="1"/>
            <a:r>
              <a:rPr lang="zh-CN" altLang="en-US" smtClean="0"/>
              <a:t>模型简介</a:t>
            </a:r>
            <a:endParaRPr lang="en-US" altLang="zh-CN" smtClean="0"/>
          </a:p>
          <a:p>
            <a:pPr lvl="1"/>
            <a:r>
              <a:rPr lang="zh-CN" altLang="en-US" smtClean="0"/>
              <a:t>举例：小型计算机</a:t>
            </a:r>
            <a:r>
              <a:rPr lang="en-US" altLang="zh-CN" smtClean="0"/>
              <a:t>LC-3</a:t>
            </a:r>
          </a:p>
          <a:p>
            <a:pPr lvl="1"/>
            <a:r>
              <a:rPr lang="zh-CN" altLang="en-US" smtClean="0"/>
              <a:t>程序如何运行、指令、程序跳转、停机</a:t>
            </a:r>
            <a:endParaRPr lang="en-US" altLang="zh-CN" smtClean="0"/>
          </a:p>
          <a:p>
            <a:pPr lvl="1"/>
            <a:endParaRPr lang="en-US" altLang="zh-CN" smtClean="0"/>
          </a:p>
          <a:p>
            <a:r>
              <a:rPr lang="zh-CN" altLang="en-US" smtClean="0"/>
              <a:t>第五章：</a:t>
            </a:r>
            <a:r>
              <a:rPr lang="en-US" altLang="zh-CN" smtClean="0"/>
              <a:t>LC-3</a:t>
            </a:r>
            <a:r>
              <a:rPr lang="zh-CN" altLang="en-US" smtClean="0"/>
              <a:t>详解</a:t>
            </a:r>
            <a:endParaRPr lang="en-US" altLang="zh-CN" smtClean="0"/>
          </a:p>
          <a:p>
            <a:pPr lvl="1"/>
            <a:r>
              <a:rPr lang="zh-CN" altLang="en-US" smtClean="0"/>
              <a:t>指令集合</a:t>
            </a:r>
            <a:endParaRPr lang="en-US" altLang="zh-CN" smtClean="0"/>
          </a:p>
          <a:p>
            <a:pPr lvl="1"/>
            <a:r>
              <a:rPr lang="zh-CN" altLang="en-US" smtClean="0"/>
              <a:t>内存寻址</a:t>
            </a:r>
            <a:endParaRPr lang="en-US" altLang="zh-CN" smtClean="0"/>
          </a:p>
          <a:p>
            <a:pPr lvl="1"/>
            <a:r>
              <a:rPr lang="en-US" altLang="zh-CN" smtClean="0"/>
              <a:t>LC-3</a:t>
            </a:r>
            <a:r>
              <a:rPr lang="zh-CN" altLang="en-US" smtClean="0"/>
              <a:t>机器指令编程</a:t>
            </a:r>
            <a:endParaRPr lang="en-US" altLang="zh-CN" smtClean="0"/>
          </a:p>
        </p:txBody>
      </p:sp>
      <p:sp>
        <p:nvSpPr>
          <p:cNvPr id="3" name="Title 2"/>
          <p:cNvSpPr>
            <a:spLocks noGrp="1"/>
          </p:cNvSpPr>
          <p:nvPr>
            <p:ph type="title"/>
          </p:nvPr>
        </p:nvSpPr>
        <p:spPr/>
        <p:txBody>
          <a:bodyPr/>
          <a:lstStyle/>
          <a:p>
            <a:pPr fontAlgn="auto">
              <a:spcAft>
                <a:spcPts val="0"/>
              </a:spcAft>
              <a:defRPr/>
            </a:pPr>
            <a:r>
              <a:rPr lang="zh-CN" altLang="en-US" dirty="0" smtClean="0"/>
              <a:t>我们的安排</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r>
              <a:rPr lang="zh-CN" altLang="en-US" smtClean="0"/>
              <a:t>第六章：如何求解问题</a:t>
            </a:r>
            <a:endParaRPr lang="en-US" altLang="zh-CN" smtClean="0"/>
          </a:p>
          <a:p>
            <a:pPr lvl="1"/>
            <a:r>
              <a:rPr lang="zh-CN" altLang="en-US" smtClean="0"/>
              <a:t>结构化程序设计</a:t>
            </a:r>
            <a:endParaRPr lang="en-US" altLang="zh-CN" smtClean="0"/>
          </a:p>
          <a:p>
            <a:pPr lvl="1"/>
            <a:r>
              <a:rPr lang="zh-CN" altLang="en-US" smtClean="0"/>
              <a:t>调试</a:t>
            </a:r>
            <a:endParaRPr lang="en-US" altLang="zh-CN" smtClean="0"/>
          </a:p>
          <a:p>
            <a:pPr lvl="1"/>
            <a:endParaRPr lang="en-US" altLang="zh-CN" smtClean="0"/>
          </a:p>
          <a:p>
            <a:r>
              <a:rPr lang="zh-CN" altLang="en-US" smtClean="0"/>
              <a:t>第七章：汇编语言</a:t>
            </a:r>
            <a:endParaRPr lang="en-US" altLang="zh-CN" smtClean="0"/>
          </a:p>
          <a:p>
            <a:pPr lvl="1"/>
            <a:r>
              <a:rPr lang="zh-CN" altLang="en-US" smtClean="0"/>
              <a:t>从机器指令到汇编</a:t>
            </a:r>
            <a:endParaRPr lang="en-US" altLang="zh-CN" smtClean="0"/>
          </a:p>
          <a:p>
            <a:pPr lvl="1"/>
            <a:r>
              <a:rPr lang="zh-CN" altLang="en-US" smtClean="0"/>
              <a:t>汇编程序如何编译至机器指令程序</a:t>
            </a:r>
            <a:endParaRPr lang="en-US" altLang="zh-CN" smtClean="0"/>
          </a:p>
          <a:p>
            <a:pPr lvl="1"/>
            <a:r>
              <a:rPr lang="zh-CN" altLang="en-US" smtClean="0"/>
              <a:t>可执行文件格式、多目标文件、链接</a:t>
            </a:r>
            <a:endParaRPr lang="en-US" altLang="zh-CN" smtClean="0"/>
          </a:p>
        </p:txBody>
      </p:sp>
      <p:sp>
        <p:nvSpPr>
          <p:cNvPr id="3" name="Title 2"/>
          <p:cNvSpPr>
            <a:spLocks noGrp="1"/>
          </p:cNvSpPr>
          <p:nvPr>
            <p:ph type="title"/>
          </p:nvPr>
        </p:nvSpPr>
        <p:spPr/>
        <p:txBody>
          <a:bodyPr/>
          <a:lstStyle/>
          <a:p>
            <a:pPr fontAlgn="auto">
              <a:spcAft>
                <a:spcPts val="0"/>
              </a:spcAft>
              <a:defRPr/>
            </a:pPr>
            <a:r>
              <a:rPr lang="zh-CN" altLang="en-US" dirty="0" smtClean="0"/>
              <a:t>我们的安排</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p:txBody>
          <a:bodyPr/>
          <a:lstStyle/>
          <a:p>
            <a:r>
              <a:rPr lang="zh-CN" altLang="en-US" smtClean="0"/>
              <a:t>第八章：输入输出设备</a:t>
            </a:r>
            <a:endParaRPr lang="en-US" altLang="zh-CN" smtClean="0"/>
          </a:p>
          <a:p>
            <a:pPr lvl="1"/>
            <a:r>
              <a:rPr lang="zh-CN" altLang="en-US" smtClean="0"/>
              <a:t>硬件结构、同步</a:t>
            </a:r>
            <a:r>
              <a:rPr lang="en-US" altLang="zh-CN" smtClean="0"/>
              <a:t>/</a:t>
            </a:r>
            <a:r>
              <a:rPr lang="zh-CN" altLang="en-US" smtClean="0"/>
              <a:t>异步</a:t>
            </a:r>
            <a:r>
              <a:rPr lang="en-US" altLang="zh-CN" smtClean="0"/>
              <a:t>IO</a:t>
            </a:r>
          </a:p>
          <a:p>
            <a:pPr lvl="1"/>
            <a:r>
              <a:rPr lang="zh-CN" altLang="en-US" smtClean="0"/>
              <a:t>键盘如何输入信息、显示器输出信息</a:t>
            </a:r>
            <a:endParaRPr lang="en-US" altLang="zh-CN" smtClean="0"/>
          </a:p>
          <a:p>
            <a:pPr lvl="1"/>
            <a:r>
              <a:rPr lang="zh-CN" altLang="en-US" smtClean="0"/>
              <a:t>中断</a:t>
            </a:r>
            <a:r>
              <a:rPr lang="en-US" altLang="zh-CN" smtClean="0"/>
              <a:t>IO</a:t>
            </a:r>
          </a:p>
          <a:p>
            <a:pPr lvl="1"/>
            <a:endParaRPr lang="en-US" altLang="zh-CN" smtClean="0"/>
          </a:p>
          <a:p>
            <a:r>
              <a:rPr lang="zh-CN" altLang="en-US" smtClean="0"/>
              <a:t>第九章：</a:t>
            </a:r>
            <a:r>
              <a:rPr lang="en-US" altLang="zh-CN" smtClean="0"/>
              <a:t>TRAP</a:t>
            </a:r>
            <a:r>
              <a:rPr lang="zh-CN" altLang="en-US" smtClean="0"/>
              <a:t>、子程序</a:t>
            </a:r>
            <a:endParaRPr lang="en-US" altLang="zh-CN" smtClean="0"/>
          </a:p>
          <a:p>
            <a:pPr lvl="1"/>
            <a:r>
              <a:rPr lang="zh-CN" altLang="en-US" smtClean="0"/>
              <a:t>系统调用</a:t>
            </a:r>
            <a:r>
              <a:rPr lang="en-US" altLang="zh-CN" smtClean="0"/>
              <a:t>TRAP</a:t>
            </a:r>
            <a:r>
              <a:rPr lang="zh-CN" altLang="en-US" smtClean="0"/>
              <a:t>及实现</a:t>
            </a:r>
            <a:endParaRPr lang="en-US" altLang="zh-CN" smtClean="0"/>
          </a:p>
          <a:p>
            <a:pPr lvl="1"/>
            <a:r>
              <a:rPr lang="zh-CN" altLang="en-US" smtClean="0"/>
              <a:t>子程序原理及实现</a:t>
            </a:r>
            <a:endParaRPr lang="en-US" altLang="zh-CN" smtClean="0"/>
          </a:p>
        </p:txBody>
      </p:sp>
      <p:sp>
        <p:nvSpPr>
          <p:cNvPr id="3" name="Title 2"/>
          <p:cNvSpPr>
            <a:spLocks noGrp="1"/>
          </p:cNvSpPr>
          <p:nvPr>
            <p:ph type="title"/>
          </p:nvPr>
        </p:nvSpPr>
        <p:spPr/>
        <p:txBody>
          <a:bodyPr/>
          <a:lstStyle/>
          <a:p>
            <a:pPr fontAlgn="auto">
              <a:spcAft>
                <a:spcPts val="0"/>
              </a:spcAft>
              <a:defRPr/>
            </a:pPr>
            <a:r>
              <a:rPr lang="zh-CN" altLang="en-US" dirty="0" smtClean="0"/>
              <a:t>我们的安排</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r>
              <a:rPr lang="zh-CN" altLang="en-US" smtClean="0"/>
              <a:t>第十章：栈、全面总结</a:t>
            </a:r>
            <a:r>
              <a:rPr lang="en-US" altLang="zh-CN" smtClean="0"/>
              <a:t>LC-3</a:t>
            </a:r>
          </a:p>
          <a:p>
            <a:pPr lvl="1"/>
            <a:r>
              <a:rPr lang="zh-CN" altLang="en-US" smtClean="0"/>
              <a:t>动机、内存实现</a:t>
            </a:r>
            <a:endParaRPr lang="en-US" altLang="zh-CN" smtClean="0"/>
          </a:p>
          <a:p>
            <a:pPr lvl="1"/>
            <a:r>
              <a:rPr lang="zh-CN" altLang="en-US" smtClean="0"/>
              <a:t>中断驱动</a:t>
            </a:r>
            <a:r>
              <a:rPr lang="en-US" altLang="zh-CN" smtClean="0"/>
              <a:t>IO</a:t>
            </a:r>
            <a:r>
              <a:rPr lang="zh-CN" altLang="en-US" smtClean="0"/>
              <a:t>、嵌套</a:t>
            </a:r>
            <a:endParaRPr lang="en-US" altLang="zh-CN" smtClean="0"/>
          </a:p>
          <a:p>
            <a:pPr lvl="1"/>
            <a:r>
              <a:rPr lang="zh-CN" altLang="en-US" smtClean="0"/>
              <a:t>数据转换</a:t>
            </a:r>
            <a:endParaRPr lang="en-US" altLang="zh-CN" smtClean="0"/>
          </a:p>
          <a:p>
            <a:pPr lvl="1"/>
            <a:r>
              <a:rPr lang="zh-CN" altLang="en-US" smtClean="0"/>
              <a:t>栈的使用举例</a:t>
            </a:r>
            <a:endParaRPr lang="en-US" altLang="zh-CN" smtClean="0"/>
          </a:p>
        </p:txBody>
      </p:sp>
      <p:sp>
        <p:nvSpPr>
          <p:cNvPr id="3" name="Title 2"/>
          <p:cNvSpPr>
            <a:spLocks noGrp="1"/>
          </p:cNvSpPr>
          <p:nvPr>
            <p:ph type="title"/>
          </p:nvPr>
        </p:nvSpPr>
        <p:spPr/>
        <p:txBody>
          <a:bodyPr/>
          <a:lstStyle/>
          <a:p>
            <a:pPr fontAlgn="auto">
              <a:spcAft>
                <a:spcPts val="0"/>
              </a:spcAft>
              <a:defRPr/>
            </a:pPr>
            <a:r>
              <a:rPr lang="zh-CN" altLang="en-US" dirty="0" smtClean="0"/>
              <a:t>我们的安排</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a:t>计算机系统简述</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queenslandcomputers.com.au/wp-content/uploads/2013/12/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522413"/>
            <a:ext cx="57150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65760" indent="-256032" fontAlgn="auto">
              <a:spcAft>
                <a:spcPts val="0"/>
              </a:spcAft>
              <a:buFont typeface="Wingdings 3"/>
              <a:buChar char=""/>
              <a:defRPr/>
            </a:pPr>
            <a:r>
              <a:rPr lang="zh-CN" altLang="en-US" dirty="0" smtClean="0"/>
              <a:t>输入、输出设备</a:t>
            </a:r>
            <a:endParaRPr lang="en-US" altLang="zh-CN" dirty="0" smtClean="0"/>
          </a:p>
          <a:p>
            <a:pPr marL="109728" indent="0" fontAlgn="auto">
              <a:spcAft>
                <a:spcPts val="0"/>
              </a:spcAft>
              <a:buFont typeface="Wingdings 3"/>
              <a:buNone/>
              <a:defRPr/>
            </a:pPr>
            <a:endParaRPr lang="en-US" altLang="zh-CN" dirty="0" smtClean="0"/>
          </a:p>
          <a:p>
            <a:pPr marL="109728" indent="0" fontAlgn="auto">
              <a:spcAft>
                <a:spcPts val="0"/>
              </a:spcAft>
              <a:buFont typeface="Wingdings 3"/>
              <a:buNone/>
              <a:defRPr/>
            </a:pPr>
            <a:endParaRPr lang="en-US" altLang="zh-CN" dirty="0" smtClean="0"/>
          </a:p>
          <a:p>
            <a:pPr marL="365760" indent="-256032" fontAlgn="auto">
              <a:spcAft>
                <a:spcPts val="0"/>
              </a:spcAft>
              <a:buFont typeface="Wingdings 3"/>
              <a:buChar char=""/>
              <a:defRPr/>
            </a:pPr>
            <a:r>
              <a:rPr lang="zh-CN" altLang="en-US" dirty="0"/>
              <a:t>存</a:t>
            </a:r>
            <a:r>
              <a:rPr lang="zh-CN" altLang="en-US" dirty="0" smtClean="0"/>
              <a:t>储</a:t>
            </a:r>
            <a:endParaRPr lang="en-US" altLang="zh-CN" dirty="0" smtClean="0"/>
          </a:p>
          <a:p>
            <a:pPr marL="365760" indent="-256032" fontAlgn="auto">
              <a:spcAft>
                <a:spcPts val="0"/>
              </a:spcAft>
              <a:buFont typeface="Wingdings 3"/>
              <a:buChar char=""/>
              <a:defRPr/>
            </a:pPr>
            <a:endParaRPr lang="en-US" altLang="zh-CN" dirty="0" smtClean="0"/>
          </a:p>
          <a:p>
            <a:pPr marL="365760" indent="-256032" fontAlgn="auto">
              <a:spcAft>
                <a:spcPts val="0"/>
              </a:spcAft>
              <a:buFont typeface="Wingdings 3"/>
              <a:buChar char=""/>
              <a:defRPr/>
            </a:pPr>
            <a:endParaRPr lang="en-US" altLang="zh-CN" dirty="0" smtClean="0"/>
          </a:p>
          <a:p>
            <a:pPr marL="365760" indent="-256032" fontAlgn="auto">
              <a:spcAft>
                <a:spcPts val="0"/>
              </a:spcAft>
              <a:buFont typeface="Wingdings 3"/>
              <a:buChar char=""/>
              <a:defRPr/>
            </a:pPr>
            <a:r>
              <a:rPr lang="zh-CN" altLang="en-US" dirty="0"/>
              <a:t>中</a:t>
            </a:r>
            <a:r>
              <a:rPr lang="zh-CN" altLang="en-US" dirty="0" smtClean="0"/>
              <a:t>央控制器（处理器））</a:t>
            </a:r>
            <a:endParaRPr lang="en-US" altLang="zh-CN" dirty="0" smtClean="0"/>
          </a:p>
          <a:p>
            <a:pPr marL="621792" lvl="1" fontAlgn="auto">
              <a:spcBef>
                <a:spcPts val="324"/>
              </a:spcBef>
              <a:spcAft>
                <a:spcPts val="0"/>
              </a:spcAft>
              <a:buFont typeface="Verdana"/>
              <a:buChar char="◦"/>
              <a:defRPr/>
            </a:pPr>
            <a:r>
              <a:rPr lang="zh-CN" altLang="en-US" dirty="0"/>
              <a:t>运算</a:t>
            </a:r>
            <a:r>
              <a:rPr lang="zh-CN" altLang="en-US" dirty="0" smtClean="0"/>
              <a:t>器</a:t>
            </a:r>
            <a:endParaRPr lang="en-US" altLang="zh-CN" dirty="0" smtClean="0"/>
          </a:p>
          <a:p>
            <a:pPr marL="621792" lvl="1" fontAlgn="auto">
              <a:spcBef>
                <a:spcPts val="324"/>
              </a:spcBef>
              <a:spcAft>
                <a:spcPts val="0"/>
              </a:spcAft>
              <a:buFont typeface="Verdana"/>
              <a:buChar char="◦"/>
              <a:defRPr/>
            </a:pPr>
            <a:r>
              <a:rPr lang="zh-CN" altLang="en-US" dirty="0"/>
              <a:t>控制器</a:t>
            </a:r>
          </a:p>
        </p:txBody>
      </p:sp>
      <p:sp>
        <p:nvSpPr>
          <p:cNvPr id="4" name="Title 3"/>
          <p:cNvSpPr>
            <a:spLocks noGrp="1"/>
          </p:cNvSpPr>
          <p:nvPr>
            <p:ph type="title"/>
          </p:nvPr>
        </p:nvSpPr>
        <p:spPr/>
        <p:txBody>
          <a:bodyPr/>
          <a:lstStyle/>
          <a:p>
            <a:pPr fontAlgn="auto">
              <a:spcAft>
                <a:spcPts val="0"/>
              </a:spcAft>
              <a:defRPr/>
            </a:pPr>
            <a:r>
              <a:rPr lang="zh-CN" altLang="en-US" dirty="0" smtClean="0"/>
              <a:t>计算机系统</a:t>
            </a:r>
            <a:endParaRPr lang="zh-CN" altLang="en-US" dirty="0"/>
          </a:p>
        </p:txBody>
      </p:sp>
      <p:sp>
        <p:nvSpPr>
          <p:cNvPr id="37892" name="AutoShape 2" descr="Image result for cpu"/>
          <p:cNvSpPr>
            <a:spLocks noChangeAspect="1" noChangeArrowheads="1"/>
          </p:cNvSpPr>
          <p:nvPr/>
        </p:nvSpPr>
        <p:spPr bwMode="auto">
          <a:xfrm>
            <a:off x="134938"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3" name="AutoShape 4" descr="Image result for cpu"/>
          <p:cNvSpPr>
            <a:spLocks noChangeAspect="1" noChangeArrowheads="1"/>
          </p:cNvSpPr>
          <p:nvPr/>
        </p:nvSpPr>
        <p:spPr bwMode="auto">
          <a:xfrm>
            <a:off x="287338"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4" name="AutoShape 6" descr="Image result for cpu"/>
          <p:cNvSpPr>
            <a:spLocks noChangeAspect="1" noChangeArrowheads="1"/>
          </p:cNvSpPr>
          <p:nvPr/>
        </p:nvSpPr>
        <p:spPr bwMode="auto">
          <a:xfrm>
            <a:off x="439738" y="206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5" name="AutoShape 8" descr="Image result for cpu"/>
          <p:cNvSpPr>
            <a:spLocks noChangeAspect="1" noChangeArrowheads="1"/>
          </p:cNvSpPr>
          <p:nvPr/>
        </p:nvSpPr>
        <p:spPr bwMode="auto">
          <a:xfrm>
            <a:off x="592138" y="358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7896" name="AutoShape 10" descr="Image result for cpu"/>
          <p:cNvSpPr>
            <a:spLocks noChangeAspect="1" noChangeArrowheads="1"/>
          </p:cNvSpPr>
          <p:nvPr/>
        </p:nvSpPr>
        <p:spPr bwMode="auto">
          <a:xfrm>
            <a:off x="744538" y="511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pic>
        <p:nvPicPr>
          <p:cNvPr id="37897" name="Picture 12" descr="http://images.anandtech.com/doci/6985/DT_Haswell_i7_FB_678x45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989138"/>
            <a:ext cx="4392613"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lang="zh-CN" altLang="en-US" dirty="0" smtClean="0"/>
              <a:t>存储</a:t>
            </a:r>
            <a:endParaRPr lang="zh-CN" altLang="en-US" dirty="0"/>
          </a:p>
        </p:txBody>
      </p:sp>
      <p:pic>
        <p:nvPicPr>
          <p:cNvPr id="38915" name="Picture 2" descr="http://www.dansdata.com/images/samsung_ecogreen/hd103ui1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313" y="658813"/>
            <a:ext cx="376872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14" descr="http://news.techgenie.com/files/Computer-Memo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2708275"/>
            <a:ext cx="2636838"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AutoShape 4" descr="data:image/jpeg;base64,/9j/4AAQSkZJRgABAQAAAQABAAD/2wCEAAkGBhQQEBQUEBQUFBQQFBQVFBAQFBUUFBAQFhQVFRUUFRQXHCYeFxojGRYVHy8gIycpLS0tFx4xNTAqNSYrLCkBCQoKDgwNFA8PFykcHB0pKSkpLCkpKSkpKSwpLCwpKSkpKSwsKSkpKSkpLCkpLCkpKSkpKSkpLCkpKSkqKSkpKf/AABEIAMwAzAMBIgACEQEDEQH/xAAbAAABBQEBAAAAAAAAAAAAAAAAAQIDBAYFB//EAEYQAAIBAgMDBgoGCAUFAAAAAAECAAMRBCExBRJBBlFhcYGREyIyM1JicqGxwSNCU4KSohQWQ3Oy0eHwFSRjk9JUs8LD8f/EABkBAAMBAQEAAAAAAAAAAAAAAAABAgMEBf/EAB0RAQEBAQADAQEBAAAAAAAAAAABAhEDEiExUSL/2gAMAwEAAhEDEQA/APcYQhACEIQAhCEAISOviFpqWdgqjUsbAds4OM5U38wtx9pVuq9ar5Te7rgGhJlHFbco0zZqi39EHeb8K3MyeJxb1fOOz+rfcT8C69pMiQ7ostlHMoA+EDaOpyrX6lOq3SVCD85ErtyqfhSH3qoHwUzhwgTsnlTVv5unb96fjuSSnynqH9kp9msPmonCk+GGsC67icqh9elUXpAVx+Uky3h+UNFzYVFB9F/Ebua0yTHM9cGa4scxzMLjuME+zfLUBjpgcPVan5tmp9Cm6fgbLutOvhOUzr51d4faUrm3S1M5jsvA5qNPCVsHtBKq7yMGB4gyzBQhCEAIQhACEIQAhCEAIQgTACcfavKBaZKUxv1BqL2Wn0u3DqGZlLbG3yxKUDZQSHrDW/FafTztw65wxkLAWHN08STxPSY+KmepcRiGqNvVG32GlxZU9hNB1m5kZMSEauCEIsSSQhFvEmklihoZXvLCmyd8EVXhCETO0QvCETO05HKtvKSj+mvH2l0YdefTO9szlHchK1lY5Kw8ioegnQ+qffM/DgQRcHUHQw6J5blv1e8dMfsvbRo2DktT0DnNqXQ54r63DjNZSrBhcSnTnc3OxJCEIKEIQgBCEIATNbe2xvk0qZIVcqrqcyfs1PPznhprLvKDahpqKdM2qVAc/s0HlP8AIdPVMtYAADQaD5nnJ1vKk6vGejqyAyAGgHMIQigSmvCRbRbRbRJsNhaPtC0SLDLRbR9olxJRTbSdh4ndId4SeschEzqvaJaSWhaDHVR2haPtEtJYa0ZCPtEKxOfWu/IQG0vbI2p4AhSfoibLf9kx0U+qeB4aSjaJ1i4ORB0I5o438NuL8b6nUuI+Zjk/tMqfBOb2F0Y6smlj6y6HsM0ym8t6MvfpYQhAxIsViVpozubKgJJ6BJZnOU+Muy0hoPpH6QDZFPW2f3YHJ1xa9dnZnfyqhuR6C/VTsHvJjLRbRwE3jszJJw0COtHARQI+K9TbRbRwEDlJsRcm2jS3NAwtIsZWGwtHhY2pVVfKZR1kX7pNY0BZLiRpK9LHUt4eONen+UmesrN4rKegEX7pLn3Udo4NHFIlpLk3s4QtGiPU3ic11dX4baJaSWiWj42xhGRGkSUiNIjdOcI7HLdyZTvIeZubqIyPXNdsbaAq0ww4jMcQdCD0gzKES5sbFeDrW+rVzHRUXyu8WPYY3Tj42MI1GuI6NZGMw1av4RmqfasSP3Y8VPcL/emo5Q4gph3t5TDcX2nO6PjMtugZDQZDqGQlReP0gEcBFAjgJfW8pto4CKBHAS5WudGyIySpG2lNflNtIsVi1pC7anRBqf5R2MxQpJvHMnJV5zGYTBGmys48JiavkU/Qy1PAWHHhI1GPkkn1C2Hq1F3qrihT5vrEf3zkR+E2NTbzVGrW9dvFQ9pKg++afAbAUEPXIq1Nc/IQ+op+JznYBmNrjt6xycn3Gf6In+4l/jKWP2MBc1aFWl66+Oo6ypIE314l4mWsSvOUpVaY3qLiqno6n++qW8HjVqjLJhqh17OeaXaOwUqEvT+jqemoyboddGHvmWx2z2LnLweIp52GlQcGU8R/8Mix5/m8Os/Z9i3aAkOAxnhVzydcmX5yxaEg8fiOGcLREklpTrz40do0rJSI0iNtMoyJHVuFuNUIdetcyO1d4dsmIgMjBfGr2ZiQ6AjQgEdRl2ZzkvVspT7NmX7oPi/lImjgTg8qKnmV56hY9SIx+O7OIBOpyja9emPRp1D3tTX+c5wEqLyQCOtFAjrRr6QCLaOAgwyj6qaQWjlWKBGYmpuU3bmU26zkPfLlazanhmFSq9Z/N4cWXmLDj8T3TSbCwJVTVqD6Stmb/UTVUHxPTODs7CA08NS4VX8I/Sou9j2KomxvM93rDy77eH3igxgM5+0NpMG8HStvfWY5hb6ADiZDF1IhM5FPA1TmatS/tZd2knw+KdGCVsw2S1LW8bmYDK/TALxM5u2dn+FS65VKfjUz08UPQ2ndOgY0mAYPE1AjpiEFlqZOvMeIPTke1Z1mX++iRbWwnjYinwIFZegt5X5lPfG7Mqb1FDzDd7jYe60OFnEiW0lEaRJEGUfF8NIjbSQiJaB8RERpElIjSIxxNsV92u49JUbtsVP8ImtU5TG4M2xCdNNh3OD/AOU2FI5SU1mtvH/Mj9wf+6v9JTAl/b62xCetSqDuemfnKQEYgAj7QAjrQPpAIOMo8CDjKB9QgSrtcfQP93+IS5aRY2lvUag9W/aM/lH0eyTZq/TYfmGHYjupD5zRE6f3xMzGyq2WFf2qLHmJBVfzKnfNLfLqkpt6ehznM2VT3qjk677X/EROgrSnUQ0qhdQSj5sBmVbibcRzwJ2wJQ21THgmPEC49oG499o5NsUiL769pHwlerW8OQACKakEsRbwhGYAB+rfO/G0AsudOqMJgzXjCYBxtqD/ADHXh2v+PL4mc3YQ+g++3wEt4+tepiH4U6a0x7VizfxKJHsmju0E6bt3nL3AS5PjbOfie0fTGUQiSUxlHw+GkRLSQiNtEXEREaRJSI0iBcRUx9PR6qv/AK5sKPkiZCiL4in0I573UfKa+iMhJrO/ricpEs9FvWdPxIfmonPAnZ5TUr0Cw1pFag+4Qx915yLc2nDq4REAI8CIBHgRdT0ARd2KBHARdTdK9o5I90ziARWs7tysFQ3Xq4ZjYP41JuZhmCO4fhmkwGM8Im8wswO5VX0ag17Dkw6DOPtHAmooKZVKeakceNo/Z+ONQ79MAVlG7VotkKyj4EcDw00MU0nHl+8ruMLfz54B7SLCYtagO5c28qm2T0z6w+YyMl3QdD2GaOomWu6L89orPeJ4M/2RDc5yB7/hAEvK20MaKSE6nRVGrufJURcZtBKQzOZyVRm7nmVROTiK+59NiPLzFGhe+4DxPO3OewRydVnN1VTG0SFp0AbvVbfqsOcm5Pfn1KJ1NwCwGigAdQylbZuEYXq1fOVPyrzdH9BLhE2dnJPkRWkwXKIiXMkIk1nUZEaRJCI0iJKMiMIkpEbuxEiwC3xJ9REXtJZj8RNagymY5Opvs7+m7EeyPFX3LNQJDGmYimGUg5gixHODMlhFIXcOtEmmend8k9qlZsZm9rUPB1w31a43D0VVuUPaLr2CKpv4iAjwIgEeBJ6wtKBHAQAjgJNrK6IUvIt2WAINTvJZXtQCVcZs3whDodyqNGGQbr/nLu7FAiRI5TY/MDFoyOuS4ilcHsI+V+qdKhiHbzdWjWH+oNx+1k/4yQi4sQCOZhcSAbHom5ClT6p+Rly10Y3YnL1/safX4ZrfwXkFd6n7SrRoj1fHbsLZfllf9X6fp1Oq4j6ewqK5lWb22/lLldE3aqJjEVj+jI1aq2tapcn38O4SxhdmEN4Ssd+ofwpOgihRZQFHMotEtNs12eO/DDEtH7skSlaV1r0xUtAiSkRhERdRkRpEkIjSIFyIiJWx1XcpsRrbdX228VfjfslsiUqi+Erqg0peM37xhZR2Lc/ek34jXyO1sHCblNQOAA7hOvIcLS3VEmkMBKW1sCK1JlOVxkRqrDNWHSDYy7AiAZXC1iy+MLOpK1F5nGvYdR0GWAIu2sKaT+GUXFrVVHFBo4HOvwvBTcXBuDmCNCDxEz18cvknqcBHARAI8CQw/SgRwEAIleqERmOiKWPUBeOKkZTbFHFPWc0n3UvZQK9NcgAL23sr2vKVTZu0VF96ow9SqGPcGnHw9I1aqj61VwO1m/rPUqtVKSXYhVUWuxtkNJtr/PIUzK8vbbOIBsatUEagscjHjbeIH7apz+Wc5JtfECviHdBk7eKLZnQDLnPzl/b3J80KFBjqVKv0OWLgfmI7JpJPhSNjgsQKtNHGjqG7xnMjyk5TsX3MOxVUPjVFNi7cwPoj3ytT2yyYTwKkglmBYcKRzsOkkmX+SvJcPatWH0a5qp+vb6x9Ue+KZmftb5vfkUaVLHMoYVGAIuA1dFNulWa4kw2btG1wzkerWVr9QDZzk4tvC1WYa1HJHWxynp9KmtGkoYhVpqFu2QFhbjNbfXjfx/WBwnKfEUHtU8exsyVBZh0XAuO282+Axq16a1E0bgdQRqD0zBcpMctfEM6eTYKD6Vh5X98wmx5L4BqOGUOLMxLkHVd61gemwHfHuTkrXGr3jpERpElIjCJk26jIjCJIRGkQHVXF4gU0LHO2i+kxyVe0ybk/gCBvNmzEsx52OvZw7JQoL+k1Qw83TJCeu2hqfIdvPNVhqO6JFvWOtdSgRYQiSIQhAGVKdxM1Vo/or2PmXPitwoMT5J9QnTmM1EgxWFFRSGAIIsQdCIrOp1manK5QEeBKDK2FO69zR+rU1NHobnTp4cZ0Fz0zB0I0I5xM7OOTWLmnASrtfCNVoOlMqGcWuxIAFxfQHhl2y2BKO2NuJhQpcMxe+6q8ba3JyGsef34GZTkNXBuHpAjiGcEfkky8h6zH6SqnWN9z7wIlbl5UPkU0HtEsfkI2jylxVUPuMoZADuKguy3sSCea4y5uqdH+xPVo9kcmKWHIYXd/Tfh7I0En5RYDw2GdRqBvL7S5jvFx2zLLtbEtiBRGIzvulgi2DAXPDOxuL9Ehwm18Q61GOIdRSVSbKrE7zhNMuJEXpe96uWc5wcmOTv6Q2+/mlP8AuH0R0c83GNwxai6U7KShVb5KtxYaA5CYili8QlSnRWsQtTc3CoFtx7bp3bXGukWrtnFJUCLWYkkAbwp6k24FvjK1m2/p5siQcg640ell6z/8I/8AUeux+kqp13dz3ED4yX/G8QDUVawd6IZmVqQCkIfG3WvnbpAkFLl1WHlJTbsK/Ay57tM+rt7K5JUqBDG9Rxoz6KecLz9c7BE4uyOVqYhxTKMjtpnvKbC+uo7p3CJnrvfrozZz4jIjCJIRGESen3iMicnGVjWY0qfkg2quOP8ApqfieyOxOOasfB0DZdHrDjzrT+bd07GytlCmoAFrcIuot6l2bgQijKdCIBFiIQhCAEIQgBCEIBFWoBhYzg1dnvhzeiN6nqaBNrdNM/VPRp1TRxGW8Cs7+uLgsclW+6c18pGFnT2l+eknrYdag3XUMDwYAj3xNobDWoQ2YZfJdDusvUw+Eo+Hr0cnXwy+ktlqAdK+S3ZaTxlfH/Edbkfhm+oV9hiPcbyGnyJRGDU6tVGGhG6bXBB4cxnVwm16VQ2VwG+zfxH/AAtr2S+BKmqXpP4y1HkKUYMlcqw0O4CQfxR2H5EOl9zEW3hY/RA3ANxcFueatRHASvfSpiMl+o77+/8ApJ3wQd80yTcaG5eLU5Clzd69zzikq/BprrQtH76P0jNNyR3gQ+IqsDa9ggLAabxtdu0wpcicOuodvabLuE0ZEYRF73+qmYpYXZlKj5pFXpAzPWxzMmIkGN2rSpZVHAPoDxnP3RnObU2rVq5UU8Gp/aVRd/uoMh2nsitX3i/jcalFb1GtfQasx5lUZmclhVxRsQadL7O/jOPXI0HqjtlvBbB8bfclnOrubt/QdAynco4YLpESrgNmhAMtJfAiwgBCEIAQhCAEIQgBCEIAQhCAEY9IHWPhAOdjNipUFmUHrAM5/wDgj0/M1aiD0d7eX8L3t2TQwgGf/SMWn2T+0jIe9SR7o4bbrjXDqelavyKTuFBGmiOaAcf9Yan/AE7f7iRv+P1zphwParfySdjwA5oooDmgHCbHYt9BSTpCs595A90Ydl1qvna1Rh6KncXuS3vM0QpCOtAONg+TyJooHUNes8Z06WEC8JPCAIBFhCAEIQgBCEIAQhCAf//Z"/>
          <p:cNvSpPr>
            <a:spLocks noChangeAspect="1" noChangeArrowheads="1"/>
          </p:cNvSpPr>
          <p:nvPr/>
        </p:nvSpPr>
        <p:spPr bwMode="auto">
          <a:xfrm>
            <a:off x="134938"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8918" name="AutoShape 6" descr="data:image/jpeg;base64,/9j/4AAQSkZJRgABAQAAAQABAAD/2wCEAAkGBhQQEBQUEBQUFBQQFBQVFBAQFBUUFBAQFhQVFRUUFRQXHCYeFxojGRYVHy8gIycpLS0tFx4xNTAqNSYrLCkBCQoKDgwNFA8PFykcHB0pKSkpLCkpKSkpKSwpLCwpKSkpKSwsKSkpKSkpLCkpLCkpKSkpKSkpLCkpKSkqKSkpKf/AABEIAMwAzAMBIgACEQEDEQH/xAAbAAABBQEBAAAAAAAAAAAAAAAAAQIDBAYFB//EAEYQAAIBAgMDBgoGCAUFAAAAAAECAAMRBCExBRJBBlFhcYGREyIyM1JicqGxwSNCU4KSohQWQ3Oy0eHwFSRjk9JUs8LD8f/EABkBAAMBAQEAAAAAAAAAAAAAAAABAgMEBf/EAB0RAQEBAQADAQEBAAAAAAAAAAABAhEDEiExUSL/2gAMAwEAAhEDEQA/APcYQhACEIQAhCEAISOviFpqWdgqjUsbAds4OM5U38wtx9pVuq9ar5Te7rgGhJlHFbco0zZqi39EHeb8K3MyeJxb1fOOz+rfcT8C69pMiQ7ostlHMoA+EDaOpyrX6lOq3SVCD85ErtyqfhSH3qoHwUzhwgTsnlTVv5unb96fjuSSnynqH9kp9msPmonCk+GGsC67icqh9elUXpAVx+Uky3h+UNFzYVFB9F/Ebua0yTHM9cGa4scxzMLjuME+zfLUBjpgcPVan5tmp9Cm6fgbLutOvhOUzr51d4faUrm3S1M5jsvA5qNPCVsHtBKq7yMGB4gyzBQhCEAIQhACEIQAhCEAIQgTACcfavKBaZKUxv1BqL2Wn0u3DqGZlLbG3yxKUDZQSHrDW/FafTztw65wxkLAWHN08STxPSY+KmepcRiGqNvVG32GlxZU9hNB1m5kZMSEauCEIsSSQhFvEmklihoZXvLCmyd8EVXhCETO0QvCETO05HKtvKSj+mvH2l0YdefTO9szlHchK1lY5Kw8ioegnQ+qffM/DgQRcHUHQw6J5blv1e8dMfsvbRo2DktT0DnNqXQ54r63DjNZSrBhcSnTnc3OxJCEIKEIQgBCEIATNbe2xvk0qZIVcqrqcyfs1PPznhprLvKDahpqKdM2qVAc/s0HlP8AIdPVMtYAADQaD5nnJ1vKk6vGejqyAyAGgHMIQigSmvCRbRbRbRJsNhaPtC0SLDLRbR9olxJRTbSdh4ndId4SeschEzqvaJaSWhaDHVR2haPtEtJYa0ZCPtEKxOfWu/IQG0vbI2p4AhSfoibLf9kx0U+qeB4aSjaJ1i4ORB0I5o438NuL8b6nUuI+Zjk/tMqfBOb2F0Y6smlj6y6HsM0ym8t6MvfpYQhAxIsViVpozubKgJJ6BJZnOU+Muy0hoPpH6QDZFPW2f3YHJ1xa9dnZnfyqhuR6C/VTsHvJjLRbRwE3jszJJw0COtHARQI+K9TbRbRwEDlJsRcm2jS3NAwtIsZWGwtHhY2pVVfKZR1kX7pNY0BZLiRpK9LHUt4eONen+UmesrN4rKegEX7pLn3Udo4NHFIlpLk3s4QtGiPU3ic11dX4baJaSWiWj42xhGRGkSUiNIjdOcI7HLdyZTvIeZubqIyPXNdsbaAq0ww4jMcQdCD0gzKES5sbFeDrW+rVzHRUXyu8WPYY3Tj42MI1GuI6NZGMw1av4RmqfasSP3Y8VPcL/emo5Q4gph3t5TDcX2nO6PjMtugZDQZDqGQlReP0gEcBFAjgJfW8pto4CKBHAS5WudGyIySpG2lNflNtIsVi1pC7anRBqf5R2MxQpJvHMnJV5zGYTBGmys48JiavkU/Qy1PAWHHhI1GPkkn1C2Hq1F3qrihT5vrEf3zkR+E2NTbzVGrW9dvFQ9pKg++afAbAUEPXIq1Nc/IQ+op+JznYBmNrjt6xycn3Gf6In+4l/jKWP2MBc1aFWl66+Oo6ypIE314l4mWsSvOUpVaY3qLiqno6n++qW8HjVqjLJhqh17OeaXaOwUqEvT+jqemoyboddGHvmWx2z2LnLweIp52GlQcGU8R/8Mix5/m8Os/Z9i3aAkOAxnhVzydcmX5yxaEg8fiOGcLREklpTrz40do0rJSI0iNtMoyJHVuFuNUIdetcyO1d4dsmIgMjBfGr2ZiQ6AjQgEdRl2ZzkvVspT7NmX7oPi/lImjgTg8qKnmV56hY9SIx+O7OIBOpyja9emPRp1D3tTX+c5wEqLyQCOtFAjrRr6QCLaOAgwyj6qaQWjlWKBGYmpuU3bmU26zkPfLlazanhmFSq9Z/N4cWXmLDj8T3TSbCwJVTVqD6Stmb/UTVUHxPTODs7CA08NS4VX8I/Sou9j2KomxvM93rDy77eH3igxgM5+0NpMG8HStvfWY5hb6ADiZDF1IhM5FPA1TmatS/tZd2knw+KdGCVsw2S1LW8bmYDK/TALxM5u2dn+FS65VKfjUz08UPQ2ndOgY0mAYPE1AjpiEFlqZOvMeIPTke1Z1mX++iRbWwnjYinwIFZegt5X5lPfG7Mqb1FDzDd7jYe60OFnEiW0lEaRJEGUfF8NIjbSQiJaB8RERpElIjSIxxNsV92u49JUbtsVP8ImtU5TG4M2xCdNNh3OD/AOU2FI5SU1mtvH/Mj9wf+6v9JTAl/b62xCetSqDuemfnKQEYgAj7QAjrQPpAIOMo8CDjKB9QgSrtcfQP93+IS5aRY2lvUag9W/aM/lH0eyTZq/TYfmGHYjupD5zRE6f3xMzGyq2WFf2qLHmJBVfzKnfNLfLqkpt6ehznM2VT3qjk677X/EROgrSnUQ0qhdQSj5sBmVbibcRzwJ2wJQ21THgmPEC49oG499o5NsUiL769pHwlerW8OQACKakEsRbwhGYAB+rfO/G0AsudOqMJgzXjCYBxtqD/ADHXh2v+PL4mc3YQ+g++3wEt4+tepiH4U6a0x7VizfxKJHsmju0E6bt3nL3AS5PjbOfie0fTGUQiSUxlHw+GkRLSQiNtEXEREaRJSI0iBcRUx9PR6qv/AK5sKPkiZCiL4in0I573UfKa+iMhJrO/ricpEs9FvWdPxIfmonPAnZ5TUr0Cw1pFag+4Qx915yLc2nDq4REAI8CIBHgRdT0ARd2KBHARdTdK9o5I90ziARWs7tysFQ3Xq4ZjYP41JuZhmCO4fhmkwGM8Im8wswO5VX0ag17Dkw6DOPtHAmooKZVKeakceNo/Z+ONQ79MAVlG7VotkKyj4EcDw00MU0nHl+8ruMLfz54B7SLCYtagO5c28qm2T0z6w+YyMl3QdD2GaOomWu6L89orPeJ4M/2RDc5yB7/hAEvK20MaKSE6nRVGrufJURcZtBKQzOZyVRm7nmVROTiK+59NiPLzFGhe+4DxPO3OewRydVnN1VTG0SFp0AbvVbfqsOcm5Pfn1KJ1NwCwGigAdQylbZuEYXq1fOVPyrzdH9BLhE2dnJPkRWkwXKIiXMkIk1nUZEaRJCI0iJKMiMIkpEbuxEiwC3xJ9REXtJZj8RNagymY5Opvs7+m7EeyPFX3LNQJDGmYimGUg5gixHODMlhFIXcOtEmmend8k9qlZsZm9rUPB1w31a43D0VVuUPaLr2CKpv4iAjwIgEeBJ6wtKBHAQAjgJNrK6IUvIt2WAINTvJZXtQCVcZs3whDodyqNGGQbr/nLu7FAiRI5TY/MDFoyOuS4ilcHsI+V+qdKhiHbzdWjWH+oNx+1k/4yQi4sQCOZhcSAbHom5ClT6p+Rly10Y3YnL1/safX4ZrfwXkFd6n7SrRoj1fHbsLZfllf9X6fp1Oq4j6ewqK5lWb22/lLldE3aqJjEVj+jI1aq2tapcn38O4SxhdmEN4Ssd+ofwpOgihRZQFHMotEtNs12eO/DDEtH7skSlaV1r0xUtAiSkRhERdRkRpEkIjSIFyIiJWx1XcpsRrbdX228VfjfslsiUqi+Erqg0peM37xhZR2Lc/ek34jXyO1sHCblNQOAA7hOvIcLS3VEmkMBKW1sCK1JlOVxkRqrDNWHSDYy7AiAZXC1iy+MLOpK1F5nGvYdR0GWAIu2sKaT+GUXFrVVHFBo4HOvwvBTcXBuDmCNCDxEz18cvknqcBHARAI8CQw/SgRwEAIleqERmOiKWPUBeOKkZTbFHFPWc0n3UvZQK9NcgAL23sr2vKVTZu0VF96ow9SqGPcGnHw9I1aqj61VwO1m/rPUqtVKSXYhVUWuxtkNJtr/PIUzK8vbbOIBsatUEagscjHjbeIH7apz+Wc5JtfECviHdBk7eKLZnQDLnPzl/b3J80KFBjqVKv0OWLgfmI7JpJPhSNjgsQKtNHGjqG7xnMjyk5TsX3MOxVUPjVFNi7cwPoj3ytT2yyYTwKkglmBYcKRzsOkkmX+SvJcPatWH0a5qp+vb6x9Ue+KZmftb5vfkUaVLHMoYVGAIuA1dFNulWa4kw2btG1wzkerWVr9QDZzk4tvC1WYa1HJHWxynp9KmtGkoYhVpqFu2QFhbjNbfXjfx/WBwnKfEUHtU8exsyVBZh0XAuO282+Axq16a1E0bgdQRqD0zBcpMctfEM6eTYKD6Vh5X98wmx5L4BqOGUOLMxLkHVd61gemwHfHuTkrXGr3jpERpElIjCJk26jIjCJIRGkQHVXF4gU0LHO2i+kxyVe0ybk/gCBvNmzEsx52OvZw7JQoL+k1Qw83TJCeu2hqfIdvPNVhqO6JFvWOtdSgRYQiSIQhAGVKdxM1Vo/or2PmXPitwoMT5J9QnTmM1EgxWFFRSGAIIsQdCIrOp1manK5QEeBKDK2FO69zR+rU1NHobnTp4cZ0Fz0zB0I0I5xM7OOTWLmnASrtfCNVoOlMqGcWuxIAFxfQHhl2y2BKO2NuJhQpcMxe+6q8ba3JyGsef34GZTkNXBuHpAjiGcEfkky8h6zH6SqnWN9z7wIlbl5UPkU0HtEsfkI2jylxVUPuMoZADuKguy3sSCea4y5uqdH+xPVo9kcmKWHIYXd/Tfh7I0En5RYDw2GdRqBvL7S5jvFx2zLLtbEtiBRGIzvulgi2DAXPDOxuL9Ehwm18Q61GOIdRSVSbKrE7zhNMuJEXpe96uWc5wcmOTv6Q2+/mlP8AuH0R0c83GNwxai6U7KShVb5KtxYaA5CYili8QlSnRWsQtTc3CoFtx7bp3bXGukWrtnFJUCLWYkkAbwp6k24FvjK1m2/p5siQcg640ell6z/8I/8AUeux+kqp13dz3ED4yX/G8QDUVawd6IZmVqQCkIfG3WvnbpAkFLl1WHlJTbsK/Ay57tM+rt7K5JUqBDG9Rxoz6KecLz9c7BE4uyOVqYhxTKMjtpnvKbC+uo7p3CJnrvfrozZz4jIjCJIRGESen3iMicnGVjWY0qfkg2quOP8ApqfieyOxOOasfB0DZdHrDjzrT+bd07GytlCmoAFrcIuot6l2bgQijKdCIBFiIQhCAEIQgBCEIBFWoBhYzg1dnvhzeiN6nqaBNrdNM/VPRp1TRxGW8Cs7+uLgsclW+6c18pGFnT2l+eknrYdag3XUMDwYAj3xNobDWoQ2YZfJdDusvUw+Eo+Hr0cnXwy+ktlqAdK+S3ZaTxlfH/Edbkfhm+oV9hiPcbyGnyJRGDU6tVGGhG6bXBB4cxnVwm16VQ2VwG+zfxH/AAtr2S+BKmqXpP4y1HkKUYMlcqw0O4CQfxR2H5EOl9zEW3hY/RA3ANxcFueatRHASvfSpiMl+o77+/8ApJ3wQd80yTcaG5eLU5Clzd69zzikq/BprrQtH76P0jNNyR3gQ+IqsDa9ggLAabxtdu0wpcicOuodvabLuE0ZEYRF73+qmYpYXZlKj5pFXpAzPWxzMmIkGN2rSpZVHAPoDxnP3RnObU2rVq5UU8Gp/aVRd/uoMh2nsitX3i/jcalFb1GtfQasx5lUZmclhVxRsQadL7O/jOPXI0HqjtlvBbB8bfclnOrubt/QdAynco4YLpESrgNmhAMtJfAiwgBCEIAQhCAEIQgBCEIAQhCAEY9IHWPhAOdjNipUFmUHrAM5/wDgj0/M1aiD0d7eX8L3t2TQwgGf/SMWn2T+0jIe9SR7o4bbrjXDqelavyKTuFBGmiOaAcf9Yan/AE7f7iRv+P1zphwParfySdjwA5oooDmgHCbHYt9BSTpCs595A90Ydl1qvna1Rh6KncXuS3vM0QpCOtAONg+TyJooHUNes8Z06WEC8JPCAIBFhCAEIQgBCEIAQhCAf//Z"/>
          <p:cNvSpPr>
            <a:spLocks noChangeAspect="1" noChangeArrowheads="1"/>
          </p:cNvSpPr>
          <p:nvPr/>
        </p:nvSpPr>
        <p:spPr bwMode="auto">
          <a:xfrm>
            <a:off x="287338"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pic>
        <p:nvPicPr>
          <p:cNvPr id="38919" name="Picture 8" descr="https://iicme.com/wp-content/uploads/dvd-dis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13" y="42926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smtClean="0"/>
              <a:t>如何使用计算机求解问题</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lstStyle/>
          <a:p>
            <a:r>
              <a:rPr lang="zh-CN" altLang="en-US" dirty="0" smtClean="0"/>
              <a:t>课程基本信息</a:t>
            </a:r>
            <a:endParaRPr lang="en-US" altLang="zh-CN" dirty="0" smtClean="0"/>
          </a:p>
          <a:p>
            <a:endParaRPr lang="en-US" altLang="zh-CN" dirty="0" smtClean="0"/>
          </a:p>
          <a:p>
            <a:r>
              <a:rPr lang="zh-CN" altLang="en-US" dirty="0" smtClean="0"/>
              <a:t>课程目标、为什么学习此课程及我们的安排</a:t>
            </a:r>
            <a:endParaRPr lang="en-US" altLang="zh-CN" dirty="0" smtClean="0"/>
          </a:p>
          <a:p>
            <a:endParaRPr lang="en-US" altLang="zh-CN" dirty="0" smtClean="0"/>
          </a:p>
          <a:p>
            <a:r>
              <a:rPr lang="zh-CN" altLang="en-US" dirty="0" smtClean="0"/>
              <a:t>计算机系统简述</a:t>
            </a:r>
            <a:endParaRPr lang="en-US" altLang="zh-CN" dirty="0" smtClean="0"/>
          </a:p>
          <a:p>
            <a:endParaRPr lang="en-US" altLang="zh-CN" dirty="0" smtClean="0"/>
          </a:p>
          <a:p>
            <a:r>
              <a:rPr lang="zh-CN" altLang="en-US" dirty="0" smtClean="0"/>
              <a:t>计算机如何求解问题：问题描述至电路执行</a:t>
            </a:r>
            <a:endParaRPr lang="en-US" altLang="zh-CN" dirty="0" smtClean="0"/>
          </a:p>
          <a:p>
            <a:endParaRPr lang="en-US" altLang="zh-CN" dirty="0" smtClean="0"/>
          </a:p>
          <a:p>
            <a:r>
              <a:rPr lang="zh-CN" altLang="en-US" dirty="0" smtClean="0"/>
              <a:t>两个重要的思想</a:t>
            </a:r>
            <a:endParaRPr lang="en-US" altLang="zh-CN" dirty="0" smtClean="0"/>
          </a:p>
        </p:txBody>
      </p:sp>
      <p:sp>
        <p:nvSpPr>
          <p:cNvPr id="6" name="Title 5"/>
          <p:cNvSpPr>
            <a:spLocks noGrp="1"/>
          </p:cNvSpPr>
          <p:nvPr>
            <p:ph type="title"/>
          </p:nvPr>
        </p:nvSpPr>
        <p:spPr/>
        <p:txBody>
          <a:bodyPr/>
          <a:lstStyle/>
          <a:p>
            <a:pPr fontAlgn="auto">
              <a:spcAft>
                <a:spcPts val="0"/>
              </a:spcAft>
              <a:defRPr/>
            </a:pPr>
            <a:r>
              <a:rPr lang="zh-CN" altLang="en-US" dirty="0" smtClean="0"/>
              <a:t>大纲</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4"/>
          <p:cNvSpPr>
            <a:spLocks noGrp="1"/>
          </p:cNvSpPr>
          <p:nvPr>
            <p:ph idx="1"/>
          </p:nvPr>
        </p:nvSpPr>
        <p:spPr/>
        <p:txBody>
          <a:bodyPr/>
          <a:lstStyle/>
          <a:p>
            <a:r>
              <a:rPr lang="zh-CN" altLang="en-US" dirty="0" smtClean="0"/>
              <a:t>描述问题</a:t>
            </a:r>
            <a:endParaRPr lang="en-US" altLang="zh-CN" dirty="0" smtClean="0"/>
          </a:p>
          <a:p>
            <a:r>
              <a:rPr lang="zh-CN" altLang="en-US" dirty="0" smtClean="0"/>
              <a:t>分析问题 </a:t>
            </a:r>
            <a:r>
              <a:rPr lang="en-US" altLang="zh-CN" dirty="0" smtClean="0"/>
              <a:t>—— </a:t>
            </a:r>
            <a:r>
              <a:rPr lang="zh-CN" altLang="en-US" dirty="0" smtClean="0"/>
              <a:t>算法</a:t>
            </a:r>
            <a:endParaRPr lang="en-US" altLang="zh-CN" dirty="0" smtClean="0"/>
          </a:p>
          <a:p>
            <a:r>
              <a:rPr lang="zh-CN" altLang="en-US" dirty="0" smtClean="0"/>
              <a:t>语言实现算法</a:t>
            </a:r>
            <a:endParaRPr lang="en-US" altLang="zh-CN" dirty="0" smtClean="0"/>
          </a:p>
          <a:p>
            <a:r>
              <a:rPr lang="zh-CN" altLang="en-US" dirty="0" smtClean="0"/>
              <a:t>机器结构 </a:t>
            </a:r>
            <a:r>
              <a:rPr lang="en-US" altLang="zh-CN" dirty="0" smtClean="0"/>
              <a:t>—— </a:t>
            </a:r>
            <a:r>
              <a:rPr lang="zh-CN" altLang="en-US" dirty="0" smtClean="0"/>
              <a:t>指令集</a:t>
            </a:r>
            <a:endParaRPr lang="en-US" altLang="zh-CN" dirty="0" smtClean="0"/>
          </a:p>
          <a:p>
            <a:r>
              <a:rPr lang="zh-CN" altLang="en-US" dirty="0" smtClean="0"/>
              <a:t>微体系结构</a:t>
            </a:r>
            <a:endParaRPr lang="en-US" altLang="zh-CN" dirty="0" smtClean="0"/>
          </a:p>
          <a:p>
            <a:r>
              <a:rPr lang="zh-CN" altLang="en-US" dirty="0" smtClean="0"/>
              <a:t>电路</a:t>
            </a:r>
            <a:endParaRPr lang="en-US" altLang="zh-CN" dirty="0" smtClean="0"/>
          </a:p>
          <a:p>
            <a:r>
              <a:rPr lang="zh-CN" altLang="en-US" dirty="0" smtClean="0"/>
              <a:t>器件</a:t>
            </a:r>
          </a:p>
        </p:txBody>
      </p:sp>
      <p:sp>
        <p:nvSpPr>
          <p:cNvPr id="4" name="Title 3"/>
          <p:cNvSpPr>
            <a:spLocks noGrp="1"/>
          </p:cNvSpPr>
          <p:nvPr>
            <p:ph type="title"/>
          </p:nvPr>
        </p:nvSpPr>
        <p:spPr/>
        <p:txBody>
          <a:bodyPr/>
          <a:lstStyle/>
          <a:p>
            <a:pPr fontAlgn="auto">
              <a:spcAft>
                <a:spcPts val="0"/>
              </a:spcAft>
              <a:defRPr/>
            </a:pPr>
            <a:r>
              <a:rPr lang="zh-CN" altLang="en-US" dirty="0" smtClean="0"/>
              <a:t>计算机求解问题过程</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3"/>
          <p:cNvSpPr>
            <a:spLocks noGrp="1" noChangeArrowheads="1"/>
          </p:cNvSpPr>
          <p:nvPr>
            <p:ph idx="1"/>
          </p:nvPr>
        </p:nvSpPr>
        <p:spPr/>
        <p:txBody>
          <a:bodyPr/>
          <a:lstStyle/>
          <a:p>
            <a:pPr marL="0" indent="0">
              <a:buFont typeface="Wingdings" pitchFamily="2" charset="2"/>
              <a:buNone/>
            </a:pPr>
            <a:r>
              <a:rPr lang="zh-CN" altLang="en-US" dirty="0" smtClean="0"/>
              <a:t>怎么利用计算机求解问题的系统过程</a:t>
            </a:r>
            <a:endParaRPr lang="en-US" altLang="zh-CN" sz="2000" dirty="0" smtClean="0">
              <a:ea typeface="宋体" pitchFamily="2" charset="-122"/>
            </a:endParaRPr>
          </a:p>
        </p:txBody>
      </p:sp>
      <p:sp>
        <p:nvSpPr>
          <p:cNvPr id="114692" name="Rectangle 2"/>
          <p:cNvSpPr>
            <a:spLocks noGrp="1" noChangeArrowheads="1"/>
          </p:cNvSpPr>
          <p:nvPr>
            <p:ph type="title"/>
          </p:nvPr>
        </p:nvSpPr>
        <p:spPr/>
        <p:txBody>
          <a:bodyPr/>
          <a:lstStyle/>
          <a:p>
            <a:pPr fontAlgn="auto">
              <a:spcAft>
                <a:spcPts val="0"/>
              </a:spcAft>
              <a:defRPr/>
            </a:pPr>
            <a:r>
              <a:rPr lang="zh-CN" altLang="en-US" dirty="0" smtClean="0">
                <a:ea typeface="宋体" pitchFamily="2" charset="-122"/>
              </a:rPr>
              <a:t>自顶向下层次的转化</a:t>
            </a:r>
            <a:endParaRPr lang="en-US" altLang="zh-CN" dirty="0" smtClean="0">
              <a:ea typeface="宋体" pitchFamily="2" charset="-122"/>
            </a:endParaRPr>
          </a:p>
        </p:txBody>
      </p:sp>
      <p:grpSp>
        <p:nvGrpSpPr>
          <p:cNvPr id="2" name="Group 1"/>
          <p:cNvGrpSpPr/>
          <p:nvPr/>
        </p:nvGrpSpPr>
        <p:grpSpPr>
          <a:xfrm>
            <a:off x="755650" y="2181944"/>
            <a:ext cx="7924800" cy="4343400"/>
            <a:chOff x="755650" y="2181944"/>
            <a:chExt cx="7924800" cy="4343400"/>
          </a:xfrm>
        </p:grpSpPr>
        <p:sp>
          <p:nvSpPr>
            <p:cNvPr id="41993" name="Rectangle 4"/>
            <p:cNvSpPr>
              <a:spLocks noChangeArrowheads="1"/>
            </p:cNvSpPr>
            <p:nvPr/>
          </p:nvSpPr>
          <p:spPr bwMode="auto">
            <a:xfrm>
              <a:off x="755650" y="21819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Problem</a:t>
              </a:r>
              <a:endParaRPr lang="en-US" altLang="zh-CN" sz="2400" b="1" i="1" baseline="0">
                <a:latin typeface="Franklin Gothic Book" pitchFamily="34" charset="0"/>
              </a:endParaRPr>
            </a:p>
          </p:txBody>
        </p:sp>
        <p:sp>
          <p:nvSpPr>
            <p:cNvPr id="41994" name="Rectangle 5"/>
            <p:cNvSpPr>
              <a:spLocks noChangeArrowheads="1"/>
            </p:cNvSpPr>
            <p:nvPr/>
          </p:nvSpPr>
          <p:spPr bwMode="auto">
            <a:xfrm>
              <a:off x="755650" y="34011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Algorithm</a:t>
              </a:r>
              <a:endParaRPr lang="en-US" altLang="zh-CN" sz="2400" b="1" i="1" baseline="0">
                <a:latin typeface="Franklin Gothic Book" pitchFamily="34" charset="0"/>
              </a:endParaRPr>
            </a:p>
          </p:txBody>
        </p:sp>
        <p:sp>
          <p:nvSpPr>
            <p:cNvPr id="41995" name="Rectangle 6"/>
            <p:cNvSpPr>
              <a:spLocks noChangeArrowheads="1"/>
            </p:cNvSpPr>
            <p:nvPr/>
          </p:nvSpPr>
          <p:spPr bwMode="auto">
            <a:xfrm>
              <a:off x="755650" y="46203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Program</a:t>
              </a:r>
              <a:endParaRPr lang="en-US" altLang="zh-CN" sz="2400" b="1" i="1" baseline="0">
                <a:latin typeface="Franklin Gothic Book" pitchFamily="34" charset="0"/>
              </a:endParaRPr>
            </a:p>
          </p:txBody>
        </p:sp>
        <p:sp>
          <p:nvSpPr>
            <p:cNvPr id="41996" name="Text Box 10"/>
            <p:cNvSpPr txBox="1">
              <a:spLocks noChangeArrowheads="1"/>
            </p:cNvSpPr>
            <p:nvPr/>
          </p:nvSpPr>
          <p:spPr bwMode="auto">
            <a:xfrm>
              <a:off x="3270250" y="2791544"/>
              <a:ext cx="5354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Software Design:</a:t>
              </a:r>
            </a:p>
            <a:p>
              <a:r>
                <a:rPr lang="en-US" altLang="zh-CN" sz="2400" baseline="0"/>
                <a:t>choose algorithms and data structures</a:t>
              </a:r>
              <a:endParaRPr lang="en-US" altLang="zh-CN" sz="2400" baseline="0">
                <a:latin typeface="Franklin Gothic Book" pitchFamily="34" charset="0"/>
              </a:endParaRPr>
            </a:p>
          </p:txBody>
        </p:sp>
        <p:sp>
          <p:nvSpPr>
            <p:cNvPr id="41997" name="Text Box 11"/>
            <p:cNvSpPr txBox="1">
              <a:spLocks noChangeArrowheads="1"/>
            </p:cNvSpPr>
            <p:nvPr/>
          </p:nvSpPr>
          <p:spPr bwMode="auto">
            <a:xfrm>
              <a:off x="3270250" y="4010744"/>
              <a:ext cx="4492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Programming:</a:t>
              </a:r>
            </a:p>
            <a:p>
              <a:r>
                <a:rPr lang="en-US" altLang="zh-CN" sz="2400" baseline="0"/>
                <a:t>use language to express design</a:t>
              </a:r>
              <a:endParaRPr lang="en-US" altLang="zh-CN" sz="2400" baseline="0">
                <a:latin typeface="Franklin Gothic Book" pitchFamily="34" charset="0"/>
              </a:endParaRPr>
            </a:p>
          </p:txBody>
        </p:sp>
        <p:sp>
          <p:nvSpPr>
            <p:cNvPr id="41998" name="Rectangle 15"/>
            <p:cNvSpPr>
              <a:spLocks noChangeArrowheads="1"/>
            </p:cNvSpPr>
            <p:nvPr/>
          </p:nvSpPr>
          <p:spPr bwMode="auto">
            <a:xfrm>
              <a:off x="755650" y="5839544"/>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solidFill>
                    <a:srgbClr val="FF3300"/>
                  </a:solidFill>
                  <a:latin typeface="Franklin Gothic Book" pitchFamily="34" charset="0"/>
                </a:rPr>
                <a:t>Instr Set</a:t>
              </a:r>
            </a:p>
            <a:p>
              <a:pPr algn="ctr"/>
              <a:r>
                <a:rPr lang="en-US" altLang="zh-CN" sz="2400" b="1" i="1" baseline="0">
                  <a:solidFill>
                    <a:srgbClr val="FF3300"/>
                  </a:solidFill>
                  <a:latin typeface="Franklin Gothic Book" pitchFamily="34" charset="0"/>
                </a:rPr>
                <a:t>Architecture</a:t>
              </a:r>
            </a:p>
          </p:txBody>
        </p:sp>
        <p:sp>
          <p:nvSpPr>
            <p:cNvPr id="41999" name="AutoShape 14"/>
            <p:cNvSpPr>
              <a:spLocks noChangeArrowheads="1"/>
            </p:cNvSpPr>
            <p:nvPr/>
          </p:nvSpPr>
          <p:spPr bwMode="auto">
            <a:xfrm>
              <a:off x="2584450" y="4848944"/>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2000" name="AutoShape 13"/>
            <p:cNvSpPr>
              <a:spLocks noChangeArrowheads="1"/>
            </p:cNvSpPr>
            <p:nvPr/>
          </p:nvSpPr>
          <p:spPr bwMode="auto">
            <a:xfrm>
              <a:off x="2584450" y="3629744"/>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2001" name="AutoShape 8"/>
            <p:cNvSpPr>
              <a:spLocks noChangeArrowheads="1"/>
            </p:cNvSpPr>
            <p:nvPr/>
          </p:nvSpPr>
          <p:spPr bwMode="auto">
            <a:xfrm>
              <a:off x="2584450" y="2410544"/>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2002" name="Text Box 16"/>
            <p:cNvSpPr txBox="1">
              <a:spLocks noChangeArrowheads="1"/>
            </p:cNvSpPr>
            <p:nvPr/>
          </p:nvSpPr>
          <p:spPr bwMode="auto">
            <a:xfrm>
              <a:off x="3270250" y="5153744"/>
              <a:ext cx="5410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Compiling/Interpreting:</a:t>
              </a:r>
            </a:p>
            <a:p>
              <a:r>
                <a:rPr lang="en-US" altLang="zh-CN" sz="2400" baseline="0"/>
                <a:t>convert language to </a:t>
              </a:r>
              <a:br>
                <a:rPr lang="en-US" altLang="zh-CN" sz="2400" baseline="0"/>
              </a:br>
              <a:r>
                <a:rPr lang="en-US" altLang="zh-CN" sz="2400" baseline="0"/>
                <a:t>machine instructions</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1027"/>
          <p:cNvSpPr>
            <a:spLocks noChangeArrowheads="1"/>
          </p:cNvSpPr>
          <p:nvPr/>
        </p:nvSpPr>
        <p:spPr bwMode="auto">
          <a:xfrm>
            <a:off x="755650" y="11969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000" b="1" i="1" baseline="0">
                <a:solidFill>
                  <a:srgbClr val="FF3300"/>
                </a:solidFill>
              </a:rPr>
              <a:t>Instr Set</a:t>
            </a:r>
          </a:p>
          <a:p>
            <a:pPr algn="ctr"/>
            <a:r>
              <a:rPr lang="en-US" altLang="zh-CN" sz="2000" b="1" i="1" baseline="0">
                <a:solidFill>
                  <a:srgbClr val="FF3300"/>
                </a:solidFill>
              </a:rPr>
              <a:t>Architecture</a:t>
            </a:r>
            <a:endParaRPr lang="en-US" altLang="zh-CN" sz="2000" b="1" i="1" baseline="0">
              <a:solidFill>
                <a:srgbClr val="FF3300"/>
              </a:solidFill>
              <a:latin typeface="Franklin Gothic Book" pitchFamily="34" charset="0"/>
            </a:endParaRPr>
          </a:p>
        </p:txBody>
      </p:sp>
      <p:sp>
        <p:nvSpPr>
          <p:cNvPr id="44040" name="Rectangle 1028"/>
          <p:cNvSpPr>
            <a:spLocks noChangeArrowheads="1"/>
          </p:cNvSpPr>
          <p:nvPr/>
        </p:nvSpPr>
        <p:spPr bwMode="auto">
          <a:xfrm>
            <a:off x="755650" y="24161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Microarch</a:t>
            </a:r>
            <a:endParaRPr lang="en-US" altLang="zh-CN" sz="2400" b="1" i="1" baseline="0">
              <a:latin typeface="Franklin Gothic Book" pitchFamily="34" charset="0"/>
            </a:endParaRPr>
          </a:p>
        </p:txBody>
      </p:sp>
      <p:sp>
        <p:nvSpPr>
          <p:cNvPr id="44041" name="Rectangle 1029"/>
          <p:cNvSpPr>
            <a:spLocks noChangeArrowheads="1"/>
          </p:cNvSpPr>
          <p:nvPr/>
        </p:nvSpPr>
        <p:spPr bwMode="auto">
          <a:xfrm>
            <a:off x="755650" y="36353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2400" b="1" i="1" baseline="0"/>
              <a:t>Circuits</a:t>
            </a:r>
            <a:endParaRPr lang="en-US" altLang="zh-CN" sz="2400" b="1" i="1" baseline="0">
              <a:latin typeface="Franklin Gothic Book" pitchFamily="34" charset="0"/>
            </a:endParaRPr>
          </a:p>
        </p:txBody>
      </p:sp>
      <p:sp>
        <p:nvSpPr>
          <p:cNvPr id="44042" name="Text Box 1030"/>
          <p:cNvSpPr txBox="1">
            <a:spLocks noChangeArrowheads="1"/>
          </p:cNvSpPr>
          <p:nvPr/>
        </p:nvSpPr>
        <p:spPr bwMode="auto">
          <a:xfrm>
            <a:off x="3270250" y="1806575"/>
            <a:ext cx="4995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Processor Design:</a:t>
            </a:r>
          </a:p>
          <a:p>
            <a:r>
              <a:rPr lang="en-US" altLang="zh-CN" sz="2400" baseline="0"/>
              <a:t>choose structures to implement ISA</a:t>
            </a:r>
            <a:endParaRPr lang="en-US" altLang="zh-CN" sz="2400" baseline="0">
              <a:latin typeface="Franklin Gothic Book" pitchFamily="34" charset="0"/>
            </a:endParaRPr>
          </a:p>
        </p:txBody>
      </p:sp>
      <p:sp>
        <p:nvSpPr>
          <p:cNvPr id="44043" name="Text Box 1031"/>
          <p:cNvSpPr txBox="1">
            <a:spLocks noChangeArrowheads="1"/>
          </p:cNvSpPr>
          <p:nvPr/>
        </p:nvSpPr>
        <p:spPr bwMode="auto">
          <a:xfrm>
            <a:off x="3270250" y="2873375"/>
            <a:ext cx="46942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Logic/Circuit Design:</a:t>
            </a:r>
          </a:p>
          <a:p>
            <a:r>
              <a:rPr lang="en-US" altLang="zh-CN" sz="2400" baseline="0"/>
              <a:t>gates  and low-level circuits to</a:t>
            </a:r>
            <a:br>
              <a:rPr lang="en-US" altLang="zh-CN" sz="2400" baseline="0"/>
            </a:br>
            <a:r>
              <a:rPr lang="en-US" altLang="zh-CN" sz="2400" baseline="0"/>
              <a:t>implement computer components</a:t>
            </a:r>
          </a:p>
        </p:txBody>
      </p:sp>
      <p:sp>
        <p:nvSpPr>
          <p:cNvPr id="45064" name="Rectangle 1032"/>
          <p:cNvSpPr>
            <a:spLocks noChangeArrowheads="1"/>
          </p:cNvSpPr>
          <p:nvPr/>
        </p:nvSpPr>
        <p:spPr bwMode="auto">
          <a:xfrm>
            <a:off x="755650" y="4854575"/>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sz="2400" b="1" i="1" baseline="0">
                <a:latin typeface="Arial" charset="0"/>
                <a:ea typeface="+mn-ea"/>
              </a:rPr>
              <a:t>Devices</a:t>
            </a:r>
          </a:p>
        </p:txBody>
      </p:sp>
      <p:sp>
        <p:nvSpPr>
          <p:cNvPr id="44045" name="AutoShape 1033"/>
          <p:cNvSpPr>
            <a:spLocks noChangeArrowheads="1"/>
          </p:cNvSpPr>
          <p:nvPr/>
        </p:nvSpPr>
        <p:spPr bwMode="auto">
          <a:xfrm>
            <a:off x="2584450" y="3863975"/>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4046" name="AutoShape 1034"/>
          <p:cNvSpPr>
            <a:spLocks noChangeArrowheads="1"/>
          </p:cNvSpPr>
          <p:nvPr/>
        </p:nvSpPr>
        <p:spPr bwMode="auto">
          <a:xfrm>
            <a:off x="2584450" y="2644775"/>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4047" name="AutoShape 1035"/>
          <p:cNvSpPr>
            <a:spLocks noChangeArrowheads="1"/>
          </p:cNvSpPr>
          <p:nvPr/>
        </p:nvSpPr>
        <p:spPr bwMode="auto">
          <a:xfrm>
            <a:off x="2584450" y="1425575"/>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p:spPr>
        <p:txBody>
          <a:bodyPr wrap="none" anchor="ctr"/>
          <a:lstStyle/>
          <a:p>
            <a:pPr algn="ctr"/>
            <a:endParaRPr lang="zh-CN" altLang="en-US" sz="2400" baseline="0"/>
          </a:p>
        </p:txBody>
      </p:sp>
      <p:sp>
        <p:nvSpPr>
          <p:cNvPr id="44048" name="Text Box 1036"/>
          <p:cNvSpPr txBox="1">
            <a:spLocks noChangeArrowheads="1"/>
          </p:cNvSpPr>
          <p:nvPr/>
        </p:nvSpPr>
        <p:spPr bwMode="auto">
          <a:xfrm>
            <a:off x="3270250" y="4244975"/>
            <a:ext cx="5346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Process Engineering &amp; Fabrication:</a:t>
            </a:r>
          </a:p>
          <a:p>
            <a:r>
              <a:rPr lang="en-US" altLang="zh-CN" sz="2400" baseline="0"/>
              <a:t>develop and manufacture</a:t>
            </a:r>
            <a:br>
              <a:rPr lang="en-US" altLang="zh-CN" sz="2400" baseline="0"/>
            </a:br>
            <a:r>
              <a:rPr lang="en-US" altLang="zh-CN" sz="2400" baseline="0"/>
              <a:t>lowest-level components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type="title" idx="4294967295"/>
          </p:nvPr>
        </p:nvSpPr>
        <p:spPr/>
        <p:txBody>
          <a:bodyPr/>
          <a:lstStyle/>
          <a:p>
            <a:pPr fontAlgn="auto">
              <a:spcAft>
                <a:spcPts val="0"/>
              </a:spcAft>
              <a:defRPr/>
            </a:pPr>
            <a:r>
              <a:rPr lang="zh-CN" altLang="en-US" dirty="0" smtClean="0">
                <a:ea typeface="宋体" pitchFamily="2" charset="-122"/>
              </a:rPr>
              <a:t>每个层次的功能描述</a:t>
            </a:r>
          </a:p>
        </p:txBody>
      </p:sp>
      <p:sp>
        <p:nvSpPr>
          <p:cNvPr id="118789" name="Rectangle 3"/>
          <p:cNvSpPr>
            <a:spLocks noGrp="1" noChangeArrowheads="1"/>
          </p:cNvSpPr>
          <p:nvPr>
            <p:ph type="body" idx="4294967295"/>
          </p:nvPr>
        </p:nvSpPr>
        <p:spPr/>
        <p:txBody>
          <a:bodyPr>
            <a:normAutofit fontScale="92500" lnSpcReduction="10000"/>
          </a:bodyPr>
          <a:lstStyle/>
          <a:p>
            <a:pPr marL="365760" indent="-256032" fontAlgn="auto">
              <a:spcAft>
                <a:spcPts val="0"/>
              </a:spcAft>
              <a:buFont typeface="Wingdings 3"/>
              <a:buChar char=""/>
              <a:defRPr/>
            </a:pPr>
            <a:r>
              <a:rPr lang="en-US" altLang="zh-CN" dirty="0" smtClean="0">
                <a:ea typeface="宋体" pitchFamily="2" charset="-122"/>
              </a:rPr>
              <a:t>Problem Statement</a:t>
            </a:r>
          </a:p>
          <a:p>
            <a:pPr marL="621792" lvl="1" fontAlgn="auto">
              <a:spcBef>
                <a:spcPts val="324"/>
              </a:spcBef>
              <a:spcAft>
                <a:spcPts val="0"/>
              </a:spcAft>
              <a:buFont typeface="Verdana"/>
              <a:buChar char="◦"/>
              <a:defRPr/>
            </a:pPr>
            <a:r>
              <a:rPr lang="en-US" altLang="zh-CN" dirty="0" smtClean="0"/>
              <a:t>stated using "natural language"</a:t>
            </a:r>
          </a:p>
          <a:p>
            <a:pPr marL="621792" lvl="1" fontAlgn="auto">
              <a:spcBef>
                <a:spcPts val="324"/>
              </a:spcBef>
              <a:spcAft>
                <a:spcPts val="0"/>
              </a:spcAft>
              <a:buFont typeface="Verdana"/>
              <a:buChar char="◦"/>
              <a:defRPr/>
            </a:pPr>
            <a:r>
              <a:rPr lang="en-US" altLang="zh-CN" dirty="0" smtClean="0"/>
              <a:t>may be ambiguous, imprecise</a:t>
            </a:r>
          </a:p>
          <a:p>
            <a:pPr marL="365760" indent="-256032" fontAlgn="auto">
              <a:spcAft>
                <a:spcPts val="0"/>
              </a:spcAft>
              <a:buFont typeface="Wingdings 3"/>
              <a:buChar char=""/>
              <a:defRPr/>
            </a:pPr>
            <a:r>
              <a:rPr lang="en-US" altLang="zh-CN" dirty="0" smtClean="0">
                <a:ea typeface="宋体" pitchFamily="2" charset="-122"/>
              </a:rPr>
              <a:t>Algorithm</a:t>
            </a:r>
          </a:p>
          <a:p>
            <a:pPr marL="621792" lvl="1" fontAlgn="auto">
              <a:spcBef>
                <a:spcPts val="324"/>
              </a:spcBef>
              <a:spcAft>
                <a:spcPts val="0"/>
              </a:spcAft>
              <a:buFont typeface="Verdana"/>
              <a:buChar char="◦"/>
              <a:defRPr/>
            </a:pPr>
            <a:r>
              <a:rPr lang="en-US" altLang="zh-CN" dirty="0" smtClean="0"/>
              <a:t>step-by-step procedure, guaranteed to finish</a:t>
            </a:r>
          </a:p>
          <a:p>
            <a:pPr marL="621792" lvl="1" fontAlgn="auto">
              <a:spcBef>
                <a:spcPts val="324"/>
              </a:spcBef>
              <a:spcAft>
                <a:spcPts val="0"/>
              </a:spcAft>
              <a:buFont typeface="Verdana"/>
              <a:buChar char="◦"/>
              <a:defRPr/>
            </a:pPr>
            <a:r>
              <a:rPr lang="en-US" altLang="zh-CN" dirty="0" smtClean="0"/>
              <a:t>definiteness, effective computability, finiteness</a:t>
            </a:r>
          </a:p>
          <a:p>
            <a:pPr marL="365760" indent="-256032" fontAlgn="auto">
              <a:spcAft>
                <a:spcPts val="0"/>
              </a:spcAft>
              <a:buFont typeface="Wingdings 3"/>
              <a:buChar char=""/>
              <a:defRPr/>
            </a:pPr>
            <a:r>
              <a:rPr lang="en-US" altLang="zh-CN" dirty="0" smtClean="0">
                <a:ea typeface="宋体" pitchFamily="2" charset="-122"/>
              </a:rPr>
              <a:t>Program</a:t>
            </a:r>
          </a:p>
          <a:p>
            <a:pPr marL="621792" lvl="1" fontAlgn="auto">
              <a:spcBef>
                <a:spcPts val="324"/>
              </a:spcBef>
              <a:spcAft>
                <a:spcPts val="0"/>
              </a:spcAft>
              <a:buFont typeface="Verdana"/>
              <a:buChar char="◦"/>
              <a:defRPr/>
            </a:pPr>
            <a:r>
              <a:rPr lang="en-US" altLang="zh-CN" dirty="0" smtClean="0"/>
              <a:t>express the algorithm using a computer language</a:t>
            </a:r>
          </a:p>
          <a:p>
            <a:pPr marL="621792" lvl="1" fontAlgn="auto">
              <a:spcBef>
                <a:spcPts val="324"/>
              </a:spcBef>
              <a:spcAft>
                <a:spcPts val="0"/>
              </a:spcAft>
              <a:buFont typeface="Verdana"/>
              <a:buChar char="◦"/>
              <a:defRPr/>
            </a:pPr>
            <a:r>
              <a:rPr lang="en-US" altLang="zh-CN" dirty="0" smtClean="0"/>
              <a:t>high-level language, low-level language</a:t>
            </a:r>
          </a:p>
          <a:p>
            <a:pPr marL="365760" indent="-256032" fontAlgn="auto">
              <a:spcAft>
                <a:spcPts val="0"/>
              </a:spcAft>
              <a:buFont typeface="Wingdings 3"/>
              <a:buChar char=""/>
              <a:defRPr/>
            </a:pPr>
            <a:r>
              <a:rPr lang="en-US" altLang="zh-CN" dirty="0" smtClean="0">
                <a:ea typeface="宋体" pitchFamily="2" charset="-122"/>
              </a:rPr>
              <a:t>Instruction Set Architecture (ISA)</a:t>
            </a:r>
          </a:p>
          <a:p>
            <a:pPr marL="621792" lvl="1" fontAlgn="auto">
              <a:spcBef>
                <a:spcPts val="324"/>
              </a:spcBef>
              <a:spcAft>
                <a:spcPts val="0"/>
              </a:spcAft>
              <a:buFont typeface="Verdana"/>
              <a:buChar char="◦"/>
              <a:defRPr/>
            </a:pPr>
            <a:r>
              <a:rPr lang="en-US" altLang="zh-CN" dirty="0" smtClean="0"/>
              <a:t>specifies the set of instructions the computer can perform</a:t>
            </a:r>
          </a:p>
          <a:p>
            <a:pPr marL="621792" lvl="1" fontAlgn="auto">
              <a:spcBef>
                <a:spcPts val="324"/>
              </a:spcBef>
              <a:spcAft>
                <a:spcPts val="0"/>
              </a:spcAft>
              <a:buFont typeface="Verdana"/>
              <a:buChar char="◦"/>
              <a:defRPr/>
            </a:pPr>
            <a:r>
              <a:rPr lang="en-US" altLang="zh-CN" dirty="0" smtClean="0"/>
              <a:t>data types, addressing mode</a:t>
            </a:r>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3"/>
          <p:cNvSpPr>
            <a:spLocks noGrp="1" noChangeArrowheads="1"/>
          </p:cNvSpPr>
          <p:nvPr>
            <p:ph idx="1"/>
          </p:nvPr>
        </p:nvSpPr>
        <p:spPr/>
        <p:txBody>
          <a:bodyPr/>
          <a:lstStyle/>
          <a:p>
            <a:pPr marL="457200" indent="-457200"/>
            <a:r>
              <a:rPr lang="en-US" altLang="zh-CN" dirty="0" smtClean="0">
                <a:ea typeface="宋体" pitchFamily="2" charset="-122"/>
              </a:rPr>
              <a:t>Microarchitecture</a:t>
            </a:r>
          </a:p>
          <a:p>
            <a:pPr marL="684213" lvl="1" indent="-342900"/>
            <a:r>
              <a:rPr lang="en-US" altLang="zh-CN" dirty="0" smtClean="0"/>
              <a:t>detailed organization of a processor implementation</a:t>
            </a:r>
          </a:p>
          <a:p>
            <a:pPr marL="684213" lvl="1" indent="-342900"/>
            <a:r>
              <a:rPr lang="en-US" altLang="zh-CN" dirty="0" smtClean="0"/>
              <a:t>different implementations of a single ISA</a:t>
            </a:r>
          </a:p>
          <a:p>
            <a:pPr marL="457200" indent="-457200"/>
            <a:r>
              <a:rPr lang="en-US" altLang="zh-CN" dirty="0" smtClean="0">
                <a:ea typeface="宋体" pitchFamily="2" charset="-122"/>
              </a:rPr>
              <a:t>Logic Circuits</a:t>
            </a:r>
          </a:p>
          <a:p>
            <a:pPr marL="684213" lvl="1" indent="-342900"/>
            <a:r>
              <a:rPr lang="en-US" altLang="zh-CN" dirty="0" smtClean="0"/>
              <a:t>combine basic operations to realize microarchitecture</a:t>
            </a:r>
          </a:p>
          <a:p>
            <a:pPr marL="684213" lvl="1" indent="-342900"/>
            <a:r>
              <a:rPr lang="en-US" altLang="zh-CN" dirty="0" smtClean="0"/>
              <a:t>many different ways to implement a single function </a:t>
            </a:r>
            <a:br>
              <a:rPr lang="en-US" altLang="zh-CN" dirty="0" smtClean="0"/>
            </a:br>
            <a:r>
              <a:rPr lang="en-US" altLang="zh-CN" dirty="0" smtClean="0"/>
              <a:t>(e.g., addition)</a:t>
            </a:r>
          </a:p>
          <a:p>
            <a:pPr marL="457200" indent="-457200"/>
            <a:r>
              <a:rPr lang="en-US" altLang="zh-CN" dirty="0" smtClean="0">
                <a:ea typeface="宋体" pitchFamily="2" charset="-122"/>
              </a:rPr>
              <a:t>Devices</a:t>
            </a:r>
          </a:p>
          <a:p>
            <a:pPr marL="684213" lvl="1" indent="-342900"/>
            <a:r>
              <a:rPr lang="en-US" altLang="zh-CN" dirty="0" smtClean="0"/>
              <a:t>properties of materials, manufacturability</a:t>
            </a:r>
          </a:p>
          <a:p>
            <a:pPr marL="576263" lvl="1" indent="-234950"/>
            <a:endParaRPr lang="en-US" altLang="zh-CN" dirty="0" smtClean="0"/>
          </a:p>
        </p:txBody>
      </p:sp>
      <p:sp>
        <p:nvSpPr>
          <p:cNvPr id="119812" name="Rectangle 2"/>
          <p:cNvSpPr>
            <a:spLocks noGrp="1" noChangeArrowheads="1"/>
          </p:cNvSpPr>
          <p:nvPr>
            <p:ph type="title"/>
          </p:nvPr>
        </p:nvSpPr>
        <p:spPr/>
        <p:txBody>
          <a:bodyPr/>
          <a:lstStyle/>
          <a:p>
            <a:pPr fontAlgn="auto">
              <a:spcAft>
                <a:spcPts val="0"/>
              </a:spcAft>
              <a:defRPr/>
            </a:pPr>
            <a:r>
              <a:rPr lang="zh-CN" altLang="en-US" dirty="0" smtClean="0">
                <a:ea typeface="宋体" pitchFamily="2" charset="-122"/>
              </a:rPr>
              <a:t>每个层次的功能描述</a:t>
            </a:r>
            <a:r>
              <a:rPr lang="en-US" altLang="zh-CN" dirty="0" smtClean="0">
                <a:ea typeface="宋体" pitchFamily="2" charset="-122"/>
              </a:rPr>
              <a:t>(cont.)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p:txBody>
          <a:bodyPr/>
          <a:lstStyle/>
          <a:p>
            <a:pPr fontAlgn="auto">
              <a:spcAft>
                <a:spcPts val="0"/>
              </a:spcAft>
              <a:defRPr/>
            </a:pPr>
            <a:r>
              <a:rPr lang="zh-CN" altLang="en-US" dirty="0" smtClean="0">
                <a:ea typeface="宋体" pitchFamily="2" charset="-122"/>
              </a:rPr>
              <a:t>每个层次的选择</a:t>
            </a:r>
            <a:endParaRPr lang="en-US" altLang="zh-CN" dirty="0" smtClean="0">
              <a:ea typeface="宋体" pitchFamily="2" charset="-122"/>
            </a:endParaRPr>
          </a:p>
        </p:txBody>
      </p:sp>
      <p:grpSp>
        <p:nvGrpSpPr>
          <p:cNvPr id="49160" name="Group 49"/>
          <p:cNvGrpSpPr>
            <a:grpSpLocks/>
          </p:cNvGrpSpPr>
          <p:nvPr/>
        </p:nvGrpSpPr>
        <p:grpSpPr bwMode="auto">
          <a:xfrm>
            <a:off x="654050" y="1125538"/>
            <a:ext cx="6845300" cy="5330825"/>
            <a:chOff x="839" y="624"/>
            <a:chExt cx="4312" cy="3358"/>
          </a:xfrm>
        </p:grpSpPr>
        <p:sp>
          <p:nvSpPr>
            <p:cNvPr id="49162" name="Text Box 3"/>
            <p:cNvSpPr txBox="1">
              <a:spLocks noChangeArrowheads="1"/>
            </p:cNvSpPr>
            <p:nvPr/>
          </p:nvSpPr>
          <p:spPr bwMode="auto">
            <a:xfrm>
              <a:off x="1525" y="624"/>
              <a:ext cx="26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sz="2400" b="1" baseline="0"/>
                <a:t>Solve a system of equations</a:t>
              </a:r>
            </a:p>
          </p:txBody>
        </p:sp>
        <p:grpSp>
          <p:nvGrpSpPr>
            <p:cNvPr id="49163" name="Group 28"/>
            <p:cNvGrpSpPr>
              <a:grpSpLocks/>
            </p:cNvGrpSpPr>
            <p:nvPr/>
          </p:nvGrpSpPr>
          <p:grpSpPr bwMode="auto">
            <a:xfrm>
              <a:off x="839" y="1150"/>
              <a:ext cx="4312" cy="405"/>
              <a:chOff x="839" y="1115"/>
              <a:chExt cx="4312" cy="405"/>
            </a:xfrm>
          </p:grpSpPr>
          <p:sp>
            <p:nvSpPr>
              <p:cNvPr id="49203" name="Text Box 4"/>
              <p:cNvSpPr txBox="1">
                <a:spLocks noChangeArrowheads="1"/>
              </p:cNvSpPr>
              <p:nvPr/>
            </p:nvSpPr>
            <p:spPr bwMode="auto">
              <a:xfrm>
                <a:off x="2258" y="1116"/>
                <a:ext cx="8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Gaussian </a:t>
                </a:r>
              </a:p>
              <a:p>
                <a:pPr algn="ctr"/>
                <a:r>
                  <a:rPr lang="en-US" altLang="zh-CN" b="1" baseline="0"/>
                  <a:t>elimination</a:t>
                </a:r>
              </a:p>
            </p:txBody>
          </p:sp>
          <p:sp>
            <p:nvSpPr>
              <p:cNvPr id="49204" name="Text Box 5"/>
              <p:cNvSpPr txBox="1">
                <a:spLocks noChangeArrowheads="1"/>
              </p:cNvSpPr>
              <p:nvPr/>
            </p:nvSpPr>
            <p:spPr bwMode="auto">
              <a:xfrm>
                <a:off x="3436" y="1115"/>
                <a:ext cx="6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Jacobi</a:t>
                </a:r>
              </a:p>
              <a:p>
                <a:pPr algn="ctr"/>
                <a:r>
                  <a:rPr lang="en-US" altLang="zh-CN" b="1" baseline="0"/>
                  <a:t>iteration</a:t>
                </a:r>
              </a:p>
            </p:txBody>
          </p:sp>
          <p:sp>
            <p:nvSpPr>
              <p:cNvPr id="49205" name="Text Box 6"/>
              <p:cNvSpPr txBox="1">
                <a:spLocks noChangeArrowheads="1"/>
              </p:cNvSpPr>
              <p:nvPr/>
            </p:nvSpPr>
            <p:spPr bwMode="auto">
              <a:xfrm>
                <a:off x="839" y="1202"/>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Red-black SOR</a:t>
                </a:r>
              </a:p>
            </p:txBody>
          </p:sp>
          <p:sp>
            <p:nvSpPr>
              <p:cNvPr id="49206" name="Text Box 7"/>
              <p:cNvSpPr txBox="1">
                <a:spLocks noChangeArrowheads="1"/>
              </p:cNvSpPr>
              <p:nvPr/>
            </p:nvSpPr>
            <p:spPr bwMode="auto">
              <a:xfrm>
                <a:off x="4427" y="1202"/>
                <a:ext cx="7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Multigrid</a:t>
                </a:r>
              </a:p>
            </p:txBody>
          </p:sp>
        </p:grpSp>
        <p:grpSp>
          <p:nvGrpSpPr>
            <p:cNvPr id="49164" name="Group 23"/>
            <p:cNvGrpSpPr>
              <a:grpSpLocks/>
            </p:cNvGrpSpPr>
            <p:nvPr/>
          </p:nvGrpSpPr>
          <p:grpSpPr bwMode="auto">
            <a:xfrm>
              <a:off x="1379" y="1794"/>
              <a:ext cx="2777" cy="231"/>
              <a:chOff x="1235" y="1848"/>
              <a:chExt cx="2777" cy="231"/>
            </a:xfrm>
          </p:grpSpPr>
          <p:sp>
            <p:nvSpPr>
              <p:cNvPr id="49199" name="Text Box 8"/>
              <p:cNvSpPr txBox="1">
                <a:spLocks noChangeArrowheads="1"/>
              </p:cNvSpPr>
              <p:nvPr/>
            </p:nvSpPr>
            <p:spPr bwMode="auto">
              <a:xfrm>
                <a:off x="1235" y="1848"/>
                <a:ext cx="8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FORTRAN</a:t>
                </a:r>
              </a:p>
            </p:txBody>
          </p:sp>
          <p:sp>
            <p:nvSpPr>
              <p:cNvPr id="49200" name="Text Box 9"/>
              <p:cNvSpPr txBox="1">
                <a:spLocks noChangeArrowheads="1"/>
              </p:cNvSpPr>
              <p:nvPr/>
            </p:nvSpPr>
            <p:spPr bwMode="auto">
              <a:xfrm>
                <a:off x="2330" y="184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a:t>
                </a:r>
              </a:p>
            </p:txBody>
          </p:sp>
          <p:sp>
            <p:nvSpPr>
              <p:cNvPr id="49201" name="Text Box 10"/>
              <p:cNvSpPr txBox="1">
                <a:spLocks noChangeArrowheads="1"/>
              </p:cNvSpPr>
              <p:nvPr/>
            </p:nvSpPr>
            <p:spPr bwMode="auto">
              <a:xfrm>
                <a:off x="2876" y="1848"/>
                <a:ext cx="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a:t>
                </a:r>
              </a:p>
            </p:txBody>
          </p:sp>
          <p:sp>
            <p:nvSpPr>
              <p:cNvPr id="49202" name="Text Box 11"/>
              <p:cNvSpPr txBox="1">
                <a:spLocks noChangeArrowheads="1"/>
              </p:cNvSpPr>
              <p:nvPr/>
            </p:nvSpPr>
            <p:spPr bwMode="auto">
              <a:xfrm>
                <a:off x="3576" y="1848"/>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Java</a:t>
                </a:r>
              </a:p>
            </p:txBody>
          </p:sp>
        </p:grpSp>
        <p:grpSp>
          <p:nvGrpSpPr>
            <p:cNvPr id="49165" name="Group 24"/>
            <p:cNvGrpSpPr>
              <a:grpSpLocks/>
            </p:cNvGrpSpPr>
            <p:nvPr/>
          </p:nvGrpSpPr>
          <p:grpSpPr bwMode="auto">
            <a:xfrm>
              <a:off x="1087" y="2263"/>
              <a:ext cx="3422" cy="231"/>
              <a:chOff x="799" y="2472"/>
              <a:chExt cx="3422" cy="231"/>
            </a:xfrm>
          </p:grpSpPr>
          <p:sp>
            <p:nvSpPr>
              <p:cNvPr id="49196" name="Text Box 12"/>
              <p:cNvSpPr txBox="1">
                <a:spLocks noChangeArrowheads="1"/>
              </p:cNvSpPr>
              <p:nvPr/>
            </p:nvSpPr>
            <p:spPr bwMode="auto">
              <a:xfrm>
                <a:off x="2095" y="2472"/>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Intel x86</a:t>
                </a:r>
              </a:p>
            </p:txBody>
          </p:sp>
          <p:sp>
            <p:nvSpPr>
              <p:cNvPr id="49197" name="Text Box 13"/>
              <p:cNvSpPr txBox="1">
                <a:spLocks noChangeArrowheads="1"/>
              </p:cNvSpPr>
              <p:nvPr/>
            </p:nvSpPr>
            <p:spPr bwMode="auto">
              <a:xfrm>
                <a:off x="799" y="2472"/>
                <a:ext cx="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Sun SPARC</a:t>
                </a:r>
              </a:p>
            </p:txBody>
          </p:sp>
          <p:sp>
            <p:nvSpPr>
              <p:cNvPr id="49198" name="Text Box 14"/>
              <p:cNvSpPr txBox="1">
                <a:spLocks noChangeArrowheads="1"/>
              </p:cNvSpPr>
              <p:nvPr/>
            </p:nvSpPr>
            <p:spPr bwMode="auto">
              <a:xfrm>
                <a:off x="3169" y="2472"/>
                <a:ext cx="10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IBM PowerPC</a:t>
                </a:r>
              </a:p>
            </p:txBody>
          </p:sp>
        </p:grpSp>
        <p:grpSp>
          <p:nvGrpSpPr>
            <p:cNvPr id="49166" name="Group 25"/>
            <p:cNvGrpSpPr>
              <a:grpSpLocks/>
            </p:cNvGrpSpPr>
            <p:nvPr/>
          </p:nvGrpSpPr>
          <p:grpSpPr bwMode="auto">
            <a:xfrm>
              <a:off x="1463" y="2733"/>
              <a:ext cx="2932" cy="289"/>
              <a:chOff x="1175" y="2928"/>
              <a:chExt cx="2932" cy="289"/>
            </a:xfrm>
          </p:grpSpPr>
          <p:sp>
            <p:nvSpPr>
              <p:cNvPr id="49193" name="Text Box 15"/>
              <p:cNvSpPr txBox="1">
                <a:spLocks noChangeArrowheads="1"/>
              </p:cNvSpPr>
              <p:nvPr/>
            </p:nvSpPr>
            <p:spPr bwMode="auto">
              <a:xfrm>
                <a:off x="1175" y="2986"/>
                <a:ext cx="8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Pentium 4</a:t>
                </a:r>
              </a:p>
            </p:txBody>
          </p:sp>
          <p:sp>
            <p:nvSpPr>
              <p:cNvPr id="49194" name="Text Box 16"/>
              <p:cNvSpPr txBox="1">
                <a:spLocks noChangeArrowheads="1"/>
              </p:cNvSpPr>
              <p:nvPr/>
            </p:nvSpPr>
            <p:spPr bwMode="auto">
              <a:xfrm>
                <a:off x="1999" y="2928"/>
                <a:ext cx="8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Core 2 Duo</a:t>
                </a:r>
              </a:p>
            </p:txBody>
          </p:sp>
          <p:sp>
            <p:nvSpPr>
              <p:cNvPr id="49195" name="Text Box 17"/>
              <p:cNvSpPr txBox="1">
                <a:spLocks noChangeArrowheads="1"/>
              </p:cNvSpPr>
              <p:nvPr/>
            </p:nvSpPr>
            <p:spPr bwMode="auto">
              <a:xfrm>
                <a:off x="2951" y="2986"/>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AMD Athlon X2</a:t>
                </a:r>
              </a:p>
            </p:txBody>
          </p:sp>
        </p:grpSp>
        <p:grpSp>
          <p:nvGrpSpPr>
            <p:cNvPr id="49167" name="Group 26"/>
            <p:cNvGrpSpPr>
              <a:grpSpLocks/>
            </p:cNvGrpSpPr>
            <p:nvPr/>
          </p:nvGrpSpPr>
          <p:grpSpPr bwMode="auto">
            <a:xfrm>
              <a:off x="1405" y="3202"/>
              <a:ext cx="3160" cy="231"/>
              <a:chOff x="1165" y="3288"/>
              <a:chExt cx="3160" cy="231"/>
            </a:xfrm>
          </p:grpSpPr>
          <p:sp>
            <p:nvSpPr>
              <p:cNvPr id="49191" name="Text Box 18"/>
              <p:cNvSpPr txBox="1">
                <a:spLocks noChangeArrowheads="1"/>
              </p:cNvSpPr>
              <p:nvPr/>
            </p:nvSpPr>
            <p:spPr bwMode="auto">
              <a:xfrm>
                <a:off x="1165" y="3288"/>
                <a:ext cx="13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Ripple-carry adder</a:t>
                </a:r>
              </a:p>
            </p:txBody>
          </p:sp>
          <p:sp>
            <p:nvSpPr>
              <p:cNvPr id="49192" name="Text Box 19"/>
              <p:cNvSpPr txBox="1">
                <a:spLocks noChangeArrowheads="1"/>
              </p:cNvSpPr>
              <p:nvPr/>
            </p:nvSpPr>
            <p:spPr bwMode="auto">
              <a:xfrm>
                <a:off x="2641" y="3288"/>
                <a:ext cx="1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Carry-lookahead adder</a:t>
                </a:r>
              </a:p>
            </p:txBody>
          </p:sp>
        </p:grpSp>
        <p:grpSp>
          <p:nvGrpSpPr>
            <p:cNvPr id="49168" name="Group 27"/>
            <p:cNvGrpSpPr>
              <a:grpSpLocks/>
            </p:cNvGrpSpPr>
            <p:nvPr/>
          </p:nvGrpSpPr>
          <p:grpSpPr bwMode="auto">
            <a:xfrm>
              <a:off x="1375" y="3696"/>
              <a:ext cx="3354" cy="286"/>
              <a:chOff x="1375" y="3696"/>
              <a:chExt cx="3354" cy="286"/>
            </a:xfrm>
          </p:grpSpPr>
          <p:sp>
            <p:nvSpPr>
              <p:cNvPr id="49188" name="Text Box 20"/>
              <p:cNvSpPr txBox="1">
                <a:spLocks noChangeArrowheads="1"/>
              </p:cNvSpPr>
              <p:nvPr/>
            </p:nvSpPr>
            <p:spPr bwMode="auto">
              <a:xfrm>
                <a:off x="1375" y="3751"/>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Static CMOS</a:t>
                </a:r>
              </a:p>
            </p:txBody>
          </p:sp>
          <p:sp>
            <p:nvSpPr>
              <p:cNvPr id="49189" name="Text Box 21"/>
              <p:cNvSpPr txBox="1">
                <a:spLocks noChangeArrowheads="1"/>
              </p:cNvSpPr>
              <p:nvPr/>
            </p:nvSpPr>
            <p:spPr bwMode="auto">
              <a:xfrm>
                <a:off x="2332" y="3751"/>
                <a:ext cx="1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Dynamic CMOS</a:t>
                </a:r>
              </a:p>
            </p:txBody>
          </p:sp>
          <p:sp>
            <p:nvSpPr>
              <p:cNvPr id="49190" name="Text Box 22"/>
              <p:cNvSpPr txBox="1">
                <a:spLocks noChangeArrowheads="1"/>
              </p:cNvSpPr>
              <p:nvPr/>
            </p:nvSpPr>
            <p:spPr bwMode="auto">
              <a:xfrm>
                <a:off x="3469" y="3696"/>
                <a:ext cx="1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b="1" baseline="0"/>
                  <a:t>Nanomechanical</a:t>
                </a:r>
              </a:p>
            </p:txBody>
          </p:sp>
        </p:grpSp>
        <p:sp>
          <p:nvSpPr>
            <p:cNvPr id="49169" name="Line 29"/>
            <p:cNvSpPr>
              <a:spLocks noChangeShapeType="1"/>
            </p:cNvSpPr>
            <p:nvPr/>
          </p:nvSpPr>
          <p:spPr bwMode="auto">
            <a:xfrm flipH="1">
              <a:off x="1728" y="912"/>
              <a:ext cx="96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30"/>
            <p:cNvSpPr>
              <a:spLocks noChangeShapeType="1"/>
            </p:cNvSpPr>
            <p:nvPr/>
          </p:nvSpPr>
          <p:spPr bwMode="auto">
            <a:xfrm>
              <a:off x="2688" y="91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31"/>
            <p:cNvSpPr>
              <a:spLocks noChangeShapeType="1"/>
            </p:cNvSpPr>
            <p:nvPr/>
          </p:nvSpPr>
          <p:spPr bwMode="auto">
            <a:xfrm>
              <a:off x="2688" y="912"/>
              <a:ext cx="100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32"/>
            <p:cNvSpPr>
              <a:spLocks noChangeShapeType="1"/>
            </p:cNvSpPr>
            <p:nvPr/>
          </p:nvSpPr>
          <p:spPr bwMode="auto">
            <a:xfrm>
              <a:off x="2688" y="912"/>
              <a:ext cx="1824"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33"/>
            <p:cNvSpPr>
              <a:spLocks noChangeShapeType="1"/>
            </p:cNvSpPr>
            <p:nvPr/>
          </p:nvSpPr>
          <p:spPr bwMode="auto">
            <a:xfrm flipH="1">
              <a:off x="2112" y="153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34"/>
            <p:cNvSpPr>
              <a:spLocks noChangeShapeType="1"/>
            </p:cNvSpPr>
            <p:nvPr/>
          </p:nvSpPr>
          <p:spPr bwMode="auto">
            <a:xfrm flipH="1">
              <a:off x="2592" y="1536"/>
              <a:ext cx="9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35"/>
            <p:cNvSpPr>
              <a:spLocks noChangeShapeType="1"/>
            </p:cNvSpPr>
            <p:nvPr/>
          </p:nvSpPr>
          <p:spPr bwMode="auto">
            <a:xfrm>
              <a:off x="2688" y="1536"/>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6" name="Line 36"/>
            <p:cNvSpPr>
              <a:spLocks noChangeShapeType="1"/>
            </p:cNvSpPr>
            <p:nvPr/>
          </p:nvSpPr>
          <p:spPr bwMode="auto">
            <a:xfrm>
              <a:off x="2688" y="1536"/>
              <a:ext cx="105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7" name="Line 37"/>
            <p:cNvSpPr>
              <a:spLocks noChangeShapeType="1"/>
            </p:cNvSpPr>
            <p:nvPr/>
          </p:nvSpPr>
          <p:spPr bwMode="auto">
            <a:xfrm flipH="1">
              <a:off x="1920" y="2016"/>
              <a:ext cx="62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Line 38"/>
            <p:cNvSpPr>
              <a:spLocks noChangeShapeType="1"/>
            </p:cNvSpPr>
            <p:nvPr/>
          </p:nvSpPr>
          <p:spPr bwMode="auto">
            <a:xfrm>
              <a:off x="2544" y="2016"/>
              <a:ext cx="4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39"/>
            <p:cNvSpPr>
              <a:spLocks noChangeShapeType="1"/>
            </p:cNvSpPr>
            <p:nvPr/>
          </p:nvSpPr>
          <p:spPr bwMode="auto">
            <a:xfrm>
              <a:off x="2544" y="2016"/>
              <a:ext cx="96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40"/>
            <p:cNvSpPr>
              <a:spLocks noChangeShapeType="1"/>
            </p:cNvSpPr>
            <p:nvPr/>
          </p:nvSpPr>
          <p:spPr bwMode="auto">
            <a:xfrm flipH="1">
              <a:off x="2112" y="2448"/>
              <a:ext cx="57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41"/>
            <p:cNvSpPr>
              <a:spLocks noChangeShapeType="1"/>
            </p:cNvSpPr>
            <p:nvPr/>
          </p:nvSpPr>
          <p:spPr bwMode="auto">
            <a:xfrm>
              <a:off x="2688" y="2448"/>
              <a:ext cx="4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42"/>
            <p:cNvSpPr>
              <a:spLocks noChangeShapeType="1"/>
            </p:cNvSpPr>
            <p:nvPr/>
          </p:nvSpPr>
          <p:spPr bwMode="auto">
            <a:xfrm>
              <a:off x="2688" y="2448"/>
              <a:ext cx="81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43"/>
            <p:cNvSpPr>
              <a:spLocks noChangeShapeType="1"/>
            </p:cNvSpPr>
            <p:nvPr/>
          </p:nvSpPr>
          <p:spPr bwMode="auto">
            <a:xfrm flipH="1">
              <a:off x="2448" y="2976"/>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44"/>
            <p:cNvSpPr>
              <a:spLocks noChangeShapeType="1"/>
            </p:cNvSpPr>
            <p:nvPr/>
          </p:nvSpPr>
          <p:spPr bwMode="auto">
            <a:xfrm>
              <a:off x="2736" y="297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Line 46"/>
            <p:cNvSpPr>
              <a:spLocks noChangeShapeType="1"/>
            </p:cNvSpPr>
            <p:nvPr/>
          </p:nvSpPr>
          <p:spPr bwMode="auto">
            <a:xfrm flipH="1">
              <a:off x="1920" y="3408"/>
              <a:ext cx="14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6" name="Line 47"/>
            <p:cNvSpPr>
              <a:spLocks noChangeShapeType="1"/>
            </p:cNvSpPr>
            <p:nvPr/>
          </p:nvSpPr>
          <p:spPr bwMode="auto">
            <a:xfrm flipH="1">
              <a:off x="2880" y="3408"/>
              <a:ext cx="52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Line 48"/>
            <p:cNvSpPr>
              <a:spLocks noChangeShapeType="1"/>
            </p:cNvSpPr>
            <p:nvPr/>
          </p:nvSpPr>
          <p:spPr bwMode="auto">
            <a:xfrm>
              <a:off x="3408" y="3408"/>
              <a:ext cx="379"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1" name="Text Box 50"/>
          <p:cNvSpPr txBox="1">
            <a:spLocks noChangeArrowheads="1"/>
          </p:cNvSpPr>
          <p:nvPr/>
        </p:nvSpPr>
        <p:spPr bwMode="auto">
          <a:xfrm>
            <a:off x="6858000" y="2954338"/>
            <a:ext cx="1906588" cy="1927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r>
              <a:rPr lang="en-US" altLang="zh-CN" sz="2400" b="1" i="1" baseline="0"/>
              <a:t>Tradeoffs:</a:t>
            </a:r>
          </a:p>
          <a:p>
            <a:r>
              <a:rPr lang="en-US" altLang="zh-CN" sz="2400" baseline="0"/>
              <a:t>cost</a:t>
            </a:r>
          </a:p>
          <a:p>
            <a:r>
              <a:rPr lang="en-US" altLang="zh-CN" sz="2400" baseline="0"/>
              <a:t>performance</a:t>
            </a:r>
          </a:p>
          <a:p>
            <a:r>
              <a:rPr lang="en-US" altLang="zh-CN" sz="2400" baseline="0"/>
              <a:t>power</a:t>
            </a:r>
          </a:p>
          <a:p>
            <a:r>
              <a:rPr lang="en-US" altLang="zh-CN" sz="2400" baseline="0"/>
              <a:t>(etc.)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smtClean="0"/>
              <a:t>计算机系统发展的重要思想</a:t>
            </a: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4"/>
          <p:cNvSpPr>
            <a:spLocks noGrp="1"/>
          </p:cNvSpPr>
          <p:nvPr>
            <p:ph idx="1"/>
          </p:nvPr>
        </p:nvSpPr>
        <p:spPr>
          <a:xfrm>
            <a:off x="457200" y="1196975"/>
            <a:ext cx="8507413" cy="5472113"/>
          </a:xfrm>
        </p:spPr>
        <p:txBody>
          <a:bodyPr/>
          <a:lstStyle/>
          <a:p>
            <a:r>
              <a:rPr lang="zh-CN" altLang="en-US" smtClean="0"/>
              <a:t>计算设备具有通用性。对一个计算设备而言，只要具备足够的资源（内存，时间</a:t>
            </a:r>
            <a:r>
              <a:rPr lang="en-US" altLang="zh-CN" smtClean="0"/>
              <a:t>…</a:t>
            </a:r>
            <a:r>
              <a:rPr lang="zh-CN" altLang="en-US" smtClean="0"/>
              <a:t>）</a:t>
            </a:r>
            <a:r>
              <a:rPr lang="en-US" altLang="zh-CN" smtClean="0"/>
              <a:t>,</a:t>
            </a:r>
            <a:r>
              <a:rPr lang="zh-CN" altLang="en-US" smtClean="0"/>
              <a:t>它可以解决任何问题。</a:t>
            </a:r>
            <a:endParaRPr lang="en-US" altLang="zh-CN" smtClean="0"/>
          </a:p>
          <a:p>
            <a:endParaRPr lang="en-US" altLang="zh-CN" smtClean="0"/>
          </a:p>
          <a:p>
            <a:endParaRPr lang="en-US" altLang="zh-CN" smtClean="0"/>
          </a:p>
        </p:txBody>
      </p:sp>
      <p:sp>
        <p:nvSpPr>
          <p:cNvPr id="4" name="Title 3"/>
          <p:cNvSpPr>
            <a:spLocks noGrp="1"/>
          </p:cNvSpPr>
          <p:nvPr>
            <p:ph type="title"/>
          </p:nvPr>
        </p:nvSpPr>
        <p:spPr/>
        <p:txBody>
          <a:bodyPr/>
          <a:lstStyle/>
          <a:p>
            <a:pPr fontAlgn="auto">
              <a:spcAft>
                <a:spcPts val="0"/>
              </a:spcAft>
              <a:defRPr/>
            </a:pPr>
            <a:r>
              <a:rPr lang="zh-CN" altLang="en-US" dirty="0"/>
              <a:t>第一</a:t>
            </a:r>
            <a:r>
              <a:rPr lang="zh-CN" altLang="en-US" dirty="0" smtClean="0"/>
              <a:t>个重要思想</a:t>
            </a:r>
            <a:endParaRPr lang="zh-CN" altLang="en-US" dirty="0"/>
          </a:p>
        </p:txBody>
      </p:sp>
      <p:sp>
        <p:nvSpPr>
          <p:cNvPr id="52228" name="Text Box 9"/>
          <p:cNvSpPr txBox="1">
            <a:spLocks noChangeArrowheads="1"/>
          </p:cNvSpPr>
          <p:nvPr/>
        </p:nvSpPr>
        <p:spPr bwMode="auto">
          <a:xfrm>
            <a:off x="1763713" y="3644900"/>
            <a:ext cx="6302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sz="6000" baseline="0">
                <a:latin typeface="Franklin Gothic Book" pitchFamily="34" charset="0"/>
              </a:rPr>
              <a:t>=</a:t>
            </a:r>
          </a:p>
        </p:txBody>
      </p:sp>
      <p:sp>
        <p:nvSpPr>
          <p:cNvPr id="52229" name="Text Box 16"/>
          <p:cNvSpPr txBox="1">
            <a:spLocks noChangeArrowheads="1"/>
          </p:cNvSpPr>
          <p:nvPr/>
        </p:nvSpPr>
        <p:spPr bwMode="auto">
          <a:xfrm>
            <a:off x="4618038" y="3644900"/>
            <a:ext cx="6302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r>
              <a:rPr lang="en-US" altLang="zh-CN" sz="6000" baseline="0">
                <a:latin typeface="Franklin Gothic Book" pitchFamily="34" charset="0"/>
              </a:rPr>
              <a:t>=</a:t>
            </a:r>
          </a:p>
        </p:txBody>
      </p:sp>
      <p:grpSp>
        <p:nvGrpSpPr>
          <p:cNvPr id="52230" name="Group 6"/>
          <p:cNvGrpSpPr>
            <a:grpSpLocks/>
          </p:cNvGrpSpPr>
          <p:nvPr/>
        </p:nvGrpSpPr>
        <p:grpSpPr bwMode="auto">
          <a:xfrm>
            <a:off x="512763" y="3190875"/>
            <a:ext cx="1198562" cy="2282825"/>
            <a:chOff x="204" y="2341"/>
            <a:chExt cx="755" cy="1438"/>
          </a:xfrm>
        </p:grpSpPr>
        <p:pic>
          <p:nvPicPr>
            <p:cNvPr id="52238" name="Picture 27" descr="iphone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 y="2341"/>
              <a:ext cx="755"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Text Box 20"/>
            <p:cNvSpPr txBox="1">
              <a:spLocks noChangeArrowheads="1"/>
            </p:cNvSpPr>
            <p:nvPr/>
          </p:nvSpPr>
          <p:spPr bwMode="auto">
            <a:xfrm>
              <a:off x="216" y="3294"/>
              <a:ext cx="73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baseline="-25000">
                  <a:solidFill>
                    <a:schemeClr val="tx1"/>
                  </a:solidFill>
                  <a:latin typeface="Arial" pitchFamily="34" charset="0"/>
                  <a:ea typeface="宋体" pitchFamily="2" charset="-122"/>
                </a:defRPr>
              </a:lvl1pPr>
              <a:lvl2pPr marL="742950" indent="-285750" defTabSz="820738">
                <a:defRPr baseline="-25000">
                  <a:solidFill>
                    <a:schemeClr val="tx1"/>
                  </a:solidFill>
                  <a:latin typeface="Arial" pitchFamily="34" charset="0"/>
                  <a:ea typeface="宋体" pitchFamily="2" charset="-122"/>
                </a:defRPr>
              </a:lvl2pPr>
              <a:lvl3pPr marL="1143000" indent="-228600" defTabSz="820738">
                <a:defRPr baseline="-25000">
                  <a:solidFill>
                    <a:schemeClr val="tx1"/>
                  </a:solidFill>
                  <a:latin typeface="Arial" pitchFamily="34" charset="0"/>
                  <a:ea typeface="宋体" pitchFamily="2" charset="-122"/>
                </a:defRPr>
              </a:lvl3pPr>
              <a:lvl4pPr marL="1600200" indent="-228600" defTabSz="820738">
                <a:defRPr baseline="-25000">
                  <a:solidFill>
                    <a:schemeClr val="tx1"/>
                  </a:solidFill>
                  <a:latin typeface="Arial" pitchFamily="34" charset="0"/>
                  <a:ea typeface="宋体" pitchFamily="2" charset="-122"/>
                </a:defRPr>
              </a:lvl4pPr>
              <a:lvl5pPr marL="2057400" indent="-228600" defTabSz="820738">
                <a:defRPr baseline="-25000">
                  <a:solidFill>
                    <a:schemeClr val="tx1"/>
                  </a:solidFill>
                  <a:latin typeface="Arial" pitchFamily="34" charset="0"/>
                  <a:ea typeface="宋体" pitchFamily="2" charset="-122"/>
                </a:defRPr>
              </a:lvl5pPr>
              <a:lvl6pPr marL="25146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lnSpc>
                  <a:spcPct val="90000"/>
                </a:lnSpc>
                <a:spcBef>
                  <a:spcPct val="50000"/>
                </a:spcBef>
                <a:buClr>
                  <a:schemeClr val="tx1"/>
                </a:buClr>
                <a:buFont typeface="Wingdings" pitchFamily="2" charset="2"/>
                <a:buNone/>
              </a:pPr>
              <a:r>
                <a:rPr lang="en-US" altLang="zh-CN" sz="2000" b="1" baseline="0">
                  <a:solidFill>
                    <a:srgbClr val="FFFF00"/>
                  </a:solidFill>
                </a:rPr>
                <a:t>Smart Phones</a:t>
              </a:r>
            </a:p>
          </p:txBody>
        </p:sp>
      </p:grpSp>
      <p:grpSp>
        <p:nvGrpSpPr>
          <p:cNvPr id="52231" name="Group 9"/>
          <p:cNvGrpSpPr>
            <a:grpSpLocks/>
          </p:cNvGrpSpPr>
          <p:nvPr/>
        </p:nvGrpSpPr>
        <p:grpSpPr bwMode="auto">
          <a:xfrm>
            <a:off x="2386013" y="3241675"/>
            <a:ext cx="2590800" cy="1655763"/>
            <a:chOff x="1474" y="1570"/>
            <a:chExt cx="1225" cy="667"/>
          </a:xfrm>
        </p:grpSpPr>
        <p:pic>
          <p:nvPicPr>
            <p:cNvPr id="52236" name="Picture 32" descr="Untitl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4" y="1570"/>
              <a:ext cx="1225"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7" name="Text Box 17"/>
            <p:cNvSpPr txBox="1">
              <a:spLocks noChangeArrowheads="1"/>
            </p:cNvSpPr>
            <p:nvPr/>
          </p:nvSpPr>
          <p:spPr bwMode="auto">
            <a:xfrm>
              <a:off x="1655" y="1883"/>
              <a:ext cx="86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baseline="-25000">
                  <a:solidFill>
                    <a:schemeClr val="tx1"/>
                  </a:solidFill>
                  <a:latin typeface="Arial" pitchFamily="34" charset="0"/>
                  <a:ea typeface="宋体" pitchFamily="2" charset="-122"/>
                </a:defRPr>
              </a:lvl1pPr>
              <a:lvl2pPr marL="742950" indent="-285750" defTabSz="820738">
                <a:defRPr baseline="-25000">
                  <a:solidFill>
                    <a:schemeClr val="tx1"/>
                  </a:solidFill>
                  <a:latin typeface="Arial" pitchFamily="34" charset="0"/>
                  <a:ea typeface="宋体" pitchFamily="2" charset="-122"/>
                </a:defRPr>
              </a:lvl2pPr>
              <a:lvl3pPr marL="1143000" indent="-228600" defTabSz="820738">
                <a:defRPr baseline="-25000">
                  <a:solidFill>
                    <a:schemeClr val="tx1"/>
                  </a:solidFill>
                  <a:latin typeface="Arial" pitchFamily="34" charset="0"/>
                  <a:ea typeface="宋体" pitchFamily="2" charset="-122"/>
                </a:defRPr>
              </a:lvl3pPr>
              <a:lvl4pPr marL="1600200" indent="-228600" defTabSz="820738">
                <a:defRPr baseline="-25000">
                  <a:solidFill>
                    <a:schemeClr val="tx1"/>
                  </a:solidFill>
                  <a:latin typeface="Arial" pitchFamily="34" charset="0"/>
                  <a:ea typeface="宋体" pitchFamily="2" charset="-122"/>
                </a:defRPr>
              </a:lvl4pPr>
              <a:lvl5pPr marL="2057400" indent="-228600" defTabSz="820738">
                <a:defRPr baseline="-25000">
                  <a:solidFill>
                    <a:schemeClr val="tx1"/>
                  </a:solidFill>
                  <a:latin typeface="Arial" pitchFamily="34" charset="0"/>
                  <a:ea typeface="宋体" pitchFamily="2" charset="-122"/>
                </a:defRPr>
              </a:lvl5pPr>
              <a:lvl6pPr marL="25146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lnSpc>
                  <a:spcPct val="90000"/>
                </a:lnSpc>
                <a:spcBef>
                  <a:spcPct val="50000"/>
                </a:spcBef>
                <a:buClr>
                  <a:schemeClr val="tx1"/>
                </a:buClr>
                <a:buFont typeface="Wingdings" pitchFamily="2" charset="2"/>
                <a:buNone/>
              </a:pPr>
              <a:r>
                <a:rPr lang="en-US" altLang="zh-CN" sz="2000" b="1" baseline="0">
                  <a:solidFill>
                    <a:srgbClr val="FFFF00"/>
                  </a:solidFill>
                </a:rPr>
                <a:t>Laptops</a:t>
              </a:r>
            </a:p>
          </p:txBody>
        </p:sp>
      </p:grpSp>
      <p:grpSp>
        <p:nvGrpSpPr>
          <p:cNvPr id="52232" name="Group 12"/>
          <p:cNvGrpSpPr>
            <a:grpSpLocks/>
          </p:cNvGrpSpPr>
          <p:nvPr/>
        </p:nvGrpSpPr>
        <p:grpSpPr bwMode="auto">
          <a:xfrm>
            <a:off x="5400675" y="2393950"/>
            <a:ext cx="3743325" cy="4464050"/>
            <a:chOff x="3289" y="1117"/>
            <a:chExt cx="2358" cy="2812"/>
          </a:xfrm>
        </p:grpSpPr>
        <p:pic>
          <p:nvPicPr>
            <p:cNvPr id="52233" name="Picture 4" descr="sim_mok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9" y="2226"/>
              <a:ext cx="2358" cy="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Text Box 15"/>
            <p:cNvSpPr txBox="1">
              <a:spLocks noChangeArrowheads="1"/>
            </p:cNvSpPr>
            <p:nvPr/>
          </p:nvSpPr>
          <p:spPr bwMode="auto">
            <a:xfrm>
              <a:off x="3553" y="3698"/>
              <a:ext cx="18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a:defRPr baseline="-25000">
                  <a:solidFill>
                    <a:schemeClr val="tx1"/>
                  </a:solidFill>
                  <a:latin typeface="Arial" pitchFamily="34" charset="0"/>
                  <a:ea typeface="宋体" pitchFamily="2" charset="-122"/>
                </a:defRPr>
              </a:lvl1pPr>
              <a:lvl2pPr marL="742950" indent="-285750" defTabSz="820738">
                <a:defRPr baseline="-25000">
                  <a:solidFill>
                    <a:schemeClr val="tx1"/>
                  </a:solidFill>
                  <a:latin typeface="Arial" pitchFamily="34" charset="0"/>
                  <a:ea typeface="宋体" pitchFamily="2" charset="-122"/>
                </a:defRPr>
              </a:lvl2pPr>
              <a:lvl3pPr marL="1143000" indent="-228600" defTabSz="820738">
                <a:defRPr baseline="-25000">
                  <a:solidFill>
                    <a:schemeClr val="tx1"/>
                  </a:solidFill>
                  <a:latin typeface="Arial" pitchFamily="34" charset="0"/>
                  <a:ea typeface="宋体" pitchFamily="2" charset="-122"/>
                </a:defRPr>
              </a:lvl3pPr>
              <a:lvl4pPr marL="1600200" indent="-228600" defTabSz="820738">
                <a:defRPr baseline="-25000">
                  <a:solidFill>
                    <a:schemeClr val="tx1"/>
                  </a:solidFill>
                  <a:latin typeface="Arial" pitchFamily="34" charset="0"/>
                  <a:ea typeface="宋体" pitchFamily="2" charset="-122"/>
                </a:defRPr>
              </a:lvl4pPr>
              <a:lvl5pPr marL="2057400" indent="-228600" defTabSz="820738">
                <a:defRPr baseline="-25000">
                  <a:solidFill>
                    <a:schemeClr val="tx1"/>
                  </a:solidFill>
                  <a:latin typeface="Arial" pitchFamily="34" charset="0"/>
                  <a:ea typeface="宋体" pitchFamily="2" charset="-122"/>
                </a:defRPr>
              </a:lvl5pPr>
              <a:lvl6pPr marL="25146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defTabSz="820738"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lnSpc>
                  <a:spcPct val="90000"/>
                </a:lnSpc>
                <a:spcBef>
                  <a:spcPct val="50000"/>
                </a:spcBef>
                <a:buClr>
                  <a:schemeClr val="tx1"/>
                </a:buClr>
                <a:buFont typeface="Wingdings" pitchFamily="2" charset="2"/>
                <a:buNone/>
              </a:pPr>
              <a:r>
                <a:rPr lang="en-US" altLang="zh-CN" sz="2000" b="1" baseline="0">
                  <a:solidFill>
                    <a:srgbClr val="003399"/>
                  </a:solidFill>
                </a:rPr>
                <a:t>Supercomputers</a:t>
              </a:r>
            </a:p>
          </p:txBody>
        </p:sp>
        <p:pic>
          <p:nvPicPr>
            <p:cNvPr id="52235" name="Picture 116" descr="cern-racks.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60" y="1117"/>
              <a:ext cx="1801"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p:cNvSpPr>
            <a:spLocks noGrp="1"/>
          </p:cNvSpPr>
          <p:nvPr>
            <p:ph idx="1"/>
          </p:nvPr>
        </p:nvSpPr>
        <p:spPr/>
        <p:txBody>
          <a:bodyPr/>
          <a:lstStyle/>
          <a:p>
            <a:pPr marL="0" indent="0">
              <a:lnSpc>
                <a:spcPct val="90000"/>
              </a:lnSpc>
            </a:pPr>
            <a:r>
              <a:rPr lang="en-US" altLang="zh-CN" smtClean="0">
                <a:ea typeface="宋体" pitchFamily="2" charset="-122"/>
              </a:rPr>
              <a:t> Alan Turing</a:t>
            </a:r>
            <a:r>
              <a:rPr lang="zh-CN" altLang="en-US" smtClean="0">
                <a:ea typeface="宋体" pitchFamily="2" charset="-122"/>
              </a:rPr>
              <a:t>：</a:t>
            </a:r>
            <a:r>
              <a:rPr lang="en-US" altLang="zh-CN" smtClean="0">
                <a:ea typeface="宋体" pitchFamily="2" charset="-122"/>
              </a:rPr>
              <a:t>1937</a:t>
            </a:r>
            <a:r>
              <a:rPr lang="zh-CN" altLang="en-US" smtClean="0">
                <a:ea typeface="宋体" pitchFamily="2" charset="-122"/>
              </a:rPr>
              <a:t>年提出</a:t>
            </a:r>
            <a:endParaRPr lang="en-US" altLang="zh-CN" smtClean="0">
              <a:ea typeface="宋体" pitchFamily="2" charset="-122"/>
            </a:endParaRPr>
          </a:p>
          <a:p>
            <a:pPr marL="576263" lvl="1" indent="-234950"/>
            <a:r>
              <a:rPr lang="zh-CN" altLang="en-US" smtClean="0"/>
              <a:t>输入输出带</a:t>
            </a:r>
            <a:endParaRPr lang="en-US" altLang="zh-CN" smtClean="0"/>
          </a:p>
          <a:p>
            <a:pPr marL="576263" lvl="1" indent="-234950"/>
            <a:r>
              <a:rPr lang="zh-CN" altLang="en-US" smtClean="0"/>
              <a:t>有限状态机状态</a:t>
            </a:r>
          </a:p>
        </p:txBody>
      </p:sp>
      <p:sp>
        <p:nvSpPr>
          <p:cNvPr id="3" name="Title 2"/>
          <p:cNvSpPr>
            <a:spLocks noGrp="1"/>
          </p:cNvSpPr>
          <p:nvPr>
            <p:ph type="title"/>
          </p:nvPr>
        </p:nvSpPr>
        <p:spPr/>
        <p:txBody>
          <a:bodyPr/>
          <a:lstStyle/>
          <a:p>
            <a:pPr fontAlgn="auto">
              <a:spcAft>
                <a:spcPts val="0"/>
              </a:spcAft>
              <a:defRPr/>
            </a:pPr>
            <a:r>
              <a:rPr lang="zh-CN" altLang="en-US" dirty="0" smtClean="0"/>
              <a:t>计算机的数学模型 </a:t>
            </a:r>
            <a:r>
              <a:rPr lang="en-US" altLang="zh-CN" dirty="0" smtClean="0"/>
              <a:t>—— </a:t>
            </a:r>
            <a:r>
              <a:rPr lang="zh-CN" altLang="en-US" dirty="0" smtClean="0"/>
              <a:t>图灵机</a:t>
            </a:r>
            <a:endParaRPr lang="zh-CN" altLang="en-US" dirty="0"/>
          </a:p>
        </p:txBody>
      </p:sp>
      <p:pic>
        <p:nvPicPr>
          <p:cNvPr id="53252" name="Picture 2" descr="Universal Turing mach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81300"/>
            <a:ext cx="76041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p:txBody>
          <a:bodyPr/>
          <a:lstStyle/>
          <a:p>
            <a:r>
              <a:rPr lang="zh-CN" altLang="en-US" dirty="0" smtClean="0"/>
              <a:t>任何计算可由某个图灵机实现。</a:t>
            </a:r>
            <a:endParaRPr lang="en-US" altLang="zh-CN" dirty="0" smtClean="0"/>
          </a:p>
          <a:p>
            <a:r>
              <a:rPr lang="en-US" altLang="zh-CN" dirty="0" smtClean="0">
                <a:hlinkClick r:id="rId2"/>
              </a:rPr>
              <a:t>http://www.turingarchive.org/browse.php/B/12</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考虑泰勒展开</a:t>
            </a:r>
            <a:endParaRPr lang="en-US" altLang="zh-CN" dirty="0" smtClean="0"/>
          </a:p>
          <a:p>
            <a:endParaRPr lang="zh-CN" altLang="en-US" dirty="0" smtClean="0"/>
          </a:p>
        </p:txBody>
      </p:sp>
      <p:sp>
        <p:nvSpPr>
          <p:cNvPr id="3" name="Title 2"/>
          <p:cNvSpPr>
            <a:spLocks noGrp="1"/>
          </p:cNvSpPr>
          <p:nvPr>
            <p:ph type="title"/>
          </p:nvPr>
        </p:nvSpPr>
        <p:spPr/>
        <p:txBody>
          <a:bodyPr/>
          <a:lstStyle/>
          <a:p>
            <a:pPr fontAlgn="auto">
              <a:spcAft>
                <a:spcPts val="0"/>
              </a:spcAft>
              <a:defRPr/>
            </a:pPr>
            <a:r>
              <a:rPr lang="en-US" altLang="zh-CN" dirty="0" smtClean="0"/>
              <a:t>Turing</a:t>
            </a:r>
            <a:r>
              <a:rPr lang="zh-CN" altLang="en-US" dirty="0" smtClean="0"/>
              <a:t>论文</a:t>
            </a:r>
            <a:endParaRPr lang="zh-CN" altLang="en-US" dirty="0"/>
          </a:p>
        </p:txBody>
      </p:sp>
      <p:grpSp>
        <p:nvGrpSpPr>
          <p:cNvPr id="54276" name="Group 18"/>
          <p:cNvGrpSpPr>
            <a:grpSpLocks/>
          </p:cNvGrpSpPr>
          <p:nvPr/>
        </p:nvGrpSpPr>
        <p:grpSpPr bwMode="auto">
          <a:xfrm>
            <a:off x="417513" y="3435350"/>
            <a:ext cx="4021137" cy="1619250"/>
            <a:chOff x="614" y="2544"/>
            <a:chExt cx="2533" cy="1020"/>
          </a:xfrm>
        </p:grpSpPr>
        <p:sp>
          <p:nvSpPr>
            <p:cNvPr id="54284" name="Rectangle 5"/>
            <p:cNvSpPr>
              <a:spLocks noChangeArrowheads="1"/>
            </p:cNvSpPr>
            <p:nvPr/>
          </p:nvSpPr>
          <p:spPr bwMode="auto">
            <a:xfrm>
              <a:off x="1344" y="2544"/>
              <a:ext cx="100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200" baseline="0">
                  <a:latin typeface="Franklin Gothic Book" pitchFamily="34" charset="0"/>
                </a:rPr>
                <a:t>T</a:t>
              </a:r>
              <a:r>
                <a:rPr lang="en-US" altLang="zh-CN" sz="3200">
                  <a:latin typeface="Franklin Gothic Book" pitchFamily="34" charset="0"/>
                </a:rPr>
                <a:t>add</a:t>
              </a:r>
            </a:p>
          </p:txBody>
        </p:sp>
        <p:sp>
          <p:nvSpPr>
            <p:cNvPr id="54285" name="Line 6"/>
            <p:cNvSpPr>
              <a:spLocks noChangeShapeType="1"/>
            </p:cNvSpPr>
            <p:nvPr/>
          </p:nvSpPr>
          <p:spPr bwMode="auto">
            <a:xfrm>
              <a:off x="1008" y="2880"/>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286" name="Line 8"/>
            <p:cNvSpPr>
              <a:spLocks noChangeShapeType="1"/>
            </p:cNvSpPr>
            <p:nvPr/>
          </p:nvSpPr>
          <p:spPr bwMode="auto">
            <a:xfrm>
              <a:off x="2352" y="2880"/>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9"/>
            <p:cNvSpPr txBox="1">
              <a:spLocks noRot="1" noChangeAspect="1" noMove="1" noResize="1" noEditPoints="1" noAdjustHandles="1" noChangeArrowheads="1" noChangeShapeType="1" noTextEdit="1"/>
            </p:cNvSpPr>
            <p:nvPr/>
          </p:nvSpPr>
          <p:spPr bwMode="auto">
            <a:xfrm>
              <a:off x="614" y="2743"/>
              <a:ext cx="401" cy="252"/>
            </a:xfrm>
            <a:prstGeom prst="rect">
              <a:avLst/>
            </a:prstGeom>
            <a:blipFill rotWithShape="0">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0" name="Text Box 10"/>
            <p:cNvSpPr txBox="1">
              <a:spLocks noRot="1" noChangeAspect="1" noMove="1" noResize="1" noEditPoints="1" noAdjustHandles="1" noChangeArrowheads="1" noChangeShapeType="1" noTextEdit="1"/>
            </p:cNvSpPr>
            <p:nvPr/>
          </p:nvSpPr>
          <p:spPr bwMode="auto">
            <a:xfrm>
              <a:off x="2613" y="2743"/>
              <a:ext cx="534" cy="252"/>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54289" name="Text Box 11"/>
            <p:cNvSpPr txBox="1">
              <a:spLocks noChangeArrowheads="1"/>
            </p:cNvSpPr>
            <p:nvPr/>
          </p:nvSpPr>
          <p:spPr bwMode="auto">
            <a:xfrm>
              <a:off x="1423" y="3312"/>
              <a:ext cx="9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r>
                <a:rPr lang="zh-CN" altLang="en-US" sz="2000" baseline="0">
                  <a:latin typeface="Franklin Gothic Book" pitchFamily="34" charset="0"/>
                  <a:ea typeface="宋体" pitchFamily="2" charset="-122"/>
                </a:rPr>
                <a:t>加法图灵机</a:t>
              </a:r>
              <a:endParaRPr lang="en-US" altLang="zh-CN" sz="2000" baseline="0">
                <a:latin typeface="Franklin Gothic Book" pitchFamily="34" charset="0"/>
                <a:ea typeface="宋体" pitchFamily="2" charset="-122"/>
              </a:endParaRPr>
            </a:p>
          </p:txBody>
        </p:sp>
      </p:grpSp>
      <p:grpSp>
        <p:nvGrpSpPr>
          <p:cNvPr id="54277" name="Group 26"/>
          <p:cNvGrpSpPr>
            <a:grpSpLocks/>
          </p:cNvGrpSpPr>
          <p:nvPr/>
        </p:nvGrpSpPr>
        <p:grpSpPr bwMode="auto">
          <a:xfrm>
            <a:off x="4673600" y="3429000"/>
            <a:ext cx="3963988" cy="1619250"/>
            <a:chOff x="3035" y="2400"/>
            <a:chExt cx="2497" cy="1020"/>
          </a:xfrm>
        </p:grpSpPr>
        <p:sp>
          <p:nvSpPr>
            <p:cNvPr id="54278" name="Rectangle 20"/>
            <p:cNvSpPr>
              <a:spLocks noChangeArrowheads="1"/>
            </p:cNvSpPr>
            <p:nvPr/>
          </p:nvSpPr>
          <p:spPr bwMode="auto">
            <a:xfrm>
              <a:off x="3765" y="2400"/>
              <a:ext cx="100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3200" baseline="0"/>
                <a:t>T</a:t>
              </a:r>
              <a:r>
                <a:rPr lang="en-US" altLang="zh-CN" sz="3200"/>
                <a:t>mul</a:t>
              </a:r>
            </a:p>
          </p:txBody>
        </p:sp>
        <p:sp>
          <p:nvSpPr>
            <p:cNvPr id="54279" name="Line 21"/>
            <p:cNvSpPr>
              <a:spLocks noChangeShapeType="1"/>
            </p:cNvSpPr>
            <p:nvPr/>
          </p:nvSpPr>
          <p:spPr bwMode="auto">
            <a:xfrm>
              <a:off x="3429" y="273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4280" name="Line 22"/>
            <p:cNvSpPr>
              <a:spLocks noChangeShapeType="1"/>
            </p:cNvSpPr>
            <p:nvPr/>
          </p:nvSpPr>
          <p:spPr bwMode="auto">
            <a:xfrm>
              <a:off x="4773" y="2736"/>
              <a:ext cx="336"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23"/>
            <p:cNvSpPr txBox="1">
              <a:spLocks noRot="1" noChangeAspect="1" noMove="1" noResize="1" noEditPoints="1" noAdjustHandles="1" noChangeArrowheads="1" noChangeShapeType="1" noTextEdit="1"/>
            </p:cNvSpPr>
            <p:nvPr/>
          </p:nvSpPr>
          <p:spPr bwMode="auto">
            <a:xfrm>
              <a:off x="3035" y="2599"/>
              <a:ext cx="401" cy="252"/>
            </a:xfrm>
            <a:prstGeom prst="rect">
              <a:avLst/>
            </a:prstGeom>
            <a:blipFill rotWithShape="0">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17" name="Text Box 24"/>
            <p:cNvSpPr txBox="1">
              <a:spLocks noRot="1" noChangeAspect="1" noMove="1" noResize="1" noEditPoints="1" noAdjustHandles="1" noChangeArrowheads="1" noChangeShapeType="1" noTextEdit="1"/>
            </p:cNvSpPr>
            <p:nvPr/>
          </p:nvSpPr>
          <p:spPr bwMode="auto">
            <a:xfrm>
              <a:off x="5074" y="2599"/>
              <a:ext cx="458" cy="252"/>
            </a:xfrm>
            <a:prstGeom prst="rect">
              <a:avLst/>
            </a:prstGeom>
            <a:blipFill rotWithShape="0">
              <a:blip r:embed="rId6"/>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54283" name="Text Box 25"/>
            <p:cNvSpPr txBox="1">
              <a:spLocks noChangeArrowheads="1"/>
            </p:cNvSpPr>
            <p:nvPr/>
          </p:nvSpPr>
          <p:spPr bwMode="auto">
            <a:xfrm>
              <a:off x="3847" y="3168"/>
              <a:ext cx="9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700">
                  <a:solidFill>
                    <a:schemeClr val="tx1"/>
                  </a:solidFill>
                  <a:latin typeface="Lucida Sans Unicode" pitchFamily="34" charset="0"/>
                  <a:ea typeface="黑体" pitchFamily="49" charset="-122"/>
                </a:defRPr>
              </a:lvl1pPr>
              <a:lvl2pPr marL="742950" indent="-285750">
                <a:defRPr sz="2300">
                  <a:solidFill>
                    <a:schemeClr val="tx1"/>
                  </a:solidFill>
                  <a:latin typeface="Lucida Sans Unicode" pitchFamily="34" charset="0"/>
                  <a:ea typeface="黑体" pitchFamily="49" charset="-122"/>
                </a:defRPr>
              </a:lvl2pPr>
              <a:lvl3pPr marL="1143000">
                <a:defRPr sz="2100">
                  <a:solidFill>
                    <a:schemeClr val="tx1"/>
                  </a:solidFill>
                  <a:latin typeface="Lucida Sans Unicode" pitchFamily="34" charset="0"/>
                  <a:ea typeface="黑体" pitchFamily="49" charset="-122"/>
                </a:defRPr>
              </a:lvl3pPr>
              <a:lvl4pPr marL="1600200">
                <a:defRPr sz="1900">
                  <a:solidFill>
                    <a:schemeClr val="tx1"/>
                  </a:solidFill>
                  <a:latin typeface="Lucida Sans Unicode" pitchFamily="34" charset="0"/>
                  <a:ea typeface="黑体" pitchFamily="49" charset="-122"/>
                </a:defRPr>
              </a:lvl4pPr>
              <a:lvl5pPr marL="2057400">
                <a:defRPr>
                  <a:solidFill>
                    <a:schemeClr val="tx1"/>
                  </a:solidFill>
                  <a:latin typeface="Lucida Sans Unicode" pitchFamily="34" charset="0"/>
                  <a:ea typeface="黑体" pitchFamily="49" charset="-122"/>
                </a:defRPr>
              </a:lvl5pPr>
              <a:lvl6pPr marL="25146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ctr"/>
              <a:r>
                <a:rPr lang="zh-CN" altLang="en-US" sz="2000" baseline="0">
                  <a:latin typeface="Franklin Gothic Book" pitchFamily="34" charset="0"/>
                  <a:ea typeface="宋体" pitchFamily="2" charset="-122"/>
                </a:rPr>
                <a:t>乘法图灵机</a:t>
              </a:r>
              <a:endParaRPr lang="en-US" altLang="zh-CN" sz="2000" baseline="0">
                <a:latin typeface="Franklin Gothic Book" pitchFamily="34"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xEl>
                                              <p:pRg st="7" end="7"/>
                                            </p:txEl>
                                          </p:spTgt>
                                        </p:tgtEl>
                                        <p:attrNameLst>
                                          <p:attrName>style.visibility</p:attrName>
                                        </p:attrNameLst>
                                      </p:cBhvr>
                                      <p:to>
                                        <p:strVal val="visible"/>
                                      </p:to>
                                    </p:set>
                                    <p:animEffect transition="in" filter="fade">
                                      <p:cBhvr>
                                        <p:cTn id="7" dur="500"/>
                                        <p:tgtEl>
                                          <p:spTgt spid="542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4330700" cy="4525962"/>
          </a:xfrm>
        </p:spPr>
        <p:txBody>
          <a:bodyPr>
            <a:normAutofit fontScale="92500" lnSpcReduction="10000"/>
          </a:bodyPr>
          <a:lstStyle/>
          <a:p>
            <a:pPr marL="365760" indent="-256032" fontAlgn="auto">
              <a:spcAft>
                <a:spcPts val="0"/>
              </a:spcAft>
              <a:buFont typeface="Wingdings 3"/>
              <a:buChar char=""/>
              <a:defRPr/>
            </a:pPr>
            <a:r>
              <a:rPr lang="zh-CN" altLang="en-US" dirty="0" smtClean="0"/>
              <a:t>教材</a:t>
            </a:r>
            <a:endParaRPr lang="en-US" altLang="zh-CN" dirty="0" smtClean="0"/>
          </a:p>
          <a:p>
            <a:pPr marL="621792" lvl="1" fontAlgn="auto">
              <a:spcBef>
                <a:spcPts val="324"/>
              </a:spcBef>
              <a:spcAft>
                <a:spcPts val="0"/>
              </a:spcAft>
              <a:buFont typeface="Verdana"/>
              <a:buChar char="◦"/>
              <a:defRPr/>
            </a:pPr>
            <a:r>
              <a:rPr lang="en-US" altLang="zh-CN" dirty="0" err="1" smtClean="0"/>
              <a:t>Patt.Y.N</a:t>
            </a:r>
            <a:r>
              <a:rPr lang="en-US" altLang="zh-CN" dirty="0" smtClean="0"/>
              <a:t> and </a:t>
            </a:r>
            <a:r>
              <a:rPr lang="en-US" altLang="zh-CN" dirty="0"/>
              <a:t>Sanjay </a:t>
            </a:r>
            <a:r>
              <a:rPr lang="en-US" altLang="zh-CN" dirty="0" err="1" smtClean="0"/>
              <a:t>J.Patel</a:t>
            </a:r>
            <a:r>
              <a:rPr lang="zh-CN" altLang="en-US" dirty="0" smtClean="0"/>
              <a:t>，</a:t>
            </a:r>
            <a:r>
              <a:rPr lang="en-US" altLang="zh-CN" dirty="0" smtClean="0"/>
              <a:t>《</a:t>
            </a:r>
            <a:r>
              <a:rPr lang="zh-CN" altLang="en-US" dirty="0" smtClean="0"/>
              <a:t>计</a:t>
            </a:r>
            <a:r>
              <a:rPr lang="zh-CN" altLang="en-US" dirty="0"/>
              <a:t>算机系统概</a:t>
            </a:r>
            <a:r>
              <a:rPr lang="zh-CN" altLang="en-US" dirty="0" smtClean="0"/>
              <a:t>论</a:t>
            </a:r>
            <a:r>
              <a:rPr lang="en-US" altLang="zh-CN" dirty="0" smtClean="0"/>
              <a:t>》</a:t>
            </a:r>
            <a:r>
              <a:rPr lang="zh-CN" altLang="en-US" dirty="0" smtClean="0"/>
              <a:t>，第</a:t>
            </a:r>
            <a:r>
              <a:rPr lang="en-US" altLang="zh-CN" dirty="0" smtClean="0"/>
              <a:t>2</a:t>
            </a:r>
            <a:r>
              <a:rPr lang="zh-CN" altLang="en-US" dirty="0" smtClean="0"/>
              <a:t>版，梁</a:t>
            </a:r>
            <a:r>
              <a:rPr lang="zh-CN" altLang="en-US" dirty="0"/>
              <a:t>阿</a:t>
            </a:r>
            <a:r>
              <a:rPr lang="zh-CN" altLang="en-US" dirty="0" smtClean="0"/>
              <a:t>磊 等译，机</a:t>
            </a:r>
            <a:r>
              <a:rPr lang="zh-CN" altLang="en-US" dirty="0"/>
              <a:t>械工业出版</a:t>
            </a:r>
            <a:r>
              <a:rPr lang="zh-CN" altLang="en-US" dirty="0" smtClean="0"/>
              <a:t>社。（前</a:t>
            </a:r>
            <a:r>
              <a:rPr lang="zh-CN" altLang="en-US" dirty="0"/>
              <a:t>十</a:t>
            </a:r>
            <a:r>
              <a:rPr lang="zh-CN" altLang="en-US" dirty="0" smtClean="0"/>
              <a:t>章）</a:t>
            </a:r>
            <a:endParaRPr lang="en-US" altLang="zh-CN" dirty="0" smtClean="0"/>
          </a:p>
          <a:p>
            <a:pPr marL="621792" lvl="1" fontAlgn="auto">
              <a:spcBef>
                <a:spcPts val="324"/>
              </a:spcBef>
              <a:spcAft>
                <a:spcPts val="0"/>
              </a:spcAft>
              <a:buFont typeface="Verdana"/>
              <a:buChar char="◦"/>
              <a:defRPr/>
            </a:pPr>
            <a:r>
              <a:rPr lang="en-US" altLang="zh-CN" dirty="0">
                <a:hlinkClick r:id="rId2"/>
              </a:rPr>
              <a:t>http://book.douban.com/subject/1912519</a:t>
            </a:r>
            <a:r>
              <a:rPr lang="en-US" altLang="zh-CN" dirty="0" smtClean="0">
                <a:hlinkClick r:id="rId2"/>
              </a:rPr>
              <a:t>/</a:t>
            </a:r>
            <a:endParaRPr lang="en-US" altLang="zh-CN" dirty="0" smtClean="0"/>
          </a:p>
          <a:p>
            <a:pPr marL="621792" lvl="1" fontAlgn="auto">
              <a:spcBef>
                <a:spcPts val="324"/>
              </a:spcBef>
              <a:spcAft>
                <a:spcPts val="0"/>
              </a:spcAft>
              <a:buFont typeface="Verdana"/>
              <a:buChar char="◦"/>
              <a:defRPr/>
            </a:pPr>
            <a:endParaRPr lang="en-US" altLang="zh-CN" dirty="0" smtClean="0"/>
          </a:p>
          <a:p>
            <a:pPr marL="393192" lvl="1" indent="0" fontAlgn="auto">
              <a:spcBef>
                <a:spcPts val="324"/>
              </a:spcBef>
              <a:spcAft>
                <a:spcPts val="0"/>
              </a:spcAft>
              <a:buFont typeface="Verdana"/>
              <a:buNone/>
              <a:defRPr/>
            </a:pPr>
            <a:endParaRPr lang="zh-CN" altLang="en-US" dirty="0"/>
          </a:p>
          <a:p>
            <a:pPr marL="365760" indent="-256032" fontAlgn="auto">
              <a:spcAft>
                <a:spcPts val="0"/>
              </a:spcAft>
              <a:buFont typeface="Wingdings 3"/>
              <a:buChar char=""/>
              <a:defRPr/>
            </a:pPr>
            <a:r>
              <a:rPr lang="zh-CN" altLang="en-US" dirty="0"/>
              <a:t>参考</a:t>
            </a:r>
            <a:r>
              <a:rPr lang="zh-CN" altLang="en-US" dirty="0" smtClean="0"/>
              <a:t>书</a:t>
            </a:r>
            <a:endParaRPr lang="en-US" altLang="zh-CN" dirty="0" smtClean="0"/>
          </a:p>
          <a:p>
            <a:pPr marL="621792" lvl="1" fontAlgn="auto">
              <a:spcBef>
                <a:spcPts val="324"/>
              </a:spcBef>
              <a:spcAft>
                <a:spcPts val="0"/>
              </a:spcAft>
              <a:buFont typeface="Verdana"/>
              <a:buChar char="◦"/>
              <a:defRPr/>
            </a:pPr>
            <a:r>
              <a:rPr lang="en-US" altLang="zh-CN" dirty="0"/>
              <a:t>Randal </a:t>
            </a:r>
            <a:r>
              <a:rPr lang="en-US" altLang="zh-CN" dirty="0" err="1"/>
              <a:t>E.Bryant</a:t>
            </a:r>
            <a:r>
              <a:rPr lang="en-US" altLang="zh-CN" dirty="0"/>
              <a:t> and David </a:t>
            </a:r>
            <a:r>
              <a:rPr lang="en-US" altLang="zh-CN" dirty="0" err="1" smtClean="0"/>
              <a:t>R.O‘Hallaron</a:t>
            </a:r>
            <a:r>
              <a:rPr lang="zh-CN" altLang="en-US" dirty="0"/>
              <a:t>，深入理解计算机系统，龚奕利 等译， 第</a:t>
            </a:r>
            <a:r>
              <a:rPr lang="en-US" altLang="zh-CN" dirty="0"/>
              <a:t>2</a:t>
            </a:r>
            <a:r>
              <a:rPr lang="zh-CN" altLang="en-US" dirty="0" smtClean="0"/>
              <a:t>版，</a:t>
            </a:r>
            <a:r>
              <a:rPr lang="zh-CN" altLang="en-US" dirty="0"/>
              <a:t>机械工业出版</a:t>
            </a:r>
            <a:r>
              <a:rPr lang="zh-CN" altLang="en-US" dirty="0" smtClean="0"/>
              <a:t>社。</a:t>
            </a:r>
            <a:endParaRPr lang="en-US" altLang="zh-CN" dirty="0" smtClean="0"/>
          </a:p>
          <a:p>
            <a:pPr marL="621792" lvl="1" fontAlgn="auto">
              <a:spcBef>
                <a:spcPts val="324"/>
              </a:spcBef>
              <a:spcAft>
                <a:spcPts val="0"/>
              </a:spcAft>
              <a:buFont typeface="Verdana"/>
              <a:buChar char="◦"/>
              <a:defRPr/>
            </a:pPr>
            <a:endParaRPr lang="zh-CN" altLang="en-US" dirty="0"/>
          </a:p>
        </p:txBody>
      </p:sp>
      <p:sp>
        <p:nvSpPr>
          <p:cNvPr id="6" name="Title 5"/>
          <p:cNvSpPr>
            <a:spLocks noGrp="1"/>
          </p:cNvSpPr>
          <p:nvPr>
            <p:ph type="title"/>
          </p:nvPr>
        </p:nvSpPr>
        <p:spPr/>
        <p:txBody>
          <a:bodyPr/>
          <a:lstStyle/>
          <a:p>
            <a:pPr fontAlgn="auto">
              <a:spcAft>
                <a:spcPts val="0"/>
              </a:spcAft>
              <a:defRPr/>
            </a:pPr>
            <a:r>
              <a:rPr lang="zh-CN" altLang="en-US" dirty="0" smtClean="0"/>
              <a:t>课程基本信息</a:t>
            </a:r>
            <a:endParaRPr lang="zh-CN" altLang="en-US" dirty="0"/>
          </a:p>
        </p:txBody>
      </p:sp>
      <p:pic>
        <p:nvPicPr>
          <p:cNvPr id="13316" name="Picture 1" descr="C:\Users\fchen\Desktop\text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1412875"/>
            <a:ext cx="324485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4"/>
          <p:cNvSpPr>
            <a:spLocks noGrp="1"/>
          </p:cNvSpPr>
          <p:nvPr>
            <p:ph idx="1"/>
          </p:nvPr>
        </p:nvSpPr>
        <p:spPr/>
        <p:txBody>
          <a:bodyPr/>
          <a:lstStyle/>
          <a:p>
            <a:r>
              <a:rPr lang="en-US" altLang="zh-CN" smtClean="0">
                <a:ea typeface="宋体" pitchFamily="2" charset="-122"/>
              </a:rPr>
              <a:t>Abstraction helps us Manage Complexity</a:t>
            </a:r>
            <a:r>
              <a:rPr lang="zh-CN" altLang="en-US" smtClean="0">
                <a:ea typeface="宋体" pitchFamily="2" charset="-122"/>
              </a:rPr>
              <a:t> ：计算机体系结构的层次化结构</a:t>
            </a:r>
            <a:endParaRPr lang="en-US" altLang="zh-CN" smtClean="0">
              <a:ea typeface="宋体" pitchFamily="2" charset="-122"/>
            </a:endParaRPr>
          </a:p>
          <a:p>
            <a:endParaRPr lang="en-US" altLang="zh-CN" smtClean="0"/>
          </a:p>
          <a:p>
            <a:r>
              <a:rPr lang="zh-CN" altLang="en-US" smtClean="0"/>
              <a:t>使用计算机求解问题，问题虽然使用自然语言描述，到计算机使用一系列电子设备以高电压、低电压方式解决该问题，中间经过了一系列的变换，每一个变换抽象成一个层。</a:t>
            </a:r>
            <a:endParaRPr lang="en-US" altLang="zh-CN" smtClean="0"/>
          </a:p>
          <a:p>
            <a:endParaRPr lang="en-US" altLang="zh-CN" smtClean="0"/>
          </a:p>
          <a:p>
            <a:endParaRPr lang="en-US" altLang="zh-CN" smtClean="0"/>
          </a:p>
        </p:txBody>
      </p:sp>
      <p:sp>
        <p:nvSpPr>
          <p:cNvPr id="4" name="Title 3"/>
          <p:cNvSpPr>
            <a:spLocks noGrp="1"/>
          </p:cNvSpPr>
          <p:nvPr>
            <p:ph type="title"/>
          </p:nvPr>
        </p:nvSpPr>
        <p:spPr/>
        <p:txBody>
          <a:bodyPr/>
          <a:lstStyle/>
          <a:p>
            <a:pPr fontAlgn="auto">
              <a:spcAft>
                <a:spcPts val="0"/>
              </a:spcAft>
              <a:defRPr/>
            </a:pPr>
            <a:r>
              <a:rPr lang="zh-CN" altLang="en-US" dirty="0" smtClean="0"/>
              <a:t>第二个重要思想：分层化</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AutoShape 3"/>
          <p:cNvSpPr>
            <a:spLocks noChangeArrowheads="1"/>
          </p:cNvSpPr>
          <p:nvPr/>
        </p:nvSpPr>
        <p:spPr bwMode="auto">
          <a:xfrm>
            <a:off x="468313" y="1849438"/>
            <a:ext cx="4225925" cy="403225"/>
          </a:xfrm>
          <a:prstGeom prst="roundRect">
            <a:avLst>
              <a:gd name="adj" fmla="val 16667"/>
            </a:avLst>
          </a:prstGeom>
          <a:solidFill>
            <a:srgbClr val="FFFFFF"/>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Algorithm and Data Structure</a:t>
            </a:r>
            <a:endParaRPr lang="zh-CN" altLang="en-US" sz="2000" baseline="0">
              <a:latin typeface="Calibri" pitchFamily="34" charset="0"/>
            </a:endParaRPr>
          </a:p>
        </p:txBody>
      </p:sp>
      <p:sp>
        <p:nvSpPr>
          <p:cNvPr id="58375" name="AutoShape 4"/>
          <p:cNvSpPr>
            <a:spLocks noChangeArrowheads="1"/>
          </p:cNvSpPr>
          <p:nvPr/>
        </p:nvSpPr>
        <p:spPr bwMode="auto">
          <a:xfrm>
            <a:off x="468313" y="3933825"/>
            <a:ext cx="4225925" cy="392113"/>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Gates/Register-Transfer Level (RTL)</a:t>
            </a:r>
          </a:p>
        </p:txBody>
      </p:sp>
      <p:sp>
        <p:nvSpPr>
          <p:cNvPr id="58376" name="AutoShape 5"/>
          <p:cNvSpPr>
            <a:spLocks noChangeArrowheads="1"/>
          </p:cNvSpPr>
          <p:nvPr/>
        </p:nvSpPr>
        <p:spPr bwMode="auto">
          <a:xfrm>
            <a:off x="468313" y="1446213"/>
            <a:ext cx="4217987" cy="403225"/>
          </a:xfrm>
          <a:prstGeom prst="roundRect">
            <a:avLst>
              <a:gd name="adj" fmla="val 16667"/>
            </a:avLst>
          </a:prstGeom>
          <a:solidFill>
            <a:srgbClr val="FFFFFF"/>
          </a:solidFill>
          <a:ln w="38100">
            <a:solidFill>
              <a:schemeClr val="tx1"/>
            </a:solidFill>
            <a:round/>
            <a:headEnd/>
            <a:tailEnd/>
          </a:ln>
        </p:spPr>
        <p:txBody>
          <a:bodyPr wrap="none" lIns="91429" tIns="45714" rIns="91429" bIns="45714" anchor="ctr"/>
          <a:lstStyle/>
          <a:p>
            <a:pPr algn="ctr" defTabSz="820738"/>
            <a:r>
              <a:rPr lang="en-US" altLang="zh-CN" sz="2000" b="1" baseline="0">
                <a:solidFill>
                  <a:schemeClr val="accent1"/>
                </a:solidFill>
                <a:latin typeface="Calibri" pitchFamily="34" charset="0"/>
              </a:rPr>
              <a:t>Application</a:t>
            </a:r>
          </a:p>
        </p:txBody>
      </p:sp>
      <p:sp>
        <p:nvSpPr>
          <p:cNvPr id="58377" name="AutoShape 6"/>
          <p:cNvSpPr>
            <a:spLocks noChangeArrowheads="1"/>
          </p:cNvSpPr>
          <p:nvPr/>
        </p:nvSpPr>
        <p:spPr bwMode="auto">
          <a:xfrm>
            <a:off x="468313" y="3059113"/>
            <a:ext cx="4225925" cy="471487"/>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Instruction Set Architecture (ISA)</a:t>
            </a:r>
          </a:p>
        </p:txBody>
      </p:sp>
      <p:sp>
        <p:nvSpPr>
          <p:cNvPr id="58378" name="AutoShape 7"/>
          <p:cNvSpPr>
            <a:spLocks noChangeArrowheads="1"/>
          </p:cNvSpPr>
          <p:nvPr/>
        </p:nvSpPr>
        <p:spPr bwMode="auto">
          <a:xfrm>
            <a:off x="468313" y="2655888"/>
            <a:ext cx="4214812" cy="403225"/>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Operating System/Virtual Machines</a:t>
            </a:r>
          </a:p>
        </p:txBody>
      </p:sp>
      <p:sp>
        <p:nvSpPr>
          <p:cNvPr id="58379" name="AutoShape 8"/>
          <p:cNvSpPr>
            <a:spLocks noChangeArrowheads="1"/>
          </p:cNvSpPr>
          <p:nvPr/>
        </p:nvSpPr>
        <p:spPr bwMode="auto">
          <a:xfrm>
            <a:off x="468313" y="3530600"/>
            <a:ext cx="4225925" cy="403225"/>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Microarchitecture</a:t>
            </a:r>
          </a:p>
        </p:txBody>
      </p:sp>
      <p:sp>
        <p:nvSpPr>
          <p:cNvPr id="58380" name="AutoShape 9"/>
          <p:cNvSpPr>
            <a:spLocks noChangeArrowheads="1"/>
          </p:cNvSpPr>
          <p:nvPr/>
        </p:nvSpPr>
        <p:spPr bwMode="auto">
          <a:xfrm>
            <a:off x="468313" y="4740275"/>
            <a:ext cx="4225925" cy="458788"/>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Electronic Devices</a:t>
            </a:r>
          </a:p>
        </p:txBody>
      </p:sp>
      <p:sp>
        <p:nvSpPr>
          <p:cNvPr id="58381" name="AutoShape 10"/>
          <p:cNvSpPr>
            <a:spLocks noChangeArrowheads="1"/>
          </p:cNvSpPr>
          <p:nvPr/>
        </p:nvSpPr>
        <p:spPr bwMode="auto">
          <a:xfrm>
            <a:off x="468313" y="2252663"/>
            <a:ext cx="4225925" cy="403225"/>
          </a:xfrm>
          <a:prstGeom prst="roundRect">
            <a:avLst>
              <a:gd name="adj" fmla="val 16667"/>
            </a:avLst>
          </a:prstGeom>
          <a:solidFill>
            <a:srgbClr val="FFFFFF"/>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Programming Language/Compiler</a:t>
            </a:r>
          </a:p>
        </p:txBody>
      </p:sp>
      <p:sp>
        <p:nvSpPr>
          <p:cNvPr id="58382" name="AutoShape 11"/>
          <p:cNvSpPr>
            <a:spLocks noChangeArrowheads="1"/>
          </p:cNvSpPr>
          <p:nvPr/>
        </p:nvSpPr>
        <p:spPr bwMode="auto">
          <a:xfrm>
            <a:off x="468313" y="4337050"/>
            <a:ext cx="4225925" cy="392113"/>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aseline="0">
                <a:latin typeface="Calibri" pitchFamily="34" charset="0"/>
              </a:rPr>
              <a:t>Analog/Digital Circuits</a:t>
            </a:r>
          </a:p>
        </p:txBody>
      </p:sp>
      <p:sp>
        <p:nvSpPr>
          <p:cNvPr id="58383" name="AutoShape 12"/>
          <p:cNvSpPr>
            <a:spLocks noChangeArrowheads="1"/>
          </p:cNvSpPr>
          <p:nvPr/>
        </p:nvSpPr>
        <p:spPr bwMode="auto">
          <a:xfrm>
            <a:off x="468313" y="5180013"/>
            <a:ext cx="4225925" cy="458787"/>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p>
            <a:pPr algn="ctr" defTabSz="820738"/>
            <a:r>
              <a:rPr lang="en-US" altLang="zh-CN" sz="2000" b="1" baseline="0">
                <a:solidFill>
                  <a:schemeClr val="accent1"/>
                </a:solidFill>
                <a:latin typeface="Calibri" pitchFamily="34" charset="0"/>
              </a:rPr>
              <a:t>Physics</a:t>
            </a:r>
          </a:p>
        </p:txBody>
      </p:sp>
      <p:sp>
        <p:nvSpPr>
          <p:cNvPr id="58384" name="TextBox 30"/>
          <p:cNvSpPr txBox="1">
            <a:spLocks noChangeArrowheads="1"/>
          </p:cNvSpPr>
          <p:nvPr/>
        </p:nvSpPr>
        <p:spPr bwMode="auto">
          <a:xfrm>
            <a:off x="5222875" y="434022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集成电路</a:t>
            </a:r>
          </a:p>
        </p:txBody>
      </p:sp>
      <p:sp>
        <p:nvSpPr>
          <p:cNvPr id="58385" name="TextBox 31"/>
          <p:cNvSpPr txBox="1">
            <a:spLocks noChangeArrowheads="1"/>
          </p:cNvSpPr>
          <p:nvPr/>
        </p:nvSpPr>
        <p:spPr bwMode="auto">
          <a:xfrm>
            <a:off x="5222875" y="38608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数字逻辑</a:t>
            </a:r>
          </a:p>
        </p:txBody>
      </p:sp>
      <p:sp>
        <p:nvSpPr>
          <p:cNvPr id="58386" name="TextBox 32"/>
          <p:cNvSpPr txBox="1">
            <a:spLocks noChangeArrowheads="1"/>
          </p:cNvSpPr>
          <p:nvPr/>
        </p:nvSpPr>
        <p:spPr bwMode="auto">
          <a:xfrm>
            <a:off x="5222875" y="2636838"/>
            <a:ext cx="243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操作系统</a:t>
            </a:r>
            <a:r>
              <a:rPr lang="en-US" altLang="zh-CN" sz="2400" baseline="0">
                <a:solidFill>
                  <a:srgbClr val="000000"/>
                </a:solidFill>
                <a:latin typeface="Calibri" pitchFamily="34" charset="0"/>
              </a:rPr>
              <a:t>/</a:t>
            </a:r>
            <a:r>
              <a:rPr lang="zh-CN" altLang="en-US" sz="2400" baseline="0">
                <a:solidFill>
                  <a:srgbClr val="000000"/>
                </a:solidFill>
                <a:latin typeface="Calibri" pitchFamily="34" charset="0"/>
              </a:rPr>
              <a:t>虚拟机</a:t>
            </a:r>
          </a:p>
        </p:txBody>
      </p:sp>
      <p:sp>
        <p:nvSpPr>
          <p:cNvPr id="58387" name="TextBox 33"/>
          <p:cNvSpPr txBox="1">
            <a:spLocks noChangeArrowheads="1"/>
          </p:cNvSpPr>
          <p:nvPr/>
        </p:nvSpPr>
        <p:spPr bwMode="auto">
          <a:xfrm>
            <a:off x="5216525" y="18446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算法基础</a:t>
            </a:r>
            <a:r>
              <a:rPr lang="en-US" altLang="zh-CN" sz="2400" baseline="0">
                <a:solidFill>
                  <a:srgbClr val="000000"/>
                </a:solidFill>
                <a:latin typeface="Calibri" pitchFamily="34" charset="0"/>
              </a:rPr>
              <a:t>/</a:t>
            </a:r>
            <a:r>
              <a:rPr lang="zh-CN" altLang="en-US" sz="2400" baseline="0">
                <a:solidFill>
                  <a:srgbClr val="000000"/>
                </a:solidFill>
                <a:latin typeface="Calibri" pitchFamily="34" charset="0"/>
              </a:rPr>
              <a:t>数据结构</a:t>
            </a:r>
          </a:p>
        </p:txBody>
      </p:sp>
      <p:sp>
        <p:nvSpPr>
          <p:cNvPr id="58388" name="TextBox 34"/>
          <p:cNvSpPr txBox="1">
            <a:spLocks noChangeArrowheads="1"/>
          </p:cNvSpPr>
          <p:nvPr/>
        </p:nvSpPr>
        <p:spPr bwMode="auto">
          <a:xfrm>
            <a:off x="5219700" y="2251075"/>
            <a:ext cx="2740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程序设计</a:t>
            </a:r>
            <a:r>
              <a:rPr lang="en-US" altLang="zh-CN" sz="2400" baseline="0">
                <a:solidFill>
                  <a:srgbClr val="000000"/>
                </a:solidFill>
                <a:latin typeface="Calibri" pitchFamily="34" charset="0"/>
              </a:rPr>
              <a:t>/</a:t>
            </a:r>
            <a:r>
              <a:rPr lang="zh-CN" altLang="en-US" sz="2400" baseline="0">
                <a:solidFill>
                  <a:srgbClr val="000000"/>
                </a:solidFill>
                <a:latin typeface="Calibri" pitchFamily="34" charset="0"/>
              </a:rPr>
              <a:t>编译技术</a:t>
            </a:r>
          </a:p>
        </p:txBody>
      </p:sp>
      <p:sp>
        <p:nvSpPr>
          <p:cNvPr id="58389" name="TextBox 35"/>
          <p:cNvSpPr txBox="1">
            <a:spLocks noChangeArrowheads="1"/>
          </p:cNvSpPr>
          <p:nvPr/>
        </p:nvSpPr>
        <p:spPr bwMode="auto">
          <a:xfrm>
            <a:off x="5222875" y="47831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微电子</a:t>
            </a:r>
          </a:p>
        </p:txBody>
      </p:sp>
      <p:sp>
        <p:nvSpPr>
          <p:cNvPr id="58390" name="TextBox 36"/>
          <p:cNvSpPr txBox="1">
            <a:spLocks noChangeArrowheads="1"/>
          </p:cNvSpPr>
          <p:nvPr/>
        </p:nvSpPr>
        <p:spPr bwMode="auto">
          <a:xfrm>
            <a:off x="5219700" y="32845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spcBef>
                <a:spcPct val="50000"/>
              </a:spcBef>
            </a:pPr>
            <a:r>
              <a:rPr lang="zh-CN" altLang="en-US" sz="2400" baseline="0">
                <a:solidFill>
                  <a:srgbClr val="000000"/>
                </a:solidFill>
                <a:latin typeface="Calibri" pitchFamily="34" charset="0"/>
              </a:rPr>
              <a:t>计算机组成</a:t>
            </a:r>
            <a:endParaRPr lang="en-US" altLang="zh-CN" sz="2400" baseline="0">
              <a:solidFill>
                <a:srgbClr val="000000"/>
              </a:solidFill>
              <a:latin typeface="Calibri" pitchFamily="34" charset="0"/>
            </a:endParaRPr>
          </a:p>
        </p:txBody>
      </p:sp>
      <p:sp>
        <p:nvSpPr>
          <p:cNvPr id="58391" name="TextBox 22"/>
          <p:cNvSpPr txBox="1">
            <a:spLocks noChangeArrowheads="1"/>
          </p:cNvSpPr>
          <p:nvPr/>
        </p:nvSpPr>
        <p:spPr bwMode="auto">
          <a:xfrm>
            <a:off x="4968875" y="1027113"/>
            <a:ext cx="2411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aseline="-25000">
                <a:solidFill>
                  <a:schemeClr val="tx1"/>
                </a:solidFill>
                <a:latin typeface="Arial" pitchFamily="34" charset="0"/>
                <a:ea typeface="宋体" pitchFamily="2" charset="-122"/>
              </a:defRPr>
            </a:lvl1pPr>
            <a:lvl2pPr marL="742950" indent="-285750">
              <a:defRPr baseline="-25000">
                <a:solidFill>
                  <a:schemeClr val="tx1"/>
                </a:solidFill>
                <a:latin typeface="Arial" pitchFamily="34" charset="0"/>
                <a:ea typeface="宋体" pitchFamily="2" charset="-122"/>
              </a:defRPr>
            </a:lvl2pPr>
            <a:lvl3pPr marL="1143000" indent="-228600">
              <a:defRPr baseline="-25000">
                <a:solidFill>
                  <a:schemeClr val="tx1"/>
                </a:solidFill>
                <a:latin typeface="Arial" pitchFamily="34" charset="0"/>
                <a:ea typeface="宋体" pitchFamily="2" charset="-122"/>
              </a:defRPr>
            </a:lvl3pPr>
            <a:lvl4pPr marL="1600200" indent="-228600">
              <a:defRPr baseline="-25000">
                <a:solidFill>
                  <a:schemeClr val="tx1"/>
                </a:solidFill>
                <a:latin typeface="Arial" pitchFamily="34" charset="0"/>
                <a:ea typeface="宋体" pitchFamily="2" charset="-122"/>
              </a:defRPr>
            </a:lvl4pPr>
            <a:lvl5pPr marL="2057400" indent="-228600">
              <a:defRPr baseline="-25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aseline="-25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aseline="-25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aseline="-25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aseline="-25000">
                <a:solidFill>
                  <a:schemeClr val="tx1"/>
                </a:solidFill>
                <a:latin typeface="Arial" pitchFamily="34" charset="0"/>
                <a:ea typeface="宋体" pitchFamily="2" charset="-122"/>
              </a:defRPr>
            </a:lvl9pPr>
          </a:lstStyle>
          <a:p>
            <a:pPr algn="ctr">
              <a:spcBef>
                <a:spcPct val="50000"/>
              </a:spcBef>
            </a:pPr>
            <a:r>
              <a:rPr lang="en-US" altLang="zh-CN" sz="2400" u="sng" baseline="0">
                <a:solidFill>
                  <a:srgbClr val="000000"/>
                </a:solidFill>
                <a:latin typeface="Calibri" pitchFamily="34" charset="0"/>
              </a:rPr>
              <a:t> Related Courses</a:t>
            </a:r>
          </a:p>
        </p:txBody>
      </p:sp>
      <p:sp>
        <p:nvSpPr>
          <p:cNvPr id="58392" name="Rectangle 21"/>
          <p:cNvSpPr>
            <a:spLocks noChangeArrowheads="1"/>
          </p:cNvSpPr>
          <p:nvPr/>
        </p:nvSpPr>
        <p:spPr bwMode="auto">
          <a:xfrm>
            <a:off x="179388" y="71438"/>
            <a:ext cx="8839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800" b="1" baseline="0">
                <a:solidFill>
                  <a:schemeClr val="accent2"/>
                </a:solidFill>
                <a:ea typeface="黑体" pitchFamily="49" charset="-122"/>
              </a:rPr>
              <a:t>Abstraction Layers in Modern Systems</a:t>
            </a:r>
            <a:endParaRPr lang="zh-CN" altLang="en-US" sz="2800" b="1" baseline="0">
              <a:solidFill>
                <a:schemeClr val="accent2"/>
              </a:solidFill>
              <a:ea typeface="黑体" pitchFamily="49" charset="-122"/>
            </a:endParaRPr>
          </a:p>
        </p:txBody>
      </p:sp>
      <p:sp>
        <p:nvSpPr>
          <p:cNvPr id="58393" name="AutoShape 22"/>
          <p:cNvSpPr>
            <a:spLocks/>
          </p:cNvSpPr>
          <p:nvPr/>
        </p:nvSpPr>
        <p:spPr bwMode="auto">
          <a:xfrm>
            <a:off x="4787900" y="3068638"/>
            <a:ext cx="431800" cy="865187"/>
          </a:xfrm>
          <a:prstGeom prst="rightBrace">
            <a:avLst>
              <a:gd name="adj1" fmla="val 1669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3"/>
          <p:cNvGraphicFramePr>
            <a:graphicFrameLocks noGrp="1" noChangeAspect="1"/>
          </p:cNvGraphicFramePr>
          <p:nvPr>
            <p:ph idx="1"/>
          </p:nvPr>
        </p:nvGraphicFramePr>
        <p:xfrm>
          <a:off x="6264275" y="4437063"/>
          <a:ext cx="2786063" cy="1914525"/>
        </p:xfrm>
        <a:graphic>
          <a:graphicData uri="http://schemas.openxmlformats.org/presentationml/2006/ole">
            <mc:AlternateContent xmlns:mc="http://schemas.openxmlformats.org/markup-compatibility/2006">
              <mc:Choice xmlns:v="urn:schemas-microsoft-com:vml" Requires="v">
                <p:oleObj spid="_x0000_s60460" name="Image" r:id="rId4" imgW="3492063" imgH="2400000" progId="">
                  <p:embed/>
                </p:oleObj>
              </mc:Choice>
              <mc:Fallback>
                <p:oleObj name="Image" r:id="rId4" imgW="3492063" imgH="2400000" progId="">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275" y="4437063"/>
                        <a:ext cx="2786063"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p>
            <a:pPr fontAlgn="auto">
              <a:spcAft>
                <a:spcPts val="0"/>
              </a:spcAft>
              <a:defRPr/>
            </a:pPr>
            <a:r>
              <a:rPr lang="zh-CN" altLang="en-US" dirty="0" smtClean="0"/>
              <a:t>计算机如何工作</a:t>
            </a:r>
            <a:r>
              <a:rPr lang="en-US" altLang="zh-CN" dirty="0" smtClean="0"/>
              <a:t>——</a:t>
            </a:r>
            <a:r>
              <a:rPr lang="zh-CN" altLang="en-US" dirty="0" smtClean="0"/>
              <a:t>启发式理解</a:t>
            </a:r>
            <a:endParaRPr lang="zh-CN" altLang="en-US" dirty="0"/>
          </a:p>
        </p:txBody>
      </p:sp>
      <p:sp>
        <p:nvSpPr>
          <p:cNvPr id="28676" name="Rectangle 18"/>
          <p:cNvSpPr>
            <a:spLocks noGrp="1" noChangeArrowheads="1"/>
          </p:cNvSpPr>
          <p:nvPr>
            <p:ph type="body" sz="half" idx="4294967295"/>
          </p:nvPr>
        </p:nvSpPr>
        <p:spPr>
          <a:xfrm>
            <a:off x="4541838" y="2362200"/>
            <a:ext cx="4133850" cy="874713"/>
          </a:xfrm>
        </p:spPr>
        <p:txBody>
          <a:bodyPr>
            <a:normAutofit lnSpcReduction="10000"/>
          </a:bodyPr>
          <a:lstStyle/>
          <a:p>
            <a:pPr marL="365760" indent="-256032" defTabSz="457200" fontAlgn="auto">
              <a:lnSpc>
                <a:spcPct val="80000"/>
              </a:lnSpc>
              <a:spcBef>
                <a:spcPct val="0"/>
              </a:spcBef>
              <a:spcAft>
                <a:spcPts val="0"/>
              </a:spcAft>
              <a:buFont typeface="Times" pitchFamily="18" charset="0"/>
              <a:buNone/>
              <a:tabLst>
                <a:tab pos="1066800" algn="l"/>
              </a:tabLst>
              <a:defRPr/>
            </a:pPr>
            <a:r>
              <a:rPr lang="en-US" altLang="zh-CN" sz="1600" dirty="0" err="1" smtClean="0">
                <a:solidFill>
                  <a:srgbClr val="003399"/>
                </a:solidFill>
                <a:ea typeface="宋体" pitchFamily="2" charset="-122"/>
              </a:rPr>
              <a:t>lw</a:t>
            </a:r>
            <a:r>
              <a:rPr lang="en-US" altLang="zh-CN" sz="1600" dirty="0" smtClean="0">
                <a:solidFill>
                  <a:srgbClr val="003399"/>
                </a:solidFill>
                <a:ea typeface="宋体" pitchFamily="2" charset="-122"/>
              </a:rPr>
              <a:t>	  $t0, 0($2)</a:t>
            </a:r>
          </a:p>
          <a:p>
            <a:pPr marL="365760" indent="-256032" defTabSz="457200" fontAlgn="auto">
              <a:lnSpc>
                <a:spcPct val="80000"/>
              </a:lnSpc>
              <a:spcBef>
                <a:spcPct val="0"/>
              </a:spcBef>
              <a:spcAft>
                <a:spcPts val="0"/>
              </a:spcAft>
              <a:buFont typeface="Times" pitchFamily="18" charset="0"/>
              <a:buNone/>
              <a:tabLst>
                <a:tab pos="1066800" algn="l"/>
              </a:tabLst>
              <a:defRPr/>
            </a:pPr>
            <a:r>
              <a:rPr lang="en-US" altLang="zh-CN" sz="1600" dirty="0" err="1" smtClean="0">
                <a:solidFill>
                  <a:srgbClr val="003399"/>
                </a:solidFill>
                <a:ea typeface="宋体" pitchFamily="2" charset="-122"/>
              </a:rPr>
              <a:t>lw</a:t>
            </a:r>
            <a:r>
              <a:rPr lang="en-US" altLang="zh-CN" sz="1600" dirty="0" smtClean="0">
                <a:solidFill>
                  <a:srgbClr val="003399"/>
                </a:solidFill>
                <a:ea typeface="宋体" pitchFamily="2" charset="-122"/>
              </a:rPr>
              <a:t>	  $t1, 4($2)</a:t>
            </a:r>
          </a:p>
          <a:p>
            <a:pPr marL="365760" indent="-256032" defTabSz="457200" fontAlgn="auto">
              <a:lnSpc>
                <a:spcPct val="80000"/>
              </a:lnSpc>
              <a:spcBef>
                <a:spcPct val="0"/>
              </a:spcBef>
              <a:spcAft>
                <a:spcPts val="0"/>
              </a:spcAft>
              <a:buFont typeface="Times" pitchFamily="18" charset="0"/>
              <a:buNone/>
              <a:tabLst>
                <a:tab pos="1066800" algn="l"/>
              </a:tabLst>
              <a:defRPr/>
            </a:pPr>
            <a:r>
              <a:rPr lang="en-US" altLang="zh-CN" sz="1600" dirty="0" err="1" smtClean="0">
                <a:solidFill>
                  <a:srgbClr val="003399"/>
                </a:solidFill>
                <a:ea typeface="宋体" pitchFamily="2" charset="-122"/>
              </a:rPr>
              <a:t>sw</a:t>
            </a:r>
            <a:r>
              <a:rPr lang="en-US" altLang="zh-CN" sz="1600" dirty="0" smtClean="0">
                <a:solidFill>
                  <a:srgbClr val="003399"/>
                </a:solidFill>
                <a:ea typeface="宋体" pitchFamily="2" charset="-122"/>
              </a:rPr>
              <a:t>  $t1, 0($2)</a:t>
            </a:r>
          </a:p>
          <a:p>
            <a:pPr marL="365760" indent="-256032" defTabSz="457200" fontAlgn="auto">
              <a:lnSpc>
                <a:spcPct val="90000"/>
              </a:lnSpc>
              <a:spcBef>
                <a:spcPct val="0"/>
              </a:spcBef>
              <a:spcAft>
                <a:spcPts val="0"/>
              </a:spcAft>
              <a:buFont typeface="Times" pitchFamily="18" charset="0"/>
              <a:buNone/>
              <a:tabLst>
                <a:tab pos="1066800" algn="l"/>
              </a:tabLst>
              <a:defRPr/>
            </a:pPr>
            <a:r>
              <a:rPr lang="en-US" altLang="zh-CN" sz="1600" dirty="0" err="1" smtClean="0">
                <a:solidFill>
                  <a:srgbClr val="003399"/>
                </a:solidFill>
                <a:ea typeface="宋体" pitchFamily="2" charset="-122"/>
              </a:rPr>
              <a:t>sw</a:t>
            </a:r>
            <a:r>
              <a:rPr lang="en-US" altLang="zh-CN" sz="1600" dirty="0" smtClean="0">
                <a:solidFill>
                  <a:srgbClr val="003399"/>
                </a:solidFill>
                <a:ea typeface="宋体" pitchFamily="2" charset="-122"/>
              </a:rPr>
              <a:t>  $t0, 4($2)</a:t>
            </a:r>
          </a:p>
        </p:txBody>
      </p:sp>
      <p:sp>
        <p:nvSpPr>
          <p:cNvPr id="60421" name="Rectangle 7"/>
          <p:cNvSpPr>
            <a:spLocks noChangeArrowheads="1"/>
          </p:cNvSpPr>
          <p:nvPr/>
        </p:nvSpPr>
        <p:spPr bwMode="auto">
          <a:xfrm>
            <a:off x="1028700" y="1468438"/>
            <a:ext cx="2590800" cy="2889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5000"/>
              </a:lnSpc>
              <a:spcBef>
                <a:spcPct val="41000"/>
              </a:spcBef>
            </a:pPr>
            <a:r>
              <a:rPr lang="zh-CN" altLang="en-US" b="1" baseline="0">
                <a:latin typeface="Calibri" pitchFamily="34" charset="0"/>
              </a:rPr>
              <a:t>高层语言 </a:t>
            </a:r>
            <a:r>
              <a:rPr lang="en-US" altLang="zh-CN" b="1" baseline="0">
                <a:latin typeface="Calibri" pitchFamily="34" charset="0"/>
              </a:rPr>
              <a:t>(</a:t>
            </a:r>
            <a:r>
              <a:rPr lang="zh-CN" altLang="en-US" b="1" baseline="0">
                <a:latin typeface="Calibri" pitchFamily="34" charset="0"/>
              </a:rPr>
              <a:t>例如</a:t>
            </a:r>
            <a:r>
              <a:rPr lang="en-US" altLang="zh-CN" b="1" baseline="0">
                <a:latin typeface="Calibri" pitchFamily="34" charset="0"/>
              </a:rPr>
              <a:t> C)</a:t>
            </a:r>
          </a:p>
        </p:txBody>
      </p:sp>
      <p:sp>
        <p:nvSpPr>
          <p:cNvPr id="60422" name="Rectangle 8"/>
          <p:cNvSpPr>
            <a:spLocks noChangeArrowheads="1"/>
          </p:cNvSpPr>
          <p:nvPr/>
        </p:nvSpPr>
        <p:spPr bwMode="auto">
          <a:xfrm>
            <a:off x="1028700" y="2549525"/>
            <a:ext cx="2592388" cy="2873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5000"/>
              </a:lnSpc>
              <a:spcBef>
                <a:spcPct val="41000"/>
              </a:spcBef>
            </a:pPr>
            <a:r>
              <a:rPr lang="zh-CN" altLang="en-US" b="1" baseline="0">
                <a:solidFill>
                  <a:srgbClr val="003399"/>
                </a:solidFill>
                <a:latin typeface="Calibri" pitchFamily="34" charset="0"/>
              </a:rPr>
              <a:t>汇编程序 </a:t>
            </a:r>
            <a:r>
              <a:rPr lang="en-US" altLang="zh-CN" b="1" baseline="0">
                <a:solidFill>
                  <a:srgbClr val="003399"/>
                </a:solidFill>
                <a:latin typeface="Calibri" pitchFamily="34" charset="0"/>
              </a:rPr>
              <a:t>(</a:t>
            </a:r>
            <a:r>
              <a:rPr lang="zh-CN" altLang="en-US" b="1" baseline="0">
                <a:solidFill>
                  <a:srgbClr val="003399"/>
                </a:solidFill>
                <a:latin typeface="Calibri" pitchFamily="34" charset="0"/>
              </a:rPr>
              <a:t>例如</a:t>
            </a:r>
            <a:r>
              <a:rPr lang="en-US" altLang="zh-CN" b="1" baseline="0">
                <a:solidFill>
                  <a:srgbClr val="003399"/>
                </a:solidFill>
                <a:latin typeface="Calibri" pitchFamily="34" charset="0"/>
              </a:rPr>
              <a:t>MIPS)</a:t>
            </a:r>
          </a:p>
        </p:txBody>
      </p:sp>
      <p:sp>
        <p:nvSpPr>
          <p:cNvPr id="60423" name="Rectangle 9"/>
          <p:cNvSpPr>
            <a:spLocks noChangeArrowheads="1"/>
          </p:cNvSpPr>
          <p:nvPr/>
        </p:nvSpPr>
        <p:spPr bwMode="auto">
          <a:xfrm>
            <a:off x="1028700" y="3484563"/>
            <a:ext cx="2590800" cy="2873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5000"/>
              </a:lnSpc>
              <a:spcBef>
                <a:spcPct val="41000"/>
              </a:spcBef>
            </a:pPr>
            <a:r>
              <a:rPr lang="zh-CN" altLang="en-US" b="1" baseline="0">
                <a:solidFill>
                  <a:schemeClr val="accent1"/>
                </a:solidFill>
                <a:latin typeface="Calibri" pitchFamily="34" charset="0"/>
              </a:rPr>
              <a:t>机器语言程序</a:t>
            </a:r>
            <a:r>
              <a:rPr lang="en-US" altLang="zh-CN" b="1" baseline="0">
                <a:solidFill>
                  <a:schemeClr val="accent1"/>
                </a:solidFill>
                <a:latin typeface="Calibri" pitchFamily="34" charset="0"/>
              </a:rPr>
              <a:t> </a:t>
            </a:r>
          </a:p>
        </p:txBody>
      </p:sp>
      <p:sp>
        <p:nvSpPr>
          <p:cNvPr id="60424" name="Rectangle 10"/>
          <p:cNvSpPr>
            <a:spLocks noChangeArrowheads="1"/>
          </p:cNvSpPr>
          <p:nvPr/>
        </p:nvSpPr>
        <p:spPr bwMode="auto">
          <a:xfrm>
            <a:off x="304800" y="4848225"/>
            <a:ext cx="4038600" cy="538163"/>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8000"/>
              </a:lnSpc>
              <a:spcBef>
                <a:spcPct val="43000"/>
              </a:spcBef>
            </a:pPr>
            <a:r>
              <a:rPr lang="zh-CN" altLang="en-US" b="1" baseline="0">
                <a:solidFill>
                  <a:srgbClr val="3366FF"/>
                </a:solidFill>
                <a:latin typeface="Calibri" pitchFamily="34" charset="0"/>
              </a:rPr>
              <a:t>硬件架构描述 </a:t>
            </a:r>
            <a:r>
              <a:rPr lang="en-US" altLang="zh-CN" b="1" baseline="0">
                <a:solidFill>
                  <a:srgbClr val="3366FF"/>
                </a:solidFill>
                <a:latin typeface="Calibri" pitchFamily="34" charset="0"/>
              </a:rPr>
              <a:t>(</a:t>
            </a:r>
            <a:r>
              <a:rPr lang="zh-CN" altLang="en-US" b="1" baseline="0">
                <a:solidFill>
                  <a:srgbClr val="3366FF"/>
                </a:solidFill>
                <a:latin typeface="Calibri" pitchFamily="34" charset="0"/>
              </a:rPr>
              <a:t>例如</a:t>
            </a:r>
            <a:r>
              <a:rPr lang="en-US" altLang="zh-CN" b="1" baseline="0">
                <a:solidFill>
                  <a:srgbClr val="3366FF"/>
                </a:solidFill>
                <a:latin typeface="Calibri" pitchFamily="34" charset="0"/>
              </a:rPr>
              <a:t>CPU</a:t>
            </a:r>
            <a:r>
              <a:rPr lang="zh-CN" altLang="en-US" b="1" baseline="0">
                <a:solidFill>
                  <a:srgbClr val="3366FF"/>
                </a:solidFill>
                <a:latin typeface="Calibri" pitchFamily="34" charset="0"/>
              </a:rPr>
              <a:t>、存储内部与之间数据流图</a:t>
            </a:r>
            <a:r>
              <a:rPr lang="en-US" altLang="zh-CN" b="1" baseline="0">
                <a:solidFill>
                  <a:srgbClr val="3366FF"/>
                </a:solidFill>
                <a:latin typeface="Calibri" pitchFamily="34" charset="0"/>
              </a:rPr>
              <a:t>)</a:t>
            </a:r>
            <a:r>
              <a:rPr lang="en-US" altLang="zh-CN" baseline="0">
                <a:solidFill>
                  <a:srgbClr val="3366FF"/>
                </a:solidFill>
                <a:latin typeface="Calibri" pitchFamily="34" charset="0"/>
              </a:rPr>
              <a:t> </a:t>
            </a:r>
          </a:p>
        </p:txBody>
      </p:sp>
      <p:sp>
        <p:nvSpPr>
          <p:cNvPr id="60425" name="Rectangle 13"/>
          <p:cNvSpPr>
            <a:spLocks noChangeArrowheads="1"/>
          </p:cNvSpPr>
          <p:nvPr/>
        </p:nvSpPr>
        <p:spPr bwMode="auto">
          <a:xfrm>
            <a:off x="574675" y="2157413"/>
            <a:ext cx="1308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编译器</a:t>
            </a:r>
            <a:endParaRPr lang="en-US" altLang="zh-CN" b="1" i="1" baseline="0">
              <a:latin typeface="Calibri" pitchFamily="34" charset="0"/>
            </a:endParaRPr>
          </a:p>
        </p:txBody>
      </p:sp>
      <p:sp>
        <p:nvSpPr>
          <p:cNvPr id="60426" name="Rectangle 14"/>
          <p:cNvSpPr>
            <a:spLocks noChangeArrowheads="1"/>
          </p:cNvSpPr>
          <p:nvPr/>
        </p:nvSpPr>
        <p:spPr bwMode="auto">
          <a:xfrm>
            <a:off x="574675" y="3171825"/>
            <a:ext cx="14351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编译</a:t>
            </a:r>
            <a:endParaRPr lang="en-US" altLang="zh-CN" b="1" i="1" baseline="0">
              <a:latin typeface="Calibri" pitchFamily="34" charset="0"/>
            </a:endParaRPr>
          </a:p>
        </p:txBody>
      </p:sp>
      <p:sp>
        <p:nvSpPr>
          <p:cNvPr id="60427" name="Rectangle 16"/>
          <p:cNvSpPr>
            <a:spLocks noChangeArrowheads="1"/>
          </p:cNvSpPr>
          <p:nvPr/>
        </p:nvSpPr>
        <p:spPr bwMode="auto">
          <a:xfrm>
            <a:off x="611188" y="4364038"/>
            <a:ext cx="15843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机器解释</a:t>
            </a:r>
            <a:endParaRPr lang="en-US" altLang="zh-CN" b="1" i="1" baseline="0">
              <a:latin typeface="Calibri" pitchFamily="34" charset="0"/>
            </a:endParaRPr>
          </a:p>
        </p:txBody>
      </p:sp>
      <p:sp>
        <p:nvSpPr>
          <p:cNvPr id="60428" name="Rectangle 17"/>
          <p:cNvSpPr>
            <a:spLocks noChangeArrowheads="1"/>
          </p:cNvSpPr>
          <p:nvPr/>
        </p:nvSpPr>
        <p:spPr bwMode="auto">
          <a:xfrm>
            <a:off x="4654550" y="1365250"/>
            <a:ext cx="3086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342900" indent="-342900" defTabSz="457200" eaLnBrk="1" hangingPunct="1">
              <a:lnSpc>
                <a:spcPct val="78000"/>
              </a:lnSpc>
            </a:pPr>
            <a:r>
              <a:rPr lang="en-US" altLang="zh-CN" b="1" baseline="0">
                <a:latin typeface="Calibri" pitchFamily="34" charset="0"/>
              </a:rPr>
              <a:t>temp = v[k];</a:t>
            </a:r>
          </a:p>
          <a:p>
            <a:pPr marL="342900" indent="-342900" defTabSz="457200" eaLnBrk="1" hangingPunct="1">
              <a:lnSpc>
                <a:spcPct val="78000"/>
              </a:lnSpc>
            </a:pPr>
            <a:r>
              <a:rPr lang="en-US" altLang="zh-CN" b="1" baseline="0">
                <a:latin typeface="Calibri" pitchFamily="34" charset="0"/>
              </a:rPr>
              <a:t>v[k] = v[k+1];</a:t>
            </a:r>
          </a:p>
          <a:p>
            <a:pPr marL="342900" indent="-342900" defTabSz="457200" eaLnBrk="1" hangingPunct="1">
              <a:lnSpc>
                <a:spcPct val="78000"/>
              </a:lnSpc>
            </a:pPr>
            <a:r>
              <a:rPr lang="en-US" altLang="zh-CN" b="1" baseline="0">
                <a:latin typeface="Calibri" pitchFamily="34" charset="0"/>
              </a:rPr>
              <a:t>v[k+1] = temp;</a:t>
            </a:r>
            <a:endParaRPr lang="en-US" altLang="zh-CN" sz="1200" baseline="0">
              <a:latin typeface="Calibri" pitchFamily="34" charset="0"/>
            </a:endParaRPr>
          </a:p>
        </p:txBody>
      </p:sp>
      <p:sp>
        <p:nvSpPr>
          <p:cNvPr id="60429" name="Rectangle 19"/>
          <p:cNvSpPr>
            <a:spLocks noChangeArrowheads="1"/>
          </p:cNvSpPr>
          <p:nvPr/>
        </p:nvSpPr>
        <p:spPr bwMode="auto">
          <a:xfrm>
            <a:off x="4624388" y="4683125"/>
            <a:ext cx="2984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defTabSz="457200" eaLnBrk="1" hangingPunct="1"/>
            <a:endParaRPr lang="en-US" altLang="zh-CN" baseline="0">
              <a:latin typeface="Calibri" pitchFamily="34" charset="0"/>
            </a:endParaRPr>
          </a:p>
        </p:txBody>
      </p:sp>
      <p:sp>
        <p:nvSpPr>
          <p:cNvPr id="60430" name="Rectangle 20"/>
          <p:cNvSpPr>
            <a:spLocks noChangeArrowheads="1"/>
          </p:cNvSpPr>
          <p:nvPr/>
        </p:nvSpPr>
        <p:spPr bwMode="auto">
          <a:xfrm>
            <a:off x="4624388" y="3373438"/>
            <a:ext cx="443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defTabSz="457200" eaLnBrk="1" hangingPunct="1"/>
            <a:r>
              <a:rPr lang="en-US" altLang="zh-CN" sz="1400" b="1" baseline="0">
                <a:solidFill>
                  <a:schemeClr val="accent1"/>
                </a:solidFill>
                <a:latin typeface="Courier New" pitchFamily="49" charset="0"/>
              </a:rPr>
              <a:t>0000 1001 1100 0110 1010 1111 0101 1000</a:t>
            </a:r>
          </a:p>
          <a:p>
            <a:pPr defTabSz="457200" eaLnBrk="1" hangingPunct="1"/>
            <a:r>
              <a:rPr lang="en-US" altLang="zh-CN" sz="1400" b="1" baseline="0">
                <a:solidFill>
                  <a:schemeClr val="accent1"/>
                </a:solidFill>
                <a:latin typeface="Courier New" pitchFamily="49" charset="0"/>
              </a:rPr>
              <a:t>1010 1111 0101 1000 0000 1001 1100 0110 </a:t>
            </a:r>
          </a:p>
          <a:p>
            <a:pPr defTabSz="457200" eaLnBrk="1" hangingPunct="1"/>
            <a:r>
              <a:rPr lang="en-US" altLang="zh-CN" sz="1400" b="1" baseline="0">
                <a:solidFill>
                  <a:schemeClr val="accent1"/>
                </a:solidFill>
                <a:latin typeface="Courier New" pitchFamily="49" charset="0"/>
              </a:rPr>
              <a:t>1100 0110 1010 1111 0101 1000 0000 1001 </a:t>
            </a:r>
          </a:p>
          <a:p>
            <a:pPr defTabSz="457200" eaLnBrk="1" hangingPunct="1"/>
            <a:r>
              <a:rPr lang="en-US" altLang="zh-CN" sz="1400" b="1" baseline="0">
                <a:solidFill>
                  <a:schemeClr val="accent1"/>
                </a:solidFill>
                <a:latin typeface="Courier New" pitchFamily="49" charset="0"/>
              </a:rPr>
              <a:t>0101 1000 0000 1001 1100 0110 1010 1111</a:t>
            </a:r>
            <a:r>
              <a:rPr lang="en-US" altLang="zh-CN" sz="1400" baseline="0">
                <a:solidFill>
                  <a:schemeClr val="accent1"/>
                </a:solidFill>
                <a:latin typeface="Courier"/>
              </a:rPr>
              <a:t> </a:t>
            </a:r>
          </a:p>
        </p:txBody>
      </p:sp>
      <p:sp>
        <p:nvSpPr>
          <p:cNvPr id="60431" name="Rectangle 22"/>
          <p:cNvSpPr>
            <a:spLocks noChangeArrowheads="1"/>
          </p:cNvSpPr>
          <p:nvPr/>
        </p:nvSpPr>
        <p:spPr bwMode="auto">
          <a:xfrm>
            <a:off x="958850" y="4029075"/>
            <a:ext cx="2730500" cy="139700"/>
          </a:xfrm>
          <a:prstGeom prst="rect">
            <a:avLst/>
          </a:prstGeom>
          <a:solidFill>
            <a:srgbClr val="FF3300"/>
          </a:solidFill>
          <a:ln w="12700">
            <a:solidFill>
              <a:schemeClr val="tx1"/>
            </a:solidFill>
            <a:miter lim="800000"/>
            <a:headEnd/>
            <a:tailEnd/>
          </a:ln>
        </p:spPr>
        <p:txBody>
          <a:bodyPr wrap="none" anchor="ctr"/>
          <a:lstStyle/>
          <a:p>
            <a:pPr defTabSz="457200" eaLnBrk="1" hangingPunct="1"/>
            <a:endParaRPr lang="en-US" altLang="zh-CN" baseline="0">
              <a:latin typeface="Calibri" pitchFamily="34" charset="0"/>
            </a:endParaRPr>
          </a:p>
        </p:txBody>
      </p:sp>
      <p:sp>
        <p:nvSpPr>
          <p:cNvPr id="60432" name="Rectangle 24"/>
          <p:cNvSpPr>
            <a:spLocks noChangeArrowheads="1"/>
          </p:cNvSpPr>
          <p:nvPr/>
        </p:nvSpPr>
        <p:spPr bwMode="auto">
          <a:xfrm>
            <a:off x="469900" y="6251575"/>
            <a:ext cx="3708400" cy="295275"/>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p>
            <a:pPr algn="ctr" defTabSz="457200" eaLnBrk="1" hangingPunct="1">
              <a:lnSpc>
                <a:spcPct val="88000"/>
              </a:lnSpc>
              <a:spcBef>
                <a:spcPct val="43000"/>
              </a:spcBef>
            </a:pPr>
            <a:r>
              <a:rPr lang="zh-CN" altLang="en-US" b="1" baseline="0">
                <a:solidFill>
                  <a:srgbClr val="005400"/>
                </a:solidFill>
                <a:latin typeface="Calibri" pitchFamily="34" charset="0"/>
              </a:rPr>
              <a:t>逻辑电路</a:t>
            </a:r>
            <a:endParaRPr lang="en-US" altLang="zh-CN" b="1" baseline="0">
              <a:solidFill>
                <a:srgbClr val="005400"/>
              </a:solidFill>
              <a:latin typeface="Calibri" pitchFamily="34" charset="0"/>
            </a:endParaRPr>
          </a:p>
        </p:txBody>
      </p:sp>
      <p:sp>
        <p:nvSpPr>
          <p:cNvPr id="60433" name="Rectangle 27"/>
          <p:cNvSpPr>
            <a:spLocks noChangeArrowheads="1"/>
          </p:cNvSpPr>
          <p:nvPr/>
        </p:nvSpPr>
        <p:spPr bwMode="auto">
          <a:xfrm>
            <a:off x="574675" y="5549900"/>
            <a:ext cx="1981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defTabSz="457200" eaLnBrk="1" hangingPunct="1">
              <a:lnSpc>
                <a:spcPct val="85000"/>
              </a:lnSpc>
            </a:pPr>
            <a:r>
              <a:rPr lang="zh-CN" altLang="en-US" b="1" i="1" baseline="0">
                <a:latin typeface="Calibri" pitchFamily="34" charset="0"/>
              </a:rPr>
              <a:t>电路实现</a:t>
            </a:r>
            <a:endParaRPr lang="en-US" altLang="zh-CN" b="1" i="1" baseline="0">
              <a:latin typeface="Calibri" pitchFamily="34" charset="0"/>
            </a:endParaRPr>
          </a:p>
        </p:txBody>
      </p:sp>
      <p:pic>
        <p:nvPicPr>
          <p:cNvPr id="60434" name="Picture 35" descr="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6463" y="4719638"/>
            <a:ext cx="16383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5" name="Rectangle 36"/>
          <p:cNvSpPr>
            <a:spLocks noChangeArrowheads="1"/>
          </p:cNvSpPr>
          <p:nvPr/>
        </p:nvSpPr>
        <p:spPr bwMode="auto">
          <a:xfrm>
            <a:off x="6008688" y="5540375"/>
            <a:ext cx="304800" cy="3365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defTabSz="457200" eaLnBrk="1" hangingPunct="1"/>
            <a:endParaRPr lang="en-US" altLang="zh-CN" baseline="0">
              <a:latin typeface="Calibri" pitchFamily="34" charset="0"/>
            </a:endParaRPr>
          </a:p>
        </p:txBody>
      </p:sp>
      <p:sp>
        <p:nvSpPr>
          <p:cNvPr id="60436" name="TextBox 24"/>
          <p:cNvSpPr txBox="1">
            <a:spLocks noChangeArrowheads="1"/>
          </p:cNvSpPr>
          <p:nvPr/>
        </p:nvSpPr>
        <p:spPr bwMode="auto">
          <a:xfrm>
            <a:off x="6526213" y="2276475"/>
            <a:ext cx="2582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700">
                <a:solidFill>
                  <a:schemeClr val="tx1"/>
                </a:solidFill>
                <a:latin typeface="Lucida Sans Unicode" pitchFamily="34" charset="0"/>
                <a:ea typeface="黑体" pitchFamily="49" charset="-122"/>
              </a:defRPr>
            </a:lvl1pPr>
            <a:lvl2pPr marL="742950" indent="-285750" defTabSz="457200">
              <a:defRPr sz="2300">
                <a:solidFill>
                  <a:schemeClr val="tx1"/>
                </a:solidFill>
                <a:latin typeface="Lucida Sans Unicode" pitchFamily="34" charset="0"/>
                <a:ea typeface="黑体" pitchFamily="49" charset="-122"/>
              </a:defRPr>
            </a:lvl2pPr>
            <a:lvl3pPr marL="1143000" defTabSz="457200">
              <a:defRPr sz="2100">
                <a:solidFill>
                  <a:schemeClr val="tx1"/>
                </a:solidFill>
                <a:latin typeface="Lucida Sans Unicode" pitchFamily="34" charset="0"/>
                <a:ea typeface="黑体" pitchFamily="49" charset="-122"/>
              </a:defRPr>
            </a:lvl3pPr>
            <a:lvl4pPr marL="1600200" defTabSz="457200">
              <a:defRPr sz="1900">
                <a:solidFill>
                  <a:schemeClr val="tx1"/>
                </a:solidFill>
                <a:latin typeface="Lucida Sans Unicode" pitchFamily="34" charset="0"/>
                <a:ea typeface="黑体" pitchFamily="49" charset="-122"/>
              </a:defRPr>
            </a:lvl4pPr>
            <a:lvl5pPr marL="2057400" defTabSz="457200">
              <a:defRPr>
                <a:solidFill>
                  <a:schemeClr val="tx1"/>
                </a:solidFill>
                <a:latin typeface="Lucida Sans Unicode" pitchFamily="34" charset="0"/>
                <a:ea typeface="黑体" pitchFamily="49" charset="-122"/>
              </a:defRPr>
            </a:lvl5pPr>
            <a:lvl6pPr marL="25146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6pPr>
            <a:lvl7pPr marL="29718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7pPr>
            <a:lvl8pPr marL="34290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8pPr>
            <a:lvl9pPr marL="3886200" defTabSz="457200" fontAlgn="base">
              <a:spcAft>
                <a:spcPct val="0"/>
              </a:spcAft>
              <a:buClr>
                <a:schemeClr val="accent2"/>
              </a:buClr>
              <a:buFont typeface="Wingdings 2" pitchFamily="18" charset="2"/>
              <a:buChar char=""/>
              <a:defRPr>
                <a:solidFill>
                  <a:schemeClr val="tx1"/>
                </a:solidFill>
                <a:latin typeface="Lucida Sans Unicode" pitchFamily="34" charset="0"/>
                <a:ea typeface="黑体" pitchFamily="49" charset="-122"/>
              </a:defRPr>
            </a:lvl9pPr>
          </a:lstStyle>
          <a:p>
            <a:pPr algn="r" eaLnBrk="1" hangingPunct="1"/>
            <a:r>
              <a:rPr lang="en-US" altLang="zh-CN" sz="1600" baseline="0">
                <a:latin typeface="Calibri" pitchFamily="34" charset="0"/>
                <a:ea typeface="宋体" pitchFamily="2" charset="-122"/>
              </a:rPr>
              <a:t>Anything can be represented</a:t>
            </a:r>
            <a:br>
              <a:rPr lang="en-US" altLang="zh-CN" sz="1600" baseline="0">
                <a:latin typeface="Calibri" pitchFamily="34" charset="0"/>
                <a:ea typeface="宋体" pitchFamily="2" charset="-122"/>
              </a:rPr>
            </a:br>
            <a:r>
              <a:rPr lang="en-US" altLang="zh-CN" sz="1600" baseline="0">
                <a:latin typeface="Calibri" pitchFamily="34" charset="0"/>
                <a:ea typeface="宋体" pitchFamily="2" charset="-122"/>
              </a:rPr>
              <a:t>as a </a:t>
            </a:r>
            <a:r>
              <a:rPr lang="en-US" altLang="zh-CN" sz="1600" i="1" baseline="0">
                <a:latin typeface="Calibri" pitchFamily="34" charset="0"/>
                <a:ea typeface="宋体" pitchFamily="2" charset="-122"/>
              </a:rPr>
              <a:t>number</a:t>
            </a:r>
            <a:r>
              <a:rPr lang="en-US" altLang="zh-CN" sz="1600" baseline="0">
                <a:latin typeface="Calibri" pitchFamily="34" charset="0"/>
                <a:ea typeface="宋体" pitchFamily="2" charset="-122"/>
              </a:rPr>
              <a:t>, </a:t>
            </a:r>
            <a:br>
              <a:rPr lang="en-US" altLang="zh-CN" sz="1600" baseline="0">
                <a:latin typeface="Calibri" pitchFamily="34" charset="0"/>
                <a:ea typeface="宋体" pitchFamily="2" charset="-122"/>
              </a:rPr>
            </a:br>
            <a:r>
              <a:rPr lang="en-US" altLang="zh-CN" sz="1600" baseline="0">
                <a:latin typeface="Calibri" pitchFamily="34" charset="0"/>
                <a:ea typeface="宋体" pitchFamily="2" charset="-122"/>
              </a:rPr>
              <a:t>i.e., data or instructions</a:t>
            </a:r>
          </a:p>
        </p:txBody>
      </p:sp>
      <p:cxnSp>
        <p:nvCxnSpPr>
          <p:cNvPr id="60437" name="AutoShape 25"/>
          <p:cNvCxnSpPr>
            <a:cxnSpLocks noChangeShapeType="1"/>
            <a:stCxn id="60421" idx="2"/>
            <a:endCxn id="60422" idx="0"/>
          </p:cNvCxnSpPr>
          <p:nvPr/>
        </p:nvCxnSpPr>
        <p:spPr bwMode="auto">
          <a:xfrm>
            <a:off x="2324100" y="1757363"/>
            <a:ext cx="1588" cy="7921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8" name="AutoShape 27"/>
          <p:cNvCxnSpPr>
            <a:cxnSpLocks noChangeShapeType="1"/>
            <a:stCxn id="60422" idx="2"/>
            <a:endCxn id="60423" idx="0"/>
          </p:cNvCxnSpPr>
          <p:nvPr/>
        </p:nvCxnSpPr>
        <p:spPr bwMode="auto">
          <a:xfrm flipH="1">
            <a:off x="2324100" y="2836863"/>
            <a:ext cx="1588" cy="6477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39" name="AutoShape 28"/>
          <p:cNvCxnSpPr>
            <a:cxnSpLocks noChangeShapeType="1"/>
            <a:stCxn id="60431" idx="2"/>
            <a:endCxn id="60424" idx="0"/>
          </p:cNvCxnSpPr>
          <p:nvPr/>
        </p:nvCxnSpPr>
        <p:spPr bwMode="auto">
          <a:xfrm>
            <a:off x="2324100" y="4168775"/>
            <a:ext cx="0" cy="67945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440" name="AutoShape 29"/>
          <p:cNvCxnSpPr>
            <a:cxnSpLocks noChangeShapeType="1"/>
            <a:stCxn id="60424" idx="2"/>
            <a:endCxn id="60432" idx="0"/>
          </p:cNvCxnSpPr>
          <p:nvPr/>
        </p:nvCxnSpPr>
        <p:spPr bwMode="auto">
          <a:xfrm>
            <a:off x="2324100" y="5386388"/>
            <a:ext cx="0" cy="86518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p:cNvSpPr>
          <p:nvPr>
            <p:ph idx="1"/>
          </p:nvPr>
        </p:nvSpPr>
        <p:spPr/>
        <p:txBody>
          <a:bodyPr/>
          <a:lstStyle/>
          <a:p>
            <a:r>
              <a:rPr lang="zh-CN" altLang="en-US" dirty="0" smtClean="0"/>
              <a:t>关注外部功能，忽略内部细节</a:t>
            </a:r>
            <a:endParaRPr lang="en-US" altLang="zh-CN" dirty="0" smtClean="0"/>
          </a:p>
          <a:p>
            <a:r>
              <a:rPr lang="zh-CN" altLang="en-US" dirty="0" smtClean="0"/>
              <a:t>站在更高的层次看问题</a:t>
            </a:r>
            <a:endParaRPr lang="en-US" altLang="zh-CN" dirty="0" smtClean="0"/>
          </a:p>
          <a:p>
            <a:endParaRPr lang="en-US" altLang="zh-CN" dirty="0" smtClean="0"/>
          </a:p>
          <a:p>
            <a:r>
              <a:rPr lang="zh-CN" altLang="en-US" dirty="0" smtClean="0"/>
              <a:t>晶体管 </a:t>
            </a:r>
            <a:r>
              <a:rPr lang="en-US" altLang="zh-CN" dirty="0" smtClean="0"/>
              <a:t>-&gt; </a:t>
            </a:r>
            <a:r>
              <a:rPr lang="zh-CN" altLang="en-US" dirty="0" smtClean="0"/>
              <a:t>逻辑门 </a:t>
            </a:r>
            <a:r>
              <a:rPr lang="en-US" altLang="zh-CN" dirty="0" smtClean="0"/>
              <a:t>-&gt;</a:t>
            </a:r>
            <a:r>
              <a:rPr lang="zh-CN" altLang="en-US" dirty="0" smtClean="0"/>
              <a:t>加法器、选择器 </a:t>
            </a:r>
            <a:r>
              <a:rPr lang="en-US" altLang="zh-CN" dirty="0" smtClean="0"/>
              <a:t>-&gt; </a:t>
            </a:r>
            <a:r>
              <a:rPr lang="zh-CN" altLang="en-US" dirty="0" smtClean="0"/>
              <a:t>内存、算术逻辑单元、控制器</a:t>
            </a:r>
            <a:r>
              <a:rPr lang="en-US" altLang="zh-CN" dirty="0" smtClean="0"/>
              <a:t> -&gt; </a:t>
            </a:r>
            <a:r>
              <a:rPr lang="zh-CN" altLang="en-US" dirty="0" smtClean="0"/>
              <a:t>计算机</a:t>
            </a:r>
            <a:r>
              <a:rPr lang="en-US" altLang="zh-CN" dirty="0" smtClean="0"/>
              <a:t> </a:t>
            </a:r>
          </a:p>
          <a:p>
            <a:endParaRPr lang="en-US" altLang="zh-CN" dirty="0" smtClean="0"/>
          </a:p>
          <a:p>
            <a:r>
              <a:rPr lang="zh-CN" altLang="en-US" dirty="0" smtClean="0"/>
              <a:t>本课题将不断提高抽象层次</a:t>
            </a:r>
          </a:p>
        </p:txBody>
      </p:sp>
      <p:sp>
        <p:nvSpPr>
          <p:cNvPr id="3" name="Title 2"/>
          <p:cNvSpPr>
            <a:spLocks noGrp="1"/>
          </p:cNvSpPr>
          <p:nvPr>
            <p:ph type="title"/>
          </p:nvPr>
        </p:nvSpPr>
        <p:spPr/>
        <p:txBody>
          <a:bodyPr/>
          <a:lstStyle/>
          <a:p>
            <a:pPr fontAlgn="auto">
              <a:spcAft>
                <a:spcPts val="0"/>
              </a:spcAft>
              <a:defRPr/>
            </a:pPr>
            <a:r>
              <a:rPr lang="zh-CN" altLang="en-US" dirty="0" smtClean="0"/>
              <a:t>原则一：抽象</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p:cNvSpPr>
          <p:nvPr>
            <p:ph idx="1"/>
          </p:nvPr>
        </p:nvSpPr>
        <p:spPr/>
        <p:txBody>
          <a:bodyPr/>
          <a:lstStyle/>
          <a:p>
            <a:r>
              <a:rPr lang="zh-CN" altLang="en-US" smtClean="0"/>
              <a:t>大家的观点：</a:t>
            </a:r>
            <a:r>
              <a:rPr lang="en-US" altLang="zh-CN" smtClean="0"/>
              <a:t>Donald Knuth</a:t>
            </a:r>
          </a:p>
          <a:p>
            <a:r>
              <a:rPr lang="zh-CN" altLang="en-US" smtClean="0"/>
              <a:t>互相促进，深入了解系统细节有助于设计更好的软件，动态互相促进的过程</a:t>
            </a:r>
            <a:endParaRPr lang="en-US" altLang="zh-CN" smtClean="0"/>
          </a:p>
          <a:p>
            <a:endParaRPr lang="en-US" altLang="zh-CN" smtClean="0"/>
          </a:p>
          <a:p>
            <a:r>
              <a:rPr lang="zh-CN" altLang="en-US" smtClean="0"/>
              <a:t>工业界实践</a:t>
            </a:r>
            <a:endParaRPr lang="en-US" altLang="zh-CN" smtClean="0"/>
          </a:p>
          <a:p>
            <a:pPr lvl="1"/>
            <a:r>
              <a:rPr lang="zh-CN" altLang="en-US" smtClean="0"/>
              <a:t>软件对于硬件的促进</a:t>
            </a:r>
            <a:r>
              <a:rPr lang="en-US" altLang="zh-CN" smtClean="0"/>
              <a:t>——Intel</a:t>
            </a:r>
            <a:r>
              <a:rPr lang="zh-CN" altLang="en-US" smtClean="0"/>
              <a:t>处理器多媒体指令</a:t>
            </a:r>
            <a:endParaRPr lang="en-US" altLang="zh-CN" smtClean="0"/>
          </a:p>
          <a:p>
            <a:pPr lvl="1"/>
            <a:r>
              <a:rPr lang="zh-CN" altLang="en-US" smtClean="0"/>
              <a:t>硬件对于软件的促进</a:t>
            </a:r>
            <a:r>
              <a:rPr lang="en-US" altLang="zh-CN" smtClean="0"/>
              <a:t>——</a:t>
            </a:r>
            <a:r>
              <a:rPr lang="zh-CN" altLang="en-US" smtClean="0"/>
              <a:t>各类排序算法在不同</a:t>
            </a:r>
            <a:r>
              <a:rPr lang="en-US" altLang="zh-CN" smtClean="0"/>
              <a:t>CPU</a:t>
            </a:r>
            <a:r>
              <a:rPr lang="zh-CN" altLang="en-US" smtClean="0"/>
              <a:t>、缓存、存储模型下性能各异，不存在最优的排序算法</a:t>
            </a:r>
            <a:endParaRPr lang="en-US" altLang="zh-CN" smtClean="0"/>
          </a:p>
        </p:txBody>
      </p:sp>
      <p:sp>
        <p:nvSpPr>
          <p:cNvPr id="3" name="Title 2"/>
          <p:cNvSpPr>
            <a:spLocks noGrp="1"/>
          </p:cNvSpPr>
          <p:nvPr>
            <p:ph type="title"/>
          </p:nvPr>
        </p:nvSpPr>
        <p:spPr/>
        <p:txBody>
          <a:bodyPr/>
          <a:lstStyle/>
          <a:p>
            <a:pPr fontAlgn="auto">
              <a:spcAft>
                <a:spcPts val="0"/>
              </a:spcAft>
              <a:defRPr/>
            </a:pPr>
            <a:r>
              <a:rPr lang="zh-CN" altLang="en-US" dirty="0" smtClean="0"/>
              <a:t>原则二：不区分软硬件</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7"/>
          <p:cNvSpPr>
            <a:spLocks noGrp="1"/>
          </p:cNvSpPr>
          <p:nvPr>
            <p:ph idx="1"/>
          </p:nvPr>
        </p:nvSpPr>
        <p:spPr/>
        <p:txBody>
          <a:bodyPr/>
          <a:lstStyle/>
          <a:p>
            <a:r>
              <a:rPr lang="zh-CN" altLang="en-US" smtClean="0"/>
              <a:t>计算机系统简述：输入输出系统、运算器、控制器、存储</a:t>
            </a:r>
            <a:endParaRPr lang="en-US" altLang="zh-CN" smtClean="0"/>
          </a:p>
          <a:p>
            <a:endParaRPr lang="en-US" altLang="zh-CN" smtClean="0"/>
          </a:p>
          <a:p>
            <a:r>
              <a:rPr lang="zh-CN" altLang="en-US" smtClean="0"/>
              <a:t>计算机如何求解问题：问题描述至电路执行，层层递进的系统性变换</a:t>
            </a:r>
            <a:endParaRPr lang="en-US" altLang="zh-CN" smtClean="0"/>
          </a:p>
          <a:p>
            <a:endParaRPr lang="en-US" altLang="zh-CN" smtClean="0"/>
          </a:p>
          <a:p>
            <a:r>
              <a:rPr lang="zh-CN" altLang="en-US" smtClean="0"/>
              <a:t>重要思想：通用，层次化与软硬件结合</a:t>
            </a:r>
          </a:p>
          <a:p>
            <a:endParaRPr lang="zh-CN" altLang="en-US" smtClean="0"/>
          </a:p>
        </p:txBody>
      </p:sp>
      <p:sp>
        <p:nvSpPr>
          <p:cNvPr id="7" name="Title 6"/>
          <p:cNvSpPr>
            <a:spLocks noGrp="1"/>
          </p:cNvSpPr>
          <p:nvPr>
            <p:ph type="title"/>
          </p:nvPr>
        </p:nvSpPr>
        <p:spPr/>
        <p:txBody>
          <a:bodyPr/>
          <a:lstStyle/>
          <a:p>
            <a:pPr fontAlgn="auto">
              <a:spcAft>
                <a:spcPts val="0"/>
              </a:spcAft>
              <a:defRPr/>
            </a:pPr>
            <a:r>
              <a:rPr lang="zh-CN" altLang="en-US" dirty="0" smtClean="0"/>
              <a:t>本章总结</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1"/>
          <p:cNvSpPr>
            <a:spLocks noGrp="1"/>
          </p:cNvSpPr>
          <p:nvPr>
            <p:ph idx="1"/>
          </p:nvPr>
        </p:nvSpPr>
        <p:spPr/>
        <p:txBody>
          <a:bodyPr/>
          <a:lstStyle/>
          <a:p>
            <a:r>
              <a:rPr lang="zh-CN" altLang="en-US" dirty="0" smtClean="0"/>
              <a:t>仔细阅读教材</a:t>
            </a:r>
            <a:endParaRPr lang="en-US" altLang="zh-CN" dirty="0" smtClean="0"/>
          </a:p>
          <a:p>
            <a:r>
              <a:rPr lang="zh-CN" altLang="en-US" dirty="0" smtClean="0"/>
              <a:t>作业</a:t>
            </a:r>
            <a:endParaRPr lang="en-US" altLang="zh-CN" dirty="0" smtClean="0"/>
          </a:p>
          <a:p>
            <a:r>
              <a:rPr lang="zh-CN" altLang="en-US" dirty="0" smtClean="0"/>
              <a:t>程序</a:t>
            </a:r>
            <a:endParaRPr lang="en-US" altLang="zh-CN" dirty="0" smtClean="0"/>
          </a:p>
          <a:p>
            <a:r>
              <a:rPr lang="zh-CN" altLang="en-US" dirty="0" smtClean="0"/>
              <a:t>实验</a:t>
            </a:r>
            <a:endParaRPr lang="en-US" altLang="zh-CN" dirty="0" smtClean="0"/>
          </a:p>
          <a:p>
            <a:endParaRPr lang="en-US" altLang="zh-CN" dirty="0" smtClean="0"/>
          </a:p>
          <a:p>
            <a:r>
              <a:rPr lang="zh-CN" altLang="en-US" dirty="0" smtClean="0"/>
              <a:t>实践、实践、实践！</a:t>
            </a:r>
          </a:p>
        </p:txBody>
      </p:sp>
      <p:sp>
        <p:nvSpPr>
          <p:cNvPr id="3" name="Title 2"/>
          <p:cNvSpPr>
            <a:spLocks noGrp="1"/>
          </p:cNvSpPr>
          <p:nvPr>
            <p:ph type="title"/>
          </p:nvPr>
        </p:nvSpPr>
        <p:spPr/>
        <p:txBody>
          <a:bodyPr/>
          <a:lstStyle/>
          <a:p>
            <a:pPr fontAlgn="auto">
              <a:spcAft>
                <a:spcPts val="0"/>
              </a:spcAft>
              <a:defRPr/>
            </a:pPr>
            <a:r>
              <a:rPr lang="zh-CN" altLang="en-US" dirty="0" smtClean="0"/>
              <a:t>如何学好此课程</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p:txBody>
          <a:bodyPr/>
          <a:lstStyle/>
          <a:p>
            <a:r>
              <a:rPr lang="zh-CN" altLang="en-US" smtClean="0"/>
              <a:t>中国科学技术大学，计算机系统概论，</a:t>
            </a:r>
            <a:r>
              <a:rPr lang="en-US" altLang="zh-CN" smtClean="0">
                <a:hlinkClick r:id="rId2"/>
              </a:rPr>
              <a:t>http://acsa.ustc.edu.cn/ics/index.html</a:t>
            </a:r>
            <a:endParaRPr lang="en-US" altLang="zh-CN" smtClean="0"/>
          </a:p>
          <a:p>
            <a:endParaRPr lang="en-US" altLang="zh-CN" smtClean="0"/>
          </a:p>
          <a:p>
            <a:r>
              <a:rPr lang="zh-CN" altLang="en-US" smtClean="0"/>
              <a:t>上海交通大学，计算机系统概论，</a:t>
            </a:r>
            <a:r>
              <a:rPr lang="en-US" altLang="zh-CN" smtClean="0">
                <a:hlinkClick r:id="rId3"/>
              </a:rPr>
              <a:t>http://blog.sina.com.cn/s/blog_8045484c0100t9ld.html</a:t>
            </a:r>
            <a:endParaRPr lang="en-US" altLang="zh-CN" smtClean="0"/>
          </a:p>
          <a:p>
            <a:endParaRPr lang="en-US" altLang="zh-CN" smtClean="0"/>
          </a:p>
          <a:p>
            <a:r>
              <a:rPr lang="en-US" altLang="zh-CN" b="1" smtClean="0"/>
              <a:t>The University of Texas at Austin</a:t>
            </a:r>
            <a:r>
              <a:rPr lang="zh-CN" altLang="en-US" b="1" smtClean="0"/>
              <a:t>，</a:t>
            </a:r>
            <a:r>
              <a:rPr lang="en-US" altLang="zh-CN" b="1" smtClean="0"/>
              <a:t>Introcution to Computing Systems</a:t>
            </a:r>
            <a:r>
              <a:rPr lang="zh-CN" altLang="en-US" b="1" smtClean="0"/>
              <a:t>，</a:t>
            </a:r>
            <a:r>
              <a:rPr lang="en-US" altLang="zh-CN" b="1" smtClean="0">
                <a:hlinkClick r:id="rId4"/>
              </a:rPr>
              <a:t>http://users.ece.utexas.edu/~patt/09f.306/</a:t>
            </a:r>
            <a:endParaRPr lang="en-US" altLang="zh-CN" b="1" smtClean="0"/>
          </a:p>
          <a:p>
            <a:endParaRPr lang="en-US" altLang="zh-CN" b="1" smtClean="0"/>
          </a:p>
          <a:p>
            <a:endParaRPr lang="en-US" altLang="zh-CN" b="1" smtClean="0"/>
          </a:p>
          <a:p>
            <a:endParaRPr lang="en-US" altLang="zh-CN" smtClean="0"/>
          </a:p>
        </p:txBody>
      </p:sp>
      <p:sp>
        <p:nvSpPr>
          <p:cNvPr id="6" name="Title 5"/>
          <p:cNvSpPr>
            <a:spLocks noGrp="1"/>
          </p:cNvSpPr>
          <p:nvPr>
            <p:ph type="title"/>
          </p:nvPr>
        </p:nvSpPr>
        <p:spPr/>
        <p:txBody>
          <a:bodyPr/>
          <a:lstStyle/>
          <a:p>
            <a:pPr fontAlgn="auto">
              <a:spcAft>
                <a:spcPts val="0"/>
              </a:spcAft>
              <a:defRPr/>
            </a:pPr>
            <a:r>
              <a:rPr lang="zh-CN" altLang="en-US" dirty="0" smtClean="0"/>
              <a:t>类似课程</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p:txBody>
          <a:bodyPr/>
          <a:lstStyle/>
          <a:p>
            <a:r>
              <a:rPr lang="en-US" altLang="zh-CN" dirty="0" err="1" smtClean="0"/>
              <a:t>Patt</a:t>
            </a:r>
            <a:r>
              <a:rPr lang="zh-CN" altLang="en-US" dirty="0" smtClean="0"/>
              <a:t>教授，中科大授课</a:t>
            </a:r>
            <a:endParaRPr lang="en-US" altLang="zh-CN" dirty="0" smtClean="0"/>
          </a:p>
          <a:p>
            <a:endParaRPr lang="en-US" altLang="zh-CN" dirty="0" smtClean="0"/>
          </a:p>
          <a:p>
            <a:r>
              <a:rPr lang="zh-CN" altLang="en-US" dirty="0" smtClean="0"/>
              <a:t>优</a:t>
            </a:r>
            <a:r>
              <a:rPr lang="zh-CN" altLang="en-US" dirty="0"/>
              <a:t>酷上有这门课的视频课程，大家可以看看，最新地址：</a:t>
            </a:r>
            <a:r>
              <a:rPr lang="en-US" altLang="zh-CN" dirty="0"/>
              <a:t>http://i.youku.com/i/UMzYyMjg2NjQ4?spm=a2hzp.8253876.0.0</a:t>
            </a:r>
            <a:endParaRPr lang="en-US" altLang="zh-CN" dirty="0" smtClean="0"/>
          </a:p>
          <a:p>
            <a:endParaRPr lang="zh-CN" altLang="en-US" dirty="0" smtClean="0"/>
          </a:p>
        </p:txBody>
      </p:sp>
      <p:sp>
        <p:nvSpPr>
          <p:cNvPr id="6" name="Title 5"/>
          <p:cNvSpPr>
            <a:spLocks noGrp="1"/>
          </p:cNvSpPr>
          <p:nvPr>
            <p:ph type="title"/>
          </p:nvPr>
        </p:nvSpPr>
        <p:spPr/>
        <p:txBody>
          <a:bodyPr/>
          <a:lstStyle/>
          <a:p>
            <a:pPr fontAlgn="auto">
              <a:spcAft>
                <a:spcPts val="0"/>
              </a:spcAft>
              <a:defRPr/>
            </a:pPr>
            <a:r>
              <a:rPr lang="zh-CN" altLang="en-US" dirty="0"/>
              <a:t>网</a:t>
            </a:r>
            <a:r>
              <a:rPr lang="zh-CN" altLang="en-US" dirty="0" smtClean="0"/>
              <a:t>上视频资源</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r>
              <a:rPr lang="zh-CN" altLang="en-US" dirty="0" smtClean="0"/>
              <a:t>平时</a:t>
            </a:r>
            <a:r>
              <a:rPr lang="zh-CN" altLang="en-US" dirty="0" smtClean="0"/>
              <a:t>成绩</a:t>
            </a:r>
            <a:endParaRPr lang="en-US" altLang="zh-CN" dirty="0" smtClean="0"/>
          </a:p>
          <a:p>
            <a:pPr lvl="1"/>
            <a:r>
              <a:rPr lang="zh-CN" altLang="en-US" dirty="0" smtClean="0"/>
              <a:t>作业</a:t>
            </a:r>
            <a:endParaRPr lang="en-US" altLang="zh-CN" dirty="0" smtClean="0"/>
          </a:p>
          <a:p>
            <a:pPr lvl="1"/>
            <a:r>
              <a:rPr lang="zh-CN" altLang="en-US" dirty="0" smtClean="0"/>
              <a:t>实验</a:t>
            </a:r>
            <a:endParaRPr lang="en-US" altLang="zh-CN" dirty="0" smtClean="0"/>
          </a:p>
          <a:p>
            <a:pPr lvl="1"/>
            <a:r>
              <a:rPr lang="zh-CN" altLang="en-US" dirty="0" smtClean="0"/>
              <a:t>考勤</a:t>
            </a:r>
            <a:endParaRPr lang="en-US" altLang="zh-CN" dirty="0" smtClean="0"/>
          </a:p>
          <a:p>
            <a:endParaRPr lang="en-US" altLang="zh-CN" dirty="0" smtClean="0"/>
          </a:p>
          <a:p>
            <a:r>
              <a:rPr lang="zh-CN" altLang="en-US" dirty="0" smtClean="0"/>
              <a:t>考试</a:t>
            </a:r>
            <a:endParaRPr lang="zh-CN" altLang="en-US" dirty="0" smtClean="0"/>
          </a:p>
        </p:txBody>
      </p:sp>
      <p:sp>
        <p:nvSpPr>
          <p:cNvPr id="6" name="Title 5"/>
          <p:cNvSpPr>
            <a:spLocks noGrp="1"/>
          </p:cNvSpPr>
          <p:nvPr>
            <p:ph type="title"/>
          </p:nvPr>
        </p:nvSpPr>
        <p:spPr/>
        <p:txBody>
          <a:bodyPr/>
          <a:lstStyle/>
          <a:p>
            <a:pPr fontAlgn="auto">
              <a:spcAft>
                <a:spcPts val="0"/>
              </a:spcAft>
              <a:defRPr/>
            </a:pPr>
            <a:r>
              <a:rPr lang="zh-CN" altLang="en-US" dirty="0" smtClean="0"/>
              <a:t>课程考核方式</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71600" y="2392288"/>
            <a:ext cx="7772400" cy="1108720"/>
          </a:xfrm>
        </p:spPr>
        <p:txBody>
          <a:bodyPr/>
          <a:lstStyle/>
          <a:p>
            <a:pPr fontAlgn="auto">
              <a:spcAft>
                <a:spcPts val="0"/>
              </a:spcAft>
              <a:defRPr/>
            </a:pPr>
            <a:r>
              <a:rPr lang="zh-CN" altLang="en-US" dirty="0" smtClean="0"/>
              <a:t>什么是计算机</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1700808"/>
            <a:ext cx="8229600" cy="1872208"/>
          </a:xfrm>
        </p:spPr>
        <p:txBody>
          <a:bodyPr>
            <a:normAutofit fontScale="90000"/>
          </a:bodyPr>
          <a:lstStyle/>
          <a:p>
            <a:pPr fontAlgn="auto">
              <a:spcAft>
                <a:spcPts val="0"/>
              </a:spcAft>
              <a:defRPr/>
            </a:pPr>
            <a:r>
              <a:rPr lang="zh-CN" altLang="en-US" dirty="0" smtClean="0"/>
              <a:t>更严谨的定义：</a:t>
            </a:r>
            <a:r>
              <a:rPr lang="en-US" altLang="zh-CN" dirty="0" smtClean="0"/>
              <a:t/>
            </a:r>
            <a:br>
              <a:rPr lang="en-US" altLang="zh-CN" dirty="0" smtClean="0"/>
            </a:br>
            <a:r>
              <a:rPr lang="en-US" altLang="zh-CN" dirty="0" smtClean="0"/>
              <a:t>      </a:t>
            </a:r>
            <a:br>
              <a:rPr lang="en-US" altLang="zh-CN" dirty="0" smtClean="0"/>
            </a:br>
            <a:r>
              <a:rPr lang="zh-CN" altLang="en-US" dirty="0" smtClean="0"/>
              <a:t>           </a:t>
            </a:r>
            <a:r>
              <a:rPr lang="zh-CN" altLang="en-US" dirty="0" smtClean="0">
                <a:solidFill>
                  <a:srgbClr val="33CC33"/>
                </a:solidFill>
              </a:rPr>
              <a:t>数字</a:t>
            </a:r>
            <a:r>
              <a:rPr lang="zh-CN" altLang="en-US" dirty="0" smtClean="0">
                <a:solidFill>
                  <a:srgbClr val="FF0000"/>
                </a:solidFill>
              </a:rPr>
              <a:t>电子</a:t>
            </a:r>
            <a:r>
              <a:rPr lang="zh-CN" altLang="en-US" dirty="0" smtClean="0">
                <a:solidFill>
                  <a:srgbClr val="0066FF"/>
                </a:solidFill>
              </a:rPr>
              <a:t>通用</a:t>
            </a:r>
            <a:r>
              <a:rPr lang="zh-CN" altLang="en-US" dirty="0" smtClean="0"/>
              <a:t>计算机</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1273</TotalTime>
  <Pages>0</Pages>
  <Words>1462</Words>
  <Characters>0</Characters>
  <Application>Microsoft Office PowerPoint</Application>
  <DocSecurity>0</DocSecurity>
  <PresentationFormat>全屏显示(4:3)</PresentationFormat>
  <Lines>0</Lines>
  <Paragraphs>335</Paragraphs>
  <Slides>46</Slides>
  <Notes>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2" baseType="lpstr">
      <vt:lpstr>Courier</vt:lpstr>
      <vt:lpstr>黑体</vt:lpstr>
      <vt:lpstr>宋体</vt:lpstr>
      <vt:lpstr>Arial</vt:lpstr>
      <vt:lpstr>Calibri</vt:lpstr>
      <vt:lpstr>Courier New</vt:lpstr>
      <vt:lpstr>Franklin Gothic Book</vt:lpstr>
      <vt:lpstr>Garamond</vt:lpstr>
      <vt:lpstr>Lucida Sans Unicode</vt:lpstr>
      <vt:lpstr>Times</vt:lpstr>
      <vt:lpstr>Verdana</vt:lpstr>
      <vt:lpstr>Wingdings</vt:lpstr>
      <vt:lpstr>Wingdings 2</vt:lpstr>
      <vt:lpstr>Wingdings 3</vt:lpstr>
      <vt:lpstr>Concourse</vt:lpstr>
      <vt:lpstr>Image</vt:lpstr>
      <vt:lpstr>计算机系统 I </vt:lpstr>
      <vt:lpstr>教师简介</vt:lpstr>
      <vt:lpstr>大纲</vt:lpstr>
      <vt:lpstr>课程基本信息</vt:lpstr>
      <vt:lpstr>类似课程</vt:lpstr>
      <vt:lpstr>网上视频资源</vt:lpstr>
      <vt:lpstr>课程考核方式</vt:lpstr>
      <vt:lpstr>什么是计算机</vt:lpstr>
      <vt:lpstr>更严谨的定义：                   数字电子通用计算机</vt:lpstr>
      <vt:lpstr>PowerPoint 演示文稿</vt:lpstr>
      <vt:lpstr>PowerPoint 演示文稿</vt:lpstr>
      <vt:lpstr>PowerPoint 演示文稿</vt:lpstr>
      <vt:lpstr>最近的进展:仓储型计算机</vt:lpstr>
      <vt:lpstr>计算无处不在  Computers are everywhere……</vt:lpstr>
      <vt:lpstr>我们的时代：信息技术时代</vt:lpstr>
      <vt:lpstr>PowerPoint 演示文稿</vt:lpstr>
      <vt:lpstr>本课程简介</vt:lpstr>
      <vt:lpstr>课程目标</vt:lpstr>
      <vt:lpstr>与后续课程关系</vt:lpstr>
      <vt:lpstr>我们的安排</vt:lpstr>
      <vt:lpstr>我们的安排</vt:lpstr>
      <vt:lpstr>我们的安排</vt:lpstr>
      <vt:lpstr>我们的安排</vt:lpstr>
      <vt:lpstr>我们的安排</vt:lpstr>
      <vt:lpstr>计算机系统简述</vt:lpstr>
      <vt:lpstr>PowerPoint 演示文稿</vt:lpstr>
      <vt:lpstr>计算机系统</vt:lpstr>
      <vt:lpstr>存储</vt:lpstr>
      <vt:lpstr>如何使用计算机求解问题</vt:lpstr>
      <vt:lpstr>计算机求解问题过程</vt:lpstr>
      <vt:lpstr>自顶向下层次的转化</vt:lpstr>
      <vt:lpstr>PowerPoint 演示文稿</vt:lpstr>
      <vt:lpstr>每个层次的功能描述</vt:lpstr>
      <vt:lpstr>每个层次的功能描述(cont.)</vt:lpstr>
      <vt:lpstr>每个层次的选择</vt:lpstr>
      <vt:lpstr>计算机系统发展的重要思想</vt:lpstr>
      <vt:lpstr>第一个重要思想</vt:lpstr>
      <vt:lpstr>计算机的数学模型 —— 图灵机</vt:lpstr>
      <vt:lpstr>Turing论文</vt:lpstr>
      <vt:lpstr>第二个重要思想：分层化</vt:lpstr>
      <vt:lpstr>PowerPoint 演示文稿</vt:lpstr>
      <vt:lpstr>计算机如何工作——启发式理解</vt:lpstr>
      <vt:lpstr>原则一：抽象</vt:lpstr>
      <vt:lpstr>原则二：不区分软硬件</vt:lpstr>
      <vt:lpstr>本章总结</vt:lpstr>
      <vt:lpstr>如何学好此课程</vt:lpstr>
    </vt:vector>
  </TitlesOfParts>
  <Company>USTC</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Chen Fei</cp:lastModifiedBy>
  <cp:revision>409</cp:revision>
  <cp:lastPrinted>1601-01-01T00:00:00Z</cp:lastPrinted>
  <dcterms:created xsi:type="dcterms:W3CDTF">2012-09-03T16:09:03Z</dcterms:created>
  <dcterms:modified xsi:type="dcterms:W3CDTF">2019-09-11T10:35:05Z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