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32"/>
  </p:notesMasterIdLst>
  <p:sldIdLst>
    <p:sldId id="492" r:id="rId2"/>
    <p:sldId id="507" r:id="rId3"/>
    <p:sldId id="572" r:id="rId4"/>
    <p:sldId id="569" r:id="rId5"/>
    <p:sldId id="570" r:id="rId6"/>
    <p:sldId id="574" r:id="rId7"/>
    <p:sldId id="571" r:id="rId8"/>
    <p:sldId id="509" r:id="rId9"/>
    <p:sldId id="508" r:id="rId10"/>
    <p:sldId id="510" r:id="rId11"/>
    <p:sldId id="581" r:id="rId12"/>
    <p:sldId id="582" r:id="rId13"/>
    <p:sldId id="584" r:id="rId14"/>
    <p:sldId id="580" r:id="rId15"/>
    <p:sldId id="525" r:id="rId16"/>
    <p:sldId id="577" r:id="rId17"/>
    <p:sldId id="524" r:id="rId18"/>
    <p:sldId id="551" r:id="rId19"/>
    <p:sldId id="578" r:id="rId20"/>
    <p:sldId id="553" r:id="rId21"/>
    <p:sldId id="552" r:id="rId22"/>
    <p:sldId id="563" r:id="rId23"/>
    <p:sldId id="532" r:id="rId24"/>
    <p:sldId id="540" r:id="rId25"/>
    <p:sldId id="579" r:id="rId26"/>
    <p:sldId id="533" r:id="rId27"/>
    <p:sldId id="567" r:id="rId28"/>
    <p:sldId id="559" r:id="rId29"/>
    <p:sldId id="568" r:id="rId30"/>
    <p:sldId id="573" r:id="rId31"/>
  </p:sldIdLst>
  <p:sldSz cx="9144000" cy="6858000" type="screen4x3"/>
  <p:notesSz cx="6858000" cy="9144000"/>
  <p:defaultTextStyle>
    <a:defPPr>
      <a:defRPr lang="zh-CN"/>
    </a:defPPr>
    <a:lvl1pPr algn="l" rtl="0" fontAlgn="base">
      <a:spcBef>
        <a:spcPct val="0"/>
      </a:spcBef>
      <a:spcAft>
        <a:spcPct val="0"/>
      </a:spcAft>
      <a:defRPr kern="1200" baseline="-250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baseline="-250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baseline="-250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baseline="-250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baseline="-25000">
        <a:solidFill>
          <a:schemeClr val="tx1"/>
        </a:solidFill>
        <a:latin typeface="Arial" pitchFamily="34" charset="0"/>
        <a:ea typeface="宋体" pitchFamily="2" charset="-122"/>
        <a:cs typeface="+mn-cs"/>
      </a:defRPr>
    </a:lvl5pPr>
    <a:lvl6pPr marL="2286000" algn="l" defTabSz="914400" rtl="0" eaLnBrk="1" latinLnBrk="0" hangingPunct="1">
      <a:defRPr kern="1200" baseline="-25000">
        <a:solidFill>
          <a:schemeClr val="tx1"/>
        </a:solidFill>
        <a:latin typeface="Arial" pitchFamily="34" charset="0"/>
        <a:ea typeface="宋体" pitchFamily="2" charset="-122"/>
        <a:cs typeface="+mn-cs"/>
      </a:defRPr>
    </a:lvl6pPr>
    <a:lvl7pPr marL="2743200" algn="l" defTabSz="914400" rtl="0" eaLnBrk="1" latinLnBrk="0" hangingPunct="1">
      <a:defRPr kern="1200" baseline="-25000">
        <a:solidFill>
          <a:schemeClr val="tx1"/>
        </a:solidFill>
        <a:latin typeface="Arial" pitchFamily="34" charset="0"/>
        <a:ea typeface="宋体" pitchFamily="2" charset="-122"/>
        <a:cs typeface="+mn-cs"/>
      </a:defRPr>
    </a:lvl7pPr>
    <a:lvl8pPr marL="3200400" algn="l" defTabSz="914400" rtl="0" eaLnBrk="1" latinLnBrk="0" hangingPunct="1">
      <a:defRPr kern="1200" baseline="-25000">
        <a:solidFill>
          <a:schemeClr val="tx1"/>
        </a:solidFill>
        <a:latin typeface="Arial" pitchFamily="34" charset="0"/>
        <a:ea typeface="宋体" pitchFamily="2" charset="-122"/>
        <a:cs typeface="+mn-cs"/>
      </a:defRPr>
    </a:lvl8pPr>
    <a:lvl9pPr marL="3657600" algn="l" defTabSz="914400" rtl="0" eaLnBrk="1" latinLnBrk="0" hangingPunct="1">
      <a:defRPr kern="1200" baseline="-250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33CC33"/>
    <a:srgbClr val="00FFFF"/>
    <a:srgbClr val="FF99FF"/>
    <a:srgbClr val="003399"/>
    <a:srgbClr val="66FF33"/>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22" autoAdjust="0"/>
    <p:restoredTop sz="94660" autoAdjust="0"/>
  </p:normalViewPr>
  <p:slideViewPr>
    <p:cSldViewPr>
      <p:cViewPr varScale="1">
        <p:scale>
          <a:sx n="116" d="100"/>
          <a:sy n="116" d="100"/>
        </p:scale>
        <p:origin x="1494" y="102"/>
      </p:cViewPr>
      <p:guideLst>
        <p:guide orient="horz" pos="2160"/>
        <p:guide pos="2880"/>
      </p:guideLst>
    </p:cSldViewPr>
  </p:slideViewPr>
  <p:outlineViewPr>
    <p:cViewPr>
      <p:scale>
        <a:sx n="33" d="100"/>
        <a:sy n="33" d="100"/>
      </p:scale>
      <p:origin x="36"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0213"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zh-CN" altLang="en-US"/>
          </a:p>
        </p:txBody>
      </p:sp>
      <p:sp>
        <p:nvSpPr>
          <p:cNvPr id="2051" name="日期占位符 2"/>
          <p:cNvSpPr>
            <a:spLocks noGrp="1" noChangeArrowheads="1"/>
          </p:cNvSpPr>
          <p:nvPr>
            <p:ph type="dt" idx="1"/>
          </p:nvPr>
        </p:nvSpPr>
        <p:spPr bwMode="auto">
          <a:xfrm>
            <a:off x="3883025" y="0"/>
            <a:ext cx="2973388"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fld id="{250697F6-173F-4907-8E1F-6A4A7DCD3E53}" type="datetimeFigureOut">
              <a:rPr lang="zh-CN" altLang="en-US"/>
              <a:pPr>
                <a:defRPr/>
              </a:pPr>
              <a:t>2019/3/12</a:t>
            </a:fld>
            <a:endParaRPr lang="en-US" altLang="zh-CN"/>
          </a:p>
        </p:txBody>
      </p:sp>
      <p:sp>
        <p:nvSpPr>
          <p:cNvPr id="45060"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页脚占位符 5"/>
          <p:cNvSpPr>
            <a:spLocks noGrp="1" noChangeArrowheads="1"/>
          </p:cNvSpPr>
          <p:nvPr>
            <p:ph type="ftr" sz="quarter" idx="4"/>
          </p:nvPr>
        </p:nvSpPr>
        <p:spPr bwMode="auto">
          <a:xfrm>
            <a:off x="0" y="8685213"/>
            <a:ext cx="2970213"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027A0B3A-CBE6-4851-A53D-4B4CBF114D67}" type="slidenum">
              <a:rPr lang="zh-CN" altLang="en-US"/>
              <a:pPr>
                <a:defRPr/>
              </a:pPr>
              <a:t>‹#›</a:t>
            </a:fld>
            <a:endParaRPr lang="en-US" altLang="zh-CN"/>
          </a:p>
        </p:txBody>
      </p:sp>
    </p:spTree>
    <p:extLst>
      <p:ext uri="{BB962C8B-B14F-4D97-AF65-F5344CB8AC3E}">
        <p14:creationId xmlns:p14="http://schemas.microsoft.com/office/powerpoint/2010/main" val="240634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CFFB8-2F44-4CB4-8D21-ACA37836765A}" type="slidenum">
              <a:rPr lang="en-US" altLang="zh-CN"/>
              <a:pPr/>
              <a:t>8</a:t>
            </a:fld>
            <a:endParaRPr lang="en-US" altLang="zh-CN"/>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94944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A5D0FF-DD08-429A-8978-3DD7544D8D1E}" type="slidenum">
              <a:rPr lang="en-US" altLang="zh-CN"/>
              <a:pPr/>
              <a:t>22</a:t>
            </a:fld>
            <a:endParaRPr lang="en-US" altLang="zh-CN"/>
          </a:p>
        </p:txBody>
      </p:sp>
      <p:sp>
        <p:nvSpPr>
          <p:cNvPr id="123906"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123907" name="Rectangle 3"/>
          <p:cNvSpPr>
            <a:spLocks noGrp="1" noChangeArrowheads="1"/>
          </p:cNvSpPr>
          <p:nvPr>
            <p:ph type="body" idx="1"/>
          </p:nvPr>
        </p:nvSpPr>
        <p:spPr bwMode="auto">
          <a:xfrm>
            <a:off x="913805" y="4343704"/>
            <a:ext cx="5030391" cy="4113892"/>
          </a:xfrm>
          <a:prstGeom prst="rect">
            <a:avLst/>
          </a:prstGeom>
          <a:solidFill>
            <a:srgbClr val="FFFFFF"/>
          </a:solidFill>
          <a:ln>
            <a:solidFill>
              <a:srgbClr val="000000"/>
            </a:solidFill>
            <a:miter lim="800000"/>
            <a:headEnd/>
            <a:tailEnd/>
          </a:ln>
        </p:spPr>
        <p:txBody>
          <a:bodyPr lIns="86613" tIns="43307" rIns="86613" bIns="43307"/>
          <a:lstStyle/>
          <a:p>
            <a:endParaRPr lang="zh-CN" altLang="zh-CN"/>
          </a:p>
        </p:txBody>
      </p:sp>
    </p:spTree>
    <p:extLst>
      <p:ext uri="{BB962C8B-B14F-4D97-AF65-F5344CB8AC3E}">
        <p14:creationId xmlns:p14="http://schemas.microsoft.com/office/powerpoint/2010/main" val="34642007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ltLang="zh-CN"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ltLang="zh-CN"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1501A26F-E9E9-42C6-9C8E-36205DDA9A33}" type="datetime1">
              <a:rPr lang="zh-CN" altLang="en-US" smtClean="0"/>
              <a:pPr>
                <a:defRPr/>
              </a:pPr>
              <a:t>2019/3/12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altLang="zh-CN" smtClean="0"/>
              <a:t>Lecture 1</a:t>
            </a:r>
            <a:endParaRPr lang="en-US" altLang="zh-C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7C93F2F6-B200-4836-9340-136DE7987878}"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pPr>
              <a:defRPr/>
            </a:pPr>
            <a:fld id="{B8931191-54D3-47FC-8940-F63228B1FA89}" type="datetime1">
              <a:rPr lang="zh-CN" altLang="en-US" smtClean="0"/>
              <a:pPr>
                <a:defRPr/>
              </a:pPr>
              <a:t>2019/3/12</a:t>
            </a:fld>
            <a:endParaRPr lang="en-US"/>
          </a:p>
        </p:txBody>
      </p:sp>
      <p:sp>
        <p:nvSpPr>
          <p:cNvPr id="5" name="Footer Placeholder 4"/>
          <p:cNvSpPr>
            <a:spLocks noGrp="1"/>
          </p:cNvSpPr>
          <p:nvPr>
            <p:ph type="ftr" sz="quarter" idx="11"/>
          </p:nvPr>
        </p:nvSpPr>
        <p:spPr/>
        <p:txBody>
          <a:bodyPr/>
          <a:lstStyle>
            <a:extLst/>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pPr>
              <a:defRPr/>
            </a:pPr>
            <a:fld id="{95EBC060-C77D-4BC4-8D0C-107EFB448A79}" type="datetime1">
              <a:rPr lang="zh-CN" altLang="en-US" smtClean="0"/>
              <a:pPr>
                <a:defRPr/>
              </a:pPr>
              <a:t>2019/3/12</a:t>
            </a:fld>
            <a:endParaRPr lang="en-US"/>
          </a:p>
        </p:txBody>
      </p:sp>
      <p:sp>
        <p:nvSpPr>
          <p:cNvPr id="5" name="Footer Placeholder 4"/>
          <p:cNvSpPr>
            <a:spLocks noGrp="1"/>
          </p:cNvSpPr>
          <p:nvPr>
            <p:ph type="ftr" sz="quarter" idx="11"/>
          </p:nvPr>
        </p:nvSpPr>
        <p:spPr/>
        <p:txBody>
          <a:bodyPr/>
          <a:lstStyle>
            <a:extLst/>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6738" y="1752600"/>
            <a:ext cx="8001000" cy="4267200"/>
          </a:xfrm>
        </p:spPr>
        <p:txBody>
          <a:bodyPr/>
          <a:lstStyle/>
          <a:p>
            <a:pPr lvl="0"/>
            <a:endParaRPr lang="zh-CN" altLang="en-US" noProof="0" smtClean="0"/>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4E700041-56BE-4B53-ACFD-FA8760BB4D7E}"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3568" y="2204864"/>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ltLang="zh-CN" dirty="0" smtClean="0"/>
              <a:t>Click to edit Master title style</a:t>
            </a:r>
            <a:endParaRPr kumimoji="0" lang="en-US" dirty="0"/>
          </a:p>
        </p:txBody>
      </p:sp>
      <p:sp>
        <p:nvSpPr>
          <p:cNvPr id="4" name="Date Placeholder 3"/>
          <p:cNvSpPr>
            <a:spLocks noGrp="1"/>
          </p:cNvSpPr>
          <p:nvPr>
            <p:ph type="dt" sz="half" idx="10"/>
          </p:nvPr>
        </p:nvSpPr>
        <p:spPr/>
        <p:txBody>
          <a:bodyPr/>
          <a:lstStyle>
            <a:extLst/>
          </a:lstStyle>
          <a:p>
            <a:fld id="{9A48E855-88A0-4B00-9AB9-2361EFB5E469}" type="datetime1">
              <a:rPr lang="zh-CN" altLang="en-US" smtClean="0"/>
              <a:t>2019/3/12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4C5B69-A06C-4BE8-8FEF-733F8C02B71A}" type="slidenum">
              <a:rPr lang="en-US" smtClean="0"/>
              <a:pPr/>
              <a:t>‹#›</a:t>
            </a:fld>
            <a:endParaRPr lang="en-US"/>
          </a:p>
        </p:txBody>
      </p:sp>
    </p:spTree>
    <p:extLst>
      <p:ext uri="{BB962C8B-B14F-4D97-AF65-F5344CB8AC3E}">
        <p14:creationId xmlns:p14="http://schemas.microsoft.com/office/powerpoint/2010/main" val="9637215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pPr>
              <a:defRPr/>
            </a:pPr>
            <a:fld id="{DEEE2FF0-5169-45E6-A93D-D1F642771312}" type="datetime1">
              <a:rPr lang="zh-CN" altLang="en-US" smtClean="0"/>
              <a:pPr>
                <a:defRPr/>
              </a:pPr>
              <a:t>2019/3/12</a:t>
            </a:fld>
            <a:endParaRPr lang="en-US"/>
          </a:p>
        </p:txBody>
      </p:sp>
      <p:sp>
        <p:nvSpPr>
          <p:cNvPr id="5" name="Footer Placeholder 4"/>
          <p:cNvSpPr>
            <a:spLocks noGrp="1"/>
          </p:cNvSpPr>
          <p:nvPr>
            <p:ph type="ftr" sz="quarter" idx="11"/>
          </p:nvPr>
        </p:nvSpPr>
        <p:spPr/>
        <p:txBody>
          <a:bodyPr/>
          <a:lstStyle>
            <a:extLst/>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ltLang="zh-CN" smtClean="0"/>
              <a:t>Click to edit Master text styles</a:t>
            </a:r>
          </a:p>
        </p:txBody>
      </p:sp>
      <p:sp>
        <p:nvSpPr>
          <p:cNvPr id="4" name="Date Placeholder 3"/>
          <p:cNvSpPr>
            <a:spLocks noGrp="1"/>
          </p:cNvSpPr>
          <p:nvPr>
            <p:ph type="dt" sz="half" idx="10"/>
          </p:nvPr>
        </p:nvSpPr>
        <p:spPr/>
        <p:txBody>
          <a:bodyPr/>
          <a:lstStyle>
            <a:extLst/>
          </a:lstStyle>
          <a:p>
            <a:pPr>
              <a:defRPr/>
            </a:pPr>
            <a:fld id="{939043CD-98A1-4109-9E08-03CB892C1BFE}" type="datetime1">
              <a:rPr lang="zh-CN" altLang="en-US" smtClean="0"/>
              <a:pPr>
                <a:defRPr/>
              </a:pPr>
              <a:t>2019/3/12</a:t>
            </a:fld>
            <a:endParaRPr lang="en-US"/>
          </a:p>
        </p:txBody>
      </p:sp>
      <p:sp>
        <p:nvSpPr>
          <p:cNvPr id="5" name="Footer Placeholder 4"/>
          <p:cNvSpPr>
            <a:spLocks noGrp="1"/>
          </p:cNvSpPr>
          <p:nvPr>
            <p:ph type="ftr" sz="quarter" idx="11"/>
          </p:nvPr>
        </p:nvSpPr>
        <p:spPr/>
        <p:txBody>
          <a:bodyPr/>
          <a:lstStyle>
            <a:extLst/>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extLst/>
          </a:lstStyle>
          <a:p>
            <a:pPr>
              <a:defRPr/>
            </a:pPr>
            <a:fld id="{7B5138F1-6AB5-427F-885D-A4F14B8010D7}" type="datetime1">
              <a:rPr lang="zh-CN" altLang="en-US" smtClean="0"/>
              <a:pPr>
                <a:defRPr/>
              </a:pPr>
              <a:t>2019/3/12</a:t>
            </a:fld>
            <a:endParaRPr lang="en-US"/>
          </a:p>
        </p:txBody>
      </p:sp>
      <p:sp>
        <p:nvSpPr>
          <p:cNvPr id="6" name="Footer Placeholder 5"/>
          <p:cNvSpPr>
            <a:spLocks noGrp="1"/>
          </p:cNvSpPr>
          <p:nvPr>
            <p:ph type="ftr" sz="quarter" idx="11"/>
          </p:nvPr>
        </p:nvSpPr>
        <p:spPr/>
        <p:txBody>
          <a:bodyPr/>
          <a:lstStyle>
            <a:extLst/>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extLst/>
          </a:lstStyle>
          <a:p>
            <a:pPr>
              <a:defRPr/>
            </a:pPr>
            <a:fld id="{276AC82F-B171-4D22-8428-FEE00C5995A2}" type="datetime1">
              <a:rPr lang="zh-CN" altLang="en-US" smtClean="0"/>
              <a:pPr>
                <a:defRPr/>
              </a:pPr>
              <a:t>2019/3/12</a:t>
            </a:fld>
            <a:endParaRPr lang="en-US"/>
          </a:p>
        </p:txBody>
      </p:sp>
      <p:sp>
        <p:nvSpPr>
          <p:cNvPr id="8" name="Footer Placeholder 7"/>
          <p:cNvSpPr>
            <a:spLocks noGrp="1"/>
          </p:cNvSpPr>
          <p:nvPr>
            <p:ph type="ftr" sz="quarter" idx="11"/>
          </p:nvPr>
        </p:nvSpPr>
        <p:spPr/>
        <p:txBody>
          <a:bodyPr/>
          <a:lstStyle>
            <a:extLst/>
          </a:lstStyle>
          <a:p>
            <a:r>
              <a:rPr lang="en-US" altLang="zh-CN" smtClean="0"/>
              <a:t>Lecture 1</a:t>
            </a:r>
            <a:endParaRPr lang="en-US" altLang="zh-CN"/>
          </a:p>
        </p:txBody>
      </p:sp>
      <p:sp>
        <p:nvSpPr>
          <p:cNvPr id="9" name="Slide Number Placeholder 8"/>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fld id="{F26F37BA-D1C0-4DB6-9E6F-9E5B46421548}" type="datetime1">
              <a:rPr lang="zh-CN" altLang="en-US" smtClean="0"/>
              <a:pPr>
                <a:defRPr/>
              </a:pPr>
              <a:t>2019/3/12</a:t>
            </a:fld>
            <a:endParaRPr lang="en-US"/>
          </a:p>
        </p:txBody>
      </p:sp>
      <p:sp>
        <p:nvSpPr>
          <p:cNvPr id="4" name="Footer Placeholder 3"/>
          <p:cNvSpPr>
            <a:spLocks noGrp="1"/>
          </p:cNvSpPr>
          <p:nvPr>
            <p:ph type="ftr" sz="quarter" idx="11"/>
          </p:nvPr>
        </p:nvSpPr>
        <p:spPr/>
        <p:txBody>
          <a:bodyPr/>
          <a:lstStyle>
            <a:extLst/>
          </a:lstStyle>
          <a:p>
            <a:r>
              <a:rPr lang="en-US" altLang="zh-CN" smtClean="0"/>
              <a:t>Lecture 1</a:t>
            </a:r>
            <a:endParaRPr lang="en-US" altLang="zh-CN"/>
          </a:p>
        </p:txBody>
      </p:sp>
      <p:sp>
        <p:nvSpPr>
          <p:cNvPr id="5" name="Slide Number Placeholder 4"/>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A0EE5B48-4CB1-4DBD-AD80-F180514AA93D}" type="datetime1">
              <a:rPr lang="zh-CN" altLang="en-US" smtClean="0"/>
              <a:pPr>
                <a:defRPr/>
              </a:pPr>
              <a:t>2019/3/12</a:t>
            </a:fld>
            <a:endParaRPr lang="en-US"/>
          </a:p>
        </p:txBody>
      </p:sp>
      <p:sp>
        <p:nvSpPr>
          <p:cNvPr id="3" name="Footer Placeholder 2"/>
          <p:cNvSpPr>
            <a:spLocks noGrp="1"/>
          </p:cNvSpPr>
          <p:nvPr>
            <p:ph type="ftr" sz="quarter" idx="11"/>
          </p:nvPr>
        </p:nvSpPr>
        <p:spPr/>
        <p:txBody>
          <a:bodyPr/>
          <a:lstStyle>
            <a:extLst/>
          </a:lstStyle>
          <a:p>
            <a:r>
              <a:rPr lang="en-US" altLang="zh-CN" smtClean="0"/>
              <a:t>Lecture 1</a:t>
            </a:r>
            <a:endParaRPr lang="en-US" altLang="zh-CN"/>
          </a:p>
        </p:txBody>
      </p:sp>
      <p:sp>
        <p:nvSpPr>
          <p:cNvPr id="4" name="Slide Number Placeholder 3"/>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ltLang="zh-CN"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fld id="{E49F76EA-3656-402B-AFFC-D88CAED976E4}" type="datetime1">
              <a:rPr lang="zh-CN" altLang="en-US" smtClean="0"/>
              <a:pPr>
                <a:defRPr/>
              </a:pPr>
              <a:t>2019/3/12</a:t>
            </a:fld>
            <a:endParaRPr lang="en-US"/>
          </a:p>
        </p:txBody>
      </p:sp>
      <p:sp>
        <p:nvSpPr>
          <p:cNvPr id="6" name="Footer Placeholder 5"/>
          <p:cNvSpPr>
            <a:spLocks noGrp="1"/>
          </p:cNvSpPr>
          <p:nvPr>
            <p:ph type="ftr" sz="quarter" idx="11"/>
          </p:nvPr>
        </p:nvSpPr>
        <p:spPr/>
        <p:txBody>
          <a:bodyPr/>
          <a:lstStyle>
            <a:extLst/>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ltLang="zh-CN"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ltLang="zh-CN"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C230EBF4-244A-4141-BA3F-BC7388FDD6CD}" type="datetime1">
              <a:rPr lang="zh-CN" altLang="en-US" smtClean="0"/>
              <a:pPr>
                <a:defRPr/>
              </a:pPr>
              <a:t>2019/3/12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7C93F2F6-B200-4836-9340-136DE7987878}"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ltLang="zh-CN"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altLang="zh-CN"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9A57F911-7B1D-4109-89E2-FD9880E73F71}" type="datetime1">
              <a:rPr lang="zh-CN" altLang="en-US" smtClean="0"/>
              <a:pPr>
                <a:defRPr/>
              </a:pPr>
              <a:t>2019/3/12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altLang="zh-CN" smtClean="0"/>
              <a:t>Lecture 1</a:t>
            </a:r>
            <a:endParaRPr lang="en-US" altLang="zh-C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7C93F2F6-B200-4836-9340-136DE7987878}"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6" r:id="rId12"/>
    <p:sldLayoutId id="2147483687" r:id="rId13"/>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1752601"/>
            <a:ext cx="8062664" cy="1829761"/>
          </a:xfrm>
        </p:spPr>
        <p:txBody>
          <a:bodyPr/>
          <a:lstStyle/>
          <a:p>
            <a:r>
              <a:rPr lang="zh-CN" altLang="en-US" dirty="0" smtClean="0"/>
              <a:t>计算机系统 </a:t>
            </a:r>
            <a:r>
              <a:rPr lang="en-US" altLang="zh-CN" dirty="0" smtClean="0"/>
              <a:t>I </a:t>
            </a:r>
            <a:endParaRPr lang="zh-CN" altLang="en-US" dirty="0"/>
          </a:p>
        </p:txBody>
      </p:sp>
      <p:sp>
        <p:nvSpPr>
          <p:cNvPr id="8" name="Subtitle 7"/>
          <p:cNvSpPr>
            <a:spLocks noGrp="1"/>
          </p:cNvSpPr>
          <p:nvPr>
            <p:ph type="subTitle" idx="1"/>
          </p:nvPr>
        </p:nvSpPr>
        <p:spPr/>
        <p:txBody>
          <a:bodyPr>
            <a:normAutofit/>
          </a:bodyPr>
          <a:lstStyle/>
          <a:p>
            <a:endParaRPr lang="en-US" altLang="zh-CN" dirty="0" smtClean="0"/>
          </a:p>
          <a:p>
            <a:r>
              <a:rPr lang="zh-CN" altLang="en-US" dirty="0" smtClean="0"/>
              <a:t>第二章 </a:t>
            </a:r>
            <a:r>
              <a:rPr lang="zh-CN" altLang="en-US" sz="2800" dirty="0" smtClean="0">
                <a:ea typeface="宋体" charset="-122"/>
              </a:rPr>
              <a:t>数据表示</a:t>
            </a:r>
            <a:endParaRPr lang="zh-CN" altLang="en-US" dirty="0"/>
          </a:p>
        </p:txBody>
      </p:sp>
    </p:spTree>
    <p:extLst>
      <p:ext uri="{BB962C8B-B14F-4D97-AF65-F5344CB8AC3E}">
        <p14:creationId xmlns:p14="http://schemas.microsoft.com/office/powerpoint/2010/main" val="4286155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p:txBody>
          <a:bodyPr/>
          <a:lstStyle/>
          <a:p>
            <a:pPr marL="571500" indent="-571500" eaLnBrk="1" hangingPunct="1">
              <a:buFont typeface="Wingdings" pitchFamily="2" charset="2"/>
              <a:buNone/>
            </a:pPr>
            <a:r>
              <a:rPr lang="zh-CN" altLang="en-US" dirty="0" smtClean="0"/>
              <a:t>最常用的实数：</a:t>
            </a:r>
            <a:r>
              <a:rPr lang="en-US" altLang="zh-CN" dirty="0" smtClean="0"/>
              <a:t>-8.25 </a:t>
            </a:r>
            <a:r>
              <a:rPr lang="zh-CN" altLang="en-US" dirty="0" smtClean="0"/>
              <a:t>如何在计算机中表示？</a:t>
            </a:r>
          </a:p>
          <a:p>
            <a:pPr marL="571500" indent="-571500" eaLnBrk="1" hangingPunct="1">
              <a:buFont typeface="Wingdings" pitchFamily="2" charset="2"/>
              <a:buNone/>
            </a:pPr>
            <a:r>
              <a:rPr lang="en-US" altLang="zh-CN" dirty="0" smtClean="0"/>
              <a:t>1</a:t>
            </a:r>
            <a:r>
              <a:rPr lang="zh-CN" altLang="en-US" dirty="0" smtClean="0"/>
              <a:t>、采用什么进位计数制（需要转换为二进制，数制的转换</a:t>
            </a:r>
            <a:r>
              <a:rPr lang="zh-CN" altLang="en-US" dirty="0"/>
              <a:t>）</a:t>
            </a:r>
            <a:r>
              <a:rPr lang="zh-CN" altLang="en-US" dirty="0" smtClean="0"/>
              <a:t> （</a:t>
            </a:r>
            <a:r>
              <a:rPr lang="en-US" altLang="zh-CN" dirty="0" smtClean="0"/>
              <a:t>-1000.01</a:t>
            </a:r>
            <a:r>
              <a:rPr lang="zh-CN" altLang="en-US" dirty="0" smtClean="0"/>
              <a:t>）</a:t>
            </a:r>
            <a:r>
              <a:rPr lang="en-US" altLang="zh-CN" baseline="-25000" dirty="0" smtClean="0"/>
              <a:t>2</a:t>
            </a:r>
          </a:p>
          <a:p>
            <a:pPr marL="571500" indent="-571500">
              <a:buNone/>
            </a:pPr>
            <a:r>
              <a:rPr lang="en-US" altLang="zh-CN" dirty="0" smtClean="0"/>
              <a:t>2</a:t>
            </a:r>
            <a:r>
              <a:rPr lang="zh-CN" altLang="en-US" dirty="0" smtClean="0"/>
              <a:t>、如何使符号（</a:t>
            </a:r>
            <a:r>
              <a:rPr lang="en-US" altLang="zh-CN" dirty="0" smtClean="0"/>
              <a:t>-</a:t>
            </a:r>
            <a:r>
              <a:rPr lang="zh-CN" altLang="en-US" dirty="0" smtClean="0"/>
              <a:t>，</a:t>
            </a:r>
            <a:r>
              <a:rPr lang="en-US" altLang="zh-CN" dirty="0" smtClean="0"/>
              <a:t>+</a:t>
            </a:r>
            <a:r>
              <a:rPr lang="zh-CN" altLang="en-US" dirty="0" smtClean="0"/>
              <a:t>号）数字化（机器数的编码方法）</a:t>
            </a:r>
            <a:endParaRPr lang="en-US" altLang="zh-CN" dirty="0" smtClean="0"/>
          </a:p>
          <a:p>
            <a:pPr marL="571500" indent="-571500">
              <a:buNone/>
            </a:pPr>
            <a:r>
              <a:rPr lang="en-US" altLang="zh-CN" dirty="0" smtClean="0"/>
              <a:t>3</a:t>
            </a:r>
            <a:r>
              <a:rPr lang="zh-CN" altLang="en-US" dirty="0" smtClean="0"/>
              <a:t>、如何处理和表示小数点</a:t>
            </a:r>
            <a:r>
              <a:rPr lang="en-US" altLang="zh-CN" dirty="0" smtClean="0"/>
              <a:t>?</a:t>
            </a:r>
            <a:endParaRPr lang="zh-CN" altLang="en-US" dirty="0" smtClean="0"/>
          </a:p>
          <a:p>
            <a:pPr marL="571500" indent="-571500" eaLnBrk="1" hangingPunct="1">
              <a:buFont typeface="Wingdings" pitchFamily="2" charset="2"/>
              <a:buNone/>
            </a:pPr>
            <a:r>
              <a:rPr lang="en-US" altLang="zh-CN" dirty="0" smtClean="0"/>
              <a:t>4</a:t>
            </a:r>
            <a:r>
              <a:rPr lang="zh-CN" altLang="en-US" dirty="0" smtClean="0"/>
              <a:t>、如何方便硬件实现运算。</a:t>
            </a:r>
          </a:p>
        </p:txBody>
      </p:sp>
      <p:sp>
        <p:nvSpPr>
          <p:cNvPr id="9218" name="Rectangle 2"/>
          <p:cNvSpPr>
            <a:spLocks noGrp="1" noChangeArrowheads="1"/>
          </p:cNvSpPr>
          <p:nvPr>
            <p:ph type="title"/>
          </p:nvPr>
        </p:nvSpPr>
        <p:spPr/>
        <p:txBody>
          <a:bodyPr/>
          <a:lstStyle/>
          <a:p>
            <a:pPr eaLnBrk="1" hangingPunct="1"/>
            <a:r>
              <a:rPr lang="zh-CN" altLang="en-US" dirty="0" smtClean="0"/>
              <a:t>需要考虑的问题</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14:m>
                  <m:oMath xmlns:m="http://schemas.openxmlformats.org/officeDocument/2006/math">
                    <m:sSub>
                      <m:sSubPr>
                        <m:ctrlPr>
                          <a:rPr lang="en-US" altLang="zh-CN" i="1" smtClean="0">
                            <a:latin typeface="Cambria Math" panose="02040503050406030204" pitchFamily="18" charset="0"/>
                          </a:rPr>
                        </m:ctrlPr>
                      </m:sSub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e>
                        </m:d>
                      </m:e>
                      <m:sub>
                        <m:r>
                          <a:rPr lang="en-US" altLang="zh-CN" b="0" i="1" smtClean="0">
                            <a:latin typeface="Cambria Math" panose="02040503050406030204" pitchFamily="18" charset="0"/>
                          </a:rPr>
                          <m:t>2</m:t>
                        </m:r>
                      </m:sub>
                    </m:sSub>
                  </m:oMath>
                </a14:m>
                <a:r>
                  <a:rPr lang="en-US" altLang="zh-CN" dirty="0" smtClean="0">
                    <a:latin typeface="Cambria Math" panose="02040503050406030204" pitchFamily="18" charset="0"/>
                  </a:rPr>
                  <a:t>:</a:t>
                </a:r>
                <a:r>
                  <a:rPr lang="en-US" altLang="zh-CN" i="1" dirty="0" smtClean="0">
                    <a:latin typeface="Cambria Math" panose="02040503050406030204" pitchFamily="18" charset="0"/>
                  </a:rPr>
                  <a:t/>
                </a:r>
                <a:br>
                  <a:rPr lang="en-US" altLang="zh-CN" i="1" dirty="0" smtClean="0">
                    <a:latin typeface="Cambria Math" panose="02040503050406030204" pitchFamily="18" charset="0"/>
                  </a:rPr>
                </a:b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𝑎</m:t>
                        </m:r>
                      </m:e>
                      <m:sub>
                        <m:r>
                          <a:rPr lang="en-US" altLang="zh-CN" sz="2800" i="1">
                            <a:latin typeface="Cambria Math" panose="02040503050406030204" pitchFamily="18" charset="0"/>
                          </a:rPr>
                          <m:t>𝑛</m:t>
                        </m:r>
                        <m:r>
                          <a:rPr lang="en-US" altLang="zh-CN" sz="2800" i="1">
                            <a:latin typeface="Cambria Math" panose="02040503050406030204" pitchFamily="18" charset="0"/>
                          </a:rPr>
                          <m:t>−1</m:t>
                        </m:r>
                      </m:sub>
                    </m:sSub>
                    <m:r>
                      <a:rPr lang="en-US" altLang="zh-CN" sz="2800" b="0" i="1" smtClean="0">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b="0" i="1" smtClean="0">
                            <a:latin typeface="Cambria Math" panose="02040503050406030204" pitchFamily="18" charset="0"/>
                          </a:rPr>
                          <m:t>2</m:t>
                        </m:r>
                      </m:e>
                      <m:sup>
                        <m:r>
                          <a:rPr lang="en-US" altLang="zh-CN" sz="2800" i="1">
                            <a:latin typeface="Cambria Math" panose="02040503050406030204" pitchFamily="18" charset="0"/>
                          </a:rPr>
                          <m:t>𝑛</m:t>
                        </m:r>
                        <m:r>
                          <a:rPr lang="en-US" altLang="zh-CN" sz="2800" i="1">
                            <a:latin typeface="Cambria Math" panose="02040503050406030204" pitchFamily="18" charset="0"/>
                          </a:rPr>
                          <m:t>−1</m:t>
                        </m:r>
                      </m:sup>
                    </m:sSup>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𝑎</m:t>
                        </m:r>
                      </m:e>
                      <m:sub>
                        <m:r>
                          <a:rPr lang="en-US" altLang="zh-CN" sz="2800" i="1">
                            <a:latin typeface="Cambria Math" panose="02040503050406030204" pitchFamily="18" charset="0"/>
                          </a:rPr>
                          <m:t>𝑛</m:t>
                        </m:r>
                        <m:r>
                          <a:rPr lang="en-US" altLang="zh-CN" sz="2800" i="1">
                            <a:latin typeface="Cambria Math" panose="02040503050406030204" pitchFamily="18" charset="0"/>
                          </a:rPr>
                          <m:t>−2</m:t>
                        </m:r>
                      </m:sub>
                    </m:sSub>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b="0" i="1" smtClean="0">
                            <a:latin typeface="Cambria Math" panose="02040503050406030204" pitchFamily="18" charset="0"/>
                          </a:rPr>
                          <m:t>2</m:t>
                        </m:r>
                      </m:e>
                      <m:sup>
                        <m:r>
                          <a:rPr lang="en-US" altLang="zh-CN" sz="2800" i="1">
                            <a:latin typeface="Cambria Math" panose="02040503050406030204" pitchFamily="18" charset="0"/>
                          </a:rPr>
                          <m:t>𝑛</m:t>
                        </m:r>
                        <m:r>
                          <a:rPr lang="en-US" altLang="zh-CN" sz="2800" i="1">
                            <a:latin typeface="Cambria Math" panose="02040503050406030204" pitchFamily="18" charset="0"/>
                          </a:rPr>
                          <m:t>−2</m:t>
                        </m:r>
                      </m:sup>
                    </m:sSup>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𝑎</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b="0" i="1" smtClean="0">
                            <a:latin typeface="Cambria Math" panose="02040503050406030204" pitchFamily="18" charset="0"/>
                          </a:rPr>
                          <m:t>2</m:t>
                        </m:r>
                      </m:e>
                      <m:sup>
                        <m:r>
                          <a:rPr lang="en-US" altLang="zh-CN" sz="2800" i="1">
                            <a:latin typeface="Cambria Math" panose="02040503050406030204" pitchFamily="18" charset="0"/>
                          </a:rPr>
                          <m:t>1</m:t>
                        </m:r>
                      </m:sup>
                    </m:sSup>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𝑎</m:t>
                        </m:r>
                      </m:e>
                      <m:sub>
                        <m:r>
                          <a:rPr lang="en-US" altLang="zh-CN" sz="2800" i="1">
                            <a:latin typeface="Cambria Math" panose="02040503050406030204" pitchFamily="18" charset="0"/>
                          </a:rPr>
                          <m:t>0</m:t>
                        </m:r>
                      </m:sub>
                    </m:sSub>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b="0" i="1" smtClean="0">
                            <a:latin typeface="Cambria Math" panose="02040503050406030204" pitchFamily="18" charset="0"/>
                          </a:rPr>
                          <m:t>2</m:t>
                        </m:r>
                      </m:e>
                      <m:sup>
                        <m:r>
                          <a:rPr lang="en-US" altLang="zh-CN" sz="2800" i="1">
                            <a:latin typeface="Cambria Math" panose="02040503050406030204" pitchFamily="18" charset="0"/>
                          </a:rPr>
                          <m:t>0</m:t>
                        </m:r>
                      </m:sup>
                    </m:sSup>
                  </m:oMath>
                </a14:m>
                <a:endParaRPr lang="en-US" altLang="zh-CN" dirty="0" smtClean="0"/>
              </a:p>
              <a:p>
                <a:endParaRPr lang="en-US" altLang="zh-CN" dirty="0" smtClean="0"/>
              </a:p>
              <a:p>
                <a:r>
                  <a:rPr lang="zh-CN" altLang="en-US" dirty="0" smtClean="0"/>
                  <a:t>范围</a:t>
                </a:r>
                <a:r>
                  <a:rPr lang="en-US" altLang="zh-CN" dirty="0" smtClean="0"/>
                  <a:t>: </a:t>
                </a:r>
                <a14:m>
                  <m:oMath xmlns:m="http://schemas.openxmlformats.org/officeDocument/2006/math">
                    <m:r>
                      <a:rPr lang="en-US" altLang="zh-CN" sz="2400" i="1" dirty="0" smtClean="0">
                        <a:latin typeface="Cambria Math" panose="02040503050406030204" pitchFamily="18" charset="0"/>
                      </a:rPr>
                      <m:t>0 ~ </m:t>
                    </m:r>
                    <m:sSup>
                      <m:sSupPr>
                        <m:ctrlPr>
                          <a:rPr lang="en-US" altLang="zh-CN" sz="2400" i="1" dirty="0" smtClean="0">
                            <a:latin typeface="Cambria Math" panose="02040503050406030204" pitchFamily="18" charset="0"/>
                          </a:rPr>
                        </m:ctrlPr>
                      </m:sSupPr>
                      <m:e>
                        <m:r>
                          <a:rPr lang="en-US" altLang="zh-CN" sz="2400" i="1" dirty="0" smtClean="0">
                            <a:latin typeface="Cambria Math" panose="02040503050406030204" pitchFamily="18" charset="0"/>
                          </a:rPr>
                          <m:t>2</m:t>
                        </m:r>
                      </m:e>
                      <m:sup>
                        <m:r>
                          <a:rPr lang="en-US" altLang="zh-CN" sz="2400" i="1" dirty="0" smtClean="0">
                            <a:latin typeface="Cambria Math" panose="02040503050406030204" pitchFamily="18" charset="0"/>
                          </a:rPr>
                          <m:t>𝑛</m:t>
                        </m:r>
                      </m:sup>
                    </m:sSup>
                    <m:r>
                      <a:rPr lang="en-US" altLang="zh-CN" sz="2400" b="0" i="1" dirty="0" smtClean="0">
                        <a:latin typeface="Cambria Math" panose="02040503050406030204" pitchFamily="18" charset="0"/>
                      </a:rPr>
                      <m:t>−1</m:t>
                    </m:r>
                  </m:oMath>
                </a14:m>
                <a:endParaRPr lang="en-US" altLang="zh-CN" dirty="0" smtClean="0"/>
              </a:p>
              <a:p>
                <a:endParaRPr lang="en-US" altLang="zh-CN" dirty="0" smtClean="0"/>
              </a:p>
              <a:p>
                <a:r>
                  <a:rPr lang="zh-CN" altLang="en-US" dirty="0" smtClean="0">
                    <a:solidFill>
                      <a:schemeClr val="accent2"/>
                    </a:solidFill>
                  </a:rPr>
                  <a:t>问题：如何表示负数？</a:t>
                </a:r>
                <a:endParaRPr lang="zh-CN" altLang="en-US" dirty="0">
                  <a:solidFill>
                    <a:schemeClr val="accent2"/>
                  </a:solidFill>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t="-1348"/>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无符号整数</a:t>
            </a:r>
            <a:endParaRPr lang="zh-CN" altLang="en-US" dirty="0"/>
          </a:p>
        </p:txBody>
      </p:sp>
      <p:graphicFrame>
        <p:nvGraphicFramePr>
          <p:cNvPr id="5" name="Group 578"/>
          <p:cNvGraphicFramePr>
            <a:graphicFrameLocks noGrp="1"/>
          </p:cNvGraphicFramePr>
          <p:nvPr>
            <p:extLst>
              <p:ext uri="{D42A27DB-BD31-4B8C-83A1-F6EECF244321}">
                <p14:modId xmlns:p14="http://schemas.microsoft.com/office/powerpoint/2010/main" val="2493141413"/>
              </p:ext>
            </p:extLst>
          </p:nvPr>
        </p:nvGraphicFramePr>
        <p:xfrm>
          <a:off x="4332287" y="3212976"/>
          <a:ext cx="4354513" cy="3034985"/>
        </p:xfrm>
        <a:graphic>
          <a:graphicData uri="http://schemas.openxmlformats.org/drawingml/2006/table">
            <a:tbl>
              <a:tblPr/>
              <a:tblGrid>
                <a:gridCol w="530225"/>
                <a:gridCol w="1123950"/>
                <a:gridCol w="1138238"/>
                <a:gridCol w="1562100"/>
              </a:tblGrid>
              <a:tr h="574675">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endParaRPr kumimoji="0" lang="zh-CN" altLang="zh-CN" sz="2400" b="0" i="0" u="none" strike="noStrike" cap="none" normalizeH="0" baseline="0" dirty="0" smtClean="0">
                        <a:ln>
                          <a:noFill/>
                        </a:ln>
                        <a:solidFill>
                          <a:schemeClr val="tx1"/>
                        </a:solidFill>
                        <a:effectLst/>
                        <a:latin typeface="Times New Roman" panose="02020603050405020304" pitchFamily="18" charset="0"/>
                      </a:endParaRP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3-bits</a:t>
                      </a:r>
                    </a:p>
                  </a:txBody>
                  <a:tcPr horzOverflow="overflow">
                    <a:lnL>
                      <a:noFill/>
                    </a:lnL>
                    <a:lnR>
                      <a:noFill/>
                    </a:lnR>
                    <a:lnT cap="flat">
                      <a:noFill/>
                    </a:lnT>
                    <a:lnB>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5-bits</a:t>
                      </a:r>
                    </a:p>
                  </a:txBody>
                  <a:tcPr horzOverflow="overflow">
                    <a:lnL>
                      <a:noFill/>
                    </a:lnL>
                    <a:lnR>
                      <a:noFill/>
                    </a:lnR>
                    <a:lnT cap="flat">
                      <a:noFill/>
                    </a:lnT>
                    <a:lnB>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8-bits</a:t>
                      </a:r>
                    </a:p>
                  </a:txBody>
                  <a:tcPr horzOverflow="overflow">
                    <a:lnL>
                      <a:noFill/>
                    </a:lnL>
                    <a:lnR cap="flat">
                      <a:noFill/>
                    </a:lnR>
                    <a:lnT cap="flat">
                      <a:noFill/>
                    </a:lnT>
                    <a:lnB>
                      <a:noFill/>
                    </a:lnB>
                    <a:lnTlToBr>
                      <a:noFill/>
                    </a:lnTlToBr>
                    <a:lnBlToTr>
                      <a:noFill/>
                    </a:lnBlToTr>
                    <a:noFill/>
                  </a:tcPr>
                </a:tc>
              </a:tr>
              <a:tr h="471488">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00000</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00000000</a:t>
                      </a:r>
                    </a:p>
                  </a:txBody>
                  <a:tcPr horzOverflow="overflow">
                    <a:lnL>
                      <a:noFill/>
                    </a:lnL>
                    <a:lnR cap="flat">
                      <a:noFill/>
                    </a:lnR>
                    <a:lnT>
                      <a:noFill/>
                    </a:lnT>
                    <a:lnB>
                      <a:noFill/>
                    </a:lnB>
                    <a:lnTlToBr>
                      <a:noFill/>
                    </a:lnTlToBr>
                    <a:lnBlToTr>
                      <a:noFill/>
                    </a:lnBlToTr>
                    <a:noFill/>
                  </a:tcPr>
                </a:tc>
              </a:tr>
              <a:tr h="434975">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001</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00001</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00000001</a:t>
                      </a:r>
                    </a:p>
                  </a:txBody>
                  <a:tcPr horzOverflow="overflow">
                    <a:lnL>
                      <a:noFill/>
                    </a:lnL>
                    <a:lnR cap="flat">
                      <a:noFill/>
                    </a:lnR>
                    <a:lnT>
                      <a:noFill/>
                    </a:lnT>
                    <a:lnB>
                      <a:noFill/>
                    </a:lnB>
                    <a:lnTlToBr>
                      <a:noFill/>
                    </a:lnTlToBr>
                    <a:lnBlToTr>
                      <a:noFill/>
                    </a:lnBlToTr>
                    <a:noFill/>
                  </a:tcPr>
                </a:tc>
              </a:tr>
              <a:tr h="438150">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010</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00010</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00000010</a:t>
                      </a:r>
                    </a:p>
                  </a:txBody>
                  <a:tcPr horzOverflow="overflow">
                    <a:lnL>
                      <a:noFill/>
                    </a:lnL>
                    <a:lnR cap="flat">
                      <a:noFill/>
                    </a:lnR>
                    <a:lnT>
                      <a:noFill/>
                    </a:lnT>
                    <a:lnB>
                      <a:noFill/>
                    </a:lnB>
                    <a:lnTlToBr>
                      <a:noFill/>
                    </a:lnTlToBr>
                    <a:lnBlToTr>
                      <a:noFill/>
                    </a:lnBlToTr>
                    <a:noFill/>
                  </a:tcPr>
                </a:tc>
              </a:tr>
              <a:tr h="434975">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011</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00011</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00000011</a:t>
                      </a:r>
                    </a:p>
                  </a:txBody>
                  <a:tcPr horzOverflow="overflow">
                    <a:lnL>
                      <a:noFill/>
                    </a:lnL>
                    <a:lnR cap="flat">
                      <a:noFill/>
                    </a:lnR>
                    <a:lnT>
                      <a:noFill/>
                    </a:lnT>
                    <a:lnB>
                      <a:noFill/>
                    </a:lnB>
                    <a:lnTlToBr>
                      <a:noFill/>
                    </a:lnTlToBr>
                    <a:lnBlToTr>
                      <a:noFill/>
                    </a:lnBlToTr>
                    <a:noFill/>
                  </a:tcPr>
                </a:tc>
              </a:tr>
              <a:tr h="465138">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cap="flat">
                      <a:noFill/>
                    </a:lnL>
                    <a:lnR>
                      <a:noFill/>
                    </a:lnR>
                    <a:lnT>
                      <a:noFill/>
                    </a:lnT>
                    <a:lnB cap="flat">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a:t>
                      </a:r>
                    </a:p>
                  </a:txBody>
                  <a:tcPr horzOverflow="overflow">
                    <a:lnL>
                      <a:noFill/>
                    </a:lnL>
                    <a:lnR>
                      <a:noFill/>
                    </a:lnR>
                    <a:lnT>
                      <a:noFill/>
                    </a:lnT>
                    <a:lnB cap="flat">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00100</a:t>
                      </a:r>
                    </a:p>
                  </a:txBody>
                  <a:tcPr horzOverflow="overflow">
                    <a:lnL>
                      <a:noFill/>
                    </a:lnL>
                    <a:lnR>
                      <a:noFill/>
                    </a:lnR>
                    <a:lnT>
                      <a:noFill/>
                    </a:lnT>
                    <a:lnB cap="flat">
                      <a:noFill/>
                    </a:lnB>
                    <a:lnTlToBr>
                      <a:noFill/>
                    </a:lnTlToBr>
                    <a:lnBlToTr>
                      <a:noFill/>
                    </a:lnBlToTr>
                    <a:no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ct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00000100</a:t>
                      </a:r>
                    </a:p>
                  </a:txBody>
                  <a:tcPr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1350944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771800" y="1628800"/>
            <a:ext cx="5472608" cy="4824536"/>
          </a:xfrm>
        </p:spPr>
        <p:txBody>
          <a:bodyPr>
            <a:normAutofit fontScale="92500" lnSpcReduction="20000"/>
          </a:bodyPr>
          <a:lstStyle/>
          <a:p>
            <a:pPr>
              <a:lnSpc>
                <a:spcPct val="120000"/>
              </a:lnSpc>
            </a:pPr>
            <a:r>
              <a:rPr lang="zh-CN" altLang="en-US" sz="2800" dirty="0">
                <a:latin typeface="+mn-ea"/>
              </a:rPr>
              <a:t>符号位为</a:t>
            </a:r>
            <a:r>
              <a:rPr lang="en-US" altLang="zh-CN" sz="2800" dirty="0">
                <a:latin typeface="+mn-ea"/>
              </a:rPr>
              <a:t>0</a:t>
            </a:r>
            <a:r>
              <a:rPr lang="zh-CN" altLang="en-US" sz="2800" dirty="0">
                <a:latin typeface="+mn-ea"/>
              </a:rPr>
              <a:t>时表示该数为正</a:t>
            </a:r>
            <a:r>
              <a:rPr lang="en-US" altLang="zh-CN" sz="2800" dirty="0">
                <a:latin typeface="+mn-ea"/>
              </a:rPr>
              <a:t>, </a:t>
            </a:r>
            <a:r>
              <a:rPr lang="zh-CN" altLang="en-US" sz="2800" dirty="0">
                <a:latin typeface="+mn-ea"/>
              </a:rPr>
              <a:t>符号位为</a:t>
            </a:r>
            <a:r>
              <a:rPr lang="en-US" altLang="zh-CN" sz="2800" dirty="0">
                <a:latin typeface="+mn-ea"/>
              </a:rPr>
              <a:t>1</a:t>
            </a:r>
            <a:r>
              <a:rPr lang="zh-CN" altLang="en-US" sz="2800" dirty="0">
                <a:latin typeface="+mn-ea"/>
              </a:rPr>
              <a:t>时表示该数为负</a:t>
            </a:r>
            <a:r>
              <a:rPr lang="en-US" altLang="zh-CN" sz="2800" dirty="0">
                <a:latin typeface="+mn-ea"/>
              </a:rPr>
              <a:t>, </a:t>
            </a:r>
            <a:r>
              <a:rPr lang="zh-CN" altLang="en-US" sz="2800" dirty="0">
                <a:latin typeface="+mn-ea"/>
              </a:rPr>
              <a:t>数值部分与真值相同。</a:t>
            </a:r>
            <a:endParaRPr lang="en-US" altLang="zh-CN" sz="2800" dirty="0">
              <a:latin typeface="+mn-ea"/>
            </a:endParaRPr>
          </a:p>
          <a:p>
            <a:pPr>
              <a:lnSpc>
                <a:spcPct val="90000"/>
              </a:lnSpc>
            </a:pPr>
            <a:endParaRPr lang="en-US" altLang="zh-CN" sz="2800" dirty="0" smtClean="0">
              <a:latin typeface="+mn-ea"/>
            </a:endParaRPr>
          </a:p>
          <a:p>
            <a:pPr>
              <a:lnSpc>
                <a:spcPct val="90000"/>
              </a:lnSpc>
            </a:pPr>
            <a:endParaRPr lang="en-US" altLang="zh-CN" sz="2800" dirty="0">
              <a:latin typeface="+mn-ea"/>
            </a:endParaRPr>
          </a:p>
          <a:p>
            <a:pPr>
              <a:lnSpc>
                <a:spcPct val="90000"/>
              </a:lnSpc>
            </a:pPr>
            <a:r>
              <a:rPr lang="zh-CN" altLang="en-US" sz="2800" dirty="0" smtClean="0">
                <a:latin typeface="+mn-ea"/>
              </a:rPr>
              <a:t>例子</a:t>
            </a:r>
            <a:r>
              <a:rPr lang="zh-CN" altLang="en-US" sz="2800" dirty="0">
                <a:latin typeface="+mn-ea"/>
              </a:rPr>
              <a:t>：</a:t>
            </a:r>
            <a:r>
              <a:rPr lang="en-US" altLang="zh-CN" sz="2800" dirty="0">
                <a:latin typeface="+mn-ea"/>
              </a:rPr>
              <a:t>5</a:t>
            </a:r>
            <a:r>
              <a:rPr lang="zh-CN" altLang="en-US" sz="2800" dirty="0">
                <a:latin typeface="+mn-ea"/>
              </a:rPr>
              <a:t>比特表示</a:t>
            </a:r>
            <a:endParaRPr lang="en-US" altLang="zh-CN" sz="2800" dirty="0">
              <a:latin typeface="+mn-ea"/>
            </a:endParaRPr>
          </a:p>
          <a:p>
            <a:pPr lvl="1">
              <a:lnSpc>
                <a:spcPct val="90000"/>
              </a:lnSpc>
            </a:pPr>
            <a:r>
              <a:rPr lang="en-US" altLang="zh-CN" sz="2400" dirty="0">
                <a:latin typeface="+mn-ea"/>
              </a:rPr>
              <a:t>X</a:t>
            </a:r>
            <a:r>
              <a:rPr lang="zh-CN" altLang="en-US" sz="2400" dirty="0">
                <a:latin typeface="+mn-ea"/>
              </a:rPr>
              <a:t>＝</a:t>
            </a:r>
            <a:r>
              <a:rPr lang="en-US" altLang="zh-CN" sz="2400" dirty="0">
                <a:latin typeface="+mn-ea"/>
              </a:rPr>
              <a:t>1101     	[X]</a:t>
            </a:r>
            <a:r>
              <a:rPr lang="zh-CN" altLang="en-US" sz="2400" baseline="-25000" dirty="0">
                <a:latin typeface="+mn-ea"/>
              </a:rPr>
              <a:t>原</a:t>
            </a:r>
            <a:r>
              <a:rPr lang="zh-CN" altLang="en-US" sz="2400" dirty="0">
                <a:latin typeface="+mn-ea"/>
              </a:rPr>
              <a:t>＝</a:t>
            </a:r>
            <a:r>
              <a:rPr lang="en-US" altLang="zh-CN" sz="2400" dirty="0">
                <a:latin typeface="+mn-ea"/>
              </a:rPr>
              <a:t>0 1101</a:t>
            </a:r>
          </a:p>
          <a:p>
            <a:pPr lvl="1">
              <a:lnSpc>
                <a:spcPct val="90000"/>
              </a:lnSpc>
            </a:pPr>
            <a:r>
              <a:rPr lang="en-US" altLang="zh-CN" sz="2400" dirty="0">
                <a:latin typeface="+mn-ea"/>
              </a:rPr>
              <a:t>X</a:t>
            </a:r>
            <a:r>
              <a:rPr lang="zh-CN" altLang="en-US" sz="2400" dirty="0">
                <a:latin typeface="+mn-ea"/>
              </a:rPr>
              <a:t>＝－</a:t>
            </a:r>
            <a:r>
              <a:rPr lang="en-US" altLang="zh-CN" sz="2400" dirty="0">
                <a:latin typeface="+mn-ea"/>
              </a:rPr>
              <a:t>1101, 	[X]</a:t>
            </a:r>
            <a:r>
              <a:rPr lang="zh-CN" altLang="en-US" sz="2400" baseline="-25000" dirty="0">
                <a:latin typeface="+mn-ea"/>
              </a:rPr>
              <a:t>原</a:t>
            </a:r>
            <a:r>
              <a:rPr lang="zh-CN" altLang="en-US" sz="2400" dirty="0">
                <a:latin typeface="+mn-ea"/>
              </a:rPr>
              <a:t>＝</a:t>
            </a:r>
            <a:r>
              <a:rPr lang="en-US" altLang="zh-CN" sz="2400" dirty="0">
                <a:latin typeface="+mn-ea"/>
              </a:rPr>
              <a:t>1 1101</a:t>
            </a:r>
          </a:p>
          <a:p>
            <a:pPr>
              <a:lnSpc>
                <a:spcPct val="90000"/>
              </a:lnSpc>
            </a:pPr>
            <a:endParaRPr lang="en-US" altLang="zh-CN" sz="2800" dirty="0" smtClean="0">
              <a:latin typeface="+mn-ea"/>
            </a:endParaRPr>
          </a:p>
          <a:p>
            <a:pPr>
              <a:lnSpc>
                <a:spcPct val="90000"/>
              </a:lnSpc>
            </a:pPr>
            <a:r>
              <a:rPr lang="zh-CN" altLang="en-US" sz="2800" dirty="0" smtClean="0">
                <a:latin typeface="+mn-ea"/>
              </a:rPr>
              <a:t>原</a:t>
            </a:r>
            <a:r>
              <a:rPr lang="zh-CN" altLang="en-US" sz="2800" dirty="0">
                <a:latin typeface="+mn-ea"/>
              </a:rPr>
              <a:t>码表示中，真值</a:t>
            </a:r>
            <a:r>
              <a:rPr lang="en-US" altLang="zh-CN" sz="2800" dirty="0">
                <a:latin typeface="+mn-ea"/>
              </a:rPr>
              <a:t>0</a:t>
            </a:r>
            <a:r>
              <a:rPr lang="zh-CN" altLang="en-US" sz="2800" dirty="0">
                <a:latin typeface="+mn-ea"/>
              </a:rPr>
              <a:t>有两种不同的表示形式：</a:t>
            </a:r>
            <a:r>
              <a:rPr lang="en-US" altLang="zh-CN" sz="2800" dirty="0">
                <a:latin typeface="+mn-ea"/>
              </a:rPr>
              <a:t/>
            </a:r>
            <a:br>
              <a:rPr lang="en-US" altLang="zh-CN" sz="2800" dirty="0">
                <a:latin typeface="+mn-ea"/>
              </a:rPr>
            </a:br>
            <a:r>
              <a:rPr lang="en-US" altLang="zh-CN" sz="2800" dirty="0">
                <a:latin typeface="+mn-ea"/>
              </a:rPr>
              <a:t>[</a:t>
            </a:r>
            <a:r>
              <a:rPr lang="zh-CN" altLang="en-US" sz="2800" dirty="0">
                <a:latin typeface="+mn-ea"/>
              </a:rPr>
              <a:t>＋</a:t>
            </a:r>
            <a:r>
              <a:rPr lang="en-US" altLang="zh-CN" sz="2800" dirty="0">
                <a:latin typeface="+mn-ea"/>
              </a:rPr>
              <a:t>0]</a:t>
            </a:r>
            <a:r>
              <a:rPr lang="zh-CN" altLang="en-US" sz="2800" baseline="-25000" dirty="0">
                <a:latin typeface="+mn-ea"/>
              </a:rPr>
              <a:t>原</a:t>
            </a:r>
            <a:r>
              <a:rPr lang="zh-CN" altLang="en-US" sz="2800" dirty="0">
                <a:latin typeface="+mn-ea"/>
              </a:rPr>
              <a:t>＝</a:t>
            </a:r>
            <a:r>
              <a:rPr lang="en-US" altLang="zh-CN" sz="2800" dirty="0">
                <a:latin typeface="+mn-ea"/>
              </a:rPr>
              <a:t>00000,  [</a:t>
            </a:r>
            <a:r>
              <a:rPr lang="zh-CN" altLang="en-US" sz="2800" dirty="0">
                <a:latin typeface="+mn-ea"/>
              </a:rPr>
              <a:t>－</a:t>
            </a:r>
            <a:r>
              <a:rPr lang="en-US" altLang="zh-CN" sz="2800" dirty="0">
                <a:latin typeface="+mn-ea"/>
              </a:rPr>
              <a:t>0]</a:t>
            </a:r>
            <a:r>
              <a:rPr lang="zh-CN" altLang="en-US" sz="2800" baseline="-25000" dirty="0">
                <a:latin typeface="+mn-ea"/>
              </a:rPr>
              <a:t>原</a:t>
            </a:r>
            <a:r>
              <a:rPr lang="zh-CN" altLang="en-US" sz="2800" dirty="0">
                <a:latin typeface="+mn-ea"/>
              </a:rPr>
              <a:t>＝</a:t>
            </a:r>
            <a:r>
              <a:rPr lang="en-US" altLang="zh-CN" sz="2800" dirty="0">
                <a:latin typeface="+mn-ea"/>
              </a:rPr>
              <a:t>10000</a:t>
            </a:r>
          </a:p>
          <a:p>
            <a:pPr marL="109728" indent="0">
              <a:buNone/>
            </a:pPr>
            <a:endParaRPr lang="en-US" altLang="zh-CN" dirty="0"/>
          </a:p>
          <a:p>
            <a:r>
              <a:rPr lang="zh-CN" altLang="en-US" dirty="0" smtClean="0"/>
              <a:t>如何做加法？</a:t>
            </a:r>
            <a:endParaRPr lang="zh-CN" altLang="en-US" dirty="0"/>
          </a:p>
        </p:txBody>
      </p:sp>
      <p:sp>
        <p:nvSpPr>
          <p:cNvPr id="3" name="标题 2"/>
          <p:cNvSpPr>
            <a:spLocks noGrp="1"/>
          </p:cNvSpPr>
          <p:nvPr>
            <p:ph type="title"/>
          </p:nvPr>
        </p:nvSpPr>
        <p:spPr/>
        <p:txBody>
          <a:bodyPr/>
          <a:lstStyle/>
          <a:p>
            <a:r>
              <a:rPr lang="zh-CN" altLang="en-US" dirty="0" smtClean="0"/>
              <a:t>方法一：原码</a:t>
            </a:r>
            <a:endParaRPr lang="zh-CN" altLang="en-US" dirty="0"/>
          </a:p>
        </p:txBody>
      </p:sp>
      <p:graphicFrame>
        <p:nvGraphicFramePr>
          <p:cNvPr id="4" name="Group 1111"/>
          <p:cNvGraphicFramePr>
            <a:graphicFrameLocks noGrp="1"/>
          </p:cNvGraphicFramePr>
          <p:nvPr>
            <p:extLst>
              <p:ext uri="{D42A27DB-BD31-4B8C-83A1-F6EECF244321}">
                <p14:modId xmlns:p14="http://schemas.microsoft.com/office/powerpoint/2010/main" val="3342867659"/>
              </p:ext>
            </p:extLst>
          </p:nvPr>
        </p:nvGraphicFramePr>
        <p:xfrm>
          <a:off x="457200" y="1628800"/>
          <a:ext cx="2017713" cy="4920620"/>
        </p:xfrm>
        <a:graphic>
          <a:graphicData uri="http://schemas.openxmlformats.org/drawingml/2006/table">
            <a:tbl>
              <a:tblPr/>
              <a:tblGrid>
                <a:gridCol w="647700"/>
                <a:gridCol w="1370013"/>
              </a:tblGrid>
              <a:tr h="465138">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cap="flat">
                      <a:noFill/>
                    </a:lnL>
                    <a:lnR>
                      <a:noFill/>
                    </a:lnR>
                    <a:lnT cap="flat">
                      <a:noFill/>
                    </a:lnT>
                    <a:lnB>
                      <a:noFill/>
                    </a:lnB>
                    <a:lnTlToBr>
                      <a:noFill/>
                    </a:lnTlToBr>
                    <a:lnBlToTr>
                      <a:noFill/>
                    </a:lnBlToTr>
                    <a:solidFill>
                      <a:srgbClr val="99CCFF"/>
                    </a:solid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10100</a:t>
                      </a:r>
                    </a:p>
                  </a:txBody>
                  <a:tcPr horzOverflow="overflow">
                    <a:lnL>
                      <a:noFill/>
                    </a:lnL>
                    <a:lnR cap="flat">
                      <a:noFill/>
                    </a:lnR>
                    <a:lnT cap="flat">
                      <a:noFill/>
                    </a:lnT>
                    <a:lnB>
                      <a:noFill/>
                    </a:lnB>
                    <a:lnTlToBr>
                      <a:noFill/>
                    </a:lnTlToBr>
                    <a:lnBlToTr>
                      <a:noFill/>
                    </a:lnBlToTr>
                    <a:solidFill>
                      <a:srgbClr val="99CCFF"/>
                    </a:solidFill>
                  </a:tcPr>
                </a:tc>
              </a:tr>
              <a:tr h="465138">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cap="flat">
                      <a:noFill/>
                    </a:lnL>
                    <a:lnR>
                      <a:noFill/>
                    </a:lnR>
                    <a:lnT>
                      <a:noFill/>
                    </a:lnT>
                    <a:lnB>
                      <a:noFill/>
                    </a:lnB>
                    <a:lnTlToBr>
                      <a:noFill/>
                    </a:lnTlToBr>
                    <a:lnBlToTr>
                      <a:noFill/>
                    </a:lnBlToTr>
                    <a:solidFill>
                      <a:srgbClr val="99CCFF"/>
                    </a:solid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10011</a:t>
                      </a:r>
                    </a:p>
                  </a:txBody>
                  <a:tcPr horzOverflow="overflow">
                    <a:lnL>
                      <a:noFill/>
                    </a:lnL>
                    <a:lnR cap="flat">
                      <a:noFill/>
                    </a:lnR>
                    <a:lnT>
                      <a:noFill/>
                    </a:lnT>
                    <a:lnB>
                      <a:noFill/>
                    </a:lnB>
                    <a:lnTlToBr>
                      <a:noFill/>
                    </a:lnTlToBr>
                    <a:lnBlToTr>
                      <a:noFill/>
                    </a:lnBlToTr>
                    <a:solidFill>
                      <a:srgbClr val="99CCFF"/>
                    </a:solidFill>
                  </a:tcPr>
                </a:tc>
              </a:tr>
              <a:tr h="465138">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cap="flat">
                      <a:noFill/>
                    </a:lnL>
                    <a:lnR>
                      <a:noFill/>
                    </a:lnR>
                    <a:lnT>
                      <a:noFill/>
                    </a:lnT>
                    <a:lnB>
                      <a:noFill/>
                    </a:lnB>
                    <a:lnTlToBr>
                      <a:noFill/>
                    </a:lnTlToBr>
                    <a:lnBlToTr>
                      <a:noFill/>
                    </a:lnBlToTr>
                    <a:solidFill>
                      <a:srgbClr val="99CCFF"/>
                    </a:solid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10010</a:t>
                      </a:r>
                    </a:p>
                  </a:txBody>
                  <a:tcPr horzOverflow="overflow">
                    <a:lnL>
                      <a:noFill/>
                    </a:lnL>
                    <a:lnR cap="flat">
                      <a:noFill/>
                    </a:lnR>
                    <a:lnT>
                      <a:noFill/>
                    </a:lnT>
                    <a:lnB>
                      <a:noFill/>
                    </a:lnB>
                    <a:lnTlToBr>
                      <a:noFill/>
                    </a:lnTlToBr>
                    <a:lnBlToTr>
                      <a:noFill/>
                    </a:lnBlToTr>
                    <a:solidFill>
                      <a:srgbClr val="99CCFF"/>
                    </a:solidFill>
                  </a:tcPr>
                </a:tc>
              </a:tr>
              <a:tr h="465138">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cap="flat">
                      <a:noFill/>
                    </a:lnL>
                    <a:lnR>
                      <a:noFill/>
                    </a:lnR>
                    <a:lnT>
                      <a:noFill/>
                    </a:lnT>
                    <a:lnB>
                      <a:noFill/>
                    </a:lnB>
                    <a:lnTlToBr>
                      <a:noFill/>
                    </a:lnTlToBr>
                    <a:lnBlToTr>
                      <a:noFill/>
                    </a:lnBlToTr>
                    <a:solidFill>
                      <a:srgbClr val="99CCFF"/>
                    </a:solid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10001</a:t>
                      </a:r>
                    </a:p>
                  </a:txBody>
                  <a:tcPr horzOverflow="overflow">
                    <a:lnL>
                      <a:noFill/>
                    </a:lnL>
                    <a:lnR cap="flat">
                      <a:noFill/>
                    </a:lnR>
                    <a:lnT>
                      <a:noFill/>
                    </a:lnT>
                    <a:lnB>
                      <a:noFill/>
                    </a:lnB>
                    <a:lnTlToBr>
                      <a:noFill/>
                    </a:lnTlToBr>
                    <a:lnBlToTr>
                      <a:noFill/>
                    </a:lnBlToTr>
                    <a:solidFill>
                      <a:srgbClr val="99CCFF"/>
                    </a:solidFill>
                  </a:tcPr>
                </a:tc>
              </a:tr>
              <a:tr h="465138">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dirty="0" smtClean="0">
                          <a:ln>
                            <a:noFill/>
                          </a:ln>
                          <a:solidFill>
                            <a:schemeClr val="accent2"/>
                          </a:solidFill>
                          <a:effectLst/>
                          <a:latin typeface="Times New Roman" panose="02020603050405020304" pitchFamily="18" charset="0"/>
                          <a:ea typeface="宋体" panose="02010600030101010101" pitchFamily="2" charset="-122"/>
                        </a:rPr>
                        <a:t>-0</a:t>
                      </a:r>
                    </a:p>
                  </a:txBody>
                  <a:tcPr horzOverflow="overflow">
                    <a:lnL cap="flat">
                      <a:noFill/>
                    </a:lnL>
                    <a:lnR>
                      <a:noFill/>
                    </a:lnR>
                    <a:lnT>
                      <a:noFill/>
                    </a:lnT>
                    <a:lnB>
                      <a:noFill/>
                    </a:lnB>
                    <a:lnTlToBr>
                      <a:noFill/>
                    </a:lnTlToBr>
                    <a:lnBlToTr>
                      <a:noFill/>
                    </a:lnBlToTr>
                    <a:solidFill>
                      <a:srgbClr val="99CCFF"/>
                    </a:solid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dirty="0" smtClean="0">
                          <a:ln>
                            <a:noFill/>
                          </a:ln>
                          <a:solidFill>
                            <a:schemeClr val="accent2"/>
                          </a:solidFill>
                          <a:effectLst/>
                          <a:latin typeface="Times New Roman" panose="02020603050405020304" pitchFamily="18" charset="0"/>
                          <a:ea typeface="宋体" panose="02010600030101010101" pitchFamily="2" charset="-122"/>
                        </a:rPr>
                        <a:t>10000</a:t>
                      </a:r>
                    </a:p>
                  </a:txBody>
                  <a:tcPr horzOverflow="overflow">
                    <a:lnL>
                      <a:noFill/>
                    </a:lnL>
                    <a:lnR cap="flat">
                      <a:noFill/>
                    </a:lnR>
                    <a:lnT>
                      <a:noFill/>
                    </a:lnT>
                    <a:lnB>
                      <a:noFill/>
                    </a:lnB>
                    <a:lnTlToBr>
                      <a:noFill/>
                    </a:lnTlToBr>
                    <a:lnBlToTr>
                      <a:noFill/>
                    </a:lnBlToTr>
                    <a:solidFill>
                      <a:srgbClr val="99CCFF"/>
                    </a:solidFill>
                  </a:tcPr>
                </a:tc>
              </a:tr>
              <a:tr h="465138">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accent2"/>
                          </a:solidFill>
                          <a:effectLst/>
                          <a:latin typeface="Times New Roman" panose="02020603050405020304" pitchFamily="18" charset="0"/>
                          <a:ea typeface="宋体" panose="02010600030101010101" pitchFamily="2" charset="-122"/>
                        </a:rPr>
                        <a:t>+0</a:t>
                      </a:r>
                    </a:p>
                  </a:txBody>
                  <a:tcPr horzOverflow="overflow">
                    <a:lnL cap="flat">
                      <a:noFill/>
                    </a:lnL>
                    <a:lnR>
                      <a:noFill/>
                    </a:lnR>
                    <a:lnT>
                      <a:noFill/>
                    </a:lnT>
                    <a:lnB>
                      <a:noFill/>
                    </a:lnB>
                    <a:lnTlToBr>
                      <a:noFill/>
                    </a:lnTlToBr>
                    <a:lnBlToTr>
                      <a:noFill/>
                    </a:lnBlToTr>
                    <a:solidFill>
                      <a:srgbClr val="99CCFF"/>
                    </a:solid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dirty="0" smtClean="0">
                          <a:ln>
                            <a:noFill/>
                          </a:ln>
                          <a:solidFill>
                            <a:schemeClr val="accent2"/>
                          </a:solidFill>
                          <a:effectLst/>
                          <a:latin typeface="Times New Roman" panose="02020603050405020304" pitchFamily="18" charset="0"/>
                          <a:ea typeface="宋体" panose="02010600030101010101" pitchFamily="2" charset="-122"/>
                        </a:rPr>
                        <a:t>00000</a:t>
                      </a:r>
                    </a:p>
                  </a:txBody>
                  <a:tcPr horzOverflow="overflow">
                    <a:lnL>
                      <a:noFill/>
                    </a:lnL>
                    <a:lnR cap="flat">
                      <a:noFill/>
                    </a:lnR>
                    <a:lnT>
                      <a:noFill/>
                    </a:lnT>
                    <a:lnB>
                      <a:noFill/>
                    </a:lnB>
                    <a:lnTlToBr>
                      <a:noFill/>
                    </a:lnTlToBr>
                    <a:lnBlToTr>
                      <a:noFill/>
                    </a:lnBlToTr>
                    <a:solidFill>
                      <a:srgbClr val="99CCFF"/>
                    </a:solidFill>
                  </a:tcPr>
                </a:tc>
              </a:tr>
              <a:tr h="465138">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cap="flat">
                      <a:noFill/>
                    </a:lnL>
                    <a:lnR>
                      <a:noFill/>
                    </a:lnR>
                    <a:lnT>
                      <a:noFill/>
                    </a:lnT>
                    <a:lnB>
                      <a:noFill/>
                    </a:lnB>
                    <a:lnTlToBr>
                      <a:noFill/>
                    </a:lnTlToBr>
                    <a:lnBlToTr>
                      <a:noFill/>
                    </a:lnBlToTr>
                    <a:solidFill>
                      <a:srgbClr val="99CCFF"/>
                    </a:solid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00001</a:t>
                      </a:r>
                    </a:p>
                  </a:txBody>
                  <a:tcPr horzOverflow="overflow">
                    <a:lnL>
                      <a:noFill/>
                    </a:lnL>
                    <a:lnR cap="flat">
                      <a:noFill/>
                    </a:lnR>
                    <a:lnT>
                      <a:noFill/>
                    </a:lnT>
                    <a:lnB>
                      <a:noFill/>
                    </a:lnB>
                    <a:lnTlToBr>
                      <a:noFill/>
                    </a:lnTlToBr>
                    <a:lnBlToTr>
                      <a:noFill/>
                    </a:lnBlToTr>
                    <a:solidFill>
                      <a:srgbClr val="99CCFF"/>
                    </a:solidFill>
                  </a:tcPr>
                </a:tc>
              </a:tr>
              <a:tr h="465138">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cap="flat">
                      <a:noFill/>
                    </a:lnL>
                    <a:lnR>
                      <a:noFill/>
                    </a:lnR>
                    <a:lnT>
                      <a:noFill/>
                    </a:lnT>
                    <a:lnB>
                      <a:noFill/>
                    </a:lnB>
                    <a:lnTlToBr>
                      <a:noFill/>
                    </a:lnTlToBr>
                    <a:lnBlToTr>
                      <a:noFill/>
                    </a:lnBlToTr>
                    <a:solidFill>
                      <a:srgbClr val="99CCFF"/>
                    </a:solid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00010</a:t>
                      </a:r>
                    </a:p>
                  </a:txBody>
                  <a:tcPr horzOverflow="overflow">
                    <a:lnL>
                      <a:noFill/>
                    </a:lnL>
                    <a:lnR cap="flat">
                      <a:noFill/>
                    </a:lnR>
                    <a:lnT>
                      <a:noFill/>
                    </a:lnT>
                    <a:lnB>
                      <a:noFill/>
                    </a:lnB>
                    <a:lnTlToBr>
                      <a:noFill/>
                    </a:lnTlToBr>
                    <a:lnBlToTr>
                      <a:noFill/>
                    </a:lnBlToTr>
                    <a:solidFill>
                      <a:srgbClr val="99CCFF"/>
                    </a:solidFill>
                  </a:tcPr>
                </a:tc>
              </a:tr>
              <a:tr h="465138">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cap="flat">
                      <a:noFill/>
                    </a:lnL>
                    <a:lnR>
                      <a:noFill/>
                    </a:lnR>
                    <a:lnT>
                      <a:noFill/>
                    </a:lnT>
                    <a:lnB>
                      <a:noFill/>
                    </a:lnB>
                    <a:lnTlToBr>
                      <a:noFill/>
                    </a:lnTlToBr>
                    <a:lnBlToTr>
                      <a:noFill/>
                    </a:lnBlToTr>
                    <a:solidFill>
                      <a:srgbClr val="99CCFF"/>
                    </a:solid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00011</a:t>
                      </a:r>
                    </a:p>
                  </a:txBody>
                  <a:tcPr horzOverflow="overflow">
                    <a:lnL>
                      <a:noFill/>
                    </a:lnL>
                    <a:lnR cap="flat">
                      <a:noFill/>
                    </a:lnR>
                    <a:lnT>
                      <a:noFill/>
                    </a:lnT>
                    <a:lnB>
                      <a:noFill/>
                    </a:lnB>
                    <a:lnTlToBr>
                      <a:noFill/>
                    </a:lnTlToBr>
                    <a:lnBlToTr>
                      <a:noFill/>
                    </a:lnBlToTr>
                    <a:solidFill>
                      <a:srgbClr val="99CCFF"/>
                    </a:solidFill>
                  </a:tcPr>
                </a:tc>
              </a:tr>
              <a:tr h="465138">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cap="flat">
                      <a:noFill/>
                    </a:lnL>
                    <a:lnR>
                      <a:noFill/>
                    </a:lnR>
                    <a:lnT>
                      <a:noFill/>
                    </a:lnT>
                    <a:lnB cap="flat">
                      <a:noFill/>
                    </a:lnB>
                    <a:lnTlToBr>
                      <a:noFill/>
                    </a:lnTlToBr>
                    <a:lnBlToTr>
                      <a:noFill/>
                    </a:lnBlToTr>
                    <a:solidFill>
                      <a:srgbClr val="99CCFF"/>
                    </a:solidFill>
                  </a:tcPr>
                </a:tc>
                <a:tc>
                  <a:txBody>
                    <a:bodyPr/>
                    <a:lstStyle>
                      <a:lvl1pPr>
                        <a:spcBef>
                          <a:spcPct val="20000"/>
                        </a:spcBef>
                        <a:buClr>
                          <a:schemeClr val="bg1"/>
                        </a:buClr>
                        <a:buSzPct val="65000"/>
                        <a:buFont typeface="Wingdings" panose="05000000000000000000" pitchFamily="2" charset="2"/>
                        <a:defRPr sz="2400" b="1">
                          <a:solidFill>
                            <a:schemeClr val="bg1"/>
                          </a:solidFill>
                          <a:latin typeface="Arial" panose="020B0604020202020204" pitchFamily="34" charset="0"/>
                        </a:defRPr>
                      </a:lvl1pPr>
                      <a:lvl2pPr marL="338138" indent="119063">
                        <a:spcBef>
                          <a:spcPct val="20000"/>
                        </a:spcBef>
                        <a:buClr>
                          <a:srgbClr val="0066FF"/>
                        </a:buClr>
                        <a:buFont typeface="Wingdings" panose="05000000000000000000" pitchFamily="2" charset="2"/>
                        <a:defRPr b="1">
                          <a:solidFill>
                            <a:srgbClr val="0066FF"/>
                          </a:solidFill>
                          <a:latin typeface="Arial" panose="020B0604020202020204" pitchFamily="34" charset="0"/>
                        </a:defRPr>
                      </a:lvl2pPr>
                      <a:lvl3pPr marL="568325" indent="346075">
                        <a:spcBef>
                          <a:spcPct val="20000"/>
                        </a:spcBef>
                        <a:buClr>
                          <a:schemeClr val="bg2"/>
                        </a:buClr>
                        <a:buFont typeface="Wingdings" panose="05000000000000000000" pitchFamily="2" charset="2"/>
                        <a:defRPr sz="1600" b="1" i="1">
                          <a:solidFill>
                            <a:schemeClr val="bg2"/>
                          </a:solidFill>
                          <a:latin typeface="Arial" panose="020B0604020202020204" pitchFamily="34" charset="0"/>
                        </a:defRPr>
                      </a:lvl3pPr>
                      <a:lvl4pPr marL="796925" indent="574675">
                        <a:spcBef>
                          <a:spcPct val="20000"/>
                        </a:spcBef>
                        <a:buClr>
                          <a:schemeClr val="bg2"/>
                        </a:buClr>
                        <a:buSzPct val="60000"/>
                        <a:buFont typeface="Wingdings" panose="05000000000000000000" pitchFamily="2" charset="2"/>
                        <a:defRPr sz="1400" b="1">
                          <a:solidFill>
                            <a:schemeClr val="bg2"/>
                          </a:solidFill>
                          <a:latin typeface="Arial" panose="020B0604020202020204" pitchFamily="34" charset="0"/>
                        </a:defRPr>
                      </a:lvl4pPr>
                      <a:lvl5pPr marL="1027113" indent="801688">
                        <a:spcBef>
                          <a:spcPct val="20000"/>
                        </a:spcBef>
                        <a:buClr>
                          <a:schemeClr val="bg2"/>
                        </a:buClr>
                        <a:defRPr sz="1400">
                          <a:solidFill>
                            <a:schemeClr val="bg2"/>
                          </a:solidFill>
                          <a:latin typeface="Arial" panose="020B0604020202020204" pitchFamily="34" charset="0"/>
                        </a:defRPr>
                      </a:lvl5pPr>
                      <a:lvl6pPr marL="1484313" indent="801688" fontAlgn="base">
                        <a:spcBef>
                          <a:spcPct val="20000"/>
                        </a:spcBef>
                        <a:spcAft>
                          <a:spcPct val="0"/>
                        </a:spcAft>
                        <a:buClr>
                          <a:schemeClr val="bg2"/>
                        </a:buClr>
                        <a:defRPr sz="1400">
                          <a:solidFill>
                            <a:schemeClr val="bg2"/>
                          </a:solidFill>
                          <a:latin typeface="Arial" panose="020B0604020202020204" pitchFamily="34" charset="0"/>
                        </a:defRPr>
                      </a:lvl6pPr>
                      <a:lvl7pPr marL="1941513" indent="801688" fontAlgn="base">
                        <a:spcBef>
                          <a:spcPct val="20000"/>
                        </a:spcBef>
                        <a:spcAft>
                          <a:spcPct val="0"/>
                        </a:spcAft>
                        <a:buClr>
                          <a:schemeClr val="bg2"/>
                        </a:buClr>
                        <a:defRPr sz="1400">
                          <a:solidFill>
                            <a:schemeClr val="bg2"/>
                          </a:solidFill>
                          <a:latin typeface="Arial" panose="020B0604020202020204" pitchFamily="34" charset="0"/>
                        </a:defRPr>
                      </a:lvl7pPr>
                      <a:lvl8pPr marL="2398713" indent="801688" fontAlgn="base">
                        <a:spcBef>
                          <a:spcPct val="20000"/>
                        </a:spcBef>
                        <a:spcAft>
                          <a:spcPct val="0"/>
                        </a:spcAft>
                        <a:buClr>
                          <a:schemeClr val="bg2"/>
                        </a:buClr>
                        <a:defRPr sz="1400">
                          <a:solidFill>
                            <a:schemeClr val="bg2"/>
                          </a:solidFill>
                          <a:latin typeface="Arial" panose="020B0604020202020204" pitchFamily="34" charset="0"/>
                        </a:defRPr>
                      </a:lvl8pPr>
                      <a:lvl9pPr marL="2855913" indent="801688" fontAlgn="base">
                        <a:spcBef>
                          <a:spcPct val="20000"/>
                        </a:spcBef>
                        <a:spcAft>
                          <a:spcPct val="0"/>
                        </a:spcAft>
                        <a:buClr>
                          <a:schemeClr val="bg2"/>
                        </a:buClr>
                        <a:defRPr sz="1400">
                          <a:solidFill>
                            <a:schemeClr val="bg2"/>
                          </a:solidFill>
                          <a:latin typeface="Arial" panose="020B0604020202020204" pitchFamily="34" charset="0"/>
                        </a:defRPr>
                      </a:lvl9pPr>
                    </a:lstStyle>
                    <a:p>
                      <a:pPr marL="0" marR="0" lvl="0" indent="0" algn="r" defTabSz="914400" rtl="0" eaLnBrk="0" fontAlgn="base" latinLnBrk="0" hangingPunct="0">
                        <a:lnSpc>
                          <a:spcPct val="12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00100</a:t>
                      </a:r>
                    </a:p>
                  </a:txBody>
                  <a:tcPr horzOverflow="overflow">
                    <a:lnL>
                      <a:noFill/>
                    </a:lnL>
                    <a:lnR cap="flat">
                      <a:noFill/>
                    </a:lnR>
                    <a:lnT>
                      <a:noFill/>
                    </a:lnT>
                    <a:lnB cap="flat">
                      <a:noFill/>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40941474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normAutofit lnSpcReduction="10000"/>
          </a:bodyPr>
          <a:lstStyle/>
          <a:p>
            <a:r>
              <a:rPr lang="zh-CN" altLang="en-US" sz="2600" dirty="0" smtClean="0">
                <a:latin typeface="+mn-ea"/>
              </a:rPr>
              <a:t>对正数来说，其反码和原码的形式是相同的，而负数的反码是符号位为</a:t>
            </a:r>
            <a:r>
              <a:rPr lang="en-US" altLang="zh-CN" sz="2600" dirty="0" smtClean="0">
                <a:latin typeface="+mn-ea"/>
              </a:rPr>
              <a:t>1</a:t>
            </a:r>
            <a:r>
              <a:rPr lang="zh-CN" altLang="en-US" sz="2600" dirty="0" smtClean="0">
                <a:latin typeface="+mn-ea"/>
              </a:rPr>
              <a:t>，数值部分等于其各位的绝对值求反。</a:t>
            </a:r>
            <a:endParaRPr lang="en-US" altLang="zh-CN" sz="2600" dirty="0" smtClean="0">
              <a:latin typeface="+mn-ea"/>
            </a:endParaRPr>
          </a:p>
          <a:p>
            <a:endParaRPr lang="en-US" altLang="zh-CN" sz="2600" dirty="0" smtClean="0">
              <a:latin typeface="+mn-ea"/>
            </a:endParaRPr>
          </a:p>
          <a:p>
            <a:r>
              <a:rPr lang="zh-CN" altLang="en-US" sz="2600" dirty="0" smtClean="0">
                <a:latin typeface="+mn-ea"/>
              </a:rPr>
              <a:t>例子</a:t>
            </a:r>
            <a:endParaRPr lang="en-US" altLang="zh-CN" sz="2600" dirty="0" smtClean="0">
              <a:latin typeface="+mn-ea"/>
            </a:endParaRPr>
          </a:p>
          <a:p>
            <a:pPr lvl="1"/>
            <a:r>
              <a:rPr lang="en-US" altLang="zh-CN" sz="2200" dirty="0" smtClean="0">
                <a:latin typeface="+mn-ea"/>
              </a:rPr>
              <a:t>X         [X]</a:t>
            </a:r>
            <a:r>
              <a:rPr lang="zh-CN" altLang="en-US" sz="2200" baseline="-25000" dirty="0" smtClean="0">
                <a:latin typeface="+mn-ea"/>
              </a:rPr>
              <a:t>原</a:t>
            </a:r>
            <a:r>
              <a:rPr lang="zh-CN" altLang="en-US" sz="2200" dirty="0" smtClean="0">
                <a:latin typeface="+mn-ea"/>
              </a:rPr>
              <a:t>       </a:t>
            </a:r>
            <a:r>
              <a:rPr lang="en-US" altLang="zh-CN" sz="2200" dirty="0" smtClean="0">
                <a:latin typeface="+mn-ea"/>
              </a:rPr>
              <a:t>[X]</a:t>
            </a:r>
            <a:r>
              <a:rPr lang="zh-CN" altLang="en-US" sz="2200" baseline="-25000" dirty="0" smtClean="0">
                <a:latin typeface="+mn-ea"/>
              </a:rPr>
              <a:t>反</a:t>
            </a:r>
            <a:endParaRPr lang="en-US" altLang="zh-CN" sz="2200" baseline="-25000" dirty="0" smtClean="0">
              <a:latin typeface="+mn-ea"/>
            </a:endParaRPr>
          </a:p>
          <a:p>
            <a:pPr lvl="1"/>
            <a:r>
              <a:rPr lang="en-US" altLang="zh-CN" sz="2200" dirty="0" smtClean="0">
                <a:latin typeface="+mn-ea"/>
              </a:rPr>
              <a:t>+1101     01101      01101</a:t>
            </a:r>
          </a:p>
          <a:p>
            <a:pPr lvl="1"/>
            <a:r>
              <a:rPr lang="zh-CN" altLang="en-US" sz="2200" dirty="0" smtClean="0">
                <a:latin typeface="+mn-ea"/>
              </a:rPr>
              <a:t>－</a:t>
            </a:r>
            <a:r>
              <a:rPr lang="en-US" altLang="zh-CN" sz="2200" dirty="0" smtClean="0">
                <a:latin typeface="+mn-ea"/>
              </a:rPr>
              <a:t>1101    11101      10010</a:t>
            </a:r>
          </a:p>
          <a:p>
            <a:pPr eaLnBrk="1" hangingPunct="1"/>
            <a:endParaRPr lang="en-US" altLang="zh-CN" sz="2600" dirty="0" smtClean="0">
              <a:latin typeface="+mn-ea"/>
            </a:endParaRPr>
          </a:p>
          <a:p>
            <a:pPr eaLnBrk="1" hangingPunct="1"/>
            <a:r>
              <a:rPr lang="zh-CN" altLang="en-US" sz="2600" dirty="0" smtClean="0">
                <a:latin typeface="+mn-ea"/>
              </a:rPr>
              <a:t>在反码表示中，真值</a:t>
            </a:r>
            <a:r>
              <a:rPr lang="en-US" altLang="zh-CN" sz="2600" dirty="0" smtClean="0">
                <a:latin typeface="+mn-ea"/>
              </a:rPr>
              <a:t>0</a:t>
            </a:r>
            <a:r>
              <a:rPr lang="zh-CN" altLang="en-US" sz="2600" dirty="0" smtClean="0">
                <a:latin typeface="+mn-ea"/>
              </a:rPr>
              <a:t>也有两种不同的表示形式：</a:t>
            </a:r>
          </a:p>
          <a:p>
            <a:pPr eaLnBrk="1" hangingPunct="1">
              <a:buFont typeface="Wingdings" pitchFamily="2" charset="2"/>
              <a:buNone/>
            </a:pPr>
            <a:r>
              <a:rPr lang="zh-CN" altLang="en-US" sz="2600" dirty="0" smtClean="0">
                <a:latin typeface="+mn-ea"/>
              </a:rPr>
              <a:t>   </a:t>
            </a:r>
            <a:r>
              <a:rPr lang="en-US" altLang="zh-CN" sz="2600" dirty="0" smtClean="0">
                <a:latin typeface="+mn-ea"/>
              </a:rPr>
              <a:t>[</a:t>
            </a:r>
            <a:r>
              <a:rPr lang="zh-CN" altLang="en-US" sz="2600" dirty="0" smtClean="0">
                <a:latin typeface="+mn-ea"/>
              </a:rPr>
              <a:t>＋</a:t>
            </a:r>
            <a:r>
              <a:rPr lang="en-US" altLang="zh-CN" sz="2600" dirty="0" smtClean="0">
                <a:latin typeface="+mn-ea"/>
              </a:rPr>
              <a:t>0]</a:t>
            </a:r>
            <a:r>
              <a:rPr lang="zh-CN" altLang="en-US" sz="2600" baseline="-25000" dirty="0" smtClean="0">
                <a:latin typeface="+mn-ea"/>
              </a:rPr>
              <a:t>反</a:t>
            </a:r>
            <a:r>
              <a:rPr lang="zh-CN" altLang="en-US" sz="2600" dirty="0" smtClean="0">
                <a:latin typeface="+mn-ea"/>
              </a:rPr>
              <a:t>＝</a:t>
            </a:r>
            <a:r>
              <a:rPr lang="en-US" altLang="zh-CN" sz="2600" dirty="0" smtClean="0">
                <a:latin typeface="+mn-ea"/>
              </a:rPr>
              <a:t>00000</a:t>
            </a:r>
            <a:r>
              <a:rPr lang="zh-CN" altLang="en-US" sz="2600" dirty="0" smtClean="0">
                <a:latin typeface="+mn-ea"/>
              </a:rPr>
              <a:t>，</a:t>
            </a:r>
            <a:r>
              <a:rPr lang="en-US" altLang="zh-CN" sz="2600" dirty="0" smtClean="0">
                <a:latin typeface="+mn-ea"/>
              </a:rPr>
              <a:t>[</a:t>
            </a:r>
            <a:r>
              <a:rPr lang="zh-CN" altLang="en-US" sz="2600" dirty="0" smtClean="0">
                <a:latin typeface="+mn-ea"/>
              </a:rPr>
              <a:t>－</a:t>
            </a:r>
            <a:r>
              <a:rPr lang="en-US" altLang="zh-CN" sz="2600" dirty="0" smtClean="0">
                <a:latin typeface="+mn-ea"/>
              </a:rPr>
              <a:t>0]</a:t>
            </a:r>
            <a:r>
              <a:rPr lang="zh-CN" altLang="en-US" sz="2600" baseline="-25000" dirty="0" smtClean="0">
                <a:latin typeface="+mn-ea"/>
              </a:rPr>
              <a:t>反</a:t>
            </a:r>
            <a:r>
              <a:rPr lang="zh-CN" altLang="en-US" sz="2600" dirty="0" smtClean="0">
                <a:latin typeface="+mn-ea"/>
              </a:rPr>
              <a:t>＝</a:t>
            </a:r>
            <a:r>
              <a:rPr lang="en-US" altLang="zh-CN" sz="2600" dirty="0" smtClean="0">
                <a:latin typeface="+mn-ea"/>
              </a:rPr>
              <a:t>11111</a:t>
            </a:r>
            <a:endParaRPr lang="en-US" altLang="zh-CN" sz="2500" dirty="0" smtClean="0">
              <a:latin typeface="+mn-ea"/>
            </a:endParaRPr>
          </a:p>
        </p:txBody>
      </p:sp>
      <p:sp>
        <p:nvSpPr>
          <p:cNvPr id="26626" name="Rectangle 2"/>
          <p:cNvSpPr>
            <a:spLocks noGrp="1" noChangeArrowheads="1"/>
          </p:cNvSpPr>
          <p:nvPr>
            <p:ph type="title"/>
          </p:nvPr>
        </p:nvSpPr>
        <p:spPr/>
        <p:txBody>
          <a:bodyPr>
            <a:normAutofit/>
          </a:bodyPr>
          <a:lstStyle/>
          <a:p>
            <a:r>
              <a:rPr lang="zh-CN" altLang="en-US" dirty="0"/>
              <a:t>方法二：反码</a:t>
            </a:r>
            <a:endParaRPr lang="zh-CN" altLang="en-US" b="0" dirty="0"/>
          </a:p>
        </p:txBody>
      </p:sp>
    </p:spTree>
    <p:extLst>
      <p:ext uri="{BB962C8B-B14F-4D97-AF65-F5344CB8AC3E}">
        <p14:creationId xmlns:p14="http://schemas.microsoft.com/office/powerpoint/2010/main" val="882084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符号位</a:t>
            </a:r>
            <a:r>
              <a:rPr lang="zh-CN" altLang="en-US" dirty="0"/>
              <a:t>能与有效值部分一起参加运算</a:t>
            </a:r>
            <a:r>
              <a:rPr lang="en-US" altLang="zh-CN" dirty="0"/>
              <a:t>,</a:t>
            </a:r>
            <a:r>
              <a:rPr lang="zh-CN" altLang="en-US" dirty="0"/>
              <a:t>从而简化运算规则</a:t>
            </a:r>
          </a:p>
          <a:p>
            <a:endParaRPr lang="en-US" altLang="zh-CN" dirty="0" smtClean="0"/>
          </a:p>
          <a:p>
            <a:r>
              <a:rPr lang="zh-CN" altLang="en-US" dirty="0" smtClean="0"/>
              <a:t>符号位</a:t>
            </a:r>
            <a:r>
              <a:rPr lang="zh-CN" altLang="en-US" dirty="0"/>
              <a:t>参与运算后（减法可转换为加负数）使减法运算转换为加法运算</a:t>
            </a:r>
            <a:r>
              <a:rPr lang="en-US" altLang="zh-CN" dirty="0"/>
              <a:t>,</a:t>
            </a:r>
            <a:r>
              <a:rPr lang="zh-CN" altLang="en-US" dirty="0">
                <a:solidFill>
                  <a:srgbClr val="FF0000"/>
                </a:solidFill>
              </a:rPr>
              <a:t>进一步简化计算机中运算器的线路设计</a:t>
            </a:r>
          </a:p>
          <a:p>
            <a:endParaRPr lang="zh-CN" altLang="en-US" dirty="0"/>
          </a:p>
          <a:p>
            <a:r>
              <a:rPr lang="zh-CN" altLang="en-US" dirty="0"/>
              <a:t>为解决机器内负数的符号位能与数值位一起参加运算的问题，引入了补码的概念。</a:t>
            </a:r>
          </a:p>
          <a:p>
            <a:endParaRPr lang="zh-CN" altLang="en-US" dirty="0"/>
          </a:p>
        </p:txBody>
      </p:sp>
      <p:sp>
        <p:nvSpPr>
          <p:cNvPr id="3" name="标题 2"/>
          <p:cNvSpPr>
            <a:spLocks noGrp="1"/>
          </p:cNvSpPr>
          <p:nvPr>
            <p:ph type="title"/>
          </p:nvPr>
        </p:nvSpPr>
        <p:spPr/>
        <p:txBody>
          <a:bodyPr>
            <a:normAutofit/>
          </a:bodyPr>
          <a:lstStyle/>
          <a:p>
            <a:r>
              <a:rPr lang="zh-CN" altLang="en-US" dirty="0" smtClean="0"/>
              <a:t>符号位是否可以参与运算？</a:t>
            </a:r>
            <a:endParaRPr lang="zh-CN" altLang="en-US" dirty="0"/>
          </a:p>
        </p:txBody>
      </p:sp>
    </p:spTree>
    <p:extLst>
      <p:ext uri="{BB962C8B-B14F-4D97-AF65-F5344CB8AC3E}">
        <p14:creationId xmlns:p14="http://schemas.microsoft.com/office/powerpoint/2010/main" val="1674834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4579" name="Rectangle 3"/>
              <p:cNvSpPr>
                <a:spLocks noGrp="1" noChangeArrowheads="1"/>
              </p:cNvSpPr>
              <p:nvPr>
                <p:ph idx="1"/>
              </p:nvPr>
            </p:nvSpPr>
            <p:spPr/>
            <p:txBody>
              <a:bodyPr>
                <a:noAutofit/>
              </a:bodyPr>
              <a:lstStyle/>
              <a:p>
                <a:r>
                  <a:rPr lang="zh-CN" altLang="en-US" sz="2400" dirty="0" smtClean="0">
                    <a:solidFill>
                      <a:srgbClr val="FF3300"/>
                    </a:solidFill>
                    <a:latin typeface="+mn-ea"/>
                  </a:rPr>
                  <a:t>若真值为纯整数</a:t>
                </a:r>
                <a:r>
                  <a:rPr lang="zh-CN" altLang="en-US" sz="2400" dirty="0" smtClean="0">
                    <a:latin typeface="+mn-ea"/>
                  </a:rPr>
                  <a:t>，其形式</a:t>
                </a:r>
                <a:r>
                  <a:rPr lang="zh-CN" altLang="en-US" sz="2400" dirty="0">
                    <a:latin typeface="+mn-ea"/>
                  </a:rPr>
                  <a:t>为</a:t>
                </a:r>
                <a14:m>
                  <m:oMath xmlns:m="http://schemas.openxmlformats.org/officeDocument/2006/math">
                    <m:sSub>
                      <m:sSubPr>
                        <m:ctrlPr>
                          <a:rPr lang="en-US" altLang="zh-CN" sz="2400" i="1" dirty="0">
                            <a:latin typeface="Cambria Math" panose="02040503050406030204" pitchFamily="18" charset="0"/>
                          </a:rPr>
                        </m:ctrlPr>
                      </m:sSubPr>
                      <m:e>
                        <m:r>
                          <a:rPr lang="en-US" altLang="zh-CN" sz="2400" b="0" i="1" dirty="0">
                            <a:latin typeface="Cambria Math" panose="02040503050406030204" pitchFamily="18" charset="0"/>
                          </a:rPr>
                          <m:t>𝑋</m:t>
                        </m:r>
                      </m:e>
                      <m:sub>
                        <m:r>
                          <a:rPr lang="en-US" altLang="zh-CN" sz="2400" b="0" i="1" dirty="0">
                            <a:latin typeface="Cambria Math" panose="02040503050406030204" pitchFamily="18" charset="0"/>
                          </a:rPr>
                          <m:t>𝑛</m:t>
                        </m:r>
                      </m:sub>
                    </m:sSub>
                    <m:sSub>
                      <m:sSubPr>
                        <m:ctrlPr>
                          <a:rPr lang="en-US" altLang="zh-CN" sz="2400" i="1" dirty="0">
                            <a:latin typeface="Cambria Math" panose="02040503050406030204" pitchFamily="18" charset="0"/>
                          </a:rPr>
                        </m:ctrlPr>
                      </m:sSubPr>
                      <m:e>
                        <m:r>
                          <a:rPr lang="en-US" altLang="zh-CN" sz="2400" b="0" i="1" dirty="0">
                            <a:latin typeface="Cambria Math" panose="02040503050406030204" pitchFamily="18" charset="0"/>
                          </a:rPr>
                          <m:t>𝑋</m:t>
                        </m:r>
                      </m:e>
                      <m:sub>
                        <m:r>
                          <a:rPr lang="en-US" altLang="zh-CN" sz="2400" b="0" i="1" dirty="0">
                            <a:latin typeface="Cambria Math" panose="02040503050406030204" pitchFamily="18" charset="0"/>
                          </a:rPr>
                          <m:t>𝑛</m:t>
                        </m:r>
                        <m:r>
                          <a:rPr lang="en-US" altLang="zh-CN" sz="2400" b="0" i="1" dirty="0">
                            <a:latin typeface="Cambria Math" panose="02040503050406030204" pitchFamily="18" charset="0"/>
                          </a:rPr>
                          <m:t>−1</m:t>
                        </m:r>
                      </m:sub>
                    </m:sSub>
                    <m:r>
                      <a:rPr lang="en-US" altLang="zh-CN" sz="2400" b="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b="0" i="1" dirty="0">
                            <a:latin typeface="Cambria Math" panose="02040503050406030204" pitchFamily="18" charset="0"/>
                          </a:rPr>
                          <m:t>𝑋</m:t>
                        </m:r>
                      </m:e>
                      <m:sub>
                        <m:r>
                          <a:rPr lang="en-US" altLang="zh-CN" sz="2400" b="0" i="1" dirty="0">
                            <a:latin typeface="Cambria Math" panose="02040503050406030204" pitchFamily="18" charset="0"/>
                          </a:rPr>
                          <m:t>1</m:t>
                        </m:r>
                      </m:sub>
                    </m:sSub>
                    <m:sSub>
                      <m:sSubPr>
                        <m:ctrlPr>
                          <a:rPr lang="en-US" altLang="zh-CN" sz="2400" i="1" dirty="0">
                            <a:latin typeface="Cambria Math" panose="02040503050406030204" pitchFamily="18" charset="0"/>
                          </a:rPr>
                        </m:ctrlPr>
                      </m:sSubPr>
                      <m:e>
                        <m:r>
                          <a:rPr lang="en-US" altLang="zh-CN" sz="2400" b="0" i="1" dirty="0">
                            <a:latin typeface="Cambria Math" panose="02040503050406030204" pitchFamily="18" charset="0"/>
                          </a:rPr>
                          <m:t>𝑋</m:t>
                        </m:r>
                      </m:e>
                      <m:sub>
                        <m:r>
                          <a:rPr lang="en-US" altLang="zh-CN" sz="2400" b="0" i="1" dirty="0">
                            <a:latin typeface="Cambria Math" panose="02040503050406030204" pitchFamily="18" charset="0"/>
                          </a:rPr>
                          <m:t>0</m:t>
                        </m:r>
                      </m:sub>
                    </m:sSub>
                  </m:oMath>
                </a14:m>
                <a:r>
                  <a:rPr lang="en-US" altLang="zh-CN" sz="2400" dirty="0">
                    <a:latin typeface="+mn-ea"/>
                  </a:rPr>
                  <a:t>, </a:t>
                </a:r>
                <a:r>
                  <a:rPr lang="zh-CN" altLang="en-US" sz="2400" dirty="0">
                    <a:latin typeface="+mn-ea"/>
                  </a:rPr>
                  <a:t>其中</a:t>
                </a:r>
                <a14:m>
                  <m:oMath xmlns:m="http://schemas.openxmlformats.org/officeDocument/2006/math">
                    <m:sSub>
                      <m:sSubPr>
                        <m:ctrlPr>
                          <a:rPr lang="en-US" altLang="zh-CN" sz="2400" i="1" dirty="0">
                            <a:latin typeface="Cambria Math" panose="02040503050406030204" pitchFamily="18" charset="0"/>
                          </a:rPr>
                        </m:ctrlPr>
                      </m:sSubPr>
                      <m:e>
                        <m:r>
                          <a:rPr lang="en-US" altLang="zh-CN" sz="2400" b="0" i="1" dirty="0">
                            <a:latin typeface="Cambria Math" panose="02040503050406030204" pitchFamily="18" charset="0"/>
                          </a:rPr>
                          <m:t>𝑋</m:t>
                        </m:r>
                      </m:e>
                      <m:sub>
                        <m:r>
                          <a:rPr lang="en-US" altLang="zh-CN" sz="2400" b="0" i="1" dirty="0">
                            <a:latin typeface="Cambria Math" panose="02040503050406030204" pitchFamily="18" charset="0"/>
                          </a:rPr>
                          <m:t>𝑛</m:t>
                        </m:r>
                      </m:sub>
                    </m:sSub>
                  </m:oMath>
                </a14:m>
                <a:r>
                  <a:rPr lang="zh-CN" altLang="en-US" sz="2400" dirty="0">
                    <a:latin typeface="+mn-ea"/>
                  </a:rPr>
                  <a:t>为符号位</a:t>
                </a:r>
                <a:r>
                  <a:rPr lang="zh-CN" altLang="en-US" sz="2400" dirty="0" smtClean="0">
                    <a:latin typeface="+mn-ea"/>
                  </a:rPr>
                  <a:t>。</a:t>
                </a:r>
                <a:endParaRPr lang="en-US" altLang="zh-CN" sz="2400" dirty="0" smtClean="0">
                  <a:latin typeface="+mn-ea"/>
                </a:endParaRPr>
              </a:p>
              <a:p>
                <a:r>
                  <a:rPr lang="zh-CN" altLang="en-US" sz="2400" dirty="0">
                    <a:latin typeface="+mn-ea"/>
                  </a:rPr>
                  <a:t>补码的定义为：</a:t>
                </a:r>
                <a:r>
                  <a:rPr lang="en-US" altLang="zh-CN" sz="2400" i="1" dirty="0">
                    <a:latin typeface="+mn-ea"/>
                  </a:rPr>
                  <a:t/>
                </a:r>
                <a:br>
                  <a:rPr lang="en-US" altLang="zh-CN" sz="2400" i="1" dirty="0">
                    <a:latin typeface="+mn-ea"/>
                  </a:rPr>
                </a:br>
                <a14:m>
                  <m:oMath xmlns:m="http://schemas.openxmlformats.org/officeDocument/2006/math">
                    <m:sSub>
                      <m:sSubPr>
                        <m:ctrlPr>
                          <a:rPr lang="en-US" altLang="zh-CN" sz="2400" i="1" dirty="0">
                            <a:latin typeface="Cambria Math" panose="02040503050406030204" pitchFamily="18" charset="0"/>
                          </a:rPr>
                        </m:ctrlPr>
                      </m:sSubPr>
                      <m:e>
                        <m:d>
                          <m:dPr>
                            <m:begChr m:val="["/>
                            <m:endChr m:val="]"/>
                            <m:ctrlPr>
                              <a:rPr lang="en-US" altLang="zh-CN" sz="2400" i="1" dirty="0">
                                <a:latin typeface="Cambria Math" panose="02040503050406030204" pitchFamily="18" charset="0"/>
                              </a:rPr>
                            </m:ctrlPr>
                          </m:dPr>
                          <m:e>
                            <m:r>
                              <a:rPr lang="en-US" altLang="zh-CN" sz="2400" b="0" i="1" dirty="0">
                                <a:latin typeface="Cambria Math" panose="02040503050406030204" pitchFamily="18" charset="0"/>
                              </a:rPr>
                              <m:t>𝑋</m:t>
                            </m:r>
                          </m:e>
                        </m:d>
                      </m:e>
                      <m:sub>
                        <m:r>
                          <a:rPr lang="zh-CN" altLang="en-US" sz="2400" b="0" i="1" dirty="0">
                            <a:latin typeface="Cambria Math" panose="02040503050406030204" pitchFamily="18" charset="0"/>
                          </a:rPr>
                          <m:t>补</m:t>
                        </m:r>
                      </m:sub>
                    </m:sSub>
                    <m:r>
                      <a:rPr lang="en-US" altLang="zh-CN" sz="2400" b="0" dirty="0">
                        <a:latin typeface="Cambria Math" panose="02040503050406030204" pitchFamily="18" charset="0"/>
                      </a:rPr>
                      <m:t>=</m:t>
                    </m:r>
                    <m:d>
                      <m:dPr>
                        <m:begChr m:val="{"/>
                        <m:endChr m:val=""/>
                        <m:ctrlPr>
                          <a:rPr lang="en-US" altLang="zh-CN" sz="2400" i="1" dirty="0">
                            <a:latin typeface="Cambria Math" panose="02040503050406030204" pitchFamily="18" charset="0"/>
                          </a:rPr>
                        </m:ctrlPr>
                      </m:dPr>
                      <m:e>
                        <m:m>
                          <m:mPr>
                            <m:mcs>
                              <m:mc>
                                <m:mcPr>
                                  <m:count m:val="2"/>
                                  <m:mcJc m:val="center"/>
                                </m:mcPr>
                              </m:mc>
                            </m:mcs>
                            <m:ctrlPr>
                              <a:rPr lang="en-US" altLang="zh-CN" sz="2400" i="1" dirty="0">
                                <a:latin typeface="Cambria Math" panose="02040503050406030204" pitchFamily="18" charset="0"/>
                              </a:rPr>
                            </m:ctrlPr>
                          </m:mPr>
                          <m:mr>
                            <m:e>
                              <m:r>
                                <a:rPr lang="en-US" altLang="zh-CN" sz="2400" b="0" i="1" dirty="0">
                                  <a:latin typeface="Cambria Math" panose="02040503050406030204" pitchFamily="18" charset="0"/>
                                </a:rPr>
                                <m:t>𝑋</m:t>
                              </m:r>
                            </m:e>
                            <m:e>
                              <m:r>
                                <a:rPr lang="en-US" altLang="zh-CN" sz="2400" b="0" dirty="0">
                                  <a:latin typeface="Cambria Math" panose="02040503050406030204" pitchFamily="18" charset="0"/>
                                </a:rPr>
                                <m:t>0</m:t>
                              </m:r>
                              <m:r>
                                <a:rPr lang="en-US" altLang="zh-CN" sz="2400" b="0" i="1" dirty="0">
                                  <a:latin typeface="Cambria Math" panose="02040503050406030204" pitchFamily="18" charset="0"/>
                                </a:rPr>
                                <m:t>≤</m:t>
                              </m:r>
                              <m:r>
                                <a:rPr lang="en-US" altLang="zh-CN" sz="2400" b="0" i="1" dirty="0">
                                  <a:latin typeface="Cambria Math" panose="02040503050406030204" pitchFamily="18" charset="0"/>
                                </a:rPr>
                                <m:t>𝑋</m:t>
                              </m:r>
                              <m:r>
                                <a:rPr lang="en-US" altLang="zh-CN" sz="2400" b="0" i="1" dirty="0">
                                  <a:latin typeface="Cambria Math" panose="02040503050406030204" pitchFamily="18" charset="0"/>
                                </a:rPr>
                                <m:t>&lt;</m:t>
                              </m:r>
                              <m:sSup>
                                <m:sSupPr>
                                  <m:ctrlPr>
                                    <a:rPr lang="en-US" altLang="zh-CN" sz="2400" i="1" dirty="0" smtClean="0">
                                      <a:latin typeface="Cambria Math" panose="02040503050406030204" pitchFamily="18" charset="0"/>
                                    </a:rPr>
                                  </m:ctrlPr>
                                </m:sSupPr>
                                <m:e>
                                  <m:r>
                                    <a:rPr lang="en-US" altLang="zh-CN" sz="2400" b="0" i="1" dirty="0" smtClean="0">
                                      <a:latin typeface="Cambria Math" panose="02040503050406030204" pitchFamily="18" charset="0"/>
                                    </a:rPr>
                                    <m:t>2</m:t>
                                  </m:r>
                                </m:e>
                                <m:sup>
                                  <m:r>
                                    <a:rPr lang="en-US" altLang="zh-CN" sz="2400" b="0" i="1" dirty="0" smtClean="0">
                                      <a:latin typeface="Cambria Math" panose="02040503050406030204" pitchFamily="18" charset="0"/>
                                    </a:rPr>
                                    <m:t>𝑛</m:t>
                                  </m:r>
                                </m:sup>
                              </m:sSup>
                            </m:e>
                          </m:mr>
                          <m:mr>
                            <m:e>
                              <m:sSup>
                                <m:sSupPr>
                                  <m:ctrlPr>
                                    <a:rPr lang="en-US" altLang="zh-CN" sz="2400" i="1" smtClean="0">
                                      <a:latin typeface="Cambria Math" panose="02040503050406030204" pitchFamily="18" charset="0"/>
                                    </a:rPr>
                                  </m:ctrlPr>
                                </m:sSupPr>
                                <m:e>
                                  <m:r>
                                    <a:rPr lang="en-US" altLang="zh-CN" sz="2400" b="0" i="1">
                                      <a:latin typeface="Cambria Math" panose="02040503050406030204" pitchFamily="18" charset="0"/>
                                    </a:rPr>
                                    <m:t>2</m:t>
                                  </m:r>
                                </m:e>
                                <m:sup>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sup>
                              </m:sSup>
                              <m:r>
                                <a:rPr lang="en-US" altLang="zh-CN" sz="2400" b="0" i="1">
                                  <a:latin typeface="Cambria Math" panose="02040503050406030204" pitchFamily="18" charset="0"/>
                                </a:rPr>
                                <m:t>−|</m:t>
                              </m:r>
                              <m:r>
                                <a:rPr lang="en-US" altLang="zh-CN" sz="2400" b="0" i="1">
                                  <a:latin typeface="Cambria Math" panose="02040503050406030204" pitchFamily="18" charset="0"/>
                                </a:rPr>
                                <m:t>𝑋</m:t>
                              </m:r>
                              <m:r>
                                <a:rPr lang="en-US" altLang="zh-CN" sz="2400" b="0" i="1">
                                  <a:latin typeface="Cambria Math" panose="02040503050406030204" pitchFamily="18" charset="0"/>
                                </a:rPr>
                                <m:t>|</m:t>
                              </m:r>
                            </m:e>
                            <m:e>
                              <m:r>
                                <a:rPr lang="en-US" altLang="zh-CN" sz="2400" b="0" i="1">
                                  <a:latin typeface="Cambria Math" panose="02040503050406030204" pitchFamily="18" charset="0"/>
                                </a:rPr>
                                <m:t>−</m:t>
                              </m:r>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𝑛</m:t>
                                  </m:r>
                                </m:sup>
                              </m:sSup>
                              <m:r>
                                <a:rPr lang="en-US" altLang="zh-CN" sz="2400" b="0" i="1">
                                  <a:latin typeface="Cambria Math" panose="02040503050406030204" pitchFamily="18" charset="0"/>
                                </a:rPr>
                                <m:t>≤</m:t>
                              </m:r>
                              <m:r>
                                <a:rPr lang="en-US" altLang="zh-CN" sz="2400" b="0" i="1">
                                  <a:latin typeface="Cambria Math" panose="02040503050406030204" pitchFamily="18" charset="0"/>
                                </a:rPr>
                                <m:t>𝑋</m:t>
                              </m:r>
                              <m:r>
                                <a:rPr lang="en-US" altLang="zh-CN" sz="2400" b="0" i="1">
                                  <a:latin typeface="Cambria Math" panose="02040503050406030204" pitchFamily="18" charset="0"/>
                                </a:rPr>
                                <m:t>≤0</m:t>
                              </m:r>
                            </m:e>
                          </m:mr>
                        </m:m>
                      </m:e>
                    </m:d>
                  </m:oMath>
                </a14:m>
                <a:endParaRPr lang="en-US" altLang="zh-CN" sz="2400" dirty="0" smtClean="0">
                  <a:latin typeface="+mn-ea"/>
                </a:endParaRPr>
              </a:p>
              <a:p>
                <a:pPr eaLnBrk="1" hangingPunct="1"/>
                <a:endParaRPr lang="zh-CN" altLang="en-US" sz="2400" dirty="0" smtClean="0">
                  <a:latin typeface="+mn-ea"/>
                </a:endParaRPr>
              </a:p>
              <a:p>
                <a:r>
                  <a:rPr lang="zh-CN" altLang="en-US" sz="2400" dirty="0" smtClean="0">
                    <a:latin typeface="+mn-ea"/>
                  </a:rPr>
                  <a:t>例子 （</a:t>
                </a:r>
                <a:r>
                  <a:rPr lang="en-US" altLang="zh-CN" sz="2400" dirty="0" smtClean="0">
                    <a:latin typeface="+mn-ea"/>
                  </a:rPr>
                  <a:t>5</a:t>
                </a:r>
                <a:r>
                  <a:rPr lang="zh-CN" altLang="en-US" sz="2400" dirty="0" smtClean="0">
                    <a:latin typeface="+mn-ea"/>
                  </a:rPr>
                  <a:t>比特表示）</a:t>
                </a:r>
                <a:endParaRPr lang="en-US" altLang="zh-CN" sz="2400" dirty="0" smtClean="0">
                  <a:latin typeface="+mn-ea"/>
                </a:endParaRPr>
              </a:p>
              <a:p>
                <a:pPr lvl="1"/>
                <a:r>
                  <a:rPr lang="en-US" altLang="zh-CN" sz="2000" dirty="0" smtClean="0">
                    <a:latin typeface="+mn-ea"/>
                  </a:rPr>
                  <a:t>X</a:t>
                </a:r>
                <a:r>
                  <a:rPr lang="zh-CN" altLang="en-US" sz="2000" dirty="0" smtClean="0">
                    <a:latin typeface="+mn-ea"/>
                  </a:rPr>
                  <a:t>＝</a:t>
                </a:r>
                <a:r>
                  <a:rPr lang="en-US" altLang="zh-CN" sz="2000" dirty="0" smtClean="0">
                    <a:latin typeface="+mn-ea"/>
                  </a:rPr>
                  <a:t>1101 	[X]</a:t>
                </a:r>
                <a:r>
                  <a:rPr lang="zh-CN" altLang="en-US" sz="2000" baseline="-25000" dirty="0" smtClean="0">
                    <a:latin typeface="+mn-ea"/>
                  </a:rPr>
                  <a:t>补</a:t>
                </a:r>
                <a:r>
                  <a:rPr lang="zh-CN" altLang="en-US" sz="2000" dirty="0" smtClean="0">
                    <a:latin typeface="+mn-ea"/>
                  </a:rPr>
                  <a:t>＝</a:t>
                </a:r>
                <a:r>
                  <a:rPr lang="en-US" altLang="zh-CN" sz="2000" dirty="0" smtClean="0">
                    <a:latin typeface="+mn-ea"/>
                  </a:rPr>
                  <a:t>X </a:t>
                </a:r>
                <a:r>
                  <a:rPr lang="zh-CN" altLang="en-US" sz="2000" dirty="0" smtClean="0">
                    <a:latin typeface="+mn-ea"/>
                  </a:rPr>
                  <a:t>＝ </a:t>
                </a:r>
                <a:r>
                  <a:rPr lang="en-US" altLang="zh-CN" sz="2000" dirty="0" smtClean="0">
                    <a:latin typeface="+mn-ea"/>
                  </a:rPr>
                  <a:t>01101</a:t>
                </a:r>
              </a:p>
              <a:p>
                <a:pPr lvl="1"/>
                <a:r>
                  <a:rPr lang="en-US" altLang="zh-CN" sz="2000" dirty="0" smtClean="0">
                    <a:latin typeface="+mn-ea"/>
                  </a:rPr>
                  <a:t>X</a:t>
                </a:r>
                <a:r>
                  <a:rPr lang="zh-CN" altLang="en-US" sz="2000" dirty="0" smtClean="0">
                    <a:latin typeface="+mn-ea"/>
                  </a:rPr>
                  <a:t>＝－</a:t>
                </a:r>
                <a:r>
                  <a:rPr lang="en-US" altLang="zh-CN" sz="2000" dirty="0" smtClean="0">
                    <a:latin typeface="+mn-ea"/>
                  </a:rPr>
                  <a:t>1101	[X]</a:t>
                </a:r>
                <a:r>
                  <a:rPr lang="zh-CN" altLang="en-US" sz="2000" baseline="-25000" dirty="0" smtClean="0">
                    <a:latin typeface="+mn-ea"/>
                  </a:rPr>
                  <a:t>补</a:t>
                </a:r>
                <a:r>
                  <a:rPr lang="zh-CN" altLang="en-US" sz="2000" dirty="0" smtClean="0">
                    <a:latin typeface="+mn-ea"/>
                  </a:rPr>
                  <a:t>＝</a:t>
                </a:r>
                <a:r>
                  <a:rPr lang="en-US" altLang="zh-CN" sz="2000" dirty="0" smtClean="0">
                    <a:latin typeface="+mn-ea"/>
                  </a:rPr>
                  <a:t>2</a:t>
                </a:r>
                <a:r>
                  <a:rPr lang="en-US" altLang="zh-CN" sz="2000" baseline="30000" dirty="0" smtClean="0">
                    <a:latin typeface="+mn-ea"/>
                  </a:rPr>
                  <a:t>5</a:t>
                </a:r>
                <a:r>
                  <a:rPr lang="zh-CN" altLang="en-US" sz="2000" dirty="0" smtClean="0">
                    <a:latin typeface="+mn-ea"/>
                  </a:rPr>
                  <a:t>－</a:t>
                </a:r>
                <a:r>
                  <a:rPr lang="en-US" altLang="zh-CN" sz="2000" dirty="0" smtClean="0">
                    <a:latin typeface="+mn-ea"/>
                  </a:rPr>
                  <a:t>1101</a:t>
                </a:r>
                <a:r>
                  <a:rPr lang="zh-CN" altLang="en-US" sz="2000" dirty="0" smtClean="0">
                    <a:latin typeface="+mn-ea"/>
                  </a:rPr>
                  <a:t>＝</a:t>
                </a:r>
                <a:r>
                  <a:rPr lang="en-US" altLang="zh-CN" sz="2000" dirty="0" smtClean="0">
                    <a:latin typeface="+mn-ea"/>
                  </a:rPr>
                  <a:t>1 00000 </a:t>
                </a:r>
                <a:r>
                  <a:rPr lang="zh-CN" altLang="en-US" sz="2000" dirty="0" smtClean="0">
                    <a:latin typeface="+mn-ea"/>
                  </a:rPr>
                  <a:t>－ </a:t>
                </a:r>
                <a:r>
                  <a:rPr lang="en-US" altLang="zh-CN" sz="2000" dirty="0" smtClean="0">
                    <a:latin typeface="+mn-ea"/>
                  </a:rPr>
                  <a:t>01101 </a:t>
                </a:r>
                <a:r>
                  <a:rPr lang="zh-CN" altLang="en-US" sz="2000" dirty="0" smtClean="0">
                    <a:latin typeface="+mn-ea"/>
                  </a:rPr>
                  <a:t>＝ </a:t>
                </a:r>
                <a:r>
                  <a:rPr lang="en-US" altLang="zh-CN" sz="2000" dirty="0" smtClean="0">
                    <a:latin typeface="+mn-ea"/>
                  </a:rPr>
                  <a:t>10011</a:t>
                </a:r>
              </a:p>
              <a:p>
                <a:r>
                  <a:rPr lang="zh-CN" altLang="en-US" sz="2400" dirty="0" smtClean="0">
                    <a:latin typeface="+mn-ea"/>
                  </a:rPr>
                  <a:t>在补码表示中</a:t>
                </a:r>
                <a:r>
                  <a:rPr lang="en-US" altLang="zh-CN" sz="2400" dirty="0" smtClean="0">
                    <a:latin typeface="+mn-ea"/>
                  </a:rPr>
                  <a:t>, </a:t>
                </a:r>
                <a:r>
                  <a:rPr lang="zh-CN" altLang="en-US" sz="2400" dirty="0" smtClean="0">
                    <a:latin typeface="+mn-ea"/>
                  </a:rPr>
                  <a:t>真值</a:t>
                </a:r>
                <a:r>
                  <a:rPr lang="en-US" altLang="zh-CN" sz="2400" dirty="0" smtClean="0">
                    <a:latin typeface="+mn-ea"/>
                  </a:rPr>
                  <a:t>0</a:t>
                </a:r>
                <a:r>
                  <a:rPr lang="zh-CN" altLang="en-US" sz="2400" dirty="0" smtClean="0">
                    <a:latin typeface="+mn-ea"/>
                  </a:rPr>
                  <a:t>的表示形式是唯一的：</a:t>
                </a:r>
                <a:r>
                  <a:rPr lang="en-US" altLang="zh-CN" sz="2400" dirty="0" smtClean="0">
                    <a:latin typeface="+mn-ea"/>
                  </a:rPr>
                  <a:t/>
                </a:r>
                <a:br>
                  <a:rPr lang="en-US" altLang="zh-CN" sz="2400" dirty="0" smtClean="0">
                    <a:latin typeface="+mn-ea"/>
                  </a:rPr>
                </a:br>
                <a:r>
                  <a:rPr lang="en-US" altLang="zh-CN" sz="2400" dirty="0" smtClean="0">
                    <a:latin typeface="+mn-ea"/>
                  </a:rPr>
                  <a:t>[</a:t>
                </a:r>
                <a:r>
                  <a:rPr lang="zh-CN" altLang="en-US" sz="2400" dirty="0" smtClean="0">
                    <a:latin typeface="+mn-ea"/>
                  </a:rPr>
                  <a:t>＋</a:t>
                </a:r>
                <a:r>
                  <a:rPr lang="en-US" altLang="zh-CN" sz="2400" dirty="0" smtClean="0">
                    <a:latin typeface="+mn-ea"/>
                  </a:rPr>
                  <a:t>0]</a:t>
                </a:r>
                <a:r>
                  <a:rPr lang="zh-CN" altLang="en-US" sz="2400" baseline="-25000" dirty="0" smtClean="0">
                    <a:latin typeface="+mn-ea"/>
                  </a:rPr>
                  <a:t>补</a:t>
                </a:r>
                <a:r>
                  <a:rPr lang="zh-CN" altLang="en-US" sz="2400" dirty="0" smtClean="0">
                    <a:latin typeface="+mn-ea"/>
                  </a:rPr>
                  <a:t>＝</a:t>
                </a:r>
                <a:r>
                  <a:rPr lang="en-US" altLang="zh-CN" sz="2400" dirty="0" smtClean="0">
                    <a:latin typeface="+mn-ea"/>
                  </a:rPr>
                  <a:t>[</a:t>
                </a:r>
                <a:r>
                  <a:rPr lang="zh-CN" altLang="en-US" sz="2400" dirty="0" smtClean="0">
                    <a:latin typeface="+mn-ea"/>
                  </a:rPr>
                  <a:t>－</a:t>
                </a:r>
                <a:r>
                  <a:rPr lang="en-US" altLang="zh-CN" sz="2400" dirty="0" smtClean="0">
                    <a:latin typeface="+mn-ea"/>
                  </a:rPr>
                  <a:t>0]</a:t>
                </a:r>
                <a:r>
                  <a:rPr lang="zh-CN" altLang="en-US" sz="2400" baseline="-25000" dirty="0" smtClean="0">
                    <a:latin typeface="+mn-ea"/>
                  </a:rPr>
                  <a:t>补</a:t>
                </a:r>
                <a:r>
                  <a:rPr lang="zh-CN" altLang="en-US" sz="2400" dirty="0" smtClean="0">
                    <a:latin typeface="+mn-ea"/>
                  </a:rPr>
                  <a:t>＝</a:t>
                </a:r>
                <a:r>
                  <a:rPr lang="en-US" altLang="zh-CN" sz="2400" dirty="0" smtClean="0">
                    <a:latin typeface="+mn-ea"/>
                  </a:rPr>
                  <a:t>0000</a:t>
                </a:r>
                <a:r>
                  <a:rPr lang="zh-CN" altLang="en-US" sz="2400" dirty="0" smtClean="0">
                    <a:latin typeface="+mn-ea"/>
                  </a:rPr>
                  <a:t>。</a:t>
                </a:r>
                <a:r>
                  <a:rPr lang="en-US" altLang="zh-CN" sz="2400" dirty="0" smtClean="0">
                    <a:latin typeface="+mn-ea"/>
                  </a:rPr>
                  <a:t>10000</a:t>
                </a:r>
                <a:r>
                  <a:rPr lang="zh-CN" altLang="en-US" sz="2400" dirty="0" smtClean="0">
                    <a:latin typeface="+mn-ea"/>
                  </a:rPr>
                  <a:t>定义为最小的数</a:t>
                </a:r>
                <a:r>
                  <a:rPr lang="en-US" altLang="zh-CN" sz="2400" dirty="0" smtClean="0">
                    <a:latin typeface="+mn-ea"/>
                  </a:rPr>
                  <a:t>-16</a:t>
                </a:r>
                <a:endParaRPr lang="zh-CN" altLang="en-US" sz="2400" dirty="0" smtClean="0">
                  <a:latin typeface="+mn-ea"/>
                </a:endParaRPr>
              </a:p>
            </p:txBody>
          </p:sp>
        </mc:Choice>
        <mc:Fallback xmlns="">
          <p:sp>
            <p:nvSpPr>
              <p:cNvPr id="24579" name="Rectangle 3"/>
              <p:cNvSpPr>
                <a:spLocks noGrp="1" noRot="1" noChangeAspect="1" noMove="1" noResize="1" noEditPoints="1" noAdjustHandles="1" noChangeArrowheads="1" noChangeShapeType="1" noTextEdit="1"/>
              </p:cNvSpPr>
              <p:nvPr>
                <p:ph idx="1"/>
              </p:nvPr>
            </p:nvSpPr>
            <p:spPr>
              <a:blipFill rotWithShape="0">
                <a:blip r:embed="rId2"/>
                <a:stretch>
                  <a:fillRect t="-1482" b="-2291"/>
                </a:stretch>
              </a:blipFill>
            </p:spPr>
            <p:txBody>
              <a:bodyPr/>
              <a:lstStyle/>
              <a:p>
                <a:r>
                  <a:rPr lang="zh-CN" altLang="en-US">
                    <a:noFill/>
                  </a:rPr>
                  <a:t> </a:t>
                </a:r>
              </a:p>
            </p:txBody>
          </p:sp>
        </mc:Fallback>
      </mc:AlternateContent>
      <p:sp>
        <p:nvSpPr>
          <p:cNvPr id="24578" name="Rectangle 2"/>
          <p:cNvSpPr>
            <a:spLocks noGrp="1" noChangeArrowheads="1"/>
          </p:cNvSpPr>
          <p:nvPr>
            <p:ph type="title"/>
          </p:nvPr>
        </p:nvSpPr>
        <p:spPr/>
        <p:txBody>
          <a:bodyPr>
            <a:normAutofit/>
          </a:bodyPr>
          <a:lstStyle/>
          <a:p>
            <a:r>
              <a:rPr lang="zh-CN" altLang="en-US" dirty="0"/>
              <a:t>方法三：补码</a:t>
            </a:r>
            <a:endParaRPr lang="zh-CN" altLang="en-US" b="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14:m>
                  <m:oMath xmlns:m="http://schemas.openxmlformats.org/officeDocument/2006/math">
                    <m:r>
                      <a:rPr lang="en-US" altLang="zh-CN" i="1" dirty="0" smtClean="0">
                        <a:latin typeface="Cambria Math" panose="02040503050406030204" pitchFamily="18" charset="0"/>
                      </a:rPr>
                      <m:t>𝑋</m:t>
                    </m:r>
                  </m:oMath>
                </a14:m>
                <a:r>
                  <a:rPr lang="zh-CN" altLang="en-US" dirty="0" smtClean="0"/>
                  <a:t>：负数</a:t>
                </a:r>
                <a:endParaRPr lang="en-US" altLang="zh-CN" dirty="0" smtClean="0"/>
              </a:p>
              <a:p>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2</m:t>
                        </m:r>
                      </m:e>
                      <m:sup>
                        <m:r>
                          <a:rPr lang="en-US" altLang="zh-CN" sz="2400" i="1">
                            <a:latin typeface="Cambria Math" panose="02040503050406030204" pitchFamily="18" charset="0"/>
                          </a:rPr>
                          <m:t>𝑛</m:t>
                        </m:r>
                        <m:r>
                          <a:rPr lang="en-US" altLang="zh-CN" sz="2400" i="1">
                            <a:latin typeface="Cambria Math" panose="02040503050406030204" pitchFamily="18" charset="0"/>
                          </a:rPr>
                          <m:t>+1</m:t>
                        </m:r>
                      </m:sup>
                    </m:sSup>
                    <m:r>
                      <a:rPr lang="en-US" altLang="zh-CN" sz="2400" i="1">
                        <a:latin typeface="Cambria Math" panose="02040503050406030204" pitchFamily="18" charset="0"/>
                      </a:rPr>
                      <m:t>−</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𝑋</m:t>
                        </m:r>
                      </m:e>
                    </m:d>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2</m:t>
                        </m:r>
                      </m:e>
                      <m:sup>
                        <m:r>
                          <a:rPr lang="en-US" altLang="zh-CN" sz="2400" i="1">
                            <a:latin typeface="Cambria Math" panose="02040503050406030204" pitchFamily="18" charset="0"/>
                          </a:rPr>
                          <m:t>𝑛</m:t>
                        </m:r>
                        <m:r>
                          <a:rPr lang="en-US" altLang="zh-CN" sz="2400" i="1">
                            <a:latin typeface="Cambria Math" panose="02040503050406030204" pitchFamily="18" charset="0"/>
                          </a:rPr>
                          <m:t>+1</m:t>
                        </m:r>
                      </m:sup>
                    </m:sSup>
                    <m:r>
                      <a:rPr lang="en-US" altLang="zh-CN" sz="2400" b="0" i="1" smtClean="0">
                        <a:latin typeface="Cambria Math" panose="02040503050406030204" pitchFamily="18" charset="0"/>
                      </a:rPr>
                      <m:t>−1)−</m:t>
                    </m:r>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𝑋</m:t>
                        </m:r>
                      </m:e>
                    </m:d>
                    <m:r>
                      <a:rPr lang="en-US" altLang="zh-CN" sz="2800" b="0" i="1" smtClean="0">
                        <a:latin typeface="Cambria Math" panose="02040503050406030204" pitchFamily="18" charset="0"/>
                      </a:rPr>
                      <m:t>+1</m:t>
                    </m:r>
                  </m:oMath>
                </a14:m>
                <a:endParaRPr lang="en-US" altLang="zh-CN" dirty="0" smtClean="0"/>
              </a:p>
              <a:p>
                <a:pPr lvl="1"/>
                <a14:m>
                  <m:oMath xmlns:m="http://schemas.openxmlformats.org/officeDocument/2006/math">
                    <m:d>
                      <m:dPr>
                        <m:ctrlPr>
                          <a:rPr lang="en-US" altLang="zh-CN" sz="2000" b="0" i="1" smtClean="0">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2</m:t>
                            </m:r>
                          </m:e>
                          <m:sup>
                            <m:r>
                              <a:rPr lang="en-US" altLang="zh-CN" sz="2000" i="1">
                                <a:latin typeface="Cambria Math" panose="02040503050406030204" pitchFamily="18" charset="0"/>
                              </a:rPr>
                              <m:t>𝑛</m:t>
                            </m:r>
                            <m:r>
                              <a:rPr lang="en-US" altLang="zh-CN" sz="2000" i="1">
                                <a:latin typeface="Cambria Math" panose="02040503050406030204" pitchFamily="18" charset="0"/>
                              </a:rPr>
                              <m:t>+1</m:t>
                            </m:r>
                          </m:sup>
                        </m:sSup>
                        <m:r>
                          <a:rPr lang="en-US" altLang="zh-CN" sz="2000" i="1">
                            <a:latin typeface="Cambria Math" panose="02040503050406030204" pitchFamily="18" charset="0"/>
                          </a:rPr>
                          <m:t>−1</m:t>
                        </m:r>
                      </m:e>
                    </m:d>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11⋯1</m:t>
                            </m:r>
                          </m:e>
                        </m:d>
                      </m:e>
                      <m:sub>
                        <m:r>
                          <a:rPr lang="en-US" altLang="zh-CN" sz="2000" b="0" i="1" smtClean="0">
                            <a:latin typeface="Cambria Math" panose="02040503050406030204" pitchFamily="18" charset="0"/>
                          </a:rPr>
                          <m:t>2</m:t>
                        </m:r>
                      </m:sub>
                    </m:sSub>
                  </m:oMath>
                </a14:m>
                <a:endParaRPr lang="en-US" altLang="zh-CN" dirty="0" smtClean="0"/>
              </a:p>
              <a:p>
                <a:pPr lvl="1"/>
                <a14:m>
                  <m:oMath xmlns:m="http://schemas.openxmlformats.org/officeDocument/2006/math">
                    <m:sSub>
                      <m:sSubPr>
                        <m:ctrlPr>
                          <a:rPr lang="en-US" altLang="zh-CN" sz="2400" i="1">
                            <a:latin typeface="Cambria Math" panose="02040503050406030204" pitchFamily="18" charset="0"/>
                          </a:rPr>
                        </m:ctrlPr>
                      </m:sSubPr>
                      <m:e>
                        <m:d>
                          <m:dPr>
                            <m:ctrlPr>
                              <a:rPr lang="en-US" altLang="zh-CN" sz="2400" i="1">
                                <a:latin typeface="Cambria Math" panose="02040503050406030204" pitchFamily="18" charset="0"/>
                              </a:rPr>
                            </m:ctrlPr>
                          </m:dPr>
                          <m:e>
                            <m:r>
                              <a:rPr lang="en-US" altLang="zh-CN" sz="2400" i="1">
                                <a:latin typeface="Cambria Math" panose="02040503050406030204" pitchFamily="18" charset="0"/>
                              </a:rPr>
                              <m:t>11⋯1</m:t>
                            </m:r>
                          </m:e>
                        </m:d>
                      </m:e>
                      <m:sub>
                        <m:r>
                          <a:rPr lang="en-US" altLang="zh-CN" sz="2400" i="1">
                            <a:latin typeface="Cambria Math" panose="02040503050406030204" pitchFamily="18" charset="0"/>
                          </a:rPr>
                          <m:t>2</m:t>
                        </m:r>
                      </m:sub>
                    </m:sSub>
                  </m:oMath>
                </a14:m>
                <a:r>
                  <a:rPr lang="zh-CN" altLang="en-US" dirty="0" smtClean="0"/>
                  <a:t>减去</a:t>
                </a:r>
                <a14:m>
                  <m:oMath xmlns:m="http://schemas.openxmlformats.org/officeDocument/2006/math">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𝑋</m:t>
                        </m:r>
                      </m:e>
                    </m:d>
                  </m:oMath>
                </a14:m>
                <a:r>
                  <a:rPr lang="zh-CN" altLang="en-US" dirty="0" smtClean="0"/>
                  <a:t>，即取反</a:t>
                </a: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t="-2156"/>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补码计算：负数，取反，加一</a:t>
            </a:r>
            <a:endParaRPr lang="zh-CN" altLang="en-US" dirty="0"/>
          </a:p>
        </p:txBody>
      </p:sp>
    </p:spTree>
    <p:extLst>
      <p:ext uri="{BB962C8B-B14F-4D97-AF65-F5344CB8AC3E}">
        <p14:creationId xmlns:p14="http://schemas.microsoft.com/office/powerpoint/2010/main" val="13289921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5" name="Rectangle 3"/>
              <p:cNvSpPr>
                <a:spLocks noGrp="1" noChangeArrowheads="1"/>
              </p:cNvSpPr>
              <p:nvPr>
                <p:ph idx="1"/>
              </p:nvPr>
            </p:nvSpPr>
            <p:spPr>
              <a:xfrm>
                <a:off x="457200" y="260648"/>
                <a:ext cx="8229600" cy="5746643"/>
              </a:xfrm>
            </p:spPr>
            <p:txBody>
              <a:bodyPr>
                <a:normAutofit/>
              </a:bodyPr>
              <a:lstStyle/>
              <a:p>
                <a:endParaRPr lang="en-US" altLang="zh-CN" sz="2800" dirty="0" smtClean="0">
                  <a:solidFill>
                    <a:srgbClr val="FF3300"/>
                  </a:solidFill>
                  <a:latin typeface="+mn-ea"/>
                </a:endParaRPr>
              </a:p>
              <a:p>
                <a:r>
                  <a:rPr lang="zh-CN" altLang="en-US" sz="2800" dirty="0" smtClean="0">
                    <a:solidFill>
                      <a:srgbClr val="FF3300"/>
                    </a:solidFill>
                    <a:latin typeface="+mn-ea"/>
                  </a:rPr>
                  <a:t>若真值为纯小数</a:t>
                </a:r>
                <a:r>
                  <a:rPr lang="en-US" altLang="zh-CN" sz="2800" dirty="0" smtClean="0">
                    <a:latin typeface="+mn-ea"/>
                  </a:rPr>
                  <a:t>, </a:t>
                </a:r>
                <a:r>
                  <a:rPr lang="zh-CN" altLang="en-US" sz="2800" dirty="0" smtClean="0">
                    <a:latin typeface="+mn-ea"/>
                  </a:rPr>
                  <a:t>其原码形式为</a:t>
                </a:r>
                <a14:m>
                  <m:oMath xmlns:m="http://schemas.openxmlformats.org/officeDocument/2006/math">
                    <m:sSub>
                      <m:sSubPr>
                        <m:ctrlPr>
                          <a:rPr lang="en-US" altLang="zh-CN" sz="2800" i="1" dirty="0">
                            <a:latin typeface="Cambria Math" panose="02040503050406030204" pitchFamily="18" charset="0"/>
                          </a:rPr>
                        </m:ctrlPr>
                      </m:sSubPr>
                      <m:e>
                        <m:r>
                          <a:rPr lang="en-US" altLang="zh-CN" sz="2800" b="0" i="1" dirty="0">
                            <a:latin typeface="Cambria Math" panose="02040503050406030204" pitchFamily="18" charset="0"/>
                          </a:rPr>
                          <m:t>𝑋</m:t>
                        </m:r>
                      </m:e>
                      <m:sub>
                        <m:r>
                          <a:rPr lang="en-US" altLang="zh-CN" sz="2800" b="0" i="1" dirty="0">
                            <a:latin typeface="Cambria Math" panose="02040503050406030204" pitchFamily="18" charset="0"/>
                          </a:rPr>
                          <m:t>𝑛</m:t>
                        </m:r>
                      </m:sub>
                    </m:sSub>
                    <m:sSub>
                      <m:sSubPr>
                        <m:ctrlPr>
                          <a:rPr lang="en-US" altLang="zh-CN" sz="2800" i="1" dirty="0">
                            <a:latin typeface="Cambria Math" panose="02040503050406030204" pitchFamily="18" charset="0"/>
                          </a:rPr>
                        </m:ctrlPr>
                      </m:sSubPr>
                      <m:e>
                        <m:r>
                          <a:rPr lang="en-US" altLang="zh-CN" sz="2800" b="0" i="1" dirty="0">
                            <a:latin typeface="Cambria Math" panose="02040503050406030204" pitchFamily="18" charset="0"/>
                          </a:rPr>
                          <m:t>𝑋</m:t>
                        </m:r>
                      </m:e>
                      <m:sub>
                        <m:r>
                          <a:rPr lang="en-US" altLang="zh-CN" sz="2800" b="0" i="1" dirty="0">
                            <a:latin typeface="Cambria Math" panose="02040503050406030204" pitchFamily="18" charset="0"/>
                          </a:rPr>
                          <m:t>𝑛</m:t>
                        </m:r>
                        <m:r>
                          <a:rPr lang="en-US" altLang="zh-CN" sz="2800" b="0" i="1" dirty="0">
                            <a:latin typeface="Cambria Math" panose="02040503050406030204" pitchFamily="18" charset="0"/>
                          </a:rPr>
                          <m:t>−1</m:t>
                        </m:r>
                      </m:sub>
                    </m:sSub>
                    <m:r>
                      <a:rPr lang="en-US" altLang="zh-CN" sz="2800" b="0" i="1" dirty="0">
                        <a:latin typeface="Cambria Math" panose="02040503050406030204" pitchFamily="18" charset="0"/>
                      </a:rPr>
                      <m:t>⋯</m:t>
                    </m:r>
                    <m:sSub>
                      <m:sSubPr>
                        <m:ctrlPr>
                          <a:rPr lang="en-US" altLang="zh-CN" sz="2800" i="1" dirty="0">
                            <a:latin typeface="Cambria Math" panose="02040503050406030204" pitchFamily="18" charset="0"/>
                          </a:rPr>
                        </m:ctrlPr>
                      </m:sSubPr>
                      <m:e>
                        <m:r>
                          <a:rPr lang="en-US" altLang="zh-CN" sz="2800" b="0" i="1" dirty="0">
                            <a:latin typeface="Cambria Math" panose="02040503050406030204" pitchFamily="18" charset="0"/>
                          </a:rPr>
                          <m:t>𝑋</m:t>
                        </m:r>
                      </m:e>
                      <m:sub>
                        <m:r>
                          <a:rPr lang="en-US" altLang="zh-CN" sz="2800" b="0" i="1" dirty="0">
                            <a:latin typeface="Cambria Math" panose="02040503050406030204" pitchFamily="18" charset="0"/>
                          </a:rPr>
                          <m:t>1</m:t>
                        </m:r>
                      </m:sub>
                    </m:sSub>
                    <m:sSub>
                      <m:sSubPr>
                        <m:ctrlPr>
                          <a:rPr lang="en-US" altLang="zh-CN" sz="2800" i="1" dirty="0">
                            <a:latin typeface="Cambria Math" panose="02040503050406030204" pitchFamily="18" charset="0"/>
                          </a:rPr>
                        </m:ctrlPr>
                      </m:sSubPr>
                      <m:e>
                        <m:r>
                          <a:rPr lang="en-US" altLang="zh-CN" sz="2800" b="0" i="1" dirty="0">
                            <a:latin typeface="Cambria Math" panose="02040503050406030204" pitchFamily="18" charset="0"/>
                          </a:rPr>
                          <m:t>𝑋</m:t>
                        </m:r>
                      </m:e>
                      <m:sub>
                        <m:r>
                          <a:rPr lang="en-US" altLang="zh-CN" sz="2800" b="0" i="1" dirty="0">
                            <a:latin typeface="Cambria Math" panose="02040503050406030204" pitchFamily="18" charset="0"/>
                          </a:rPr>
                          <m:t>0</m:t>
                        </m:r>
                      </m:sub>
                    </m:sSub>
                  </m:oMath>
                </a14:m>
                <a:r>
                  <a:rPr lang="en-US" altLang="zh-CN" sz="2800" dirty="0" smtClean="0">
                    <a:latin typeface="+mn-ea"/>
                  </a:rPr>
                  <a:t>, </a:t>
                </a:r>
                <a:r>
                  <a:rPr lang="zh-CN" altLang="en-US" sz="2800" dirty="0" smtClean="0">
                    <a:latin typeface="+mn-ea"/>
                  </a:rPr>
                  <a:t>其中</a:t>
                </a:r>
                <a14:m>
                  <m:oMath xmlns:m="http://schemas.openxmlformats.org/officeDocument/2006/math">
                    <m:sSub>
                      <m:sSubPr>
                        <m:ctrlPr>
                          <a:rPr lang="en-US" altLang="zh-CN" sz="2800" i="1" dirty="0">
                            <a:latin typeface="Cambria Math" panose="02040503050406030204" pitchFamily="18" charset="0"/>
                          </a:rPr>
                        </m:ctrlPr>
                      </m:sSubPr>
                      <m:e>
                        <m:r>
                          <a:rPr lang="en-US" altLang="zh-CN" sz="2800" b="0" i="1" dirty="0">
                            <a:latin typeface="Cambria Math" panose="02040503050406030204" pitchFamily="18" charset="0"/>
                          </a:rPr>
                          <m:t>𝑋</m:t>
                        </m:r>
                      </m:e>
                      <m:sub>
                        <m:r>
                          <a:rPr lang="en-US" altLang="zh-CN" sz="2800" b="0" i="1" dirty="0">
                            <a:latin typeface="Cambria Math" panose="02040503050406030204" pitchFamily="18" charset="0"/>
                          </a:rPr>
                          <m:t>𝑛</m:t>
                        </m:r>
                      </m:sub>
                    </m:sSub>
                  </m:oMath>
                </a14:m>
                <a:r>
                  <a:rPr lang="zh-CN" altLang="en-US" sz="2800" dirty="0" smtClean="0">
                    <a:latin typeface="+mn-ea"/>
                  </a:rPr>
                  <a:t>为符号位。</a:t>
                </a:r>
                <a:endParaRPr lang="en-US" altLang="zh-CN" sz="2800" dirty="0" smtClean="0">
                  <a:latin typeface="+mn-ea"/>
                </a:endParaRPr>
              </a:p>
              <a:p>
                <a:endParaRPr lang="zh-CN" altLang="en-US" sz="2800" dirty="0" smtClean="0">
                  <a:latin typeface="+mn-ea"/>
                </a:endParaRPr>
              </a:p>
              <a:p>
                <a:pPr eaLnBrk="1" hangingPunct="1"/>
                <a:r>
                  <a:rPr lang="zh-CN" altLang="en-US" sz="2800" dirty="0" smtClean="0">
                    <a:latin typeface="+mn-ea"/>
                  </a:rPr>
                  <a:t>补码定义：</a:t>
                </a:r>
                <a:r>
                  <a:rPr lang="en-US" altLang="zh-CN" sz="2800" i="1" dirty="0" smtClean="0">
                    <a:latin typeface="+mn-ea"/>
                  </a:rPr>
                  <a:t/>
                </a:r>
                <a:br>
                  <a:rPr lang="en-US" altLang="zh-CN" sz="2800" i="1" dirty="0" smtClean="0">
                    <a:latin typeface="+mn-ea"/>
                  </a:rPr>
                </a:br>
                <a14:m>
                  <m:oMath xmlns:m="http://schemas.openxmlformats.org/officeDocument/2006/math">
                    <m:sSub>
                      <m:sSubPr>
                        <m:ctrlPr>
                          <a:rPr lang="en-US" altLang="zh-CN" sz="2800" i="1" dirty="0">
                            <a:latin typeface="Cambria Math" panose="02040503050406030204" pitchFamily="18" charset="0"/>
                          </a:rPr>
                        </m:ctrlPr>
                      </m:sSubPr>
                      <m:e>
                        <m:d>
                          <m:dPr>
                            <m:begChr m:val="["/>
                            <m:endChr m:val="]"/>
                            <m:ctrlPr>
                              <a:rPr lang="en-US" altLang="zh-CN" sz="2800" i="1" dirty="0">
                                <a:latin typeface="Cambria Math" panose="02040503050406030204" pitchFamily="18" charset="0"/>
                              </a:rPr>
                            </m:ctrlPr>
                          </m:dPr>
                          <m:e>
                            <m:r>
                              <a:rPr lang="en-US" altLang="zh-CN" sz="2800" b="0" i="1" dirty="0">
                                <a:latin typeface="Cambria Math" panose="02040503050406030204" pitchFamily="18" charset="0"/>
                              </a:rPr>
                              <m:t>𝑋</m:t>
                            </m:r>
                          </m:e>
                        </m:d>
                      </m:e>
                      <m:sub>
                        <m:r>
                          <a:rPr lang="zh-CN" altLang="en-US" sz="2800" b="0" i="1" dirty="0" smtClean="0">
                            <a:latin typeface="Cambria Math" panose="02040503050406030204" pitchFamily="18" charset="0"/>
                          </a:rPr>
                          <m:t>补</m:t>
                        </m:r>
                      </m:sub>
                    </m:sSub>
                    <m:r>
                      <a:rPr lang="en-US" altLang="zh-CN" sz="2800" b="0" dirty="0">
                        <a:latin typeface="Cambria Math" panose="02040503050406030204" pitchFamily="18" charset="0"/>
                      </a:rPr>
                      <m:t>=</m:t>
                    </m:r>
                    <m:d>
                      <m:dPr>
                        <m:begChr m:val="{"/>
                        <m:endChr m:val=""/>
                        <m:ctrlPr>
                          <a:rPr lang="en-US" altLang="zh-CN" sz="2800" i="1" dirty="0">
                            <a:latin typeface="Cambria Math" panose="02040503050406030204" pitchFamily="18" charset="0"/>
                          </a:rPr>
                        </m:ctrlPr>
                      </m:dPr>
                      <m:e>
                        <m:m>
                          <m:mPr>
                            <m:mcs>
                              <m:mc>
                                <m:mcPr>
                                  <m:count m:val="2"/>
                                  <m:mcJc m:val="center"/>
                                </m:mcPr>
                              </m:mc>
                            </m:mcs>
                            <m:ctrlPr>
                              <a:rPr lang="en-US" altLang="zh-CN" sz="2800" i="1" dirty="0">
                                <a:latin typeface="Cambria Math" panose="02040503050406030204" pitchFamily="18" charset="0"/>
                              </a:rPr>
                            </m:ctrlPr>
                          </m:mPr>
                          <m:mr>
                            <m:e>
                              <m:r>
                                <a:rPr lang="en-US" altLang="zh-CN" sz="2800" b="0" i="1" dirty="0">
                                  <a:latin typeface="Cambria Math" panose="02040503050406030204" pitchFamily="18" charset="0"/>
                                </a:rPr>
                                <m:t>𝑋</m:t>
                              </m:r>
                            </m:e>
                            <m:e>
                              <m:r>
                                <a:rPr lang="en-US" altLang="zh-CN" sz="2800" b="0" i="1" dirty="0">
                                  <a:latin typeface="Cambria Math" panose="02040503050406030204" pitchFamily="18" charset="0"/>
                                </a:rPr>
                                <m:t>0≤</m:t>
                              </m:r>
                              <m:r>
                                <a:rPr lang="en-US" altLang="zh-CN" sz="2800" b="0" i="1" dirty="0">
                                  <a:latin typeface="Cambria Math" panose="02040503050406030204" pitchFamily="18" charset="0"/>
                                </a:rPr>
                                <m:t>𝑋</m:t>
                              </m:r>
                              <m:r>
                                <a:rPr lang="en-US" altLang="zh-CN" sz="2800" b="0" i="1" dirty="0">
                                  <a:latin typeface="Cambria Math" panose="02040503050406030204" pitchFamily="18" charset="0"/>
                                </a:rPr>
                                <m:t>&lt;1</m:t>
                              </m:r>
                            </m:e>
                          </m:mr>
                          <m:mr>
                            <m:e>
                              <m:r>
                                <a:rPr lang="en-US" altLang="zh-CN" sz="2800" b="0" i="1" smtClean="0">
                                  <a:latin typeface="Cambria Math" panose="02040503050406030204" pitchFamily="18" charset="0"/>
                                </a:rPr>
                                <m:t>2</m:t>
                              </m:r>
                              <m:r>
                                <a:rPr lang="en-US" altLang="zh-CN" sz="2800" b="0" i="1">
                                  <a:latin typeface="Cambria Math" panose="02040503050406030204" pitchFamily="18" charset="0"/>
                                </a:rPr>
                                <m:t>−</m:t>
                              </m:r>
                              <m:r>
                                <a:rPr lang="en-US" altLang="zh-CN" sz="2800" b="0" i="1" smtClean="0">
                                  <a:latin typeface="Cambria Math" panose="02040503050406030204" pitchFamily="18" charset="0"/>
                                </a:rPr>
                                <m:t>|</m:t>
                              </m:r>
                              <m:r>
                                <a:rPr lang="en-US" altLang="zh-CN" sz="2800" b="0" i="1">
                                  <a:latin typeface="Cambria Math" panose="02040503050406030204" pitchFamily="18" charset="0"/>
                                </a:rPr>
                                <m:t>𝑋</m:t>
                              </m:r>
                              <m:r>
                                <a:rPr lang="en-US" altLang="zh-CN" sz="2800" b="0" i="1" smtClean="0">
                                  <a:latin typeface="Cambria Math" panose="02040503050406030204" pitchFamily="18" charset="0"/>
                                </a:rPr>
                                <m:t>|</m:t>
                              </m:r>
                            </m:e>
                            <m:e>
                              <m:r>
                                <a:rPr lang="en-US" altLang="zh-CN" sz="2800" b="0" i="1">
                                  <a:latin typeface="Cambria Math" panose="02040503050406030204" pitchFamily="18" charset="0"/>
                                </a:rPr>
                                <m:t>−1&lt;</m:t>
                              </m:r>
                              <m:r>
                                <a:rPr lang="en-US" altLang="zh-CN" sz="2800" b="0" i="1">
                                  <a:latin typeface="Cambria Math" panose="02040503050406030204" pitchFamily="18" charset="0"/>
                                </a:rPr>
                                <m:t>𝑋</m:t>
                              </m:r>
                              <m:r>
                                <a:rPr lang="en-US" altLang="zh-CN" sz="2800" b="0" i="1">
                                  <a:latin typeface="Cambria Math" panose="02040503050406030204" pitchFamily="18" charset="0"/>
                                </a:rPr>
                                <m:t>≤0</m:t>
                              </m:r>
                            </m:e>
                          </m:mr>
                        </m:m>
                      </m:e>
                    </m:d>
                  </m:oMath>
                </a14:m>
                <a:endParaRPr lang="zh-CN" altLang="en-US" sz="2800" dirty="0" smtClean="0">
                  <a:latin typeface="+mn-ea"/>
                </a:endParaRPr>
              </a:p>
              <a:p>
                <a:pPr eaLnBrk="1" hangingPunct="1"/>
                <a:endParaRPr lang="zh-CN" altLang="en-US" sz="2800" dirty="0" smtClean="0">
                  <a:latin typeface="+mn-ea"/>
                </a:endParaRPr>
              </a:p>
              <a:p>
                <a:pPr eaLnBrk="1" hangingPunct="1"/>
                <a:r>
                  <a:rPr lang="zh-CN" altLang="en-US" sz="2800" dirty="0" smtClean="0">
                    <a:latin typeface="+mn-ea"/>
                  </a:rPr>
                  <a:t>例子</a:t>
                </a:r>
                <a:endParaRPr lang="en-US" altLang="zh-CN" sz="2800" dirty="0" smtClean="0">
                  <a:latin typeface="+mn-ea"/>
                </a:endParaRPr>
              </a:p>
              <a:p>
                <a:pPr lvl="1"/>
                <a:r>
                  <a:rPr lang="en-US" altLang="zh-CN" sz="2400" dirty="0" smtClean="0">
                    <a:latin typeface="+mn-ea"/>
                  </a:rPr>
                  <a:t>X</a:t>
                </a:r>
                <a:r>
                  <a:rPr lang="zh-CN" altLang="en-US" sz="2400" dirty="0" smtClean="0">
                    <a:latin typeface="+mn-ea"/>
                  </a:rPr>
                  <a:t>＝ </a:t>
                </a:r>
                <a:r>
                  <a:rPr lang="en-US" altLang="zh-CN" sz="2400" dirty="0" smtClean="0">
                    <a:latin typeface="+mn-ea"/>
                  </a:rPr>
                  <a:t>0.0110  [X]</a:t>
                </a:r>
                <a:r>
                  <a:rPr lang="zh-CN" altLang="en-US" sz="2400" baseline="-25000" dirty="0" smtClean="0">
                    <a:latin typeface="+mn-ea"/>
                  </a:rPr>
                  <a:t>补</a:t>
                </a:r>
                <a:r>
                  <a:rPr lang="zh-CN" altLang="en-US" sz="2400" dirty="0" smtClean="0">
                    <a:latin typeface="+mn-ea"/>
                  </a:rPr>
                  <a:t>＝</a:t>
                </a:r>
                <a:r>
                  <a:rPr lang="en-US" altLang="zh-CN" sz="2400" dirty="0" smtClean="0">
                    <a:latin typeface="+mn-ea"/>
                  </a:rPr>
                  <a:t>X</a:t>
                </a:r>
                <a:r>
                  <a:rPr lang="zh-CN" altLang="en-US" sz="2400" dirty="0" smtClean="0">
                    <a:latin typeface="+mn-ea"/>
                  </a:rPr>
                  <a:t>＝</a:t>
                </a:r>
                <a:r>
                  <a:rPr lang="en-US" altLang="zh-CN" sz="2400" dirty="0" smtClean="0">
                    <a:latin typeface="+mn-ea"/>
                  </a:rPr>
                  <a:t>0.0110</a:t>
                </a:r>
              </a:p>
              <a:p>
                <a:pPr lvl="1"/>
                <a:r>
                  <a:rPr lang="en-US" altLang="zh-CN" sz="2400" dirty="0" smtClean="0">
                    <a:latin typeface="+mn-ea"/>
                  </a:rPr>
                  <a:t>X</a:t>
                </a:r>
                <a:r>
                  <a:rPr lang="zh-CN" altLang="en-US" sz="2400" dirty="0" smtClean="0">
                    <a:latin typeface="+mn-ea"/>
                  </a:rPr>
                  <a:t>＝</a:t>
                </a:r>
                <a:r>
                  <a:rPr lang="en-US" altLang="zh-CN" sz="2400" dirty="0" smtClean="0">
                    <a:latin typeface="+mn-ea"/>
                  </a:rPr>
                  <a:t>-0.0110  [X]</a:t>
                </a:r>
                <a:r>
                  <a:rPr lang="zh-CN" altLang="en-US" sz="2400" baseline="-25000" dirty="0" smtClean="0">
                    <a:latin typeface="+mn-ea"/>
                  </a:rPr>
                  <a:t>补</a:t>
                </a:r>
                <a:r>
                  <a:rPr lang="zh-CN" altLang="en-US" sz="2400" dirty="0" smtClean="0">
                    <a:latin typeface="+mn-ea"/>
                  </a:rPr>
                  <a:t>＝</a:t>
                </a:r>
                <a:r>
                  <a:rPr lang="en-US" altLang="zh-CN" sz="2400" dirty="0" smtClean="0">
                    <a:latin typeface="+mn-ea"/>
                  </a:rPr>
                  <a:t>2-0.0110</a:t>
                </a:r>
                <a:r>
                  <a:rPr lang="zh-CN" altLang="en-US" sz="2400" dirty="0" smtClean="0">
                    <a:latin typeface="+mn-ea"/>
                  </a:rPr>
                  <a:t>＝</a:t>
                </a:r>
                <a:r>
                  <a:rPr lang="en-US" altLang="zh-CN" sz="2400" dirty="0" smtClean="0">
                    <a:latin typeface="+mn-ea"/>
                  </a:rPr>
                  <a:t>10-0.0110</a:t>
                </a:r>
                <a:r>
                  <a:rPr lang="zh-CN" altLang="en-US" sz="2400" dirty="0" smtClean="0">
                    <a:latin typeface="+mn-ea"/>
                  </a:rPr>
                  <a:t>＝</a:t>
                </a:r>
                <a:r>
                  <a:rPr lang="en-US" altLang="zh-CN" sz="2400" dirty="0" smtClean="0">
                    <a:latin typeface="+mn-ea"/>
                  </a:rPr>
                  <a:t>1.1010</a:t>
                </a:r>
              </a:p>
            </p:txBody>
          </p:sp>
        </mc:Choice>
        <mc:Fallback xmlns="">
          <p:sp>
            <p:nvSpPr>
              <p:cNvPr id="23555" name="Rectangle 3"/>
              <p:cNvSpPr>
                <a:spLocks noGrp="1" noRot="1" noChangeAspect="1" noMove="1" noResize="1" noEditPoints="1" noAdjustHandles="1" noChangeArrowheads="1" noChangeShapeType="1" noTextEdit="1"/>
              </p:cNvSpPr>
              <p:nvPr>
                <p:ph idx="1"/>
              </p:nvPr>
            </p:nvSpPr>
            <p:spPr>
              <a:xfrm>
                <a:off x="457200" y="260648"/>
                <a:ext cx="8229600" cy="5746643"/>
              </a:xfrm>
              <a:blipFill rotWithShape="0">
                <a:blip r:embed="rId2"/>
                <a:stretch>
                  <a:fillRect r="-103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5" name="Rectangle 3"/>
          <p:cNvSpPr>
            <a:spLocks noGrp="1" noChangeArrowheads="1"/>
          </p:cNvSpPr>
          <p:nvPr>
            <p:ph idx="1"/>
          </p:nvPr>
        </p:nvSpPr>
        <p:spPr/>
        <p:txBody>
          <a:bodyPr/>
          <a:lstStyle/>
          <a:p>
            <a:pPr marL="109728" indent="0" eaLnBrk="1" hangingPunct="1">
              <a:lnSpc>
                <a:spcPct val="90000"/>
              </a:lnSpc>
              <a:buNone/>
            </a:pPr>
            <a:r>
              <a:rPr lang="zh-CN" altLang="en-US" sz="2600" dirty="0" smtClean="0">
                <a:solidFill>
                  <a:schemeClr val="folHlink"/>
                </a:solidFill>
              </a:rPr>
              <a:t>计算公式</a:t>
            </a:r>
            <a:endParaRPr lang="zh-CN" altLang="en-US" sz="1700" dirty="0" smtClean="0">
              <a:solidFill>
                <a:schemeClr val="folHlink"/>
              </a:solidFill>
            </a:endParaRPr>
          </a:p>
          <a:p>
            <a:pPr eaLnBrk="1" hangingPunct="1">
              <a:lnSpc>
                <a:spcPct val="90000"/>
              </a:lnSpc>
              <a:buFont typeface="Wingdings" pitchFamily="2" charset="2"/>
              <a:buNone/>
            </a:pPr>
            <a:r>
              <a:rPr lang="en-US" altLang="zh-CN" sz="2400" dirty="0" smtClean="0"/>
              <a:t>[X+Y]</a:t>
            </a:r>
            <a:r>
              <a:rPr lang="zh-CN" altLang="en-US" sz="2400" baseline="-30000" dirty="0" smtClean="0"/>
              <a:t>补</a:t>
            </a:r>
            <a:r>
              <a:rPr lang="en-US" altLang="zh-CN" sz="2400" dirty="0" smtClean="0"/>
              <a:t>=[X]</a:t>
            </a:r>
            <a:r>
              <a:rPr lang="zh-CN" altLang="en-US" sz="2400" baseline="-30000" dirty="0" smtClean="0"/>
              <a:t>补</a:t>
            </a:r>
            <a:r>
              <a:rPr lang="en-US" altLang="zh-CN" sz="2400" dirty="0" smtClean="0"/>
              <a:t>+[Y]</a:t>
            </a:r>
            <a:r>
              <a:rPr lang="zh-CN" altLang="en-US" sz="2400" baseline="-30000" dirty="0" smtClean="0"/>
              <a:t>补</a:t>
            </a:r>
            <a:endParaRPr lang="zh-CN" altLang="en-US" sz="2400" dirty="0" smtClean="0"/>
          </a:p>
          <a:p>
            <a:pPr eaLnBrk="1" hangingPunct="1">
              <a:lnSpc>
                <a:spcPct val="90000"/>
              </a:lnSpc>
              <a:buFont typeface="Wingdings" pitchFamily="2" charset="2"/>
              <a:buNone/>
            </a:pPr>
            <a:r>
              <a:rPr lang="en-US" altLang="zh-CN" sz="2400" dirty="0" smtClean="0"/>
              <a:t>[X-Y]</a:t>
            </a:r>
            <a:r>
              <a:rPr lang="zh-CN" altLang="en-US" sz="2400" baseline="-30000" dirty="0" smtClean="0"/>
              <a:t>补 </a:t>
            </a:r>
            <a:r>
              <a:rPr lang="en-US" altLang="zh-CN" sz="2400" dirty="0" smtClean="0"/>
              <a:t>=[X]</a:t>
            </a:r>
            <a:r>
              <a:rPr lang="zh-CN" altLang="en-US" sz="2400" baseline="-30000" dirty="0" smtClean="0"/>
              <a:t>补</a:t>
            </a:r>
            <a:r>
              <a:rPr lang="en-US" altLang="zh-CN" sz="2400" dirty="0" smtClean="0"/>
              <a:t>+[-Y]</a:t>
            </a:r>
            <a:r>
              <a:rPr lang="zh-CN" altLang="en-US" sz="2400" baseline="-30000" dirty="0" smtClean="0"/>
              <a:t>补</a:t>
            </a:r>
            <a:endParaRPr lang="zh-CN" altLang="en-US" sz="2400" dirty="0" smtClean="0"/>
          </a:p>
          <a:p>
            <a:pPr eaLnBrk="1" hangingPunct="1">
              <a:lnSpc>
                <a:spcPct val="90000"/>
              </a:lnSpc>
            </a:pPr>
            <a:endParaRPr lang="en-US" altLang="zh-CN" sz="2600" dirty="0" smtClean="0">
              <a:solidFill>
                <a:schemeClr val="folHlink"/>
              </a:solidFill>
            </a:endParaRPr>
          </a:p>
          <a:p>
            <a:pPr marL="109728" indent="0" eaLnBrk="1" hangingPunct="1">
              <a:lnSpc>
                <a:spcPct val="90000"/>
              </a:lnSpc>
              <a:buNone/>
            </a:pPr>
            <a:r>
              <a:rPr lang="zh-CN" altLang="en-US" sz="2400" dirty="0" smtClean="0"/>
              <a:t>例子（</a:t>
            </a:r>
            <a:r>
              <a:rPr lang="en-US" altLang="zh-CN" sz="2400" dirty="0" smtClean="0"/>
              <a:t>5</a:t>
            </a:r>
            <a:r>
              <a:rPr lang="zh-CN" altLang="en-US" sz="2400" dirty="0" smtClean="0"/>
              <a:t>比特表示，</a:t>
            </a:r>
            <a:r>
              <a:rPr lang="en-US" altLang="zh-CN" sz="2400" dirty="0" smtClean="0"/>
              <a:t>n=4</a:t>
            </a:r>
            <a:r>
              <a:rPr lang="zh-CN" altLang="en-US" sz="2400" dirty="0" smtClean="0"/>
              <a:t>）</a:t>
            </a:r>
            <a:endParaRPr lang="en-US" altLang="zh-CN" sz="2400" dirty="0" smtClean="0"/>
          </a:p>
          <a:p>
            <a:pPr eaLnBrk="1" hangingPunct="1">
              <a:lnSpc>
                <a:spcPct val="90000"/>
              </a:lnSpc>
              <a:buFont typeface="Wingdings" pitchFamily="2" charset="2"/>
              <a:buNone/>
            </a:pPr>
            <a:r>
              <a:rPr lang="zh-CN" altLang="en-US" sz="2400" dirty="0" smtClean="0"/>
              <a:t>已知</a:t>
            </a:r>
            <a:r>
              <a:rPr lang="en-US" altLang="zh-CN" sz="2400" dirty="0" smtClean="0"/>
              <a:t>X=9</a:t>
            </a:r>
            <a:r>
              <a:rPr lang="zh-CN" altLang="en-US" sz="2400" dirty="0" smtClean="0"/>
              <a:t>，</a:t>
            </a:r>
            <a:r>
              <a:rPr lang="en-US" altLang="zh-CN" sz="2400" dirty="0" smtClean="0"/>
              <a:t>Y=3</a:t>
            </a:r>
            <a:r>
              <a:rPr lang="zh-CN" altLang="en-US" sz="2400" dirty="0" smtClean="0"/>
              <a:t>，求</a:t>
            </a:r>
            <a:r>
              <a:rPr lang="en-US" altLang="zh-CN" sz="2400" dirty="0" smtClean="0"/>
              <a:t>[X+Y]</a:t>
            </a:r>
            <a:r>
              <a:rPr lang="zh-CN" altLang="en-US" sz="2400" baseline="-30000" dirty="0" smtClean="0"/>
              <a:t>补</a:t>
            </a:r>
            <a:r>
              <a:rPr lang="zh-CN" altLang="en-US" sz="2400" dirty="0" smtClean="0"/>
              <a:t>， </a:t>
            </a:r>
            <a:r>
              <a:rPr lang="en-US" altLang="zh-CN" sz="2400" dirty="0" smtClean="0"/>
              <a:t>[X-Y]</a:t>
            </a:r>
            <a:r>
              <a:rPr lang="zh-CN" altLang="en-US" sz="2400" baseline="-30000" dirty="0" smtClean="0"/>
              <a:t>补</a:t>
            </a:r>
            <a:r>
              <a:rPr lang="zh-CN" altLang="en-US" sz="2400" dirty="0" smtClean="0"/>
              <a:t>， </a:t>
            </a:r>
            <a:r>
              <a:rPr lang="en-US" altLang="zh-CN" sz="2400" dirty="0" smtClean="0"/>
              <a:t>[Y-X]</a:t>
            </a:r>
            <a:r>
              <a:rPr lang="zh-CN" altLang="en-US" sz="2400" baseline="-30000" dirty="0" smtClean="0"/>
              <a:t>补</a:t>
            </a:r>
            <a:r>
              <a:rPr lang="zh-CN" altLang="en-US" sz="2400" dirty="0" smtClean="0"/>
              <a:t>。</a:t>
            </a:r>
            <a:endParaRPr lang="en-US" altLang="zh-CN" sz="2400" dirty="0" smtClean="0"/>
          </a:p>
          <a:p>
            <a:pPr eaLnBrk="1" hangingPunct="1">
              <a:lnSpc>
                <a:spcPct val="90000"/>
              </a:lnSpc>
              <a:buFont typeface="Wingdings" pitchFamily="2" charset="2"/>
              <a:buNone/>
            </a:pPr>
            <a:endParaRPr lang="zh-CN" altLang="en-US" sz="2400" dirty="0" smtClean="0"/>
          </a:p>
          <a:p>
            <a:pPr eaLnBrk="1" hangingPunct="1">
              <a:lnSpc>
                <a:spcPct val="90000"/>
              </a:lnSpc>
              <a:buFont typeface="Wingdings" pitchFamily="2" charset="2"/>
              <a:buNone/>
            </a:pPr>
            <a:r>
              <a:rPr lang="zh-CN" altLang="en-US" sz="2400" dirty="0" smtClean="0"/>
              <a:t>解：</a:t>
            </a:r>
            <a:r>
              <a:rPr lang="en-US" altLang="zh-CN" sz="2400" dirty="0" smtClean="0"/>
              <a:t>[X+Y]</a:t>
            </a:r>
            <a:r>
              <a:rPr lang="zh-CN" altLang="en-US" sz="2400" baseline="-30000" dirty="0" smtClean="0"/>
              <a:t>补</a:t>
            </a:r>
            <a:r>
              <a:rPr lang="en-US" altLang="zh-CN" sz="2400" dirty="0" smtClean="0"/>
              <a:t>= [X]</a:t>
            </a:r>
            <a:r>
              <a:rPr lang="zh-CN" altLang="en-US" sz="2400" baseline="-30000" dirty="0" smtClean="0"/>
              <a:t>补</a:t>
            </a:r>
            <a:r>
              <a:rPr lang="en-US" altLang="zh-CN" sz="2400" dirty="0" smtClean="0"/>
              <a:t>+[Y]</a:t>
            </a:r>
            <a:r>
              <a:rPr lang="zh-CN" altLang="en-US" sz="2400" baseline="-30000" dirty="0" smtClean="0"/>
              <a:t>补</a:t>
            </a:r>
            <a:r>
              <a:rPr lang="en-US" altLang="zh-CN" sz="2400" dirty="0" smtClean="0"/>
              <a:t>=01001+00011=01100</a:t>
            </a:r>
          </a:p>
          <a:p>
            <a:pPr eaLnBrk="1" hangingPunct="1">
              <a:lnSpc>
                <a:spcPct val="90000"/>
              </a:lnSpc>
              <a:buFont typeface="Wingdings" pitchFamily="2" charset="2"/>
              <a:buNone/>
            </a:pPr>
            <a:r>
              <a:rPr lang="en-US" altLang="zh-CN" sz="2400" dirty="0" smtClean="0"/>
              <a:t>      [X-Y]</a:t>
            </a:r>
            <a:r>
              <a:rPr lang="zh-CN" altLang="en-US" sz="2400" baseline="-30000" dirty="0" smtClean="0"/>
              <a:t>补 </a:t>
            </a:r>
            <a:r>
              <a:rPr lang="en-US" altLang="zh-CN" sz="2400" dirty="0" smtClean="0"/>
              <a:t>=[X]</a:t>
            </a:r>
            <a:r>
              <a:rPr lang="zh-CN" altLang="en-US" sz="2400" baseline="-30000" dirty="0" smtClean="0"/>
              <a:t>补</a:t>
            </a:r>
            <a:r>
              <a:rPr lang="en-US" altLang="zh-CN" sz="2400" dirty="0" smtClean="0"/>
              <a:t>+[-Y]</a:t>
            </a:r>
            <a:r>
              <a:rPr lang="zh-CN" altLang="en-US" sz="2400" baseline="-30000" dirty="0" smtClean="0"/>
              <a:t>补</a:t>
            </a:r>
            <a:r>
              <a:rPr lang="en-US" altLang="zh-CN" sz="2400" dirty="0" smtClean="0"/>
              <a:t>=01001+11101=</a:t>
            </a:r>
            <a:r>
              <a:rPr lang="en-US" altLang="zh-CN" sz="2400" dirty="0" smtClean="0">
                <a:solidFill>
                  <a:srgbClr val="FF0701"/>
                </a:solidFill>
              </a:rPr>
              <a:t>1</a:t>
            </a:r>
            <a:r>
              <a:rPr lang="en-US" altLang="zh-CN" sz="2400" dirty="0" smtClean="0"/>
              <a:t>00110</a:t>
            </a:r>
          </a:p>
          <a:p>
            <a:pPr eaLnBrk="1" hangingPunct="1">
              <a:lnSpc>
                <a:spcPct val="90000"/>
              </a:lnSpc>
              <a:buFont typeface="Wingdings" pitchFamily="2" charset="2"/>
              <a:buNone/>
            </a:pPr>
            <a:r>
              <a:rPr lang="en-US" altLang="zh-CN" sz="2400" dirty="0" smtClean="0"/>
              <a:t>      [Y-X]</a:t>
            </a:r>
            <a:r>
              <a:rPr lang="zh-CN" altLang="en-US" sz="2400" baseline="-30000" dirty="0" smtClean="0"/>
              <a:t>补 </a:t>
            </a:r>
            <a:r>
              <a:rPr lang="en-US" altLang="zh-CN" sz="2400" dirty="0" smtClean="0"/>
              <a:t>=[Y]</a:t>
            </a:r>
            <a:r>
              <a:rPr lang="zh-CN" altLang="en-US" sz="2400" baseline="-30000" dirty="0" smtClean="0"/>
              <a:t>补</a:t>
            </a:r>
            <a:r>
              <a:rPr lang="en-US" altLang="zh-CN" sz="2400" dirty="0" smtClean="0"/>
              <a:t>+[-X]</a:t>
            </a:r>
            <a:r>
              <a:rPr lang="zh-CN" altLang="en-US" sz="2400" baseline="-30000" dirty="0" smtClean="0"/>
              <a:t>补</a:t>
            </a:r>
            <a:r>
              <a:rPr lang="en-US" altLang="zh-CN" sz="2400" dirty="0" smtClean="0"/>
              <a:t>=00011+10111=11010</a:t>
            </a:r>
            <a:endParaRPr lang="en-US" altLang="zh-CN" sz="2400" dirty="0" smtClean="0">
              <a:solidFill>
                <a:schemeClr val="folHlink"/>
              </a:solidFill>
            </a:endParaRPr>
          </a:p>
        </p:txBody>
      </p:sp>
      <p:sp>
        <p:nvSpPr>
          <p:cNvPr id="11266" name="Rectangle 2"/>
          <p:cNvSpPr>
            <a:spLocks noGrp="1" noChangeArrowheads="1"/>
          </p:cNvSpPr>
          <p:nvPr>
            <p:ph type="title"/>
          </p:nvPr>
        </p:nvSpPr>
        <p:spPr/>
        <p:txBody>
          <a:bodyPr>
            <a:normAutofit/>
          </a:bodyPr>
          <a:lstStyle/>
          <a:p>
            <a:pPr eaLnBrk="1" hangingPunct="1"/>
            <a:r>
              <a:rPr lang="zh-CN" altLang="en-US" b="1" dirty="0" smtClean="0"/>
              <a:t>补码的性质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wipe(left)">
                                      <p:cBhvr>
                                        <p:cTn id="7" dur="500"/>
                                        <p:tgtEl>
                                          <p:spTgt spid="161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1795">
                                            <p:txEl>
                                              <p:pRg st="1" end="1"/>
                                            </p:txEl>
                                          </p:spTgt>
                                        </p:tgtEl>
                                        <p:attrNameLst>
                                          <p:attrName>style.visibility</p:attrName>
                                        </p:attrNameLst>
                                      </p:cBhvr>
                                      <p:to>
                                        <p:strVal val="visible"/>
                                      </p:to>
                                    </p:set>
                                    <p:animEffect transition="in" filter="wipe(left)">
                                      <p:cBhvr>
                                        <p:cTn id="12" dur="500"/>
                                        <p:tgtEl>
                                          <p:spTgt spid="161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1795">
                                            <p:txEl>
                                              <p:pRg st="2" end="2"/>
                                            </p:txEl>
                                          </p:spTgt>
                                        </p:tgtEl>
                                        <p:attrNameLst>
                                          <p:attrName>style.visibility</p:attrName>
                                        </p:attrNameLst>
                                      </p:cBhvr>
                                      <p:to>
                                        <p:strVal val="visible"/>
                                      </p:to>
                                    </p:set>
                                    <p:animEffect transition="in" filter="wipe(left)">
                                      <p:cBhvr>
                                        <p:cTn id="17" dur="500"/>
                                        <p:tgtEl>
                                          <p:spTgt spid="1617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1795">
                                            <p:txEl>
                                              <p:pRg st="4" end="4"/>
                                            </p:txEl>
                                          </p:spTgt>
                                        </p:tgtEl>
                                        <p:attrNameLst>
                                          <p:attrName>style.visibility</p:attrName>
                                        </p:attrNameLst>
                                      </p:cBhvr>
                                      <p:to>
                                        <p:strVal val="visible"/>
                                      </p:to>
                                    </p:set>
                                    <p:animEffect transition="in" filter="wipe(left)">
                                      <p:cBhvr>
                                        <p:cTn id="22" dur="500"/>
                                        <p:tgtEl>
                                          <p:spTgt spid="1617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1795">
                                            <p:txEl>
                                              <p:pRg st="5" end="5"/>
                                            </p:txEl>
                                          </p:spTgt>
                                        </p:tgtEl>
                                        <p:attrNameLst>
                                          <p:attrName>style.visibility</p:attrName>
                                        </p:attrNameLst>
                                      </p:cBhvr>
                                      <p:to>
                                        <p:strVal val="visible"/>
                                      </p:to>
                                    </p:set>
                                    <p:animEffect transition="in" filter="wipe(left)">
                                      <p:cBhvr>
                                        <p:cTn id="27" dur="500"/>
                                        <p:tgtEl>
                                          <p:spTgt spid="16179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1795">
                                            <p:txEl>
                                              <p:pRg st="7" end="7"/>
                                            </p:txEl>
                                          </p:spTgt>
                                        </p:tgtEl>
                                        <p:attrNameLst>
                                          <p:attrName>style.visibility</p:attrName>
                                        </p:attrNameLst>
                                      </p:cBhvr>
                                      <p:to>
                                        <p:strVal val="visible"/>
                                      </p:to>
                                    </p:set>
                                    <p:animEffect transition="in" filter="wipe(left)">
                                      <p:cBhvr>
                                        <p:cTn id="32" dur="500"/>
                                        <p:tgtEl>
                                          <p:spTgt spid="161795">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1795">
                                            <p:txEl>
                                              <p:pRg st="8" end="8"/>
                                            </p:txEl>
                                          </p:spTgt>
                                        </p:tgtEl>
                                        <p:attrNameLst>
                                          <p:attrName>style.visibility</p:attrName>
                                        </p:attrNameLst>
                                      </p:cBhvr>
                                      <p:to>
                                        <p:strVal val="visible"/>
                                      </p:to>
                                    </p:set>
                                    <p:animEffect transition="in" filter="wipe(left)">
                                      <p:cBhvr>
                                        <p:cTn id="37" dur="500"/>
                                        <p:tgtEl>
                                          <p:spTgt spid="161795">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1795">
                                            <p:txEl>
                                              <p:pRg st="9" end="9"/>
                                            </p:txEl>
                                          </p:spTgt>
                                        </p:tgtEl>
                                        <p:attrNameLst>
                                          <p:attrName>style.visibility</p:attrName>
                                        </p:attrNameLst>
                                      </p:cBhvr>
                                      <p:to>
                                        <p:strVal val="visible"/>
                                      </p:to>
                                    </p:set>
                                    <p:animEffect transition="in" filter="wipe(left)">
                                      <p:cBhvr>
                                        <p:cTn id="42" dur="500"/>
                                        <p:tgtEl>
                                          <p:spTgt spid="1617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1" name="Rectangle 3"/>
          <p:cNvSpPr>
            <a:spLocks noGrp="1" noChangeArrowheads="1"/>
          </p:cNvSpPr>
          <p:nvPr>
            <p:ph idx="1"/>
          </p:nvPr>
        </p:nvSpPr>
        <p:spPr>
          <a:xfrm>
            <a:off x="457200" y="260648"/>
            <a:ext cx="8229600" cy="5746643"/>
          </a:xfrm>
        </p:spPr>
        <p:txBody>
          <a:bodyPr/>
          <a:lstStyle/>
          <a:p>
            <a:pPr marL="457200" indent="-457200"/>
            <a:endParaRPr lang="en-US" altLang="zh-CN" dirty="0" smtClean="0"/>
          </a:p>
          <a:p>
            <a:pPr marL="457200" indent="-457200"/>
            <a:endParaRPr lang="en-US" altLang="zh-CN" dirty="0"/>
          </a:p>
          <a:p>
            <a:pPr marL="457200" indent="-457200"/>
            <a:r>
              <a:rPr lang="zh-CN" altLang="en-US" dirty="0" smtClean="0"/>
              <a:t>补码</a:t>
            </a:r>
            <a:r>
              <a:rPr lang="zh-CN" altLang="en-US" dirty="0"/>
              <a:t>的一个重要特点是它可以直接进行加减法运算，并且计算简单，因此计算机中基本采用补码加减法。</a:t>
            </a:r>
            <a:endParaRPr lang="en-US" altLang="zh-CN" dirty="0"/>
          </a:p>
          <a:p>
            <a:pPr marL="457200" indent="-457200"/>
            <a:endParaRPr lang="zh-CN" altLang="en-US" dirty="0"/>
          </a:p>
          <a:p>
            <a:pPr marL="457200" indent="-457200"/>
            <a:r>
              <a:rPr lang="zh-CN" altLang="en-US" dirty="0"/>
              <a:t>运算规则：</a:t>
            </a:r>
            <a:endParaRPr lang="en-US" altLang="zh-CN" dirty="0"/>
          </a:p>
          <a:p>
            <a:pPr marL="598932" lvl="1" indent="-342900"/>
            <a:r>
              <a:rPr lang="zh-CN" altLang="en-US" dirty="0"/>
              <a:t>参与运算的操作数用补码表示，符号位作为数的一部分直接参与运算，所得即为补码表示的运算结果。</a:t>
            </a:r>
            <a:endParaRPr lang="en-US" altLang="zh-CN" dirty="0"/>
          </a:p>
          <a:p>
            <a:pPr marL="598932" lvl="1" indent="-342900"/>
            <a:r>
              <a:rPr lang="zh-CN" altLang="en-US" dirty="0"/>
              <a:t>若操作码为加，则两数直接相加；</a:t>
            </a:r>
            <a:endParaRPr lang="en-US" altLang="zh-CN" dirty="0"/>
          </a:p>
          <a:p>
            <a:pPr marL="598932" lvl="1" indent="-342900"/>
            <a:r>
              <a:rPr lang="zh-CN" altLang="en-US" dirty="0"/>
              <a:t>若操作码为减，则将减数变补后再与被减数相加。</a:t>
            </a:r>
          </a:p>
        </p:txBody>
      </p:sp>
    </p:spTree>
    <p:custDataLst>
      <p:tags r:id="rId1"/>
    </p:custDataLst>
    <p:extLst>
      <p:ext uri="{BB962C8B-B14F-4D97-AF65-F5344CB8AC3E}">
        <p14:creationId xmlns:p14="http://schemas.microsoft.com/office/powerpoint/2010/main" val="11670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5651">
                                            <p:txEl>
                                              <p:pRg st="2" end="2"/>
                                            </p:txEl>
                                          </p:spTgt>
                                        </p:tgtEl>
                                        <p:attrNameLst>
                                          <p:attrName>style.visibility</p:attrName>
                                        </p:attrNameLst>
                                      </p:cBhvr>
                                      <p:to>
                                        <p:strVal val="visible"/>
                                      </p:to>
                                    </p:set>
                                    <p:animEffect transition="in" filter="wipe(left)">
                                      <p:cBhvr>
                                        <p:cTn id="7" dur="500"/>
                                        <p:tgtEl>
                                          <p:spTgt spid="15565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5651">
                                            <p:txEl>
                                              <p:pRg st="4" end="4"/>
                                            </p:txEl>
                                          </p:spTgt>
                                        </p:tgtEl>
                                        <p:attrNameLst>
                                          <p:attrName>style.visibility</p:attrName>
                                        </p:attrNameLst>
                                      </p:cBhvr>
                                      <p:to>
                                        <p:strVal val="visible"/>
                                      </p:to>
                                    </p:set>
                                    <p:animEffect transition="in" filter="wipe(left)">
                                      <p:cBhvr>
                                        <p:cTn id="12" dur="500"/>
                                        <p:tgtEl>
                                          <p:spTgt spid="155651">
                                            <p:txEl>
                                              <p:pRg st="4" end="4"/>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55651">
                                            <p:txEl>
                                              <p:pRg st="5" end="5"/>
                                            </p:txEl>
                                          </p:spTgt>
                                        </p:tgtEl>
                                        <p:attrNameLst>
                                          <p:attrName>style.visibility</p:attrName>
                                        </p:attrNameLst>
                                      </p:cBhvr>
                                      <p:to>
                                        <p:strVal val="visible"/>
                                      </p:to>
                                    </p:set>
                                    <p:animEffect transition="in" filter="wipe(left)">
                                      <p:cBhvr>
                                        <p:cTn id="15" dur="500"/>
                                        <p:tgtEl>
                                          <p:spTgt spid="155651">
                                            <p:txEl>
                                              <p:pRg st="5" end="5"/>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55651">
                                            <p:txEl>
                                              <p:pRg st="6" end="6"/>
                                            </p:txEl>
                                          </p:spTgt>
                                        </p:tgtEl>
                                        <p:attrNameLst>
                                          <p:attrName>style.visibility</p:attrName>
                                        </p:attrNameLst>
                                      </p:cBhvr>
                                      <p:to>
                                        <p:strVal val="visible"/>
                                      </p:to>
                                    </p:set>
                                    <p:animEffect transition="in" filter="wipe(left)">
                                      <p:cBhvr>
                                        <p:cTn id="18" dur="500"/>
                                        <p:tgtEl>
                                          <p:spTgt spid="155651">
                                            <p:txEl>
                                              <p:pRg st="6" end="6"/>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55651">
                                            <p:txEl>
                                              <p:pRg st="7" end="7"/>
                                            </p:txEl>
                                          </p:spTgt>
                                        </p:tgtEl>
                                        <p:attrNameLst>
                                          <p:attrName>style.visibility</p:attrName>
                                        </p:attrNameLst>
                                      </p:cBhvr>
                                      <p:to>
                                        <p:strVal val="visible"/>
                                      </p:to>
                                    </p:set>
                                    <p:animEffect transition="in" filter="wipe(left)">
                                      <p:cBhvr>
                                        <p:cTn id="21" dur="500"/>
                                        <p:tgtEl>
                                          <p:spTgt spid="1556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normAutofit lnSpcReduction="10000"/>
          </a:bodyPr>
          <a:lstStyle/>
          <a:p>
            <a:pPr eaLnBrk="1" hangingPunct="1"/>
            <a:r>
              <a:rPr lang="zh-CN" altLang="en-US" sz="2800" dirty="0" smtClean="0">
                <a:latin typeface="+mn-ea"/>
              </a:rPr>
              <a:t>计算机的基本功能是进行数值运算以及对信息进行加工处理。在计算机内部，各种数值和信息都采用了数字化编码，即用最简单的二进制数码来表示。</a:t>
            </a:r>
            <a:endParaRPr lang="en-US" altLang="zh-CN" sz="2800" dirty="0" smtClean="0">
              <a:latin typeface="+mn-ea"/>
            </a:endParaRPr>
          </a:p>
          <a:p>
            <a:pPr eaLnBrk="1" hangingPunct="1"/>
            <a:endParaRPr lang="zh-CN" altLang="en-US" sz="2800" dirty="0" smtClean="0">
              <a:latin typeface="+mn-ea"/>
            </a:endParaRPr>
          </a:p>
          <a:p>
            <a:pPr eaLnBrk="1" hangingPunct="1"/>
            <a:r>
              <a:rPr lang="zh-CN" altLang="en-US" sz="2800" dirty="0" smtClean="0">
                <a:latin typeface="+mn-ea"/>
              </a:rPr>
              <a:t>本讲主要介绍常用的进位计数制、二进制运算、无符号数和带符号数的表示方法、数的定点与浮点表示方法、常见信息的编码方法等。</a:t>
            </a:r>
            <a:endParaRPr lang="en-US" altLang="zh-CN" sz="2800" dirty="0" smtClean="0">
              <a:latin typeface="+mn-ea"/>
            </a:endParaRPr>
          </a:p>
          <a:p>
            <a:pPr eaLnBrk="1" hangingPunct="1"/>
            <a:endParaRPr lang="zh-CN" altLang="en-US" sz="2800" dirty="0" smtClean="0">
              <a:latin typeface="+mn-ea"/>
            </a:endParaRPr>
          </a:p>
          <a:p>
            <a:pPr eaLnBrk="1" hangingPunct="1"/>
            <a:r>
              <a:rPr lang="zh-CN" altLang="en-US" sz="2800" dirty="0" smtClean="0">
                <a:latin typeface="+mn-ea"/>
              </a:rPr>
              <a:t>熟悉和掌握本章的内容是进行运算器设计的基础和学习计算机系统原理的最基本要求。</a:t>
            </a:r>
          </a:p>
        </p:txBody>
      </p:sp>
      <p:sp>
        <p:nvSpPr>
          <p:cNvPr id="7170" name="Rectangle 2"/>
          <p:cNvSpPr>
            <a:spLocks noGrp="1" noChangeArrowheads="1"/>
          </p:cNvSpPr>
          <p:nvPr>
            <p:ph type="title"/>
          </p:nvPr>
        </p:nvSpPr>
        <p:spPr/>
        <p:txBody>
          <a:bodyPr>
            <a:normAutofit/>
          </a:bodyPr>
          <a:lstStyle/>
          <a:p>
            <a:pPr eaLnBrk="1" hangingPunct="1"/>
            <a:r>
              <a:rPr lang="zh-CN" altLang="en-US" dirty="0">
                <a:latin typeface="+mj-ea"/>
              </a:rPr>
              <a:t>数据表示</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3" name="Rectangle 3"/>
          <p:cNvSpPr>
            <a:spLocks noGrp="1" noChangeArrowheads="1"/>
          </p:cNvSpPr>
          <p:nvPr>
            <p:ph idx="1"/>
          </p:nvPr>
        </p:nvSpPr>
        <p:spPr/>
        <p:txBody>
          <a:bodyPr>
            <a:normAutofit lnSpcReduction="10000"/>
          </a:bodyPr>
          <a:lstStyle/>
          <a:p>
            <a:pPr>
              <a:lnSpc>
                <a:spcPct val="110000"/>
              </a:lnSpc>
              <a:spcBef>
                <a:spcPct val="50000"/>
              </a:spcBef>
              <a:buClrTx/>
            </a:pPr>
            <a:r>
              <a:rPr lang="zh-CN" altLang="en-US" sz="2800" dirty="0" smtClean="0">
                <a:latin typeface="Times New Roman" pitchFamily="18" charset="0"/>
              </a:rPr>
              <a:t>溢出</a:t>
            </a:r>
            <a:r>
              <a:rPr lang="zh-CN" altLang="en-US" sz="2800" dirty="0">
                <a:solidFill>
                  <a:schemeClr val="folHlink"/>
                </a:solidFill>
              </a:rPr>
              <a:t>指运算结果大于机器所能表示的最大正数或小于机器所能表示的最小负数</a:t>
            </a:r>
            <a:r>
              <a:rPr lang="zh-CN" altLang="en-US" sz="2800" dirty="0" smtClean="0">
                <a:solidFill>
                  <a:schemeClr val="folHlink"/>
                </a:solidFill>
              </a:rPr>
              <a:t>。</a:t>
            </a:r>
            <a:endParaRPr lang="en-US" altLang="zh-CN" sz="2800" dirty="0" smtClean="0">
              <a:solidFill>
                <a:schemeClr val="folHlink"/>
              </a:solidFill>
            </a:endParaRPr>
          </a:p>
          <a:p>
            <a:pPr lvl="1">
              <a:lnSpc>
                <a:spcPct val="110000"/>
              </a:lnSpc>
            </a:pPr>
            <a:r>
              <a:rPr lang="zh-CN" altLang="en-US" dirty="0"/>
              <a:t>正溢：两个正数相加后结果超出允许的表示范围。两个正数相加得到</a:t>
            </a:r>
            <a:r>
              <a:rPr lang="zh-CN" altLang="en-US" dirty="0" smtClean="0"/>
              <a:t>负数</a:t>
            </a:r>
            <a:endParaRPr lang="zh-CN" altLang="en-US" dirty="0"/>
          </a:p>
          <a:p>
            <a:pPr lvl="1">
              <a:lnSpc>
                <a:spcPct val="110000"/>
              </a:lnSpc>
            </a:pPr>
            <a:r>
              <a:rPr lang="zh-CN" altLang="en-US" dirty="0"/>
              <a:t>负溢：两个负数相加后结果超出允许的表示范围。两个负数相加得正数</a:t>
            </a:r>
          </a:p>
          <a:p>
            <a:pPr lvl="1">
              <a:spcBef>
                <a:spcPct val="50000"/>
              </a:spcBef>
              <a:buClrTx/>
            </a:pPr>
            <a:endParaRPr lang="zh-CN" altLang="en-US" sz="2400" dirty="0" smtClean="0">
              <a:latin typeface="Times New Roman" pitchFamily="18" charset="0"/>
            </a:endParaRPr>
          </a:p>
          <a:p>
            <a:pPr>
              <a:spcBef>
                <a:spcPct val="50000"/>
              </a:spcBef>
              <a:buClrTx/>
            </a:pPr>
            <a:r>
              <a:rPr lang="zh-CN" altLang="en-US" sz="2800" dirty="0" smtClean="0">
                <a:latin typeface="Times New Roman" pitchFamily="18" charset="0"/>
              </a:rPr>
              <a:t>机器数字长</a:t>
            </a:r>
            <a:r>
              <a:rPr lang="en-US" altLang="zh-CN" sz="2800" dirty="0" smtClean="0">
                <a:latin typeface="Times New Roman" pitchFamily="18" charset="0"/>
              </a:rPr>
              <a:t>8</a:t>
            </a:r>
            <a:r>
              <a:rPr lang="zh-CN" altLang="en-US" sz="2800" dirty="0" smtClean="0">
                <a:latin typeface="Times New Roman" pitchFamily="18" charset="0"/>
              </a:rPr>
              <a:t>位，其中含</a:t>
            </a:r>
            <a:r>
              <a:rPr lang="en-US" altLang="zh-CN" sz="2800" dirty="0" smtClean="0">
                <a:latin typeface="Times New Roman" pitchFamily="18" charset="0"/>
              </a:rPr>
              <a:t>1</a:t>
            </a:r>
            <a:r>
              <a:rPr lang="zh-CN" altLang="en-US" sz="2800" dirty="0" smtClean="0">
                <a:latin typeface="Times New Roman" pitchFamily="18" charset="0"/>
              </a:rPr>
              <a:t>位数符，补码运算，定点整数表示范围为：</a:t>
            </a:r>
          </a:p>
          <a:p>
            <a:pPr eaLnBrk="1" hangingPunct="1">
              <a:spcBef>
                <a:spcPct val="50000"/>
              </a:spcBef>
              <a:buClrTx/>
              <a:buFontTx/>
              <a:buNone/>
            </a:pPr>
            <a:r>
              <a:rPr lang="zh-CN" altLang="en-US" sz="2800" dirty="0" smtClean="0">
                <a:solidFill>
                  <a:schemeClr val="tx2"/>
                </a:solidFill>
                <a:latin typeface="Times New Roman" pitchFamily="18" charset="0"/>
              </a:rPr>
              <a:t>            </a:t>
            </a:r>
            <a:r>
              <a:rPr lang="en-US" altLang="zh-CN" sz="2800" dirty="0" smtClean="0">
                <a:solidFill>
                  <a:schemeClr val="tx2"/>
                </a:solidFill>
                <a:latin typeface="Times New Roman" pitchFamily="18" charset="0"/>
              </a:rPr>
              <a:t>-128 ~ +127 </a:t>
            </a:r>
            <a:r>
              <a:rPr lang="zh-CN" altLang="en-US" sz="2800" dirty="0" smtClean="0">
                <a:solidFill>
                  <a:schemeClr val="tx2"/>
                </a:solidFill>
                <a:latin typeface="Times New Roman" pitchFamily="18" charset="0"/>
              </a:rPr>
              <a:t>（</a:t>
            </a:r>
            <a:r>
              <a:rPr lang="en-US" altLang="zh-CN" sz="2800" dirty="0" smtClean="0">
                <a:solidFill>
                  <a:schemeClr val="tx2"/>
                </a:solidFill>
                <a:latin typeface="Times New Roman" pitchFamily="18" charset="0"/>
              </a:rPr>
              <a:t>10000000~ 01111111</a:t>
            </a:r>
            <a:r>
              <a:rPr lang="zh-CN" altLang="en-US" sz="2800" dirty="0" smtClean="0">
                <a:solidFill>
                  <a:schemeClr val="tx2"/>
                </a:solidFill>
                <a:latin typeface="Times New Roman" pitchFamily="18" charset="0"/>
              </a:rPr>
              <a:t>）</a:t>
            </a:r>
          </a:p>
        </p:txBody>
      </p:sp>
      <p:sp>
        <p:nvSpPr>
          <p:cNvPr id="163842" name="Rectangle 2"/>
          <p:cNvSpPr>
            <a:spLocks noGrp="1" noChangeArrowheads="1"/>
          </p:cNvSpPr>
          <p:nvPr>
            <p:ph type="title"/>
          </p:nvPr>
        </p:nvSpPr>
        <p:spPr/>
        <p:txBody>
          <a:bodyPr>
            <a:normAutofit/>
          </a:bodyPr>
          <a:lstStyle/>
          <a:p>
            <a:pPr eaLnBrk="1" hangingPunct="1"/>
            <a:r>
              <a:rPr lang="zh-CN" altLang="en-US" b="1" dirty="0" smtClean="0"/>
              <a:t>溢出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63842"/>
                                        </p:tgtEl>
                                        <p:attrNameLst>
                                          <p:attrName>style.visibility</p:attrName>
                                        </p:attrNameLst>
                                      </p:cBhvr>
                                      <p:to>
                                        <p:strVal val="visible"/>
                                      </p:to>
                                    </p:set>
                                    <p:animEffect transition="in" filter="blinds(vertical)">
                                      <p:cBhvr>
                                        <p:cTn id="7" dur="500"/>
                                        <p:tgtEl>
                                          <p:spTgt spid="163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43">
                                            <p:txEl>
                                              <p:pRg st="0" end="0"/>
                                            </p:txEl>
                                          </p:spTgt>
                                        </p:tgtEl>
                                        <p:attrNameLst>
                                          <p:attrName>style.visibility</p:attrName>
                                        </p:attrNameLst>
                                      </p:cBhvr>
                                      <p:to>
                                        <p:strVal val="visible"/>
                                      </p:to>
                                    </p:set>
                                    <p:animEffect transition="in" filter="wipe(left)">
                                      <p:cBhvr>
                                        <p:cTn id="12" dur="500"/>
                                        <p:tgtEl>
                                          <p:spTgt spid="163843">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63843">
                                            <p:txEl>
                                              <p:pRg st="1" end="1"/>
                                            </p:txEl>
                                          </p:spTgt>
                                        </p:tgtEl>
                                        <p:attrNameLst>
                                          <p:attrName>style.visibility</p:attrName>
                                        </p:attrNameLst>
                                      </p:cBhvr>
                                      <p:to>
                                        <p:strVal val="visible"/>
                                      </p:to>
                                    </p:set>
                                    <p:animEffect transition="in" filter="wipe(left)">
                                      <p:cBhvr>
                                        <p:cTn id="15" dur="500"/>
                                        <p:tgtEl>
                                          <p:spTgt spid="163843">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3843">
                                            <p:txEl>
                                              <p:pRg st="2" end="2"/>
                                            </p:txEl>
                                          </p:spTgt>
                                        </p:tgtEl>
                                        <p:attrNameLst>
                                          <p:attrName>style.visibility</p:attrName>
                                        </p:attrNameLst>
                                      </p:cBhvr>
                                      <p:to>
                                        <p:strVal val="visible"/>
                                      </p:to>
                                    </p:set>
                                    <p:animEffect transition="in" filter="wipe(left)">
                                      <p:cBhvr>
                                        <p:cTn id="18" dur="500"/>
                                        <p:tgtEl>
                                          <p:spTgt spid="163843">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63843">
                                            <p:txEl>
                                              <p:pRg st="4" end="4"/>
                                            </p:txEl>
                                          </p:spTgt>
                                        </p:tgtEl>
                                        <p:attrNameLst>
                                          <p:attrName>style.visibility</p:attrName>
                                        </p:attrNameLst>
                                      </p:cBhvr>
                                      <p:to>
                                        <p:strVal val="visible"/>
                                      </p:to>
                                    </p:set>
                                    <p:animEffect transition="in" filter="wipe(left)">
                                      <p:cBhvr>
                                        <p:cTn id="23" dur="500"/>
                                        <p:tgtEl>
                                          <p:spTgt spid="16384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63843">
                                            <p:txEl>
                                              <p:pRg st="5" end="5"/>
                                            </p:txEl>
                                          </p:spTgt>
                                        </p:tgtEl>
                                        <p:attrNameLst>
                                          <p:attrName>style.visibility</p:attrName>
                                        </p:attrNameLst>
                                      </p:cBhvr>
                                      <p:to>
                                        <p:strVal val="visible"/>
                                      </p:to>
                                    </p:set>
                                    <p:animEffect transition="in" filter="wipe(left)">
                                      <p:cBhvr>
                                        <p:cTn id="28" dur="500"/>
                                        <p:tgtEl>
                                          <p:spTgt spid="1638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autoUpdateAnimBg="0"/>
      <p:bldP spid="16384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19" name="Rectangle 3"/>
          <p:cNvSpPr>
            <a:spLocks noGrp="1" noChangeArrowheads="1"/>
          </p:cNvSpPr>
          <p:nvPr>
            <p:ph idx="1"/>
          </p:nvPr>
        </p:nvSpPr>
        <p:spPr/>
        <p:txBody>
          <a:bodyPr/>
          <a:lstStyle/>
          <a:p>
            <a:pPr eaLnBrk="1" hangingPunct="1"/>
            <a:r>
              <a:rPr lang="zh-CN" altLang="en-US" dirty="0" smtClean="0">
                <a:solidFill>
                  <a:schemeClr val="folHlink"/>
                </a:solidFill>
                <a:latin typeface="+mn-ea"/>
              </a:rPr>
              <a:t>例子</a:t>
            </a:r>
            <a:r>
              <a:rPr lang="en-US" altLang="zh-CN" dirty="0" smtClean="0">
                <a:solidFill>
                  <a:schemeClr val="folHlink"/>
                </a:solidFill>
                <a:latin typeface="+mn-ea"/>
              </a:rPr>
              <a:t> :  </a:t>
            </a:r>
            <a:r>
              <a:rPr lang="zh-CN" altLang="en-US" dirty="0" smtClean="0">
                <a:solidFill>
                  <a:schemeClr val="folHlink"/>
                </a:solidFill>
                <a:latin typeface="+mn-ea"/>
              </a:rPr>
              <a:t>计算 </a:t>
            </a:r>
            <a:r>
              <a:rPr lang="en-US" altLang="zh-CN" dirty="0" err="1" smtClean="0">
                <a:solidFill>
                  <a:schemeClr val="folHlink"/>
                </a:solidFill>
                <a:latin typeface="+mn-ea"/>
              </a:rPr>
              <a:t>x+y</a:t>
            </a:r>
            <a:endParaRPr lang="en-US" altLang="zh-CN" dirty="0" smtClean="0">
              <a:solidFill>
                <a:schemeClr val="folHlink"/>
              </a:solidFill>
              <a:latin typeface="+mn-ea"/>
            </a:endParaRPr>
          </a:p>
          <a:p>
            <a:pPr eaLnBrk="1" hangingPunct="1">
              <a:buFont typeface="Wingdings" pitchFamily="2" charset="2"/>
              <a:buNone/>
            </a:pPr>
            <a:r>
              <a:rPr lang="en-US" altLang="zh-CN" dirty="0" smtClean="0">
                <a:solidFill>
                  <a:schemeClr val="folHlink"/>
                </a:solidFill>
                <a:latin typeface="+mn-ea"/>
              </a:rPr>
              <a:t>  </a:t>
            </a:r>
            <a:r>
              <a:rPr lang="zh-CN" altLang="en-US" dirty="0" smtClean="0">
                <a:solidFill>
                  <a:schemeClr val="folHlink"/>
                </a:solidFill>
                <a:latin typeface="+mn-ea"/>
              </a:rPr>
              <a:t> </a:t>
            </a:r>
            <a:r>
              <a:rPr lang="en-US" altLang="zh-CN" dirty="0" smtClean="0">
                <a:solidFill>
                  <a:schemeClr val="folHlink"/>
                </a:solidFill>
                <a:latin typeface="+mn-ea"/>
              </a:rPr>
              <a:t>(1)x=-1011  y=(-1000) </a:t>
            </a:r>
          </a:p>
          <a:p>
            <a:pPr eaLnBrk="1" hangingPunct="1">
              <a:buFont typeface="Wingdings" pitchFamily="2" charset="2"/>
              <a:buNone/>
            </a:pPr>
            <a:r>
              <a:rPr lang="zh-CN" altLang="en-US" dirty="0" smtClean="0">
                <a:solidFill>
                  <a:schemeClr val="folHlink"/>
                </a:solidFill>
                <a:latin typeface="+mn-ea"/>
              </a:rPr>
              <a:t>   </a:t>
            </a:r>
            <a:r>
              <a:rPr lang="en-US" altLang="zh-CN" dirty="0" smtClean="0">
                <a:solidFill>
                  <a:schemeClr val="folHlink"/>
                </a:solidFill>
                <a:latin typeface="+mn-ea"/>
              </a:rPr>
              <a:t>(2)x=+1010  y=+1000</a:t>
            </a:r>
            <a:r>
              <a:rPr lang="zh-CN" altLang="en-US" dirty="0" smtClean="0">
                <a:solidFill>
                  <a:schemeClr val="folHlink"/>
                </a:solidFill>
                <a:latin typeface="+mn-ea"/>
              </a:rPr>
              <a:t>            </a:t>
            </a:r>
            <a:endParaRPr lang="en-US" altLang="zh-CN" sz="1700" dirty="0" smtClean="0">
              <a:solidFill>
                <a:schemeClr val="folHlink"/>
              </a:solidFill>
              <a:latin typeface="+mn-ea"/>
            </a:endParaRPr>
          </a:p>
          <a:p>
            <a:pPr eaLnBrk="1" hangingPunct="1">
              <a:buFont typeface="Wingdings" pitchFamily="2" charset="2"/>
              <a:buNone/>
            </a:pPr>
            <a:endParaRPr lang="en-US" altLang="zh-CN" dirty="0" smtClean="0">
              <a:latin typeface="+mn-ea"/>
            </a:endParaRPr>
          </a:p>
          <a:p>
            <a:pPr eaLnBrk="1" hangingPunct="1">
              <a:buFont typeface="Wingdings" pitchFamily="2" charset="2"/>
              <a:buNone/>
            </a:pPr>
            <a:r>
              <a:rPr lang="zh-CN" altLang="en-US" dirty="0" smtClean="0">
                <a:latin typeface="+mn-ea"/>
              </a:rPr>
              <a:t>解：             </a:t>
            </a:r>
            <a:r>
              <a:rPr lang="en-US" altLang="zh-CN" dirty="0" smtClean="0">
                <a:latin typeface="+mn-ea"/>
              </a:rPr>
              <a:t>10101</a:t>
            </a:r>
          </a:p>
          <a:p>
            <a:pPr eaLnBrk="1" hangingPunct="1">
              <a:buFont typeface="Wingdings" pitchFamily="2" charset="2"/>
              <a:buNone/>
            </a:pPr>
            <a:r>
              <a:rPr lang="en-US" altLang="zh-CN" dirty="0" smtClean="0">
                <a:latin typeface="+mn-ea"/>
              </a:rPr>
              <a:t>          +  </a:t>
            </a:r>
            <a:r>
              <a:rPr lang="zh-CN" altLang="en-US" dirty="0" smtClean="0">
                <a:latin typeface="+mn-ea"/>
              </a:rPr>
              <a:t> </a:t>
            </a:r>
            <a:r>
              <a:rPr lang="en-US" altLang="zh-CN" dirty="0" smtClean="0">
                <a:latin typeface="+mn-ea"/>
              </a:rPr>
              <a:t>   11000</a:t>
            </a:r>
          </a:p>
          <a:p>
            <a:pPr eaLnBrk="1" hangingPunct="1">
              <a:buFont typeface="Wingdings" pitchFamily="2" charset="2"/>
              <a:buNone/>
            </a:pPr>
            <a:r>
              <a:rPr lang="en-US" altLang="zh-CN" dirty="0" smtClean="0">
                <a:latin typeface="+mn-ea"/>
              </a:rPr>
              <a:t>               </a:t>
            </a:r>
            <a:r>
              <a:rPr lang="zh-CN" altLang="en-US" dirty="0" smtClean="0">
                <a:latin typeface="+mn-ea"/>
              </a:rPr>
              <a:t> </a:t>
            </a:r>
            <a:r>
              <a:rPr lang="en-US" altLang="zh-CN" dirty="0" smtClean="0">
                <a:latin typeface="+mn-ea"/>
              </a:rPr>
              <a:t>101101</a:t>
            </a:r>
          </a:p>
        </p:txBody>
      </p:sp>
      <p:sp>
        <p:nvSpPr>
          <p:cNvPr id="12290" name="Rectangle 2"/>
          <p:cNvSpPr>
            <a:spLocks noGrp="1" noChangeArrowheads="1"/>
          </p:cNvSpPr>
          <p:nvPr>
            <p:ph type="title"/>
          </p:nvPr>
        </p:nvSpPr>
        <p:spPr/>
        <p:txBody>
          <a:bodyPr>
            <a:normAutofit/>
          </a:bodyPr>
          <a:lstStyle/>
          <a:p>
            <a:pPr eaLnBrk="1" hangingPunct="1"/>
            <a:r>
              <a:rPr lang="zh-CN" altLang="en-US" b="1" dirty="0" smtClean="0"/>
              <a:t>例子</a:t>
            </a:r>
          </a:p>
        </p:txBody>
      </p:sp>
      <p:sp>
        <p:nvSpPr>
          <p:cNvPr id="12292" name="Line 4"/>
          <p:cNvSpPr>
            <a:spLocks noChangeShapeType="1"/>
          </p:cNvSpPr>
          <p:nvPr/>
        </p:nvSpPr>
        <p:spPr bwMode="auto">
          <a:xfrm>
            <a:off x="2816225" y="4643438"/>
            <a:ext cx="1890713" cy="0"/>
          </a:xfrm>
          <a:prstGeom prst="line">
            <a:avLst/>
          </a:prstGeom>
          <a:noFill/>
          <a:ln w="9525">
            <a:solidFill>
              <a:schemeClr val="tx1"/>
            </a:solidFill>
            <a:miter lim="800000"/>
            <a:headEnd/>
            <a:tailEnd/>
          </a:ln>
        </p:spPr>
        <p:txBody>
          <a:bodyPr wrap="none"/>
          <a:lstStyle/>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Effect transition="in" filter="wipe(left)">
                                      <p:cBhvr>
                                        <p:cTn id="7" dur="500"/>
                                        <p:tgtEl>
                                          <p:spTgt spid="162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2819">
                                            <p:txEl>
                                              <p:pRg st="1" end="1"/>
                                            </p:txEl>
                                          </p:spTgt>
                                        </p:tgtEl>
                                        <p:attrNameLst>
                                          <p:attrName>style.visibility</p:attrName>
                                        </p:attrNameLst>
                                      </p:cBhvr>
                                      <p:to>
                                        <p:strVal val="visible"/>
                                      </p:to>
                                    </p:set>
                                    <p:animEffect transition="in" filter="wipe(left)">
                                      <p:cBhvr>
                                        <p:cTn id="12" dur="500"/>
                                        <p:tgtEl>
                                          <p:spTgt spid="162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2819">
                                            <p:txEl>
                                              <p:pRg st="2" end="2"/>
                                            </p:txEl>
                                          </p:spTgt>
                                        </p:tgtEl>
                                        <p:attrNameLst>
                                          <p:attrName>style.visibility</p:attrName>
                                        </p:attrNameLst>
                                      </p:cBhvr>
                                      <p:to>
                                        <p:strVal val="visible"/>
                                      </p:to>
                                    </p:set>
                                    <p:animEffect transition="in" filter="wipe(left)">
                                      <p:cBhvr>
                                        <p:cTn id="17" dur="500"/>
                                        <p:tgtEl>
                                          <p:spTgt spid="162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2819">
                                            <p:txEl>
                                              <p:pRg st="4" end="4"/>
                                            </p:txEl>
                                          </p:spTgt>
                                        </p:tgtEl>
                                        <p:attrNameLst>
                                          <p:attrName>style.visibility</p:attrName>
                                        </p:attrNameLst>
                                      </p:cBhvr>
                                      <p:to>
                                        <p:strVal val="visible"/>
                                      </p:to>
                                    </p:set>
                                    <p:animEffect transition="in" filter="wipe(left)">
                                      <p:cBhvr>
                                        <p:cTn id="22" dur="500"/>
                                        <p:tgtEl>
                                          <p:spTgt spid="16281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2819">
                                            <p:txEl>
                                              <p:pRg st="5" end="5"/>
                                            </p:txEl>
                                          </p:spTgt>
                                        </p:tgtEl>
                                        <p:attrNameLst>
                                          <p:attrName>style.visibility</p:attrName>
                                        </p:attrNameLst>
                                      </p:cBhvr>
                                      <p:to>
                                        <p:strVal val="visible"/>
                                      </p:to>
                                    </p:set>
                                    <p:animEffect transition="in" filter="wipe(left)">
                                      <p:cBhvr>
                                        <p:cTn id="27" dur="500"/>
                                        <p:tgtEl>
                                          <p:spTgt spid="16281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2819">
                                            <p:txEl>
                                              <p:pRg st="6" end="6"/>
                                            </p:txEl>
                                          </p:spTgt>
                                        </p:tgtEl>
                                        <p:attrNameLst>
                                          <p:attrName>style.visibility</p:attrName>
                                        </p:attrNameLst>
                                      </p:cBhvr>
                                      <p:to>
                                        <p:strVal val="visible"/>
                                      </p:to>
                                    </p:set>
                                    <p:animEffect transition="in" filter="wipe(left)">
                                      <p:cBhvr>
                                        <p:cTn id="32" dur="500"/>
                                        <p:tgtEl>
                                          <p:spTgt spid="162819">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62819">
                                            <p:txEl>
                                              <p:pRg st="2" end="2"/>
                                            </p:txEl>
                                          </p:spTgt>
                                        </p:tgtEl>
                                        <p:attrNameLst>
                                          <p:attrName>style.visibility</p:attrName>
                                        </p:attrNameLst>
                                      </p:cBhvr>
                                      <p:to>
                                        <p:strVal val="visible"/>
                                      </p:to>
                                    </p:set>
                                    <p:animEffect transition="in" filter="blinds(horizontal)">
                                      <p:cBhvr>
                                        <p:cTn id="35" dur="500"/>
                                        <p:tgtEl>
                                          <p:spTgt spid="162819">
                                            <p:txEl>
                                              <p:pRg st="2" end="2"/>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62819">
                                            <p:txEl>
                                              <p:pRg st="5" end="5"/>
                                            </p:txEl>
                                          </p:spTgt>
                                        </p:tgtEl>
                                        <p:attrNameLst>
                                          <p:attrName>style.visibility</p:attrName>
                                        </p:attrNameLst>
                                      </p:cBhvr>
                                      <p:to>
                                        <p:strVal val="visible"/>
                                      </p:to>
                                    </p:set>
                                    <p:animEffect transition="in" filter="blinds(horizontal)">
                                      <p:cBhvr>
                                        <p:cTn id="38" dur="500"/>
                                        <p:tgtEl>
                                          <p:spTgt spid="162819">
                                            <p:txEl>
                                              <p:pRg st="5" end="5"/>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62819">
                                            <p:txEl>
                                              <p:pRg st="6" end="6"/>
                                            </p:txEl>
                                          </p:spTgt>
                                        </p:tgtEl>
                                        <p:attrNameLst>
                                          <p:attrName>style.visibility</p:attrName>
                                        </p:attrNameLst>
                                      </p:cBhvr>
                                      <p:to>
                                        <p:strVal val="visible"/>
                                      </p:to>
                                    </p:set>
                                    <p:animEffect transition="in" filter="blinds(horizontal)">
                                      <p:cBhvr>
                                        <p:cTn id="41" dur="500"/>
                                        <p:tgtEl>
                                          <p:spTgt spid="162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zh-CN" altLang="en-US" dirty="0" smtClean="0">
                <a:ea typeface="宋体" charset="-122"/>
              </a:rPr>
              <a:t>符号扩展</a:t>
            </a:r>
            <a:endParaRPr lang="en-US" altLang="zh-CN" dirty="0">
              <a:ea typeface="宋体" charset="-122"/>
            </a:endParaRPr>
          </a:p>
        </p:txBody>
      </p:sp>
      <p:sp>
        <p:nvSpPr>
          <p:cNvPr id="122883" name="Rectangle 3"/>
          <p:cNvSpPr>
            <a:spLocks noGrp="1" noChangeArrowheads="1"/>
          </p:cNvSpPr>
          <p:nvPr>
            <p:ph type="body" idx="1"/>
          </p:nvPr>
        </p:nvSpPr>
        <p:spPr>
          <a:xfrm>
            <a:off x="395536" y="1124745"/>
            <a:ext cx="8229600" cy="3528392"/>
          </a:xfrm>
        </p:spPr>
        <p:txBody>
          <a:bodyPr>
            <a:noAutofit/>
          </a:bodyPr>
          <a:lstStyle/>
          <a:p>
            <a:r>
              <a:rPr lang="zh-CN" altLang="en-US" sz="2800" dirty="0" smtClean="0">
                <a:latin typeface="+mn-ea"/>
              </a:rPr>
              <a:t>以上原</a:t>
            </a:r>
            <a:r>
              <a:rPr lang="zh-CN" altLang="en-US" sz="2800" dirty="0">
                <a:latin typeface="+mn-ea"/>
              </a:rPr>
              <a:t>码、补码、</a:t>
            </a:r>
            <a:r>
              <a:rPr lang="zh-CN" altLang="en-US" sz="2800" dirty="0" smtClean="0">
                <a:latin typeface="+mn-ea"/>
              </a:rPr>
              <a:t>反码共</a:t>
            </a:r>
            <a:r>
              <a:rPr lang="en-US" altLang="zh-CN" sz="2800" dirty="0" smtClean="0">
                <a:latin typeface="+mn-ea"/>
              </a:rPr>
              <a:t>n+1</a:t>
            </a:r>
            <a:r>
              <a:rPr lang="zh-CN" altLang="en-US" sz="2800" dirty="0" smtClean="0">
                <a:latin typeface="+mn-ea"/>
              </a:rPr>
              <a:t>位表示，若使用更多的位，该如何表示？</a:t>
            </a:r>
            <a:endParaRPr lang="en-US" altLang="zh-CN" sz="2800" dirty="0" smtClean="0">
              <a:latin typeface="+mn-ea"/>
            </a:endParaRPr>
          </a:p>
          <a:p>
            <a:endParaRPr lang="en-US" altLang="zh-CN" sz="2800" dirty="0" smtClean="0">
              <a:latin typeface="+mn-ea"/>
            </a:endParaRPr>
          </a:p>
          <a:p>
            <a:r>
              <a:rPr lang="en-US" altLang="zh-CN" sz="2800" dirty="0" smtClean="0">
                <a:latin typeface="+mn-ea"/>
              </a:rPr>
              <a:t>8</a:t>
            </a:r>
            <a:r>
              <a:rPr lang="zh-CN" altLang="en-US" sz="2800" dirty="0" smtClean="0">
                <a:latin typeface="+mn-ea"/>
              </a:rPr>
              <a:t>位数加</a:t>
            </a:r>
            <a:r>
              <a:rPr lang="en-US" altLang="zh-CN" sz="2800" dirty="0" smtClean="0">
                <a:latin typeface="+mn-ea"/>
              </a:rPr>
              <a:t>+4</a:t>
            </a:r>
            <a:r>
              <a:rPr lang="zh-CN" altLang="en-US" sz="2800" dirty="0" smtClean="0">
                <a:latin typeface="+mn-ea"/>
              </a:rPr>
              <a:t>位数</a:t>
            </a:r>
            <a:endParaRPr lang="en-US" altLang="zh-CN" sz="2800" dirty="0" smtClean="0">
              <a:latin typeface="+mn-ea"/>
            </a:endParaRPr>
          </a:p>
          <a:p>
            <a:pPr lvl="1"/>
            <a:r>
              <a:rPr lang="zh-CN" altLang="en-US" sz="2400" dirty="0" smtClean="0">
                <a:latin typeface="+mn-ea"/>
              </a:rPr>
              <a:t>在左侧添</a:t>
            </a:r>
            <a:r>
              <a:rPr lang="en-US" altLang="zh-CN" sz="2400" dirty="0" smtClean="0">
                <a:latin typeface="+mn-ea"/>
              </a:rPr>
              <a:t>’0’</a:t>
            </a:r>
            <a:endParaRPr lang="en-US" altLang="zh-CN" sz="2400" dirty="0">
              <a:latin typeface="+mn-ea"/>
            </a:endParaRPr>
          </a:p>
          <a:p>
            <a:endParaRPr lang="en-US" altLang="zh-CN" sz="2400" dirty="0">
              <a:latin typeface="+mn-ea"/>
            </a:endParaRPr>
          </a:p>
          <a:p>
            <a:endParaRPr lang="en-US" altLang="zh-CN" sz="2400" dirty="0">
              <a:latin typeface="+mn-ea"/>
            </a:endParaRPr>
          </a:p>
          <a:p>
            <a:endParaRPr lang="en-US" altLang="zh-CN" sz="2400" dirty="0">
              <a:latin typeface="+mn-ea"/>
            </a:endParaRPr>
          </a:p>
          <a:p>
            <a:pPr lvl="1"/>
            <a:r>
              <a:rPr lang="zh-CN" altLang="en-US" sz="2400" dirty="0" smtClean="0">
                <a:solidFill>
                  <a:schemeClr val="accent1"/>
                </a:solidFill>
                <a:latin typeface="+mn-ea"/>
              </a:rPr>
              <a:t>在左侧添加符号位</a:t>
            </a:r>
            <a:endParaRPr lang="en-US" altLang="zh-CN" sz="2400" dirty="0">
              <a:solidFill>
                <a:schemeClr val="accent1"/>
              </a:solidFill>
              <a:latin typeface="+mn-ea"/>
            </a:endParaRPr>
          </a:p>
        </p:txBody>
      </p:sp>
      <p:sp>
        <p:nvSpPr>
          <p:cNvPr id="122884" name="Text Box 4"/>
          <p:cNvSpPr txBox="1">
            <a:spLocks noChangeArrowheads="1"/>
          </p:cNvSpPr>
          <p:nvPr/>
        </p:nvSpPr>
        <p:spPr bwMode="auto">
          <a:xfrm>
            <a:off x="1124421" y="3497163"/>
            <a:ext cx="6111875" cy="1187450"/>
          </a:xfrm>
          <a:prstGeom prst="rect">
            <a:avLst/>
          </a:prstGeom>
          <a:noFill/>
          <a:ln w="9525">
            <a:noFill/>
            <a:miter lim="800000"/>
            <a:headEnd/>
            <a:tailEnd/>
          </a:ln>
          <a:effectLst/>
        </p:spPr>
        <p:txBody>
          <a:bodyPr>
            <a:spAutoFit/>
          </a:bodyPr>
          <a:lstStyle/>
          <a:p>
            <a:pPr algn="l">
              <a:tabLst>
                <a:tab pos="863600" algn="l"/>
                <a:tab pos="2173288" algn="l"/>
                <a:tab pos="3824288" algn="l"/>
              </a:tabLst>
            </a:pPr>
            <a:r>
              <a:rPr lang="en-US" altLang="zh-CN" b="1" u="sng" dirty="0">
                <a:ea typeface="宋体" charset="-122"/>
              </a:rPr>
              <a:t>4-bit</a:t>
            </a:r>
            <a:r>
              <a:rPr lang="en-US" altLang="zh-CN" sz="1800" b="1" dirty="0">
                <a:latin typeface="Franklin Gothic Book" pitchFamily="34" charset="0"/>
                <a:ea typeface="宋体" charset="-122"/>
              </a:rPr>
              <a:t>		</a:t>
            </a:r>
            <a:r>
              <a:rPr lang="en-US" altLang="zh-CN" b="1" u="sng" dirty="0">
                <a:ea typeface="宋体" charset="-122"/>
              </a:rPr>
              <a:t>8-bit</a:t>
            </a:r>
            <a:endParaRPr lang="en-US" altLang="zh-CN" b="1" u="sng" dirty="0">
              <a:latin typeface="Franklin Gothic Book" pitchFamily="34" charset="0"/>
              <a:ea typeface="宋体" charset="-122"/>
            </a:endParaRPr>
          </a:p>
          <a:p>
            <a:pPr algn="l">
              <a:tabLst>
                <a:tab pos="863600" algn="l"/>
                <a:tab pos="2173288" algn="l"/>
                <a:tab pos="3824288" algn="l"/>
              </a:tabLst>
            </a:pPr>
            <a:r>
              <a:rPr lang="en-US" altLang="zh-CN" b="1" dirty="0">
                <a:latin typeface="CourierPS" pitchFamily="49" charset="0"/>
                <a:ea typeface="宋体" charset="-122"/>
              </a:rPr>
              <a:t>0100	</a:t>
            </a:r>
            <a:r>
              <a:rPr lang="en-US" altLang="zh-CN" sz="2000" dirty="0">
                <a:ea typeface="宋体" charset="-122"/>
              </a:rPr>
              <a:t>(4)</a:t>
            </a:r>
            <a:r>
              <a:rPr lang="en-US" altLang="zh-CN" dirty="0">
                <a:latin typeface="Franklin Gothic Book" pitchFamily="34" charset="0"/>
                <a:ea typeface="宋体" charset="-122"/>
              </a:rPr>
              <a:t>	</a:t>
            </a:r>
            <a:r>
              <a:rPr lang="en-US" altLang="zh-CN" b="1" dirty="0">
                <a:latin typeface="CourierPS" pitchFamily="49" charset="0"/>
                <a:ea typeface="宋体" charset="-122"/>
              </a:rPr>
              <a:t>00000100	</a:t>
            </a:r>
            <a:r>
              <a:rPr lang="en-US" altLang="zh-CN" sz="2000" dirty="0">
                <a:ea typeface="宋体" charset="-122"/>
              </a:rPr>
              <a:t>(still 4)</a:t>
            </a:r>
            <a:endParaRPr lang="en-US" altLang="zh-CN" sz="2000" dirty="0">
              <a:latin typeface="Franklin Gothic Book" pitchFamily="34" charset="0"/>
              <a:ea typeface="宋体" charset="-122"/>
            </a:endParaRPr>
          </a:p>
          <a:p>
            <a:pPr algn="l">
              <a:tabLst>
                <a:tab pos="863600" algn="l"/>
                <a:tab pos="2173288" algn="l"/>
                <a:tab pos="3824288" algn="l"/>
              </a:tabLst>
            </a:pPr>
            <a:r>
              <a:rPr lang="en-US" altLang="zh-CN" b="1" dirty="0">
                <a:latin typeface="CourierPS" pitchFamily="49" charset="0"/>
                <a:ea typeface="宋体" charset="-122"/>
              </a:rPr>
              <a:t>1100	</a:t>
            </a:r>
            <a:r>
              <a:rPr lang="en-US" altLang="zh-CN" sz="2000" dirty="0">
                <a:ea typeface="宋体" charset="-122"/>
              </a:rPr>
              <a:t>(-4)</a:t>
            </a:r>
            <a:r>
              <a:rPr lang="en-US" altLang="zh-CN" dirty="0">
                <a:latin typeface="Franklin Gothic Book" pitchFamily="34" charset="0"/>
                <a:ea typeface="宋体" charset="-122"/>
              </a:rPr>
              <a:t>	</a:t>
            </a:r>
            <a:r>
              <a:rPr lang="en-US" altLang="zh-CN" b="1" dirty="0">
                <a:latin typeface="CourierPS" pitchFamily="49" charset="0"/>
                <a:ea typeface="宋体" charset="-122"/>
              </a:rPr>
              <a:t>00001100	</a:t>
            </a:r>
            <a:r>
              <a:rPr lang="en-US" altLang="zh-CN" sz="2000" dirty="0">
                <a:latin typeface="Franklin Gothic Book" pitchFamily="34" charset="0"/>
                <a:ea typeface="宋体" charset="-122"/>
              </a:rPr>
              <a:t>(</a:t>
            </a:r>
            <a:r>
              <a:rPr lang="en-US" altLang="zh-CN" sz="2000" dirty="0">
                <a:ea typeface="宋体" charset="-122"/>
              </a:rPr>
              <a:t>12, not -4)</a:t>
            </a:r>
            <a:endParaRPr lang="en-US" altLang="zh-CN" sz="2000" b="1" dirty="0">
              <a:latin typeface="CourierPS" pitchFamily="49" charset="0"/>
              <a:ea typeface="宋体" charset="-122"/>
            </a:endParaRPr>
          </a:p>
        </p:txBody>
      </p:sp>
      <p:sp>
        <p:nvSpPr>
          <p:cNvPr id="122885" name="Text Box 5"/>
          <p:cNvSpPr txBox="1">
            <a:spLocks noChangeArrowheads="1"/>
          </p:cNvSpPr>
          <p:nvPr/>
        </p:nvSpPr>
        <p:spPr bwMode="auto">
          <a:xfrm>
            <a:off x="1124421" y="5121870"/>
            <a:ext cx="6111875" cy="1187450"/>
          </a:xfrm>
          <a:prstGeom prst="rect">
            <a:avLst/>
          </a:prstGeom>
          <a:noFill/>
          <a:ln w="9525">
            <a:noFill/>
            <a:miter lim="800000"/>
            <a:headEnd/>
            <a:tailEnd/>
          </a:ln>
          <a:effectLst/>
        </p:spPr>
        <p:txBody>
          <a:bodyPr>
            <a:spAutoFit/>
          </a:bodyPr>
          <a:lstStyle/>
          <a:p>
            <a:pPr algn="l">
              <a:tabLst>
                <a:tab pos="863600" algn="l"/>
                <a:tab pos="2173288" algn="l"/>
                <a:tab pos="3824288" algn="l"/>
              </a:tabLst>
            </a:pPr>
            <a:r>
              <a:rPr lang="en-US" altLang="zh-CN" b="1" u="sng" dirty="0">
                <a:ea typeface="宋体" charset="-122"/>
              </a:rPr>
              <a:t>4-bit</a:t>
            </a:r>
            <a:r>
              <a:rPr lang="en-US" altLang="zh-CN" sz="1800" b="1" dirty="0">
                <a:latin typeface="Franklin Gothic Book" pitchFamily="34" charset="0"/>
                <a:ea typeface="宋体" charset="-122"/>
              </a:rPr>
              <a:t>		</a:t>
            </a:r>
            <a:r>
              <a:rPr lang="en-US" altLang="zh-CN" b="1" u="sng" dirty="0">
                <a:ea typeface="宋体" charset="-122"/>
              </a:rPr>
              <a:t>8-bit</a:t>
            </a:r>
            <a:endParaRPr lang="en-US" altLang="zh-CN" b="1" u="sng" dirty="0">
              <a:latin typeface="Franklin Gothic Book" pitchFamily="34" charset="0"/>
              <a:ea typeface="宋体" charset="-122"/>
            </a:endParaRPr>
          </a:p>
          <a:p>
            <a:pPr algn="l">
              <a:tabLst>
                <a:tab pos="863600" algn="l"/>
                <a:tab pos="2173288" algn="l"/>
                <a:tab pos="3824288" algn="l"/>
              </a:tabLst>
            </a:pPr>
            <a:r>
              <a:rPr lang="en-US" altLang="zh-CN" b="1" dirty="0">
                <a:latin typeface="CourierPS" pitchFamily="49" charset="0"/>
                <a:ea typeface="宋体" charset="-122"/>
              </a:rPr>
              <a:t>0100	</a:t>
            </a:r>
            <a:r>
              <a:rPr lang="en-US" altLang="zh-CN" sz="2000" dirty="0">
                <a:ea typeface="宋体" charset="-122"/>
              </a:rPr>
              <a:t>(4)</a:t>
            </a:r>
            <a:r>
              <a:rPr lang="en-US" altLang="zh-CN" dirty="0">
                <a:latin typeface="Franklin Gothic Book" pitchFamily="34" charset="0"/>
                <a:ea typeface="宋体" charset="-122"/>
              </a:rPr>
              <a:t>	</a:t>
            </a:r>
            <a:r>
              <a:rPr lang="en-US" altLang="zh-CN" b="1" dirty="0">
                <a:latin typeface="CourierPS" pitchFamily="49" charset="0"/>
                <a:ea typeface="宋体" charset="-122"/>
              </a:rPr>
              <a:t>00000100	</a:t>
            </a:r>
            <a:r>
              <a:rPr lang="en-US" altLang="zh-CN" sz="2000" dirty="0">
                <a:ea typeface="宋体" charset="-122"/>
              </a:rPr>
              <a:t>(still 4)</a:t>
            </a:r>
            <a:endParaRPr lang="en-US" altLang="zh-CN" sz="2000" dirty="0">
              <a:latin typeface="Franklin Gothic Book" pitchFamily="34" charset="0"/>
              <a:ea typeface="宋体" charset="-122"/>
            </a:endParaRPr>
          </a:p>
          <a:p>
            <a:pPr algn="l">
              <a:tabLst>
                <a:tab pos="863600" algn="l"/>
                <a:tab pos="2173288" algn="l"/>
                <a:tab pos="3824288" algn="l"/>
              </a:tabLst>
            </a:pPr>
            <a:r>
              <a:rPr lang="en-US" altLang="zh-CN" b="1" dirty="0">
                <a:latin typeface="CourierPS" pitchFamily="49" charset="0"/>
                <a:ea typeface="宋体" charset="-122"/>
              </a:rPr>
              <a:t>1100	</a:t>
            </a:r>
            <a:r>
              <a:rPr lang="en-US" altLang="zh-CN" sz="2000" dirty="0">
                <a:ea typeface="宋体" charset="-122"/>
              </a:rPr>
              <a:t>(-4)</a:t>
            </a:r>
            <a:r>
              <a:rPr lang="en-US" altLang="zh-CN" dirty="0">
                <a:latin typeface="Franklin Gothic Book" pitchFamily="34" charset="0"/>
                <a:ea typeface="宋体" charset="-122"/>
              </a:rPr>
              <a:t>	</a:t>
            </a:r>
            <a:r>
              <a:rPr lang="en-US" altLang="zh-CN" b="1" dirty="0">
                <a:latin typeface="CourierPS" pitchFamily="49" charset="0"/>
                <a:ea typeface="宋体" charset="-122"/>
              </a:rPr>
              <a:t>11111100	</a:t>
            </a:r>
            <a:r>
              <a:rPr lang="en-US" altLang="zh-CN" sz="2000" dirty="0">
                <a:ea typeface="宋体" charset="-122"/>
              </a:rPr>
              <a:t>(still -4)</a:t>
            </a:r>
            <a:endParaRPr lang="en-US" altLang="zh-CN" sz="2000" b="1" dirty="0">
              <a:latin typeface="CourierPS" pitchFamily="49" charset="0"/>
              <a:ea typeface="宋体"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8003" name="Rectangle 3"/>
              <p:cNvSpPr>
                <a:spLocks noGrp="1" noChangeArrowheads="1"/>
              </p:cNvSpPr>
              <p:nvPr>
                <p:ph idx="1"/>
              </p:nvPr>
            </p:nvSpPr>
            <p:spPr/>
            <p:txBody>
              <a:bodyPr/>
              <a:lstStyle/>
              <a:p>
                <a:pPr marL="457200" indent="-457200"/>
                <a:r>
                  <a:rPr lang="en-US" altLang="zh-CN" sz="2000" dirty="0" smtClean="0">
                    <a:ea typeface="宋体" charset="-122"/>
                  </a:rPr>
                  <a:t>IEEE </a:t>
                </a:r>
                <a:r>
                  <a:rPr lang="en-US" altLang="zh-CN" sz="2000" dirty="0">
                    <a:ea typeface="宋体" charset="-122"/>
                  </a:rPr>
                  <a:t>754 Floating-Point Standard (32-bits):</a:t>
                </a:r>
              </a:p>
              <a:p>
                <a:pPr marL="457200" indent="-457200"/>
                <a:endParaRPr lang="en-US" altLang="zh-CN" sz="2000" dirty="0">
                  <a:ea typeface="宋体" charset="-122"/>
                </a:endParaRPr>
              </a:p>
              <a:p>
                <a:pPr marL="457200" indent="-457200"/>
                <a:endParaRPr lang="en-US" altLang="zh-CN" sz="2000" dirty="0">
                  <a:ea typeface="宋体" charset="-122"/>
                </a:endParaRPr>
              </a:p>
              <a:p>
                <a:pPr marL="457200" indent="-457200"/>
                <a:endParaRPr lang="en-US" altLang="zh-CN" sz="2000" dirty="0">
                  <a:ea typeface="宋体" charset="-122"/>
                </a:endParaRPr>
              </a:p>
              <a:p>
                <a:pPr marL="457200" indent="-457200"/>
                <a:endParaRPr lang="en-US" altLang="zh-CN" sz="2000" i="1" dirty="0" smtClean="0">
                  <a:latin typeface="Cambria Math"/>
                  <a:ea typeface="宋体" charset="-122"/>
                </a:endParaRPr>
              </a:p>
              <a:p>
                <a:pPr marL="457200" indent="-457200"/>
                <a:r>
                  <a:rPr lang="zh-CN" altLang="en-US" sz="2000" dirty="0" smtClean="0">
                    <a:latin typeface="+mn-ea"/>
                  </a:rPr>
                  <a:t>符号位，</a:t>
                </a:r>
                <a:r>
                  <a:rPr lang="zh-CN" altLang="en-US" sz="2000" dirty="0">
                    <a:latin typeface="+mn-ea"/>
                  </a:rPr>
                  <a:t>指数</a:t>
                </a:r>
                <a:r>
                  <a:rPr lang="zh-CN" altLang="en-US" sz="2000" dirty="0" smtClean="0">
                    <a:latin typeface="+mn-ea"/>
                  </a:rPr>
                  <a:t>，尾数</a:t>
                </a:r>
                <a:endParaRPr lang="en-US" altLang="zh-CN" sz="2000" dirty="0" smtClean="0">
                  <a:latin typeface="+mn-ea"/>
                </a:endParaRPr>
              </a:p>
              <a:p>
                <a:pPr marL="457200" indent="-457200"/>
                <a:endParaRPr lang="en-US" altLang="zh-CN" sz="2000" dirty="0" smtClean="0">
                  <a:latin typeface="Cambria Math"/>
                  <a:ea typeface="宋体" charset="-122"/>
                </a:endParaRPr>
              </a:p>
              <a:p>
                <a:pPr marL="457200" indent="-457200"/>
                <a14:m>
                  <m:oMath xmlns:m="http://schemas.openxmlformats.org/officeDocument/2006/math">
                    <m:r>
                      <a:rPr lang="en-US" altLang="zh-CN" sz="2000" i="1">
                        <a:latin typeface="Cambria Math"/>
                        <a:ea typeface="宋体" charset="-122"/>
                      </a:rPr>
                      <m:t>𝑁</m:t>
                    </m:r>
                    <m:r>
                      <a:rPr lang="en-US" altLang="zh-CN" sz="2000" i="1">
                        <a:latin typeface="Cambria Math"/>
                        <a:ea typeface="宋体" charset="-122"/>
                      </a:rPr>
                      <m:t>=(−</m:t>
                    </m:r>
                    <m:sSup>
                      <m:sSupPr>
                        <m:ctrlPr>
                          <a:rPr lang="en-US" altLang="zh-CN" sz="2000" i="1">
                            <a:latin typeface="Cambria Math" panose="02040503050406030204" pitchFamily="18" charset="0"/>
                            <a:ea typeface="宋体" charset="-122"/>
                          </a:rPr>
                        </m:ctrlPr>
                      </m:sSupPr>
                      <m:e>
                        <m:r>
                          <a:rPr lang="en-US" altLang="zh-CN" sz="2000" i="1">
                            <a:latin typeface="Cambria Math"/>
                            <a:ea typeface="宋体" charset="-122"/>
                          </a:rPr>
                          <m:t>1</m:t>
                        </m:r>
                        <m:r>
                          <a:rPr lang="en-US" altLang="zh-CN" sz="2000" b="0" i="1" smtClean="0">
                            <a:latin typeface="Cambria Math" panose="02040503050406030204" pitchFamily="18" charset="0"/>
                            <a:ea typeface="宋体" charset="-122"/>
                          </a:rPr>
                          <m:t>)</m:t>
                        </m:r>
                      </m:e>
                      <m:sup>
                        <m:r>
                          <a:rPr lang="en-US" altLang="zh-CN" sz="2000" i="1">
                            <a:latin typeface="Cambria Math"/>
                            <a:ea typeface="宋体" charset="-122"/>
                          </a:rPr>
                          <m:t>𝑆</m:t>
                        </m:r>
                      </m:sup>
                    </m:sSup>
                    <m:r>
                      <a:rPr lang="en-US" altLang="zh-CN" sz="2000" i="1">
                        <a:latin typeface="Cambria Math"/>
                        <a:ea typeface="宋体" charset="-122"/>
                      </a:rPr>
                      <m:t>×1.</m:t>
                    </m:r>
                    <m:r>
                      <a:rPr lang="en-US" altLang="zh-CN" sz="2000" i="1">
                        <a:latin typeface="Cambria Math"/>
                        <a:ea typeface="宋体" charset="-122"/>
                      </a:rPr>
                      <m:t>𝑓</m:t>
                    </m:r>
                    <m:r>
                      <a:rPr lang="en-US" altLang="zh-CN" sz="2000" i="1">
                        <a:latin typeface="Cambria Math"/>
                        <a:ea typeface="宋体" charset="-122"/>
                      </a:rPr>
                      <m:t>×</m:t>
                    </m:r>
                    <m:sSup>
                      <m:sSupPr>
                        <m:ctrlPr>
                          <a:rPr lang="en-US" altLang="zh-CN" sz="2000" i="1">
                            <a:latin typeface="Cambria Math" panose="02040503050406030204" pitchFamily="18" charset="0"/>
                            <a:ea typeface="宋体" charset="-122"/>
                          </a:rPr>
                        </m:ctrlPr>
                      </m:sSupPr>
                      <m:e>
                        <m:r>
                          <a:rPr lang="en-US" altLang="zh-CN" sz="2000" i="1">
                            <a:latin typeface="Cambria Math"/>
                            <a:ea typeface="宋体" charset="-122"/>
                          </a:rPr>
                          <m:t>2</m:t>
                        </m:r>
                      </m:e>
                      <m:sup>
                        <m:r>
                          <a:rPr lang="en-US" altLang="zh-CN" sz="2000" i="1">
                            <a:latin typeface="Cambria Math"/>
                            <a:ea typeface="宋体" charset="-122"/>
                          </a:rPr>
                          <m:t>𝑒𝑥𝑝𝑜𝑛𝑒𝑛𝑡</m:t>
                        </m:r>
                        <m:r>
                          <a:rPr lang="en-US" altLang="zh-CN" sz="2000" i="1">
                            <a:latin typeface="Cambria Math"/>
                            <a:ea typeface="宋体" charset="-122"/>
                          </a:rPr>
                          <m:t>−127</m:t>
                        </m:r>
                      </m:sup>
                    </m:sSup>
                    <m:r>
                      <a:rPr lang="en-US" altLang="zh-CN" sz="2000" i="1">
                        <a:latin typeface="Cambria Math"/>
                        <a:ea typeface="宋体" charset="-122"/>
                      </a:rPr>
                      <m:t>,1≤</m:t>
                    </m:r>
                    <m:r>
                      <a:rPr lang="en-US" altLang="zh-CN" sz="2000" i="1">
                        <a:latin typeface="Cambria Math"/>
                        <a:ea typeface="宋体" charset="-122"/>
                      </a:rPr>
                      <m:t>𝑒𝑥𝑝𝑜𝑛𝑒𝑛𝑡</m:t>
                    </m:r>
                    <m:r>
                      <a:rPr lang="en-US" altLang="zh-CN" sz="2000" i="1">
                        <a:latin typeface="Cambria Math"/>
                        <a:ea typeface="宋体" charset="-122"/>
                      </a:rPr>
                      <m:t>≤254</m:t>
                    </m:r>
                  </m:oMath>
                </a14:m>
                <a:endParaRPr lang="en-US" altLang="zh-CN" sz="2000" i="1" dirty="0">
                  <a:latin typeface="Cambria Math"/>
                  <a:ea typeface="宋体" charset="-122"/>
                </a:endParaRPr>
              </a:p>
              <a:p>
                <a:pPr marL="457200" indent="-457200"/>
                <a14:m>
                  <m:oMath xmlns:m="http://schemas.openxmlformats.org/officeDocument/2006/math">
                    <m:r>
                      <a:rPr lang="en-US" altLang="zh-CN" sz="2000" i="1">
                        <a:latin typeface="Cambria Math"/>
                        <a:ea typeface="宋体" charset="-122"/>
                      </a:rPr>
                      <m:t>𝑁</m:t>
                    </m:r>
                    <m:r>
                      <a:rPr lang="en-US" altLang="zh-CN" sz="2000" i="1">
                        <a:latin typeface="Cambria Math"/>
                        <a:ea typeface="宋体" charset="-122"/>
                      </a:rPr>
                      <m:t>=(−</m:t>
                    </m:r>
                    <m:sSup>
                      <m:sSupPr>
                        <m:ctrlPr>
                          <a:rPr lang="en-US" altLang="zh-CN" sz="2000" i="1">
                            <a:latin typeface="Cambria Math" panose="02040503050406030204" pitchFamily="18" charset="0"/>
                            <a:ea typeface="宋体" charset="-122"/>
                          </a:rPr>
                        </m:ctrlPr>
                      </m:sSupPr>
                      <m:e>
                        <m:r>
                          <a:rPr lang="en-US" altLang="zh-CN" sz="2000" i="1">
                            <a:latin typeface="Cambria Math"/>
                            <a:ea typeface="宋体" charset="-122"/>
                          </a:rPr>
                          <m:t>1</m:t>
                        </m:r>
                        <m:r>
                          <a:rPr lang="en-US" altLang="zh-CN" sz="2000" b="0" i="1" smtClean="0">
                            <a:latin typeface="Cambria Math" panose="02040503050406030204" pitchFamily="18" charset="0"/>
                            <a:ea typeface="宋体" charset="-122"/>
                          </a:rPr>
                          <m:t>)</m:t>
                        </m:r>
                      </m:e>
                      <m:sup>
                        <m:r>
                          <a:rPr lang="en-US" altLang="zh-CN" sz="2000" i="1">
                            <a:latin typeface="Cambria Math"/>
                            <a:ea typeface="宋体" charset="-122"/>
                          </a:rPr>
                          <m:t>𝑆</m:t>
                        </m:r>
                      </m:sup>
                    </m:sSup>
                    <m:r>
                      <a:rPr lang="en-US" altLang="zh-CN" sz="2000" i="1">
                        <a:latin typeface="Cambria Math"/>
                        <a:ea typeface="宋体" charset="-122"/>
                      </a:rPr>
                      <m:t>×0.</m:t>
                    </m:r>
                    <m:r>
                      <a:rPr lang="en-US" altLang="zh-CN" sz="2000" i="1">
                        <a:latin typeface="Cambria Math"/>
                        <a:ea typeface="宋体" charset="-122"/>
                      </a:rPr>
                      <m:t>𝑓</m:t>
                    </m:r>
                    <m:r>
                      <a:rPr lang="en-US" altLang="zh-CN" sz="2000" i="1">
                        <a:latin typeface="Cambria Math"/>
                        <a:ea typeface="宋体" charset="-122"/>
                      </a:rPr>
                      <m:t>×</m:t>
                    </m:r>
                    <m:sSup>
                      <m:sSupPr>
                        <m:ctrlPr>
                          <a:rPr lang="en-US" altLang="zh-CN" sz="2000" i="1">
                            <a:latin typeface="Cambria Math" panose="02040503050406030204" pitchFamily="18" charset="0"/>
                            <a:ea typeface="宋体" charset="-122"/>
                          </a:rPr>
                        </m:ctrlPr>
                      </m:sSupPr>
                      <m:e>
                        <m:r>
                          <a:rPr lang="en-US" altLang="zh-CN" sz="2000" i="1">
                            <a:latin typeface="Cambria Math"/>
                            <a:ea typeface="宋体" charset="-122"/>
                          </a:rPr>
                          <m:t>2</m:t>
                        </m:r>
                      </m:e>
                      <m:sup>
                        <m:r>
                          <a:rPr lang="en-US" altLang="zh-CN" sz="2000" i="1">
                            <a:latin typeface="Cambria Math"/>
                            <a:ea typeface="宋体" charset="-122"/>
                          </a:rPr>
                          <m:t>−126</m:t>
                        </m:r>
                      </m:sup>
                    </m:sSup>
                    <m:r>
                      <a:rPr lang="en-US" altLang="zh-CN" sz="2000" i="1">
                        <a:latin typeface="Cambria Math"/>
                        <a:ea typeface="宋体" charset="-122"/>
                      </a:rPr>
                      <m:t>,</m:t>
                    </m:r>
                    <m:r>
                      <a:rPr lang="en-US" altLang="zh-CN" sz="2000" i="1">
                        <a:latin typeface="Cambria Math"/>
                        <a:ea typeface="宋体" charset="-122"/>
                      </a:rPr>
                      <m:t>𝑒𝑥𝑝𝑜𝑛𝑒𝑛𝑡</m:t>
                    </m:r>
                    <m:r>
                      <a:rPr lang="en-US" altLang="zh-CN" sz="2000" i="1">
                        <a:latin typeface="Cambria Math"/>
                        <a:ea typeface="宋体" charset="-122"/>
                      </a:rPr>
                      <m:t>=0</m:t>
                    </m:r>
                  </m:oMath>
                </a14:m>
                <a:endParaRPr lang="en-US" altLang="zh-CN" sz="2000" dirty="0">
                  <a:ea typeface="宋体" charset="-122"/>
                </a:endParaRPr>
              </a:p>
              <a:p>
                <a:pPr eaLnBrk="1" hangingPunct="1">
                  <a:buFont typeface="Wingdings" pitchFamily="2" charset="2"/>
                  <a:buNone/>
                </a:pPr>
                <a:endParaRPr lang="en-US" altLang="zh-CN" sz="1900" b="1" dirty="0" smtClean="0">
                  <a:solidFill>
                    <a:schemeClr val="tx2"/>
                  </a:solidFill>
                </a:endParaRPr>
              </a:p>
            </p:txBody>
          </p:sp>
        </mc:Choice>
        <mc:Fallback xmlns="">
          <p:sp>
            <p:nvSpPr>
              <p:cNvPr id="128003" name="Rectangle 3"/>
              <p:cNvSpPr>
                <a:spLocks noGrp="1" noRot="1" noChangeAspect="1" noMove="1" noResize="1" noEditPoints="1" noAdjustHandles="1" noChangeArrowheads="1" noChangeShapeType="1" noTextEdit="1"/>
              </p:cNvSpPr>
              <p:nvPr>
                <p:ph idx="1"/>
              </p:nvPr>
            </p:nvSpPr>
            <p:spPr>
              <a:blipFill rotWithShape="1">
                <a:blip r:embed="rId3"/>
                <a:stretch>
                  <a:fillRect l="-74" t="-674"/>
                </a:stretch>
              </a:blipFill>
            </p:spPr>
            <p:txBody>
              <a:bodyPr/>
              <a:lstStyle/>
              <a:p>
                <a:r>
                  <a:rPr lang="zh-CN" altLang="en-US">
                    <a:noFill/>
                  </a:rPr>
                  <a:t> </a:t>
                </a:r>
              </a:p>
            </p:txBody>
          </p:sp>
        </mc:Fallback>
      </mc:AlternateContent>
      <p:sp>
        <p:nvSpPr>
          <p:cNvPr id="128002" name="Rectangle 2"/>
          <p:cNvSpPr>
            <a:spLocks noGrp="1" noChangeArrowheads="1"/>
          </p:cNvSpPr>
          <p:nvPr>
            <p:ph type="title"/>
          </p:nvPr>
        </p:nvSpPr>
        <p:spPr/>
        <p:txBody>
          <a:bodyPr>
            <a:normAutofit/>
          </a:bodyPr>
          <a:lstStyle/>
          <a:p>
            <a:pPr eaLnBrk="1" hangingPunct="1"/>
            <a:r>
              <a:rPr lang="zh-CN" altLang="en-US" b="1" dirty="0" smtClean="0"/>
              <a:t>浮点数表示</a:t>
            </a:r>
          </a:p>
        </p:txBody>
      </p:sp>
      <p:grpSp>
        <p:nvGrpSpPr>
          <p:cNvPr id="39" name="Group 1"/>
          <p:cNvGrpSpPr/>
          <p:nvPr/>
        </p:nvGrpSpPr>
        <p:grpSpPr>
          <a:xfrm>
            <a:off x="971600" y="1988840"/>
            <a:ext cx="4800600" cy="914400"/>
            <a:chOff x="8124328" y="3987800"/>
            <a:chExt cx="4800600" cy="914400"/>
          </a:xfrm>
        </p:grpSpPr>
        <mc:AlternateContent xmlns:mc="http://schemas.openxmlformats.org/markup-compatibility/2006">
          <mc:Choice xmlns:a14="http://schemas.microsoft.com/office/drawing/2010/main" Requires="a14">
            <p:sp>
              <p:nvSpPr>
                <p:cNvPr id="40" name="Rectangle 4"/>
                <p:cNvSpPr>
                  <a:spLocks noChangeArrowheads="1"/>
                </p:cNvSpPr>
                <p:nvPr/>
              </p:nvSpPr>
              <p:spPr bwMode="auto">
                <a:xfrm>
                  <a:off x="8276728" y="4368800"/>
                  <a:ext cx="304800" cy="533400"/>
                </a:xfrm>
                <a:prstGeom prst="rect">
                  <a:avLst/>
                </a:prstGeom>
                <a:noFill/>
                <a:ln w="9525">
                  <a:solidFill>
                    <a:schemeClr val="tx1"/>
                  </a:solidFill>
                  <a:miter lim="800000"/>
                  <a:headEnd/>
                  <a:tailEnd/>
                </a:ln>
                <a:extLst>
                  <a:ext uri="{909E8E84-426E-40DD-AFC4-6F175D3DCCD1}">
                    <a14:hiddenFill>
                      <a:solidFill>
                        <a:srgbClr val="FFFFFF"/>
                      </a:solidFill>
                    </a14:hiddenFill>
                  </a:ext>
                </a:extLst>
              </p:spPr>
              <p:txBody>
                <a:bodyPr wrap="none" anchor="ctr"/>
                <a:lstStyle/>
                <a:p>
                  <a:pPr algn="ctr" eaLnBrk="0" hangingPunct="0"/>
                  <a14:m>
                    <m:oMathPara xmlns:m="http://schemas.openxmlformats.org/officeDocument/2006/math">
                      <m:oMathParaPr>
                        <m:jc m:val="centerGroup"/>
                      </m:oMathParaPr>
                      <m:oMath xmlns:m="http://schemas.openxmlformats.org/officeDocument/2006/math">
                        <m:r>
                          <a:rPr lang="en-US" altLang="zh-CN" sz="2000" b="0" i="1" baseline="0" smtClean="0">
                            <a:latin typeface="Cambria Math" panose="02040503050406030204" pitchFamily="18" charset="0"/>
                          </a:rPr>
                          <m:t>𝑆</m:t>
                        </m:r>
                      </m:oMath>
                    </m:oMathPara>
                  </a14:m>
                  <a:endParaRPr lang="en-US" altLang="zh-CN" sz="2000" b="0" i="1" baseline="0" dirty="0" smtClean="0">
                    <a:latin typeface="Franklin Gothic Book" pitchFamily="34" charset="0"/>
                  </a:endParaRPr>
                </a:p>
              </p:txBody>
            </p:sp>
          </mc:Choice>
          <mc:Fallback>
            <p:sp>
              <p:nvSpPr>
                <p:cNvPr id="40" name="Rectangle 4"/>
                <p:cNvSpPr>
                  <a:spLocks noRot="1" noChangeAspect="1" noMove="1" noResize="1" noEditPoints="1" noAdjustHandles="1" noChangeArrowheads="1" noChangeShapeType="1" noTextEdit="1"/>
                </p:cNvSpPr>
                <p:nvPr/>
              </p:nvSpPr>
              <p:spPr bwMode="auto">
                <a:xfrm>
                  <a:off x="8276728" y="4368800"/>
                  <a:ext cx="304800" cy="533400"/>
                </a:xfrm>
                <a:prstGeom prst="rect">
                  <a:avLst/>
                </a:prstGeom>
                <a:blipFill rotWithShape="0">
                  <a:blip r:embed="rId4"/>
                  <a:stretch>
                    <a:fillRect l="-9615"/>
                  </a:stretch>
                </a:blip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41" name="Rectangle 5"/>
            <p:cNvSpPr>
              <a:spLocks noChangeArrowheads="1"/>
            </p:cNvSpPr>
            <p:nvPr/>
          </p:nvSpPr>
          <p:spPr bwMode="auto">
            <a:xfrm>
              <a:off x="8581528" y="4368800"/>
              <a:ext cx="11430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ltLang="zh-CN" sz="2000" baseline="0" dirty="0"/>
                <a:t>e</a:t>
              </a:r>
              <a:r>
                <a:rPr lang="en-US" altLang="zh-CN" sz="2000" baseline="0" dirty="0" smtClean="0"/>
                <a:t>xponent</a:t>
              </a:r>
              <a:endParaRPr lang="en-US" altLang="zh-CN" sz="2000" baseline="0" dirty="0">
                <a:latin typeface="Franklin Gothic Book" pitchFamily="34" charset="0"/>
              </a:endParaRPr>
            </a:p>
          </p:txBody>
        </p:sp>
        <mc:AlternateContent xmlns:mc="http://schemas.openxmlformats.org/markup-compatibility/2006">
          <mc:Choice xmlns:a14="http://schemas.microsoft.com/office/drawing/2010/main" Requires="a14">
            <p:sp>
              <p:nvSpPr>
                <p:cNvPr id="42" name="Rectangle 6"/>
                <p:cNvSpPr>
                  <a:spLocks noChangeArrowheads="1"/>
                </p:cNvSpPr>
                <p:nvPr/>
              </p:nvSpPr>
              <p:spPr bwMode="auto">
                <a:xfrm>
                  <a:off x="9724528" y="4368800"/>
                  <a:ext cx="3200400" cy="533400"/>
                </a:xfrm>
                <a:prstGeom prst="rect">
                  <a:avLst/>
                </a:prstGeom>
                <a:noFill/>
                <a:ln w="9525">
                  <a:solidFill>
                    <a:schemeClr val="tx1"/>
                  </a:solidFill>
                  <a:miter lim="800000"/>
                  <a:headEnd/>
                  <a:tailEnd/>
                </a:ln>
                <a:extLst>
                  <a:ext uri="{909E8E84-426E-40DD-AFC4-6F175D3DCCD1}">
                    <a14:hiddenFill>
                      <a:solidFill>
                        <a:srgbClr val="FFFFFF"/>
                      </a:solidFill>
                    </a14:hiddenFill>
                  </a:ext>
                </a:extLst>
              </p:spPr>
              <p:txBody>
                <a:bodyPr wrap="none" anchor="ctr"/>
                <a:lstStyle/>
                <a:p>
                  <a:pPr algn="ctr" eaLnBrk="0" hangingPunct="0"/>
                  <a14:m>
                    <m:oMathPara xmlns:m="http://schemas.openxmlformats.org/officeDocument/2006/math">
                      <m:oMathParaPr>
                        <m:jc m:val="centerGroup"/>
                      </m:oMathParaPr>
                      <m:oMath xmlns:m="http://schemas.openxmlformats.org/officeDocument/2006/math">
                        <m:r>
                          <a:rPr lang="en-US" altLang="zh-CN" sz="2000" b="0" i="1" baseline="0" smtClean="0">
                            <a:latin typeface="Cambria Math" panose="02040503050406030204" pitchFamily="18" charset="0"/>
                          </a:rPr>
                          <m:t>𝑓</m:t>
                        </m:r>
                      </m:oMath>
                    </m:oMathPara>
                  </a14:m>
                  <a:endParaRPr lang="en-US" altLang="zh-CN" sz="2000" i="1" baseline="0" dirty="0">
                    <a:latin typeface="Franklin Gothic Book" pitchFamily="34" charset="0"/>
                  </a:endParaRPr>
                </a:p>
              </p:txBody>
            </p:sp>
          </mc:Choice>
          <mc:Fallback>
            <p:sp>
              <p:nvSpPr>
                <p:cNvPr id="42" name="Rectangle 6"/>
                <p:cNvSpPr>
                  <a:spLocks noRot="1" noChangeAspect="1" noMove="1" noResize="1" noEditPoints="1" noAdjustHandles="1" noChangeArrowheads="1" noChangeShapeType="1" noTextEdit="1"/>
                </p:cNvSpPr>
                <p:nvPr/>
              </p:nvSpPr>
              <p:spPr bwMode="auto">
                <a:xfrm>
                  <a:off x="9724528" y="4368800"/>
                  <a:ext cx="3200400" cy="533400"/>
                </a:xfrm>
                <a:prstGeom prst="rect">
                  <a:avLst/>
                </a:prstGeom>
                <a:blipFill rotWithShape="0">
                  <a:blip r:embed="rId5"/>
                  <a:stretch>
                    <a:fillRect/>
                  </a:stretch>
                </a:blip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43" name="Line 7"/>
            <p:cNvSpPr>
              <a:spLocks noChangeShapeType="1"/>
            </p:cNvSpPr>
            <p:nvPr/>
          </p:nvSpPr>
          <p:spPr bwMode="auto">
            <a:xfrm>
              <a:off x="8276728" y="4292600"/>
              <a:ext cx="304800" cy="0"/>
            </a:xfrm>
            <a:prstGeom prst="line">
              <a:avLst/>
            </a:prstGeom>
            <a:noFill/>
            <a:ln w="9525">
              <a:solidFill>
                <a:schemeClr val="tx1"/>
              </a:solidFill>
              <a:round/>
              <a:headEnd type="arrow" w="sm" len="sm"/>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44" name="Line 8"/>
            <p:cNvSpPr>
              <a:spLocks noChangeShapeType="1"/>
            </p:cNvSpPr>
            <p:nvPr/>
          </p:nvSpPr>
          <p:spPr bwMode="auto">
            <a:xfrm>
              <a:off x="8581528" y="4292600"/>
              <a:ext cx="1143000" cy="0"/>
            </a:xfrm>
            <a:prstGeom prst="line">
              <a:avLst/>
            </a:prstGeom>
            <a:noFill/>
            <a:ln w="9525">
              <a:solidFill>
                <a:schemeClr val="tx1"/>
              </a:solidFill>
              <a:round/>
              <a:headEnd type="arrow" w="sm" len="sm"/>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45" name="Line 9"/>
            <p:cNvSpPr>
              <a:spLocks noChangeShapeType="1"/>
            </p:cNvSpPr>
            <p:nvPr/>
          </p:nvSpPr>
          <p:spPr bwMode="auto">
            <a:xfrm>
              <a:off x="9724528" y="4292600"/>
              <a:ext cx="3200400" cy="0"/>
            </a:xfrm>
            <a:prstGeom prst="line">
              <a:avLst/>
            </a:prstGeom>
            <a:noFill/>
            <a:ln w="9525">
              <a:solidFill>
                <a:schemeClr val="tx1"/>
              </a:solidFill>
              <a:round/>
              <a:headEnd type="arrow" w="sm" len="sm"/>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46" name="Text Box 10"/>
            <p:cNvSpPr txBox="1">
              <a:spLocks noChangeArrowheads="1"/>
            </p:cNvSpPr>
            <p:nvPr/>
          </p:nvSpPr>
          <p:spPr bwMode="auto">
            <a:xfrm>
              <a:off x="8124328" y="39878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i="1" baseline="0"/>
                <a:t>1b</a:t>
              </a:r>
              <a:endParaRPr lang="en-US" altLang="zh-CN" sz="1400" i="1" baseline="0">
                <a:latin typeface="Franklin Gothic Book" pitchFamily="34" charset="0"/>
              </a:endParaRPr>
            </a:p>
          </p:txBody>
        </p:sp>
        <p:sp>
          <p:nvSpPr>
            <p:cNvPr id="47" name="Text Box 11"/>
            <p:cNvSpPr txBox="1">
              <a:spLocks noChangeArrowheads="1"/>
            </p:cNvSpPr>
            <p:nvPr/>
          </p:nvSpPr>
          <p:spPr bwMode="auto">
            <a:xfrm>
              <a:off x="8733928" y="39878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i="1" baseline="0"/>
                <a:t>8b</a:t>
              </a:r>
              <a:endParaRPr lang="en-US" altLang="zh-CN" sz="1400" i="1" baseline="0">
                <a:latin typeface="Franklin Gothic Book" pitchFamily="34" charset="0"/>
              </a:endParaRPr>
            </a:p>
          </p:txBody>
        </p:sp>
        <p:sp>
          <p:nvSpPr>
            <p:cNvPr id="48" name="Text Box 12"/>
            <p:cNvSpPr txBox="1">
              <a:spLocks noChangeArrowheads="1"/>
            </p:cNvSpPr>
            <p:nvPr/>
          </p:nvSpPr>
          <p:spPr bwMode="auto">
            <a:xfrm>
              <a:off x="11019928" y="39878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i="1" baseline="0"/>
                <a:t>23b</a:t>
              </a:r>
              <a:endParaRPr lang="en-US" altLang="zh-CN" sz="1400" i="1" baseline="0">
                <a:latin typeface="Franklin Gothic Book" pitchFamily="34" charset="0"/>
              </a:endParaRPr>
            </a:p>
          </p:txBody>
        </p:sp>
      </p:grpSp>
    </p:spTree>
    <p:custDataLst>
      <p:tags r:id="rId1"/>
    </p:custData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Grp="1" noChangeArrowheads="1"/>
          </p:cNvSpPr>
          <p:nvPr>
            <p:ph idx="1"/>
          </p:nvPr>
        </p:nvSpPr>
        <p:spPr/>
        <p:txBody>
          <a:bodyPr>
            <a:normAutofit fontScale="92500" lnSpcReduction="10000"/>
          </a:bodyPr>
          <a:lstStyle/>
          <a:p>
            <a:pPr eaLnBrk="1" hangingPunct="1">
              <a:buFont typeface="Wingdings" pitchFamily="2" charset="2"/>
              <a:buNone/>
            </a:pPr>
            <a:r>
              <a:rPr lang="zh-CN" altLang="en-US" sz="2000" dirty="0" smtClean="0">
                <a:latin typeface="宋体" charset="-122"/>
              </a:rPr>
              <a:t>例子</a:t>
            </a:r>
            <a:r>
              <a:rPr lang="en-US" altLang="zh-CN" sz="2000" dirty="0" smtClean="0">
                <a:latin typeface="宋体" charset="-122"/>
              </a:rPr>
              <a:t>: </a:t>
            </a:r>
            <a:r>
              <a:rPr lang="zh-CN" altLang="en-US" sz="2000" dirty="0" smtClean="0">
                <a:latin typeface="宋体" charset="-122"/>
              </a:rPr>
              <a:t>将</a:t>
            </a:r>
            <a:r>
              <a:rPr lang="en-US" altLang="zh-CN" sz="2000" dirty="0" smtClean="0">
                <a:latin typeface="宋体" charset="-122"/>
              </a:rPr>
              <a:t>(100.25)</a:t>
            </a:r>
            <a:r>
              <a:rPr lang="en-US" altLang="zh-CN" sz="2000" baseline="-25000" dirty="0" smtClean="0">
                <a:latin typeface="宋体" charset="-122"/>
              </a:rPr>
              <a:t>10</a:t>
            </a:r>
            <a:r>
              <a:rPr lang="zh-CN" altLang="en-US" sz="2000" dirty="0" smtClean="0">
                <a:latin typeface="宋体" charset="-122"/>
              </a:rPr>
              <a:t>转换成短浮点数格式。</a:t>
            </a:r>
            <a:endParaRPr lang="en-US" altLang="zh-CN" sz="2000" dirty="0" smtClean="0">
              <a:latin typeface="宋体" charset="-122"/>
            </a:endParaRPr>
          </a:p>
          <a:p>
            <a:pPr eaLnBrk="1" hangingPunct="1">
              <a:buFont typeface="Wingdings" pitchFamily="2" charset="2"/>
              <a:buNone/>
            </a:pPr>
            <a:endParaRPr lang="zh-CN" altLang="en-US" sz="2000" dirty="0" smtClean="0">
              <a:latin typeface="宋体" charset="-122"/>
            </a:endParaRPr>
          </a:p>
          <a:p>
            <a:pPr eaLnBrk="1" hangingPunct="1">
              <a:buFont typeface="Wingdings" pitchFamily="2" charset="2"/>
              <a:buNone/>
            </a:pPr>
            <a:r>
              <a:rPr lang="zh-CN" altLang="en-US" sz="2000" dirty="0" smtClean="0">
                <a:latin typeface="宋体" charset="-122"/>
              </a:rPr>
              <a:t>解</a:t>
            </a:r>
            <a:r>
              <a:rPr lang="en-US" altLang="zh-CN" sz="2000" dirty="0" smtClean="0">
                <a:latin typeface="宋体" charset="-122"/>
              </a:rPr>
              <a:t>:</a:t>
            </a:r>
          </a:p>
          <a:p>
            <a:pPr marL="566928" indent="-457200">
              <a:buFont typeface="+mj-lt"/>
              <a:buAutoNum type="arabicPeriod"/>
            </a:pPr>
            <a:r>
              <a:rPr lang="zh-CN" altLang="en-US" sz="2000" dirty="0" smtClean="0">
                <a:latin typeface="宋体" charset="-122"/>
              </a:rPr>
              <a:t>把十进制数转换成二进制数</a:t>
            </a:r>
            <a:r>
              <a:rPr lang="en-US" altLang="zh-CN" sz="2000" dirty="0" smtClean="0">
                <a:latin typeface="宋体" charset="-122"/>
              </a:rPr>
              <a:t>(100.25)</a:t>
            </a:r>
            <a:r>
              <a:rPr lang="en-US" altLang="zh-CN" sz="2000" baseline="-25000" dirty="0" smtClean="0">
                <a:latin typeface="宋体" charset="-122"/>
              </a:rPr>
              <a:t>10 </a:t>
            </a:r>
            <a:r>
              <a:rPr lang="zh-CN" altLang="en-US" sz="2000" dirty="0" smtClean="0">
                <a:latin typeface="宋体" charset="-122"/>
              </a:rPr>
              <a:t>＝</a:t>
            </a:r>
            <a:r>
              <a:rPr lang="en-US" altLang="zh-CN" sz="2000" dirty="0" smtClean="0">
                <a:latin typeface="宋体" charset="-122"/>
              </a:rPr>
              <a:t>(1100100.01)</a:t>
            </a:r>
            <a:r>
              <a:rPr lang="en-US" altLang="zh-CN" sz="2000" baseline="-25000" dirty="0" smtClean="0">
                <a:latin typeface="宋体" charset="-122"/>
              </a:rPr>
              <a:t>2</a:t>
            </a:r>
          </a:p>
          <a:p>
            <a:pPr marL="566928" indent="-457200">
              <a:buFont typeface="+mj-lt"/>
              <a:buAutoNum type="arabicPeriod"/>
            </a:pPr>
            <a:r>
              <a:rPr lang="zh-CN" altLang="en-US" sz="2000" dirty="0" smtClean="0">
                <a:latin typeface="宋体" charset="-122"/>
              </a:rPr>
              <a:t>规格化二进制数</a:t>
            </a:r>
            <a:r>
              <a:rPr lang="en-US" altLang="zh-CN" sz="2000" dirty="0" smtClean="0">
                <a:latin typeface="宋体" charset="-122"/>
              </a:rPr>
              <a:t>1100100.01</a:t>
            </a:r>
            <a:r>
              <a:rPr lang="zh-CN" altLang="en-US" sz="2000" dirty="0" smtClean="0">
                <a:latin typeface="宋体" charset="-122"/>
              </a:rPr>
              <a:t>＝</a:t>
            </a:r>
            <a:r>
              <a:rPr lang="en-US" altLang="zh-CN" sz="2000" dirty="0" smtClean="0">
                <a:solidFill>
                  <a:srgbClr val="FF3300"/>
                </a:solidFill>
                <a:latin typeface="宋体" charset="-122"/>
              </a:rPr>
              <a:t>1</a:t>
            </a:r>
            <a:r>
              <a:rPr lang="en-US" altLang="zh-CN" sz="2000" dirty="0" smtClean="0">
                <a:latin typeface="宋体" charset="-122"/>
              </a:rPr>
              <a:t>.10010001×2</a:t>
            </a:r>
            <a:r>
              <a:rPr lang="en-US" altLang="zh-CN" sz="2000" baseline="30000" dirty="0" smtClean="0">
                <a:latin typeface="宋体" charset="-122"/>
              </a:rPr>
              <a:t>6</a:t>
            </a:r>
          </a:p>
          <a:p>
            <a:pPr marL="566928" indent="-457200">
              <a:buFont typeface="+mj-lt"/>
              <a:buAutoNum type="arabicPeriod"/>
            </a:pPr>
            <a:r>
              <a:rPr lang="zh-CN" altLang="en-US" sz="2000" dirty="0" smtClean="0">
                <a:latin typeface="宋体" charset="-122"/>
              </a:rPr>
              <a:t>计算出</a:t>
            </a:r>
            <a:r>
              <a:rPr lang="zh-CN" altLang="en-US" sz="2000" dirty="0" smtClean="0">
                <a:latin typeface="宋体" charset="-122"/>
              </a:rPr>
              <a:t>指数</a:t>
            </a:r>
            <a:r>
              <a:rPr lang="en-US" altLang="zh-CN" sz="2000" dirty="0" smtClean="0">
                <a:latin typeface="宋体" charset="-122"/>
              </a:rPr>
              <a:t/>
            </a:r>
            <a:br>
              <a:rPr lang="en-US" altLang="zh-CN" sz="2000" dirty="0" smtClean="0">
                <a:latin typeface="宋体" charset="-122"/>
              </a:rPr>
            </a:br>
            <a:r>
              <a:rPr lang="en-US" altLang="zh-CN" sz="2000" dirty="0" smtClean="0">
                <a:latin typeface="宋体" charset="-122"/>
              </a:rPr>
              <a:t>01111111(127H)</a:t>
            </a:r>
            <a:r>
              <a:rPr lang="zh-CN" altLang="en-US" sz="2000" dirty="0" smtClean="0">
                <a:latin typeface="宋体" charset="-122"/>
              </a:rPr>
              <a:t>＋</a:t>
            </a:r>
            <a:r>
              <a:rPr lang="en-US" altLang="zh-CN" sz="2000" dirty="0" smtClean="0">
                <a:latin typeface="宋体" charset="-122"/>
              </a:rPr>
              <a:t>110 </a:t>
            </a:r>
            <a:r>
              <a:rPr lang="zh-CN" altLang="en-US" sz="2000" dirty="0" smtClean="0">
                <a:latin typeface="宋体" charset="-122"/>
              </a:rPr>
              <a:t>＝</a:t>
            </a:r>
            <a:r>
              <a:rPr lang="en-US" altLang="zh-CN" sz="2000" dirty="0" smtClean="0">
                <a:latin typeface="宋体" charset="-122"/>
              </a:rPr>
              <a:t>10000101</a:t>
            </a:r>
            <a:br>
              <a:rPr lang="en-US" altLang="zh-CN" sz="2000" dirty="0" smtClean="0">
                <a:latin typeface="宋体" charset="-122"/>
              </a:rPr>
            </a:br>
            <a:r>
              <a:rPr lang="zh-CN" altLang="en-US" sz="2000" dirty="0" smtClean="0">
                <a:solidFill>
                  <a:srgbClr val="FF3300"/>
                </a:solidFill>
                <a:latin typeface="宋体" charset="-122"/>
              </a:rPr>
              <a:t>注意：</a:t>
            </a:r>
            <a:r>
              <a:rPr lang="zh-CN" altLang="en-US" sz="2000" dirty="0" smtClean="0">
                <a:latin typeface="宋体" charset="-122"/>
              </a:rPr>
              <a:t>短浮点数的偏移值是</a:t>
            </a:r>
            <a:r>
              <a:rPr lang="en-US" altLang="zh-CN" sz="2000" dirty="0" smtClean="0">
                <a:latin typeface="宋体" charset="-122"/>
              </a:rPr>
              <a:t>1111111(127H)</a:t>
            </a:r>
            <a:r>
              <a:rPr lang="zh-CN" altLang="en-US" sz="2000" dirty="0" smtClean="0">
                <a:latin typeface="宋体" charset="-122"/>
              </a:rPr>
              <a:t>。</a:t>
            </a:r>
          </a:p>
          <a:p>
            <a:pPr marL="566928" indent="-457200">
              <a:buFont typeface="+mj-lt"/>
              <a:buAutoNum type="arabicPeriod"/>
            </a:pPr>
            <a:r>
              <a:rPr lang="zh-CN" altLang="en-US" sz="2000" dirty="0" smtClean="0">
                <a:latin typeface="宋体" charset="-122"/>
              </a:rPr>
              <a:t>以短浮点数格式存储该数</a:t>
            </a:r>
            <a:r>
              <a:rPr lang="en-US" altLang="zh-CN" sz="2000" dirty="0" smtClean="0">
                <a:latin typeface="宋体" charset="-122"/>
              </a:rPr>
              <a:t/>
            </a:r>
            <a:br>
              <a:rPr lang="en-US" altLang="zh-CN" sz="2000" dirty="0" smtClean="0">
                <a:latin typeface="宋体" charset="-122"/>
              </a:rPr>
            </a:br>
            <a:r>
              <a:rPr lang="zh-CN" altLang="en-US" sz="2000" dirty="0" smtClean="0">
                <a:latin typeface="宋体" charset="-122"/>
              </a:rPr>
              <a:t>该数的</a:t>
            </a:r>
            <a:r>
              <a:rPr lang="zh-CN" altLang="en-US" sz="2000" dirty="0" smtClean="0">
                <a:solidFill>
                  <a:srgbClr val="FF3300"/>
                </a:solidFill>
                <a:latin typeface="宋体" charset="-122"/>
              </a:rPr>
              <a:t>符号位</a:t>
            </a:r>
            <a:r>
              <a:rPr lang="zh-CN" altLang="en-US" sz="2000" dirty="0" smtClean="0">
                <a:latin typeface="宋体" charset="-122"/>
              </a:rPr>
              <a:t>＝</a:t>
            </a:r>
            <a:r>
              <a:rPr lang="en-US" altLang="zh-CN" sz="2000" dirty="0" smtClean="0">
                <a:latin typeface="宋体" charset="-122"/>
              </a:rPr>
              <a:t>0,</a:t>
            </a:r>
            <a:r>
              <a:rPr lang="zh-CN" altLang="en-US" sz="2000" dirty="0" smtClean="0">
                <a:solidFill>
                  <a:srgbClr val="FF3300"/>
                </a:solidFill>
                <a:latin typeface="宋体" charset="-122"/>
              </a:rPr>
              <a:t>指数</a:t>
            </a:r>
            <a:r>
              <a:rPr lang="zh-CN" altLang="en-US" sz="2000" dirty="0" smtClean="0">
                <a:latin typeface="宋体" charset="-122"/>
              </a:rPr>
              <a:t>＝</a:t>
            </a:r>
            <a:r>
              <a:rPr lang="en-US" altLang="zh-CN" sz="2000" dirty="0" smtClean="0">
                <a:latin typeface="宋体" charset="-122"/>
              </a:rPr>
              <a:t>10000101</a:t>
            </a:r>
            <a:r>
              <a:rPr lang="zh-CN" altLang="en-US" sz="2000" dirty="0" smtClean="0">
                <a:latin typeface="宋体" charset="-122"/>
              </a:rPr>
              <a:t>，</a:t>
            </a:r>
            <a:r>
              <a:rPr lang="en-US" altLang="zh-CN" sz="2000" dirty="0" smtClean="0">
                <a:latin typeface="宋体" charset="-122"/>
              </a:rPr>
              <a:t/>
            </a:r>
            <a:br>
              <a:rPr lang="en-US" altLang="zh-CN" sz="2000" dirty="0" smtClean="0">
                <a:latin typeface="宋体" charset="-122"/>
              </a:rPr>
            </a:br>
            <a:r>
              <a:rPr lang="zh-CN" altLang="en-US" sz="2000" dirty="0" smtClean="0">
                <a:solidFill>
                  <a:srgbClr val="FF3300"/>
                </a:solidFill>
                <a:latin typeface="宋体" charset="-122"/>
              </a:rPr>
              <a:t>尾数</a:t>
            </a:r>
            <a:r>
              <a:rPr lang="zh-CN" altLang="en-US" sz="2000" dirty="0" smtClean="0">
                <a:latin typeface="宋体" charset="-122"/>
              </a:rPr>
              <a:t>＝</a:t>
            </a:r>
            <a:r>
              <a:rPr lang="en-US" altLang="zh-CN" sz="2000" dirty="0" smtClean="0">
                <a:latin typeface="宋体" charset="-122"/>
              </a:rPr>
              <a:t>100</a:t>
            </a:r>
            <a:r>
              <a:rPr lang="en-US" altLang="zh-CN" sz="2000" dirty="0" smtClean="0">
                <a:solidFill>
                  <a:srgbClr val="FF3300"/>
                </a:solidFill>
                <a:latin typeface="宋体" charset="-122"/>
              </a:rPr>
              <a:t>1000</a:t>
            </a:r>
            <a:r>
              <a:rPr lang="en-US" altLang="zh-CN" sz="2000" dirty="0" smtClean="0">
                <a:latin typeface="宋体" charset="-122"/>
              </a:rPr>
              <a:t>1000</a:t>
            </a:r>
            <a:r>
              <a:rPr lang="en-US" altLang="zh-CN" sz="2000" dirty="0" smtClean="0">
                <a:solidFill>
                  <a:srgbClr val="FF3300"/>
                </a:solidFill>
                <a:latin typeface="宋体" charset="-122"/>
              </a:rPr>
              <a:t>0000</a:t>
            </a:r>
            <a:r>
              <a:rPr lang="en-US" altLang="zh-CN" sz="2000" dirty="0" smtClean="0">
                <a:latin typeface="宋体" charset="-122"/>
              </a:rPr>
              <a:t>0000</a:t>
            </a:r>
            <a:r>
              <a:rPr lang="en-US" altLang="zh-CN" sz="2000" dirty="0" smtClean="0">
                <a:solidFill>
                  <a:srgbClr val="FF3300"/>
                </a:solidFill>
                <a:latin typeface="宋体" charset="-122"/>
              </a:rPr>
              <a:t>0000</a:t>
            </a:r>
            <a:r>
              <a:rPr lang="zh-CN" altLang="en-US" sz="2000" dirty="0" smtClean="0">
                <a:solidFill>
                  <a:srgbClr val="FF3300"/>
                </a:solidFill>
                <a:latin typeface="宋体" charset="-122"/>
              </a:rPr>
              <a:t>，</a:t>
            </a:r>
            <a:r>
              <a:rPr lang="en-US" altLang="zh-CN" sz="2000" dirty="0" smtClean="0">
                <a:solidFill>
                  <a:srgbClr val="FF3300"/>
                </a:solidFill>
                <a:latin typeface="宋体" charset="-122"/>
              </a:rPr>
              <a:t>23</a:t>
            </a:r>
            <a:r>
              <a:rPr lang="zh-CN" altLang="en-US" sz="2000" dirty="0" smtClean="0">
                <a:solidFill>
                  <a:srgbClr val="FF3300"/>
                </a:solidFill>
                <a:latin typeface="宋体" charset="-122"/>
              </a:rPr>
              <a:t>位，</a:t>
            </a:r>
            <a:r>
              <a:rPr lang="zh-CN" altLang="en-US" sz="2000" dirty="0" smtClean="0">
                <a:latin typeface="宋体" charset="-122"/>
              </a:rPr>
              <a:t>所以</a:t>
            </a:r>
            <a:r>
              <a:rPr lang="en-US" altLang="zh-CN" sz="2000" dirty="0" smtClean="0">
                <a:latin typeface="宋体" charset="-122"/>
              </a:rPr>
              <a:t>(100.25)</a:t>
            </a:r>
            <a:r>
              <a:rPr lang="en-US" altLang="zh-CN" sz="2000" baseline="-25000" dirty="0" smtClean="0">
                <a:latin typeface="宋体" charset="-122"/>
              </a:rPr>
              <a:t>10</a:t>
            </a:r>
            <a:r>
              <a:rPr lang="zh-CN" altLang="en-US" sz="2000" dirty="0" smtClean="0">
                <a:latin typeface="宋体" charset="-122"/>
              </a:rPr>
              <a:t>的短浮点数代码为</a:t>
            </a:r>
            <a:r>
              <a:rPr lang="en-US" altLang="zh-CN" sz="2000" dirty="0" smtClean="0">
                <a:solidFill>
                  <a:srgbClr val="FF3300"/>
                </a:solidFill>
                <a:latin typeface="宋体" charset="-122"/>
              </a:rPr>
              <a:t>0</a:t>
            </a:r>
            <a:r>
              <a:rPr lang="zh-CN" altLang="en-US" sz="2000" dirty="0" smtClean="0">
                <a:solidFill>
                  <a:srgbClr val="FF3300"/>
                </a:solidFill>
                <a:latin typeface="宋体" charset="-122"/>
              </a:rPr>
              <a:t>；</a:t>
            </a:r>
            <a:r>
              <a:rPr lang="en-US" altLang="zh-CN" sz="2000" dirty="0" smtClean="0">
                <a:latin typeface="宋体" charset="-122"/>
              </a:rPr>
              <a:t> 10000101 </a:t>
            </a:r>
            <a:r>
              <a:rPr lang="zh-CN" altLang="en-US" sz="2000" dirty="0" smtClean="0">
                <a:latin typeface="宋体" charset="-122"/>
              </a:rPr>
              <a:t>；</a:t>
            </a:r>
            <a:r>
              <a:rPr lang="en-US" altLang="zh-CN" sz="2000" dirty="0" smtClean="0">
                <a:solidFill>
                  <a:srgbClr val="FF3300"/>
                </a:solidFill>
                <a:latin typeface="宋体" charset="-122"/>
              </a:rPr>
              <a:t>100</a:t>
            </a:r>
            <a:r>
              <a:rPr lang="en-US" altLang="zh-CN" sz="2000" dirty="0" smtClean="0">
                <a:latin typeface="宋体" charset="-122"/>
              </a:rPr>
              <a:t>1000</a:t>
            </a:r>
            <a:r>
              <a:rPr lang="en-US" altLang="zh-CN" sz="2000" dirty="0" smtClean="0">
                <a:solidFill>
                  <a:srgbClr val="FF3300"/>
                </a:solidFill>
                <a:latin typeface="宋体" charset="-122"/>
              </a:rPr>
              <a:t>1000</a:t>
            </a:r>
            <a:r>
              <a:rPr lang="en-US" altLang="zh-CN" sz="2000" dirty="0" smtClean="0">
                <a:latin typeface="宋体" charset="-122"/>
              </a:rPr>
              <a:t>0000</a:t>
            </a:r>
            <a:r>
              <a:rPr lang="en-US" altLang="zh-CN" sz="2000" dirty="0" smtClean="0">
                <a:solidFill>
                  <a:srgbClr val="FF3300"/>
                </a:solidFill>
                <a:latin typeface="宋体" charset="-122"/>
              </a:rPr>
              <a:t>0000</a:t>
            </a:r>
            <a:r>
              <a:rPr lang="en-US" altLang="zh-CN" sz="2000" dirty="0" smtClean="0">
                <a:latin typeface="宋体" charset="-122"/>
              </a:rPr>
              <a:t>0000</a:t>
            </a:r>
            <a:br>
              <a:rPr lang="en-US" altLang="zh-CN" sz="2000" dirty="0" smtClean="0">
                <a:latin typeface="宋体" charset="-122"/>
              </a:rPr>
            </a:br>
            <a:r>
              <a:rPr lang="zh-CN" altLang="en-US" sz="2000" dirty="0" smtClean="0">
                <a:latin typeface="宋体" charset="-122"/>
              </a:rPr>
              <a:t>十六进制值是</a:t>
            </a:r>
            <a:r>
              <a:rPr lang="en-US" altLang="zh-CN" sz="2000" dirty="0" smtClean="0">
                <a:latin typeface="宋体" charset="-122"/>
              </a:rPr>
              <a:t>42C88000H</a:t>
            </a:r>
            <a:r>
              <a:rPr lang="zh-CN" altLang="en-US" sz="2000" dirty="0" smtClean="0">
                <a:latin typeface="宋体" charset="-122"/>
              </a:rPr>
              <a:t>。</a:t>
            </a:r>
            <a:endParaRPr lang="en-US" altLang="zh-CN" sz="2000" dirty="0" smtClean="0">
              <a:latin typeface="宋体" charset="-122"/>
            </a:endParaRPr>
          </a:p>
          <a:p>
            <a:pPr eaLnBrk="1" hangingPunct="1">
              <a:buFont typeface="Wingdings" pitchFamily="2" charset="2"/>
              <a:buNone/>
            </a:pPr>
            <a:endParaRPr lang="en-US" altLang="zh-CN" sz="2000" dirty="0" smtClean="0">
              <a:latin typeface="宋体" charset="-122"/>
            </a:endParaRPr>
          </a:p>
          <a:p>
            <a:r>
              <a:rPr lang="zh-CN" altLang="en-US" sz="2000" dirty="0" smtClean="0">
                <a:latin typeface="宋体" charset="-122"/>
              </a:rPr>
              <a:t>如何表示：</a:t>
            </a:r>
            <a:r>
              <a:rPr lang="en-US" altLang="zh-CN" sz="2000" dirty="0" smtClean="0">
                <a:latin typeface="宋体" charset="-122"/>
              </a:rPr>
              <a:t>(-100.25)</a:t>
            </a:r>
            <a:r>
              <a:rPr lang="en-US" altLang="zh-CN" sz="2000" baseline="-25000" dirty="0" smtClean="0">
                <a:latin typeface="宋体" charset="-122"/>
              </a:rPr>
              <a:t>10</a:t>
            </a:r>
          </a:p>
        </p:txBody>
      </p:sp>
      <p:sp>
        <p:nvSpPr>
          <p:cNvPr id="36866" name="Rectangle 2"/>
          <p:cNvSpPr>
            <a:spLocks noGrp="1" noChangeArrowheads="1"/>
          </p:cNvSpPr>
          <p:nvPr>
            <p:ph type="title"/>
          </p:nvPr>
        </p:nvSpPr>
        <p:spPr/>
        <p:txBody>
          <a:bodyPr/>
          <a:lstStyle/>
          <a:p>
            <a:pPr eaLnBrk="1" hangingPunct="1"/>
            <a:r>
              <a:rPr lang="zh-CN" altLang="en-US" dirty="0" smtClean="0"/>
              <a:t>浮点数举例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Effect transition="in" filter="blinds(horizontal)">
                                      <p:cBhvr>
                                        <p:cTn id="7" dur="500"/>
                                        <p:tgtEl>
                                          <p:spTgt spid="221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1187">
                                            <p:txEl>
                                              <p:pRg st="2" end="2"/>
                                            </p:txEl>
                                          </p:spTgt>
                                        </p:tgtEl>
                                        <p:attrNameLst>
                                          <p:attrName>style.visibility</p:attrName>
                                        </p:attrNameLst>
                                      </p:cBhvr>
                                      <p:to>
                                        <p:strVal val="visible"/>
                                      </p:to>
                                    </p:set>
                                    <p:animEffect transition="in" filter="blinds(horizontal)">
                                      <p:cBhvr>
                                        <p:cTn id="12" dur="500"/>
                                        <p:tgtEl>
                                          <p:spTgt spid="2211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1187">
                                            <p:txEl>
                                              <p:pRg st="3" end="3"/>
                                            </p:txEl>
                                          </p:spTgt>
                                        </p:tgtEl>
                                        <p:attrNameLst>
                                          <p:attrName>style.visibility</p:attrName>
                                        </p:attrNameLst>
                                      </p:cBhvr>
                                      <p:to>
                                        <p:strVal val="visible"/>
                                      </p:to>
                                    </p:set>
                                    <p:animEffect transition="in" filter="blinds(horizontal)">
                                      <p:cBhvr>
                                        <p:cTn id="17" dur="500"/>
                                        <p:tgtEl>
                                          <p:spTgt spid="2211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1187">
                                            <p:txEl>
                                              <p:pRg st="4" end="4"/>
                                            </p:txEl>
                                          </p:spTgt>
                                        </p:tgtEl>
                                        <p:attrNameLst>
                                          <p:attrName>style.visibility</p:attrName>
                                        </p:attrNameLst>
                                      </p:cBhvr>
                                      <p:to>
                                        <p:strVal val="visible"/>
                                      </p:to>
                                    </p:set>
                                    <p:animEffect transition="in" filter="blinds(horizontal)">
                                      <p:cBhvr>
                                        <p:cTn id="22" dur="500"/>
                                        <p:tgtEl>
                                          <p:spTgt spid="22118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21187">
                                            <p:txEl>
                                              <p:pRg st="5" end="5"/>
                                            </p:txEl>
                                          </p:spTgt>
                                        </p:tgtEl>
                                        <p:attrNameLst>
                                          <p:attrName>style.visibility</p:attrName>
                                        </p:attrNameLst>
                                      </p:cBhvr>
                                      <p:to>
                                        <p:strVal val="visible"/>
                                      </p:to>
                                    </p:set>
                                    <p:animEffect transition="in" filter="blinds(horizontal)">
                                      <p:cBhvr>
                                        <p:cTn id="27" dur="500"/>
                                        <p:tgtEl>
                                          <p:spTgt spid="22118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21187">
                                            <p:txEl>
                                              <p:pRg st="6" end="6"/>
                                            </p:txEl>
                                          </p:spTgt>
                                        </p:tgtEl>
                                        <p:attrNameLst>
                                          <p:attrName>style.visibility</p:attrName>
                                        </p:attrNameLst>
                                      </p:cBhvr>
                                      <p:to>
                                        <p:strVal val="visible"/>
                                      </p:to>
                                    </p:set>
                                    <p:animEffect transition="in" filter="blinds(horizontal)">
                                      <p:cBhvr>
                                        <p:cTn id="32" dur="500"/>
                                        <p:tgtEl>
                                          <p:spTgt spid="221187">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21187">
                                            <p:txEl>
                                              <p:pRg st="8" end="8"/>
                                            </p:txEl>
                                          </p:spTgt>
                                        </p:tgtEl>
                                        <p:attrNameLst>
                                          <p:attrName>style.visibility</p:attrName>
                                        </p:attrNameLst>
                                      </p:cBhvr>
                                      <p:to>
                                        <p:strVal val="visible"/>
                                      </p:to>
                                    </p:set>
                                    <p:animEffect transition="in" filter="blinds(horizontal)">
                                      <p:cBhvr>
                                        <p:cTn id="35" dur="500"/>
                                        <p:tgtEl>
                                          <p:spTgt spid="2211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83976"/>
          </a:xfrm>
        </p:spPr>
        <p:txBody>
          <a:bodyPr>
            <a:normAutofit fontScale="62500" lnSpcReduction="20000"/>
          </a:bodyPr>
          <a:lstStyle/>
          <a:p>
            <a:pPr marL="109728" indent="0">
              <a:lnSpc>
                <a:spcPct val="120000"/>
              </a:lnSpc>
              <a:buNone/>
            </a:pPr>
            <a:r>
              <a:rPr lang="zh-CN" altLang="en-US" dirty="0">
                <a:latin typeface="+mn-ea"/>
              </a:rPr>
              <a:t>例子：将短浮点数</a:t>
            </a:r>
            <a:r>
              <a:rPr lang="en-US" altLang="zh-CN" dirty="0">
                <a:latin typeface="+mn-ea"/>
              </a:rPr>
              <a:t>C1C90000H</a:t>
            </a:r>
            <a:r>
              <a:rPr lang="zh-CN" altLang="en-US" dirty="0">
                <a:latin typeface="+mn-ea"/>
              </a:rPr>
              <a:t>转换成十进制数。</a:t>
            </a:r>
          </a:p>
          <a:p>
            <a:pPr marL="109728" indent="0">
              <a:lnSpc>
                <a:spcPct val="120000"/>
              </a:lnSpc>
              <a:buNone/>
            </a:pPr>
            <a:endParaRPr lang="zh-CN" altLang="en-US" dirty="0">
              <a:latin typeface="+mn-ea"/>
            </a:endParaRPr>
          </a:p>
          <a:p>
            <a:pPr marL="109728" indent="0">
              <a:lnSpc>
                <a:spcPct val="120000"/>
              </a:lnSpc>
              <a:buNone/>
            </a:pPr>
            <a:r>
              <a:rPr lang="zh-CN" altLang="en-US" dirty="0">
                <a:latin typeface="+mn-ea"/>
              </a:rPr>
              <a:t>解</a:t>
            </a:r>
            <a:r>
              <a:rPr lang="en-US" altLang="zh-CN" dirty="0">
                <a:latin typeface="+mn-ea"/>
              </a:rPr>
              <a:t>:</a:t>
            </a:r>
          </a:p>
          <a:p>
            <a:pPr marL="109728" indent="0">
              <a:lnSpc>
                <a:spcPct val="120000"/>
              </a:lnSpc>
              <a:buNone/>
            </a:pPr>
            <a:r>
              <a:rPr lang="en-US" altLang="zh-CN" dirty="0">
                <a:latin typeface="+mn-ea"/>
              </a:rPr>
              <a:t>(1)</a:t>
            </a:r>
            <a:r>
              <a:rPr lang="zh-CN" altLang="en-US" dirty="0">
                <a:latin typeface="+mn-ea"/>
              </a:rPr>
              <a:t>把十六进制数转换成二进制形式，并分离出符号位</a:t>
            </a:r>
            <a:r>
              <a:rPr lang="zh-CN" altLang="en-US" dirty="0" smtClean="0">
                <a:latin typeface="+mn-ea"/>
              </a:rPr>
              <a:t>、</a:t>
            </a:r>
            <a:r>
              <a:rPr lang="zh-CN" altLang="en-US" dirty="0">
                <a:latin typeface="+mn-ea"/>
              </a:rPr>
              <a:t>指数</a:t>
            </a:r>
            <a:r>
              <a:rPr lang="zh-CN" altLang="en-US" dirty="0" smtClean="0">
                <a:latin typeface="+mn-ea"/>
              </a:rPr>
              <a:t>和</a:t>
            </a:r>
            <a:r>
              <a:rPr lang="zh-CN" altLang="en-US" dirty="0">
                <a:latin typeface="+mn-ea"/>
              </a:rPr>
              <a:t>尾数</a:t>
            </a:r>
          </a:p>
          <a:p>
            <a:pPr marL="109728" indent="0">
              <a:lnSpc>
                <a:spcPct val="120000"/>
              </a:lnSpc>
              <a:buNone/>
            </a:pPr>
            <a:r>
              <a:rPr lang="zh-CN" altLang="en-US" dirty="0">
                <a:latin typeface="+mn-ea"/>
              </a:rPr>
              <a:t>因为，</a:t>
            </a:r>
            <a:r>
              <a:rPr lang="en-US" altLang="zh-CN" dirty="0">
                <a:latin typeface="+mn-ea"/>
              </a:rPr>
              <a:t>C1C90000H</a:t>
            </a:r>
            <a:r>
              <a:rPr lang="zh-CN" altLang="en-US" dirty="0">
                <a:latin typeface="+mn-ea"/>
              </a:rPr>
              <a:t>＝</a:t>
            </a:r>
            <a:r>
              <a:rPr lang="en-US" altLang="zh-CN" dirty="0" smtClean="0">
                <a:latin typeface="+mn-ea"/>
              </a:rPr>
              <a:t>1 </a:t>
            </a:r>
            <a:r>
              <a:rPr lang="en-US" altLang="zh-CN" u="sng" dirty="0" smtClean="0">
                <a:latin typeface="+mn-ea"/>
              </a:rPr>
              <a:t>10000011</a:t>
            </a:r>
            <a:r>
              <a:rPr lang="en-US" altLang="zh-CN" dirty="0">
                <a:latin typeface="+mn-ea"/>
              </a:rPr>
              <a:t> 10010010000000000000000B</a:t>
            </a:r>
          </a:p>
          <a:p>
            <a:pPr marL="109728" indent="0">
              <a:lnSpc>
                <a:spcPct val="120000"/>
              </a:lnSpc>
              <a:buNone/>
            </a:pPr>
            <a:r>
              <a:rPr lang="zh-CN" altLang="en-US" dirty="0">
                <a:latin typeface="+mn-ea"/>
              </a:rPr>
              <a:t>所以，符号位＝</a:t>
            </a:r>
            <a:r>
              <a:rPr lang="en-US" altLang="zh-CN" dirty="0">
                <a:latin typeface="+mn-ea"/>
              </a:rPr>
              <a:t>1</a:t>
            </a:r>
          </a:p>
          <a:p>
            <a:pPr marL="109728" indent="0">
              <a:lnSpc>
                <a:spcPct val="120000"/>
              </a:lnSpc>
              <a:buNone/>
            </a:pPr>
            <a:r>
              <a:rPr lang="en-US" altLang="zh-CN" dirty="0">
                <a:latin typeface="+mn-ea"/>
              </a:rPr>
              <a:t>      </a:t>
            </a:r>
            <a:r>
              <a:rPr lang="zh-CN" altLang="en-US" dirty="0" smtClean="0">
                <a:latin typeface="+mn-ea"/>
              </a:rPr>
              <a:t>指数＝</a:t>
            </a:r>
            <a:r>
              <a:rPr lang="en-US" altLang="zh-CN" dirty="0">
                <a:latin typeface="+mn-ea"/>
              </a:rPr>
              <a:t>10000011</a:t>
            </a:r>
            <a:r>
              <a:rPr lang="zh-CN" altLang="en-US" dirty="0">
                <a:latin typeface="+mn-ea"/>
              </a:rPr>
              <a:t>（用黑体字表示） </a:t>
            </a:r>
            <a:r>
              <a:rPr lang="zh-CN" altLang="en-US" dirty="0" smtClean="0">
                <a:latin typeface="+mn-ea"/>
              </a:rPr>
              <a:t>   </a:t>
            </a:r>
            <a:r>
              <a:rPr lang="en-US" altLang="zh-CN" dirty="0" smtClean="0">
                <a:latin typeface="+mn-ea"/>
              </a:rPr>
              <a:t>8</a:t>
            </a:r>
            <a:r>
              <a:rPr lang="zh-CN" altLang="en-US" dirty="0">
                <a:latin typeface="+mn-ea"/>
              </a:rPr>
              <a:t>位</a:t>
            </a:r>
          </a:p>
          <a:p>
            <a:pPr marL="109728" indent="0">
              <a:lnSpc>
                <a:spcPct val="120000"/>
              </a:lnSpc>
              <a:buNone/>
            </a:pPr>
            <a:r>
              <a:rPr lang="zh-CN" altLang="en-US" dirty="0">
                <a:latin typeface="+mn-ea"/>
              </a:rPr>
              <a:t>      </a:t>
            </a:r>
            <a:r>
              <a:rPr lang="zh-CN" altLang="en-US" dirty="0" smtClean="0">
                <a:latin typeface="+mn-ea"/>
              </a:rPr>
              <a:t>尾数</a:t>
            </a:r>
            <a:r>
              <a:rPr lang="zh-CN" altLang="en-US" dirty="0">
                <a:latin typeface="+mn-ea"/>
              </a:rPr>
              <a:t>＝</a:t>
            </a:r>
            <a:r>
              <a:rPr lang="en-US" altLang="zh-CN" dirty="0">
                <a:latin typeface="+mn-ea"/>
              </a:rPr>
              <a:t>10010010000000000000000  </a:t>
            </a:r>
            <a:r>
              <a:rPr lang="en-US" altLang="zh-CN" dirty="0" smtClean="0">
                <a:latin typeface="+mn-ea"/>
              </a:rPr>
              <a:t>   </a:t>
            </a:r>
            <a:r>
              <a:rPr lang="en-US" altLang="zh-CN" dirty="0">
                <a:latin typeface="+mn-ea"/>
              </a:rPr>
              <a:t>23</a:t>
            </a:r>
            <a:r>
              <a:rPr lang="zh-CN" altLang="en-US" dirty="0">
                <a:latin typeface="+mn-ea"/>
              </a:rPr>
              <a:t>位</a:t>
            </a:r>
          </a:p>
          <a:p>
            <a:pPr marL="109728" indent="0">
              <a:lnSpc>
                <a:spcPct val="120000"/>
              </a:lnSpc>
              <a:buNone/>
            </a:pPr>
            <a:r>
              <a:rPr lang="en-US" altLang="zh-CN" dirty="0">
                <a:latin typeface="+mn-ea"/>
              </a:rPr>
              <a:t>(2)</a:t>
            </a:r>
            <a:r>
              <a:rPr lang="zh-CN" altLang="en-US" dirty="0">
                <a:latin typeface="+mn-ea"/>
              </a:rPr>
              <a:t>计算</a:t>
            </a:r>
            <a:r>
              <a:rPr lang="zh-CN" altLang="en-US" dirty="0" smtClean="0">
                <a:latin typeface="+mn-ea"/>
              </a:rPr>
              <a:t>出指数的</a:t>
            </a:r>
            <a:r>
              <a:rPr lang="zh-CN" altLang="en-US" dirty="0">
                <a:latin typeface="+mn-ea"/>
              </a:rPr>
              <a:t>真</a:t>
            </a:r>
            <a:r>
              <a:rPr lang="zh-CN" altLang="en-US" dirty="0" smtClean="0">
                <a:latin typeface="+mn-ea"/>
              </a:rPr>
              <a:t>值</a:t>
            </a:r>
            <a:endParaRPr lang="zh-CN" altLang="en-US" dirty="0">
              <a:latin typeface="+mn-ea"/>
            </a:endParaRPr>
          </a:p>
          <a:p>
            <a:pPr marL="109728" indent="0">
              <a:lnSpc>
                <a:spcPct val="120000"/>
              </a:lnSpc>
              <a:buNone/>
            </a:pPr>
            <a:r>
              <a:rPr lang="en-US" altLang="zh-CN" dirty="0">
                <a:latin typeface="+mn-ea"/>
              </a:rPr>
              <a:t>10000011 </a:t>
            </a:r>
            <a:r>
              <a:rPr lang="en-US" altLang="zh-CN" dirty="0" smtClean="0">
                <a:latin typeface="+mn-ea"/>
              </a:rPr>
              <a:t>- 1111111</a:t>
            </a:r>
            <a:r>
              <a:rPr lang="zh-CN" altLang="en-US" dirty="0">
                <a:latin typeface="+mn-ea"/>
              </a:rPr>
              <a:t>＝</a:t>
            </a:r>
            <a:r>
              <a:rPr lang="en-US" altLang="zh-CN" dirty="0">
                <a:latin typeface="+mn-ea"/>
              </a:rPr>
              <a:t>100  </a:t>
            </a:r>
            <a:r>
              <a:rPr lang="zh-CN" altLang="en-US" dirty="0">
                <a:latin typeface="+mn-ea"/>
              </a:rPr>
              <a:t>真值为</a:t>
            </a:r>
            <a:r>
              <a:rPr lang="en-US" altLang="zh-CN" dirty="0" smtClean="0">
                <a:latin typeface="+mn-ea"/>
              </a:rPr>
              <a:t>4</a:t>
            </a:r>
          </a:p>
          <a:p>
            <a:pPr marL="109728" indent="0">
              <a:lnSpc>
                <a:spcPct val="120000"/>
              </a:lnSpc>
              <a:buNone/>
            </a:pPr>
            <a:r>
              <a:rPr lang="zh-CN" altLang="en-US" sz="2800" dirty="0">
                <a:solidFill>
                  <a:srgbClr val="FF3300"/>
                </a:solidFill>
                <a:latin typeface="+mn-ea"/>
              </a:rPr>
              <a:t>注意：</a:t>
            </a:r>
            <a:r>
              <a:rPr lang="zh-CN" altLang="en-US" sz="2800" dirty="0">
                <a:latin typeface="+mn-ea"/>
              </a:rPr>
              <a:t>短浮点数的偏移值</a:t>
            </a:r>
            <a:r>
              <a:rPr lang="zh-CN" altLang="en-US" sz="2800" dirty="0" smtClean="0">
                <a:latin typeface="+mn-ea"/>
              </a:rPr>
              <a:t>是</a:t>
            </a:r>
            <a:r>
              <a:rPr lang="en-US" altLang="zh-CN" sz="2800" dirty="0" smtClean="0">
                <a:latin typeface="+mn-ea"/>
              </a:rPr>
              <a:t>0111 1111(127H</a:t>
            </a:r>
            <a:r>
              <a:rPr lang="en-US" altLang="zh-CN" sz="2800" dirty="0">
                <a:latin typeface="+mn-ea"/>
              </a:rPr>
              <a:t>)</a:t>
            </a:r>
            <a:r>
              <a:rPr lang="zh-CN" altLang="en-US" sz="2800" dirty="0">
                <a:latin typeface="+mn-ea"/>
              </a:rPr>
              <a:t>。</a:t>
            </a:r>
            <a:endParaRPr lang="en-US" altLang="zh-CN" dirty="0">
              <a:latin typeface="+mn-ea"/>
            </a:endParaRPr>
          </a:p>
          <a:p>
            <a:pPr marL="109728" indent="0">
              <a:lnSpc>
                <a:spcPct val="120000"/>
              </a:lnSpc>
              <a:buNone/>
            </a:pPr>
            <a:r>
              <a:rPr lang="en-US" altLang="zh-CN" dirty="0">
                <a:latin typeface="+mn-ea"/>
              </a:rPr>
              <a:t>(3)</a:t>
            </a:r>
            <a:r>
              <a:rPr lang="zh-CN" altLang="en-US" dirty="0">
                <a:latin typeface="+mn-ea"/>
              </a:rPr>
              <a:t>以规格化二进制数形式写出此数</a:t>
            </a:r>
            <a:r>
              <a:rPr lang="en-US" altLang="zh-CN" dirty="0">
                <a:latin typeface="+mn-ea"/>
              </a:rPr>
              <a:t>:1.1001001×2^4</a:t>
            </a:r>
          </a:p>
          <a:p>
            <a:pPr marL="109728" indent="0">
              <a:lnSpc>
                <a:spcPct val="120000"/>
              </a:lnSpc>
              <a:buNone/>
            </a:pPr>
            <a:r>
              <a:rPr lang="en-US" altLang="zh-CN" dirty="0">
                <a:latin typeface="+mn-ea"/>
              </a:rPr>
              <a:t>(4)</a:t>
            </a:r>
            <a:r>
              <a:rPr lang="zh-CN" altLang="en-US" dirty="0">
                <a:latin typeface="+mn-ea"/>
              </a:rPr>
              <a:t>写成非规格化二进制数形式</a:t>
            </a:r>
            <a:r>
              <a:rPr lang="en-US" altLang="zh-CN" dirty="0" smtClean="0">
                <a:latin typeface="+mn-ea"/>
              </a:rPr>
              <a:t>11001.001</a:t>
            </a:r>
            <a:endParaRPr lang="en-US" altLang="zh-CN" dirty="0">
              <a:latin typeface="+mn-ea"/>
            </a:endParaRPr>
          </a:p>
          <a:p>
            <a:pPr marL="109728" indent="0">
              <a:lnSpc>
                <a:spcPct val="120000"/>
              </a:lnSpc>
              <a:buNone/>
            </a:pPr>
            <a:r>
              <a:rPr lang="en-US" altLang="zh-CN" dirty="0">
                <a:latin typeface="+mn-ea"/>
              </a:rPr>
              <a:t>(5)</a:t>
            </a:r>
            <a:r>
              <a:rPr lang="zh-CN" altLang="en-US" dirty="0">
                <a:latin typeface="+mn-ea"/>
              </a:rPr>
              <a:t>转换成十进制数</a:t>
            </a:r>
            <a:r>
              <a:rPr lang="en-US" altLang="zh-CN" dirty="0">
                <a:latin typeface="+mn-ea"/>
              </a:rPr>
              <a:t>,</a:t>
            </a:r>
            <a:r>
              <a:rPr lang="zh-CN" altLang="en-US" dirty="0">
                <a:latin typeface="+mn-ea"/>
              </a:rPr>
              <a:t>并加上符号位</a:t>
            </a:r>
            <a:r>
              <a:rPr lang="en-US" altLang="zh-CN" dirty="0" smtClean="0">
                <a:latin typeface="+mn-ea"/>
              </a:rPr>
              <a:t>:(-</a:t>
            </a:r>
            <a:r>
              <a:rPr lang="en-US" altLang="zh-CN" dirty="0" smtClean="0">
                <a:latin typeface="+mn-ea"/>
              </a:rPr>
              <a:t>11001.001)</a:t>
            </a:r>
            <a:r>
              <a:rPr lang="en-US" altLang="zh-CN" baseline="-25000" dirty="0" smtClean="0">
                <a:latin typeface="+mn-ea"/>
              </a:rPr>
              <a:t>2</a:t>
            </a:r>
            <a:r>
              <a:rPr lang="zh-CN" altLang="en-US" dirty="0">
                <a:latin typeface="+mn-ea"/>
              </a:rPr>
              <a:t>＝</a:t>
            </a:r>
            <a:r>
              <a:rPr lang="en-US" altLang="zh-CN" dirty="0" smtClean="0">
                <a:latin typeface="+mn-ea"/>
              </a:rPr>
              <a:t>(-25.125)</a:t>
            </a:r>
            <a:r>
              <a:rPr lang="en-US" altLang="zh-CN" baseline="-25000" dirty="0" smtClean="0">
                <a:latin typeface="+mn-ea"/>
              </a:rPr>
              <a:t>10</a:t>
            </a:r>
            <a:endParaRPr lang="en-US" altLang="zh-CN" baseline="-25000" dirty="0">
              <a:latin typeface="+mn-ea"/>
            </a:endParaRPr>
          </a:p>
          <a:p>
            <a:endParaRPr lang="en-US" altLang="zh-CN" dirty="0"/>
          </a:p>
          <a:p>
            <a:endParaRPr lang="zh-CN" altLang="en-US" dirty="0"/>
          </a:p>
        </p:txBody>
      </p:sp>
      <p:sp>
        <p:nvSpPr>
          <p:cNvPr id="3" name="Title 2"/>
          <p:cNvSpPr>
            <a:spLocks noGrp="1"/>
          </p:cNvSpPr>
          <p:nvPr>
            <p:ph type="title"/>
          </p:nvPr>
        </p:nvSpPr>
        <p:spPr/>
        <p:txBody>
          <a:bodyPr/>
          <a:lstStyle/>
          <a:p>
            <a:r>
              <a:rPr lang="zh-CN" altLang="en-US" dirty="0"/>
              <a:t>浮点数举例</a:t>
            </a:r>
          </a:p>
        </p:txBody>
      </p:sp>
    </p:spTree>
    <p:extLst>
      <p:ext uri="{BB962C8B-B14F-4D97-AF65-F5344CB8AC3E}">
        <p14:creationId xmlns:p14="http://schemas.microsoft.com/office/powerpoint/2010/main" val="23265467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normAutofit/>
          </a:bodyPr>
          <a:lstStyle/>
          <a:p>
            <a:pPr>
              <a:lnSpc>
                <a:spcPct val="80000"/>
              </a:lnSpc>
            </a:pPr>
            <a:r>
              <a:rPr lang="zh-CN" altLang="en-US" sz="2800" dirty="0" smtClean="0">
                <a:latin typeface="+mn-ea"/>
              </a:rPr>
              <a:t>符号位</a:t>
            </a:r>
            <a:r>
              <a:rPr lang="zh-CN" altLang="en-US" sz="2800" dirty="0" smtClean="0">
                <a:latin typeface="+mn-ea"/>
              </a:rPr>
              <a:t>占用一位。</a:t>
            </a:r>
            <a:r>
              <a:rPr lang="en-US" altLang="zh-CN" sz="2800" dirty="0" smtClean="0">
                <a:latin typeface="+mn-ea"/>
              </a:rPr>
              <a:t>1</a:t>
            </a:r>
            <a:r>
              <a:rPr lang="zh-CN" altLang="en-US" sz="2800" dirty="0" smtClean="0">
                <a:latin typeface="+mn-ea"/>
              </a:rPr>
              <a:t>：负数 </a:t>
            </a:r>
            <a:r>
              <a:rPr lang="en-US" altLang="zh-CN" sz="2800" dirty="0" smtClean="0">
                <a:latin typeface="+mn-ea"/>
              </a:rPr>
              <a:t>0</a:t>
            </a:r>
            <a:r>
              <a:rPr lang="zh-CN" altLang="en-US" sz="2800" dirty="0" smtClean="0">
                <a:latin typeface="+mn-ea"/>
              </a:rPr>
              <a:t>：正数</a:t>
            </a:r>
            <a:endParaRPr lang="en-US" altLang="zh-CN" sz="2800" dirty="0" smtClean="0">
              <a:latin typeface="+mn-ea"/>
            </a:endParaRPr>
          </a:p>
          <a:p>
            <a:pPr>
              <a:lnSpc>
                <a:spcPct val="80000"/>
              </a:lnSpc>
            </a:pPr>
            <a:endParaRPr lang="en-US" altLang="zh-CN" sz="2800" dirty="0" smtClean="0">
              <a:latin typeface="+mn-ea"/>
            </a:endParaRPr>
          </a:p>
          <a:p>
            <a:pPr>
              <a:lnSpc>
                <a:spcPct val="80000"/>
              </a:lnSpc>
            </a:pPr>
            <a:r>
              <a:rPr lang="zh-CN" altLang="en-US" sz="2800" dirty="0" smtClean="0">
                <a:latin typeface="+mn-ea"/>
              </a:rPr>
              <a:t>尾数采用</a:t>
            </a:r>
            <a:r>
              <a:rPr lang="zh-CN" altLang="en-US" sz="2800" dirty="0" smtClean="0">
                <a:latin typeface="+mn-ea"/>
              </a:rPr>
              <a:t>隐含位表示：对规格化的二进制浮点数，约定最高位总是“</a:t>
            </a:r>
            <a:r>
              <a:rPr lang="en-US" altLang="zh-CN" sz="2800" dirty="0" smtClean="0">
                <a:latin typeface="+mn-ea"/>
              </a:rPr>
              <a:t>1”,</a:t>
            </a:r>
            <a:r>
              <a:rPr lang="zh-CN" altLang="en-US" sz="2800" dirty="0" smtClean="0">
                <a:latin typeface="+mn-ea"/>
              </a:rPr>
              <a:t>为使尾数能多表示一位有效值，可将这个“</a:t>
            </a:r>
            <a:r>
              <a:rPr lang="en-US" altLang="zh-CN" sz="2800" dirty="0" smtClean="0">
                <a:latin typeface="+mn-ea"/>
              </a:rPr>
              <a:t>1”</a:t>
            </a:r>
            <a:r>
              <a:rPr lang="zh-CN" altLang="en-US" sz="2800" dirty="0" smtClean="0">
                <a:latin typeface="+mn-ea"/>
              </a:rPr>
              <a:t>隐含</a:t>
            </a:r>
            <a:endParaRPr lang="en-US" altLang="zh-CN" sz="2800" dirty="0" smtClean="0">
              <a:latin typeface="+mn-ea"/>
            </a:endParaRPr>
          </a:p>
          <a:p>
            <a:pPr>
              <a:lnSpc>
                <a:spcPct val="80000"/>
              </a:lnSpc>
            </a:pPr>
            <a:endParaRPr lang="en-US" altLang="zh-CN" sz="2800" dirty="0" smtClean="0">
              <a:latin typeface="+mn-ea"/>
            </a:endParaRPr>
          </a:p>
          <a:p>
            <a:pPr eaLnBrk="1" hangingPunct="1">
              <a:lnSpc>
                <a:spcPct val="80000"/>
              </a:lnSpc>
            </a:pPr>
            <a:r>
              <a:rPr lang="zh-CN" altLang="en-US" sz="2800" dirty="0" smtClean="0">
                <a:latin typeface="+mn-ea"/>
              </a:rPr>
              <a:t>浮点数指数</a:t>
            </a:r>
            <a:r>
              <a:rPr lang="zh-CN" altLang="zh-CN" sz="2800" dirty="0" smtClean="0">
                <a:latin typeface="+mn-ea"/>
              </a:rPr>
              <a:t>的位数决定数的表示范围，</a:t>
            </a:r>
            <a:r>
              <a:rPr lang="zh-CN" altLang="zh-CN" sz="2800" dirty="0" smtClean="0">
                <a:solidFill>
                  <a:schemeClr val="accent1"/>
                </a:solidFill>
                <a:latin typeface="+mn-ea"/>
              </a:rPr>
              <a:t>尾数</a:t>
            </a:r>
            <a:r>
              <a:rPr lang="zh-CN" altLang="zh-CN" sz="2800" dirty="0" smtClean="0">
                <a:latin typeface="+mn-ea"/>
              </a:rPr>
              <a:t>的位数决定数的精度，精度不够造成误差</a:t>
            </a:r>
            <a:endParaRPr lang="zh-CN" altLang="en-US" sz="2800" dirty="0" smtClean="0">
              <a:latin typeface="+mn-ea"/>
            </a:endParaRPr>
          </a:p>
          <a:p>
            <a:pPr eaLnBrk="1" hangingPunct="1">
              <a:lnSpc>
                <a:spcPct val="80000"/>
              </a:lnSpc>
            </a:pPr>
            <a:endParaRPr lang="en-US" altLang="zh-CN" sz="1700" dirty="0" smtClean="0"/>
          </a:p>
        </p:txBody>
      </p:sp>
      <p:sp>
        <p:nvSpPr>
          <p:cNvPr id="32770" name="Rectangle 2"/>
          <p:cNvSpPr>
            <a:spLocks noGrp="1" noChangeArrowheads="1"/>
          </p:cNvSpPr>
          <p:nvPr>
            <p:ph type="title"/>
          </p:nvPr>
        </p:nvSpPr>
        <p:spPr/>
        <p:txBody>
          <a:bodyPr/>
          <a:lstStyle/>
          <a:p>
            <a:pPr eaLnBrk="1" hangingPunct="1"/>
            <a:r>
              <a:rPr lang="zh-CN" altLang="en-US" sz="4700" b="0" dirty="0" smtClean="0">
                <a:latin typeface="+mj-ea"/>
              </a:rPr>
              <a:t>浮点数的表示</a:t>
            </a:r>
            <a:r>
              <a:rPr lang="en-US" altLang="zh-CN" sz="4700" b="0" dirty="0" smtClean="0">
                <a:latin typeface="+mj-ea"/>
              </a:rPr>
              <a:t>-IEEE 754</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一个二进制数位可以用来表示一个二值逻辑型的数据，但逻辑型数据并不存在进位关系。</a:t>
            </a:r>
          </a:p>
          <a:p>
            <a:r>
              <a:rPr lang="zh-CN" altLang="en-US" dirty="0" smtClean="0"/>
              <a:t>这里</a:t>
            </a:r>
            <a:r>
              <a:rPr lang="zh-CN" altLang="en-US" dirty="0"/>
              <a:t>的与、或、非逻辑可以用与门、或门、非门电路实现 。</a:t>
            </a:r>
          </a:p>
          <a:p>
            <a:endParaRPr lang="zh-CN" altLang="en-US" dirty="0"/>
          </a:p>
        </p:txBody>
      </p:sp>
      <p:sp>
        <p:nvSpPr>
          <p:cNvPr id="3" name="标题 2"/>
          <p:cNvSpPr>
            <a:spLocks noGrp="1"/>
          </p:cNvSpPr>
          <p:nvPr>
            <p:ph type="title"/>
          </p:nvPr>
        </p:nvSpPr>
        <p:spPr/>
        <p:txBody>
          <a:bodyPr/>
          <a:lstStyle/>
          <a:p>
            <a:r>
              <a:rPr lang="zh-CN" altLang="en-US" dirty="0" smtClean="0"/>
              <a:t>二进制</a:t>
            </a:r>
            <a:r>
              <a:rPr lang="zh-CN" altLang="en-US" dirty="0"/>
              <a:t>逻辑运算</a:t>
            </a:r>
          </a:p>
        </p:txBody>
      </p:sp>
      <p:graphicFrame>
        <p:nvGraphicFramePr>
          <p:cNvPr id="4" name="Group 66"/>
          <p:cNvGraphicFramePr>
            <a:graphicFrameLocks/>
          </p:cNvGraphicFramePr>
          <p:nvPr>
            <p:extLst>
              <p:ext uri="{D42A27DB-BD31-4B8C-83A1-F6EECF244321}">
                <p14:modId xmlns:p14="http://schemas.microsoft.com/office/powerpoint/2010/main" val="207012223"/>
              </p:ext>
            </p:extLst>
          </p:nvPr>
        </p:nvGraphicFramePr>
        <p:xfrm>
          <a:off x="611560" y="3573016"/>
          <a:ext cx="8229600" cy="2560956"/>
        </p:xfrm>
        <a:graphic>
          <a:graphicData uri="http://schemas.openxmlformats.org/drawingml/2006/table">
            <a:tbl>
              <a:tblPr/>
              <a:tblGrid>
                <a:gridCol w="1372141"/>
                <a:gridCol w="1370520"/>
                <a:gridCol w="1372139"/>
                <a:gridCol w="1372141"/>
                <a:gridCol w="1370520"/>
                <a:gridCol w="1372139"/>
              </a:tblGrid>
              <a:tr h="1809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600" b="1" i="0" u="none" strike="noStrike" cap="none" normalizeH="0" baseline="0" dirty="0" smtClean="0">
                          <a:ln>
                            <a:noFill/>
                          </a:ln>
                          <a:solidFill>
                            <a:srgbClr val="0066FF"/>
                          </a:solidFill>
                          <a:effectLst/>
                          <a:latin typeface="Verdana" pitchFamily="34" charset="0"/>
                          <a:ea typeface="宋体" charset="-122"/>
                        </a:rPr>
                        <a:t>X</a:t>
                      </a:r>
                    </a:p>
                  </a:txBody>
                  <a:tcPr marL="93312" marR="933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600" b="1" i="0" u="none" strike="noStrike" cap="none" normalizeH="0" baseline="0" dirty="0" smtClean="0">
                          <a:ln>
                            <a:noFill/>
                          </a:ln>
                          <a:solidFill>
                            <a:srgbClr val="0066FF"/>
                          </a:solidFill>
                          <a:effectLst/>
                          <a:latin typeface="Verdana" pitchFamily="34" charset="0"/>
                          <a:ea typeface="宋体" charset="-122"/>
                        </a:rPr>
                        <a:t>Y</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600" b="1" i="0" u="none" strike="noStrike" cap="none" normalizeH="0" baseline="0" smtClean="0">
                          <a:ln>
                            <a:noFill/>
                          </a:ln>
                          <a:solidFill>
                            <a:srgbClr val="0066FF"/>
                          </a:solidFill>
                          <a:effectLst/>
                          <a:latin typeface="Verdana" pitchFamily="34" charset="0"/>
                          <a:ea typeface="宋体" charset="-122"/>
                        </a:rPr>
                        <a:t>X</a:t>
                      </a:r>
                      <a:r>
                        <a:rPr kumimoji="1" lang="zh-CN" altLang="en-US" sz="2600" b="1" i="0" u="none" strike="noStrike" cap="none" normalizeH="0" baseline="0" smtClean="0">
                          <a:ln>
                            <a:noFill/>
                          </a:ln>
                          <a:solidFill>
                            <a:srgbClr val="0066FF"/>
                          </a:solidFill>
                          <a:effectLst/>
                          <a:latin typeface="Verdana" pitchFamily="34" charset="0"/>
                          <a:ea typeface="宋体" charset="-122"/>
                        </a:rPr>
                        <a:t>与</a:t>
                      </a:r>
                      <a:r>
                        <a:rPr kumimoji="1" lang="en-US" altLang="zh-CN" sz="2600" b="1" i="0" u="none" strike="noStrike" cap="none" normalizeH="0" baseline="0" smtClean="0">
                          <a:ln>
                            <a:noFill/>
                          </a:ln>
                          <a:solidFill>
                            <a:srgbClr val="0066FF"/>
                          </a:solidFill>
                          <a:effectLst/>
                          <a:latin typeface="Verdana" pitchFamily="34" charset="0"/>
                          <a:ea typeface="宋体" charset="-122"/>
                        </a:rPr>
                        <a:t>Y</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600" b="1" i="0" u="none" strike="noStrike" cap="none" normalizeH="0" baseline="0" smtClean="0">
                          <a:ln>
                            <a:noFill/>
                          </a:ln>
                          <a:solidFill>
                            <a:srgbClr val="0066FF"/>
                          </a:solidFill>
                          <a:effectLst/>
                          <a:latin typeface="Verdana" pitchFamily="34" charset="0"/>
                          <a:ea typeface="宋体" charset="-122"/>
                        </a:rPr>
                        <a:t>X</a:t>
                      </a:r>
                      <a:r>
                        <a:rPr kumimoji="1" lang="zh-CN" altLang="en-US" sz="2600" b="1" i="0" u="none" strike="noStrike" cap="none" normalizeH="0" baseline="0" smtClean="0">
                          <a:ln>
                            <a:noFill/>
                          </a:ln>
                          <a:solidFill>
                            <a:srgbClr val="0066FF"/>
                          </a:solidFill>
                          <a:effectLst/>
                          <a:latin typeface="Verdana" pitchFamily="34" charset="0"/>
                          <a:ea typeface="宋体" charset="-122"/>
                        </a:rPr>
                        <a:t>或</a:t>
                      </a:r>
                      <a:r>
                        <a:rPr kumimoji="1" lang="en-US" altLang="zh-CN" sz="2600" b="1" i="0" u="none" strike="noStrike" cap="none" normalizeH="0" baseline="0" smtClean="0">
                          <a:ln>
                            <a:noFill/>
                          </a:ln>
                          <a:solidFill>
                            <a:srgbClr val="0066FF"/>
                          </a:solidFill>
                          <a:effectLst/>
                          <a:latin typeface="Verdana" pitchFamily="34" charset="0"/>
                          <a:ea typeface="宋体" charset="-122"/>
                        </a:rPr>
                        <a:t>Y</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600" b="1" i="0" u="none" strike="noStrike" cap="none" normalizeH="0" baseline="0" smtClean="0">
                          <a:ln>
                            <a:noFill/>
                          </a:ln>
                          <a:solidFill>
                            <a:srgbClr val="0066FF"/>
                          </a:solidFill>
                          <a:effectLst/>
                          <a:latin typeface="Verdana" pitchFamily="34" charset="0"/>
                          <a:ea typeface="宋体" charset="-122"/>
                        </a:rPr>
                        <a:t>X</a:t>
                      </a:r>
                      <a:r>
                        <a:rPr kumimoji="1" lang="zh-CN" altLang="en-US" sz="2600" b="1" i="0" u="none" strike="noStrike" cap="none" normalizeH="0" baseline="0" smtClean="0">
                          <a:ln>
                            <a:noFill/>
                          </a:ln>
                          <a:solidFill>
                            <a:srgbClr val="0066FF"/>
                          </a:solidFill>
                          <a:effectLst/>
                          <a:latin typeface="Verdana" pitchFamily="34" charset="0"/>
                          <a:ea typeface="宋体" charset="-122"/>
                        </a:rPr>
                        <a:t>非</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600" b="1" i="0" u="none" strike="noStrike" cap="none" normalizeH="0" baseline="0" smtClean="0">
                          <a:ln>
                            <a:noFill/>
                          </a:ln>
                          <a:solidFill>
                            <a:srgbClr val="0066FF"/>
                          </a:solidFill>
                          <a:effectLst/>
                          <a:latin typeface="Verdana" pitchFamily="34" charset="0"/>
                          <a:ea typeface="宋体" charset="-122"/>
                        </a:rPr>
                        <a:t>X</a:t>
                      </a:r>
                      <a:r>
                        <a:rPr kumimoji="1" lang="zh-CN" altLang="en-US" sz="2600" b="1" i="0" u="none" strike="noStrike" cap="none" normalizeH="0" baseline="0" smtClean="0">
                          <a:ln>
                            <a:noFill/>
                          </a:ln>
                          <a:solidFill>
                            <a:srgbClr val="0066FF"/>
                          </a:solidFill>
                          <a:effectLst/>
                          <a:latin typeface="Verdana" pitchFamily="34" charset="0"/>
                          <a:ea typeface="宋体" charset="-122"/>
                        </a:rPr>
                        <a:t>异或</a:t>
                      </a:r>
                      <a:r>
                        <a:rPr kumimoji="1" lang="en-US" altLang="zh-CN" sz="2600" b="1" i="0" u="none" strike="noStrike" cap="none" normalizeH="0" baseline="0" smtClean="0">
                          <a:ln>
                            <a:noFill/>
                          </a:ln>
                          <a:solidFill>
                            <a:srgbClr val="0066FF"/>
                          </a:solidFill>
                          <a:effectLst/>
                          <a:latin typeface="Verdana" pitchFamily="34" charset="0"/>
                          <a:ea typeface="宋体" charset="-122"/>
                        </a:rPr>
                        <a:t>Y</a:t>
                      </a:r>
                    </a:p>
                  </a:txBody>
                  <a:tcPr marL="93312" marR="933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marL="93312" marR="933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1</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marL="93312" marR="933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marL="93312" marR="933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1</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1</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1</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1</a:t>
                      </a:r>
                    </a:p>
                  </a:txBody>
                  <a:tcPr marL="93312" marR="933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1</a:t>
                      </a:r>
                    </a:p>
                  </a:txBody>
                  <a:tcPr marL="93312" marR="933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1</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1</a:t>
                      </a:r>
                    </a:p>
                  </a:txBody>
                  <a:tcPr marL="93312" marR="933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dirty="0" smtClean="0">
                          <a:ln>
                            <a:noFill/>
                          </a:ln>
                          <a:solidFill>
                            <a:schemeClr val="tx1"/>
                          </a:solidFill>
                          <a:effectLst/>
                          <a:latin typeface="Verdana" pitchFamily="34" charset="0"/>
                          <a:ea typeface="宋体" charset="-122"/>
                        </a:rPr>
                        <a:t>1</a:t>
                      </a:r>
                    </a:p>
                  </a:txBody>
                  <a:tcPr marL="93312" marR="933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dirty="0" smtClean="0">
                          <a:ln>
                            <a:noFill/>
                          </a:ln>
                          <a:solidFill>
                            <a:schemeClr val="tx1"/>
                          </a:solidFill>
                          <a:effectLst/>
                          <a:latin typeface="Verdana" pitchFamily="34" charset="0"/>
                          <a:ea typeface="宋体" charset="-122"/>
                        </a:rPr>
                        <a:t>1</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1</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1</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dirty="0" smtClean="0">
                          <a:ln>
                            <a:noFill/>
                          </a:ln>
                          <a:solidFill>
                            <a:schemeClr val="tx1"/>
                          </a:solidFill>
                          <a:effectLst/>
                          <a:latin typeface="Verdana" pitchFamily="34" charset="0"/>
                          <a:ea typeface="宋体" charset="-122"/>
                        </a:rPr>
                        <a:t>0</a:t>
                      </a:r>
                    </a:p>
                  </a:txBody>
                  <a:tcPr marL="93312" marR="933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890422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normAutofit/>
          </a:bodyPr>
          <a:lstStyle/>
          <a:p>
            <a:pPr>
              <a:lnSpc>
                <a:spcPct val="115000"/>
              </a:lnSpc>
              <a:spcBef>
                <a:spcPct val="0"/>
              </a:spcBef>
              <a:buClr>
                <a:srgbClr val="0033CC"/>
              </a:buClr>
            </a:pPr>
            <a:r>
              <a:rPr lang="zh-CN" altLang="en-US" sz="2400" dirty="0" smtClean="0">
                <a:latin typeface="黑体" pitchFamily="49" charset="-122"/>
                <a:ea typeface="黑体" pitchFamily="49" charset="-122"/>
              </a:rPr>
              <a:t>移位</a:t>
            </a:r>
            <a:br>
              <a:rPr lang="zh-CN" altLang="en-US" sz="2400" dirty="0" smtClean="0">
                <a:latin typeface="黑体" pitchFamily="49" charset="-122"/>
                <a:ea typeface="黑体" pitchFamily="49" charset="-122"/>
              </a:rPr>
            </a:br>
            <a:r>
              <a:rPr lang="en-US" altLang="zh-CN" sz="2400" dirty="0" smtClean="0">
                <a:solidFill>
                  <a:srgbClr val="A50021"/>
                </a:solidFill>
                <a:latin typeface="黑体" pitchFamily="49" charset="-122"/>
                <a:ea typeface="黑体" pitchFamily="49" charset="-122"/>
              </a:rPr>
              <a:t>1</a:t>
            </a:r>
            <a:r>
              <a:rPr lang="zh-CN" altLang="en-US" sz="2400" dirty="0" smtClean="0">
                <a:solidFill>
                  <a:srgbClr val="A50021"/>
                </a:solidFill>
                <a:latin typeface="黑体" pitchFamily="49" charset="-122"/>
                <a:ea typeface="黑体" pitchFamily="49" charset="-122"/>
              </a:rPr>
              <a:t>、逻辑移位</a:t>
            </a:r>
            <a:r>
              <a:rPr lang="zh-CN" altLang="en-US" sz="2400" dirty="0" smtClean="0">
                <a:latin typeface="黑体" pitchFamily="49" charset="-122"/>
                <a:ea typeface="黑体" pitchFamily="49" charset="-122"/>
              </a:rPr>
              <a:t>：左移时低位补</a:t>
            </a:r>
            <a:r>
              <a:rPr lang="en-US" altLang="zh-CN" sz="2400" dirty="0" smtClean="0">
                <a:latin typeface="黑体" pitchFamily="49" charset="-122"/>
                <a:ea typeface="黑体" pitchFamily="49" charset="-122"/>
              </a:rPr>
              <a:t>0</a:t>
            </a:r>
            <a:r>
              <a:rPr lang="zh-CN" altLang="en-US" sz="2400" dirty="0" smtClean="0">
                <a:latin typeface="黑体" pitchFamily="49" charset="-122"/>
                <a:ea typeface="黑体" pitchFamily="49" charset="-122"/>
              </a:rPr>
              <a:t>，右移时高位补</a:t>
            </a:r>
            <a:r>
              <a:rPr lang="en-US" altLang="zh-CN" sz="2400" dirty="0" smtClean="0">
                <a:latin typeface="黑体" pitchFamily="49" charset="-122"/>
                <a:ea typeface="黑体" pitchFamily="49" charset="-122"/>
              </a:rPr>
              <a:t>0</a:t>
            </a:r>
            <a:br>
              <a:rPr lang="en-US" altLang="zh-CN" sz="2400" dirty="0" smtClean="0">
                <a:latin typeface="黑体" pitchFamily="49" charset="-122"/>
                <a:ea typeface="黑体" pitchFamily="49" charset="-122"/>
              </a:rPr>
            </a:br>
            <a:r>
              <a:rPr lang="en-US" altLang="zh-CN" sz="2400" dirty="0" smtClean="0">
                <a:solidFill>
                  <a:srgbClr val="A50021"/>
                </a:solidFill>
                <a:latin typeface="黑体" pitchFamily="49" charset="-122"/>
                <a:ea typeface="黑体" pitchFamily="49" charset="-122"/>
              </a:rPr>
              <a:t>2</a:t>
            </a:r>
            <a:r>
              <a:rPr lang="zh-CN" altLang="en-US" sz="2400" dirty="0" smtClean="0">
                <a:solidFill>
                  <a:srgbClr val="A50021"/>
                </a:solidFill>
                <a:latin typeface="黑体" pitchFamily="49" charset="-122"/>
                <a:ea typeface="黑体" pitchFamily="49" charset="-122"/>
              </a:rPr>
              <a:t>、循环移位</a:t>
            </a:r>
            <a:r>
              <a:rPr lang="zh-CN" altLang="en-US" sz="2400" dirty="0" smtClean="0">
                <a:latin typeface="黑体" pitchFamily="49" charset="-122"/>
                <a:ea typeface="黑体" pitchFamily="49" charset="-122"/>
              </a:rPr>
              <a:t>：首尾相接，左右循环移动</a:t>
            </a:r>
            <a:br>
              <a:rPr lang="zh-CN" altLang="en-US" sz="2400" dirty="0" smtClean="0">
                <a:latin typeface="黑体" pitchFamily="49" charset="-122"/>
                <a:ea typeface="黑体" pitchFamily="49" charset="-122"/>
              </a:rPr>
            </a:br>
            <a:r>
              <a:rPr lang="en-US" altLang="zh-CN" sz="2400" dirty="0" smtClean="0">
                <a:solidFill>
                  <a:srgbClr val="A50021"/>
                </a:solidFill>
                <a:latin typeface="黑体" pitchFamily="49" charset="-122"/>
                <a:ea typeface="黑体" pitchFamily="49" charset="-122"/>
              </a:rPr>
              <a:t>3</a:t>
            </a:r>
            <a:r>
              <a:rPr lang="zh-CN" altLang="en-US" sz="2400" dirty="0" smtClean="0">
                <a:solidFill>
                  <a:srgbClr val="A50021"/>
                </a:solidFill>
                <a:latin typeface="黑体" pitchFamily="49" charset="-122"/>
                <a:ea typeface="黑体" pitchFamily="49" charset="-122"/>
              </a:rPr>
              <a:t>、算术移位</a:t>
            </a:r>
            <a:r>
              <a:rPr lang="zh-CN" altLang="en-US" sz="2400" dirty="0" smtClean="0">
                <a:latin typeface="黑体" pitchFamily="49" charset="-122"/>
                <a:ea typeface="黑体" pitchFamily="49" charset="-122"/>
              </a:rPr>
              <a:t>：移位后没有溢出时，左移一位相当于乘</a:t>
            </a:r>
            <a:r>
              <a:rPr lang="en-US" altLang="zh-CN" sz="2400" dirty="0" smtClean="0">
                <a:latin typeface="黑体" pitchFamily="49" charset="-122"/>
                <a:ea typeface="黑体" pitchFamily="49" charset="-122"/>
              </a:rPr>
              <a:t>2</a:t>
            </a:r>
            <a:r>
              <a:rPr lang="zh-CN" altLang="en-US" sz="2400" dirty="0" smtClean="0">
                <a:latin typeface="黑体" pitchFamily="49" charset="-122"/>
                <a:ea typeface="黑体" pitchFamily="49" charset="-122"/>
              </a:rPr>
              <a:t>，右移一位相当于除</a:t>
            </a:r>
            <a:r>
              <a:rPr lang="en-US" altLang="zh-CN" sz="2400" dirty="0" smtClean="0">
                <a:latin typeface="黑体" pitchFamily="49" charset="-122"/>
                <a:ea typeface="黑体" pitchFamily="49" charset="-122"/>
              </a:rPr>
              <a:t>2</a:t>
            </a:r>
            <a:br>
              <a:rPr lang="en-US" altLang="zh-CN" sz="2400" dirty="0" smtClean="0">
                <a:latin typeface="黑体" pitchFamily="49" charset="-122"/>
                <a:ea typeface="黑体" pitchFamily="49" charset="-122"/>
              </a:rPr>
            </a:br>
            <a:r>
              <a:rPr lang="zh-CN" altLang="en-US" sz="2400" dirty="0" smtClean="0">
                <a:latin typeface="黑体" pitchFamily="49" charset="-122"/>
                <a:ea typeface="黑体" pitchFamily="49" charset="-122"/>
              </a:rPr>
              <a:t/>
            </a:r>
            <a:br>
              <a:rPr lang="zh-CN" altLang="en-US" sz="2400" dirty="0" smtClean="0">
                <a:latin typeface="黑体" pitchFamily="49" charset="-122"/>
                <a:ea typeface="黑体" pitchFamily="49" charset="-122"/>
              </a:rPr>
            </a:br>
            <a:r>
              <a:rPr lang="en-US" altLang="zh-CN" sz="2400" dirty="0" smtClean="0">
                <a:latin typeface="黑体" pitchFamily="49" charset="-122"/>
                <a:ea typeface="黑体" pitchFamily="49" charset="-122"/>
              </a:rPr>
              <a:t>A</a:t>
            </a:r>
            <a:r>
              <a:rPr lang="zh-CN" altLang="en-US" sz="2400" dirty="0" smtClean="0">
                <a:latin typeface="黑体" pitchFamily="49" charset="-122"/>
                <a:ea typeface="黑体" pitchFamily="49" charset="-122"/>
              </a:rPr>
              <a:t>为二进制数： </a:t>
            </a:r>
          </a:p>
          <a:p>
            <a:pPr eaLnBrk="1" hangingPunct="1">
              <a:lnSpc>
                <a:spcPct val="115000"/>
              </a:lnSpc>
              <a:spcBef>
                <a:spcPct val="0"/>
              </a:spcBef>
              <a:buClr>
                <a:srgbClr val="0033CC"/>
              </a:buClr>
              <a:buFont typeface="Wingdings" pitchFamily="2" charset="2"/>
              <a:buNone/>
            </a:pPr>
            <a:r>
              <a:rPr lang="zh-CN" altLang="en-US" sz="2400" dirty="0" smtClean="0">
                <a:latin typeface="黑体" pitchFamily="49" charset="-122"/>
                <a:ea typeface="黑体" pitchFamily="49" charset="-122"/>
              </a:rPr>
              <a:t>     可用</a:t>
            </a:r>
            <a:r>
              <a:rPr lang="en-US" altLang="zh-CN" sz="2400" dirty="0" smtClean="0">
                <a:latin typeface="黑体" pitchFamily="49" charset="-122"/>
                <a:ea typeface="黑体" pitchFamily="49" charset="-122"/>
              </a:rPr>
              <a:t>1/2*A </a:t>
            </a:r>
            <a:r>
              <a:rPr lang="zh-CN" altLang="en-US" sz="2400" dirty="0" smtClean="0">
                <a:latin typeface="黑体" pitchFamily="49" charset="-122"/>
                <a:ea typeface="黑体" pitchFamily="49" charset="-122"/>
              </a:rPr>
              <a:t>代表将</a:t>
            </a:r>
            <a:r>
              <a:rPr lang="en-US" altLang="zh-CN" sz="2400" dirty="0" smtClean="0">
                <a:latin typeface="黑体" pitchFamily="49" charset="-122"/>
                <a:ea typeface="黑体" pitchFamily="49" charset="-122"/>
              </a:rPr>
              <a:t>A</a:t>
            </a:r>
            <a:r>
              <a:rPr lang="zh-CN" altLang="en-US" sz="2400" dirty="0" smtClean="0">
                <a:latin typeface="黑体" pitchFamily="49" charset="-122"/>
                <a:ea typeface="黑体" pitchFamily="49" charset="-122"/>
              </a:rPr>
              <a:t>右移一位</a:t>
            </a:r>
          </a:p>
          <a:p>
            <a:pPr eaLnBrk="1" hangingPunct="1">
              <a:lnSpc>
                <a:spcPct val="115000"/>
              </a:lnSpc>
              <a:spcBef>
                <a:spcPct val="0"/>
              </a:spcBef>
              <a:buClr>
                <a:srgbClr val="0033CC"/>
              </a:buClr>
              <a:buFont typeface="Wingdings" pitchFamily="2" charset="2"/>
              <a:buNone/>
            </a:pPr>
            <a:r>
              <a:rPr lang="zh-CN" altLang="en-US" sz="2400" dirty="0" smtClean="0">
                <a:latin typeface="黑体" pitchFamily="49" charset="-122"/>
                <a:ea typeface="黑体" pitchFamily="49" charset="-122"/>
              </a:rPr>
              <a:t>     </a:t>
            </a:r>
            <a:r>
              <a:rPr lang="en-US" altLang="zh-CN" sz="2400" dirty="0" smtClean="0">
                <a:latin typeface="黑体" pitchFamily="49" charset="-122"/>
                <a:ea typeface="黑体" pitchFamily="49" charset="-122"/>
              </a:rPr>
              <a:t>2A</a:t>
            </a:r>
            <a:r>
              <a:rPr lang="zh-CN" altLang="en-US" sz="2400" dirty="0" smtClean="0">
                <a:latin typeface="黑体" pitchFamily="49" charset="-122"/>
                <a:ea typeface="黑体" pitchFamily="49" charset="-122"/>
              </a:rPr>
              <a:t>或</a:t>
            </a:r>
            <a:r>
              <a:rPr lang="en-US" altLang="zh-CN" sz="2400" dirty="0" smtClean="0">
                <a:latin typeface="黑体" pitchFamily="49" charset="-122"/>
                <a:ea typeface="黑体" pitchFamily="49" charset="-122"/>
              </a:rPr>
              <a:t>2*A</a:t>
            </a:r>
            <a:r>
              <a:rPr lang="zh-CN" altLang="en-US" sz="2400" dirty="0" smtClean="0">
                <a:latin typeface="黑体" pitchFamily="49" charset="-122"/>
                <a:ea typeface="黑体" pitchFamily="49" charset="-122"/>
              </a:rPr>
              <a:t>代表将</a:t>
            </a:r>
            <a:r>
              <a:rPr lang="en-US" altLang="zh-CN" sz="2400" dirty="0" smtClean="0">
                <a:latin typeface="黑体" pitchFamily="49" charset="-122"/>
                <a:ea typeface="黑体" pitchFamily="49" charset="-122"/>
              </a:rPr>
              <a:t>A</a:t>
            </a:r>
            <a:r>
              <a:rPr lang="zh-CN" altLang="en-US" sz="2400" dirty="0" smtClean="0">
                <a:latin typeface="黑体" pitchFamily="49" charset="-122"/>
                <a:ea typeface="黑体" pitchFamily="49" charset="-122"/>
              </a:rPr>
              <a:t>左移动一位</a:t>
            </a:r>
          </a:p>
          <a:p>
            <a:pPr eaLnBrk="1" hangingPunct="1">
              <a:lnSpc>
                <a:spcPct val="80000"/>
              </a:lnSpc>
            </a:pPr>
            <a:endParaRPr lang="en-US" altLang="zh-CN" sz="1900" dirty="0" smtClean="0"/>
          </a:p>
        </p:txBody>
      </p:sp>
      <p:sp>
        <p:nvSpPr>
          <p:cNvPr id="18434" name="Rectangle 2"/>
          <p:cNvSpPr>
            <a:spLocks noGrp="1" noChangeArrowheads="1"/>
          </p:cNvSpPr>
          <p:nvPr>
            <p:ph type="title"/>
          </p:nvPr>
        </p:nvSpPr>
        <p:spPr/>
        <p:txBody>
          <a:bodyPr/>
          <a:lstStyle/>
          <a:p>
            <a:pPr eaLnBrk="1" hangingPunct="1"/>
            <a:r>
              <a:rPr lang="zh-CN" altLang="en-US" dirty="0" smtClean="0"/>
              <a:t>移位操作</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符号数据：字符信息用数据表示，如</a:t>
            </a:r>
            <a:r>
              <a:rPr lang="en-US" altLang="zh-CN" dirty="0"/>
              <a:t>ASCII</a:t>
            </a:r>
            <a:r>
              <a:rPr lang="zh-CN" altLang="en-US" dirty="0"/>
              <a:t>等</a:t>
            </a:r>
            <a:r>
              <a:rPr lang="zh-CN" altLang="en-US" dirty="0" smtClean="0"/>
              <a:t>；</a:t>
            </a:r>
            <a:endParaRPr lang="en-US" altLang="zh-CN" dirty="0" smtClean="0"/>
          </a:p>
          <a:p>
            <a:endParaRPr lang="zh-CN" altLang="en-US" dirty="0"/>
          </a:p>
          <a:p>
            <a:r>
              <a:rPr lang="zh-CN" altLang="en-US" dirty="0"/>
              <a:t>字符表示方法</a:t>
            </a:r>
            <a:r>
              <a:rPr lang="en-US" altLang="zh-CN" dirty="0"/>
              <a:t>ASCII</a:t>
            </a:r>
            <a:r>
              <a:rPr lang="en-US" altLang="zh-CN" dirty="0" smtClean="0"/>
              <a:t>: </a:t>
            </a:r>
            <a:r>
              <a:rPr lang="zh-CN" altLang="en-US" dirty="0" smtClean="0"/>
              <a:t>用</a:t>
            </a:r>
            <a:r>
              <a:rPr lang="zh-CN" altLang="en-US" dirty="0"/>
              <a:t>一个字节来表示</a:t>
            </a:r>
            <a:r>
              <a:rPr lang="en-US" altLang="zh-CN" dirty="0"/>
              <a:t>,</a:t>
            </a:r>
            <a:r>
              <a:rPr lang="zh-CN" altLang="en-US" dirty="0"/>
              <a:t>低</a:t>
            </a:r>
            <a:r>
              <a:rPr lang="en-US" altLang="zh-CN" dirty="0"/>
              <a:t>7</a:t>
            </a:r>
            <a:r>
              <a:rPr lang="zh-CN" altLang="en-US" dirty="0"/>
              <a:t>位用来编码</a:t>
            </a:r>
            <a:r>
              <a:rPr lang="en-US" altLang="zh-CN" dirty="0"/>
              <a:t>(128),</a:t>
            </a:r>
            <a:r>
              <a:rPr lang="zh-CN" altLang="en-US" dirty="0"/>
              <a:t>最高位为</a:t>
            </a:r>
            <a:r>
              <a:rPr lang="zh-CN" altLang="en-US" dirty="0" smtClean="0"/>
              <a:t>校验位</a:t>
            </a:r>
            <a:endParaRPr lang="en-US" altLang="zh-CN" dirty="0" smtClean="0"/>
          </a:p>
          <a:p>
            <a:endParaRPr lang="zh-CN" altLang="en-US" dirty="0"/>
          </a:p>
          <a:p>
            <a:r>
              <a:rPr lang="zh-CN" altLang="en-US" dirty="0"/>
              <a:t>字符串的存放方法：</a:t>
            </a:r>
            <a:r>
              <a:rPr lang="en-US" altLang="zh-CN" dirty="0"/>
              <a:t>C</a:t>
            </a:r>
            <a:r>
              <a:rPr lang="zh-CN" altLang="en-US" dirty="0"/>
              <a:t>语言</a:t>
            </a:r>
          </a:p>
          <a:p>
            <a:endParaRPr lang="zh-CN" altLang="en-US" dirty="0"/>
          </a:p>
        </p:txBody>
      </p:sp>
      <p:sp>
        <p:nvSpPr>
          <p:cNvPr id="3" name="标题 2"/>
          <p:cNvSpPr>
            <a:spLocks noGrp="1"/>
          </p:cNvSpPr>
          <p:nvPr>
            <p:ph type="title"/>
          </p:nvPr>
        </p:nvSpPr>
        <p:spPr/>
        <p:txBody>
          <a:bodyPr/>
          <a:lstStyle/>
          <a:p>
            <a:r>
              <a:rPr lang="zh-CN" altLang="en-US" dirty="0" smtClean="0"/>
              <a:t>非</a:t>
            </a:r>
            <a:r>
              <a:rPr lang="zh-CN" altLang="en-US" dirty="0"/>
              <a:t>数值数据编码</a:t>
            </a:r>
          </a:p>
        </p:txBody>
      </p:sp>
    </p:spTree>
    <p:extLst>
      <p:ext uri="{BB962C8B-B14F-4D97-AF65-F5344CB8AC3E}">
        <p14:creationId xmlns:p14="http://schemas.microsoft.com/office/powerpoint/2010/main" val="2678580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0" y="2492896"/>
            <a:ext cx="9036496" cy="1252736"/>
          </a:xfrm>
        </p:spPr>
        <p:txBody>
          <a:bodyPr>
            <a:normAutofit/>
          </a:bodyPr>
          <a:lstStyle/>
          <a:p>
            <a:r>
              <a:rPr lang="zh-CN" altLang="en-US" sz="4000" dirty="0" smtClean="0"/>
              <a:t>任意进制计数系统</a:t>
            </a:r>
            <a:endParaRPr lang="zh-CN" altLang="en-US" sz="4000" dirty="0"/>
          </a:p>
        </p:txBody>
      </p:sp>
    </p:spTree>
    <p:extLst>
      <p:ext uri="{BB962C8B-B14F-4D97-AF65-F5344CB8AC3E}">
        <p14:creationId xmlns:p14="http://schemas.microsoft.com/office/powerpoint/2010/main" val="22737380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zh-CN" altLang="en-US" dirty="0" smtClean="0">
                <a:latin typeface="+mn-ea"/>
              </a:rPr>
              <a:t>任意进制计数系统的数学基础</a:t>
            </a:r>
            <a:endParaRPr lang="en-US" altLang="zh-CN" dirty="0">
              <a:latin typeface="+mn-ea"/>
            </a:endParaRPr>
          </a:p>
          <a:p>
            <a:r>
              <a:rPr lang="zh-CN" altLang="en-US" dirty="0" smtClean="0">
                <a:latin typeface="+mn-ea"/>
              </a:rPr>
              <a:t>补码、原码、反码数据表示</a:t>
            </a:r>
            <a:endParaRPr lang="en-US" altLang="zh-CN" dirty="0" smtClean="0">
              <a:latin typeface="+mn-ea"/>
            </a:endParaRPr>
          </a:p>
          <a:p>
            <a:pPr lvl="1"/>
            <a:r>
              <a:rPr lang="zh-CN" altLang="en-US" dirty="0" smtClean="0">
                <a:latin typeface="+mn-ea"/>
              </a:rPr>
              <a:t>运算：加法，减法</a:t>
            </a:r>
            <a:endParaRPr lang="en-US" altLang="zh-CN" dirty="0" smtClean="0">
              <a:latin typeface="+mn-ea"/>
            </a:endParaRPr>
          </a:p>
          <a:p>
            <a:pPr lvl="1"/>
            <a:r>
              <a:rPr lang="zh-CN" altLang="en-US" dirty="0" smtClean="0">
                <a:latin typeface="+mn-ea"/>
              </a:rPr>
              <a:t>符号扩展，溢出</a:t>
            </a:r>
            <a:endParaRPr lang="en-US" altLang="zh-CN" dirty="0">
              <a:latin typeface="+mn-ea"/>
            </a:endParaRPr>
          </a:p>
          <a:p>
            <a:r>
              <a:rPr lang="zh-CN" altLang="en-US" dirty="0" smtClean="0">
                <a:latin typeface="+mn-ea"/>
              </a:rPr>
              <a:t>逻辑运算</a:t>
            </a:r>
            <a:r>
              <a:rPr lang="en-US" altLang="zh-CN" dirty="0" smtClean="0">
                <a:latin typeface="+mn-ea"/>
              </a:rPr>
              <a:t>: AND, OR, NOT</a:t>
            </a:r>
          </a:p>
          <a:p>
            <a:endParaRPr lang="en-US" altLang="zh-CN" dirty="0">
              <a:latin typeface="+mn-ea"/>
            </a:endParaRPr>
          </a:p>
          <a:p>
            <a:r>
              <a:rPr lang="zh-CN" altLang="en-US" dirty="0" smtClean="0">
                <a:latin typeface="+mn-ea"/>
              </a:rPr>
              <a:t>浮点数表示</a:t>
            </a:r>
            <a:endParaRPr lang="en-US" altLang="zh-CN" dirty="0">
              <a:latin typeface="+mn-ea"/>
            </a:endParaRPr>
          </a:p>
        </p:txBody>
      </p:sp>
      <p:sp>
        <p:nvSpPr>
          <p:cNvPr id="3" name="Title 2"/>
          <p:cNvSpPr>
            <a:spLocks noGrp="1"/>
          </p:cNvSpPr>
          <p:nvPr>
            <p:ph type="title"/>
          </p:nvPr>
        </p:nvSpPr>
        <p:spPr/>
        <p:txBody>
          <a:bodyPr/>
          <a:lstStyle/>
          <a:p>
            <a:r>
              <a:rPr lang="zh-CN" altLang="en-US" dirty="0" smtClean="0"/>
              <a:t>本章总结</a:t>
            </a:r>
            <a:endParaRPr lang="zh-CN" altLang="en-US" dirty="0"/>
          </a:p>
        </p:txBody>
      </p:sp>
    </p:spTree>
    <p:extLst>
      <p:ext uri="{BB962C8B-B14F-4D97-AF65-F5344CB8AC3E}">
        <p14:creationId xmlns:p14="http://schemas.microsoft.com/office/powerpoint/2010/main" val="471363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normAutofit/>
              </a:bodyPr>
              <a:lstStyle/>
              <a:p>
                <a:r>
                  <a:rPr lang="en-US" altLang="zh-CN" dirty="0" smtClean="0"/>
                  <a:t>Human life: Base-10 number system</a:t>
                </a:r>
              </a:p>
              <a:p>
                <a:pPr lvl="1"/>
                <a:r>
                  <a:rPr lang="en-US" altLang="zh-CN" dirty="0" smtClean="0"/>
                  <a:t>Example: </a:t>
                </a:r>
                <a14:m>
                  <m:oMath xmlns:m="http://schemas.openxmlformats.org/officeDocument/2006/math">
                    <m:r>
                      <a:rPr lang="en-US" altLang="zh-CN" i="1" dirty="0" smtClean="0">
                        <a:latin typeface="Cambria Math" panose="02040503050406030204" pitchFamily="18" charset="0"/>
                      </a:rPr>
                      <m:t>652 =</m:t>
                    </m:r>
                    <m:r>
                      <a:rPr lang="en-US" altLang="zh-CN" b="0" i="1" dirty="0" smtClean="0">
                        <a:latin typeface="Cambria Math" panose="02040503050406030204" pitchFamily="18" charset="0"/>
                      </a:rPr>
                      <m:t>6×</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10</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+5×</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10</m:t>
                        </m:r>
                      </m:e>
                      <m:sup>
                        <m:r>
                          <a:rPr lang="en-US" altLang="zh-CN" b="0" i="1" dirty="0" smtClean="0">
                            <a:latin typeface="Cambria Math" panose="02040503050406030204" pitchFamily="18" charset="0"/>
                          </a:rPr>
                          <m:t>1</m:t>
                        </m:r>
                      </m:sup>
                    </m:sSup>
                    <m:r>
                      <a:rPr lang="en-US" altLang="zh-CN" b="0" i="1" dirty="0" smtClean="0">
                        <a:latin typeface="Cambria Math" panose="02040503050406030204" pitchFamily="18" charset="0"/>
                      </a:rPr>
                      <m:t>+2×</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10</m:t>
                        </m:r>
                      </m:e>
                      <m:sup>
                        <m:r>
                          <a:rPr lang="en-US" altLang="zh-CN" b="0" i="1" dirty="0" smtClean="0">
                            <a:latin typeface="Cambria Math" panose="02040503050406030204" pitchFamily="18" charset="0"/>
                          </a:rPr>
                          <m:t>0</m:t>
                        </m:r>
                      </m:sup>
                    </m:sSup>
                  </m:oMath>
                </a14:m>
                <a:endParaRPr lang="en-US" altLang="zh-CN" dirty="0" smtClean="0"/>
              </a:p>
              <a:p>
                <a:endParaRPr lang="en-US" altLang="zh-CN" dirty="0"/>
              </a:p>
              <a:p>
                <a:r>
                  <a:rPr lang="en-US" altLang="zh-CN" dirty="0" smtClean="0"/>
                  <a:t>For any positive integer </a:t>
                </a:r>
                <a14:m>
                  <m:oMath xmlns:m="http://schemas.openxmlformats.org/officeDocument/2006/math">
                    <m:r>
                      <a:rPr lang="en-US" altLang="zh-CN" b="0" i="1" smtClean="0">
                        <a:latin typeface="Cambria Math" panose="02040503050406030204" pitchFamily="18" charset="0"/>
                      </a:rPr>
                      <m:t>𝑏</m:t>
                    </m:r>
                  </m:oMath>
                </a14:m>
                <a:r>
                  <a:rPr lang="en-US" altLang="zh-CN" dirty="0" smtClean="0"/>
                  <a:t>, any integer </a:t>
                </a:r>
                <a14:m>
                  <m:oMath xmlns:m="http://schemas.openxmlformats.org/officeDocument/2006/math">
                    <m:r>
                      <a:rPr lang="en-US" altLang="zh-CN" b="0" i="1" smtClean="0">
                        <a:latin typeface="Cambria Math" panose="02040503050406030204" pitchFamily="18" charset="0"/>
                      </a:rPr>
                      <m:t>𝑎</m:t>
                    </m:r>
                  </m:oMath>
                </a14:m>
                <a:r>
                  <a:rPr lang="en-US" altLang="zh-CN" dirty="0" smtClean="0"/>
                  <a:t> can be represented as </a:t>
                </a:r>
                <a:r>
                  <a:rPr lang="en-US" altLang="zh-CN" b="0" i="1" dirty="0" smtClean="0">
                    <a:latin typeface="Cambria Math" panose="02040503050406030204" pitchFamily="18" charset="0"/>
                  </a:rPr>
                  <a:t/>
                </a:r>
                <a:br>
                  <a:rPr lang="en-US" altLang="zh-CN" b="0" i="1" dirty="0" smtClean="0">
                    <a:latin typeface="Cambria Math" panose="02040503050406030204" pitchFamily="18" charset="0"/>
                  </a:rPr>
                </a:br>
                <a14:m>
                  <m:oMath xmlns:m="http://schemas.openxmlformats.org/officeDocument/2006/math">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𝑏</m:t>
                        </m:r>
                      </m:e>
                      <m:sup>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sup>
                    </m:sSup>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𝑛</m:t>
                        </m:r>
                        <m:r>
                          <a:rPr lang="en-US" altLang="zh-CN" sz="2400" i="1">
                            <a:latin typeface="Cambria Math" panose="02040503050406030204" pitchFamily="18" charset="0"/>
                          </a:rPr>
                          <m:t>−2</m:t>
                        </m:r>
                      </m:sub>
                    </m:sSub>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𝑏</m:t>
                        </m:r>
                      </m:e>
                      <m:sup>
                        <m:r>
                          <a:rPr lang="en-US" altLang="zh-CN" sz="2400" i="1">
                            <a:latin typeface="Cambria Math" panose="02040503050406030204" pitchFamily="18" charset="0"/>
                          </a:rPr>
                          <m:t>𝑛</m:t>
                        </m:r>
                        <m:r>
                          <a:rPr lang="en-US" altLang="zh-CN" sz="2400" i="1">
                            <a:latin typeface="Cambria Math" panose="02040503050406030204" pitchFamily="18" charset="0"/>
                          </a:rPr>
                          <m:t>−2</m:t>
                        </m:r>
                      </m:sup>
                    </m:sSup>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𝑏</m:t>
                        </m:r>
                      </m:e>
                      <m:sup>
                        <m:r>
                          <a:rPr lang="en-US" altLang="zh-CN" sz="2400" i="1">
                            <a:latin typeface="Cambria Math" panose="02040503050406030204" pitchFamily="18" charset="0"/>
                          </a:rPr>
                          <m:t>1</m:t>
                        </m:r>
                      </m:sup>
                    </m:sSup>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b="0" i="1" smtClean="0">
                            <a:latin typeface="Cambria Math" panose="02040503050406030204" pitchFamily="18" charset="0"/>
                          </a:rPr>
                          <m:t>0</m:t>
                        </m:r>
                      </m:sub>
                    </m:sSub>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𝑏</m:t>
                        </m:r>
                      </m:e>
                      <m:sup>
                        <m:r>
                          <a:rPr lang="en-US" altLang="zh-CN" sz="2400" b="0" i="1" smtClean="0">
                            <a:latin typeface="Cambria Math" panose="02040503050406030204" pitchFamily="18" charset="0"/>
                          </a:rPr>
                          <m:t>0</m:t>
                        </m:r>
                      </m:sup>
                    </m:sSup>
                  </m:oMath>
                </a14:m>
                <a:r>
                  <a:rPr lang="en-US" altLang="zh-CN" dirty="0" smtClean="0"/>
                  <a:t/>
                </a:r>
                <a:br>
                  <a:rPr lang="en-US" altLang="zh-CN" dirty="0" smtClean="0"/>
                </a:br>
                <a:r>
                  <a:rPr lang="en-US" altLang="zh-CN" dirty="0" smtClean="0"/>
                  <a:t>where </a:t>
                </a:r>
                <a14:m>
                  <m:oMath xmlns:m="http://schemas.openxmlformats.org/officeDocument/2006/math">
                    <m:r>
                      <a:rPr lang="en-US" altLang="zh-CN" b="0" i="0" smtClean="0">
                        <a:latin typeface="Cambria Math" panose="02040503050406030204" pitchFamily="18" charset="0"/>
                      </a:rPr>
                      <m:t>0</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&lt;</m:t>
                    </m:r>
                    <m:r>
                      <a:rPr lang="en-US" altLang="zh-CN" b="0" i="1" smtClean="0">
                        <a:latin typeface="Cambria Math" panose="02040503050406030204" pitchFamily="18" charset="0"/>
                      </a:rPr>
                      <m:t>𝑏</m:t>
                    </m:r>
                  </m:oMath>
                </a14:m>
                <a:r>
                  <a:rPr lang="en-US" altLang="zh-CN" dirty="0" smtClean="0"/>
                  <a:t>.</a:t>
                </a:r>
              </a:p>
              <a:p>
                <a:endParaRPr lang="en-US" altLang="zh-CN" dirty="0" smtClean="0"/>
              </a:p>
              <a:p>
                <a:r>
                  <a:rPr lang="en-US" altLang="zh-CN" dirty="0" smtClean="0"/>
                  <a:t>Or more compactly, we denote </a:t>
                </a:r>
                <a:r>
                  <a:rPr lang="en-US" altLang="zh-CN" b="0" i="1" dirty="0" smtClean="0">
                    <a:latin typeface="Cambria Math" panose="02040503050406030204" pitchFamily="18" charset="0"/>
                  </a:rPr>
                  <a:t/>
                </a:r>
                <a:br>
                  <a:rPr lang="en-US" altLang="zh-CN" b="0" i="1" dirty="0" smtClean="0">
                    <a:latin typeface="Cambria Math" panose="02040503050406030204" pitchFamily="18" charset="0"/>
                  </a:rPr>
                </a:b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e>
                        </m:d>
                      </m:e>
                      <m:sub>
                        <m:r>
                          <a:rPr lang="en-US" altLang="zh-CN" b="0" i="1" smtClean="0">
                            <a:latin typeface="Cambria Math" panose="02040503050406030204" pitchFamily="18" charset="0"/>
                          </a:rPr>
                          <m:t>𝑏</m:t>
                        </m:r>
                      </m:sub>
                    </m:sSub>
                  </m:oMath>
                </a14:m>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0">
                <a:blip r:embed="rId2"/>
                <a:stretch>
                  <a:fillRect t="-1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14:m>
                  <m:oMath xmlns:m="http://schemas.openxmlformats.org/officeDocument/2006/math">
                    <m:r>
                      <a:rPr lang="en-US" altLang="zh-CN" i="1" dirty="0" smtClean="0">
                        <a:latin typeface="Cambria Math" panose="02040503050406030204" pitchFamily="18" charset="0"/>
                      </a:rPr>
                      <m:t>𝑏</m:t>
                    </m:r>
                  </m:oMath>
                </a14:m>
                <a:r>
                  <a:rPr lang="zh-CN" altLang="en-US" dirty="0" smtClean="0"/>
                  <a:t> 进制计数系统</a:t>
                </a: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9078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fontScale="85000" lnSpcReduction="10000"/>
              </a:bodyPr>
              <a:lstStyle/>
              <a:p>
                <a:r>
                  <a:rPr lang="zh-CN" altLang="en-US" dirty="0" smtClean="0"/>
                  <a:t>十进制</a:t>
                </a:r>
                <a:endParaRPr lang="en-US" altLang="zh-CN" dirty="0" smtClean="0"/>
              </a:p>
              <a:p>
                <a:pPr lvl="1"/>
                <a14:m>
                  <m:oMath xmlns:m="http://schemas.openxmlformats.org/officeDocument/2006/math">
                    <m:r>
                      <a:rPr lang="en-US" altLang="zh-CN" b="0" i="1" smtClean="0">
                        <a:latin typeface="Cambria Math" panose="02040503050406030204" pitchFamily="18" charset="0"/>
                      </a:rPr>
                      <m:t>0, 1, 2, 3, 4, 5, 6, 7, 8, 9</m:t>
                    </m:r>
                  </m:oMath>
                </a14:m>
                <a:endParaRPr lang="en-US" altLang="zh-CN" dirty="0" smtClean="0"/>
              </a:p>
              <a:p>
                <a:pPr lvl="1"/>
                <a14:m>
                  <m:oMath xmlns:m="http://schemas.openxmlformats.org/officeDocument/2006/math">
                    <m:r>
                      <a:rPr lang="en-US" altLang="zh-CN" b="0" i="1" smtClean="0">
                        <a:latin typeface="Cambria Math" panose="02040503050406030204" pitchFamily="18" charset="0"/>
                      </a:rPr>
                      <m:t>255=2×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i="1" dirty="0">
                        <a:latin typeface="Cambria Math" panose="02040503050406030204" pitchFamily="18" charset="0"/>
                      </a:rPr>
                      <m:t>5×</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10</m:t>
                        </m:r>
                      </m:e>
                      <m:sup>
                        <m:r>
                          <a:rPr lang="en-US" altLang="zh-CN" i="1" dirty="0">
                            <a:latin typeface="Cambria Math" panose="02040503050406030204" pitchFamily="18" charset="0"/>
                          </a:rPr>
                          <m:t>1</m:t>
                        </m:r>
                      </m:sup>
                    </m:sSup>
                    <m:r>
                      <a:rPr lang="en-US" altLang="zh-CN" i="1" dirty="0">
                        <a:latin typeface="Cambria Math" panose="02040503050406030204" pitchFamily="18" charset="0"/>
                      </a:rPr>
                      <m:t>+</m:t>
                    </m:r>
                    <m:r>
                      <a:rPr lang="en-US" altLang="zh-CN" b="0" i="1" dirty="0" smtClean="0">
                        <a:latin typeface="Cambria Math" panose="02040503050406030204" pitchFamily="18" charset="0"/>
                      </a:rPr>
                      <m:t>5</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10</m:t>
                        </m:r>
                      </m:e>
                      <m:sup>
                        <m:r>
                          <a:rPr lang="en-US" altLang="zh-CN" i="1" dirty="0">
                            <a:latin typeface="Cambria Math" panose="02040503050406030204" pitchFamily="18" charset="0"/>
                          </a:rPr>
                          <m:t>0</m:t>
                        </m:r>
                      </m:sup>
                    </m:sSup>
                  </m:oMath>
                </a14:m>
                <a:endParaRPr lang="en-US" altLang="zh-CN" dirty="0" smtClean="0"/>
              </a:p>
              <a:p>
                <a:pPr lvl="1"/>
                <a:endParaRPr lang="en-US" altLang="zh-CN" dirty="0" smtClean="0"/>
              </a:p>
              <a:p>
                <a:r>
                  <a:rPr lang="zh-CN" altLang="en-US" dirty="0" smtClean="0"/>
                  <a:t>二进制</a:t>
                </a:r>
                <a:endParaRPr lang="en-US" altLang="zh-CN" dirty="0"/>
              </a:p>
              <a:p>
                <a:pPr lvl="1"/>
                <a14:m>
                  <m:oMath xmlns:m="http://schemas.openxmlformats.org/officeDocument/2006/math">
                    <m:r>
                      <a:rPr lang="en-US" altLang="zh-CN" i="1">
                        <a:latin typeface="Cambria Math" panose="02040503050406030204" pitchFamily="18" charset="0"/>
                      </a:rPr>
                      <m:t>0, 1</m:t>
                    </m:r>
                  </m:oMath>
                </a14:m>
                <a:endParaRPr lang="en-US" altLang="zh-CN" i="1" dirty="0" smtClean="0">
                  <a:latin typeface="Cambria Math" panose="02040503050406030204" pitchFamily="18" charset="0"/>
                </a:endParaRPr>
              </a:p>
              <a:p>
                <a:pPr lvl="1"/>
                <a14:m>
                  <m:oMath xmlns:m="http://schemas.openxmlformats.org/officeDocument/2006/math">
                    <m:r>
                      <a:rPr lang="en-US" altLang="zh-CN" i="1">
                        <a:latin typeface="Cambria Math" panose="02040503050406030204" pitchFamily="18" charset="0"/>
                      </a:rPr>
                      <m:t>255=</m:t>
                    </m:r>
                    <m:r>
                      <a:rPr lang="en-US" altLang="zh-CN" b="0" i="1" smtClean="0">
                        <a:latin typeface="Cambria Math" panose="02040503050406030204" pitchFamily="18" charset="0"/>
                      </a:rPr>
                      <m:t>1</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7</m:t>
                        </m:r>
                      </m:sup>
                    </m:sSup>
                    <m:r>
                      <a:rPr lang="en-US" altLang="zh-CN" i="1">
                        <a:latin typeface="Cambria Math" panose="02040503050406030204" pitchFamily="18" charset="0"/>
                      </a:rPr>
                      <m:t>+</m:t>
                    </m:r>
                    <m:r>
                      <a:rPr lang="en-US" altLang="zh-CN" b="0" i="1" smtClean="0">
                        <a:latin typeface="Cambria Math" panose="02040503050406030204" pitchFamily="18" charset="0"/>
                      </a:rPr>
                      <m:t>1</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b="0" i="1" dirty="0" smtClean="0">
                            <a:latin typeface="Cambria Math" panose="02040503050406030204" pitchFamily="18" charset="0"/>
                          </a:rPr>
                          <m:t>2</m:t>
                        </m:r>
                      </m:e>
                      <m:sup>
                        <m:r>
                          <a:rPr lang="en-US" altLang="zh-CN" b="0" i="1" dirty="0" smtClean="0">
                            <a:latin typeface="Cambria Math" panose="02040503050406030204" pitchFamily="18" charset="0"/>
                          </a:rPr>
                          <m:t>6</m:t>
                        </m:r>
                      </m:sup>
                    </m:sSup>
                    <m:r>
                      <a:rPr lang="en-US" altLang="zh-CN" i="1" dirty="0">
                        <a:latin typeface="Cambria Math" panose="02040503050406030204" pitchFamily="18" charset="0"/>
                      </a:rPr>
                      <m:t>+</m:t>
                    </m:r>
                    <m:r>
                      <a:rPr lang="en-US" altLang="zh-CN" b="0" i="1" dirty="0" smtClean="0">
                        <a:latin typeface="Cambria Math" panose="02040503050406030204" pitchFamily="18" charset="0"/>
                      </a:rPr>
                      <m:t>1</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b="0" i="1" dirty="0" smtClean="0">
                            <a:latin typeface="Cambria Math" panose="02040503050406030204" pitchFamily="18" charset="0"/>
                          </a:rPr>
                          <m:t>2</m:t>
                        </m:r>
                      </m:e>
                      <m:sup>
                        <m:r>
                          <a:rPr lang="en-US" altLang="zh-CN" b="0" i="1" dirty="0" smtClean="0">
                            <a:latin typeface="Cambria Math" panose="02040503050406030204" pitchFamily="18" charset="0"/>
                          </a:rPr>
                          <m:t>5</m:t>
                        </m:r>
                      </m:sup>
                    </m:sSup>
                    <m:r>
                      <a:rPr lang="en-US" altLang="zh-CN" b="0" i="1" dirty="0" smtClean="0">
                        <a:latin typeface="Cambria Math" panose="02040503050406030204" pitchFamily="18" charset="0"/>
                      </a:rPr>
                      <m:t>+⋯+1×</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2</m:t>
                        </m:r>
                      </m:e>
                      <m:sup>
                        <m:r>
                          <a:rPr lang="en-US" altLang="zh-CN" b="0" i="1" dirty="0" smtClean="0">
                            <a:latin typeface="Cambria Math" panose="02040503050406030204" pitchFamily="18" charset="0"/>
                          </a:rPr>
                          <m:t>1</m:t>
                        </m:r>
                      </m:sup>
                    </m:sSup>
                    <m:r>
                      <a:rPr lang="en-US" altLang="zh-CN" b="0" i="1" dirty="0" smtClean="0">
                        <a:latin typeface="Cambria Math" panose="02040503050406030204" pitchFamily="18" charset="0"/>
                      </a:rPr>
                      <m:t>+1×</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2</m:t>
                        </m:r>
                      </m:e>
                      <m:sup>
                        <m:r>
                          <a:rPr lang="en-US" altLang="zh-CN" b="0" i="1" dirty="0" smtClean="0">
                            <a:latin typeface="Cambria Math" panose="02040503050406030204" pitchFamily="18" charset="0"/>
                          </a:rPr>
                          <m:t>0</m:t>
                        </m:r>
                      </m:sup>
                    </m:sSup>
                  </m:oMath>
                </a14:m>
                <a:endParaRPr lang="en-US" altLang="zh-CN" b="0" dirty="0" smtClean="0"/>
              </a:p>
              <a:p>
                <a:pPr lvl="1"/>
                <a14:m>
                  <m:oMath xmlns:m="http://schemas.openxmlformats.org/officeDocument/2006/math">
                    <m:sSub>
                      <m:sSubPr>
                        <m:ctrlPr>
                          <a:rPr lang="en-US" altLang="zh-CN" b="0" i="1" smtClean="0">
                            <a:latin typeface="Cambria Math" panose="02040503050406030204" pitchFamily="18" charset="0"/>
                          </a:rPr>
                        </m:ctrlPr>
                      </m:sSub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11111111</m:t>
                            </m:r>
                          </m:e>
                        </m:d>
                      </m:e>
                      <m:sub>
                        <m:r>
                          <a:rPr lang="en-US" altLang="zh-CN" b="0" i="1" smtClean="0">
                            <a:latin typeface="Cambria Math" panose="02040503050406030204" pitchFamily="18" charset="0"/>
                          </a:rPr>
                          <m:t>2</m:t>
                        </m:r>
                      </m:sub>
                    </m:sSub>
                  </m:oMath>
                </a14:m>
                <a:endParaRPr lang="en-US" altLang="zh-CN" b="0" dirty="0" smtClean="0"/>
              </a:p>
              <a:p>
                <a:pPr lvl="1"/>
                <a:endParaRPr lang="en-US" altLang="zh-CN" dirty="0" smtClean="0"/>
              </a:p>
              <a:p>
                <a:r>
                  <a:rPr lang="zh-CN" altLang="en-US" dirty="0" smtClean="0"/>
                  <a:t>十六进制</a:t>
                </a:r>
                <a:endParaRPr lang="en-US" altLang="zh-CN" dirty="0" smtClean="0"/>
              </a:p>
              <a:p>
                <a:pPr lvl="1"/>
                <a14:m>
                  <m:oMath xmlns:m="http://schemas.openxmlformats.org/officeDocument/2006/math">
                    <m:r>
                      <a:rPr lang="en-US" altLang="zh-CN" i="1">
                        <a:latin typeface="Cambria Math" panose="02040503050406030204" pitchFamily="18" charset="0"/>
                      </a:rPr>
                      <m:t>0, 1, 2, 3, 4, 5, 6, 7, 8, 9</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A</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B</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C</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E</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F</m:t>
                    </m:r>
                  </m:oMath>
                </a14:m>
                <a:endParaRPr lang="en-US" altLang="zh-CN" dirty="0"/>
              </a:p>
              <a:p>
                <a:pPr lvl="1"/>
                <a14:m>
                  <m:oMath xmlns:m="http://schemas.openxmlformats.org/officeDocument/2006/math">
                    <m:r>
                      <a:rPr lang="en-US" altLang="zh-CN" i="1">
                        <a:latin typeface="Cambria Math" panose="02040503050406030204" pitchFamily="18" charset="0"/>
                      </a:rPr>
                      <m:t>255</m:t>
                    </m:r>
                    <m:r>
                      <a:rPr lang="en-US" altLang="zh-CN" b="0" i="1" smtClean="0">
                        <a:latin typeface="Cambria Math" panose="02040503050406030204" pitchFamily="18" charset="0"/>
                      </a:rPr>
                      <m:t>=15×16+15=</m:t>
                    </m:r>
                    <m:r>
                      <m:rPr>
                        <m:sty m:val="p"/>
                      </m:rPr>
                      <a:rPr lang="en-US" altLang="zh-CN" b="0" i="0" smtClean="0">
                        <a:latin typeface="Cambria Math" panose="02040503050406030204" pitchFamily="18" charset="0"/>
                      </a:rPr>
                      <m:t>F</m:t>
                    </m:r>
                    <m:r>
                      <a:rPr lang="en-US" altLang="zh-CN" i="1">
                        <a:latin typeface="Cambria Math" panose="02040503050406030204" pitchFamily="18" charset="0"/>
                      </a:rPr>
                      <m:t>×16+</m:t>
                    </m:r>
                    <m:r>
                      <m:rPr>
                        <m:sty m:val="p"/>
                      </m:rPr>
                      <a:rPr lang="en-US" altLang="zh-CN" b="0" i="0" smtClean="0">
                        <a:latin typeface="Cambria Math" panose="02040503050406030204" pitchFamily="18" charset="0"/>
                      </a:rPr>
                      <m:t>F</m:t>
                    </m:r>
                  </m:oMath>
                </a14:m>
                <a:endParaRPr lang="en-US" altLang="zh-CN" dirty="0" smtClean="0"/>
              </a:p>
              <a:p>
                <a:pPr lvl="1"/>
                <a14:m>
                  <m:oMath xmlns:m="http://schemas.openxmlformats.org/officeDocument/2006/math">
                    <m:sSub>
                      <m:sSubPr>
                        <m:ctrlPr>
                          <a:rPr lang="en-US" altLang="zh-CN" b="0" i="1" smtClean="0">
                            <a:latin typeface="Cambria Math" panose="02040503050406030204" pitchFamily="18" charset="0"/>
                          </a:rPr>
                        </m:ctrlPr>
                      </m:sSubPr>
                      <m:e>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FF</m:t>
                            </m:r>
                          </m:e>
                        </m:d>
                      </m:e>
                      <m:sub>
                        <m:r>
                          <a:rPr lang="en-US" altLang="zh-CN" b="0" i="1" smtClean="0">
                            <a:latin typeface="Cambria Math" panose="02040503050406030204" pitchFamily="18" charset="0"/>
                          </a:rPr>
                          <m:t>16</m:t>
                        </m:r>
                      </m:sub>
                    </m:sSub>
                  </m:oMath>
                </a14:m>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t="-2426" b="-1617"/>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例子</a:t>
            </a:r>
            <a:endParaRPr lang="zh-CN" altLang="en-US" dirty="0"/>
          </a:p>
        </p:txBody>
      </p:sp>
    </p:spTree>
    <p:extLst>
      <p:ext uri="{BB962C8B-B14F-4D97-AF65-F5344CB8AC3E}">
        <p14:creationId xmlns:p14="http://schemas.microsoft.com/office/powerpoint/2010/main" val="2227836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smtClean="0">
                    <a:latin typeface="Cambria Math" panose="02040503050406030204" pitchFamily="18" charset="0"/>
                  </a:rPr>
                  <a:t>给定</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sub>
                    </m:sSub>
                  </m:oMath>
                </a14:m>
                <a:r>
                  <a:rPr lang="zh-CN" altLang="en-US" dirty="0"/>
                  <a:t>进</a:t>
                </a:r>
                <a:r>
                  <a:rPr lang="zh-CN" altLang="en-US" dirty="0" smtClean="0"/>
                  <a:t>制，如何转变为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2</m:t>
                        </m:r>
                      </m:sub>
                    </m:sSub>
                  </m:oMath>
                </a14:m>
                <a:r>
                  <a:rPr lang="zh-CN" altLang="en-US" dirty="0"/>
                  <a:t>进</a:t>
                </a:r>
                <a:r>
                  <a:rPr lang="zh-CN" altLang="en-US" dirty="0" smtClean="0"/>
                  <a:t>制？</a:t>
                </a:r>
                <a:endParaRPr lang="en-US" altLang="zh-CN" b="0" dirty="0" smtClean="0">
                  <a:latin typeface="Cambria Math" panose="02040503050406030204" pitchFamily="18" charset="0"/>
                </a:endParaRP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𝑏</m:t>
                        </m:r>
                      </m:e>
                      <m:sub>
                        <m:r>
                          <a:rPr lang="en-US" altLang="zh-CN" b="0" i="1" smtClean="0">
                            <a:latin typeface="Cambria Math" panose="02040503050406030204" pitchFamily="18" charset="0"/>
                          </a:rPr>
                          <m:t>1</m:t>
                        </m:r>
                      </m:sub>
                    </m:sSub>
                  </m:oMath>
                </a14:m>
                <a:r>
                  <a:rPr lang="zh-CN" altLang="en-US" dirty="0" smtClean="0"/>
                  <a:t>进制转变为</a:t>
                </a:r>
                <a:r>
                  <a:rPr lang="en-US" altLang="zh-CN" dirty="0" smtClean="0"/>
                  <a:t>10</a:t>
                </a:r>
                <a:r>
                  <a:rPr lang="zh-CN" altLang="en-US" dirty="0" smtClean="0"/>
                  <a:t>进制</a:t>
                </a:r>
                <a:endParaRPr lang="en-US" altLang="zh-CN" dirty="0" smtClean="0"/>
              </a:p>
              <a:p>
                <a:pPr lvl="1"/>
                <a:r>
                  <a:rPr lang="en-US" altLang="zh-CN" dirty="0" smtClean="0"/>
                  <a:t>10</a:t>
                </a:r>
                <a:r>
                  <a:rPr lang="zh-CN" altLang="en-US" dirty="0"/>
                  <a:t>进制</a:t>
                </a:r>
                <a14:m>
                  <m:oMath xmlns:m="http://schemas.openxmlformats.org/officeDocument/2006/math">
                    <m:r>
                      <m:rPr>
                        <m:nor/>
                      </m:rPr>
                      <a:rPr lang="zh-CN" altLang="en-US" dirty="0"/>
                      <m:t>转变为</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2</m:t>
                        </m:r>
                      </m:sub>
                    </m:sSub>
                  </m:oMath>
                </a14:m>
                <a:r>
                  <a:rPr lang="zh-CN" altLang="en-US" dirty="0"/>
                  <a:t>进制</a:t>
                </a:r>
                <a:endParaRPr lang="en-US" altLang="zh-CN" dirty="0"/>
              </a:p>
              <a:p>
                <a:endParaRPr lang="en-US" altLang="zh-CN" dirty="0" smtClean="0"/>
              </a:p>
              <a:p>
                <a:r>
                  <a:rPr lang="zh-CN" altLang="en-US" dirty="0" smtClean="0"/>
                  <a:t>例子：</a:t>
                </a:r>
                <a:endParaRPr lang="en-US" altLang="zh-CN" dirty="0" smtClean="0"/>
              </a:p>
              <a:p>
                <a:pPr lvl="1"/>
                <a:r>
                  <a:rPr lang="zh-CN" altLang="en-US" dirty="0" smtClean="0"/>
                  <a:t>（</a:t>
                </a:r>
                <a:r>
                  <a:rPr lang="en-US" altLang="zh-CN" dirty="0" smtClean="0"/>
                  <a:t>1011 0011</a:t>
                </a:r>
                <a:r>
                  <a:rPr lang="zh-CN" altLang="en-US" dirty="0" smtClean="0"/>
                  <a:t>）</a:t>
                </a:r>
                <a:r>
                  <a:rPr lang="en-US" altLang="zh-CN" baseline="-25000" dirty="0" smtClean="0"/>
                  <a:t>2</a:t>
                </a:r>
                <a:r>
                  <a:rPr lang="en-US" altLang="zh-CN" dirty="0" smtClean="0"/>
                  <a:t>=</a:t>
                </a:r>
                <a:r>
                  <a:rPr lang="zh-CN" altLang="en-US" dirty="0" smtClean="0"/>
                  <a:t>（ </a:t>
                </a:r>
                <a:r>
                  <a:rPr lang="en-US" altLang="zh-CN" dirty="0" smtClean="0"/>
                  <a:t>? </a:t>
                </a:r>
                <a:r>
                  <a:rPr lang="zh-CN" altLang="en-US" dirty="0" smtClean="0"/>
                  <a:t>）</a:t>
                </a:r>
                <a:r>
                  <a:rPr lang="en-US" altLang="zh-CN" baseline="-25000" dirty="0" smtClean="0"/>
                  <a:t> 8</a:t>
                </a:r>
              </a:p>
              <a:p>
                <a:pPr lvl="1"/>
                <a:r>
                  <a:rPr lang="zh-CN" altLang="en-US" dirty="0"/>
                  <a:t>（</a:t>
                </a:r>
                <a:r>
                  <a:rPr lang="en-US" altLang="zh-CN" dirty="0"/>
                  <a:t>1011 0011</a:t>
                </a:r>
                <a:r>
                  <a:rPr lang="zh-CN" altLang="en-US" dirty="0"/>
                  <a:t>）</a:t>
                </a:r>
                <a:r>
                  <a:rPr lang="en-US" altLang="zh-CN" baseline="-25000" dirty="0"/>
                  <a:t>2</a:t>
                </a:r>
                <a:r>
                  <a:rPr lang="en-US" altLang="zh-CN" dirty="0"/>
                  <a:t>=</a:t>
                </a:r>
                <a:r>
                  <a:rPr lang="zh-CN" altLang="en-US" dirty="0"/>
                  <a:t>（ </a:t>
                </a:r>
                <a:r>
                  <a:rPr lang="en-US" altLang="zh-CN" dirty="0"/>
                  <a:t>? </a:t>
                </a:r>
                <a:r>
                  <a:rPr lang="zh-CN" altLang="en-US" dirty="0"/>
                  <a:t>）</a:t>
                </a:r>
                <a:r>
                  <a:rPr lang="en-US" altLang="zh-CN" baseline="-25000" dirty="0"/>
                  <a:t> </a:t>
                </a:r>
                <a:r>
                  <a:rPr lang="en-US" altLang="zh-CN" baseline="-25000" dirty="0" smtClean="0"/>
                  <a:t>16</a:t>
                </a:r>
                <a:endParaRPr lang="zh-CN" altLang="en-US" dirty="0"/>
              </a:p>
              <a:p>
                <a:pPr lvl="1"/>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t="-1617"/>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不同进制计数系统之间转换</a:t>
            </a:r>
            <a:endParaRPr lang="zh-CN" altLang="en-US" dirty="0"/>
          </a:p>
        </p:txBody>
      </p:sp>
    </p:spTree>
    <p:extLst>
      <p:ext uri="{BB962C8B-B14F-4D97-AF65-F5344CB8AC3E}">
        <p14:creationId xmlns:p14="http://schemas.microsoft.com/office/powerpoint/2010/main" val="35671826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0" y="2492896"/>
            <a:ext cx="9036496" cy="1252736"/>
          </a:xfrm>
        </p:spPr>
        <p:txBody>
          <a:bodyPr>
            <a:normAutofit/>
          </a:bodyPr>
          <a:lstStyle/>
          <a:p>
            <a:r>
              <a:rPr lang="zh-CN" altLang="en-US" sz="4000" dirty="0" smtClean="0"/>
              <a:t>计算机中数据表示</a:t>
            </a:r>
            <a:endParaRPr lang="zh-CN" altLang="en-US" sz="4000" dirty="0"/>
          </a:p>
        </p:txBody>
      </p:sp>
    </p:spTree>
    <p:extLst>
      <p:ext uri="{BB962C8B-B14F-4D97-AF65-F5344CB8AC3E}">
        <p14:creationId xmlns:p14="http://schemas.microsoft.com/office/powerpoint/2010/main" val="3624633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867" name="Rectangle 3"/>
              <p:cNvSpPr>
                <a:spLocks noGrp="1" noChangeArrowheads="1"/>
              </p:cNvSpPr>
              <p:nvPr>
                <p:ph idx="1"/>
              </p:nvPr>
            </p:nvSpPr>
            <p:spPr/>
            <p:txBody>
              <a:bodyPr>
                <a:normAutofit/>
              </a:bodyPr>
              <a:lstStyle/>
              <a:p>
                <a:r>
                  <a:rPr lang="zh-CN" altLang="en-US" dirty="0" smtClean="0">
                    <a:latin typeface="+mn-ea"/>
                  </a:rPr>
                  <a:t>二进制系统最基本的信息单元：位 </a:t>
                </a:r>
                <a:r>
                  <a:rPr lang="en-US" altLang="zh-CN" i="1" dirty="0" smtClean="0">
                    <a:solidFill>
                      <a:schemeClr val="accent2"/>
                    </a:solidFill>
                    <a:latin typeface="+mn-ea"/>
                  </a:rPr>
                  <a:t>bit</a:t>
                </a:r>
                <a:r>
                  <a:rPr lang="en-US" altLang="zh-CN" dirty="0" smtClean="0">
                    <a:latin typeface="+mn-ea"/>
                  </a:rPr>
                  <a:t>.</a:t>
                </a:r>
              </a:p>
              <a:p>
                <a:endParaRPr lang="en-US" altLang="zh-CN" dirty="0">
                  <a:latin typeface="+mn-ea"/>
                </a:endParaRPr>
              </a:p>
              <a:p>
                <a:r>
                  <a:rPr lang="zh-CN" altLang="en-US" dirty="0" smtClean="0">
                    <a:latin typeface="+mn-ea"/>
                  </a:rPr>
                  <a:t>用多个位来表示超过两个状态的数值。</a:t>
                </a:r>
                <a:endParaRPr lang="en-US" altLang="zh-CN" dirty="0" smtClean="0">
                  <a:latin typeface="+mn-ea"/>
                </a:endParaRPr>
              </a:p>
              <a:p>
                <a:pPr lvl="1"/>
                <a:r>
                  <a:rPr lang="en-US" altLang="zh-CN" dirty="0" smtClean="0"/>
                  <a:t>A collection of </a:t>
                </a:r>
                <a:r>
                  <a:rPr lang="en-US" altLang="zh-CN" dirty="0" smtClean="0">
                    <a:solidFill>
                      <a:srgbClr val="CE0000"/>
                    </a:solidFill>
                  </a:rPr>
                  <a:t>two</a:t>
                </a:r>
                <a:r>
                  <a:rPr lang="en-US" altLang="zh-CN" dirty="0" smtClean="0"/>
                  <a:t> bits has </a:t>
                </a:r>
                <a:r>
                  <a:rPr lang="en-US" altLang="zh-CN" dirty="0" smtClean="0">
                    <a:solidFill>
                      <a:srgbClr val="CE0000"/>
                    </a:solidFill>
                  </a:rPr>
                  <a:t>four</a:t>
                </a:r>
                <a:r>
                  <a:rPr lang="en-US" altLang="zh-CN" dirty="0" smtClean="0"/>
                  <a:t> possible states:</a:t>
                </a:r>
                <a:br>
                  <a:rPr lang="en-US" altLang="zh-CN" dirty="0" smtClean="0"/>
                </a:br>
                <a:r>
                  <a:rPr lang="en-US" altLang="zh-CN" dirty="0" smtClean="0">
                    <a:solidFill>
                      <a:srgbClr val="CE0000"/>
                    </a:solidFill>
                  </a:rPr>
                  <a:t>00, 01, 10, 11</a:t>
                </a:r>
              </a:p>
              <a:p>
                <a:pPr lvl="1">
                  <a:lnSpc>
                    <a:spcPct val="120000"/>
                  </a:lnSpc>
                </a:pPr>
                <a:r>
                  <a:rPr lang="en-US" altLang="zh-CN" dirty="0" smtClean="0"/>
                  <a:t>A </a:t>
                </a:r>
                <a:r>
                  <a:rPr lang="en-US" altLang="zh-CN" dirty="0"/>
                  <a:t>collection of </a:t>
                </a:r>
                <a:r>
                  <a:rPr lang="en-US" altLang="zh-CN" dirty="0">
                    <a:solidFill>
                      <a:srgbClr val="CE0000"/>
                    </a:solidFill>
                  </a:rPr>
                  <a:t>three</a:t>
                </a:r>
                <a:r>
                  <a:rPr lang="en-US" altLang="zh-CN" dirty="0"/>
                  <a:t> bits has </a:t>
                </a:r>
                <a:r>
                  <a:rPr lang="en-US" altLang="zh-CN" dirty="0">
                    <a:solidFill>
                      <a:srgbClr val="CE0000"/>
                    </a:solidFill>
                  </a:rPr>
                  <a:t>eight</a:t>
                </a:r>
                <a:r>
                  <a:rPr lang="en-US" altLang="zh-CN" dirty="0"/>
                  <a:t> possible states:</a:t>
                </a:r>
                <a:br>
                  <a:rPr lang="en-US" altLang="zh-CN" dirty="0"/>
                </a:br>
                <a:r>
                  <a:rPr lang="en-US" altLang="zh-CN" dirty="0">
                    <a:solidFill>
                      <a:srgbClr val="CE0000"/>
                    </a:solidFill>
                  </a:rPr>
                  <a:t>000, 001, 010, 011, 100, 101, 110, </a:t>
                </a:r>
                <a:r>
                  <a:rPr lang="en-US" altLang="zh-CN" dirty="0" smtClean="0">
                    <a:solidFill>
                      <a:srgbClr val="CE0000"/>
                    </a:solidFill>
                  </a:rPr>
                  <a:t>111</a:t>
                </a:r>
              </a:p>
              <a:p>
                <a:pPr lvl="1">
                  <a:lnSpc>
                    <a:spcPct val="110000"/>
                  </a:lnSpc>
                </a:pPr>
                <a:r>
                  <a:rPr lang="en-US" altLang="zh-CN" u="sng" dirty="0" smtClean="0"/>
                  <a:t>A </a:t>
                </a:r>
                <a:r>
                  <a:rPr lang="en-US" altLang="zh-CN" u="sng" dirty="0"/>
                  <a:t>collection of </a:t>
                </a:r>
                <a14:m>
                  <m:oMath xmlns:m="http://schemas.openxmlformats.org/officeDocument/2006/math">
                    <m:r>
                      <a:rPr lang="en-US" altLang="zh-CN" i="1" u="sng" dirty="0" smtClean="0">
                        <a:solidFill>
                          <a:srgbClr val="CE0000"/>
                        </a:solidFill>
                        <a:latin typeface="Cambria Math" panose="02040503050406030204" pitchFamily="18" charset="0"/>
                      </a:rPr>
                      <m:t>𝑛</m:t>
                    </m:r>
                  </m:oMath>
                </a14:m>
                <a:r>
                  <a:rPr lang="en-US" altLang="zh-CN" u="sng" dirty="0"/>
                  <a:t> bits has </a:t>
                </a:r>
                <a14:m>
                  <m:oMath xmlns:m="http://schemas.openxmlformats.org/officeDocument/2006/math">
                    <m:sSup>
                      <m:sSupPr>
                        <m:ctrlPr>
                          <a:rPr lang="en-US" altLang="zh-CN" b="0" i="1" u="sng" dirty="0" smtClean="0">
                            <a:solidFill>
                              <a:srgbClr val="CE0000"/>
                            </a:solidFill>
                            <a:latin typeface="Cambria Math" panose="02040503050406030204" pitchFamily="18" charset="0"/>
                          </a:rPr>
                        </m:ctrlPr>
                      </m:sSupPr>
                      <m:e>
                        <m:r>
                          <a:rPr lang="en-US" altLang="zh-CN" i="0" u="sng" dirty="0" smtClean="0">
                            <a:solidFill>
                              <a:srgbClr val="CE0000"/>
                            </a:solidFill>
                            <a:latin typeface="Cambria Math" panose="02040503050406030204" pitchFamily="18" charset="0"/>
                          </a:rPr>
                          <m:t>2</m:t>
                        </m:r>
                      </m:e>
                      <m:sup>
                        <m:r>
                          <a:rPr lang="en-US" altLang="zh-CN" b="0" i="1" u="sng" dirty="0" smtClean="0">
                            <a:solidFill>
                              <a:srgbClr val="CE0000"/>
                            </a:solidFill>
                            <a:latin typeface="Cambria Math" panose="02040503050406030204" pitchFamily="18" charset="0"/>
                          </a:rPr>
                          <m:t>𝑛</m:t>
                        </m:r>
                      </m:sup>
                    </m:sSup>
                  </m:oMath>
                </a14:m>
                <a:r>
                  <a:rPr lang="en-US" altLang="zh-CN" u="sng" dirty="0"/>
                  <a:t> possible states.</a:t>
                </a:r>
              </a:p>
            </p:txBody>
          </p:sp>
        </mc:Choice>
        <mc:Fallback xmlns="">
          <p:sp>
            <p:nvSpPr>
              <p:cNvPr id="36867" name="Rectangle 3"/>
              <p:cNvSpPr>
                <a:spLocks noGrp="1" noRot="1" noChangeAspect="1" noMove="1" noResize="1" noEditPoints="1" noAdjustHandles="1" noChangeArrowheads="1" noChangeShapeType="1" noTextEdit="1"/>
              </p:cNvSpPr>
              <p:nvPr>
                <p:ph idx="1"/>
              </p:nvPr>
            </p:nvSpPr>
            <p:spPr>
              <a:blipFill rotWithShape="0">
                <a:blip r:embed="rId3"/>
                <a:stretch>
                  <a:fillRect t="-1213"/>
                </a:stretch>
              </a:blipFill>
            </p:spPr>
            <p:txBody>
              <a:bodyPr/>
              <a:lstStyle/>
              <a:p>
                <a:r>
                  <a:rPr lang="zh-CN" altLang="en-US">
                    <a:noFill/>
                  </a:rPr>
                  <a:t> </a:t>
                </a:r>
              </a:p>
            </p:txBody>
          </p:sp>
        </mc:Fallback>
      </mc:AlternateContent>
      <p:sp>
        <p:nvSpPr>
          <p:cNvPr id="7" name="灯片编号占位符 3"/>
          <p:cNvSpPr>
            <a:spLocks noGrp="1"/>
          </p:cNvSpPr>
          <p:nvPr>
            <p:ph type="sldNum" sz="quarter" idx="12"/>
          </p:nvPr>
        </p:nvSpPr>
        <p:spPr/>
        <p:txBody>
          <a:bodyPr/>
          <a:lstStyle/>
          <a:p>
            <a:r>
              <a:rPr lang="en-US" altLang="zh-CN"/>
              <a:t>2-</a:t>
            </a:r>
            <a:fld id="{267D012F-0BBB-43B4-9791-03D4AE87DAA3}" type="slidenum">
              <a:rPr lang="en-US" altLang="zh-CN"/>
              <a:pPr/>
              <a:t>8</a:t>
            </a:fld>
            <a:endParaRPr lang="en-US" altLang="zh-CN"/>
          </a:p>
        </p:txBody>
      </p:sp>
      <p:sp>
        <p:nvSpPr>
          <p:cNvPr id="36866" name="Rectangle 2"/>
          <p:cNvSpPr>
            <a:spLocks noGrp="1" noChangeArrowheads="1"/>
          </p:cNvSpPr>
          <p:nvPr>
            <p:ph type="title"/>
          </p:nvPr>
        </p:nvSpPr>
        <p:spPr/>
        <p:txBody>
          <a:bodyPr>
            <a:normAutofit/>
          </a:bodyPr>
          <a:lstStyle/>
          <a:p>
            <a:r>
              <a:rPr lang="zh-CN" altLang="en-US" dirty="0" smtClean="0">
                <a:latin typeface="+mj-ea"/>
              </a:rPr>
              <a:t>计算机是采用二进制的数字系统</a:t>
            </a:r>
            <a:endParaRPr lang="en-US" altLang="zh-CN" dirty="0">
              <a:latin typeface="+mj-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zh-CN" altLang="en-US" sz="3600" dirty="0" smtClean="0"/>
              <a:t>计算机中的信息分类</a:t>
            </a:r>
            <a:endParaRPr lang="zh-CN" altLang="en-US" sz="3400" dirty="0" smtClean="0"/>
          </a:p>
        </p:txBody>
      </p:sp>
      <p:sp>
        <p:nvSpPr>
          <p:cNvPr id="8196" name="Text Box 6"/>
          <p:cNvSpPr txBox="1">
            <a:spLocks noChangeArrowheads="1"/>
          </p:cNvSpPr>
          <p:nvPr/>
        </p:nvSpPr>
        <p:spPr bwMode="auto">
          <a:xfrm>
            <a:off x="3563888" y="1772816"/>
            <a:ext cx="5256584" cy="1339854"/>
          </a:xfrm>
          <a:prstGeom prst="rect">
            <a:avLst/>
          </a:prstGeom>
          <a:noFill/>
          <a:ln w="12700" cap="sq">
            <a:noFill/>
            <a:miter lim="800000"/>
            <a:headEnd type="none" w="sm" len="sm"/>
            <a:tailEnd type="none" w="sm" len="sm"/>
          </a:ln>
        </p:spPr>
        <p:txBody>
          <a:bodyPr wrap="square">
            <a:spAutoFit/>
          </a:bodyPr>
          <a:lstStyle/>
          <a:p>
            <a:pPr algn="l">
              <a:lnSpc>
                <a:spcPct val="70000"/>
              </a:lnSpc>
              <a:spcBef>
                <a:spcPct val="50000"/>
              </a:spcBef>
            </a:pPr>
            <a:r>
              <a:rPr kumimoji="1" lang="zh-CN" altLang="en-US" sz="3200" dirty="0">
                <a:latin typeface="+mn-ea"/>
                <a:ea typeface="+mn-ea"/>
              </a:rPr>
              <a:t>数值型</a:t>
            </a:r>
            <a:r>
              <a:rPr kumimoji="1" lang="zh-CN" altLang="en-US" sz="3200" dirty="0" smtClean="0">
                <a:latin typeface="+mn-ea"/>
                <a:ea typeface="+mn-ea"/>
              </a:rPr>
              <a:t>数据</a:t>
            </a:r>
            <a:r>
              <a:rPr kumimoji="1" lang="en-US" altLang="zh-CN" sz="3200" dirty="0" smtClean="0">
                <a:latin typeface="+mn-ea"/>
                <a:ea typeface="+mn-ea"/>
              </a:rPr>
              <a:t>:</a:t>
            </a:r>
            <a:r>
              <a:rPr kumimoji="1" lang="zh-CN" altLang="en-US" sz="3200" dirty="0" smtClean="0">
                <a:latin typeface="+mn-ea"/>
                <a:ea typeface="+mn-ea"/>
              </a:rPr>
              <a:t> </a:t>
            </a:r>
            <a:endParaRPr kumimoji="1" lang="en-US" altLang="zh-CN" sz="3200" dirty="0" smtClean="0">
              <a:latin typeface="+mn-ea"/>
              <a:ea typeface="+mn-ea"/>
            </a:endParaRPr>
          </a:p>
          <a:p>
            <a:pPr algn="l">
              <a:lnSpc>
                <a:spcPct val="70000"/>
              </a:lnSpc>
              <a:spcBef>
                <a:spcPct val="50000"/>
              </a:spcBef>
            </a:pPr>
            <a:r>
              <a:rPr kumimoji="1" lang="zh-CN" altLang="en-US" sz="3200" dirty="0" smtClean="0">
                <a:latin typeface="+mn-ea"/>
                <a:ea typeface="+mn-ea"/>
              </a:rPr>
              <a:t>     整数</a:t>
            </a:r>
            <a:r>
              <a:rPr kumimoji="1" lang="en-US" altLang="zh-CN" sz="3200" dirty="0" smtClean="0">
                <a:latin typeface="+mn-ea"/>
                <a:ea typeface="+mn-ea"/>
              </a:rPr>
              <a:t>,</a:t>
            </a:r>
            <a:r>
              <a:rPr kumimoji="1" lang="zh-CN" altLang="en-US" sz="3200" dirty="0" smtClean="0">
                <a:latin typeface="+mn-ea"/>
                <a:ea typeface="+mn-ea"/>
              </a:rPr>
              <a:t>正数</a:t>
            </a:r>
            <a:r>
              <a:rPr kumimoji="1" lang="en-US" altLang="zh-CN" sz="3200" dirty="0" smtClean="0">
                <a:latin typeface="+mn-ea"/>
                <a:ea typeface="+mn-ea"/>
              </a:rPr>
              <a:t>,</a:t>
            </a:r>
            <a:r>
              <a:rPr kumimoji="1" lang="zh-CN" altLang="en-US" sz="3200" dirty="0" smtClean="0">
                <a:latin typeface="+mn-ea"/>
                <a:ea typeface="+mn-ea"/>
              </a:rPr>
              <a:t>负数</a:t>
            </a:r>
            <a:r>
              <a:rPr kumimoji="1" lang="en-US" altLang="zh-CN" sz="3200" dirty="0" smtClean="0">
                <a:latin typeface="+mn-ea"/>
                <a:ea typeface="+mn-ea"/>
              </a:rPr>
              <a:t>,</a:t>
            </a:r>
            <a:r>
              <a:rPr kumimoji="1" lang="zh-CN" altLang="en-US" sz="3200" dirty="0" smtClean="0">
                <a:latin typeface="+mn-ea"/>
                <a:ea typeface="+mn-ea"/>
              </a:rPr>
              <a:t>实数</a:t>
            </a:r>
            <a:r>
              <a:rPr kumimoji="1" lang="en-US" altLang="zh-CN" sz="3200" dirty="0" smtClean="0">
                <a:latin typeface="+mn-ea"/>
                <a:ea typeface="+mn-ea"/>
              </a:rPr>
              <a:t>,</a:t>
            </a:r>
            <a:r>
              <a:rPr kumimoji="1" lang="zh-CN" altLang="en-US" sz="3200" dirty="0" smtClean="0">
                <a:latin typeface="+mn-ea"/>
                <a:ea typeface="+mn-ea"/>
              </a:rPr>
              <a:t>有理数</a:t>
            </a:r>
            <a:r>
              <a:rPr kumimoji="1" lang="en-US" altLang="zh-CN" sz="3200" dirty="0" smtClean="0">
                <a:latin typeface="+mn-ea"/>
                <a:ea typeface="+mn-ea"/>
              </a:rPr>
              <a:t>,</a:t>
            </a:r>
            <a:r>
              <a:rPr kumimoji="1" lang="zh-CN" altLang="en-US" sz="3200" dirty="0" smtClean="0">
                <a:latin typeface="+mn-ea"/>
                <a:ea typeface="+mn-ea"/>
              </a:rPr>
              <a:t>无理数</a:t>
            </a:r>
            <a:r>
              <a:rPr kumimoji="1" lang="en-US" altLang="zh-CN" sz="3200" dirty="0" smtClean="0">
                <a:latin typeface="+mn-ea"/>
                <a:ea typeface="+mn-ea"/>
              </a:rPr>
              <a:t>…</a:t>
            </a:r>
          </a:p>
          <a:p>
            <a:pPr algn="l">
              <a:lnSpc>
                <a:spcPct val="70000"/>
              </a:lnSpc>
              <a:spcBef>
                <a:spcPct val="50000"/>
              </a:spcBef>
            </a:pPr>
            <a:endParaRPr kumimoji="1" lang="zh-CN" altLang="en-US" sz="3200" dirty="0">
              <a:latin typeface="+mn-ea"/>
              <a:ea typeface="+mn-ea"/>
            </a:endParaRPr>
          </a:p>
        </p:txBody>
      </p:sp>
      <p:sp>
        <p:nvSpPr>
          <p:cNvPr id="8197" name="Text Box 7"/>
          <p:cNvSpPr txBox="1">
            <a:spLocks noChangeArrowheads="1"/>
          </p:cNvSpPr>
          <p:nvPr/>
        </p:nvSpPr>
        <p:spPr bwMode="auto">
          <a:xfrm>
            <a:off x="1223913" y="2591073"/>
            <a:ext cx="1828800" cy="420628"/>
          </a:xfrm>
          <a:prstGeom prst="rect">
            <a:avLst/>
          </a:prstGeom>
          <a:noFill/>
          <a:ln w="12700" cap="sq">
            <a:noFill/>
            <a:miter lim="800000"/>
            <a:headEnd type="none" w="sm" len="sm"/>
            <a:tailEnd type="none" w="sm" len="sm"/>
          </a:ln>
        </p:spPr>
        <p:txBody>
          <a:bodyPr>
            <a:spAutoFit/>
          </a:bodyPr>
          <a:lstStyle/>
          <a:p>
            <a:pPr algn="l">
              <a:spcBef>
                <a:spcPct val="50000"/>
              </a:spcBef>
            </a:pPr>
            <a:r>
              <a:rPr kumimoji="1" lang="zh-CN" altLang="en-US" sz="3200" dirty="0">
                <a:solidFill>
                  <a:srgbClr val="0000FF"/>
                </a:solidFill>
                <a:latin typeface="+mn-ea"/>
                <a:ea typeface="+mn-ea"/>
              </a:rPr>
              <a:t>数据信息</a:t>
            </a:r>
          </a:p>
        </p:txBody>
      </p:sp>
      <p:sp>
        <p:nvSpPr>
          <p:cNvPr id="8198" name="Text Box 8"/>
          <p:cNvSpPr txBox="1">
            <a:spLocks noChangeArrowheads="1"/>
          </p:cNvSpPr>
          <p:nvPr/>
        </p:nvSpPr>
        <p:spPr bwMode="auto">
          <a:xfrm>
            <a:off x="1201688" y="4194448"/>
            <a:ext cx="2438400" cy="420628"/>
          </a:xfrm>
          <a:prstGeom prst="rect">
            <a:avLst/>
          </a:prstGeom>
          <a:noFill/>
          <a:ln w="12700" cap="sq">
            <a:noFill/>
            <a:miter lim="800000"/>
            <a:headEnd type="none" w="sm" len="sm"/>
            <a:tailEnd type="none" w="sm" len="sm"/>
          </a:ln>
        </p:spPr>
        <p:txBody>
          <a:bodyPr>
            <a:spAutoFit/>
          </a:bodyPr>
          <a:lstStyle/>
          <a:p>
            <a:pPr algn="l">
              <a:spcBef>
                <a:spcPct val="50000"/>
              </a:spcBef>
            </a:pPr>
            <a:r>
              <a:rPr kumimoji="1" lang="zh-CN" altLang="en-US" sz="3200" dirty="0">
                <a:solidFill>
                  <a:srgbClr val="0000FF"/>
                </a:solidFill>
                <a:latin typeface="+mn-ea"/>
                <a:ea typeface="+mn-ea"/>
              </a:rPr>
              <a:t>控制信息</a:t>
            </a:r>
          </a:p>
        </p:txBody>
      </p:sp>
      <p:sp>
        <p:nvSpPr>
          <p:cNvPr id="8199" name="AutoShape 9"/>
          <p:cNvSpPr>
            <a:spLocks/>
          </p:cNvSpPr>
          <p:nvPr/>
        </p:nvSpPr>
        <p:spPr bwMode="auto">
          <a:xfrm>
            <a:off x="3106688" y="2137048"/>
            <a:ext cx="457200" cy="1600200"/>
          </a:xfrm>
          <a:prstGeom prst="leftBrace">
            <a:avLst>
              <a:gd name="adj1" fmla="val 29167"/>
              <a:gd name="adj2" fmla="val 50000"/>
            </a:avLst>
          </a:prstGeom>
          <a:noFill/>
          <a:ln w="38100" cap="sq">
            <a:solidFill>
              <a:schemeClr val="tx1"/>
            </a:solidFill>
            <a:round/>
            <a:headEnd type="none" w="sm" len="sm"/>
            <a:tailEnd type="none" w="sm" len="sm"/>
          </a:ln>
        </p:spPr>
        <p:txBody>
          <a:bodyPr wrap="none" anchor="ctr"/>
          <a:lstStyle/>
          <a:p>
            <a:endParaRPr lang="zh-CN" altLang="en-US">
              <a:latin typeface="+mn-ea"/>
              <a:ea typeface="+mn-ea"/>
            </a:endParaRPr>
          </a:p>
        </p:txBody>
      </p:sp>
      <p:sp>
        <p:nvSpPr>
          <p:cNvPr id="8200" name="AutoShape 10"/>
          <p:cNvSpPr>
            <a:spLocks/>
          </p:cNvSpPr>
          <p:nvPr/>
        </p:nvSpPr>
        <p:spPr bwMode="auto">
          <a:xfrm>
            <a:off x="896888" y="2746648"/>
            <a:ext cx="152400" cy="1905000"/>
          </a:xfrm>
          <a:prstGeom prst="leftBrace">
            <a:avLst>
              <a:gd name="adj1" fmla="val 104167"/>
              <a:gd name="adj2" fmla="val 50000"/>
            </a:avLst>
          </a:prstGeom>
          <a:noFill/>
          <a:ln w="41275" cap="sq">
            <a:solidFill>
              <a:schemeClr val="tx1"/>
            </a:solidFill>
            <a:round/>
            <a:headEnd type="none" w="sm" len="sm"/>
            <a:tailEnd type="none" w="sm" len="sm"/>
          </a:ln>
        </p:spPr>
        <p:txBody>
          <a:bodyPr wrap="none" anchor="ctr"/>
          <a:lstStyle/>
          <a:p>
            <a:pPr algn="ctr" eaLnBrk="0" hangingPunct="0"/>
            <a:endParaRPr kumimoji="1" lang="zh-CN" altLang="zh-CN" sz="3200">
              <a:latin typeface="+mn-ea"/>
              <a:ea typeface="+mn-ea"/>
            </a:endParaRPr>
          </a:p>
        </p:txBody>
      </p:sp>
      <p:sp>
        <p:nvSpPr>
          <p:cNvPr id="8201" name="Text Box 11"/>
          <p:cNvSpPr txBox="1">
            <a:spLocks noChangeArrowheads="1"/>
          </p:cNvSpPr>
          <p:nvPr/>
        </p:nvSpPr>
        <p:spPr bwMode="auto">
          <a:xfrm>
            <a:off x="3707904" y="3429000"/>
            <a:ext cx="5040560" cy="1110047"/>
          </a:xfrm>
          <a:prstGeom prst="rect">
            <a:avLst/>
          </a:prstGeom>
          <a:noFill/>
          <a:ln w="12700" cap="sq">
            <a:noFill/>
            <a:miter lim="800000"/>
            <a:headEnd type="none" w="sm" len="sm"/>
            <a:tailEnd type="none" w="sm" len="sm"/>
          </a:ln>
        </p:spPr>
        <p:txBody>
          <a:bodyPr wrap="square">
            <a:spAutoFit/>
          </a:bodyPr>
          <a:lstStyle/>
          <a:p>
            <a:pPr algn="l">
              <a:lnSpc>
                <a:spcPct val="70000"/>
              </a:lnSpc>
              <a:spcBef>
                <a:spcPct val="50000"/>
              </a:spcBef>
            </a:pPr>
            <a:r>
              <a:rPr kumimoji="1" lang="zh-CN" altLang="en-US" sz="3200" dirty="0">
                <a:latin typeface="+mn-ea"/>
                <a:ea typeface="+mn-ea"/>
              </a:rPr>
              <a:t>非数值型</a:t>
            </a:r>
            <a:r>
              <a:rPr kumimoji="1" lang="zh-CN" altLang="en-US" sz="3200" dirty="0" smtClean="0">
                <a:latin typeface="+mn-ea"/>
                <a:ea typeface="+mn-ea"/>
              </a:rPr>
              <a:t>数据</a:t>
            </a:r>
            <a:r>
              <a:rPr kumimoji="1" lang="en-US" altLang="zh-CN" sz="3200" dirty="0" smtClean="0">
                <a:latin typeface="+mn-ea"/>
                <a:ea typeface="+mn-ea"/>
              </a:rPr>
              <a:t>: </a:t>
            </a:r>
          </a:p>
          <a:p>
            <a:pPr algn="l">
              <a:lnSpc>
                <a:spcPct val="70000"/>
              </a:lnSpc>
              <a:spcBef>
                <a:spcPct val="50000"/>
              </a:spcBef>
            </a:pPr>
            <a:r>
              <a:rPr kumimoji="1" lang="en-US" altLang="zh-CN" sz="3200" dirty="0">
                <a:latin typeface="+mn-ea"/>
                <a:ea typeface="+mn-ea"/>
              </a:rPr>
              <a:t> </a:t>
            </a:r>
            <a:r>
              <a:rPr kumimoji="1" lang="en-US" altLang="zh-CN" sz="3200" dirty="0" smtClean="0">
                <a:latin typeface="+mn-ea"/>
                <a:ea typeface="+mn-ea"/>
              </a:rPr>
              <a:t>     </a:t>
            </a:r>
            <a:r>
              <a:rPr kumimoji="1" lang="zh-CN" altLang="en-US" sz="3200" dirty="0" smtClean="0">
                <a:latin typeface="+mn-ea"/>
                <a:ea typeface="+mn-ea"/>
              </a:rPr>
              <a:t>文本</a:t>
            </a:r>
            <a:r>
              <a:rPr kumimoji="1" lang="en-US" altLang="zh-CN" sz="3200" dirty="0" smtClean="0">
                <a:latin typeface="+mn-ea"/>
                <a:ea typeface="+mn-ea"/>
              </a:rPr>
              <a:t>,</a:t>
            </a:r>
            <a:r>
              <a:rPr kumimoji="1" lang="zh-CN" altLang="en-US" sz="3200" dirty="0" smtClean="0">
                <a:latin typeface="+mn-ea"/>
                <a:ea typeface="+mn-ea"/>
              </a:rPr>
              <a:t>声音</a:t>
            </a:r>
            <a:r>
              <a:rPr kumimoji="1" lang="en-US" altLang="zh-CN" sz="3200" dirty="0" smtClean="0">
                <a:latin typeface="+mn-ea"/>
                <a:ea typeface="+mn-ea"/>
              </a:rPr>
              <a:t>,</a:t>
            </a:r>
            <a:r>
              <a:rPr kumimoji="1" lang="zh-CN" altLang="en-US" sz="3200" dirty="0" smtClean="0">
                <a:latin typeface="+mn-ea"/>
                <a:ea typeface="+mn-ea"/>
              </a:rPr>
              <a:t>图像</a:t>
            </a:r>
            <a:r>
              <a:rPr kumimoji="1" lang="en-US" altLang="zh-CN" sz="3200" dirty="0" smtClean="0">
                <a:latin typeface="+mn-ea"/>
                <a:ea typeface="+mn-ea"/>
              </a:rPr>
              <a:t>,</a:t>
            </a:r>
            <a:r>
              <a:rPr kumimoji="1" lang="zh-CN" altLang="en-US" sz="3200" dirty="0" smtClean="0">
                <a:latin typeface="+mn-ea"/>
                <a:ea typeface="+mn-ea"/>
              </a:rPr>
              <a:t>逻辑值</a:t>
            </a:r>
            <a:r>
              <a:rPr kumimoji="1" lang="en-US" altLang="zh-CN" sz="3200" dirty="0" smtClean="0">
                <a:latin typeface="+mn-ea"/>
                <a:ea typeface="+mn-ea"/>
              </a:rPr>
              <a:t>…</a:t>
            </a:r>
          </a:p>
          <a:p>
            <a:pPr algn="l">
              <a:lnSpc>
                <a:spcPct val="70000"/>
              </a:lnSpc>
              <a:spcBef>
                <a:spcPct val="50000"/>
              </a:spcBef>
            </a:pPr>
            <a:r>
              <a:rPr kumimoji="1" lang="zh-CN" altLang="en-US" sz="3200" dirty="0" smtClean="0">
                <a:latin typeface="+mn-ea"/>
                <a:ea typeface="+mn-ea"/>
              </a:rPr>
              <a:t>    </a:t>
            </a:r>
            <a:endParaRPr kumimoji="1" lang="zh-CN" altLang="en-US" sz="3200" dirty="0">
              <a:latin typeface="+mn-ea"/>
              <a:ea typeface="+mn-ea"/>
            </a:endParaRPr>
          </a:p>
        </p:txBody>
      </p:sp>
      <p:sp>
        <p:nvSpPr>
          <p:cNvPr id="8202" name="Text Box 12"/>
          <p:cNvSpPr txBox="1">
            <a:spLocks noChangeArrowheads="1"/>
          </p:cNvSpPr>
          <p:nvPr/>
        </p:nvSpPr>
        <p:spPr bwMode="auto">
          <a:xfrm>
            <a:off x="3441651" y="4310336"/>
            <a:ext cx="3429000" cy="322139"/>
          </a:xfrm>
          <a:prstGeom prst="rect">
            <a:avLst/>
          </a:prstGeom>
          <a:noFill/>
          <a:ln w="12700" cap="sq">
            <a:noFill/>
            <a:miter lim="800000"/>
            <a:headEnd type="none" w="sm" len="sm"/>
            <a:tailEnd type="none" w="sm" len="sm"/>
          </a:ln>
        </p:spPr>
        <p:txBody>
          <a:bodyPr>
            <a:spAutoFit/>
          </a:bodyPr>
          <a:lstStyle/>
          <a:p>
            <a:pPr algn="l">
              <a:lnSpc>
                <a:spcPct val="70000"/>
              </a:lnSpc>
              <a:spcBef>
                <a:spcPct val="50000"/>
              </a:spcBef>
            </a:pPr>
            <a:r>
              <a:rPr kumimoji="1" lang="zh-CN" altLang="en-US" sz="3200" dirty="0">
                <a:latin typeface="+mn-ea"/>
                <a:ea typeface="+mn-ea"/>
              </a:rPr>
              <a:t>指令编码</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3|43.7|35.3|24.1|1.5|11|4.7"/>
</p:tagLst>
</file>

<file path=ppt/tags/tag2.xml><?xml version="1.0" encoding="utf-8"?>
<p:tagLst xmlns:a="http://schemas.openxmlformats.org/drawingml/2006/main" xmlns:r="http://schemas.openxmlformats.org/officeDocument/2006/relationships" xmlns:p="http://schemas.openxmlformats.org/presentationml/2006/main">
  <p:tag name="TIMING" val="|0.6|1.4|14.2|15.1|1.6|25.8"/>
</p:tagLst>
</file>

<file path=ppt/tags/tag3.xml><?xml version="1.0" encoding="utf-8"?>
<p:tagLst xmlns:a="http://schemas.openxmlformats.org/drawingml/2006/main" xmlns:r="http://schemas.openxmlformats.org/officeDocument/2006/relationships" xmlns:p="http://schemas.openxmlformats.org/presentationml/2006/main">
  <p:tag name="TIMING" val="|0.4|108.1|4.2|0.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2057</TotalTime>
  <Pages>0</Pages>
  <Words>1383</Words>
  <Characters>0</Characters>
  <Application>Microsoft Office PowerPoint</Application>
  <DocSecurity>0</DocSecurity>
  <PresentationFormat>全屏显示(4:3)</PresentationFormat>
  <Lines>0</Lines>
  <Paragraphs>309</Paragraphs>
  <Slides>30</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30</vt:i4>
      </vt:variant>
    </vt:vector>
  </HeadingPairs>
  <TitlesOfParts>
    <vt:vector size="44" baseType="lpstr">
      <vt:lpstr>CourierPS</vt:lpstr>
      <vt:lpstr>黑体</vt:lpstr>
      <vt:lpstr>宋体</vt:lpstr>
      <vt:lpstr>Arial</vt:lpstr>
      <vt:lpstr>Calibri</vt:lpstr>
      <vt:lpstr>Cambria Math</vt:lpstr>
      <vt:lpstr>Franklin Gothic Book</vt:lpstr>
      <vt:lpstr>Lucida Sans Unicode</vt:lpstr>
      <vt:lpstr>Times New Roman</vt:lpstr>
      <vt:lpstr>Verdana</vt:lpstr>
      <vt:lpstr>Wingdings</vt:lpstr>
      <vt:lpstr>Wingdings 2</vt:lpstr>
      <vt:lpstr>Wingdings 3</vt:lpstr>
      <vt:lpstr>Concourse</vt:lpstr>
      <vt:lpstr>计算机系统 I </vt:lpstr>
      <vt:lpstr>数据表示</vt:lpstr>
      <vt:lpstr>任意进制计数系统</vt:lpstr>
      <vt:lpstr>b 进制计数系统</vt:lpstr>
      <vt:lpstr>例子</vt:lpstr>
      <vt:lpstr>不同进制计数系统之间转换</vt:lpstr>
      <vt:lpstr>计算机中数据表示</vt:lpstr>
      <vt:lpstr>计算机是采用二进制的数字系统</vt:lpstr>
      <vt:lpstr>计算机中的信息分类</vt:lpstr>
      <vt:lpstr>需要考虑的问题</vt:lpstr>
      <vt:lpstr>无符号整数</vt:lpstr>
      <vt:lpstr>方法一：原码</vt:lpstr>
      <vt:lpstr>方法二：反码</vt:lpstr>
      <vt:lpstr>符号位是否可以参与运算？</vt:lpstr>
      <vt:lpstr>方法三：补码</vt:lpstr>
      <vt:lpstr>补码计算：负数，取反，加一</vt:lpstr>
      <vt:lpstr>PowerPoint 演示文稿</vt:lpstr>
      <vt:lpstr>补码的性质</vt:lpstr>
      <vt:lpstr>PowerPoint 演示文稿</vt:lpstr>
      <vt:lpstr>溢出</vt:lpstr>
      <vt:lpstr>例子</vt:lpstr>
      <vt:lpstr>符号扩展</vt:lpstr>
      <vt:lpstr>浮点数表示</vt:lpstr>
      <vt:lpstr>浮点数举例</vt:lpstr>
      <vt:lpstr>浮点数举例</vt:lpstr>
      <vt:lpstr>浮点数的表示-IEEE 754</vt:lpstr>
      <vt:lpstr>二进制逻辑运算</vt:lpstr>
      <vt:lpstr>移位操作</vt:lpstr>
      <vt:lpstr>非数值数据编码</vt:lpstr>
      <vt:lpstr>本章总结</vt:lpstr>
    </vt:vector>
  </TitlesOfParts>
  <Company>USTC</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   An Hong han@ustc.edu.cn</dc:title>
  <dc:creator>hanhwt</dc:creator>
  <cp:lastModifiedBy>Chen Fei</cp:lastModifiedBy>
  <cp:revision>500</cp:revision>
  <cp:lastPrinted>1601-01-01T00:00:00Z</cp:lastPrinted>
  <dcterms:created xsi:type="dcterms:W3CDTF">2012-09-03T16:09:03Z</dcterms:created>
  <dcterms:modified xsi:type="dcterms:W3CDTF">2019-03-12T13:27:44Z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2052-8.1.0.2998</vt:lpwstr>
  </property>
</Properties>
</file>