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4"/>
  </p:notesMasterIdLst>
  <p:sldIdLst>
    <p:sldId id="492" r:id="rId2"/>
    <p:sldId id="603" r:id="rId3"/>
    <p:sldId id="494" r:id="rId4"/>
    <p:sldId id="595" r:id="rId5"/>
    <p:sldId id="495" r:id="rId6"/>
    <p:sldId id="496" r:id="rId7"/>
    <p:sldId id="497" r:id="rId8"/>
    <p:sldId id="499" r:id="rId9"/>
    <p:sldId id="498" r:id="rId10"/>
    <p:sldId id="561" r:id="rId11"/>
    <p:sldId id="500" r:id="rId12"/>
    <p:sldId id="501" r:id="rId13"/>
    <p:sldId id="502" r:id="rId14"/>
    <p:sldId id="503" r:id="rId15"/>
    <p:sldId id="504" r:id="rId16"/>
    <p:sldId id="505" r:id="rId17"/>
    <p:sldId id="562" r:id="rId18"/>
    <p:sldId id="563" r:id="rId19"/>
    <p:sldId id="564" r:id="rId20"/>
    <p:sldId id="507" r:id="rId21"/>
    <p:sldId id="508" r:id="rId22"/>
    <p:sldId id="604" r:id="rId23"/>
    <p:sldId id="509" r:id="rId24"/>
    <p:sldId id="544" r:id="rId25"/>
    <p:sldId id="607" r:id="rId26"/>
    <p:sldId id="512" r:id="rId27"/>
    <p:sldId id="513" r:id="rId28"/>
    <p:sldId id="546" r:id="rId29"/>
    <p:sldId id="547" r:id="rId30"/>
    <p:sldId id="606" r:id="rId31"/>
    <p:sldId id="510" r:id="rId32"/>
    <p:sldId id="511" r:id="rId33"/>
    <p:sldId id="605" r:id="rId34"/>
    <p:sldId id="596" r:id="rId35"/>
    <p:sldId id="599" r:id="rId36"/>
    <p:sldId id="600" r:id="rId37"/>
    <p:sldId id="519" r:id="rId38"/>
    <p:sldId id="571" r:id="rId39"/>
    <p:sldId id="520" r:id="rId40"/>
    <p:sldId id="572" r:id="rId41"/>
    <p:sldId id="573" r:id="rId42"/>
    <p:sldId id="574" r:id="rId43"/>
    <p:sldId id="575" r:id="rId44"/>
    <p:sldId id="525" r:id="rId45"/>
    <p:sldId id="576" r:id="rId46"/>
    <p:sldId id="577" r:id="rId47"/>
    <p:sldId id="579" r:id="rId48"/>
    <p:sldId id="580" r:id="rId49"/>
    <p:sldId id="590" r:id="rId50"/>
    <p:sldId id="591" r:id="rId51"/>
    <p:sldId id="592" r:id="rId52"/>
    <p:sldId id="593" r:id="rId53"/>
    <p:sldId id="583" r:id="rId54"/>
    <p:sldId id="582" r:id="rId55"/>
    <p:sldId id="594" r:id="rId56"/>
    <p:sldId id="585" r:id="rId57"/>
    <p:sldId id="586" r:id="rId58"/>
    <p:sldId id="587" r:id="rId59"/>
    <p:sldId id="588" r:id="rId60"/>
    <p:sldId id="540" r:id="rId61"/>
    <p:sldId id="541" r:id="rId62"/>
    <p:sldId id="589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66FF"/>
    <a:srgbClr val="33CC33"/>
    <a:srgbClr val="00FFFF"/>
    <a:srgbClr val="FF99FF"/>
    <a:srgbClr val="003399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7558" autoAdjust="0"/>
  </p:normalViewPr>
  <p:slideViewPr>
    <p:cSldViewPr>
      <p:cViewPr varScale="1">
        <p:scale>
          <a:sx n="61" d="100"/>
          <a:sy n="61" d="100"/>
        </p:scale>
        <p:origin x="7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2020/3/15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1DE9D-FD6D-4D7C-B9DB-D3CDC84FBB9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Intel and Pentium are trademarks of Intel Corporation. IBM and PowerPC are trademarks of International Business Machines Corporation.  Apple is a trademark of Apple Computer, Inc.</a:t>
            </a:r>
          </a:p>
        </p:txBody>
      </p:sp>
    </p:spTree>
    <p:extLst>
      <p:ext uri="{BB962C8B-B14F-4D97-AF65-F5344CB8AC3E}">
        <p14:creationId xmlns:p14="http://schemas.microsoft.com/office/powerpoint/2010/main" val="1330816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59CDE-8F00-477B-992D-14365EE9A59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there's time, perhaps discuss how all gates can be implemented with NAND (or NOR).</a:t>
            </a:r>
          </a:p>
          <a:p>
            <a:r>
              <a:rPr lang="en-US" altLang="zh-CN"/>
              <a:t>Therefore, you can implement any truth table using only NAND (or NOR) gates.</a:t>
            </a:r>
          </a:p>
        </p:txBody>
      </p:sp>
    </p:spTree>
    <p:extLst>
      <p:ext uri="{BB962C8B-B14F-4D97-AF65-F5344CB8AC3E}">
        <p14:creationId xmlns:p14="http://schemas.microsoft.com/office/powerpoint/2010/main" val="354119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08211-3231-48DE-BB67-351DCDFC5AE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NAND and NOR are not associative.</a:t>
            </a:r>
          </a:p>
          <a:p>
            <a:endParaRPr lang="en-US" altLang="zh-CN" dirty="0"/>
          </a:p>
          <a:p>
            <a:r>
              <a:rPr lang="en-US" altLang="zh-CN" dirty="0"/>
              <a:t>Jim Conrad’s example:</a:t>
            </a:r>
          </a:p>
          <a:p>
            <a:r>
              <a:rPr lang="en-US" altLang="zh-CN" dirty="0"/>
              <a:t>NAND(NAND(0,0), 1) = NAND(1, 1) = 0</a:t>
            </a:r>
          </a:p>
          <a:p>
            <a:r>
              <a:rPr lang="en-US" altLang="zh-CN" dirty="0"/>
              <a:t>NAND(0, NAND(0,1)) = NAND(0, 0) = 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200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Examples on blackboard showing steps 1 - 3, argue why this is correct, and then introduce 1-bit adder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7A0B3A-CBE6-4851-A53D-4B4CBF114D6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504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6538-DA60-4C84-BDEB-17008B3FC23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/>
              <a:t>A half-adder is one that doesn't take a carry-in.</a:t>
            </a:r>
          </a:p>
          <a:p>
            <a:r>
              <a:rPr lang="en-US" altLang="zh-CN"/>
              <a:t>Sum is one when 1 or 3 inputs are one.  Carry-out is one when 2 or 3 inputs are one.</a:t>
            </a:r>
          </a:p>
        </p:txBody>
      </p:sp>
    </p:spTree>
    <p:extLst>
      <p:ext uri="{BB962C8B-B14F-4D97-AF65-F5344CB8AC3E}">
        <p14:creationId xmlns:p14="http://schemas.microsoft.com/office/powerpoint/2010/main" val="624653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3ED1B-4821-495A-8DBF-B8D1C0BDE18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/>
              <a:t>This is called a "ripple-carry" adder.  The sum becomes valid as the carry ripples its way from the low bit to the high bit.  How many gate delays until the output is settled?</a:t>
            </a:r>
          </a:p>
        </p:txBody>
      </p:sp>
    </p:spTree>
    <p:extLst>
      <p:ext uri="{BB962C8B-B14F-4D97-AF65-F5344CB8AC3E}">
        <p14:creationId xmlns:p14="http://schemas.microsoft.com/office/powerpoint/2010/main" val="3310355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57BE3-8BED-4636-8B69-1BF44971CC9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/>
              <a:t>Uses of decoder: </a:t>
            </a:r>
          </a:p>
          <a:p>
            <a:pPr>
              <a:buFontTx/>
              <a:buChar char="•"/>
            </a:pPr>
            <a:r>
              <a:rPr lang="en-US" altLang="zh-CN"/>
              <a:t>convert memory/register address to a control line that selects that location</a:t>
            </a:r>
          </a:p>
          <a:p>
            <a:pPr>
              <a:buFontTx/>
              <a:buChar char="•"/>
            </a:pPr>
            <a:r>
              <a:rPr lang="en-US" altLang="zh-CN"/>
              <a:t>convert an opcode to one of n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01610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94BA2-D935-4BDE-8A1C-6C8D1554227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 dirty="0"/>
              <a:t>Another view: decode S, and </a:t>
            </a:r>
            <a:r>
              <a:rPr lang="en-US" altLang="zh-CN" dirty="0" err="1"/>
              <a:t>AND</a:t>
            </a:r>
            <a:r>
              <a:rPr lang="en-US" altLang="zh-CN" dirty="0"/>
              <a:t> each output with one of the MUX inputs.</a:t>
            </a:r>
          </a:p>
          <a:p>
            <a:r>
              <a:rPr lang="en-US" altLang="zh-CN" dirty="0"/>
              <a:t>Also explain multi-bit inputs.</a:t>
            </a:r>
          </a:p>
          <a:p>
            <a:r>
              <a:rPr lang="en-US" altLang="zh-CN" dirty="0"/>
              <a:t>Uses of multiplexer:</a:t>
            </a:r>
          </a:p>
          <a:p>
            <a:pPr>
              <a:buFontTx/>
              <a:buChar char="•"/>
            </a:pPr>
            <a:r>
              <a:rPr lang="en-US" altLang="zh-CN" dirty="0"/>
              <a:t>select which input to use for function</a:t>
            </a:r>
          </a:p>
          <a:p>
            <a:pPr>
              <a:buFontTx/>
              <a:buChar char="•"/>
            </a:pPr>
            <a:r>
              <a:rPr lang="en-US" altLang="zh-CN" dirty="0"/>
              <a:t>select which computed value to pass to next stage (or to place on bus)</a:t>
            </a:r>
          </a:p>
        </p:txBody>
      </p:sp>
    </p:spTree>
    <p:extLst>
      <p:ext uri="{BB962C8B-B14F-4D97-AF65-F5344CB8AC3E}">
        <p14:creationId xmlns:p14="http://schemas.microsoft.com/office/powerpoint/2010/main" val="1556557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51B39-AA40-4EC6-BE20-84D5EBB4179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 dirty="0"/>
              <a:t>The D-latch is used to store a single data bit.  The latch is set to the value of D whenever WE=1; when WE=0, the current value is stored, no matter what D becomes.</a:t>
            </a:r>
          </a:p>
          <a:p>
            <a:r>
              <a:rPr lang="en-US" altLang="zh-CN" dirty="0"/>
              <a:t>Using D and not(D) to control S and R makes it easier to ensure that S and R are never zero at the same time.  </a:t>
            </a:r>
          </a:p>
          <a:p>
            <a:r>
              <a:rPr lang="en-US" altLang="zh-CN" dirty="0"/>
              <a:t>WE allows us to control when a new value is written to the latch.</a:t>
            </a:r>
          </a:p>
        </p:txBody>
      </p:sp>
    </p:spTree>
    <p:extLst>
      <p:ext uri="{BB962C8B-B14F-4D97-AF65-F5344CB8AC3E}">
        <p14:creationId xmlns:p14="http://schemas.microsoft.com/office/powerpoint/2010/main" val="1787738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 txBox="1">
            <a:spLocks noGrp="1" noChangeArrowheads="1"/>
          </p:cNvSpPr>
          <p:nvPr/>
        </p:nvSpPr>
        <p:spPr bwMode="auto">
          <a:xfrm>
            <a:off x="3885453" y="8684900"/>
            <a:ext cx="2972547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9" tIns="47835" rIns="95669" bIns="47835" anchor="b"/>
          <a:lstStyle/>
          <a:p>
            <a:pPr algn="r" defTabSz="954521" eaLnBrk="0" hangingPunct="0"/>
            <a:fld id="{4D9C7792-34B5-4D04-B847-44F0EC231811}" type="slidenum">
              <a:rPr lang="zh-CN" altLang="en-US" sz="1200">
                <a:latin typeface="Garamond" pitchFamily="18" charset="0"/>
              </a:rPr>
              <a:pPr algn="r" defTabSz="954521" eaLnBrk="0" hangingPunct="0"/>
              <a:t>43</a:t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451"/>
            <a:ext cx="5028987" cy="411582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 dirty="0"/>
              <a:t>Decoder asserts one of the word select lines, based on address.</a:t>
            </a:r>
          </a:p>
          <a:p>
            <a:r>
              <a:rPr lang="en-US" altLang="zh-CN" dirty="0"/>
              <a:t>Word select activates one of the output AND gates, which drives the selected data to the output OR gate.  (For a read, this is basically a MUX -- decoder </a:t>
            </a:r>
            <a:r>
              <a:rPr lang="en-US" altLang="zh-CN" dirty="0" err="1"/>
              <a:t>ANDed</a:t>
            </a:r>
            <a:r>
              <a:rPr lang="en-US" altLang="zh-CN" dirty="0"/>
              <a:t> with signals, results </a:t>
            </a:r>
            <a:r>
              <a:rPr lang="en-US" altLang="zh-CN" dirty="0" err="1"/>
              <a:t>ORed</a:t>
            </a:r>
            <a:r>
              <a:rPr lang="en-US" altLang="zh-CN" dirty="0"/>
              <a:t> together.)</a:t>
            </a:r>
          </a:p>
          <a:p>
            <a:r>
              <a:rPr lang="en-US" altLang="zh-CN" dirty="0"/>
              <a:t>When writing, the only WE bits for the proper word are asserted (based on decoder again).</a:t>
            </a:r>
          </a:p>
        </p:txBody>
      </p:sp>
    </p:spTree>
    <p:extLst>
      <p:ext uri="{BB962C8B-B14F-4D97-AF65-F5344CB8AC3E}">
        <p14:creationId xmlns:p14="http://schemas.microsoft.com/office/powerpoint/2010/main" val="239894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4F431-461A-41C8-8044-C597D02E766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16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7650F-07BF-451C-9090-957C59C96D7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234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28F15-FFB1-4631-B1C9-9A1C8D04F1A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8" tIns="44960" rIns="89918" bIns="4496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497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EFE10-9EAA-48A9-AF6C-7913E095CA4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733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D6BC1-E35F-4519-9171-8AF769D3793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667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98010-5144-4BD2-BD74-FDECEFC6EBB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699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7259A-F36E-4EB6-A60A-398B1C27F3A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725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59CDE-8F00-477B-992D-14365EE9A59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there's time, perhaps discuss how all gates can be implemented with NAND (or NOR).</a:t>
            </a:r>
          </a:p>
          <a:p>
            <a:r>
              <a:rPr lang="en-US" altLang="zh-CN"/>
              <a:t>Therefore, you can implement any truth table using only NAND (or NOR) gates.</a:t>
            </a:r>
          </a:p>
        </p:txBody>
      </p:sp>
    </p:spTree>
    <p:extLst>
      <p:ext uri="{BB962C8B-B14F-4D97-AF65-F5344CB8AC3E}">
        <p14:creationId xmlns:p14="http://schemas.microsoft.com/office/powerpoint/2010/main" val="250812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ED47F2C-7281-4FFA-B475-44BAB49EECFC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9150DE-AA1F-4790-ADD6-DAA46798F975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4D00DD-DCCB-4172-B632-81572325E4C3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B390EF-236D-4210-A371-57D9EE70F467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9E09FA-9574-48DD-9A21-728E876585B4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E0CF48D-6411-4DDF-B203-08C764A91B90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4E6210-22BA-4CE4-8BA1-F43805A36C5E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049588C-4C9E-41A7-8FE1-59CA76E9D599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FF517-5E83-4093-9C49-0F7C6F00A4FE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F6F1E9E5-0F26-425E-B34F-5EE057EAEBF2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A3F34B3-1EFE-4305-B1CF-008D4C358E6D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29A7514-9CEB-46F5-828E-3E732364931E}" type="datetime1">
              <a:rPr lang="zh-CN" altLang="en-US" smtClean="0"/>
              <a:t>2020/3/15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9.jpe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7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cug.edu.cn/textbook/text23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第三章</a:t>
            </a:r>
            <a:r>
              <a:rPr lang="en-US" altLang="zh-CN" dirty="0"/>
              <a:t> </a:t>
            </a:r>
            <a:r>
              <a:rPr lang="zh-CN" altLang="en-US" dirty="0" smtClean="0"/>
              <a:t>数字逻辑基础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逻辑函数的一种最基本的表达方法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真值表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用列表的方式列出所有输入和输出的对应值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重要概念</a:t>
            </a:r>
            <a:endParaRPr lang="zh-CN" altLang="en-US" dirty="0"/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933056"/>
            <a:ext cx="4968552" cy="25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反门</a:t>
            </a:r>
            <a:r>
              <a:rPr lang="en-US" altLang="zh-CN" dirty="0" smtClean="0">
                <a:latin typeface="+mj-ea"/>
              </a:rPr>
              <a:t>:NOT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46129" name="Group 49"/>
          <p:cNvGraphicFramePr>
            <a:graphicFrameLocks noGrp="1"/>
          </p:cNvGraphicFramePr>
          <p:nvPr/>
        </p:nvGraphicFramePr>
        <p:xfrm>
          <a:off x="533400" y="4724400"/>
          <a:ext cx="1676400" cy="12954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2.9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2.9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30" name="Group 50"/>
          <p:cNvGraphicFramePr>
            <a:graphicFrameLocks noGrp="1"/>
          </p:cNvGraphicFramePr>
          <p:nvPr/>
        </p:nvGraphicFramePr>
        <p:xfrm>
          <a:off x="2667000" y="4724400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6150" name="Picture 70" descr="C:\Documents and Settings\Greg Byrd\My Documents\ece206\mh-slides\ch03\ch03-n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2936875" cy="2971800"/>
          </a:xfrm>
          <a:prstGeom prst="rect">
            <a:avLst/>
          </a:prstGeom>
          <a:noFill/>
        </p:spPr>
      </p:pic>
      <p:pic>
        <p:nvPicPr>
          <p:cNvPr id="46151" name="Picture 71" descr="C:\Documents and Settings\Greg Byrd\My Documents\ece206\mh-slides\ch03\ch03-not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990600"/>
            <a:ext cx="2714625" cy="2405063"/>
          </a:xfrm>
          <a:prstGeom prst="rect">
            <a:avLst/>
          </a:prstGeom>
          <a:noFill/>
        </p:spPr>
      </p:pic>
      <p:pic>
        <p:nvPicPr>
          <p:cNvPr id="46152" name="Picture 72" descr="C:\Documents and Settings\Greg Byrd\My Documents\ece206\mh-slides\ch03\ch03-not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3962400"/>
            <a:ext cx="2714625" cy="2389188"/>
          </a:xfrm>
          <a:prstGeom prst="rect">
            <a:avLst/>
          </a:prstGeom>
          <a:noFill/>
        </p:spPr>
      </p:pic>
      <p:sp>
        <p:nvSpPr>
          <p:cNvPr id="46153" name="Text Box 73"/>
          <p:cNvSpPr txBox="1">
            <a:spLocks noChangeArrowheads="1"/>
          </p:cNvSpPr>
          <p:nvPr/>
        </p:nvSpPr>
        <p:spPr bwMode="auto">
          <a:xfrm>
            <a:off x="3886200" y="3733800"/>
            <a:ext cx="124213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a typeface="宋体" charset="-122"/>
              </a:rPr>
              <a:t>Truth table</a:t>
            </a:r>
          </a:p>
        </p:txBody>
      </p:sp>
      <p:sp>
        <p:nvSpPr>
          <p:cNvPr id="46154" name="Line 74"/>
          <p:cNvSpPr>
            <a:spLocks noChangeShapeType="1"/>
          </p:cNvSpPr>
          <p:nvPr/>
        </p:nvSpPr>
        <p:spPr bwMode="auto">
          <a:xfrm flipH="1">
            <a:off x="3886200" y="4191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或非门</a:t>
            </a:r>
            <a:r>
              <a:rPr lang="en-US" altLang="zh-CN" dirty="0" smtClean="0">
                <a:latin typeface="+mj-ea"/>
              </a:rPr>
              <a:t>(NOR)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48212" name="Group 84"/>
          <p:cNvGraphicFramePr>
            <a:graphicFrameLocks noGrp="1"/>
          </p:cNvGraphicFramePr>
          <p:nvPr/>
        </p:nvGraphicFramePr>
        <p:xfrm>
          <a:off x="5638800" y="4114800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8216" name="Picture 88" descr="C:\Documents and Settings\Greg Byrd\My Documents\ece206\mh-slides\ch03\ch03-nor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685800"/>
            <a:ext cx="3124200" cy="2824163"/>
          </a:xfrm>
          <a:prstGeom prst="rect">
            <a:avLst/>
          </a:prstGeom>
          <a:noFill/>
        </p:spPr>
      </p:pic>
      <p:pic>
        <p:nvPicPr>
          <p:cNvPr id="48217" name="Picture 89" descr="C:\Documents and Settings\Greg Byrd\My Documents\ece206\mh-slides\ch03\ch03-n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524000"/>
            <a:ext cx="3887788" cy="4419600"/>
          </a:xfrm>
          <a:prstGeom prst="rect">
            <a:avLst/>
          </a:prstGeom>
          <a:noFill/>
        </p:spPr>
      </p:pic>
      <p:sp>
        <p:nvSpPr>
          <p:cNvPr id="48218" name="Text Box 90"/>
          <p:cNvSpPr txBox="1">
            <a:spLocks noChangeArrowheads="1"/>
          </p:cNvSpPr>
          <p:nvPr/>
        </p:nvSpPr>
        <p:spPr bwMode="auto">
          <a:xfrm>
            <a:off x="1309645" y="5949280"/>
            <a:ext cx="4126451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Note: Serial structure on top, parallel on bottom.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或门</a:t>
            </a:r>
            <a:r>
              <a:rPr lang="en-US" altLang="zh-CN" dirty="0" smtClean="0">
                <a:latin typeface="+mj-ea"/>
              </a:rPr>
              <a:t>(OR)</a:t>
            </a:r>
            <a:endParaRPr lang="en-US" altLang="zh-CN" dirty="0">
              <a:latin typeface="+mj-ea"/>
            </a:endParaRPr>
          </a:p>
        </p:txBody>
      </p:sp>
      <p:pic>
        <p:nvPicPr>
          <p:cNvPr id="50184" name="Picture 8" descr="C:\Documents and Settings\Greg Byrd\My Documents\ece206\mh-slides\ch03\ch03-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5241925" cy="4267200"/>
          </a:xfrm>
          <a:prstGeom prst="rect">
            <a:avLst/>
          </a:prstGeom>
          <a:noFill/>
        </p:spPr>
      </p:pic>
      <p:graphicFrame>
        <p:nvGraphicFramePr>
          <p:cNvPr id="50185" name="Group 9"/>
          <p:cNvGraphicFramePr>
            <a:graphicFrameLocks noGrp="1"/>
          </p:cNvGraphicFramePr>
          <p:nvPr/>
        </p:nvGraphicFramePr>
        <p:xfrm>
          <a:off x="6781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07904" y="5533213"/>
            <a:ext cx="221567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a typeface="宋体" charset="-122"/>
              </a:rPr>
              <a:t>Add inverter to NOR.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与非门</a:t>
            </a:r>
            <a:r>
              <a:rPr lang="en-US" altLang="zh-CN" dirty="0" smtClean="0">
                <a:latin typeface="+mj-ea"/>
              </a:rPr>
              <a:t>(NAND)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51205" name="Group 5"/>
          <p:cNvGraphicFramePr>
            <a:graphicFrameLocks noGrp="1"/>
          </p:cNvGraphicFramePr>
          <p:nvPr/>
        </p:nvGraphicFramePr>
        <p:xfrm>
          <a:off x="5940152" y="4293096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271" name="Picture 71" descr="C:\Documents and Settings\Greg Byrd\My Documents\ece206\mh-slides\ch03\ch03-n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3810000" cy="4267200"/>
          </a:xfrm>
          <a:prstGeom prst="rect">
            <a:avLst/>
          </a:prstGeom>
          <a:noFill/>
        </p:spPr>
      </p:pic>
      <p:sp>
        <p:nvSpPr>
          <p:cNvPr id="51272" name="Text Box 72"/>
          <p:cNvSpPr txBox="1">
            <a:spLocks noChangeArrowheads="1"/>
          </p:cNvSpPr>
          <p:nvPr/>
        </p:nvSpPr>
        <p:spPr bwMode="auto">
          <a:xfrm>
            <a:off x="457200" y="5710832"/>
            <a:ext cx="4116833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Note: Parallel structure on top, serial on bottom.</a:t>
            </a:r>
          </a:p>
        </p:txBody>
      </p:sp>
      <p:pic>
        <p:nvPicPr>
          <p:cNvPr id="51273" name="Picture 73" descr="C:\Documents and Settings\Greg Byrd\My Documents\ece206\mh-slides\ch03\ch03-nand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124744"/>
            <a:ext cx="3286125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与门</a:t>
            </a:r>
            <a:r>
              <a:rPr lang="en-US" altLang="zh-CN" dirty="0" smtClean="0">
                <a:latin typeface="+mj-ea"/>
              </a:rPr>
              <a:t>(AND)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6781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485" name="Picture 37" descr="C:\Documents and Settings\Greg Byrd\My Documents\ece206\mh-slides\ch03\ch03-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5230813" cy="4267200"/>
          </a:xfrm>
          <a:prstGeom prst="rect">
            <a:avLst/>
          </a:prstGeom>
          <a:noFill/>
        </p:spPr>
      </p:pic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347864" y="5229225"/>
            <a:ext cx="180850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ea typeface="宋体" charset="-122"/>
              </a:rPr>
              <a:t>Add inverter to NAND.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基本逻辑门符号</a:t>
            </a:r>
            <a:endParaRPr lang="en-US" altLang="zh-CN" dirty="0">
              <a:latin typeface="+mj-ea"/>
            </a:endParaRPr>
          </a:p>
        </p:txBody>
      </p:sp>
      <p:pic>
        <p:nvPicPr>
          <p:cNvPr id="53269" name="Picture 21" descr="C:\Documents and Settings\Greg Byrd\My Documents\ece206\mh-slides\ch03\ch03-gat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6645275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zh-CN" altLang="en-US" dirty="0" smtClean="0"/>
                  <a:t>摩根定律（反演律</a:t>
                </a:r>
                <a:r>
                  <a:rPr lang="en-US" altLang="zh-CN" dirty="0" smtClean="0"/>
                  <a:t>) :</a:t>
                </a:r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 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 smtClean="0"/>
                  <a:t>（证明：真值表）</a:t>
                </a:r>
                <a:endParaRPr lang="en-US" altLang="zh-CN" b="1" dirty="0" smtClean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zh-CN" altLang="en-US" b="1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可扩展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与或的转换：摩根定律（反演律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4208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141787"/>
              </p:ext>
            </p:extLst>
          </p:nvPr>
        </p:nvGraphicFramePr>
        <p:xfrm>
          <a:off x="1331640" y="3717032"/>
          <a:ext cx="44958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59" name="Equation" r:id="rId4" imgW="1955520" imgH="533160" progId="Equation.3">
                  <p:embed/>
                </p:oleObj>
              </mc:Choice>
              <mc:Fallback>
                <p:oleObj name="Equation" r:id="rId4" imgW="195552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17032"/>
                        <a:ext cx="44958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666500"/>
              </p:ext>
            </p:extLst>
          </p:nvPr>
        </p:nvGraphicFramePr>
        <p:xfrm>
          <a:off x="1403648" y="5229200"/>
          <a:ext cx="45847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60" name="Equation" r:id="rId6" imgW="2006280" imgH="583920" progId="Equation.3">
                  <p:embed/>
                </p:oleObj>
              </mc:Choice>
              <mc:Fallback>
                <p:oleObj name="Equation" r:id="rId6" imgW="200628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229200"/>
                        <a:ext cx="4584700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ea typeface="宋体" charset="-122"/>
                  </a:rPr>
                  <a:t>利用</a:t>
                </a:r>
                <a:r>
                  <a:rPr lang="en-US" altLang="zh-CN" dirty="0" smtClean="0">
                    <a:ea typeface="宋体" charset="-122"/>
                  </a:rPr>
                  <a:t> AND</a:t>
                </a:r>
                <a:r>
                  <a:rPr lang="zh-CN" altLang="en-US" dirty="0" smtClean="0">
                    <a:ea typeface="宋体" charset="-122"/>
                  </a:rPr>
                  <a:t>门</a:t>
                </a:r>
                <a:r>
                  <a:rPr lang="en-US" altLang="zh-CN" dirty="0" smtClean="0">
                    <a:ea typeface="宋体" charset="-122"/>
                  </a:rPr>
                  <a:t>,</a:t>
                </a:r>
                <a:r>
                  <a:rPr lang="zh-CN" altLang="en-US" dirty="0" smtClean="0">
                    <a:ea typeface="宋体" charset="-122"/>
                  </a:rPr>
                  <a:t>反门实现</a:t>
                </a:r>
                <a:r>
                  <a:rPr lang="en-US" altLang="zh-CN" dirty="0" smtClean="0">
                    <a:ea typeface="宋体" charset="-122"/>
                  </a:rPr>
                  <a:t>OR</a:t>
                </a:r>
                <a:r>
                  <a:rPr lang="zh-CN" altLang="en-US" dirty="0" smtClean="0">
                    <a:ea typeface="宋体" charset="-122"/>
                  </a:rPr>
                  <a:t>门   </a:t>
                </a:r>
                <a:endParaRPr lang="en-US" altLang="zh-CN" dirty="0" smtClean="0">
                  <a:ea typeface="宋体" charset="-122"/>
                </a:endParaRPr>
              </a:p>
              <a:p>
                <a:endParaRPr lang="en-US" altLang="zh-CN" dirty="0" smtClean="0">
                  <a:ea typeface="宋体" charset="-122"/>
                </a:endParaRP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zh-CN" altLang="en-US" b="1" dirty="0" smtClean="0"/>
                  <a:t> </a:t>
                </a:r>
                <a:r>
                  <a:rPr lang="en-US" altLang="zh-CN" b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</m:e>
                    </m:acc>
                  </m:oMath>
                </a14:m>
                <a:endParaRPr lang="en-US" altLang="zh-CN" b="1" dirty="0" smtClean="0"/>
              </a:p>
              <a:p>
                <a:endParaRPr lang="en-US" altLang="zh-CN" b="1" dirty="0" smtClean="0">
                  <a:ea typeface="宋体" charset="-122"/>
                </a:endParaRPr>
              </a:p>
              <a:p>
                <a:r>
                  <a:rPr lang="zh-CN" altLang="en-US" dirty="0" smtClean="0">
                    <a:ea typeface="宋体" charset="-122"/>
                  </a:rPr>
                  <a:t>电路（</a:t>
                </a:r>
                <a:r>
                  <a:rPr lang="en-US" altLang="zh-CN" dirty="0" smtClean="0">
                    <a:ea typeface="宋体" charset="-122"/>
                  </a:rPr>
                  <a:t>A/B</a:t>
                </a:r>
                <a:r>
                  <a:rPr lang="zh-CN" altLang="en-US" dirty="0" smtClean="0">
                    <a:ea typeface="宋体" charset="-122"/>
                  </a:rPr>
                  <a:t>输入端前的小圆圈代表求反）</a:t>
                </a: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与或的转换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64617" name="Group 105"/>
          <p:cNvGraphicFramePr>
            <a:graphicFrameLocks noGrp="1"/>
          </p:cNvGraphicFramePr>
          <p:nvPr/>
        </p:nvGraphicFramePr>
        <p:xfrm>
          <a:off x="794792" y="4391074"/>
          <a:ext cx="3505200" cy="2209800"/>
        </p:xfrm>
        <a:graphic>
          <a:graphicData uri="http://schemas.openxmlformats.org/drawingml/2006/table">
            <a:tbl>
              <a:tblPr/>
              <a:tblGrid>
                <a:gridCol w="304800"/>
                <a:gridCol w="457200"/>
                <a:gridCol w="457200"/>
                <a:gridCol w="533400"/>
                <a:gridCol w="838200"/>
                <a:gridCol w="914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592" name="Object 80"/>
          <p:cNvGraphicFramePr>
            <a:graphicFrameLocks noChangeAspect="1"/>
          </p:cNvGraphicFramePr>
          <p:nvPr/>
        </p:nvGraphicFramePr>
        <p:xfrm>
          <a:off x="2699792" y="4437112"/>
          <a:ext cx="55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6" name="Equation" r:id="rId5" imgW="558720" imgH="291960" progId="Equation.3">
                  <p:embed/>
                </p:oleObj>
              </mc:Choice>
              <mc:Fallback>
                <p:oleObj name="Equation" r:id="rId5" imgW="55872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37112"/>
                        <a:ext cx="558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93" name="Object 81"/>
          <p:cNvGraphicFramePr>
            <a:graphicFrameLocks noChangeAspect="1"/>
          </p:cNvGraphicFramePr>
          <p:nvPr/>
        </p:nvGraphicFramePr>
        <p:xfrm>
          <a:off x="2166392" y="4437112"/>
          <a:ext cx="19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7" name="Equation" r:id="rId7" imgW="190440" imgH="291960" progId="Equation.3">
                  <p:embed/>
                </p:oleObj>
              </mc:Choice>
              <mc:Fallback>
                <p:oleObj name="Equation" r:id="rId7" imgW="19044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392" y="4437112"/>
                        <a:ext cx="190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94" name="Object 82"/>
          <p:cNvGraphicFramePr>
            <a:graphicFrameLocks noChangeAspect="1"/>
          </p:cNvGraphicFramePr>
          <p:nvPr/>
        </p:nvGraphicFramePr>
        <p:xfrm>
          <a:off x="1709192" y="4437112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8" name="Equation" r:id="rId9" imgW="228600" imgH="291960" progId="Equation.3">
                  <p:embed/>
                </p:oleObj>
              </mc:Choice>
              <mc:Fallback>
                <p:oleObj name="Equation" r:id="rId9" imgW="22860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192" y="4437112"/>
                        <a:ext cx="228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" name="Object 103"/>
          <p:cNvGraphicFramePr>
            <a:graphicFrameLocks noChangeAspect="1"/>
          </p:cNvGraphicFramePr>
          <p:nvPr/>
        </p:nvGraphicFramePr>
        <p:xfrm>
          <a:off x="3537992" y="4406949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9" name="Equation" r:id="rId11" imgW="558720" imgH="317160" progId="Equation.3">
                  <p:embed/>
                </p:oleObj>
              </mc:Choice>
              <mc:Fallback>
                <p:oleObj name="Equation" r:id="rId11" imgW="558720" imgH="317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92" y="4406949"/>
                        <a:ext cx="558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627" name="Picture 115" descr="C:\Documents and Settings\Greg Byrd\My Documents\ece206\mh-slides\ch03\ch03-demorgan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37684" y="4437112"/>
            <a:ext cx="2895600" cy="75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思考：利用</a:t>
            </a:r>
            <a:r>
              <a:rPr lang="en-US" altLang="zh-CN" dirty="0" smtClean="0">
                <a:ea typeface="宋体" charset="-122"/>
              </a:rPr>
              <a:t> OR</a:t>
            </a:r>
            <a:r>
              <a:rPr lang="zh-CN" altLang="en-US" dirty="0" smtClean="0">
                <a:ea typeface="宋体" charset="-122"/>
              </a:rPr>
              <a:t>门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反门实现</a:t>
            </a:r>
            <a:r>
              <a:rPr lang="en-US" altLang="zh-CN" dirty="0" smtClean="0">
                <a:ea typeface="宋体" charset="-122"/>
              </a:rPr>
              <a:t>AND</a:t>
            </a:r>
            <a:r>
              <a:rPr lang="zh-CN" altLang="en-US" dirty="0" smtClean="0">
                <a:ea typeface="宋体" charset="-122"/>
              </a:rPr>
              <a:t>门   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思考：只用</a:t>
            </a:r>
            <a:r>
              <a:rPr lang="en-US" altLang="zh-CN" dirty="0" smtClean="0">
                <a:ea typeface="宋体" charset="-122"/>
              </a:rPr>
              <a:t> NAND</a:t>
            </a:r>
            <a:r>
              <a:rPr lang="zh-CN" altLang="en-US" dirty="0" smtClean="0">
                <a:ea typeface="宋体" charset="-122"/>
              </a:rPr>
              <a:t>门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能实现</a:t>
            </a:r>
            <a:r>
              <a:rPr lang="en-US" altLang="zh-CN" dirty="0" smtClean="0">
                <a:ea typeface="宋体" charset="-122"/>
              </a:rPr>
              <a:t>AND,NOT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OR</a:t>
            </a:r>
            <a:r>
              <a:rPr lang="zh-CN" altLang="en-US" dirty="0" smtClean="0">
                <a:ea typeface="宋体" charset="-122"/>
              </a:rPr>
              <a:t>吗</a:t>
            </a:r>
            <a:r>
              <a:rPr lang="en-US" altLang="zh-CN" dirty="0" smtClean="0">
                <a:ea typeface="宋体" charset="-122"/>
              </a:rPr>
              <a:t>?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/>
              <a:t> </a:t>
            </a:r>
            <a:endParaRPr lang="en-US" altLang="zh-CN" b="1" dirty="0" smtClean="0"/>
          </a:p>
          <a:p>
            <a:endParaRPr lang="en-US" altLang="zh-CN" b="1" dirty="0" smtClean="0">
              <a:ea typeface="宋体" charset="-122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与或的转换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1600" y="2392288"/>
            <a:ext cx="7772400" cy="11087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基本门电路</a:t>
            </a:r>
          </a:p>
        </p:txBody>
      </p:sp>
    </p:spTree>
    <p:extLst>
      <p:ext uri="{BB962C8B-B14F-4D97-AF65-F5344CB8AC3E}">
        <p14:creationId xmlns:p14="http://schemas.microsoft.com/office/powerpoint/2010/main" val="5344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AND/OR </a:t>
            </a:r>
            <a:r>
              <a:rPr lang="zh-CN" altLang="en-US" dirty="0" smtClean="0">
                <a:ea typeface="宋体" charset="-122"/>
              </a:rPr>
              <a:t>门可以有多余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个的输入信号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AND</a:t>
            </a:r>
            <a:r>
              <a:rPr lang="zh-CN" altLang="en-US" dirty="0" smtClean="0">
                <a:ea typeface="宋体" charset="-122"/>
              </a:rPr>
              <a:t>：  所有输入</a:t>
            </a:r>
            <a:r>
              <a:rPr lang="en-US" altLang="zh-CN" dirty="0" smtClean="0">
                <a:ea typeface="宋体" charset="-122"/>
              </a:rPr>
              <a:t>= </a:t>
            </a:r>
            <a:r>
              <a:rPr lang="en-US" altLang="zh-CN" dirty="0">
                <a:ea typeface="宋体" charset="-122"/>
              </a:rPr>
              <a:t>1 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OR</a:t>
            </a:r>
            <a:r>
              <a:rPr lang="zh-CN" altLang="en-US" dirty="0" smtClean="0">
                <a:ea typeface="宋体" charset="-122"/>
              </a:rPr>
              <a:t>：    所有输入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= 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700" dirty="0" smtClean="0">
                <a:ea typeface="宋体" charset="-122"/>
              </a:rPr>
              <a:t>NAND/NOR</a:t>
            </a:r>
            <a:r>
              <a:rPr lang="zh-CN" altLang="en-US" sz="2700" dirty="0" smtClean="0">
                <a:ea typeface="宋体" charset="-122"/>
              </a:rPr>
              <a:t>操作类似</a:t>
            </a:r>
            <a:endParaRPr lang="en-US" altLang="zh-CN" sz="2700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NAND </a:t>
            </a:r>
            <a:r>
              <a:rPr lang="zh-CN" altLang="en-US" dirty="0" smtClean="0">
                <a:ea typeface="宋体" charset="-122"/>
              </a:rPr>
              <a:t>：所有输入</a:t>
            </a:r>
            <a:r>
              <a:rPr lang="en-US" altLang="zh-CN" dirty="0" smtClean="0">
                <a:ea typeface="宋体" charset="-122"/>
              </a:rPr>
              <a:t>= 1 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OR</a:t>
            </a:r>
            <a:r>
              <a:rPr lang="zh-CN" altLang="en-US" dirty="0" smtClean="0">
                <a:ea typeface="宋体" charset="-122"/>
              </a:rPr>
              <a:t>：     所有输入</a:t>
            </a:r>
            <a:r>
              <a:rPr lang="en-US" altLang="zh-CN" dirty="0" smtClean="0">
                <a:ea typeface="宋体" charset="-122"/>
              </a:rPr>
              <a:t> = 0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使用二输入实现三输入的实现方法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多输入的情况</a:t>
            </a:r>
            <a:endParaRPr lang="en-US" altLang="zh-CN" dirty="0">
              <a:latin typeface="+mj-ea"/>
            </a:endParaRPr>
          </a:p>
        </p:txBody>
      </p:sp>
      <p:pic>
        <p:nvPicPr>
          <p:cNvPr id="59402" name="Picture 10" descr="C:\Documents and Settings\Greg Byrd\My Documents\ece206\mh-slides\ch03\ch03-3inp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65687"/>
            <a:ext cx="7315200" cy="2395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宋体" charset="-122"/>
              </a:rPr>
              <a:t>MOS </a:t>
            </a:r>
            <a:r>
              <a:rPr lang="zh-CN" altLang="en-US" dirty="0" smtClean="0">
                <a:ea typeface="宋体" charset="-122"/>
              </a:rPr>
              <a:t>晶体管是最基本的电子开关器件，用来实现最基本的逻辑门电路。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2700" dirty="0" smtClean="0">
                <a:solidFill>
                  <a:srgbClr val="009900"/>
                </a:solidFill>
                <a:ea typeface="宋体" charset="-122"/>
              </a:rPr>
              <a:t>p-MOS</a:t>
            </a:r>
            <a:endParaRPr lang="en-US" altLang="zh-CN" sz="2700" dirty="0" smtClean="0">
              <a:ea typeface="宋体" charset="-122"/>
            </a:endParaRPr>
          </a:p>
          <a:p>
            <a:pPr lvl="2"/>
            <a:r>
              <a:rPr lang="zh-CN" altLang="en-US" sz="2300" dirty="0" smtClean="0">
                <a:ea typeface="宋体" charset="-122"/>
              </a:rPr>
              <a:t>一端连接到代表高电平的正电压</a:t>
            </a:r>
            <a:r>
              <a:rPr lang="en-US" altLang="zh-CN" sz="2300" dirty="0" smtClean="0">
                <a:ea typeface="宋体" charset="-122"/>
              </a:rPr>
              <a:t>(+)</a:t>
            </a:r>
            <a:r>
              <a:rPr lang="zh-CN" altLang="en-US" sz="2300" dirty="0" smtClean="0">
                <a:ea typeface="宋体" charset="-122"/>
              </a:rPr>
              <a:t> </a:t>
            </a:r>
            <a:endParaRPr lang="en-US" altLang="zh-CN" sz="2300" dirty="0" smtClean="0">
              <a:ea typeface="宋体" charset="-122"/>
            </a:endParaRPr>
          </a:p>
          <a:p>
            <a:pPr lvl="2"/>
            <a:r>
              <a:rPr lang="zh-CN" altLang="en-US" sz="2300" dirty="0" smtClean="0">
                <a:ea typeface="宋体" charset="-122"/>
              </a:rPr>
              <a:t>当控制门输入为低时，另一端输出为高电压</a:t>
            </a:r>
            <a:r>
              <a:rPr lang="en-US" altLang="zh-CN" sz="2300" dirty="0" smtClean="0">
                <a:ea typeface="宋体" charset="-122"/>
              </a:rPr>
              <a:t>(‘1’).</a:t>
            </a:r>
          </a:p>
          <a:p>
            <a:pPr lvl="1"/>
            <a:r>
              <a:rPr lang="en-US" altLang="zh-CN" sz="2700" dirty="0" smtClean="0">
                <a:solidFill>
                  <a:srgbClr val="009900"/>
                </a:solidFill>
                <a:ea typeface="宋体" charset="-122"/>
              </a:rPr>
              <a:t>n-MOS</a:t>
            </a:r>
            <a:endParaRPr lang="en-US" altLang="zh-CN" sz="2700" dirty="0" smtClean="0">
              <a:ea typeface="宋体" charset="-122"/>
            </a:endParaRPr>
          </a:p>
          <a:p>
            <a:pPr lvl="2"/>
            <a:r>
              <a:rPr lang="zh-CN" altLang="en-US" sz="2300" dirty="0" smtClean="0">
                <a:ea typeface="宋体" charset="-122"/>
              </a:rPr>
              <a:t>一端连接到代表低电平的</a:t>
            </a:r>
            <a:r>
              <a:rPr lang="en-US" altLang="zh-CN" sz="2300" dirty="0" smtClean="0">
                <a:ea typeface="宋体" charset="-122"/>
              </a:rPr>
              <a:t>0</a:t>
            </a:r>
            <a:r>
              <a:rPr lang="zh-CN" altLang="en-US" sz="2300" dirty="0" smtClean="0">
                <a:ea typeface="宋体" charset="-122"/>
              </a:rPr>
              <a:t>电压</a:t>
            </a:r>
            <a:r>
              <a:rPr lang="en-US" altLang="zh-CN" sz="2300" dirty="0" smtClean="0">
                <a:ea typeface="宋体" charset="-122"/>
              </a:rPr>
              <a:t>(GND)</a:t>
            </a:r>
          </a:p>
          <a:p>
            <a:pPr lvl="2"/>
            <a:r>
              <a:rPr lang="en-US" altLang="zh-CN" sz="2300" dirty="0" smtClean="0">
                <a:ea typeface="宋体" charset="-122"/>
              </a:rPr>
              <a:t> </a:t>
            </a:r>
            <a:r>
              <a:rPr lang="zh-CN" altLang="en-US" sz="2300" dirty="0" smtClean="0">
                <a:ea typeface="宋体" charset="-122"/>
              </a:rPr>
              <a:t>当控制门输入为高时，另一端输出为低电压</a:t>
            </a:r>
            <a:r>
              <a:rPr lang="en-US" altLang="zh-CN" sz="2300" dirty="0" smtClean="0">
                <a:ea typeface="宋体" charset="-122"/>
              </a:rPr>
              <a:t>(‘0’).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基本门电路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NOT, NOR, </a:t>
            </a:r>
            <a:r>
              <a:rPr lang="en-US" altLang="zh-CN" dirty="0" smtClean="0">
                <a:ea typeface="宋体" charset="-122"/>
              </a:rPr>
              <a:t>NAND</a:t>
            </a:r>
            <a:r>
              <a:rPr lang="zh-CN" altLang="en-US" dirty="0" smtClean="0">
                <a:ea typeface="宋体" charset="-122"/>
              </a:rPr>
              <a:t>（分别用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4mos</a:t>
            </a:r>
            <a:r>
              <a:rPr lang="zh-CN" altLang="en-US" dirty="0" smtClean="0">
                <a:ea typeface="宋体" charset="-122"/>
              </a:rPr>
              <a:t>晶体管）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逻辑功能通常用</a:t>
            </a:r>
            <a:r>
              <a:rPr lang="en-US" altLang="zh-CN" dirty="0" smtClean="0">
                <a:ea typeface="宋体" charset="-122"/>
              </a:rPr>
              <a:t>AND</a:t>
            </a:r>
            <a:r>
              <a:rPr lang="en-US" altLang="zh-CN" dirty="0">
                <a:ea typeface="宋体" charset="-122"/>
              </a:rPr>
              <a:t>, OR, and </a:t>
            </a:r>
            <a:r>
              <a:rPr lang="en-US" altLang="zh-CN" dirty="0" smtClean="0">
                <a:ea typeface="宋体" charset="-122"/>
              </a:rPr>
              <a:t>NOT</a:t>
            </a:r>
            <a:r>
              <a:rPr lang="zh-CN" altLang="en-US" dirty="0" smtClean="0">
                <a:ea typeface="宋体" charset="-122"/>
              </a:rPr>
              <a:t>表示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摩根定律（</a:t>
            </a:r>
            <a:r>
              <a:rPr lang="zh-CN" altLang="en-US" dirty="0" smtClean="0"/>
              <a:t>反演律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>
                <a:ea typeface="宋体" charset="-122"/>
              </a:rPr>
              <a:t>    实现与或操作的转换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小结</a:t>
            </a:r>
            <a:endParaRPr lang="en-US" altLang="zh-CN" dirty="0">
              <a:latin typeface="+mj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1600" y="2392288"/>
            <a:ext cx="7772400" cy="11087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组合电路设计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组合逻辑电路</a:t>
            </a:r>
            <a:endParaRPr lang="en-US" altLang="zh-CN" b="1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输出只依赖当前的输入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无状态（无存储电路）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时序逻辑电路</a:t>
            </a:r>
            <a:endParaRPr lang="en-US" altLang="zh-CN" b="1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输出不仅依赖当前的输入还取决于电路过去的状态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利用存储电路存储电路过去的状态信息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u="sng" dirty="0" smtClean="0">
                <a:ea typeface="宋体" charset="-122"/>
              </a:rPr>
              <a:t>时序逻辑电路</a:t>
            </a:r>
            <a:r>
              <a:rPr lang="en-US" altLang="zh-CN" u="sng" dirty="0" smtClean="0">
                <a:ea typeface="宋体" charset="-122"/>
              </a:rPr>
              <a:t>=</a:t>
            </a:r>
            <a:r>
              <a:rPr lang="zh-CN" altLang="en-US" u="sng" dirty="0" smtClean="0">
                <a:ea typeface="宋体" charset="-122"/>
              </a:rPr>
              <a:t>组合逻辑电路</a:t>
            </a:r>
            <a:r>
              <a:rPr lang="en-US" altLang="zh-CN" u="sng" dirty="0" smtClean="0">
                <a:ea typeface="宋体" charset="-122"/>
              </a:rPr>
              <a:t>+</a:t>
            </a:r>
            <a:r>
              <a:rPr lang="zh-CN" altLang="en-US" u="sng" dirty="0" smtClean="0">
                <a:ea typeface="宋体" charset="-122"/>
              </a:rPr>
              <a:t>存储电路</a:t>
            </a:r>
            <a:endParaRPr lang="en-US" altLang="zh-CN" u="sng" dirty="0" smtClean="0">
              <a:ea typeface="宋体" charset="-122"/>
            </a:endParaRPr>
          </a:p>
          <a:p>
            <a:pPr lvl="1"/>
            <a:endParaRPr lang="en-US" altLang="zh-CN" i="1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我们先学习些常用的组合逻辑的功能电路，然后再学习时序电路。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利用基本门电路设计功能电路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真值表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逻辑表达式的方法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 smtClean="0">
              <a:ea typeface="宋体" charset="-122"/>
              <a:sym typeface="Wingdings" pitchFamily="2" charset="2"/>
            </a:endParaRPr>
          </a:p>
          <a:p>
            <a:r>
              <a:rPr lang="zh-CN" altLang="en-US" dirty="0" smtClean="0">
                <a:latin typeface="+mn-ea"/>
              </a:rPr>
              <a:t>可以将任意真值表转换成基于</a:t>
            </a:r>
            <a:r>
              <a:rPr lang="en-US" altLang="zh-CN" dirty="0" smtClean="0">
                <a:latin typeface="+mn-ea"/>
              </a:rPr>
              <a:t>AND, OR, NOT</a:t>
            </a:r>
            <a:r>
              <a:rPr lang="zh-CN" altLang="en-US" dirty="0" smtClean="0">
                <a:latin typeface="+mn-ea"/>
              </a:rPr>
              <a:t>操作的逻辑表达式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逻辑完备性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sz="2400" dirty="0" smtClean="0">
                <a:latin typeface="+mn-ea"/>
              </a:rPr>
              <a:t>找出输出</a:t>
            </a:r>
            <a:r>
              <a:rPr kumimoji="1" lang="en-US" altLang="zh-CN" sz="2400" dirty="0" smtClean="0">
                <a:latin typeface="+mn-ea"/>
              </a:rPr>
              <a:t>F = 1</a:t>
            </a:r>
            <a:r>
              <a:rPr kumimoji="1" lang="zh-CN" altLang="en-US" sz="2400" dirty="0" smtClean="0">
                <a:latin typeface="+mn-ea"/>
              </a:rPr>
              <a:t>的行；</a:t>
            </a:r>
            <a:endParaRPr kumimoji="1" lang="en-US" altLang="zh-CN" sz="2400" dirty="0" smtClean="0">
              <a:latin typeface="+mn-ea"/>
            </a:endParaRPr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sz="2400" dirty="0" smtClean="0">
                <a:latin typeface="+mn-ea"/>
              </a:rPr>
              <a:t>对每个</a:t>
            </a:r>
            <a:r>
              <a:rPr kumimoji="1" lang="en-US" altLang="zh-CN" sz="2400" dirty="0" smtClean="0">
                <a:latin typeface="+mn-ea"/>
              </a:rPr>
              <a:t>F = 1</a:t>
            </a:r>
            <a:r>
              <a:rPr kumimoji="1" lang="zh-CN" altLang="en-US" sz="2400" dirty="0" smtClean="0">
                <a:latin typeface="+mn-ea"/>
              </a:rPr>
              <a:t>的行，取值为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的变量用原变量表示，取值为</a:t>
            </a:r>
            <a:r>
              <a:rPr kumimoji="1" lang="en-US" altLang="zh-CN" sz="2400" dirty="0" smtClean="0">
                <a:latin typeface="+mn-ea"/>
              </a:rPr>
              <a:t>0</a:t>
            </a:r>
            <a:r>
              <a:rPr kumimoji="1" lang="zh-CN" altLang="en-US" sz="2400" dirty="0" smtClean="0">
                <a:latin typeface="+mn-ea"/>
              </a:rPr>
              <a:t>的变量用反变量表示，形成</a:t>
            </a:r>
            <a:r>
              <a:rPr kumimoji="1" lang="zh-CN" altLang="en-US" sz="2400" u="sng" dirty="0" smtClean="0">
                <a:solidFill>
                  <a:schemeClr val="accent1"/>
                </a:solidFill>
                <a:latin typeface="+mn-ea"/>
              </a:rPr>
              <a:t>与</a:t>
            </a:r>
            <a:r>
              <a:rPr kumimoji="1" lang="zh-CN" altLang="en-US" sz="2400" dirty="0" smtClean="0">
                <a:latin typeface="+mn-ea"/>
              </a:rPr>
              <a:t>表达式；</a:t>
            </a:r>
            <a:endParaRPr kumimoji="1" lang="en-US" altLang="zh-CN" sz="2400" dirty="0" smtClean="0">
              <a:latin typeface="+mn-ea"/>
            </a:endParaRPr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sz="2400" dirty="0" smtClean="0">
                <a:latin typeface="+mn-ea"/>
              </a:rPr>
              <a:t>将各个与表达式进行逻辑或，得到最终的逻辑表达式。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简单组合逻辑电路设计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4709246"/>
                  </p:ext>
                </p:extLst>
              </p:nvPr>
            </p:nvGraphicFramePr>
            <p:xfrm>
              <a:off x="214056" y="1270693"/>
              <a:ext cx="3240363" cy="1981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80121"/>
                    <a:gridCol w="1080121"/>
                    <a:gridCol w="108012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zh-CN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4709246"/>
                  </p:ext>
                </p:extLst>
              </p:nvPr>
            </p:nvGraphicFramePr>
            <p:xfrm>
              <a:off x="214056" y="1270693"/>
              <a:ext cx="3240363" cy="1981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80121"/>
                    <a:gridCol w="1080121"/>
                    <a:gridCol w="1080121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5" t="-1538" r="-2016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538" r="-10056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30" t="-1538" r="-1130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1954560" cy="837964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7741271"/>
                  </p:ext>
                </p:extLst>
              </p:nvPr>
            </p:nvGraphicFramePr>
            <p:xfrm>
              <a:off x="5004048" y="116632"/>
              <a:ext cx="2890665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63555"/>
                    <a:gridCol w="963555"/>
                    <a:gridCol w="96355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7741271"/>
                  </p:ext>
                </p:extLst>
              </p:nvPr>
            </p:nvGraphicFramePr>
            <p:xfrm>
              <a:off x="5004048" y="116632"/>
              <a:ext cx="2890665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63555"/>
                    <a:gridCol w="963555"/>
                    <a:gridCol w="96355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9" t="-1639" r="-20062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266" t="-1639" r="-101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39" r="-1258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7336484"/>
                  </p:ext>
                </p:extLst>
              </p:nvPr>
            </p:nvGraphicFramePr>
            <p:xfrm>
              <a:off x="5004048" y="2420888"/>
              <a:ext cx="2890665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63555"/>
                    <a:gridCol w="963555"/>
                    <a:gridCol w="96355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7336484"/>
                  </p:ext>
                </p:extLst>
              </p:nvPr>
            </p:nvGraphicFramePr>
            <p:xfrm>
              <a:off x="5004048" y="2420888"/>
              <a:ext cx="2890665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63555"/>
                    <a:gridCol w="963555"/>
                    <a:gridCol w="96355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9" t="-1639" r="-20062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1266" t="-1639" r="-101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1258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左大括号 8"/>
          <p:cNvSpPr/>
          <p:nvPr/>
        </p:nvSpPr>
        <p:spPr>
          <a:xfrm>
            <a:off x="3851920" y="548680"/>
            <a:ext cx="288032" cy="3312368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47864" y="2348880"/>
            <a:ext cx="1584176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3300"/>
                </a:solidFill>
                <a:latin typeface="+mn-ea"/>
                <a:ea typeface="+mn-ea"/>
              </a:rPr>
              <a:t>真值表分解</a:t>
            </a:r>
            <a:endParaRPr lang="zh-CN" altLang="en-US" sz="3200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72400" y="101053"/>
            <a:ext cx="841256" cy="2160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3300"/>
                </a:solidFill>
                <a:latin typeface="+mn-ea"/>
                <a:ea typeface="+mn-ea"/>
              </a:rPr>
              <a:t>子真值表只有一行为</a:t>
            </a:r>
            <a:r>
              <a:rPr lang="en-US" altLang="zh-CN" sz="3200" dirty="0" smtClean="0">
                <a:solidFill>
                  <a:srgbClr val="FF3300"/>
                </a:solidFill>
                <a:latin typeface="+mn-ea"/>
                <a:ea typeface="+mn-ea"/>
              </a:rPr>
              <a:t>1</a:t>
            </a:r>
            <a:r>
              <a:rPr lang="zh-CN" altLang="en-US" sz="3200" dirty="0" smtClean="0">
                <a:solidFill>
                  <a:srgbClr val="FF3300"/>
                </a:solidFill>
                <a:latin typeface="+mn-ea"/>
                <a:ea typeface="+mn-ea"/>
              </a:rPr>
              <a:t>，其余为</a:t>
            </a:r>
            <a:r>
              <a:rPr lang="en-US" altLang="zh-CN" sz="3200" dirty="0" smtClean="0">
                <a:solidFill>
                  <a:srgbClr val="FF3300"/>
                </a:solidFill>
                <a:latin typeface="+mn-ea"/>
                <a:ea typeface="+mn-ea"/>
              </a:rPr>
              <a:t>0</a:t>
            </a:r>
            <a:endParaRPr lang="zh-CN" altLang="en-US" sz="3200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250069" y="5200312"/>
                <a:ext cx="3312368" cy="952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) = </m:t>
                      </m:r>
                      <m:acc>
                        <m:accPr>
                          <m:chr m:val="̅"/>
                          <m:ctrlPr>
                            <a:rPr lang="en-US" altLang="zh-CN" sz="2800" i="1" baseline="0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sz="2800" baseline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altLang="zh-CN" sz="2800" i="1" baseline="0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69" y="5200312"/>
                <a:ext cx="3312368" cy="9521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1834238" y="4229659"/>
                <a:ext cx="4732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baseline="0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baseline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baseline="0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i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aseline="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238" y="4229659"/>
                <a:ext cx="473219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861614" y="5490404"/>
                <a:ext cx="32595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) = </m:t>
                    </m:r>
                    <m:acc>
                      <m:accPr>
                        <m:chr m:val="̅"/>
                        <m:ctrlPr>
                          <a:rPr lang="en-US" altLang="zh-CN" sz="2800" i="1" baseline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baseline="0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baseline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baseline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sz="2800" i="1" baseline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baseline="0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4" y="5490404"/>
                <a:ext cx="325954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箭头 18"/>
          <p:cNvSpPr/>
          <p:nvPr/>
        </p:nvSpPr>
        <p:spPr>
          <a:xfrm>
            <a:off x="4200335" y="5521089"/>
            <a:ext cx="883283" cy="46185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3396905" y="3174106"/>
            <a:ext cx="455015" cy="87124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6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对两个</a:t>
            </a:r>
            <a:r>
              <a:rPr lang="en-US" altLang="zh-CN" dirty="0" smtClean="0">
                <a:ea typeface="宋体" charset="-122"/>
              </a:rPr>
              <a:t>1bit</a:t>
            </a:r>
            <a:r>
              <a:rPr lang="zh-CN" altLang="en-US" dirty="0" smtClean="0">
                <a:ea typeface="宋体" charset="-122"/>
              </a:rPr>
              <a:t>二进制位做加法同时加上下一级传递过来的进位。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1</a:t>
            </a:r>
            <a:r>
              <a:rPr lang="zh-CN" altLang="en-US" dirty="0" smtClean="0">
                <a:latin typeface="+mj-ea"/>
              </a:rPr>
              <a:t>位全加器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75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08600"/>
              </p:ext>
            </p:extLst>
          </p:nvPr>
        </p:nvGraphicFramePr>
        <p:xfrm>
          <a:off x="6516216" y="2564904"/>
          <a:ext cx="1981200" cy="3439161"/>
        </p:xfrm>
        <a:graphic>
          <a:graphicData uri="http://schemas.openxmlformats.org/drawingml/2006/table">
            <a:tbl>
              <a:tblPr/>
              <a:tblGrid>
                <a:gridCol w="381000"/>
                <a:gridCol w="304800"/>
                <a:gridCol w="457200"/>
                <a:gridCol w="381000"/>
                <a:gridCol w="457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out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5847" name="Picture 71" descr="C:\Documents and Settings\Greg Byrd\My Documents\ece206\mh-slides\ch03\ch03-fullad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564904"/>
            <a:ext cx="5676620" cy="3378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4</a:t>
            </a:r>
            <a:r>
              <a:rPr lang="zh-CN" altLang="en-US" dirty="0" smtClean="0">
                <a:latin typeface="+mj-ea"/>
              </a:rPr>
              <a:t>位加法器的实现（串行进位）</a:t>
            </a:r>
            <a:endParaRPr lang="en-US" altLang="zh-CN" dirty="0">
              <a:latin typeface="+mj-ea"/>
            </a:endParaRPr>
          </a:p>
        </p:txBody>
      </p:sp>
      <p:pic>
        <p:nvPicPr>
          <p:cNvPr id="77830" name="Picture 1030" descr="C:\Documents and Settings\Greg Byrd\My Documents\ece206\mh-slides\ch03\ch03-4bitad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8534400" cy="297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915400" cy="485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3200" dirty="0">
                <a:latin typeface="Times New Roman" pitchFamily="18" charset="0"/>
              </a:rPr>
              <a:t>       </a:t>
            </a:r>
            <a:r>
              <a:rPr kumimoji="1" lang="en-US" altLang="zh-CN" sz="3200" dirty="0" smtClean="0">
                <a:latin typeface="Times New Roman" pitchFamily="18" charset="0"/>
              </a:rPr>
              <a:t>【</a:t>
            </a:r>
            <a:r>
              <a:rPr kumimoji="1" lang="zh-CN" altLang="en-US" sz="3200" dirty="0" smtClean="0">
                <a:latin typeface="Times New Roman" pitchFamily="18" charset="0"/>
              </a:rPr>
              <a:t>例</a:t>
            </a:r>
            <a:r>
              <a:rPr kumimoji="1" lang="en-US" altLang="zh-CN" sz="3200" dirty="0" smtClean="0">
                <a:latin typeface="Times New Roman" pitchFamily="18" charset="0"/>
              </a:rPr>
              <a:t>】</a:t>
            </a:r>
            <a:r>
              <a:rPr kumimoji="1" lang="zh-CN" altLang="en-US" sz="3200" dirty="0">
                <a:latin typeface="Times New Roman" pitchFamily="18" charset="0"/>
              </a:rPr>
              <a:t>某厂有</a:t>
            </a:r>
            <a:r>
              <a:rPr kumimoji="1" lang="en-US" altLang="zh-CN" sz="3200" dirty="0">
                <a:latin typeface="Times New Roman" pitchFamily="18" charset="0"/>
              </a:rPr>
              <a:t>A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B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C</a:t>
            </a:r>
            <a:r>
              <a:rPr kumimoji="1" lang="zh-CN" altLang="en-US" sz="3200" dirty="0">
                <a:latin typeface="Times New Roman" pitchFamily="18" charset="0"/>
              </a:rPr>
              <a:t>三个车间和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、 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两台发电机。如果一个车间开工，启动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发电机即可满足使用要求； 如果两个车间同时开工，启动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发电机即可满足使用要求；如果三个车间同时开工，则需要同时启动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、 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两台发电机才能满足使用要求。 试仅用与非门和异或门两种逻辑门设计一个供电控制电路， 使电力负荷达到最佳匹配。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        解  </a:t>
            </a:r>
            <a:r>
              <a:rPr kumimoji="1" lang="zh-CN" altLang="en-US" sz="3200" dirty="0">
                <a:latin typeface="Times New Roman" pitchFamily="18" charset="0"/>
              </a:rPr>
              <a:t>用“</a:t>
            </a:r>
            <a:r>
              <a:rPr kumimoji="1" lang="en-US" altLang="zh-CN" sz="3200" dirty="0">
                <a:latin typeface="Times New Roman" pitchFamily="18" charset="0"/>
              </a:rPr>
              <a:t>0”</a:t>
            </a:r>
            <a:r>
              <a:rPr kumimoji="1" lang="zh-CN" altLang="en-US" sz="3200" dirty="0">
                <a:latin typeface="Times New Roman" pitchFamily="18" charset="0"/>
              </a:rPr>
              <a:t>表示该厂车间不开工或发电机不工作，用“</a:t>
            </a:r>
            <a:r>
              <a:rPr kumimoji="1" lang="en-US" altLang="zh-CN" sz="3200" dirty="0">
                <a:latin typeface="Times New Roman" pitchFamily="18" charset="0"/>
              </a:rPr>
              <a:t>1”</a:t>
            </a:r>
            <a:r>
              <a:rPr kumimoji="1" lang="zh-CN" altLang="en-US" sz="3200" dirty="0">
                <a:latin typeface="Times New Roman" pitchFamily="18" charset="0"/>
              </a:rPr>
              <a:t>表示该厂车间开工或发电机工作。为使电力负荷达到最佳匹配， 应该根据车间的开工情况即负荷情况，来决定两台发电机的启动与否。 因此，此处的供电控制电路中，</a:t>
            </a:r>
            <a:r>
              <a:rPr kumimoji="1" lang="en-US" altLang="zh-CN" sz="3200" dirty="0">
                <a:latin typeface="Times New Roman" pitchFamily="18" charset="0"/>
              </a:rPr>
              <a:t>A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B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C</a:t>
            </a:r>
            <a:r>
              <a:rPr kumimoji="1" lang="zh-CN" altLang="en-US" sz="3200" dirty="0">
                <a:latin typeface="Times New Roman" pitchFamily="18" charset="0"/>
              </a:rPr>
              <a:t>是输入变量，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是输出变量。由此列出电路的真值表如</a:t>
            </a:r>
            <a:r>
              <a:rPr kumimoji="1" lang="zh-CN" altLang="en-US" sz="3200" dirty="0" smtClean="0">
                <a:latin typeface="Times New Roman" pitchFamily="18" charset="0"/>
              </a:rPr>
              <a:t>表</a:t>
            </a:r>
            <a:r>
              <a:rPr kumimoji="1" lang="en-US" altLang="zh-CN" sz="3200" dirty="0" smtClean="0">
                <a:latin typeface="Times New Roman" pitchFamily="18" charset="0"/>
              </a:rPr>
              <a:t>1</a:t>
            </a:r>
            <a:r>
              <a:rPr kumimoji="1" lang="zh-CN" altLang="en-US" sz="3200" dirty="0" smtClean="0">
                <a:latin typeface="Times New Roman" pitchFamily="18" charset="0"/>
              </a:rPr>
              <a:t>所</a:t>
            </a:r>
            <a:r>
              <a:rPr kumimoji="1" lang="zh-CN" altLang="en-US" sz="3200" dirty="0">
                <a:latin typeface="Times New Roman" pitchFamily="18" charset="0"/>
              </a:rPr>
              <a:t>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Img000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71600"/>
            <a:ext cx="34956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810000" y="685800"/>
            <a:ext cx="1371600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真值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表</a:t>
            </a: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宋体" charset="-122"/>
              </a:rPr>
              <a:t>微处理器由成千上百万个晶体管组成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b="0" dirty="0">
                <a:ea typeface="宋体" charset="-122"/>
              </a:rPr>
              <a:t>Intel Pentium 4 (2000):</a:t>
            </a:r>
            <a:r>
              <a:rPr lang="en-US" altLang="zh-CN" dirty="0">
                <a:ea typeface="宋体" charset="-122"/>
              </a:rPr>
              <a:t> 48 million</a:t>
            </a:r>
          </a:p>
          <a:p>
            <a:pPr lvl="1"/>
            <a:r>
              <a:rPr lang="en-US" altLang="zh-CN" b="0" dirty="0">
                <a:ea typeface="宋体" charset="-122"/>
              </a:rPr>
              <a:t>IBM PowerPC 750FX (2002):</a:t>
            </a:r>
            <a:r>
              <a:rPr lang="en-US" altLang="zh-CN" dirty="0">
                <a:ea typeface="宋体" charset="-122"/>
              </a:rPr>
              <a:t> 38 million</a:t>
            </a:r>
          </a:p>
          <a:p>
            <a:pPr lvl="1"/>
            <a:r>
              <a:rPr lang="en-US" altLang="zh-CN" b="0" dirty="0">
                <a:ea typeface="宋体" charset="-122"/>
              </a:rPr>
              <a:t>IBM/Apple PowerPC G5 (2003): </a:t>
            </a:r>
            <a:r>
              <a:rPr lang="en-US" altLang="zh-CN" dirty="0">
                <a:ea typeface="宋体" charset="-122"/>
              </a:rPr>
              <a:t>58 </a:t>
            </a:r>
            <a:r>
              <a:rPr lang="en-US" altLang="zh-CN" dirty="0" smtClean="0">
                <a:ea typeface="宋体" charset="-122"/>
              </a:rPr>
              <a:t>million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zh-CN" altLang="en-US" dirty="0" smtClean="0">
                <a:ea typeface="宋体" charset="-122"/>
              </a:rPr>
              <a:t>层次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晶体管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开关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(0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，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1)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开关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逻辑门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</a:t>
            </a:r>
            <a:r>
              <a:rPr lang="en-US" altLang="zh-CN" dirty="0" smtClean="0">
                <a:ea typeface="宋体" charset="-122"/>
              </a:rPr>
              <a:t>AND</a:t>
            </a:r>
            <a:r>
              <a:rPr lang="en-US" altLang="zh-CN" dirty="0">
                <a:ea typeface="宋体" charset="-122"/>
              </a:rPr>
              <a:t>, OR, </a:t>
            </a:r>
            <a:r>
              <a:rPr lang="en-US" altLang="zh-CN" dirty="0" smtClean="0">
                <a:ea typeface="宋体" charset="-122"/>
              </a:rPr>
              <a:t>NOT)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逻辑门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逻辑电路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</a:t>
            </a:r>
            <a:r>
              <a:rPr lang="en-US" altLang="zh-CN" dirty="0" smtClean="0">
                <a:ea typeface="宋体" charset="-122"/>
              </a:rPr>
              <a:t>Adder</a:t>
            </a:r>
            <a:r>
              <a:rPr lang="en-US" altLang="zh-CN" dirty="0">
                <a:ea typeface="宋体" charset="-122"/>
              </a:rPr>
              <a:t>, multiplexer, decoder, register, </a:t>
            </a:r>
            <a:r>
              <a:rPr lang="en-US" altLang="zh-CN" dirty="0" smtClean="0">
                <a:ea typeface="宋体" charset="-122"/>
              </a:rPr>
              <a:t>…)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逻辑电路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微处理器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</a:t>
            </a:r>
            <a:r>
              <a:rPr lang="en-US" altLang="zh-CN" dirty="0" smtClean="0">
                <a:ea typeface="宋体" charset="-122"/>
              </a:rPr>
              <a:t>LC-3)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晶体管</a:t>
            </a:r>
            <a:r>
              <a:rPr lang="en-US" altLang="zh-CN" dirty="0" smtClean="0">
                <a:latin typeface="+mj-ea"/>
              </a:rPr>
              <a:t>: </a:t>
            </a:r>
            <a:r>
              <a:rPr lang="zh-CN" altLang="en-US" dirty="0" smtClean="0">
                <a:latin typeface="+mj-ea"/>
              </a:rPr>
              <a:t>构成计算机的最基本单元</a:t>
            </a:r>
            <a:endParaRPr lang="en-US" altLang="zh-CN" dirty="0">
              <a:latin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ea typeface="宋体" charset="-122"/>
              </a:rPr>
              <a:t>组合逻辑电路设计流程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）问题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确定输入输出</a:t>
            </a:r>
            <a:endParaRPr lang="en-US" altLang="zh-CN" dirty="0" smtClean="0">
              <a:ea typeface="宋体" charset="-122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  <a:sym typeface="Wingdings" pitchFamily="2" charset="2"/>
              </a:rPr>
              <a:t>2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）形成真值表</a:t>
            </a:r>
            <a:endParaRPr lang="en-US" altLang="zh-CN" dirty="0" smtClean="0">
              <a:ea typeface="宋体" charset="-122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  <a:sym typeface="Wingdings" pitchFamily="2" charset="2"/>
              </a:rPr>
              <a:t>3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）真值表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逻辑表达式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  <a:sym typeface="Wingdings" pitchFamily="2" charset="2"/>
              </a:rPr>
              <a:t>4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）用基本逻辑门电路实现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总结：简单组合逻辑电路设计方法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6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zh-CN" altLang="en-US" dirty="0" smtClean="0">
                    <a:ea typeface="宋体" charset="-122"/>
                  </a:rPr>
                  <a:t>输入</a:t>
                </a:r>
                <a:r>
                  <a:rPr lang="en-US" altLang="zh-CN" dirty="0" smtClean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zh-CN" altLang="en-US" dirty="0" smtClean="0">
                    <a:ea typeface="宋体" charset="-122"/>
                  </a:rPr>
                  <a:t>输出</a:t>
                </a:r>
                <a:endParaRPr lang="en-US" altLang="zh-CN" dirty="0">
                  <a:ea typeface="宋体" charset="-122"/>
                </a:endParaRPr>
              </a:p>
              <a:p>
                <a:pPr lvl="1"/>
                <a:r>
                  <a:rPr lang="zh-CN" altLang="en-US" dirty="0" smtClean="0">
                    <a:ea typeface="宋体" charset="-122"/>
                  </a:rPr>
                  <a:t>解释一个二进制数（将二进制的位置信息</a:t>
                </a:r>
                <a:r>
                  <a:rPr lang="en-US" altLang="zh-CN" dirty="0" smtClean="0">
                    <a:ea typeface="宋体" charset="-122"/>
                  </a:rPr>
                  <a:t>-</a:t>
                </a:r>
                <a:r>
                  <a:rPr lang="zh-CN" altLang="en-US" dirty="0" smtClean="0">
                    <a:ea typeface="宋体" charset="-122"/>
                  </a:rPr>
                  <a:t>物理位置）</a:t>
                </a: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译码器</a:t>
            </a:r>
            <a:endParaRPr lang="en-US" altLang="zh-CN" dirty="0">
              <a:latin typeface="+mj-ea"/>
            </a:endParaRPr>
          </a:p>
        </p:txBody>
      </p:sp>
      <p:pic>
        <p:nvPicPr>
          <p:cNvPr id="71686" name="Picture 6" descr="C:\Documents and Settings\Greg Byrd\My Documents\ece206\mh-slides\ch03\ch03-decod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636912"/>
            <a:ext cx="4714649" cy="3995936"/>
          </a:xfrm>
          <a:prstGeom prst="rect">
            <a:avLst/>
          </a:prstGeom>
          <a:noFill/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547664" y="3573016"/>
            <a:ext cx="1114408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2-bit</a:t>
            </a:r>
          </a:p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5" name="Picture 1031" descr="C:\Documents and Settings\Greg Byrd\My Documents\ece206\mh-slides\ch03\ch03-mu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48392"/>
            <a:ext cx="6768752" cy="321285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1027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ea typeface="宋体" charset="-122"/>
                  </a:rPr>
                  <a:t>从</a:t>
                </a:r>
                <a:r>
                  <a:rPr lang="en-US" altLang="zh-CN" sz="2400" dirty="0" smtClean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sz="2400" dirty="0">
                    <a:ea typeface="宋体" charset="-122"/>
                  </a:rPr>
                  <a:t> </a:t>
                </a:r>
                <a:r>
                  <a:rPr lang="zh-CN" altLang="en-US" sz="2400" dirty="0" smtClean="0">
                    <a:ea typeface="宋体" charset="-122"/>
                  </a:rPr>
                  <a:t>输入中选择一个信号输出，选择信号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ea typeface="宋体" charset="-122"/>
                  </a:rPr>
                  <a:t>个</a:t>
                </a:r>
                <a:endParaRPr lang="en-US" altLang="zh-CN" sz="2400" dirty="0" smtClean="0">
                  <a:ea typeface="宋体" charset="-122"/>
                </a:endParaRPr>
              </a:p>
              <a:p>
                <a:r>
                  <a:rPr lang="en-US" altLang="zh-CN" sz="2400" dirty="0" smtClean="0">
                    <a:ea typeface="宋体" charset="-122"/>
                  </a:rPr>
                  <a:t>4</a:t>
                </a:r>
                <a:r>
                  <a:rPr lang="zh-CN" altLang="en-US" sz="2400" dirty="0" smtClean="0">
                    <a:ea typeface="宋体" charset="-122"/>
                  </a:rPr>
                  <a:t>选</a:t>
                </a:r>
                <a:r>
                  <a:rPr lang="en-US" altLang="zh-CN" sz="2400" dirty="0" smtClean="0">
                    <a:ea typeface="宋体" charset="-122"/>
                  </a:rPr>
                  <a:t>1</a:t>
                </a:r>
                <a:r>
                  <a:rPr lang="zh-CN" altLang="en-US" sz="2400" dirty="0" smtClean="0">
                    <a:ea typeface="宋体" charset="-122"/>
                  </a:rPr>
                  <a:t>的电路</a:t>
                </a:r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r>
                  <a:rPr lang="en-US" altLang="zh-CN" sz="2400" dirty="0" smtClean="0">
                    <a:ea typeface="宋体" charset="-122"/>
                  </a:rPr>
                  <a:t>8</a:t>
                </a:r>
                <a:r>
                  <a:rPr lang="zh-CN" altLang="en-US" sz="2400" dirty="0" smtClean="0">
                    <a:ea typeface="宋体" charset="-122"/>
                  </a:rPr>
                  <a:t>选</a:t>
                </a:r>
                <a:r>
                  <a:rPr lang="en-US" altLang="zh-CN" sz="2400" dirty="0" smtClean="0">
                    <a:ea typeface="宋体" charset="-122"/>
                  </a:rPr>
                  <a:t>1</a:t>
                </a:r>
                <a:r>
                  <a:rPr lang="zh-CN" altLang="en-US" sz="2400" dirty="0" smtClean="0">
                    <a:ea typeface="宋体" charset="-122"/>
                  </a:rPr>
                  <a:t>的实现</a:t>
                </a:r>
                <a:r>
                  <a:rPr lang="en-US" altLang="zh-CN" sz="2400" dirty="0" smtClean="0">
                    <a:ea typeface="宋体" charset="-122"/>
                  </a:rPr>
                  <a:t>?</a:t>
                </a:r>
                <a:endParaRPr lang="en-US" altLang="zh-CN" sz="24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3731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2022" b="-5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多路选择器（</a:t>
            </a:r>
            <a:r>
              <a:rPr lang="en-US" altLang="zh-CN" dirty="0" smtClean="0">
                <a:latin typeface="+mj-ea"/>
              </a:rPr>
              <a:t>Multiplexer </a:t>
            </a:r>
            <a:r>
              <a:rPr lang="zh-CN" altLang="en-US" dirty="0" smtClean="0">
                <a:latin typeface="+mj-ea"/>
              </a:rPr>
              <a:t>：</a:t>
            </a:r>
            <a:r>
              <a:rPr lang="en-US" altLang="zh-CN" dirty="0" smtClean="0">
                <a:latin typeface="+mj-ea"/>
              </a:rPr>
              <a:t>MUX</a:t>
            </a:r>
            <a:r>
              <a:rPr lang="en-US" altLang="zh-CN" dirty="0">
                <a:latin typeface="+mj-ea"/>
              </a:rPr>
              <a:t>)</a:t>
            </a:r>
          </a:p>
        </p:txBody>
      </p:sp>
      <p:sp>
        <p:nvSpPr>
          <p:cNvPr id="73734" name="Text Box 1030"/>
          <p:cNvSpPr txBox="1">
            <a:spLocks noChangeArrowheads="1"/>
          </p:cNvSpPr>
          <p:nvPr/>
        </p:nvSpPr>
        <p:spPr bwMode="auto">
          <a:xfrm>
            <a:off x="5796136" y="4869160"/>
            <a:ext cx="1435008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4-to-1 MUX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1600" y="2392288"/>
            <a:ext cx="7772400" cy="11087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时序电路设计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2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时序逻辑电路</a:t>
            </a:r>
            <a:r>
              <a:rPr lang="zh-CN" altLang="en-US" sz="2400" dirty="0" smtClean="0"/>
              <a:t>组成如图</a:t>
            </a:r>
            <a:r>
              <a:rPr lang="zh-CN" altLang="en-US" sz="2400" dirty="0"/>
              <a:t>所示，它由</a:t>
            </a:r>
            <a:r>
              <a:rPr lang="zh-CN" altLang="en-US" sz="2400" dirty="0">
                <a:hlinkClick r:id="rId3"/>
              </a:rPr>
              <a:t>组合逻辑电路</a:t>
            </a:r>
            <a:r>
              <a:rPr lang="zh-CN" altLang="en-US" sz="2400" dirty="0"/>
              <a:t>，记忆电路</a:t>
            </a:r>
            <a:r>
              <a:rPr lang="en-US" altLang="zh-CN" sz="2400" dirty="0"/>
              <a:t>(</a:t>
            </a:r>
            <a:r>
              <a:rPr lang="zh-CN" altLang="en-US" sz="2400" dirty="0"/>
              <a:t>锁存器组</a:t>
            </a:r>
            <a:r>
              <a:rPr lang="en-US" altLang="zh-CN" sz="2400" dirty="0"/>
              <a:t>)</a:t>
            </a:r>
            <a:r>
              <a:rPr lang="zh-CN" altLang="en-US" sz="2400" dirty="0"/>
              <a:t>两部分组成。其中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baseline="-25000" dirty="0" smtClean="0"/>
              <a:t>  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外部输入</a:t>
            </a:r>
            <a:r>
              <a:rPr lang="zh-CN" altLang="en-US" sz="2000" dirty="0" smtClean="0"/>
              <a:t>信号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Q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Q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Q</a:t>
            </a:r>
            <a:r>
              <a:rPr lang="en-US" altLang="zh-CN" sz="2000" baseline="-25000" dirty="0" err="1"/>
              <a:t>r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存储器的输出，称为</a:t>
            </a:r>
            <a:r>
              <a:rPr lang="zh-CN" altLang="en-US" sz="2000" dirty="0" smtClean="0"/>
              <a:t>状态变量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Z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Z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m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对外</a:t>
            </a:r>
            <a:r>
              <a:rPr lang="zh-CN" altLang="en-US" sz="2000" dirty="0" smtClean="0"/>
              <a:t>输出信号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Y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Y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Y</a:t>
            </a:r>
            <a:r>
              <a:rPr lang="en-US" altLang="zh-CN" sz="2000" baseline="-25000" dirty="0" err="1" smtClean="0"/>
              <a:t>k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触发器的激励信号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时序逻辑电路</a:t>
            </a:r>
            <a:r>
              <a:rPr lang="en-US" altLang="zh-CN" dirty="0"/>
              <a:t>=</a:t>
            </a:r>
            <a:r>
              <a:rPr lang="zh-CN" altLang="en-US" dirty="0"/>
              <a:t>组合逻辑电路</a:t>
            </a:r>
            <a:r>
              <a:rPr lang="en-US" altLang="zh-CN" dirty="0"/>
              <a:t>+</a:t>
            </a:r>
            <a:r>
              <a:rPr lang="zh-CN" altLang="en-US" dirty="0"/>
              <a:t>存储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27057"/>
              </p:ext>
            </p:extLst>
          </p:nvPr>
        </p:nvGraphicFramePr>
        <p:xfrm>
          <a:off x="4027767" y="3861048"/>
          <a:ext cx="4692941" cy="2905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05" name="Visio" r:id="rId4" imgW="2296670" imgH="1430190" progId="Visio.Drawing.11">
                  <p:embed/>
                </p:oleObj>
              </mc:Choice>
              <mc:Fallback>
                <p:oleObj name="Visio" r:id="rId4" imgW="2296670" imgH="14301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767" y="3861048"/>
                        <a:ext cx="4692941" cy="2905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7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磁性材料（磁盘、硬盘），电子器件（内存条）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zh-CN" altLang="en-US" dirty="0"/>
              <a:t>电子电路来制作的记忆器件被称为锁存器。</a:t>
            </a:r>
          </a:p>
          <a:p>
            <a:pPr lvl="1"/>
            <a:r>
              <a:rPr lang="zh-CN" altLang="en-US" dirty="0" smtClean="0"/>
              <a:t>锁存器</a:t>
            </a:r>
            <a:r>
              <a:rPr lang="zh-CN" altLang="en-US" dirty="0"/>
              <a:t>：具有存储功能的器件，能够存储一位二进制信息的基本单元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锁存器</a:t>
            </a:r>
            <a:r>
              <a:rPr lang="zh-CN" altLang="en-US" dirty="0"/>
              <a:t>特点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088136" lvl="2" indent="-457200">
              <a:buFont typeface="+mj-lt"/>
              <a:buAutoNum type="arabicPeriod"/>
            </a:pPr>
            <a:r>
              <a:rPr lang="zh-CN" altLang="en-US" dirty="0" smtClean="0"/>
              <a:t>有两</a:t>
            </a:r>
            <a:r>
              <a:rPr lang="zh-CN" altLang="en-US" dirty="0"/>
              <a:t>个稳定状态“</a:t>
            </a:r>
            <a:r>
              <a:rPr lang="en-US" altLang="zh-CN" dirty="0"/>
              <a:t>0”</a:t>
            </a:r>
            <a:r>
              <a:rPr lang="zh-CN" altLang="en-US" dirty="0"/>
              <a:t>态和“</a:t>
            </a:r>
            <a:r>
              <a:rPr lang="en-US" altLang="zh-CN" dirty="0"/>
              <a:t>1”</a:t>
            </a:r>
            <a:r>
              <a:rPr lang="zh-CN" altLang="en-US" dirty="0"/>
              <a:t>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088136" lvl="2" indent="-457200">
              <a:buFont typeface="+mj-lt"/>
              <a:buAutoNum type="arabicPeriod"/>
            </a:pPr>
            <a:r>
              <a:rPr lang="zh-CN" altLang="en-US" dirty="0" smtClean="0"/>
              <a:t>能</a:t>
            </a:r>
            <a:r>
              <a:rPr lang="zh-CN" altLang="en-US" dirty="0"/>
              <a:t>根据输入信号将锁存器置成“</a:t>
            </a:r>
            <a:r>
              <a:rPr lang="en-US" altLang="zh-CN" dirty="0"/>
              <a:t>0”</a:t>
            </a:r>
            <a:r>
              <a:rPr lang="zh-CN" altLang="en-US" dirty="0"/>
              <a:t>或“</a:t>
            </a:r>
            <a:r>
              <a:rPr lang="en-US" altLang="zh-CN" dirty="0"/>
              <a:t>1”</a:t>
            </a:r>
            <a:r>
              <a:rPr lang="zh-CN" altLang="en-US" dirty="0"/>
              <a:t>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088136" lvl="2" indent="-457200">
              <a:buFont typeface="+mj-lt"/>
              <a:buAutoNum type="arabicPeriod"/>
            </a:pPr>
            <a:r>
              <a:rPr lang="zh-CN" altLang="en-US" dirty="0" smtClean="0"/>
              <a:t>输入信号</a:t>
            </a:r>
            <a:r>
              <a:rPr lang="zh-CN" altLang="en-US" dirty="0"/>
              <a:t>消失后，被置成的“</a:t>
            </a:r>
            <a:r>
              <a:rPr lang="en-US" altLang="zh-CN" dirty="0"/>
              <a:t>0”</a:t>
            </a:r>
            <a:r>
              <a:rPr lang="zh-CN" altLang="en-US" dirty="0"/>
              <a:t>或“</a:t>
            </a:r>
            <a:r>
              <a:rPr lang="en-US" altLang="zh-CN" dirty="0"/>
              <a:t>1”</a:t>
            </a:r>
            <a:r>
              <a:rPr lang="zh-CN" altLang="en-US" dirty="0"/>
              <a:t>态</a:t>
            </a:r>
            <a:r>
              <a:rPr lang="zh-CN" altLang="en-US" dirty="0" smtClean="0"/>
              <a:t>能保存</a:t>
            </a:r>
            <a:r>
              <a:rPr lang="zh-CN" altLang="en-US" dirty="0"/>
              <a:t>下来，即具有记忆功能。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存储电路实现</a:t>
            </a:r>
          </a:p>
        </p:txBody>
      </p:sp>
    </p:spTree>
    <p:extLst>
      <p:ext uri="{BB962C8B-B14F-4D97-AF65-F5344CB8AC3E}">
        <p14:creationId xmlns:p14="http://schemas.microsoft.com/office/powerpoint/2010/main" val="15743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简单的存储单元（存储</a:t>
            </a:r>
            <a:r>
              <a:rPr lang="en-US" altLang="zh-CN" dirty="0"/>
              <a:t>1bit</a:t>
            </a:r>
            <a:r>
              <a:rPr lang="zh-CN" altLang="en-US" dirty="0"/>
              <a:t>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信号（低有效）：“</a:t>
            </a:r>
            <a:r>
              <a:rPr lang="en-US" altLang="zh-CN" dirty="0"/>
              <a:t>Reset” </a:t>
            </a:r>
            <a:r>
              <a:rPr lang="zh-CN" altLang="en-US" dirty="0"/>
              <a:t>清零信号，</a:t>
            </a:r>
            <a:r>
              <a:rPr lang="en-US" altLang="zh-CN" dirty="0"/>
              <a:t>R=0</a:t>
            </a:r>
            <a:r>
              <a:rPr lang="zh-CN" altLang="en-US" dirty="0"/>
              <a:t>，</a:t>
            </a:r>
            <a:r>
              <a:rPr lang="en-US" altLang="zh-CN" dirty="0"/>
              <a:t>S=1</a:t>
            </a:r>
            <a:r>
              <a:rPr lang="zh-CN" altLang="en-US" dirty="0"/>
              <a:t>将存储单元内容设置为‘</a:t>
            </a:r>
            <a:r>
              <a:rPr lang="en-US" altLang="zh-CN" dirty="0"/>
              <a:t>0’</a:t>
            </a:r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信号（低有效） ：“</a:t>
            </a:r>
            <a:r>
              <a:rPr lang="en-US" altLang="zh-CN" dirty="0"/>
              <a:t>Set” </a:t>
            </a:r>
            <a:r>
              <a:rPr lang="zh-CN" altLang="en-US" dirty="0"/>
              <a:t>设置信号，</a:t>
            </a:r>
            <a:r>
              <a:rPr lang="en-US" altLang="zh-CN" dirty="0"/>
              <a:t>S=0</a:t>
            </a:r>
            <a:r>
              <a:rPr lang="zh-CN" altLang="en-US" dirty="0"/>
              <a:t>，</a:t>
            </a:r>
            <a:r>
              <a:rPr lang="en-US" altLang="zh-CN" dirty="0"/>
              <a:t>R=1</a:t>
            </a:r>
            <a:r>
              <a:rPr lang="zh-CN" altLang="en-US" dirty="0"/>
              <a:t>将存储单元内容设置为‘</a:t>
            </a:r>
            <a:r>
              <a:rPr lang="en-US" altLang="zh-CN" dirty="0"/>
              <a:t>1’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altLang="zh-CN" dirty="0"/>
              <a:t>R–S</a:t>
            </a:r>
            <a:r>
              <a:rPr lang="zh-CN" altLang="en-US" dirty="0"/>
              <a:t>锁存器</a:t>
            </a:r>
          </a:p>
        </p:txBody>
      </p:sp>
      <p:pic>
        <p:nvPicPr>
          <p:cNvPr id="4" name="Picture 1042" descr="C:\Documents and Settings\Greg Byrd\My Documents\ece206\mh-slides\ch03\ch03-srlat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07621"/>
            <a:ext cx="3565525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32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ea typeface="宋体" charset="-122"/>
              </a:rPr>
              <a:t>S </a:t>
            </a:r>
            <a:r>
              <a:rPr lang="en-US" altLang="zh-CN" b="0" dirty="0">
                <a:ea typeface="宋体" charset="-122"/>
              </a:rPr>
              <a:t>= 0, R=1</a:t>
            </a:r>
          </a:p>
          <a:p>
            <a:pPr lvl="1"/>
            <a:r>
              <a:rPr lang="en-US" altLang="zh-CN" dirty="0">
                <a:ea typeface="宋体" charset="-122"/>
              </a:rPr>
              <a:t>set value to 1</a:t>
            </a:r>
          </a:p>
          <a:p>
            <a:r>
              <a:rPr lang="en-US" altLang="zh-CN" b="0" dirty="0">
                <a:ea typeface="宋体" charset="-122"/>
              </a:rPr>
              <a:t>R = 0, S = 1</a:t>
            </a:r>
          </a:p>
          <a:p>
            <a:pPr lvl="1"/>
            <a:r>
              <a:rPr lang="en-US" altLang="zh-CN" dirty="0">
                <a:ea typeface="宋体" charset="-122"/>
              </a:rPr>
              <a:t>set value to 0</a:t>
            </a:r>
          </a:p>
          <a:p>
            <a:r>
              <a:rPr lang="en-US" altLang="zh-CN" dirty="0">
                <a:ea typeface="宋体" charset="-122"/>
              </a:rPr>
              <a:t>R = S = 1</a:t>
            </a:r>
          </a:p>
          <a:p>
            <a:pPr lvl="1"/>
            <a:r>
              <a:rPr lang="zh-CN" altLang="en-US" dirty="0">
                <a:ea typeface="宋体" charset="-122"/>
              </a:rPr>
              <a:t>保持当前值</a:t>
            </a:r>
            <a:r>
              <a:rPr lang="en-US" altLang="zh-CN" dirty="0">
                <a:ea typeface="宋体" charset="-122"/>
              </a:rPr>
              <a:t>,</a:t>
            </a:r>
            <a:r>
              <a:rPr lang="zh-CN" altLang="en-US" dirty="0">
                <a:ea typeface="宋体" charset="-122"/>
              </a:rPr>
              <a:t>存储状态</a:t>
            </a:r>
            <a:endParaRPr lang="en-US" altLang="zh-CN" dirty="0">
              <a:ea typeface="宋体" charset="-122"/>
            </a:endParaRPr>
          </a:p>
          <a:p>
            <a:r>
              <a:rPr lang="en-US" altLang="zh-CN" b="0" dirty="0" smtClean="0">
                <a:ea typeface="宋体" charset="-122"/>
              </a:rPr>
              <a:t>R </a:t>
            </a:r>
            <a:r>
              <a:rPr lang="en-US" altLang="zh-CN" b="0" dirty="0">
                <a:ea typeface="宋体" charset="-122"/>
              </a:rPr>
              <a:t>= S = 0</a:t>
            </a:r>
          </a:p>
          <a:p>
            <a:pPr lvl="1"/>
            <a:r>
              <a:rPr lang="zh-CN" altLang="en-US" dirty="0" smtClean="0">
                <a:ea typeface="宋体" charset="-122"/>
              </a:rPr>
              <a:t>禁止态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  不允许同时写入‘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’和</a:t>
            </a:r>
            <a:r>
              <a:rPr lang="en-US" altLang="zh-CN" dirty="0" smtClean="0">
                <a:ea typeface="宋体" charset="-122"/>
              </a:rPr>
              <a:t>’1’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回到保持态后输出不确定，可能为</a:t>
            </a:r>
            <a:r>
              <a:rPr lang="en-US" altLang="zh-CN" dirty="0" smtClean="0">
                <a:ea typeface="宋体" charset="-122"/>
              </a:rPr>
              <a:t>’1’</a:t>
            </a:r>
            <a:r>
              <a:rPr lang="zh-CN" altLang="en-US" dirty="0" smtClean="0">
                <a:ea typeface="宋体" charset="-122"/>
              </a:rPr>
              <a:t>也可能为‘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’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b="0" i="1" dirty="0">
                <a:ea typeface="宋体" charset="-122"/>
              </a:rPr>
              <a:t>Don’t do it!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基本</a:t>
            </a:r>
            <a:r>
              <a:rPr lang="en-US" altLang="zh-CN" dirty="0">
                <a:solidFill>
                  <a:schemeClr val="accent2"/>
                </a:solidFill>
              </a:rPr>
              <a:t>R–S</a:t>
            </a:r>
            <a:r>
              <a:rPr lang="zh-CN" altLang="en-US" dirty="0">
                <a:solidFill>
                  <a:schemeClr val="accent2"/>
                </a:solidFill>
              </a:rPr>
              <a:t>锁存器总结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基本</a:t>
            </a:r>
            <a:r>
              <a:rPr lang="en-US" altLang="zh-CN" sz="2400" dirty="0" smtClean="0">
                <a:latin typeface="Times New Roman" pitchFamily="18" charset="0"/>
              </a:rPr>
              <a:t>RS</a:t>
            </a:r>
            <a:r>
              <a:rPr lang="zh-CN" altLang="en-US" sz="2400" dirty="0" smtClean="0"/>
              <a:t>触发器的特点：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  </a:t>
            </a:r>
            <a:r>
              <a:rPr lang="en-US" altLang="zh-CN" sz="2400" dirty="0" smtClean="0">
                <a:latin typeface="Times New Roman" pitchFamily="18" charset="0"/>
              </a:rPr>
              <a:t>S</a:t>
            </a:r>
            <a:r>
              <a:rPr lang="zh-CN" altLang="en-US" sz="2400" dirty="0" smtClean="0"/>
              <a:t>：直接置位端</a:t>
            </a:r>
          </a:p>
          <a:p>
            <a:pPr>
              <a:buNone/>
            </a:pPr>
            <a:r>
              <a:rPr lang="zh-CN" altLang="en-US" sz="2400" dirty="0" smtClean="0"/>
              <a:t>           </a:t>
            </a:r>
            <a:r>
              <a:rPr lang="en-US" altLang="zh-CN" sz="2400" dirty="0" smtClean="0">
                <a:latin typeface="Times New Roman" pitchFamily="18" charset="0"/>
              </a:rPr>
              <a:t>R</a:t>
            </a:r>
            <a:r>
              <a:rPr lang="zh-CN" altLang="en-US" sz="2400" dirty="0" smtClean="0"/>
              <a:t>：直接复位端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 无统一控制信号，状态转化由</a:t>
            </a:r>
            <a:r>
              <a:rPr lang="en-US" altLang="zh-CN" sz="2400" dirty="0" smtClean="0">
                <a:latin typeface="Times New Roman" pitchFamily="18" charset="0"/>
              </a:rPr>
              <a:t>RS</a:t>
            </a:r>
            <a:r>
              <a:rPr lang="zh-CN" altLang="en-US" sz="2400" dirty="0" smtClean="0"/>
              <a:t>端直接控制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基本触发器问题：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）输入电平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直接控制触发器输出状态，多个存储器位读写时转态变化不统一，使用不便，抗干扰能力差；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 </a:t>
            </a:r>
            <a:r>
              <a:rPr lang="zh-CN" altLang="en-US" sz="2400" dirty="0" smtClean="0"/>
              <a:t>输入有约束。</a:t>
            </a:r>
            <a:r>
              <a:rPr lang="en-US" altLang="zh-CN" sz="2400" dirty="0" smtClean="0"/>
              <a:t> 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 </a:t>
            </a:r>
            <a:r>
              <a:rPr lang="zh-CN" altLang="en-US" sz="2400" dirty="0" smtClean="0"/>
              <a:t>不能同时有效（</a:t>
            </a:r>
            <a:r>
              <a:rPr lang="en-US" altLang="zh-CN" sz="2400" dirty="0" smtClean="0"/>
              <a:t>R+S=1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</a:t>
            </a:r>
            <a:r>
              <a:rPr lang="en-US" altLang="zh-CN" dirty="0"/>
              <a:t>R–S</a:t>
            </a:r>
            <a:r>
              <a:rPr lang="zh-CN" altLang="en-US" dirty="0"/>
              <a:t>锁存器的问题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sz="2800" dirty="0" smtClean="0">
                <a:ea typeface="宋体" charset="-122"/>
              </a:rPr>
              <a:t>2</a:t>
            </a:r>
            <a:r>
              <a:rPr lang="zh-CN" altLang="en-US" sz="2800" dirty="0" smtClean="0">
                <a:ea typeface="宋体" charset="-122"/>
              </a:rPr>
              <a:t>个输入：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D (data) 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WE (write enable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</a:p>
          <a:p>
            <a:pPr marL="576263" lvl="1" indent="-234950"/>
            <a:r>
              <a:rPr lang="zh-CN" altLang="en-US" dirty="0" smtClean="0"/>
              <a:t>当</a:t>
            </a:r>
            <a:r>
              <a:rPr lang="en-US" altLang="zh-CN" dirty="0" smtClean="0">
                <a:solidFill>
                  <a:srgbClr val="CE0000"/>
                </a:solidFill>
              </a:rPr>
              <a:t>WE = 0</a:t>
            </a:r>
            <a:r>
              <a:rPr lang="en-US" altLang="zh-CN" dirty="0" smtClean="0"/>
              <a:t>,</a:t>
            </a:r>
            <a:r>
              <a:rPr lang="zh-CN" altLang="en-US" dirty="0" smtClean="0"/>
              <a:t>锁存器保持。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D</a:t>
            </a:r>
            <a:r>
              <a:rPr lang="zh-CN" altLang="en-US" dirty="0" smtClean="0"/>
              <a:t>信号变化不影响输出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1022350" lvl="2" indent="-222250"/>
            <a:r>
              <a:rPr lang="en-US" altLang="zh-CN" dirty="0" smtClean="0"/>
              <a:t>S = R = 1</a:t>
            </a:r>
          </a:p>
          <a:p>
            <a:pPr marL="576263" lvl="1" indent="-234950"/>
            <a:r>
              <a:rPr lang="zh-CN" altLang="en-US" dirty="0" smtClean="0"/>
              <a:t>当</a:t>
            </a:r>
            <a:r>
              <a:rPr lang="en-US" altLang="zh-CN" dirty="0" smtClean="0">
                <a:solidFill>
                  <a:srgbClr val="CE0000"/>
                </a:solidFill>
              </a:rPr>
              <a:t>WE = 1</a:t>
            </a:r>
            <a:r>
              <a:rPr lang="zh-CN" altLang="en-US" dirty="0" smtClean="0">
                <a:solidFill>
                  <a:srgbClr val="CE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D</a:t>
            </a:r>
            <a:r>
              <a:rPr lang="zh-CN" altLang="en-US" dirty="0" smtClean="0"/>
              <a:t>信号变化影响输出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锁存器输出为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)</a:t>
            </a:r>
            <a:r>
              <a:rPr lang="zh-CN" altLang="en-US" dirty="0" smtClean="0">
                <a:solidFill>
                  <a:srgbClr val="CE0000"/>
                </a:solidFill>
              </a:rPr>
              <a:t> </a:t>
            </a:r>
            <a:endParaRPr lang="en-US" altLang="zh-CN" dirty="0" smtClean="0">
              <a:solidFill>
                <a:srgbClr val="CE0000"/>
              </a:solidFill>
            </a:endParaRPr>
          </a:p>
          <a:p>
            <a:pPr marL="576263" lvl="1" indent="-234950">
              <a:buNone/>
            </a:pPr>
            <a:r>
              <a:rPr lang="en-US" altLang="zh-CN" dirty="0" smtClean="0">
                <a:solidFill>
                  <a:srgbClr val="CE0000"/>
                </a:solidFill>
              </a:rPr>
              <a:t>   </a:t>
            </a:r>
            <a:r>
              <a:rPr lang="en-US" altLang="zh-CN" dirty="0" smtClean="0"/>
              <a:t>D=0: S=1 ,R=0  out=0</a:t>
            </a:r>
          </a:p>
          <a:p>
            <a:pPr marL="576263" lvl="1" indent="-234950">
              <a:buNone/>
            </a:pPr>
            <a:r>
              <a:rPr lang="en-US" altLang="zh-CN" dirty="0" smtClean="0"/>
              <a:t>   D=1: S=0, R=1  out=1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消除了约束。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576263" lvl="1" indent="-234950">
              <a:buNone/>
            </a:pPr>
            <a:endParaRPr lang="en-US" altLang="zh-CN" dirty="0" smtClean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latin typeface="+mj-ea"/>
              </a:rPr>
              <a:t>解决：门控</a:t>
            </a:r>
            <a:r>
              <a:rPr lang="en-US" altLang="zh-CN" dirty="0" smtClean="0">
                <a:latin typeface="+mj-ea"/>
              </a:rPr>
              <a:t>D</a:t>
            </a:r>
            <a:r>
              <a:rPr lang="zh-CN" altLang="en-US" dirty="0" smtClean="0">
                <a:latin typeface="+mj-ea"/>
              </a:rPr>
              <a:t>锁存器（</a:t>
            </a:r>
            <a:r>
              <a:rPr lang="en-US" altLang="zh-CN" dirty="0" smtClean="0">
                <a:latin typeface="+mj-ea"/>
              </a:rPr>
              <a:t>Gated D-Latch</a:t>
            </a:r>
            <a:r>
              <a:rPr lang="zh-CN" altLang="en-US" dirty="0" smtClean="0">
                <a:latin typeface="+mj-ea"/>
              </a:rPr>
              <a:t>）</a:t>
            </a:r>
            <a:endParaRPr lang="en-US" altLang="zh-CN" dirty="0">
              <a:latin typeface="+mj-ea"/>
            </a:endParaRPr>
          </a:p>
        </p:txBody>
      </p:sp>
      <p:pic>
        <p:nvPicPr>
          <p:cNvPr id="89093" name="Picture 5" descr="C:\Documents and Settings\Greg Byrd\My Documents\ece206\mh-slides\ch03\ch03-dlat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07697"/>
            <a:ext cx="6552728" cy="2405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双极型集成电路（双载子：空穴和电子同时参与导电）</a:t>
            </a:r>
          </a:p>
          <a:p>
            <a:pPr lvl="1"/>
            <a:r>
              <a:rPr lang="zh-CN" altLang="en-US" dirty="0"/>
              <a:t>以通常的</a:t>
            </a:r>
            <a:r>
              <a:rPr lang="en-US" altLang="zh-CN" dirty="0"/>
              <a:t>NPN</a:t>
            </a:r>
            <a:r>
              <a:rPr lang="zh-CN" altLang="en-US" dirty="0"/>
              <a:t>或</a:t>
            </a:r>
            <a:r>
              <a:rPr lang="en-US" altLang="zh-CN" dirty="0"/>
              <a:t>PNP</a:t>
            </a:r>
            <a:r>
              <a:rPr lang="zh-CN" altLang="en-US" dirty="0"/>
              <a:t>型双极型晶体管为基础的单片集成电路。它是</a:t>
            </a:r>
            <a:r>
              <a:rPr lang="en-US" altLang="zh-CN" dirty="0"/>
              <a:t>1958</a:t>
            </a:r>
            <a:r>
              <a:rPr lang="zh-CN" altLang="en-US" dirty="0"/>
              <a:t>年世界上最早制成的集成电路。双极型集成电路主要以硅材料为衬底，在平面工艺基础上采用埋层工艺和隔离技术，以双极型晶体管为基础元件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MOS</a:t>
            </a:r>
            <a:r>
              <a:rPr lang="zh-CN" altLang="en-US" sz="2800" dirty="0"/>
              <a:t>有</a:t>
            </a:r>
            <a:r>
              <a:rPr lang="en-US" altLang="zh-CN" sz="2800" dirty="0">
                <a:solidFill>
                  <a:srgbClr val="FF0000"/>
                </a:solidFill>
              </a:rPr>
              <a:t>PMOS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NMOS</a:t>
            </a:r>
            <a:r>
              <a:rPr lang="zh-CN" altLang="en-US" sz="2800" dirty="0"/>
              <a:t>之分，对应的分别是</a:t>
            </a:r>
            <a:r>
              <a:rPr lang="en-US" altLang="zh-CN" sz="2800" dirty="0"/>
              <a:t>PMOS</a:t>
            </a:r>
            <a:r>
              <a:rPr lang="zh-CN" altLang="en-US" sz="2800" dirty="0"/>
              <a:t>电路和</a:t>
            </a:r>
            <a:r>
              <a:rPr lang="en-US" altLang="zh-CN" sz="2800" dirty="0"/>
              <a:t>NMOS</a:t>
            </a:r>
            <a:r>
              <a:rPr lang="zh-CN" altLang="en-US" sz="2800" dirty="0"/>
              <a:t>电路，主流的由两者共同做成的互补型电路（</a:t>
            </a:r>
            <a:r>
              <a:rPr lang="en-US" altLang="zh-CN" sz="2800" dirty="0"/>
              <a:t>CMOS)</a:t>
            </a:r>
            <a:r>
              <a:rPr lang="zh-CN" altLang="en-US" sz="2800" dirty="0"/>
              <a:t>。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最基本开关单元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:MOS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晶体管</a:t>
            </a:r>
          </a:p>
        </p:txBody>
      </p:sp>
    </p:spTree>
    <p:extLst>
      <p:ext uri="{BB962C8B-B14F-4D97-AF65-F5344CB8AC3E}">
        <p14:creationId xmlns:p14="http://schemas.microsoft.com/office/powerpoint/2010/main" val="2597084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寄存器存放多位数据，有多个锁存器组成。</a:t>
            </a:r>
            <a:endParaRPr lang="en-US" altLang="zh-CN" dirty="0">
              <a:ea typeface="宋体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寄存器</a:t>
            </a:r>
            <a:endParaRPr lang="zh-CN" altLang="en-US" dirty="0">
              <a:latin typeface="+mj-ea"/>
            </a:endParaRPr>
          </a:p>
        </p:txBody>
      </p:sp>
      <p:pic>
        <p:nvPicPr>
          <p:cNvPr id="414724" name="Picture 5" descr="ch03-regi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0708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902" y="5960700"/>
            <a:ext cx="1696298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  <a:latin typeface="+mn-ea"/>
                <a:ea typeface="+mn-ea"/>
              </a:rPr>
              <a:t>4-bit</a:t>
            </a:r>
            <a:r>
              <a:rPr lang="zh-CN" altLang="en-US" sz="3200" b="1" dirty="0" smtClean="0">
                <a:solidFill>
                  <a:schemeClr val="accent2"/>
                </a:solidFill>
                <a:latin typeface="+mn-ea"/>
                <a:ea typeface="+mn-ea"/>
              </a:rPr>
              <a:t>寄存器</a:t>
            </a:r>
            <a:endParaRPr lang="zh-CN" altLang="en-US" sz="32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charset="-122"/>
              </a:rPr>
              <a:t>从右到左表示数据位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从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en-US" altLang="zh-CN" sz="2800" dirty="0">
                <a:ea typeface="宋体" charset="-122"/>
              </a:rPr>
              <a:t>0</a:t>
            </a:r>
            <a:r>
              <a:rPr lang="en-US" altLang="zh-CN" sz="2800" dirty="0" smtClean="0">
                <a:ea typeface="宋体" charset="-122"/>
              </a:rPr>
              <a:t>)</a:t>
            </a:r>
            <a:r>
              <a:rPr lang="zh-CN" altLang="en-US" sz="2800" dirty="0" smtClean="0">
                <a:ea typeface="宋体" charset="-122"/>
              </a:rPr>
              <a:t>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en-US" altLang="zh-CN" sz="2800" dirty="0">
                <a:ea typeface="宋体" charset="-122"/>
              </a:rPr>
              <a:t>n-1</a:t>
            </a:r>
            <a:r>
              <a:rPr lang="en-US" altLang="zh-CN" sz="2800" dirty="0" smtClean="0">
                <a:ea typeface="宋体" charset="-122"/>
              </a:rPr>
              <a:t>)</a:t>
            </a:r>
            <a:r>
              <a:rPr lang="zh-CN" altLang="en-US" sz="2800" dirty="0" smtClean="0">
                <a:ea typeface="宋体" charset="-122"/>
              </a:rPr>
              <a:t>位</a:t>
            </a:r>
            <a:endParaRPr lang="en-US" altLang="zh-CN" sz="2800" dirty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可使用位地址表示</a:t>
            </a:r>
            <a:endParaRPr lang="en-US" altLang="zh-CN" sz="2800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多位数据表示</a:t>
            </a:r>
            <a:endParaRPr lang="zh-CN" altLang="en-US" dirty="0">
              <a:latin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9592" y="2810858"/>
            <a:ext cx="6751637" cy="1866901"/>
            <a:chOff x="899592" y="2810858"/>
            <a:chExt cx="6751637" cy="1866901"/>
          </a:xfrm>
        </p:grpSpPr>
        <p:sp>
          <p:nvSpPr>
            <p:cNvPr id="415749" name="Text Box 4"/>
            <p:cNvSpPr txBox="1">
              <a:spLocks noChangeArrowheads="1"/>
            </p:cNvSpPr>
            <p:nvPr/>
          </p:nvSpPr>
          <p:spPr bwMode="auto">
            <a:xfrm>
              <a:off x="1890192" y="3028346"/>
              <a:ext cx="418147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200" baseline="0" dirty="0">
                  <a:solidFill>
                    <a:srgbClr val="FF0000"/>
                  </a:solidFill>
                  <a:latin typeface="Franklin Gothic Book" pitchFamily="34" charset="0"/>
                </a:rPr>
                <a:t>A =</a:t>
              </a:r>
              <a:r>
                <a:rPr lang="en-US" altLang="zh-CN" sz="3200" b="1" baseline="0" dirty="0">
                  <a:solidFill>
                    <a:srgbClr val="FF0000"/>
                  </a:solidFill>
                  <a:latin typeface="CourierPS" pitchFamily="49" charset="0"/>
                </a:rPr>
                <a:t> 0101001101010101</a:t>
              </a:r>
            </a:p>
          </p:txBody>
        </p:sp>
        <p:sp>
          <p:nvSpPr>
            <p:cNvPr id="415750" name="Line 5"/>
            <p:cNvSpPr>
              <a:spLocks noChangeShapeType="1"/>
            </p:cNvSpPr>
            <p:nvPr/>
          </p:nvSpPr>
          <p:spPr bwMode="auto">
            <a:xfrm>
              <a:off x="6050632" y="3485546"/>
              <a:ext cx="6096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1" name="Text Box 6"/>
            <p:cNvSpPr txBox="1">
              <a:spLocks noChangeArrowheads="1"/>
            </p:cNvSpPr>
            <p:nvPr/>
          </p:nvSpPr>
          <p:spPr bwMode="auto">
            <a:xfrm>
              <a:off x="5547792" y="4106259"/>
              <a:ext cx="210343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aseline="0" dirty="0">
                  <a:solidFill>
                    <a:srgbClr val="FF0000"/>
                  </a:solidFill>
                  <a:latin typeface="Franklin Gothic Book" pitchFamily="34" charset="0"/>
                </a:rPr>
                <a:t>A[2:0] =</a:t>
              </a:r>
              <a:r>
                <a:rPr lang="en-US" altLang="zh-CN" sz="2800" b="1" baseline="0" dirty="0">
                  <a:solidFill>
                    <a:srgbClr val="FF0000"/>
                  </a:solidFill>
                  <a:latin typeface="CourierPS" pitchFamily="49" charset="0"/>
                </a:rPr>
                <a:t> 101</a:t>
              </a:r>
            </a:p>
          </p:txBody>
        </p:sp>
        <p:sp>
          <p:nvSpPr>
            <p:cNvPr id="415752" name="Text Box 7"/>
            <p:cNvSpPr txBox="1">
              <a:spLocks noChangeArrowheads="1"/>
            </p:cNvSpPr>
            <p:nvPr/>
          </p:nvSpPr>
          <p:spPr bwMode="auto">
            <a:xfrm>
              <a:off x="899592" y="4153884"/>
              <a:ext cx="283051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aseline="0" dirty="0">
                  <a:solidFill>
                    <a:srgbClr val="FF0000"/>
                  </a:solidFill>
                  <a:latin typeface="Franklin Gothic Book" pitchFamily="34" charset="0"/>
                </a:rPr>
                <a:t>A[14:9] =</a:t>
              </a:r>
              <a:r>
                <a:rPr lang="en-US" altLang="zh-CN" sz="2800" b="1" baseline="0" dirty="0">
                  <a:solidFill>
                    <a:srgbClr val="FF0000"/>
                  </a:solidFill>
                  <a:latin typeface="CourierPS" pitchFamily="49" charset="0"/>
                </a:rPr>
                <a:t> 101001</a:t>
              </a:r>
            </a:p>
          </p:txBody>
        </p:sp>
        <p:sp>
          <p:nvSpPr>
            <p:cNvPr id="415753" name="Line 8"/>
            <p:cNvSpPr>
              <a:spLocks noChangeShapeType="1"/>
            </p:cNvSpPr>
            <p:nvPr/>
          </p:nvSpPr>
          <p:spPr bwMode="auto">
            <a:xfrm>
              <a:off x="3131840" y="3485546"/>
              <a:ext cx="12954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4" name="Line 9"/>
            <p:cNvSpPr>
              <a:spLocks noChangeShapeType="1"/>
            </p:cNvSpPr>
            <p:nvPr/>
          </p:nvSpPr>
          <p:spPr bwMode="auto">
            <a:xfrm>
              <a:off x="6372200" y="3573016"/>
              <a:ext cx="0" cy="457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5" name="Line 10"/>
            <p:cNvSpPr>
              <a:spLocks noChangeShapeType="1"/>
            </p:cNvSpPr>
            <p:nvPr/>
          </p:nvSpPr>
          <p:spPr bwMode="auto">
            <a:xfrm flipH="1">
              <a:off x="2499792" y="3572858"/>
              <a:ext cx="1143000" cy="609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6" name="Text Box 11"/>
            <p:cNvSpPr txBox="1">
              <a:spLocks noChangeArrowheads="1"/>
            </p:cNvSpPr>
            <p:nvPr/>
          </p:nvSpPr>
          <p:spPr bwMode="auto">
            <a:xfrm>
              <a:off x="6500292" y="2896583"/>
              <a:ext cx="304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aseline="0" dirty="0">
                  <a:solidFill>
                    <a:srgbClr val="FF0000"/>
                  </a:solidFill>
                  <a:latin typeface="Franklin Gothic Book" pitchFamily="34" charset="0"/>
                </a:rPr>
                <a:t>0</a:t>
              </a:r>
            </a:p>
          </p:txBody>
        </p:sp>
        <p:sp>
          <p:nvSpPr>
            <p:cNvPr id="415757" name="Text Box 12"/>
            <p:cNvSpPr txBox="1">
              <a:spLocks noChangeArrowheads="1"/>
            </p:cNvSpPr>
            <p:nvPr/>
          </p:nvSpPr>
          <p:spPr bwMode="auto">
            <a:xfrm>
              <a:off x="2669654" y="2810858"/>
              <a:ext cx="4222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aseline="0" dirty="0">
                  <a:solidFill>
                    <a:srgbClr val="FF0000"/>
                  </a:solidFill>
                  <a:latin typeface="Franklin Gothic Book" pitchFamily="34" charset="0"/>
                </a:rPr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sz="2800" dirty="0" smtClean="0">
                <a:latin typeface="+mn-ea"/>
              </a:rPr>
              <a:t>内存由一定数目的存储单元组成，其中每个存储单元可以被单独识别</a:t>
            </a:r>
            <a:r>
              <a:rPr lang="en-US" altLang="zh-CN" sz="2800" dirty="0" smtClean="0">
                <a:latin typeface="+mn-ea"/>
              </a:rPr>
              <a:t>(</a:t>
            </a:r>
            <a:r>
              <a:rPr lang="zh-CN" altLang="en-US" sz="2800" dirty="0" smtClean="0">
                <a:latin typeface="+mn-ea"/>
              </a:rPr>
              <a:t>具有唯一的地址</a:t>
            </a:r>
            <a:r>
              <a:rPr lang="en-US" altLang="zh-CN" sz="2800" dirty="0" smtClean="0">
                <a:latin typeface="+mn-ea"/>
              </a:rPr>
              <a:t>)</a:t>
            </a:r>
            <a:r>
              <a:rPr lang="zh-CN" altLang="en-US" sz="2800" dirty="0" smtClean="0">
                <a:latin typeface="+mn-ea"/>
              </a:rPr>
              <a:t>并存放一个数据。</a:t>
            </a:r>
            <a:endParaRPr lang="en-US" altLang="zh-CN" dirty="0">
              <a:latin typeface="+mn-ea"/>
            </a:endParaRPr>
          </a:p>
        </p:txBody>
      </p:sp>
      <p:sp>
        <p:nvSpPr>
          <p:cNvPr id="388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内存的概念</a:t>
            </a:r>
            <a:endParaRPr lang="en-US" altLang="zh-CN" dirty="0">
              <a:latin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72744" y="2635845"/>
            <a:ext cx="3543672" cy="3673475"/>
            <a:chOff x="4772744" y="2635845"/>
            <a:chExt cx="3543672" cy="367347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6487616" y="2635845"/>
              <a:ext cx="1828800" cy="2743200"/>
              <a:chOff x="3552" y="1488"/>
              <a:chExt cx="1152" cy="1728"/>
            </a:xfrm>
          </p:grpSpPr>
          <p:sp>
            <p:nvSpPr>
              <p:cNvPr id="388102" name="Rectangle 5"/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1152" cy="1728"/>
              </a:xfrm>
              <a:prstGeom prst="rect">
                <a:avLst/>
              </a:prstGeom>
              <a:noFill/>
              <a:ln w="28575">
                <a:solidFill>
                  <a:srgbClr val="CE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 baseline="0"/>
              </a:p>
            </p:txBody>
          </p:sp>
          <p:sp>
            <p:nvSpPr>
              <p:cNvPr id="388103" name="Line 6"/>
              <p:cNvSpPr>
                <a:spLocks noChangeShapeType="1"/>
              </p:cNvSpPr>
              <p:nvPr/>
            </p:nvSpPr>
            <p:spPr bwMode="auto">
              <a:xfrm>
                <a:off x="3552" y="1632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4" name="Line 7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5" name="Line 8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6" name="Line 9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7" name="Line 10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8" name="Line 11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9" name="Line 12"/>
              <p:cNvSpPr>
                <a:spLocks noChangeShapeType="1"/>
              </p:cNvSpPr>
              <p:nvPr/>
            </p:nvSpPr>
            <p:spPr bwMode="auto">
              <a:xfrm>
                <a:off x="3552" y="249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0" name="Line 13"/>
              <p:cNvSpPr>
                <a:spLocks noChangeShapeType="1"/>
              </p:cNvSpPr>
              <p:nvPr/>
            </p:nvSpPr>
            <p:spPr bwMode="auto">
              <a:xfrm>
                <a:off x="3552" y="2784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1" name="Line 14"/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2" name="Line 15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3" name="Text Box 16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212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50000"/>
                  </a:lnSpc>
                </a:pPr>
                <a:r>
                  <a:rPr lang="en-US" altLang="zh-CN" b="1" baseline="0">
                    <a:solidFill>
                      <a:srgbClr val="CE0000"/>
                    </a:solidFill>
                    <a:latin typeface="Franklin Gothic Book" pitchFamily="34" charset="0"/>
                  </a:rPr>
                  <a:t>•</a:t>
                </a:r>
              </a:p>
              <a:p>
                <a:pPr algn="ctr" eaLnBrk="0" hangingPunct="0">
                  <a:lnSpc>
                    <a:spcPct val="50000"/>
                  </a:lnSpc>
                </a:pPr>
                <a:r>
                  <a:rPr lang="en-US" altLang="zh-CN" b="1" baseline="0">
                    <a:solidFill>
                      <a:srgbClr val="CE0000"/>
                    </a:solidFill>
                    <a:latin typeface="Franklin Gothic Book" pitchFamily="34" charset="0"/>
                  </a:rPr>
                  <a:t>•</a:t>
                </a:r>
              </a:p>
              <a:p>
                <a:pPr algn="ctr" eaLnBrk="0" hangingPunct="0">
                  <a:lnSpc>
                    <a:spcPct val="50000"/>
                  </a:lnSpc>
                </a:pPr>
                <a:r>
                  <a:rPr lang="en-US" altLang="zh-CN" b="1" baseline="0">
                    <a:solidFill>
                      <a:srgbClr val="CE0000"/>
                    </a:solidFill>
                    <a:latin typeface="Franklin Gothic Book" pitchFamily="34" charset="0"/>
                  </a:rPr>
                  <a:t>•</a:t>
                </a:r>
              </a:p>
            </p:txBody>
          </p:sp>
        </p:grpSp>
        <p:sp>
          <p:nvSpPr>
            <p:cNvPr id="388114" name="AutoShape 17"/>
            <p:cNvSpPr>
              <a:spLocks/>
            </p:cNvSpPr>
            <p:nvPr/>
          </p:nvSpPr>
          <p:spPr bwMode="auto">
            <a:xfrm>
              <a:off x="5954216" y="2635845"/>
              <a:ext cx="381000" cy="2743200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 baseline="0"/>
            </a:p>
          </p:txBody>
        </p:sp>
        <p:sp>
          <p:nvSpPr>
            <p:cNvPr id="388115" name="AutoShape 18"/>
            <p:cNvSpPr>
              <a:spLocks/>
            </p:cNvSpPr>
            <p:nvPr/>
          </p:nvSpPr>
          <p:spPr bwMode="auto">
            <a:xfrm rot="5400000">
              <a:off x="7249616" y="4769445"/>
              <a:ext cx="304800" cy="18288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 baseline="0"/>
            </a:p>
          </p:txBody>
        </p:sp>
        <p:sp>
          <p:nvSpPr>
            <p:cNvPr id="388116" name="Text Box 19"/>
            <p:cNvSpPr txBox="1">
              <a:spLocks noChangeArrowheads="1"/>
            </p:cNvSpPr>
            <p:nvPr/>
          </p:nvSpPr>
          <p:spPr bwMode="auto">
            <a:xfrm>
              <a:off x="4772744" y="3630637"/>
              <a:ext cx="11874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2000" i="1" baseline="0" dirty="0"/>
                <a:t>k</a:t>
              </a:r>
              <a:r>
                <a:rPr lang="en-US" altLang="zh-CN" sz="2000" baseline="0" dirty="0"/>
                <a:t> = 2</a:t>
              </a:r>
              <a:r>
                <a:rPr lang="en-US" altLang="zh-CN" sz="2000" i="1" baseline="30000" dirty="0"/>
                <a:t>n</a:t>
              </a:r>
            </a:p>
            <a:p>
              <a:pPr algn="r" eaLnBrk="0" hangingPunct="0"/>
              <a:r>
                <a:rPr lang="en-US" altLang="zh-CN" sz="2000" baseline="0" dirty="0"/>
                <a:t>locations</a:t>
              </a:r>
            </a:p>
          </p:txBody>
        </p:sp>
        <p:sp>
          <p:nvSpPr>
            <p:cNvPr id="388117" name="Text Box 20"/>
            <p:cNvSpPr txBox="1">
              <a:spLocks noChangeArrowheads="1"/>
            </p:cNvSpPr>
            <p:nvPr/>
          </p:nvSpPr>
          <p:spPr bwMode="auto">
            <a:xfrm>
              <a:off x="6936879" y="5912445"/>
              <a:ext cx="8604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i="1" baseline="0"/>
                <a:t>m</a:t>
              </a:r>
              <a:r>
                <a:rPr lang="en-US" altLang="zh-CN" sz="2000" baseline="0"/>
                <a:t> bits</a:t>
              </a:r>
            </a:p>
          </p:txBody>
        </p:sp>
      </p:grpSp>
      <p:sp>
        <p:nvSpPr>
          <p:cNvPr id="388118" name="Text Box 21"/>
          <p:cNvSpPr txBox="1">
            <a:spLocks noChangeArrowheads="1"/>
          </p:cNvSpPr>
          <p:nvPr/>
        </p:nvSpPr>
        <p:spPr bwMode="auto">
          <a:xfrm>
            <a:off x="899592" y="3212976"/>
            <a:ext cx="389722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baseline="0" dirty="0">
                <a:solidFill>
                  <a:schemeClr val="accent2"/>
                </a:solidFill>
                <a:latin typeface="+mn-ea"/>
                <a:ea typeface="+mn-ea"/>
              </a:rPr>
              <a:t>寻址空间</a:t>
            </a:r>
            <a:r>
              <a:rPr lang="en-US" altLang="zh-CN" sz="2400" b="1" baseline="0" dirty="0" smtClean="0">
                <a:latin typeface="+mn-ea"/>
                <a:ea typeface="+mn-ea"/>
              </a:rPr>
              <a:t>:</a:t>
            </a:r>
          </a:p>
          <a:p>
            <a:pPr eaLnBrk="0" hangingPunct="0"/>
            <a:r>
              <a:rPr lang="zh-CN" altLang="en-US" sz="2400" b="1" baseline="0" dirty="0" smtClean="0">
                <a:latin typeface="+mn-ea"/>
                <a:ea typeface="+mn-ea"/>
              </a:rPr>
              <a:t>可</a:t>
            </a:r>
            <a:r>
              <a:rPr lang="zh-CN" altLang="en-US" sz="2400" b="1" baseline="0" dirty="0">
                <a:latin typeface="+mn-ea"/>
                <a:ea typeface="+mn-ea"/>
              </a:rPr>
              <a:t>独立识别的存储单元总数</a:t>
            </a:r>
            <a:endParaRPr lang="en-US" altLang="zh-CN" sz="2400" b="1" baseline="0" dirty="0">
              <a:latin typeface="+mn-ea"/>
              <a:ea typeface="+mn-ea"/>
            </a:endParaRPr>
          </a:p>
          <a:p>
            <a:pPr eaLnBrk="0" hangingPunct="0"/>
            <a:r>
              <a:rPr lang="zh-CN" altLang="en-US" sz="2400" b="1" baseline="0" dirty="0">
                <a:latin typeface="+mn-ea"/>
                <a:ea typeface="+mn-ea"/>
              </a:rPr>
              <a:t>（通常为</a:t>
            </a:r>
            <a:r>
              <a:rPr lang="en-US" altLang="zh-CN" sz="2400" b="1" baseline="0" dirty="0">
                <a:latin typeface="+mn-ea"/>
                <a:ea typeface="+mn-ea"/>
              </a:rPr>
              <a:t>2</a:t>
            </a:r>
            <a:r>
              <a:rPr lang="zh-CN" altLang="en-US" sz="2400" b="1" baseline="0" dirty="0">
                <a:latin typeface="+mn-ea"/>
                <a:ea typeface="+mn-ea"/>
              </a:rPr>
              <a:t>的整数次幂）</a:t>
            </a:r>
            <a:endParaRPr lang="en-US" altLang="zh-CN" sz="2400" b="1" baseline="0" dirty="0">
              <a:latin typeface="+mn-ea"/>
              <a:ea typeface="+mn-ea"/>
            </a:endParaRPr>
          </a:p>
        </p:txBody>
      </p:sp>
      <p:sp>
        <p:nvSpPr>
          <p:cNvPr id="388119" name="Text Box 22"/>
          <p:cNvSpPr txBox="1">
            <a:spLocks noChangeArrowheads="1"/>
          </p:cNvSpPr>
          <p:nvPr/>
        </p:nvSpPr>
        <p:spPr bwMode="auto">
          <a:xfrm>
            <a:off x="899592" y="4820959"/>
            <a:ext cx="498245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baseline="0" dirty="0">
                <a:solidFill>
                  <a:schemeClr val="accent2"/>
                </a:solidFill>
                <a:latin typeface="+mn-ea"/>
                <a:ea typeface="+mn-ea"/>
              </a:rPr>
              <a:t>寻址能力</a:t>
            </a:r>
            <a:r>
              <a:rPr lang="en-US" altLang="zh-CN" sz="2400" b="1" baseline="0" dirty="0">
                <a:latin typeface="+mn-ea"/>
                <a:ea typeface="+mn-ea"/>
              </a:rPr>
              <a:t>:</a:t>
            </a:r>
          </a:p>
          <a:p>
            <a:pPr eaLnBrk="0" hangingPunct="0"/>
            <a:r>
              <a:rPr lang="zh-CN" altLang="en-US" sz="2400" b="1" baseline="0" dirty="0">
                <a:latin typeface="+mn-ea"/>
                <a:ea typeface="+mn-ea"/>
              </a:rPr>
              <a:t>每个内存存储单元中包含的</a:t>
            </a:r>
            <a:r>
              <a:rPr lang="en-US" altLang="zh-CN" sz="2400" b="1" baseline="0" dirty="0">
                <a:latin typeface="+mn-ea"/>
                <a:ea typeface="+mn-ea"/>
              </a:rPr>
              <a:t>bit</a:t>
            </a:r>
            <a:r>
              <a:rPr lang="zh-CN" altLang="en-US" sz="2400" b="1" baseline="0" dirty="0">
                <a:latin typeface="+mn-ea"/>
                <a:ea typeface="+mn-ea"/>
              </a:rPr>
              <a:t>数目</a:t>
            </a:r>
            <a:endParaRPr lang="en-US" altLang="zh-CN" sz="2400" b="1" baseline="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b="1" baseline="0" dirty="0">
                <a:latin typeface="+mn-ea"/>
                <a:ea typeface="+mn-ea"/>
              </a:rPr>
              <a:t>(</a:t>
            </a:r>
            <a:r>
              <a:rPr lang="zh-CN" altLang="en-US" sz="2400" b="1" baseline="0" dirty="0">
                <a:latin typeface="+mn-ea"/>
                <a:ea typeface="+mn-ea"/>
              </a:rPr>
              <a:t>例如：每个位置存取一个字节</a:t>
            </a:r>
            <a:r>
              <a:rPr lang="en-US" altLang="zh-CN" sz="2400" b="1" baseline="0" dirty="0"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3" name="Picture 19" descr="ch03-mem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371600"/>
            <a:ext cx="5594350" cy="518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2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2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 x </a:t>
            </a:r>
            <a:r>
              <a:rPr lang="en-US" altLang="zh-CN" dirty="0" smtClean="0">
                <a:ea typeface="宋体" charset="-122"/>
              </a:rPr>
              <a:t>3-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bit</a:t>
            </a:r>
            <a:r>
              <a:rPr lang="zh-CN" altLang="en-US" dirty="0" smtClean="0">
                <a:ea typeface="宋体" charset="-122"/>
              </a:rPr>
              <a:t>内存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89125" name="Rectangle 4"/>
          <p:cNvSpPr>
            <a:spLocks noChangeArrowheads="1"/>
          </p:cNvSpPr>
          <p:nvPr/>
        </p:nvSpPr>
        <p:spPr bwMode="auto">
          <a:xfrm>
            <a:off x="1938338" y="1676400"/>
            <a:ext cx="476250" cy="388620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2400" baseline="0"/>
          </a:p>
        </p:txBody>
      </p:sp>
      <p:sp>
        <p:nvSpPr>
          <p:cNvPr id="389126" name="Text Box 5"/>
          <p:cNvSpPr txBox="1">
            <a:spLocks noChangeArrowheads="1"/>
          </p:cNvSpPr>
          <p:nvPr/>
        </p:nvSpPr>
        <p:spPr bwMode="auto">
          <a:xfrm>
            <a:off x="1181107" y="5791200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地址译码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27" name="Line 6"/>
          <p:cNvSpPr>
            <a:spLocks noChangeShapeType="1"/>
          </p:cNvSpPr>
          <p:nvPr/>
        </p:nvSpPr>
        <p:spPr bwMode="auto">
          <a:xfrm flipV="1">
            <a:off x="1785938" y="5562600"/>
            <a:ext cx="152400" cy="3048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8" name="Text Box 7"/>
          <p:cNvSpPr txBox="1">
            <a:spLocks noChangeArrowheads="1"/>
          </p:cNvSpPr>
          <p:nvPr/>
        </p:nvSpPr>
        <p:spPr bwMode="auto">
          <a:xfrm>
            <a:off x="3054691" y="1143000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字选择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29" name="Line 8"/>
          <p:cNvSpPr>
            <a:spLocks noChangeShapeType="1"/>
          </p:cNvSpPr>
          <p:nvPr/>
        </p:nvSpPr>
        <p:spPr bwMode="auto">
          <a:xfrm flipH="1">
            <a:off x="4675188" y="1447800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0" name="Text Box 9"/>
          <p:cNvSpPr txBox="1">
            <a:spLocks noChangeArrowheads="1"/>
          </p:cNvSpPr>
          <p:nvPr/>
        </p:nvSpPr>
        <p:spPr bwMode="auto">
          <a:xfrm>
            <a:off x="4464057" y="1066800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字写使能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1" name="Line 10"/>
          <p:cNvSpPr>
            <a:spLocks noChangeShapeType="1"/>
          </p:cNvSpPr>
          <p:nvPr/>
        </p:nvSpPr>
        <p:spPr bwMode="auto">
          <a:xfrm flipH="1">
            <a:off x="3111500" y="1447800"/>
            <a:ext cx="198438" cy="407988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2" name="Text Box 11"/>
          <p:cNvSpPr txBox="1">
            <a:spLocks noChangeArrowheads="1"/>
          </p:cNvSpPr>
          <p:nvPr/>
        </p:nvSpPr>
        <p:spPr bwMode="auto">
          <a:xfrm>
            <a:off x="646781" y="1295400"/>
            <a:ext cx="649537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地址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3" name="Text Box 12"/>
          <p:cNvSpPr txBox="1">
            <a:spLocks noChangeArrowheads="1"/>
          </p:cNvSpPr>
          <p:nvPr/>
        </p:nvSpPr>
        <p:spPr bwMode="auto">
          <a:xfrm>
            <a:off x="394039" y="1905000"/>
            <a:ext cx="881972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写使能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4" name="Text Box 13"/>
          <p:cNvSpPr txBox="1">
            <a:spLocks noChangeArrowheads="1"/>
          </p:cNvSpPr>
          <p:nvPr/>
        </p:nvSpPr>
        <p:spPr bwMode="auto">
          <a:xfrm>
            <a:off x="6586538" y="1181100"/>
            <a:ext cx="1513854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输入数据位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5" name="Text Box 14"/>
          <p:cNvSpPr txBox="1">
            <a:spLocks noChangeArrowheads="1"/>
          </p:cNvSpPr>
          <p:nvPr/>
        </p:nvSpPr>
        <p:spPr bwMode="auto">
          <a:xfrm>
            <a:off x="2333303" y="6324600"/>
            <a:ext cx="1346844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输出数据位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6" name="Line 15"/>
          <p:cNvSpPr>
            <a:spLocks noChangeShapeType="1"/>
          </p:cNvSpPr>
          <p:nvPr/>
        </p:nvSpPr>
        <p:spPr bwMode="auto">
          <a:xfrm>
            <a:off x="1481138" y="1447800"/>
            <a:ext cx="3810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7" name="Line 16"/>
          <p:cNvSpPr>
            <a:spLocks noChangeShapeType="1"/>
          </p:cNvSpPr>
          <p:nvPr/>
        </p:nvSpPr>
        <p:spPr bwMode="auto">
          <a:xfrm flipV="1">
            <a:off x="1176338" y="1803400"/>
            <a:ext cx="584200" cy="4064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8" name="Line 17"/>
          <p:cNvSpPr>
            <a:spLocks noChangeShapeType="1"/>
          </p:cNvSpPr>
          <p:nvPr/>
        </p:nvSpPr>
        <p:spPr bwMode="auto">
          <a:xfrm flipH="1">
            <a:off x="6053138" y="1447800"/>
            <a:ext cx="5334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9" name="Line 18"/>
          <p:cNvSpPr>
            <a:spLocks noChangeShapeType="1"/>
          </p:cNvSpPr>
          <p:nvPr/>
        </p:nvSpPr>
        <p:spPr bwMode="auto">
          <a:xfrm flipV="1">
            <a:off x="3614738" y="6477000"/>
            <a:ext cx="4572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This is a not the way actual memory is implemented.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fewer </a:t>
            </a:r>
            <a:r>
              <a:rPr lang="en-US" altLang="zh-CN" dirty="0">
                <a:ea typeface="宋体" charset="-122"/>
              </a:rPr>
              <a:t>transistors, much more </a:t>
            </a:r>
            <a:r>
              <a:rPr lang="en-US" altLang="zh-CN" dirty="0" smtClean="0">
                <a:ea typeface="宋体" charset="-122"/>
              </a:rPr>
              <a:t>dense,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relies </a:t>
            </a:r>
            <a:r>
              <a:rPr lang="en-US" altLang="zh-CN" dirty="0">
                <a:ea typeface="宋体" charset="-122"/>
              </a:rPr>
              <a:t>on electrical properties</a:t>
            </a:r>
          </a:p>
          <a:p>
            <a:r>
              <a:rPr lang="en-US" altLang="zh-CN" dirty="0">
                <a:ea typeface="宋体" charset="-122"/>
              </a:rPr>
              <a:t>But the logical structure is very similar.</a:t>
            </a:r>
          </a:p>
          <a:p>
            <a:pPr lvl="1"/>
            <a:r>
              <a:rPr lang="en-US" altLang="zh-CN" dirty="0">
                <a:ea typeface="宋体" charset="-122"/>
              </a:rPr>
              <a:t>address decoder</a:t>
            </a:r>
          </a:p>
          <a:p>
            <a:pPr lvl="1"/>
            <a:r>
              <a:rPr lang="en-US" altLang="zh-CN" dirty="0">
                <a:ea typeface="宋体" charset="-122"/>
              </a:rPr>
              <a:t>word select line</a:t>
            </a:r>
          </a:p>
          <a:p>
            <a:pPr lvl="1"/>
            <a:r>
              <a:rPr lang="en-US" altLang="zh-CN" dirty="0">
                <a:ea typeface="宋体" charset="-122"/>
              </a:rPr>
              <a:t>word write enable</a:t>
            </a:r>
          </a:p>
          <a:p>
            <a:r>
              <a:rPr lang="en-US" altLang="zh-CN" dirty="0">
                <a:ea typeface="宋体" charset="-122"/>
              </a:rPr>
              <a:t>Two basic kinds  of </a:t>
            </a:r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RAM</a:t>
            </a:r>
            <a:r>
              <a:rPr lang="en-US" altLang="zh-CN" dirty="0">
                <a:ea typeface="宋体" charset="-122"/>
              </a:rPr>
              <a:t> (Random Access Memory)</a:t>
            </a:r>
          </a:p>
          <a:p>
            <a:pPr lvl="1"/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Static RAM</a:t>
            </a:r>
            <a:r>
              <a:rPr lang="en-US" altLang="zh-CN" dirty="0">
                <a:ea typeface="宋体" charset="-122"/>
              </a:rPr>
              <a:t> (SRAM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fast</a:t>
            </a:r>
            <a:r>
              <a:rPr lang="en-US" altLang="zh-CN" dirty="0">
                <a:ea typeface="宋体" charset="-122"/>
              </a:rPr>
              <a:t>, maintains data as long as power </a:t>
            </a:r>
            <a:r>
              <a:rPr lang="en-US" altLang="zh-CN" dirty="0" smtClean="0">
                <a:ea typeface="宋体" charset="-122"/>
              </a:rPr>
              <a:t>applied</a:t>
            </a:r>
          </a:p>
          <a:p>
            <a:pPr lvl="1"/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Dynamic </a:t>
            </a:r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RAM</a:t>
            </a:r>
            <a:r>
              <a:rPr lang="en-US" altLang="zh-CN" dirty="0">
                <a:ea typeface="宋体" charset="-122"/>
              </a:rPr>
              <a:t> (DRAM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slower </a:t>
            </a:r>
            <a:r>
              <a:rPr lang="en-US" altLang="zh-CN" dirty="0">
                <a:ea typeface="宋体" charset="-122"/>
              </a:rPr>
              <a:t>but denser, bit storage decays – must be periodically refreshed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对内存的更多了解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852612" y="5877272"/>
            <a:ext cx="5666936" cy="379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ea typeface="宋体" charset="-122"/>
              </a:rPr>
              <a:t>Also, non-volatile memories: ROM, PROM, flash,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时序电路</a:t>
            </a:r>
            <a:endParaRPr lang="zh-CN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1560" y="2192189"/>
            <a:ext cx="6638251" cy="2820987"/>
            <a:chOff x="765909" y="1492722"/>
            <a:chExt cx="6638251" cy="2820987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2495550" y="1492722"/>
              <a:ext cx="3043238" cy="2820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>
                <a:latin typeface="+mn-ea"/>
                <a:ea typeface="+mn-ea"/>
              </a:endParaRP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462377" y="1588730"/>
              <a:ext cx="11079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i="1" baseline="0" dirty="0" smtClean="0">
                  <a:latin typeface="+mn-ea"/>
                  <a:ea typeface="+mn-ea"/>
                </a:rPr>
                <a:t>状态机</a:t>
              </a:r>
              <a:endParaRPr lang="en-US" altLang="zh-CN" sz="2400" i="1" baseline="0" dirty="0">
                <a:latin typeface="+mn-ea"/>
                <a:ea typeface="+mn-ea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173413" y="2184872"/>
              <a:ext cx="1685925" cy="78263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组合逻辑</a:t>
              </a:r>
              <a:endParaRPr lang="en-US" altLang="zh-CN" sz="2400" baseline="0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电路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173413" y="3251672"/>
              <a:ext cx="1685925" cy="7826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solidFill>
                    <a:srgbClr val="FF0000"/>
                  </a:solidFill>
                  <a:latin typeface="+mn-ea"/>
                  <a:ea typeface="+mn-ea"/>
                </a:rPr>
                <a:t>存储单元</a:t>
              </a:r>
              <a:endParaRPr lang="en-US" altLang="zh-CN" sz="2400" baseline="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765909" y="211819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>
                  <a:latin typeface="+mn-ea"/>
                  <a:ea typeface="+mn-ea"/>
                </a:rPr>
                <a:t>输入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6603940" y="2118197"/>
              <a:ext cx="800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输出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74942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86727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cxnSp>
          <p:nvCxnSpPr>
            <p:cNvPr id="11" name="AutoShape 15"/>
            <p:cNvCxnSpPr>
              <a:cxnSpLocks noChangeShapeType="1"/>
              <a:stCxn id="5" idx="3"/>
              <a:endCxn id="6" idx="3"/>
            </p:cNvCxnSpPr>
            <p:nvPr/>
          </p:nvCxnSpPr>
          <p:spPr bwMode="auto">
            <a:xfrm>
              <a:off x="4868863" y="2576984"/>
              <a:ext cx="1587" cy="1066800"/>
            </a:xfrm>
            <a:prstGeom prst="bentConnector3">
              <a:avLst>
                <a:gd name="adj1" fmla="val 15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6"/>
            <p:cNvCxnSpPr>
              <a:cxnSpLocks noChangeShapeType="1"/>
              <a:stCxn id="6" idx="1"/>
              <a:endCxn id="5" idx="1"/>
            </p:cNvCxnSpPr>
            <p:nvPr/>
          </p:nvCxnSpPr>
          <p:spPr bwMode="auto">
            <a:xfrm rot="10800000" flipH="1">
              <a:off x="3163888" y="2576984"/>
              <a:ext cx="1587" cy="1066800"/>
            </a:xfrm>
            <a:prstGeom prst="bentConnector3">
              <a:avLst>
                <a:gd name="adj1" fmla="val -1710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dirty="0" smtClean="0">
                <a:ea typeface="宋体" charset="-122"/>
              </a:rPr>
              <a:t>两类密码锁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94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时序与组合</a:t>
            </a:r>
            <a:endParaRPr lang="en-US" altLang="zh-CN" dirty="0">
              <a:latin typeface="+mj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00175" y="2598738"/>
            <a:ext cx="2181225" cy="936625"/>
            <a:chOff x="386" y="1349"/>
            <a:chExt cx="1374" cy="590"/>
          </a:xfrm>
        </p:grpSpPr>
        <p:sp>
          <p:nvSpPr>
            <p:cNvPr id="394246" name="AutoShape 10"/>
            <p:cNvSpPr>
              <a:spLocks noChangeArrowheads="1"/>
            </p:cNvSpPr>
            <p:nvPr/>
          </p:nvSpPr>
          <p:spPr bwMode="auto">
            <a:xfrm>
              <a:off x="386" y="1349"/>
              <a:ext cx="1374" cy="387"/>
            </a:xfrm>
            <a:prstGeom prst="roundRect">
              <a:avLst>
                <a:gd name="adj" fmla="val 35389"/>
              </a:avLst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  <p:sp>
          <p:nvSpPr>
            <p:cNvPr id="394247" name="Rectangle 4"/>
            <p:cNvSpPr>
              <a:spLocks noChangeArrowheads="1"/>
            </p:cNvSpPr>
            <p:nvPr/>
          </p:nvSpPr>
          <p:spPr bwMode="auto">
            <a:xfrm>
              <a:off x="551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/>
                <a:t>4</a:t>
              </a:r>
            </a:p>
          </p:txBody>
        </p:sp>
        <p:sp>
          <p:nvSpPr>
            <p:cNvPr id="394248" name="Rectangle 5"/>
            <p:cNvSpPr>
              <a:spLocks noChangeArrowheads="1"/>
            </p:cNvSpPr>
            <p:nvPr/>
          </p:nvSpPr>
          <p:spPr bwMode="auto">
            <a:xfrm>
              <a:off x="812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/>
                <a:t>1</a:t>
              </a:r>
            </a:p>
          </p:txBody>
        </p:sp>
        <p:sp>
          <p:nvSpPr>
            <p:cNvPr id="394249" name="Rectangle 6"/>
            <p:cNvSpPr>
              <a:spLocks noChangeArrowheads="1"/>
            </p:cNvSpPr>
            <p:nvPr/>
          </p:nvSpPr>
          <p:spPr bwMode="auto">
            <a:xfrm>
              <a:off x="1081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 dirty="0"/>
                <a:t>8</a:t>
              </a:r>
            </a:p>
          </p:txBody>
        </p:sp>
        <p:sp>
          <p:nvSpPr>
            <p:cNvPr id="394250" name="Rectangle 7"/>
            <p:cNvSpPr>
              <a:spLocks noChangeArrowheads="1"/>
            </p:cNvSpPr>
            <p:nvPr/>
          </p:nvSpPr>
          <p:spPr bwMode="auto">
            <a:xfrm>
              <a:off x="1342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 dirty="0"/>
                <a:t>4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34100" y="1817688"/>
            <a:ext cx="1136650" cy="1838325"/>
            <a:chOff x="3390" y="1078"/>
            <a:chExt cx="716" cy="1158"/>
          </a:xfrm>
        </p:grpSpPr>
        <p:sp>
          <p:nvSpPr>
            <p:cNvPr id="394252" name="AutoShape 14"/>
            <p:cNvSpPr>
              <a:spLocks noChangeArrowheads="1"/>
            </p:cNvSpPr>
            <p:nvPr/>
          </p:nvSpPr>
          <p:spPr bwMode="auto">
            <a:xfrm>
              <a:off x="3547" y="1078"/>
              <a:ext cx="403" cy="7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390" y="1514"/>
              <a:ext cx="716" cy="716"/>
              <a:chOff x="3390" y="1514"/>
              <a:chExt cx="716" cy="716"/>
            </a:xfrm>
          </p:grpSpPr>
          <p:sp>
            <p:nvSpPr>
              <p:cNvPr id="394254" name="Oval 11"/>
              <p:cNvSpPr>
                <a:spLocks noChangeArrowheads="1"/>
              </p:cNvSpPr>
              <p:nvPr/>
            </p:nvSpPr>
            <p:spPr bwMode="auto">
              <a:xfrm>
                <a:off x="3390" y="1514"/>
                <a:ext cx="716" cy="7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  <p:sp>
            <p:nvSpPr>
              <p:cNvPr id="394255" name="Oval 12"/>
              <p:cNvSpPr>
                <a:spLocks noChangeArrowheads="1"/>
              </p:cNvSpPr>
              <p:nvPr/>
            </p:nvSpPr>
            <p:spPr bwMode="auto">
              <a:xfrm>
                <a:off x="3612" y="173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</p:grpSp>
        <p:sp>
          <p:nvSpPr>
            <p:cNvPr id="394256" name="Text Box 16"/>
            <p:cNvSpPr txBox="1">
              <a:spLocks noChangeArrowheads="1"/>
            </p:cNvSpPr>
            <p:nvPr/>
          </p:nvSpPr>
          <p:spPr bwMode="auto">
            <a:xfrm>
              <a:off x="3619" y="153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 dirty="0"/>
                <a:t>30</a:t>
              </a:r>
            </a:p>
          </p:txBody>
        </p:sp>
        <p:sp>
          <p:nvSpPr>
            <p:cNvPr id="394257" name="Text Box 17"/>
            <p:cNvSpPr txBox="1">
              <a:spLocks noChangeArrowheads="1"/>
            </p:cNvSpPr>
            <p:nvPr/>
          </p:nvSpPr>
          <p:spPr bwMode="auto">
            <a:xfrm>
              <a:off x="3619" y="202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15</a:t>
              </a:r>
            </a:p>
          </p:txBody>
        </p:sp>
        <p:sp>
          <p:nvSpPr>
            <p:cNvPr id="394258" name="Text Box 18"/>
            <p:cNvSpPr txBox="1">
              <a:spLocks noChangeArrowheads="1"/>
            </p:cNvSpPr>
            <p:nvPr/>
          </p:nvSpPr>
          <p:spPr bwMode="auto">
            <a:xfrm>
              <a:off x="3884" y="165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5</a:t>
              </a:r>
            </a:p>
          </p:txBody>
        </p:sp>
        <p:sp>
          <p:nvSpPr>
            <p:cNvPr id="394259" name="Text Box 19"/>
            <p:cNvSpPr txBox="1">
              <a:spLocks noChangeArrowheads="1"/>
            </p:cNvSpPr>
            <p:nvPr/>
          </p:nvSpPr>
          <p:spPr bwMode="auto">
            <a:xfrm>
              <a:off x="3830" y="189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10</a:t>
              </a:r>
            </a:p>
          </p:txBody>
        </p:sp>
        <p:sp>
          <p:nvSpPr>
            <p:cNvPr id="394260" name="Text Box 20"/>
            <p:cNvSpPr txBox="1">
              <a:spLocks noChangeArrowheads="1"/>
            </p:cNvSpPr>
            <p:nvPr/>
          </p:nvSpPr>
          <p:spPr bwMode="auto">
            <a:xfrm>
              <a:off x="3399" y="189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20</a:t>
              </a:r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3396" y="165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25</a:t>
              </a:r>
            </a:p>
          </p:txBody>
        </p:sp>
        <p:sp>
          <p:nvSpPr>
            <p:cNvPr id="394262" name="Line 22"/>
            <p:cNvSpPr>
              <a:spLocks noChangeShapeType="1"/>
            </p:cNvSpPr>
            <p:nvPr/>
          </p:nvSpPr>
          <p:spPr bwMode="auto">
            <a:xfrm flipV="1">
              <a:off x="3662" y="1794"/>
              <a:ext cx="173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94263" name="Text Box 24"/>
          <p:cNvSpPr txBox="1">
            <a:spLocks noChangeArrowheads="1"/>
          </p:cNvSpPr>
          <p:nvPr/>
        </p:nvSpPr>
        <p:spPr bwMode="auto">
          <a:xfrm>
            <a:off x="547688" y="3925888"/>
            <a:ext cx="281679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 baseline="0" dirty="0">
                <a:solidFill>
                  <a:srgbClr val="CE0000"/>
                </a:solidFill>
              </a:rPr>
              <a:t>组</a:t>
            </a:r>
            <a:r>
              <a:rPr lang="zh-CN" altLang="en-US" b="1" baseline="0" dirty="0" smtClean="0">
                <a:solidFill>
                  <a:srgbClr val="CE0000"/>
                </a:solidFill>
              </a:rPr>
              <a:t>合：</a:t>
            </a:r>
            <a:endParaRPr lang="en-US" altLang="zh-CN" sz="2400" b="1" baseline="0" dirty="0">
              <a:solidFill>
                <a:srgbClr val="CE0000"/>
              </a:solidFill>
            </a:endParaRPr>
          </a:p>
          <a:p>
            <a:r>
              <a:rPr lang="zh-CN" altLang="en-US" sz="2400" baseline="0" dirty="0" smtClean="0"/>
              <a:t>数值正确即可开锁</a:t>
            </a:r>
            <a:r>
              <a:rPr lang="en-US" altLang="zh-CN" sz="2400" baseline="0" dirty="0" smtClean="0"/>
              <a:t>.</a:t>
            </a:r>
            <a:endParaRPr lang="en-US" altLang="zh-CN" sz="2400" baseline="0" dirty="0"/>
          </a:p>
        </p:txBody>
      </p:sp>
      <p:sp>
        <p:nvSpPr>
          <p:cNvPr id="394264" name="Text Box 25"/>
          <p:cNvSpPr txBox="1">
            <a:spLocks noChangeArrowheads="1"/>
          </p:cNvSpPr>
          <p:nvPr/>
        </p:nvSpPr>
        <p:spPr bwMode="auto">
          <a:xfrm>
            <a:off x="5037138" y="3925888"/>
            <a:ext cx="406553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baseline="0" dirty="0" smtClean="0">
                <a:solidFill>
                  <a:srgbClr val="CE0000"/>
                </a:solidFill>
              </a:rPr>
              <a:t>时序：</a:t>
            </a:r>
            <a:endParaRPr lang="en-US" altLang="zh-CN" sz="2400" b="1" baseline="0" dirty="0">
              <a:solidFill>
                <a:srgbClr val="CE0000"/>
              </a:solidFill>
            </a:endParaRPr>
          </a:p>
          <a:p>
            <a:r>
              <a:rPr lang="zh-CN" altLang="en-US" sz="2400" baseline="0" dirty="0" smtClean="0"/>
              <a:t>数值和顺序都正确才能开锁</a:t>
            </a:r>
            <a:r>
              <a:rPr lang="en-US" altLang="zh-CN" sz="2400" baseline="0" dirty="0" smtClean="0"/>
              <a:t>.</a:t>
            </a:r>
            <a:endParaRPr lang="en-US" altLang="zh-CN" sz="2400" baseline="0" dirty="0"/>
          </a:p>
        </p:txBody>
      </p:sp>
    </p:spTree>
    <p:extLst>
      <p:ext uri="{BB962C8B-B14F-4D97-AF65-F5344CB8AC3E}">
        <p14:creationId xmlns:p14="http://schemas.microsoft.com/office/powerpoint/2010/main" val="6378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zh-CN" altLang="en-US" sz="2800" dirty="0">
                <a:ea typeface="宋体" charset="-122"/>
              </a:rPr>
              <a:t>密码锁的</a:t>
            </a:r>
            <a:r>
              <a:rPr lang="en-US" altLang="zh-CN" sz="2800" dirty="0">
                <a:ea typeface="宋体" charset="-122"/>
              </a:rPr>
              <a:t>4</a:t>
            </a:r>
            <a:r>
              <a:rPr lang="zh-CN" altLang="en-US" sz="2800" dirty="0">
                <a:ea typeface="宋体" charset="-122"/>
              </a:rPr>
              <a:t>种状态，以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A-D</a:t>
            </a:r>
            <a:r>
              <a:rPr lang="zh-CN" altLang="en-US" sz="2800" dirty="0">
                <a:ea typeface="宋体" charset="-122"/>
              </a:rPr>
              <a:t>表示：</a:t>
            </a:r>
            <a:r>
              <a:rPr lang="en-US" altLang="zh-CN" sz="2800" dirty="0">
                <a:ea typeface="宋体" charset="-122"/>
              </a:rPr>
              <a:t/>
            </a:r>
            <a:br>
              <a:rPr lang="en-US" altLang="zh-CN" sz="2800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A:</a:t>
            </a:r>
            <a:r>
              <a:rPr lang="en-US" altLang="zh-CN" sz="2400" dirty="0">
                <a:ea typeface="宋体" charset="-122"/>
              </a:rPr>
              <a:t> 	</a:t>
            </a:r>
            <a:r>
              <a:rPr lang="zh-CN" altLang="en-US" sz="2400" dirty="0" smtClean="0">
                <a:ea typeface="宋体" charset="-122"/>
              </a:rPr>
              <a:t>闭锁状态，且无外部操作。</a:t>
            </a:r>
            <a:endParaRPr lang="en-US" altLang="zh-CN" sz="24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B:</a:t>
            </a:r>
            <a:r>
              <a:rPr lang="en-US" altLang="zh-CN" sz="2400" dirty="0">
                <a:ea typeface="宋体" charset="-122"/>
              </a:rPr>
              <a:t>	</a:t>
            </a:r>
            <a:r>
              <a:rPr lang="zh-CN" altLang="en-US" sz="2400" dirty="0" smtClean="0">
                <a:ea typeface="宋体" charset="-122"/>
              </a:rPr>
              <a:t>闭锁状态，刚完成</a:t>
            </a:r>
            <a:r>
              <a:rPr lang="en-US" altLang="zh-CN" sz="2400" dirty="0" smtClean="0">
                <a:ea typeface="宋体" charset="-122"/>
              </a:rPr>
              <a:t>R13</a:t>
            </a:r>
            <a:r>
              <a:rPr lang="zh-CN" altLang="en-US" sz="2400" dirty="0" smtClean="0">
                <a:ea typeface="宋体" charset="-122"/>
              </a:rPr>
              <a:t>操作。</a:t>
            </a:r>
            <a:endParaRPr lang="en-US" altLang="zh-CN" sz="24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C:</a:t>
            </a:r>
            <a:r>
              <a:rPr lang="en-US" altLang="zh-CN" sz="2400" dirty="0">
                <a:ea typeface="宋体" charset="-122"/>
              </a:rPr>
              <a:t>	</a:t>
            </a:r>
            <a:r>
              <a:rPr lang="zh-CN" altLang="en-US" sz="2400" dirty="0" smtClean="0">
                <a:ea typeface="宋体" charset="-122"/>
              </a:rPr>
              <a:t>闭锁状态，已完成</a:t>
            </a:r>
            <a:r>
              <a:rPr lang="en-US" altLang="zh-CN" sz="2400" dirty="0" smtClean="0">
                <a:ea typeface="宋体" charset="-122"/>
              </a:rPr>
              <a:t>R13-L22</a:t>
            </a:r>
            <a:r>
              <a:rPr lang="zh-CN" altLang="en-US" sz="2400" dirty="0" smtClean="0">
                <a:ea typeface="宋体" charset="-122"/>
              </a:rPr>
              <a:t>操作序列。</a:t>
            </a:r>
            <a:endParaRPr lang="en-US" altLang="zh-CN" sz="24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D:</a:t>
            </a:r>
            <a:r>
              <a:rPr lang="en-US" altLang="zh-CN" sz="2400" dirty="0">
                <a:ea typeface="宋体" charset="-122"/>
              </a:rPr>
              <a:t>	</a:t>
            </a:r>
            <a:r>
              <a:rPr lang="zh-CN" altLang="en-US" sz="2400" dirty="0">
                <a:ea typeface="宋体" charset="-122"/>
              </a:rPr>
              <a:t>开</a:t>
            </a:r>
            <a:r>
              <a:rPr lang="zh-CN" altLang="en-US" sz="2400" dirty="0" smtClean="0">
                <a:ea typeface="宋体" charset="-122"/>
              </a:rPr>
              <a:t>锁状态，已完成</a:t>
            </a:r>
            <a:r>
              <a:rPr lang="en-US" altLang="zh-CN" sz="2400" dirty="0" smtClean="0">
                <a:ea typeface="宋体" charset="-122"/>
              </a:rPr>
              <a:t>R13-L22-R3</a:t>
            </a:r>
            <a:r>
              <a:rPr lang="zh-CN" altLang="en-US" sz="2400" dirty="0" smtClean="0">
                <a:ea typeface="宋体" charset="-122"/>
              </a:rPr>
              <a:t>操作序列。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96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密码锁状态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58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7" name="Picture 4" descr="ch03-lockst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47" y="2079203"/>
            <a:ext cx="4872037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dirty="0" smtClean="0">
                <a:ea typeface="宋体" charset="-122"/>
              </a:rPr>
              <a:t>状态节点和节点间的连线组合。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97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状态图</a:t>
            </a:r>
            <a:r>
              <a:rPr lang="en-US" altLang="zh-CN" dirty="0">
                <a:latin typeface="+mj-ea"/>
              </a:rPr>
              <a:t>:</a:t>
            </a:r>
            <a:r>
              <a:rPr lang="zh-CN" altLang="en-US" dirty="0">
                <a:latin typeface="+mj-ea"/>
              </a:rPr>
              <a:t>时序电路的一种描述方法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65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图</a:t>
            </a:r>
            <a:r>
              <a:rPr lang="en-US" altLang="zh-CN" dirty="0"/>
              <a:t>(State Diagram)</a:t>
            </a:r>
            <a:r>
              <a:rPr lang="zh-CN" altLang="en-US" dirty="0"/>
              <a:t>是时序逻辑电路状态转换图的简称， 它能够直观地描述时序逻辑电路的状态转换关系和输入输出关系， 是分析和设计时序逻辑电路的一个重要工具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状态图中，电路的状态用状态名符号外加圆圈</a:t>
            </a:r>
            <a:r>
              <a:rPr lang="en-US" altLang="zh-CN" dirty="0"/>
              <a:t>(</a:t>
            </a:r>
            <a:r>
              <a:rPr lang="zh-CN" altLang="en-US" dirty="0"/>
              <a:t>称为状态圈</a:t>
            </a:r>
            <a:r>
              <a:rPr lang="en-US" altLang="zh-CN" dirty="0"/>
              <a:t>)</a:t>
            </a:r>
            <a:r>
              <a:rPr lang="zh-CN" altLang="en-US" dirty="0"/>
              <a:t>来表示，状态转换的方向用箭头来表示，箭头旁以</a:t>
            </a:r>
            <a:r>
              <a:rPr lang="en-US" altLang="zh-CN" dirty="0"/>
              <a:t>X/Z</a:t>
            </a:r>
            <a:r>
              <a:rPr lang="zh-CN" altLang="en-US" dirty="0"/>
              <a:t>的形式标出转换的输入条件</a:t>
            </a:r>
            <a:r>
              <a:rPr lang="en-US" altLang="zh-CN" dirty="0"/>
              <a:t>X</a:t>
            </a:r>
            <a:r>
              <a:rPr lang="zh-CN" altLang="en-US" dirty="0"/>
              <a:t>和相应的电路输出</a:t>
            </a:r>
            <a:r>
              <a:rPr lang="en-US" altLang="zh-CN" dirty="0"/>
              <a:t>Z</a:t>
            </a:r>
            <a:r>
              <a:rPr lang="zh-CN" altLang="en-US" dirty="0"/>
              <a:t>，如图所示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工作原理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简单的开关电路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876800" y="1676400"/>
            <a:ext cx="4038600" cy="4419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开关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打开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charset="-122"/>
              </a:rPr>
              <a:t>电路无电流流过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Light is 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off</a:t>
            </a:r>
          </a:p>
          <a:p>
            <a:pPr lvl="1"/>
            <a:r>
              <a:rPr lang="en-US" altLang="zh-CN" dirty="0" err="1" smtClean="0">
                <a:ea typeface="宋体" charset="-122"/>
              </a:rPr>
              <a:t>V</a:t>
            </a:r>
            <a:r>
              <a:rPr lang="en-US" altLang="zh-CN" baseline="-25000" dirty="0" err="1" smtClean="0">
                <a:ea typeface="宋体" charset="-122"/>
              </a:rPr>
              <a:t>out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is </a:t>
            </a:r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+2.9V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开关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solidFill>
                  <a:srgbClr val="009900"/>
                </a:solidFill>
                <a:ea typeface="宋体" charset="-122"/>
              </a:rPr>
              <a:t>闭合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电流通过开关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Light is </a:t>
            </a:r>
            <a:r>
              <a:rPr lang="en-US" altLang="zh-CN" dirty="0">
                <a:solidFill>
                  <a:srgbClr val="009900"/>
                </a:solidFill>
                <a:ea typeface="宋体" charset="-122"/>
              </a:rPr>
              <a:t>on</a:t>
            </a:r>
          </a:p>
          <a:p>
            <a:pPr lvl="1"/>
            <a:r>
              <a:rPr lang="en-US" altLang="zh-CN" dirty="0" err="1">
                <a:ea typeface="宋体" charset="-122"/>
              </a:rPr>
              <a:t>V</a:t>
            </a:r>
            <a:r>
              <a:rPr lang="en-US" altLang="zh-CN" baseline="-25000" dirty="0" err="1">
                <a:ea typeface="宋体" charset="-122"/>
              </a:rPr>
              <a:t>out</a:t>
            </a:r>
            <a:r>
              <a:rPr lang="en-US" altLang="zh-CN" dirty="0">
                <a:ea typeface="宋体" charset="-122"/>
              </a:rPr>
              <a:t> is </a:t>
            </a:r>
            <a:r>
              <a:rPr lang="en-US" altLang="zh-CN" dirty="0">
                <a:solidFill>
                  <a:srgbClr val="009900"/>
                </a:solidFill>
                <a:ea typeface="宋体" charset="-122"/>
              </a:rPr>
              <a:t>0V</a:t>
            </a:r>
          </a:p>
        </p:txBody>
      </p:sp>
      <p:pic>
        <p:nvPicPr>
          <p:cNvPr id="37899" name="Picture 11" descr="C:\Documents and Settings\Greg Byrd\My Documents\ece206\mh-slides\ch03\ch03-ligh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4343400" cy="3228975"/>
          </a:xfrm>
          <a:prstGeom prst="rect">
            <a:avLst/>
          </a:prstGeom>
          <a:noFill/>
        </p:spPr>
      </p:pic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83568" y="5373216"/>
            <a:ext cx="7342584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i="1" dirty="0" smtClean="0">
                <a:ea typeface="宋体" charset="-122"/>
              </a:rPr>
              <a:t>基于开关的电路</a:t>
            </a:r>
            <a:r>
              <a:rPr lang="en-US" altLang="zh-CN" sz="2800" i="1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能简单的表征两个状态</a:t>
            </a:r>
            <a:r>
              <a:rPr lang="en-US" altLang="zh-CN" sz="2800" dirty="0" smtClean="0">
                <a:ea typeface="宋体" charset="-122"/>
              </a:rPr>
              <a:t>: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on/off, open/closed, voltage/no voltage. </a:t>
            </a:r>
            <a:endParaRPr lang="en-US" altLang="zh-CN" sz="2800" i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952833" y="5173211"/>
            <a:ext cx="17281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baseline="0" dirty="0">
                <a:solidFill>
                  <a:srgbClr val="FF0000"/>
                </a:solidFill>
                <a:latin typeface="Times New Roman" pitchFamily="18" charset="0"/>
              </a:rPr>
              <a:t>状态图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83776"/>
          </a:xfrm>
        </p:spPr>
        <p:txBody>
          <a:bodyPr/>
          <a:lstStyle/>
          <a:p>
            <a:r>
              <a:rPr lang="zh-CN" altLang="en-US" dirty="0"/>
              <a:t>该图读法如下：当电路在时刻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zh-CN" altLang="en-US" dirty="0"/>
              <a:t>处于现态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</a:t>
            </a:r>
            <a:r>
              <a:rPr lang="zh-CN" altLang="en-US" dirty="0"/>
              <a:t>而输入为</a:t>
            </a:r>
            <a:r>
              <a:rPr lang="en-US" altLang="zh-CN" dirty="0"/>
              <a:t>X</a:t>
            </a:r>
            <a:r>
              <a:rPr lang="zh-CN" altLang="en-US" dirty="0"/>
              <a:t>时，电路输出为</a:t>
            </a:r>
            <a:r>
              <a:rPr lang="en-US" altLang="zh-CN" dirty="0"/>
              <a:t>Z</a:t>
            </a:r>
            <a:r>
              <a:rPr lang="zh-CN" altLang="en-US" dirty="0"/>
              <a:t>；在时刻</a:t>
            </a:r>
            <a:r>
              <a:rPr lang="en-US" altLang="zh-CN" dirty="0"/>
              <a:t>t</a:t>
            </a:r>
            <a:r>
              <a:rPr lang="en-US" altLang="zh-CN" baseline="-25000" dirty="0"/>
              <a:t>n+1</a:t>
            </a:r>
            <a:r>
              <a:rPr lang="zh-CN" altLang="en-US" dirty="0"/>
              <a:t>，电路将转换到次态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483768" y="3307073"/>
            <a:ext cx="4752528" cy="1408384"/>
            <a:chOff x="1115616" y="4684912"/>
            <a:chExt cx="4752528" cy="1408384"/>
          </a:xfrm>
        </p:grpSpPr>
        <p:sp>
          <p:nvSpPr>
            <p:cNvPr id="4" name="流程图: 联系 3"/>
            <p:cNvSpPr/>
            <p:nvPr/>
          </p:nvSpPr>
          <p:spPr>
            <a:xfrm>
              <a:off x="1115616" y="4833638"/>
              <a:ext cx="1296144" cy="12596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i="1" baseline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5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5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572000" y="4833638"/>
              <a:ext cx="1296144" cy="12596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i="1" baseline="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5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5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/>
            <p:cNvCxnSpPr>
              <a:stCxn id="4" idx="6"/>
              <a:endCxn id="8" idx="2"/>
            </p:cNvCxnSpPr>
            <p:nvPr/>
          </p:nvCxnSpPr>
          <p:spPr>
            <a:xfrm>
              <a:off x="2411760" y="5463467"/>
              <a:ext cx="21602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874838" y="4684912"/>
              <a:ext cx="1147878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4400" baseline="0" dirty="0" smtClean="0">
                  <a:latin typeface="Times New Roman" pitchFamily="18" charset="0"/>
                </a:rPr>
                <a:t>X/Z</a:t>
              </a:r>
              <a:endParaRPr kumimoji="1" lang="zh-CN" altLang="en-US" sz="4400" baseline="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90500" y="533401"/>
            <a:ext cx="834194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en-US" altLang="zh-CN" sz="3600" dirty="0">
                <a:latin typeface="Times New Roman" pitchFamily="18" charset="0"/>
              </a:rPr>
              <a:t>【</a:t>
            </a:r>
            <a:r>
              <a:rPr kumimoji="1" lang="zh-CN" altLang="en-US" sz="3600" dirty="0">
                <a:latin typeface="Times New Roman" pitchFamily="18" charset="0"/>
              </a:rPr>
              <a:t>例</a:t>
            </a:r>
            <a:r>
              <a:rPr kumimoji="1" lang="en-US" altLang="zh-CN" sz="3600" dirty="0">
                <a:latin typeface="Times New Roman" pitchFamily="18" charset="0"/>
              </a:rPr>
              <a:t>】 </a:t>
            </a:r>
            <a:r>
              <a:rPr kumimoji="1" lang="zh-CN" altLang="en-US" sz="3600" dirty="0">
                <a:latin typeface="Times New Roman" pitchFamily="18" charset="0"/>
              </a:rPr>
              <a:t>某时序逻辑电路的状态图如图所示。假定电路现在处于状态</a:t>
            </a:r>
            <a:r>
              <a:rPr kumimoji="1" lang="en-US" altLang="zh-CN" sz="3600" dirty="0">
                <a:latin typeface="Times New Roman" pitchFamily="18" charset="0"/>
              </a:rPr>
              <a:t>S0</a:t>
            </a:r>
            <a:r>
              <a:rPr kumimoji="1" lang="zh-CN" altLang="en-US" sz="3600" dirty="0">
                <a:latin typeface="Times New Roman" pitchFamily="18" charset="0"/>
              </a:rPr>
              <a:t>，试确定电路输入序列为</a:t>
            </a:r>
            <a:r>
              <a:rPr kumimoji="1" lang="en-US" altLang="zh-CN" sz="3600" dirty="0">
                <a:latin typeface="Times New Roman" pitchFamily="18" charset="0"/>
              </a:rPr>
              <a:t>X=1000010110</a:t>
            </a:r>
            <a:r>
              <a:rPr kumimoji="1" lang="zh-CN" altLang="en-US" sz="3600" dirty="0">
                <a:latin typeface="Times New Roman" pitchFamily="18" charset="0"/>
              </a:rPr>
              <a:t>时的状态序列和输出序列，并说明最后一位输入后电路所处的状态。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3600" dirty="0">
                <a:latin typeface="Times New Roman" pitchFamily="18" charset="0"/>
              </a:rPr>
              <a:t>        </a:t>
            </a:r>
            <a:r>
              <a:rPr kumimoji="1" lang="zh-CN" altLang="en-US" sz="3600" b="1" dirty="0" smtClean="0">
                <a:latin typeface="Times New Roman" pitchFamily="18" charset="0"/>
              </a:rPr>
              <a:t>解</a:t>
            </a:r>
            <a:r>
              <a:rPr kumimoji="1" lang="en-US" altLang="zh-CN" sz="3600" b="1" dirty="0" smtClean="0">
                <a:latin typeface="Times New Roman" pitchFamily="18" charset="0"/>
              </a:rPr>
              <a:t>: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zh-CN" altLang="en-US" sz="3600" dirty="0">
                <a:latin typeface="Times New Roman" pitchFamily="18" charset="0"/>
              </a:rPr>
              <a:t>根据电路的状态图、初始状态及输入序列，可以推导如下：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72862"/>
              </p:ext>
            </p:extLst>
          </p:nvPr>
        </p:nvGraphicFramePr>
        <p:xfrm>
          <a:off x="1619251" y="2852936"/>
          <a:ext cx="4968974" cy="3028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74" name="VISIO" r:id="rId3" imgW="2084400" imgH="1380240" progId="Visio.Drawing.11">
                  <p:embed/>
                </p:oleObj>
              </mc:Choice>
              <mc:Fallback>
                <p:oleObj name="VISIO" r:id="rId3" imgW="2084400" imgH="13802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1" y="2852936"/>
                        <a:ext cx="4968974" cy="3028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491347" y="5956517"/>
            <a:ext cx="12247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状态图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899592" y="548680"/>
            <a:ext cx="674736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时刻         </a:t>
            </a:r>
            <a:r>
              <a:rPr kumimoji="1" lang="en-US" altLang="zh-CN" sz="3600" dirty="0">
                <a:latin typeface="Times New Roman" pitchFamily="18" charset="0"/>
              </a:rPr>
              <a:t>0     1     2     3     4    5     6     7     8     9</a:t>
            </a: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输入</a:t>
            </a:r>
            <a:r>
              <a:rPr kumimoji="1" lang="en-US" altLang="zh-CN" sz="3600" dirty="0">
                <a:latin typeface="Times New Roman" pitchFamily="18" charset="0"/>
              </a:rPr>
              <a:t>X      1     0     0     0     0    1     0     1     1     0</a:t>
            </a: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现态         </a:t>
            </a:r>
            <a:r>
              <a:rPr kumimoji="1" lang="en-US" altLang="zh-CN" sz="3600" dirty="0" smtClean="0">
                <a:latin typeface="Times New Roman" pitchFamily="18" charset="0"/>
              </a:rPr>
              <a:t>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0</a:t>
            </a:r>
            <a:r>
              <a:rPr kumimoji="1" lang="en-US" altLang="zh-CN" sz="3600" dirty="0" smtClean="0">
                <a:latin typeface="Times New Roman" pitchFamily="18" charset="0"/>
              </a:rPr>
              <a:t> 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3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err="1">
                <a:latin typeface="Times New Roman" pitchFamily="18" charset="0"/>
              </a:rPr>
              <a:t>S</a:t>
            </a:r>
            <a:r>
              <a:rPr kumimoji="1" lang="en-US" altLang="zh-CN" sz="3600" baseline="-25000" dirty="0" err="1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  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   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endParaRPr kumimoji="1" lang="en-US" altLang="zh-CN" sz="3600" dirty="0">
              <a:latin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次态       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   </a:t>
            </a:r>
            <a:r>
              <a:rPr kumimoji="1" lang="en-US" altLang="zh-CN" sz="3600" dirty="0" smtClean="0">
                <a:latin typeface="Times New Roman" pitchFamily="18" charset="0"/>
              </a:rPr>
              <a:t>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3600" dirty="0" smtClean="0">
                <a:latin typeface="Times New Roman" pitchFamily="18" charset="0"/>
              </a:rPr>
              <a:t> 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3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 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err="1">
                <a:latin typeface="Times New Roman" pitchFamily="18" charset="0"/>
              </a:rPr>
              <a:t>S</a:t>
            </a:r>
            <a:r>
              <a:rPr kumimoji="1" lang="en-US" altLang="zh-CN" sz="3600" baseline="-25000" dirty="0" err="1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 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   </a:t>
            </a:r>
            <a:r>
              <a:rPr kumimoji="1" lang="en-US" altLang="zh-CN" sz="3600" dirty="0" smtClean="0">
                <a:latin typeface="Times New Roman" pitchFamily="18" charset="0"/>
              </a:rPr>
              <a:t>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0  </a:t>
            </a:r>
            <a:r>
              <a:rPr kumimoji="1" lang="en-US" altLang="zh-CN" sz="3600" dirty="0" smtClean="0">
                <a:latin typeface="Times New Roman" pitchFamily="18" charset="0"/>
              </a:rPr>
              <a:t> 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1</a:t>
            </a:r>
            <a:r>
              <a:rPr kumimoji="1" lang="en-US" altLang="zh-CN" sz="3600" dirty="0" smtClean="0">
                <a:latin typeface="Times New Roman" pitchFamily="18" charset="0"/>
              </a:rPr>
              <a:t>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endParaRPr kumimoji="1" lang="en-US" altLang="zh-CN" sz="3600" dirty="0">
              <a:latin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输出</a:t>
            </a:r>
            <a:r>
              <a:rPr kumimoji="1" lang="en-US" altLang="zh-CN" sz="3600" dirty="0">
                <a:latin typeface="Times New Roman" pitchFamily="18" charset="0"/>
              </a:rPr>
              <a:t>Z     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0      0     0     1     0    0     0    1      0    0</a:t>
            </a:r>
          </a:p>
        </p:txBody>
      </p: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323528" y="3789040"/>
            <a:ext cx="8496622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en-US" altLang="zh-CN" sz="3600" dirty="0">
                <a:latin typeface="Times New Roman" pitchFamily="18" charset="0"/>
              </a:rPr>
              <a:t>        </a:t>
            </a:r>
            <a:r>
              <a:rPr kumimoji="1" lang="zh-CN" altLang="en-US" sz="3600" dirty="0">
                <a:latin typeface="Times New Roman" pitchFamily="18" charset="0"/>
              </a:rPr>
              <a:t>可见，当电路处于初始状态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zh-CN" altLang="en-US" sz="3600" dirty="0">
                <a:latin typeface="Times New Roman" pitchFamily="18" charset="0"/>
              </a:rPr>
              <a:t>且输入序列</a:t>
            </a:r>
            <a:r>
              <a:rPr kumimoji="1" lang="en-US" altLang="zh-CN" sz="3600" dirty="0">
                <a:latin typeface="Times New Roman" pitchFamily="18" charset="0"/>
              </a:rPr>
              <a:t>X=1000010110</a:t>
            </a:r>
            <a:r>
              <a:rPr kumimoji="1" lang="zh-CN" altLang="en-US" sz="3600" dirty="0">
                <a:latin typeface="Times New Roman" pitchFamily="18" charset="0"/>
              </a:rPr>
              <a:t>时， 状态序列为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3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zh-CN" altLang="en-US" sz="3600" dirty="0">
                <a:latin typeface="Times New Roman" pitchFamily="18" charset="0"/>
              </a:rPr>
              <a:t>，</a:t>
            </a:r>
            <a:r>
              <a:rPr kumimoji="1" lang="en-US" altLang="zh-CN" sz="3600" dirty="0">
                <a:latin typeface="Times New Roman" pitchFamily="18" charset="0"/>
              </a:rPr>
              <a:t>Z</a:t>
            </a:r>
            <a:r>
              <a:rPr kumimoji="1" lang="zh-CN" altLang="en-US" sz="3600" dirty="0">
                <a:latin typeface="Times New Roman" pitchFamily="18" charset="0"/>
              </a:rPr>
              <a:t>输出序列为</a:t>
            </a:r>
            <a:r>
              <a:rPr kumimoji="1" lang="en-US" altLang="zh-CN" sz="3600" dirty="0">
                <a:latin typeface="Times New Roman" pitchFamily="18" charset="0"/>
              </a:rPr>
              <a:t>0001000100</a:t>
            </a:r>
            <a:r>
              <a:rPr kumimoji="1" lang="zh-CN" altLang="en-US" sz="3600" dirty="0">
                <a:latin typeface="Times New Roman" pitchFamily="18" charset="0"/>
              </a:rPr>
              <a:t>， 最后一位输入后电路处于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zh-CN" altLang="en-US" sz="3600" dirty="0">
                <a:latin typeface="Times New Roman" pitchFamily="18" charset="0"/>
              </a:rPr>
              <a:t>状态。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5281" indent="0">
              <a:buNone/>
            </a:pPr>
            <a:r>
              <a:rPr lang="zh-CN" altLang="en-US" sz="2800" dirty="0">
                <a:solidFill>
                  <a:srgbClr val="CE0000"/>
                </a:solidFill>
                <a:latin typeface="+mn-ea"/>
              </a:rPr>
              <a:t>组合逻辑电路</a:t>
            </a:r>
            <a:r>
              <a:rPr lang="zh-CN" altLang="en-US" b="1" dirty="0" smtClean="0">
                <a:solidFill>
                  <a:srgbClr val="CE0000"/>
                </a:solidFill>
                <a:ea typeface="宋体" charset="-122"/>
                <a:cs typeface="+mn-cs"/>
              </a:rPr>
              <a:t>：</a:t>
            </a:r>
            <a:r>
              <a:rPr lang="zh-CN" altLang="en-US" sz="2800" dirty="0" smtClean="0"/>
              <a:t>决定输出和下一个状态。</a:t>
            </a:r>
            <a:endParaRPr lang="en-US" altLang="zh-CN" sz="2800" dirty="0" smtClean="0"/>
          </a:p>
          <a:p>
            <a:pPr marL="85281" indent="0">
              <a:buNone/>
            </a:pPr>
            <a:r>
              <a:rPr lang="zh-CN" altLang="en-US" sz="2800" dirty="0" smtClean="0">
                <a:solidFill>
                  <a:srgbClr val="CE0000"/>
                </a:solidFill>
                <a:latin typeface="+mn-ea"/>
              </a:rPr>
              <a:t>存储单元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</a:rPr>
              <a:t>:     </a:t>
            </a:r>
            <a:r>
              <a:rPr lang="zh-CN" altLang="en-US" sz="2800" b="0" dirty="0">
                <a:latin typeface="+mn-ea"/>
              </a:rPr>
              <a:t>存储</a:t>
            </a:r>
            <a:r>
              <a:rPr lang="zh-CN" altLang="en-US" sz="2800" b="0" dirty="0" smtClean="0">
                <a:latin typeface="+mn-ea"/>
              </a:rPr>
              <a:t>各种状态。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00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有限状态机及其实现</a:t>
            </a:r>
            <a:endParaRPr lang="en-US" altLang="zh-CN" dirty="0">
              <a:latin typeface="+mj-e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1560" y="3140968"/>
            <a:ext cx="6638251" cy="2820987"/>
            <a:chOff x="765909" y="1492722"/>
            <a:chExt cx="6638251" cy="2820987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495550" y="1492722"/>
              <a:ext cx="3043238" cy="2820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>
                <a:latin typeface="+mn-ea"/>
                <a:ea typeface="+mn-ea"/>
              </a:endParaRP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462377" y="1588730"/>
              <a:ext cx="11079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i="1" baseline="0" dirty="0" smtClean="0">
                  <a:latin typeface="+mn-ea"/>
                  <a:ea typeface="+mn-ea"/>
                </a:rPr>
                <a:t>状态机</a:t>
              </a:r>
              <a:endParaRPr lang="en-US" altLang="zh-CN" sz="2400" i="1" baseline="0" dirty="0">
                <a:latin typeface="+mn-ea"/>
                <a:ea typeface="+mn-ea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3173413" y="2184872"/>
              <a:ext cx="1685925" cy="78263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组合逻辑</a:t>
              </a:r>
              <a:endParaRPr lang="en-US" altLang="zh-CN" sz="2400" baseline="0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电路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3173413" y="3251672"/>
              <a:ext cx="1685925" cy="7826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solidFill>
                    <a:srgbClr val="FF0000"/>
                  </a:solidFill>
                  <a:latin typeface="+mn-ea"/>
                  <a:ea typeface="+mn-ea"/>
                </a:rPr>
                <a:t>存储单元</a:t>
              </a:r>
              <a:endParaRPr lang="en-US" altLang="zh-CN" sz="2400" baseline="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765909" y="211819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>
                  <a:latin typeface="+mn-ea"/>
                  <a:ea typeface="+mn-ea"/>
                </a:rPr>
                <a:t>输入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6603940" y="2118197"/>
              <a:ext cx="800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输出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74942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486727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cxnSp>
          <p:nvCxnSpPr>
            <p:cNvPr id="35" name="AutoShape 15"/>
            <p:cNvCxnSpPr>
              <a:cxnSpLocks noChangeShapeType="1"/>
              <a:stCxn id="29" idx="3"/>
              <a:endCxn id="30" idx="3"/>
            </p:cNvCxnSpPr>
            <p:nvPr/>
          </p:nvCxnSpPr>
          <p:spPr bwMode="auto">
            <a:xfrm>
              <a:off x="4868863" y="2576984"/>
              <a:ext cx="1587" cy="1066800"/>
            </a:xfrm>
            <a:prstGeom prst="bentConnector3">
              <a:avLst>
                <a:gd name="adj1" fmla="val 15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6"/>
            <p:cNvCxnSpPr>
              <a:cxnSpLocks noChangeShapeType="1"/>
              <a:stCxn id="30" idx="1"/>
              <a:endCxn id="29" idx="1"/>
            </p:cNvCxnSpPr>
            <p:nvPr/>
          </p:nvCxnSpPr>
          <p:spPr bwMode="auto">
            <a:xfrm rot="10800000" flipH="1">
              <a:off x="3163888" y="2576984"/>
              <a:ext cx="1587" cy="1066800"/>
            </a:xfrm>
            <a:prstGeom prst="bentConnector3">
              <a:avLst>
                <a:gd name="adj1" fmla="val -1710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026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charset="-122"/>
              </a:rPr>
              <a:t>通常，</a:t>
            </a:r>
            <a:r>
              <a:rPr lang="zh-CN" altLang="en-US" sz="2800" dirty="0">
                <a:ea typeface="宋体" charset="-122"/>
              </a:rPr>
              <a:t>状态转</a:t>
            </a:r>
            <a:r>
              <a:rPr lang="zh-CN" altLang="en-US" sz="2800" dirty="0" smtClean="0">
                <a:ea typeface="宋体" charset="-122"/>
              </a:rPr>
              <a:t>移是通过</a:t>
            </a:r>
            <a:r>
              <a:rPr lang="zh-CN" altLang="en-US" sz="2800" dirty="0" smtClean="0">
                <a:solidFill>
                  <a:srgbClr val="FF0000"/>
                </a:solidFill>
                <a:ea typeface="宋体" charset="-122"/>
              </a:rPr>
              <a:t>时钟</a:t>
            </a:r>
            <a:r>
              <a:rPr lang="zh-CN" altLang="en-US" sz="2800" dirty="0">
                <a:ea typeface="宋体" charset="-122"/>
              </a:rPr>
              <a:t>来触发</a:t>
            </a:r>
            <a:r>
              <a:rPr lang="zh-CN" altLang="en-US" sz="2800" dirty="0" smtClean="0">
                <a:ea typeface="宋体" charset="-122"/>
              </a:rPr>
              <a:t>的。</a:t>
            </a:r>
            <a:endParaRPr lang="en-US" altLang="zh-CN" sz="28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在每个时钟周期的开始，</a:t>
            </a:r>
            <a:r>
              <a:rPr lang="zh-CN" altLang="en-US" sz="2800" dirty="0">
                <a:ea typeface="宋体" charset="-122"/>
              </a:rPr>
              <a:t>基于当前状态和外部输入</a:t>
            </a:r>
            <a:r>
              <a:rPr lang="zh-CN" altLang="en-US" sz="2800" dirty="0" smtClean="0">
                <a:ea typeface="宋体" charset="-122"/>
              </a:rPr>
              <a:t>，状态机进行转换。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99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时钟</a:t>
            </a:r>
            <a:endParaRPr lang="en-US" altLang="zh-CN" dirty="0">
              <a:latin typeface="+mj-ea"/>
            </a:endParaRPr>
          </a:p>
        </p:txBody>
      </p:sp>
      <p:sp>
        <p:nvSpPr>
          <p:cNvPr id="399365" name="Line 4"/>
          <p:cNvSpPr>
            <a:spLocks noChangeShapeType="1"/>
          </p:cNvSpPr>
          <p:nvPr/>
        </p:nvSpPr>
        <p:spPr bwMode="auto">
          <a:xfrm>
            <a:off x="1371600" y="28924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6" name="Line 5"/>
          <p:cNvSpPr>
            <a:spLocks noChangeShapeType="1"/>
          </p:cNvSpPr>
          <p:nvPr/>
        </p:nvSpPr>
        <p:spPr bwMode="auto">
          <a:xfrm>
            <a:off x="25146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7" name="Line 6"/>
          <p:cNvSpPr>
            <a:spLocks noChangeShapeType="1"/>
          </p:cNvSpPr>
          <p:nvPr/>
        </p:nvSpPr>
        <p:spPr bwMode="auto">
          <a:xfrm>
            <a:off x="38862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8" name="Line 7"/>
          <p:cNvSpPr>
            <a:spLocks noChangeShapeType="1"/>
          </p:cNvSpPr>
          <p:nvPr/>
        </p:nvSpPr>
        <p:spPr bwMode="auto">
          <a:xfrm>
            <a:off x="52578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9" name="Line 8"/>
          <p:cNvSpPr>
            <a:spLocks noChangeShapeType="1"/>
          </p:cNvSpPr>
          <p:nvPr/>
        </p:nvSpPr>
        <p:spPr bwMode="auto">
          <a:xfrm>
            <a:off x="66294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0" name="Line 9"/>
          <p:cNvSpPr>
            <a:spLocks noChangeShapeType="1"/>
          </p:cNvSpPr>
          <p:nvPr/>
        </p:nvSpPr>
        <p:spPr bwMode="auto">
          <a:xfrm>
            <a:off x="18288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1" name="Line 10"/>
          <p:cNvSpPr>
            <a:spLocks noChangeShapeType="1"/>
          </p:cNvSpPr>
          <p:nvPr/>
        </p:nvSpPr>
        <p:spPr bwMode="auto">
          <a:xfrm>
            <a:off x="32004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2" name="Line 11"/>
          <p:cNvSpPr>
            <a:spLocks noChangeShapeType="1"/>
          </p:cNvSpPr>
          <p:nvPr/>
        </p:nvSpPr>
        <p:spPr bwMode="auto">
          <a:xfrm>
            <a:off x="45720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3" name="Line 12"/>
          <p:cNvSpPr>
            <a:spLocks noChangeShapeType="1"/>
          </p:cNvSpPr>
          <p:nvPr/>
        </p:nvSpPr>
        <p:spPr bwMode="auto">
          <a:xfrm>
            <a:off x="59436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4" name="Line 13"/>
          <p:cNvSpPr>
            <a:spLocks noChangeShapeType="1"/>
          </p:cNvSpPr>
          <p:nvPr/>
        </p:nvSpPr>
        <p:spPr bwMode="auto">
          <a:xfrm>
            <a:off x="7315200" y="24352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5" name="Line 14"/>
          <p:cNvSpPr>
            <a:spLocks noChangeShapeType="1"/>
          </p:cNvSpPr>
          <p:nvPr/>
        </p:nvSpPr>
        <p:spPr bwMode="auto">
          <a:xfrm>
            <a:off x="18288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6" name="Line 15"/>
          <p:cNvSpPr>
            <a:spLocks noChangeShapeType="1"/>
          </p:cNvSpPr>
          <p:nvPr/>
        </p:nvSpPr>
        <p:spPr bwMode="auto">
          <a:xfrm>
            <a:off x="25146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7" name="Line 16"/>
          <p:cNvSpPr>
            <a:spLocks noChangeShapeType="1"/>
          </p:cNvSpPr>
          <p:nvPr/>
        </p:nvSpPr>
        <p:spPr bwMode="auto">
          <a:xfrm>
            <a:off x="32004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8" name="Line 17"/>
          <p:cNvSpPr>
            <a:spLocks noChangeShapeType="1"/>
          </p:cNvSpPr>
          <p:nvPr/>
        </p:nvSpPr>
        <p:spPr bwMode="auto">
          <a:xfrm>
            <a:off x="38862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9" name="Line 18"/>
          <p:cNvSpPr>
            <a:spLocks noChangeShapeType="1"/>
          </p:cNvSpPr>
          <p:nvPr/>
        </p:nvSpPr>
        <p:spPr bwMode="auto">
          <a:xfrm>
            <a:off x="45720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0" name="Line 19"/>
          <p:cNvSpPr>
            <a:spLocks noChangeShapeType="1"/>
          </p:cNvSpPr>
          <p:nvPr/>
        </p:nvSpPr>
        <p:spPr bwMode="auto">
          <a:xfrm>
            <a:off x="52578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1" name="Line 20"/>
          <p:cNvSpPr>
            <a:spLocks noChangeShapeType="1"/>
          </p:cNvSpPr>
          <p:nvPr/>
        </p:nvSpPr>
        <p:spPr bwMode="auto">
          <a:xfrm>
            <a:off x="59436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2" name="Line 21"/>
          <p:cNvSpPr>
            <a:spLocks noChangeShapeType="1"/>
          </p:cNvSpPr>
          <p:nvPr/>
        </p:nvSpPr>
        <p:spPr bwMode="auto">
          <a:xfrm>
            <a:off x="66294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3" name="Line 22"/>
          <p:cNvSpPr>
            <a:spLocks noChangeShapeType="1"/>
          </p:cNvSpPr>
          <p:nvPr/>
        </p:nvSpPr>
        <p:spPr bwMode="auto">
          <a:xfrm>
            <a:off x="73152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4" name="Text Box 23"/>
          <p:cNvSpPr txBox="1">
            <a:spLocks noChangeArrowheads="1"/>
          </p:cNvSpPr>
          <p:nvPr/>
        </p:nvSpPr>
        <p:spPr bwMode="auto">
          <a:xfrm>
            <a:off x="628650" y="225107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baseline="0">
                <a:latin typeface="Franklin Gothic Book" pitchFamily="34" charset="0"/>
              </a:rPr>
              <a:t>“</a:t>
            </a:r>
            <a:r>
              <a:rPr lang="en-US" altLang="zh-CN" baseline="0">
                <a:latin typeface="Franklin Gothic Book" pitchFamily="34" charset="0"/>
              </a:rPr>
              <a:t>1”</a:t>
            </a:r>
          </a:p>
        </p:txBody>
      </p:sp>
      <p:sp>
        <p:nvSpPr>
          <p:cNvPr id="399385" name="Text Box 24"/>
          <p:cNvSpPr txBox="1">
            <a:spLocks noChangeArrowheads="1"/>
          </p:cNvSpPr>
          <p:nvPr/>
        </p:nvSpPr>
        <p:spPr bwMode="auto">
          <a:xfrm>
            <a:off x="628650" y="266382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baseline="0">
                <a:latin typeface="Franklin Gothic Book" pitchFamily="34" charset="0"/>
              </a:rPr>
              <a:t>“</a:t>
            </a:r>
            <a:r>
              <a:rPr lang="en-US" altLang="zh-CN" baseline="0">
                <a:latin typeface="Franklin Gothic Book" pitchFamily="34" charset="0"/>
              </a:rPr>
              <a:t>0”</a:t>
            </a:r>
          </a:p>
        </p:txBody>
      </p:sp>
      <p:sp>
        <p:nvSpPr>
          <p:cNvPr id="399386" name="Text Box 25"/>
          <p:cNvSpPr txBox="1">
            <a:spLocks noChangeArrowheads="1"/>
          </p:cNvSpPr>
          <p:nvPr/>
        </p:nvSpPr>
        <p:spPr bwMode="auto">
          <a:xfrm>
            <a:off x="6932613" y="3044825"/>
            <a:ext cx="841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i="1" baseline="0" dirty="0">
                <a:latin typeface="Franklin Gothic Book" pitchFamily="34" charset="0"/>
              </a:rPr>
              <a:t>time</a:t>
            </a:r>
            <a:r>
              <a:rPr lang="en-US" altLang="zh-CN" i="1" baseline="0" dirty="0">
                <a:latin typeface="Franklin Gothic Book" pitchFamily="34" charset="0"/>
                <a:sym typeface="Symbol" pitchFamily="18" charset="2"/>
              </a:rPr>
              <a:t></a:t>
            </a:r>
            <a:endParaRPr lang="en-US" altLang="zh-CN" i="1" baseline="0" dirty="0">
              <a:latin typeface="Franklin Gothic Book" pitchFamily="34" charset="0"/>
            </a:endParaRPr>
          </a:p>
        </p:txBody>
      </p:sp>
      <p:sp>
        <p:nvSpPr>
          <p:cNvPr id="399387" name="Line 26"/>
          <p:cNvSpPr>
            <a:spLocks noChangeShapeType="1"/>
          </p:cNvSpPr>
          <p:nvPr/>
        </p:nvSpPr>
        <p:spPr bwMode="auto">
          <a:xfrm>
            <a:off x="4572000" y="2924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8" name="Line 27"/>
          <p:cNvSpPr>
            <a:spLocks noChangeShapeType="1"/>
          </p:cNvSpPr>
          <p:nvPr/>
        </p:nvSpPr>
        <p:spPr bwMode="auto">
          <a:xfrm>
            <a:off x="3200400" y="3044825"/>
            <a:ext cx="1371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9" name="Line 28"/>
          <p:cNvSpPr>
            <a:spLocks noChangeShapeType="1"/>
          </p:cNvSpPr>
          <p:nvPr/>
        </p:nvSpPr>
        <p:spPr bwMode="auto">
          <a:xfrm>
            <a:off x="3200400" y="2930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90" name="Text Box 29"/>
          <p:cNvSpPr txBox="1">
            <a:spLocks noChangeArrowheads="1"/>
          </p:cNvSpPr>
          <p:nvPr/>
        </p:nvSpPr>
        <p:spPr bwMode="auto">
          <a:xfrm>
            <a:off x="3023632" y="304482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aseline="0" dirty="0" smtClean="0">
                <a:solidFill>
                  <a:srgbClr val="FF0000"/>
                </a:solidFill>
                <a:latin typeface="Franklin Gothic Book" pitchFamily="34" charset="0"/>
              </a:rPr>
              <a:t>一个时钟周期</a:t>
            </a:r>
            <a:endParaRPr lang="en-US" altLang="zh-CN" sz="2000" baseline="0" dirty="0">
              <a:solidFill>
                <a:srgbClr val="FF0000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ea typeface="宋体" charset="-122"/>
              </a:rPr>
              <a:t>一对</a:t>
            </a:r>
            <a:r>
              <a:rPr lang="en-US" altLang="zh-CN" dirty="0" smtClean="0">
                <a:ea typeface="宋体" charset="-122"/>
              </a:rPr>
              <a:t>D</a:t>
            </a:r>
            <a:r>
              <a:rPr lang="zh-CN" altLang="en-US" dirty="0" smtClean="0">
                <a:ea typeface="宋体" charset="-122"/>
              </a:rPr>
              <a:t>锁存器构成一个主从锁存器，将当前状态和下一状态分离。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01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存储单元</a:t>
            </a:r>
            <a:r>
              <a:rPr lang="en-US" altLang="zh-CN" dirty="0">
                <a:latin typeface="+mj-ea"/>
              </a:rPr>
              <a:t>: </a:t>
            </a:r>
            <a:r>
              <a:rPr lang="zh-CN" altLang="en-US" dirty="0">
                <a:latin typeface="+mj-ea"/>
              </a:rPr>
              <a:t>主从锁存器</a:t>
            </a:r>
            <a:endParaRPr lang="en-US" altLang="zh-CN" dirty="0">
              <a:latin typeface="+mj-ea"/>
            </a:endParaRPr>
          </a:p>
        </p:txBody>
      </p:sp>
      <p:pic>
        <p:nvPicPr>
          <p:cNvPr id="401413" name="Picture 5" descr="ch03-msflipfl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420888"/>
            <a:ext cx="86931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381000" y="4765675"/>
            <a:ext cx="41084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aseline="0" dirty="0"/>
              <a:t>During 1</a:t>
            </a:r>
            <a:r>
              <a:rPr lang="en-US" altLang="zh-CN" sz="2400" baseline="30000" dirty="0"/>
              <a:t>st</a:t>
            </a:r>
            <a:r>
              <a:rPr lang="en-US" altLang="zh-CN" sz="2400" baseline="0" dirty="0"/>
              <a:t> phase (clock=1),</a:t>
            </a:r>
            <a:br>
              <a:rPr lang="en-US" altLang="zh-CN" sz="2400" baseline="0" dirty="0"/>
            </a:br>
            <a:r>
              <a:rPr lang="en-US" altLang="zh-CN" sz="2400" baseline="0" dirty="0"/>
              <a:t>previously-computed state</a:t>
            </a:r>
            <a:br>
              <a:rPr lang="en-US" altLang="zh-CN" sz="2400" baseline="0" dirty="0"/>
            </a:br>
            <a:r>
              <a:rPr lang="en-US" altLang="zh-CN" sz="2400" baseline="0" dirty="0"/>
              <a:t>becomes </a:t>
            </a:r>
            <a:r>
              <a:rPr lang="en-US" altLang="zh-CN" sz="2400" i="1" baseline="0" dirty="0"/>
              <a:t>current</a:t>
            </a:r>
            <a:r>
              <a:rPr lang="en-US" altLang="zh-CN" sz="2400" baseline="0" dirty="0"/>
              <a:t> state and is</a:t>
            </a:r>
            <a:br>
              <a:rPr lang="en-US" altLang="zh-CN" sz="2400" baseline="0" dirty="0"/>
            </a:br>
            <a:r>
              <a:rPr lang="en-US" altLang="zh-CN" sz="2400" baseline="0" dirty="0"/>
              <a:t>sent to the logic circuit.</a:t>
            </a:r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4660900" y="4765675"/>
            <a:ext cx="3903663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aseline="0"/>
              <a:t>During 2</a:t>
            </a:r>
            <a:r>
              <a:rPr lang="en-US" altLang="zh-CN" sz="2400" baseline="30000"/>
              <a:t>nd</a:t>
            </a:r>
            <a:r>
              <a:rPr lang="en-US" altLang="zh-CN" sz="2400" baseline="0"/>
              <a:t> phase (clock=0),</a:t>
            </a:r>
            <a:br>
              <a:rPr lang="en-US" altLang="zh-CN" sz="2400" baseline="0"/>
            </a:br>
            <a:r>
              <a:rPr lang="en-US" altLang="zh-CN" sz="2400" i="1" baseline="0"/>
              <a:t>next</a:t>
            </a:r>
            <a:r>
              <a:rPr lang="en-US" altLang="zh-CN" sz="2400" baseline="0"/>
              <a:t> state, computed by</a:t>
            </a:r>
            <a:br>
              <a:rPr lang="en-US" altLang="zh-CN" sz="2400" baseline="0"/>
            </a:br>
            <a:r>
              <a:rPr lang="en-US" altLang="zh-CN" sz="2400" baseline="0"/>
              <a:t>logic circuit, is stored in</a:t>
            </a:r>
            <a:br>
              <a:rPr lang="en-US" altLang="zh-CN" sz="2400" baseline="0"/>
            </a:br>
            <a:r>
              <a:rPr lang="en-US" altLang="zh-CN" sz="2400" baseline="0"/>
              <a:t>Latch A.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92888" y="2963618"/>
            <a:ext cx="133164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现态</a:t>
            </a:r>
            <a:r>
              <a:rPr kumimoji="1" lang="en-US" altLang="zh-CN" sz="2800" dirty="0" smtClean="0">
                <a:latin typeface="Times New Roman" pitchFamily="18" charset="0"/>
              </a:rPr>
              <a:t>,</a:t>
            </a:r>
            <a:r>
              <a:rPr kumimoji="1" lang="zh-CN" altLang="en-US" sz="2800" dirty="0" smtClean="0">
                <a:latin typeface="Times New Roman" pitchFamily="18" charset="0"/>
              </a:rPr>
              <a:t>输入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651" y="1811490"/>
            <a:ext cx="720080" cy="53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次态</a:t>
            </a:r>
            <a:endParaRPr kumimoji="1" lang="zh-CN" altLang="en-US" sz="2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9792" y="1988840"/>
            <a:ext cx="936104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现态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6263" lvl="1" indent="-234950">
              <a:buNone/>
            </a:pPr>
            <a:r>
              <a:rPr lang="zh-CN" altLang="en-US" dirty="0" smtClean="0"/>
              <a:t>交通警告牌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当通电工作时候的状态</a:t>
            </a:r>
            <a:r>
              <a:rPr lang="en-US" altLang="zh-CN" dirty="0" smtClean="0"/>
              <a:t>(Switch=on)</a:t>
            </a:r>
          </a:p>
          <a:p>
            <a:pPr marL="576263" lvl="1" indent="-234950"/>
            <a:r>
              <a:rPr lang="en-US" altLang="zh-CN" dirty="0" smtClean="0"/>
              <a:t>S00: No </a:t>
            </a:r>
            <a:r>
              <a:rPr lang="en-US" altLang="zh-CN" dirty="0"/>
              <a:t>lights </a:t>
            </a:r>
            <a:r>
              <a:rPr lang="en-US" altLang="zh-CN" dirty="0" smtClean="0"/>
              <a:t>on (Z=0,Y=0,X=0)</a:t>
            </a:r>
            <a:endParaRPr lang="en-US" altLang="zh-CN" dirty="0"/>
          </a:p>
          <a:p>
            <a:pPr marL="576263" lvl="1" indent="-234950"/>
            <a:r>
              <a:rPr lang="en-US" altLang="zh-CN" dirty="0" smtClean="0"/>
              <a:t>S01: light1 </a:t>
            </a:r>
            <a:r>
              <a:rPr lang="en-US" altLang="zh-CN" dirty="0"/>
              <a:t>&amp; 2 </a:t>
            </a:r>
            <a:r>
              <a:rPr lang="en-US" altLang="zh-CN" dirty="0" smtClean="0"/>
              <a:t>on (Z=1,Y=0,X=0)</a:t>
            </a:r>
            <a:endParaRPr lang="en-US" altLang="zh-CN" dirty="0"/>
          </a:p>
          <a:p>
            <a:pPr marL="576263" lvl="1" indent="-234950"/>
            <a:r>
              <a:rPr lang="en-US" altLang="zh-CN" dirty="0" smtClean="0"/>
              <a:t>S02: light1</a:t>
            </a:r>
            <a:r>
              <a:rPr lang="en-US" altLang="zh-CN" dirty="0"/>
              <a:t>, 2, 3, &amp; 4 </a:t>
            </a:r>
            <a:r>
              <a:rPr lang="en-US" altLang="zh-CN" dirty="0" smtClean="0"/>
              <a:t>on(Z=1,Y=1,X=0)</a:t>
            </a:r>
            <a:endParaRPr lang="en-US" altLang="zh-CN" dirty="0"/>
          </a:p>
          <a:p>
            <a:pPr marL="576263" lvl="1" indent="-234950"/>
            <a:r>
              <a:rPr lang="en-US" altLang="zh-CN" dirty="0" smtClean="0"/>
              <a:t>S03: light1</a:t>
            </a:r>
            <a:r>
              <a:rPr lang="en-US" altLang="zh-CN" dirty="0"/>
              <a:t>, 2, 3, 4, &amp; </a:t>
            </a:r>
            <a:r>
              <a:rPr lang="en-US" altLang="zh-CN" dirty="0" smtClean="0"/>
              <a:t>5on(Z=1,Y=1,X=1)</a:t>
            </a:r>
            <a:endParaRPr lang="en-US" altLang="zh-CN" dirty="0"/>
          </a:p>
          <a:p>
            <a:pPr marL="576263" lvl="1" indent="-234950">
              <a:buNone/>
            </a:pPr>
            <a:r>
              <a:rPr lang="en-US" altLang="zh-CN" dirty="0" smtClean="0"/>
              <a:t> </a:t>
            </a:r>
          </a:p>
          <a:p>
            <a:pPr marL="576263" lvl="1" indent="-234950">
              <a:buNone/>
            </a:pPr>
            <a:r>
              <a:rPr lang="en-US" altLang="zh-CN" dirty="0" smtClean="0"/>
              <a:t> (</a:t>
            </a:r>
            <a:r>
              <a:rPr lang="en-US" altLang="zh-CN" dirty="0"/>
              <a:t>repeat as long as switch</a:t>
            </a:r>
            <a:br>
              <a:rPr lang="en-US" altLang="zh-CN" dirty="0"/>
            </a:br>
            <a:r>
              <a:rPr lang="en-US" altLang="zh-CN" dirty="0"/>
              <a:t>is turned on)</a:t>
            </a:r>
          </a:p>
        </p:txBody>
      </p:sp>
      <p:sp>
        <p:nvSpPr>
          <p:cNvPr id="403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例子</a:t>
            </a:r>
            <a:endParaRPr lang="en-US" altLang="zh-CN" dirty="0">
              <a:latin typeface="+mj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1421" y="3038301"/>
            <a:ext cx="3775075" cy="3775075"/>
            <a:chOff x="5368925" y="188640"/>
            <a:chExt cx="3775075" cy="3775075"/>
          </a:xfrm>
        </p:grpSpPr>
        <p:sp>
          <p:nvSpPr>
            <p:cNvPr id="403461" name="AutoShape 4"/>
            <p:cNvSpPr>
              <a:spLocks noChangeArrowheads="1"/>
            </p:cNvSpPr>
            <p:nvPr/>
          </p:nvSpPr>
          <p:spPr bwMode="auto">
            <a:xfrm>
              <a:off x="5368925" y="188640"/>
              <a:ext cx="3775075" cy="3775075"/>
            </a:xfrm>
            <a:prstGeom prst="diamond">
              <a:avLst/>
            </a:prstGeom>
            <a:solidFill>
              <a:srgbClr val="FFCC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  <p:sp>
          <p:nvSpPr>
            <p:cNvPr id="403462" name="Text Box 5"/>
            <p:cNvSpPr txBox="1">
              <a:spLocks noChangeArrowheads="1"/>
            </p:cNvSpPr>
            <p:nvPr/>
          </p:nvSpPr>
          <p:spPr bwMode="auto">
            <a:xfrm>
              <a:off x="6173788" y="1790427"/>
              <a:ext cx="216535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3600" b="1" baseline="0"/>
                <a:t>DANGER</a:t>
              </a:r>
              <a:r>
                <a:rPr lang="en-US" altLang="zh-CN" sz="2400" baseline="0"/>
                <a:t/>
              </a:r>
              <a:br>
                <a:rPr lang="en-US" altLang="zh-CN" sz="2400" baseline="0"/>
              </a:br>
              <a:r>
                <a:rPr lang="en-US" altLang="zh-CN" sz="2400" baseline="0"/>
                <a:t>MOVE</a:t>
              </a:r>
              <a:br>
                <a:rPr lang="en-US" altLang="zh-CN" sz="2400" baseline="0"/>
              </a:br>
              <a:r>
                <a:rPr lang="en-US" altLang="zh-CN" sz="2400" baseline="0"/>
                <a:t>RIGHT</a:t>
              </a:r>
            </a:p>
          </p:txBody>
        </p:sp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6711950" y="977627"/>
              <a:ext cx="1089025" cy="806450"/>
              <a:chOff x="3632" y="1838"/>
              <a:chExt cx="686" cy="508"/>
            </a:xfrm>
          </p:grpSpPr>
          <p:grpSp>
            <p:nvGrpSpPr>
              <p:cNvPr id="3" name="Group 8"/>
              <p:cNvGrpSpPr>
                <a:grpSpLocks/>
              </p:cNvGrpSpPr>
              <p:nvPr/>
            </p:nvGrpSpPr>
            <p:grpSpPr bwMode="auto">
              <a:xfrm>
                <a:off x="3632" y="1838"/>
                <a:ext cx="148" cy="508"/>
                <a:chOff x="3632" y="1844"/>
                <a:chExt cx="148" cy="508"/>
              </a:xfrm>
            </p:grpSpPr>
            <p:sp>
              <p:nvSpPr>
                <p:cNvPr id="403465" name="Oval 6"/>
                <p:cNvSpPr>
                  <a:spLocks noChangeArrowheads="1"/>
                </p:cNvSpPr>
                <p:nvPr/>
              </p:nvSpPr>
              <p:spPr bwMode="auto">
                <a:xfrm>
                  <a:off x="3632" y="1844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  <p:sp>
              <p:nvSpPr>
                <p:cNvPr id="403466" name="Oval 7"/>
                <p:cNvSpPr>
                  <a:spLocks noChangeArrowheads="1"/>
                </p:cNvSpPr>
                <p:nvPr/>
              </p:nvSpPr>
              <p:spPr bwMode="auto">
                <a:xfrm>
                  <a:off x="3632" y="2204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</p:grp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3901" y="1908"/>
                <a:ext cx="148" cy="368"/>
                <a:chOff x="3901" y="1978"/>
                <a:chExt cx="148" cy="368"/>
              </a:xfrm>
            </p:grpSpPr>
            <p:sp>
              <p:nvSpPr>
                <p:cNvPr id="403468" name="Oval 10"/>
                <p:cNvSpPr>
                  <a:spLocks noChangeArrowheads="1"/>
                </p:cNvSpPr>
                <p:nvPr/>
              </p:nvSpPr>
              <p:spPr bwMode="auto">
                <a:xfrm>
                  <a:off x="3901" y="1978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  <p:sp>
              <p:nvSpPr>
                <p:cNvPr id="403469" name="Oval 11"/>
                <p:cNvSpPr>
                  <a:spLocks noChangeArrowheads="1"/>
                </p:cNvSpPr>
                <p:nvPr/>
              </p:nvSpPr>
              <p:spPr bwMode="auto">
                <a:xfrm>
                  <a:off x="3901" y="2198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</p:grpSp>
          <p:sp>
            <p:nvSpPr>
              <p:cNvPr id="403470" name="Oval 13"/>
              <p:cNvSpPr>
                <a:spLocks noChangeArrowheads="1"/>
              </p:cNvSpPr>
              <p:nvPr/>
            </p:nvSpPr>
            <p:spPr bwMode="auto">
              <a:xfrm>
                <a:off x="4170" y="201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</p:grpSp>
        <p:sp>
          <p:nvSpPr>
            <p:cNvPr id="403471" name="Text Box 17"/>
            <p:cNvSpPr txBox="1">
              <a:spLocks noChangeArrowheads="1"/>
            </p:cNvSpPr>
            <p:nvPr/>
          </p:nvSpPr>
          <p:spPr bwMode="auto">
            <a:xfrm>
              <a:off x="6153150" y="63631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1</a:t>
              </a:r>
            </a:p>
          </p:txBody>
        </p:sp>
        <p:sp>
          <p:nvSpPr>
            <p:cNvPr id="403472" name="Text Box 18"/>
            <p:cNvSpPr txBox="1">
              <a:spLocks noChangeArrowheads="1"/>
            </p:cNvSpPr>
            <p:nvPr/>
          </p:nvSpPr>
          <p:spPr bwMode="auto">
            <a:xfrm>
              <a:off x="5770563" y="1088752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2</a:t>
              </a:r>
            </a:p>
          </p:txBody>
        </p:sp>
        <p:sp>
          <p:nvSpPr>
            <p:cNvPr id="403473" name="Text Box 19"/>
            <p:cNvSpPr txBox="1">
              <a:spLocks noChangeArrowheads="1"/>
            </p:cNvSpPr>
            <p:nvPr/>
          </p:nvSpPr>
          <p:spPr bwMode="auto">
            <a:xfrm>
              <a:off x="7569200" y="196577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3</a:t>
              </a:r>
            </a:p>
          </p:txBody>
        </p:sp>
        <p:sp>
          <p:nvSpPr>
            <p:cNvPr id="403474" name="Text Box 20"/>
            <p:cNvSpPr txBox="1">
              <a:spLocks noChangeArrowheads="1"/>
            </p:cNvSpPr>
            <p:nvPr/>
          </p:nvSpPr>
          <p:spPr bwMode="auto">
            <a:xfrm>
              <a:off x="7889875" y="46486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4</a:t>
              </a:r>
            </a:p>
          </p:txBody>
        </p:sp>
        <p:sp>
          <p:nvSpPr>
            <p:cNvPr id="403475" name="Text Box 21"/>
            <p:cNvSpPr txBox="1">
              <a:spLocks noChangeArrowheads="1"/>
            </p:cNvSpPr>
            <p:nvPr/>
          </p:nvSpPr>
          <p:spPr bwMode="auto">
            <a:xfrm>
              <a:off x="8275638" y="774427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5</a:t>
              </a:r>
            </a:p>
          </p:txBody>
        </p:sp>
        <p:sp>
          <p:nvSpPr>
            <p:cNvPr id="403476" name="Line 22"/>
            <p:cNvSpPr>
              <a:spLocks noChangeShapeType="1"/>
            </p:cNvSpPr>
            <p:nvPr/>
          </p:nvSpPr>
          <p:spPr bwMode="auto">
            <a:xfrm>
              <a:off x="6400800" y="815702"/>
              <a:ext cx="287338" cy="182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77" name="Line 23"/>
            <p:cNvSpPr>
              <a:spLocks noChangeShapeType="1"/>
            </p:cNvSpPr>
            <p:nvPr/>
          </p:nvSpPr>
          <p:spPr bwMode="auto">
            <a:xfrm>
              <a:off x="5995988" y="1247502"/>
              <a:ext cx="677862" cy="339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78" name="Line 24"/>
            <p:cNvSpPr>
              <a:spLocks noChangeShapeType="1"/>
            </p:cNvSpPr>
            <p:nvPr/>
          </p:nvSpPr>
          <p:spPr bwMode="auto">
            <a:xfrm flipH="1">
              <a:off x="7340600" y="475977"/>
              <a:ext cx="287338" cy="53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79" name="Line 25"/>
            <p:cNvSpPr>
              <a:spLocks noChangeShapeType="1"/>
            </p:cNvSpPr>
            <p:nvPr/>
          </p:nvSpPr>
          <p:spPr bwMode="auto">
            <a:xfrm flipH="1">
              <a:off x="7380288" y="737915"/>
              <a:ext cx="574675" cy="67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80" name="Line 26"/>
            <p:cNvSpPr>
              <a:spLocks noChangeShapeType="1"/>
            </p:cNvSpPr>
            <p:nvPr/>
          </p:nvSpPr>
          <p:spPr bwMode="auto">
            <a:xfrm flipH="1">
              <a:off x="7850188" y="1010965"/>
              <a:ext cx="482600" cy="274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1560" y="856456"/>
            <a:ext cx="8448675" cy="4876800"/>
            <a:chOff x="381000" y="1370013"/>
            <a:chExt cx="8448675" cy="4876800"/>
          </a:xfrm>
        </p:grpSpPr>
        <p:pic>
          <p:nvPicPr>
            <p:cNvPr id="404484" name="Picture 4" descr="ch03-signsta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588" y="1370013"/>
              <a:ext cx="5821362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4485" name="Text Box 5"/>
            <p:cNvSpPr txBox="1">
              <a:spLocks noChangeArrowheads="1"/>
            </p:cNvSpPr>
            <p:nvPr/>
          </p:nvSpPr>
          <p:spPr bwMode="auto">
            <a:xfrm>
              <a:off x="381000" y="4543425"/>
              <a:ext cx="171132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State bit S</a:t>
              </a:r>
              <a:r>
                <a:rPr lang="en-US" altLang="zh-CN" sz="2400">
                  <a:solidFill>
                    <a:srgbClr val="CE0000"/>
                  </a:solidFill>
                </a:rPr>
                <a:t>1</a:t>
              </a:r>
            </a:p>
          </p:txBody>
        </p:sp>
        <p:sp>
          <p:nvSpPr>
            <p:cNvPr id="404486" name="Text Box 6"/>
            <p:cNvSpPr txBox="1">
              <a:spLocks noChangeArrowheads="1"/>
            </p:cNvSpPr>
            <p:nvPr/>
          </p:nvSpPr>
          <p:spPr bwMode="auto">
            <a:xfrm>
              <a:off x="3700463" y="4706938"/>
              <a:ext cx="171132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State bit S</a:t>
              </a:r>
              <a:r>
                <a:rPr lang="en-US" altLang="zh-CN" sz="2400">
                  <a:solidFill>
                    <a:srgbClr val="CE0000"/>
                  </a:solidFill>
                </a:rPr>
                <a:t>0</a:t>
              </a:r>
            </a:p>
          </p:txBody>
        </p:sp>
        <p:sp>
          <p:nvSpPr>
            <p:cNvPr id="404487" name="Line 7"/>
            <p:cNvSpPr>
              <a:spLocks noChangeShapeType="1"/>
            </p:cNvSpPr>
            <p:nvPr/>
          </p:nvSpPr>
          <p:spPr bwMode="auto">
            <a:xfrm>
              <a:off x="1816100" y="5029200"/>
              <a:ext cx="757238" cy="417513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88" name="Line 8"/>
            <p:cNvSpPr>
              <a:spLocks noChangeShapeType="1"/>
            </p:cNvSpPr>
            <p:nvPr/>
          </p:nvSpPr>
          <p:spPr bwMode="auto">
            <a:xfrm flipH="1">
              <a:off x="3122613" y="5186363"/>
              <a:ext cx="782637" cy="260350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89" name="Text Box 9"/>
            <p:cNvSpPr txBox="1">
              <a:spLocks noChangeArrowheads="1"/>
            </p:cNvSpPr>
            <p:nvPr/>
          </p:nvSpPr>
          <p:spPr bwMode="auto">
            <a:xfrm>
              <a:off x="7313613" y="2797175"/>
              <a:ext cx="1516062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Switch on</a:t>
              </a:r>
              <a:endParaRPr lang="en-US" altLang="zh-CN" sz="2400">
                <a:solidFill>
                  <a:srgbClr val="CE0000"/>
                </a:solidFill>
              </a:endParaRPr>
            </a:p>
          </p:txBody>
        </p:sp>
        <p:sp>
          <p:nvSpPr>
            <p:cNvPr id="404490" name="Line 10"/>
            <p:cNvSpPr>
              <a:spLocks noChangeShapeType="1"/>
            </p:cNvSpPr>
            <p:nvPr/>
          </p:nvSpPr>
          <p:spPr bwMode="auto">
            <a:xfrm flipH="1" flipV="1">
              <a:off x="6918325" y="3063875"/>
              <a:ext cx="377825" cy="1588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91" name="Text Box 11"/>
            <p:cNvSpPr txBox="1">
              <a:spLocks noChangeArrowheads="1"/>
            </p:cNvSpPr>
            <p:nvPr/>
          </p:nvSpPr>
          <p:spPr bwMode="auto">
            <a:xfrm>
              <a:off x="4881563" y="3198813"/>
              <a:ext cx="151447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Switch off</a:t>
              </a:r>
              <a:endParaRPr lang="en-US" altLang="zh-CN" sz="2400">
                <a:solidFill>
                  <a:srgbClr val="CE0000"/>
                </a:solidFill>
              </a:endParaRPr>
            </a:p>
          </p:txBody>
        </p:sp>
        <p:sp>
          <p:nvSpPr>
            <p:cNvPr id="404492" name="Line 12"/>
            <p:cNvSpPr>
              <a:spLocks noChangeShapeType="1"/>
            </p:cNvSpPr>
            <p:nvPr/>
          </p:nvSpPr>
          <p:spPr bwMode="auto">
            <a:xfrm flipV="1">
              <a:off x="5815013" y="2798763"/>
              <a:ext cx="1587" cy="420687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93" name="Text Box 13"/>
            <p:cNvSpPr txBox="1">
              <a:spLocks noChangeArrowheads="1"/>
            </p:cNvSpPr>
            <p:nvPr/>
          </p:nvSpPr>
          <p:spPr bwMode="auto">
            <a:xfrm>
              <a:off x="7480300" y="5051425"/>
              <a:ext cx="126047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Outputs</a:t>
              </a:r>
              <a:endParaRPr lang="en-US" altLang="zh-CN" sz="2400">
                <a:solidFill>
                  <a:srgbClr val="CE0000"/>
                </a:solidFill>
              </a:endParaRPr>
            </a:p>
          </p:txBody>
        </p:sp>
        <p:sp>
          <p:nvSpPr>
            <p:cNvPr id="404494" name="Line 14"/>
            <p:cNvSpPr>
              <a:spLocks noChangeShapeType="1"/>
            </p:cNvSpPr>
            <p:nvPr/>
          </p:nvSpPr>
          <p:spPr bwMode="auto">
            <a:xfrm flipH="1">
              <a:off x="7031038" y="5399088"/>
              <a:ext cx="442912" cy="415925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04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状态图</a:t>
            </a:r>
            <a:endParaRPr lang="en-US" altLang="zh-CN" dirty="0">
              <a:latin typeface="+mj-ea"/>
            </a:endParaRPr>
          </a:p>
        </p:txBody>
      </p:sp>
      <p:sp>
        <p:nvSpPr>
          <p:cNvPr id="404495" name="Text Box 15"/>
          <p:cNvSpPr txBox="1">
            <a:spLocks noChangeArrowheads="1"/>
          </p:cNvSpPr>
          <p:nvPr/>
        </p:nvSpPr>
        <p:spPr bwMode="auto">
          <a:xfrm>
            <a:off x="2693988" y="5949280"/>
            <a:ext cx="433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i="1" baseline="0" dirty="0"/>
              <a:t>Transition on each clock cycle.</a:t>
            </a:r>
          </a:p>
        </p:txBody>
      </p:sp>
    </p:spTree>
    <p:extLst>
      <p:ext uri="{BB962C8B-B14F-4D97-AF65-F5344CB8AC3E}">
        <p14:creationId xmlns:p14="http://schemas.microsoft.com/office/powerpoint/2010/main" val="4240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真值表</a:t>
            </a:r>
            <a:endParaRPr lang="en-US" altLang="zh-CN" dirty="0">
              <a:latin typeface="+mj-ea"/>
            </a:endParaRPr>
          </a:p>
        </p:txBody>
      </p:sp>
      <p:sp>
        <p:nvSpPr>
          <p:cNvPr id="405508" name="Text Box 115"/>
          <p:cNvSpPr txBox="1">
            <a:spLocks noChangeArrowheads="1"/>
          </p:cNvSpPr>
          <p:nvPr/>
        </p:nvSpPr>
        <p:spPr bwMode="auto">
          <a:xfrm>
            <a:off x="205096" y="1370013"/>
            <a:ext cx="41713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aseline="0" dirty="0"/>
              <a:t>Outputs</a:t>
            </a:r>
          </a:p>
          <a:p>
            <a:pPr algn="ctr"/>
            <a:r>
              <a:rPr lang="en-US" altLang="zh-CN" sz="2400" baseline="0" dirty="0"/>
              <a:t>(depend only on state: </a:t>
            </a:r>
            <a:r>
              <a:rPr lang="en-US" altLang="zh-CN" sz="2400" baseline="0" dirty="0" smtClean="0"/>
              <a:t>S</a:t>
            </a:r>
            <a:r>
              <a:rPr lang="en-US" altLang="zh-CN" sz="2400" dirty="0" smtClean="0"/>
              <a:t>0</a:t>
            </a:r>
            <a:r>
              <a:rPr lang="en-US" altLang="zh-CN" sz="2400" baseline="0" dirty="0" smtClean="0"/>
              <a:t>S</a:t>
            </a:r>
            <a:r>
              <a:rPr lang="en-US" altLang="zh-CN" sz="2400" dirty="0" smtClean="0"/>
              <a:t>1</a:t>
            </a:r>
            <a:r>
              <a:rPr lang="en-US" altLang="zh-CN" sz="2400" baseline="0" dirty="0" smtClean="0"/>
              <a:t>)</a:t>
            </a:r>
            <a:endParaRPr lang="en-US" altLang="zh-CN" sz="2400" baseline="0" dirty="0"/>
          </a:p>
        </p:txBody>
      </p:sp>
      <p:graphicFrame>
        <p:nvGraphicFramePr>
          <p:cNvPr id="118004" name="Group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55330"/>
              </p:ext>
            </p:extLst>
          </p:nvPr>
        </p:nvGraphicFramePr>
        <p:xfrm>
          <a:off x="793750" y="3497263"/>
          <a:ext cx="2644775" cy="2257426"/>
        </p:xfrm>
        <a:graphic>
          <a:graphicData uri="http://schemas.openxmlformats.org/drawingml/2006/table">
            <a:tbl>
              <a:tblPr/>
              <a:tblGrid>
                <a:gridCol w="528638"/>
                <a:gridCol w="528637"/>
                <a:gridCol w="530225"/>
                <a:gridCol w="528638"/>
                <a:gridCol w="528637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5537" name="Text Box 245"/>
          <p:cNvSpPr txBox="1">
            <a:spLocks noChangeArrowheads="1"/>
          </p:cNvSpPr>
          <p:nvPr/>
        </p:nvSpPr>
        <p:spPr bwMode="auto">
          <a:xfrm>
            <a:off x="3262313" y="2328863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Lights 1 and 2</a:t>
            </a:r>
          </a:p>
        </p:txBody>
      </p:sp>
      <p:sp>
        <p:nvSpPr>
          <p:cNvPr id="405538" name="Text Box 246"/>
          <p:cNvSpPr txBox="1">
            <a:spLocks noChangeArrowheads="1"/>
          </p:cNvSpPr>
          <p:nvPr/>
        </p:nvSpPr>
        <p:spPr bwMode="auto">
          <a:xfrm>
            <a:off x="3262313" y="2624138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Lights 3 and 4</a:t>
            </a:r>
          </a:p>
        </p:txBody>
      </p:sp>
      <p:sp>
        <p:nvSpPr>
          <p:cNvPr id="405539" name="Text Box 247"/>
          <p:cNvSpPr txBox="1">
            <a:spLocks noChangeArrowheads="1"/>
          </p:cNvSpPr>
          <p:nvPr/>
        </p:nvSpPr>
        <p:spPr bwMode="auto">
          <a:xfrm>
            <a:off x="3262313" y="2933700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Light 5</a:t>
            </a:r>
          </a:p>
        </p:txBody>
      </p:sp>
      <p:sp>
        <p:nvSpPr>
          <p:cNvPr id="405540" name="Line 249"/>
          <p:cNvSpPr>
            <a:spLocks noChangeShapeType="1"/>
          </p:cNvSpPr>
          <p:nvPr/>
        </p:nvSpPr>
        <p:spPr bwMode="auto">
          <a:xfrm flipH="1">
            <a:off x="3148013" y="3070225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1" name="Line 250"/>
          <p:cNvSpPr>
            <a:spLocks noChangeShapeType="1"/>
          </p:cNvSpPr>
          <p:nvPr/>
        </p:nvSpPr>
        <p:spPr bwMode="auto">
          <a:xfrm flipH="1">
            <a:off x="3149600" y="3068638"/>
            <a:ext cx="0" cy="4841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2" name="Line 251"/>
          <p:cNvSpPr>
            <a:spLocks noChangeShapeType="1"/>
          </p:cNvSpPr>
          <p:nvPr/>
        </p:nvSpPr>
        <p:spPr bwMode="auto">
          <a:xfrm flipH="1">
            <a:off x="2627313" y="2779713"/>
            <a:ext cx="677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3" name="Line 252"/>
          <p:cNvSpPr>
            <a:spLocks noChangeShapeType="1"/>
          </p:cNvSpPr>
          <p:nvPr/>
        </p:nvSpPr>
        <p:spPr bwMode="auto">
          <a:xfrm flipH="1">
            <a:off x="2092325" y="2489200"/>
            <a:ext cx="12128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4" name="Line 253"/>
          <p:cNvSpPr>
            <a:spLocks noChangeShapeType="1"/>
          </p:cNvSpPr>
          <p:nvPr/>
        </p:nvSpPr>
        <p:spPr bwMode="auto">
          <a:xfrm>
            <a:off x="2627313" y="2782888"/>
            <a:ext cx="0" cy="7699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5" name="Line 254"/>
          <p:cNvSpPr>
            <a:spLocks noChangeShapeType="1"/>
          </p:cNvSpPr>
          <p:nvPr/>
        </p:nvSpPr>
        <p:spPr bwMode="auto">
          <a:xfrm>
            <a:off x="2092325" y="2490788"/>
            <a:ext cx="0" cy="1069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6" name="Text Box 255"/>
          <p:cNvSpPr txBox="1">
            <a:spLocks noChangeArrowheads="1"/>
          </p:cNvSpPr>
          <p:nvPr/>
        </p:nvSpPr>
        <p:spPr bwMode="auto">
          <a:xfrm>
            <a:off x="4950401" y="1370013"/>
            <a:ext cx="39517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aseline="0" dirty="0"/>
              <a:t>Next State: </a:t>
            </a:r>
            <a:r>
              <a:rPr lang="en-US" altLang="zh-CN" sz="2400" baseline="0" dirty="0" smtClean="0"/>
              <a:t>S</a:t>
            </a:r>
            <a:r>
              <a:rPr lang="en-US" altLang="zh-CN" sz="2400" dirty="0" smtClean="0"/>
              <a:t>0</a:t>
            </a:r>
            <a:r>
              <a:rPr lang="en-US" altLang="zh-CN" sz="2400" baseline="0" dirty="0" smtClean="0"/>
              <a:t>’S</a:t>
            </a:r>
            <a:r>
              <a:rPr lang="en-US" altLang="zh-CN" sz="2400" dirty="0" smtClean="0"/>
              <a:t>1</a:t>
            </a:r>
            <a:r>
              <a:rPr lang="en-US" altLang="zh-CN" sz="2400" baseline="0" dirty="0" smtClean="0"/>
              <a:t>’</a:t>
            </a:r>
            <a:r>
              <a:rPr lang="en-US" altLang="zh-CN" sz="2400" baseline="0" dirty="0"/>
              <a:t/>
            </a:r>
            <a:br>
              <a:rPr lang="en-US" altLang="zh-CN" sz="2400" baseline="0" dirty="0"/>
            </a:br>
            <a:r>
              <a:rPr lang="en-US" altLang="zh-CN" sz="2400" baseline="0" dirty="0"/>
              <a:t>(depend on state and input)</a:t>
            </a:r>
          </a:p>
        </p:txBody>
      </p:sp>
      <p:graphicFrame>
        <p:nvGraphicFramePr>
          <p:cNvPr id="118104" name="Group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12373"/>
              </p:ext>
            </p:extLst>
          </p:nvPr>
        </p:nvGraphicFramePr>
        <p:xfrm>
          <a:off x="5465763" y="2586038"/>
          <a:ext cx="2643187" cy="2671763"/>
        </p:xfrm>
        <a:graphic>
          <a:graphicData uri="http://schemas.openxmlformats.org/drawingml/2006/table">
            <a:tbl>
              <a:tblPr/>
              <a:tblGrid>
                <a:gridCol w="528637"/>
                <a:gridCol w="528638"/>
                <a:gridCol w="528637"/>
                <a:gridCol w="528638"/>
                <a:gridCol w="528637"/>
              </a:tblGrid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5580" name="Text Box 338"/>
          <p:cNvSpPr txBox="1">
            <a:spLocks noChangeArrowheads="1"/>
          </p:cNvSpPr>
          <p:nvPr/>
        </p:nvSpPr>
        <p:spPr bwMode="auto">
          <a:xfrm>
            <a:off x="5842000" y="2257425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Switch</a:t>
            </a:r>
          </a:p>
        </p:txBody>
      </p:sp>
      <p:sp>
        <p:nvSpPr>
          <p:cNvPr id="405581" name="Line 339"/>
          <p:cNvSpPr>
            <a:spLocks noChangeShapeType="1"/>
          </p:cNvSpPr>
          <p:nvPr/>
        </p:nvSpPr>
        <p:spPr bwMode="auto">
          <a:xfrm flipH="1">
            <a:off x="5691188" y="2398713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2" name="Line 340"/>
          <p:cNvSpPr>
            <a:spLocks noChangeShapeType="1"/>
          </p:cNvSpPr>
          <p:nvPr/>
        </p:nvSpPr>
        <p:spPr bwMode="auto">
          <a:xfrm flipH="1">
            <a:off x="5692775" y="2397125"/>
            <a:ext cx="0" cy="301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3" name="Text Box 345"/>
          <p:cNvSpPr txBox="1">
            <a:spLocks noChangeArrowheads="1"/>
          </p:cNvSpPr>
          <p:nvPr/>
        </p:nvSpPr>
        <p:spPr bwMode="auto">
          <a:xfrm>
            <a:off x="4076700" y="5543550"/>
            <a:ext cx="2730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Whenever In=0, next state is 00.</a:t>
            </a:r>
          </a:p>
        </p:txBody>
      </p:sp>
      <p:sp>
        <p:nvSpPr>
          <p:cNvPr id="405584" name="Line 346"/>
          <p:cNvSpPr>
            <a:spLocks noChangeShapeType="1"/>
          </p:cNvSpPr>
          <p:nvPr/>
        </p:nvSpPr>
        <p:spPr bwMode="auto">
          <a:xfrm>
            <a:off x="5173663" y="3240088"/>
            <a:ext cx="4048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5" name="Line 347"/>
          <p:cNvSpPr>
            <a:spLocks noChangeShapeType="1"/>
          </p:cNvSpPr>
          <p:nvPr/>
        </p:nvSpPr>
        <p:spPr bwMode="auto">
          <a:xfrm>
            <a:off x="5173663" y="3240088"/>
            <a:ext cx="0" cy="2311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39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逻辑实现</a:t>
            </a:r>
            <a:endParaRPr lang="en-US" altLang="zh-CN" dirty="0">
              <a:latin typeface="+mj-ea"/>
            </a:endParaRPr>
          </a:p>
        </p:txBody>
      </p:sp>
      <p:pic>
        <p:nvPicPr>
          <p:cNvPr id="406532" name="Picture 5" descr="ch03-traff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425575"/>
            <a:ext cx="54260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33" name="Text Box 6"/>
          <p:cNvSpPr txBox="1">
            <a:spLocks noChangeArrowheads="1"/>
          </p:cNvSpPr>
          <p:nvPr/>
        </p:nvSpPr>
        <p:spPr bwMode="auto">
          <a:xfrm>
            <a:off x="6476153" y="4995863"/>
            <a:ext cx="194797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baseline="0" dirty="0">
                <a:solidFill>
                  <a:srgbClr val="FF3300"/>
                </a:solidFill>
              </a:rPr>
              <a:t>Master-slave</a:t>
            </a:r>
            <a:br>
              <a:rPr lang="en-US" altLang="zh-CN" baseline="0" dirty="0">
                <a:solidFill>
                  <a:srgbClr val="FF3300"/>
                </a:solidFill>
              </a:rPr>
            </a:br>
            <a:r>
              <a:rPr lang="en-US" altLang="zh-CN" baseline="0" dirty="0" err="1">
                <a:solidFill>
                  <a:srgbClr val="FF3300"/>
                </a:solidFill>
              </a:rPr>
              <a:t>flipflop</a:t>
            </a:r>
            <a:endParaRPr lang="en-US" altLang="zh-CN" baseline="0" dirty="0">
              <a:solidFill>
                <a:srgbClr val="FF3300"/>
              </a:solidFill>
            </a:endParaRPr>
          </a:p>
        </p:txBody>
      </p:sp>
      <p:sp>
        <p:nvSpPr>
          <p:cNvPr id="406534" name="Line 8"/>
          <p:cNvSpPr>
            <a:spLocks noChangeShapeType="1"/>
          </p:cNvSpPr>
          <p:nvPr/>
        </p:nvSpPr>
        <p:spPr bwMode="auto">
          <a:xfrm flipH="1" flipV="1">
            <a:off x="5838825" y="5303838"/>
            <a:ext cx="862013" cy="650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6535" name="Line 9"/>
          <p:cNvSpPr>
            <a:spLocks noChangeShapeType="1"/>
          </p:cNvSpPr>
          <p:nvPr/>
        </p:nvSpPr>
        <p:spPr bwMode="auto">
          <a:xfrm flipH="1">
            <a:off x="5851525" y="5511800"/>
            <a:ext cx="836613" cy="392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09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MOS = Metal Oxide </a:t>
            </a:r>
            <a:r>
              <a:rPr lang="en-US" altLang="zh-CN" dirty="0" smtClean="0">
                <a:ea typeface="宋体" charset="-122"/>
              </a:rPr>
              <a:t>Semiconductor(</a:t>
            </a:r>
            <a:r>
              <a:rPr lang="zh-CN" altLang="en-US" sz="2800" dirty="0" smtClean="0"/>
              <a:t>金属氧化半导体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两种类型</a:t>
            </a:r>
            <a:r>
              <a:rPr lang="en-US" altLang="zh-CN" dirty="0" smtClean="0">
                <a:ea typeface="宋体" charset="-122"/>
              </a:rPr>
              <a:t>: n- MOS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dirty="0" smtClean="0">
                <a:ea typeface="宋体" charset="-122"/>
              </a:rPr>
              <a:t>p-MOS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n-MOS</a:t>
            </a:r>
            <a:endParaRPr lang="en-US" altLang="zh-CN" dirty="0">
              <a:solidFill>
                <a:schemeClr val="accent2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控制门</a:t>
            </a:r>
            <a:r>
              <a:rPr lang="en-US" altLang="zh-CN" dirty="0" smtClean="0">
                <a:ea typeface="宋体" charset="-122"/>
              </a:rPr>
              <a:t>(Gate,</a:t>
            </a:r>
            <a:r>
              <a:rPr lang="zh-CN" altLang="en-US" dirty="0" smtClean="0">
                <a:ea typeface="宋体" charset="-122"/>
              </a:rPr>
              <a:t>栅极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电压为正时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开关闭合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#1(Source,</a:t>
            </a:r>
            <a:r>
              <a:rPr lang="zh-CN" altLang="en-US" dirty="0" smtClean="0">
                <a:ea typeface="宋体" charset="-122"/>
              </a:rPr>
              <a:t>源极</a:t>
            </a:r>
            <a:r>
              <a:rPr lang="en-US" altLang="zh-CN" dirty="0" smtClean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dirty="0" smtClean="0">
                <a:ea typeface="宋体" charset="-122"/>
              </a:rPr>
              <a:t>#2(Drain,</a:t>
            </a:r>
            <a:r>
              <a:rPr lang="zh-CN" altLang="en-US" dirty="0" smtClean="0">
                <a:ea typeface="宋体" charset="-122"/>
              </a:rPr>
              <a:t>漏极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导通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控制门</a:t>
            </a:r>
            <a:r>
              <a:rPr lang="en-US" altLang="zh-CN" dirty="0" smtClean="0">
                <a:ea typeface="宋体" charset="-122"/>
              </a:rPr>
              <a:t>(Gate)</a:t>
            </a:r>
            <a:r>
              <a:rPr lang="zh-CN" altLang="en-US" dirty="0" smtClean="0">
                <a:ea typeface="宋体" charset="-122"/>
              </a:rPr>
              <a:t>电压为低时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开关断开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 and #2</a:t>
            </a:r>
            <a:r>
              <a:rPr lang="zh-CN" altLang="en-US" dirty="0" smtClean="0">
                <a:ea typeface="宋体" charset="-122"/>
              </a:rPr>
              <a:t>截止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N</a:t>
            </a:r>
            <a:r>
              <a:rPr lang="zh-CN" altLang="en-US" dirty="0" smtClean="0">
                <a:latin typeface="+mj-ea"/>
              </a:rPr>
              <a:t>型金属氧化半导体管 </a:t>
            </a:r>
            <a:r>
              <a:rPr lang="en-US" altLang="zh-CN" dirty="0" smtClean="0">
                <a:latin typeface="+mj-ea"/>
              </a:rPr>
              <a:t>(NMOS)</a:t>
            </a:r>
            <a:endParaRPr lang="en-US" altLang="zh-CN" dirty="0">
              <a:latin typeface="+mj-ea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7774904" y="2381547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7774904" y="4667547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5717504" y="3600747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467672" y="4117379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Franklin Gothic Book" pitchFamily="34" charset="0"/>
                <a:ea typeface="宋体" charset="-122"/>
              </a:rPr>
              <a:t>Gate = 1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6022304" y="5429547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250904" y="5734347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latin typeface="Franklin Gothic Book" pitchFamily="34" charset="0"/>
                <a:ea typeface="宋体" charset="-122"/>
              </a:rPr>
              <a:t>Gate = 0</a:t>
            </a:r>
          </a:p>
        </p:txBody>
      </p:sp>
      <p:pic>
        <p:nvPicPr>
          <p:cNvPr id="36884" name="Picture 20" descr="C:\Documents and Settings\Greg Byrd\My Documents\ece206\mh-slides\ch03\ch03-nm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504" y="4896147"/>
            <a:ext cx="1987550" cy="1582738"/>
          </a:xfrm>
          <a:prstGeom prst="rect">
            <a:avLst/>
          </a:prstGeom>
          <a:noFill/>
        </p:spPr>
      </p:pic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3126704" y="4667547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86" name="Picture 22" descr="C:\Documents and Settings\Greg Byrd\My Documents\ece206\mh-slides\ch03\ch03-op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5904" y="4743747"/>
            <a:ext cx="338138" cy="1525588"/>
          </a:xfrm>
          <a:prstGeom prst="rect">
            <a:avLst/>
          </a:prstGeom>
          <a:noFill/>
        </p:spPr>
      </p:pic>
      <p:pic>
        <p:nvPicPr>
          <p:cNvPr id="36887" name="Picture 23" descr="C:\Documents and Settings\Greg Byrd\My Documents\ece206\mh-slides\ch03\ch03-close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5904" y="2457747"/>
            <a:ext cx="219075" cy="1563688"/>
          </a:xfrm>
          <a:prstGeom prst="rect">
            <a:avLst/>
          </a:prstGeom>
          <a:noFill/>
        </p:spPr>
      </p:pic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1085354" y="5445224"/>
            <a:ext cx="262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charset="-122"/>
              </a:rPr>
              <a:t>Terminal #2 must be</a:t>
            </a:r>
          </a:p>
          <a:p>
            <a:r>
              <a:rPr lang="en-US" altLang="zh-CN" sz="1800">
                <a:ea typeface="宋体" charset="-122"/>
              </a:rPr>
              <a:t>connected to GND (0V).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数据通路：计算机用来处理信息所用到的所有逻辑电路     </a:t>
            </a:r>
            <a:r>
              <a:rPr lang="en-US" altLang="zh-CN" dirty="0" smtClean="0">
                <a:ea typeface="宋体" charset="-122"/>
              </a:rPr>
              <a:t>Example:  LC-3 </a:t>
            </a:r>
            <a:r>
              <a:rPr lang="zh-CN" altLang="en-US" dirty="0" smtClean="0">
                <a:ea typeface="宋体" charset="-122"/>
              </a:rPr>
              <a:t>的数据通路（下一页）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组合逻辑</a:t>
            </a: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Decoders    </a:t>
            </a:r>
            <a:r>
              <a:rPr lang="zh-CN" altLang="en-US" dirty="0" smtClean="0">
                <a:ea typeface="宋体" charset="-122"/>
              </a:rPr>
              <a:t>（译码器）</a:t>
            </a:r>
            <a:r>
              <a:rPr lang="en-US" altLang="zh-CN" dirty="0" smtClean="0">
                <a:ea typeface="宋体" charset="-122"/>
              </a:rPr>
              <a:t>   	-- </a:t>
            </a:r>
            <a:r>
              <a:rPr lang="zh-CN" altLang="en-US" dirty="0" smtClean="0">
                <a:ea typeface="宋体" charset="-122"/>
              </a:rPr>
              <a:t>把指令转换成控制信号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Multiplexers</a:t>
            </a:r>
            <a:r>
              <a:rPr lang="zh-CN" altLang="en-US" dirty="0" smtClean="0">
                <a:ea typeface="宋体" charset="-122"/>
              </a:rPr>
              <a:t>（选择器）</a:t>
            </a:r>
            <a:r>
              <a:rPr lang="en-US" altLang="zh-CN" dirty="0" smtClean="0">
                <a:ea typeface="宋体" charset="-122"/>
              </a:rPr>
              <a:t>    	-- </a:t>
            </a:r>
            <a:r>
              <a:rPr lang="zh-CN" altLang="en-US" dirty="0" smtClean="0">
                <a:ea typeface="宋体" charset="-122"/>
              </a:rPr>
              <a:t>选择输入和输出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ALU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算术和逻辑运算单元</a:t>
            </a:r>
            <a:r>
              <a:rPr lang="en-US" altLang="zh-CN" dirty="0" smtClean="0">
                <a:ea typeface="宋体" charset="-122"/>
              </a:rPr>
              <a:t>)	–- </a:t>
            </a:r>
            <a:r>
              <a:rPr lang="zh-CN" altLang="en-US" dirty="0" smtClean="0">
                <a:ea typeface="宋体" charset="-122"/>
              </a:rPr>
              <a:t>对数据进行运算操作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时序逻辑</a:t>
            </a: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状态机</a:t>
            </a:r>
            <a:r>
              <a:rPr lang="en-US" altLang="zh-CN" dirty="0" smtClean="0">
                <a:ea typeface="宋体" charset="-122"/>
              </a:rPr>
              <a:t>         	-- </a:t>
            </a:r>
            <a:r>
              <a:rPr lang="zh-CN" altLang="en-US" dirty="0" smtClean="0">
                <a:ea typeface="宋体" charset="-122"/>
              </a:rPr>
              <a:t>产生控制信号，负责数据移动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寄存器和锁存器</a:t>
            </a:r>
            <a:r>
              <a:rPr lang="en-US" altLang="zh-CN" dirty="0" smtClean="0">
                <a:ea typeface="宋体" charset="-122"/>
              </a:rPr>
              <a:t>	-– </a:t>
            </a:r>
            <a:r>
              <a:rPr lang="zh-CN" altLang="en-US" dirty="0" smtClean="0">
                <a:ea typeface="宋体" charset="-122"/>
              </a:rPr>
              <a:t>存储部件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从逻辑电路到数据通路</a:t>
            </a:r>
            <a:endParaRPr lang="en-US" altLang="zh-CN" dirty="0">
              <a:latin typeface="+mj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LC-3 </a:t>
            </a:r>
            <a:r>
              <a:rPr lang="zh-CN" altLang="en-US" dirty="0">
                <a:latin typeface="+mj-ea"/>
              </a:rPr>
              <a:t>数据通路</a:t>
            </a:r>
            <a:endParaRPr lang="en-US" altLang="zh-CN" dirty="0">
              <a:latin typeface="+mj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68127" y="591393"/>
            <a:ext cx="6908329" cy="6149975"/>
            <a:chOff x="818034" y="579438"/>
            <a:chExt cx="6908329" cy="6149975"/>
          </a:xfrm>
        </p:grpSpPr>
        <p:pic>
          <p:nvPicPr>
            <p:cNvPr id="119814" name="Picture 6" descr="C:\common\PattPatel slides\e2\pat67509_033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3913" y="579438"/>
              <a:ext cx="4362450" cy="6149975"/>
            </a:xfrm>
            <a:prstGeom prst="rect">
              <a:avLst/>
            </a:prstGeom>
            <a:noFill/>
          </p:spPr>
        </p:pic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818034" y="1504950"/>
              <a:ext cx="1372492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9900"/>
                  </a:solidFill>
                  <a:ea typeface="宋体" charset="-122"/>
                </a:rPr>
                <a:t>Combinational</a:t>
              </a:r>
            </a:p>
            <a:p>
              <a:r>
                <a:rPr lang="en-US" altLang="zh-CN" sz="2000" b="1" dirty="0">
                  <a:solidFill>
                    <a:srgbClr val="009900"/>
                  </a:solidFill>
                  <a:ea typeface="宋体" charset="-122"/>
                </a:rPr>
                <a:t>Logic</a:t>
              </a:r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>
              <a:off x="2219325" y="1849438"/>
              <a:ext cx="2373313" cy="461962"/>
            </a:xfrm>
            <a:prstGeom prst="line">
              <a:avLst/>
            </a:prstGeom>
            <a:noFill/>
            <a:ln w="38100">
              <a:solidFill>
                <a:srgbClr val="0099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2165350" y="1971675"/>
              <a:ext cx="4254500" cy="1746250"/>
            </a:xfrm>
            <a:prstGeom prst="line">
              <a:avLst/>
            </a:prstGeom>
            <a:noFill/>
            <a:ln w="38100">
              <a:solidFill>
                <a:srgbClr val="0099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 flipV="1">
              <a:off x="2216150" y="1630363"/>
              <a:ext cx="2763838" cy="73025"/>
            </a:xfrm>
            <a:prstGeom prst="line">
              <a:avLst/>
            </a:prstGeom>
            <a:noFill/>
            <a:ln w="38100">
              <a:solidFill>
                <a:srgbClr val="0099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818034" y="4976341"/>
              <a:ext cx="1334020" cy="297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宋体" charset="-122"/>
                </a:rPr>
                <a:t>State Machine</a:t>
              </a:r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 flipV="1">
              <a:off x="2439988" y="4171950"/>
              <a:ext cx="3216275" cy="1055688"/>
            </a:xfrm>
            <a:prstGeom prst="line">
              <a:avLst/>
            </a:prstGeom>
            <a:noFill/>
            <a:ln w="38100">
              <a:solidFill>
                <a:srgbClr val="0000FF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1" name="Text Box 13"/>
            <p:cNvSpPr txBox="1">
              <a:spLocks noChangeArrowheads="1"/>
            </p:cNvSpPr>
            <p:nvPr/>
          </p:nvSpPr>
          <p:spPr bwMode="auto">
            <a:xfrm>
              <a:off x="818034" y="3203491"/>
              <a:ext cx="821059" cy="297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CE0000"/>
                  </a:solidFill>
                  <a:ea typeface="宋体" charset="-122"/>
                </a:rPr>
                <a:t>Storage</a:t>
              </a:r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 flipV="1">
              <a:off x="2205038" y="2020888"/>
              <a:ext cx="4233862" cy="1284287"/>
            </a:xfrm>
            <a:prstGeom prst="line">
              <a:avLst/>
            </a:prstGeom>
            <a:noFill/>
            <a:ln w="38100">
              <a:solidFill>
                <a:srgbClr val="CE00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3" name="Line 15"/>
            <p:cNvSpPr>
              <a:spLocks noChangeShapeType="1"/>
            </p:cNvSpPr>
            <p:nvPr/>
          </p:nvSpPr>
          <p:spPr bwMode="auto">
            <a:xfrm>
              <a:off x="2212975" y="3427413"/>
              <a:ext cx="1779588" cy="873125"/>
            </a:xfrm>
            <a:prstGeom prst="line">
              <a:avLst/>
            </a:prstGeom>
            <a:noFill/>
            <a:ln w="38100">
              <a:solidFill>
                <a:srgbClr val="CE00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与非门电路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组合电</a:t>
            </a:r>
            <a:r>
              <a:rPr lang="zh-CN" altLang="en-US" dirty="0" smtClean="0"/>
              <a:t>路设计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存储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时</a:t>
            </a:r>
            <a:r>
              <a:rPr lang="zh-CN" altLang="en-US" dirty="0" smtClean="0"/>
              <a:t>序电路设计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LC-3</a:t>
            </a:r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p-MOS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 工作机制和</a:t>
            </a:r>
            <a:r>
              <a:rPr lang="en-US" altLang="zh-CN" dirty="0" smtClean="0">
                <a:ea typeface="宋体" charset="-122"/>
              </a:rPr>
              <a:t> n-MOS</a:t>
            </a:r>
            <a:r>
              <a:rPr lang="zh-CN" altLang="en-US" dirty="0" smtClean="0">
                <a:ea typeface="宋体" charset="-122"/>
              </a:rPr>
              <a:t>互补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相反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门极</a:t>
            </a:r>
            <a:r>
              <a:rPr lang="en-US" altLang="zh-CN" dirty="0" smtClean="0">
                <a:ea typeface="宋体" charset="-122"/>
              </a:rPr>
              <a:t>(Gate)</a:t>
            </a:r>
            <a:r>
              <a:rPr lang="zh-CN" altLang="en-US" dirty="0" smtClean="0">
                <a:ea typeface="宋体" charset="-122"/>
              </a:rPr>
              <a:t>电压为低时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开关闭合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 and #2</a:t>
            </a:r>
            <a:r>
              <a:rPr lang="zh-CN" altLang="en-US" dirty="0" smtClean="0">
                <a:ea typeface="宋体" charset="-122"/>
              </a:rPr>
              <a:t>导通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门极</a:t>
            </a:r>
            <a:r>
              <a:rPr lang="en-US" altLang="zh-CN" dirty="0" smtClean="0">
                <a:ea typeface="宋体" charset="-122"/>
              </a:rPr>
              <a:t>(Gate)</a:t>
            </a:r>
            <a:r>
              <a:rPr lang="zh-CN" altLang="en-US" dirty="0" smtClean="0">
                <a:ea typeface="宋体" charset="-122"/>
              </a:rPr>
              <a:t>电压为正时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开关断开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 and #2</a:t>
            </a:r>
            <a:r>
              <a:rPr lang="zh-CN" altLang="en-US" dirty="0" smtClean="0">
                <a:ea typeface="宋体" charset="-122"/>
              </a:rPr>
              <a:t>截止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P</a:t>
            </a:r>
            <a:r>
              <a:rPr lang="zh-CN" altLang="en-US" dirty="0" smtClean="0">
                <a:latin typeface="+mj-ea"/>
              </a:rPr>
              <a:t>型金属氧化半导体管 </a:t>
            </a:r>
            <a:r>
              <a:rPr lang="en-US" altLang="zh-CN" dirty="0" smtClean="0">
                <a:latin typeface="+mj-ea"/>
              </a:rPr>
              <a:t>(PMOS)</a:t>
            </a:r>
            <a:endParaRPr lang="en-US" altLang="zh-CN" dirty="0">
              <a:latin typeface="+mj-ea"/>
            </a:endParaRP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7391400" y="1981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5334000" y="3200400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556250" y="37338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latin typeface="Franklin Gothic Book" pitchFamily="34" charset="0"/>
                <a:ea typeface="宋体" charset="-122"/>
              </a:rPr>
              <a:t>Gate = 1</a:t>
            </a:r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5638800" y="5029200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5867400" y="53340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latin typeface="Franklin Gothic Book" pitchFamily="34" charset="0"/>
                <a:ea typeface="宋体" charset="-122"/>
              </a:rPr>
              <a:t>Gate = 0</a:t>
            </a: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7391400" y="4267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1388" name="Picture 12" descr="C:\Documents and Settings\Greg Byrd\My Documents\ece206\mh-slides\ch03\ch03-op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57400"/>
            <a:ext cx="338138" cy="1525588"/>
          </a:xfrm>
          <a:prstGeom prst="rect">
            <a:avLst/>
          </a:prstGeom>
          <a:noFill/>
        </p:spPr>
      </p:pic>
      <p:pic>
        <p:nvPicPr>
          <p:cNvPr id="101389" name="Picture 13" descr="C:\Documents and Settings\Greg Byrd\My Documents\ece206\mh-slides\ch03\ch03-clos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4343400"/>
            <a:ext cx="219075" cy="1563688"/>
          </a:xfrm>
          <a:prstGeom prst="rect">
            <a:avLst/>
          </a:prstGeom>
          <a:noFill/>
        </p:spPr>
      </p:pic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666750" y="4926012"/>
            <a:ext cx="226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宋体" charset="-122"/>
              </a:rPr>
              <a:t>Terminal #1 must be</a:t>
            </a:r>
          </a:p>
          <a:p>
            <a:r>
              <a:rPr lang="en-US" altLang="zh-CN" sz="1800" dirty="0">
                <a:ea typeface="宋体" charset="-122"/>
              </a:rPr>
              <a:t>connected to +2.9V.</a:t>
            </a:r>
          </a:p>
        </p:txBody>
      </p:sp>
      <p:pic>
        <p:nvPicPr>
          <p:cNvPr id="101392" name="Picture 16" descr="C:\Documents and Settings\Greg Byrd\My Documents\ece206\mh-slides\ch03\ch03-pmo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4419600"/>
            <a:ext cx="1884363" cy="1692275"/>
          </a:xfrm>
          <a:prstGeom prst="rect">
            <a:avLst/>
          </a:prstGeom>
          <a:noFill/>
        </p:spPr>
      </p:pic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2743200" y="4267200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宋体" charset="-122"/>
              </a:rPr>
              <a:t>CMOS :</a:t>
            </a:r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Complementary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MOS</a:t>
            </a:r>
          </a:p>
          <a:p>
            <a:r>
              <a:rPr lang="zh-CN" altLang="en-US" dirty="0" smtClean="0">
                <a:ea typeface="宋体" charset="-122"/>
              </a:rPr>
              <a:t>特点</a:t>
            </a:r>
            <a:r>
              <a:rPr lang="en-US" altLang="zh-CN" dirty="0" smtClean="0">
                <a:ea typeface="宋体" charset="-122"/>
              </a:rPr>
              <a:t>:</a:t>
            </a:r>
            <a:r>
              <a:rPr lang="zh-CN" altLang="en-US" dirty="0" smtClean="0">
                <a:ea typeface="宋体" charset="-122"/>
              </a:rPr>
              <a:t> 在电路中成对使用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n-MOS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p-MOS</a:t>
            </a:r>
            <a:r>
              <a:rPr lang="zh-CN" altLang="en-US" dirty="0" smtClean="0">
                <a:ea typeface="宋体" charset="-122"/>
              </a:rPr>
              <a:t>两种晶体管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p-MOS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一端连接到代表高电平的正电压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sz="2400" dirty="0" smtClean="0">
                <a:ea typeface="宋体" charset="-122"/>
              </a:rPr>
              <a:t>+</a:t>
            </a:r>
            <a:r>
              <a:rPr lang="en-US" altLang="zh-CN" dirty="0" smtClean="0">
                <a:ea typeface="宋体" charset="-122"/>
              </a:rPr>
              <a:t>),</a:t>
            </a:r>
            <a:r>
              <a:rPr lang="zh-CN" altLang="en-US" dirty="0" smtClean="0">
                <a:ea typeface="宋体" charset="-122"/>
              </a:rPr>
              <a:t>符号      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当控制门输入为低时另一端输出为高电压</a:t>
            </a:r>
            <a:r>
              <a:rPr lang="en-US" altLang="zh-CN" dirty="0" smtClean="0">
                <a:ea typeface="宋体" charset="-122"/>
              </a:rPr>
              <a:t>(‘1’).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n-MOS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一端连接到代表低电平的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电压</a:t>
            </a:r>
            <a:r>
              <a:rPr lang="en-US" altLang="zh-CN" dirty="0" smtClean="0">
                <a:ea typeface="宋体" charset="-122"/>
              </a:rPr>
              <a:t>(GND),</a:t>
            </a:r>
            <a:r>
              <a:rPr lang="zh-CN" altLang="en-US" dirty="0" smtClean="0">
                <a:ea typeface="宋体" charset="-122"/>
              </a:rPr>
              <a:t>符号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当控制门输入为高时另一端输出为低电压</a:t>
            </a:r>
            <a:r>
              <a:rPr lang="en-US" altLang="zh-CN" dirty="0" smtClean="0">
                <a:ea typeface="宋体" charset="-122"/>
              </a:rPr>
              <a:t>(‘0’).</a:t>
            </a:r>
          </a:p>
          <a:p>
            <a:pPr>
              <a:buNone/>
            </a:pPr>
            <a:endParaRPr lang="en-US" altLang="zh-CN" dirty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电路输出或者通过开关连接到正电压，或者通过开关连接到</a:t>
            </a:r>
            <a:r>
              <a:rPr lang="en-US" altLang="zh-CN" sz="2000" dirty="0" smtClean="0">
                <a:ea typeface="宋体" charset="-122"/>
              </a:rPr>
              <a:t>0</a:t>
            </a:r>
            <a:r>
              <a:rPr lang="zh-CN" altLang="en-US" sz="2000" dirty="0" smtClean="0">
                <a:ea typeface="宋体" charset="-122"/>
              </a:rPr>
              <a:t>电压</a:t>
            </a:r>
            <a:r>
              <a:rPr lang="en-US" altLang="zh-CN" sz="2000" dirty="0" smtClean="0">
                <a:ea typeface="宋体" charset="-122"/>
              </a:rPr>
              <a:t>(GND)</a:t>
            </a:r>
            <a:endParaRPr lang="en-US" altLang="zh-CN" sz="2000" b="0" dirty="0">
              <a:ea typeface="宋体" charset="-122"/>
            </a:endParaRPr>
          </a:p>
        </p:txBody>
      </p:sp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CMOS </a:t>
            </a:r>
            <a:r>
              <a:rPr lang="zh-CN" altLang="en-US" dirty="0" smtClean="0">
                <a:latin typeface="+mj-ea"/>
              </a:rPr>
              <a:t>电路：互补金属氧化半导体</a:t>
            </a:r>
            <a:endParaRPr lang="en-US" altLang="zh-CN" dirty="0">
              <a:latin typeface="+mj-ea"/>
            </a:endParaRPr>
          </a:p>
        </p:txBody>
      </p:sp>
      <p:pic>
        <p:nvPicPr>
          <p:cNvPr id="3594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717032"/>
            <a:ext cx="1224136" cy="83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3645024"/>
            <a:ext cx="648072" cy="91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56490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如何利用电子开关实现基本的逻辑操作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AND, OR, NOT.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逻辑值与模拟电压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用不同范围的模拟电压来表示</a:t>
            </a:r>
            <a:r>
              <a:rPr lang="en-US" altLang="zh-CN" dirty="0" smtClean="0">
                <a:ea typeface="宋体" charset="-122"/>
              </a:rPr>
              <a:t>‘0’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’1’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模拟电压范围取决于制造晶体的工艺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通常代表</a:t>
            </a:r>
            <a:r>
              <a:rPr lang="en-US" altLang="zh-CN" dirty="0" smtClean="0">
                <a:ea typeface="宋体" charset="-122"/>
              </a:rPr>
              <a:t> “1”</a:t>
            </a:r>
            <a:r>
              <a:rPr lang="zh-CN" altLang="en-US" dirty="0" smtClean="0">
                <a:ea typeface="宋体" charset="-122"/>
              </a:rPr>
              <a:t>的高电压有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+5V, +3.3V, </a:t>
            </a:r>
            <a:r>
              <a:rPr lang="en-US" altLang="zh-CN" dirty="0" smtClean="0">
                <a:ea typeface="宋体" charset="-122"/>
              </a:rPr>
              <a:t>+2.9V, +1.8V, +1.35V, +1.0V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基本逻辑门</a:t>
            </a:r>
            <a:endParaRPr lang="en-US" altLang="zh-CN" dirty="0">
              <a:latin typeface="+mj-ea"/>
            </a:endParaRPr>
          </a:p>
        </p:txBody>
      </p:sp>
      <p:pic>
        <p:nvPicPr>
          <p:cNvPr id="45061" name="Picture 5" descr="C:\Documents and Settings\Greg Byrd\My Documents\ece206\mh-slides\ch03\ch03-digi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092" y="3423667"/>
            <a:ext cx="7403356" cy="8329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3366</TotalTime>
  <Pages>0</Pages>
  <Words>3429</Words>
  <Characters>0</Characters>
  <Application>Microsoft Office PowerPoint</Application>
  <DocSecurity>0</DocSecurity>
  <PresentationFormat>全屏显示(4:3)</PresentationFormat>
  <Lines>0</Lines>
  <Paragraphs>705</Paragraphs>
  <Slides>62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82" baseType="lpstr">
      <vt:lpstr>CourierPS</vt:lpstr>
      <vt:lpstr>微軟正黑體</vt:lpstr>
      <vt:lpstr>黑体</vt:lpstr>
      <vt:lpstr>宋体</vt:lpstr>
      <vt:lpstr>Arial</vt:lpstr>
      <vt:lpstr>Calibri</vt:lpstr>
      <vt:lpstr>Cambria Math</vt:lpstr>
      <vt:lpstr>Franklin Gothic Book</vt:lpstr>
      <vt:lpstr>Garamond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Equation</vt:lpstr>
      <vt:lpstr>Visio</vt:lpstr>
      <vt:lpstr>VISIO</vt:lpstr>
      <vt:lpstr>计算机系统 I </vt:lpstr>
      <vt:lpstr>基本门电路</vt:lpstr>
      <vt:lpstr>晶体管: 构成计算机的最基本单元</vt:lpstr>
      <vt:lpstr>最基本开关单元:MOS晶体管</vt:lpstr>
      <vt:lpstr>工作原理:简单的开关电路</vt:lpstr>
      <vt:lpstr>N型金属氧化半导体管 (NMOS)</vt:lpstr>
      <vt:lpstr>P型金属氧化半导体管 (PMOS)</vt:lpstr>
      <vt:lpstr>CMOS 电路：互补金属氧化半导体</vt:lpstr>
      <vt:lpstr>基本逻辑门</vt:lpstr>
      <vt:lpstr> 重要概念</vt:lpstr>
      <vt:lpstr>反门:NOT</vt:lpstr>
      <vt:lpstr>或非门(NOR)</vt:lpstr>
      <vt:lpstr>或门(OR)</vt:lpstr>
      <vt:lpstr>与非门(NAND)</vt:lpstr>
      <vt:lpstr>与门(AND)</vt:lpstr>
      <vt:lpstr>基本逻辑门符号</vt:lpstr>
      <vt:lpstr>与或的转换：摩根定律（反演律)</vt:lpstr>
      <vt:lpstr>与或的转换</vt:lpstr>
      <vt:lpstr>与或的转换</vt:lpstr>
      <vt:lpstr>多输入的情况</vt:lpstr>
      <vt:lpstr>小结</vt:lpstr>
      <vt:lpstr>组合电路设计</vt:lpstr>
      <vt:lpstr>利用基本门电路设计功能电路</vt:lpstr>
      <vt:lpstr>简单组合逻辑电路设计</vt:lpstr>
      <vt:lpstr>举例</vt:lpstr>
      <vt:lpstr>1位全加器</vt:lpstr>
      <vt:lpstr>4位加法器的实现（串行进位）</vt:lpstr>
      <vt:lpstr>PowerPoint 演示文稿</vt:lpstr>
      <vt:lpstr>PowerPoint 演示文稿</vt:lpstr>
      <vt:lpstr>总结：简单组合逻辑电路设计方法</vt:lpstr>
      <vt:lpstr>译码器</vt:lpstr>
      <vt:lpstr>多路选择器（Multiplexer ：MUX)</vt:lpstr>
      <vt:lpstr>时序电路设计</vt:lpstr>
      <vt:lpstr>时序逻辑电路=组合逻辑电路+存储电路</vt:lpstr>
      <vt:lpstr>存储电路实现</vt:lpstr>
      <vt:lpstr>基本R–S锁存器</vt:lpstr>
      <vt:lpstr>基本R–S锁存器总结</vt:lpstr>
      <vt:lpstr>基本R–S锁存器的问题</vt:lpstr>
      <vt:lpstr>解决：门控D锁存器（Gated D-Latch）</vt:lpstr>
      <vt:lpstr>寄存器</vt:lpstr>
      <vt:lpstr>多位数据表示</vt:lpstr>
      <vt:lpstr>内存的概念</vt:lpstr>
      <vt:lpstr>22 x 3-bit内存</vt:lpstr>
      <vt:lpstr>对内存的更多了解</vt:lpstr>
      <vt:lpstr>时序电路</vt:lpstr>
      <vt:lpstr>时序与组合</vt:lpstr>
      <vt:lpstr>密码锁状态</vt:lpstr>
      <vt:lpstr>状态图:时序电路的一种描述方法</vt:lpstr>
      <vt:lpstr>状态图</vt:lpstr>
      <vt:lpstr>PowerPoint 演示文稿</vt:lpstr>
      <vt:lpstr>PowerPoint 演示文稿</vt:lpstr>
      <vt:lpstr>PowerPoint 演示文稿</vt:lpstr>
      <vt:lpstr>有限状态机及其实现</vt:lpstr>
      <vt:lpstr>时钟</vt:lpstr>
      <vt:lpstr>存储单元: 主从锁存器</vt:lpstr>
      <vt:lpstr>例子</vt:lpstr>
      <vt:lpstr>状态图</vt:lpstr>
      <vt:lpstr>真值表</vt:lpstr>
      <vt:lpstr>逻辑实现</vt:lpstr>
      <vt:lpstr>从逻辑电路到数据通路</vt:lpstr>
      <vt:lpstr>LC-3 数据通路</vt:lpstr>
      <vt:lpstr>总结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Windows 用户</cp:lastModifiedBy>
  <cp:revision>522</cp:revision>
  <cp:lastPrinted>1601-01-01T00:00:00Z</cp:lastPrinted>
  <dcterms:created xsi:type="dcterms:W3CDTF">2012-09-03T16:09:03Z</dcterms:created>
  <dcterms:modified xsi:type="dcterms:W3CDTF">2020-03-15T13:12:45Z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