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46"/>
  </p:notesMasterIdLst>
  <p:sldIdLst>
    <p:sldId id="494" r:id="rId2"/>
    <p:sldId id="539" r:id="rId3"/>
    <p:sldId id="540" r:id="rId4"/>
    <p:sldId id="497" r:id="rId5"/>
    <p:sldId id="498" r:id="rId6"/>
    <p:sldId id="499" r:id="rId7"/>
    <p:sldId id="500" r:id="rId8"/>
    <p:sldId id="501" r:id="rId9"/>
    <p:sldId id="502" r:id="rId10"/>
    <p:sldId id="503" r:id="rId11"/>
    <p:sldId id="504" r:id="rId12"/>
    <p:sldId id="505" r:id="rId13"/>
    <p:sldId id="506" r:id="rId14"/>
    <p:sldId id="507" r:id="rId15"/>
    <p:sldId id="508" r:id="rId16"/>
    <p:sldId id="509" r:id="rId17"/>
    <p:sldId id="510" r:id="rId18"/>
    <p:sldId id="511" r:id="rId19"/>
    <p:sldId id="512" r:id="rId20"/>
    <p:sldId id="513" r:id="rId21"/>
    <p:sldId id="514" r:id="rId22"/>
    <p:sldId id="515" r:id="rId23"/>
    <p:sldId id="516" r:id="rId24"/>
    <p:sldId id="517" r:id="rId25"/>
    <p:sldId id="518" r:id="rId26"/>
    <p:sldId id="519" r:id="rId27"/>
    <p:sldId id="520" r:id="rId28"/>
    <p:sldId id="521" r:id="rId29"/>
    <p:sldId id="522" r:id="rId30"/>
    <p:sldId id="523" r:id="rId31"/>
    <p:sldId id="524" r:id="rId32"/>
    <p:sldId id="541" r:id="rId33"/>
    <p:sldId id="526" r:id="rId34"/>
    <p:sldId id="527" r:id="rId35"/>
    <p:sldId id="528" r:id="rId36"/>
    <p:sldId id="529" r:id="rId37"/>
    <p:sldId id="530" r:id="rId38"/>
    <p:sldId id="531" r:id="rId39"/>
    <p:sldId id="532" r:id="rId40"/>
    <p:sldId id="533" r:id="rId41"/>
    <p:sldId id="534" r:id="rId42"/>
    <p:sldId id="535" r:id="rId43"/>
    <p:sldId id="536" r:id="rId44"/>
    <p:sldId id="537" r:id="rId45"/>
  </p:sldIdLst>
  <p:sldSz cx="9144000" cy="6858000" type="screen4x3"/>
  <p:notesSz cx="6858000" cy="9144000"/>
  <p:defaultTextStyle>
    <a:defPPr>
      <a:defRPr lang="zh-CN"/>
    </a:defPPr>
    <a:lvl1pPr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5pPr>
    <a:lvl6pPr marL="2286000" algn="l" defTabSz="914400" rtl="0" eaLnBrk="1" latinLnBrk="0" hangingPunct="1">
      <a:defRPr kern="1200" baseline="-25000">
        <a:solidFill>
          <a:schemeClr val="tx1"/>
        </a:solidFill>
        <a:latin typeface="Arial" pitchFamily="34" charset="0"/>
        <a:ea typeface="宋体" pitchFamily="2" charset="-122"/>
        <a:cs typeface="+mn-cs"/>
      </a:defRPr>
    </a:lvl6pPr>
    <a:lvl7pPr marL="2743200" algn="l" defTabSz="914400" rtl="0" eaLnBrk="1" latinLnBrk="0" hangingPunct="1">
      <a:defRPr kern="1200" baseline="-25000">
        <a:solidFill>
          <a:schemeClr val="tx1"/>
        </a:solidFill>
        <a:latin typeface="Arial" pitchFamily="34" charset="0"/>
        <a:ea typeface="宋体" pitchFamily="2" charset="-122"/>
        <a:cs typeface="+mn-cs"/>
      </a:defRPr>
    </a:lvl7pPr>
    <a:lvl8pPr marL="3200400" algn="l" defTabSz="914400" rtl="0" eaLnBrk="1" latinLnBrk="0" hangingPunct="1">
      <a:defRPr kern="1200" baseline="-25000">
        <a:solidFill>
          <a:schemeClr val="tx1"/>
        </a:solidFill>
        <a:latin typeface="Arial" pitchFamily="34" charset="0"/>
        <a:ea typeface="宋体" pitchFamily="2" charset="-122"/>
        <a:cs typeface="+mn-cs"/>
      </a:defRPr>
    </a:lvl8pPr>
    <a:lvl9pPr marL="3657600" algn="l" defTabSz="914400" rtl="0" eaLnBrk="1" latinLnBrk="0" hangingPunct="1">
      <a:defRPr kern="1200" baseline="-250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p:cViewPr varScale="1">
        <p:scale>
          <a:sx n="116" d="100"/>
          <a:sy n="116" d="100"/>
        </p:scale>
        <p:origin x="149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5C352E2E-7924-49FC-B2B6-189D70A4F24F}" type="datetimeFigureOut">
              <a:rPr lang="zh-CN" altLang="en-US"/>
              <a:pPr>
                <a:defRPr/>
              </a:pPr>
              <a:t>2018/4/9</a:t>
            </a:fld>
            <a:endParaRPr lang="en-US" altLang="zh-CN"/>
          </a:p>
        </p:txBody>
      </p:sp>
      <p:sp>
        <p:nvSpPr>
          <p:cNvPr id="922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vl1pPr>
          </a:lstStyle>
          <a:p>
            <a:fld id="{BB21CE47-EB6E-45E3-8018-19D45F8C216A}" type="slidenum">
              <a:rPr lang="zh-CN" altLang="en-US"/>
              <a:pPr/>
              <a:t>‹#›</a:t>
            </a:fld>
            <a:endParaRPr lang="en-US" altLang="zh-CN"/>
          </a:p>
        </p:txBody>
      </p:sp>
    </p:spTree>
    <p:extLst>
      <p:ext uri="{BB962C8B-B14F-4D97-AF65-F5344CB8AC3E}">
        <p14:creationId xmlns:p14="http://schemas.microsoft.com/office/powerpoint/2010/main" val="3937270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2C1BCB73-844D-4E3A-9820-1900247A0002}" type="slidenum">
              <a:rPr lang="en-US" altLang="zh-CN" sz="1200">
                <a:latin typeface="Garamond" panose="02020404030301010803" pitchFamily="18" charset="0"/>
              </a:rPr>
              <a:pPr/>
              <a:t>4</a:t>
            </a:fld>
            <a:endParaRPr lang="en-US" altLang="zh-CN" sz="1200">
              <a:latin typeface="Garamond" panose="02020404030301010803"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746293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D639AB67-A2E7-4779-AB4B-1F54E8E23A1F}" type="slidenum">
              <a:rPr lang="en-US" altLang="zh-CN" sz="1200">
                <a:latin typeface="Garamond" panose="02020404030301010803" pitchFamily="18" charset="0"/>
              </a:rPr>
              <a:pPr/>
              <a:t>14</a:t>
            </a:fld>
            <a:endParaRPr lang="en-US" altLang="zh-CN" sz="1200">
              <a:latin typeface="Garamond" panose="02020404030301010803"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224428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FEC9B8E3-7001-4A11-BF0F-F0A1EDE1B106}" type="slidenum">
              <a:rPr lang="en-US" altLang="zh-CN" sz="1200">
                <a:latin typeface="Garamond" panose="02020404030301010803" pitchFamily="18" charset="0"/>
              </a:rPr>
              <a:pPr/>
              <a:t>15</a:t>
            </a:fld>
            <a:endParaRPr lang="en-US" altLang="zh-CN" sz="1200">
              <a:latin typeface="Garamond" panose="02020404030301010803"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611901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E3CB3E3A-6405-4DBD-8BDD-270675E7BE1B}" type="slidenum">
              <a:rPr lang="en-US" altLang="zh-CN" sz="1200">
                <a:latin typeface="Garamond" panose="02020404030301010803" pitchFamily="18" charset="0"/>
              </a:rPr>
              <a:pPr/>
              <a:t>17</a:t>
            </a:fld>
            <a:endParaRPr lang="en-US" altLang="zh-CN" sz="1200">
              <a:latin typeface="Garamond" panose="02020404030301010803"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622685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A5E29C49-7951-4ABF-A994-327DFA9666B3}" type="slidenum">
              <a:rPr lang="en-US" altLang="zh-CN" sz="1200">
                <a:latin typeface="Garamond" panose="02020404030301010803" pitchFamily="18" charset="0"/>
              </a:rPr>
              <a:pPr/>
              <a:t>18</a:t>
            </a:fld>
            <a:endParaRPr lang="en-US" altLang="zh-CN" sz="1200">
              <a:latin typeface="Garamond" panose="02020404030301010803"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146656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A4715953-818A-4B4C-B5F2-BDCE941A26C4}" type="slidenum">
              <a:rPr lang="en-US" altLang="zh-CN" sz="1200">
                <a:latin typeface="Garamond" panose="02020404030301010803" pitchFamily="18" charset="0"/>
              </a:rPr>
              <a:pPr/>
              <a:t>20</a:t>
            </a:fld>
            <a:endParaRPr lang="en-US" altLang="zh-CN" sz="1200">
              <a:latin typeface="Garamond" panose="02020404030301010803"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859875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C663DAC1-51BE-460E-9A72-A4EC3F1C0F3E}" type="slidenum">
              <a:rPr lang="en-US" altLang="zh-CN" sz="1200">
                <a:latin typeface="Garamond" panose="02020404030301010803" pitchFamily="18" charset="0"/>
              </a:rPr>
              <a:pPr/>
              <a:t>21</a:t>
            </a:fld>
            <a:endParaRPr lang="en-US" altLang="zh-CN" sz="1200">
              <a:latin typeface="Garamond" panose="02020404030301010803"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515145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899BF890-865B-439E-B3EF-8A677FD22E9D}" type="slidenum">
              <a:rPr lang="en-US" altLang="zh-CN" sz="1200">
                <a:latin typeface="Garamond" panose="02020404030301010803" pitchFamily="18" charset="0"/>
              </a:rPr>
              <a:pPr/>
              <a:t>23</a:t>
            </a:fld>
            <a:endParaRPr lang="en-US" altLang="zh-CN" sz="1200">
              <a:latin typeface="Garamond" panose="02020404030301010803"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607072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87EF0733-FDC7-4E16-B2DF-FC7C302849E5}" type="slidenum">
              <a:rPr lang="en-US" altLang="zh-CN" sz="1200">
                <a:latin typeface="Garamond" panose="02020404030301010803" pitchFamily="18" charset="0"/>
              </a:rPr>
              <a:pPr/>
              <a:t>24</a:t>
            </a:fld>
            <a:endParaRPr lang="en-US" altLang="zh-CN" sz="1200">
              <a:latin typeface="Garamond" panose="02020404030301010803"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4281633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CDB90438-9A1A-4DC5-BEDD-9C54ECE71D4F}" type="slidenum">
              <a:rPr lang="en-US" altLang="zh-CN" sz="1200">
                <a:latin typeface="Garamond" panose="02020404030301010803" pitchFamily="18" charset="0"/>
              </a:rPr>
              <a:pPr/>
              <a:t>25</a:t>
            </a:fld>
            <a:endParaRPr lang="en-US" altLang="zh-CN" sz="1200">
              <a:latin typeface="Garamond" panose="02020404030301010803"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699848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4264282A-DB4B-45D6-855F-432B6B3F39DE}" type="slidenum">
              <a:rPr lang="en-US" altLang="zh-CN" sz="1200">
                <a:latin typeface="Garamond" panose="02020404030301010803" pitchFamily="18" charset="0"/>
              </a:rPr>
              <a:pPr/>
              <a:t>29</a:t>
            </a:fld>
            <a:endParaRPr lang="en-US" altLang="zh-CN" sz="1200">
              <a:latin typeface="Garamond" panose="02020404030301010803"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If all zero, no CC is tested, so branch is never taken. (See Appendix B.)</a:t>
            </a:r>
          </a:p>
          <a:p>
            <a:r>
              <a:rPr lang="en-US" altLang="zh-CN" smtClean="0"/>
              <a:t>If all one, then all are tested.  Since at least one of the CC bits is set to one after each operate/load instruction, then branch is always taken.  (Assumes some instruction has set CC before branch instruction, otherwise undefined.)</a:t>
            </a:r>
          </a:p>
        </p:txBody>
      </p:sp>
    </p:spTree>
    <p:extLst>
      <p:ext uri="{BB962C8B-B14F-4D97-AF65-F5344CB8AC3E}">
        <p14:creationId xmlns:p14="http://schemas.microsoft.com/office/powerpoint/2010/main" val="375331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1F4F37FD-E272-4EFB-8D62-E84D8AAD1764}" type="slidenum">
              <a:rPr lang="en-US" altLang="zh-CN" sz="1200">
                <a:latin typeface="Garamond" panose="02020404030301010803" pitchFamily="18" charset="0"/>
              </a:rPr>
              <a:pPr/>
              <a:t>5</a:t>
            </a:fld>
            <a:endParaRPr lang="en-US" altLang="zh-CN" sz="1200">
              <a:latin typeface="Garamond" panose="02020404030301010803"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41385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00BA7781-8BA2-46F8-8815-7289DC333479}" type="slidenum">
              <a:rPr lang="en-US" altLang="zh-CN" sz="1200">
                <a:latin typeface="Garamond" panose="02020404030301010803" pitchFamily="18" charset="0"/>
              </a:rPr>
              <a:pPr/>
              <a:t>31</a:t>
            </a:fld>
            <a:endParaRPr lang="en-US" altLang="zh-CN" sz="1200">
              <a:latin typeface="Garamond" panose="02020404030301010803"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913683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5F958005-A49B-4331-A4AF-B1323C6CD806}" type="slidenum">
              <a:rPr lang="en-US" altLang="zh-CN" sz="1200">
                <a:latin typeface="Garamond" panose="02020404030301010803" pitchFamily="18" charset="0"/>
              </a:rPr>
              <a:pPr/>
              <a:t>35</a:t>
            </a:fld>
            <a:endParaRPr lang="en-US" altLang="zh-CN" sz="1200">
              <a:latin typeface="Garamond" panose="02020404030301010803"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252374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649497F1-3A12-426D-B9BF-EBB13012A765}" type="slidenum">
              <a:rPr lang="en-US" altLang="zh-CN" sz="1200">
                <a:latin typeface="Garamond" panose="02020404030301010803" pitchFamily="18" charset="0"/>
              </a:rPr>
              <a:pPr/>
              <a:t>40</a:t>
            </a:fld>
            <a:endParaRPr lang="en-US" altLang="zh-CN" sz="1200">
              <a:latin typeface="Garamond" panose="02020404030301010803"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662734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F0702B1D-4AB1-477E-9B4E-DB2566B09894}" type="slidenum">
              <a:rPr lang="en-US" altLang="zh-CN" sz="1200">
                <a:latin typeface="Garamond" panose="02020404030301010803" pitchFamily="18" charset="0"/>
              </a:rPr>
              <a:pPr/>
              <a:t>41</a:t>
            </a:fld>
            <a:endParaRPr lang="en-US" altLang="zh-CN" sz="1200">
              <a:latin typeface="Garamond" panose="02020404030301010803"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943097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03D88803-8A9A-47D8-8B97-E5421129C188}" type="slidenum">
              <a:rPr lang="en-US" altLang="zh-CN" sz="1200">
                <a:latin typeface="Garamond" panose="02020404030301010803" pitchFamily="18" charset="0"/>
              </a:rPr>
              <a:pPr/>
              <a:t>42</a:t>
            </a:fld>
            <a:endParaRPr lang="en-US" altLang="zh-CN" sz="1200">
              <a:latin typeface="Garamond" panose="02020404030301010803"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342278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954B4B17-3FB7-4642-B41B-8476D6CCDB30}" type="slidenum">
              <a:rPr lang="en-US" altLang="zh-CN" sz="1200">
                <a:latin typeface="Garamond" panose="02020404030301010803" pitchFamily="18" charset="0"/>
              </a:rPr>
              <a:pPr/>
              <a:t>43</a:t>
            </a:fld>
            <a:endParaRPr lang="en-US" altLang="zh-CN" sz="1200">
              <a:latin typeface="Garamond" panose="02020404030301010803"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558305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3C291849-AE4D-4A25-9B2F-CAB3EC72543D}" type="slidenum">
              <a:rPr lang="en-US" altLang="zh-CN" sz="1200">
                <a:latin typeface="Garamond" panose="02020404030301010803" pitchFamily="18" charset="0"/>
              </a:rPr>
              <a:pPr/>
              <a:t>44</a:t>
            </a:fld>
            <a:endParaRPr lang="en-US" altLang="zh-CN" sz="1200">
              <a:latin typeface="Garamond" panose="02020404030301010803"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93358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6F3A8A0E-609E-44F2-A9DE-13F2FB483D2B}" type="slidenum">
              <a:rPr lang="en-US" altLang="zh-CN" sz="1200">
                <a:latin typeface="Garamond" panose="02020404030301010803" pitchFamily="18" charset="0"/>
              </a:rPr>
              <a:pPr/>
              <a:t>6</a:t>
            </a:fld>
            <a:endParaRPr lang="en-US" altLang="zh-CN" sz="1200">
              <a:latin typeface="Garamond" panose="02020404030301010803"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466056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CB031446-4763-4EB2-95B1-EEDE378CB77B}" type="slidenum">
              <a:rPr lang="en-US" altLang="zh-CN" sz="1200">
                <a:latin typeface="Garamond" panose="02020404030301010803" pitchFamily="18" charset="0"/>
              </a:rPr>
              <a:pPr/>
              <a:t>7</a:t>
            </a:fld>
            <a:endParaRPr lang="en-US" altLang="zh-CN" sz="1200">
              <a:latin typeface="Garamond" panose="02020404030301010803"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530485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A86BC0FD-9D80-4E30-AFF2-95DD516502C7}" type="slidenum">
              <a:rPr lang="en-US" altLang="zh-CN" sz="1200">
                <a:latin typeface="Garamond" panose="02020404030301010803" pitchFamily="18" charset="0"/>
              </a:rPr>
              <a:pPr/>
              <a:t>8</a:t>
            </a:fld>
            <a:endParaRPr lang="en-US" altLang="zh-CN" sz="1200">
              <a:latin typeface="Garamond" panose="02020404030301010803"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614572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6448CDD1-C22C-4E44-9AFF-8B49C3E1EE7F}" type="slidenum">
              <a:rPr lang="en-US" altLang="zh-CN" sz="1200">
                <a:latin typeface="Garamond" panose="02020404030301010803" pitchFamily="18" charset="0"/>
              </a:rPr>
              <a:pPr/>
              <a:t>9</a:t>
            </a:fld>
            <a:endParaRPr lang="en-US" altLang="zh-CN" sz="1200">
              <a:latin typeface="Garamond" panose="02020404030301010803" pitchFamily="18" charset="0"/>
            </a:endParaRPr>
          </a:p>
        </p:txBody>
      </p:sp>
      <p:sp>
        <p:nvSpPr>
          <p:cNvPr id="55299" name="Rectangle 1026"/>
          <p:cNvSpPr>
            <a:spLocks noGrp="1" noRot="1" noChangeAspect="1" noChangeArrowheads="1" noTextEdit="1"/>
          </p:cNvSpPr>
          <p:nvPr>
            <p:ph type="sldImg"/>
          </p:nvPr>
        </p:nvSpPr>
        <p:spPr>
          <a:ln/>
        </p:spPr>
      </p:sp>
      <p:sp>
        <p:nvSpPr>
          <p:cNvPr id="553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4243400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A620E968-2B29-4E2A-BECF-5EBAEA3925AB}" type="slidenum">
              <a:rPr lang="en-US" altLang="zh-CN" sz="1200">
                <a:latin typeface="Garamond" panose="02020404030301010803" pitchFamily="18" charset="0"/>
              </a:rPr>
              <a:pPr/>
              <a:t>10</a:t>
            </a:fld>
            <a:endParaRPr lang="en-US" altLang="zh-CN" sz="1200">
              <a:latin typeface="Garamond" panose="02020404030301010803"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t>
            </a:r>
          </a:p>
        </p:txBody>
      </p:sp>
    </p:spTree>
    <p:extLst>
      <p:ext uri="{BB962C8B-B14F-4D97-AF65-F5344CB8AC3E}">
        <p14:creationId xmlns:p14="http://schemas.microsoft.com/office/powerpoint/2010/main" val="2171038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2FD7D2F7-36BE-4098-9ED0-042CB0B3FA1A}" type="slidenum">
              <a:rPr lang="en-US" altLang="zh-CN" sz="1200">
                <a:latin typeface="Garamond" panose="02020404030301010803" pitchFamily="18" charset="0"/>
              </a:rPr>
              <a:pPr/>
              <a:t>11</a:t>
            </a:fld>
            <a:endParaRPr lang="en-US" altLang="zh-CN" sz="1200">
              <a:latin typeface="Garamond" panose="02020404030301010803"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Subtract: R3 = R1 - R2</a:t>
            </a:r>
          </a:p>
          <a:p>
            <a:r>
              <a:rPr lang="en-US" altLang="zh-CN" smtClean="0"/>
              <a:t>Take 2’s complement of R2, then add to R1.</a:t>
            </a:r>
          </a:p>
          <a:p>
            <a:r>
              <a:rPr lang="en-US" altLang="zh-CN" smtClean="0"/>
              <a:t>(1) R2 = NOT(R2)</a:t>
            </a:r>
          </a:p>
          <a:p>
            <a:r>
              <a:rPr lang="en-US" altLang="zh-CN" smtClean="0"/>
              <a:t>(2) R2 = R2 + 1</a:t>
            </a:r>
          </a:p>
          <a:p>
            <a:r>
              <a:rPr lang="en-US" altLang="zh-CN" smtClean="0"/>
              <a:t>(3) R3 = R1 + R2</a:t>
            </a:r>
          </a:p>
          <a:p>
            <a:endParaRPr lang="en-US" altLang="zh-CN" smtClean="0"/>
          </a:p>
          <a:p>
            <a:r>
              <a:rPr lang="en-US" altLang="zh-CN" smtClean="0"/>
              <a:t>OR: R3 = R1 OR R2</a:t>
            </a:r>
          </a:p>
          <a:p>
            <a:r>
              <a:rPr lang="en-US" altLang="zh-CN" smtClean="0"/>
              <a:t>Use DeMorgan’s Law -- invert R1 and R2, AND, then invert result.</a:t>
            </a:r>
          </a:p>
          <a:p>
            <a:r>
              <a:rPr lang="en-US" altLang="zh-CN" smtClean="0"/>
              <a:t>(1) R1 = NOT(R1)</a:t>
            </a:r>
          </a:p>
          <a:p>
            <a:r>
              <a:rPr lang="en-US" altLang="zh-CN" smtClean="0"/>
              <a:t>(2) R2 = NOT(R2)</a:t>
            </a:r>
          </a:p>
          <a:p>
            <a:r>
              <a:rPr lang="en-US" altLang="zh-CN" smtClean="0"/>
              <a:t>(3) R3 = R1 AND R2</a:t>
            </a:r>
          </a:p>
          <a:p>
            <a:r>
              <a:rPr lang="en-US" altLang="zh-CN" smtClean="0"/>
              <a:t>(4) R3 = NOT(R3)</a:t>
            </a:r>
          </a:p>
          <a:p>
            <a:endParaRPr lang="en-US" altLang="zh-CN" smtClean="0"/>
          </a:p>
          <a:p>
            <a:r>
              <a:rPr lang="en-US" altLang="zh-CN" smtClean="0"/>
              <a:t>Register-to-register copy: R3 = R2</a:t>
            </a:r>
          </a:p>
          <a:p>
            <a:r>
              <a:rPr lang="en-US" altLang="zh-CN" smtClean="0"/>
              <a:t>R3 = R2 + 0 (Add-immediate)</a:t>
            </a:r>
          </a:p>
          <a:p>
            <a:endParaRPr lang="en-US" altLang="zh-CN" smtClean="0"/>
          </a:p>
          <a:p>
            <a:r>
              <a:rPr lang="en-US" altLang="zh-CN" smtClean="0"/>
              <a:t>Initialize to zero: R1 = 0</a:t>
            </a:r>
          </a:p>
          <a:p>
            <a:r>
              <a:rPr lang="en-US" altLang="zh-CN" smtClean="0"/>
              <a:t>R1 = R1 AND 0 (And-immediate)</a:t>
            </a:r>
          </a:p>
        </p:txBody>
      </p:sp>
    </p:spTree>
    <p:extLst>
      <p:ext uri="{BB962C8B-B14F-4D97-AF65-F5344CB8AC3E}">
        <p14:creationId xmlns:p14="http://schemas.microsoft.com/office/powerpoint/2010/main" val="268979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defRPr>
            </a:lvl1pPr>
            <a:lvl2pPr marL="742950" indent="-285750" defTabSz="966788">
              <a:defRPr sz="2000">
                <a:solidFill>
                  <a:schemeClr val="tx1"/>
                </a:solidFill>
                <a:latin typeface="Arial" panose="020B0604020202020204" pitchFamily="34" charset="0"/>
              </a:defRPr>
            </a:lvl2pPr>
            <a:lvl3pPr marL="1143000" indent="-228600" defTabSz="966788">
              <a:defRPr sz="2000">
                <a:solidFill>
                  <a:schemeClr val="tx1"/>
                </a:solidFill>
                <a:latin typeface="Arial" panose="020B0604020202020204" pitchFamily="34" charset="0"/>
              </a:defRPr>
            </a:lvl3pPr>
            <a:lvl4pPr marL="1600200" indent="-228600" defTabSz="966788">
              <a:defRPr sz="2000">
                <a:solidFill>
                  <a:schemeClr val="tx1"/>
                </a:solidFill>
                <a:latin typeface="Arial" panose="020B0604020202020204" pitchFamily="34" charset="0"/>
              </a:defRPr>
            </a:lvl4pPr>
            <a:lvl5pPr marL="2057400" indent="-228600" defTabSz="966788">
              <a:defRPr sz="2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defRPr>
            </a:lvl9pPr>
          </a:lstStyle>
          <a:p>
            <a:fld id="{2652636D-3897-4B0D-ABE8-6C17BF1C978A}" type="slidenum">
              <a:rPr lang="en-US" altLang="zh-CN" sz="1200">
                <a:latin typeface="Garamond" panose="02020404030301010803" pitchFamily="18" charset="0"/>
              </a:rPr>
              <a:pPr/>
              <a:t>12</a:t>
            </a:fld>
            <a:endParaRPr lang="en-US" altLang="zh-CN" sz="1200">
              <a:latin typeface="Garamond" panose="02020404030301010803"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598743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7" name="Freeform 7"/>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ltLang="zh-CN"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29EAD7FA-C7ED-4516-86C1-3EF3606574A0}" type="datetime1">
              <a:rPr lang="zh-CN" altLang="en-US" smtClean="0"/>
              <a:t>2018/4/9</a:t>
            </a:fld>
            <a:endParaRPr lang="en-US"/>
          </a:p>
        </p:txBody>
      </p:sp>
      <p:sp>
        <p:nvSpPr>
          <p:cNvPr id="12" name="Footer Placeholder 18"/>
          <p:cNvSpPr>
            <a:spLocks noGrp="1"/>
          </p:cNvSpPr>
          <p:nvPr>
            <p:ph type="ftr" sz="quarter" idx="11"/>
          </p:nvPr>
        </p:nvSpPr>
        <p:spPr/>
        <p:txBody>
          <a:bodyPr/>
          <a:lstStyle>
            <a:lvl1pPr>
              <a:defRPr smtClean="0">
                <a:solidFill>
                  <a:schemeClr val="accent1">
                    <a:tint val="20000"/>
                  </a:schemeClr>
                </a:solidFill>
              </a:defRPr>
            </a:lvl1pPr>
            <a:extLst/>
          </a:lstStyle>
          <a:p>
            <a:pPr>
              <a:defRPr/>
            </a:pPr>
            <a:r>
              <a:rPr lang="en-US" altLang="zh-CN"/>
              <a:t>Lecture 1</a:t>
            </a:r>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6780BF31-6969-4679-AEDD-675475D729C6}" type="slidenum">
              <a:rPr lang="en-US" altLang="zh-CN"/>
              <a:pPr/>
              <a:t>‹#›</a:t>
            </a:fld>
            <a:endParaRPr lang="en-US" altLang="zh-CN"/>
          </a:p>
        </p:txBody>
      </p:sp>
    </p:spTree>
    <p:extLst>
      <p:ext uri="{BB962C8B-B14F-4D97-AF65-F5344CB8AC3E}">
        <p14:creationId xmlns:p14="http://schemas.microsoft.com/office/powerpoint/2010/main" val="46904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6056646-FCD4-44D6-9151-C492821BF227}" type="datetime1">
              <a:rPr lang="zh-CN" altLang="en-US" smtClean="0"/>
              <a:t>2018/4/9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81F7B52C-E413-4FBF-9934-7A90839F08AB}" type="slidenum">
              <a:rPr lang="en-US" altLang="zh-CN"/>
              <a:pPr/>
              <a:t>‹#›</a:t>
            </a:fld>
            <a:endParaRPr lang="en-US" altLang="zh-CN"/>
          </a:p>
        </p:txBody>
      </p:sp>
    </p:spTree>
    <p:extLst>
      <p:ext uri="{BB962C8B-B14F-4D97-AF65-F5344CB8AC3E}">
        <p14:creationId xmlns:p14="http://schemas.microsoft.com/office/powerpoint/2010/main" val="116869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45B0D04-C3E1-4872-83CB-17A6FF662AF1}" type="datetime1">
              <a:rPr lang="zh-CN" altLang="en-US" smtClean="0"/>
              <a:t>2018/4/9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536E6215-C758-4981-8506-12FD43EE7D68}" type="slidenum">
              <a:rPr lang="en-US" altLang="zh-CN"/>
              <a:pPr/>
              <a:t>‹#›</a:t>
            </a:fld>
            <a:endParaRPr lang="en-US" altLang="zh-CN"/>
          </a:p>
        </p:txBody>
      </p:sp>
    </p:spTree>
    <p:extLst>
      <p:ext uri="{BB962C8B-B14F-4D97-AF65-F5344CB8AC3E}">
        <p14:creationId xmlns:p14="http://schemas.microsoft.com/office/powerpoint/2010/main" val="149417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Title 6"/>
          <p:cNvSpPr>
            <a:spLocks noGrp="1"/>
          </p:cNvSpPr>
          <p:nvPr>
            <p:ph type="title"/>
          </p:nvPr>
        </p:nvSpPr>
        <p:spPr/>
        <p:txBody>
          <a:bodyPr rtlCol="0"/>
          <a:lstStyle>
            <a:extLst/>
          </a:lstStyle>
          <a:p>
            <a:r>
              <a:rPr lang="en-US" altLang="zh-CN"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D57515DF-3181-4744-B732-31FEEE43D6BC}" type="datetime1">
              <a:rPr lang="zh-CN" altLang="en-US" smtClean="0"/>
              <a:t>2018/4/9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71ACCE32-B354-4363-B592-FC2B88849A5D}" type="slidenum">
              <a:rPr lang="en-US" altLang="zh-CN"/>
              <a:pPr/>
              <a:t>‹#›</a:t>
            </a:fld>
            <a:endParaRPr lang="en-US" altLang="zh-CN"/>
          </a:p>
        </p:txBody>
      </p:sp>
    </p:spTree>
    <p:extLst>
      <p:ext uri="{BB962C8B-B14F-4D97-AF65-F5344CB8AC3E}">
        <p14:creationId xmlns:p14="http://schemas.microsoft.com/office/powerpoint/2010/main" val="123258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extLst/>
          </a:lstStyle>
          <a:p>
            <a:pPr>
              <a:defRPr/>
            </a:pPr>
            <a:fld id="{8D542D64-7E68-4C4E-9D79-A696D8A9F3B2}" type="datetime1">
              <a:rPr lang="zh-CN" altLang="en-US" smtClean="0"/>
              <a:t>2018/4/9</a:t>
            </a:fld>
            <a:endParaRPr lang="en-US"/>
          </a:p>
        </p:txBody>
      </p:sp>
      <p:sp>
        <p:nvSpPr>
          <p:cNvPr id="5" name="Footer Placeholder 4"/>
          <p:cNvSpPr>
            <a:spLocks noGrp="1"/>
          </p:cNvSpPr>
          <p:nvPr>
            <p:ph type="ftr" sz="quarter" idx="11"/>
          </p:nvPr>
        </p:nvSpPr>
        <p:spPr/>
        <p:txBody>
          <a:bodyPr/>
          <a:lstStyle>
            <a:lvl1pPr>
              <a:defRPr/>
            </a:lvl1pPr>
            <a:extLst/>
          </a:lstStyle>
          <a:p>
            <a:pPr>
              <a:defRPr/>
            </a:pPr>
            <a:r>
              <a:rPr lang="en-US" altLang="zh-CN"/>
              <a:t>Lecture 1</a:t>
            </a:r>
          </a:p>
        </p:txBody>
      </p:sp>
      <p:sp>
        <p:nvSpPr>
          <p:cNvPr id="6" name="Slide Number Placeholder 5"/>
          <p:cNvSpPr>
            <a:spLocks noGrp="1"/>
          </p:cNvSpPr>
          <p:nvPr>
            <p:ph type="sldNum" sz="quarter" idx="12"/>
          </p:nvPr>
        </p:nvSpPr>
        <p:spPr/>
        <p:txBody>
          <a:bodyPr/>
          <a:lstStyle>
            <a:lvl1pPr>
              <a:defRPr/>
            </a:lvl1pPr>
          </a:lstStyle>
          <a:p>
            <a:fld id="{227E610A-00EB-4185-BF87-01FD08CF2DA0}" type="slidenum">
              <a:rPr lang="en-US" altLang="zh-CN"/>
              <a:pPr/>
              <a:t>‹#›</a:t>
            </a:fld>
            <a:endParaRPr lang="en-US" altLang="zh-CN"/>
          </a:p>
        </p:txBody>
      </p:sp>
    </p:spTree>
    <p:extLst>
      <p:ext uri="{BB962C8B-B14F-4D97-AF65-F5344CB8AC3E}">
        <p14:creationId xmlns:p14="http://schemas.microsoft.com/office/powerpoint/2010/main" val="5298435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8" name="Title 7"/>
          <p:cNvSpPr>
            <a:spLocks noGrp="1"/>
          </p:cNvSpPr>
          <p:nvPr>
            <p:ph type="title"/>
          </p:nvPr>
        </p:nvSpPr>
        <p:spPr/>
        <p:txBody>
          <a:bodyPr rtlCol="0"/>
          <a:lstStyle>
            <a:extLst/>
          </a:lstStyle>
          <a:p>
            <a:r>
              <a:rPr lang="en-US" altLang="zh-CN"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9E2EB2CE-9393-42A6-97A9-D52F3F7C96CB}" type="datetime1">
              <a:rPr lang="zh-CN" altLang="en-US" smtClean="0"/>
              <a:t>2018/4/9</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Lecture 1</a:t>
            </a:r>
          </a:p>
        </p:txBody>
      </p:sp>
      <p:sp>
        <p:nvSpPr>
          <p:cNvPr id="7" name="Slide Number Placeholder 6"/>
          <p:cNvSpPr>
            <a:spLocks noGrp="1"/>
          </p:cNvSpPr>
          <p:nvPr>
            <p:ph type="sldNum" sz="quarter" idx="12"/>
          </p:nvPr>
        </p:nvSpPr>
        <p:spPr/>
        <p:txBody>
          <a:bodyPr/>
          <a:lstStyle>
            <a:lvl1pPr>
              <a:defRPr/>
            </a:lvl1pPr>
          </a:lstStyle>
          <a:p>
            <a:fld id="{A45CE9D1-7CF3-4853-92CE-5B97A50E5063}" type="slidenum">
              <a:rPr lang="en-US" altLang="zh-CN"/>
              <a:pPr/>
              <a:t>‹#›</a:t>
            </a:fld>
            <a:endParaRPr lang="en-US" altLang="zh-CN"/>
          </a:p>
        </p:txBody>
      </p:sp>
    </p:spTree>
    <p:extLst>
      <p:ext uri="{BB962C8B-B14F-4D97-AF65-F5344CB8AC3E}">
        <p14:creationId xmlns:p14="http://schemas.microsoft.com/office/powerpoint/2010/main" val="336378991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44E61E81-119D-445A-A8CD-22F043736EF4}" type="datetime1">
              <a:rPr lang="zh-CN" altLang="en-US" smtClean="0"/>
              <a:t>2018/4/9</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Lecture 1</a:t>
            </a:r>
          </a:p>
        </p:txBody>
      </p:sp>
      <p:sp>
        <p:nvSpPr>
          <p:cNvPr id="9" name="Slide Number Placeholder 8"/>
          <p:cNvSpPr>
            <a:spLocks noGrp="1"/>
          </p:cNvSpPr>
          <p:nvPr>
            <p:ph type="sldNum" sz="quarter" idx="12"/>
          </p:nvPr>
        </p:nvSpPr>
        <p:spPr/>
        <p:txBody>
          <a:bodyPr/>
          <a:lstStyle>
            <a:lvl1pPr>
              <a:defRPr/>
            </a:lvl1pPr>
          </a:lstStyle>
          <a:p>
            <a:fld id="{90C94D79-6E59-4B38-B1B9-62DF4E435AF1}" type="slidenum">
              <a:rPr lang="en-US" altLang="zh-CN"/>
              <a:pPr/>
              <a:t>‹#›</a:t>
            </a:fld>
            <a:endParaRPr lang="en-US" altLang="zh-CN"/>
          </a:p>
        </p:txBody>
      </p:sp>
    </p:spTree>
    <p:extLst>
      <p:ext uri="{BB962C8B-B14F-4D97-AF65-F5344CB8AC3E}">
        <p14:creationId xmlns:p14="http://schemas.microsoft.com/office/powerpoint/2010/main" val="294295799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28D64662-1531-4CBB-982E-D63DC87D83B5}" type="datetime1">
              <a:rPr lang="zh-CN" altLang="en-US" smtClean="0"/>
              <a:t>2018/4/9</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ltLang="zh-CN"/>
              <a:t>Lecture 1</a:t>
            </a:r>
          </a:p>
        </p:txBody>
      </p:sp>
      <p:sp>
        <p:nvSpPr>
          <p:cNvPr id="5" name="Slide Number Placeholder 4"/>
          <p:cNvSpPr>
            <a:spLocks noGrp="1"/>
          </p:cNvSpPr>
          <p:nvPr>
            <p:ph type="sldNum" sz="quarter" idx="12"/>
          </p:nvPr>
        </p:nvSpPr>
        <p:spPr/>
        <p:txBody>
          <a:bodyPr/>
          <a:lstStyle>
            <a:lvl1pPr>
              <a:defRPr/>
            </a:lvl1pPr>
          </a:lstStyle>
          <a:p>
            <a:fld id="{6DEC5D64-06C0-485B-8CA7-381F4A2D38B1}" type="slidenum">
              <a:rPr lang="en-US" altLang="zh-CN"/>
              <a:pPr/>
              <a:t>‹#›</a:t>
            </a:fld>
            <a:endParaRPr lang="en-US" altLang="zh-CN"/>
          </a:p>
        </p:txBody>
      </p:sp>
    </p:spTree>
    <p:extLst>
      <p:ext uri="{BB962C8B-B14F-4D97-AF65-F5344CB8AC3E}">
        <p14:creationId xmlns:p14="http://schemas.microsoft.com/office/powerpoint/2010/main" val="76853907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D5A0A13-A605-4EA2-A19D-FE05D00B5FE2}" type="datetime1">
              <a:rPr lang="zh-CN" altLang="en-US" smtClean="0"/>
              <a:t>2018/4/9</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4" name="Slide Number Placeholder 17"/>
          <p:cNvSpPr>
            <a:spLocks noGrp="1"/>
          </p:cNvSpPr>
          <p:nvPr>
            <p:ph type="sldNum" sz="quarter" idx="12"/>
          </p:nvPr>
        </p:nvSpPr>
        <p:spPr/>
        <p:txBody>
          <a:bodyPr/>
          <a:lstStyle>
            <a:lvl1pPr>
              <a:defRPr/>
            </a:lvl1pPr>
          </a:lstStyle>
          <a:p>
            <a:fld id="{9E84A4AB-ED2B-4311-95F3-636A44381DF0}" type="slidenum">
              <a:rPr lang="en-US" altLang="zh-CN"/>
              <a:pPr/>
              <a:t>‹#›</a:t>
            </a:fld>
            <a:endParaRPr lang="en-US" altLang="zh-CN"/>
          </a:p>
        </p:txBody>
      </p:sp>
    </p:spTree>
    <p:extLst>
      <p:ext uri="{BB962C8B-B14F-4D97-AF65-F5344CB8AC3E}">
        <p14:creationId xmlns:p14="http://schemas.microsoft.com/office/powerpoint/2010/main" val="244677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40C9ECBD-1D32-4805-B362-453B0E3AF4F3}" type="datetime1">
              <a:rPr lang="zh-CN" altLang="en-US" smtClean="0"/>
              <a:t>2018/4/9</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Lecture 1</a:t>
            </a:r>
          </a:p>
        </p:txBody>
      </p:sp>
      <p:sp>
        <p:nvSpPr>
          <p:cNvPr id="7" name="Slide Number Placeholder 6"/>
          <p:cNvSpPr>
            <a:spLocks noGrp="1"/>
          </p:cNvSpPr>
          <p:nvPr>
            <p:ph type="sldNum" sz="quarter" idx="12"/>
          </p:nvPr>
        </p:nvSpPr>
        <p:spPr/>
        <p:txBody>
          <a:bodyPr/>
          <a:lstStyle>
            <a:lvl1pPr>
              <a:defRPr/>
            </a:lvl1pPr>
          </a:lstStyle>
          <a:p>
            <a:fld id="{02640A9E-251A-49F1-9946-B87CB27634F3}" type="slidenum">
              <a:rPr lang="en-US" altLang="zh-CN"/>
              <a:pPr/>
              <a:t>‹#›</a:t>
            </a:fld>
            <a:endParaRPr lang="en-US" altLang="zh-CN"/>
          </a:p>
        </p:txBody>
      </p:sp>
    </p:spTree>
    <p:extLst>
      <p:ext uri="{BB962C8B-B14F-4D97-AF65-F5344CB8AC3E}">
        <p14:creationId xmlns:p14="http://schemas.microsoft.com/office/powerpoint/2010/main" val="10202211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6" name="Freeform 8"/>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altLang="zh-CN"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ltLang="zh-CN"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C38FEE79-F3BF-4D43-B967-AD17E8DC27E0}" type="datetime1">
              <a:rPr lang="zh-CN" altLang="en-US" smtClean="0"/>
              <a:t>2018/4/9</a:t>
            </a:fld>
            <a:endParaRPr lang="en-US"/>
          </a:p>
        </p:txBody>
      </p:sp>
      <p:sp>
        <p:nvSpPr>
          <p:cNvPr id="12" name="Footer Placeholder 5"/>
          <p:cNvSpPr>
            <a:spLocks noGrp="1"/>
          </p:cNvSpPr>
          <p:nvPr>
            <p:ph type="ftr" sz="quarter" idx="11"/>
          </p:nvPr>
        </p:nvSpPr>
        <p:spPr/>
        <p:txBody>
          <a:bodyPr/>
          <a:lstStyle>
            <a:lvl1pPr>
              <a:defRPr smtClean="0">
                <a:solidFill>
                  <a:schemeClr val="tx1"/>
                </a:solidFill>
              </a:defRPr>
            </a:lvl1pPr>
            <a:extLst/>
          </a:lstStyle>
          <a:p>
            <a:pPr>
              <a:defRPr/>
            </a:pPr>
            <a:r>
              <a:rPr lang="en-US" altLang="zh-CN"/>
              <a:t>Lecture 1</a:t>
            </a:r>
          </a:p>
        </p:txBody>
      </p:sp>
      <p:sp>
        <p:nvSpPr>
          <p:cNvPr id="13" name="Slide Number Placeholder 6"/>
          <p:cNvSpPr>
            <a:spLocks noGrp="1"/>
          </p:cNvSpPr>
          <p:nvPr>
            <p:ph type="sldNum" sz="quarter" idx="12"/>
          </p:nvPr>
        </p:nvSpPr>
        <p:spPr/>
        <p:txBody>
          <a:bodyPr/>
          <a:lstStyle>
            <a:lvl1pPr>
              <a:defRPr/>
            </a:lvl1pPr>
          </a:lstStyle>
          <a:p>
            <a:fld id="{9BE4B63C-690B-4BAD-9282-2BBC1907B4B4}" type="slidenum">
              <a:rPr lang="en-US" altLang="zh-CN"/>
              <a:pPr/>
              <a:t>‹#›</a:t>
            </a:fld>
            <a:endParaRPr lang="en-US" altLang="zh-CN"/>
          </a:p>
        </p:txBody>
      </p:sp>
    </p:spTree>
    <p:extLst>
      <p:ext uri="{BB962C8B-B14F-4D97-AF65-F5344CB8AC3E}">
        <p14:creationId xmlns:p14="http://schemas.microsoft.com/office/powerpoint/2010/main" val="308839407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altLang="zh-CN"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defRPr>
            </a:lvl1pPr>
            <a:extLst/>
          </a:lstStyle>
          <a:p>
            <a:pPr>
              <a:defRPr/>
            </a:pPr>
            <a:fld id="{CFF0FB5D-C97F-4B8F-827C-93CB9A929007}" type="datetime1">
              <a:rPr lang="zh-CN" altLang="en-US" smtClean="0"/>
              <a:t>2018/4/9</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smtClean="0">
                <a:solidFill>
                  <a:schemeClr val="tx1"/>
                </a:solidFill>
              </a:defRPr>
            </a:lvl1pPr>
            <a:extLst/>
          </a:lstStyle>
          <a:p>
            <a:pPr>
              <a:defRPr/>
            </a:pPr>
            <a:r>
              <a:rPr lang="en-US" altLang="zh-CN"/>
              <a:t>Lecture 1</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4BAD579C-C2B2-4F69-9575-A9CC3076294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92" r:id="rId2"/>
    <p:sldLayoutId id="2147483697" r:id="rId3"/>
    <p:sldLayoutId id="2147483698" r:id="rId4"/>
    <p:sldLayoutId id="2147483699" r:id="rId5"/>
    <p:sldLayoutId id="2147483700" r:id="rId6"/>
    <p:sldLayoutId id="2147483693" r:id="rId7"/>
    <p:sldLayoutId id="2147483701" r:id="rId8"/>
    <p:sldLayoutId id="2147483702" r:id="rId9"/>
    <p:sldLayoutId id="2147483694" r:id="rId10"/>
    <p:sldLayoutId id="2147483695" r:id="rId11"/>
  </p:sldLayoutIdLst>
  <p:hf sldNum="0"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49" charset="-122"/>
        </a:defRPr>
      </a:lvl2pPr>
      <a:lvl3pPr algn="l" rtl="0" fontAlgn="base">
        <a:spcBef>
          <a:spcPct val="0"/>
        </a:spcBef>
        <a:spcAft>
          <a:spcPct val="0"/>
        </a:spcAft>
        <a:defRPr sz="4100" b="1">
          <a:solidFill>
            <a:schemeClr val="tx2"/>
          </a:solidFill>
          <a:latin typeface="Lucida Sans Unicode" pitchFamily="34" charset="0"/>
          <a:ea typeface="黑体" pitchFamily="49" charset="-122"/>
        </a:defRPr>
      </a:lvl3pPr>
      <a:lvl4pPr algn="l" rtl="0" fontAlgn="base">
        <a:spcBef>
          <a:spcPct val="0"/>
        </a:spcBef>
        <a:spcAft>
          <a:spcPct val="0"/>
        </a:spcAft>
        <a:defRPr sz="4100" b="1">
          <a:solidFill>
            <a:schemeClr val="tx2"/>
          </a:solidFill>
          <a:latin typeface="Lucida Sans Unicode" pitchFamily="34" charset="0"/>
          <a:ea typeface="黑体" pitchFamily="49" charset="-122"/>
        </a:defRPr>
      </a:lvl4pPr>
      <a:lvl5pPr algn="l" rtl="0" fontAlgn="base">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9.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smtClean="0"/>
              <a:t>计算机系统 </a:t>
            </a:r>
            <a:r>
              <a:rPr lang="en-US" altLang="zh-CN" dirty="0" smtClean="0"/>
              <a:t>I </a:t>
            </a:r>
            <a:endParaRPr lang="zh-CN" altLang="en-US" dirty="0"/>
          </a:p>
        </p:txBody>
      </p:sp>
      <p:sp>
        <p:nvSpPr>
          <p:cNvPr id="8" name="Subtitle 7"/>
          <p:cNvSpPr>
            <a:spLocks noGrp="1"/>
          </p:cNvSpPr>
          <p:nvPr>
            <p:ph type="subTitle" idx="1"/>
          </p:nvPr>
        </p:nvSpPr>
        <p:spPr>
          <a:xfrm>
            <a:off x="976064" y="3611607"/>
            <a:ext cx="7772400" cy="1199704"/>
          </a:xfrm>
        </p:spPr>
        <p:txBody>
          <a:bodyPr>
            <a:normAutofit/>
          </a:bodyPr>
          <a:lstStyle/>
          <a:p>
            <a:endParaRPr lang="en-US" altLang="zh-CN" dirty="0" smtClean="0"/>
          </a:p>
          <a:p>
            <a:r>
              <a:rPr lang="zh-CN" altLang="en-US" dirty="0"/>
              <a:t>第五</a:t>
            </a:r>
            <a:r>
              <a:rPr lang="zh-CN" altLang="en-US" dirty="0" smtClean="0"/>
              <a:t>章 </a:t>
            </a:r>
            <a:r>
              <a:rPr lang="en-US" altLang="zh-CN" dirty="0" smtClean="0"/>
              <a:t>LC-3</a:t>
            </a:r>
            <a:r>
              <a:rPr lang="zh-CN" altLang="en-US" dirty="0"/>
              <a:t>结构</a:t>
            </a:r>
          </a:p>
        </p:txBody>
      </p:sp>
    </p:spTree>
    <p:extLst>
      <p:ext uri="{BB962C8B-B14F-4D97-AF65-F5344CB8AC3E}">
        <p14:creationId xmlns:p14="http://schemas.microsoft.com/office/powerpoint/2010/main" val="2913372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0" descr="C:\Documents and Settings\gbyrd\My Documents\ece206\mh-slides\e2\ch05-figures\ch05-0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151584"/>
            <a:ext cx="601503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2"/>
          <p:cNvSpPr>
            <a:spLocks noGrp="1" noChangeArrowheads="1"/>
          </p:cNvSpPr>
          <p:nvPr>
            <p:ph type="title"/>
          </p:nvPr>
        </p:nvSpPr>
        <p:spPr/>
        <p:txBody>
          <a:bodyPr/>
          <a:lstStyle/>
          <a:p>
            <a:r>
              <a:rPr lang="en-US" altLang="zh-CN" smtClean="0">
                <a:ea typeface="宋体" panose="02010600030101010101" pitchFamily="2" charset="-122"/>
              </a:rPr>
              <a:t>ADD/AND (</a:t>
            </a:r>
            <a:r>
              <a:rPr lang="zh-CN" altLang="en-US" smtClean="0">
                <a:ea typeface="宋体" panose="02010600030101010101" pitchFamily="2" charset="-122"/>
              </a:rPr>
              <a:t>立即数模式</a:t>
            </a:r>
            <a:r>
              <a:rPr lang="en-US" altLang="zh-CN" smtClean="0">
                <a:ea typeface="宋体" panose="02010600030101010101" pitchFamily="2" charset="-122"/>
              </a:rPr>
              <a:t>)</a:t>
            </a:r>
          </a:p>
        </p:txBody>
      </p:sp>
      <p:sp>
        <p:nvSpPr>
          <p:cNvPr id="15365" name="Text Box 15"/>
          <p:cNvSpPr txBox="1">
            <a:spLocks noChangeArrowheads="1"/>
          </p:cNvSpPr>
          <p:nvPr/>
        </p:nvSpPr>
        <p:spPr bwMode="auto">
          <a:xfrm>
            <a:off x="498747" y="3964781"/>
            <a:ext cx="31598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dirty="0">
                <a:latin typeface="+mn-ea"/>
                <a:ea typeface="+mn-ea"/>
              </a:rPr>
              <a:t>Note: </a:t>
            </a:r>
            <a:r>
              <a:rPr lang="zh-CN" altLang="en-US" sz="2400" dirty="0">
                <a:latin typeface="+mn-ea"/>
                <a:ea typeface="+mn-ea"/>
              </a:rPr>
              <a:t>指令提供的立即数为</a:t>
            </a:r>
            <a:r>
              <a:rPr lang="en-US" altLang="zh-CN" sz="2400" dirty="0">
                <a:latin typeface="+mn-ea"/>
                <a:ea typeface="+mn-ea"/>
              </a:rPr>
              <a:t>5</a:t>
            </a:r>
            <a:r>
              <a:rPr lang="zh-CN" altLang="en-US" sz="2400" dirty="0">
                <a:latin typeface="+mn-ea"/>
                <a:ea typeface="+mn-ea"/>
              </a:rPr>
              <a:t>位，</a:t>
            </a:r>
            <a:endParaRPr lang="en-US" altLang="zh-CN" sz="2400" dirty="0">
              <a:latin typeface="+mn-ea"/>
              <a:ea typeface="+mn-ea"/>
            </a:endParaRPr>
          </a:p>
          <a:p>
            <a:r>
              <a:rPr lang="zh-CN" altLang="en-US" sz="2400" dirty="0">
                <a:latin typeface="+mn-ea"/>
                <a:ea typeface="+mn-ea"/>
              </a:rPr>
              <a:t>参与运算需要符号扩展到</a:t>
            </a:r>
            <a:r>
              <a:rPr lang="en-US" altLang="zh-CN" sz="2400" dirty="0">
                <a:latin typeface="+mn-ea"/>
                <a:ea typeface="+mn-ea"/>
              </a:rPr>
              <a:t>16</a:t>
            </a:r>
            <a:r>
              <a:rPr lang="zh-CN" altLang="en-US" sz="2400" dirty="0">
                <a:latin typeface="+mn-ea"/>
                <a:ea typeface="+mn-ea"/>
              </a:rPr>
              <a:t>位</a:t>
            </a:r>
            <a:endParaRPr lang="en-US" altLang="zh-CN" sz="2400" dirty="0">
              <a:latin typeface="+mn-ea"/>
              <a:ea typeface="+mn-ea"/>
            </a:endParaRPr>
          </a:p>
        </p:txBody>
      </p:sp>
      <p:pic>
        <p:nvPicPr>
          <p:cNvPr id="15366" name="Picture 17" descr="C:\Documents and Settings\gbyrd\My Documents\ece206\mh-slides\e2\ch05-figures\ch05-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47" y="1492671"/>
            <a:ext cx="73136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18"/>
          <p:cNvSpPr txBox="1">
            <a:spLocks noChangeArrowheads="1"/>
          </p:cNvSpPr>
          <p:nvPr/>
        </p:nvSpPr>
        <p:spPr bwMode="auto">
          <a:xfrm>
            <a:off x="5385891" y="1073125"/>
            <a:ext cx="293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zh-CN" altLang="en-US" sz="1800" i="1" dirty="0">
                <a:solidFill>
                  <a:schemeClr val="accent2"/>
                </a:solidFill>
                <a:latin typeface="Franklin Gothic Book" panose="020B0503020102020204" pitchFamily="34" charset="0"/>
                <a:ea typeface="宋体" panose="02010600030101010101" pitchFamily="2" charset="-122"/>
              </a:rPr>
              <a:t>为</a:t>
            </a:r>
            <a:r>
              <a:rPr lang="en-US" altLang="zh-CN" sz="1800" i="1" dirty="0">
                <a:solidFill>
                  <a:schemeClr val="accent2"/>
                </a:solidFill>
                <a:latin typeface="Franklin Gothic Book" panose="020B0503020102020204" pitchFamily="34" charset="0"/>
                <a:ea typeface="宋体" panose="02010600030101010101" pitchFamily="2" charset="-122"/>
              </a:rPr>
              <a:t>1</a:t>
            </a:r>
            <a:r>
              <a:rPr lang="zh-CN" altLang="en-US" sz="1800" i="1" dirty="0">
                <a:solidFill>
                  <a:schemeClr val="accent2"/>
                </a:solidFill>
                <a:latin typeface="Franklin Gothic Book" panose="020B0503020102020204" pitchFamily="34" charset="0"/>
                <a:ea typeface="宋体" panose="02010600030101010101" pitchFamily="2" charset="-122"/>
              </a:rPr>
              <a:t>指示</a:t>
            </a:r>
            <a:r>
              <a:rPr lang="en-US" altLang="zh-CN" sz="1800" i="1" dirty="0">
                <a:solidFill>
                  <a:schemeClr val="accent2"/>
                </a:solidFill>
                <a:latin typeface="Franklin Gothic Book" panose="020B0503020102020204" pitchFamily="34" charset="0"/>
                <a:ea typeface="宋体" panose="02010600030101010101" pitchFamily="2" charset="-122"/>
              </a:rPr>
              <a:t> “immediate mode”</a:t>
            </a:r>
          </a:p>
        </p:txBody>
      </p:sp>
      <p:sp>
        <p:nvSpPr>
          <p:cNvPr id="15368" name="Line 19"/>
          <p:cNvSpPr>
            <a:spLocks noChangeShapeType="1"/>
          </p:cNvSpPr>
          <p:nvPr/>
        </p:nvSpPr>
        <p:spPr bwMode="auto">
          <a:xfrm>
            <a:off x="5527178" y="1050553"/>
            <a:ext cx="0" cy="3810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9" name="Text Box 15"/>
          <p:cNvSpPr txBox="1">
            <a:spLocks noChangeArrowheads="1"/>
          </p:cNvSpPr>
          <p:nvPr/>
        </p:nvSpPr>
        <p:spPr bwMode="auto">
          <a:xfrm>
            <a:off x="498747" y="3212976"/>
            <a:ext cx="31371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dirty="0">
                <a:latin typeface="+mn-ea"/>
                <a:ea typeface="+mn-ea"/>
              </a:rPr>
              <a:t>Note: </a:t>
            </a:r>
            <a:r>
              <a:rPr lang="zh-CN" altLang="en-US" sz="2400" dirty="0">
                <a:latin typeface="+mn-ea"/>
                <a:ea typeface="+mn-ea"/>
              </a:rPr>
              <a:t>立即数模式，</a:t>
            </a:r>
            <a:r>
              <a:rPr lang="en-US" altLang="zh-CN" sz="2400" dirty="0">
                <a:latin typeface="+mn-ea"/>
                <a:ea typeface="+mn-ea"/>
              </a:rPr>
              <a:t>src2</a:t>
            </a:r>
            <a:r>
              <a:rPr lang="zh-CN" altLang="en-US" sz="2400" dirty="0">
                <a:latin typeface="+mn-ea"/>
                <a:ea typeface="+mn-ea"/>
              </a:rPr>
              <a:t>为在指令中直接提供的</a:t>
            </a:r>
            <a:r>
              <a:rPr lang="en-US" altLang="zh-CN" sz="2400" dirty="0">
                <a:latin typeface="+mn-ea"/>
                <a:ea typeface="+mn-ea"/>
              </a:rPr>
              <a:t>5</a:t>
            </a:r>
            <a:r>
              <a:rPr lang="zh-CN" altLang="en-US" sz="2400" dirty="0">
                <a:latin typeface="+mn-ea"/>
                <a:ea typeface="+mn-ea"/>
              </a:rPr>
              <a:t>位补码整数。</a:t>
            </a:r>
            <a:r>
              <a:rPr lang="en-US" altLang="zh-CN" sz="2400" dirty="0">
                <a:latin typeface="+mn-ea"/>
                <a:ea typeface="+mn-ea"/>
              </a:rPr>
              <a:t/>
            </a:r>
            <a:br>
              <a:rPr lang="en-US" altLang="zh-CN" sz="2400" dirty="0">
                <a:latin typeface="+mn-ea"/>
                <a:ea typeface="+mn-ea"/>
              </a:rPr>
            </a:br>
            <a:endParaRPr lang="en-US" altLang="zh-CN" sz="2400" dirty="0">
              <a:latin typeface="+mn-ea"/>
              <a:ea typeface="+mn-ea"/>
            </a:endParaRPr>
          </a:p>
        </p:txBody>
      </p:sp>
      <p:sp>
        <p:nvSpPr>
          <p:cNvPr id="15370" name="Text Box 15"/>
          <p:cNvSpPr txBox="1">
            <a:spLocks noChangeArrowheads="1"/>
          </p:cNvSpPr>
          <p:nvPr/>
        </p:nvSpPr>
        <p:spPr bwMode="auto">
          <a:xfrm>
            <a:off x="498747" y="4756943"/>
            <a:ext cx="18338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ADD R1,R2,#5</a:t>
            </a:r>
          </a:p>
        </p:txBody>
      </p:sp>
      <p:sp>
        <p:nvSpPr>
          <p:cNvPr id="15371" name="Text Box 15"/>
          <p:cNvSpPr txBox="1">
            <a:spLocks noChangeArrowheads="1"/>
          </p:cNvSpPr>
          <p:nvPr/>
        </p:nvSpPr>
        <p:spPr bwMode="auto">
          <a:xfrm>
            <a:off x="498747" y="5333206"/>
            <a:ext cx="18338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AND R1,R1,#1</a:t>
            </a:r>
          </a:p>
        </p:txBody>
      </p:sp>
    </p:spTree>
    <p:extLst>
      <p:ext uri="{BB962C8B-B14F-4D97-AF65-F5344CB8AC3E}">
        <p14:creationId xmlns:p14="http://schemas.microsoft.com/office/powerpoint/2010/main" val="1570440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p:txBody>
          <a:bodyPr/>
          <a:lstStyle/>
          <a:p>
            <a:r>
              <a:rPr lang="zh-CN" altLang="en-US" dirty="0" smtClean="0">
                <a:ea typeface="宋体" panose="02010600030101010101" pitchFamily="2" charset="-122"/>
              </a:rPr>
              <a:t>只使用</a:t>
            </a:r>
            <a:r>
              <a:rPr lang="en-US" altLang="zh-CN" dirty="0" smtClean="0">
                <a:ea typeface="宋体" panose="02010600030101010101" pitchFamily="2" charset="-122"/>
              </a:rPr>
              <a:t>ADD, AND, NOT…</a:t>
            </a:r>
          </a:p>
          <a:p>
            <a:pPr lvl="1">
              <a:spcBef>
                <a:spcPct val="50000"/>
              </a:spcBef>
            </a:pPr>
            <a:r>
              <a:rPr lang="zh-CN" altLang="en-US" dirty="0" smtClean="0">
                <a:ea typeface="宋体" panose="02010600030101010101" pitchFamily="2" charset="-122"/>
              </a:rPr>
              <a:t>怎么做减法</a:t>
            </a:r>
            <a:r>
              <a:rPr lang="en-US" altLang="zh-CN" dirty="0" smtClean="0">
                <a:ea typeface="宋体" panose="02010600030101010101" pitchFamily="2" charset="-122"/>
              </a:rPr>
              <a:t>?   </a:t>
            </a:r>
          </a:p>
          <a:p>
            <a:pPr lvl="1"/>
            <a:endParaRPr lang="en-US" altLang="zh-CN" dirty="0" smtClean="0">
              <a:ea typeface="宋体" panose="02010600030101010101" pitchFamily="2" charset="-122"/>
            </a:endParaRPr>
          </a:p>
          <a:p>
            <a:pPr lvl="1"/>
            <a:r>
              <a:rPr lang="zh-CN" altLang="en-US" dirty="0" smtClean="0">
                <a:ea typeface="宋体" panose="02010600030101010101" pitchFamily="2" charset="-122"/>
              </a:rPr>
              <a:t>怎么实现</a:t>
            </a:r>
            <a:r>
              <a:rPr lang="en-US" altLang="zh-CN" dirty="0" smtClean="0">
                <a:ea typeface="宋体" panose="02010600030101010101" pitchFamily="2" charset="-122"/>
              </a:rPr>
              <a:t> OR</a:t>
            </a:r>
            <a:r>
              <a:rPr lang="zh-CN" altLang="en-US" dirty="0" smtClean="0">
                <a:ea typeface="宋体" panose="02010600030101010101" pitchFamily="2" charset="-122"/>
              </a:rPr>
              <a:t>操作</a:t>
            </a:r>
            <a:r>
              <a:rPr lang="en-US" altLang="zh-CN" dirty="0" smtClean="0">
                <a:ea typeface="宋体" panose="02010600030101010101" pitchFamily="2" charset="-122"/>
              </a:rPr>
              <a:t>?</a:t>
            </a:r>
          </a:p>
          <a:p>
            <a:pPr lvl="1"/>
            <a:endParaRPr lang="en-US" altLang="zh-CN" dirty="0" smtClean="0">
              <a:ea typeface="宋体" panose="02010600030101010101" pitchFamily="2" charset="-122"/>
            </a:endParaRPr>
          </a:p>
          <a:p>
            <a:pPr lvl="1"/>
            <a:r>
              <a:rPr lang="zh-CN" altLang="en-US" dirty="0" smtClean="0">
                <a:ea typeface="宋体" panose="02010600030101010101" pitchFamily="2" charset="-122"/>
              </a:rPr>
              <a:t>怎么把一个寄存器的值赋给另外一个</a:t>
            </a:r>
            <a:r>
              <a:rPr lang="en-US" altLang="zh-CN" dirty="0" smtClean="0">
                <a:ea typeface="宋体" panose="02010600030101010101" pitchFamily="2" charset="-122"/>
              </a:rPr>
              <a:t>?</a:t>
            </a:r>
          </a:p>
          <a:p>
            <a:pPr lvl="1"/>
            <a:endParaRPr lang="en-US" altLang="zh-CN" dirty="0" smtClean="0">
              <a:ea typeface="宋体" panose="02010600030101010101" pitchFamily="2" charset="-122"/>
            </a:endParaRPr>
          </a:p>
          <a:p>
            <a:pPr lvl="1"/>
            <a:r>
              <a:rPr lang="zh-CN" altLang="en-US" dirty="0" smtClean="0">
                <a:ea typeface="宋体" panose="02010600030101010101" pitchFamily="2" charset="-122"/>
              </a:rPr>
              <a:t>怎么初始化一个寄存器的值为</a:t>
            </a:r>
            <a:r>
              <a:rPr lang="en-US" altLang="zh-CN" dirty="0" smtClean="0">
                <a:ea typeface="宋体" panose="02010600030101010101" pitchFamily="2" charset="-122"/>
              </a:rPr>
              <a:t>0?</a:t>
            </a:r>
          </a:p>
        </p:txBody>
      </p:sp>
      <p:sp>
        <p:nvSpPr>
          <p:cNvPr id="16387" name="Rectangle 2"/>
          <p:cNvSpPr>
            <a:spLocks noGrp="1" noChangeArrowheads="1"/>
          </p:cNvSpPr>
          <p:nvPr>
            <p:ph type="title"/>
          </p:nvPr>
        </p:nvSpPr>
        <p:spPr/>
        <p:txBody>
          <a:bodyPr/>
          <a:lstStyle/>
          <a:p>
            <a:r>
              <a:rPr lang="zh-CN" altLang="en-US" smtClean="0">
                <a:ea typeface="宋体" panose="02010600030101010101" pitchFamily="2" charset="-122"/>
              </a:rPr>
              <a:t>运算指令的使用</a:t>
            </a:r>
            <a:endParaRPr lang="en-US" altLang="zh-CN" smtClean="0">
              <a:ea typeface="宋体" panose="02010600030101010101" pitchFamily="2" charset="-122"/>
            </a:endParaRPr>
          </a:p>
        </p:txBody>
      </p:sp>
    </p:spTree>
    <p:extLst>
      <p:ext uri="{BB962C8B-B14F-4D97-AF65-F5344CB8AC3E}">
        <p14:creationId xmlns:p14="http://schemas.microsoft.com/office/powerpoint/2010/main" val="3276945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p:txBody>
          <a:bodyPr/>
          <a:lstStyle/>
          <a:p>
            <a:pPr>
              <a:lnSpc>
                <a:spcPct val="90000"/>
              </a:lnSpc>
            </a:pPr>
            <a:r>
              <a:rPr lang="en-US" altLang="zh-CN" dirty="0" smtClean="0">
                <a:ea typeface="宋体" panose="02010600030101010101" pitchFamily="2" charset="-122"/>
              </a:rPr>
              <a:t>Load – </a:t>
            </a:r>
            <a:r>
              <a:rPr lang="zh-CN" altLang="en-US" dirty="0" smtClean="0">
                <a:ea typeface="宋体" panose="02010600030101010101" pitchFamily="2" charset="-122"/>
              </a:rPr>
              <a:t>从内存中读数据到寄存器中</a:t>
            </a:r>
            <a:r>
              <a:rPr lang="en-US" altLang="zh-CN" dirty="0">
                <a:ea typeface="宋体" panose="02010600030101010101" pitchFamily="2" charset="-122"/>
              </a:rPr>
              <a:t/>
            </a:r>
            <a:br>
              <a:rPr lang="en-US" altLang="zh-CN" dirty="0">
                <a:ea typeface="宋体" panose="02010600030101010101" pitchFamily="2" charset="-122"/>
              </a:rPr>
            </a:br>
            <a:r>
              <a:rPr lang="zh-CN" altLang="en-US" dirty="0" smtClean="0">
                <a:solidFill>
                  <a:srgbClr val="009900"/>
                </a:solidFill>
                <a:ea typeface="宋体" panose="02010600030101010101" pitchFamily="2" charset="-122"/>
              </a:rPr>
              <a:t>按内存数的寻址方式不同可分为：</a:t>
            </a:r>
            <a:endParaRPr lang="en-US" altLang="zh-CN" dirty="0" smtClean="0">
              <a:solidFill>
                <a:srgbClr val="009900"/>
              </a:solidFill>
              <a:ea typeface="宋体" panose="02010600030101010101" pitchFamily="2" charset="-122"/>
            </a:endParaRPr>
          </a:p>
          <a:p>
            <a:pPr lvl="1">
              <a:lnSpc>
                <a:spcPct val="90000"/>
              </a:lnSpc>
            </a:pPr>
            <a:r>
              <a:rPr lang="en-US" altLang="zh-CN" dirty="0" smtClean="0">
                <a:solidFill>
                  <a:srgbClr val="CE0000"/>
                </a:solidFill>
                <a:ea typeface="宋体" panose="02010600030101010101" pitchFamily="2" charset="-122"/>
              </a:rPr>
              <a:t>LD:</a:t>
            </a:r>
            <a:r>
              <a:rPr lang="en-US" altLang="zh-CN" dirty="0" smtClean="0">
                <a:ea typeface="宋体" panose="02010600030101010101" pitchFamily="2" charset="-122"/>
              </a:rPr>
              <a:t> </a:t>
            </a:r>
            <a:r>
              <a:rPr lang="zh-CN" altLang="en-US" dirty="0" smtClean="0">
                <a:ea typeface="宋体" panose="02010600030101010101" pitchFamily="2" charset="-122"/>
              </a:rPr>
              <a:t>   </a:t>
            </a:r>
            <a:r>
              <a:rPr lang="en-US" altLang="zh-CN" dirty="0" smtClean="0">
                <a:ea typeface="宋体" panose="02010600030101010101" pitchFamily="2" charset="-122"/>
              </a:rPr>
              <a:t>PC-</a:t>
            </a:r>
            <a:r>
              <a:rPr lang="zh-CN" altLang="en-US" dirty="0" smtClean="0">
                <a:ea typeface="宋体" panose="02010600030101010101" pitchFamily="2" charset="-122"/>
              </a:rPr>
              <a:t>相对寻址模式</a:t>
            </a:r>
            <a:endParaRPr lang="en-US" altLang="zh-CN" dirty="0" smtClean="0">
              <a:ea typeface="宋体" panose="02010600030101010101" pitchFamily="2" charset="-122"/>
            </a:endParaRPr>
          </a:p>
          <a:p>
            <a:pPr lvl="1">
              <a:lnSpc>
                <a:spcPct val="90000"/>
              </a:lnSpc>
            </a:pPr>
            <a:r>
              <a:rPr lang="en-US" altLang="zh-CN" dirty="0" smtClean="0">
                <a:solidFill>
                  <a:srgbClr val="CE0000"/>
                </a:solidFill>
                <a:ea typeface="宋体" panose="02010600030101010101" pitchFamily="2" charset="-122"/>
              </a:rPr>
              <a:t>LDR:</a:t>
            </a:r>
            <a:r>
              <a:rPr lang="en-US" altLang="zh-CN" dirty="0" smtClean="0">
                <a:ea typeface="宋体" panose="02010600030101010101" pitchFamily="2" charset="-122"/>
              </a:rPr>
              <a:t> </a:t>
            </a:r>
            <a:r>
              <a:rPr lang="zh-CN" altLang="en-US" dirty="0" smtClean="0">
                <a:ea typeface="宋体" panose="02010600030101010101" pitchFamily="2" charset="-122"/>
              </a:rPr>
              <a:t>寄存器基址</a:t>
            </a:r>
            <a:r>
              <a:rPr lang="en-US" altLang="zh-CN" dirty="0" smtClean="0">
                <a:ea typeface="宋体" panose="02010600030101010101" pitchFamily="2" charset="-122"/>
              </a:rPr>
              <a:t>+</a:t>
            </a:r>
            <a:r>
              <a:rPr lang="zh-CN" altLang="en-US" dirty="0" smtClean="0">
                <a:ea typeface="宋体" panose="02010600030101010101" pitchFamily="2" charset="-122"/>
              </a:rPr>
              <a:t>偏移模式</a:t>
            </a:r>
            <a:endParaRPr lang="en-US" altLang="zh-CN" dirty="0" smtClean="0">
              <a:ea typeface="宋体" panose="02010600030101010101" pitchFamily="2" charset="-122"/>
            </a:endParaRPr>
          </a:p>
          <a:p>
            <a:pPr lvl="1">
              <a:lnSpc>
                <a:spcPct val="90000"/>
              </a:lnSpc>
            </a:pPr>
            <a:r>
              <a:rPr lang="en-US" altLang="zh-CN" dirty="0" smtClean="0">
                <a:solidFill>
                  <a:srgbClr val="CE0000"/>
                </a:solidFill>
                <a:ea typeface="宋体" panose="02010600030101010101" pitchFamily="2" charset="-122"/>
              </a:rPr>
              <a:t>LDI:</a:t>
            </a:r>
            <a:r>
              <a:rPr lang="en-US" altLang="zh-CN" dirty="0" smtClean="0">
                <a:ea typeface="宋体" panose="02010600030101010101" pitchFamily="2" charset="-122"/>
              </a:rPr>
              <a:t> </a:t>
            </a:r>
            <a:r>
              <a:rPr lang="zh-CN" altLang="en-US" dirty="0" smtClean="0">
                <a:ea typeface="宋体" panose="02010600030101010101" pitchFamily="2" charset="-122"/>
              </a:rPr>
              <a:t>  间接寻址模式</a:t>
            </a:r>
            <a:endParaRPr lang="en-US" altLang="zh-CN" dirty="0" smtClean="0">
              <a:ea typeface="宋体" panose="02010600030101010101" pitchFamily="2" charset="-122"/>
            </a:endParaRPr>
          </a:p>
          <a:p>
            <a:pPr>
              <a:lnSpc>
                <a:spcPct val="90000"/>
              </a:lnSpc>
            </a:pPr>
            <a:r>
              <a:rPr lang="en-US" altLang="zh-CN" dirty="0" smtClean="0">
                <a:ea typeface="宋体" panose="02010600030101010101" pitchFamily="2" charset="-122"/>
              </a:rPr>
              <a:t>Store – </a:t>
            </a:r>
            <a:r>
              <a:rPr lang="zh-CN" altLang="en-US" dirty="0" smtClean="0">
                <a:ea typeface="宋体" panose="02010600030101010101" pitchFamily="2" charset="-122"/>
              </a:rPr>
              <a:t>写寄存器值到内存</a:t>
            </a:r>
            <a:r>
              <a:rPr lang="en-US" altLang="zh-CN" dirty="0">
                <a:ea typeface="宋体" panose="02010600030101010101" pitchFamily="2" charset="-122"/>
              </a:rPr>
              <a:t/>
            </a:r>
            <a:br>
              <a:rPr lang="en-US" altLang="zh-CN" dirty="0">
                <a:ea typeface="宋体" panose="02010600030101010101" pitchFamily="2" charset="-122"/>
              </a:rPr>
            </a:br>
            <a:r>
              <a:rPr lang="zh-CN" altLang="en-US" dirty="0" smtClean="0">
                <a:solidFill>
                  <a:srgbClr val="009900"/>
                </a:solidFill>
                <a:ea typeface="宋体" panose="02010600030101010101" pitchFamily="2" charset="-122"/>
              </a:rPr>
              <a:t>按内存数的寻址方式不同可分为：</a:t>
            </a:r>
            <a:endParaRPr lang="en-US" altLang="zh-CN" dirty="0" smtClean="0">
              <a:solidFill>
                <a:srgbClr val="009900"/>
              </a:solidFill>
              <a:ea typeface="宋体" panose="02010600030101010101" pitchFamily="2" charset="-122"/>
            </a:endParaRPr>
          </a:p>
          <a:p>
            <a:pPr lvl="1">
              <a:lnSpc>
                <a:spcPct val="90000"/>
              </a:lnSpc>
            </a:pPr>
            <a:r>
              <a:rPr lang="en-US" altLang="zh-CN" dirty="0" smtClean="0">
                <a:solidFill>
                  <a:srgbClr val="CE0000"/>
                </a:solidFill>
                <a:ea typeface="宋体" panose="02010600030101010101" pitchFamily="2" charset="-122"/>
              </a:rPr>
              <a:t>ST:</a:t>
            </a:r>
            <a:r>
              <a:rPr lang="en-US" altLang="zh-CN" dirty="0" smtClean="0">
                <a:ea typeface="宋体" panose="02010600030101010101" pitchFamily="2" charset="-122"/>
              </a:rPr>
              <a:t> </a:t>
            </a:r>
            <a:r>
              <a:rPr lang="zh-CN" altLang="en-US" dirty="0" smtClean="0">
                <a:ea typeface="宋体" panose="02010600030101010101" pitchFamily="2" charset="-122"/>
              </a:rPr>
              <a:t>  </a:t>
            </a:r>
            <a:r>
              <a:rPr lang="en-US" altLang="zh-CN" dirty="0" smtClean="0">
                <a:ea typeface="宋体" panose="02010600030101010101" pitchFamily="2" charset="-122"/>
              </a:rPr>
              <a:t>PC-</a:t>
            </a:r>
            <a:r>
              <a:rPr lang="zh-CN" altLang="en-US" dirty="0" smtClean="0">
                <a:ea typeface="宋体" panose="02010600030101010101" pitchFamily="2" charset="-122"/>
              </a:rPr>
              <a:t>相对寻址模式</a:t>
            </a:r>
            <a:endParaRPr lang="en-US" altLang="zh-CN" dirty="0" smtClean="0">
              <a:ea typeface="宋体" panose="02010600030101010101" pitchFamily="2" charset="-122"/>
            </a:endParaRPr>
          </a:p>
          <a:p>
            <a:pPr lvl="1">
              <a:lnSpc>
                <a:spcPct val="90000"/>
              </a:lnSpc>
            </a:pPr>
            <a:r>
              <a:rPr lang="en-US" altLang="zh-CN" dirty="0" smtClean="0">
                <a:solidFill>
                  <a:srgbClr val="CE0000"/>
                </a:solidFill>
                <a:ea typeface="宋体" panose="02010600030101010101" pitchFamily="2" charset="-122"/>
              </a:rPr>
              <a:t>STR:</a:t>
            </a:r>
            <a:r>
              <a:rPr lang="zh-CN" altLang="en-US" dirty="0" smtClean="0">
                <a:ea typeface="宋体" panose="02010600030101010101" pitchFamily="2" charset="-122"/>
              </a:rPr>
              <a:t>寄存器基址</a:t>
            </a:r>
            <a:r>
              <a:rPr lang="en-US" altLang="zh-CN" dirty="0" smtClean="0">
                <a:ea typeface="宋体" panose="02010600030101010101" pitchFamily="2" charset="-122"/>
              </a:rPr>
              <a:t>+</a:t>
            </a:r>
            <a:r>
              <a:rPr lang="zh-CN" altLang="en-US" dirty="0" smtClean="0">
                <a:ea typeface="宋体" panose="02010600030101010101" pitchFamily="2" charset="-122"/>
              </a:rPr>
              <a:t>偏移模式</a:t>
            </a:r>
            <a:endParaRPr lang="en-US" altLang="zh-CN" dirty="0" smtClean="0">
              <a:ea typeface="宋体" panose="02010600030101010101" pitchFamily="2" charset="-122"/>
            </a:endParaRPr>
          </a:p>
          <a:p>
            <a:pPr lvl="1">
              <a:lnSpc>
                <a:spcPct val="90000"/>
              </a:lnSpc>
            </a:pPr>
            <a:r>
              <a:rPr lang="en-US" altLang="zh-CN" dirty="0" smtClean="0">
                <a:solidFill>
                  <a:srgbClr val="CE0000"/>
                </a:solidFill>
                <a:ea typeface="宋体" panose="02010600030101010101" pitchFamily="2" charset="-122"/>
              </a:rPr>
              <a:t>STI:</a:t>
            </a:r>
            <a:r>
              <a:rPr lang="zh-CN" altLang="en-US" dirty="0" smtClean="0">
                <a:solidFill>
                  <a:srgbClr val="CE0000"/>
                </a:solidFill>
                <a:ea typeface="宋体" panose="02010600030101010101" pitchFamily="2" charset="-122"/>
              </a:rPr>
              <a:t>  </a:t>
            </a:r>
            <a:r>
              <a:rPr lang="zh-CN" altLang="en-US" dirty="0" smtClean="0">
                <a:ea typeface="宋体" panose="02010600030101010101" pitchFamily="2" charset="-122"/>
              </a:rPr>
              <a:t>间接寻址模式</a:t>
            </a:r>
            <a:endParaRPr lang="en-US" altLang="zh-CN" dirty="0" smtClean="0">
              <a:ea typeface="宋体" panose="02010600030101010101" pitchFamily="2" charset="-122"/>
            </a:endParaRPr>
          </a:p>
          <a:p>
            <a:pPr>
              <a:lnSpc>
                <a:spcPct val="90000"/>
              </a:lnSpc>
            </a:pPr>
            <a:r>
              <a:rPr lang="en-US" altLang="zh-CN" dirty="0" smtClean="0">
                <a:ea typeface="宋体" panose="02010600030101010101" pitchFamily="2" charset="-122"/>
              </a:rPr>
              <a:t>LEA   -  </a:t>
            </a:r>
            <a:r>
              <a:rPr lang="zh-CN" altLang="en-US" dirty="0" smtClean="0">
                <a:ea typeface="宋体" panose="02010600030101010101" pitchFamily="2" charset="-122"/>
              </a:rPr>
              <a:t>计算操作数的有效地址，存放到寄存器</a:t>
            </a:r>
            <a:endParaRPr lang="en-US" altLang="zh-CN" dirty="0" smtClean="0">
              <a:ea typeface="宋体" panose="02010600030101010101" pitchFamily="2" charset="-122"/>
            </a:endParaRPr>
          </a:p>
          <a:p>
            <a:pPr lvl="1">
              <a:lnSpc>
                <a:spcPct val="90000"/>
              </a:lnSpc>
            </a:pPr>
            <a:r>
              <a:rPr lang="en-US" altLang="zh-CN" dirty="0" smtClean="0">
                <a:solidFill>
                  <a:srgbClr val="CE0000"/>
                </a:solidFill>
                <a:ea typeface="宋体" panose="02010600030101010101" pitchFamily="2" charset="-122"/>
              </a:rPr>
              <a:t>LEA:</a:t>
            </a:r>
            <a:r>
              <a:rPr lang="en-US" altLang="zh-CN" dirty="0" smtClean="0">
                <a:ea typeface="宋体" panose="02010600030101010101" pitchFamily="2" charset="-122"/>
              </a:rPr>
              <a:t> </a:t>
            </a:r>
            <a:r>
              <a:rPr lang="zh-CN" altLang="en-US" dirty="0" smtClean="0">
                <a:ea typeface="宋体" panose="02010600030101010101" pitchFamily="2" charset="-122"/>
              </a:rPr>
              <a:t>用立即数的方式给出操作数相对</a:t>
            </a:r>
            <a:r>
              <a:rPr lang="en-US" altLang="zh-CN" dirty="0" smtClean="0">
                <a:ea typeface="宋体" panose="02010600030101010101" pitchFamily="2" charset="-122"/>
              </a:rPr>
              <a:t>PC</a:t>
            </a:r>
            <a:r>
              <a:rPr lang="zh-CN" altLang="en-US" dirty="0" smtClean="0">
                <a:ea typeface="宋体" panose="02010600030101010101" pitchFamily="2" charset="-122"/>
              </a:rPr>
              <a:t>的偏移</a:t>
            </a:r>
            <a:endParaRPr lang="en-US" altLang="zh-CN" dirty="0" smtClean="0">
              <a:ea typeface="宋体" panose="02010600030101010101" pitchFamily="2" charset="-122"/>
            </a:endParaRPr>
          </a:p>
          <a:p>
            <a:pPr lvl="1">
              <a:lnSpc>
                <a:spcPct val="90000"/>
              </a:lnSpc>
            </a:pPr>
            <a:r>
              <a:rPr lang="en-US" altLang="zh-CN" u="sng" dirty="0" smtClean="0">
                <a:ea typeface="宋体" panose="02010600030101010101" pitchFamily="2" charset="-122"/>
              </a:rPr>
              <a:t>LEA</a:t>
            </a:r>
            <a:r>
              <a:rPr lang="zh-CN" altLang="en-US" u="sng" dirty="0" smtClean="0">
                <a:ea typeface="宋体" panose="02010600030101010101" pitchFamily="2" charset="-122"/>
              </a:rPr>
              <a:t>指令不访存 </a:t>
            </a:r>
            <a:endParaRPr lang="en-US" altLang="zh-CN" u="sng" dirty="0" smtClean="0">
              <a:ea typeface="宋体" panose="02010600030101010101" pitchFamily="2" charset="-122"/>
            </a:endParaRPr>
          </a:p>
        </p:txBody>
      </p:sp>
      <p:sp>
        <p:nvSpPr>
          <p:cNvPr id="17411" name="Rectangle 2"/>
          <p:cNvSpPr>
            <a:spLocks noGrp="1" noChangeArrowheads="1"/>
          </p:cNvSpPr>
          <p:nvPr>
            <p:ph type="title"/>
          </p:nvPr>
        </p:nvSpPr>
        <p:spPr/>
        <p:txBody>
          <a:bodyPr/>
          <a:lstStyle/>
          <a:p>
            <a:r>
              <a:rPr lang="zh-CN" altLang="en-US" smtClean="0">
                <a:ea typeface="宋体" panose="02010600030101010101" pitchFamily="2" charset="-122"/>
              </a:rPr>
              <a:t>数据搬移指令</a:t>
            </a:r>
            <a:endParaRPr lang="en-US" altLang="zh-CN" smtClean="0">
              <a:ea typeface="宋体" panose="02010600030101010101" pitchFamily="2" charset="-122"/>
            </a:endParaRPr>
          </a:p>
        </p:txBody>
      </p:sp>
    </p:spTree>
    <p:extLst>
      <p:ext uri="{BB962C8B-B14F-4D97-AF65-F5344CB8AC3E}">
        <p14:creationId xmlns:p14="http://schemas.microsoft.com/office/powerpoint/2010/main" val="2135476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3"/>
          <p:cNvSpPr>
            <a:spLocks noGrp="1" noChangeArrowheads="1"/>
          </p:cNvSpPr>
          <p:nvPr>
            <p:ph idx="1"/>
          </p:nvPr>
        </p:nvSpPr>
        <p:spPr/>
        <p:txBody>
          <a:bodyPr/>
          <a:lstStyle/>
          <a:p>
            <a:r>
              <a:rPr lang="en-US" altLang="zh-CN" dirty="0" smtClean="0">
                <a:ea typeface="宋体" panose="02010600030101010101" pitchFamily="2" charset="-122"/>
              </a:rPr>
              <a:t>LC-3</a:t>
            </a:r>
            <a:r>
              <a:rPr lang="zh-CN" altLang="en-US" dirty="0" smtClean="0">
                <a:ea typeface="宋体" panose="02010600030101010101" pitchFamily="2" charset="-122"/>
              </a:rPr>
              <a:t>指令长度</a:t>
            </a:r>
            <a:r>
              <a:rPr lang="en-US" altLang="zh-CN" dirty="0" smtClean="0">
                <a:ea typeface="宋体" panose="02010600030101010101" pitchFamily="2" charset="-122"/>
              </a:rPr>
              <a:t>16</a:t>
            </a:r>
            <a:r>
              <a:rPr lang="zh-CN" altLang="en-US" dirty="0" smtClean="0">
                <a:ea typeface="宋体" panose="02010600030101010101" pitchFamily="2" charset="-122"/>
              </a:rPr>
              <a:t>位，内存地址长度</a:t>
            </a:r>
            <a:r>
              <a:rPr lang="en-US" altLang="zh-CN" dirty="0" smtClean="0">
                <a:ea typeface="宋体" panose="02010600030101010101" pitchFamily="2" charset="-122"/>
              </a:rPr>
              <a:t>16</a:t>
            </a:r>
            <a:r>
              <a:rPr lang="zh-CN" altLang="en-US" dirty="0" smtClean="0">
                <a:ea typeface="宋体" panose="02010600030101010101" pitchFamily="2" charset="-122"/>
              </a:rPr>
              <a:t>位，能在指令中直接给出内存数的有效地址吗？</a:t>
            </a:r>
            <a:endParaRPr lang="en-US" altLang="zh-CN" dirty="0" smtClean="0">
              <a:ea typeface="宋体" panose="02010600030101010101" pitchFamily="2" charset="-122"/>
            </a:endParaRPr>
          </a:p>
          <a:p>
            <a:pPr lvl="1"/>
            <a:r>
              <a:rPr lang="en-US" altLang="zh-CN" dirty="0" smtClean="0">
                <a:ea typeface="宋体" panose="02010600030101010101" pitchFamily="2" charset="-122"/>
              </a:rPr>
              <a:t>16</a:t>
            </a:r>
            <a:r>
              <a:rPr lang="zh-CN" altLang="en-US" dirty="0" smtClean="0">
                <a:ea typeface="宋体" panose="02010600030101010101" pitchFamily="2" charset="-122"/>
              </a:rPr>
              <a:t>位指令中操作码占用</a:t>
            </a:r>
            <a:r>
              <a:rPr lang="en-US" altLang="zh-CN" dirty="0" smtClean="0">
                <a:ea typeface="宋体" panose="02010600030101010101" pitchFamily="2" charset="-122"/>
              </a:rPr>
              <a:t>4 bits</a:t>
            </a:r>
            <a:r>
              <a:rPr lang="zh-CN" altLang="en-US" dirty="0" smtClean="0">
                <a:ea typeface="宋体" panose="02010600030101010101" pitchFamily="2" charset="-122"/>
              </a:rPr>
              <a:t>，一个目的寄存器需要占用</a:t>
            </a:r>
            <a:r>
              <a:rPr lang="en-US" altLang="zh-CN" dirty="0" smtClean="0">
                <a:ea typeface="宋体" panose="02010600030101010101" pitchFamily="2" charset="-122"/>
              </a:rPr>
              <a:t> 3 bits </a:t>
            </a:r>
            <a:r>
              <a:rPr lang="zh-CN" altLang="en-US" dirty="0" smtClean="0">
                <a:ea typeface="宋体" panose="02010600030101010101" pitchFamily="2" charset="-122"/>
              </a:rPr>
              <a:t>，只剩下</a:t>
            </a:r>
            <a:r>
              <a:rPr lang="en-US" altLang="zh-CN" dirty="0" smtClean="0">
                <a:ea typeface="宋体" panose="02010600030101010101" pitchFamily="2" charset="-122"/>
              </a:rPr>
              <a:t>9</a:t>
            </a:r>
            <a:r>
              <a:rPr lang="zh-CN" altLang="en-US" dirty="0" smtClean="0">
                <a:ea typeface="宋体" panose="02010600030101010101" pitchFamily="2" charset="-122"/>
              </a:rPr>
              <a:t>位来编码地址了</a:t>
            </a:r>
            <a:endParaRPr lang="en-US" altLang="zh-CN" dirty="0" smtClean="0">
              <a:ea typeface="宋体" panose="02010600030101010101" pitchFamily="2" charset="-122"/>
            </a:endParaRPr>
          </a:p>
          <a:p>
            <a:pPr lvl="1"/>
            <a:r>
              <a:rPr lang="zh-CN" altLang="en-US" dirty="0" smtClean="0">
                <a:ea typeface="宋体" panose="02010600030101010101" pitchFamily="2" charset="-122"/>
              </a:rPr>
              <a:t>不可能直接给出</a:t>
            </a:r>
            <a:r>
              <a:rPr lang="en-US" altLang="zh-CN" dirty="0" smtClean="0">
                <a:ea typeface="宋体" panose="02010600030101010101" pitchFamily="2" charset="-122"/>
              </a:rPr>
              <a:t>16</a:t>
            </a:r>
            <a:r>
              <a:rPr lang="zh-CN" altLang="en-US" dirty="0" smtClean="0">
                <a:ea typeface="宋体" panose="02010600030101010101" pitchFamily="2" charset="-122"/>
              </a:rPr>
              <a:t>位地址</a:t>
            </a:r>
            <a:r>
              <a:rPr lang="en-US" altLang="zh-CN" dirty="0" smtClean="0">
                <a:ea typeface="宋体" panose="02010600030101010101" pitchFamily="2" charset="-122"/>
              </a:rPr>
              <a:t>!</a:t>
            </a:r>
            <a:r>
              <a:rPr lang="zh-CN" altLang="en-US" dirty="0" smtClean="0">
                <a:ea typeface="宋体" panose="02010600030101010101" pitchFamily="2" charset="-122"/>
              </a:rPr>
              <a:t> 怎么解决</a:t>
            </a:r>
            <a:endParaRPr lang="en-US" altLang="zh-CN" dirty="0" smtClean="0">
              <a:ea typeface="宋体" panose="02010600030101010101" pitchFamily="2" charset="-122"/>
            </a:endParaRPr>
          </a:p>
          <a:p>
            <a:r>
              <a:rPr lang="zh-CN" altLang="en-US" dirty="0" smtClean="0">
                <a:solidFill>
                  <a:srgbClr val="009900"/>
                </a:solidFill>
                <a:ea typeface="宋体" panose="02010600030101010101" pitchFamily="2" charset="-122"/>
              </a:rPr>
              <a:t>解决方法</a:t>
            </a:r>
            <a:endParaRPr lang="en-US" altLang="zh-CN" dirty="0" smtClean="0">
              <a:solidFill>
                <a:srgbClr val="009900"/>
              </a:solidFill>
              <a:ea typeface="宋体" panose="02010600030101010101" pitchFamily="2" charset="-122"/>
            </a:endParaRPr>
          </a:p>
          <a:p>
            <a:pPr lvl="1"/>
            <a:r>
              <a:rPr lang="zh-CN" altLang="en-US" sz="2400" dirty="0" smtClean="0">
                <a:solidFill>
                  <a:srgbClr val="009900"/>
                </a:solidFill>
                <a:ea typeface="宋体" panose="02010600030101010101" pitchFamily="2" charset="-122"/>
              </a:rPr>
              <a:t>利用</a:t>
            </a:r>
            <a:r>
              <a:rPr lang="en-US" altLang="zh-CN" sz="2400" dirty="0" smtClean="0">
                <a:solidFill>
                  <a:srgbClr val="009900"/>
                </a:solidFill>
                <a:ea typeface="宋体" panose="02010600030101010101" pitchFamily="2" charset="-122"/>
              </a:rPr>
              <a:t>PC</a:t>
            </a:r>
            <a:r>
              <a:rPr lang="zh-CN" altLang="en-US" sz="2400" dirty="0" smtClean="0">
                <a:solidFill>
                  <a:srgbClr val="009900"/>
                </a:solidFill>
                <a:ea typeface="宋体" panose="02010600030101010101" pitchFamily="2" charset="-122"/>
              </a:rPr>
              <a:t>寄存器</a:t>
            </a:r>
            <a:r>
              <a:rPr lang="en-US" altLang="zh-CN" sz="2400" dirty="0" smtClean="0">
                <a:solidFill>
                  <a:srgbClr val="009900"/>
                </a:solidFill>
                <a:ea typeface="宋体" panose="02010600030101010101" pitchFamily="2" charset="-122"/>
              </a:rPr>
              <a:t>, </a:t>
            </a:r>
            <a:r>
              <a:rPr lang="zh-CN" altLang="en-US" sz="2400" dirty="0" smtClean="0">
                <a:solidFill>
                  <a:srgbClr val="009900"/>
                </a:solidFill>
                <a:ea typeface="宋体" panose="02010600030101010101" pitchFamily="2" charset="-122"/>
              </a:rPr>
              <a:t>剩下的</a:t>
            </a:r>
            <a:r>
              <a:rPr lang="en-US" altLang="zh-CN" sz="2400" dirty="0" smtClean="0">
                <a:solidFill>
                  <a:srgbClr val="009900"/>
                </a:solidFill>
                <a:ea typeface="宋体" panose="02010600030101010101" pitchFamily="2" charset="-122"/>
              </a:rPr>
              <a:t> 9 bits </a:t>
            </a:r>
            <a:r>
              <a:rPr lang="zh-CN" altLang="en-US" sz="2400" dirty="0" smtClean="0">
                <a:solidFill>
                  <a:srgbClr val="009900"/>
                </a:solidFill>
                <a:ea typeface="宋体" panose="02010600030101010101" pitchFamily="2" charset="-122"/>
              </a:rPr>
              <a:t>用来表示数据地址和</a:t>
            </a:r>
            <a:r>
              <a:rPr lang="en-US" altLang="zh-CN" sz="2400" dirty="0" smtClean="0">
                <a:solidFill>
                  <a:srgbClr val="009900"/>
                </a:solidFill>
                <a:ea typeface="宋体" panose="02010600030101010101" pitchFamily="2" charset="-122"/>
              </a:rPr>
              <a:t> PC</a:t>
            </a:r>
            <a:r>
              <a:rPr lang="zh-CN" altLang="en-US" sz="2400" dirty="0" smtClean="0">
                <a:solidFill>
                  <a:srgbClr val="009900"/>
                </a:solidFill>
                <a:ea typeface="宋体" panose="02010600030101010101" pitchFamily="2" charset="-122"/>
              </a:rPr>
              <a:t>的偏移量</a:t>
            </a:r>
            <a:r>
              <a:rPr lang="en-US" altLang="zh-CN" sz="2400" dirty="0" smtClean="0">
                <a:solidFill>
                  <a:srgbClr val="009900"/>
                </a:solidFill>
                <a:ea typeface="宋体" panose="02010600030101010101" pitchFamily="2" charset="-122"/>
              </a:rPr>
              <a:t>(offset, [-256, 255]).</a:t>
            </a:r>
          </a:p>
          <a:p>
            <a:pPr lvl="1"/>
            <a:r>
              <a:rPr lang="zh-CN" altLang="en-US" sz="2400" dirty="0" smtClean="0">
                <a:solidFill>
                  <a:srgbClr val="009900"/>
                </a:solidFill>
                <a:ea typeface="宋体" panose="02010600030101010101" pitchFamily="2" charset="-122"/>
              </a:rPr>
              <a:t>数据有效地址为</a:t>
            </a:r>
            <a:r>
              <a:rPr lang="en-US" altLang="zh-CN" sz="2400" dirty="0" err="1" smtClean="0">
                <a:solidFill>
                  <a:srgbClr val="009900"/>
                </a:solidFill>
                <a:ea typeface="宋体" panose="02010600030101010101" pitchFamily="2" charset="-122"/>
              </a:rPr>
              <a:t>PC+offset</a:t>
            </a:r>
            <a:endParaRPr lang="en-US" altLang="zh-CN" sz="2400" dirty="0" smtClean="0">
              <a:solidFill>
                <a:srgbClr val="009900"/>
              </a:solidFill>
              <a:ea typeface="宋体" panose="02010600030101010101" pitchFamily="2" charset="-122"/>
            </a:endParaRPr>
          </a:p>
          <a:p>
            <a:pPr lvl="1"/>
            <a:r>
              <a:rPr lang="zh-CN" altLang="en-US" sz="2400" dirty="0" smtClean="0">
                <a:solidFill>
                  <a:srgbClr val="009900"/>
                </a:solidFill>
                <a:ea typeface="宋体" panose="02010600030101010101" pitchFamily="2" charset="-122"/>
              </a:rPr>
              <a:t>局限性：</a:t>
            </a:r>
            <a:r>
              <a:rPr lang="en-US" altLang="zh-CN" sz="2400" dirty="0" smtClean="0">
                <a:ea typeface="宋体" panose="02010600030101010101" pitchFamily="2" charset="-122"/>
              </a:rPr>
              <a:t>9 bits:</a:t>
            </a:r>
          </a:p>
          <a:p>
            <a:r>
              <a:rPr lang="zh-CN" altLang="en-US" dirty="0" smtClean="0">
                <a:ea typeface="宋体" panose="02010600030101010101" pitchFamily="2" charset="-122"/>
              </a:rPr>
              <a:t>注意：</a:t>
            </a:r>
            <a:r>
              <a:rPr lang="en-US" altLang="zh-CN" dirty="0" smtClean="0">
                <a:ea typeface="宋体" panose="02010600030101010101" pitchFamily="2" charset="-122"/>
              </a:rPr>
              <a:t>PC</a:t>
            </a:r>
            <a:r>
              <a:rPr lang="zh-CN" altLang="en-US" dirty="0" smtClean="0">
                <a:ea typeface="宋体" panose="02010600030101010101" pitchFamily="2" charset="-122"/>
              </a:rPr>
              <a:t>不是当前指令的地址，而是下一条指令的地址</a:t>
            </a:r>
            <a:endParaRPr lang="en-US" altLang="zh-CN" dirty="0" smtClean="0">
              <a:ea typeface="宋体" panose="02010600030101010101" pitchFamily="2" charset="-122"/>
            </a:endParaRPr>
          </a:p>
        </p:txBody>
      </p:sp>
      <p:sp>
        <p:nvSpPr>
          <p:cNvPr id="1029" name="Rectangle 2"/>
          <p:cNvSpPr>
            <a:spLocks noGrp="1" noChangeArrowheads="1"/>
          </p:cNvSpPr>
          <p:nvPr>
            <p:ph type="title"/>
          </p:nvPr>
        </p:nvSpPr>
        <p:spPr/>
        <p:txBody>
          <a:bodyPr/>
          <a:lstStyle/>
          <a:p>
            <a:r>
              <a:rPr lang="en-US" altLang="zh-CN" smtClean="0">
                <a:ea typeface="宋体" panose="02010600030101010101" pitchFamily="2" charset="-122"/>
              </a:rPr>
              <a:t>PC</a:t>
            </a:r>
            <a:r>
              <a:rPr lang="zh-CN" altLang="en-US" smtClean="0">
                <a:ea typeface="宋体" panose="02010600030101010101" pitchFamily="2" charset="-122"/>
              </a:rPr>
              <a:t>相对寻址模式</a:t>
            </a:r>
            <a:endParaRPr lang="en-US" altLang="zh-CN" smtClean="0">
              <a:ea typeface="宋体" panose="02010600030101010101" pitchFamily="2" charset="-122"/>
            </a:endParaRPr>
          </a:p>
        </p:txBody>
      </p:sp>
    </p:spTree>
    <p:extLst>
      <p:ext uri="{BB962C8B-B14F-4D97-AF65-F5344CB8AC3E}">
        <p14:creationId xmlns:p14="http://schemas.microsoft.com/office/powerpoint/2010/main" val="1218027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altLang="zh-CN" smtClean="0">
                <a:ea typeface="宋体" panose="02010600030101010101" pitchFamily="2" charset="-122"/>
              </a:rPr>
              <a:t>LD (PC-Relative)</a:t>
            </a:r>
          </a:p>
        </p:txBody>
      </p:sp>
      <p:pic>
        <p:nvPicPr>
          <p:cNvPr id="18436" name="Picture 20" descr="C:\Documents and Settings\gbyrd\My Documents\ece206\mh-slides\e2\ch05-figures\ch0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56792"/>
            <a:ext cx="72120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22" descr="C:\Documents and Settings\gbyrd\My Documents\ece206\mh-slides\e2\ch05-figures\ch05-12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629632"/>
            <a:ext cx="6553597" cy="396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8006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CN" smtClean="0">
                <a:ea typeface="宋体" panose="02010600030101010101" pitchFamily="2" charset="-122"/>
              </a:rPr>
              <a:t>ST (PC-Relative)</a:t>
            </a:r>
          </a:p>
        </p:txBody>
      </p:sp>
      <p:pic>
        <p:nvPicPr>
          <p:cNvPr id="19460" name="Picture 10" descr="C:\Documents and Settings\gbyrd\My Documents\ece206\mh-slides\e2\ch05-figures\ch05-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93427"/>
            <a:ext cx="72120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11" descr="C:\Documents and Settings\gbyrd\My Documents\ece206\mh-slides\e2\ch05-figures\ch05-13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569096"/>
            <a:ext cx="7107907" cy="43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566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p:txBody>
          <a:bodyPr/>
          <a:lstStyle/>
          <a:p>
            <a:r>
              <a:rPr lang="en-US" altLang="zh-CN" sz="2800" smtClean="0">
                <a:ea typeface="宋体" panose="02010600030101010101" pitchFamily="2" charset="-122"/>
              </a:rPr>
              <a:t>LC-3</a:t>
            </a:r>
            <a:r>
              <a:rPr lang="zh-CN" altLang="en-US" sz="2800" smtClean="0">
                <a:ea typeface="宋体" panose="02010600030101010101" pitchFamily="2" charset="-122"/>
              </a:rPr>
              <a:t>的</a:t>
            </a:r>
            <a:r>
              <a:rPr lang="en-US" altLang="zh-CN" sz="2800" smtClean="0">
                <a:ea typeface="宋体" panose="02010600030101010101" pitchFamily="2" charset="-122"/>
              </a:rPr>
              <a:t>PC</a:t>
            </a:r>
            <a:r>
              <a:rPr lang="zh-CN" altLang="en-US" sz="2800" smtClean="0">
                <a:ea typeface="宋体" panose="02010600030101010101" pitchFamily="2" charset="-122"/>
              </a:rPr>
              <a:t>相对寻址模式</a:t>
            </a:r>
            <a:r>
              <a:rPr lang="en-US" altLang="zh-CN" sz="2800" smtClean="0">
                <a:ea typeface="宋体" panose="02010600030101010101" pitchFamily="2" charset="-122"/>
              </a:rPr>
              <a:t>, </a:t>
            </a:r>
            <a:r>
              <a:rPr lang="zh-CN" altLang="en-US" sz="2800" smtClean="0">
                <a:ea typeface="宋体" panose="02010600030101010101" pitchFamily="2" charset="-122"/>
              </a:rPr>
              <a:t>只能访问</a:t>
            </a:r>
            <a:r>
              <a:rPr lang="en-US" altLang="zh-CN" sz="2800" smtClean="0">
                <a:ea typeface="宋体" panose="02010600030101010101" pitchFamily="2" charset="-122"/>
              </a:rPr>
              <a:t>PC</a:t>
            </a:r>
            <a:r>
              <a:rPr lang="zh-CN" altLang="en-US" sz="2800" smtClean="0">
                <a:ea typeface="宋体" panose="02010600030101010101" pitchFamily="2" charset="-122"/>
              </a:rPr>
              <a:t>前或后</a:t>
            </a:r>
            <a:r>
              <a:rPr lang="en-US" altLang="zh-CN" sz="2800" smtClean="0">
                <a:ea typeface="宋体" panose="02010600030101010101" pitchFamily="2" charset="-122"/>
              </a:rPr>
              <a:t>256</a:t>
            </a:r>
            <a:r>
              <a:rPr lang="zh-CN" altLang="en-US" sz="2800" smtClean="0">
                <a:ea typeface="宋体" panose="02010600030101010101" pitchFamily="2" charset="-122"/>
              </a:rPr>
              <a:t>的内存单元</a:t>
            </a:r>
            <a:endParaRPr lang="en-US" altLang="zh-CN" sz="2800" smtClean="0">
              <a:ea typeface="宋体" panose="02010600030101010101" pitchFamily="2" charset="-122"/>
            </a:endParaRPr>
          </a:p>
          <a:p>
            <a:pPr lvl="1"/>
            <a:r>
              <a:rPr lang="zh-CN" altLang="en-US" sz="2800" smtClean="0">
                <a:ea typeface="宋体" panose="02010600030101010101" pitchFamily="2" charset="-122"/>
              </a:rPr>
              <a:t>剩下的内存怎么访问</a:t>
            </a:r>
            <a:r>
              <a:rPr lang="en-US" altLang="zh-CN" sz="2800" smtClean="0">
                <a:ea typeface="宋体" panose="02010600030101010101" pitchFamily="2" charset="-122"/>
              </a:rPr>
              <a:t>? </a:t>
            </a:r>
          </a:p>
          <a:p>
            <a:endParaRPr lang="en-US" altLang="zh-CN" sz="2800" smtClean="0">
              <a:solidFill>
                <a:srgbClr val="009900"/>
              </a:solidFill>
              <a:ea typeface="宋体" panose="02010600030101010101" pitchFamily="2" charset="-122"/>
            </a:endParaRPr>
          </a:p>
          <a:p>
            <a:r>
              <a:rPr lang="zh-CN" altLang="en-US" sz="2800" smtClean="0">
                <a:solidFill>
                  <a:srgbClr val="009900"/>
                </a:solidFill>
                <a:ea typeface="宋体" panose="02010600030101010101" pitchFamily="2" charset="-122"/>
              </a:rPr>
              <a:t>解决方案</a:t>
            </a:r>
            <a:r>
              <a:rPr lang="en-US" altLang="zh-CN" sz="2800" smtClean="0">
                <a:solidFill>
                  <a:srgbClr val="009900"/>
                </a:solidFill>
                <a:ea typeface="宋体" panose="02010600030101010101" pitchFamily="2" charset="-122"/>
              </a:rPr>
              <a:t> #1:</a:t>
            </a:r>
          </a:p>
          <a:p>
            <a:pPr lvl="1"/>
            <a:r>
              <a:rPr lang="zh-CN" altLang="en-US" sz="2800" smtClean="0">
                <a:solidFill>
                  <a:srgbClr val="009900"/>
                </a:solidFill>
                <a:ea typeface="宋体" panose="02010600030101010101" pitchFamily="2" charset="-122"/>
              </a:rPr>
              <a:t>在</a:t>
            </a:r>
            <a:r>
              <a:rPr lang="en-US" altLang="zh-CN" sz="2800" smtClean="0">
                <a:solidFill>
                  <a:srgbClr val="009900"/>
                </a:solidFill>
                <a:ea typeface="宋体" panose="02010600030101010101" pitchFamily="2" charset="-122"/>
              </a:rPr>
              <a:t>PC</a:t>
            </a:r>
            <a:r>
              <a:rPr lang="zh-CN" altLang="en-US" sz="2800" smtClean="0">
                <a:solidFill>
                  <a:srgbClr val="009900"/>
                </a:solidFill>
                <a:ea typeface="宋体" panose="02010600030101010101" pitchFamily="2" charset="-122"/>
              </a:rPr>
              <a:t>相对寻址能访问到的内存单元存放一个</a:t>
            </a:r>
            <a:r>
              <a:rPr lang="en-US" altLang="zh-CN" sz="2800" smtClean="0">
                <a:solidFill>
                  <a:srgbClr val="009900"/>
                </a:solidFill>
                <a:ea typeface="宋体" panose="02010600030101010101" pitchFamily="2" charset="-122"/>
              </a:rPr>
              <a:t>16</a:t>
            </a:r>
            <a:r>
              <a:rPr lang="zh-CN" altLang="en-US" sz="2800" smtClean="0">
                <a:solidFill>
                  <a:srgbClr val="009900"/>
                </a:solidFill>
                <a:ea typeface="宋体" panose="02010600030101010101" pitchFamily="2" charset="-122"/>
              </a:rPr>
              <a:t>位地址（不是数据了）</a:t>
            </a:r>
            <a:r>
              <a:rPr lang="en-US" altLang="zh-CN" sz="2800" smtClean="0">
                <a:solidFill>
                  <a:srgbClr val="009900"/>
                </a:solidFill>
                <a:ea typeface="宋体" panose="02010600030101010101" pitchFamily="2" charset="-122"/>
              </a:rPr>
              <a:t>.</a:t>
            </a:r>
            <a:r>
              <a:rPr lang="zh-CN" altLang="en-US" sz="2800" smtClean="0">
                <a:solidFill>
                  <a:srgbClr val="009900"/>
                </a:solidFill>
                <a:ea typeface="宋体" panose="02010600030101010101" pitchFamily="2" charset="-122"/>
              </a:rPr>
              <a:t>先读取这个地址，然后以这个地址去访问内存。</a:t>
            </a:r>
            <a:endParaRPr lang="en-US" altLang="zh-CN" sz="2800" smtClean="0">
              <a:solidFill>
                <a:srgbClr val="009900"/>
              </a:solidFill>
              <a:ea typeface="宋体" panose="02010600030101010101" pitchFamily="2" charset="-122"/>
            </a:endParaRPr>
          </a:p>
          <a:p>
            <a:pPr lvl="1"/>
            <a:r>
              <a:rPr lang="zh-CN" altLang="en-US" sz="2800" smtClean="0">
                <a:solidFill>
                  <a:srgbClr val="009900"/>
                </a:solidFill>
                <a:ea typeface="宋体" panose="02010600030101010101" pitchFamily="2" charset="-122"/>
              </a:rPr>
              <a:t>类似</a:t>
            </a:r>
            <a:r>
              <a:rPr lang="en-US" altLang="zh-CN" sz="2800" smtClean="0">
                <a:solidFill>
                  <a:srgbClr val="009900"/>
                </a:solidFill>
                <a:ea typeface="宋体" panose="02010600030101010101" pitchFamily="2" charset="-122"/>
              </a:rPr>
              <a:t>C</a:t>
            </a:r>
            <a:r>
              <a:rPr lang="zh-CN" altLang="en-US" sz="2800" smtClean="0">
                <a:solidFill>
                  <a:srgbClr val="009900"/>
                </a:solidFill>
                <a:ea typeface="宋体" panose="02010600030101010101" pitchFamily="2" charset="-122"/>
              </a:rPr>
              <a:t>语言的指针</a:t>
            </a:r>
            <a:endParaRPr lang="en-US" altLang="zh-CN" sz="2800" smtClean="0">
              <a:solidFill>
                <a:srgbClr val="009900"/>
              </a:solidFill>
              <a:ea typeface="宋体" panose="02010600030101010101" pitchFamily="2" charset="-122"/>
            </a:endParaRPr>
          </a:p>
          <a:p>
            <a:endParaRPr lang="en-US" altLang="zh-CN" smtClean="0">
              <a:solidFill>
                <a:srgbClr val="009900"/>
              </a:solidFill>
              <a:ea typeface="宋体" panose="02010600030101010101" pitchFamily="2" charset="-122"/>
            </a:endParaRPr>
          </a:p>
        </p:txBody>
      </p:sp>
      <p:sp>
        <p:nvSpPr>
          <p:cNvPr id="20483" name="Rectangle 2"/>
          <p:cNvSpPr>
            <a:spLocks noGrp="1" noChangeArrowheads="1"/>
          </p:cNvSpPr>
          <p:nvPr>
            <p:ph type="title"/>
          </p:nvPr>
        </p:nvSpPr>
        <p:spPr/>
        <p:txBody>
          <a:bodyPr/>
          <a:lstStyle/>
          <a:p>
            <a:r>
              <a:rPr lang="zh-CN" altLang="en-US" smtClean="0">
                <a:ea typeface="宋体" panose="02010600030101010101" pitchFamily="2" charset="-122"/>
              </a:rPr>
              <a:t>（基于</a:t>
            </a:r>
            <a:r>
              <a:rPr lang="en-US" altLang="zh-CN" smtClean="0">
                <a:ea typeface="宋体" panose="02010600030101010101" pitchFamily="2" charset="-122"/>
              </a:rPr>
              <a:t>PC</a:t>
            </a:r>
            <a:r>
              <a:rPr lang="zh-CN" altLang="en-US" smtClean="0">
                <a:ea typeface="宋体" panose="02010600030101010101" pitchFamily="2" charset="-122"/>
              </a:rPr>
              <a:t>的）间接寻址模式</a:t>
            </a:r>
            <a:endParaRPr lang="en-US" altLang="zh-CN" smtClean="0">
              <a:ea typeface="宋体" panose="02010600030101010101" pitchFamily="2" charset="-122"/>
            </a:endParaRPr>
          </a:p>
        </p:txBody>
      </p:sp>
    </p:spTree>
    <p:extLst>
      <p:ext uri="{BB962C8B-B14F-4D97-AF65-F5344CB8AC3E}">
        <p14:creationId xmlns:p14="http://schemas.microsoft.com/office/powerpoint/2010/main" val="1356404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smtClean="0">
                <a:ea typeface="宋体" panose="02010600030101010101" pitchFamily="2" charset="-122"/>
              </a:rPr>
              <a:t>LDI (</a:t>
            </a:r>
            <a:r>
              <a:rPr lang="zh-CN" altLang="en-US" smtClean="0">
                <a:ea typeface="宋体" panose="02010600030101010101" pitchFamily="2" charset="-122"/>
              </a:rPr>
              <a:t>间接寻址</a:t>
            </a:r>
            <a:r>
              <a:rPr lang="en-US" altLang="zh-CN" smtClean="0">
                <a:ea typeface="宋体" panose="02010600030101010101" pitchFamily="2" charset="-122"/>
              </a:rPr>
              <a:t>)</a:t>
            </a:r>
          </a:p>
        </p:txBody>
      </p:sp>
      <p:pic>
        <p:nvPicPr>
          <p:cNvPr id="21508" name="Picture 14" descr="C:\Documents and Settings\gbyrd\My Documents\ece206\mh-slides\e2\ch05-figures\ch05-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28800"/>
            <a:ext cx="74596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15" descr="C:\Documents and Settings\gbyrd\My Documents\ece206\mh-slides\e2\ch05-figures\ch05-15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517824"/>
            <a:ext cx="7161212" cy="43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9987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zh-CN" smtClean="0">
                <a:ea typeface="宋体" panose="02010600030101010101" pitchFamily="2" charset="-122"/>
              </a:rPr>
              <a:t>STI (</a:t>
            </a:r>
            <a:r>
              <a:rPr lang="zh-CN" altLang="en-US" smtClean="0">
                <a:ea typeface="宋体" panose="02010600030101010101" pitchFamily="2" charset="-122"/>
              </a:rPr>
              <a:t>间接寻址</a:t>
            </a:r>
            <a:r>
              <a:rPr lang="en-US" altLang="zh-CN" smtClean="0">
                <a:ea typeface="宋体" panose="02010600030101010101" pitchFamily="2" charset="-122"/>
              </a:rPr>
              <a:t>)</a:t>
            </a:r>
          </a:p>
        </p:txBody>
      </p:sp>
      <p:pic>
        <p:nvPicPr>
          <p:cNvPr id="22532" name="Picture 9" descr="C:\Documents and Settings\gbyrd\My Documents\ece206\mh-slides\e2\ch05-figures\ch05-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17638"/>
            <a:ext cx="74596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10" descr="C:\Documents and Settings\gbyrd\My Documents\ece206\mh-slides\e2\ch05-figures\ch05-16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343679"/>
            <a:ext cx="7448550" cy="451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5871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53" name="Rectangle 1027"/>
              <p:cNvSpPr>
                <a:spLocks noGrp="1" noChangeArrowheads="1"/>
              </p:cNvSpPr>
              <p:nvPr>
                <p:ph idx="1"/>
              </p:nvPr>
            </p:nvSpPr>
            <p:spPr/>
            <p:txBody>
              <a:bodyPr/>
              <a:lstStyle/>
              <a:p>
                <a:r>
                  <a:rPr lang="en-US" altLang="zh-CN" dirty="0" smtClean="0">
                    <a:ea typeface="宋体" panose="02010600030101010101" pitchFamily="2" charset="-122"/>
                  </a:rPr>
                  <a:t>LC-3</a:t>
                </a:r>
                <a:r>
                  <a:rPr lang="zh-CN" altLang="en-US" dirty="0" smtClean="0">
                    <a:ea typeface="宋体" panose="02010600030101010101" pitchFamily="2" charset="-122"/>
                  </a:rPr>
                  <a:t>的</a:t>
                </a:r>
                <a:r>
                  <a:rPr lang="en-US" altLang="zh-CN" dirty="0" smtClean="0">
                    <a:ea typeface="宋体" panose="02010600030101010101" pitchFamily="2" charset="-122"/>
                  </a:rPr>
                  <a:t>PC</a:t>
                </a:r>
                <a:r>
                  <a:rPr lang="zh-CN" altLang="en-US" dirty="0" smtClean="0">
                    <a:ea typeface="宋体" panose="02010600030101010101" pitchFamily="2" charset="-122"/>
                  </a:rPr>
                  <a:t>相对寻址模式</a:t>
                </a:r>
                <a:r>
                  <a:rPr lang="en-US" altLang="zh-CN" dirty="0" smtClean="0">
                    <a:ea typeface="宋体" panose="02010600030101010101" pitchFamily="2" charset="-122"/>
                  </a:rPr>
                  <a:t>, </a:t>
                </a:r>
                <a:r>
                  <a:rPr lang="zh-CN" altLang="en-US" dirty="0" smtClean="0">
                    <a:ea typeface="宋体" panose="02010600030101010101" pitchFamily="2" charset="-122"/>
                  </a:rPr>
                  <a:t>只能访问</a:t>
                </a:r>
                <a:r>
                  <a:rPr lang="en-US" altLang="zh-CN" dirty="0" smtClean="0">
                    <a:ea typeface="宋体" panose="02010600030101010101" pitchFamily="2" charset="-122"/>
                  </a:rPr>
                  <a:t>PC</a:t>
                </a:r>
                <a:r>
                  <a:rPr lang="zh-CN" altLang="en-US" dirty="0" smtClean="0">
                    <a:ea typeface="宋体" panose="02010600030101010101" pitchFamily="2" charset="-122"/>
                  </a:rPr>
                  <a:t>前或后</a:t>
                </a:r>
                <a:r>
                  <a:rPr lang="en-US" altLang="zh-CN" dirty="0" smtClean="0">
                    <a:ea typeface="宋体" panose="02010600030101010101" pitchFamily="2" charset="-122"/>
                  </a:rPr>
                  <a:t>256</a:t>
                </a:r>
                <a:r>
                  <a:rPr lang="zh-CN" altLang="en-US" dirty="0" smtClean="0">
                    <a:ea typeface="宋体" panose="02010600030101010101" pitchFamily="2" charset="-122"/>
                  </a:rPr>
                  <a:t>的内存单元，剩下的内存怎么访问</a:t>
                </a:r>
                <a:r>
                  <a:rPr lang="en-US" altLang="zh-CN" dirty="0" smtClean="0">
                    <a:ea typeface="宋体" panose="02010600030101010101" pitchFamily="2" charset="-122"/>
                  </a:rPr>
                  <a:t>? </a:t>
                </a:r>
              </a:p>
              <a:p>
                <a:endParaRPr lang="en-US" altLang="zh-CN" dirty="0" smtClean="0">
                  <a:ea typeface="宋体" panose="02010600030101010101" pitchFamily="2" charset="-122"/>
                </a:endParaRPr>
              </a:p>
              <a:p>
                <a:r>
                  <a:rPr lang="zh-CN" altLang="en-US" dirty="0" smtClean="0">
                    <a:solidFill>
                      <a:srgbClr val="009900"/>
                    </a:solidFill>
                    <a:ea typeface="宋体" panose="02010600030101010101" pitchFamily="2" charset="-122"/>
                  </a:rPr>
                  <a:t>解决方法</a:t>
                </a:r>
                <a:r>
                  <a:rPr lang="en-US" altLang="zh-CN" dirty="0" smtClean="0">
                    <a:solidFill>
                      <a:srgbClr val="009900"/>
                    </a:solidFill>
                    <a:ea typeface="宋体" panose="02010600030101010101" pitchFamily="2" charset="-122"/>
                  </a:rPr>
                  <a:t> #2:</a:t>
                </a:r>
              </a:p>
              <a:p>
                <a:pPr lvl="1"/>
                <a:r>
                  <a:rPr lang="zh-CN" altLang="en-US" dirty="0" smtClean="0">
                    <a:solidFill>
                      <a:srgbClr val="009900"/>
                    </a:solidFill>
                    <a:ea typeface="宋体" panose="02010600030101010101" pitchFamily="2" charset="-122"/>
                  </a:rPr>
                  <a:t>利用寄存器存放一个</a:t>
                </a:r>
                <a:r>
                  <a:rPr lang="en-US" altLang="zh-CN" dirty="0" smtClean="0">
                    <a:solidFill>
                      <a:srgbClr val="009900"/>
                    </a:solidFill>
                    <a:ea typeface="宋体" panose="02010600030101010101" pitchFamily="2" charset="-122"/>
                  </a:rPr>
                  <a:t>16</a:t>
                </a:r>
                <a:r>
                  <a:rPr lang="zh-CN" altLang="en-US" dirty="0" smtClean="0">
                    <a:solidFill>
                      <a:srgbClr val="009900"/>
                    </a:solidFill>
                    <a:ea typeface="宋体" panose="02010600030101010101" pitchFamily="2" charset="-122"/>
                  </a:rPr>
                  <a:t>位地址</a:t>
                </a:r>
                <a:r>
                  <a:rPr lang="zh-CN" altLang="en-US" dirty="0">
                    <a:solidFill>
                      <a:srgbClr val="009900"/>
                    </a:solidFill>
                    <a:ea typeface="宋体" panose="02010600030101010101" pitchFamily="2" charset="-122"/>
                  </a:rPr>
                  <a:t>，</a:t>
                </a:r>
                <a:r>
                  <a:rPr lang="zh-CN" altLang="en-US" dirty="0" smtClean="0">
                    <a:solidFill>
                      <a:srgbClr val="009900"/>
                    </a:solidFill>
                    <a:ea typeface="宋体" panose="02010600030101010101" pitchFamily="2" charset="-122"/>
                  </a:rPr>
                  <a:t>偏移以立即数形式存放在指令中</a:t>
                </a:r>
                <a:endParaRPr lang="en-US" altLang="zh-CN" dirty="0" smtClean="0">
                  <a:solidFill>
                    <a:srgbClr val="009900"/>
                  </a:solidFill>
                  <a:ea typeface="宋体" panose="02010600030101010101" pitchFamily="2" charset="-122"/>
                </a:endParaRPr>
              </a:p>
              <a:p>
                <a:pPr lvl="1"/>
                <a:r>
                  <a:rPr lang="zh-CN" altLang="en-US" dirty="0" smtClean="0">
                    <a:solidFill>
                      <a:srgbClr val="009900"/>
                    </a:solidFill>
                    <a:ea typeface="宋体" panose="02010600030101010101" pitchFamily="2" charset="-122"/>
                  </a:rPr>
                  <a:t>类似</a:t>
                </a:r>
                <a:r>
                  <a:rPr lang="en-US" altLang="zh-CN" dirty="0" smtClean="0">
                    <a:solidFill>
                      <a:srgbClr val="009900"/>
                    </a:solidFill>
                    <a:ea typeface="宋体" panose="02010600030101010101" pitchFamily="2" charset="-122"/>
                  </a:rPr>
                  <a:t>C</a:t>
                </a:r>
                <a:r>
                  <a:rPr lang="zh-CN" altLang="en-US" dirty="0" smtClean="0">
                    <a:solidFill>
                      <a:srgbClr val="009900"/>
                    </a:solidFill>
                    <a:ea typeface="宋体" panose="02010600030101010101" pitchFamily="2" charset="-122"/>
                  </a:rPr>
                  <a:t>语言的数组。</a:t>
                </a:r>
                <a:r>
                  <a:rPr lang="en-US" altLang="zh-CN" dirty="0" err="1" smtClean="0">
                    <a:solidFill>
                      <a:srgbClr val="009900"/>
                    </a:solidFill>
                    <a:ea typeface="宋体" panose="02010600030101010101" pitchFamily="2" charset="-122"/>
                  </a:rPr>
                  <a:t>int</a:t>
                </a:r>
                <a:r>
                  <a:rPr lang="en-US" altLang="zh-CN" dirty="0" smtClean="0">
                    <a:solidFill>
                      <a:srgbClr val="009900"/>
                    </a:solidFill>
                    <a:ea typeface="宋体" panose="02010600030101010101" pitchFamily="2" charset="-122"/>
                  </a:rPr>
                  <a:t>  a[10];    *(a+2)</a:t>
                </a:r>
              </a:p>
              <a:p>
                <a:r>
                  <a:rPr lang="zh-CN" altLang="en-US" dirty="0" smtClean="0">
                    <a:ea typeface="宋体" panose="02010600030101010101" pitchFamily="2" charset="-122"/>
                  </a:rPr>
                  <a:t>指令编码：操作码占用</a:t>
                </a:r>
                <a:r>
                  <a:rPr lang="en-US" altLang="zh-CN" dirty="0" smtClean="0">
                    <a:ea typeface="宋体" panose="02010600030101010101" pitchFamily="2" charset="-122"/>
                  </a:rPr>
                  <a:t>4 bits, </a:t>
                </a:r>
                <a:r>
                  <a:rPr lang="zh-CN" altLang="en-US" dirty="0" smtClean="0">
                    <a:ea typeface="宋体" panose="02010600030101010101" pitchFamily="2" charset="-122"/>
                  </a:rPr>
                  <a:t>寄存器占用</a:t>
                </a:r>
                <a:r>
                  <a:rPr lang="en-US" altLang="zh-CN" dirty="0" smtClean="0">
                    <a:ea typeface="宋体" panose="02010600030101010101" pitchFamily="2" charset="-122"/>
                  </a:rPr>
                  <a:t>3bits</a:t>
                </a:r>
                <a:r>
                  <a:rPr lang="zh-CN" altLang="en-US" dirty="0" smtClean="0">
                    <a:ea typeface="宋体" panose="02010600030101010101" pitchFamily="2" charset="-122"/>
                  </a:rPr>
                  <a:t> ，基址寄存器占用</a:t>
                </a:r>
                <a:r>
                  <a:rPr lang="en-US" altLang="zh-CN" dirty="0" smtClean="0">
                    <a:ea typeface="宋体" panose="02010600030101010101" pitchFamily="2" charset="-122"/>
                  </a:rPr>
                  <a:t>3 bits</a:t>
                </a:r>
                <a:r>
                  <a:rPr lang="zh-CN" altLang="en-US" dirty="0" smtClean="0">
                    <a:ea typeface="宋体" panose="02010600030101010101" pitchFamily="2" charset="-122"/>
                  </a:rPr>
                  <a:t>，</a:t>
                </a:r>
                <a:r>
                  <a:rPr lang="zh-CN" altLang="en-US" b="0" dirty="0" smtClean="0">
                    <a:ea typeface="宋体" panose="02010600030101010101" pitchFamily="2" charset="-122"/>
                  </a:rPr>
                  <a:t>剩下</a:t>
                </a:r>
                <a:r>
                  <a:rPr lang="en-US" altLang="zh-CN" b="0" dirty="0" smtClean="0">
                    <a:ea typeface="宋体" panose="02010600030101010101" pitchFamily="2" charset="-122"/>
                  </a:rPr>
                  <a:t>6bits</a:t>
                </a:r>
                <a:r>
                  <a:rPr lang="zh-CN" altLang="en-US" b="0" dirty="0" smtClean="0">
                    <a:ea typeface="宋体" panose="02010600030101010101" pitchFamily="2" charset="-122"/>
                  </a:rPr>
                  <a:t>可用作偏移，</a:t>
                </a:r>
                <a14:m>
                  <m:oMath xmlns:m="http://schemas.openxmlformats.org/officeDocument/2006/math">
                    <m:r>
                      <a:rPr lang="en-US" altLang="zh-CN" b="0" i="1" smtClean="0">
                        <a:latin typeface="Cambria Math" panose="02040503050406030204" pitchFamily="18" charset="0"/>
                        <a:ea typeface="宋体" panose="02010600030101010101" pitchFamily="2" charset="-122"/>
                      </a:rPr>
                      <m:t>[−32, 31]</m:t>
                    </m:r>
                  </m:oMath>
                </a14:m>
                <a:r>
                  <a:rPr lang="zh-CN" altLang="en-US" b="0" dirty="0" smtClean="0">
                    <a:ea typeface="宋体" panose="02010600030101010101" pitchFamily="2" charset="-122"/>
                  </a:rPr>
                  <a:t>。</a:t>
                </a:r>
                <a:endParaRPr lang="en-US" altLang="zh-CN" b="0" dirty="0" smtClean="0">
                  <a:ea typeface="宋体" panose="02010600030101010101" pitchFamily="2" charset="-122"/>
                </a:endParaRPr>
              </a:p>
              <a:p>
                <a:endParaRPr lang="en-US" altLang="zh-CN" b="0" dirty="0" smtClean="0">
                  <a:ea typeface="宋体" panose="02010600030101010101" pitchFamily="2" charset="-122"/>
                </a:endParaRPr>
              </a:p>
            </p:txBody>
          </p:sp>
        </mc:Choice>
        <mc:Fallback xmlns="">
          <p:sp>
            <p:nvSpPr>
              <p:cNvPr id="2053" name="Rectangle 1027"/>
              <p:cNvSpPr>
                <a:spLocks noGrp="1" noRot="1" noChangeAspect="1" noMove="1" noResize="1" noEditPoints="1" noAdjustHandles="1" noChangeArrowheads="1" noChangeShapeType="1" noTextEdit="1"/>
              </p:cNvSpPr>
              <p:nvPr>
                <p:ph idx="1"/>
              </p:nvPr>
            </p:nvSpPr>
            <p:spPr>
              <a:blipFill rotWithShape="0">
                <a:blip r:embed="rId2"/>
                <a:stretch>
                  <a:fillRect t="-2156" r="-593"/>
                </a:stretch>
              </a:blipFill>
            </p:spPr>
            <p:txBody>
              <a:bodyPr/>
              <a:lstStyle/>
              <a:p>
                <a:r>
                  <a:rPr lang="zh-CN" altLang="en-US">
                    <a:noFill/>
                  </a:rPr>
                  <a:t> </a:t>
                </a:r>
              </a:p>
            </p:txBody>
          </p:sp>
        </mc:Fallback>
      </mc:AlternateContent>
      <p:sp>
        <p:nvSpPr>
          <p:cNvPr id="2052" name="Rectangle 1026"/>
          <p:cNvSpPr>
            <a:spLocks noGrp="1" noChangeArrowheads="1"/>
          </p:cNvSpPr>
          <p:nvPr>
            <p:ph type="title"/>
          </p:nvPr>
        </p:nvSpPr>
        <p:spPr/>
        <p:txBody>
          <a:bodyPr/>
          <a:lstStyle/>
          <a:p>
            <a:r>
              <a:rPr lang="zh-CN" altLang="en-US" dirty="0" smtClean="0">
                <a:ea typeface="宋体" panose="02010600030101010101" pitchFamily="2" charset="-122"/>
              </a:rPr>
              <a:t>（寄存器）基址偏移寻址模式</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3026498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normAutofit/>
          </a:bodyPr>
          <a:lstStyle/>
          <a:p>
            <a:r>
              <a:rPr lang="zh-CN" altLang="en-US" sz="4400" dirty="0">
                <a:ea typeface="宋体" charset="-122"/>
              </a:rPr>
              <a:t>计算机系统的抽象</a:t>
            </a:r>
            <a:r>
              <a:rPr lang="zh-CN" altLang="en-US" sz="4400" dirty="0" smtClean="0">
                <a:ea typeface="宋体" charset="-122"/>
              </a:rPr>
              <a:t>层次</a:t>
            </a:r>
            <a:endParaRPr lang="zh-CN" altLang="en-US" dirty="0"/>
          </a:p>
        </p:txBody>
      </p:sp>
      <p:grpSp>
        <p:nvGrpSpPr>
          <p:cNvPr id="15" name="组合 14"/>
          <p:cNvGrpSpPr/>
          <p:nvPr/>
        </p:nvGrpSpPr>
        <p:grpSpPr>
          <a:xfrm>
            <a:off x="539552" y="1340768"/>
            <a:ext cx="7776864" cy="4979486"/>
            <a:chOff x="539552" y="1052736"/>
            <a:chExt cx="8147248" cy="5267518"/>
          </a:xfrm>
        </p:grpSpPr>
        <p:sp>
          <p:nvSpPr>
            <p:cNvPr id="10244" name="Rectangle 2"/>
            <p:cNvSpPr>
              <a:spLocks noChangeArrowheads="1"/>
            </p:cNvSpPr>
            <p:nvPr/>
          </p:nvSpPr>
          <p:spPr bwMode="auto">
            <a:xfrm>
              <a:off x="685800" y="1136651"/>
              <a:ext cx="8001000" cy="635000"/>
            </a:xfrm>
            <a:prstGeom prst="rect">
              <a:avLst/>
            </a:prstGeom>
            <a:solidFill>
              <a:schemeClr val="bg1"/>
            </a:solidFill>
            <a:ln w="9525">
              <a:noFill/>
              <a:miter lim="800000"/>
              <a:headEnd/>
              <a:tailEnd/>
            </a:ln>
          </p:spPr>
          <p:txBody>
            <a:bodyPr wrap="none" anchor="ctr"/>
            <a:lstStyle/>
            <a:p>
              <a:endParaRPr lang="zh-CN" altLang="en-US" b="1">
                <a:ea typeface="宋体" charset="-122"/>
              </a:endParaRPr>
            </a:p>
          </p:txBody>
        </p:sp>
        <p:sp>
          <p:nvSpPr>
            <p:cNvPr id="10245" name="Text Box 3"/>
            <p:cNvSpPr txBox="1">
              <a:spLocks noChangeArrowheads="1"/>
            </p:cNvSpPr>
            <p:nvPr/>
          </p:nvSpPr>
          <p:spPr bwMode="auto">
            <a:xfrm>
              <a:off x="1043608" y="1052736"/>
              <a:ext cx="2340705" cy="338554"/>
            </a:xfrm>
            <a:prstGeom prst="rect">
              <a:avLst/>
            </a:prstGeom>
            <a:noFill/>
            <a:ln w="9525">
              <a:noFill/>
              <a:miter lim="800000"/>
              <a:headEnd/>
              <a:tailEnd/>
            </a:ln>
          </p:spPr>
          <p:txBody>
            <a:bodyPr wrap="none">
              <a:spAutoFit/>
            </a:bodyPr>
            <a:lstStyle/>
            <a:p>
              <a:pPr eaLnBrk="0" hangingPunct="0"/>
              <a:r>
                <a:rPr lang="en-US" altLang="zh-CN" sz="2400" b="1" dirty="0" smtClean="0">
                  <a:solidFill>
                    <a:srgbClr val="CC0000"/>
                  </a:solidFill>
                  <a:ea typeface="宋体" charset="-122"/>
                </a:rPr>
                <a:t>Problem Specification</a:t>
              </a:r>
              <a:endParaRPr lang="en-US" altLang="zh-CN" sz="2400" b="1" dirty="0">
                <a:solidFill>
                  <a:srgbClr val="CC0000"/>
                </a:solidFill>
                <a:ea typeface="宋体" charset="-122"/>
              </a:endParaRPr>
            </a:p>
          </p:txBody>
        </p:sp>
        <p:sp>
          <p:nvSpPr>
            <p:cNvPr id="10246" name="Text Box 4"/>
            <p:cNvSpPr txBox="1">
              <a:spLocks noChangeArrowheads="1"/>
            </p:cNvSpPr>
            <p:nvPr/>
          </p:nvSpPr>
          <p:spPr bwMode="auto">
            <a:xfrm>
              <a:off x="1187624" y="1628800"/>
              <a:ext cx="2055371" cy="338554"/>
            </a:xfrm>
            <a:prstGeom prst="rect">
              <a:avLst/>
            </a:prstGeom>
            <a:noFill/>
            <a:ln w="9525">
              <a:noFill/>
              <a:miter lim="800000"/>
              <a:headEnd/>
              <a:tailEnd/>
            </a:ln>
          </p:spPr>
          <p:txBody>
            <a:bodyPr wrap="none">
              <a:spAutoFit/>
            </a:bodyPr>
            <a:lstStyle/>
            <a:p>
              <a:pPr eaLnBrk="0" hangingPunct="0"/>
              <a:r>
                <a:rPr lang="en-US" altLang="zh-CN" sz="2400" b="1" dirty="0" smtClean="0">
                  <a:solidFill>
                    <a:srgbClr val="CC0000"/>
                  </a:solidFill>
                  <a:ea typeface="宋体" charset="-122"/>
                </a:rPr>
                <a:t>Algorithm Program</a:t>
              </a:r>
              <a:endParaRPr lang="en-US" altLang="zh-CN" sz="2400" b="1" dirty="0">
                <a:solidFill>
                  <a:srgbClr val="CC0000"/>
                </a:solidFill>
                <a:ea typeface="宋体" charset="-122"/>
              </a:endParaRPr>
            </a:p>
          </p:txBody>
        </p:sp>
        <p:sp>
          <p:nvSpPr>
            <p:cNvPr id="10247" name="Text Box 5"/>
            <p:cNvSpPr txBox="1">
              <a:spLocks noChangeArrowheads="1"/>
            </p:cNvSpPr>
            <p:nvPr/>
          </p:nvSpPr>
          <p:spPr bwMode="auto">
            <a:xfrm>
              <a:off x="539552" y="2348880"/>
              <a:ext cx="3573115" cy="358137"/>
            </a:xfrm>
            <a:prstGeom prst="rect">
              <a:avLst/>
            </a:prstGeom>
            <a:noFill/>
            <a:ln w="9525">
              <a:noFill/>
              <a:miter lim="800000"/>
              <a:headEnd/>
              <a:tailEnd/>
            </a:ln>
          </p:spPr>
          <p:txBody>
            <a:bodyPr wrap="none">
              <a:spAutoFit/>
            </a:bodyPr>
            <a:lstStyle/>
            <a:p>
              <a:pPr eaLnBrk="0" hangingPunct="0"/>
              <a:r>
                <a:rPr lang="en-US" altLang="zh-CN" sz="2400" b="1" dirty="0">
                  <a:solidFill>
                    <a:srgbClr val="33CC33"/>
                  </a:solidFill>
                  <a:ea typeface="宋体" charset="-122"/>
                </a:rPr>
                <a:t>ISA (Instruction Set Architecture)</a:t>
              </a:r>
            </a:p>
          </p:txBody>
        </p:sp>
        <p:sp>
          <p:nvSpPr>
            <p:cNvPr id="10248" name="Text Box 6"/>
            <p:cNvSpPr txBox="1">
              <a:spLocks noChangeArrowheads="1"/>
            </p:cNvSpPr>
            <p:nvPr/>
          </p:nvSpPr>
          <p:spPr bwMode="auto">
            <a:xfrm>
              <a:off x="1068388" y="3213100"/>
              <a:ext cx="2045783" cy="358137"/>
            </a:xfrm>
            <a:prstGeom prst="rect">
              <a:avLst/>
            </a:prstGeom>
            <a:noFill/>
            <a:ln w="9525">
              <a:noFill/>
              <a:miter lim="800000"/>
              <a:headEnd/>
              <a:tailEnd/>
            </a:ln>
          </p:spPr>
          <p:txBody>
            <a:bodyPr wrap="none">
              <a:spAutoFit/>
            </a:bodyPr>
            <a:lstStyle/>
            <a:p>
              <a:pPr eaLnBrk="0" hangingPunct="0"/>
              <a:r>
                <a:rPr lang="en-US" altLang="zh-CN" sz="2400" b="1" dirty="0" err="1">
                  <a:solidFill>
                    <a:srgbClr val="CC0000"/>
                  </a:solidFill>
                  <a:ea typeface="宋体" charset="-122"/>
                </a:rPr>
                <a:t>microArchitecture</a:t>
              </a:r>
              <a:endParaRPr lang="en-US" altLang="zh-CN" sz="2400" b="1" dirty="0">
                <a:solidFill>
                  <a:srgbClr val="CC0000"/>
                </a:solidFill>
                <a:ea typeface="宋体" charset="-122"/>
              </a:endParaRPr>
            </a:p>
          </p:txBody>
        </p:sp>
        <p:sp>
          <p:nvSpPr>
            <p:cNvPr id="10249" name="Text Box 7"/>
            <p:cNvSpPr txBox="1">
              <a:spLocks noChangeArrowheads="1"/>
            </p:cNvSpPr>
            <p:nvPr/>
          </p:nvSpPr>
          <p:spPr bwMode="auto">
            <a:xfrm>
              <a:off x="1828800" y="4559300"/>
              <a:ext cx="731290" cy="338554"/>
            </a:xfrm>
            <a:prstGeom prst="rect">
              <a:avLst/>
            </a:prstGeom>
            <a:noFill/>
            <a:ln w="9525">
              <a:noFill/>
              <a:miter lim="800000"/>
              <a:headEnd/>
              <a:tailEnd/>
            </a:ln>
          </p:spPr>
          <p:txBody>
            <a:bodyPr wrap="none">
              <a:spAutoFit/>
            </a:bodyPr>
            <a:lstStyle/>
            <a:p>
              <a:pPr eaLnBrk="0" hangingPunct="0"/>
              <a:r>
                <a:rPr lang="en-US" altLang="zh-CN" sz="2400" b="1" dirty="0">
                  <a:solidFill>
                    <a:srgbClr val="CC0000"/>
                  </a:solidFill>
                  <a:ea typeface="宋体" charset="-122"/>
                </a:rPr>
                <a:t>Logic</a:t>
              </a:r>
            </a:p>
          </p:txBody>
        </p:sp>
        <p:sp>
          <p:nvSpPr>
            <p:cNvPr id="10250" name="Text Box 8"/>
            <p:cNvSpPr txBox="1">
              <a:spLocks noChangeArrowheads="1"/>
            </p:cNvSpPr>
            <p:nvPr/>
          </p:nvSpPr>
          <p:spPr bwMode="auto">
            <a:xfrm>
              <a:off x="1506538" y="5435600"/>
              <a:ext cx="1290610" cy="338554"/>
            </a:xfrm>
            <a:prstGeom prst="rect">
              <a:avLst/>
            </a:prstGeom>
            <a:noFill/>
            <a:ln w="9525">
              <a:noFill/>
              <a:miter lim="800000"/>
              <a:headEnd/>
              <a:tailEnd/>
            </a:ln>
          </p:spPr>
          <p:txBody>
            <a:bodyPr wrap="none">
              <a:spAutoFit/>
            </a:bodyPr>
            <a:lstStyle/>
            <a:p>
              <a:pPr eaLnBrk="0" hangingPunct="0"/>
              <a:r>
                <a:rPr lang="en-US" altLang="zh-CN" sz="2400" b="1" dirty="0">
                  <a:solidFill>
                    <a:srgbClr val="CC0000"/>
                  </a:solidFill>
                  <a:ea typeface="宋体" charset="-122"/>
                </a:rPr>
                <a:t>Transistors</a:t>
              </a:r>
            </a:p>
          </p:txBody>
        </p:sp>
        <p:sp>
          <p:nvSpPr>
            <p:cNvPr id="10251" name="Text Box 9"/>
            <p:cNvSpPr txBox="1">
              <a:spLocks noChangeArrowheads="1"/>
            </p:cNvSpPr>
            <p:nvPr/>
          </p:nvSpPr>
          <p:spPr bwMode="auto">
            <a:xfrm>
              <a:off x="1041400" y="5981700"/>
              <a:ext cx="2020105" cy="338554"/>
            </a:xfrm>
            <a:prstGeom prst="rect">
              <a:avLst/>
            </a:prstGeom>
            <a:noFill/>
            <a:ln w="9525">
              <a:noFill/>
              <a:miter lim="800000"/>
              <a:headEnd/>
              <a:tailEnd/>
            </a:ln>
          </p:spPr>
          <p:txBody>
            <a:bodyPr wrap="none">
              <a:spAutoFit/>
            </a:bodyPr>
            <a:lstStyle/>
            <a:p>
              <a:pPr eaLnBrk="0" hangingPunct="0"/>
              <a:r>
                <a:rPr lang="en-US" altLang="zh-CN" sz="2400" b="1" dirty="0">
                  <a:solidFill>
                    <a:srgbClr val="CC0000"/>
                  </a:solidFill>
                  <a:ea typeface="宋体" charset="-122"/>
                </a:rPr>
                <a:t>Physics/Chemistry</a:t>
              </a:r>
            </a:p>
          </p:txBody>
        </p:sp>
        <p:sp>
          <p:nvSpPr>
            <p:cNvPr id="381962" name="Text Box 10"/>
            <p:cNvSpPr txBox="1">
              <a:spLocks noChangeArrowheads="1"/>
            </p:cNvSpPr>
            <p:nvPr/>
          </p:nvSpPr>
          <p:spPr bwMode="auto">
            <a:xfrm>
              <a:off x="3923928" y="1124744"/>
              <a:ext cx="2571538" cy="276999"/>
            </a:xfrm>
            <a:prstGeom prst="rect">
              <a:avLst/>
            </a:prstGeom>
            <a:noFill/>
            <a:ln w="9525">
              <a:noFill/>
              <a:miter lim="800000"/>
              <a:headEnd/>
              <a:tailEnd/>
            </a:ln>
          </p:spPr>
          <p:txBody>
            <a:bodyPr wrap="none">
              <a:spAutoFit/>
            </a:bodyPr>
            <a:lstStyle/>
            <a:p>
              <a:pPr eaLnBrk="0" hangingPunct="0"/>
              <a:r>
                <a:rPr lang="en-US" altLang="zh-CN" sz="1800" b="1" dirty="0">
                  <a:ea typeface="宋体" charset="-122"/>
                </a:rPr>
                <a:t>compute the </a:t>
              </a:r>
              <a:r>
                <a:rPr lang="en-US" altLang="zh-CN" sz="1800" b="1" dirty="0" err="1">
                  <a:ea typeface="宋体" charset="-122"/>
                </a:rPr>
                <a:t>fibonacci</a:t>
              </a:r>
              <a:r>
                <a:rPr lang="en-US" altLang="zh-CN" sz="1800" b="1" dirty="0">
                  <a:ea typeface="宋体" charset="-122"/>
                </a:rPr>
                <a:t> sequence</a:t>
              </a:r>
              <a:endParaRPr lang="en-US" altLang="zh-CN" b="1" dirty="0">
                <a:ea typeface="宋体" charset="-122"/>
              </a:endParaRPr>
            </a:p>
          </p:txBody>
        </p:sp>
        <p:sp>
          <p:nvSpPr>
            <p:cNvPr id="381963" name="Text Box 11"/>
            <p:cNvSpPr txBox="1">
              <a:spLocks noChangeArrowheads="1"/>
            </p:cNvSpPr>
            <p:nvPr/>
          </p:nvSpPr>
          <p:spPr bwMode="auto">
            <a:xfrm>
              <a:off x="3898900" y="1612900"/>
              <a:ext cx="2416046" cy="461665"/>
            </a:xfrm>
            <a:prstGeom prst="rect">
              <a:avLst/>
            </a:prstGeom>
            <a:noFill/>
            <a:ln w="9525">
              <a:noFill/>
              <a:miter lim="800000"/>
              <a:headEnd/>
              <a:tailEnd/>
            </a:ln>
          </p:spPr>
          <p:txBody>
            <a:bodyPr wrap="none">
              <a:spAutoFit/>
            </a:bodyPr>
            <a:lstStyle/>
            <a:p>
              <a:pPr eaLnBrk="0" hangingPunct="0"/>
              <a:r>
                <a:rPr lang="en-US" altLang="zh-CN" sz="1800" b="1" dirty="0">
                  <a:latin typeface="Courier" pitchFamily="1" charset="0"/>
                  <a:ea typeface="宋体" charset="-122"/>
                </a:rPr>
                <a:t>for(</a:t>
              </a:r>
              <a:r>
                <a:rPr lang="en-US" altLang="zh-CN" sz="1800" b="1" dirty="0" err="1">
                  <a:latin typeface="Courier" pitchFamily="1" charset="0"/>
                  <a:ea typeface="宋体" charset="-122"/>
                </a:rPr>
                <a:t>i</a:t>
              </a:r>
              <a:r>
                <a:rPr lang="en-US" altLang="zh-CN" sz="1800" b="1" dirty="0">
                  <a:latin typeface="Courier" pitchFamily="1" charset="0"/>
                  <a:ea typeface="宋体" charset="-122"/>
                </a:rPr>
                <a:t>=2; </a:t>
              </a:r>
              <a:r>
                <a:rPr lang="en-US" altLang="zh-CN" sz="1800" b="1" dirty="0" err="1">
                  <a:latin typeface="Courier" pitchFamily="1" charset="0"/>
                  <a:ea typeface="宋体" charset="-122"/>
                </a:rPr>
                <a:t>i</a:t>
              </a:r>
              <a:r>
                <a:rPr lang="en-US" altLang="zh-CN" sz="1800" b="1" dirty="0">
                  <a:latin typeface="Courier" pitchFamily="1" charset="0"/>
                  <a:ea typeface="宋体" charset="-122"/>
                </a:rPr>
                <a:t>&lt;100; </a:t>
              </a:r>
              <a:r>
                <a:rPr lang="en-US" altLang="zh-CN" sz="1800" b="1" dirty="0" err="1">
                  <a:latin typeface="Courier" pitchFamily="1" charset="0"/>
                  <a:ea typeface="宋体" charset="-122"/>
                </a:rPr>
                <a:t>i</a:t>
              </a:r>
              <a:r>
                <a:rPr lang="en-US" altLang="zh-CN" sz="1800" b="1" dirty="0">
                  <a:latin typeface="Courier" pitchFamily="1" charset="0"/>
                  <a:ea typeface="宋体" charset="-122"/>
                </a:rPr>
                <a:t>++) {</a:t>
              </a:r>
            </a:p>
            <a:p>
              <a:pPr eaLnBrk="0" hangingPunct="0"/>
              <a:r>
                <a:rPr lang="en-US" altLang="zh-CN" sz="1800" b="1" dirty="0">
                  <a:latin typeface="Courier" pitchFamily="1" charset="0"/>
                  <a:ea typeface="宋体" charset="-122"/>
                </a:rPr>
                <a:t>  a[</a:t>
              </a:r>
              <a:r>
                <a:rPr lang="en-US" altLang="zh-CN" sz="1800" b="1" dirty="0" err="1">
                  <a:latin typeface="Courier" pitchFamily="1" charset="0"/>
                  <a:ea typeface="宋体" charset="-122"/>
                </a:rPr>
                <a:t>i</a:t>
              </a:r>
              <a:r>
                <a:rPr lang="en-US" altLang="zh-CN" sz="1800" b="1" dirty="0">
                  <a:latin typeface="Courier" pitchFamily="1" charset="0"/>
                  <a:ea typeface="宋体" charset="-122"/>
                </a:rPr>
                <a:t>] = a[i-1]+a[i-2];}</a:t>
              </a:r>
            </a:p>
          </p:txBody>
        </p:sp>
        <p:sp>
          <p:nvSpPr>
            <p:cNvPr id="381964" name="Text Box 12"/>
            <p:cNvSpPr txBox="1">
              <a:spLocks noChangeArrowheads="1"/>
            </p:cNvSpPr>
            <p:nvPr/>
          </p:nvSpPr>
          <p:spPr bwMode="auto">
            <a:xfrm>
              <a:off x="3995936" y="2132856"/>
              <a:ext cx="1672253" cy="461665"/>
            </a:xfrm>
            <a:prstGeom prst="rect">
              <a:avLst/>
            </a:prstGeom>
            <a:noFill/>
            <a:ln w="9525">
              <a:noFill/>
              <a:miter lim="800000"/>
              <a:headEnd/>
              <a:tailEnd/>
            </a:ln>
          </p:spPr>
          <p:txBody>
            <a:bodyPr wrap="none">
              <a:spAutoFit/>
            </a:bodyPr>
            <a:lstStyle/>
            <a:p>
              <a:pPr eaLnBrk="0" hangingPunct="0"/>
              <a:r>
                <a:rPr lang="en-US" altLang="zh-CN" sz="1800" b="1" dirty="0">
                  <a:latin typeface="Courier" pitchFamily="1" charset="0"/>
                  <a:ea typeface="宋体" charset="-122"/>
                </a:rPr>
                <a:t>load r1, a[</a:t>
              </a:r>
              <a:r>
                <a:rPr lang="en-US" altLang="zh-CN" sz="1800" b="1" dirty="0" err="1">
                  <a:latin typeface="Courier" pitchFamily="1" charset="0"/>
                  <a:ea typeface="宋体" charset="-122"/>
                </a:rPr>
                <a:t>i</a:t>
              </a:r>
              <a:r>
                <a:rPr lang="en-US" altLang="zh-CN" sz="1800" b="1" dirty="0">
                  <a:latin typeface="Courier" pitchFamily="1" charset="0"/>
                  <a:ea typeface="宋体" charset="-122"/>
                </a:rPr>
                <a:t>];</a:t>
              </a:r>
            </a:p>
            <a:p>
              <a:pPr eaLnBrk="0" hangingPunct="0"/>
              <a:r>
                <a:rPr lang="en-US" altLang="zh-CN" sz="1800" b="1" dirty="0">
                  <a:latin typeface="Courier" pitchFamily="1" charset="0"/>
                  <a:ea typeface="宋体" charset="-122"/>
                </a:rPr>
                <a:t>add  r2, r2, r1;</a:t>
              </a:r>
            </a:p>
          </p:txBody>
        </p:sp>
        <p:grpSp>
          <p:nvGrpSpPr>
            <p:cNvPr id="2" name="Group 13"/>
            <p:cNvGrpSpPr>
              <a:grpSpLocks/>
            </p:cNvGrpSpPr>
            <p:nvPr/>
          </p:nvGrpSpPr>
          <p:grpSpPr bwMode="auto">
            <a:xfrm>
              <a:off x="4002088" y="2896968"/>
              <a:ext cx="2465387" cy="1319433"/>
              <a:chOff x="3168" y="1771"/>
              <a:chExt cx="1680" cy="965"/>
            </a:xfrm>
          </p:grpSpPr>
          <p:sp>
            <p:nvSpPr>
              <p:cNvPr id="10319" name="Freeform 14"/>
              <p:cNvSpPr>
                <a:spLocks/>
              </p:cNvSpPr>
              <p:nvPr/>
            </p:nvSpPr>
            <p:spPr bwMode="auto">
              <a:xfrm>
                <a:off x="4425" y="1818"/>
                <a:ext cx="274" cy="819"/>
              </a:xfrm>
              <a:custGeom>
                <a:avLst/>
                <a:gdLst>
                  <a:gd name="T0" fmla="*/ 0 w 193"/>
                  <a:gd name="T1" fmla="*/ 0 h 577"/>
                  <a:gd name="T2" fmla="*/ 0 w 193"/>
                  <a:gd name="T3" fmla="*/ 192 h 577"/>
                  <a:gd name="T4" fmla="*/ 96 w 193"/>
                  <a:gd name="T5" fmla="*/ 288 h 577"/>
                  <a:gd name="T6" fmla="*/ 0 w 193"/>
                  <a:gd name="T7" fmla="*/ 384 h 577"/>
                  <a:gd name="T8" fmla="*/ 0 w 193"/>
                  <a:gd name="T9" fmla="*/ 576 h 577"/>
                  <a:gd name="T10" fmla="*/ 192 w 193"/>
                  <a:gd name="T11" fmla="*/ 384 h 577"/>
                  <a:gd name="T12" fmla="*/ 192 w 193"/>
                  <a:gd name="T13" fmla="*/ 192 h 577"/>
                  <a:gd name="T14" fmla="*/ 0 w 193"/>
                  <a:gd name="T15" fmla="*/ 0 h 577"/>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577"/>
                  <a:gd name="T26" fmla="*/ 193 w 193"/>
                  <a:gd name="T27" fmla="*/ 577 h 57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577">
                    <a:moveTo>
                      <a:pt x="0" y="0"/>
                    </a:moveTo>
                    <a:lnTo>
                      <a:pt x="0" y="192"/>
                    </a:lnTo>
                    <a:lnTo>
                      <a:pt x="96" y="288"/>
                    </a:lnTo>
                    <a:lnTo>
                      <a:pt x="0" y="384"/>
                    </a:lnTo>
                    <a:lnTo>
                      <a:pt x="0" y="576"/>
                    </a:lnTo>
                    <a:lnTo>
                      <a:pt x="192" y="384"/>
                    </a:lnTo>
                    <a:lnTo>
                      <a:pt x="192" y="192"/>
                    </a:lnTo>
                    <a:lnTo>
                      <a:pt x="0" y="0"/>
                    </a:lnTo>
                  </a:path>
                </a:pathLst>
              </a:custGeom>
              <a:solidFill>
                <a:srgbClr val="CCFFFF"/>
              </a:solidFill>
              <a:ln w="50800" cap="rnd" cmpd="sng">
                <a:solidFill>
                  <a:schemeClr val="tx1"/>
                </a:solidFill>
                <a:prstDash val="solid"/>
                <a:round/>
                <a:headEnd type="none" w="sm" len="sm"/>
                <a:tailEnd type="none" w="sm" len="sm"/>
              </a:ln>
            </p:spPr>
            <p:txBody>
              <a:bodyPr/>
              <a:lstStyle/>
              <a:p>
                <a:endParaRPr lang="zh-CN" altLang="en-US" b="1"/>
              </a:p>
            </p:txBody>
          </p:sp>
          <p:grpSp>
            <p:nvGrpSpPr>
              <p:cNvPr id="3" name="Group 15"/>
              <p:cNvGrpSpPr>
                <a:grpSpLocks/>
              </p:cNvGrpSpPr>
              <p:nvPr/>
            </p:nvGrpSpPr>
            <p:grpSpPr bwMode="auto">
              <a:xfrm>
                <a:off x="3360" y="1771"/>
                <a:ext cx="528" cy="821"/>
                <a:chOff x="2768" y="2577"/>
                <a:chExt cx="528" cy="821"/>
              </a:xfrm>
            </p:grpSpPr>
            <p:sp>
              <p:nvSpPr>
                <p:cNvPr id="10328" name="Rectangle 16"/>
                <p:cNvSpPr>
                  <a:spLocks noChangeArrowheads="1"/>
                </p:cNvSpPr>
                <p:nvPr/>
              </p:nvSpPr>
              <p:spPr bwMode="auto">
                <a:xfrm>
                  <a:off x="2768" y="2582"/>
                  <a:ext cx="528" cy="816"/>
                </a:xfrm>
                <a:prstGeom prst="rect">
                  <a:avLst/>
                </a:prstGeom>
                <a:solidFill>
                  <a:srgbClr val="FFFF99"/>
                </a:solidFill>
                <a:ln w="38100">
                  <a:solidFill>
                    <a:schemeClr val="tx1"/>
                  </a:solidFill>
                  <a:miter lim="800000"/>
                  <a:headEnd type="none" w="sm" len="sm"/>
                  <a:tailEnd type="none" w="sm" len="sm"/>
                </a:ln>
              </p:spPr>
              <p:txBody>
                <a:bodyPr wrap="none" anchorCtr="1"/>
                <a:lstStyle/>
                <a:p>
                  <a:pPr algn="ctr" eaLnBrk="0" hangingPunct="0"/>
                  <a:endParaRPr lang="zh-CN" altLang="zh-CN" sz="1600" b="1">
                    <a:latin typeface="Arial" charset="0"/>
                    <a:ea typeface="宋体" charset="-122"/>
                  </a:endParaRPr>
                </a:p>
              </p:txBody>
            </p:sp>
            <p:sp>
              <p:nvSpPr>
                <p:cNvPr id="10329" name="Text Box 17"/>
                <p:cNvSpPr txBox="1">
                  <a:spLocks noChangeArrowheads="1"/>
                </p:cNvSpPr>
                <p:nvPr/>
              </p:nvSpPr>
              <p:spPr bwMode="auto">
                <a:xfrm rot="16182861">
                  <a:off x="2692" y="2834"/>
                  <a:ext cx="689" cy="175"/>
                </a:xfrm>
                <a:prstGeom prst="rect">
                  <a:avLst/>
                </a:prstGeom>
                <a:noFill/>
                <a:ln w="9525">
                  <a:noFill/>
                  <a:miter lim="800000"/>
                  <a:headEnd/>
                  <a:tailEnd/>
                </a:ln>
              </p:spPr>
              <p:txBody>
                <a:bodyPr>
                  <a:spAutoFit/>
                </a:bodyPr>
                <a:lstStyle/>
                <a:p>
                  <a:pPr eaLnBrk="0" hangingPunct="0"/>
                  <a:r>
                    <a:rPr lang="en-US" altLang="zh-CN" sz="1600" b="1" dirty="0">
                      <a:ea typeface="宋体" charset="-122"/>
                    </a:rPr>
                    <a:t>registers</a:t>
                  </a:r>
                  <a:endParaRPr lang="en-US" altLang="zh-CN" b="1" dirty="0">
                    <a:ea typeface="宋体" charset="-122"/>
                  </a:endParaRPr>
                </a:p>
              </p:txBody>
            </p:sp>
          </p:grpSp>
          <p:sp>
            <p:nvSpPr>
              <p:cNvPr id="10321" name="Line 18"/>
              <p:cNvSpPr>
                <a:spLocks noChangeShapeType="1"/>
              </p:cNvSpPr>
              <p:nvPr/>
            </p:nvSpPr>
            <p:spPr bwMode="auto">
              <a:xfrm>
                <a:off x="3888" y="1968"/>
                <a:ext cx="528" cy="0"/>
              </a:xfrm>
              <a:prstGeom prst="line">
                <a:avLst/>
              </a:prstGeom>
              <a:noFill/>
              <a:ln w="28575">
                <a:solidFill>
                  <a:schemeClr val="tx1"/>
                </a:solidFill>
                <a:round/>
                <a:headEnd/>
                <a:tailEnd type="triangle" w="med" len="med"/>
              </a:ln>
            </p:spPr>
            <p:txBody>
              <a:bodyPr wrap="none" anchor="ctr"/>
              <a:lstStyle/>
              <a:p>
                <a:endParaRPr lang="zh-CN" altLang="en-US" b="1"/>
              </a:p>
            </p:txBody>
          </p:sp>
          <p:sp>
            <p:nvSpPr>
              <p:cNvPr id="10322" name="Line 19"/>
              <p:cNvSpPr>
                <a:spLocks noChangeShapeType="1"/>
              </p:cNvSpPr>
              <p:nvPr/>
            </p:nvSpPr>
            <p:spPr bwMode="auto">
              <a:xfrm>
                <a:off x="3888" y="2448"/>
                <a:ext cx="528" cy="0"/>
              </a:xfrm>
              <a:prstGeom prst="line">
                <a:avLst/>
              </a:prstGeom>
              <a:noFill/>
              <a:ln w="28575">
                <a:solidFill>
                  <a:schemeClr val="tx1"/>
                </a:solidFill>
                <a:round/>
                <a:headEnd/>
                <a:tailEnd type="triangle" w="med" len="med"/>
              </a:ln>
            </p:spPr>
            <p:txBody>
              <a:bodyPr wrap="none" anchor="ctr"/>
              <a:lstStyle/>
              <a:p>
                <a:endParaRPr lang="zh-CN" altLang="en-US" b="1"/>
              </a:p>
            </p:txBody>
          </p:sp>
          <p:sp>
            <p:nvSpPr>
              <p:cNvPr id="10323" name="Line 20"/>
              <p:cNvSpPr>
                <a:spLocks noChangeShapeType="1"/>
              </p:cNvSpPr>
              <p:nvPr/>
            </p:nvSpPr>
            <p:spPr bwMode="auto">
              <a:xfrm>
                <a:off x="4704" y="2208"/>
                <a:ext cx="144" cy="0"/>
              </a:xfrm>
              <a:prstGeom prst="line">
                <a:avLst/>
              </a:prstGeom>
              <a:noFill/>
              <a:ln w="28575">
                <a:solidFill>
                  <a:schemeClr val="tx1"/>
                </a:solidFill>
                <a:round/>
                <a:headEnd/>
                <a:tailEnd/>
              </a:ln>
            </p:spPr>
            <p:txBody>
              <a:bodyPr wrap="none" anchor="ctr"/>
              <a:lstStyle/>
              <a:p>
                <a:endParaRPr lang="zh-CN" altLang="en-US" b="1"/>
              </a:p>
            </p:txBody>
          </p:sp>
          <p:sp>
            <p:nvSpPr>
              <p:cNvPr id="10324" name="Line 21"/>
              <p:cNvSpPr>
                <a:spLocks noChangeShapeType="1"/>
              </p:cNvSpPr>
              <p:nvPr/>
            </p:nvSpPr>
            <p:spPr bwMode="auto">
              <a:xfrm>
                <a:off x="4848" y="2208"/>
                <a:ext cx="0" cy="528"/>
              </a:xfrm>
              <a:prstGeom prst="line">
                <a:avLst/>
              </a:prstGeom>
              <a:noFill/>
              <a:ln w="28575">
                <a:solidFill>
                  <a:schemeClr val="tx1"/>
                </a:solidFill>
                <a:round/>
                <a:headEnd/>
                <a:tailEnd/>
              </a:ln>
            </p:spPr>
            <p:txBody>
              <a:bodyPr wrap="none" anchor="ctr"/>
              <a:lstStyle/>
              <a:p>
                <a:endParaRPr lang="zh-CN" altLang="en-US" b="1"/>
              </a:p>
            </p:txBody>
          </p:sp>
          <p:sp>
            <p:nvSpPr>
              <p:cNvPr id="10325" name="Line 22"/>
              <p:cNvSpPr>
                <a:spLocks noChangeShapeType="1"/>
              </p:cNvSpPr>
              <p:nvPr/>
            </p:nvSpPr>
            <p:spPr bwMode="auto">
              <a:xfrm flipH="1">
                <a:off x="3168" y="2736"/>
                <a:ext cx="1680" cy="0"/>
              </a:xfrm>
              <a:prstGeom prst="line">
                <a:avLst/>
              </a:prstGeom>
              <a:noFill/>
              <a:ln w="28575">
                <a:solidFill>
                  <a:schemeClr val="tx1"/>
                </a:solidFill>
                <a:round/>
                <a:headEnd/>
                <a:tailEnd/>
              </a:ln>
            </p:spPr>
            <p:txBody>
              <a:bodyPr wrap="none" anchor="ctr"/>
              <a:lstStyle/>
              <a:p>
                <a:endParaRPr lang="zh-CN" altLang="en-US" b="1"/>
              </a:p>
            </p:txBody>
          </p:sp>
          <p:sp>
            <p:nvSpPr>
              <p:cNvPr id="10326" name="Line 23"/>
              <p:cNvSpPr>
                <a:spLocks noChangeShapeType="1"/>
              </p:cNvSpPr>
              <p:nvPr/>
            </p:nvSpPr>
            <p:spPr bwMode="auto">
              <a:xfrm flipV="1">
                <a:off x="3168" y="2160"/>
                <a:ext cx="0" cy="576"/>
              </a:xfrm>
              <a:prstGeom prst="line">
                <a:avLst/>
              </a:prstGeom>
              <a:noFill/>
              <a:ln w="28575">
                <a:solidFill>
                  <a:schemeClr val="tx1"/>
                </a:solidFill>
                <a:round/>
                <a:headEnd/>
                <a:tailEnd/>
              </a:ln>
            </p:spPr>
            <p:txBody>
              <a:bodyPr wrap="none" anchor="ctr"/>
              <a:lstStyle/>
              <a:p>
                <a:endParaRPr lang="zh-CN" altLang="en-US" b="1"/>
              </a:p>
            </p:txBody>
          </p:sp>
          <p:sp>
            <p:nvSpPr>
              <p:cNvPr id="10327" name="Line 24"/>
              <p:cNvSpPr>
                <a:spLocks noChangeShapeType="1"/>
              </p:cNvSpPr>
              <p:nvPr/>
            </p:nvSpPr>
            <p:spPr bwMode="auto">
              <a:xfrm>
                <a:off x="3168" y="2160"/>
                <a:ext cx="192" cy="0"/>
              </a:xfrm>
              <a:prstGeom prst="line">
                <a:avLst/>
              </a:prstGeom>
              <a:noFill/>
              <a:ln w="28575">
                <a:solidFill>
                  <a:schemeClr val="tx1"/>
                </a:solidFill>
                <a:round/>
                <a:headEnd/>
                <a:tailEnd type="triangle" w="med" len="med"/>
              </a:ln>
            </p:spPr>
            <p:txBody>
              <a:bodyPr wrap="none" anchor="ctr"/>
              <a:lstStyle/>
              <a:p>
                <a:endParaRPr lang="zh-CN" altLang="en-US" b="1"/>
              </a:p>
            </p:txBody>
          </p:sp>
        </p:grpSp>
        <p:grpSp>
          <p:nvGrpSpPr>
            <p:cNvPr id="4" name="Group 25"/>
            <p:cNvGrpSpPr>
              <a:grpSpLocks/>
            </p:cNvGrpSpPr>
            <p:nvPr/>
          </p:nvGrpSpPr>
          <p:grpSpPr bwMode="auto">
            <a:xfrm>
              <a:off x="3378200" y="4300538"/>
              <a:ext cx="1687577" cy="1219200"/>
              <a:chOff x="1292" y="3005"/>
              <a:chExt cx="1825" cy="1248"/>
            </a:xfrm>
          </p:grpSpPr>
          <p:grpSp>
            <p:nvGrpSpPr>
              <p:cNvPr id="5" name="Group 26"/>
              <p:cNvGrpSpPr>
                <a:grpSpLocks/>
              </p:cNvGrpSpPr>
              <p:nvPr/>
            </p:nvGrpSpPr>
            <p:grpSpPr bwMode="auto">
              <a:xfrm>
                <a:off x="1704" y="3572"/>
                <a:ext cx="462" cy="297"/>
                <a:chOff x="855" y="2868"/>
                <a:chExt cx="462" cy="297"/>
              </a:xfrm>
            </p:grpSpPr>
            <p:sp>
              <p:nvSpPr>
                <p:cNvPr id="10315" name="AutoShape 27"/>
                <p:cNvSpPr>
                  <a:spLocks noChangeArrowheads="1"/>
                </p:cNvSpPr>
                <p:nvPr/>
              </p:nvSpPr>
              <p:spPr bwMode="auto">
                <a:xfrm>
                  <a:off x="933" y="2868"/>
                  <a:ext cx="276" cy="297"/>
                </a:xfrm>
                <a:prstGeom prst="flowChartDelay">
                  <a:avLst/>
                </a:prstGeom>
                <a:noFill/>
                <a:ln w="28575">
                  <a:solidFill>
                    <a:schemeClr val="tx1"/>
                  </a:solidFill>
                  <a:miter lim="800000"/>
                  <a:headEnd/>
                  <a:tailEnd/>
                </a:ln>
              </p:spPr>
              <p:txBody>
                <a:bodyPr wrap="none" anchor="ctr"/>
                <a:lstStyle/>
                <a:p>
                  <a:endParaRPr lang="zh-CN" altLang="en-US" b="1">
                    <a:ea typeface="宋体" charset="-122"/>
                  </a:endParaRPr>
                </a:p>
              </p:txBody>
            </p:sp>
            <p:sp>
              <p:nvSpPr>
                <p:cNvPr id="10316" name="Line 28"/>
                <p:cNvSpPr>
                  <a:spLocks noChangeShapeType="1"/>
                </p:cNvSpPr>
                <p:nvPr/>
              </p:nvSpPr>
              <p:spPr bwMode="auto">
                <a:xfrm>
                  <a:off x="1209" y="3017"/>
                  <a:ext cx="108" cy="0"/>
                </a:xfrm>
                <a:prstGeom prst="line">
                  <a:avLst/>
                </a:prstGeom>
                <a:noFill/>
                <a:ln w="28575">
                  <a:solidFill>
                    <a:schemeClr val="tx1"/>
                  </a:solidFill>
                  <a:round/>
                  <a:headEnd/>
                  <a:tailEnd/>
                </a:ln>
              </p:spPr>
              <p:txBody>
                <a:bodyPr wrap="none" anchor="ctr"/>
                <a:lstStyle/>
                <a:p>
                  <a:endParaRPr lang="zh-CN" altLang="en-US" b="1"/>
                </a:p>
              </p:txBody>
            </p:sp>
            <p:sp>
              <p:nvSpPr>
                <p:cNvPr id="10317" name="Line 29"/>
                <p:cNvSpPr>
                  <a:spLocks noChangeShapeType="1"/>
                </p:cNvSpPr>
                <p:nvPr/>
              </p:nvSpPr>
              <p:spPr bwMode="auto">
                <a:xfrm flipH="1">
                  <a:off x="855" y="3084"/>
                  <a:ext cx="78" cy="0"/>
                </a:xfrm>
                <a:prstGeom prst="line">
                  <a:avLst/>
                </a:prstGeom>
                <a:noFill/>
                <a:ln w="28575">
                  <a:solidFill>
                    <a:schemeClr val="tx1"/>
                  </a:solidFill>
                  <a:round/>
                  <a:headEnd/>
                  <a:tailEnd/>
                </a:ln>
              </p:spPr>
              <p:txBody>
                <a:bodyPr wrap="none" anchor="ctr"/>
                <a:lstStyle/>
                <a:p>
                  <a:endParaRPr lang="zh-CN" altLang="en-US" b="1"/>
                </a:p>
              </p:txBody>
            </p:sp>
            <p:sp>
              <p:nvSpPr>
                <p:cNvPr id="10318" name="Line 30"/>
                <p:cNvSpPr>
                  <a:spLocks noChangeShapeType="1"/>
                </p:cNvSpPr>
                <p:nvPr/>
              </p:nvSpPr>
              <p:spPr bwMode="auto">
                <a:xfrm flipH="1">
                  <a:off x="855" y="2940"/>
                  <a:ext cx="81" cy="0"/>
                </a:xfrm>
                <a:prstGeom prst="line">
                  <a:avLst/>
                </a:prstGeom>
                <a:noFill/>
                <a:ln w="28575">
                  <a:solidFill>
                    <a:schemeClr val="tx1"/>
                  </a:solidFill>
                  <a:round/>
                  <a:headEnd/>
                  <a:tailEnd/>
                </a:ln>
              </p:spPr>
              <p:txBody>
                <a:bodyPr wrap="none" anchor="ctr"/>
                <a:lstStyle/>
                <a:p>
                  <a:endParaRPr lang="zh-CN" altLang="en-US" b="1"/>
                </a:p>
              </p:txBody>
            </p:sp>
          </p:grpSp>
          <p:grpSp>
            <p:nvGrpSpPr>
              <p:cNvPr id="6" name="Group 31"/>
              <p:cNvGrpSpPr>
                <a:grpSpLocks/>
              </p:cNvGrpSpPr>
              <p:nvPr/>
            </p:nvGrpSpPr>
            <p:grpSpPr bwMode="auto">
              <a:xfrm>
                <a:off x="1642" y="3084"/>
                <a:ext cx="531" cy="297"/>
                <a:chOff x="2602" y="3764"/>
                <a:chExt cx="531" cy="297"/>
              </a:xfrm>
            </p:grpSpPr>
            <p:sp>
              <p:nvSpPr>
                <p:cNvPr id="10310" name="AutoShape 32"/>
                <p:cNvSpPr>
                  <a:spLocks noChangeArrowheads="1"/>
                </p:cNvSpPr>
                <p:nvPr/>
              </p:nvSpPr>
              <p:spPr bwMode="auto">
                <a:xfrm>
                  <a:off x="2749" y="3764"/>
                  <a:ext cx="276" cy="297"/>
                </a:xfrm>
                <a:prstGeom prst="flowChartDelay">
                  <a:avLst/>
                </a:prstGeom>
                <a:noFill/>
                <a:ln w="28575">
                  <a:solidFill>
                    <a:schemeClr val="tx1"/>
                  </a:solidFill>
                  <a:miter lim="800000"/>
                  <a:headEnd/>
                  <a:tailEnd/>
                </a:ln>
              </p:spPr>
              <p:txBody>
                <a:bodyPr wrap="none" anchor="ctr"/>
                <a:lstStyle/>
                <a:p>
                  <a:endParaRPr lang="zh-CN" altLang="en-US" b="1">
                    <a:ea typeface="宋体" charset="-122"/>
                  </a:endParaRPr>
                </a:p>
              </p:txBody>
            </p:sp>
            <p:sp>
              <p:nvSpPr>
                <p:cNvPr id="10311" name="Line 33"/>
                <p:cNvSpPr>
                  <a:spLocks noChangeShapeType="1"/>
                </p:cNvSpPr>
                <p:nvPr/>
              </p:nvSpPr>
              <p:spPr bwMode="auto">
                <a:xfrm>
                  <a:off x="3025" y="3913"/>
                  <a:ext cx="108" cy="0"/>
                </a:xfrm>
                <a:prstGeom prst="line">
                  <a:avLst/>
                </a:prstGeom>
                <a:noFill/>
                <a:ln w="28575">
                  <a:solidFill>
                    <a:schemeClr val="tx1"/>
                  </a:solidFill>
                  <a:round/>
                  <a:headEnd/>
                  <a:tailEnd/>
                </a:ln>
              </p:spPr>
              <p:txBody>
                <a:bodyPr wrap="none" anchor="ctr"/>
                <a:lstStyle/>
                <a:p>
                  <a:endParaRPr lang="zh-CN" altLang="en-US" b="1"/>
                </a:p>
              </p:txBody>
            </p:sp>
            <p:sp>
              <p:nvSpPr>
                <p:cNvPr id="10312" name="Line 34"/>
                <p:cNvSpPr>
                  <a:spLocks noChangeShapeType="1"/>
                </p:cNvSpPr>
                <p:nvPr/>
              </p:nvSpPr>
              <p:spPr bwMode="auto">
                <a:xfrm flipH="1">
                  <a:off x="2605" y="3980"/>
                  <a:ext cx="144" cy="3"/>
                </a:xfrm>
                <a:prstGeom prst="line">
                  <a:avLst/>
                </a:prstGeom>
                <a:noFill/>
                <a:ln w="28575">
                  <a:solidFill>
                    <a:schemeClr val="tx1"/>
                  </a:solidFill>
                  <a:round/>
                  <a:headEnd/>
                  <a:tailEnd/>
                </a:ln>
              </p:spPr>
              <p:txBody>
                <a:bodyPr wrap="none" anchor="ctr"/>
                <a:lstStyle/>
                <a:p>
                  <a:endParaRPr lang="zh-CN" altLang="en-US" b="1"/>
                </a:p>
              </p:txBody>
            </p:sp>
            <p:sp>
              <p:nvSpPr>
                <p:cNvPr id="10313" name="Line 35"/>
                <p:cNvSpPr>
                  <a:spLocks noChangeShapeType="1"/>
                </p:cNvSpPr>
                <p:nvPr/>
              </p:nvSpPr>
              <p:spPr bwMode="auto">
                <a:xfrm flipH="1" flipV="1">
                  <a:off x="2602" y="3833"/>
                  <a:ext cx="150" cy="3"/>
                </a:xfrm>
                <a:prstGeom prst="line">
                  <a:avLst/>
                </a:prstGeom>
                <a:noFill/>
                <a:ln w="28575">
                  <a:solidFill>
                    <a:schemeClr val="tx1"/>
                  </a:solidFill>
                  <a:round/>
                  <a:headEnd/>
                  <a:tailEnd/>
                </a:ln>
              </p:spPr>
              <p:txBody>
                <a:bodyPr wrap="none" anchor="ctr"/>
                <a:lstStyle/>
                <a:p>
                  <a:endParaRPr lang="zh-CN" altLang="en-US" b="1"/>
                </a:p>
              </p:txBody>
            </p:sp>
            <p:sp>
              <p:nvSpPr>
                <p:cNvPr id="10314" name="Oval 36"/>
                <p:cNvSpPr>
                  <a:spLocks noChangeArrowheads="1"/>
                </p:cNvSpPr>
                <p:nvPr/>
              </p:nvSpPr>
              <p:spPr bwMode="auto">
                <a:xfrm>
                  <a:off x="2676" y="3945"/>
                  <a:ext cx="72" cy="72"/>
                </a:xfrm>
                <a:prstGeom prst="ellipse">
                  <a:avLst/>
                </a:prstGeom>
                <a:solidFill>
                  <a:schemeClr val="bg1"/>
                </a:solidFill>
                <a:ln w="28575">
                  <a:solidFill>
                    <a:schemeClr val="tx1"/>
                  </a:solidFill>
                  <a:round/>
                  <a:headEnd/>
                  <a:tailEnd/>
                </a:ln>
              </p:spPr>
              <p:txBody>
                <a:bodyPr wrap="none" anchor="ctr"/>
                <a:lstStyle/>
                <a:p>
                  <a:endParaRPr lang="zh-CN" altLang="en-US" b="1">
                    <a:ea typeface="宋体" charset="-122"/>
                  </a:endParaRPr>
                </a:p>
              </p:txBody>
            </p:sp>
          </p:grpSp>
          <p:grpSp>
            <p:nvGrpSpPr>
              <p:cNvPr id="7" name="Group 37"/>
              <p:cNvGrpSpPr>
                <a:grpSpLocks/>
              </p:cNvGrpSpPr>
              <p:nvPr/>
            </p:nvGrpSpPr>
            <p:grpSpPr bwMode="auto">
              <a:xfrm>
                <a:off x="2352" y="3300"/>
                <a:ext cx="441" cy="310"/>
                <a:chOff x="864" y="3170"/>
                <a:chExt cx="441" cy="294"/>
              </a:xfrm>
            </p:grpSpPr>
            <p:sp>
              <p:nvSpPr>
                <p:cNvPr id="10306" name="AutoShape 38"/>
                <p:cNvSpPr>
                  <a:spLocks noChangeArrowheads="1"/>
                </p:cNvSpPr>
                <p:nvPr/>
              </p:nvSpPr>
              <p:spPr bwMode="auto">
                <a:xfrm flipH="1" flipV="1">
                  <a:off x="927" y="3170"/>
                  <a:ext cx="267" cy="294"/>
                </a:xfrm>
                <a:prstGeom prst="moon">
                  <a:avLst>
                    <a:gd name="adj" fmla="val 80208"/>
                  </a:avLst>
                </a:prstGeom>
                <a:noFill/>
                <a:ln w="28575">
                  <a:solidFill>
                    <a:schemeClr val="tx1"/>
                  </a:solidFill>
                  <a:miter lim="800000"/>
                  <a:headEnd/>
                  <a:tailEnd/>
                </a:ln>
              </p:spPr>
              <p:txBody>
                <a:bodyPr wrap="none" anchor="ctr"/>
                <a:lstStyle/>
                <a:p>
                  <a:endParaRPr lang="zh-CN" altLang="en-US" b="1">
                    <a:ea typeface="宋体" charset="-122"/>
                  </a:endParaRPr>
                </a:p>
              </p:txBody>
            </p:sp>
            <p:sp>
              <p:nvSpPr>
                <p:cNvPr id="10307" name="Line 39"/>
                <p:cNvSpPr>
                  <a:spLocks noChangeShapeType="1"/>
                </p:cNvSpPr>
                <p:nvPr/>
              </p:nvSpPr>
              <p:spPr bwMode="auto">
                <a:xfrm>
                  <a:off x="1194" y="3321"/>
                  <a:ext cx="111" cy="0"/>
                </a:xfrm>
                <a:prstGeom prst="line">
                  <a:avLst/>
                </a:prstGeom>
                <a:noFill/>
                <a:ln w="28575">
                  <a:solidFill>
                    <a:schemeClr val="tx1"/>
                  </a:solidFill>
                  <a:round/>
                  <a:headEnd/>
                  <a:tailEnd/>
                </a:ln>
              </p:spPr>
              <p:txBody>
                <a:bodyPr wrap="none" anchor="ctr"/>
                <a:lstStyle/>
                <a:p>
                  <a:endParaRPr lang="zh-CN" altLang="en-US" b="1"/>
                </a:p>
              </p:txBody>
            </p:sp>
            <p:sp>
              <p:nvSpPr>
                <p:cNvPr id="10308" name="Line 40"/>
                <p:cNvSpPr>
                  <a:spLocks noChangeShapeType="1"/>
                </p:cNvSpPr>
                <p:nvPr/>
              </p:nvSpPr>
              <p:spPr bwMode="auto">
                <a:xfrm flipH="1">
                  <a:off x="864" y="3405"/>
                  <a:ext cx="96" cy="0"/>
                </a:xfrm>
                <a:prstGeom prst="line">
                  <a:avLst/>
                </a:prstGeom>
                <a:noFill/>
                <a:ln w="28575">
                  <a:solidFill>
                    <a:schemeClr val="tx1"/>
                  </a:solidFill>
                  <a:round/>
                  <a:headEnd/>
                  <a:tailEnd/>
                </a:ln>
              </p:spPr>
              <p:txBody>
                <a:bodyPr wrap="none" anchor="ctr"/>
                <a:lstStyle/>
                <a:p>
                  <a:endParaRPr lang="zh-CN" altLang="en-US" b="1"/>
                </a:p>
              </p:txBody>
            </p:sp>
            <p:sp>
              <p:nvSpPr>
                <p:cNvPr id="10309" name="Line 41"/>
                <p:cNvSpPr>
                  <a:spLocks noChangeShapeType="1"/>
                </p:cNvSpPr>
                <p:nvPr/>
              </p:nvSpPr>
              <p:spPr bwMode="auto">
                <a:xfrm flipH="1">
                  <a:off x="870" y="3240"/>
                  <a:ext cx="96" cy="0"/>
                </a:xfrm>
                <a:prstGeom prst="line">
                  <a:avLst/>
                </a:prstGeom>
                <a:noFill/>
                <a:ln w="28575">
                  <a:solidFill>
                    <a:schemeClr val="tx1"/>
                  </a:solidFill>
                  <a:round/>
                  <a:headEnd/>
                  <a:tailEnd/>
                </a:ln>
              </p:spPr>
              <p:txBody>
                <a:bodyPr wrap="none" anchor="ctr"/>
                <a:lstStyle/>
                <a:p>
                  <a:endParaRPr lang="zh-CN" altLang="en-US" b="1"/>
                </a:p>
              </p:txBody>
            </p:sp>
          </p:grpSp>
          <p:sp>
            <p:nvSpPr>
              <p:cNvPr id="10291" name="Text Box 42"/>
              <p:cNvSpPr txBox="1">
                <a:spLocks noChangeArrowheads="1"/>
              </p:cNvSpPr>
              <p:nvPr/>
            </p:nvSpPr>
            <p:spPr bwMode="auto">
              <a:xfrm>
                <a:off x="1292" y="3005"/>
                <a:ext cx="319" cy="284"/>
              </a:xfrm>
              <a:prstGeom prst="rect">
                <a:avLst/>
              </a:prstGeom>
              <a:noFill/>
              <a:ln w="12700">
                <a:noFill/>
                <a:miter lim="800000"/>
                <a:headEnd/>
                <a:tailEnd/>
              </a:ln>
            </p:spPr>
            <p:txBody>
              <a:bodyPr wrap="none">
                <a:spAutoFit/>
              </a:bodyPr>
              <a:lstStyle/>
              <a:p>
                <a:pPr eaLnBrk="0" hangingPunct="0"/>
                <a:r>
                  <a:rPr lang="en-US" altLang="zh-CN" sz="1800" b="1">
                    <a:latin typeface="Times" pitchFamily="1" charset="0"/>
                    <a:ea typeface="宋体" charset="-122"/>
                  </a:rPr>
                  <a:t>A</a:t>
                </a:r>
              </a:p>
            </p:txBody>
          </p:sp>
          <p:sp>
            <p:nvSpPr>
              <p:cNvPr id="10292" name="Text Box 43"/>
              <p:cNvSpPr txBox="1">
                <a:spLocks noChangeArrowheads="1"/>
              </p:cNvSpPr>
              <p:nvPr/>
            </p:nvSpPr>
            <p:spPr bwMode="auto">
              <a:xfrm>
                <a:off x="1309" y="3519"/>
                <a:ext cx="311" cy="284"/>
              </a:xfrm>
              <a:prstGeom prst="rect">
                <a:avLst/>
              </a:prstGeom>
              <a:noFill/>
              <a:ln w="12700">
                <a:noFill/>
                <a:miter lim="800000"/>
                <a:headEnd/>
                <a:tailEnd/>
              </a:ln>
            </p:spPr>
            <p:txBody>
              <a:bodyPr wrap="none">
                <a:spAutoFit/>
              </a:bodyPr>
              <a:lstStyle/>
              <a:p>
                <a:pPr eaLnBrk="0" hangingPunct="0"/>
                <a:r>
                  <a:rPr lang="en-US" altLang="zh-CN" sz="1800" b="1">
                    <a:latin typeface="Times" pitchFamily="1" charset="0"/>
                    <a:ea typeface="宋体" charset="-122"/>
                  </a:rPr>
                  <a:t>B</a:t>
                </a:r>
              </a:p>
            </p:txBody>
          </p:sp>
          <p:sp>
            <p:nvSpPr>
              <p:cNvPr id="10293" name="Text Box 44"/>
              <p:cNvSpPr txBox="1">
                <a:spLocks noChangeArrowheads="1"/>
              </p:cNvSpPr>
              <p:nvPr/>
            </p:nvSpPr>
            <p:spPr bwMode="auto">
              <a:xfrm>
                <a:off x="1544" y="3969"/>
                <a:ext cx="292" cy="284"/>
              </a:xfrm>
              <a:prstGeom prst="rect">
                <a:avLst/>
              </a:prstGeom>
              <a:noFill/>
              <a:ln w="12700">
                <a:noFill/>
                <a:miter lim="800000"/>
                <a:headEnd/>
                <a:tailEnd/>
              </a:ln>
            </p:spPr>
            <p:txBody>
              <a:bodyPr wrap="none">
                <a:spAutoFit/>
              </a:bodyPr>
              <a:lstStyle/>
              <a:p>
                <a:pPr eaLnBrk="0" hangingPunct="0"/>
                <a:r>
                  <a:rPr lang="en-US" altLang="zh-CN" sz="1800" b="1">
                    <a:latin typeface="Times" pitchFamily="1" charset="0"/>
                    <a:ea typeface="宋体" charset="-122"/>
                  </a:rPr>
                  <a:t>S</a:t>
                </a:r>
              </a:p>
            </p:txBody>
          </p:sp>
          <p:sp>
            <p:nvSpPr>
              <p:cNvPr id="10294" name="Text Box 45"/>
              <p:cNvSpPr txBox="1">
                <a:spLocks noChangeArrowheads="1"/>
              </p:cNvSpPr>
              <p:nvPr/>
            </p:nvSpPr>
            <p:spPr bwMode="auto">
              <a:xfrm>
                <a:off x="2815" y="3350"/>
                <a:ext cx="302" cy="284"/>
              </a:xfrm>
              <a:prstGeom prst="rect">
                <a:avLst/>
              </a:prstGeom>
              <a:noFill/>
              <a:ln w="12700">
                <a:noFill/>
                <a:miter lim="800000"/>
                <a:headEnd/>
                <a:tailEnd/>
              </a:ln>
            </p:spPr>
            <p:txBody>
              <a:bodyPr wrap="none">
                <a:spAutoFit/>
              </a:bodyPr>
              <a:lstStyle/>
              <a:p>
                <a:pPr eaLnBrk="0" hangingPunct="0"/>
                <a:r>
                  <a:rPr lang="en-US" altLang="zh-CN" sz="1800" b="1">
                    <a:latin typeface="Times" pitchFamily="1" charset="0"/>
                    <a:ea typeface="宋体" charset="-122"/>
                  </a:rPr>
                  <a:t>F</a:t>
                </a:r>
              </a:p>
            </p:txBody>
          </p:sp>
          <p:sp>
            <p:nvSpPr>
              <p:cNvPr id="10295" name="Line 46"/>
              <p:cNvSpPr>
                <a:spLocks noChangeShapeType="1"/>
              </p:cNvSpPr>
              <p:nvPr/>
            </p:nvSpPr>
            <p:spPr bwMode="auto">
              <a:xfrm>
                <a:off x="1644" y="3303"/>
                <a:ext cx="0" cy="687"/>
              </a:xfrm>
              <a:prstGeom prst="line">
                <a:avLst/>
              </a:prstGeom>
              <a:noFill/>
              <a:ln w="28575">
                <a:solidFill>
                  <a:schemeClr val="tx1"/>
                </a:solidFill>
                <a:round/>
                <a:headEnd/>
                <a:tailEnd/>
              </a:ln>
            </p:spPr>
            <p:txBody>
              <a:bodyPr wrap="none" anchor="ctr"/>
              <a:lstStyle/>
              <a:p>
                <a:endParaRPr lang="zh-CN" altLang="en-US" b="1"/>
              </a:p>
            </p:txBody>
          </p:sp>
          <p:sp>
            <p:nvSpPr>
              <p:cNvPr id="10296" name="Line 47"/>
              <p:cNvSpPr>
                <a:spLocks noChangeShapeType="1"/>
              </p:cNvSpPr>
              <p:nvPr/>
            </p:nvSpPr>
            <p:spPr bwMode="auto">
              <a:xfrm flipH="1">
                <a:off x="1644" y="3786"/>
                <a:ext cx="69" cy="0"/>
              </a:xfrm>
              <a:prstGeom prst="line">
                <a:avLst/>
              </a:prstGeom>
              <a:noFill/>
              <a:ln w="28575">
                <a:solidFill>
                  <a:schemeClr val="tx1"/>
                </a:solidFill>
                <a:round/>
                <a:headEnd/>
                <a:tailEnd/>
              </a:ln>
            </p:spPr>
            <p:txBody>
              <a:bodyPr wrap="none" anchor="ctr"/>
              <a:lstStyle/>
              <a:p>
                <a:endParaRPr lang="zh-CN" altLang="en-US" b="1"/>
              </a:p>
            </p:txBody>
          </p:sp>
          <p:sp>
            <p:nvSpPr>
              <p:cNvPr id="10297" name="Oval 48"/>
              <p:cNvSpPr>
                <a:spLocks noChangeArrowheads="1"/>
              </p:cNvSpPr>
              <p:nvPr/>
            </p:nvSpPr>
            <p:spPr bwMode="auto">
              <a:xfrm>
                <a:off x="1620" y="3757"/>
                <a:ext cx="47" cy="47"/>
              </a:xfrm>
              <a:prstGeom prst="ellipse">
                <a:avLst/>
              </a:prstGeom>
              <a:solidFill>
                <a:schemeClr val="tx1"/>
              </a:solidFill>
              <a:ln w="28575">
                <a:solidFill>
                  <a:schemeClr val="tx1"/>
                </a:solidFill>
                <a:round/>
                <a:headEnd/>
                <a:tailEnd/>
              </a:ln>
            </p:spPr>
            <p:txBody>
              <a:bodyPr wrap="none" anchor="ctr"/>
              <a:lstStyle/>
              <a:p>
                <a:endParaRPr lang="zh-CN" altLang="en-US" b="1">
                  <a:ea typeface="宋体" charset="-122"/>
                </a:endParaRPr>
              </a:p>
            </p:txBody>
          </p:sp>
          <p:sp>
            <p:nvSpPr>
              <p:cNvPr id="10298" name="Line 49"/>
              <p:cNvSpPr>
                <a:spLocks noChangeShapeType="1"/>
              </p:cNvSpPr>
              <p:nvPr/>
            </p:nvSpPr>
            <p:spPr bwMode="auto">
              <a:xfrm flipH="1">
                <a:off x="1488" y="3645"/>
                <a:ext cx="219" cy="0"/>
              </a:xfrm>
              <a:prstGeom prst="line">
                <a:avLst/>
              </a:prstGeom>
              <a:noFill/>
              <a:ln w="28575">
                <a:solidFill>
                  <a:schemeClr val="tx1"/>
                </a:solidFill>
                <a:round/>
                <a:headEnd/>
                <a:tailEnd/>
              </a:ln>
            </p:spPr>
            <p:txBody>
              <a:bodyPr wrap="none" anchor="ctr"/>
              <a:lstStyle/>
              <a:p>
                <a:endParaRPr lang="zh-CN" altLang="en-US" b="1"/>
              </a:p>
            </p:txBody>
          </p:sp>
          <p:sp>
            <p:nvSpPr>
              <p:cNvPr id="10299" name="Line 50"/>
              <p:cNvSpPr>
                <a:spLocks noChangeShapeType="1"/>
              </p:cNvSpPr>
              <p:nvPr/>
            </p:nvSpPr>
            <p:spPr bwMode="auto">
              <a:xfrm flipH="1">
                <a:off x="1473" y="3156"/>
                <a:ext cx="168" cy="0"/>
              </a:xfrm>
              <a:prstGeom prst="line">
                <a:avLst/>
              </a:prstGeom>
              <a:noFill/>
              <a:ln w="28575">
                <a:solidFill>
                  <a:schemeClr val="tx1"/>
                </a:solidFill>
                <a:round/>
                <a:headEnd/>
                <a:tailEnd/>
              </a:ln>
            </p:spPr>
            <p:txBody>
              <a:bodyPr wrap="none" anchor="ctr"/>
              <a:lstStyle/>
              <a:p>
                <a:endParaRPr lang="zh-CN" altLang="en-US" b="1"/>
              </a:p>
            </p:txBody>
          </p:sp>
          <p:sp>
            <p:nvSpPr>
              <p:cNvPr id="10300" name="Line 51"/>
              <p:cNvSpPr>
                <a:spLocks noChangeShapeType="1"/>
              </p:cNvSpPr>
              <p:nvPr/>
            </p:nvSpPr>
            <p:spPr bwMode="auto">
              <a:xfrm>
                <a:off x="2148" y="3720"/>
                <a:ext cx="129" cy="0"/>
              </a:xfrm>
              <a:prstGeom prst="line">
                <a:avLst/>
              </a:prstGeom>
              <a:noFill/>
              <a:ln w="28575">
                <a:solidFill>
                  <a:schemeClr val="tx1"/>
                </a:solidFill>
                <a:round/>
                <a:headEnd/>
                <a:tailEnd/>
              </a:ln>
            </p:spPr>
            <p:txBody>
              <a:bodyPr wrap="none" anchor="ctr"/>
              <a:lstStyle/>
              <a:p>
                <a:endParaRPr lang="zh-CN" altLang="en-US" b="1"/>
              </a:p>
            </p:txBody>
          </p:sp>
          <p:sp>
            <p:nvSpPr>
              <p:cNvPr id="10301" name="Line 52"/>
              <p:cNvSpPr>
                <a:spLocks noChangeShapeType="1"/>
              </p:cNvSpPr>
              <p:nvPr/>
            </p:nvSpPr>
            <p:spPr bwMode="auto">
              <a:xfrm flipV="1">
                <a:off x="2277" y="3549"/>
                <a:ext cx="0" cy="171"/>
              </a:xfrm>
              <a:prstGeom prst="line">
                <a:avLst/>
              </a:prstGeom>
              <a:noFill/>
              <a:ln w="28575">
                <a:solidFill>
                  <a:schemeClr val="tx1"/>
                </a:solidFill>
                <a:round/>
                <a:headEnd/>
                <a:tailEnd/>
              </a:ln>
            </p:spPr>
            <p:txBody>
              <a:bodyPr wrap="none" anchor="ctr"/>
              <a:lstStyle/>
              <a:p>
                <a:endParaRPr lang="zh-CN" altLang="en-US" b="1"/>
              </a:p>
            </p:txBody>
          </p:sp>
          <p:sp>
            <p:nvSpPr>
              <p:cNvPr id="10302" name="Line 53"/>
              <p:cNvSpPr>
                <a:spLocks noChangeShapeType="1"/>
              </p:cNvSpPr>
              <p:nvPr/>
            </p:nvSpPr>
            <p:spPr bwMode="auto">
              <a:xfrm>
                <a:off x="2277" y="3549"/>
                <a:ext cx="87" cy="0"/>
              </a:xfrm>
              <a:prstGeom prst="line">
                <a:avLst/>
              </a:prstGeom>
              <a:noFill/>
              <a:ln w="28575">
                <a:solidFill>
                  <a:schemeClr val="tx1"/>
                </a:solidFill>
                <a:round/>
                <a:headEnd/>
                <a:tailEnd/>
              </a:ln>
            </p:spPr>
            <p:txBody>
              <a:bodyPr wrap="none" anchor="ctr"/>
              <a:lstStyle/>
              <a:p>
                <a:endParaRPr lang="zh-CN" altLang="en-US" b="1"/>
              </a:p>
            </p:txBody>
          </p:sp>
          <p:sp>
            <p:nvSpPr>
              <p:cNvPr id="10303" name="Line 54"/>
              <p:cNvSpPr>
                <a:spLocks noChangeShapeType="1"/>
              </p:cNvSpPr>
              <p:nvPr/>
            </p:nvSpPr>
            <p:spPr bwMode="auto">
              <a:xfrm>
                <a:off x="2163" y="3231"/>
                <a:ext cx="108" cy="0"/>
              </a:xfrm>
              <a:prstGeom prst="line">
                <a:avLst/>
              </a:prstGeom>
              <a:noFill/>
              <a:ln w="28575">
                <a:solidFill>
                  <a:schemeClr val="tx1"/>
                </a:solidFill>
                <a:round/>
                <a:headEnd/>
                <a:tailEnd/>
              </a:ln>
            </p:spPr>
            <p:txBody>
              <a:bodyPr wrap="none" anchor="ctr"/>
              <a:lstStyle/>
              <a:p>
                <a:endParaRPr lang="zh-CN" altLang="en-US" b="1"/>
              </a:p>
            </p:txBody>
          </p:sp>
          <p:sp>
            <p:nvSpPr>
              <p:cNvPr id="10304" name="Line 55"/>
              <p:cNvSpPr>
                <a:spLocks noChangeShapeType="1"/>
              </p:cNvSpPr>
              <p:nvPr/>
            </p:nvSpPr>
            <p:spPr bwMode="auto">
              <a:xfrm>
                <a:off x="2271" y="3231"/>
                <a:ext cx="0" cy="144"/>
              </a:xfrm>
              <a:prstGeom prst="line">
                <a:avLst/>
              </a:prstGeom>
              <a:noFill/>
              <a:ln w="28575">
                <a:solidFill>
                  <a:schemeClr val="tx1"/>
                </a:solidFill>
                <a:round/>
                <a:headEnd/>
                <a:tailEnd/>
              </a:ln>
            </p:spPr>
            <p:txBody>
              <a:bodyPr wrap="none" anchor="ctr"/>
              <a:lstStyle/>
              <a:p>
                <a:endParaRPr lang="zh-CN" altLang="en-US" b="1"/>
              </a:p>
            </p:txBody>
          </p:sp>
          <p:sp>
            <p:nvSpPr>
              <p:cNvPr id="10305" name="Line 56"/>
              <p:cNvSpPr>
                <a:spLocks noChangeShapeType="1"/>
              </p:cNvSpPr>
              <p:nvPr/>
            </p:nvSpPr>
            <p:spPr bwMode="auto">
              <a:xfrm>
                <a:off x="2271" y="3375"/>
                <a:ext cx="93" cy="0"/>
              </a:xfrm>
              <a:prstGeom prst="line">
                <a:avLst/>
              </a:prstGeom>
              <a:noFill/>
              <a:ln w="28575">
                <a:solidFill>
                  <a:schemeClr val="tx1"/>
                </a:solidFill>
                <a:round/>
                <a:headEnd/>
                <a:tailEnd/>
              </a:ln>
            </p:spPr>
            <p:txBody>
              <a:bodyPr wrap="none" anchor="ctr"/>
              <a:lstStyle/>
              <a:p>
                <a:endParaRPr lang="zh-CN" altLang="en-US" b="1"/>
              </a:p>
            </p:txBody>
          </p:sp>
        </p:grpSp>
        <p:grpSp>
          <p:nvGrpSpPr>
            <p:cNvPr id="8" name="Group 57"/>
            <p:cNvGrpSpPr>
              <a:grpSpLocks/>
            </p:cNvGrpSpPr>
            <p:nvPr/>
          </p:nvGrpSpPr>
          <p:grpSpPr bwMode="auto">
            <a:xfrm>
              <a:off x="4597400" y="4838699"/>
              <a:ext cx="2819997" cy="1474452"/>
              <a:chOff x="2690" y="1148"/>
              <a:chExt cx="2277" cy="1060"/>
            </a:xfrm>
          </p:grpSpPr>
          <p:grpSp>
            <p:nvGrpSpPr>
              <p:cNvPr id="9" name="Group 58"/>
              <p:cNvGrpSpPr>
                <a:grpSpLocks/>
              </p:cNvGrpSpPr>
              <p:nvPr/>
            </p:nvGrpSpPr>
            <p:grpSpPr bwMode="auto">
              <a:xfrm>
                <a:off x="2690" y="1148"/>
                <a:ext cx="735" cy="1060"/>
                <a:chOff x="2378" y="1132"/>
                <a:chExt cx="735" cy="1060"/>
              </a:xfrm>
            </p:grpSpPr>
            <p:grpSp>
              <p:nvGrpSpPr>
                <p:cNvPr id="10" name="Group 59"/>
                <p:cNvGrpSpPr>
                  <a:grpSpLocks/>
                </p:cNvGrpSpPr>
                <p:nvPr/>
              </p:nvGrpSpPr>
              <p:grpSpPr bwMode="auto">
                <a:xfrm>
                  <a:off x="2787" y="1359"/>
                  <a:ext cx="207" cy="591"/>
                  <a:chOff x="2787" y="1359"/>
                  <a:chExt cx="207" cy="591"/>
                </a:xfrm>
              </p:grpSpPr>
              <p:sp>
                <p:nvSpPr>
                  <p:cNvPr id="10282" name="Line 60"/>
                  <p:cNvSpPr>
                    <a:spLocks noChangeShapeType="1"/>
                  </p:cNvSpPr>
                  <p:nvPr/>
                </p:nvSpPr>
                <p:spPr bwMode="auto">
                  <a:xfrm>
                    <a:off x="2787" y="1500"/>
                    <a:ext cx="0" cy="303"/>
                  </a:xfrm>
                  <a:prstGeom prst="line">
                    <a:avLst/>
                  </a:prstGeom>
                  <a:noFill/>
                  <a:ln w="28575">
                    <a:solidFill>
                      <a:schemeClr val="tx1"/>
                    </a:solidFill>
                    <a:round/>
                    <a:headEnd/>
                    <a:tailEnd/>
                  </a:ln>
                </p:spPr>
                <p:txBody>
                  <a:bodyPr wrap="none" anchor="ctr"/>
                  <a:lstStyle/>
                  <a:p>
                    <a:endParaRPr lang="zh-CN" altLang="en-US" b="1"/>
                  </a:p>
                </p:txBody>
              </p:sp>
              <p:sp>
                <p:nvSpPr>
                  <p:cNvPr id="10283" name="Line 61"/>
                  <p:cNvSpPr>
                    <a:spLocks noChangeShapeType="1"/>
                  </p:cNvSpPr>
                  <p:nvPr/>
                </p:nvSpPr>
                <p:spPr bwMode="auto">
                  <a:xfrm>
                    <a:off x="2865" y="1500"/>
                    <a:ext cx="0" cy="303"/>
                  </a:xfrm>
                  <a:prstGeom prst="line">
                    <a:avLst/>
                  </a:prstGeom>
                  <a:noFill/>
                  <a:ln w="28575">
                    <a:solidFill>
                      <a:schemeClr val="tx1"/>
                    </a:solidFill>
                    <a:round/>
                    <a:headEnd/>
                    <a:tailEnd/>
                  </a:ln>
                </p:spPr>
                <p:txBody>
                  <a:bodyPr wrap="none" anchor="ctr"/>
                  <a:lstStyle/>
                  <a:p>
                    <a:endParaRPr lang="zh-CN" altLang="en-US" b="1"/>
                  </a:p>
                </p:txBody>
              </p:sp>
              <p:sp>
                <p:nvSpPr>
                  <p:cNvPr id="10284" name="Line 62"/>
                  <p:cNvSpPr>
                    <a:spLocks noChangeShapeType="1"/>
                  </p:cNvSpPr>
                  <p:nvPr/>
                </p:nvSpPr>
                <p:spPr bwMode="auto">
                  <a:xfrm>
                    <a:off x="2865" y="1794"/>
                    <a:ext cx="129" cy="0"/>
                  </a:xfrm>
                  <a:prstGeom prst="line">
                    <a:avLst/>
                  </a:prstGeom>
                  <a:noFill/>
                  <a:ln w="28575">
                    <a:solidFill>
                      <a:schemeClr val="tx1"/>
                    </a:solidFill>
                    <a:round/>
                    <a:headEnd/>
                    <a:tailEnd/>
                  </a:ln>
                </p:spPr>
                <p:txBody>
                  <a:bodyPr wrap="none" anchor="ctr"/>
                  <a:lstStyle/>
                  <a:p>
                    <a:endParaRPr lang="zh-CN" altLang="en-US" b="1"/>
                  </a:p>
                </p:txBody>
              </p:sp>
              <p:sp>
                <p:nvSpPr>
                  <p:cNvPr id="10285" name="Line 63"/>
                  <p:cNvSpPr>
                    <a:spLocks noChangeShapeType="1"/>
                  </p:cNvSpPr>
                  <p:nvPr/>
                </p:nvSpPr>
                <p:spPr bwMode="auto">
                  <a:xfrm>
                    <a:off x="2865" y="1509"/>
                    <a:ext cx="129" cy="0"/>
                  </a:xfrm>
                  <a:prstGeom prst="line">
                    <a:avLst/>
                  </a:prstGeom>
                  <a:noFill/>
                  <a:ln w="28575">
                    <a:solidFill>
                      <a:schemeClr val="tx1"/>
                    </a:solidFill>
                    <a:round/>
                    <a:headEnd/>
                    <a:tailEnd/>
                  </a:ln>
                </p:spPr>
                <p:txBody>
                  <a:bodyPr wrap="none" anchor="ctr"/>
                  <a:lstStyle/>
                  <a:p>
                    <a:endParaRPr lang="zh-CN" altLang="en-US" b="1"/>
                  </a:p>
                </p:txBody>
              </p:sp>
              <p:sp>
                <p:nvSpPr>
                  <p:cNvPr id="10286" name="Line 64"/>
                  <p:cNvSpPr>
                    <a:spLocks noChangeShapeType="1"/>
                  </p:cNvSpPr>
                  <p:nvPr/>
                </p:nvSpPr>
                <p:spPr bwMode="auto">
                  <a:xfrm>
                    <a:off x="2985" y="1791"/>
                    <a:ext cx="0" cy="159"/>
                  </a:xfrm>
                  <a:prstGeom prst="line">
                    <a:avLst/>
                  </a:prstGeom>
                  <a:noFill/>
                  <a:ln w="28575">
                    <a:solidFill>
                      <a:schemeClr val="tx1"/>
                    </a:solidFill>
                    <a:round/>
                    <a:headEnd/>
                    <a:tailEnd/>
                  </a:ln>
                </p:spPr>
                <p:txBody>
                  <a:bodyPr wrap="none" anchor="ctr"/>
                  <a:lstStyle/>
                  <a:p>
                    <a:endParaRPr lang="zh-CN" altLang="en-US" b="1"/>
                  </a:p>
                </p:txBody>
              </p:sp>
              <p:sp>
                <p:nvSpPr>
                  <p:cNvPr id="10287" name="Line 65"/>
                  <p:cNvSpPr>
                    <a:spLocks noChangeShapeType="1"/>
                  </p:cNvSpPr>
                  <p:nvPr/>
                </p:nvSpPr>
                <p:spPr bwMode="auto">
                  <a:xfrm>
                    <a:off x="2985" y="1359"/>
                    <a:ext cx="0" cy="159"/>
                  </a:xfrm>
                  <a:prstGeom prst="line">
                    <a:avLst/>
                  </a:prstGeom>
                  <a:noFill/>
                  <a:ln w="28575">
                    <a:solidFill>
                      <a:schemeClr val="tx1"/>
                    </a:solidFill>
                    <a:round/>
                    <a:headEnd/>
                    <a:tailEnd/>
                  </a:ln>
                </p:spPr>
                <p:txBody>
                  <a:bodyPr wrap="none" anchor="ctr"/>
                  <a:lstStyle/>
                  <a:p>
                    <a:endParaRPr lang="zh-CN" altLang="en-US" b="1"/>
                  </a:p>
                </p:txBody>
              </p:sp>
            </p:grpSp>
            <p:sp>
              <p:nvSpPr>
                <p:cNvPr id="10278" name="Line 66"/>
                <p:cNvSpPr>
                  <a:spLocks noChangeShapeType="1"/>
                </p:cNvSpPr>
                <p:nvPr/>
              </p:nvSpPr>
              <p:spPr bwMode="auto">
                <a:xfrm flipH="1">
                  <a:off x="2598" y="1656"/>
                  <a:ext cx="189" cy="0"/>
                </a:xfrm>
                <a:prstGeom prst="line">
                  <a:avLst/>
                </a:prstGeom>
                <a:noFill/>
                <a:ln w="28575">
                  <a:solidFill>
                    <a:schemeClr val="tx1"/>
                  </a:solidFill>
                  <a:round/>
                  <a:headEnd/>
                  <a:tailEnd/>
                </a:ln>
              </p:spPr>
              <p:txBody>
                <a:bodyPr wrap="none" anchor="ctr"/>
                <a:lstStyle/>
                <a:p>
                  <a:endParaRPr lang="zh-CN" altLang="en-US" b="1"/>
                </a:p>
              </p:txBody>
            </p:sp>
            <p:sp>
              <p:nvSpPr>
                <p:cNvPr id="10279" name="Text Box 67"/>
                <p:cNvSpPr txBox="1">
                  <a:spLocks noChangeArrowheads="1"/>
                </p:cNvSpPr>
                <p:nvPr/>
              </p:nvSpPr>
              <p:spPr bwMode="auto">
                <a:xfrm>
                  <a:off x="2378" y="1528"/>
                  <a:ext cx="257" cy="214"/>
                </a:xfrm>
                <a:prstGeom prst="rect">
                  <a:avLst/>
                </a:prstGeom>
                <a:noFill/>
                <a:ln w="12700">
                  <a:noFill/>
                  <a:miter lim="800000"/>
                  <a:headEnd/>
                  <a:tailEnd/>
                </a:ln>
              </p:spPr>
              <p:txBody>
                <a:bodyPr wrap="none">
                  <a:spAutoFit/>
                </a:bodyPr>
                <a:lstStyle/>
                <a:p>
                  <a:pPr eaLnBrk="0" hangingPunct="0"/>
                  <a:r>
                    <a:rPr lang="en-US" altLang="zh-CN" sz="2000" b="1">
                      <a:latin typeface="Times" pitchFamily="1" charset="0"/>
                      <a:ea typeface="宋体" charset="-122"/>
                    </a:rPr>
                    <a:t>G</a:t>
                  </a:r>
                  <a:endParaRPr lang="en-US" altLang="zh-CN" sz="1800" b="1">
                    <a:latin typeface="Times" pitchFamily="1" charset="0"/>
                    <a:ea typeface="宋体" charset="-122"/>
                  </a:endParaRPr>
                </a:p>
              </p:txBody>
            </p:sp>
            <p:sp>
              <p:nvSpPr>
                <p:cNvPr id="10280" name="Text Box 68"/>
                <p:cNvSpPr txBox="1">
                  <a:spLocks noChangeArrowheads="1"/>
                </p:cNvSpPr>
                <p:nvPr/>
              </p:nvSpPr>
              <p:spPr bwMode="auto">
                <a:xfrm>
                  <a:off x="2864" y="1132"/>
                  <a:ext cx="249" cy="214"/>
                </a:xfrm>
                <a:prstGeom prst="rect">
                  <a:avLst/>
                </a:prstGeom>
                <a:noFill/>
                <a:ln w="12700">
                  <a:noFill/>
                  <a:miter lim="800000"/>
                  <a:headEnd/>
                  <a:tailEnd/>
                </a:ln>
              </p:spPr>
              <p:txBody>
                <a:bodyPr wrap="none">
                  <a:spAutoFit/>
                </a:bodyPr>
                <a:lstStyle/>
                <a:p>
                  <a:pPr eaLnBrk="0" hangingPunct="0"/>
                  <a:r>
                    <a:rPr lang="en-US" altLang="zh-CN" sz="2000" b="1">
                      <a:latin typeface="Times" pitchFamily="1" charset="0"/>
                      <a:ea typeface="宋体" charset="-122"/>
                    </a:rPr>
                    <a:t>D</a:t>
                  </a:r>
                  <a:endParaRPr lang="en-US" altLang="zh-CN" sz="1800" b="1">
                    <a:latin typeface="Times" pitchFamily="1" charset="0"/>
                    <a:ea typeface="宋体" charset="-122"/>
                  </a:endParaRPr>
                </a:p>
              </p:txBody>
            </p:sp>
            <p:sp>
              <p:nvSpPr>
                <p:cNvPr id="10281" name="Text Box 69"/>
                <p:cNvSpPr txBox="1">
                  <a:spLocks noChangeArrowheads="1"/>
                </p:cNvSpPr>
                <p:nvPr/>
              </p:nvSpPr>
              <p:spPr bwMode="auto">
                <a:xfrm>
                  <a:off x="2866" y="1978"/>
                  <a:ext cx="225" cy="214"/>
                </a:xfrm>
                <a:prstGeom prst="rect">
                  <a:avLst/>
                </a:prstGeom>
                <a:noFill/>
                <a:ln w="12700">
                  <a:noFill/>
                  <a:miter lim="800000"/>
                  <a:headEnd/>
                  <a:tailEnd/>
                </a:ln>
              </p:spPr>
              <p:txBody>
                <a:bodyPr wrap="none">
                  <a:spAutoFit/>
                </a:bodyPr>
                <a:lstStyle/>
                <a:p>
                  <a:pPr eaLnBrk="0" hangingPunct="0"/>
                  <a:r>
                    <a:rPr lang="en-US" altLang="zh-CN" sz="2000" b="1">
                      <a:latin typeface="Times" pitchFamily="1" charset="0"/>
                      <a:ea typeface="宋体" charset="-122"/>
                    </a:rPr>
                    <a:t>S</a:t>
                  </a:r>
                  <a:endParaRPr lang="en-US" altLang="zh-CN" sz="1800" b="1">
                    <a:latin typeface="Times" pitchFamily="1" charset="0"/>
                    <a:ea typeface="宋体" charset="-122"/>
                  </a:endParaRPr>
                </a:p>
              </p:txBody>
            </p:sp>
          </p:grpSp>
          <p:grpSp>
            <p:nvGrpSpPr>
              <p:cNvPr id="11" name="Group 70"/>
              <p:cNvGrpSpPr>
                <a:grpSpLocks/>
              </p:cNvGrpSpPr>
              <p:nvPr/>
            </p:nvGrpSpPr>
            <p:grpSpPr bwMode="auto">
              <a:xfrm>
                <a:off x="4238" y="1625"/>
                <a:ext cx="339" cy="252"/>
                <a:chOff x="3198" y="1647"/>
                <a:chExt cx="339" cy="252"/>
              </a:xfrm>
            </p:grpSpPr>
            <p:sp>
              <p:nvSpPr>
                <p:cNvPr id="10271" name="Line 71"/>
                <p:cNvSpPr>
                  <a:spLocks noChangeShapeType="1"/>
                </p:cNvSpPr>
                <p:nvPr/>
              </p:nvSpPr>
              <p:spPr bwMode="auto">
                <a:xfrm>
                  <a:off x="3198" y="1656"/>
                  <a:ext cx="291" cy="0"/>
                </a:xfrm>
                <a:prstGeom prst="line">
                  <a:avLst/>
                </a:prstGeom>
                <a:noFill/>
                <a:ln w="28575">
                  <a:solidFill>
                    <a:schemeClr val="tx1"/>
                  </a:solidFill>
                  <a:round/>
                  <a:headEnd/>
                  <a:tailEnd/>
                </a:ln>
              </p:spPr>
              <p:txBody>
                <a:bodyPr wrap="none" anchor="ctr"/>
                <a:lstStyle/>
                <a:p>
                  <a:endParaRPr lang="zh-CN" altLang="en-US" b="1"/>
                </a:p>
              </p:txBody>
            </p:sp>
            <p:sp>
              <p:nvSpPr>
                <p:cNvPr id="10272" name="Line 72"/>
                <p:cNvSpPr>
                  <a:spLocks noChangeShapeType="1"/>
                </p:cNvSpPr>
                <p:nvPr/>
              </p:nvSpPr>
              <p:spPr bwMode="auto">
                <a:xfrm>
                  <a:off x="3426" y="1731"/>
                  <a:ext cx="111" cy="0"/>
                </a:xfrm>
                <a:prstGeom prst="line">
                  <a:avLst/>
                </a:prstGeom>
                <a:noFill/>
                <a:ln w="28575">
                  <a:solidFill>
                    <a:schemeClr val="tx1"/>
                  </a:solidFill>
                  <a:round/>
                  <a:headEnd/>
                  <a:tailEnd/>
                </a:ln>
              </p:spPr>
              <p:txBody>
                <a:bodyPr wrap="none" anchor="ctr"/>
                <a:lstStyle/>
                <a:p>
                  <a:endParaRPr lang="zh-CN" altLang="en-US" b="1"/>
                </a:p>
              </p:txBody>
            </p:sp>
            <p:sp>
              <p:nvSpPr>
                <p:cNvPr id="10273" name="Line 73"/>
                <p:cNvSpPr>
                  <a:spLocks noChangeShapeType="1"/>
                </p:cNvSpPr>
                <p:nvPr/>
              </p:nvSpPr>
              <p:spPr bwMode="auto">
                <a:xfrm>
                  <a:off x="3426" y="1770"/>
                  <a:ext cx="111" cy="0"/>
                </a:xfrm>
                <a:prstGeom prst="line">
                  <a:avLst/>
                </a:prstGeom>
                <a:noFill/>
                <a:ln w="28575">
                  <a:solidFill>
                    <a:schemeClr val="tx1"/>
                  </a:solidFill>
                  <a:round/>
                  <a:headEnd/>
                  <a:tailEnd/>
                </a:ln>
              </p:spPr>
              <p:txBody>
                <a:bodyPr wrap="none" anchor="ctr"/>
                <a:lstStyle/>
                <a:p>
                  <a:endParaRPr lang="zh-CN" altLang="en-US" b="1"/>
                </a:p>
              </p:txBody>
            </p:sp>
            <p:sp>
              <p:nvSpPr>
                <p:cNvPr id="10274" name="AutoShape 74"/>
                <p:cNvSpPr>
                  <a:spLocks noChangeArrowheads="1"/>
                </p:cNvSpPr>
                <p:nvPr/>
              </p:nvSpPr>
              <p:spPr bwMode="auto">
                <a:xfrm flipV="1">
                  <a:off x="3456" y="1851"/>
                  <a:ext cx="48" cy="48"/>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b="1">
                    <a:ea typeface="宋体" charset="-122"/>
                  </a:endParaRPr>
                </a:p>
              </p:txBody>
            </p:sp>
            <p:sp>
              <p:nvSpPr>
                <p:cNvPr id="10275" name="Line 75"/>
                <p:cNvSpPr>
                  <a:spLocks noChangeShapeType="1"/>
                </p:cNvSpPr>
                <p:nvPr/>
              </p:nvSpPr>
              <p:spPr bwMode="auto">
                <a:xfrm>
                  <a:off x="3480" y="1647"/>
                  <a:ext cx="0" cy="81"/>
                </a:xfrm>
                <a:prstGeom prst="line">
                  <a:avLst/>
                </a:prstGeom>
                <a:noFill/>
                <a:ln w="28575">
                  <a:solidFill>
                    <a:schemeClr val="tx1"/>
                  </a:solidFill>
                  <a:round/>
                  <a:headEnd/>
                  <a:tailEnd/>
                </a:ln>
              </p:spPr>
              <p:txBody>
                <a:bodyPr wrap="none" anchor="ctr"/>
                <a:lstStyle/>
                <a:p>
                  <a:endParaRPr lang="zh-CN" altLang="en-US" b="1"/>
                </a:p>
              </p:txBody>
            </p:sp>
            <p:sp>
              <p:nvSpPr>
                <p:cNvPr id="10276" name="Line 76"/>
                <p:cNvSpPr>
                  <a:spLocks noChangeShapeType="1"/>
                </p:cNvSpPr>
                <p:nvPr/>
              </p:nvSpPr>
              <p:spPr bwMode="auto">
                <a:xfrm>
                  <a:off x="3480" y="1773"/>
                  <a:ext cx="0" cy="81"/>
                </a:xfrm>
                <a:prstGeom prst="line">
                  <a:avLst/>
                </a:prstGeom>
                <a:noFill/>
                <a:ln w="28575">
                  <a:solidFill>
                    <a:schemeClr val="tx1"/>
                  </a:solidFill>
                  <a:round/>
                  <a:headEnd/>
                  <a:tailEnd/>
                </a:ln>
              </p:spPr>
              <p:txBody>
                <a:bodyPr wrap="none" anchor="ctr"/>
                <a:lstStyle/>
                <a:p>
                  <a:endParaRPr lang="zh-CN" altLang="en-US" b="1"/>
                </a:p>
              </p:txBody>
            </p:sp>
          </p:grpSp>
          <p:grpSp>
            <p:nvGrpSpPr>
              <p:cNvPr id="12" name="Group 77"/>
              <p:cNvGrpSpPr>
                <a:grpSpLocks/>
              </p:cNvGrpSpPr>
              <p:nvPr/>
            </p:nvGrpSpPr>
            <p:grpSpPr bwMode="auto">
              <a:xfrm>
                <a:off x="4805" y="1412"/>
                <a:ext cx="162" cy="548"/>
                <a:chOff x="4245" y="1539"/>
                <a:chExt cx="162" cy="548"/>
              </a:xfrm>
            </p:grpSpPr>
            <p:sp>
              <p:nvSpPr>
                <p:cNvPr id="10266" name="Line 78"/>
                <p:cNvSpPr>
                  <a:spLocks noChangeShapeType="1"/>
                </p:cNvSpPr>
                <p:nvPr/>
              </p:nvSpPr>
              <p:spPr bwMode="auto">
                <a:xfrm>
                  <a:off x="4266" y="1539"/>
                  <a:ext cx="3" cy="141"/>
                </a:xfrm>
                <a:prstGeom prst="line">
                  <a:avLst/>
                </a:prstGeom>
                <a:noFill/>
                <a:ln w="28575">
                  <a:solidFill>
                    <a:schemeClr val="tx1"/>
                  </a:solidFill>
                  <a:round/>
                  <a:headEnd/>
                  <a:tailEnd/>
                </a:ln>
              </p:spPr>
              <p:txBody>
                <a:bodyPr wrap="none" anchor="ctr"/>
                <a:lstStyle/>
                <a:p>
                  <a:endParaRPr lang="zh-CN" altLang="en-US" b="1"/>
                </a:p>
              </p:txBody>
            </p:sp>
            <p:sp>
              <p:nvSpPr>
                <p:cNvPr id="10267" name="Oval 79"/>
                <p:cNvSpPr>
                  <a:spLocks noChangeArrowheads="1"/>
                </p:cNvSpPr>
                <p:nvPr/>
              </p:nvSpPr>
              <p:spPr bwMode="auto">
                <a:xfrm>
                  <a:off x="4245" y="1671"/>
                  <a:ext cx="47" cy="47"/>
                </a:xfrm>
                <a:prstGeom prst="ellipse">
                  <a:avLst/>
                </a:prstGeom>
                <a:solidFill>
                  <a:schemeClr val="tx1"/>
                </a:solidFill>
                <a:ln w="12700">
                  <a:solidFill>
                    <a:schemeClr val="tx1"/>
                  </a:solidFill>
                  <a:round/>
                  <a:headEnd/>
                  <a:tailEnd/>
                </a:ln>
              </p:spPr>
              <p:txBody>
                <a:bodyPr wrap="none" anchor="ctr"/>
                <a:lstStyle/>
                <a:p>
                  <a:endParaRPr lang="zh-CN" altLang="en-US" b="1">
                    <a:ea typeface="宋体" charset="-122"/>
                  </a:endParaRPr>
                </a:p>
              </p:txBody>
            </p:sp>
            <p:sp>
              <p:nvSpPr>
                <p:cNvPr id="10268" name="Line 80"/>
                <p:cNvSpPr>
                  <a:spLocks noChangeShapeType="1"/>
                </p:cNvSpPr>
                <p:nvPr/>
              </p:nvSpPr>
              <p:spPr bwMode="auto">
                <a:xfrm flipV="1">
                  <a:off x="4269" y="1958"/>
                  <a:ext cx="0" cy="129"/>
                </a:xfrm>
                <a:prstGeom prst="line">
                  <a:avLst/>
                </a:prstGeom>
                <a:noFill/>
                <a:ln w="28575">
                  <a:solidFill>
                    <a:schemeClr val="tx1"/>
                  </a:solidFill>
                  <a:round/>
                  <a:headEnd/>
                  <a:tailEnd/>
                </a:ln>
              </p:spPr>
              <p:txBody>
                <a:bodyPr wrap="none" anchor="ctr"/>
                <a:lstStyle/>
                <a:p>
                  <a:endParaRPr lang="zh-CN" altLang="en-US" b="1"/>
                </a:p>
              </p:txBody>
            </p:sp>
            <p:sp>
              <p:nvSpPr>
                <p:cNvPr id="10269" name="Oval 81"/>
                <p:cNvSpPr>
                  <a:spLocks noChangeArrowheads="1"/>
                </p:cNvSpPr>
                <p:nvPr/>
              </p:nvSpPr>
              <p:spPr bwMode="auto">
                <a:xfrm flipV="1">
                  <a:off x="4245" y="1920"/>
                  <a:ext cx="47" cy="47"/>
                </a:xfrm>
                <a:prstGeom prst="ellipse">
                  <a:avLst/>
                </a:prstGeom>
                <a:solidFill>
                  <a:schemeClr val="tx1"/>
                </a:solidFill>
                <a:ln w="12700">
                  <a:solidFill>
                    <a:schemeClr val="tx1"/>
                  </a:solidFill>
                  <a:round/>
                  <a:headEnd/>
                  <a:tailEnd/>
                </a:ln>
              </p:spPr>
              <p:txBody>
                <a:bodyPr wrap="none" anchor="ctr"/>
                <a:lstStyle/>
                <a:p>
                  <a:endParaRPr lang="zh-CN" altLang="en-US" b="1">
                    <a:ea typeface="宋体" charset="-122"/>
                  </a:endParaRPr>
                </a:p>
              </p:txBody>
            </p:sp>
            <p:sp>
              <p:nvSpPr>
                <p:cNvPr id="10270" name="Line 82"/>
                <p:cNvSpPr>
                  <a:spLocks noChangeShapeType="1"/>
                </p:cNvSpPr>
                <p:nvPr/>
              </p:nvSpPr>
              <p:spPr bwMode="auto">
                <a:xfrm flipV="1">
                  <a:off x="4269" y="1725"/>
                  <a:ext cx="138" cy="219"/>
                </a:xfrm>
                <a:prstGeom prst="line">
                  <a:avLst/>
                </a:prstGeom>
                <a:noFill/>
                <a:ln w="28575">
                  <a:solidFill>
                    <a:schemeClr val="tx1"/>
                  </a:solidFill>
                  <a:round/>
                  <a:headEnd/>
                  <a:tailEnd type="triangle" w="med" len="med"/>
                </a:ln>
              </p:spPr>
              <p:txBody>
                <a:bodyPr wrap="none" anchor="ctr"/>
                <a:lstStyle/>
                <a:p>
                  <a:endParaRPr lang="zh-CN" altLang="en-US" b="1"/>
                </a:p>
              </p:txBody>
            </p:sp>
          </p:grpSp>
          <p:sp>
            <p:nvSpPr>
              <p:cNvPr id="10262" name="Text Box 83"/>
              <p:cNvSpPr txBox="1">
                <a:spLocks noChangeArrowheads="1"/>
              </p:cNvSpPr>
              <p:nvPr/>
            </p:nvSpPr>
            <p:spPr bwMode="auto">
              <a:xfrm>
                <a:off x="4023" y="1497"/>
                <a:ext cx="257" cy="214"/>
              </a:xfrm>
              <a:prstGeom prst="rect">
                <a:avLst/>
              </a:prstGeom>
              <a:noFill/>
              <a:ln w="12700">
                <a:noFill/>
                <a:miter lim="800000"/>
                <a:headEnd/>
                <a:tailEnd/>
              </a:ln>
            </p:spPr>
            <p:txBody>
              <a:bodyPr wrap="none">
                <a:spAutoFit/>
              </a:bodyPr>
              <a:lstStyle/>
              <a:p>
                <a:pPr eaLnBrk="0" hangingPunct="0"/>
                <a:r>
                  <a:rPr lang="en-US" altLang="zh-CN" sz="2000" b="1">
                    <a:latin typeface="Times" pitchFamily="1" charset="0"/>
                    <a:ea typeface="宋体" charset="-122"/>
                  </a:rPr>
                  <a:t>G</a:t>
                </a:r>
                <a:endParaRPr lang="en-US" altLang="zh-CN" sz="1800" b="1">
                  <a:latin typeface="Times" pitchFamily="1" charset="0"/>
                  <a:ea typeface="宋体" charset="-122"/>
                </a:endParaRPr>
              </a:p>
            </p:txBody>
          </p:sp>
          <p:sp>
            <p:nvSpPr>
              <p:cNvPr id="10263" name="Text Box 84"/>
              <p:cNvSpPr txBox="1">
                <a:spLocks noChangeArrowheads="1"/>
              </p:cNvSpPr>
              <p:nvPr/>
            </p:nvSpPr>
            <p:spPr bwMode="auto">
              <a:xfrm>
                <a:off x="4723" y="1925"/>
                <a:ext cx="225" cy="214"/>
              </a:xfrm>
              <a:prstGeom prst="rect">
                <a:avLst/>
              </a:prstGeom>
              <a:noFill/>
              <a:ln w="12700">
                <a:noFill/>
                <a:miter lim="800000"/>
                <a:headEnd/>
                <a:tailEnd/>
              </a:ln>
            </p:spPr>
            <p:txBody>
              <a:bodyPr wrap="none">
                <a:spAutoFit/>
              </a:bodyPr>
              <a:lstStyle/>
              <a:p>
                <a:pPr eaLnBrk="0" hangingPunct="0"/>
                <a:r>
                  <a:rPr lang="en-US" altLang="zh-CN" sz="2000" b="1">
                    <a:latin typeface="Times" pitchFamily="1" charset="0"/>
                    <a:ea typeface="宋体" charset="-122"/>
                  </a:rPr>
                  <a:t>S</a:t>
                </a:r>
                <a:endParaRPr lang="en-US" altLang="zh-CN" sz="1800" b="1">
                  <a:latin typeface="Times" pitchFamily="1" charset="0"/>
                  <a:ea typeface="宋体" charset="-122"/>
                </a:endParaRPr>
              </a:p>
            </p:txBody>
          </p:sp>
          <p:sp>
            <p:nvSpPr>
              <p:cNvPr id="10264" name="Text Box 85"/>
              <p:cNvSpPr txBox="1">
                <a:spLocks noChangeArrowheads="1"/>
              </p:cNvSpPr>
              <p:nvPr/>
            </p:nvSpPr>
            <p:spPr bwMode="auto">
              <a:xfrm>
                <a:off x="4699" y="1194"/>
                <a:ext cx="249" cy="214"/>
              </a:xfrm>
              <a:prstGeom prst="rect">
                <a:avLst/>
              </a:prstGeom>
              <a:noFill/>
              <a:ln w="12700">
                <a:noFill/>
                <a:miter lim="800000"/>
                <a:headEnd/>
                <a:tailEnd/>
              </a:ln>
            </p:spPr>
            <p:txBody>
              <a:bodyPr wrap="none">
                <a:spAutoFit/>
              </a:bodyPr>
              <a:lstStyle/>
              <a:p>
                <a:pPr eaLnBrk="0" hangingPunct="0"/>
                <a:r>
                  <a:rPr lang="en-US" altLang="zh-CN" sz="2000" b="1">
                    <a:latin typeface="Times" pitchFamily="1" charset="0"/>
                    <a:ea typeface="宋体" charset="-122"/>
                  </a:rPr>
                  <a:t>D</a:t>
                </a:r>
                <a:endParaRPr lang="en-US" altLang="zh-CN" sz="1800" b="1">
                  <a:latin typeface="Times" pitchFamily="1" charset="0"/>
                  <a:ea typeface="宋体" charset="-122"/>
                </a:endParaRPr>
              </a:p>
            </p:txBody>
          </p:sp>
          <p:sp>
            <p:nvSpPr>
              <p:cNvPr id="10265" name="AutoShape 86"/>
              <p:cNvSpPr>
                <a:spLocks noChangeArrowheads="1"/>
              </p:cNvSpPr>
              <p:nvPr/>
            </p:nvSpPr>
            <p:spPr bwMode="auto">
              <a:xfrm>
                <a:off x="3552" y="1520"/>
                <a:ext cx="359" cy="218"/>
              </a:xfrm>
              <a:prstGeom prst="rightArrow">
                <a:avLst>
                  <a:gd name="adj1" fmla="val 50000"/>
                  <a:gd name="adj2" fmla="val 41170"/>
                </a:avLst>
              </a:prstGeom>
              <a:solidFill>
                <a:schemeClr val="accent1"/>
              </a:solidFill>
              <a:ln w="12700">
                <a:solidFill>
                  <a:schemeClr val="tx1"/>
                </a:solidFill>
                <a:miter lim="800000"/>
                <a:headEnd/>
                <a:tailEnd/>
              </a:ln>
            </p:spPr>
            <p:txBody>
              <a:bodyPr wrap="none" anchor="ctr"/>
              <a:lstStyle/>
              <a:p>
                <a:endParaRPr lang="zh-CN" altLang="en-US" b="1">
                  <a:ea typeface="宋体" charset="-122"/>
                </a:endParaRPr>
              </a:p>
            </p:txBody>
          </p:sp>
        </p:grpSp>
      </p:grpSp>
    </p:spTree>
    <p:extLst>
      <p:ext uri="{BB962C8B-B14F-4D97-AF65-F5344CB8AC3E}">
        <p14:creationId xmlns:p14="http://schemas.microsoft.com/office/powerpoint/2010/main" val="2888388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zh-CN" smtClean="0">
                <a:ea typeface="宋体" panose="02010600030101010101" pitchFamily="2" charset="-122"/>
              </a:rPr>
              <a:t>LDR (</a:t>
            </a:r>
            <a:r>
              <a:rPr lang="zh-CN" altLang="en-US" smtClean="0">
                <a:ea typeface="宋体" panose="02010600030101010101" pitchFamily="2" charset="-122"/>
              </a:rPr>
              <a:t>基址偏移寻址模式</a:t>
            </a:r>
            <a:r>
              <a:rPr lang="en-US" altLang="zh-CN" smtClean="0">
                <a:ea typeface="宋体" panose="02010600030101010101" pitchFamily="2" charset="-122"/>
              </a:rPr>
              <a:t>)</a:t>
            </a:r>
          </a:p>
        </p:txBody>
      </p:sp>
      <p:pic>
        <p:nvPicPr>
          <p:cNvPr id="23556" name="Picture 11" descr="C:\Documents and Settings\gbyrd\My Documents\ece206\mh-slides\e2\ch05-figures\ch05-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98588"/>
            <a:ext cx="74596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12" descr="C:\Documents and Settings\gbyrd\My Documents\ece206\mh-slides\e2\ch05-figures\ch05-18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59025"/>
            <a:ext cx="7431088"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3535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smtClean="0">
                <a:ea typeface="宋体" panose="02010600030101010101" pitchFamily="2" charset="-122"/>
              </a:rPr>
              <a:t>STR (</a:t>
            </a:r>
            <a:r>
              <a:rPr lang="zh-CN" altLang="en-US" smtClean="0">
                <a:ea typeface="宋体" panose="02010600030101010101" pitchFamily="2" charset="-122"/>
              </a:rPr>
              <a:t>基址偏移寻址模式</a:t>
            </a:r>
            <a:r>
              <a:rPr lang="en-US" altLang="zh-CN" smtClean="0">
                <a:ea typeface="宋体" panose="02010600030101010101" pitchFamily="2" charset="-122"/>
              </a:rPr>
              <a:t>)</a:t>
            </a:r>
          </a:p>
        </p:txBody>
      </p:sp>
      <p:pic>
        <p:nvPicPr>
          <p:cNvPr id="24580" name="Picture 11" descr="C:\Documents and Settings\gbyrd\My Documents\ece206\mh-slides\e2\ch05-figures\ch05-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30338"/>
            <a:ext cx="74596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2" descr="C:\Documents and Settings\gbyrd\My Documents\ece206\mh-slides\e2\ch05-figures\ch05-19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41116"/>
            <a:ext cx="7431088"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8681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lstStyle/>
          <a:p>
            <a:pPr>
              <a:lnSpc>
                <a:spcPct val="90000"/>
              </a:lnSpc>
            </a:pPr>
            <a:r>
              <a:rPr lang="zh-CN" altLang="en-US" sz="2800" dirty="0" smtClean="0">
                <a:latin typeface="+mn-ea"/>
              </a:rPr>
              <a:t>计算操作数的有效地址，存放到寄存器</a:t>
            </a:r>
            <a:endParaRPr lang="en-US" altLang="zh-CN" sz="2800" dirty="0" smtClean="0">
              <a:latin typeface="+mn-ea"/>
            </a:endParaRPr>
          </a:p>
          <a:p>
            <a:pPr lvl="1">
              <a:lnSpc>
                <a:spcPct val="90000"/>
              </a:lnSpc>
            </a:pPr>
            <a:r>
              <a:rPr lang="en-US" altLang="zh-CN" sz="2800" dirty="0" smtClean="0">
                <a:solidFill>
                  <a:srgbClr val="CE0000"/>
                </a:solidFill>
                <a:latin typeface="+mn-ea"/>
              </a:rPr>
              <a:t>LEA:</a:t>
            </a:r>
            <a:r>
              <a:rPr lang="en-US" altLang="zh-CN" sz="2800" dirty="0" smtClean="0">
                <a:latin typeface="+mn-ea"/>
              </a:rPr>
              <a:t> </a:t>
            </a:r>
            <a:r>
              <a:rPr lang="zh-CN" altLang="en-US" sz="2800" dirty="0" smtClean="0">
                <a:latin typeface="+mn-ea"/>
              </a:rPr>
              <a:t>用立即数的方式给出操作数相对</a:t>
            </a:r>
            <a:r>
              <a:rPr lang="en-US" altLang="zh-CN" sz="2800" dirty="0" smtClean="0">
                <a:latin typeface="+mn-ea"/>
              </a:rPr>
              <a:t>PC</a:t>
            </a:r>
            <a:r>
              <a:rPr lang="zh-CN" altLang="en-US" sz="2800" dirty="0" smtClean="0">
                <a:latin typeface="+mn-ea"/>
              </a:rPr>
              <a:t>的偏移</a:t>
            </a:r>
            <a:r>
              <a:rPr lang="en-US" altLang="zh-CN" sz="2800" dirty="0" smtClean="0">
                <a:latin typeface="+mn-ea"/>
              </a:rPr>
              <a:t>(9bits)</a:t>
            </a:r>
          </a:p>
          <a:p>
            <a:pPr lvl="1">
              <a:lnSpc>
                <a:spcPct val="90000"/>
              </a:lnSpc>
            </a:pPr>
            <a:r>
              <a:rPr lang="zh-CN" altLang="en-US" sz="2800" dirty="0" smtClean="0">
                <a:latin typeface="+mn-ea"/>
              </a:rPr>
              <a:t>计算方法：</a:t>
            </a:r>
            <a:r>
              <a:rPr lang="en-US" altLang="zh-CN" sz="2800" dirty="0" err="1" smtClean="0">
                <a:latin typeface="+mn-ea"/>
              </a:rPr>
              <a:t>PC+offset</a:t>
            </a:r>
            <a:r>
              <a:rPr lang="en-US" altLang="zh-CN" sz="2800" dirty="0" smtClean="0">
                <a:latin typeface="+mn-ea"/>
              </a:rPr>
              <a:t> -&gt;</a:t>
            </a:r>
            <a:r>
              <a:rPr lang="zh-CN" altLang="en-US" sz="2800" dirty="0" smtClean="0">
                <a:latin typeface="+mn-ea"/>
              </a:rPr>
              <a:t>寄存器</a:t>
            </a:r>
            <a:endParaRPr lang="en-US" altLang="zh-CN" sz="2800" dirty="0" smtClean="0">
              <a:latin typeface="+mn-ea"/>
            </a:endParaRPr>
          </a:p>
          <a:p>
            <a:pPr lvl="1">
              <a:lnSpc>
                <a:spcPct val="90000"/>
              </a:lnSpc>
            </a:pPr>
            <a:r>
              <a:rPr lang="en-US" altLang="zh-CN" sz="2800" dirty="0" smtClean="0">
                <a:latin typeface="+mn-ea"/>
              </a:rPr>
              <a:t>LEA</a:t>
            </a:r>
            <a:r>
              <a:rPr lang="zh-CN" altLang="en-US" sz="2800" dirty="0" smtClean="0">
                <a:latin typeface="+mn-ea"/>
              </a:rPr>
              <a:t>指令不访问内存 </a:t>
            </a:r>
            <a:endParaRPr lang="en-US" altLang="zh-CN" sz="2800" dirty="0" smtClean="0">
              <a:latin typeface="+mn-ea"/>
            </a:endParaRPr>
          </a:p>
          <a:p>
            <a:endParaRPr lang="en-US" altLang="zh-CN" sz="2800" dirty="0" smtClean="0">
              <a:latin typeface="+mn-ea"/>
            </a:endParaRPr>
          </a:p>
          <a:p>
            <a:r>
              <a:rPr lang="en-US" altLang="zh-CN" sz="2800" dirty="0" smtClean="0">
                <a:latin typeface="+mn-ea"/>
              </a:rPr>
              <a:t>Note: </a:t>
            </a:r>
            <a:r>
              <a:rPr lang="zh-CN" altLang="en-US" sz="2800" dirty="0" smtClean="0">
                <a:latin typeface="+mn-ea"/>
              </a:rPr>
              <a:t>寄存器里面存放的是地址</a:t>
            </a:r>
            <a:r>
              <a:rPr lang="en-US" altLang="zh-CN" sz="2800" dirty="0" smtClean="0">
                <a:latin typeface="+mn-ea"/>
              </a:rPr>
              <a:t>, </a:t>
            </a:r>
            <a:r>
              <a:rPr lang="zh-CN" altLang="en-US" sz="2800" dirty="0" smtClean="0">
                <a:latin typeface="+mn-ea"/>
              </a:rPr>
              <a:t>而不是内存单元存放的数据。</a:t>
            </a:r>
            <a:endParaRPr lang="en-US" altLang="zh-CN" sz="2800" dirty="0" smtClean="0">
              <a:latin typeface="+mn-ea"/>
            </a:endParaRPr>
          </a:p>
          <a:p>
            <a:r>
              <a:rPr lang="zh-CN" altLang="en-US" sz="2800" dirty="0" smtClean="0">
                <a:latin typeface="+mn-ea"/>
              </a:rPr>
              <a:t>应用</a:t>
            </a:r>
            <a:r>
              <a:rPr lang="en-US" altLang="zh-CN" sz="2800" dirty="0" smtClean="0">
                <a:latin typeface="+mn-ea"/>
              </a:rPr>
              <a:t>: </a:t>
            </a:r>
            <a:r>
              <a:rPr lang="zh-CN" altLang="en-US" sz="2800" dirty="0" smtClean="0">
                <a:latin typeface="+mn-ea"/>
              </a:rPr>
              <a:t>访问连续的数据区域</a:t>
            </a:r>
            <a:r>
              <a:rPr lang="en-US" altLang="zh-CN" sz="2800" dirty="0" smtClean="0">
                <a:latin typeface="+mn-ea"/>
              </a:rPr>
              <a:t>,</a:t>
            </a:r>
            <a:r>
              <a:rPr lang="zh-CN" altLang="en-US" sz="2800" dirty="0" smtClean="0">
                <a:latin typeface="+mn-ea"/>
              </a:rPr>
              <a:t>用</a:t>
            </a:r>
            <a:r>
              <a:rPr lang="en-US" altLang="zh-CN" sz="2800" dirty="0" smtClean="0">
                <a:latin typeface="+mn-ea"/>
              </a:rPr>
              <a:t>LEA </a:t>
            </a:r>
            <a:r>
              <a:rPr lang="zh-CN" altLang="en-US" sz="2800" dirty="0" smtClean="0">
                <a:latin typeface="+mn-ea"/>
              </a:rPr>
              <a:t>指令得到数据区域的起始地址</a:t>
            </a:r>
            <a:r>
              <a:rPr lang="en-US" altLang="zh-CN" sz="2800" dirty="0" smtClean="0">
                <a:latin typeface="+mn-ea"/>
              </a:rPr>
              <a:t>,</a:t>
            </a:r>
            <a:r>
              <a:rPr lang="zh-CN" altLang="en-US" sz="2800" dirty="0" smtClean="0">
                <a:latin typeface="+mn-ea"/>
              </a:rPr>
              <a:t>然后用</a:t>
            </a:r>
            <a:r>
              <a:rPr lang="en-US" altLang="zh-CN" sz="2800" dirty="0" smtClean="0">
                <a:latin typeface="+mn-ea"/>
              </a:rPr>
              <a:t>LDR</a:t>
            </a:r>
            <a:r>
              <a:rPr lang="zh-CN" altLang="en-US" sz="2800" dirty="0" smtClean="0">
                <a:latin typeface="+mn-ea"/>
              </a:rPr>
              <a:t>指令访问</a:t>
            </a:r>
            <a:r>
              <a:rPr lang="en-US" altLang="zh-CN" sz="2800" dirty="0" smtClean="0">
                <a:latin typeface="+mn-ea"/>
              </a:rPr>
              <a:t>.</a:t>
            </a:r>
            <a:endParaRPr lang="en-US" altLang="zh-CN" dirty="0" smtClean="0">
              <a:latin typeface="+mn-ea"/>
            </a:endParaRPr>
          </a:p>
        </p:txBody>
      </p:sp>
      <p:sp>
        <p:nvSpPr>
          <p:cNvPr id="25603" name="Rectangle 2"/>
          <p:cNvSpPr>
            <a:spLocks noGrp="1" noChangeArrowheads="1"/>
          </p:cNvSpPr>
          <p:nvPr>
            <p:ph type="title"/>
          </p:nvPr>
        </p:nvSpPr>
        <p:spPr/>
        <p:txBody>
          <a:bodyPr>
            <a:normAutofit fontScale="90000"/>
          </a:bodyPr>
          <a:lstStyle/>
          <a:p>
            <a:r>
              <a:rPr lang="en-US" altLang="zh-CN" dirty="0" smtClean="0">
                <a:latin typeface="+mj-ea"/>
              </a:rPr>
              <a:t>LEA :Load Effective Address </a:t>
            </a:r>
            <a:r>
              <a:rPr lang="zh-CN" altLang="en-US" dirty="0" smtClean="0">
                <a:latin typeface="+mj-ea"/>
              </a:rPr>
              <a:t>计算有效地址</a:t>
            </a:r>
            <a:endParaRPr lang="en-US" altLang="zh-CN" dirty="0" smtClean="0">
              <a:latin typeface="+mj-ea"/>
            </a:endParaRPr>
          </a:p>
        </p:txBody>
      </p:sp>
    </p:spTree>
    <p:extLst>
      <p:ext uri="{BB962C8B-B14F-4D97-AF65-F5344CB8AC3E}">
        <p14:creationId xmlns:p14="http://schemas.microsoft.com/office/powerpoint/2010/main" val="1187786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smtClean="0">
                <a:ea typeface="宋体" panose="02010600030101010101" pitchFamily="2" charset="-122"/>
              </a:rPr>
              <a:t>LEA (Immediate)</a:t>
            </a:r>
          </a:p>
        </p:txBody>
      </p:sp>
      <p:pic>
        <p:nvPicPr>
          <p:cNvPr id="26628" name="Picture 9" descr="C:\Documents and Settings\gbyrd\My Documents\ece206\mh-slides\e2\ch05-figures\ch05-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72418"/>
            <a:ext cx="74596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11" descr="C:\Documents and Settings\gbyrd\My Documents\ece206\mh-slides\e2\ch05-figures\ch05-21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9263" y="3212976"/>
            <a:ext cx="492760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320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50"/>
          <p:cNvSpPr>
            <a:spLocks noChangeArrowheads="1"/>
          </p:cNvSpPr>
          <p:nvPr/>
        </p:nvSpPr>
        <p:spPr bwMode="auto">
          <a:xfrm>
            <a:off x="1600200" y="1676400"/>
            <a:ext cx="1143000" cy="4495800"/>
          </a:xfrm>
          <a:prstGeom prst="rect">
            <a:avLst/>
          </a:prstGeom>
          <a:solidFill>
            <a:srgbClr val="6699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52" name="Rectangle 2"/>
          <p:cNvSpPr>
            <a:spLocks noGrp="1" noChangeArrowheads="1"/>
          </p:cNvSpPr>
          <p:nvPr>
            <p:ph type="title"/>
          </p:nvPr>
        </p:nvSpPr>
        <p:spPr/>
        <p:txBody>
          <a:bodyPr/>
          <a:lstStyle/>
          <a:p>
            <a:r>
              <a:rPr lang="en-US" altLang="zh-CN" smtClean="0">
                <a:ea typeface="宋体" panose="02010600030101010101" pitchFamily="2" charset="-122"/>
              </a:rPr>
              <a:t>Example</a:t>
            </a:r>
          </a:p>
        </p:txBody>
      </p:sp>
      <p:graphicFrame>
        <p:nvGraphicFramePr>
          <p:cNvPr id="60571" name="Group 155"/>
          <p:cNvGraphicFramePr>
            <a:graphicFrameLocks noGrp="1"/>
          </p:cNvGraphicFramePr>
          <p:nvPr/>
        </p:nvGraphicFramePr>
        <p:xfrm>
          <a:off x="381000" y="1295400"/>
          <a:ext cx="8610600" cy="4760960"/>
        </p:xfrm>
        <a:graphic>
          <a:graphicData uri="http://schemas.openxmlformats.org/drawingml/2006/table">
            <a:tbl>
              <a:tblPr/>
              <a:tblGrid>
                <a:gridCol w="1133475"/>
                <a:gridCol w="4886325"/>
                <a:gridCol w="2590800"/>
              </a:tblGrid>
              <a:tr h="45719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Arial" charset="0"/>
                          <a:ea typeface="宋体" charset="-122"/>
                        </a:rPr>
                        <a:t>Address</a:t>
                      </a:r>
                    </a:p>
                  </a:txBody>
                  <a:tcPr marR="0" marT="91439" marB="91439"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Arial" charset="0"/>
                          <a:ea typeface="宋体" charset="-122"/>
                        </a:rPr>
                        <a:t>Instruction</a:t>
                      </a:r>
                    </a:p>
                  </a:txBody>
                  <a:tcPr marR="0" marT="91439" marB="91439"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Arial" charset="0"/>
                          <a:ea typeface="宋体" charset="-122"/>
                        </a:rPr>
                        <a:t>Comments</a:t>
                      </a:r>
                    </a:p>
                  </a:txBody>
                  <a:tcPr marR="0" marT="91439" marB="91439"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876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x30F6</a:t>
                      </a:r>
                    </a:p>
                  </a:txBody>
                  <a:tcPr marR="0" marT="91439" marB="91439"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1 1 1 0 0 0 1 1 1 1 1 1 1 1 0 1</a:t>
                      </a:r>
                    </a:p>
                  </a:txBody>
                  <a:tcPr marR="0" marT="91439" marB="91439"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R1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PC – 3 = x30F4</a:t>
                      </a:r>
                    </a:p>
                  </a:txBody>
                  <a:tcPr marR="0" marT="91439" marB="91439"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x30F7</a:t>
                      </a:r>
                    </a:p>
                  </a:txBody>
                  <a:tcPr marR="0" marT="91439" marB="91439"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0 0 0 1 0 1 0 0 0 1 1 0 1 1 1 0</a:t>
                      </a:r>
                    </a:p>
                  </a:txBody>
                  <a:tcPr marR="0" marT="91439" marB="91439"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R2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R1 + 14 = x3102</a:t>
                      </a:r>
                    </a:p>
                  </a:txBody>
                  <a:tcPr marR="0" marT="91439" marB="91439"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05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x30F8</a:t>
                      </a:r>
                    </a:p>
                  </a:txBody>
                  <a:tcPr marR="0" marT="91439" marB="91439"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0 0 1 1 0 1 0 1 1 1 1 1 1 0 1 1</a:t>
                      </a:r>
                    </a:p>
                  </a:txBody>
                  <a:tcPr marR="0" marT="91439" marB="91439"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M[PC - 5]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R2</a:t>
                      </a:r>
                      <a:br>
                        <a:rPr kumimoji="0" lang="en-US" altLang="zh-CN" sz="1600" b="0" i="1" u="none" strike="noStrike" cap="none" normalizeH="0" baseline="0" dirty="0" smtClean="0">
                          <a:ln>
                            <a:noFill/>
                          </a:ln>
                          <a:solidFill>
                            <a:srgbClr val="CE0000"/>
                          </a:solidFill>
                          <a:effectLst/>
                          <a:latin typeface="Arial" charset="0"/>
                          <a:ea typeface="宋体" charset="-122"/>
                        </a:rPr>
                      </a:br>
                      <a:r>
                        <a:rPr kumimoji="0" lang="en-US" altLang="zh-CN" sz="1600" b="0" i="1" u="none" strike="noStrike" cap="none" normalizeH="0" baseline="0" dirty="0" smtClean="0">
                          <a:ln>
                            <a:noFill/>
                          </a:ln>
                          <a:solidFill>
                            <a:srgbClr val="CE0000"/>
                          </a:solidFill>
                          <a:effectLst/>
                          <a:latin typeface="Arial" charset="0"/>
                          <a:ea typeface="宋体" charset="-122"/>
                        </a:rPr>
                        <a:t>M[x30F4]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x3102</a:t>
                      </a:r>
                    </a:p>
                  </a:txBody>
                  <a:tcPr marR="0" marT="91439" marB="91439"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x30F9</a:t>
                      </a:r>
                    </a:p>
                  </a:txBody>
                  <a:tcPr marR="0" marT="91439" marB="91439"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0 1 0 1 0 1 0 0 1 0 1 0 0 0 0 0</a:t>
                      </a:r>
                    </a:p>
                  </a:txBody>
                  <a:tcPr marR="0" marT="91439" marB="91439"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R2 </a:t>
                      </a:r>
                      <a:r>
                        <a:rPr kumimoji="0" lang="en-US" altLang="zh-CN" sz="1600" b="0" i="1" u="none" strike="noStrike" cap="none" normalizeH="0" baseline="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smtClean="0">
                          <a:ln>
                            <a:noFill/>
                          </a:ln>
                          <a:solidFill>
                            <a:srgbClr val="CE0000"/>
                          </a:solidFill>
                          <a:effectLst/>
                          <a:latin typeface="Arial" charset="0"/>
                          <a:ea typeface="宋体" charset="-122"/>
                        </a:rPr>
                        <a:t> 0</a:t>
                      </a:r>
                    </a:p>
                  </a:txBody>
                  <a:tcPr marR="0" marT="91439" marB="91439"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x30FA</a:t>
                      </a:r>
                    </a:p>
                  </a:txBody>
                  <a:tcPr marR="0" marT="91439" marB="91439"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0 0 0 1 0 1 0 0 1 0 1 0 0 1 0 1</a:t>
                      </a:r>
                    </a:p>
                  </a:txBody>
                  <a:tcPr marR="0" marT="91439" marB="91439"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R2 </a:t>
                      </a:r>
                      <a:r>
                        <a:rPr kumimoji="0" lang="en-US" altLang="zh-CN" sz="1600" b="0" i="1" u="none" strike="noStrike" cap="none" normalizeH="0" baseline="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smtClean="0">
                          <a:ln>
                            <a:noFill/>
                          </a:ln>
                          <a:solidFill>
                            <a:srgbClr val="CE0000"/>
                          </a:solidFill>
                          <a:effectLst/>
                          <a:latin typeface="Arial" charset="0"/>
                          <a:ea typeface="宋体" charset="-122"/>
                        </a:rPr>
                        <a:t> R2 + 5 = 5</a:t>
                      </a:r>
                    </a:p>
                  </a:txBody>
                  <a:tcPr marR="0" marT="91439" marB="91439"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055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x30FB</a:t>
                      </a:r>
                    </a:p>
                  </a:txBody>
                  <a:tcPr marR="0" marT="91439" marB="91439"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0 1 1 1 0 1 0 0 0 1 0 0 1 1 1 0</a:t>
                      </a:r>
                    </a:p>
                  </a:txBody>
                  <a:tcPr marR="0" marT="91439" marB="91439"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M[R1+14]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R2</a:t>
                      </a:r>
                      <a:br>
                        <a:rPr kumimoji="0" lang="en-US" altLang="zh-CN" sz="1600" b="0" i="1" u="none" strike="noStrike" cap="none" normalizeH="0" baseline="0" dirty="0" smtClean="0">
                          <a:ln>
                            <a:noFill/>
                          </a:ln>
                          <a:solidFill>
                            <a:srgbClr val="CE0000"/>
                          </a:solidFill>
                          <a:effectLst/>
                          <a:latin typeface="Arial" charset="0"/>
                          <a:ea typeface="宋体" charset="-122"/>
                        </a:rPr>
                      </a:br>
                      <a:r>
                        <a:rPr kumimoji="0" lang="en-US" altLang="zh-CN" sz="1600" b="0" i="1" u="none" strike="noStrike" cap="none" normalizeH="0" baseline="0" dirty="0" smtClean="0">
                          <a:ln>
                            <a:noFill/>
                          </a:ln>
                          <a:solidFill>
                            <a:srgbClr val="CE0000"/>
                          </a:solidFill>
                          <a:effectLst/>
                          <a:latin typeface="Arial" charset="0"/>
                          <a:ea typeface="宋体" charset="-122"/>
                        </a:rPr>
                        <a:t>M[x3102]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5</a:t>
                      </a:r>
                    </a:p>
                  </a:txBody>
                  <a:tcPr marR="0" marT="91439" marB="91439"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192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x30FC</a:t>
                      </a:r>
                    </a:p>
                  </a:txBody>
                  <a:tcPr marR="0" marT="91439" marB="91439"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1 0 1 0 0 1 1 1 1 1 1 1 0 1 1 1</a:t>
                      </a:r>
                    </a:p>
                  </a:txBody>
                  <a:tcPr marR="0" marT="91439" marB="91439"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R3 </a:t>
                      </a:r>
                      <a:r>
                        <a:rPr kumimoji="0" lang="en-US" altLang="zh-CN" sz="1600" b="0" i="1" u="none" strike="noStrike" cap="none" normalizeH="0" baseline="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smtClean="0">
                          <a:ln>
                            <a:noFill/>
                          </a:ln>
                          <a:solidFill>
                            <a:srgbClr val="CE0000"/>
                          </a:solidFill>
                          <a:effectLst/>
                          <a:latin typeface="Arial" charset="0"/>
                          <a:ea typeface="宋体" charset="-122"/>
                        </a:rPr>
                        <a:t> M[M[x30F4]]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R3 </a:t>
                      </a:r>
                      <a:r>
                        <a:rPr kumimoji="0" lang="en-US" altLang="zh-CN" sz="1600" b="0" i="1" u="none" strike="noStrike" cap="none" normalizeH="0" baseline="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smtClean="0">
                          <a:ln>
                            <a:noFill/>
                          </a:ln>
                          <a:solidFill>
                            <a:srgbClr val="CE0000"/>
                          </a:solidFill>
                          <a:effectLst/>
                          <a:latin typeface="Arial" charset="0"/>
                          <a:ea typeface="宋体" charset="-122"/>
                        </a:rPr>
                        <a:t> M[x3102]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R3 </a:t>
                      </a:r>
                      <a:r>
                        <a:rPr kumimoji="0" lang="en-US" altLang="zh-CN" sz="1600" b="0" i="1" u="none" strike="noStrike" cap="none" normalizeH="0" baseline="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smtClean="0">
                          <a:ln>
                            <a:noFill/>
                          </a:ln>
                          <a:solidFill>
                            <a:srgbClr val="CE0000"/>
                          </a:solidFill>
                          <a:effectLst/>
                          <a:latin typeface="Arial" charset="0"/>
                          <a:ea typeface="宋体" charset="-122"/>
                        </a:rPr>
                        <a:t> 5</a:t>
                      </a:r>
                    </a:p>
                  </a:txBody>
                  <a:tcPr marR="0" marT="91439" marB="91439"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86" name="Text Box 102"/>
          <p:cNvSpPr txBox="1">
            <a:spLocks noChangeArrowheads="1"/>
          </p:cNvSpPr>
          <p:nvPr/>
        </p:nvSpPr>
        <p:spPr bwMode="auto">
          <a:xfrm>
            <a:off x="1697721" y="5949280"/>
            <a:ext cx="930063" cy="379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zh-CN" sz="2800" b="1" i="1" dirty="0" err="1">
                <a:solidFill>
                  <a:schemeClr val="accent2"/>
                </a:solidFill>
                <a:latin typeface="Franklin Gothic Book" panose="020B0503020102020204" pitchFamily="34" charset="0"/>
                <a:ea typeface="宋体" panose="02010600030101010101" pitchFamily="2" charset="-122"/>
              </a:rPr>
              <a:t>opcode</a:t>
            </a:r>
            <a:endParaRPr lang="en-US" altLang="zh-CN" sz="1600" b="1" i="1" dirty="0">
              <a:solidFill>
                <a:schemeClr val="accent2"/>
              </a:solidFill>
              <a:latin typeface="Franklin Gothic Book" panose="020B0503020102020204" pitchFamily="34" charset="0"/>
              <a:ea typeface="宋体" panose="02010600030101010101" pitchFamily="2" charset="-122"/>
            </a:endParaRPr>
          </a:p>
        </p:txBody>
      </p:sp>
      <p:sp>
        <p:nvSpPr>
          <p:cNvPr id="27687" name="Line 138"/>
          <p:cNvSpPr>
            <a:spLocks noChangeShapeType="1"/>
          </p:cNvSpPr>
          <p:nvPr/>
        </p:nvSpPr>
        <p:spPr bwMode="auto">
          <a:xfrm>
            <a:off x="2895600" y="2100263"/>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8" name="Line 139"/>
          <p:cNvSpPr>
            <a:spLocks noChangeShapeType="1"/>
          </p:cNvSpPr>
          <p:nvPr/>
        </p:nvSpPr>
        <p:spPr bwMode="auto">
          <a:xfrm>
            <a:off x="3810000" y="2101850"/>
            <a:ext cx="2514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9" name="Line 170"/>
          <p:cNvSpPr>
            <a:spLocks noChangeShapeType="1"/>
          </p:cNvSpPr>
          <p:nvPr/>
        </p:nvSpPr>
        <p:spPr bwMode="auto">
          <a:xfrm>
            <a:off x="2895600" y="259080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0" name="Line 171"/>
          <p:cNvSpPr>
            <a:spLocks noChangeShapeType="1"/>
          </p:cNvSpPr>
          <p:nvPr/>
        </p:nvSpPr>
        <p:spPr bwMode="auto">
          <a:xfrm>
            <a:off x="2895600" y="3171825"/>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1" name="Line 172"/>
          <p:cNvSpPr>
            <a:spLocks noChangeShapeType="1"/>
          </p:cNvSpPr>
          <p:nvPr/>
        </p:nvSpPr>
        <p:spPr bwMode="auto">
          <a:xfrm>
            <a:off x="2895600" y="375285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Line 173"/>
          <p:cNvSpPr>
            <a:spLocks noChangeShapeType="1"/>
          </p:cNvSpPr>
          <p:nvPr/>
        </p:nvSpPr>
        <p:spPr bwMode="auto">
          <a:xfrm>
            <a:off x="2895600" y="426720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3" name="Line 174"/>
          <p:cNvSpPr>
            <a:spLocks noChangeShapeType="1"/>
          </p:cNvSpPr>
          <p:nvPr/>
        </p:nvSpPr>
        <p:spPr bwMode="auto">
          <a:xfrm>
            <a:off x="2895600" y="481965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Line 175"/>
          <p:cNvSpPr>
            <a:spLocks noChangeShapeType="1"/>
          </p:cNvSpPr>
          <p:nvPr/>
        </p:nvSpPr>
        <p:spPr bwMode="auto">
          <a:xfrm>
            <a:off x="2895600" y="5667375"/>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5" name="Line 176"/>
          <p:cNvSpPr>
            <a:spLocks noChangeShapeType="1"/>
          </p:cNvSpPr>
          <p:nvPr/>
        </p:nvSpPr>
        <p:spPr bwMode="auto">
          <a:xfrm>
            <a:off x="3810000" y="259080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6" name="Line 177"/>
          <p:cNvSpPr>
            <a:spLocks noChangeShapeType="1"/>
          </p:cNvSpPr>
          <p:nvPr/>
        </p:nvSpPr>
        <p:spPr bwMode="auto">
          <a:xfrm>
            <a:off x="3810000" y="375285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7" name="Line 178"/>
          <p:cNvSpPr>
            <a:spLocks noChangeShapeType="1"/>
          </p:cNvSpPr>
          <p:nvPr/>
        </p:nvSpPr>
        <p:spPr bwMode="auto">
          <a:xfrm>
            <a:off x="3810000" y="426720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8" name="Line 179"/>
          <p:cNvSpPr>
            <a:spLocks noChangeShapeType="1"/>
          </p:cNvSpPr>
          <p:nvPr/>
        </p:nvSpPr>
        <p:spPr bwMode="auto">
          <a:xfrm>
            <a:off x="3810000" y="4819650"/>
            <a:ext cx="685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Line 180"/>
          <p:cNvSpPr>
            <a:spLocks noChangeShapeType="1"/>
          </p:cNvSpPr>
          <p:nvPr/>
        </p:nvSpPr>
        <p:spPr bwMode="auto">
          <a:xfrm>
            <a:off x="5029200" y="2590800"/>
            <a:ext cx="1295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0" name="Line 181"/>
          <p:cNvSpPr>
            <a:spLocks noChangeShapeType="1"/>
          </p:cNvSpPr>
          <p:nvPr/>
        </p:nvSpPr>
        <p:spPr bwMode="auto">
          <a:xfrm>
            <a:off x="5029200" y="3752850"/>
            <a:ext cx="1295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1" name="Line 182"/>
          <p:cNvSpPr>
            <a:spLocks noChangeShapeType="1"/>
          </p:cNvSpPr>
          <p:nvPr/>
        </p:nvSpPr>
        <p:spPr bwMode="auto">
          <a:xfrm>
            <a:off x="5029200" y="4257675"/>
            <a:ext cx="1295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2" name="Line 183"/>
          <p:cNvSpPr>
            <a:spLocks noChangeShapeType="1"/>
          </p:cNvSpPr>
          <p:nvPr/>
        </p:nvSpPr>
        <p:spPr bwMode="auto">
          <a:xfrm>
            <a:off x="3810000" y="3171825"/>
            <a:ext cx="2514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3" name="Line 184"/>
          <p:cNvSpPr>
            <a:spLocks noChangeShapeType="1"/>
          </p:cNvSpPr>
          <p:nvPr/>
        </p:nvSpPr>
        <p:spPr bwMode="auto">
          <a:xfrm>
            <a:off x="3810000" y="5667375"/>
            <a:ext cx="2514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4" name="Line 185"/>
          <p:cNvSpPr>
            <a:spLocks noChangeShapeType="1"/>
          </p:cNvSpPr>
          <p:nvPr/>
        </p:nvSpPr>
        <p:spPr bwMode="auto">
          <a:xfrm>
            <a:off x="4724400" y="4819650"/>
            <a:ext cx="16002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13223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p:txBody>
          <a:bodyPr/>
          <a:lstStyle/>
          <a:p>
            <a:r>
              <a:rPr lang="zh-CN" altLang="en-US" dirty="0" smtClean="0">
                <a:latin typeface="+mn-ea"/>
              </a:rPr>
              <a:t>通过更新</a:t>
            </a:r>
            <a:r>
              <a:rPr lang="en-US" altLang="zh-CN" dirty="0" smtClean="0">
                <a:latin typeface="+mn-ea"/>
              </a:rPr>
              <a:t>PC</a:t>
            </a:r>
            <a:r>
              <a:rPr lang="zh-CN" altLang="en-US" dirty="0" smtClean="0">
                <a:latin typeface="+mn-ea"/>
              </a:rPr>
              <a:t>，改变程序执行顺序</a:t>
            </a:r>
            <a:endParaRPr lang="en-US" altLang="zh-CN" dirty="0" smtClean="0">
              <a:latin typeface="+mn-ea"/>
            </a:endParaRPr>
          </a:p>
          <a:p>
            <a:r>
              <a:rPr lang="zh-CN" altLang="en-US" dirty="0" smtClean="0">
                <a:solidFill>
                  <a:srgbClr val="CE0000"/>
                </a:solidFill>
                <a:latin typeface="+mn-ea"/>
              </a:rPr>
              <a:t>条件跳转</a:t>
            </a:r>
            <a:endParaRPr lang="en-US" altLang="zh-CN" dirty="0" smtClean="0">
              <a:latin typeface="+mn-ea"/>
            </a:endParaRPr>
          </a:p>
          <a:p>
            <a:pPr lvl="1"/>
            <a:r>
              <a:rPr lang="zh-CN" altLang="en-US" dirty="0" smtClean="0">
                <a:latin typeface="+mn-ea"/>
              </a:rPr>
              <a:t>跳转到分支仅当指定的条件成立</a:t>
            </a:r>
            <a:endParaRPr lang="en-US" altLang="zh-CN" dirty="0" smtClean="0">
              <a:latin typeface="+mn-ea"/>
            </a:endParaRPr>
          </a:p>
          <a:p>
            <a:pPr lvl="2"/>
            <a:r>
              <a:rPr lang="zh-CN" altLang="en-US" dirty="0" smtClean="0">
                <a:latin typeface="+mn-ea"/>
              </a:rPr>
              <a:t>更新</a:t>
            </a:r>
            <a:r>
              <a:rPr lang="en-US" altLang="zh-CN" dirty="0" smtClean="0">
                <a:latin typeface="+mn-ea"/>
              </a:rPr>
              <a:t>PC</a:t>
            </a:r>
            <a:r>
              <a:rPr lang="zh-CN" altLang="en-US" dirty="0" smtClean="0">
                <a:latin typeface="+mn-ea"/>
              </a:rPr>
              <a:t>到分支地址，通过在当前的</a:t>
            </a:r>
            <a:r>
              <a:rPr lang="en-US" altLang="zh-CN" dirty="0" smtClean="0">
                <a:latin typeface="+mn-ea"/>
              </a:rPr>
              <a:t>PC</a:t>
            </a:r>
            <a:r>
              <a:rPr lang="zh-CN" altLang="en-US" dirty="0" smtClean="0">
                <a:latin typeface="+mn-ea"/>
              </a:rPr>
              <a:t>值加一个偏移实现</a:t>
            </a:r>
            <a:endParaRPr lang="en-US" altLang="zh-CN" dirty="0" smtClean="0">
              <a:latin typeface="+mn-ea"/>
            </a:endParaRPr>
          </a:p>
          <a:p>
            <a:pPr lvl="1"/>
            <a:r>
              <a:rPr lang="zh-CN" altLang="en-US" dirty="0" smtClean="0">
                <a:latin typeface="+mn-ea"/>
              </a:rPr>
              <a:t>否则</a:t>
            </a:r>
            <a:r>
              <a:rPr lang="en-US" altLang="zh-CN" dirty="0" smtClean="0">
                <a:latin typeface="+mn-ea"/>
              </a:rPr>
              <a:t>, </a:t>
            </a:r>
            <a:r>
              <a:rPr lang="zh-CN" altLang="en-US" dirty="0" smtClean="0">
                <a:latin typeface="+mn-ea"/>
              </a:rPr>
              <a:t>不跳转到分支</a:t>
            </a:r>
            <a:endParaRPr lang="en-US" altLang="zh-CN" dirty="0" smtClean="0">
              <a:latin typeface="+mn-ea"/>
            </a:endParaRPr>
          </a:p>
          <a:p>
            <a:pPr lvl="2"/>
            <a:r>
              <a:rPr lang="en-US" altLang="zh-CN" dirty="0" smtClean="0">
                <a:latin typeface="+mn-ea"/>
              </a:rPr>
              <a:t>PC </a:t>
            </a:r>
            <a:r>
              <a:rPr lang="zh-CN" altLang="en-US" dirty="0" smtClean="0">
                <a:latin typeface="+mn-ea"/>
              </a:rPr>
              <a:t>不改变，顺序执行下一条指令</a:t>
            </a:r>
            <a:endParaRPr lang="en-US" altLang="zh-CN" dirty="0" smtClean="0">
              <a:latin typeface="+mn-ea"/>
            </a:endParaRPr>
          </a:p>
          <a:p>
            <a:r>
              <a:rPr lang="zh-CN" altLang="en-US" dirty="0" smtClean="0">
                <a:solidFill>
                  <a:srgbClr val="CE0000"/>
                </a:solidFill>
                <a:latin typeface="+mn-ea"/>
              </a:rPr>
              <a:t>无条件跳转</a:t>
            </a:r>
            <a:r>
              <a:rPr lang="en-US" altLang="zh-CN" dirty="0" smtClean="0">
                <a:solidFill>
                  <a:srgbClr val="CE0000"/>
                </a:solidFill>
                <a:latin typeface="+mn-ea"/>
              </a:rPr>
              <a:t>(</a:t>
            </a:r>
            <a:r>
              <a:rPr lang="zh-CN" altLang="en-US" dirty="0" smtClean="0">
                <a:solidFill>
                  <a:srgbClr val="CE0000"/>
                </a:solidFill>
                <a:latin typeface="+mn-ea"/>
              </a:rPr>
              <a:t>直接跳转</a:t>
            </a:r>
            <a:r>
              <a:rPr lang="en-US" altLang="zh-CN" dirty="0" smtClean="0">
                <a:solidFill>
                  <a:srgbClr val="CE0000"/>
                </a:solidFill>
                <a:latin typeface="+mn-ea"/>
              </a:rPr>
              <a:t>)</a:t>
            </a:r>
            <a:endParaRPr lang="en-US" altLang="zh-CN" dirty="0" smtClean="0">
              <a:latin typeface="+mn-ea"/>
            </a:endParaRPr>
          </a:p>
          <a:p>
            <a:pPr lvl="1"/>
            <a:r>
              <a:rPr lang="en-US" altLang="zh-CN" dirty="0" smtClean="0">
                <a:latin typeface="+mn-ea"/>
              </a:rPr>
              <a:t>PC</a:t>
            </a:r>
            <a:r>
              <a:rPr lang="zh-CN" altLang="en-US" dirty="0" smtClean="0">
                <a:latin typeface="+mn-ea"/>
              </a:rPr>
              <a:t>值肯定被改变到目标地址</a:t>
            </a:r>
            <a:endParaRPr lang="en-US" altLang="zh-CN" dirty="0" smtClean="0">
              <a:latin typeface="+mn-ea"/>
            </a:endParaRPr>
          </a:p>
          <a:p>
            <a:r>
              <a:rPr lang="en-US" altLang="zh-CN" dirty="0" smtClean="0">
                <a:solidFill>
                  <a:srgbClr val="CE0000"/>
                </a:solidFill>
                <a:latin typeface="+mn-ea"/>
              </a:rPr>
              <a:t>TRAP</a:t>
            </a:r>
            <a:r>
              <a:rPr lang="zh-CN" altLang="en-US" dirty="0" smtClean="0">
                <a:solidFill>
                  <a:srgbClr val="CE0000"/>
                </a:solidFill>
                <a:latin typeface="+mn-ea"/>
              </a:rPr>
              <a:t>（陷入指令）</a:t>
            </a:r>
            <a:endParaRPr lang="en-US" altLang="zh-CN" dirty="0" smtClean="0">
              <a:latin typeface="+mn-ea"/>
            </a:endParaRPr>
          </a:p>
          <a:p>
            <a:pPr lvl="1"/>
            <a:r>
              <a:rPr lang="zh-CN" altLang="en-US" dirty="0" smtClean="0">
                <a:latin typeface="+mn-ea"/>
              </a:rPr>
              <a:t>改变</a:t>
            </a:r>
            <a:r>
              <a:rPr lang="en-US" altLang="zh-CN" dirty="0" smtClean="0">
                <a:latin typeface="+mn-ea"/>
              </a:rPr>
              <a:t>PC </a:t>
            </a:r>
            <a:r>
              <a:rPr lang="zh-CN" altLang="en-US" dirty="0" smtClean="0">
                <a:latin typeface="+mn-ea"/>
              </a:rPr>
              <a:t>到操作系统提供的服务子程序的入口地址。</a:t>
            </a:r>
            <a:r>
              <a:rPr lang="en-US" altLang="zh-CN" dirty="0" smtClean="0">
                <a:latin typeface="+mn-ea"/>
              </a:rPr>
              <a:t> “service routine”</a:t>
            </a:r>
          </a:p>
          <a:p>
            <a:pPr lvl="1"/>
            <a:r>
              <a:rPr lang="zh-CN" altLang="en-US" dirty="0" smtClean="0">
                <a:latin typeface="+mn-ea"/>
              </a:rPr>
              <a:t>服务子程序完成后返回到</a:t>
            </a:r>
            <a:r>
              <a:rPr lang="en-US" altLang="zh-CN" dirty="0" smtClean="0">
                <a:latin typeface="+mn-ea"/>
              </a:rPr>
              <a:t>TRAP</a:t>
            </a:r>
            <a:r>
              <a:rPr lang="zh-CN" altLang="en-US" dirty="0" smtClean="0">
                <a:latin typeface="+mn-ea"/>
              </a:rPr>
              <a:t>指令后一条程序代码继续执行。</a:t>
            </a:r>
            <a:endParaRPr lang="en-US" altLang="zh-CN" dirty="0" smtClean="0">
              <a:latin typeface="+mn-ea"/>
            </a:endParaRPr>
          </a:p>
        </p:txBody>
      </p:sp>
      <p:sp>
        <p:nvSpPr>
          <p:cNvPr id="28675" name="Rectangle 2"/>
          <p:cNvSpPr>
            <a:spLocks noGrp="1" noChangeArrowheads="1"/>
          </p:cNvSpPr>
          <p:nvPr>
            <p:ph type="title"/>
          </p:nvPr>
        </p:nvSpPr>
        <p:spPr/>
        <p:txBody>
          <a:bodyPr/>
          <a:lstStyle/>
          <a:p>
            <a:r>
              <a:rPr lang="zh-CN" altLang="en-US" smtClean="0">
                <a:ea typeface="宋体" panose="02010600030101010101" pitchFamily="2" charset="-122"/>
              </a:rPr>
              <a:t>控制指令</a:t>
            </a:r>
            <a:endParaRPr lang="en-US" altLang="zh-CN" smtClean="0">
              <a:ea typeface="宋体" panose="02010600030101010101" pitchFamily="2" charset="-122"/>
            </a:endParaRPr>
          </a:p>
        </p:txBody>
      </p:sp>
    </p:spTree>
    <p:extLst>
      <p:ext uri="{BB962C8B-B14F-4D97-AF65-F5344CB8AC3E}">
        <p14:creationId xmlns:p14="http://schemas.microsoft.com/office/powerpoint/2010/main" val="736145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idx="1"/>
          </p:nvPr>
        </p:nvSpPr>
        <p:spPr/>
        <p:txBody>
          <a:bodyPr/>
          <a:lstStyle/>
          <a:p>
            <a:pPr>
              <a:tabLst>
                <a:tab pos="571500" algn="l"/>
              </a:tabLst>
            </a:pPr>
            <a:r>
              <a:rPr lang="en-US" altLang="zh-CN" dirty="0" smtClean="0">
                <a:ea typeface="宋体" panose="02010600030101010101" pitchFamily="2" charset="-122"/>
              </a:rPr>
              <a:t>LC-3 </a:t>
            </a:r>
            <a:r>
              <a:rPr lang="zh-CN" altLang="en-US" dirty="0" smtClean="0">
                <a:ea typeface="宋体" panose="02010600030101010101" pitchFamily="2" charset="-122"/>
              </a:rPr>
              <a:t>有</a:t>
            </a:r>
            <a:r>
              <a:rPr lang="en-US" altLang="zh-CN" dirty="0" smtClean="0">
                <a:ea typeface="宋体" panose="02010600030101010101" pitchFamily="2" charset="-122"/>
              </a:rPr>
              <a:t>3</a:t>
            </a:r>
            <a:r>
              <a:rPr lang="zh-CN" altLang="en-US" dirty="0" smtClean="0">
                <a:ea typeface="宋体" panose="02010600030101010101" pitchFamily="2" charset="-122"/>
              </a:rPr>
              <a:t>个</a:t>
            </a:r>
            <a:r>
              <a:rPr lang="en-US" altLang="zh-CN" dirty="0" smtClean="0">
                <a:ea typeface="宋体" panose="02010600030101010101" pitchFamily="2" charset="-122"/>
              </a:rPr>
              <a:t>1</a:t>
            </a:r>
            <a:r>
              <a:rPr lang="zh-CN" altLang="en-US" dirty="0" smtClean="0">
                <a:ea typeface="宋体" panose="02010600030101010101" pitchFamily="2" charset="-122"/>
              </a:rPr>
              <a:t>位的条件码寄存器，由最近写入的寄存器值确定</a:t>
            </a:r>
            <a:r>
              <a:rPr lang="en-US" altLang="zh-CN" dirty="0" smtClean="0">
                <a:ea typeface="宋体" panose="02010600030101010101" pitchFamily="2" charset="-122"/>
              </a:rPr>
              <a:t/>
            </a:r>
            <a:br>
              <a:rPr lang="en-US" altLang="zh-CN" dirty="0" smtClean="0">
                <a:ea typeface="宋体" panose="02010600030101010101" pitchFamily="2" charset="-122"/>
              </a:rPr>
            </a:br>
            <a:r>
              <a:rPr lang="en-US" altLang="zh-CN" dirty="0" smtClean="0">
                <a:solidFill>
                  <a:srgbClr val="CE0000"/>
                </a:solidFill>
                <a:ea typeface="宋体" panose="02010600030101010101" pitchFamily="2" charset="-122"/>
              </a:rPr>
              <a:t>N</a:t>
            </a:r>
            <a:r>
              <a:rPr lang="en-US" altLang="zh-CN" dirty="0" smtClean="0">
                <a:ea typeface="宋体" panose="02010600030101010101" pitchFamily="2" charset="-122"/>
              </a:rPr>
              <a:t> – negative	(&lt;0</a:t>
            </a:r>
            <a:r>
              <a:rPr lang="en-US" altLang="zh-CN" dirty="0">
                <a:ea typeface="宋体" panose="02010600030101010101" pitchFamily="2" charset="-122"/>
              </a:rPr>
              <a:t>)</a:t>
            </a:r>
            <a:r>
              <a:rPr lang="en-US" altLang="zh-CN" dirty="0" smtClean="0">
                <a:ea typeface="宋体" panose="02010600030101010101" pitchFamily="2" charset="-122"/>
              </a:rPr>
              <a:t/>
            </a:r>
            <a:br>
              <a:rPr lang="en-US" altLang="zh-CN" dirty="0" smtClean="0">
                <a:ea typeface="宋体" panose="02010600030101010101" pitchFamily="2" charset="-122"/>
              </a:rPr>
            </a:br>
            <a:r>
              <a:rPr lang="en-US" altLang="zh-CN" dirty="0" smtClean="0">
                <a:solidFill>
                  <a:srgbClr val="CE0000"/>
                </a:solidFill>
                <a:ea typeface="宋体" panose="02010600030101010101" pitchFamily="2" charset="-122"/>
              </a:rPr>
              <a:t>Z</a:t>
            </a:r>
            <a:r>
              <a:rPr lang="en-US" altLang="zh-CN" dirty="0" smtClean="0">
                <a:ea typeface="宋体" panose="02010600030101010101" pitchFamily="2" charset="-122"/>
              </a:rPr>
              <a:t> – zero</a:t>
            </a:r>
            <a:r>
              <a:rPr lang="en-US" altLang="zh-CN" dirty="0">
                <a:ea typeface="宋体" panose="02010600030101010101" pitchFamily="2" charset="-122"/>
              </a:rPr>
              <a:t>	</a:t>
            </a:r>
            <a:r>
              <a:rPr lang="en-US" altLang="zh-CN" dirty="0" smtClean="0">
                <a:ea typeface="宋体" panose="02010600030101010101" pitchFamily="2" charset="-122"/>
              </a:rPr>
              <a:t>	(=0)</a:t>
            </a:r>
            <a:br>
              <a:rPr lang="en-US" altLang="zh-CN" dirty="0" smtClean="0">
                <a:ea typeface="宋体" panose="02010600030101010101" pitchFamily="2" charset="-122"/>
              </a:rPr>
            </a:br>
            <a:r>
              <a:rPr lang="en-US" altLang="zh-CN" dirty="0" smtClean="0">
                <a:solidFill>
                  <a:srgbClr val="CE0000"/>
                </a:solidFill>
                <a:ea typeface="宋体" panose="02010600030101010101" pitchFamily="2" charset="-122"/>
              </a:rPr>
              <a:t>P</a:t>
            </a:r>
            <a:r>
              <a:rPr lang="en-US" altLang="zh-CN" dirty="0" smtClean="0">
                <a:ea typeface="宋体" panose="02010600030101010101" pitchFamily="2" charset="-122"/>
              </a:rPr>
              <a:t> – positive	(&gt;0)</a:t>
            </a:r>
          </a:p>
          <a:p>
            <a:pPr>
              <a:tabLst>
                <a:tab pos="571500" algn="l"/>
              </a:tabLst>
            </a:pPr>
            <a:endParaRPr lang="en-US" altLang="zh-CN" dirty="0" smtClean="0">
              <a:ea typeface="宋体" panose="02010600030101010101" pitchFamily="2" charset="-122"/>
            </a:endParaRPr>
          </a:p>
          <a:p>
            <a:pPr>
              <a:tabLst>
                <a:tab pos="571500" algn="l"/>
              </a:tabLst>
            </a:pPr>
            <a:r>
              <a:rPr lang="en-US" altLang="zh-CN" dirty="0" smtClean="0">
                <a:ea typeface="宋体" panose="02010600030101010101" pitchFamily="2" charset="-122"/>
              </a:rPr>
              <a:t>N Z P </a:t>
            </a:r>
            <a:r>
              <a:rPr lang="zh-CN" altLang="en-US" dirty="0" smtClean="0">
                <a:ea typeface="宋体" panose="02010600030101010101" pitchFamily="2" charset="-122"/>
              </a:rPr>
              <a:t>同一时刻只有一个标志位会改变</a:t>
            </a:r>
            <a:endParaRPr lang="en-US" altLang="zh-CN" dirty="0" smtClean="0">
              <a:ea typeface="宋体" panose="02010600030101010101" pitchFamily="2" charset="-122"/>
            </a:endParaRPr>
          </a:p>
          <a:p>
            <a:pPr lvl="1">
              <a:tabLst>
                <a:tab pos="571500" algn="l"/>
              </a:tabLst>
            </a:pPr>
            <a:r>
              <a:rPr lang="zh-CN" altLang="en-US" dirty="0" smtClean="0">
                <a:ea typeface="宋体" panose="02010600030101010101" pitchFamily="2" charset="-122"/>
              </a:rPr>
              <a:t>由最近写入的寄存器值确定</a:t>
            </a:r>
            <a:endParaRPr lang="en-US" altLang="zh-CN" dirty="0" smtClean="0">
              <a:ea typeface="宋体" panose="02010600030101010101" pitchFamily="2" charset="-122"/>
            </a:endParaRPr>
          </a:p>
          <a:p>
            <a:pPr lvl="1">
              <a:tabLst>
                <a:tab pos="571500" algn="l"/>
              </a:tabLst>
            </a:pPr>
            <a:r>
              <a:rPr lang="zh-CN" altLang="en-US" dirty="0" smtClean="0">
                <a:ea typeface="宋体" panose="02010600030101010101" pitchFamily="2" charset="-122"/>
              </a:rPr>
              <a:t>任何一条写寄存器的指令都会改变条件码</a:t>
            </a:r>
            <a:r>
              <a:rPr lang="en-US" altLang="zh-CN" dirty="0" smtClean="0">
                <a:ea typeface="宋体" panose="02010600030101010101" pitchFamily="2" charset="-122"/>
              </a:rPr>
              <a:t/>
            </a:r>
            <a:br>
              <a:rPr lang="en-US" altLang="zh-CN" dirty="0" smtClean="0">
                <a:ea typeface="宋体" panose="02010600030101010101" pitchFamily="2" charset="-122"/>
              </a:rPr>
            </a:br>
            <a:r>
              <a:rPr lang="en-US" altLang="zh-CN" dirty="0" smtClean="0">
                <a:ea typeface="宋体" panose="02010600030101010101" pitchFamily="2" charset="-122"/>
              </a:rPr>
              <a:t>(ADD, AND, NOT, LD, LDR, LDI, LEA)</a:t>
            </a:r>
          </a:p>
          <a:p>
            <a:pPr lvl="1">
              <a:tabLst>
                <a:tab pos="571500" algn="l"/>
              </a:tabLst>
            </a:pPr>
            <a:r>
              <a:rPr lang="en-US" altLang="zh-CN" dirty="0" smtClean="0">
                <a:ea typeface="宋体" panose="02010600030101010101" pitchFamily="2" charset="-122"/>
              </a:rPr>
              <a:t>Store</a:t>
            </a:r>
            <a:r>
              <a:rPr lang="zh-CN" altLang="en-US" dirty="0" smtClean="0">
                <a:ea typeface="宋体" panose="02010600030101010101" pitchFamily="2" charset="-122"/>
              </a:rPr>
              <a:t>指令和控制指令不改变条件码</a:t>
            </a:r>
            <a:endParaRPr lang="en-US" altLang="zh-CN" dirty="0" smtClean="0">
              <a:ea typeface="宋体" panose="02010600030101010101" pitchFamily="2" charset="-122"/>
            </a:endParaRPr>
          </a:p>
        </p:txBody>
      </p:sp>
      <p:sp>
        <p:nvSpPr>
          <p:cNvPr id="29699" name="Rectangle 2"/>
          <p:cNvSpPr>
            <a:spLocks noGrp="1" noChangeArrowheads="1"/>
          </p:cNvSpPr>
          <p:nvPr>
            <p:ph type="title"/>
          </p:nvPr>
        </p:nvSpPr>
        <p:spPr/>
        <p:txBody>
          <a:bodyPr/>
          <a:lstStyle/>
          <a:p>
            <a:r>
              <a:rPr lang="zh-CN" altLang="en-US" smtClean="0">
                <a:ea typeface="宋体" panose="02010600030101010101" pitchFamily="2" charset="-122"/>
              </a:rPr>
              <a:t>条件码</a:t>
            </a:r>
            <a:endParaRPr lang="en-US" altLang="zh-CN" smtClean="0">
              <a:ea typeface="宋体" panose="02010600030101010101" pitchFamily="2" charset="-122"/>
            </a:endParaRPr>
          </a:p>
        </p:txBody>
      </p:sp>
    </p:spTree>
    <p:extLst>
      <p:ext uri="{BB962C8B-B14F-4D97-AF65-F5344CB8AC3E}">
        <p14:creationId xmlns:p14="http://schemas.microsoft.com/office/powerpoint/2010/main" val="37510257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endParaRPr lang="zh-CN" altLang="en-US" smtClean="0">
              <a:ea typeface="宋体" panose="02010600030101010101" pitchFamily="2" charset="-122"/>
            </a:endParaRPr>
          </a:p>
        </p:txBody>
      </p:sp>
      <p:sp>
        <p:nvSpPr>
          <p:cNvPr id="30723" name="内容占位符 2"/>
          <p:cNvSpPr>
            <a:spLocks noGrp="1"/>
          </p:cNvSpPr>
          <p:nvPr>
            <p:ph idx="1"/>
          </p:nvPr>
        </p:nvSpPr>
        <p:spPr/>
        <p:txBody>
          <a:bodyPr/>
          <a:lstStyle/>
          <a:p>
            <a:endParaRPr lang="zh-CN" altLang="en-US" smtClean="0">
              <a:ea typeface="宋体" panose="02010600030101010101" pitchFamily="2" charset="-122"/>
            </a:endParaRPr>
          </a:p>
        </p:txBody>
      </p:sp>
      <p:pic>
        <p:nvPicPr>
          <p:cNvPr id="307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39725"/>
            <a:ext cx="7842250" cy="651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662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1027"/>
          <p:cNvSpPr>
            <a:spLocks noGrp="1" noChangeArrowheads="1"/>
          </p:cNvSpPr>
          <p:nvPr>
            <p:ph idx="1"/>
          </p:nvPr>
        </p:nvSpPr>
        <p:spPr>
          <a:xfrm>
            <a:off x="251520" y="2636912"/>
            <a:ext cx="8229600" cy="3027982"/>
          </a:xfrm>
        </p:spPr>
        <p:txBody>
          <a:bodyPr/>
          <a:lstStyle/>
          <a:p>
            <a:pPr marL="109537" indent="0">
              <a:buNone/>
            </a:pPr>
            <a:r>
              <a:rPr lang="zh-CN" altLang="en-US" sz="2400" dirty="0" smtClean="0">
                <a:latin typeface="+mn-ea"/>
              </a:rPr>
              <a:t>在跳转指令中指示需要检测哪个条件码</a:t>
            </a:r>
            <a:r>
              <a:rPr lang="en-US" altLang="zh-CN" sz="2400" dirty="0" smtClean="0">
                <a:latin typeface="+mn-ea"/>
              </a:rPr>
              <a:t>(IR[11:9])</a:t>
            </a:r>
            <a:r>
              <a:rPr lang="zh-CN" altLang="en-US" sz="2400" dirty="0" smtClean="0">
                <a:latin typeface="+mn-ea"/>
              </a:rPr>
              <a:t>（可以是一个或者多个），如果指定的条件码成立，则跳转，否则不跳转。</a:t>
            </a:r>
            <a:endParaRPr lang="en-US" altLang="zh-CN" sz="2400" dirty="0" smtClean="0">
              <a:latin typeface="+mn-ea"/>
            </a:endParaRPr>
          </a:p>
          <a:p>
            <a:pPr lvl="1"/>
            <a:r>
              <a:rPr lang="zh-CN" altLang="en-US" sz="2000" dirty="0" smtClean="0">
                <a:latin typeface="+mn-ea"/>
              </a:rPr>
              <a:t>目标地址采用了</a:t>
            </a:r>
            <a:r>
              <a:rPr lang="en-US" altLang="zh-CN" sz="2000" dirty="0" smtClean="0">
                <a:latin typeface="+mn-ea"/>
              </a:rPr>
              <a:t>PC</a:t>
            </a:r>
            <a:r>
              <a:rPr lang="zh-CN" altLang="en-US" sz="2000" dirty="0" smtClean="0">
                <a:latin typeface="+mn-ea"/>
              </a:rPr>
              <a:t>相对寻址</a:t>
            </a:r>
            <a:r>
              <a:rPr lang="en-US" altLang="zh-CN" sz="2000" dirty="0" smtClean="0">
                <a:latin typeface="+mn-ea"/>
              </a:rPr>
              <a:t/>
            </a:r>
            <a:br>
              <a:rPr lang="en-US" altLang="zh-CN" sz="2000" dirty="0" smtClean="0">
                <a:latin typeface="+mn-ea"/>
              </a:rPr>
            </a:br>
            <a:r>
              <a:rPr lang="en-US" altLang="zh-CN" sz="2000" dirty="0" smtClean="0">
                <a:solidFill>
                  <a:srgbClr val="CE0000"/>
                </a:solidFill>
                <a:latin typeface="+mn-ea"/>
              </a:rPr>
              <a:t>target address</a:t>
            </a:r>
            <a:r>
              <a:rPr lang="en-US" altLang="zh-CN" sz="2000" dirty="0" smtClean="0">
                <a:latin typeface="+mn-ea"/>
              </a:rPr>
              <a:t> =</a:t>
            </a:r>
            <a:r>
              <a:rPr lang="zh-CN" altLang="en-US" sz="2000" dirty="0" smtClean="0">
                <a:latin typeface="+mn-ea"/>
              </a:rPr>
              <a:t> </a:t>
            </a:r>
            <a:r>
              <a:rPr lang="en-US" altLang="zh-CN" sz="2000" dirty="0" smtClean="0">
                <a:latin typeface="+mn-ea"/>
              </a:rPr>
              <a:t>PC + offset  (IR[8:0]) </a:t>
            </a:r>
          </a:p>
          <a:p>
            <a:pPr lvl="1"/>
            <a:r>
              <a:rPr lang="en-US" altLang="zh-CN" sz="2000" dirty="0" smtClean="0">
                <a:latin typeface="+mn-ea"/>
              </a:rPr>
              <a:t>Note: PC</a:t>
            </a:r>
            <a:r>
              <a:rPr lang="zh-CN" altLang="en-US" sz="2000" dirty="0" smtClean="0">
                <a:latin typeface="+mn-ea"/>
              </a:rPr>
              <a:t>不是当前指令地址，而是下一条指令的地址。</a:t>
            </a:r>
            <a:endParaRPr lang="en-US" altLang="zh-CN" sz="2000" dirty="0" smtClean="0">
              <a:latin typeface="+mn-ea"/>
            </a:endParaRPr>
          </a:p>
          <a:p>
            <a:pPr lvl="1"/>
            <a:r>
              <a:rPr lang="en-US" altLang="zh-CN" sz="2000" dirty="0" smtClean="0">
                <a:latin typeface="+mn-ea"/>
              </a:rPr>
              <a:t>Note: </a:t>
            </a:r>
            <a:r>
              <a:rPr lang="zh-CN" altLang="en-US" sz="2000" dirty="0" smtClean="0">
                <a:latin typeface="+mn-ea"/>
              </a:rPr>
              <a:t>只能跳转到跳转指令的前</a:t>
            </a:r>
            <a:r>
              <a:rPr lang="en-US" altLang="zh-CN" sz="2000" dirty="0" smtClean="0">
                <a:latin typeface="+mn-ea"/>
              </a:rPr>
              <a:t>255</a:t>
            </a:r>
            <a:r>
              <a:rPr lang="zh-CN" altLang="en-US" sz="2000" dirty="0" smtClean="0">
                <a:latin typeface="+mn-ea"/>
              </a:rPr>
              <a:t>条指令或后</a:t>
            </a:r>
            <a:r>
              <a:rPr lang="en-US" altLang="zh-CN" sz="2000" dirty="0" smtClean="0">
                <a:latin typeface="+mn-ea"/>
              </a:rPr>
              <a:t>256</a:t>
            </a:r>
            <a:r>
              <a:rPr lang="zh-CN" altLang="en-US" sz="2000" dirty="0" smtClean="0">
                <a:latin typeface="+mn-ea"/>
              </a:rPr>
              <a:t>条指令。</a:t>
            </a:r>
            <a:endParaRPr lang="en-US" altLang="zh-CN" sz="2000" dirty="0" smtClean="0">
              <a:latin typeface="+mn-ea"/>
            </a:endParaRPr>
          </a:p>
          <a:p>
            <a:pPr lvl="1"/>
            <a:r>
              <a:rPr lang="en-US" altLang="zh-CN" sz="2000" dirty="0" smtClean="0">
                <a:latin typeface="+mn-ea"/>
              </a:rPr>
              <a:t>Note: </a:t>
            </a:r>
            <a:r>
              <a:rPr lang="zh-CN" altLang="en-US" sz="2000" dirty="0" smtClean="0">
                <a:latin typeface="+mn-ea"/>
              </a:rPr>
              <a:t>必须和上一条会修改寄存器的指令配合使用</a:t>
            </a:r>
            <a:endParaRPr lang="en-US" altLang="zh-CN" sz="2000" dirty="0" smtClean="0">
              <a:latin typeface="+mn-ea"/>
            </a:endParaRPr>
          </a:p>
          <a:p>
            <a:pPr lvl="1"/>
            <a:r>
              <a:rPr lang="en-US" altLang="zh-CN" sz="2000" dirty="0" smtClean="0">
                <a:latin typeface="+mn-ea"/>
              </a:rPr>
              <a:t>Ex:</a:t>
            </a:r>
          </a:p>
          <a:p>
            <a:pPr lvl="2"/>
            <a:r>
              <a:rPr lang="en-US" altLang="zh-CN" sz="2000" dirty="0" smtClean="0">
                <a:latin typeface="+mn-ea"/>
              </a:rPr>
              <a:t>X3100:  0001 001 001 1 11111</a:t>
            </a:r>
          </a:p>
          <a:p>
            <a:pPr lvl="2"/>
            <a:r>
              <a:rPr lang="en-US" altLang="zh-CN" sz="2000" dirty="0" smtClean="0">
                <a:latin typeface="+mn-ea"/>
              </a:rPr>
              <a:t>X3101:  </a:t>
            </a:r>
            <a:r>
              <a:rPr lang="en-US" altLang="zh-CN" sz="2000" dirty="0">
                <a:latin typeface="+mn-ea"/>
              </a:rPr>
              <a:t>0000 010 0000 00100</a:t>
            </a:r>
          </a:p>
        </p:txBody>
      </p:sp>
      <p:sp>
        <p:nvSpPr>
          <p:cNvPr id="31747" name="Rectangle 1026"/>
          <p:cNvSpPr>
            <a:spLocks noGrp="1" noChangeArrowheads="1"/>
          </p:cNvSpPr>
          <p:nvPr>
            <p:ph type="title"/>
          </p:nvPr>
        </p:nvSpPr>
        <p:spPr/>
        <p:txBody>
          <a:bodyPr>
            <a:normAutofit/>
          </a:bodyPr>
          <a:lstStyle/>
          <a:p>
            <a:r>
              <a:rPr lang="zh-CN" altLang="en-US" smtClean="0">
                <a:ea typeface="宋体" panose="02010600030101010101" pitchFamily="2" charset="-122"/>
              </a:rPr>
              <a:t>条件跳转指令</a:t>
            </a:r>
            <a:endParaRPr lang="en-US" altLang="zh-CN" smtClean="0">
              <a:ea typeface="宋体" panose="02010600030101010101" pitchFamily="2" charset="-122"/>
            </a:endParaRPr>
          </a:p>
        </p:txBody>
      </p:sp>
      <p:pic>
        <p:nvPicPr>
          <p:cNvPr id="31749" name="Picture 9" descr="C:\Documents and Settings\gbyrd\My Documents\ece206\mh-slides\e2\ch05-figures\ch05-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24" y="1569219"/>
            <a:ext cx="70231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965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CN" smtClean="0">
                <a:ea typeface="宋体" panose="02010600030101010101" pitchFamily="2" charset="-122"/>
              </a:rPr>
              <a:t>BR (PC</a:t>
            </a:r>
            <a:r>
              <a:rPr lang="zh-CN" altLang="en-US" smtClean="0">
                <a:ea typeface="宋体" panose="02010600030101010101" pitchFamily="2" charset="-122"/>
              </a:rPr>
              <a:t>相对寻址</a:t>
            </a:r>
            <a:r>
              <a:rPr lang="en-US" altLang="zh-CN" smtClean="0">
                <a:ea typeface="宋体" panose="02010600030101010101" pitchFamily="2" charset="-122"/>
              </a:rPr>
              <a:t>)</a:t>
            </a:r>
          </a:p>
        </p:txBody>
      </p:sp>
      <p:sp>
        <p:nvSpPr>
          <p:cNvPr id="32772" name="Text Box 4"/>
          <p:cNvSpPr txBox="1">
            <a:spLocks noChangeArrowheads="1"/>
          </p:cNvSpPr>
          <p:nvPr/>
        </p:nvSpPr>
        <p:spPr bwMode="auto">
          <a:xfrm>
            <a:off x="3248031" y="6381328"/>
            <a:ext cx="4420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i="1" dirty="0">
                <a:latin typeface="Franklin Gothic Book" panose="020B0503020102020204" pitchFamily="34" charset="0"/>
              </a:rPr>
              <a:t>What </a:t>
            </a:r>
            <a:r>
              <a:rPr lang="en-US" altLang="zh-CN" sz="2400" i="1" dirty="0">
                <a:latin typeface="+mn-ea"/>
                <a:ea typeface="+mn-ea"/>
              </a:rPr>
              <a:t>happens</a:t>
            </a:r>
            <a:r>
              <a:rPr lang="en-US" altLang="zh-CN" sz="2400" i="1" dirty="0">
                <a:latin typeface="Franklin Gothic Book" panose="020B0503020102020204" pitchFamily="34" charset="0"/>
              </a:rPr>
              <a:t> if bits [11:9] are all zero?  All one?</a:t>
            </a:r>
          </a:p>
        </p:txBody>
      </p:sp>
      <p:pic>
        <p:nvPicPr>
          <p:cNvPr id="32773" name="Picture 9" descr="C:\Documents and Settings\gbyrd\My Documents\ece206\mh-slides\e2\ch05-figures\ch05-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54993"/>
            <a:ext cx="720248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10" descr="C:\Documents and Settings\gbyrd\My Documents\ece206\mh-slides\e2\ch05-figures\ch05-26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525" y="2553274"/>
            <a:ext cx="6253163"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Text Box 4"/>
          <p:cNvSpPr txBox="1">
            <a:spLocks noChangeArrowheads="1"/>
          </p:cNvSpPr>
          <p:nvPr/>
        </p:nvSpPr>
        <p:spPr bwMode="auto">
          <a:xfrm>
            <a:off x="457200" y="3356769"/>
            <a:ext cx="31598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zh-CN" altLang="en-US" sz="2400" i="1" dirty="0">
                <a:latin typeface="+mn-ea"/>
                <a:ea typeface="+mn-ea"/>
              </a:rPr>
              <a:t>指令助记</a:t>
            </a:r>
            <a:r>
              <a:rPr lang="en-US" altLang="zh-CN" sz="2400" i="1" dirty="0">
                <a:latin typeface="+mn-ea"/>
                <a:ea typeface="+mn-ea"/>
              </a:rPr>
              <a:t>:</a:t>
            </a:r>
            <a:r>
              <a:rPr lang="zh-CN" altLang="en-US" sz="2400" i="1" dirty="0">
                <a:latin typeface="+mn-ea"/>
                <a:ea typeface="+mn-ea"/>
              </a:rPr>
              <a:t>  </a:t>
            </a:r>
            <a:r>
              <a:rPr lang="en-US" altLang="zh-CN" sz="2400" i="1" dirty="0" err="1">
                <a:latin typeface="+mn-ea"/>
                <a:ea typeface="+mn-ea"/>
              </a:rPr>
              <a:t>BRn</a:t>
            </a:r>
            <a:r>
              <a:rPr lang="en-US" altLang="zh-CN" sz="2400" i="1" dirty="0">
                <a:latin typeface="+mn-ea"/>
                <a:ea typeface="+mn-ea"/>
              </a:rPr>
              <a:t>  /</a:t>
            </a:r>
            <a:r>
              <a:rPr lang="en-US" altLang="zh-CN" sz="2400" i="1" dirty="0" err="1">
                <a:latin typeface="+mn-ea"/>
                <a:ea typeface="+mn-ea"/>
              </a:rPr>
              <a:t>BRz</a:t>
            </a:r>
            <a:r>
              <a:rPr lang="en-US" altLang="zh-CN" sz="2400" i="1" dirty="0">
                <a:latin typeface="+mn-ea"/>
                <a:ea typeface="+mn-ea"/>
              </a:rPr>
              <a:t>  /</a:t>
            </a:r>
            <a:r>
              <a:rPr lang="en-US" altLang="zh-CN" sz="2400" i="1" dirty="0" err="1">
                <a:latin typeface="+mn-ea"/>
                <a:ea typeface="+mn-ea"/>
              </a:rPr>
              <a:t>BRp</a:t>
            </a:r>
            <a:r>
              <a:rPr lang="en-US" altLang="zh-CN" sz="2400" i="1" dirty="0">
                <a:latin typeface="+mn-ea"/>
                <a:ea typeface="+mn-ea"/>
              </a:rPr>
              <a:t> </a:t>
            </a:r>
            <a:r>
              <a:rPr lang="en-US" altLang="zh-CN" sz="2400" i="1" dirty="0" smtClean="0">
                <a:latin typeface="+mn-ea"/>
                <a:ea typeface="+mn-ea"/>
              </a:rPr>
              <a:t>/ </a:t>
            </a:r>
          </a:p>
          <a:p>
            <a:r>
              <a:rPr lang="en-US" altLang="zh-CN" sz="2400" i="1" dirty="0" err="1" smtClean="0">
                <a:latin typeface="+mn-ea"/>
                <a:ea typeface="+mn-ea"/>
              </a:rPr>
              <a:t>BRnzp</a:t>
            </a:r>
            <a:r>
              <a:rPr lang="en-US" altLang="zh-CN" sz="2400" i="1" dirty="0" smtClean="0">
                <a:latin typeface="+mn-ea"/>
                <a:ea typeface="+mn-ea"/>
              </a:rPr>
              <a:t> </a:t>
            </a:r>
            <a:r>
              <a:rPr lang="en-US" altLang="zh-CN" sz="2400" i="1" dirty="0">
                <a:latin typeface="+mn-ea"/>
                <a:ea typeface="+mn-ea"/>
              </a:rPr>
              <a:t>/</a:t>
            </a:r>
            <a:r>
              <a:rPr lang="en-US" altLang="zh-CN" sz="2400" i="1" dirty="0" err="1">
                <a:latin typeface="+mn-ea"/>
                <a:ea typeface="+mn-ea"/>
              </a:rPr>
              <a:t>BRnz</a:t>
            </a:r>
            <a:r>
              <a:rPr lang="en-US" altLang="zh-CN" sz="2400" i="1" dirty="0">
                <a:latin typeface="+mn-ea"/>
                <a:ea typeface="+mn-ea"/>
              </a:rPr>
              <a:t> /</a:t>
            </a:r>
            <a:r>
              <a:rPr lang="en-US" altLang="zh-CN" sz="2400" i="1" dirty="0" err="1">
                <a:latin typeface="+mn-ea"/>
                <a:ea typeface="+mn-ea"/>
              </a:rPr>
              <a:t>BRnp</a:t>
            </a:r>
            <a:r>
              <a:rPr lang="en-US" altLang="zh-CN" sz="2400" i="1" dirty="0">
                <a:latin typeface="+mn-ea"/>
                <a:ea typeface="+mn-ea"/>
              </a:rPr>
              <a:t> /</a:t>
            </a:r>
            <a:r>
              <a:rPr lang="en-US" altLang="zh-CN" sz="2400" i="1" dirty="0" err="1">
                <a:latin typeface="+mn-ea"/>
                <a:ea typeface="+mn-ea"/>
              </a:rPr>
              <a:t>BRzp</a:t>
            </a:r>
            <a:endParaRPr lang="en-US" altLang="zh-CN" sz="2400" i="1" dirty="0">
              <a:latin typeface="+mn-ea"/>
              <a:ea typeface="+mn-ea"/>
            </a:endParaRPr>
          </a:p>
        </p:txBody>
      </p:sp>
    </p:spTree>
    <p:extLst>
      <p:ext uri="{BB962C8B-B14F-4D97-AF65-F5344CB8AC3E}">
        <p14:creationId xmlns:p14="http://schemas.microsoft.com/office/powerpoint/2010/main" val="840156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本章通过一个简单的计算机系统实例</a:t>
            </a:r>
            <a:r>
              <a:rPr lang="en-US" altLang="zh-CN" dirty="0" smtClean="0"/>
              <a:t>LC-3</a:t>
            </a:r>
            <a:r>
              <a:rPr lang="zh-CN" altLang="en-US" dirty="0" smtClean="0"/>
              <a:t>，给</a:t>
            </a:r>
            <a:r>
              <a:rPr lang="zh-CN" altLang="en-US" dirty="0"/>
              <a:t>大家介绍更高的抽象层次</a:t>
            </a:r>
            <a:r>
              <a:rPr lang="en-US" altLang="zh-CN" dirty="0"/>
              <a:t>ISA</a:t>
            </a:r>
            <a:r>
              <a:rPr lang="zh-CN" altLang="en-US" dirty="0"/>
              <a:t>（指令集结构）</a:t>
            </a:r>
            <a:r>
              <a:rPr lang="en-US" altLang="zh-CN" dirty="0"/>
              <a:t>. </a:t>
            </a:r>
            <a:endParaRPr lang="en-US" altLang="zh-CN" dirty="0" smtClean="0"/>
          </a:p>
          <a:p>
            <a:endParaRPr lang="en-US" altLang="zh-CN" dirty="0"/>
          </a:p>
          <a:p>
            <a:r>
              <a:rPr lang="en-US" altLang="zh-CN" dirty="0" smtClean="0"/>
              <a:t>ISA</a:t>
            </a:r>
            <a:r>
              <a:rPr lang="zh-CN" altLang="en-US" dirty="0"/>
              <a:t>为机器语言程序员提供了有关控制机器所需要所有必要信息</a:t>
            </a:r>
            <a:r>
              <a:rPr lang="zh-CN" altLang="en-US" dirty="0" smtClean="0"/>
              <a:t>。</a:t>
            </a:r>
            <a:r>
              <a:rPr lang="en-US" altLang="zh-CN" dirty="0" smtClean="0"/>
              <a:t/>
            </a:r>
            <a:br>
              <a:rPr lang="en-US" altLang="zh-CN" dirty="0" smtClean="0"/>
            </a:br>
            <a:r>
              <a:rPr lang="zh-CN" altLang="en-US" dirty="0" smtClean="0"/>
              <a:t>或</a:t>
            </a:r>
            <a:r>
              <a:rPr lang="zh-CN" altLang="en-US" dirty="0"/>
              <a:t>给高级语言编译器开发者提供将高级语言转换成机器代码的必要信息</a:t>
            </a:r>
            <a:r>
              <a:rPr lang="zh-CN" altLang="en-US" dirty="0" smtClean="0"/>
              <a:t>。</a:t>
            </a:r>
            <a:endParaRPr lang="en-US" altLang="zh-CN" dirty="0" smtClean="0"/>
          </a:p>
          <a:p>
            <a:endParaRPr lang="en-US" altLang="zh-CN" dirty="0"/>
          </a:p>
          <a:p>
            <a:r>
              <a:rPr lang="en-US" altLang="zh-CN" dirty="0" smtClean="0"/>
              <a:t>ISA</a:t>
            </a:r>
            <a:r>
              <a:rPr lang="zh-CN" altLang="en-US" dirty="0"/>
              <a:t>是计算机硬件和软件的分界面</a:t>
            </a:r>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ea typeface="宋体" panose="02010600030101010101" pitchFamily="2" charset="-122"/>
              </a:rPr>
              <a:t>抽象层次</a:t>
            </a:r>
            <a:endParaRPr lang="zh-CN" altLang="en-US" dirty="0"/>
          </a:p>
        </p:txBody>
      </p:sp>
    </p:spTree>
    <p:extLst>
      <p:ext uri="{BB962C8B-B14F-4D97-AF65-F5344CB8AC3E}">
        <p14:creationId xmlns:p14="http://schemas.microsoft.com/office/powerpoint/2010/main" val="2959760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判断 </a:t>
            </a:r>
            <a:r>
              <a:rPr lang="en-US" altLang="zh-CN" dirty="0"/>
              <a:t>R</a:t>
            </a:r>
            <a:r>
              <a:rPr lang="en-US" altLang="zh-CN" dirty="0" smtClean="0"/>
              <a:t>0</a:t>
            </a:r>
            <a:r>
              <a:rPr lang="zh-CN" altLang="en-US" dirty="0"/>
              <a:t>的值是否为</a:t>
            </a:r>
            <a:r>
              <a:rPr lang="en-US" altLang="zh-CN" dirty="0"/>
              <a:t>5, </a:t>
            </a:r>
            <a:r>
              <a:rPr lang="zh-CN" altLang="en-US" dirty="0"/>
              <a:t>等于</a:t>
            </a:r>
            <a:r>
              <a:rPr lang="en-US" altLang="zh-CN" dirty="0"/>
              <a:t>5</a:t>
            </a:r>
            <a:r>
              <a:rPr lang="zh-CN" altLang="en-US" dirty="0"/>
              <a:t>则跳</a:t>
            </a:r>
            <a:r>
              <a:rPr lang="zh-CN" altLang="en-US" dirty="0" smtClean="0"/>
              <a:t>转</a:t>
            </a:r>
            <a:endParaRPr lang="en-US" altLang="zh-CN" dirty="0" smtClean="0"/>
          </a:p>
          <a:p>
            <a:endParaRPr lang="zh-CN" altLang="en-US" dirty="0"/>
          </a:p>
          <a:p>
            <a:r>
              <a:rPr lang="zh-CN" altLang="en-US" dirty="0"/>
              <a:t>判断</a:t>
            </a:r>
            <a:r>
              <a:rPr lang="en-US" altLang="zh-CN" dirty="0"/>
              <a:t>R0</a:t>
            </a:r>
            <a:r>
              <a:rPr lang="zh-CN" altLang="en-US" dirty="0"/>
              <a:t>的值</a:t>
            </a:r>
            <a:r>
              <a:rPr lang="en-US" altLang="zh-CN" dirty="0"/>
              <a:t>&gt;5,&gt;=5,&lt;5 ,&lt;=</a:t>
            </a:r>
            <a:r>
              <a:rPr lang="zh-CN" altLang="en-US" dirty="0"/>
              <a:t>跳</a:t>
            </a:r>
            <a:r>
              <a:rPr lang="zh-CN" altLang="en-US" dirty="0" smtClean="0"/>
              <a:t>转</a:t>
            </a:r>
            <a:endParaRPr lang="en-US" altLang="zh-CN" dirty="0" smtClean="0"/>
          </a:p>
          <a:p>
            <a:endParaRPr lang="zh-CN" altLang="en-US" dirty="0"/>
          </a:p>
          <a:p>
            <a:r>
              <a:rPr lang="zh-CN" altLang="en-US" dirty="0"/>
              <a:t>判断</a:t>
            </a:r>
            <a:r>
              <a:rPr lang="en-US" altLang="zh-CN" dirty="0"/>
              <a:t>R0</a:t>
            </a:r>
            <a:r>
              <a:rPr lang="zh-CN" altLang="en-US" dirty="0"/>
              <a:t>的值</a:t>
            </a:r>
            <a:r>
              <a:rPr lang="en-US" altLang="zh-CN" dirty="0"/>
              <a:t>&gt;40</a:t>
            </a:r>
            <a:r>
              <a:rPr lang="zh-CN" altLang="en-US" dirty="0"/>
              <a:t>跳</a:t>
            </a:r>
            <a:r>
              <a:rPr lang="zh-CN" altLang="en-US" dirty="0" smtClean="0"/>
              <a:t>转</a:t>
            </a:r>
            <a:endParaRPr lang="en-US" altLang="zh-CN" dirty="0" smtClean="0"/>
          </a:p>
          <a:p>
            <a:endParaRPr lang="zh-CN" altLang="en-US" dirty="0"/>
          </a:p>
          <a:p>
            <a:r>
              <a:rPr lang="zh-CN" altLang="en-US" dirty="0"/>
              <a:t>比较</a:t>
            </a:r>
            <a:r>
              <a:rPr lang="en-US" altLang="zh-CN" dirty="0"/>
              <a:t>R0,R1</a:t>
            </a:r>
            <a:r>
              <a:rPr lang="zh-CN" altLang="en-US" dirty="0"/>
              <a:t>是否相等跳转</a:t>
            </a:r>
          </a:p>
          <a:p>
            <a:endParaRPr lang="zh-CN" altLang="en-US" dirty="0"/>
          </a:p>
        </p:txBody>
      </p:sp>
      <p:sp>
        <p:nvSpPr>
          <p:cNvPr id="33794" name="标题 1"/>
          <p:cNvSpPr>
            <a:spLocks noGrp="1"/>
          </p:cNvSpPr>
          <p:nvPr>
            <p:ph type="title"/>
          </p:nvPr>
        </p:nvSpPr>
        <p:spPr/>
        <p:txBody>
          <a:bodyPr/>
          <a:lstStyle/>
          <a:p>
            <a:r>
              <a:rPr lang="zh-CN" altLang="en-US" smtClean="0">
                <a:ea typeface="宋体" panose="02010600030101010101" pitchFamily="2" charset="-122"/>
              </a:rPr>
              <a:t>应用</a:t>
            </a:r>
            <a:r>
              <a:rPr lang="en-US" altLang="zh-CN" smtClean="0">
                <a:ea typeface="宋体" panose="02010600030101010101" pitchFamily="2" charset="-122"/>
              </a:rPr>
              <a:t>-discussion</a:t>
            </a:r>
            <a:endParaRPr lang="zh-CN" altLang="en-US" smtClean="0">
              <a:ea typeface="宋体" panose="02010600030101010101" pitchFamily="2" charset="-122"/>
            </a:endParaRPr>
          </a:p>
        </p:txBody>
      </p:sp>
    </p:spTree>
    <p:extLst>
      <p:ext uri="{BB962C8B-B14F-4D97-AF65-F5344CB8AC3E}">
        <p14:creationId xmlns:p14="http://schemas.microsoft.com/office/powerpoint/2010/main" val="4256265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lstStyle/>
          <a:p>
            <a:r>
              <a:rPr lang="zh-CN" altLang="en-US" dirty="0" smtClean="0">
                <a:ea typeface="宋体" panose="02010600030101010101" pitchFamily="2" charset="-122"/>
              </a:rPr>
              <a:t>计算</a:t>
            </a:r>
            <a:r>
              <a:rPr lang="en-US" altLang="zh-CN" dirty="0" smtClean="0">
                <a:ea typeface="宋体" panose="02010600030101010101" pitchFamily="2" charset="-122"/>
              </a:rPr>
              <a:t>12</a:t>
            </a:r>
            <a:r>
              <a:rPr lang="zh-CN" altLang="en-US" dirty="0" smtClean="0">
                <a:ea typeface="宋体" panose="02010600030101010101" pitchFamily="2" charset="-122"/>
              </a:rPr>
              <a:t>个整数的和：</a:t>
            </a:r>
            <a:r>
              <a:rPr lang="en-US" altLang="zh-CN" dirty="0" smtClean="0">
                <a:ea typeface="宋体" panose="02010600030101010101" pitchFamily="2" charset="-122"/>
              </a:rPr>
              <a:t/>
            </a:r>
            <a:br>
              <a:rPr lang="en-US" altLang="zh-CN" dirty="0" smtClean="0">
                <a:ea typeface="宋体" panose="02010600030101010101" pitchFamily="2" charset="-122"/>
              </a:rPr>
            </a:br>
            <a:r>
              <a:rPr lang="zh-CN" altLang="en-US" dirty="0" smtClean="0">
                <a:ea typeface="宋体" panose="02010600030101010101" pitchFamily="2" charset="-122"/>
              </a:rPr>
              <a:t>整数存放的起始地址：</a:t>
            </a:r>
            <a:r>
              <a:rPr lang="en-US" altLang="zh-CN" dirty="0" smtClean="0">
                <a:ea typeface="宋体" panose="02010600030101010101" pitchFamily="2" charset="-122"/>
              </a:rPr>
              <a:t>x3100.  </a:t>
            </a:r>
            <a:r>
              <a:rPr lang="zh-CN" altLang="en-US" dirty="0" smtClean="0">
                <a:ea typeface="宋体" panose="02010600030101010101" pitchFamily="2" charset="-122"/>
              </a:rPr>
              <a:t>程序起始地址： </a:t>
            </a:r>
            <a:r>
              <a:rPr lang="en-US" altLang="zh-CN" dirty="0" smtClean="0">
                <a:ea typeface="宋体" panose="02010600030101010101" pitchFamily="2" charset="-122"/>
              </a:rPr>
              <a:t>x3000</a:t>
            </a:r>
            <a:r>
              <a:rPr lang="zh-CN" altLang="en-US" dirty="0" smtClean="0">
                <a:ea typeface="宋体" panose="02010600030101010101" pitchFamily="2" charset="-122"/>
              </a:rPr>
              <a:t>。</a:t>
            </a:r>
            <a:endParaRPr lang="en-US" altLang="zh-CN" dirty="0" smtClean="0">
              <a:ea typeface="宋体" panose="02010600030101010101" pitchFamily="2" charset="-122"/>
            </a:endParaRPr>
          </a:p>
        </p:txBody>
      </p:sp>
      <p:sp>
        <p:nvSpPr>
          <p:cNvPr id="34819" name="Rectangle 2"/>
          <p:cNvSpPr>
            <a:spLocks noGrp="1" noChangeArrowheads="1"/>
          </p:cNvSpPr>
          <p:nvPr>
            <p:ph type="title"/>
          </p:nvPr>
        </p:nvSpPr>
        <p:spPr/>
        <p:txBody>
          <a:bodyPr/>
          <a:lstStyle/>
          <a:p>
            <a:r>
              <a:rPr lang="zh-CN" altLang="en-US" smtClean="0">
                <a:ea typeface="宋体" panose="02010600030101010101" pitchFamily="2" charset="-122"/>
              </a:rPr>
              <a:t>跳转指令的应用：循环控制</a:t>
            </a:r>
            <a:endParaRPr lang="en-US" altLang="zh-CN" smtClean="0">
              <a:ea typeface="宋体" panose="02010600030101010101" pitchFamily="2" charset="-122"/>
            </a:endParaRPr>
          </a:p>
        </p:txBody>
      </p:sp>
      <p:grpSp>
        <p:nvGrpSpPr>
          <p:cNvPr id="2" name="组合 1"/>
          <p:cNvGrpSpPr/>
          <p:nvPr/>
        </p:nvGrpSpPr>
        <p:grpSpPr>
          <a:xfrm>
            <a:off x="3108920" y="2780928"/>
            <a:ext cx="4703440" cy="3636640"/>
            <a:chOff x="2057400" y="2362200"/>
            <a:chExt cx="4343400" cy="3276600"/>
          </a:xfrm>
        </p:grpSpPr>
        <p:sp>
          <p:nvSpPr>
            <p:cNvPr id="34821" name="Rectangle 12"/>
            <p:cNvSpPr>
              <a:spLocks noChangeArrowheads="1"/>
            </p:cNvSpPr>
            <p:nvPr/>
          </p:nvSpPr>
          <p:spPr bwMode="auto">
            <a:xfrm>
              <a:off x="2057400" y="2362200"/>
              <a:ext cx="1600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zh-CN">
                  <a:latin typeface="CourierPS" pitchFamily="49" charset="0"/>
                  <a:ea typeface="宋体" panose="02010600030101010101" pitchFamily="2" charset="-122"/>
                </a:rPr>
                <a:t>R1 </a:t>
              </a:r>
              <a:r>
                <a:rPr lang="en-US" altLang="zh-CN">
                  <a:latin typeface="CourierPS" pitchFamily="49" charset="0"/>
                  <a:ea typeface="宋体" panose="02010600030101010101" pitchFamily="2" charset="-122"/>
                  <a:sym typeface="Symbol" panose="05050102010706020507" pitchFamily="18" charset="2"/>
                </a:rPr>
                <a:t></a:t>
              </a:r>
              <a:r>
                <a:rPr lang="en-US" altLang="zh-CN">
                  <a:latin typeface="CourierPS" pitchFamily="49" charset="0"/>
                  <a:ea typeface="宋体" panose="02010600030101010101" pitchFamily="2" charset="-122"/>
                </a:rPr>
                <a:t> x3100</a:t>
              </a:r>
              <a:br>
                <a:rPr lang="en-US" altLang="zh-CN">
                  <a:latin typeface="CourierPS" pitchFamily="49" charset="0"/>
                  <a:ea typeface="宋体" panose="02010600030101010101" pitchFamily="2" charset="-122"/>
                </a:rPr>
              </a:br>
              <a:r>
                <a:rPr lang="en-US" altLang="zh-CN">
                  <a:latin typeface="CourierPS" pitchFamily="49" charset="0"/>
                  <a:ea typeface="宋体" panose="02010600030101010101" pitchFamily="2" charset="-122"/>
                </a:rPr>
                <a:t>R3 </a:t>
              </a:r>
              <a:r>
                <a:rPr lang="en-US" altLang="zh-CN">
                  <a:latin typeface="CourierPS" pitchFamily="49" charset="0"/>
                  <a:ea typeface="宋体" panose="02010600030101010101" pitchFamily="2" charset="-122"/>
                  <a:sym typeface="Symbol" panose="05050102010706020507" pitchFamily="18" charset="2"/>
                </a:rPr>
                <a:t></a:t>
              </a:r>
              <a:r>
                <a:rPr lang="en-US" altLang="zh-CN">
                  <a:latin typeface="CourierPS" pitchFamily="49" charset="0"/>
                  <a:ea typeface="宋体" panose="02010600030101010101" pitchFamily="2" charset="-122"/>
                </a:rPr>
                <a:t> 0</a:t>
              </a:r>
              <a:br>
                <a:rPr lang="en-US" altLang="zh-CN">
                  <a:latin typeface="CourierPS" pitchFamily="49" charset="0"/>
                  <a:ea typeface="宋体" panose="02010600030101010101" pitchFamily="2" charset="-122"/>
                </a:rPr>
              </a:br>
              <a:r>
                <a:rPr lang="en-US" altLang="zh-CN">
                  <a:latin typeface="CourierPS" pitchFamily="49" charset="0"/>
                  <a:ea typeface="宋体" panose="02010600030101010101" pitchFamily="2" charset="-122"/>
                </a:rPr>
                <a:t>R2 </a:t>
              </a:r>
              <a:r>
                <a:rPr lang="en-US" altLang="zh-CN">
                  <a:latin typeface="CourierPS" pitchFamily="49" charset="0"/>
                  <a:ea typeface="宋体" panose="02010600030101010101" pitchFamily="2" charset="-122"/>
                  <a:sym typeface="Symbol" panose="05050102010706020507" pitchFamily="18" charset="2"/>
                </a:rPr>
                <a:t></a:t>
              </a:r>
              <a:r>
                <a:rPr lang="en-US" altLang="zh-CN">
                  <a:latin typeface="CourierPS" pitchFamily="49" charset="0"/>
                  <a:ea typeface="宋体" panose="02010600030101010101" pitchFamily="2" charset="-122"/>
                </a:rPr>
                <a:t> 12</a:t>
              </a:r>
            </a:p>
          </p:txBody>
        </p:sp>
        <p:sp>
          <p:nvSpPr>
            <p:cNvPr id="34822" name="AutoShape 17"/>
            <p:cNvSpPr>
              <a:spLocks noChangeArrowheads="1"/>
            </p:cNvSpPr>
            <p:nvPr/>
          </p:nvSpPr>
          <p:spPr bwMode="auto">
            <a:xfrm>
              <a:off x="2286000" y="3657600"/>
              <a:ext cx="1143000" cy="11430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zh-CN">
                  <a:latin typeface="CourierPS" pitchFamily="49" charset="0"/>
                  <a:ea typeface="宋体" panose="02010600030101010101" pitchFamily="2" charset="-122"/>
                </a:rPr>
                <a:t>R2=0?</a:t>
              </a:r>
            </a:p>
          </p:txBody>
        </p:sp>
        <p:sp>
          <p:nvSpPr>
            <p:cNvPr id="34823" name="Rectangle 18"/>
            <p:cNvSpPr>
              <a:spLocks noChangeArrowheads="1"/>
            </p:cNvSpPr>
            <p:nvPr/>
          </p:nvSpPr>
          <p:spPr bwMode="auto">
            <a:xfrm>
              <a:off x="4343400" y="3695700"/>
              <a:ext cx="16002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zh-CN">
                  <a:latin typeface="CourierPS" pitchFamily="49" charset="0"/>
                  <a:ea typeface="宋体" panose="02010600030101010101" pitchFamily="2" charset="-122"/>
                </a:rPr>
                <a:t>R4 </a:t>
              </a:r>
              <a:r>
                <a:rPr lang="en-US" altLang="zh-CN">
                  <a:latin typeface="CourierPS" pitchFamily="49" charset="0"/>
                  <a:ea typeface="宋体" panose="02010600030101010101" pitchFamily="2" charset="-122"/>
                  <a:sym typeface="Symbol" panose="05050102010706020507" pitchFamily="18" charset="2"/>
                </a:rPr>
                <a:t> M[R1]</a:t>
              </a:r>
              <a:br>
                <a:rPr lang="en-US" altLang="zh-CN">
                  <a:latin typeface="CourierPS" pitchFamily="49" charset="0"/>
                  <a:ea typeface="宋体" panose="02010600030101010101" pitchFamily="2" charset="-122"/>
                  <a:sym typeface="Symbol" panose="05050102010706020507" pitchFamily="18" charset="2"/>
                </a:rPr>
              </a:br>
              <a:r>
                <a:rPr lang="en-US" altLang="zh-CN">
                  <a:latin typeface="CourierPS" pitchFamily="49" charset="0"/>
                  <a:ea typeface="宋体" panose="02010600030101010101" pitchFamily="2" charset="-122"/>
                  <a:sym typeface="Symbol" panose="05050102010706020507" pitchFamily="18" charset="2"/>
                </a:rPr>
                <a:t>R3  R3+R4</a:t>
              </a:r>
              <a:br>
                <a:rPr lang="en-US" altLang="zh-CN">
                  <a:latin typeface="CourierPS" pitchFamily="49" charset="0"/>
                  <a:ea typeface="宋体" panose="02010600030101010101" pitchFamily="2" charset="-122"/>
                  <a:sym typeface="Symbol" panose="05050102010706020507" pitchFamily="18" charset="2"/>
                </a:rPr>
              </a:br>
              <a:r>
                <a:rPr lang="en-US" altLang="zh-CN">
                  <a:latin typeface="CourierPS" pitchFamily="49" charset="0"/>
                  <a:ea typeface="宋体" panose="02010600030101010101" pitchFamily="2" charset="-122"/>
                  <a:sym typeface="Symbol" panose="05050102010706020507" pitchFamily="18" charset="2"/>
                </a:rPr>
                <a:t>R1  R1+1</a:t>
              </a:r>
            </a:p>
            <a:p>
              <a:pPr algn="ctr"/>
              <a:r>
                <a:rPr lang="en-US" altLang="zh-CN">
                  <a:latin typeface="CourierPS" pitchFamily="49" charset="0"/>
                  <a:ea typeface="宋体" panose="02010600030101010101" pitchFamily="2" charset="-122"/>
                  <a:sym typeface="Symbol" panose="05050102010706020507" pitchFamily="18" charset="2"/>
                </a:rPr>
                <a:t>R2  R2-1</a:t>
              </a:r>
            </a:p>
          </p:txBody>
        </p:sp>
        <p:cxnSp>
          <p:nvCxnSpPr>
            <p:cNvPr id="34824" name="AutoShape 20"/>
            <p:cNvCxnSpPr>
              <a:cxnSpLocks noChangeShapeType="1"/>
              <a:stCxn id="34821" idx="2"/>
              <a:endCxn id="34822" idx="0"/>
            </p:cNvCxnSpPr>
            <p:nvPr/>
          </p:nvCxnSpPr>
          <p:spPr bwMode="auto">
            <a:xfrm>
              <a:off x="2857500" y="3200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25" name="Text Box 31"/>
            <p:cNvSpPr txBox="1">
              <a:spLocks noChangeArrowheads="1"/>
            </p:cNvSpPr>
            <p:nvPr/>
          </p:nvSpPr>
          <p:spPr bwMode="auto">
            <a:xfrm>
              <a:off x="3442130" y="4191000"/>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zh-CN" sz="1800" i="1">
                  <a:latin typeface="CourierPS" pitchFamily="49" charset="0"/>
                  <a:ea typeface="宋体" panose="02010600030101010101" pitchFamily="2" charset="-122"/>
                </a:rPr>
                <a:t>NO</a:t>
              </a:r>
            </a:p>
          </p:txBody>
        </p:sp>
        <p:sp>
          <p:nvSpPr>
            <p:cNvPr id="34826" name="Text Box 34"/>
            <p:cNvSpPr txBox="1">
              <a:spLocks noChangeArrowheads="1"/>
            </p:cNvSpPr>
            <p:nvPr/>
          </p:nvSpPr>
          <p:spPr bwMode="auto">
            <a:xfrm>
              <a:off x="2305825" y="4876800"/>
              <a:ext cx="4635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zh-CN" sz="1800" i="1">
                  <a:latin typeface="CourierPS" pitchFamily="49" charset="0"/>
                  <a:ea typeface="宋体" panose="02010600030101010101" pitchFamily="2" charset="-122"/>
                </a:rPr>
                <a:t>YES</a:t>
              </a:r>
            </a:p>
          </p:txBody>
        </p:sp>
        <p:cxnSp>
          <p:nvCxnSpPr>
            <p:cNvPr id="34827" name="AutoShape 36"/>
            <p:cNvCxnSpPr>
              <a:cxnSpLocks noChangeShapeType="1"/>
              <a:stCxn id="34822" idx="3"/>
              <a:endCxn id="34823" idx="1"/>
            </p:cNvCxnSpPr>
            <p:nvPr/>
          </p:nvCxnSpPr>
          <p:spPr bwMode="auto">
            <a:xfrm>
              <a:off x="3429000" y="4229100"/>
              <a:ext cx="9144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28" name="Line 38"/>
            <p:cNvSpPr>
              <a:spLocks noChangeShapeType="1"/>
            </p:cNvSpPr>
            <p:nvPr/>
          </p:nvSpPr>
          <p:spPr bwMode="auto">
            <a:xfrm>
              <a:off x="5105400" y="4800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4829" name="Line 39"/>
            <p:cNvSpPr>
              <a:spLocks noChangeShapeType="1"/>
            </p:cNvSpPr>
            <p:nvPr/>
          </p:nvSpPr>
          <p:spPr bwMode="auto">
            <a:xfrm>
              <a:off x="5105400" y="50292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4830" name="Line 40"/>
            <p:cNvSpPr>
              <a:spLocks noChangeShapeType="1"/>
            </p:cNvSpPr>
            <p:nvPr/>
          </p:nvSpPr>
          <p:spPr bwMode="auto">
            <a:xfrm flipV="1">
              <a:off x="6400800" y="34290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4831" name="Line 41"/>
            <p:cNvSpPr>
              <a:spLocks noChangeShapeType="1"/>
            </p:cNvSpPr>
            <p:nvPr/>
          </p:nvSpPr>
          <p:spPr bwMode="auto">
            <a:xfrm flipH="1">
              <a:off x="2895600" y="3429000"/>
              <a:ext cx="3505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34832" name="Line 42"/>
            <p:cNvSpPr>
              <a:spLocks noChangeShapeType="1"/>
            </p:cNvSpPr>
            <p:nvPr/>
          </p:nvSpPr>
          <p:spPr bwMode="auto">
            <a:xfrm>
              <a:off x="2857500" y="48006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grpSp>
    </p:spTree>
    <p:extLst>
      <p:ext uri="{BB962C8B-B14F-4D97-AF65-F5344CB8AC3E}">
        <p14:creationId xmlns:p14="http://schemas.microsoft.com/office/powerpoint/2010/main" val="1583345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a typeface="宋体" panose="02010600030101010101" pitchFamily="2" charset="-122"/>
              </a:rPr>
              <a:t>Sample Program</a:t>
            </a:r>
            <a:endParaRPr lang="zh-CN" altLang="en-US" dirty="0"/>
          </a:p>
        </p:txBody>
      </p:sp>
      <p:sp>
        <p:nvSpPr>
          <p:cNvPr id="5" name="Rectangle 117"/>
          <p:cNvSpPr>
            <a:spLocks noChangeArrowheads="1"/>
          </p:cNvSpPr>
          <p:nvPr/>
        </p:nvSpPr>
        <p:spPr bwMode="auto">
          <a:xfrm>
            <a:off x="1650429" y="1809328"/>
            <a:ext cx="1143000" cy="4572000"/>
          </a:xfrm>
          <a:prstGeom prst="rect">
            <a:avLst/>
          </a:prstGeom>
          <a:solidFill>
            <a:srgbClr val="6699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zh-CN" altLang="en-US">
              <a:ea typeface="宋体" panose="02010600030101010101" pitchFamily="2" charset="-122"/>
            </a:endParaRPr>
          </a:p>
        </p:txBody>
      </p:sp>
      <p:graphicFrame>
        <p:nvGraphicFramePr>
          <p:cNvPr id="6" name="Group 116"/>
          <p:cNvGraphicFramePr>
            <a:graphicFrameLocks noGrp="1"/>
          </p:cNvGraphicFramePr>
          <p:nvPr>
            <p:extLst>
              <p:ext uri="{D42A27DB-BD31-4B8C-83A1-F6EECF244321}">
                <p14:modId xmlns:p14="http://schemas.microsoft.com/office/powerpoint/2010/main" val="3476562424"/>
              </p:ext>
            </p:extLst>
          </p:nvPr>
        </p:nvGraphicFramePr>
        <p:xfrm>
          <a:off x="469329" y="1428328"/>
          <a:ext cx="8610600" cy="4902200"/>
        </p:xfrm>
        <a:graphic>
          <a:graphicData uri="http://schemas.openxmlformats.org/drawingml/2006/table">
            <a:tbl>
              <a:tblPr/>
              <a:tblGrid>
                <a:gridCol w="1133475"/>
                <a:gridCol w="4886325"/>
                <a:gridCol w="2590800"/>
              </a:tblGrid>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Arial" charset="0"/>
                          <a:ea typeface="宋体" charset="-122"/>
                        </a:rPr>
                        <a:t>Address</a:t>
                      </a:r>
                    </a:p>
                  </a:txBody>
                  <a:tcPr marR="0" marT="91440" marB="91440"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Arial" charset="0"/>
                          <a:ea typeface="宋体" charset="-122"/>
                        </a:rPr>
                        <a:t>Instruction</a:t>
                      </a:r>
                    </a:p>
                  </a:txBody>
                  <a:tcPr marR="0" marT="91440" marB="91440"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Arial" charset="0"/>
                          <a:ea typeface="宋体" charset="-122"/>
                        </a:rPr>
                        <a:t>Comments</a:t>
                      </a:r>
                    </a:p>
                  </a:txBody>
                  <a:tcPr marR="0" marT="91440" marB="91440"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x3000</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1 1 1 0 0 0 1 0 1 1 1 1 1 1 1 1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R1 </a:t>
                      </a:r>
                      <a:r>
                        <a:rPr kumimoji="0" lang="en-US" altLang="zh-CN" sz="1600" b="0" i="1" u="none" strike="noStrike" cap="none" normalizeH="0" baseline="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smtClean="0">
                          <a:ln>
                            <a:noFill/>
                          </a:ln>
                          <a:solidFill>
                            <a:srgbClr val="CE0000"/>
                          </a:solidFill>
                          <a:effectLst/>
                          <a:latin typeface="Arial" charset="0"/>
                          <a:ea typeface="宋体" charset="-122"/>
                        </a:rPr>
                        <a:t> x3100 (PC+0xFF)</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x3001</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0 1 0 1 0 1 1 0 1 1 1 0 0 0 0 0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R3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0</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x3002</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0 1 0 1 0 1 0 0 1 0 1 0 0 0 0 0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R2 </a:t>
                      </a:r>
                      <a:r>
                        <a:rPr kumimoji="0" lang="en-US" altLang="zh-CN" sz="1600" b="0" i="1" u="none" strike="noStrike" cap="none" normalizeH="0" baseline="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smtClean="0">
                          <a:ln>
                            <a:noFill/>
                          </a:ln>
                          <a:solidFill>
                            <a:srgbClr val="CE0000"/>
                          </a:solidFill>
                          <a:effectLst/>
                          <a:latin typeface="Arial" charset="0"/>
                          <a:ea typeface="宋体" charset="-122"/>
                        </a:rPr>
                        <a:t> 0</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x3003</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0 0 0 1 0 1 0 0 1 0 1 0 1 1 0 0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R2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12</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x3004</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0 0 0 0 0 1 0 0 0 0 0 0 0 1 0 1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If Z, </a:t>
                      </a:r>
                      <a:r>
                        <a:rPr kumimoji="0" lang="en-US" altLang="zh-CN" sz="1600" b="0" i="1" u="none" strike="noStrike" cap="none" normalizeH="0" baseline="0" dirty="0" err="1" smtClean="0">
                          <a:ln>
                            <a:noFill/>
                          </a:ln>
                          <a:solidFill>
                            <a:srgbClr val="CE0000"/>
                          </a:solidFill>
                          <a:effectLst/>
                          <a:latin typeface="Arial" charset="0"/>
                          <a:ea typeface="宋体" charset="-122"/>
                        </a:rPr>
                        <a:t>goto</a:t>
                      </a:r>
                      <a:r>
                        <a:rPr kumimoji="0" lang="en-US" altLang="zh-CN" sz="1600" b="0" i="1" u="none" strike="noStrike" cap="none" normalizeH="0" baseline="0" dirty="0" smtClean="0">
                          <a:ln>
                            <a:noFill/>
                          </a:ln>
                          <a:solidFill>
                            <a:srgbClr val="CE0000"/>
                          </a:solidFill>
                          <a:effectLst/>
                          <a:latin typeface="Arial" charset="0"/>
                          <a:ea typeface="宋体" charset="-122"/>
                        </a:rPr>
                        <a:t> x300A (PC+5)</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x3005</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0 1 1 0 1 0 0 0 0 1 0 0 0 0 0 0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Load next value to R4</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x3006</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0 0 0 1 0 1 1 0 1 1 0 0 0 </a:t>
                      </a:r>
                      <a:r>
                        <a:rPr kumimoji="0" lang="en-US" altLang="zh-CN" sz="2000" b="1" i="0" u="none" strike="noStrike" cap="none" normalizeH="0" baseline="0" dirty="0" smtClean="0">
                          <a:ln>
                            <a:noFill/>
                          </a:ln>
                          <a:solidFill>
                            <a:schemeClr val="tx1"/>
                          </a:solidFill>
                          <a:effectLst/>
                          <a:latin typeface="CourierPS" pitchFamily="49" charset="0"/>
                          <a:ea typeface="宋体" charset="-122"/>
                        </a:rPr>
                        <a:t>1 </a:t>
                      </a:r>
                      <a:r>
                        <a:rPr kumimoji="0" lang="en-US" altLang="zh-CN" sz="2000" b="1" i="0" u="none" strike="noStrike" cap="none" normalizeH="0" baseline="0" dirty="0" smtClean="0">
                          <a:ln>
                            <a:noFill/>
                          </a:ln>
                          <a:solidFill>
                            <a:schemeClr val="tx1"/>
                          </a:solidFill>
                          <a:effectLst/>
                          <a:latin typeface="CourierPS" pitchFamily="49" charset="0"/>
                          <a:ea typeface="宋体" charset="-122"/>
                        </a:rPr>
                        <a:t>0 </a:t>
                      </a:r>
                      <a:r>
                        <a:rPr kumimoji="0" lang="en-US" altLang="zh-CN" sz="2000" b="1" i="0" u="none" strike="noStrike" cap="none" normalizeH="0" baseline="0" dirty="0" smtClean="0">
                          <a:ln>
                            <a:noFill/>
                          </a:ln>
                          <a:solidFill>
                            <a:schemeClr val="tx1"/>
                          </a:solidFill>
                          <a:effectLst/>
                          <a:latin typeface="CourierPS" pitchFamily="49" charset="0"/>
                          <a:ea typeface="宋体" charset="-122"/>
                        </a:rPr>
                        <a:t>0</a:t>
                      </a:r>
                      <a:endParaRPr kumimoji="0" lang="en-US" altLang="zh-CN" sz="2000" b="1" i="0" u="none" strike="noStrike" cap="none" normalizeH="0" baseline="0" dirty="0" smtClean="0">
                        <a:ln>
                          <a:noFill/>
                        </a:ln>
                        <a:solidFill>
                          <a:schemeClr val="tx1"/>
                        </a:solidFill>
                        <a:effectLst/>
                        <a:latin typeface="CourierPS" pitchFamily="49" charset="0"/>
                        <a:ea typeface="宋体"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Add to R3</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x3007</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0 0 0 1 0 0 1 0 0 1 1 0 0 0 0 1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Increment R1 (pointer)</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X3008</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0 0 0 1 0 1 0 0 1 0 1 1 1 1 1 1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Decrement R2 (counter)</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x3009</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0 0 0 0 1 1 1 1 1 1 1 1 1 0 1 0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err="1" smtClean="0">
                          <a:ln>
                            <a:noFill/>
                          </a:ln>
                          <a:solidFill>
                            <a:srgbClr val="CE0000"/>
                          </a:solidFill>
                          <a:effectLst/>
                          <a:latin typeface="Arial" charset="0"/>
                          <a:ea typeface="宋体" charset="-122"/>
                        </a:rPr>
                        <a:t>Goto</a:t>
                      </a:r>
                      <a:r>
                        <a:rPr kumimoji="0" lang="en-US" altLang="zh-CN" sz="1600" b="0" i="1" u="none" strike="noStrike" cap="none" normalizeH="0" baseline="0" dirty="0" smtClean="0">
                          <a:ln>
                            <a:noFill/>
                          </a:ln>
                          <a:solidFill>
                            <a:srgbClr val="CE0000"/>
                          </a:solidFill>
                          <a:effectLst/>
                          <a:latin typeface="Arial" charset="0"/>
                          <a:ea typeface="宋体" charset="-122"/>
                        </a:rPr>
                        <a:t> x3004 (PC-6)</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Line 118"/>
          <p:cNvSpPr>
            <a:spLocks noChangeShapeType="1"/>
          </p:cNvSpPr>
          <p:nvPr/>
        </p:nvSpPr>
        <p:spPr bwMode="auto">
          <a:xfrm>
            <a:off x="2902967" y="2201441"/>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119"/>
          <p:cNvSpPr>
            <a:spLocks noChangeShapeType="1"/>
          </p:cNvSpPr>
          <p:nvPr/>
        </p:nvSpPr>
        <p:spPr bwMode="auto">
          <a:xfrm>
            <a:off x="2945829" y="265705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20"/>
          <p:cNvSpPr>
            <a:spLocks noChangeShapeType="1"/>
          </p:cNvSpPr>
          <p:nvPr/>
        </p:nvSpPr>
        <p:spPr bwMode="auto">
          <a:xfrm>
            <a:off x="2945829" y="310472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21"/>
          <p:cNvSpPr>
            <a:spLocks noChangeShapeType="1"/>
          </p:cNvSpPr>
          <p:nvPr/>
        </p:nvSpPr>
        <p:spPr bwMode="auto">
          <a:xfrm>
            <a:off x="2945829" y="354287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22"/>
          <p:cNvSpPr>
            <a:spLocks noChangeShapeType="1"/>
          </p:cNvSpPr>
          <p:nvPr/>
        </p:nvSpPr>
        <p:spPr bwMode="auto">
          <a:xfrm>
            <a:off x="2945829" y="399055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23"/>
          <p:cNvSpPr>
            <a:spLocks noChangeShapeType="1"/>
          </p:cNvSpPr>
          <p:nvPr/>
        </p:nvSpPr>
        <p:spPr bwMode="auto">
          <a:xfrm>
            <a:off x="2945829" y="442870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24"/>
          <p:cNvSpPr>
            <a:spLocks noChangeShapeType="1"/>
          </p:cNvSpPr>
          <p:nvPr/>
        </p:nvSpPr>
        <p:spPr bwMode="auto">
          <a:xfrm>
            <a:off x="2945829" y="486685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5"/>
          <p:cNvSpPr>
            <a:spLocks noChangeShapeType="1"/>
          </p:cNvSpPr>
          <p:nvPr/>
        </p:nvSpPr>
        <p:spPr bwMode="auto">
          <a:xfrm>
            <a:off x="2945829" y="531452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26"/>
          <p:cNvSpPr>
            <a:spLocks noChangeShapeType="1"/>
          </p:cNvSpPr>
          <p:nvPr/>
        </p:nvSpPr>
        <p:spPr bwMode="auto">
          <a:xfrm>
            <a:off x="2945829" y="577172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27"/>
          <p:cNvSpPr>
            <a:spLocks noChangeShapeType="1"/>
          </p:cNvSpPr>
          <p:nvPr/>
        </p:nvSpPr>
        <p:spPr bwMode="auto">
          <a:xfrm>
            <a:off x="2945829" y="620035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28"/>
          <p:cNvSpPr>
            <a:spLocks noChangeShapeType="1"/>
          </p:cNvSpPr>
          <p:nvPr/>
        </p:nvSpPr>
        <p:spPr bwMode="auto">
          <a:xfrm>
            <a:off x="3860229" y="2209378"/>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29"/>
          <p:cNvSpPr>
            <a:spLocks noChangeShapeType="1"/>
          </p:cNvSpPr>
          <p:nvPr/>
        </p:nvSpPr>
        <p:spPr bwMode="auto">
          <a:xfrm>
            <a:off x="3860229" y="265705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30"/>
          <p:cNvSpPr>
            <a:spLocks noChangeShapeType="1"/>
          </p:cNvSpPr>
          <p:nvPr/>
        </p:nvSpPr>
        <p:spPr bwMode="auto">
          <a:xfrm>
            <a:off x="5079429" y="2657053"/>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31"/>
          <p:cNvSpPr>
            <a:spLocks noChangeShapeType="1"/>
          </p:cNvSpPr>
          <p:nvPr/>
        </p:nvSpPr>
        <p:spPr bwMode="auto">
          <a:xfrm>
            <a:off x="3860229" y="310472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32"/>
          <p:cNvSpPr>
            <a:spLocks noChangeShapeType="1"/>
          </p:cNvSpPr>
          <p:nvPr/>
        </p:nvSpPr>
        <p:spPr bwMode="auto">
          <a:xfrm>
            <a:off x="5079429" y="3104728"/>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33"/>
          <p:cNvSpPr>
            <a:spLocks noChangeShapeType="1"/>
          </p:cNvSpPr>
          <p:nvPr/>
        </p:nvSpPr>
        <p:spPr bwMode="auto">
          <a:xfrm>
            <a:off x="3860229" y="354287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34"/>
          <p:cNvSpPr>
            <a:spLocks noChangeShapeType="1"/>
          </p:cNvSpPr>
          <p:nvPr/>
        </p:nvSpPr>
        <p:spPr bwMode="auto">
          <a:xfrm>
            <a:off x="5079429" y="3542878"/>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35"/>
          <p:cNvSpPr>
            <a:spLocks noChangeShapeType="1"/>
          </p:cNvSpPr>
          <p:nvPr/>
        </p:nvSpPr>
        <p:spPr bwMode="auto">
          <a:xfrm>
            <a:off x="3860229" y="3990553"/>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36"/>
          <p:cNvSpPr>
            <a:spLocks noChangeShapeType="1"/>
          </p:cNvSpPr>
          <p:nvPr/>
        </p:nvSpPr>
        <p:spPr bwMode="auto">
          <a:xfrm flipV="1">
            <a:off x="4774629" y="4428703"/>
            <a:ext cx="1676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37"/>
          <p:cNvSpPr>
            <a:spLocks noChangeShapeType="1"/>
          </p:cNvSpPr>
          <p:nvPr/>
        </p:nvSpPr>
        <p:spPr bwMode="auto">
          <a:xfrm>
            <a:off x="3860229" y="442870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38"/>
          <p:cNvSpPr>
            <a:spLocks noChangeShapeType="1"/>
          </p:cNvSpPr>
          <p:nvPr/>
        </p:nvSpPr>
        <p:spPr bwMode="auto">
          <a:xfrm>
            <a:off x="3860229" y="486685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39"/>
          <p:cNvSpPr>
            <a:spLocks noChangeShapeType="1"/>
          </p:cNvSpPr>
          <p:nvPr/>
        </p:nvSpPr>
        <p:spPr bwMode="auto">
          <a:xfrm>
            <a:off x="5689029" y="4866853"/>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40"/>
          <p:cNvSpPr>
            <a:spLocks noChangeShapeType="1"/>
          </p:cNvSpPr>
          <p:nvPr/>
        </p:nvSpPr>
        <p:spPr bwMode="auto">
          <a:xfrm>
            <a:off x="3860229" y="531452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41"/>
          <p:cNvSpPr>
            <a:spLocks noChangeShapeType="1"/>
          </p:cNvSpPr>
          <p:nvPr/>
        </p:nvSpPr>
        <p:spPr bwMode="auto">
          <a:xfrm>
            <a:off x="5079429" y="5314528"/>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42"/>
          <p:cNvSpPr>
            <a:spLocks noChangeShapeType="1"/>
          </p:cNvSpPr>
          <p:nvPr/>
        </p:nvSpPr>
        <p:spPr bwMode="auto">
          <a:xfrm>
            <a:off x="3860229" y="5771728"/>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43"/>
          <p:cNvSpPr>
            <a:spLocks noChangeShapeType="1"/>
          </p:cNvSpPr>
          <p:nvPr/>
        </p:nvSpPr>
        <p:spPr bwMode="auto">
          <a:xfrm>
            <a:off x="5079429" y="5771728"/>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44"/>
          <p:cNvSpPr>
            <a:spLocks noChangeShapeType="1"/>
          </p:cNvSpPr>
          <p:nvPr/>
        </p:nvSpPr>
        <p:spPr bwMode="auto">
          <a:xfrm>
            <a:off x="3860229" y="6200353"/>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486094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计算若干个正整数的</a:t>
            </a:r>
            <a:r>
              <a:rPr lang="zh-CN" altLang="en-US" dirty="0" smtClean="0"/>
              <a:t>和， </a:t>
            </a:r>
            <a:r>
              <a:rPr lang="zh-CN" altLang="en-US" dirty="0"/>
              <a:t>整数存放的起始地址：</a:t>
            </a:r>
            <a:r>
              <a:rPr lang="en-US" altLang="zh-CN" dirty="0"/>
              <a:t>x3100</a:t>
            </a:r>
            <a:r>
              <a:rPr lang="zh-CN" altLang="en-US" dirty="0"/>
              <a:t>，以一个负数结尾</a:t>
            </a:r>
            <a:r>
              <a:rPr lang="zh-CN" altLang="en-US" dirty="0" smtClean="0"/>
              <a:t>。</a:t>
            </a:r>
            <a:endParaRPr lang="en-US" altLang="zh-CN" dirty="0" smtClean="0"/>
          </a:p>
          <a:p>
            <a:r>
              <a:rPr lang="zh-CN" altLang="en-US" dirty="0" smtClean="0"/>
              <a:t> </a:t>
            </a:r>
            <a:r>
              <a:rPr lang="zh-CN" altLang="en-US" dirty="0"/>
              <a:t>程序起始地址： </a:t>
            </a:r>
            <a:r>
              <a:rPr lang="en-US" altLang="zh-CN" dirty="0"/>
              <a:t>x3000</a:t>
            </a:r>
            <a:r>
              <a:rPr lang="zh-CN" altLang="en-US" dirty="0"/>
              <a:t>。</a:t>
            </a:r>
          </a:p>
          <a:p>
            <a:endParaRPr lang="zh-CN" altLang="en-US" dirty="0"/>
          </a:p>
        </p:txBody>
      </p:sp>
      <p:sp>
        <p:nvSpPr>
          <p:cNvPr id="36866" name="标题 1"/>
          <p:cNvSpPr>
            <a:spLocks noGrp="1"/>
          </p:cNvSpPr>
          <p:nvPr>
            <p:ph type="title"/>
          </p:nvPr>
        </p:nvSpPr>
        <p:spPr/>
        <p:txBody>
          <a:bodyPr/>
          <a:lstStyle/>
          <a:p>
            <a:r>
              <a:rPr lang="zh-CN" altLang="en-US" smtClean="0">
                <a:ea typeface="宋体" panose="02010600030101010101" pitchFamily="2" charset="-122"/>
              </a:rPr>
              <a:t>哨兵法：事前不确定循环次数</a:t>
            </a:r>
          </a:p>
        </p:txBody>
      </p:sp>
      <p:graphicFrame>
        <p:nvGraphicFramePr>
          <p:cNvPr id="6" name="Group 116"/>
          <p:cNvGraphicFramePr>
            <a:graphicFrameLocks noGrp="1"/>
          </p:cNvGraphicFramePr>
          <p:nvPr>
            <p:extLst>
              <p:ext uri="{D42A27DB-BD31-4B8C-83A1-F6EECF244321}">
                <p14:modId xmlns:p14="http://schemas.microsoft.com/office/powerpoint/2010/main" val="634121524"/>
              </p:ext>
            </p:extLst>
          </p:nvPr>
        </p:nvGraphicFramePr>
        <p:xfrm>
          <a:off x="353888" y="3072084"/>
          <a:ext cx="8610600" cy="3597276"/>
        </p:xfrm>
        <a:graphic>
          <a:graphicData uri="http://schemas.openxmlformats.org/drawingml/2006/table">
            <a:tbl>
              <a:tblPr/>
              <a:tblGrid>
                <a:gridCol w="1133475"/>
                <a:gridCol w="4886325"/>
                <a:gridCol w="2590800"/>
              </a:tblGrid>
              <a:tr h="45720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Arial" charset="0"/>
                          <a:ea typeface="宋体" charset="-122"/>
                        </a:rPr>
                        <a:t>Address</a:t>
                      </a:r>
                    </a:p>
                  </a:txBody>
                  <a:tcPr marR="0" marT="91441" marB="91441"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Arial" charset="0"/>
                          <a:ea typeface="宋体" charset="-122"/>
                        </a:rPr>
                        <a:t>Instruction</a:t>
                      </a:r>
                    </a:p>
                  </a:txBody>
                  <a:tcPr marR="0" marT="91441" marB="91441"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Arial" charset="0"/>
                          <a:ea typeface="宋体" charset="-122"/>
                        </a:rPr>
                        <a:t>Comments</a:t>
                      </a:r>
                    </a:p>
                  </a:txBody>
                  <a:tcPr marR="0" marT="91441" marB="91441"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x3000</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1 1 1 0 0 </a:t>
                      </a:r>
                      <a:r>
                        <a:rPr kumimoji="0" lang="en-US" altLang="zh-CN" sz="2000" b="1" i="0" u="none" strike="noStrike" cap="none" normalizeH="0" baseline="0" dirty="0" smtClean="0">
                          <a:ln>
                            <a:noFill/>
                          </a:ln>
                          <a:solidFill>
                            <a:schemeClr val="tx1"/>
                          </a:solidFill>
                          <a:effectLst/>
                          <a:latin typeface="CourierPS" pitchFamily="49" charset="0"/>
                          <a:ea typeface="宋体" charset="-122"/>
                        </a:rPr>
                        <a:t>0 1 0 </a:t>
                      </a:r>
                      <a:r>
                        <a:rPr kumimoji="0" lang="en-US" altLang="zh-CN" sz="2000" b="1" i="0" u="none" strike="noStrike" cap="none" normalizeH="0" baseline="0" dirty="0" smtClean="0">
                          <a:ln>
                            <a:noFill/>
                          </a:ln>
                          <a:solidFill>
                            <a:schemeClr val="tx1"/>
                          </a:solidFill>
                          <a:effectLst/>
                          <a:latin typeface="CourierPS" pitchFamily="49" charset="0"/>
                          <a:ea typeface="宋体" charset="-122"/>
                        </a:rPr>
                        <a:t>1 1 1 1 1 1 1 1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R1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x3100 (PC+0xFF)</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x3001</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0 1 0 1 0 1 1 0 1 1 1 0 0 0 0 0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R3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0</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x3002</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0 1 1 0 1 0 0 0 0 1 0 0 0 0 0 0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R4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M[R1]</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x3003</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0 0 0 0 1 0 0 0 0 0 0 0 0 1 0 0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err="1" smtClean="0">
                          <a:ln>
                            <a:noFill/>
                          </a:ln>
                          <a:solidFill>
                            <a:srgbClr val="CE0000"/>
                          </a:solidFill>
                          <a:effectLst/>
                          <a:latin typeface="Arial" charset="0"/>
                          <a:ea typeface="宋体" charset="-122"/>
                        </a:rPr>
                        <a:t>BRn</a:t>
                      </a:r>
                      <a:r>
                        <a:rPr kumimoji="0" lang="en-US" altLang="zh-CN" sz="1600" b="0" i="1" u="none" strike="noStrike" cap="none" normalizeH="0" baseline="0" dirty="0" smtClean="0">
                          <a:ln>
                            <a:noFill/>
                          </a:ln>
                          <a:solidFill>
                            <a:srgbClr val="CE0000"/>
                          </a:solidFill>
                          <a:effectLst/>
                          <a:latin typeface="Arial" charset="0"/>
                          <a:ea typeface="宋体" charset="-122"/>
                        </a:rPr>
                        <a:t> 3008;</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x3004</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0 0 0 1 0 1 </a:t>
                      </a:r>
                      <a:r>
                        <a:rPr kumimoji="0" lang="en-US" altLang="zh-CN" sz="2000" b="1" i="0" u="none" strike="noStrike" cap="none" normalizeH="0" baseline="0" dirty="0" smtClean="0">
                          <a:ln>
                            <a:noFill/>
                          </a:ln>
                          <a:solidFill>
                            <a:schemeClr val="tx1"/>
                          </a:solidFill>
                          <a:effectLst/>
                          <a:latin typeface="CourierPS" pitchFamily="49" charset="0"/>
                          <a:ea typeface="宋体" charset="-122"/>
                        </a:rPr>
                        <a:t>1 0 </a:t>
                      </a:r>
                      <a:r>
                        <a:rPr kumimoji="0" lang="en-US" altLang="zh-CN" sz="2000" b="1" i="0" u="none" strike="noStrike" cap="none" normalizeH="0" baseline="0" dirty="0" smtClean="0">
                          <a:ln>
                            <a:noFill/>
                          </a:ln>
                          <a:solidFill>
                            <a:schemeClr val="tx1"/>
                          </a:solidFill>
                          <a:effectLst/>
                          <a:latin typeface="CourierPS" pitchFamily="49" charset="0"/>
                          <a:ea typeface="宋体" charset="-122"/>
                        </a:rPr>
                        <a:t>1 1 0 0 0 1 0 0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R3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R3+R4</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x3005</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0 0 0 1 0 0 1 0 0 1 1 0 0 0 0 1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R1</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R1+1</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x3006</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0 1 1 0 1 0 0 0 0 1 0 0 0 0 0 0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R4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M[R1]</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x3007</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0 0 0 0 1 1 1 1 1 1 1 1 1 0 1 1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err="1" smtClean="0">
                          <a:ln>
                            <a:noFill/>
                          </a:ln>
                          <a:solidFill>
                            <a:srgbClr val="CE0000"/>
                          </a:solidFill>
                          <a:effectLst/>
                          <a:latin typeface="Arial" charset="0"/>
                          <a:ea typeface="宋体" charset="-122"/>
                        </a:rPr>
                        <a:t>BRnzp</a:t>
                      </a:r>
                      <a:r>
                        <a:rPr kumimoji="0" lang="en-US" altLang="zh-CN" sz="1600" b="0" i="1" u="none" strike="noStrike" cap="none" normalizeH="0" baseline="0" dirty="0" smtClean="0">
                          <a:ln>
                            <a:noFill/>
                          </a:ln>
                          <a:solidFill>
                            <a:srgbClr val="CE0000"/>
                          </a:solidFill>
                          <a:effectLst/>
                          <a:latin typeface="Arial" charset="0"/>
                          <a:ea typeface="宋体" charset="-122"/>
                        </a:rPr>
                        <a:t> x3003</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X3008</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halt</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1600" b="0" i="1" u="none" strike="noStrike" cap="none" normalizeH="0" baseline="0" dirty="0" smtClean="0">
                        <a:ln>
                          <a:noFill/>
                        </a:ln>
                        <a:solidFill>
                          <a:srgbClr val="CE0000"/>
                        </a:solidFill>
                        <a:effectLst/>
                        <a:latin typeface="Arial" charset="0"/>
                        <a:ea typeface="宋体"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x3009</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CourierPS" pitchFamily="49" charset="0"/>
                        <a:ea typeface="宋体"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1600" b="0" i="1" u="none" strike="noStrike" cap="none" normalizeH="0" baseline="0" dirty="0" smtClean="0">
                        <a:ln>
                          <a:noFill/>
                        </a:ln>
                        <a:solidFill>
                          <a:srgbClr val="CE0000"/>
                        </a:solidFill>
                        <a:effectLst/>
                        <a:latin typeface="Arial" charset="0"/>
                        <a:ea typeface="宋体"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69613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1"/>
          </p:nvPr>
        </p:nvSpPr>
        <p:spPr/>
        <p:txBody>
          <a:bodyPr/>
          <a:lstStyle/>
          <a:p>
            <a:r>
              <a:rPr lang="en-US" altLang="zh-CN" dirty="0" smtClean="0">
                <a:latin typeface="+mn-ea"/>
              </a:rPr>
              <a:t>JMP</a:t>
            </a:r>
            <a:r>
              <a:rPr lang="zh-CN" altLang="en-US" dirty="0" smtClean="0">
                <a:latin typeface="+mn-ea"/>
              </a:rPr>
              <a:t>是一个绝对跳转指令</a:t>
            </a:r>
            <a:r>
              <a:rPr lang="en-US" altLang="zh-CN" dirty="0" smtClean="0">
                <a:latin typeface="+mn-ea"/>
              </a:rPr>
              <a:t> – </a:t>
            </a:r>
            <a:r>
              <a:rPr lang="zh-CN" altLang="en-US" dirty="0" smtClean="0">
                <a:latin typeface="+mn-ea"/>
              </a:rPr>
              <a:t>总是跳转</a:t>
            </a:r>
            <a:endParaRPr lang="en-US" altLang="zh-CN" dirty="0" smtClean="0">
              <a:latin typeface="+mn-ea"/>
            </a:endParaRPr>
          </a:p>
          <a:p>
            <a:pPr lvl="1"/>
            <a:r>
              <a:rPr lang="zh-CN" altLang="en-US" dirty="0" smtClean="0">
                <a:latin typeface="+mn-ea"/>
              </a:rPr>
              <a:t>跳转的目标地址存放在寄存器中</a:t>
            </a:r>
            <a:endParaRPr lang="en-US" altLang="zh-CN" dirty="0" smtClean="0">
              <a:latin typeface="+mn-ea"/>
            </a:endParaRPr>
          </a:p>
          <a:p>
            <a:pPr lvl="1"/>
            <a:r>
              <a:rPr lang="zh-CN" altLang="en-US" dirty="0" smtClean="0">
                <a:latin typeface="+mn-ea"/>
              </a:rPr>
              <a:t>寄存器可以存放</a:t>
            </a:r>
            <a:r>
              <a:rPr lang="en-US" altLang="zh-CN" dirty="0" smtClean="0">
                <a:latin typeface="+mn-ea"/>
              </a:rPr>
              <a:t>16</a:t>
            </a:r>
            <a:r>
              <a:rPr lang="zh-CN" altLang="en-US" dirty="0" smtClean="0">
                <a:latin typeface="+mn-ea"/>
              </a:rPr>
              <a:t>位地址。可以跳转到任何地方。</a:t>
            </a:r>
            <a:endParaRPr lang="en-US" altLang="zh-CN" dirty="0" smtClean="0">
              <a:latin typeface="+mn-ea"/>
            </a:endParaRPr>
          </a:p>
          <a:p>
            <a:pPr lvl="1"/>
            <a:r>
              <a:rPr lang="zh-CN" altLang="en-US" dirty="0" smtClean="0">
                <a:latin typeface="+mn-ea"/>
              </a:rPr>
              <a:t>条件跳转是有局限性的：</a:t>
            </a:r>
            <a:r>
              <a:rPr lang="en-US" altLang="zh-CN" dirty="0" smtClean="0">
                <a:latin typeface="+mn-ea"/>
              </a:rPr>
              <a:t>-256</a:t>
            </a:r>
            <a:r>
              <a:rPr lang="zh-CN" altLang="en-US" dirty="0" smtClean="0">
                <a:latin typeface="+mn-ea"/>
              </a:rPr>
              <a:t>到</a:t>
            </a:r>
            <a:r>
              <a:rPr lang="en-US" altLang="zh-CN" dirty="0" smtClean="0">
                <a:latin typeface="+mn-ea"/>
              </a:rPr>
              <a:t>+255</a:t>
            </a:r>
          </a:p>
          <a:p>
            <a:endParaRPr lang="en-US" altLang="zh-CN" dirty="0" smtClean="0">
              <a:ea typeface="宋体" panose="02010600030101010101" pitchFamily="2" charset="-122"/>
            </a:endParaRPr>
          </a:p>
        </p:txBody>
      </p:sp>
      <p:sp>
        <p:nvSpPr>
          <p:cNvPr id="37891" name="Rectangle 2"/>
          <p:cNvSpPr>
            <a:spLocks noGrp="1" noChangeArrowheads="1"/>
          </p:cNvSpPr>
          <p:nvPr>
            <p:ph type="title"/>
          </p:nvPr>
        </p:nvSpPr>
        <p:spPr/>
        <p:txBody>
          <a:bodyPr/>
          <a:lstStyle/>
          <a:p>
            <a:r>
              <a:rPr lang="en-US" altLang="zh-CN" smtClean="0">
                <a:ea typeface="宋体" panose="02010600030101010101" pitchFamily="2" charset="-122"/>
              </a:rPr>
              <a:t>JMP (</a:t>
            </a:r>
            <a:r>
              <a:rPr lang="zh-CN" altLang="en-US" smtClean="0">
                <a:ea typeface="宋体" panose="02010600030101010101" pitchFamily="2" charset="-122"/>
              </a:rPr>
              <a:t>寄存器存放跳转地址</a:t>
            </a:r>
            <a:r>
              <a:rPr lang="en-US" altLang="zh-CN" smtClean="0">
                <a:ea typeface="宋体" panose="02010600030101010101" pitchFamily="2" charset="-122"/>
              </a:rPr>
              <a:t>)</a:t>
            </a:r>
          </a:p>
        </p:txBody>
      </p:sp>
      <p:pic>
        <p:nvPicPr>
          <p:cNvPr id="37893" name="Picture 6" descr="C:\Documents and Settings\gbyrd\My Documents\ece206\mh-slides\e2\ch05-figures\ch05-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522117"/>
            <a:ext cx="7344816" cy="66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7" descr="C:\Documents and Settings\gbyrd\My Documents\ece206\mh-slides\e2\ch05-figures\ch05-29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618" y="4653136"/>
            <a:ext cx="53657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36680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a:xfrm>
            <a:off x="457200" y="4725144"/>
            <a:ext cx="8229600" cy="1803846"/>
          </a:xfrm>
        </p:spPr>
        <p:txBody>
          <a:bodyPr/>
          <a:lstStyle/>
          <a:p>
            <a:r>
              <a:rPr lang="zh-CN" altLang="en-US" sz="2400" dirty="0" smtClean="0">
                <a:ea typeface="宋体" panose="02010600030101010101" pitchFamily="2" charset="-122"/>
              </a:rPr>
              <a:t>调用系统服务程序</a:t>
            </a:r>
            <a:r>
              <a:rPr lang="en-US" altLang="zh-CN" sz="2400" dirty="0" smtClean="0">
                <a:ea typeface="宋体" panose="02010600030101010101" pitchFamily="2" charset="-122"/>
              </a:rPr>
              <a:t>,</a:t>
            </a:r>
            <a:r>
              <a:rPr lang="zh-CN" altLang="en-US" sz="2400" dirty="0" smtClean="0">
                <a:ea typeface="宋体" panose="02010600030101010101" pitchFamily="2" charset="-122"/>
              </a:rPr>
              <a:t>服务程序由</a:t>
            </a:r>
            <a:r>
              <a:rPr lang="en-US" altLang="zh-CN" sz="2400" dirty="0" smtClean="0">
                <a:ea typeface="宋体" panose="02010600030101010101" pitchFamily="2" charset="-122"/>
              </a:rPr>
              <a:t> 8-bit “trap vector”</a:t>
            </a:r>
            <a:r>
              <a:rPr lang="zh-CN" altLang="en-US" sz="2400" dirty="0" smtClean="0">
                <a:ea typeface="宋体" panose="02010600030101010101" pitchFamily="2" charset="-122"/>
              </a:rPr>
              <a:t>指定，总共支持</a:t>
            </a:r>
            <a:r>
              <a:rPr lang="en-US" altLang="zh-CN" sz="2400" dirty="0" smtClean="0">
                <a:ea typeface="宋体" panose="02010600030101010101" pitchFamily="2" charset="-122"/>
              </a:rPr>
              <a:t>256</a:t>
            </a:r>
            <a:r>
              <a:rPr lang="zh-CN" altLang="en-US" sz="2400" dirty="0" smtClean="0">
                <a:ea typeface="宋体" panose="02010600030101010101" pitchFamily="2" charset="-122"/>
              </a:rPr>
              <a:t>个服务程序。</a:t>
            </a:r>
            <a:endParaRPr lang="en-US" altLang="zh-CN" sz="2400" dirty="0" smtClean="0">
              <a:ea typeface="宋体" panose="02010600030101010101" pitchFamily="2" charset="-122"/>
            </a:endParaRPr>
          </a:p>
          <a:p>
            <a:r>
              <a:rPr lang="zh-CN" altLang="en-US" sz="2400" dirty="0" smtClean="0">
                <a:ea typeface="宋体" panose="02010600030101010101" pitchFamily="2" charset="-122"/>
              </a:rPr>
              <a:t>调用结束后</a:t>
            </a:r>
            <a:r>
              <a:rPr lang="en-US" altLang="zh-CN" sz="2400" dirty="0" smtClean="0">
                <a:ea typeface="宋体" panose="02010600030101010101" pitchFamily="2" charset="-122"/>
              </a:rPr>
              <a:t>, PC</a:t>
            </a:r>
            <a:r>
              <a:rPr lang="zh-CN" altLang="en-US" sz="2400" dirty="0" smtClean="0">
                <a:ea typeface="宋体" panose="02010600030101010101" pitchFamily="2" charset="-122"/>
              </a:rPr>
              <a:t>被设置成当前</a:t>
            </a:r>
            <a:r>
              <a:rPr lang="en-US" altLang="zh-CN" sz="2400" dirty="0" smtClean="0">
                <a:ea typeface="宋体" panose="02010600030101010101" pitchFamily="2" charset="-122"/>
              </a:rPr>
              <a:t>TRAP </a:t>
            </a:r>
            <a:r>
              <a:rPr lang="zh-CN" altLang="en-US" sz="2400" dirty="0" smtClean="0">
                <a:ea typeface="宋体" panose="02010600030101010101" pitchFamily="2" charset="-122"/>
              </a:rPr>
              <a:t>指令的下一条。</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a:t>
            </a:r>
            <a:r>
              <a:rPr lang="zh-CN" altLang="en-US" sz="2400" dirty="0" smtClean="0">
                <a:ea typeface="宋体" panose="02010600030101010101" pitchFamily="2" charset="-122"/>
              </a:rPr>
              <a:t>具体原理后面会讨论</a:t>
            </a:r>
            <a:r>
              <a:rPr lang="en-US" altLang="zh-CN" sz="2400" dirty="0" smtClean="0">
                <a:ea typeface="宋体" panose="02010600030101010101" pitchFamily="2" charset="-122"/>
              </a:rPr>
              <a:t>)</a:t>
            </a:r>
          </a:p>
        </p:txBody>
      </p:sp>
      <p:sp>
        <p:nvSpPr>
          <p:cNvPr id="38915" name="Rectangle 2"/>
          <p:cNvSpPr>
            <a:spLocks noGrp="1" noChangeArrowheads="1"/>
          </p:cNvSpPr>
          <p:nvPr>
            <p:ph type="title"/>
          </p:nvPr>
        </p:nvSpPr>
        <p:spPr/>
        <p:txBody>
          <a:bodyPr/>
          <a:lstStyle/>
          <a:p>
            <a:r>
              <a:rPr lang="en-US" altLang="zh-CN" smtClean="0">
                <a:ea typeface="宋体" panose="02010600030101010101" pitchFamily="2" charset="-122"/>
              </a:rPr>
              <a:t>TRAP</a:t>
            </a:r>
            <a:r>
              <a:rPr lang="zh-CN" altLang="en-US" smtClean="0">
                <a:ea typeface="宋体" panose="02010600030101010101" pitchFamily="2" charset="-122"/>
              </a:rPr>
              <a:t>：调用系统服务程序</a:t>
            </a:r>
            <a:endParaRPr lang="en-US" altLang="zh-CN" smtClean="0">
              <a:ea typeface="宋体" panose="02010600030101010101" pitchFamily="2" charset="-122"/>
            </a:endParaRPr>
          </a:p>
        </p:txBody>
      </p:sp>
      <p:graphicFrame>
        <p:nvGraphicFramePr>
          <p:cNvPr id="67634" name="Group 50"/>
          <p:cNvGraphicFramePr>
            <a:graphicFrameLocks noGrp="1"/>
          </p:cNvGraphicFramePr>
          <p:nvPr>
            <p:extLst>
              <p:ext uri="{D42A27DB-BD31-4B8C-83A1-F6EECF244321}">
                <p14:modId xmlns:p14="http://schemas.microsoft.com/office/powerpoint/2010/main" val="361934501"/>
              </p:ext>
            </p:extLst>
          </p:nvPr>
        </p:nvGraphicFramePr>
        <p:xfrm>
          <a:off x="611560" y="2574508"/>
          <a:ext cx="6733033" cy="1713845"/>
        </p:xfrm>
        <a:graphic>
          <a:graphicData uri="http://schemas.openxmlformats.org/drawingml/2006/table">
            <a:tbl>
              <a:tblPr/>
              <a:tblGrid>
                <a:gridCol w="1232912"/>
                <a:gridCol w="5500121"/>
              </a:tblGrid>
              <a:tr h="42633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Arial" charset="0"/>
                          <a:ea typeface="宋体" charset="-122"/>
                        </a:rPr>
                        <a:t>vector</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Arial" charset="0"/>
                          <a:ea typeface="宋体" charset="-122"/>
                        </a:rPr>
                        <a:t>routine</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94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x23</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input a character from the keyboard to R0</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x21</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output a character in R0 to the monitor</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33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x25</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halt the program</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8934" name="Picture 52" descr="C:\Documents and Settings\gbyrd\My Documents\ece206\mh-slides\e2\ch05-figures\ch05-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84784"/>
            <a:ext cx="770572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03173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1027"/>
          <p:cNvSpPr>
            <a:spLocks noGrp="1" noChangeArrowheads="1"/>
          </p:cNvSpPr>
          <p:nvPr>
            <p:ph idx="1"/>
          </p:nvPr>
        </p:nvSpPr>
        <p:spPr/>
        <p:txBody>
          <a:bodyPr/>
          <a:lstStyle/>
          <a:p>
            <a:pPr>
              <a:lnSpc>
                <a:spcPct val="90000"/>
              </a:lnSpc>
            </a:pPr>
            <a:r>
              <a:rPr lang="zh-CN" altLang="en-US" dirty="0" smtClean="0">
                <a:solidFill>
                  <a:srgbClr val="CE0000"/>
                </a:solidFill>
                <a:ea typeface="宋体" panose="02010600030101010101" pitchFamily="2" charset="-122"/>
              </a:rPr>
              <a:t>计算一个文件中特定字符出现的次数</a:t>
            </a:r>
            <a:endParaRPr lang="en-US" altLang="zh-CN" dirty="0" smtClean="0">
              <a:solidFill>
                <a:srgbClr val="CE0000"/>
              </a:solidFill>
              <a:ea typeface="宋体" panose="02010600030101010101" pitchFamily="2" charset="-122"/>
            </a:endParaRPr>
          </a:p>
          <a:p>
            <a:pPr lvl="1">
              <a:lnSpc>
                <a:spcPct val="90000"/>
              </a:lnSpc>
            </a:pPr>
            <a:r>
              <a:rPr lang="zh-CN" altLang="en-US" sz="2400" dirty="0" smtClean="0">
                <a:ea typeface="宋体" panose="02010600030101010101" pitchFamily="2" charset="-122"/>
              </a:rPr>
              <a:t>程序开始地址</a:t>
            </a:r>
            <a:r>
              <a:rPr lang="en-US" altLang="zh-CN" sz="2400" dirty="0" smtClean="0">
                <a:ea typeface="宋体" panose="02010600030101010101" pitchFamily="2" charset="-122"/>
              </a:rPr>
              <a:t>:</a:t>
            </a:r>
            <a:r>
              <a:rPr lang="zh-CN" altLang="en-US" sz="2400" dirty="0" smtClean="0">
                <a:ea typeface="宋体" panose="02010600030101010101" pitchFamily="2" charset="-122"/>
              </a:rPr>
              <a:t>    </a:t>
            </a:r>
            <a:r>
              <a:rPr lang="en-US" altLang="zh-CN" sz="2400" dirty="0" smtClean="0">
                <a:ea typeface="宋体" panose="02010600030101010101" pitchFamily="2" charset="-122"/>
              </a:rPr>
              <a:t>x3000</a:t>
            </a:r>
          </a:p>
          <a:p>
            <a:pPr lvl="1">
              <a:lnSpc>
                <a:spcPct val="90000"/>
              </a:lnSpc>
            </a:pPr>
            <a:r>
              <a:rPr lang="zh-CN" altLang="en-US" sz="2400" dirty="0" smtClean="0">
                <a:ea typeface="宋体" panose="02010600030101010101" pitchFamily="2" charset="-122"/>
              </a:rPr>
              <a:t>从键盘读入要统计次数的字符</a:t>
            </a:r>
            <a:endParaRPr lang="en-US" altLang="zh-CN" sz="2400" dirty="0" smtClean="0">
              <a:ea typeface="宋体" panose="02010600030101010101" pitchFamily="2" charset="-122"/>
            </a:endParaRPr>
          </a:p>
          <a:p>
            <a:pPr lvl="1">
              <a:lnSpc>
                <a:spcPct val="90000"/>
              </a:lnSpc>
            </a:pPr>
            <a:r>
              <a:rPr lang="zh-CN" altLang="en-US" sz="2400" dirty="0" smtClean="0">
                <a:ea typeface="宋体" panose="02010600030101010101" pitchFamily="2" charset="-122"/>
              </a:rPr>
              <a:t>从文件</a:t>
            </a:r>
            <a:r>
              <a:rPr lang="en-US" altLang="zh-CN" sz="2400" dirty="0" smtClean="0">
                <a:ea typeface="宋体" panose="02010600030101010101" pitchFamily="2" charset="-122"/>
              </a:rPr>
              <a:t>(</a:t>
            </a:r>
            <a:r>
              <a:rPr lang="zh-CN" altLang="en-US" sz="2400" dirty="0" smtClean="0">
                <a:ea typeface="宋体" panose="02010600030101010101" pitchFamily="2" charset="-122"/>
              </a:rPr>
              <a:t> </a:t>
            </a:r>
            <a:r>
              <a:rPr lang="en-US" altLang="zh-CN" sz="2400" dirty="0" smtClean="0">
                <a:ea typeface="宋体" panose="02010600030101010101" pitchFamily="2" charset="-122"/>
              </a:rPr>
              <a:t>“file”)</a:t>
            </a:r>
            <a:r>
              <a:rPr lang="zh-CN" altLang="en-US" sz="2400" dirty="0" smtClean="0">
                <a:ea typeface="宋体" panose="02010600030101010101" pitchFamily="2" charset="-122"/>
              </a:rPr>
              <a:t>中读取字符</a:t>
            </a:r>
            <a:endParaRPr lang="en-US" altLang="zh-CN" sz="2400" dirty="0" smtClean="0">
              <a:ea typeface="宋体" panose="02010600030101010101" pitchFamily="2" charset="-122"/>
            </a:endParaRPr>
          </a:p>
          <a:p>
            <a:pPr lvl="2">
              <a:lnSpc>
                <a:spcPct val="90000"/>
              </a:lnSpc>
            </a:pPr>
            <a:r>
              <a:rPr lang="zh-CN" altLang="en-US" sz="2400" b="0" dirty="0" smtClean="0">
                <a:ea typeface="宋体" panose="02010600030101010101" pitchFamily="2" charset="-122"/>
              </a:rPr>
              <a:t>程序中的</a:t>
            </a:r>
            <a:r>
              <a:rPr lang="en-US" altLang="zh-CN" sz="2400" b="0" dirty="0" smtClean="0">
                <a:ea typeface="宋体" panose="02010600030101010101" pitchFamily="2" charset="-122"/>
              </a:rPr>
              <a:t>”</a:t>
            </a:r>
            <a:r>
              <a:rPr lang="zh-CN" altLang="en-US" sz="2400" b="0" dirty="0" smtClean="0">
                <a:ea typeface="宋体" panose="02010600030101010101" pitchFamily="2" charset="-122"/>
              </a:rPr>
              <a:t>文件</a:t>
            </a:r>
            <a:r>
              <a:rPr lang="en-US" altLang="zh-CN" sz="2400" b="0" dirty="0" smtClean="0">
                <a:ea typeface="宋体" panose="02010600030101010101" pitchFamily="2" charset="-122"/>
              </a:rPr>
              <a:t>”</a:t>
            </a:r>
            <a:r>
              <a:rPr lang="zh-CN" altLang="en-US" sz="2400" b="0" dirty="0" smtClean="0">
                <a:ea typeface="宋体" panose="02010600030101010101" pitchFamily="2" charset="-122"/>
              </a:rPr>
              <a:t>概念是指一个连续的内存存储区域</a:t>
            </a:r>
            <a:endParaRPr lang="en-US" altLang="zh-CN" sz="2400" b="0" dirty="0" smtClean="0">
              <a:ea typeface="宋体" panose="02010600030101010101" pitchFamily="2" charset="-122"/>
            </a:endParaRPr>
          </a:p>
          <a:p>
            <a:pPr lvl="2">
              <a:lnSpc>
                <a:spcPct val="90000"/>
              </a:lnSpc>
            </a:pPr>
            <a:r>
              <a:rPr lang="zh-CN" altLang="en-US" sz="2400" b="0" dirty="0" smtClean="0">
                <a:ea typeface="宋体" panose="02010600030101010101" pitchFamily="2" charset="-122"/>
              </a:rPr>
              <a:t>文件的开始地址紧邻在程序代码的存储区域之后</a:t>
            </a:r>
            <a:endParaRPr lang="en-US" altLang="zh-CN" sz="2400" b="0" dirty="0" smtClean="0">
              <a:ea typeface="宋体" panose="02010600030101010101" pitchFamily="2" charset="-122"/>
            </a:endParaRPr>
          </a:p>
          <a:p>
            <a:pPr lvl="1">
              <a:lnSpc>
                <a:spcPct val="90000"/>
              </a:lnSpc>
            </a:pPr>
            <a:r>
              <a:rPr lang="zh-CN" altLang="en-US" sz="2400" dirty="0" smtClean="0">
                <a:ea typeface="宋体" panose="02010600030101010101" pitchFamily="2" charset="-122"/>
              </a:rPr>
              <a:t>文件中存在和输入字符相同的字符则计数器</a:t>
            </a:r>
            <a:r>
              <a:rPr lang="en-US" altLang="zh-CN" sz="2400" dirty="0" smtClean="0">
                <a:ea typeface="宋体" panose="02010600030101010101" pitchFamily="2" charset="-122"/>
              </a:rPr>
              <a:t>+1</a:t>
            </a:r>
          </a:p>
          <a:p>
            <a:pPr lvl="1">
              <a:lnSpc>
                <a:spcPct val="90000"/>
              </a:lnSpc>
            </a:pPr>
            <a:r>
              <a:rPr lang="zh-CN" altLang="en-US" sz="2400" dirty="0" smtClean="0">
                <a:ea typeface="宋体" panose="02010600030101010101" pitchFamily="2" charset="-122"/>
              </a:rPr>
              <a:t>文件采用哨兵机制</a:t>
            </a:r>
            <a:r>
              <a:rPr lang="en-US" altLang="zh-CN" sz="2400" dirty="0" smtClean="0">
                <a:ea typeface="宋体" panose="02010600030101010101" pitchFamily="2" charset="-122"/>
              </a:rPr>
              <a:t>.</a:t>
            </a:r>
            <a:r>
              <a:rPr lang="zh-CN" altLang="en-US" sz="2400" dirty="0" smtClean="0">
                <a:ea typeface="宋体" panose="02010600030101010101" pitchFamily="2" charset="-122"/>
              </a:rPr>
              <a:t>结束标志为一个特殊的</a:t>
            </a:r>
            <a:r>
              <a:rPr lang="en-US" altLang="zh-CN" sz="2400" dirty="0" smtClean="0">
                <a:ea typeface="宋体" panose="02010600030101010101" pitchFamily="2" charset="-122"/>
              </a:rPr>
              <a:t>ASCII</a:t>
            </a:r>
            <a:r>
              <a:rPr lang="zh-CN" altLang="en-US" sz="2400" dirty="0" smtClean="0">
                <a:ea typeface="宋体" panose="02010600030101010101" pitchFamily="2" charset="-122"/>
              </a:rPr>
              <a:t>码</a:t>
            </a:r>
            <a:r>
              <a:rPr lang="en-US" altLang="zh-CN" sz="2400" dirty="0" smtClean="0">
                <a:ea typeface="宋体" panose="02010600030101010101" pitchFamily="2" charset="-122"/>
              </a:rPr>
              <a:t>: </a:t>
            </a:r>
            <a:r>
              <a:rPr lang="en-US" altLang="zh-CN" sz="2400" dirty="0" smtClean="0">
                <a:solidFill>
                  <a:srgbClr val="009900"/>
                </a:solidFill>
                <a:ea typeface="宋体" panose="02010600030101010101" pitchFamily="2" charset="-122"/>
              </a:rPr>
              <a:t>EOT (x04)</a:t>
            </a:r>
          </a:p>
          <a:p>
            <a:pPr lvl="1">
              <a:lnSpc>
                <a:spcPct val="90000"/>
              </a:lnSpc>
            </a:pPr>
            <a:r>
              <a:rPr lang="zh-CN" altLang="en-US" sz="2400" dirty="0" smtClean="0">
                <a:ea typeface="宋体" panose="02010600030101010101" pitchFamily="2" charset="-122"/>
              </a:rPr>
              <a:t>程序结束输出统计结果</a:t>
            </a:r>
            <a:r>
              <a:rPr lang="en-US" altLang="zh-CN" sz="2400" dirty="0" smtClean="0">
                <a:ea typeface="宋体" panose="02010600030101010101" pitchFamily="2" charset="-122"/>
              </a:rPr>
              <a:t/>
            </a:r>
            <a:br>
              <a:rPr lang="en-US" altLang="zh-CN" sz="2400" dirty="0" smtClean="0">
                <a:ea typeface="宋体" panose="02010600030101010101" pitchFamily="2" charset="-122"/>
              </a:rPr>
            </a:br>
            <a:r>
              <a:rPr lang="en-US" altLang="zh-CN" sz="2400" b="0" dirty="0" smtClean="0">
                <a:ea typeface="宋体" panose="02010600030101010101" pitchFamily="2" charset="-122"/>
              </a:rPr>
              <a:t>(</a:t>
            </a:r>
            <a:r>
              <a:rPr lang="zh-CN" altLang="en-US" sz="2400" b="0" dirty="0" smtClean="0">
                <a:ea typeface="宋体" panose="02010600030101010101" pitchFamily="2" charset="-122"/>
              </a:rPr>
              <a:t>假定字符出现次数不超过</a:t>
            </a:r>
            <a:r>
              <a:rPr lang="en-US" altLang="zh-CN" sz="2400" b="0" dirty="0" smtClean="0">
                <a:ea typeface="宋体" panose="02010600030101010101" pitchFamily="2" charset="-122"/>
              </a:rPr>
              <a:t>10</a:t>
            </a:r>
            <a:r>
              <a:rPr lang="zh-CN" altLang="en-US" sz="2400" b="0" dirty="0" smtClean="0">
                <a:ea typeface="宋体" panose="02010600030101010101" pitchFamily="2" charset="-122"/>
              </a:rPr>
              <a:t>个</a:t>
            </a:r>
            <a:r>
              <a:rPr lang="en-US" altLang="zh-CN" sz="2400" b="0" dirty="0" smtClean="0">
                <a:ea typeface="宋体" panose="02010600030101010101" pitchFamily="2" charset="-122"/>
              </a:rPr>
              <a:t>,</a:t>
            </a:r>
            <a:r>
              <a:rPr lang="zh-CN" altLang="en-US" sz="2400" b="0" dirty="0" smtClean="0">
                <a:ea typeface="宋体" panose="02010600030101010101" pitchFamily="2" charset="-122"/>
              </a:rPr>
              <a:t> 方便输出</a:t>
            </a:r>
            <a:r>
              <a:rPr lang="en-US" altLang="zh-CN" sz="2400" b="0" dirty="0" smtClean="0">
                <a:ea typeface="宋体" panose="02010600030101010101" pitchFamily="2" charset="-122"/>
              </a:rPr>
              <a:t>)</a:t>
            </a:r>
            <a:endParaRPr lang="en-US" altLang="zh-CN" sz="2400" dirty="0" smtClean="0">
              <a:ea typeface="宋体" panose="02010600030101010101" pitchFamily="2" charset="-122"/>
            </a:endParaRPr>
          </a:p>
          <a:p>
            <a:pPr>
              <a:lnSpc>
                <a:spcPct val="90000"/>
              </a:lnSpc>
            </a:pPr>
            <a:endParaRPr lang="en-US" altLang="zh-CN" dirty="0" smtClean="0">
              <a:solidFill>
                <a:srgbClr val="009900"/>
              </a:solidFill>
              <a:ea typeface="宋体" panose="02010600030101010101" pitchFamily="2" charset="-122"/>
            </a:endParaRPr>
          </a:p>
        </p:txBody>
      </p:sp>
      <p:sp>
        <p:nvSpPr>
          <p:cNvPr id="39939" name="Rectangle 1026"/>
          <p:cNvSpPr>
            <a:spLocks noGrp="1" noChangeArrowheads="1"/>
          </p:cNvSpPr>
          <p:nvPr>
            <p:ph type="title"/>
          </p:nvPr>
        </p:nvSpPr>
        <p:spPr/>
        <p:txBody>
          <a:bodyPr/>
          <a:lstStyle/>
          <a:p>
            <a:r>
              <a:rPr lang="zh-CN" altLang="en-US" smtClean="0">
                <a:ea typeface="宋体" panose="02010600030101010101" pitchFamily="2" charset="-122"/>
              </a:rPr>
              <a:t>例子：字符数统计</a:t>
            </a:r>
            <a:endParaRPr lang="en-US" altLang="zh-CN" smtClean="0">
              <a:ea typeface="宋体" panose="02010600030101010101" pitchFamily="2" charset="-122"/>
            </a:endParaRPr>
          </a:p>
        </p:txBody>
      </p:sp>
    </p:spTree>
    <p:extLst>
      <p:ext uri="{BB962C8B-B14F-4D97-AF65-F5344CB8AC3E}">
        <p14:creationId xmlns:p14="http://schemas.microsoft.com/office/powerpoint/2010/main" val="1433612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altLang="zh-CN" smtClean="0">
                <a:ea typeface="宋体" panose="02010600030101010101" pitchFamily="2" charset="-122"/>
              </a:rPr>
              <a:t>Flow Chart</a:t>
            </a:r>
          </a:p>
        </p:txBody>
      </p:sp>
      <p:graphicFrame>
        <p:nvGraphicFramePr>
          <p:cNvPr id="3074" name="Object 0"/>
          <p:cNvGraphicFramePr>
            <a:graphicFrameLocks noChangeAspect="1"/>
          </p:cNvGraphicFramePr>
          <p:nvPr>
            <p:extLst>
              <p:ext uri="{D42A27DB-BD31-4B8C-83A1-F6EECF244321}">
                <p14:modId xmlns:p14="http://schemas.microsoft.com/office/powerpoint/2010/main" val="817759446"/>
              </p:ext>
            </p:extLst>
          </p:nvPr>
        </p:nvGraphicFramePr>
        <p:xfrm>
          <a:off x="251520" y="1557039"/>
          <a:ext cx="8720137" cy="5040313"/>
        </p:xfrm>
        <a:graphic>
          <a:graphicData uri="http://schemas.openxmlformats.org/presentationml/2006/ole">
            <mc:AlternateContent xmlns:mc="http://schemas.openxmlformats.org/markup-compatibility/2006">
              <mc:Choice xmlns:v="urn:schemas-microsoft-com:vml" Requires="v">
                <p:oleObj spid="_x0000_s63539" name="Visio" r:id="rId3" imgW="6549643" imgH="3785670" progId="Visio.Drawing.11">
                  <p:embed/>
                </p:oleObj>
              </mc:Choice>
              <mc:Fallback>
                <p:oleObj name="Visio" r:id="rId3" imgW="6549643" imgH="3785670" progId="Visio.Drawing.11">
                  <p:embed/>
                  <p:pic>
                    <p:nvPicPr>
                      <p:cNvPr id="0" name=""/>
                      <p:cNvPicPr>
                        <a:picLocks noChangeAspect="1" noChangeArrowheads="1"/>
                      </p:cNvPicPr>
                      <p:nvPr/>
                    </p:nvPicPr>
                    <p:blipFill>
                      <a:blip r:embed="rId4"/>
                      <a:srcRect/>
                      <a:stretch>
                        <a:fillRect/>
                      </a:stretch>
                    </p:blipFill>
                    <p:spPr bwMode="auto">
                      <a:xfrm>
                        <a:off x="251520" y="1557039"/>
                        <a:ext cx="8720137"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059524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67"/>
          <p:cNvSpPr>
            <a:spLocks noChangeArrowheads="1"/>
          </p:cNvSpPr>
          <p:nvPr/>
        </p:nvSpPr>
        <p:spPr bwMode="auto">
          <a:xfrm>
            <a:off x="1485900" y="1524000"/>
            <a:ext cx="1143000" cy="4572000"/>
          </a:xfrm>
          <a:prstGeom prst="rect">
            <a:avLst/>
          </a:prstGeom>
          <a:solidFill>
            <a:srgbClr val="6699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内容占位符 1"/>
          <p:cNvSpPr>
            <a:spLocks noGrp="1"/>
          </p:cNvSpPr>
          <p:nvPr>
            <p:ph idx="1"/>
          </p:nvPr>
        </p:nvSpPr>
        <p:spPr/>
        <p:txBody>
          <a:bodyPr/>
          <a:lstStyle/>
          <a:p>
            <a:endParaRPr lang="zh-CN" altLang="en-US"/>
          </a:p>
        </p:txBody>
      </p:sp>
      <p:sp>
        <p:nvSpPr>
          <p:cNvPr id="40964" name="Rectangle 2"/>
          <p:cNvSpPr>
            <a:spLocks noGrp="1" noChangeArrowheads="1"/>
          </p:cNvSpPr>
          <p:nvPr>
            <p:ph type="title"/>
          </p:nvPr>
        </p:nvSpPr>
        <p:spPr/>
        <p:txBody>
          <a:bodyPr/>
          <a:lstStyle/>
          <a:p>
            <a:r>
              <a:rPr lang="en-US" altLang="zh-CN" smtClean="0">
                <a:ea typeface="宋体" panose="02010600030101010101" pitchFamily="2" charset="-122"/>
              </a:rPr>
              <a:t>Program (1 of 2)</a:t>
            </a:r>
          </a:p>
        </p:txBody>
      </p:sp>
      <p:graphicFrame>
        <p:nvGraphicFramePr>
          <p:cNvPr id="112643" name="Group 3"/>
          <p:cNvGraphicFramePr>
            <a:graphicFrameLocks noGrp="1"/>
          </p:cNvGraphicFramePr>
          <p:nvPr/>
        </p:nvGraphicFramePr>
        <p:xfrm>
          <a:off x="266700" y="1143000"/>
          <a:ext cx="8610600" cy="4902200"/>
        </p:xfrm>
        <a:graphic>
          <a:graphicData uri="http://schemas.openxmlformats.org/drawingml/2006/table">
            <a:tbl>
              <a:tblPr/>
              <a:tblGrid>
                <a:gridCol w="1133475"/>
                <a:gridCol w="4886325"/>
                <a:gridCol w="2590800"/>
              </a:tblGrid>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Arial" charset="0"/>
                          <a:ea typeface="宋体" charset="-122"/>
                        </a:rPr>
                        <a:t>Address</a:t>
                      </a:r>
                    </a:p>
                  </a:txBody>
                  <a:tcPr marR="0" marT="91440" marB="91440"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Arial" charset="0"/>
                          <a:ea typeface="宋体" charset="-122"/>
                        </a:rPr>
                        <a:t>Instruction</a:t>
                      </a:r>
                    </a:p>
                  </a:txBody>
                  <a:tcPr marR="0" marT="91440" marB="91440"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Arial" charset="0"/>
                          <a:ea typeface="宋体" charset="-122"/>
                        </a:rPr>
                        <a:t>Comments</a:t>
                      </a:r>
                    </a:p>
                  </a:txBody>
                  <a:tcPr marR="0" marT="91440" marB="91440"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charset="-122"/>
                        </a:rPr>
                        <a:t>x3000</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0 1 0 1 0 1 0 0 1 0 1 0 0 0 0 0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R2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0 (counter)</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x3001</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0 0 1 0 0 1 1 0 0 0 0 1 0 0 0 0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R3 </a:t>
                      </a:r>
                      <a:r>
                        <a:rPr kumimoji="0" lang="en-US" altLang="zh-CN" sz="1600" b="0" i="1" u="none" strike="noStrike" cap="none" normalizeH="0" baseline="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smtClean="0">
                          <a:ln>
                            <a:noFill/>
                          </a:ln>
                          <a:solidFill>
                            <a:srgbClr val="CE0000"/>
                          </a:solidFill>
                          <a:effectLst/>
                          <a:latin typeface="Arial" charset="0"/>
                          <a:ea typeface="宋体" charset="-122"/>
                        </a:rPr>
                        <a:t> M[x3102] (ptr)</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x3002</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1 1 1 1 0 0 0 0 0 0 1 0 0 0 1 1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Input to R0 (TRAP x23)</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x3003</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0 1 1 0 0 0 1 0 1 1 0 0 0 0 0 0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R1 </a:t>
                      </a:r>
                      <a:r>
                        <a:rPr kumimoji="0" lang="en-US" altLang="zh-CN" sz="1600" b="0" i="1" u="none" strike="noStrike" cap="none" normalizeH="0" baseline="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smtClean="0">
                          <a:ln>
                            <a:noFill/>
                          </a:ln>
                          <a:solidFill>
                            <a:srgbClr val="CE0000"/>
                          </a:solidFill>
                          <a:effectLst/>
                          <a:latin typeface="Arial" charset="0"/>
                          <a:ea typeface="宋体" charset="-122"/>
                        </a:rPr>
                        <a:t> M[R3]</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x3004</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0 0 0 1 1 0 0 0 0 1 1 1 1 1 0 0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R4 </a:t>
                      </a:r>
                      <a:r>
                        <a:rPr kumimoji="0" lang="en-US" altLang="zh-CN" sz="1600" b="0" i="1" u="none" strike="noStrike" cap="none" normalizeH="0" baseline="0" dirty="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dirty="0" smtClean="0">
                          <a:ln>
                            <a:noFill/>
                          </a:ln>
                          <a:solidFill>
                            <a:srgbClr val="CE0000"/>
                          </a:solidFill>
                          <a:effectLst/>
                          <a:latin typeface="Arial" charset="0"/>
                          <a:ea typeface="宋体" charset="-122"/>
                        </a:rPr>
                        <a:t> R1 – 4 (EOT)</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x3005</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0 0 0 0 0 1 0 0 0 0 0 0 1 0 0 0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If Z, </a:t>
                      </a:r>
                      <a:r>
                        <a:rPr kumimoji="0" lang="en-US" altLang="zh-CN" sz="1600" b="0" i="1" u="none" strike="noStrike" cap="none" normalizeH="0" baseline="0" dirty="0" err="1" smtClean="0">
                          <a:ln>
                            <a:noFill/>
                          </a:ln>
                          <a:solidFill>
                            <a:srgbClr val="CE0000"/>
                          </a:solidFill>
                          <a:effectLst/>
                          <a:latin typeface="Arial" charset="0"/>
                          <a:ea typeface="宋体" charset="-122"/>
                        </a:rPr>
                        <a:t>goto</a:t>
                      </a:r>
                      <a:r>
                        <a:rPr kumimoji="0" lang="en-US" altLang="zh-CN" sz="1600" b="0" i="1" u="none" strike="noStrike" cap="none" normalizeH="0" baseline="0" dirty="0" smtClean="0">
                          <a:ln>
                            <a:noFill/>
                          </a:ln>
                          <a:solidFill>
                            <a:srgbClr val="CE0000"/>
                          </a:solidFill>
                          <a:effectLst/>
                          <a:latin typeface="Arial" charset="0"/>
                          <a:ea typeface="宋体" charset="-122"/>
                        </a:rPr>
                        <a:t> x300E</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x3006</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1 0 0 1 0 0 1 0 0 1 1 1 1 1 1 1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R1 </a:t>
                      </a:r>
                      <a:r>
                        <a:rPr kumimoji="0" lang="en-US" altLang="zh-CN" sz="1600" b="0" i="1" u="none" strike="noStrike" cap="none" normalizeH="0" baseline="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smtClean="0">
                          <a:ln>
                            <a:noFill/>
                          </a:ln>
                          <a:solidFill>
                            <a:srgbClr val="CE0000"/>
                          </a:solidFill>
                          <a:effectLst/>
                          <a:latin typeface="Arial" charset="0"/>
                          <a:ea typeface="宋体" charset="-122"/>
                        </a:rPr>
                        <a:t> NOT R1</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x3007</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0 0 0 1 0 0 1 0 0 1 1 0 0 0 0 1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R1 </a:t>
                      </a:r>
                      <a:r>
                        <a:rPr kumimoji="0" lang="en-US" altLang="zh-CN" sz="1600" b="0" i="1" u="none" strike="noStrike" cap="none" normalizeH="0" baseline="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smtClean="0">
                          <a:ln>
                            <a:noFill/>
                          </a:ln>
                          <a:solidFill>
                            <a:srgbClr val="CE0000"/>
                          </a:solidFill>
                          <a:effectLst/>
                          <a:latin typeface="Arial" charset="0"/>
                          <a:ea typeface="宋体" charset="-122"/>
                        </a:rPr>
                        <a:t> R1 + 1</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X3008</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0 0 0 1 0 0 1 0 0 1 0 0 0 0 0 0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charset="0"/>
                          <a:ea typeface="宋体" charset="-122"/>
                        </a:rPr>
                        <a:t>R1 </a:t>
                      </a:r>
                      <a:r>
                        <a:rPr kumimoji="0" lang="en-US" altLang="zh-CN" sz="1600" b="0" i="1" u="none" strike="noStrike" cap="none" normalizeH="0" baseline="0" smtClean="0">
                          <a:ln>
                            <a:noFill/>
                          </a:ln>
                          <a:solidFill>
                            <a:srgbClr val="CE0000"/>
                          </a:solidFill>
                          <a:effectLst/>
                          <a:latin typeface="Arial" charset="0"/>
                          <a:ea typeface="宋体" charset="-122"/>
                          <a:sym typeface="Symbol" pitchFamily="18" charset="2"/>
                        </a:rPr>
                        <a:t></a:t>
                      </a:r>
                      <a:r>
                        <a:rPr kumimoji="0" lang="en-US" altLang="zh-CN" sz="1600" b="0" i="1" u="none" strike="noStrike" cap="none" normalizeH="0" baseline="0" smtClean="0">
                          <a:ln>
                            <a:noFill/>
                          </a:ln>
                          <a:solidFill>
                            <a:srgbClr val="CE0000"/>
                          </a:solidFill>
                          <a:effectLst/>
                          <a:latin typeface="Arial" charset="0"/>
                          <a:ea typeface="宋体" charset="-122"/>
                        </a:rPr>
                        <a:t> R1 + R0</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x3009</a:t>
                      </a: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charset="-122"/>
                        </a:rPr>
                        <a:t>0 0 0 0 1 0 1 0 0 0 0 0 0 0 0 1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CE0000"/>
                          </a:solidFill>
                          <a:effectLst/>
                          <a:latin typeface="Arial" charset="0"/>
                          <a:ea typeface="宋体" charset="-122"/>
                        </a:rPr>
                        <a:t>If N or P, </a:t>
                      </a:r>
                      <a:r>
                        <a:rPr kumimoji="0" lang="en-US" altLang="zh-CN" sz="1600" b="0" i="1" u="none" strike="noStrike" cap="none" normalizeH="0" baseline="0" dirty="0" err="1" smtClean="0">
                          <a:ln>
                            <a:noFill/>
                          </a:ln>
                          <a:solidFill>
                            <a:srgbClr val="CE0000"/>
                          </a:solidFill>
                          <a:effectLst/>
                          <a:latin typeface="Arial" charset="0"/>
                          <a:ea typeface="宋体" charset="-122"/>
                        </a:rPr>
                        <a:t>goto</a:t>
                      </a:r>
                      <a:r>
                        <a:rPr kumimoji="0" lang="en-US" altLang="zh-CN" sz="1600" b="0" i="1" u="none" strike="noStrike" cap="none" normalizeH="0" baseline="0" dirty="0" smtClean="0">
                          <a:ln>
                            <a:noFill/>
                          </a:ln>
                          <a:solidFill>
                            <a:srgbClr val="CE0000"/>
                          </a:solidFill>
                          <a:effectLst/>
                          <a:latin typeface="Arial" charset="0"/>
                          <a:ea typeface="宋体" charset="-122"/>
                        </a:rPr>
                        <a:t> x300B</a:t>
                      </a: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010" name="Line 66"/>
          <p:cNvSpPr>
            <a:spLocks noChangeShapeType="1"/>
          </p:cNvSpPr>
          <p:nvPr/>
        </p:nvSpPr>
        <p:spPr bwMode="auto">
          <a:xfrm>
            <a:off x="2743200" y="5934075"/>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1" name="Line 68"/>
          <p:cNvSpPr>
            <a:spLocks noChangeShapeType="1"/>
          </p:cNvSpPr>
          <p:nvPr/>
        </p:nvSpPr>
        <p:spPr bwMode="auto">
          <a:xfrm>
            <a:off x="2743200" y="1914525"/>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2" name="Line 69"/>
          <p:cNvSpPr>
            <a:spLocks noChangeShapeType="1"/>
          </p:cNvSpPr>
          <p:nvPr/>
        </p:nvSpPr>
        <p:spPr bwMode="auto">
          <a:xfrm>
            <a:off x="2743200" y="23622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3" name="Line 70"/>
          <p:cNvSpPr>
            <a:spLocks noChangeShapeType="1"/>
          </p:cNvSpPr>
          <p:nvPr/>
        </p:nvSpPr>
        <p:spPr bwMode="auto">
          <a:xfrm>
            <a:off x="3962400" y="2819400"/>
            <a:ext cx="2286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4" name="Line 71"/>
          <p:cNvSpPr>
            <a:spLocks noChangeShapeType="1"/>
          </p:cNvSpPr>
          <p:nvPr/>
        </p:nvSpPr>
        <p:spPr bwMode="auto">
          <a:xfrm>
            <a:off x="2743200" y="32575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5" name="Line 72"/>
          <p:cNvSpPr>
            <a:spLocks noChangeShapeType="1"/>
          </p:cNvSpPr>
          <p:nvPr/>
        </p:nvSpPr>
        <p:spPr bwMode="auto">
          <a:xfrm>
            <a:off x="2743200" y="37147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6" name="Line 73"/>
          <p:cNvSpPr>
            <a:spLocks noChangeShapeType="1"/>
          </p:cNvSpPr>
          <p:nvPr/>
        </p:nvSpPr>
        <p:spPr bwMode="auto">
          <a:xfrm>
            <a:off x="2743200" y="4162425"/>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7" name="Line 74"/>
          <p:cNvSpPr>
            <a:spLocks noChangeShapeType="1"/>
          </p:cNvSpPr>
          <p:nvPr/>
        </p:nvSpPr>
        <p:spPr bwMode="auto">
          <a:xfrm>
            <a:off x="2743200" y="45910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8" name="Line 75"/>
          <p:cNvSpPr>
            <a:spLocks noChangeShapeType="1"/>
          </p:cNvSpPr>
          <p:nvPr/>
        </p:nvSpPr>
        <p:spPr bwMode="auto">
          <a:xfrm>
            <a:off x="2743200" y="5038725"/>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9" name="Line 76"/>
          <p:cNvSpPr>
            <a:spLocks noChangeShapeType="1"/>
          </p:cNvSpPr>
          <p:nvPr/>
        </p:nvSpPr>
        <p:spPr bwMode="auto">
          <a:xfrm>
            <a:off x="2743200" y="54864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0" name="Line 77"/>
          <p:cNvSpPr>
            <a:spLocks noChangeShapeType="1"/>
          </p:cNvSpPr>
          <p:nvPr/>
        </p:nvSpPr>
        <p:spPr bwMode="auto">
          <a:xfrm>
            <a:off x="3657600" y="1914525"/>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1" name="Line 78"/>
          <p:cNvSpPr>
            <a:spLocks noChangeShapeType="1"/>
          </p:cNvSpPr>
          <p:nvPr/>
        </p:nvSpPr>
        <p:spPr bwMode="auto">
          <a:xfrm>
            <a:off x="4876800" y="1914525"/>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2" name="Line 79"/>
          <p:cNvSpPr>
            <a:spLocks noChangeShapeType="1"/>
          </p:cNvSpPr>
          <p:nvPr/>
        </p:nvSpPr>
        <p:spPr bwMode="auto">
          <a:xfrm>
            <a:off x="3657600" y="2362200"/>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3" name="Line 80"/>
          <p:cNvSpPr>
            <a:spLocks noChangeShapeType="1"/>
          </p:cNvSpPr>
          <p:nvPr/>
        </p:nvSpPr>
        <p:spPr bwMode="auto">
          <a:xfrm>
            <a:off x="3657600" y="32575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4" name="Line 81"/>
          <p:cNvSpPr>
            <a:spLocks noChangeShapeType="1"/>
          </p:cNvSpPr>
          <p:nvPr/>
        </p:nvSpPr>
        <p:spPr bwMode="auto">
          <a:xfrm>
            <a:off x="4572000" y="3257550"/>
            <a:ext cx="1676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5" name="Line 82"/>
          <p:cNvSpPr>
            <a:spLocks noChangeShapeType="1"/>
          </p:cNvSpPr>
          <p:nvPr/>
        </p:nvSpPr>
        <p:spPr bwMode="auto">
          <a:xfrm>
            <a:off x="3657600" y="37147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6" name="Line 83"/>
          <p:cNvSpPr>
            <a:spLocks noChangeShapeType="1"/>
          </p:cNvSpPr>
          <p:nvPr/>
        </p:nvSpPr>
        <p:spPr bwMode="auto">
          <a:xfrm>
            <a:off x="4572000" y="3714750"/>
            <a:ext cx="1676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7" name="Line 84"/>
          <p:cNvSpPr>
            <a:spLocks noChangeShapeType="1"/>
          </p:cNvSpPr>
          <p:nvPr/>
        </p:nvSpPr>
        <p:spPr bwMode="auto">
          <a:xfrm>
            <a:off x="3657600" y="4162425"/>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8" name="Line 85"/>
          <p:cNvSpPr>
            <a:spLocks noChangeShapeType="1"/>
          </p:cNvSpPr>
          <p:nvPr/>
        </p:nvSpPr>
        <p:spPr bwMode="auto">
          <a:xfrm>
            <a:off x="3657600" y="45910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9" name="Line 86"/>
          <p:cNvSpPr>
            <a:spLocks noChangeShapeType="1"/>
          </p:cNvSpPr>
          <p:nvPr/>
        </p:nvSpPr>
        <p:spPr bwMode="auto">
          <a:xfrm>
            <a:off x="3657600" y="5038725"/>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0" name="Line 87"/>
          <p:cNvSpPr>
            <a:spLocks noChangeShapeType="1"/>
          </p:cNvSpPr>
          <p:nvPr/>
        </p:nvSpPr>
        <p:spPr bwMode="auto">
          <a:xfrm>
            <a:off x="4876800" y="5038725"/>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1" name="Line 88"/>
          <p:cNvSpPr>
            <a:spLocks noChangeShapeType="1"/>
          </p:cNvSpPr>
          <p:nvPr/>
        </p:nvSpPr>
        <p:spPr bwMode="auto">
          <a:xfrm>
            <a:off x="3657600" y="54864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2" name="Line 89"/>
          <p:cNvSpPr>
            <a:spLocks noChangeShapeType="1"/>
          </p:cNvSpPr>
          <p:nvPr/>
        </p:nvSpPr>
        <p:spPr bwMode="auto">
          <a:xfrm>
            <a:off x="5486400" y="54864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3" name="Line 90"/>
          <p:cNvSpPr>
            <a:spLocks noChangeShapeType="1"/>
          </p:cNvSpPr>
          <p:nvPr/>
        </p:nvSpPr>
        <p:spPr bwMode="auto">
          <a:xfrm>
            <a:off x="3657600" y="5934075"/>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509614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093"/>
          <p:cNvSpPr>
            <a:spLocks noChangeArrowheads="1"/>
          </p:cNvSpPr>
          <p:nvPr/>
        </p:nvSpPr>
        <p:spPr bwMode="auto">
          <a:xfrm>
            <a:off x="1485900" y="1524000"/>
            <a:ext cx="1143000" cy="3657600"/>
          </a:xfrm>
          <a:prstGeom prst="rect">
            <a:avLst/>
          </a:prstGeom>
          <a:solidFill>
            <a:srgbClr val="6699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内容占位符 1"/>
          <p:cNvSpPr>
            <a:spLocks noGrp="1"/>
          </p:cNvSpPr>
          <p:nvPr>
            <p:ph idx="1"/>
          </p:nvPr>
        </p:nvSpPr>
        <p:spPr/>
        <p:txBody>
          <a:bodyPr/>
          <a:lstStyle/>
          <a:p>
            <a:endParaRPr lang="zh-CN" altLang="en-US"/>
          </a:p>
        </p:txBody>
      </p:sp>
      <p:sp>
        <p:nvSpPr>
          <p:cNvPr id="41988" name="Rectangle 1026"/>
          <p:cNvSpPr>
            <a:spLocks noGrp="1" noChangeArrowheads="1"/>
          </p:cNvSpPr>
          <p:nvPr>
            <p:ph type="title"/>
          </p:nvPr>
        </p:nvSpPr>
        <p:spPr/>
        <p:txBody>
          <a:bodyPr/>
          <a:lstStyle/>
          <a:p>
            <a:r>
              <a:rPr lang="en-US" altLang="zh-CN" smtClean="0">
                <a:ea typeface="宋体" panose="02010600030101010101" pitchFamily="2" charset="-122"/>
              </a:rPr>
              <a:t>Program (2 of 2)</a:t>
            </a:r>
          </a:p>
        </p:txBody>
      </p:sp>
      <p:graphicFrame>
        <p:nvGraphicFramePr>
          <p:cNvPr id="113731" name="Group 1091"/>
          <p:cNvGraphicFramePr>
            <a:graphicFrameLocks noGrp="1"/>
          </p:cNvGraphicFramePr>
          <p:nvPr/>
        </p:nvGraphicFramePr>
        <p:xfrm>
          <a:off x="266700" y="1143000"/>
          <a:ext cx="8610600" cy="4902200"/>
        </p:xfrm>
        <a:graphic>
          <a:graphicData uri="http://schemas.openxmlformats.org/drawingml/2006/table">
            <a:tbl>
              <a:tblPr/>
              <a:tblGrid>
                <a:gridCol w="1133475"/>
                <a:gridCol w="4886325"/>
                <a:gridCol w="2590800"/>
              </a:tblGrid>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dirty="0" smtClean="0">
                          <a:ln>
                            <a:noFill/>
                          </a:ln>
                          <a:solidFill>
                            <a:schemeClr val="tx1"/>
                          </a:solidFill>
                          <a:effectLst/>
                          <a:latin typeface="Arial" pitchFamily="34" charset="0"/>
                          <a:ea typeface="宋体" pitchFamily="2" charset="-122"/>
                        </a:rPr>
                        <a:t>Address</a:t>
                      </a:r>
                    </a:p>
                  </a:txBody>
                  <a:tcPr marR="0" marT="91440" marB="9144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Arial" pitchFamily="34" charset="0"/>
                          <a:ea typeface="宋体" pitchFamily="2" charset="-122"/>
                        </a:rPr>
                        <a:t>Instruction</a:t>
                      </a:r>
                    </a:p>
                  </a:txBody>
                  <a:tcPr marR="0" marT="91440" marB="9144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Arial" pitchFamily="34" charset="0"/>
                          <a:ea typeface="宋体" pitchFamily="2" charset="-122"/>
                        </a:rPr>
                        <a:t>Comments</a:t>
                      </a:r>
                    </a:p>
                  </a:txBody>
                  <a:tcPr marR="0" marT="91440" marB="9144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x300A</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0 0 0 1 0 1 0 0 1 0 1 0 0 0 0 1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pitchFamily="34" charset="0"/>
                          <a:ea typeface="宋体" pitchFamily="2" charset="-122"/>
                        </a:rPr>
                        <a:t>R2 </a:t>
                      </a:r>
                      <a:r>
                        <a:rPr kumimoji="0" lang="en-US" altLang="zh-CN" sz="1600" b="0" i="1" u="none" strike="noStrike" cap="none" normalizeH="0" baseline="0" smtClean="0">
                          <a:ln>
                            <a:noFill/>
                          </a:ln>
                          <a:solidFill>
                            <a:srgbClr val="CE0000"/>
                          </a:solidFill>
                          <a:effectLst/>
                          <a:latin typeface="Arial" pitchFamily="34" charset="0"/>
                          <a:ea typeface="宋体" pitchFamily="2" charset="-122"/>
                          <a:sym typeface="Symbol" pitchFamily="18" charset="2"/>
                        </a:rPr>
                        <a:t></a:t>
                      </a:r>
                      <a:r>
                        <a:rPr kumimoji="0" lang="en-US" altLang="zh-CN" sz="1600" b="0" i="1" u="none" strike="noStrike" cap="none" normalizeH="0" baseline="0" smtClean="0">
                          <a:ln>
                            <a:noFill/>
                          </a:ln>
                          <a:solidFill>
                            <a:srgbClr val="CE0000"/>
                          </a:solidFill>
                          <a:effectLst/>
                          <a:latin typeface="Arial" pitchFamily="34" charset="0"/>
                          <a:ea typeface="宋体" pitchFamily="2" charset="-122"/>
                        </a:rPr>
                        <a:t> R2 + 1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x300B</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0 0 0 1 0 1 1 0 1 1 1 0 0 0 0 1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pitchFamily="34" charset="0"/>
                          <a:ea typeface="宋体" pitchFamily="2" charset="-122"/>
                        </a:rPr>
                        <a:t>R3 </a:t>
                      </a:r>
                      <a:r>
                        <a:rPr kumimoji="0" lang="en-US" altLang="zh-CN" sz="1600" b="0" i="1" u="none" strike="noStrike" cap="none" normalizeH="0" baseline="0" smtClean="0">
                          <a:ln>
                            <a:noFill/>
                          </a:ln>
                          <a:solidFill>
                            <a:srgbClr val="CE0000"/>
                          </a:solidFill>
                          <a:effectLst/>
                          <a:latin typeface="Arial" pitchFamily="34" charset="0"/>
                          <a:ea typeface="宋体" pitchFamily="2" charset="-122"/>
                          <a:sym typeface="Symbol" pitchFamily="18" charset="2"/>
                        </a:rPr>
                        <a:t></a:t>
                      </a:r>
                      <a:r>
                        <a:rPr kumimoji="0" lang="en-US" altLang="zh-CN" sz="1600" b="0" i="1" u="none" strike="noStrike" cap="none" normalizeH="0" baseline="0" smtClean="0">
                          <a:ln>
                            <a:noFill/>
                          </a:ln>
                          <a:solidFill>
                            <a:srgbClr val="CE0000"/>
                          </a:solidFill>
                          <a:effectLst/>
                          <a:latin typeface="Arial" pitchFamily="34" charset="0"/>
                          <a:ea typeface="宋体" pitchFamily="2" charset="-122"/>
                        </a:rPr>
                        <a:t> R3 + 1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x300C</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0 1 1 0 0 0 1 0 1 1 0 0 0 0 0 0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pitchFamily="34" charset="0"/>
                          <a:ea typeface="宋体" pitchFamily="2" charset="-122"/>
                        </a:rPr>
                        <a:t>R1 </a:t>
                      </a:r>
                      <a:r>
                        <a:rPr kumimoji="0" lang="en-US" altLang="zh-CN" sz="1600" b="0" i="1" u="none" strike="noStrike" cap="none" normalizeH="0" baseline="0" smtClean="0">
                          <a:ln>
                            <a:noFill/>
                          </a:ln>
                          <a:solidFill>
                            <a:srgbClr val="CE0000"/>
                          </a:solidFill>
                          <a:effectLst/>
                          <a:latin typeface="Arial" pitchFamily="34" charset="0"/>
                          <a:ea typeface="宋体" pitchFamily="2" charset="-122"/>
                          <a:sym typeface="Symbol" pitchFamily="18" charset="2"/>
                        </a:rPr>
                        <a:t></a:t>
                      </a:r>
                      <a:r>
                        <a:rPr kumimoji="0" lang="en-US" altLang="zh-CN" sz="1600" b="0" i="1" u="none" strike="noStrike" cap="none" normalizeH="0" baseline="0" smtClean="0">
                          <a:ln>
                            <a:noFill/>
                          </a:ln>
                          <a:solidFill>
                            <a:srgbClr val="CE0000"/>
                          </a:solidFill>
                          <a:effectLst/>
                          <a:latin typeface="Arial" pitchFamily="34" charset="0"/>
                          <a:ea typeface="宋体" pitchFamily="2" charset="-122"/>
                        </a:rPr>
                        <a:t> M[R3]</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x300D</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0 0 0 0 1 1 1 1 1 1 1 1 0 1 1 0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pitchFamily="34" charset="0"/>
                          <a:ea typeface="宋体" pitchFamily="2" charset="-122"/>
                        </a:rPr>
                        <a:t>Goto x3004</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x300E</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0 0 1 0 0 0 0 0 0 0 0 0 0 1 0 0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pitchFamily="34" charset="0"/>
                          <a:ea typeface="宋体" pitchFamily="2" charset="-122"/>
                        </a:rPr>
                        <a:t>R0 </a:t>
                      </a:r>
                      <a:r>
                        <a:rPr kumimoji="0" lang="en-US" altLang="zh-CN" sz="1600" b="0" i="1" u="none" strike="noStrike" cap="none" normalizeH="0" baseline="0" smtClean="0">
                          <a:ln>
                            <a:noFill/>
                          </a:ln>
                          <a:solidFill>
                            <a:srgbClr val="CE0000"/>
                          </a:solidFill>
                          <a:effectLst/>
                          <a:latin typeface="Arial" pitchFamily="34" charset="0"/>
                          <a:ea typeface="宋体" pitchFamily="2" charset="-122"/>
                          <a:sym typeface="Symbol" pitchFamily="18" charset="2"/>
                        </a:rPr>
                        <a:t></a:t>
                      </a:r>
                      <a:r>
                        <a:rPr kumimoji="0" lang="en-US" altLang="zh-CN" sz="1600" b="0" i="1" u="none" strike="noStrike" cap="none" normalizeH="0" baseline="0" smtClean="0">
                          <a:ln>
                            <a:noFill/>
                          </a:ln>
                          <a:solidFill>
                            <a:srgbClr val="CE0000"/>
                          </a:solidFill>
                          <a:effectLst/>
                          <a:latin typeface="Arial" pitchFamily="34" charset="0"/>
                          <a:ea typeface="宋体" pitchFamily="2" charset="-122"/>
                        </a:rPr>
                        <a:t> M[x3013]</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x300F</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0 0 0 1 0 0 0 0 0 0 0 0 0 0 1 0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pitchFamily="34" charset="0"/>
                          <a:ea typeface="宋体" pitchFamily="2" charset="-122"/>
                        </a:rPr>
                        <a:t>R0 </a:t>
                      </a:r>
                      <a:r>
                        <a:rPr kumimoji="0" lang="en-US" altLang="zh-CN" sz="1600" b="0" i="1" u="none" strike="noStrike" cap="none" normalizeH="0" baseline="0" smtClean="0">
                          <a:ln>
                            <a:noFill/>
                          </a:ln>
                          <a:solidFill>
                            <a:srgbClr val="CE0000"/>
                          </a:solidFill>
                          <a:effectLst/>
                          <a:latin typeface="Arial" pitchFamily="34" charset="0"/>
                          <a:ea typeface="宋体" pitchFamily="2" charset="-122"/>
                          <a:sym typeface="Symbol" pitchFamily="18" charset="2"/>
                        </a:rPr>
                        <a:t></a:t>
                      </a:r>
                      <a:r>
                        <a:rPr kumimoji="0" lang="en-US" altLang="zh-CN" sz="1600" b="0" i="1" u="none" strike="noStrike" cap="none" normalizeH="0" baseline="0" smtClean="0">
                          <a:ln>
                            <a:noFill/>
                          </a:ln>
                          <a:solidFill>
                            <a:srgbClr val="CE0000"/>
                          </a:solidFill>
                          <a:effectLst/>
                          <a:latin typeface="Arial" pitchFamily="34" charset="0"/>
                          <a:ea typeface="宋体" pitchFamily="2" charset="-122"/>
                        </a:rPr>
                        <a:t> R0 + R2</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x3010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1 1 1 1 0 0 0 0 0 0 1 0 0 0 0 1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pitchFamily="34" charset="0"/>
                          <a:ea typeface="宋体" pitchFamily="2" charset="-122"/>
                        </a:rPr>
                        <a:t>Print R0 (TRAP x21)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x3011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1 1 1 1 0 0 0 0 0 0 1 0 0 1 0 1</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pitchFamily="34" charset="0"/>
                          <a:ea typeface="宋体" pitchFamily="2" charset="-122"/>
                        </a:rPr>
                        <a:t>HALT (TRAP x25)</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X3012</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ourierPS" pitchFamily="49" charset="0"/>
                          <a:ea typeface="宋体" pitchFamily="2" charset="-122"/>
                        </a:rPr>
                        <a:t>Starting Address of File</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zh-CN" sz="1600" b="0" i="1" u="none" strike="noStrike" cap="none" normalizeH="0" baseline="0" smtClean="0">
                        <a:ln>
                          <a:noFill/>
                        </a:ln>
                        <a:solidFill>
                          <a:srgbClr val="CE0000"/>
                        </a:solidFill>
                        <a:effectLst/>
                        <a:latin typeface="Arial" pitchFamily="34" charset="0"/>
                        <a:ea typeface="宋体"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x3013</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ourierPS" pitchFamily="49" charset="0"/>
                          <a:ea typeface="宋体" pitchFamily="2" charset="-122"/>
                        </a:rPr>
                        <a:t>0 0 0 0 0 0 0 0 0 0 1 1 0 0 0 0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rgbClr val="CE0000"/>
                          </a:solidFill>
                          <a:effectLst/>
                          <a:latin typeface="Arial" pitchFamily="34" charset="0"/>
                          <a:ea typeface="宋体" pitchFamily="2" charset="-122"/>
                        </a:rPr>
                        <a:t>ASCII x30 (‘0’)</a:t>
                      </a: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34" name="Line 1092"/>
          <p:cNvSpPr>
            <a:spLocks noChangeShapeType="1"/>
          </p:cNvSpPr>
          <p:nvPr/>
        </p:nvSpPr>
        <p:spPr bwMode="auto">
          <a:xfrm>
            <a:off x="2743200" y="19240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5" name="Line 1094"/>
          <p:cNvSpPr>
            <a:spLocks noChangeShapeType="1"/>
          </p:cNvSpPr>
          <p:nvPr/>
        </p:nvSpPr>
        <p:spPr bwMode="auto">
          <a:xfrm>
            <a:off x="2743200" y="23622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6" name="Line 1095"/>
          <p:cNvSpPr>
            <a:spLocks noChangeShapeType="1"/>
          </p:cNvSpPr>
          <p:nvPr/>
        </p:nvSpPr>
        <p:spPr bwMode="auto">
          <a:xfrm>
            <a:off x="2743200" y="28194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7" name="Line 1096"/>
          <p:cNvSpPr>
            <a:spLocks noChangeShapeType="1"/>
          </p:cNvSpPr>
          <p:nvPr/>
        </p:nvSpPr>
        <p:spPr bwMode="auto">
          <a:xfrm>
            <a:off x="2743200" y="32575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8" name="Line 1097"/>
          <p:cNvSpPr>
            <a:spLocks noChangeShapeType="1"/>
          </p:cNvSpPr>
          <p:nvPr/>
        </p:nvSpPr>
        <p:spPr bwMode="auto">
          <a:xfrm>
            <a:off x="2743200" y="3705225"/>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9" name="Line 1098"/>
          <p:cNvSpPr>
            <a:spLocks noChangeShapeType="1"/>
          </p:cNvSpPr>
          <p:nvPr/>
        </p:nvSpPr>
        <p:spPr bwMode="auto">
          <a:xfrm>
            <a:off x="2743200" y="41529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0" name="Line 1099"/>
          <p:cNvSpPr>
            <a:spLocks noChangeShapeType="1"/>
          </p:cNvSpPr>
          <p:nvPr/>
        </p:nvSpPr>
        <p:spPr bwMode="auto">
          <a:xfrm>
            <a:off x="3962400" y="4591050"/>
            <a:ext cx="2286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1" name="Line 1100"/>
          <p:cNvSpPr>
            <a:spLocks noChangeShapeType="1"/>
          </p:cNvSpPr>
          <p:nvPr/>
        </p:nvSpPr>
        <p:spPr bwMode="auto">
          <a:xfrm>
            <a:off x="3962400" y="5048250"/>
            <a:ext cx="2286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2" name="Line 1102"/>
          <p:cNvSpPr>
            <a:spLocks noChangeShapeType="1"/>
          </p:cNvSpPr>
          <p:nvPr/>
        </p:nvSpPr>
        <p:spPr bwMode="auto">
          <a:xfrm>
            <a:off x="3657600" y="192405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3" name="Line 1103"/>
          <p:cNvSpPr>
            <a:spLocks noChangeShapeType="1"/>
          </p:cNvSpPr>
          <p:nvPr/>
        </p:nvSpPr>
        <p:spPr bwMode="auto">
          <a:xfrm>
            <a:off x="4876800" y="1924050"/>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4" name="Line 1104"/>
          <p:cNvSpPr>
            <a:spLocks noChangeShapeType="1"/>
          </p:cNvSpPr>
          <p:nvPr/>
        </p:nvSpPr>
        <p:spPr bwMode="auto">
          <a:xfrm>
            <a:off x="3657600" y="23622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5" name="Line 1105"/>
          <p:cNvSpPr>
            <a:spLocks noChangeShapeType="1"/>
          </p:cNvSpPr>
          <p:nvPr/>
        </p:nvSpPr>
        <p:spPr bwMode="auto">
          <a:xfrm>
            <a:off x="4876800" y="2362200"/>
            <a:ext cx="13716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6" name="Line 1106"/>
          <p:cNvSpPr>
            <a:spLocks noChangeShapeType="1"/>
          </p:cNvSpPr>
          <p:nvPr/>
        </p:nvSpPr>
        <p:spPr bwMode="auto">
          <a:xfrm>
            <a:off x="3657600" y="28194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7" name="Line 1107"/>
          <p:cNvSpPr>
            <a:spLocks noChangeShapeType="1"/>
          </p:cNvSpPr>
          <p:nvPr/>
        </p:nvSpPr>
        <p:spPr bwMode="auto">
          <a:xfrm flipV="1">
            <a:off x="4572000" y="2819400"/>
            <a:ext cx="1676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8" name="Line 1108"/>
          <p:cNvSpPr>
            <a:spLocks noChangeShapeType="1"/>
          </p:cNvSpPr>
          <p:nvPr/>
        </p:nvSpPr>
        <p:spPr bwMode="auto">
          <a:xfrm>
            <a:off x="3657600" y="3257550"/>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9" name="Line 1109"/>
          <p:cNvSpPr>
            <a:spLocks noChangeShapeType="1"/>
          </p:cNvSpPr>
          <p:nvPr/>
        </p:nvSpPr>
        <p:spPr bwMode="auto">
          <a:xfrm>
            <a:off x="3657600" y="3705225"/>
            <a:ext cx="2590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0" name="Line 1110"/>
          <p:cNvSpPr>
            <a:spLocks noChangeShapeType="1"/>
          </p:cNvSpPr>
          <p:nvPr/>
        </p:nvSpPr>
        <p:spPr bwMode="auto">
          <a:xfrm>
            <a:off x="3657600" y="41529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1" name="Line 1111"/>
          <p:cNvSpPr>
            <a:spLocks noChangeShapeType="1"/>
          </p:cNvSpPr>
          <p:nvPr/>
        </p:nvSpPr>
        <p:spPr bwMode="auto">
          <a:xfrm>
            <a:off x="5486400" y="4152900"/>
            <a:ext cx="762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669018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pPr>
              <a:tabLst>
                <a:tab pos="863600" algn="l"/>
              </a:tabLst>
            </a:pPr>
            <a:r>
              <a:rPr lang="en-US" altLang="zh-CN" dirty="0" smtClean="0">
                <a:solidFill>
                  <a:schemeClr val="accent2"/>
                </a:solidFill>
                <a:latin typeface="+mn-ea"/>
              </a:rPr>
              <a:t>ISA</a:t>
            </a:r>
            <a:r>
              <a:rPr lang="en-US" altLang="zh-CN" dirty="0" smtClean="0">
                <a:latin typeface="+mn-ea"/>
              </a:rPr>
              <a:t> = </a:t>
            </a:r>
            <a:r>
              <a:rPr lang="zh-CN" altLang="en-US" dirty="0" smtClean="0">
                <a:latin typeface="+mn-ea"/>
              </a:rPr>
              <a:t>向以机器语言编程的程序员提供有关控制机器所需要的所有必要信息</a:t>
            </a:r>
            <a:r>
              <a:rPr lang="en-US" altLang="zh-CN" dirty="0" smtClean="0">
                <a:latin typeface="+mn-ea"/>
              </a:rPr>
              <a:t> </a:t>
            </a:r>
            <a:r>
              <a:rPr lang="zh-CN" altLang="en-US" dirty="0" smtClean="0">
                <a:latin typeface="+mn-ea"/>
              </a:rPr>
              <a:t>。</a:t>
            </a:r>
            <a:r>
              <a:rPr lang="en-US" altLang="zh-CN" dirty="0" smtClean="0">
                <a:latin typeface="+mn-ea"/>
              </a:rPr>
              <a:t/>
            </a:r>
            <a:br>
              <a:rPr lang="en-US" altLang="zh-CN" dirty="0" smtClean="0">
                <a:latin typeface="+mn-ea"/>
              </a:rPr>
            </a:br>
            <a:r>
              <a:rPr lang="zh-CN" altLang="en-US" dirty="0" smtClean="0">
                <a:latin typeface="+mn-ea"/>
              </a:rPr>
              <a:t>包括内存组织方式、寄存器组、指令集等信息。</a:t>
            </a:r>
            <a:endParaRPr lang="en-US" altLang="zh-CN" dirty="0" smtClean="0">
              <a:latin typeface="+mn-ea"/>
            </a:endParaRPr>
          </a:p>
          <a:p>
            <a:pPr marL="625475" lvl="1" indent="-282575">
              <a:tabLst>
                <a:tab pos="863600" algn="l"/>
              </a:tabLst>
            </a:pPr>
            <a:endParaRPr lang="en-US" altLang="zh-CN" sz="1800" dirty="0">
              <a:solidFill>
                <a:srgbClr val="CE0000"/>
              </a:solidFill>
              <a:latin typeface="+mn-ea"/>
            </a:endParaRPr>
          </a:p>
          <a:p>
            <a:pPr marL="625475" lvl="1" indent="-282575">
              <a:tabLst>
                <a:tab pos="863600" algn="l"/>
              </a:tabLst>
            </a:pPr>
            <a:r>
              <a:rPr lang="zh-CN" altLang="en-US" sz="2000" dirty="0" smtClean="0">
                <a:solidFill>
                  <a:srgbClr val="CE0000"/>
                </a:solidFill>
                <a:latin typeface="+mn-ea"/>
              </a:rPr>
              <a:t>内存组织方式</a:t>
            </a:r>
            <a:endParaRPr lang="en-US" altLang="zh-CN" sz="2000" dirty="0" smtClean="0">
              <a:solidFill>
                <a:srgbClr val="CE0000"/>
              </a:solidFill>
              <a:latin typeface="+mn-ea"/>
            </a:endParaRPr>
          </a:p>
          <a:p>
            <a:pPr marL="1085850" lvl="2" indent="-282575">
              <a:tabLst>
                <a:tab pos="863600" algn="l"/>
              </a:tabLst>
            </a:pPr>
            <a:r>
              <a:rPr lang="zh-CN" altLang="en-US" sz="2000" dirty="0" smtClean="0">
                <a:latin typeface="+mn-ea"/>
              </a:rPr>
              <a:t>寻址空间 </a:t>
            </a:r>
            <a:r>
              <a:rPr lang="en-US" altLang="zh-CN" sz="2000" dirty="0" smtClean="0">
                <a:latin typeface="+mn-ea"/>
              </a:rPr>
              <a:t>– </a:t>
            </a:r>
            <a:r>
              <a:rPr lang="zh-CN" altLang="en-US" sz="2000" dirty="0" smtClean="0">
                <a:latin typeface="+mn-ea"/>
              </a:rPr>
              <a:t>有多少个存储空间</a:t>
            </a:r>
            <a:r>
              <a:rPr lang="en-US" altLang="zh-CN" sz="2000" dirty="0" smtClean="0">
                <a:latin typeface="+mn-ea"/>
              </a:rPr>
              <a:t>?</a:t>
            </a:r>
          </a:p>
          <a:p>
            <a:pPr marL="1085850" lvl="2" indent="-282575">
              <a:tabLst>
                <a:tab pos="863600" algn="l"/>
              </a:tabLst>
            </a:pPr>
            <a:r>
              <a:rPr lang="zh-CN" altLang="en-US" sz="2000" dirty="0" smtClean="0">
                <a:latin typeface="+mn-ea"/>
              </a:rPr>
              <a:t>寻址能力</a:t>
            </a:r>
            <a:r>
              <a:rPr lang="en-US" altLang="zh-CN" sz="2000" dirty="0" smtClean="0">
                <a:latin typeface="+mn-ea"/>
              </a:rPr>
              <a:t> – </a:t>
            </a:r>
            <a:r>
              <a:rPr lang="zh-CN" altLang="en-US" sz="2000" dirty="0" smtClean="0">
                <a:latin typeface="+mn-ea"/>
              </a:rPr>
              <a:t>每个存储空间有多少位</a:t>
            </a:r>
            <a:r>
              <a:rPr lang="en-US" altLang="zh-CN" sz="2000" dirty="0" smtClean="0">
                <a:latin typeface="+mn-ea"/>
              </a:rPr>
              <a:t>?</a:t>
            </a:r>
          </a:p>
          <a:p>
            <a:pPr marL="625475" lvl="1" indent="-282575">
              <a:tabLst>
                <a:tab pos="863600" algn="l"/>
              </a:tabLst>
            </a:pPr>
            <a:r>
              <a:rPr lang="zh-CN" altLang="en-US" sz="2000" dirty="0" smtClean="0">
                <a:solidFill>
                  <a:srgbClr val="CE0000"/>
                </a:solidFill>
                <a:latin typeface="+mn-ea"/>
              </a:rPr>
              <a:t>寄存器组</a:t>
            </a:r>
            <a:endParaRPr lang="en-US" altLang="zh-CN" sz="2000" dirty="0" smtClean="0">
              <a:solidFill>
                <a:srgbClr val="CE0000"/>
              </a:solidFill>
              <a:latin typeface="+mn-ea"/>
            </a:endParaRPr>
          </a:p>
          <a:p>
            <a:pPr marL="1085850" lvl="2" indent="-282575">
              <a:tabLst>
                <a:tab pos="863600" algn="l"/>
              </a:tabLst>
            </a:pPr>
            <a:r>
              <a:rPr lang="zh-CN" altLang="en-US" sz="2000" dirty="0" smtClean="0">
                <a:latin typeface="+mn-ea"/>
              </a:rPr>
              <a:t>有多少</a:t>
            </a:r>
            <a:r>
              <a:rPr lang="en-US" altLang="zh-CN" sz="2000" dirty="0" smtClean="0">
                <a:latin typeface="+mn-ea"/>
              </a:rPr>
              <a:t>?  </a:t>
            </a:r>
            <a:r>
              <a:rPr lang="zh-CN" altLang="en-US" sz="2000" dirty="0" smtClean="0">
                <a:latin typeface="+mn-ea"/>
              </a:rPr>
              <a:t>存储数据长度</a:t>
            </a:r>
            <a:r>
              <a:rPr lang="en-US" altLang="zh-CN" sz="2000" dirty="0" smtClean="0">
                <a:latin typeface="+mn-ea"/>
              </a:rPr>
              <a:t>?  </a:t>
            </a:r>
            <a:r>
              <a:rPr lang="zh-CN" altLang="en-US" sz="2000" dirty="0" smtClean="0">
                <a:latin typeface="+mn-ea"/>
              </a:rPr>
              <a:t>怎么使用</a:t>
            </a:r>
            <a:r>
              <a:rPr lang="en-US" altLang="zh-CN" sz="2000" dirty="0" smtClean="0">
                <a:latin typeface="+mn-ea"/>
              </a:rPr>
              <a:t>?</a:t>
            </a:r>
          </a:p>
          <a:p>
            <a:pPr marL="625475" lvl="1" indent="-282575">
              <a:tabLst>
                <a:tab pos="863600" algn="l"/>
              </a:tabLst>
            </a:pPr>
            <a:r>
              <a:rPr lang="zh-CN" altLang="en-US" sz="2000" dirty="0" smtClean="0">
                <a:solidFill>
                  <a:srgbClr val="CE0000"/>
                </a:solidFill>
                <a:latin typeface="+mn-ea"/>
              </a:rPr>
              <a:t>指令集</a:t>
            </a:r>
            <a:endParaRPr lang="en-US" altLang="zh-CN" sz="2000" dirty="0" smtClean="0">
              <a:solidFill>
                <a:srgbClr val="CE0000"/>
              </a:solidFill>
              <a:latin typeface="+mn-ea"/>
            </a:endParaRPr>
          </a:p>
          <a:p>
            <a:pPr marL="1085850" lvl="2" indent="-282575">
              <a:tabLst>
                <a:tab pos="863600" algn="l"/>
              </a:tabLst>
            </a:pPr>
            <a:r>
              <a:rPr lang="zh-CN" altLang="en-US" sz="2000" dirty="0" smtClean="0">
                <a:latin typeface="+mn-ea"/>
              </a:rPr>
              <a:t>操作码</a:t>
            </a:r>
            <a:endParaRPr lang="en-US" altLang="zh-CN" sz="2000" dirty="0" smtClean="0">
              <a:latin typeface="+mn-ea"/>
            </a:endParaRPr>
          </a:p>
          <a:p>
            <a:pPr marL="1085850" lvl="2" indent="-282575">
              <a:tabLst>
                <a:tab pos="863600" algn="l"/>
              </a:tabLst>
            </a:pPr>
            <a:r>
              <a:rPr lang="zh-CN" altLang="en-US" sz="2000" dirty="0" smtClean="0">
                <a:latin typeface="+mn-ea"/>
              </a:rPr>
              <a:t>数据类型</a:t>
            </a:r>
            <a:endParaRPr lang="en-US" altLang="zh-CN" sz="2000" dirty="0" smtClean="0">
              <a:latin typeface="+mn-ea"/>
            </a:endParaRPr>
          </a:p>
          <a:p>
            <a:pPr marL="1085850" lvl="2" indent="-282575">
              <a:tabLst>
                <a:tab pos="863600" algn="l"/>
              </a:tabLst>
            </a:pPr>
            <a:r>
              <a:rPr lang="zh-CN" altLang="en-US" sz="2000" dirty="0" smtClean="0">
                <a:latin typeface="+mn-ea"/>
              </a:rPr>
              <a:t>寻址模式</a:t>
            </a:r>
            <a:endParaRPr lang="en-US" altLang="zh-CN" sz="2000" dirty="0" smtClean="0">
              <a:latin typeface="+mn-ea"/>
            </a:endParaRPr>
          </a:p>
        </p:txBody>
      </p:sp>
      <p:sp>
        <p:nvSpPr>
          <p:cNvPr id="9219" name="Rectangle 2"/>
          <p:cNvSpPr>
            <a:spLocks noGrp="1" noChangeArrowheads="1"/>
          </p:cNvSpPr>
          <p:nvPr>
            <p:ph type="title"/>
          </p:nvPr>
        </p:nvSpPr>
        <p:spPr/>
        <p:txBody>
          <a:bodyPr>
            <a:normAutofit/>
          </a:bodyPr>
          <a:lstStyle/>
          <a:p>
            <a:r>
              <a:rPr lang="en-US" altLang="zh-CN" dirty="0" smtClean="0">
                <a:ea typeface="宋体" panose="02010600030101010101" pitchFamily="2" charset="-122"/>
              </a:rPr>
              <a:t>Instruction Set Architecture (ISA</a:t>
            </a:r>
            <a:r>
              <a:rPr lang="en-US" altLang="zh-CN" dirty="0">
                <a:ea typeface="宋体" panose="02010600030101010101" pitchFamily="2" charset="-122"/>
              </a:rPr>
              <a:t>)</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303695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457200" y="1700808"/>
            <a:ext cx="3034680" cy="1143000"/>
          </a:xfrm>
        </p:spPr>
        <p:txBody>
          <a:bodyPr>
            <a:normAutofit fontScale="90000"/>
          </a:bodyPr>
          <a:lstStyle/>
          <a:p>
            <a:r>
              <a:rPr lang="en-US" altLang="zh-CN" dirty="0" smtClean="0">
                <a:ea typeface="宋体" panose="02010600030101010101" pitchFamily="2" charset="-122"/>
              </a:rPr>
              <a:t>LC-3</a:t>
            </a:r>
            <a:r>
              <a:rPr lang="zh-CN" altLang="en-US" dirty="0" smtClean="0">
                <a:ea typeface="宋体" panose="02010600030101010101" pitchFamily="2" charset="-122"/>
              </a:rPr>
              <a:t>总结：</a:t>
            </a:r>
            <a:r>
              <a:rPr lang="en-US" altLang="zh-CN" dirty="0" smtClean="0">
                <a:ea typeface="宋体" panose="02010600030101010101" pitchFamily="2" charset="-122"/>
              </a:rPr>
              <a:t/>
            </a:r>
            <a:br>
              <a:rPr lang="en-US" altLang="zh-CN" dirty="0" smtClean="0">
                <a:ea typeface="宋体" panose="02010600030101010101" pitchFamily="2" charset="-122"/>
              </a:rPr>
            </a:br>
            <a:r>
              <a:rPr lang="zh-CN" altLang="en-US" dirty="0" smtClean="0">
                <a:ea typeface="宋体" panose="02010600030101010101" pitchFamily="2" charset="-122"/>
              </a:rPr>
              <a:t>数据通路</a:t>
            </a:r>
            <a:endParaRPr lang="en-US" altLang="zh-CN" dirty="0" smtClean="0">
              <a:ea typeface="宋体" panose="02010600030101010101" pitchFamily="2" charset="-122"/>
            </a:endParaRPr>
          </a:p>
        </p:txBody>
      </p:sp>
      <p:sp>
        <p:nvSpPr>
          <p:cNvPr id="43012" name="Text Box 8"/>
          <p:cNvSpPr txBox="1">
            <a:spLocks noChangeArrowheads="1"/>
          </p:cNvSpPr>
          <p:nvPr/>
        </p:nvSpPr>
        <p:spPr bwMode="auto">
          <a:xfrm>
            <a:off x="457200" y="3789040"/>
            <a:ext cx="2573140"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zh-CN" altLang="en-US" sz="2800" dirty="0">
                <a:latin typeface="+mn-ea"/>
                <a:ea typeface="+mn-ea"/>
              </a:rPr>
              <a:t>实心箭头：待处理信息</a:t>
            </a:r>
            <a:endParaRPr lang="en-US" altLang="zh-CN" sz="2800" dirty="0">
              <a:latin typeface="+mn-ea"/>
              <a:ea typeface="+mn-ea"/>
            </a:endParaRPr>
          </a:p>
          <a:p>
            <a:r>
              <a:rPr lang="zh-CN" altLang="en-US" sz="2800" dirty="0">
                <a:latin typeface="+mn-ea"/>
                <a:ea typeface="+mn-ea"/>
              </a:rPr>
              <a:t>空心箭头：控制信号</a:t>
            </a:r>
            <a:endParaRPr lang="en-US" altLang="zh-CN" sz="2800" dirty="0">
              <a:latin typeface="+mn-ea"/>
              <a:ea typeface="+mn-ea"/>
            </a:endParaRPr>
          </a:p>
        </p:txBody>
      </p:sp>
      <p:pic>
        <p:nvPicPr>
          <p:cNvPr id="43013" name="Picture 9" descr="C:\common\PattPatel slides\e2\pat67509_05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0241"/>
            <a:ext cx="5360219" cy="685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91454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r>
              <a:rPr lang="zh-CN" altLang="en-US" dirty="0" smtClean="0">
                <a:solidFill>
                  <a:srgbClr val="CE0000"/>
                </a:solidFill>
                <a:ea typeface="宋体" panose="02010600030101010101" pitchFamily="2" charset="-122"/>
              </a:rPr>
              <a:t>全局总线</a:t>
            </a:r>
            <a:endParaRPr lang="en-US" altLang="zh-CN" dirty="0" smtClean="0">
              <a:solidFill>
                <a:srgbClr val="CE0000"/>
              </a:solidFill>
              <a:ea typeface="宋体" panose="02010600030101010101" pitchFamily="2" charset="-122"/>
            </a:endParaRPr>
          </a:p>
          <a:p>
            <a:pPr lvl="1"/>
            <a:r>
              <a:rPr lang="zh-CN" altLang="en-US" dirty="0" smtClean="0">
                <a:ea typeface="宋体" panose="02010600030101010101" pitchFamily="2" charset="-122"/>
              </a:rPr>
              <a:t>一组</a:t>
            </a:r>
            <a:r>
              <a:rPr lang="en-US" altLang="zh-CN" dirty="0" smtClean="0">
                <a:ea typeface="宋体" panose="02010600030101010101" pitchFamily="2" charset="-122"/>
              </a:rPr>
              <a:t>16</a:t>
            </a:r>
            <a:r>
              <a:rPr lang="zh-CN" altLang="en-US" dirty="0" smtClean="0">
                <a:ea typeface="宋体" panose="02010600030101010101" pitchFamily="2" charset="-122"/>
              </a:rPr>
              <a:t>位信号线：用于部件之间数据通信</a:t>
            </a:r>
            <a:endParaRPr lang="en-US" altLang="zh-CN" dirty="0" smtClean="0">
              <a:ea typeface="宋体" panose="02010600030101010101" pitchFamily="2" charset="-122"/>
            </a:endParaRPr>
          </a:p>
          <a:p>
            <a:pPr lvl="1"/>
            <a:r>
              <a:rPr lang="zh-CN" altLang="en-US" dirty="0" smtClean="0">
                <a:ea typeface="宋体" panose="02010600030101010101" pitchFamily="2" charset="-122"/>
              </a:rPr>
              <a:t>只有一个总线，多个部件用。</a:t>
            </a:r>
            <a:endParaRPr lang="en-US" altLang="zh-CN" dirty="0" smtClean="0">
              <a:ea typeface="宋体" panose="02010600030101010101" pitchFamily="2" charset="-122"/>
            </a:endParaRPr>
          </a:p>
          <a:p>
            <a:pPr lvl="1"/>
            <a:r>
              <a:rPr lang="zh-CN" altLang="en-US" dirty="0" smtClean="0">
                <a:ea typeface="宋体" panose="02010600030101010101" pitchFamily="2" charset="-122"/>
              </a:rPr>
              <a:t>总线连接的输入设备为</a:t>
            </a:r>
            <a:r>
              <a:rPr lang="en-US" altLang="zh-CN" dirty="0" smtClean="0">
                <a:ea typeface="宋体" panose="02010600030101010101" pitchFamily="2" charset="-122"/>
              </a:rPr>
              <a:t>“</a:t>
            </a:r>
            <a:r>
              <a:rPr lang="zh-CN" altLang="en-US" dirty="0" smtClean="0">
                <a:ea typeface="宋体" panose="02010600030101010101" pitchFamily="2" charset="-122"/>
              </a:rPr>
              <a:t>三态设备</a:t>
            </a:r>
            <a:r>
              <a:rPr lang="en-US" altLang="zh-CN" dirty="0" smtClean="0">
                <a:ea typeface="宋体" panose="02010600030101010101" pitchFamily="2" charset="-122"/>
              </a:rPr>
              <a:t>”</a:t>
            </a:r>
            <a:br>
              <a:rPr lang="en-US" altLang="zh-CN" dirty="0" smtClean="0">
                <a:ea typeface="宋体" panose="02010600030101010101" pitchFamily="2" charset="-122"/>
              </a:rPr>
            </a:br>
            <a:r>
              <a:rPr lang="zh-CN" altLang="en-US" dirty="0" smtClean="0">
                <a:ea typeface="宋体" panose="02010600030101010101" pitchFamily="2" charset="-122"/>
              </a:rPr>
              <a:t>只有被允许时才能使用总线进行传输</a:t>
            </a:r>
            <a:r>
              <a:rPr lang="en-US" altLang="zh-CN" dirty="0" smtClean="0">
                <a:ea typeface="宋体" panose="02010600030101010101" pitchFamily="2" charset="-122"/>
              </a:rPr>
              <a:t>,</a:t>
            </a:r>
            <a:r>
              <a:rPr lang="zh-CN" altLang="en-US" dirty="0" smtClean="0">
                <a:ea typeface="宋体" panose="02010600030101010101" pitchFamily="2" charset="-122"/>
              </a:rPr>
              <a:t> 平时为悬浮态。</a:t>
            </a:r>
            <a:endParaRPr lang="en-US" altLang="zh-CN" dirty="0" smtClean="0">
              <a:ea typeface="宋体" panose="02010600030101010101" pitchFamily="2" charset="-122"/>
            </a:endParaRPr>
          </a:p>
          <a:p>
            <a:pPr lvl="1"/>
            <a:r>
              <a:rPr lang="zh-CN" altLang="en-US" dirty="0" smtClean="0">
                <a:ea typeface="宋体" panose="02010600030101010101" pitchFamily="2" charset="-122"/>
              </a:rPr>
              <a:t>任何时刻只有一个输入被“使能”，即被允许使用总线</a:t>
            </a:r>
            <a:endParaRPr lang="en-US" altLang="zh-CN" dirty="0" smtClean="0">
              <a:ea typeface="宋体" panose="02010600030101010101" pitchFamily="2" charset="-122"/>
            </a:endParaRPr>
          </a:p>
          <a:p>
            <a:pPr lvl="2"/>
            <a:r>
              <a:rPr lang="zh-CN" altLang="en-US" dirty="0" smtClean="0">
                <a:ea typeface="宋体" panose="02010600030101010101" pitchFamily="2" charset="-122"/>
              </a:rPr>
              <a:t>由控制器统一决定当前哪个输入“使能”</a:t>
            </a:r>
            <a:endParaRPr lang="en-US" altLang="zh-CN" dirty="0" smtClean="0">
              <a:ea typeface="宋体" panose="02010600030101010101" pitchFamily="2" charset="-122"/>
            </a:endParaRPr>
          </a:p>
          <a:p>
            <a:pPr lvl="1"/>
            <a:r>
              <a:rPr lang="zh-CN" altLang="en-US" dirty="0" smtClean="0">
                <a:ea typeface="宋体" panose="02010600030101010101" pitchFamily="2" charset="-122"/>
              </a:rPr>
              <a:t>任何部件都能读取总线的信息。</a:t>
            </a:r>
            <a:endParaRPr lang="en-US" altLang="zh-CN" dirty="0" smtClean="0">
              <a:ea typeface="宋体" panose="02010600030101010101" pitchFamily="2" charset="-122"/>
            </a:endParaRPr>
          </a:p>
          <a:p>
            <a:pPr lvl="2"/>
            <a:r>
              <a:rPr lang="zh-CN" altLang="en-US" dirty="0" smtClean="0">
                <a:ea typeface="宋体" panose="02010600030101010101" pitchFamily="2" charset="-122"/>
              </a:rPr>
              <a:t>寄存器仅当写操作时被控制器允许从总线获取数据</a:t>
            </a:r>
            <a:endParaRPr lang="en-US" altLang="zh-CN" dirty="0" smtClean="0">
              <a:ea typeface="宋体" panose="02010600030101010101" pitchFamily="2" charset="-122"/>
            </a:endParaRPr>
          </a:p>
          <a:p>
            <a:r>
              <a:rPr lang="zh-CN" altLang="en-US" dirty="0" smtClean="0">
                <a:solidFill>
                  <a:srgbClr val="CE0000"/>
                </a:solidFill>
                <a:ea typeface="宋体" panose="02010600030101010101" pitchFamily="2" charset="-122"/>
              </a:rPr>
              <a:t>内存空间</a:t>
            </a:r>
            <a:endParaRPr lang="en-US" altLang="zh-CN" dirty="0" smtClean="0">
              <a:solidFill>
                <a:srgbClr val="CE0000"/>
              </a:solidFill>
              <a:ea typeface="宋体" panose="02010600030101010101" pitchFamily="2" charset="-122"/>
            </a:endParaRPr>
          </a:p>
          <a:p>
            <a:pPr lvl="1"/>
            <a:r>
              <a:rPr lang="en-US" altLang="zh-CN" dirty="0" smtClean="0">
                <a:ea typeface="宋体" panose="02010600030101010101" pitchFamily="2" charset="-122"/>
              </a:rPr>
              <a:t>I/O</a:t>
            </a:r>
            <a:r>
              <a:rPr lang="zh-CN" altLang="en-US" dirty="0" smtClean="0">
                <a:ea typeface="宋体" panose="02010600030101010101" pitchFamily="2" charset="-122"/>
              </a:rPr>
              <a:t>设备的控制和数据寄存器</a:t>
            </a:r>
            <a:endParaRPr lang="en-US" altLang="zh-CN" dirty="0" smtClean="0">
              <a:ea typeface="宋体" panose="02010600030101010101" pitchFamily="2" charset="-122"/>
            </a:endParaRPr>
          </a:p>
          <a:p>
            <a:pPr lvl="1"/>
            <a:r>
              <a:rPr lang="zh-CN" altLang="en-US" dirty="0" smtClean="0">
                <a:ea typeface="宋体" panose="02010600030101010101" pitchFamily="2" charset="-122"/>
              </a:rPr>
              <a:t>内存访问寄存器</a:t>
            </a:r>
            <a:r>
              <a:rPr lang="en-US" altLang="zh-CN" dirty="0" smtClean="0">
                <a:ea typeface="宋体" panose="02010600030101010101" pitchFamily="2" charset="-122"/>
              </a:rPr>
              <a:t>MAR, MDR </a:t>
            </a:r>
            <a:r>
              <a:rPr lang="zh-CN" altLang="en-US" dirty="0" smtClean="0">
                <a:ea typeface="宋体" panose="02010600030101010101" pitchFamily="2" charset="-122"/>
              </a:rPr>
              <a:t>以及读写控制信号</a:t>
            </a:r>
            <a:endParaRPr lang="en-US" altLang="zh-CN" dirty="0" smtClean="0">
              <a:ea typeface="宋体" panose="02010600030101010101" pitchFamily="2" charset="-122"/>
            </a:endParaRPr>
          </a:p>
        </p:txBody>
      </p:sp>
      <p:sp>
        <p:nvSpPr>
          <p:cNvPr id="44035" name="Rectangle 2"/>
          <p:cNvSpPr>
            <a:spLocks noGrp="1" noChangeArrowheads="1"/>
          </p:cNvSpPr>
          <p:nvPr>
            <p:ph type="title"/>
          </p:nvPr>
        </p:nvSpPr>
        <p:spPr/>
        <p:txBody>
          <a:bodyPr/>
          <a:lstStyle/>
          <a:p>
            <a:r>
              <a:rPr lang="zh-CN" altLang="en-US" smtClean="0">
                <a:ea typeface="宋体" panose="02010600030101010101" pitchFamily="2" charset="-122"/>
              </a:rPr>
              <a:t>数据通路的基本部件</a:t>
            </a:r>
            <a:endParaRPr lang="en-US" altLang="zh-CN" smtClean="0">
              <a:ea typeface="宋体" panose="02010600030101010101" pitchFamily="2" charset="-122"/>
            </a:endParaRPr>
          </a:p>
        </p:txBody>
      </p:sp>
    </p:spTree>
    <p:extLst>
      <p:ext uri="{BB962C8B-B14F-4D97-AF65-F5344CB8AC3E}">
        <p14:creationId xmlns:p14="http://schemas.microsoft.com/office/powerpoint/2010/main" val="4256124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lstStyle/>
          <a:p>
            <a:r>
              <a:rPr lang="en-US" altLang="zh-CN" dirty="0" smtClean="0">
                <a:solidFill>
                  <a:srgbClr val="CE0000"/>
                </a:solidFill>
                <a:ea typeface="宋体" panose="02010600030101010101" pitchFamily="2" charset="-122"/>
              </a:rPr>
              <a:t>ALU</a:t>
            </a:r>
          </a:p>
          <a:p>
            <a:pPr lvl="1"/>
            <a:r>
              <a:rPr lang="zh-CN" altLang="en-US" dirty="0" smtClean="0">
                <a:ea typeface="宋体" panose="02010600030101010101" pitchFamily="2" charset="-122"/>
              </a:rPr>
              <a:t>输入来自寄存器组和指令的立即数（符号扩展到</a:t>
            </a:r>
            <a:r>
              <a:rPr lang="en-US" altLang="zh-CN" dirty="0" smtClean="0">
                <a:ea typeface="宋体" panose="02010600030101010101" pitchFamily="2" charset="-122"/>
              </a:rPr>
              <a:t>16</a:t>
            </a:r>
            <a:r>
              <a:rPr lang="zh-CN" altLang="en-US" dirty="0" smtClean="0">
                <a:ea typeface="宋体" panose="02010600030101010101" pitchFamily="2" charset="-122"/>
              </a:rPr>
              <a:t>位）</a:t>
            </a:r>
            <a:endParaRPr lang="en-US" altLang="zh-CN" dirty="0" smtClean="0">
              <a:ea typeface="宋体" panose="02010600030101010101" pitchFamily="2" charset="-122"/>
            </a:endParaRPr>
          </a:p>
          <a:p>
            <a:pPr lvl="1"/>
            <a:r>
              <a:rPr lang="zh-CN" altLang="en-US" dirty="0" smtClean="0">
                <a:ea typeface="宋体" panose="02010600030101010101" pitchFamily="2" charset="-122"/>
              </a:rPr>
              <a:t>输出结果送到总线</a:t>
            </a:r>
            <a:r>
              <a:rPr lang="en-US" altLang="zh-CN" dirty="0" smtClean="0">
                <a:ea typeface="宋体" panose="02010600030101010101" pitchFamily="2" charset="-122"/>
              </a:rPr>
              <a:t>.</a:t>
            </a:r>
          </a:p>
          <a:p>
            <a:pPr lvl="2"/>
            <a:r>
              <a:rPr lang="zh-CN" altLang="en-US" dirty="0" smtClean="0">
                <a:ea typeface="宋体" panose="02010600030101010101" pitchFamily="2" charset="-122"/>
              </a:rPr>
              <a:t>结果将送到寄存器</a:t>
            </a:r>
            <a:endParaRPr lang="en-US" altLang="zh-CN" dirty="0" smtClean="0">
              <a:ea typeface="宋体" panose="02010600030101010101" pitchFamily="2" charset="-122"/>
            </a:endParaRPr>
          </a:p>
          <a:p>
            <a:pPr lvl="2"/>
            <a:r>
              <a:rPr lang="zh-CN" altLang="en-US" dirty="0" smtClean="0">
                <a:ea typeface="宋体" panose="02010600030101010101" pitchFamily="2" charset="-122"/>
              </a:rPr>
              <a:t>状态码逻辑电路产生</a:t>
            </a:r>
            <a:r>
              <a:rPr lang="en-US" altLang="zh-CN" dirty="0" smtClean="0">
                <a:ea typeface="宋体" panose="02010600030101010101" pitchFamily="2" charset="-122"/>
              </a:rPr>
              <a:t>N Z P</a:t>
            </a:r>
            <a:r>
              <a:rPr lang="zh-CN" altLang="en-US" dirty="0" smtClean="0">
                <a:ea typeface="宋体" panose="02010600030101010101" pitchFamily="2" charset="-122"/>
              </a:rPr>
              <a:t>标志位</a:t>
            </a:r>
            <a:endParaRPr lang="en-US" altLang="zh-CN" dirty="0" smtClean="0">
              <a:ea typeface="宋体" panose="02010600030101010101" pitchFamily="2" charset="-122"/>
            </a:endParaRPr>
          </a:p>
          <a:p>
            <a:r>
              <a:rPr lang="zh-CN" altLang="en-US" dirty="0" smtClean="0">
                <a:solidFill>
                  <a:srgbClr val="CE0000"/>
                </a:solidFill>
                <a:ea typeface="宋体" panose="02010600030101010101" pitchFamily="2" charset="-122"/>
              </a:rPr>
              <a:t>寄存器组</a:t>
            </a:r>
            <a:endParaRPr lang="en-US" altLang="zh-CN" dirty="0" smtClean="0">
              <a:solidFill>
                <a:srgbClr val="CE0000"/>
              </a:solidFill>
              <a:ea typeface="宋体" panose="02010600030101010101" pitchFamily="2" charset="-122"/>
            </a:endParaRPr>
          </a:p>
          <a:p>
            <a:pPr lvl="1"/>
            <a:r>
              <a:rPr lang="zh-CN" altLang="en-US" dirty="0" smtClean="0">
                <a:ea typeface="宋体" panose="02010600030101010101" pitchFamily="2" charset="-122"/>
              </a:rPr>
              <a:t>两个读地址</a:t>
            </a:r>
            <a:r>
              <a:rPr lang="en-US" altLang="zh-CN" dirty="0" smtClean="0">
                <a:ea typeface="宋体" panose="02010600030101010101" pitchFamily="2" charset="-122"/>
              </a:rPr>
              <a:t>(SR1, SR2),</a:t>
            </a:r>
            <a:r>
              <a:rPr lang="zh-CN" altLang="en-US" dirty="0" smtClean="0">
                <a:ea typeface="宋体" panose="02010600030101010101" pitchFamily="2" charset="-122"/>
              </a:rPr>
              <a:t>一个写地址</a:t>
            </a:r>
            <a:r>
              <a:rPr lang="en-US" altLang="zh-CN" dirty="0" smtClean="0">
                <a:ea typeface="宋体" panose="02010600030101010101" pitchFamily="2" charset="-122"/>
              </a:rPr>
              <a:t> (DR)</a:t>
            </a:r>
            <a:r>
              <a:rPr lang="zh-CN" altLang="en-US" dirty="0" smtClean="0">
                <a:ea typeface="宋体" panose="02010600030101010101" pitchFamily="2" charset="-122"/>
              </a:rPr>
              <a:t>，可以相同</a:t>
            </a:r>
            <a:endParaRPr lang="en-US" altLang="zh-CN" dirty="0" smtClean="0">
              <a:ea typeface="宋体" panose="02010600030101010101" pitchFamily="2" charset="-122"/>
            </a:endParaRPr>
          </a:p>
          <a:p>
            <a:pPr lvl="1"/>
            <a:r>
              <a:rPr lang="zh-CN" altLang="en-US" dirty="0" smtClean="0">
                <a:ea typeface="宋体" panose="02010600030101010101" pitchFamily="2" charset="-122"/>
              </a:rPr>
              <a:t>输入来自总线（</a:t>
            </a:r>
            <a:r>
              <a:rPr lang="en-US" altLang="zh-CN" dirty="0" smtClean="0">
                <a:ea typeface="宋体" panose="02010600030101010101" pitchFamily="2" charset="-122"/>
              </a:rPr>
              <a:t>DR</a:t>
            </a:r>
            <a:r>
              <a:rPr lang="zh-CN" altLang="en-US" dirty="0" smtClean="0">
                <a:ea typeface="宋体" panose="02010600030101010101" pitchFamily="2" charset="-122"/>
              </a:rPr>
              <a:t>）</a:t>
            </a:r>
            <a:endParaRPr lang="en-US" altLang="zh-CN" dirty="0" smtClean="0">
              <a:ea typeface="宋体" panose="02010600030101010101" pitchFamily="2" charset="-122"/>
            </a:endParaRPr>
          </a:p>
          <a:p>
            <a:pPr lvl="2"/>
            <a:r>
              <a:rPr lang="en-US" altLang="zh-CN" dirty="0" smtClean="0">
                <a:ea typeface="宋体" panose="02010600030101010101" pitchFamily="2" charset="-122"/>
              </a:rPr>
              <a:t>ALU </a:t>
            </a:r>
            <a:r>
              <a:rPr lang="zh-CN" altLang="en-US" dirty="0" smtClean="0">
                <a:ea typeface="宋体" panose="02010600030101010101" pitchFamily="2" charset="-122"/>
              </a:rPr>
              <a:t>算术运算和内存读的结果</a:t>
            </a:r>
            <a:endParaRPr lang="en-US" altLang="zh-CN" dirty="0" smtClean="0">
              <a:ea typeface="宋体" panose="02010600030101010101" pitchFamily="2" charset="-122"/>
            </a:endParaRPr>
          </a:p>
          <a:p>
            <a:pPr lvl="1"/>
            <a:r>
              <a:rPr lang="zh-CN" altLang="en-US" dirty="0" smtClean="0">
                <a:ea typeface="宋体" panose="02010600030101010101" pitchFamily="2" charset="-122"/>
              </a:rPr>
              <a:t>两个</a:t>
            </a:r>
            <a:r>
              <a:rPr lang="en-US" altLang="zh-CN" dirty="0" smtClean="0">
                <a:ea typeface="宋体" panose="02010600030101010101" pitchFamily="2" charset="-122"/>
              </a:rPr>
              <a:t>16</a:t>
            </a:r>
            <a:r>
              <a:rPr lang="zh-CN" altLang="en-US" dirty="0" smtClean="0">
                <a:ea typeface="宋体" panose="02010600030101010101" pitchFamily="2" charset="-122"/>
              </a:rPr>
              <a:t>位的输出</a:t>
            </a:r>
            <a:endParaRPr lang="en-US" altLang="zh-CN" dirty="0" smtClean="0">
              <a:ea typeface="宋体" panose="02010600030101010101" pitchFamily="2" charset="-122"/>
            </a:endParaRPr>
          </a:p>
          <a:p>
            <a:pPr lvl="2"/>
            <a:r>
              <a:rPr lang="zh-CN" altLang="en-US" dirty="0" smtClean="0">
                <a:ea typeface="宋体" panose="02010600030101010101" pitchFamily="2" charset="-122"/>
              </a:rPr>
              <a:t>作为</a:t>
            </a:r>
            <a:r>
              <a:rPr lang="en-US" altLang="zh-CN" dirty="0" smtClean="0">
                <a:ea typeface="宋体" panose="02010600030101010101" pitchFamily="2" charset="-122"/>
              </a:rPr>
              <a:t> ALU</a:t>
            </a:r>
            <a:r>
              <a:rPr lang="zh-CN" altLang="en-US" dirty="0" smtClean="0">
                <a:ea typeface="宋体" panose="02010600030101010101" pitchFamily="2" charset="-122"/>
              </a:rPr>
              <a:t>的输入</a:t>
            </a:r>
            <a:r>
              <a:rPr lang="en-US" altLang="zh-CN" dirty="0" smtClean="0">
                <a:ea typeface="宋体" panose="02010600030101010101" pitchFamily="2" charset="-122"/>
              </a:rPr>
              <a:t>, PC</a:t>
            </a:r>
            <a:r>
              <a:rPr lang="zh-CN" altLang="en-US" dirty="0" smtClean="0">
                <a:ea typeface="宋体" panose="02010600030101010101" pitchFamily="2" charset="-122"/>
              </a:rPr>
              <a:t>的改写值</a:t>
            </a:r>
            <a:r>
              <a:rPr lang="en-US" altLang="zh-CN" dirty="0" smtClean="0">
                <a:ea typeface="宋体" panose="02010600030101010101" pitchFamily="2" charset="-122"/>
              </a:rPr>
              <a:t>, </a:t>
            </a:r>
            <a:r>
              <a:rPr lang="zh-CN" altLang="en-US" dirty="0" smtClean="0">
                <a:ea typeface="宋体" panose="02010600030101010101" pitchFamily="2" charset="-122"/>
              </a:rPr>
              <a:t>间接访问的内存地址</a:t>
            </a:r>
            <a:endParaRPr lang="en-US" altLang="zh-CN" dirty="0" smtClean="0">
              <a:ea typeface="宋体" panose="02010600030101010101" pitchFamily="2" charset="-122"/>
            </a:endParaRPr>
          </a:p>
          <a:p>
            <a:pPr lvl="2"/>
            <a:r>
              <a:rPr lang="en-US" altLang="zh-CN" dirty="0" smtClean="0">
                <a:ea typeface="宋体" panose="02010600030101010101" pitchFamily="2" charset="-122"/>
              </a:rPr>
              <a:t>data for store instructions passes through ALU</a:t>
            </a:r>
          </a:p>
        </p:txBody>
      </p:sp>
      <p:sp>
        <p:nvSpPr>
          <p:cNvPr id="45059" name="Rectangle 2"/>
          <p:cNvSpPr>
            <a:spLocks noGrp="1" noChangeArrowheads="1"/>
          </p:cNvSpPr>
          <p:nvPr>
            <p:ph type="title"/>
          </p:nvPr>
        </p:nvSpPr>
        <p:spPr/>
        <p:txBody>
          <a:bodyPr/>
          <a:lstStyle/>
          <a:p>
            <a:r>
              <a:rPr lang="zh-CN" altLang="en-US" smtClean="0">
                <a:ea typeface="宋体" panose="02010600030101010101" pitchFamily="2" charset="-122"/>
              </a:rPr>
              <a:t>数据通路的基本部件</a:t>
            </a:r>
            <a:endParaRPr lang="en-US" altLang="zh-CN" smtClean="0">
              <a:ea typeface="宋体" panose="02010600030101010101" pitchFamily="2" charset="-122"/>
            </a:endParaRPr>
          </a:p>
        </p:txBody>
      </p:sp>
    </p:spTree>
    <p:extLst>
      <p:ext uri="{BB962C8B-B14F-4D97-AF65-F5344CB8AC3E}">
        <p14:creationId xmlns:p14="http://schemas.microsoft.com/office/powerpoint/2010/main" val="37764354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p:txBody>
          <a:bodyPr/>
          <a:lstStyle/>
          <a:p>
            <a:pPr marL="457200" indent="-457200"/>
            <a:r>
              <a:rPr lang="en-US" altLang="zh-CN" dirty="0" smtClean="0">
                <a:solidFill>
                  <a:srgbClr val="CE0000"/>
                </a:solidFill>
                <a:ea typeface="宋体" panose="02010600030101010101" pitchFamily="2" charset="-122"/>
              </a:rPr>
              <a:t>PC</a:t>
            </a:r>
            <a:r>
              <a:rPr lang="zh-CN" altLang="en-US" dirty="0" smtClean="0">
                <a:solidFill>
                  <a:srgbClr val="CE0000"/>
                </a:solidFill>
                <a:ea typeface="宋体" panose="02010600030101010101" pitchFamily="2" charset="-122"/>
              </a:rPr>
              <a:t>、</a:t>
            </a:r>
            <a:r>
              <a:rPr lang="en-US" altLang="zh-CN" dirty="0" smtClean="0">
                <a:solidFill>
                  <a:srgbClr val="CE0000"/>
                </a:solidFill>
                <a:ea typeface="宋体" panose="02010600030101010101" pitchFamily="2" charset="-122"/>
              </a:rPr>
              <a:t>PCMUX</a:t>
            </a:r>
          </a:p>
          <a:p>
            <a:pPr marL="684213" lvl="1" indent="-342900"/>
            <a:r>
              <a:rPr lang="en-US" altLang="zh-CN" dirty="0" smtClean="0">
                <a:ea typeface="宋体" panose="02010600030101010101" pitchFamily="2" charset="-122"/>
              </a:rPr>
              <a:t>PC</a:t>
            </a:r>
            <a:r>
              <a:rPr lang="zh-CN" altLang="en-US" dirty="0" smtClean="0">
                <a:ea typeface="宋体" panose="02010600030101010101" pitchFamily="2" charset="-122"/>
              </a:rPr>
              <a:t>三类输入来源，由</a:t>
            </a:r>
            <a:r>
              <a:rPr lang="en-US" altLang="zh-CN" dirty="0" smtClean="0">
                <a:ea typeface="宋体" panose="02010600030101010101" pitchFamily="2" charset="-122"/>
              </a:rPr>
              <a:t>PCMUX</a:t>
            </a:r>
            <a:r>
              <a:rPr lang="zh-CN" altLang="en-US" dirty="0" smtClean="0">
                <a:ea typeface="宋体" panose="02010600030101010101" pitchFamily="2" charset="-122"/>
              </a:rPr>
              <a:t>控制</a:t>
            </a:r>
            <a:endParaRPr lang="en-US" altLang="zh-CN" dirty="0" smtClean="0">
              <a:ea typeface="宋体" panose="02010600030101010101" pitchFamily="2" charset="-122"/>
            </a:endParaRPr>
          </a:p>
          <a:p>
            <a:pPr lvl="2" indent="-342900"/>
            <a:r>
              <a:rPr lang="en-US" altLang="zh-CN" dirty="0" smtClean="0">
                <a:ea typeface="宋体" panose="02010600030101010101" pitchFamily="2" charset="-122"/>
              </a:rPr>
              <a:t>PC+1        </a:t>
            </a:r>
            <a:r>
              <a:rPr lang="en-US" altLang="zh-CN" dirty="0" smtClean="0">
                <a:latin typeface="宋体" panose="02010600030101010101" pitchFamily="2" charset="-122"/>
                <a:ea typeface="宋体" panose="02010600030101010101" pitchFamily="2" charset="-122"/>
              </a:rPr>
              <a:t>–</a:t>
            </a:r>
            <a:r>
              <a:rPr lang="en-US" altLang="zh-CN" dirty="0" smtClean="0">
                <a:ea typeface="宋体" panose="02010600030101010101" pitchFamily="2" charset="-122"/>
              </a:rPr>
              <a:t> </a:t>
            </a:r>
            <a:r>
              <a:rPr lang="zh-CN" altLang="en-US" dirty="0" smtClean="0">
                <a:ea typeface="宋体" panose="02010600030101010101" pitchFamily="2" charset="-122"/>
              </a:rPr>
              <a:t>取址阶段</a:t>
            </a:r>
            <a:endParaRPr lang="en-US" altLang="zh-CN" dirty="0" smtClean="0">
              <a:ea typeface="宋体" panose="02010600030101010101" pitchFamily="2" charset="-122"/>
            </a:endParaRPr>
          </a:p>
          <a:p>
            <a:pPr lvl="2" indent="-342900"/>
            <a:r>
              <a:rPr lang="zh-CN" altLang="en-US" dirty="0" smtClean="0">
                <a:latin typeface="宋体" panose="02010600030101010101" pitchFamily="2" charset="-122"/>
                <a:ea typeface="宋体" panose="02010600030101010101" pitchFamily="2" charset="-122"/>
              </a:rPr>
              <a:t>地址加法器</a:t>
            </a:r>
            <a:r>
              <a:rPr lang="en-US" altLang="zh-CN" dirty="0" smtClean="0">
                <a:latin typeface="宋体" panose="02010600030101010101" pitchFamily="2" charset="-122"/>
                <a:ea typeface="宋体" panose="02010600030101010101" pitchFamily="2" charset="-122"/>
              </a:rPr>
              <a:t>–</a:t>
            </a:r>
            <a:r>
              <a:rPr lang="en-US" altLang="zh-CN" dirty="0" smtClean="0">
                <a:ea typeface="宋体" panose="02010600030101010101" pitchFamily="2" charset="-122"/>
              </a:rPr>
              <a:t> BR, JMP</a:t>
            </a:r>
          </a:p>
          <a:p>
            <a:pPr lvl="2" indent="-342900"/>
            <a:r>
              <a:rPr lang="zh-CN" altLang="en-US" dirty="0" smtClean="0">
                <a:ea typeface="宋体" panose="02010600030101010101" pitchFamily="2" charset="-122"/>
              </a:rPr>
              <a:t>总线</a:t>
            </a:r>
            <a:r>
              <a:rPr lang="en-US" altLang="zh-CN" dirty="0" smtClean="0">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a:t>
            </a:r>
            <a:r>
              <a:rPr lang="en-US" altLang="zh-CN" dirty="0" smtClean="0">
                <a:ea typeface="宋体" panose="02010600030101010101" pitchFamily="2" charset="-122"/>
              </a:rPr>
              <a:t> TRAP (</a:t>
            </a:r>
            <a:r>
              <a:rPr lang="zh-CN" altLang="en-US" dirty="0" smtClean="0">
                <a:ea typeface="宋体" panose="02010600030101010101" pitchFamily="2" charset="-122"/>
              </a:rPr>
              <a:t>后续课程</a:t>
            </a:r>
            <a:r>
              <a:rPr lang="en-US" altLang="zh-CN" dirty="0" smtClean="0">
                <a:ea typeface="宋体" panose="02010600030101010101" pitchFamily="2" charset="-122"/>
              </a:rPr>
              <a:t>)</a:t>
            </a:r>
          </a:p>
          <a:p>
            <a:pPr marL="457200" indent="-457200"/>
            <a:endParaRPr lang="en-US" altLang="zh-CN" dirty="0" smtClean="0">
              <a:ea typeface="宋体" panose="02010600030101010101" pitchFamily="2" charset="-122"/>
            </a:endParaRPr>
          </a:p>
          <a:p>
            <a:pPr marL="457200" indent="-457200"/>
            <a:r>
              <a:rPr lang="en-US" altLang="zh-CN" dirty="0" smtClean="0">
                <a:solidFill>
                  <a:srgbClr val="CE0000"/>
                </a:solidFill>
                <a:ea typeface="宋体" panose="02010600030101010101" pitchFamily="2" charset="-122"/>
              </a:rPr>
              <a:t>MAR</a:t>
            </a:r>
            <a:r>
              <a:rPr lang="zh-CN" altLang="en-US" dirty="0" smtClean="0">
                <a:solidFill>
                  <a:srgbClr val="CE0000"/>
                </a:solidFill>
                <a:ea typeface="宋体" panose="02010600030101010101" pitchFamily="2" charset="-122"/>
              </a:rPr>
              <a:t>、</a:t>
            </a:r>
            <a:r>
              <a:rPr lang="en-US" altLang="zh-CN" dirty="0" smtClean="0">
                <a:solidFill>
                  <a:srgbClr val="CE0000"/>
                </a:solidFill>
                <a:ea typeface="宋体" panose="02010600030101010101" pitchFamily="2" charset="-122"/>
              </a:rPr>
              <a:t>MARMUX</a:t>
            </a:r>
          </a:p>
          <a:p>
            <a:pPr marL="684213" lvl="1" indent="-342900"/>
            <a:r>
              <a:rPr lang="en-US" altLang="zh-CN" dirty="0" smtClean="0">
                <a:ea typeface="宋体" panose="02010600030101010101" pitchFamily="2" charset="-122"/>
              </a:rPr>
              <a:t>MAR</a:t>
            </a:r>
            <a:r>
              <a:rPr lang="zh-CN" altLang="en-US" dirty="0" smtClean="0">
                <a:ea typeface="宋体" panose="02010600030101010101" pitchFamily="2" charset="-122"/>
              </a:rPr>
              <a:t>两类输入来源，由</a:t>
            </a:r>
            <a:r>
              <a:rPr lang="en-US" altLang="zh-CN" dirty="0" smtClean="0">
                <a:ea typeface="宋体" panose="02010600030101010101" pitchFamily="2" charset="-122"/>
              </a:rPr>
              <a:t>MARMUX</a:t>
            </a:r>
            <a:r>
              <a:rPr lang="zh-CN" altLang="en-US" dirty="0" smtClean="0">
                <a:ea typeface="宋体" panose="02010600030101010101" pitchFamily="2" charset="-122"/>
              </a:rPr>
              <a:t>控制</a:t>
            </a:r>
            <a:endParaRPr lang="en-US" altLang="zh-CN" dirty="0" smtClean="0">
              <a:ea typeface="宋体" panose="02010600030101010101" pitchFamily="2" charset="-122"/>
            </a:endParaRPr>
          </a:p>
          <a:p>
            <a:pPr lvl="2" indent="-342900"/>
            <a:r>
              <a:rPr lang="zh-CN" altLang="en-US" dirty="0" smtClean="0">
                <a:ea typeface="宋体" panose="02010600030101010101" pitchFamily="2" charset="-122"/>
              </a:rPr>
              <a:t>地址加法器：</a:t>
            </a:r>
            <a:r>
              <a:rPr lang="en-US" altLang="zh-CN" dirty="0" smtClean="0">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a:t>
            </a:r>
            <a:r>
              <a:rPr lang="en-US" altLang="zh-CN" dirty="0" smtClean="0">
                <a:ea typeface="宋体" panose="02010600030101010101" pitchFamily="2" charset="-122"/>
              </a:rPr>
              <a:t> LD/ST, LDR/STR</a:t>
            </a:r>
          </a:p>
          <a:p>
            <a:pPr lvl="2" indent="-342900"/>
            <a:r>
              <a:rPr lang="en-US" altLang="zh-CN" dirty="0" smtClean="0">
                <a:ea typeface="宋体" panose="02010600030101010101" pitchFamily="2" charset="-122"/>
              </a:rPr>
              <a:t>IR[7:0]</a:t>
            </a:r>
            <a:r>
              <a:rPr lang="zh-CN" altLang="en-US" dirty="0" smtClean="0">
                <a:ea typeface="宋体" panose="02010600030101010101" pitchFamily="2" charset="-122"/>
              </a:rPr>
              <a:t>无符号扩展</a:t>
            </a:r>
            <a:r>
              <a:rPr lang="en-US" altLang="zh-CN" dirty="0" smtClean="0">
                <a:latin typeface="宋体" panose="02010600030101010101" pitchFamily="2" charset="-122"/>
                <a:ea typeface="宋体" panose="02010600030101010101" pitchFamily="2" charset="-122"/>
              </a:rPr>
              <a:t>– </a:t>
            </a:r>
            <a:r>
              <a:rPr lang="en-US" altLang="zh-CN" dirty="0" smtClean="0">
                <a:ea typeface="宋体" panose="02010600030101010101" pitchFamily="2" charset="-122"/>
              </a:rPr>
              <a:t>TRAP</a:t>
            </a:r>
          </a:p>
          <a:p>
            <a:pPr lvl="2" indent="-342900">
              <a:buFontTx/>
              <a:buAutoNum type="arabicPeriod"/>
            </a:pPr>
            <a:endParaRPr lang="en-US" altLang="zh-CN" dirty="0" smtClean="0">
              <a:ea typeface="宋体" panose="02010600030101010101" pitchFamily="2" charset="-122"/>
            </a:endParaRPr>
          </a:p>
        </p:txBody>
      </p:sp>
      <p:sp>
        <p:nvSpPr>
          <p:cNvPr id="46083" name="Rectangle 2"/>
          <p:cNvSpPr>
            <a:spLocks noGrp="1" noChangeArrowheads="1"/>
          </p:cNvSpPr>
          <p:nvPr>
            <p:ph type="title"/>
          </p:nvPr>
        </p:nvSpPr>
        <p:spPr/>
        <p:txBody>
          <a:bodyPr/>
          <a:lstStyle/>
          <a:p>
            <a:r>
              <a:rPr lang="zh-CN" altLang="en-US" smtClean="0">
                <a:ea typeface="宋体" panose="02010600030101010101" pitchFamily="2" charset="-122"/>
              </a:rPr>
              <a:t>数据通路的基本部件</a:t>
            </a:r>
            <a:endParaRPr lang="en-US" altLang="zh-CN" smtClean="0">
              <a:ea typeface="宋体" panose="02010600030101010101" pitchFamily="2" charset="-122"/>
            </a:endParaRPr>
          </a:p>
        </p:txBody>
      </p:sp>
    </p:spTree>
    <p:extLst>
      <p:ext uri="{BB962C8B-B14F-4D97-AF65-F5344CB8AC3E}">
        <p14:creationId xmlns:p14="http://schemas.microsoft.com/office/powerpoint/2010/main" val="9638938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p:txBody>
          <a:bodyPr/>
          <a:lstStyle/>
          <a:p>
            <a:r>
              <a:rPr lang="zh-CN" altLang="en-US" dirty="0" smtClean="0">
                <a:solidFill>
                  <a:srgbClr val="CE0000"/>
                </a:solidFill>
                <a:ea typeface="宋体" panose="02010600030101010101" pitchFamily="2" charset="-122"/>
              </a:rPr>
              <a:t>条件寄存器</a:t>
            </a:r>
            <a:endParaRPr lang="en-US" altLang="zh-CN" dirty="0">
              <a:solidFill>
                <a:srgbClr val="CE0000"/>
              </a:solidFill>
              <a:ea typeface="宋体" panose="02010600030101010101" pitchFamily="2" charset="-122"/>
            </a:endParaRPr>
          </a:p>
          <a:p>
            <a:pPr lvl="1"/>
            <a:r>
              <a:rPr lang="zh-CN" altLang="en-US" dirty="0" smtClean="0">
                <a:ea typeface="宋体" panose="02010600030101010101" pitchFamily="2" charset="-122"/>
              </a:rPr>
              <a:t>查看总线数据，设置</a:t>
            </a:r>
            <a:r>
              <a:rPr lang="en-US" altLang="zh-CN" dirty="0" smtClean="0">
                <a:ea typeface="宋体" panose="02010600030101010101" pitchFamily="2" charset="-122"/>
              </a:rPr>
              <a:t>N, Z, P</a:t>
            </a:r>
          </a:p>
          <a:p>
            <a:pPr lvl="1"/>
            <a:r>
              <a:rPr lang="zh-CN" altLang="en-US" dirty="0" smtClean="0">
                <a:ea typeface="宋体" panose="02010600030101010101" pitchFamily="2" charset="-122"/>
              </a:rPr>
              <a:t>需</a:t>
            </a:r>
            <a:r>
              <a:rPr lang="en-US" altLang="zh-CN" dirty="0" smtClean="0">
                <a:ea typeface="宋体" panose="02010600030101010101" pitchFamily="2" charset="-122"/>
              </a:rPr>
              <a:t>LD.CC</a:t>
            </a:r>
            <a:r>
              <a:rPr lang="zh-CN" altLang="en-US" dirty="0" smtClean="0">
                <a:ea typeface="宋体" panose="02010600030101010101" pitchFamily="2" charset="-122"/>
              </a:rPr>
              <a:t>信号开通后，才进行设置，与指令有关</a:t>
            </a:r>
            <a:r>
              <a:rPr lang="en-US" altLang="zh-CN" b="0" dirty="0" smtClean="0">
                <a:ea typeface="宋体" panose="02010600030101010101" pitchFamily="2" charset="-122"/>
              </a:rPr>
              <a:t>(ADD, AND, NOT, LD, LDI, LDR, LEA)</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solidFill>
                  <a:srgbClr val="CE0000"/>
                </a:solidFill>
                <a:ea typeface="宋体" panose="02010600030101010101" pitchFamily="2" charset="-122"/>
              </a:rPr>
              <a:t>控制单元 </a:t>
            </a:r>
            <a:r>
              <a:rPr lang="en-US" altLang="zh-CN" dirty="0" smtClean="0">
                <a:solidFill>
                  <a:srgbClr val="CE0000"/>
                </a:solidFill>
                <a:ea typeface="宋体" panose="02010600030101010101" pitchFamily="2" charset="-122"/>
              </a:rPr>
              <a:t>– </a:t>
            </a:r>
            <a:r>
              <a:rPr lang="zh-CN" altLang="en-US" dirty="0" smtClean="0">
                <a:solidFill>
                  <a:srgbClr val="CE0000"/>
                </a:solidFill>
                <a:ea typeface="宋体" panose="02010600030101010101" pitchFamily="2" charset="-122"/>
              </a:rPr>
              <a:t>有限状态机</a:t>
            </a:r>
            <a:endParaRPr lang="en-US" altLang="zh-CN" dirty="0" smtClean="0">
              <a:solidFill>
                <a:srgbClr val="CE0000"/>
              </a:solidFill>
              <a:ea typeface="宋体" panose="02010600030101010101" pitchFamily="2" charset="-122"/>
            </a:endParaRPr>
          </a:p>
          <a:p>
            <a:pPr lvl="1"/>
            <a:r>
              <a:rPr lang="zh-CN" altLang="en-US" dirty="0" smtClean="0">
                <a:ea typeface="宋体" panose="02010600030101010101" pitchFamily="2" charset="-122"/>
              </a:rPr>
              <a:t>每一个机器周期，发送相关控制信号，包括：</a:t>
            </a:r>
            <a:endParaRPr lang="en-US" altLang="zh-CN" dirty="0">
              <a:ea typeface="宋体" panose="02010600030101010101" pitchFamily="2" charset="-122"/>
            </a:endParaRPr>
          </a:p>
          <a:p>
            <a:pPr lvl="2"/>
            <a:r>
              <a:rPr lang="zh-CN" altLang="en-US" dirty="0" smtClean="0">
                <a:ea typeface="宋体" panose="02010600030101010101" pitchFamily="2" charset="-122"/>
              </a:rPr>
              <a:t>总线控制信号</a:t>
            </a:r>
            <a:r>
              <a:rPr lang="en-US" altLang="zh-CN" b="0" dirty="0" smtClean="0">
                <a:ea typeface="宋体" panose="02010600030101010101" pitchFamily="2" charset="-122"/>
              </a:rPr>
              <a:t>(</a:t>
            </a:r>
            <a:r>
              <a:rPr lang="en-US" altLang="zh-CN" b="0" dirty="0" err="1" smtClean="0">
                <a:ea typeface="宋体" panose="02010600030101010101" pitchFamily="2" charset="-122"/>
              </a:rPr>
              <a:t>GatePC</a:t>
            </a:r>
            <a:r>
              <a:rPr lang="en-US" altLang="zh-CN" b="0" dirty="0" smtClean="0">
                <a:ea typeface="宋体" panose="02010600030101010101" pitchFamily="2" charset="-122"/>
              </a:rPr>
              <a:t>, </a:t>
            </a:r>
            <a:r>
              <a:rPr lang="en-US" altLang="zh-CN" b="0" dirty="0" err="1" smtClean="0">
                <a:ea typeface="宋体" panose="02010600030101010101" pitchFamily="2" charset="-122"/>
              </a:rPr>
              <a:t>GateALU</a:t>
            </a:r>
            <a:r>
              <a:rPr lang="en-US" altLang="zh-CN" b="0" dirty="0" smtClean="0">
                <a:ea typeface="宋体" panose="02010600030101010101" pitchFamily="2" charset="-122"/>
              </a:rPr>
              <a:t>, </a:t>
            </a:r>
            <a:r>
              <a:rPr lang="en-US" altLang="zh-CN" b="0" dirty="0" smtClean="0">
                <a:latin typeface="宋体" panose="02010600030101010101" pitchFamily="2" charset="-122"/>
                <a:ea typeface="宋体" panose="02010600030101010101" pitchFamily="2" charset="-122"/>
              </a:rPr>
              <a:t>…</a:t>
            </a:r>
            <a:r>
              <a:rPr lang="en-US" altLang="zh-CN" b="0" dirty="0" smtClean="0">
                <a:ea typeface="宋体" panose="02010600030101010101" pitchFamily="2" charset="-122"/>
              </a:rPr>
              <a:t>)</a:t>
            </a:r>
          </a:p>
          <a:p>
            <a:pPr lvl="2"/>
            <a:r>
              <a:rPr lang="zh-CN" altLang="en-US" dirty="0" smtClean="0">
                <a:ea typeface="宋体" panose="02010600030101010101" pitchFamily="2" charset="-122"/>
              </a:rPr>
              <a:t>寄存器控制信号</a:t>
            </a:r>
            <a:r>
              <a:rPr lang="en-US" altLang="zh-CN" b="0" dirty="0" smtClean="0">
                <a:ea typeface="宋体" panose="02010600030101010101" pitchFamily="2" charset="-122"/>
              </a:rPr>
              <a:t>(LD.IR, LD.REG, </a:t>
            </a:r>
            <a:r>
              <a:rPr lang="en-US" altLang="zh-CN" b="0" dirty="0" smtClean="0">
                <a:latin typeface="宋体" panose="02010600030101010101" pitchFamily="2" charset="-122"/>
                <a:ea typeface="宋体" panose="02010600030101010101" pitchFamily="2" charset="-122"/>
              </a:rPr>
              <a:t>…</a:t>
            </a:r>
            <a:r>
              <a:rPr lang="en-US" altLang="zh-CN" b="0" dirty="0" smtClean="0">
                <a:ea typeface="宋体" panose="02010600030101010101" pitchFamily="2" charset="-122"/>
              </a:rPr>
              <a:t>)</a:t>
            </a:r>
          </a:p>
          <a:p>
            <a:pPr lvl="2"/>
            <a:r>
              <a:rPr lang="en-US" altLang="zh-CN" dirty="0" smtClean="0">
                <a:ea typeface="宋体" panose="02010600030101010101" pitchFamily="2" charset="-122"/>
              </a:rPr>
              <a:t>ALU</a:t>
            </a:r>
            <a:r>
              <a:rPr lang="zh-CN" altLang="en-US" dirty="0" smtClean="0">
                <a:ea typeface="宋体" panose="02010600030101010101" pitchFamily="2" charset="-122"/>
              </a:rPr>
              <a:t>控制信号</a:t>
            </a:r>
            <a:r>
              <a:rPr lang="en-US" altLang="zh-CN" dirty="0" smtClean="0">
                <a:ea typeface="宋体" panose="02010600030101010101" pitchFamily="2" charset="-122"/>
              </a:rPr>
              <a:t>? </a:t>
            </a:r>
            <a:r>
              <a:rPr lang="en-US" altLang="zh-CN" b="0" dirty="0" smtClean="0">
                <a:ea typeface="宋体" panose="02010600030101010101" pitchFamily="2" charset="-122"/>
              </a:rPr>
              <a:t>(ALUK)</a:t>
            </a:r>
          </a:p>
          <a:p>
            <a:pPr lvl="2"/>
            <a:r>
              <a:rPr lang="en-US" altLang="zh-CN" dirty="0" smtClean="0">
                <a:latin typeface="宋体" panose="02010600030101010101" pitchFamily="2" charset="-122"/>
                <a:ea typeface="宋体" panose="02010600030101010101" pitchFamily="2" charset="-122"/>
              </a:rPr>
              <a:t>…</a:t>
            </a:r>
          </a:p>
          <a:p>
            <a:pPr lvl="1"/>
            <a:r>
              <a:rPr lang="en-US" altLang="zh-CN" dirty="0" smtClean="0">
                <a:ea typeface="宋体" panose="02010600030101010101" pitchFamily="2" charset="-122"/>
              </a:rPr>
              <a:t>Logic</a:t>
            </a:r>
            <a:r>
              <a:rPr lang="zh-CN" altLang="en-US" dirty="0" smtClean="0">
                <a:ea typeface="宋体" panose="02010600030101010101" pitchFamily="2" charset="-122"/>
              </a:rPr>
              <a:t>：负责</a:t>
            </a:r>
            <a:r>
              <a:rPr lang="en-US" altLang="zh-CN" dirty="0" err="1" smtClean="0">
                <a:ea typeface="宋体" panose="02010600030101010101" pitchFamily="2" charset="-122"/>
              </a:rPr>
              <a:t>opcode</a:t>
            </a:r>
            <a:r>
              <a:rPr lang="zh-CN" altLang="en-US" dirty="0" smtClean="0">
                <a:ea typeface="宋体" panose="02010600030101010101" pitchFamily="2" charset="-122"/>
              </a:rPr>
              <a:t>译码等</a:t>
            </a:r>
            <a:endParaRPr lang="en-US" altLang="zh-CN" dirty="0" smtClean="0">
              <a:ea typeface="宋体" panose="02010600030101010101" pitchFamily="2" charset="-122"/>
            </a:endParaRPr>
          </a:p>
        </p:txBody>
      </p:sp>
      <p:sp>
        <p:nvSpPr>
          <p:cNvPr id="47107" name="Rectangle 2"/>
          <p:cNvSpPr>
            <a:spLocks noGrp="1" noChangeArrowheads="1"/>
          </p:cNvSpPr>
          <p:nvPr>
            <p:ph type="title"/>
          </p:nvPr>
        </p:nvSpPr>
        <p:spPr/>
        <p:txBody>
          <a:bodyPr/>
          <a:lstStyle/>
          <a:p>
            <a:r>
              <a:rPr lang="zh-CN" altLang="en-US" smtClean="0">
                <a:ea typeface="宋体" panose="02010600030101010101" pitchFamily="2" charset="-122"/>
              </a:rPr>
              <a:t>数据通路的基本部件</a:t>
            </a:r>
            <a:endParaRPr lang="en-US" altLang="zh-CN" smtClean="0">
              <a:ea typeface="宋体" panose="02010600030101010101" pitchFamily="2" charset="-122"/>
            </a:endParaRPr>
          </a:p>
        </p:txBody>
      </p:sp>
    </p:spTree>
    <p:extLst>
      <p:ext uri="{BB962C8B-B14F-4D97-AF65-F5344CB8AC3E}">
        <p14:creationId xmlns:p14="http://schemas.microsoft.com/office/powerpoint/2010/main" val="947244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p:txBody>
          <a:bodyPr/>
          <a:lstStyle/>
          <a:p>
            <a:pPr marL="30162" indent="-285750">
              <a:lnSpc>
                <a:spcPct val="90000"/>
              </a:lnSpc>
              <a:defRPr/>
            </a:pPr>
            <a:r>
              <a:rPr lang="zh-CN" altLang="en-US" sz="2200" dirty="0" smtClean="0">
                <a:solidFill>
                  <a:srgbClr val="CE0000"/>
                </a:solidFill>
                <a:latin typeface="+mn-ea"/>
              </a:rPr>
              <a:t>内存组织</a:t>
            </a:r>
            <a:endParaRPr lang="en-US" altLang="zh-CN" sz="2200" dirty="0" smtClean="0">
              <a:solidFill>
                <a:srgbClr val="CE0000"/>
              </a:solidFill>
              <a:latin typeface="+mn-ea"/>
            </a:endParaRPr>
          </a:p>
          <a:p>
            <a:pPr lvl="1">
              <a:lnSpc>
                <a:spcPct val="90000"/>
              </a:lnSpc>
              <a:defRPr/>
            </a:pPr>
            <a:r>
              <a:rPr lang="zh-CN" altLang="en-US" dirty="0" smtClean="0">
                <a:latin typeface="+mn-ea"/>
              </a:rPr>
              <a:t>寻址空间</a:t>
            </a:r>
            <a:r>
              <a:rPr lang="en-US" altLang="zh-CN" dirty="0" smtClean="0">
                <a:latin typeface="+mn-ea"/>
              </a:rPr>
              <a:t>: </a:t>
            </a:r>
            <a:r>
              <a:rPr lang="zh-CN" altLang="en-US" dirty="0" smtClean="0">
                <a:latin typeface="+mn-ea"/>
              </a:rPr>
              <a:t> </a:t>
            </a:r>
            <a:r>
              <a:rPr lang="en-US" altLang="zh-CN" dirty="0" smtClean="0">
                <a:solidFill>
                  <a:srgbClr val="CE0000"/>
                </a:solidFill>
                <a:latin typeface="+mn-ea"/>
              </a:rPr>
              <a:t>2</a:t>
            </a:r>
            <a:r>
              <a:rPr lang="en-US" altLang="zh-CN" baseline="30000" dirty="0" smtClean="0">
                <a:solidFill>
                  <a:srgbClr val="CE0000"/>
                </a:solidFill>
                <a:latin typeface="+mn-ea"/>
              </a:rPr>
              <a:t>16</a:t>
            </a:r>
            <a:r>
              <a:rPr lang="en-US" altLang="zh-CN" dirty="0" smtClean="0">
                <a:latin typeface="+mn-ea"/>
              </a:rPr>
              <a:t> </a:t>
            </a:r>
            <a:r>
              <a:rPr lang="zh-CN" altLang="en-US" dirty="0" smtClean="0">
                <a:latin typeface="+mn-ea"/>
              </a:rPr>
              <a:t>个存储单元</a:t>
            </a:r>
            <a:r>
              <a:rPr lang="en-US" altLang="zh-CN" dirty="0" smtClean="0">
                <a:latin typeface="+mn-ea"/>
              </a:rPr>
              <a:t> (16</a:t>
            </a:r>
            <a:r>
              <a:rPr lang="zh-CN" altLang="en-US" dirty="0" smtClean="0">
                <a:latin typeface="+mn-ea"/>
              </a:rPr>
              <a:t>位地址</a:t>
            </a:r>
            <a:r>
              <a:rPr lang="en-US" altLang="zh-CN" dirty="0" smtClean="0">
                <a:latin typeface="+mn-ea"/>
              </a:rPr>
              <a:t>)</a:t>
            </a:r>
          </a:p>
          <a:p>
            <a:pPr lvl="1">
              <a:lnSpc>
                <a:spcPct val="90000"/>
              </a:lnSpc>
              <a:defRPr/>
            </a:pPr>
            <a:r>
              <a:rPr lang="zh-CN" altLang="en-US" dirty="0" smtClean="0">
                <a:latin typeface="+mn-ea"/>
              </a:rPr>
              <a:t>寻址能力</a:t>
            </a:r>
            <a:r>
              <a:rPr lang="en-US" altLang="zh-CN" dirty="0" smtClean="0">
                <a:latin typeface="+mn-ea"/>
              </a:rPr>
              <a:t>: </a:t>
            </a:r>
            <a:r>
              <a:rPr lang="en-US" altLang="zh-CN" dirty="0" smtClean="0">
                <a:solidFill>
                  <a:srgbClr val="CE0000"/>
                </a:solidFill>
                <a:latin typeface="+mn-ea"/>
              </a:rPr>
              <a:t>16 bits</a:t>
            </a:r>
            <a:endParaRPr lang="en-US" altLang="zh-CN" b="0" dirty="0" smtClean="0">
              <a:latin typeface="+mn-ea"/>
            </a:endParaRPr>
          </a:p>
          <a:p>
            <a:pPr marL="30162" indent="-285750">
              <a:lnSpc>
                <a:spcPct val="90000"/>
              </a:lnSpc>
              <a:defRPr/>
            </a:pPr>
            <a:r>
              <a:rPr lang="zh-CN" altLang="en-US" sz="2200" dirty="0" smtClean="0">
                <a:solidFill>
                  <a:srgbClr val="CE0000"/>
                </a:solidFill>
                <a:latin typeface="+mn-ea"/>
              </a:rPr>
              <a:t>寄存器组</a:t>
            </a:r>
            <a:endParaRPr lang="en-US" altLang="zh-CN" sz="2200" dirty="0" smtClean="0">
              <a:solidFill>
                <a:srgbClr val="CE0000"/>
              </a:solidFill>
              <a:latin typeface="+mn-ea"/>
            </a:endParaRPr>
          </a:p>
          <a:p>
            <a:pPr lvl="1">
              <a:lnSpc>
                <a:spcPct val="90000"/>
              </a:lnSpc>
              <a:spcBef>
                <a:spcPct val="30000"/>
              </a:spcBef>
              <a:defRPr/>
            </a:pPr>
            <a:r>
              <a:rPr lang="zh-CN" altLang="en-US" dirty="0" smtClean="0">
                <a:latin typeface="+mn-ea"/>
              </a:rPr>
              <a:t>提供一个快速的临时存储空间</a:t>
            </a:r>
            <a:r>
              <a:rPr lang="en-US" altLang="zh-CN" dirty="0" smtClean="0">
                <a:latin typeface="+mn-ea"/>
              </a:rPr>
              <a:t>, </a:t>
            </a:r>
            <a:r>
              <a:rPr lang="zh-CN" altLang="en-US" dirty="0" smtClean="0">
                <a:latin typeface="+mn-ea"/>
              </a:rPr>
              <a:t>通常可在一个机器周期的时间访问到</a:t>
            </a:r>
            <a:endParaRPr lang="en-US" altLang="zh-CN" dirty="0" smtClean="0">
              <a:latin typeface="+mn-ea"/>
            </a:endParaRPr>
          </a:p>
          <a:p>
            <a:pPr lvl="2">
              <a:lnSpc>
                <a:spcPct val="90000"/>
              </a:lnSpc>
              <a:spcBef>
                <a:spcPct val="30000"/>
              </a:spcBef>
              <a:defRPr/>
            </a:pPr>
            <a:r>
              <a:rPr lang="zh-CN" altLang="en-US" dirty="0" smtClean="0">
                <a:latin typeface="+mn-ea"/>
              </a:rPr>
              <a:t>访问存储器的时间往往远大于一个机器周期的时间</a:t>
            </a:r>
            <a:endParaRPr lang="en-US" altLang="zh-CN" dirty="0" smtClean="0">
              <a:latin typeface="+mn-ea"/>
            </a:endParaRPr>
          </a:p>
          <a:p>
            <a:pPr lvl="1">
              <a:lnSpc>
                <a:spcPct val="90000"/>
              </a:lnSpc>
              <a:spcBef>
                <a:spcPct val="30000"/>
              </a:spcBef>
              <a:defRPr/>
            </a:pPr>
            <a:r>
              <a:rPr lang="en-US" altLang="zh-CN" dirty="0" smtClean="0">
                <a:latin typeface="+mn-ea"/>
              </a:rPr>
              <a:t>8</a:t>
            </a:r>
            <a:r>
              <a:rPr lang="zh-CN" altLang="en-US" dirty="0" smtClean="0">
                <a:latin typeface="+mn-ea"/>
              </a:rPr>
              <a:t>个通用寄存器</a:t>
            </a:r>
            <a:r>
              <a:rPr lang="en-US" altLang="zh-CN" dirty="0" smtClean="0">
                <a:latin typeface="+mn-ea"/>
              </a:rPr>
              <a:t>: </a:t>
            </a:r>
            <a:r>
              <a:rPr lang="en-US" altLang="zh-CN" dirty="0" smtClean="0">
                <a:solidFill>
                  <a:srgbClr val="009900"/>
                </a:solidFill>
                <a:latin typeface="+mn-ea"/>
              </a:rPr>
              <a:t>R0 - R7</a:t>
            </a:r>
          </a:p>
          <a:p>
            <a:pPr lvl="2">
              <a:lnSpc>
                <a:spcPct val="90000"/>
              </a:lnSpc>
              <a:spcBef>
                <a:spcPct val="30000"/>
              </a:spcBef>
              <a:defRPr/>
            </a:pPr>
            <a:r>
              <a:rPr lang="zh-CN" altLang="en-US" dirty="0" smtClean="0">
                <a:latin typeface="+mn-ea"/>
              </a:rPr>
              <a:t>每个可存储数据宽度为</a:t>
            </a:r>
            <a:r>
              <a:rPr lang="en-US" altLang="zh-CN" dirty="0" smtClean="0">
                <a:solidFill>
                  <a:srgbClr val="CE0000"/>
                </a:solidFill>
                <a:latin typeface="+mn-ea"/>
              </a:rPr>
              <a:t>16 bits</a:t>
            </a:r>
          </a:p>
          <a:p>
            <a:pPr lvl="2">
              <a:lnSpc>
                <a:spcPct val="90000"/>
              </a:lnSpc>
              <a:spcBef>
                <a:spcPct val="30000"/>
              </a:spcBef>
              <a:defRPr/>
            </a:pPr>
            <a:r>
              <a:rPr lang="zh-CN" altLang="en-US" dirty="0" smtClean="0">
                <a:latin typeface="+mn-ea"/>
              </a:rPr>
              <a:t>寄存器编址需要多少位二进制？</a:t>
            </a:r>
            <a:endParaRPr lang="en-US" altLang="zh-CN" dirty="0" smtClean="0">
              <a:latin typeface="+mn-ea"/>
            </a:endParaRPr>
          </a:p>
          <a:p>
            <a:pPr lvl="1">
              <a:lnSpc>
                <a:spcPct val="90000"/>
              </a:lnSpc>
              <a:spcBef>
                <a:spcPct val="30000"/>
              </a:spcBef>
              <a:defRPr/>
            </a:pPr>
            <a:r>
              <a:rPr lang="zh-CN" altLang="en-US" dirty="0" smtClean="0">
                <a:latin typeface="+mn-ea"/>
              </a:rPr>
              <a:t>其它寄存器</a:t>
            </a:r>
            <a:r>
              <a:rPr lang="en-US" altLang="zh-CN" dirty="0" smtClean="0">
                <a:latin typeface="+mn-ea"/>
              </a:rPr>
              <a:t>:</a:t>
            </a:r>
            <a:r>
              <a:rPr lang="zh-CN" altLang="en-US" dirty="0" smtClean="0">
                <a:latin typeface="+mn-ea"/>
              </a:rPr>
              <a:t>程序员不能直接访问，被指令使用或影响</a:t>
            </a:r>
            <a:endParaRPr lang="en-US" altLang="zh-CN" dirty="0" smtClean="0">
              <a:latin typeface="+mn-ea"/>
            </a:endParaRPr>
          </a:p>
          <a:p>
            <a:pPr lvl="2">
              <a:lnSpc>
                <a:spcPct val="90000"/>
              </a:lnSpc>
              <a:spcBef>
                <a:spcPct val="30000"/>
              </a:spcBef>
              <a:defRPr/>
            </a:pPr>
            <a:r>
              <a:rPr lang="en-US" altLang="zh-CN" dirty="0" smtClean="0">
                <a:solidFill>
                  <a:srgbClr val="009900"/>
                </a:solidFill>
                <a:latin typeface="+mn-ea"/>
              </a:rPr>
              <a:t>PC</a:t>
            </a:r>
            <a:r>
              <a:rPr lang="en-US" altLang="zh-CN" dirty="0" smtClean="0">
                <a:latin typeface="+mn-ea"/>
              </a:rPr>
              <a:t> (program counter), </a:t>
            </a:r>
            <a:r>
              <a:rPr lang="en-US" altLang="zh-CN" dirty="0" smtClean="0">
                <a:solidFill>
                  <a:srgbClr val="009900"/>
                </a:solidFill>
                <a:latin typeface="+mn-ea"/>
              </a:rPr>
              <a:t>condition codes</a:t>
            </a:r>
            <a:r>
              <a:rPr lang="zh-CN" altLang="en-US" dirty="0" smtClean="0">
                <a:solidFill>
                  <a:srgbClr val="009900"/>
                </a:solidFill>
                <a:latin typeface="+mn-ea"/>
              </a:rPr>
              <a:t>，</a:t>
            </a:r>
            <a:r>
              <a:rPr lang="en-US" altLang="zh-CN" dirty="0" smtClean="0">
                <a:solidFill>
                  <a:srgbClr val="009900"/>
                </a:solidFill>
                <a:latin typeface="+mn-ea"/>
              </a:rPr>
              <a:t>MDR</a:t>
            </a:r>
            <a:r>
              <a:rPr lang="zh-CN" altLang="en-US" dirty="0" smtClean="0">
                <a:solidFill>
                  <a:srgbClr val="009900"/>
                </a:solidFill>
                <a:latin typeface="+mn-ea"/>
              </a:rPr>
              <a:t>，</a:t>
            </a:r>
            <a:r>
              <a:rPr lang="en-US" altLang="zh-CN" dirty="0" smtClean="0">
                <a:solidFill>
                  <a:srgbClr val="009900"/>
                </a:solidFill>
                <a:latin typeface="+mn-ea"/>
              </a:rPr>
              <a:t>MAR</a:t>
            </a:r>
          </a:p>
        </p:txBody>
      </p:sp>
      <p:sp>
        <p:nvSpPr>
          <p:cNvPr id="10243" name="Rectangle 2"/>
          <p:cNvSpPr>
            <a:spLocks noGrp="1" noChangeArrowheads="1"/>
          </p:cNvSpPr>
          <p:nvPr>
            <p:ph type="title"/>
          </p:nvPr>
        </p:nvSpPr>
        <p:spPr/>
        <p:txBody>
          <a:bodyPr>
            <a:normAutofit fontScale="90000"/>
          </a:bodyPr>
          <a:lstStyle/>
          <a:p>
            <a:r>
              <a:rPr lang="en-US" altLang="zh-CN" dirty="0" smtClean="0">
                <a:effectLst/>
                <a:latin typeface="+mj-ea"/>
              </a:rPr>
              <a:t>LC-3 Overview: </a:t>
            </a:r>
            <a:r>
              <a:rPr lang="zh-CN" altLang="en-US" dirty="0" smtClean="0">
                <a:effectLst/>
                <a:latin typeface="+mj-ea"/>
              </a:rPr>
              <a:t>内存组织和寄存器</a:t>
            </a:r>
            <a:endParaRPr lang="en-US" altLang="zh-CN" dirty="0" smtClean="0">
              <a:effectLst/>
              <a:latin typeface="+mj-ea"/>
            </a:endParaRPr>
          </a:p>
        </p:txBody>
      </p:sp>
    </p:spTree>
    <p:extLst>
      <p:ext uri="{BB962C8B-B14F-4D97-AF65-F5344CB8AC3E}">
        <p14:creationId xmlns:p14="http://schemas.microsoft.com/office/powerpoint/2010/main" val="2389190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zh-CN" altLang="en-US" sz="2000" dirty="0" smtClean="0">
                <a:solidFill>
                  <a:srgbClr val="CE0000"/>
                </a:solidFill>
                <a:latin typeface="+mn-ea"/>
              </a:rPr>
              <a:t>操作码</a:t>
            </a:r>
            <a:endParaRPr lang="en-US" altLang="zh-CN" sz="2000" dirty="0" smtClean="0">
              <a:solidFill>
                <a:srgbClr val="CE0000"/>
              </a:solidFill>
              <a:latin typeface="+mn-ea"/>
            </a:endParaRPr>
          </a:p>
          <a:p>
            <a:pPr lvl="1"/>
            <a:r>
              <a:rPr lang="en-US" altLang="zh-CN" sz="1800" dirty="0" smtClean="0">
                <a:latin typeface="+mn-ea"/>
              </a:rPr>
              <a:t>15 </a:t>
            </a:r>
            <a:r>
              <a:rPr lang="zh-CN" altLang="en-US" sz="1800" dirty="0" smtClean="0">
                <a:latin typeface="+mn-ea"/>
              </a:rPr>
              <a:t>个操作码</a:t>
            </a:r>
            <a:r>
              <a:rPr lang="en-US" altLang="zh-CN" sz="1800" dirty="0" smtClean="0">
                <a:latin typeface="+mn-ea"/>
              </a:rPr>
              <a:t>(P79)</a:t>
            </a:r>
          </a:p>
          <a:p>
            <a:pPr lvl="1"/>
            <a:r>
              <a:rPr lang="zh-CN" altLang="en-US" sz="1800" dirty="0" smtClean="0">
                <a:latin typeface="+mn-ea"/>
              </a:rPr>
              <a:t>逻辑和运算指令</a:t>
            </a:r>
            <a:r>
              <a:rPr lang="en-US" altLang="zh-CN" sz="1800" dirty="0" smtClean="0">
                <a:latin typeface="+mn-ea"/>
              </a:rPr>
              <a:t>: ADD(0001), AND(0101), NOT(1001)</a:t>
            </a:r>
            <a:r>
              <a:rPr lang="zh-CN" altLang="en-US" sz="1800" dirty="0" smtClean="0">
                <a:latin typeface="+mn-ea"/>
              </a:rPr>
              <a:t>（助记符）</a:t>
            </a:r>
            <a:endParaRPr lang="en-US" altLang="zh-CN" sz="1800" dirty="0" smtClean="0">
              <a:latin typeface="+mn-ea"/>
            </a:endParaRPr>
          </a:p>
          <a:p>
            <a:pPr lvl="1"/>
            <a:r>
              <a:rPr lang="zh-CN" altLang="en-US" sz="1800" dirty="0" smtClean="0">
                <a:latin typeface="+mn-ea"/>
              </a:rPr>
              <a:t>数据搬移指令</a:t>
            </a:r>
            <a:r>
              <a:rPr lang="en-US" altLang="zh-CN" sz="1800" dirty="0" smtClean="0">
                <a:latin typeface="+mn-ea"/>
              </a:rPr>
              <a:t>: LD(0010), LDI(1010), LDR(0110), LEA(1110), ST(0011), STR(0111), STI(1011)</a:t>
            </a:r>
          </a:p>
          <a:p>
            <a:pPr lvl="1"/>
            <a:r>
              <a:rPr lang="zh-CN" altLang="en-US" sz="1800" dirty="0" smtClean="0">
                <a:latin typeface="+mn-ea"/>
              </a:rPr>
              <a:t>控制指令</a:t>
            </a:r>
            <a:r>
              <a:rPr lang="en-US" altLang="zh-CN" sz="1800" dirty="0" smtClean="0">
                <a:latin typeface="+mn-ea"/>
              </a:rPr>
              <a:t>: BR(0000), JSR/JSRR(0100), JMP(1100), RTI(1000), TRAP(1111)</a:t>
            </a:r>
          </a:p>
          <a:p>
            <a:pPr lvl="1"/>
            <a:r>
              <a:rPr lang="zh-CN" altLang="en-US" sz="1800" dirty="0" smtClean="0">
                <a:latin typeface="+mn-ea"/>
              </a:rPr>
              <a:t>目的操作数为寄存器的指令会根据写入寄存器的值设置条件码</a:t>
            </a:r>
            <a:endParaRPr lang="en-US" altLang="zh-CN" sz="1800" dirty="0" smtClean="0">
              <a:latin typeface="+mn-ea"/>
            </a:endParaRPr>
          </a:p>
          <a:p>
            <a:pPr lvl="2"/>
            <a:r>
              <a:rPr lang="en-US" altLang="zh-CN" sz="1800" dirty="0" smtClean="0">
                <a:latin typeface="+mn-ea"/>
              </a:rPr>
              <a:t>N = </a:t>
            </a:r>
            <a:r>
              <a:rPr lang="zh-CN" altLang="en-US" sz="1800" dirty="0" smtClean="0">
                <a:latin typeface="+mn-ea"/>
              </a:rPr>
              <a:t>写入值为负</a:t>
            </a:r>
            <a:r>
              <a:rPr lang="en-US" altLang="zh-CN" sz="1800" dirty="0" smtClean="0">
                <a:latin typeface="+mn-ea"/>
              </a:rPr>
              <a:t>(&lt;0), Z =</a:t>
            </a:r>
            <a:r>
              <a:rPr lang="zh-CN" altLang="en-US" sz="1800" dirty="0" smtClean="0">
                <a:latin typeface="+mn-ea"/>
              </a:rPr>
              <a:t>写入值为零</a:t>
            </a:r>
            <a:r>
              <a:rPr lang="en-US" altLang="zh-CN" sz="1800" dirty="0" smtClean="0">
                <a:latin typeface="+mn-ea"/>
              </a:rPr>
              <a:t>(=0), P =</a:t>
            </a:r>
            <a:r>
              <a:rPr lang="zh-CN" altLang="en-US" sz="1800" dirty="0" smtClean="0">
                <a:latin typeface="+mn-ea"/>
              </a:rPr>
              <a:t>写入值为正</a:t>
            </a:r>
            <a:r>
              <a:rPr lang="en-US" altLang="zh-CN" sz="1800" dirty="0" smtClean="0">
                <a:latin typeface="+mn-ea"/>
              </a:rPr>
              <a:t>(&gt; 0)</a:t>
            </a:r>
          </a:p>
          <a:p>
            <a:pPr lvl="2"/>
            <a:r>
              <a:rPr lang="zh-CN" altLang="en-US" sz="1800" dirty="0" smtClean="0">
                <a:latin typeface="+mn-ea"/>
              </a:rPr>
              <a:t>组合 </a:t>
            </a:r>
            <a:r>
              <a:rPr lang="en-US" altLang="zh-CN" sz="1800" dirty="0" smtClean="0">
                <a:latin typeface="+mn-ea"/>
              </a:rPr>
              <a:t>NZ(&lt;=0)/ZP(&gt;=0)/NP(&lt;&gt;0)/NZP(?)</a:t>
            </a:r>
          </a:p>
          <a:p>
            <a:r>
              <a:rPr lang="zh-CN" altLang="en-US" sz="2000" dirty="0" smtClean="0">
                <a:solidFill>
                  <a:srgbClr val="CE0000"/>
                </a:solidFill>
                <a:latin typeface="+mn-ea"/>
              </a:rPr>
              <a:t>数据类型</a:t>
            </a:r>
            <a:r>
              <a:rPr lang="en-US" altLang="zh-CN" sz="2000" dirty="0" smtClean="0">
                <a:solidFill>
                  <a:srgbClr val="CE0000"/>
                </a:solidFill>
                <a:latin typeface="+mn-ea"/>
              </a:rPr>
              <a:t>: </a:t>
            </a:r>
            <a:r>
              <a:rPr lang="en-US" altLang="zh-CN" sz="2000" dirty="0" smtClean="0">
                <a:latin typeface="+mn-ea"/>
              </a:rPr>
              <a:t>16</a:t>
            </a:r>
            <a:r>
              <a:rPr lang="zh-CN" altLang="en-US" sz="2000" dirty="0" smtClean="0">
                <a:latin typeface="+mn-ea"/>
              </a:rPr>
              <a:t>位定点补码整数</a:t>
            </a:r>
            <a:endParaRPr lang="en-US" altLang="zh-CN" sz="2000" dirty="0" smtClean="0">
              <a:latin typeface="+mn-ea"/>
            </a:endParaRPr>
          </a:p>
          <a:p>
            <a:r>
              <a:rPr lang="zh-CN" altLang="en-US" sz="2000" dirty="0" smtClean="0">
                <a:solidFill>
                  <a:srgbClr val="CE0000"/>
                </a:solidFill>
                <a:latin typeface="+mn-ea"/>
              </a:rPr>
              <a:t>寻址方式：</a:t>
            </a:r>
            <a:r>
              <a:rPr lang="zh-CN" altLang="en-US" sz="2000" dirty="0" smtClean="0">
                <a:latin typeface="+mn-ea"/>
              </a:rPr>
              <a:t>指令中指示参与运算操作数存储位置的方法</a:t>
            </a:r>
            <a:endParaRPr lang="en-US" altLang="zh-CN" sz="2000" dirty="0" smtClean="0">
              <a:latin typeface="+mn-ea"/>
            </a:endParaRPr>
          </a:p>
          <a:p>
            <a:pPr lvl="1"/>
            <a:r>
              <a:rPr lang="zh-CN" altLang="en-US" sz="1800" dirty="0" smtClean="0">
                <a:latin typeface="+mn-ea"/>
              </a:rPr>
              <a:t>非内存寻址（操作数不在内存中） </a:t>
            </a:r>
            <a:r>
              <a:rPr lang="en-US" altLang="zh-CN" sz="1800" dirty="0" smtClean="0">
                <a:latin typeface="+mn-ea"/>
              </a:rPr>
              <a:t>:</a:t>
            </a:r>
          </a:p>
          <a:p>
            <a:pPr lvl="1">
              <a:buFontTx/>
              <a:buNone/>
            </a:pPr>
            <a:r>
              <a:rPr lang="zh-CN" altLang="en-US" sz="1800" dirty="0" smtClean="0">
                <a:latin typeface="+mn-ea"/>
              </a:rPr>
              <a:t>    直接寻址（操作数在指令中）</a:t>
            </a:r>
            <a:r>
              <a:rPr lang="en-US" altLang="zh-CN" sz="1800" dirty="0" smtClean="0">
                <a:latin typeface="+mn-ea"/>
              </a:rPr>
              <a:t>, </a:t>
            </a:r>
            <a:r>
              <a:rPr lang="zh-CN" altLang="en-US" sz="1800" dirty="0" smtClean="0">
                <a:latin typeface="+mn-ea"/>
              </a:rPr>
              <a:t>寄存器寻址（操作数在寄存器中）</a:t>
            </a:r>
            <a:endParaRPr lang="en-US" altLang="zh-CN" sz="1800" i="1" dirty="0" smtClean="0">
              <a:solidFill>
                <a:srgbClr val="009900"/>
              </a:solidFill>
              <a:latin typeface="+mn-ea"/>
            </a:endParaRPr>
          </a:p>
          <a:p>
            <a:pPr lvl="1"/>
            <a:r>
              <a:rPr lang="zh-CN" altLang="en-US" sz="1800" dirty="0" smtClean="0">
                <a:latin typeface="+mn-ea"/>
              </a:rPr>
              <a:t>内存寻址（操作数在内存中） </a:t>
            </a:r>
            <a:r>
              <a:rPr lang="en-US" altLang="zh-CN" sz="1800" dirty="0" smtClean="0">
                <a:latin typeface="+mn-ea"/>
              </a:rPr>
              <a:t>: </a:t>
            </a:r>
            <a:r>
              <a:rPr lang="en-US" altLang="zh-CN" sz="1800" dirty="0" smtClean="0">
                <a:solidFill>
                  <a:srgbClr val="009900"/>
                </a:solidFill>
                <a:latin typeface="+mn-ea"/>
              </a:rPr>
              <a:t>PC-</a:t>
            </a:r>
            <a:r>
              <a:rPr lang="zh-CN" altLang="en-US" sz="1800" dirty="0" smtClean="0">
                <a:solidFill>
                  <a:srgbClr val="009900"/>
                </a:solidFill>
                <a:latin typeface="+mn-ea"/>
              </a:rPr>
              <a:t>相对</a:t>
            </a:r>
            <a:r>
              <a:rPr lang="en-US" altLang="zh-CN" sz="1800" dirty="0" smtClean="0">
                <a:latin typeface="+mn-ea"/>
              </a:rPr>
              <a:t>, </a:t>
            </a:r>
            <a:r>
              <a:rPr lang="zh-CN" altLang="en-US" sz="1800" dirty="0" smtClean="0">
                <a:latin typeface="+mn-ea"/>
              </a:rPr>
              <a:t>间接</a:t>
            </a:r>
            <a:r>
              <a:rPr lang="en-US" altLang="zh-CN" sz="1800" dirty="0" smtClean="0">
                <a:latin typeface="+mn-ea"/>
              </a:rPr>
              <a:t>, </a:t>
            </a:r>
            <a:r>
              <a:rPr lang="zh-CN" altLang="en-US" sz="1800" dirty="0" smtClean="0">
                <a:latin typeface="+mn-ea"/>
              </a:rPr>
              <a:t>基址</a:t>
            </a:r>
            <a:r>
              <a:rPr lang="en-US" altLang="zh-CN" sz="1800" dirty="0" smtClean="0">
                <a:solidFill>
                  <a:srgbClr val="009900"/>
                </a:solidFill>
                <a:latin typeface="+mn-ea"/>
              </a:rPr>
              <a:t>+</a:t>
            </a:r>
            <a:r>
              <a:rPr lang="zh-CN" altLang="en-US" sz="1800" dirty="0" smtClean="0">
                <a:solidFill>
                  <a:srgbClr val="009900"/>
                </a:solidFill>
                <a:latin typeface="+mn-ea"/>
              </a:rPr>
              <a:t>偏移 </a:t>
            </a:r>
            <a:endParaRPr lang="en-US" altLang="zh-CN" sz="1800" dirty="0" smtClean="0">
              <a:solidFill>
                <a:srgbClr val="009900"/>
              </a:solidFill>
              <a:latin typeface="+mn-ea"/>
            </a:endParaRPr>
          </a:p>
        </p:txBody>
      </p:sp>
      <p:sp>
        <p:nvSpPr>
          <p:cNvPr id="11267" name="Rectangle 2"/>
          <p:cNvSpPr>
            <a:spLocks noGrp="1" noChangeArrowheads="1"/>
          </p:cNvSpPr>
          <p:nvPr>
            <p:ph type="title"/>
          </p:nvPr>
        </p:nvSpPr>
        <p:spPr/>
        <p:txBody>
          <a:bodyPr>
            <a:normAutofit/>
          </a:bodyPr>
          <a:lstStyle/>
          <a:p>
            <a:r>
              <a:rPr lang="en-US" altLang="zh-CN" smtClean="0">
                <a:ea typeface="宋体" panose="02010600030101010101" pitchFamily="2" charset="-122"/>
              </a:rPr>
              <a:t>LC-3 Overview: </a:t>
            </a:r>
            <a:r>
              <a:rPr lang="zh-CN" altLang="en-US" smtClean="0">
                <a:ea typeface="宋体" panose="02010600030101010101" pitchFamily="2" charset="-122"/>
              </a:rPr>
              <a:t>指令集</a:t>
            </a:r>
            <a:endParaRPr lang="en-US" altLang="zh-CN" smtClean="0">
              <a:ea typeface="宋体" panose="02010600030101010101" pitchFamily="2" charset="-122"/>
            </a:endParaRPr>
          </a:p>
        </p:txBody>
      </p:sp>
    </p:spTree>
    <p:extLst>
      <p:ext uri="{BB962C8B-B14F-4D97-AF65-F5344CB8AC3E}">
        <p14:creationId xmlns:p14="http://schemas.microsoft.com/office/powerpoint/2010/main" val="3129141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r>
              <a:rPr lang="en-US" altLang="zh-CN" dirty="0" smtClean="0">
                <a:ea typeface="宋体" panose="02010600030101010101" pitchFamily="2" charset="-122"/>
              </a:rPr>
              <a:t>LC-3</a:t>
            </a:r>
            <a:r>
              <a:rPr lang="zh-CN" altLang="en-US" dirty="0" smtClean="0">
                <a:ea typeface="宋体" panose="02010600030101010101" pitchFamily="2" charset="-122"/>
              </a:rPr>
              <a:t>只支持三个运算指令</a:t>
            </a:r>
            <a:r>
              <a:rPr lang="en-US" altLang="zh-CN" dirty="0" smtClean="0">
                <a:ea typeface="宋体" panose="02010600030101010101" pitchFamily="2" charset="-122"/>
              </a:rPr>
              <a:t>: </a:t>
            </a:r>
            <a:r>
              <a:rPr lang="en-US" altLang="zh-CN" dirty="0" smtClean="0">
                <a:solidFill>
                  <a:srgbClr val="009900"/>
                </a:solidFill>
                <a:ea typeface="宋体" panose="02010600030101010101" pitchFamily="2" charset="-122"/>
              </a:rPr>
              <a:t>ADD, AND, NOT</a:t>
            </a:r>
          </a:p>
          <a:p>
            <a:r>
              <a:rPr lang="zh-CN" altLang="en-US" dirty="0" smtClean="0">
                <a:ea typeface="宋体" panose="02010600030101010101" pitchFamily="2" charset="-122"/>
              </a:rPr>
              <a:t>实现特点：</a:t>
            </a:r>
            <a:endParaRPr lang="en-US" altLang="zh-CN" dirty="0">
              <a:ea typeface="宋体" panose="02010600030101010101" pitchFamily="2" charset="-122"/>
            </a:endParaRPr>
          </a:p>
          <a:p>
            <a:pPr lvl="1"/>
            <a:r>
              <a:rPr lang="zh-CN" altLang="en-US" dirty="0" smtClean="0">
                <a:solidFill>
                  <a:srgbClr val="CE0000"/>
                </a:solidFill>
                <a:ea typeface="宋体" panose="02010600030101010101" pitchFamily="2" charset="-122"/>
              </a:rPr>
              <a:t>源操作数和目的操作数都是寄存器</a:t>
            </a:r>
            <a:endParaRPr lang="en-US" altLang="zh-CN" dirty="0" smtClean="0">
              <a:solidFill>
                <a:srgbClr val="CE0000"/>
              </a:solidFill>
              <a:ea typeface="宋体" panose="02010600030101010101" pitchFamily="2" charset="-122"/>
            </a:endParaRPr>
          </a:p>
          <a:p>
            <a:pPr lvl="1"/>
            <a:r>
              <a:rPr lang="en-US" altLang="zh-CN" dirty="0" smtClean="0">
                <a:ea typeface="宋体" panose="02010600030101010101" pitchFamily="2" charset="-122"/>
              </a:rPr>
              <a:t>ADD and </a:t>
            </a:r>
            <a:r>
              <a:rPr lang="en-US" altLang="zh-CN" dirty="0" err="1" smtClean="0">
                <a:ea typeface="宋体" panose="02010600030101010101" pitchFamily="2" charset="-122"/>
              </a:rPr>
              <a:t>AND</a:t>
            </a:r>
            <a:r>
              <a:rPr lang="en-US" altLang="zh-CN" dirty="0" smtClean="0">
                <a:ea typeface="宋体" panose="02010600030101010101" pitchFamily="2" charset="-122"/>
              </a:rPr>
              <a:t> </a:t>
            </a:r>
            <a:r>
              <a:rPr lang="zh-CN" altLang="en-US" dirty="0" smtClean="0">
                <a:ea typeface="宋体" panose="02010600030101010101" pitchFamily="2" charset="-122"/>
              </a:rPr>
              <a:t>可以支持“立即数”模式</a:t>
            </a:r>
            <a:r>
              <a:rPr lang="en-US" altLang="zh-CN" dirty="0" smtClean="0">
                <a:ea typeface="宋体" panose="02010600030101010101" pitchFamily="2" charset="-122"/>
              </a:rPr>
              <a:t>,</a:t>
            </a:r>
            <a:br>
              <a:rPr lang="en-US" altLang="zh-CN" dirty="0" smtClean="0">
                <a:ea typeface="宋体" panose="02010600030101010101" pitchFamily="2" charset="-122"/>
              </a:rPr>
            </a:br>
            <a:r>
              <a:rPr lang="zh-CN" altLang="en-US" dirty="0" smtClean="0">
                <a:ea typeface="宋体" panose="02010600030101010101" pitchFamily="2" charset="-122"/>
              </a:rPr>
              <a:t>一个源操作数可以直接在指令中给出</a:t>
            </a:r>
            <a:r>
              <a:rPr lang="en-US" altLang="zh-CN" dirty="0" smtClean="0">
                <a:ea typeface="宋体" panose="02010600030101010101" pitchFamily="2" charset="-122"/>
              </a:rPr>
              <a:t>.</a:t>
            </a:r>
          </a:p>
          <a:p>
            <a:pPr lvl="1"/>
            <a:r>
              <a:rPr lang="zh-CN" altLang="en-US" dirty="0" smtClean="0">
                <a:ea typeface="宋体" panose="02010600030101010101" pitchFamily="2" charset="-122"/>
              </a:rPr>
              <a:t>内存中的数参与运算需要利用数据搬移指令实现搬移到寄存器中，运算结果也需要利用数据搬移指令搬移回内存中</a:t>
            </a:r>
            <a:endParaRPr lang="en-US" altLang="zh-CN" dirty="0" smtClean="0">
              <a:ea typeface="宋体" panose="02010600030101010101" pitchFamily="2" charset="-122"/>
            </a:endParaRPr>
          </a:p>
          <a:p>
            <a:r>
              <a:rPr lang="en-US" altLang="zh-CN" dirty="0" smtClean="0">
                <a:ea typeface="宋体" panose="02010600030101010101" pitchFamily="2" charset="-122"/>
              </a:rPr>
              <a:t>Will show </a:t>
            </a:r>
            <a:r>
              <a:rPr lang="en-US" altLang="zh-CN" dirty="0" smtClean="0">
                <a:solidFill>
                  <a:schemeClr val="accent2"/>
                </a:solidFill>
                <a:ea typeface="宋体" panose="02010600030101010101" pitchFamily="2" charset="-122"/>
              </a:rPr>
              <a:t>dataflow diagram</a:t>
            </a:r>
            <a:r>
              <a:rPr lang="en-US" altLang="zh-CN" dirty="0" smtClean="0">
                <a:ea typeface="宋体" panose="02010600030101010101" pitchFamily="2" charset="-122"/>
              </a:rPr>
              <a:t> with each instruction.</a:t>
            </a:r>
          </a:p>
          <a:p>
            <a:pPr lvl="1"/>
            <a:r>
              <a:rPr lang="en-US" altLang="zh-CN" dirty="0" smtClean="0">
                <a:ea typeface="宋体" panose="02010600030101010101" pitchFamily="2" charset="-122"/>
              </a:rPr>
              <a:t>illustrates </a:t>
            </a:r>
            <a:r>
              <a:rPr lang="en-US" altLang="zh-CN" i="1" u="sng" dirty="0" smtClean="0">
                <a:ea typeface="宋体" panose="02010600030101010101" pitchFamily="2" charset="-122"/>
              </a:rPr>
              <a:t>when</a:t>
            </a:r>
            <a:r>
              <a:rPr lang="en-US" altLang="zh-CN" dirty="0" smtClean="0">
                <a:ea typeface="宋体" panose="02010600030101010101" pitchFamily="2" charset="-122"/>
              </a:rPr>
              <a:t> and </a:t>
            </a:r>
            <a:r>
              <a:rPr lang="en-US" altLang="zh-CN" i="1" u="sng" dirty="0" smtClean="0">
                <a:ea typeface="宋体" panose="02010600030101010101" pitchFamily="2" charset="-122"/>
              </a:rPr>
              <a:t>where</a:t>
            </a:r>
            <a:r>
              <a:rPr lang="en-US" altLang="zh-CN" dirty="0" smtClean="0">
                <a:ea typeface="宋体" panose="02010600030101010101" pitchFamily="2" charset="-122"/>
              </a:rPr>
              <a:t> data moves </a:t>
            </a:r>
            <a:br>
              <a:rPr lang="en-US" altLang="zh-CN" dirty="0" smtClean="0">
                <a:ea typeface="宋体" panose="02010600030101010101" pitchFamily="2" charset="-122"/>
              </a:rPr>
            </a:br>
            <a:r>
              <a:rPr lang="en-US" altLang="zh-CN" dirty="0" smtClean="0">
                <a:ea typeface="宋体" panose="02010600030101010101" pitchFamily="2" charset="-122"/>
              </a:rPr>
              <a:t>to accomplish the desired operation</a:t>
            </a:r>
          </a:p>
          <a:p>
            <a:endParaRPr lang="en-US" altLang="zh-CN" dirty="0" smtClean="0">
              <a:ea typeface="宋体" panose="02010600030101010101" pitchFamily="2" charset="-122"/>
            </a:endParaRPr>
          </a:p>
        </p:txBody>
      </p:sp>
      <p:sp>
        <p:nvSpPr>
          <p:cNvPr id="12291" name="Rectangle 2"/>
          <p:cNvSpPr>
            <a:spLocks noGrp="1" noChangeArrowheads="1"/>
          </p:cNvSpPr>
          <p:nvPr>
            <p:ph type="title"/>
          </p:nvPr>
        </p:nvSpPr>
        <p:spPr/>
        <p:txBody>
          <a:bodyPr/>
          <a:lstStyle/>
          <a:p>
            <a:r>
              <a:rPr lang="zh-CN" altLang="en-US" smtClean="0">
                <a:ea typeface="宋体" panose="02010600030101010101" pitchFamily="2" charset="-122"/>
              </a:rPr>
              <a:t>运算指令</a:t>
            </a:r>
            <a:endParaRPr lang="en-US" altLang="zh-CN" smtClean="0">
              <a:ea typeface="宋体" panose="02010600030101010101" pitchFamily="2" charset="-122"/>
            </a:endParaRPr>
          </a:p>
        </p:txBody>
      </p:sp>
    </p:spTree>
    <p:extLst>
      <p:ext uri="{BB962C8B-B14F-4D97-AF65-F5344CB8AC3E}">
        <p14:creationId xmlns:p14="http://schemas.microsoft.com/office/powerpoint/2010/main" val="2598305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fontScale="90000"/>
          </a:bodyPr>
          <a:lstStyle/>
          <a:p>
            <a:r>
              <a:rPr lang="en-US" altLang="zh-CN" smtClean="0">
                <a:ea typeface="宋体" panose="02010600030101010101" pitchFamily="2" charset="-122"/>
              </a:rPr>
              <a:t>NOT (SRC/DST</a:t>
            </a:r>
            <a:r>
              <a:rPr lang="zh-CN" altLang="en-US" smtClean="0">
                <a:ea typeface="宋体" panose="02010600030101010101" pitchFamily="2" charset="-122"/>
              </a:rPr>
              <a:t>两个操作数必须是寄存器</a:t>
            </a:r>
            <a:r>
              <a:rPr lang="en-US" altLang="zh-CN" smtClean="0">
                <a:ea typeface="宋体" panose="02010600030101010101" pitchFamily="2" charset="-122"/>
              </a:rPr>
              <a:t>)</a:t>
            </a:r>
          </a:p>
        </p:txBody>
      </p:sp>
      <p:sp>
        <p:nvSpPr>
          <p:cNvPr id="13316" name="Text Box 15"/>
          <p:cNvSpPr txBox="1">
            <a:spLocks noChangeArrowheads="1"/>
          </p:cNvSpPr>
          <p:nvPr/>
        </p:nvSpPr>
        <p:spPr bwMode="auto">
          <a:xfrm>
            <a:off x="395536" y="2525811"/>
            <a:ext cx="32432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dirty="0">
                <a:latin typeface="+mn-ea"/>
                <a:ea typeface="+mn-ea"/>
              </a:rPr>
              <a:t>Note: </a:t>
            </a:r>
            <a:r>
              <a:rPr lang="en-US" altLang="zh-CN" sz="2400" dirty="0" err="1">
                <a:latin typeface="+mn-ea"/>
                <a:ea typeface="+mn-ea"/>
              </a:rPr>
              <a:t>Src</a:t>
            </a:r>
            <a:r>
              <a:rPr lang="en-US" altLang="zh-CN" sz="2400" dirty="0">
                <a:latin typeface="+mn-ea"/>
                <a:ea typeface="+mn-ea"/>
              </a:rPr>
              <a:t> </a:t>
            </a:r>
            <a:r>
              <a:rPr lang="zh-CN" altLang="en-US" sz="2400" dirty="0">
                <a:latin typeface="+mn-ea"/>
                <a:ea typeface="+mn-ea"/>
              </a:rPr>
              <a:t>和</a:t>
            </a:r>
            <a:r>
              <a:rPr lang="en-US" altLang="zh-CN" sz="2400" dirty="0">
                <a:latin typeface="+mn-ea"/>
                <a:ea typeface="+mn-ea"/>
              </a:rPr>
              <a:t> </a:t>
            </a:r>
            <a:r>
              <a:rPr lang="en-US" altLang="zh-CN" sz="2400" dirty="0" err="1">
                <a:latin typeface="+mn-ea"/>
                <a:ea typeface="+mn-ea"/>
              </a:rPr>
              <a:t>Dst</a:t>
            </a:r>
            <a:r>
              <a:rPr lang="en-US" altLang="zh-CN" sz="2400" dirty="0">
                <a:latin typeface="+mn-ea"/>
                <a:ea typeface="+mn-ea"/>
              </a:rPr>
              <a:t/>
            </a:r>
            <a:br>
              <a:rPr lang="en-US" altLang="zh-CN" sz="2400" dirty="0">
                <a:latin typeface="+mn-ea"/>
                <a:ea typeface="+mn-ea"/>
              </a:rPr>
            </a:br>
            <a:r>
              <a:rPr lang="zh-CN" altLang="en-US" sz="2400" dirty="0">
                <a:latin typeface="+mn-ea"/>
                <a:ea typeface="+mn-ea"/>
              </a:rPr>
              <a:t>可以是同一个寄存器</a:t>
            </a:r>
            <a:endParaRPr lang="en-US" altLang="zh-CN" sz="2400" dirty="0">
              <a:latin typeface="+mn-ea"/>
              <a:ea typeface="+mn-ea"/>
            </a:endParaRPr>
          </a:p>
        </p:txBody>
      </p:sp>
      <p:pic>
        <p:nvPicPr>
          <p:cNvPr id="13317" name="Picture 19" descr="C:\Documents and Settings\gbyrd\My Documents\ece206\mh-slides\e2\ch05-figures\ch05-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69281"/>
            <a:ext cx="731361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22" descr="C:\Documents and Settings\gbyrd\My Documents\ece206\mh-slides\e2\ch05-figures\ch05-06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286000"/>
            <a:ext cx="24130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15"/>
          <p:cNvSpPr txBox="1">
            <a:spLocks noChangeArrowheads="1"/>
          </p:cNvSpPr>
          <p:nvPr/>
        </p:nvSpPr>
        <p:spPr bwMode="auto">
          <a:xfrm>
            <a:off x="395536" y="3460849"/>
            <a:ext cx="3243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NOT  R2,R3</a:t>
            </a:r>
          </a:p>
        </p:txBody>
      </p:sp>
      <p:sp>
        <p:nvSpPr>
          <p:cNvPr id="13320" name="Text Box 15"/>
          <p:cNvSpPr txBox="1">
            <a:spLocks noChangeArrowheads="1"/>
          </p:cNvSpPr>
          <p:nvPr/>
        </p:nvSpPr>
        <p:spPr bwMode="auto">
          <a:xfrm>
            <a:off x="395536" y="4613374"/>
            <a:ext cx="3243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NOT  R2,R2</a:t>
            </a:r>
          </a:p>
        </p:txBody>
      </p:sp>
      <p:sp>
        <p:nvSpPr>
          <p:cNvPr id="13321" name="Text Box 15"/>
          <p:cNvSpPr txBox="1">
            <a:spLocks noChangeArrowheads="1"/>
          </p:cNvSpPr>
          <p:nvPr/>
        </p:nvSpPr>
        <p:spPr bwMode="auto">
          <a:xfrm>
            <a:off x="395536" y="3892649"/>
            <a:ext cx="3243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1001</a:t>
            </a:r>
            <a:r>
              <a:rPr lang="zh-CN" altLang="en-US" sz="2400">
                <a:latin typeface="+mn-ea"/>
                <a:ea typeface="+mn-ea"/>
              </a:rPr>
              <a:t>  </a:t>
            </a:r>
            <a:r>
              <a:rPr lang="en-US" altLang="zh-CN" sz="2400">
                <a:latin typeface="+mn-ea"/>
                <a:ea typeface="+mn-ea"/>
              </a:rPr>
              <a:t>010</a:t>
            </a:r>
            <a:r>
              <a:rPr lang="zh-CN" altLang="en-US" sz="2400">
                <a:latin typeface="+mn-ea"/>
                <a:ea typeface="+mn-ea"/>
              </a:rPr>
              <a:t> </a:t>
            </a:r>
            <a:r>
              <a:rPr lang="en-US" altLang="zh-CN" sz="2400">
                <a:latin typeface="+mn-ea"/>
                <a:ea typeface="+mn-ea"/>
              </a:rPr>
              <a:t>011</a:t>
            </a:r>
            <a:r>
              <a:rPr lang="zh-CN" altLang="en-US" sz="2400">
                <a:latin typeface="+mn-ea"/>
                <a:ea typeface="+mn-ea"/>
              </a:rPr>
              <a:t> </a:t>
            </a:r>
            <a:r>
              <a:rPr lang="en-US" altLang="zh-CN" sz="2400">
                <a:latin typeface="+mn-ea"/>
                <a:ea typeface="+mn-ea"/>
              </a:rPr>
              <a:t>111111</a:t>
            </a:r>
          </a:p>
        </p:txBody>
      </p:sp>
      <p:sp>
        <p:nvSpPr>
          <p:cNvPr id="13322" name="Text Box 15"/>
          <p:cNvSpPr txBox="1">
            <a:spLocks noChangeArrowheads="1"/>
          </p:cNvSpPr>
          <p:nvPr/>
        </p:nvSpPr>
        <p:spPr bwMode="auto">
          <a:xfrm>
            <a:off x="395536" y="5045174"/>
            <a:ext cx="3243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1001</a:t>
            </a:r>
            <a:r>
              <a:rPr lang="zh-CN" altLang="en-US" sz="2400">
                <a:latin typeface="+mn-ea"/>
                <a:ea typeface="+mn-ea"/>
              </a:rPr>
              <a:t>  </a:t>
            </a:r>
            <a:r>
              <a:rPr lang="en-US" altLang="zh-CN" sz="2400">
                <a:latin typeface="+mn-ea"/>
                <a:ea typeface="+mn-ea"/>
              </a:rPr>
              <a:t>010</a:t>
            </a:r>
            <a:r>
              <a:rPr lang="zh-CN" altLang="en-US" sz="2400">
                <a:latin typeface="+mn-ea"/>
                <a:ea typeface="+mn-ea"/>
              </a:rPr>
              <a:t> </a:t>
            </a:r>
            <a:r>
              <a:rPr lang="en-US" altLang="zh-CN" sz="2400">
                <a:latin typeface="+mn-ea"/>
                <a:ea typeface="+mn-ea"/>
              </a:rPr>
              <a:t>010</a:t>
            </a:r>
            <a:r>
              <a:rPr lang="zh-CN" altLang="en-US" sz="2400">
                <a:latin typeface="+mn-ea"/>
                <a:ea typeface="+mn-ea"/>
              </a:rPr>
              <a:t> </a:t>
            </a:r>
            <a:r>
              <a:rPr lang="en-US" altLang="zh-CN" sz="2400">
                <a:latin typeface="+mn-ea"/>
                <a:ea typeface="+mn-ea"/>
              </a:rPr>
              <a:t>111111</a:t>
            </a:r>
          </a:p>
        </p:txBody>
      </p:sp>
    </p:spTree>
    <p:extLst>
      <p:ext uri="{BB962C8B-B14F-4D97-AF65-F5344CB8AC3E}">
        <p14:creationId xmlns:p14="http://schemas.microsoft.com/office/powerpoint/2010/main" val="2422725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zh-CN" dirty="0" smtClean="0">
                <a:ea typeface="宋体" panose="02010600030101010101" pitchFamily="2" charset="-122"/>
              </a:rPr>
              <a:t>ADD/AND (</a:t>
            </a:r>
            <a:r>
              <a:rPr lang="zh-CN" altLang="en-US" dirty="0" smtClean="0">
                <a:ea typeface="宋体" panose="02010600030101010101" pitchFamily="2" charset="-122"/>
              </a:rPr>
              <a:t>寄存器模式</a:t>
            </a:r>
            <a:r>
              <a:rPr lang="en-US" altLang="zh-CN" dirty="0" smtClean="0">
                <a:ea typeface="宋体" panose="02010600030101010101" pitchFamily="2" charset="-122"/>
              </a:rPr>
              <a:t>)</a:t>
            </a:r>
          </a:p>
        </p:txBody>
      </p:sp>
      <p:sp>
        <p:nvSpPr>
          <p:cNvPr id="14340" name="Text Box 8"/>
          <p:cNvSpPr txBox="1">
            <a:spLocks noChangeArrowheads="1"/>
          </p:cNvSpPr>
          <p:nvPr/>
        </p:nvSpPr>
        <p:spPr bwMode="auto">
          <a:xfrm>
            <a:off x="5455469" y="1119634"/>
            <a:ext cx="2568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zh-CN" altLang="en-US" sz="1800" i="1" dirty="0">
                <a:solidFill>
                  <a:schemeClr val="accent2"/>
                </a:solidFill>
                <a:latin typeface="Franklin Gothic Book" panose="020B0503020102020204" pitchFamily="34" charset="0"/>
                <a:ea typeface="宋体" panose="02010600030101010101" pitchFamily="2" charset="-122"/>
              </a:rPr>
              <a:t>为</a:t>
            </a:r>
            <a:r>
              <a:rPr lang="en-US" altLang="zh-CN" sz="1800" i="1" dirty="0">
                <a:solidFill>
                  <a:schemeClr val="accent2"/>
                </a:solidFill>
                <a:latin typeface="Franklin Gothic Book" panose="020B0503020102020204" pitchFamily="34" charset="0"/>
                <a:ea typeface="宋体" panose="02010600030101010101" pitchFamily="2" charset="-122"/>
              </a:rPr>
              <a:t>0</a:t>
            </a:r>
            <a:r>
              <a:rPr lang="zh-CN" altLang="en-US" sz="1800" i="1" dirty="0">
                <a:solidFill>
                  <a:schemeClr val="accent2"/>
                </a:solidFill>
                <a:latin typeface="Franklin Gothic Book" panose="020B0503020102020204" pitchFamily="34" charset="0"/>
                <a:ea typeface="宋体" panose="02010600030101010101" pitchFamily="2" charset="-122"/>
              </a:rPr>
              <a:t>指示</a:t>
            </a:r>
            <a:r>
              <a:rPr lang="en-US" altLang="zh-CN" sz="1800" i="1" dirty="0">
                <a:solidFill>
                  <a:schemeClr val="accent2"/>
                </a:solidFill>
                <a:latin typeface="Franklin Gothic Book" panose="020B0503020102020204" pitchFamily="34" charset="0"/>
                <a:ea typeface="宋体" panose="02010600030101010101" pitchFamily="2" charset="-122"/>
              </a:rPr>
              <a:t>“register mode”</a:t>
            </a:r>
          </a:p>
        </p:txBody>
      </p:sp>
      <p:pic>
        <p:nvPicPr>
          <p:cNvPr id="14341" name="Picture 14" descr="C:\Documents and Settings\gbyrd\My Documents\ece206\mh-slides\e2\ch05-figures\ch05-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98352"/>
            <a:ext cx="7313613"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Line 6"/>
          <p:cNvSpPr>
            <a:spLocks noChangeShapeType="1"/>
          </p:cNvSpPr>
          <p:nvPr/>
        </p:nvSpPr>
        <p:spPr bwMode="auto">
          <a:xfrm>
            <a:off x="5572944" y="1124744"/>
            <a:ext cx="0" cy="3810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14343" name="Picture 15" descr="C:\Documents and Settings\gbyrd\My Documents\ece206\mh-slides\e2\ch05-figures\ch05-07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2787" y="3068960"/>
            <a:ext cx="2293938"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 Box 15"/>
          <p:cNvSpPr txBox="1">
            <a:spLocks noChangeArrowheads="1"/>
          </p:cNvSpPr>
          <p:nvPr/>
        </p:nvSpPr>
        <p:spPr bwMode="auto">
          <a:xfrm>
            <a:off x="467544" y="3780329"/>
            <a:ext cx="36382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dirty="0">
                <a:latin typeface="+mn-ea"/>
                <a:ea typeface="+mn-ea"/>
              </a:rPr>
              <a:t>Note: Src1/2 </a:t>
            </a:r>
            <a:r>
              <a:rPr lang="zh-CN" altLang="en-US" sz="2400" dirty="0">
                <a:latin typeface="+mn-ea"/>
                <a:ea typeface="+mn-ea"/>
              </a:rPr>
              <a:t>和</a:t>
            </a:r>
            <a:r>
              <a:rPr lang="en-US" altLang="zh-CN" sz="2400" dirty="0">
                <a:latin typeface="+mn-ea"/>
                <a:ea typeface="+mn-ea"/>
              </a:rPr>
              <a:t> </a:t>
            </a:r>
            <a:r>
              <a:rPr lang="en-US" altLang="zh-CN" sz="2400" dirty="0" err="1">
                <a:latin typeface="+mn-ea"/>
                <a:ea typeface="+mn-ea"/>
              </a:rPr>
              <a:t>Dst</a:t>
            </a:r>
            <a:r>
              <a:rPr lang="en-US" altLang="zh-CN" sz="2400" dirty="0">
                <a:latin typeface="+mn-ea"/>
                <a:ea typeface="+mn-ea"/>
              </a:rPr>
              <a:t/>
            </a:r>
            <a:br>
              <a:rPr lang="en-US" altLang="zh-CN" sz="2400" dirty="0">
                <a:latin typeface="+mn-ea"/>
                <a:ea typeface="+mn-ea"/>
              </a:rPr>
            </a:br>
            <a:r>
              <a:rPr lang="zh-CN" altLang="en-US" sz="2400" dirty="0">
                <a:latin typeface="+mn-ea"/>
                <a:ea typeface="+mn-ea"/>
              </a:rPr>
              <a:t>可以是同一个寄存器</a:t>
            </a:r>
            <a:endParaRPr lang="en-US" altLang="zh-CN" sz="2400" dirty="0">
              <a:latin typeface="+mn-ea"/>
              <a:ea typeface="+mn-ea"/>
            </a:endParaRPr>
          </a:p>
        </p:txBody>
      </p:sp>
      <p:sp>
        <p:nvSpPr>
          <p:cNvPr id="14345" name="Text Box 15"/>
          <p:cNvSpPr txBox="1">
            <a:spLocks noChangeArrowheads="1"/>
          </p:cNvSpPr>
          <p:nvPr/>
        </p:nvSpPr>
        <p:spPr bwMode="auto">
          <a:xfrm>
            <a:off x="467544" y="4468267"/>
            <a:ext cx="3638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ADD R1,R2,R3</a:t>
            </a:r>
          </a:p>
        </p:txBody>
      </p:sp>
      <p:sp>
        <p:nvSpPr>
          <p:cNvPr id="14346" name="Text Box 15"/>
          <p:cNvSpPr txBox="1">
            <a:spLocks noChangeArrowheads="1"/>
          </p:cNvSpPr>
          <p:nvPr/>
        </p:nvSpPr>
        <p:spPr bwMode="auto">
          <a:xfrm>
            <a:off x="467544" y="3164726"/>
            <a:ext cx="33123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dirty="0">
                <a:latin typeface="+mn-ea"/>
                <a:ea typeface="+mn-ea"/>
              </a:rPr>
              <a:t>Note: </a:t>
            </a:r>
            <a:r>
              <a:rPr lang="zh-CN" altLang="en-US" sz="2400" dirty="0">
                <a:latin typeface="+mn-ea"/>
                <a:ea typeface="+mn-ea"/>
              </a:rPr>
              <a:t>寄存器模式，两个源操作数和</a:t>
            </a:r>
            <a:r>
              <a:rPr lang="en-US" altLang="zh-CN" sz="2400" dirty="0">
                <a:latin typeface="+mn-ea"/>
                <a:ea typeface="+mn-ea"/>
              </a:rPr>
              <a:t>1</a:t>
            </a:r>
            <a:r>
              <a:rPr lang="zh-CN" altLang="en-US" sz="2400" dirty="0">
                <a:latin typeface="+mn-ea"/>
                <a:ea typeface="+mn-ea"/>
              </a:rPr>
              <a:t>个目的操作数都为寄存器。</a:t>
            </a:r>
            <a:endParaRPr lang="en-US" altLang="zh-CN" sz="2400" dirty="0">
              <a:latin typeface="+mn-ea"/>
              <a:ea typeface="+mn-ea"/>
            </a:endParaRPr>
          </a:p>
        </p:txBody>
      </p:sp>
      <p:sp>
        <p:nvSpPr>
          <p:cNvPr id="14347" name="Text Box 15"/>
          <p:cNvSpPr txBox="1">
            <a:spLocks noChangeArrowheads="1"/>
          </p:cNvSpPr>
          <p:nvPr/>
        </p:nvSpPr>
        <p:spPr bwMode="auto">
          <a:xfrm>
            <a:off x="467544" y="5331867"/>
            <a:ext cx="3638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ADD R1,R1,R3</a:t>
            </a:r>
          </a:p>
        </p:txBody>
      </p:sp>
      <p:sp>
        <p:nvSpPr>
          <p:cNvPr id="14348" name="Text Box 15"/>
          <p:cNvSpPr txBox="1">
            <a:spLocks noChangeArrowheads="1"/>
          </p:cNvSpPr>
          <p:nvPr/>
        </p:nvSpPr>
        <p:spPr bwMode="auto">
          <a:xfrm>
            <a:off x="467544" y="5661248"/>
            <a:ext cx="36382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ADD R1,R1,R1</a:t>
            </a:r>
          </a:p>
        </p:txBody>
      </p:sp>
      <p:sp>
        <p:nvSpPr>
          <p:cNvPr id="14349" name="Text Box 15"/>
          <p:cNvSpPr txBox="1">
            <a:spLocks noChangeArrowheads="1"/>
          </p:cNvSpPr>
          <p:nvPr/>
        </p:nvSpPr>
        <p:spPr bwMode="auto">
          <a:xfrm>
            <a:off x="467544" y="4900067"/>
            <a:ext cx="3638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2400">
                <a:latin typeface="+mn-ea"/>
                <a:ea typeface="+mn-ea"/>
              </a:rPr>
              <a:t>0001 001 010 000 011</a:t>
            </a:r>
          </a:p>
        </p:txBody>
      </p:sp>
    </p:spTree>
    <p:extLst>
      <p:ext uri="{BB962C8B-B14F-4D97-AF65-F5344CB8AC3E}">
        <p14:creationId xmlns:p14="http://schemas.microsoft.com/office/powerpoint/2010/main" val="13208385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1354</TotalTime>
  <Pages>0</Pages>
  <Words>3091</Words>
  <Characters>0</Characters>
  <Application>Microsoft Office PowerPoint</Application>
  <DocSecurity>0</DocSecurity>
  <PresentationFormat>全屏显示(4:3)</PresentationFormat>
  <Lines>0</Lines>
  <Paragraphs>495</Paragraphs>
  <Slides>44</Slides>
  <Notes>26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61" baseType="lpstr">
      <vt:lpstr>Courier</vt:lpstr>
      <vt:lpstr>CourierPS</vt:lpstr>
      <vt:lpstr>黑体</vt:lpstr>
      <vt:lpstr>宋体</vt:lpstr>
      <vt:lpstr>Arial</vt:lpstr>
      <vt:lpstr>Calibri</vt:lpstr>
      <vt:lpstr>Cambria Math</vt:lpstr>
      <vt:lpstr>Franklin Gothic Book</vt:lpstr>
      <vt:lpstr>Garamond</vt:lpstr>
      <vt:lpstr>Lucida Sans Unicode</vt:lpstr>
      <vt:lpstr>Symbol</vt:lpstr>
      <vt:lpstr>Times</vt:lpstr>
      <vt:lpstr>Verdana</vt:lpstr>
      <vt:lpstr>Wingdings 2</vt:lpstr>
      <vt:lpstr>Wingdings 3</vt:lpstr>
      <vt:lpstr>Concourse</vt:lpstr>
      <vt:lpstr>Visio</vt:lpstr>
      <vt:lpstr>计算机系统 I </vt:lpstr>
      <vt:lpstr>计算机系统的抽象层次</vt:lpstr>
      <vt:lpstr>抽象层次</vt:lpstr>
      <vt:lpstr>Instruction Set Architecture (ISA)</vt:lpstr>
      <vt:lpstr>LC-3 Overview: 内存组织和寄存器</vt:lpstr>
      <vt:lpstr>LC-3 Overview: 指令集</vt:lpstr>
      <vt:lpstr>运算指令</vt:lpstr>
      <vt:lpstr>NOT (SRC/DST两个操作数必须是寄存器)</vt:lpstr>
      <vt:lpstr>ADD/AND (寄存器模式)</vt:lpstr>
      <vt:lpstr>ADD/AND (立即数模式)</vt:lpstr>
      <vt:lpstr>运算指令的使用</vt:lpstr>
      <vt:lpstr>数据搬移指令</vt:lpstr>
      <vt:lpstr>PC相对寻址模式</vt:lpstr>
      <vt:lpstr>LD (PC-Relative)</vt:lpstr>
      <vt:lpstr>ST (PC-Relative)</vt:lpstr>
      <vt:lpstr>（基于PC的）间接寻址模式</vt:lpstr>
      <vt:lpstr>LDI (间接寻址)</vt:lpstr>
      <vt:lpstr>STI (间接寻址)</vt:lpstr>
      <vt:lpstr>（寄存器）基址偏移寻址模式</vt:lpstr>
      <vt:lpstr>LDR (基址偏移寻址模式)</vt:lpstr>
      <vt:lpstr>STR (基址偏移寻址模式)</vt:lpstr>
      <vt:lpstr>LEA :Load Effective Address 计算有效地址</vt:lpstr>
      <vt:lpstr>LEA (Immediate)</vt:lpstr>
      <vt:lpstr>Example</vt:lpstr>
      <vt:lpstr>控制指令</vt:lpstr>
      <vt:lpstr>条件码</vt:lpstr>
      <vt:lpstr>PowerPoint 演示文稿</vt:lpstr>
      <vt:lpstr>条件跳转指令</vt:lpstr>
      <vt:lpstr>BR (PC相对寻址)</vt:lpstr>
      <vt:lpstr>应用-discussion</vt:lpstr>
      <vt:lpstr>跳转指令的应用：循环控制</vt:lpstr>
      <vt:lpstr>Sample Program</vt:lpstr>
      <vt:lpstr>哨兵法：事前不确定循环次数</vt:lpstr>
      <vt:lpstr>JMP (寄存器存放跳转地址)</vt:lpstr>
      <vt:lpstr>TRAP：调用系统服务程序</vt:lpstr>
      <vt:lpstr>例子：字符数统计</vt:lpstr>
      <vt:lpstr>Flow Chart</vt:lpstr>
      <vt:lpstr>Program (1 of 2)</vt:lpstr>
      <vt:lpstr>Program (2 of 2)</vt:lpstr>
      <vt:lpstr>LC-3总结： 数据通路</vt:lpstr>
      <vt:lpstr>数据通路的基本部件</vt:lpstr>
      <vt:lpstr>数据通路的基本部件</vt:lpstr>
      <vt:lpstr>数据通路的基本部件</vt:lpstr>
      <vt:lpstr>数据通路的基本部件</vt:lpstr>
    </vt:vector>
  </TitlesOfParts>
  <Company>USTC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Administrator</cp:lastModifiedBy>
  <cp:revision>424</cp:revision>
  <cp:lastPrinted>1601-01-01T00:00:00Z</cp:lastPrinted>
  <dcterms:created xsi:type="dcterms:W3CDTF">2012-09-03T16:09:03Z</dcterms:created>
  <dcterms:modified xsi:type="dcterms:W3CDTF">2018-04-09T09:13:06Z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