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5"/>
  </p:notesMasterIdLst>
  <p:sldIdLst>
    <p:sldId id="492" r:id="rId2"/>
    <p:sldId id="494" r:id="rId3"/>
    <p:sldId id="495" r:id="rId4"/>
    <p:sldId id="516" r:id="rId5"/>
    <p:sldId id="497" r:id="rId6"/>
    <p:sldId id="498" r:id="rId7"/>
    <p:sldId id="517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0" r:id="rId20"/>
    <p:sldId id="511" r:id="rId21"/>
    <p:sldId id="512" r:id="rId22"/>
    <p:sldId id="513" r:id="rId23"/>
    <p:sldId id="514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33CC33"/>
    <a:srgbClr val="00FFFF"/>
    <a:srgbClr val="FF99FF"/>
    <a:srgbClr val="003399"/>
    <a:srgbClr val="66FF33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>
      <p:cViewPr varScale="1">
        <p:scale>
          <a:sx n="116" d="100"/>
          <a:sy n="116" d="100"/>
        </p:scale>
        <p:origin x="14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C352E2E-7924-49FC-B2B6-189D70A4F24F}" type="datetimeFigureOut">
              <a:rPr lang="zh-CN" altLang="en-US"/>
              <a:pPr>
                <a:defRPr/>
              </a:pPr>
              <a:t>2019/5/16</a:t>
            </a:fld>
            <a:endParaRPr lang="en-US" altLang="zh-CN"/>
          </a:p>
        </p:txBody>
      </p:sp>
      <p:sp>
        <p:nvSpPr>
          <p:cNvPr id="92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B21CE47-EB6E-45E3-8018-19D45F8C21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270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31098A9-D889-461A-9337-B0234C4D8AC5}" type="slidenum">
              <a:rPr lang="en-US" altLang="zh-CN" sz="1200">
                <a:latin typeface="Garamond" panose="02020404030301010803" pitchFamily="18" charset="0"/>
              </a:rPr>
              <a:pPr/>
              <a:t>2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557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8E5F055-1CFC-4DB6-974A-9C13C271B82E}" type="slidenum">
              <a:rPr lang="en-US" altLang="zh-CN" sz="1200">
                <a:latin typeface="Garamond" panose="02020404030301010803" pitchFamily="18" charset="0"/>
              </a:rPr>
              <a:pPr/>
              <a:t>12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40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98A7CDA-C448-4F96-B231-EC6549E29708}" type="slidenum">
              <a:rPr lang="en-US" altLang="zh-CN" sz="1200">
                <a:latin typeface="Garamond" panose="02020404030301010803" pitchFamily="18" charset="0"/>
              </a:rPr>
              <a:pPr/>
              <a:t>14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389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457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106A1A4-4307-4A61-A5C6-6C358CB477A1}" type="slidenum">
              <a:rPr lang="en-US" altLang="zh-CN" sz="1200">
                <a:latin typeface="Garamond" panose="02020404030301010803" pitchFamily="18" charset="0"/>
              </a:rPr>
              <a:pPr/>
              <a:t>15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840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92FE0A3-EEE1-4724-8D81-7AA03061D827}" type="slidenum">
              <a:rPr lang="en-US" altLang="zh-CN" sz="1200">
                <a:latin typeface="Garamond" panose="02020404030301010803" pitchFamily="18" charset="0"/>
              </a:rPr>
              <a:pPr/>
              <a:t>17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20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23C23C5-7B08-4E8C-8C17-DA1D7F0A4884}" type="slidenum">
              <a:rPr lang="en-US" altLang="zh-CN" sz="1200">
                <a:latin typeface="Garamond" panose="02020404030301010803" pitchFamily="18" charset="0"/>
              </a:rPr>
              <a:pPr/>
              <a:t>19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62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B20CA5F-E29A-4757-B9DD-40911AFC2F16}" type="slidenum">
              <a:rPr lang="en-US" altLang="zh-CN" sz="1200">
                <a:latin typeface="Garamond" panose="02020404030301010803" pitchFamily="18" charset="0"/>
              </a:rPr>
              <a:pPr/>
              <a:t>23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079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A4B02FE-3C5D-44B2-9687-09738ABA0909}" type="slidenum">
              <a:rPr lang="en-US" altLang="zh-CN" sz="1200">
                <a:latin typeface="Garamond" panose="02020404030301010803" pitchFamily="18" charset="0"/>
              </a:rPr>
              <a:pPr/>
              <a:t>3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66C8F9E-EFB1-416F-B619-81ADC3A2DF18}" type="slidenum">
              <a:rPr lang="en-US" altLang="zh-CN" sz="1200">
                <a:latin typeface="Garamond" panose="02020404030301010803" pitchFamily="18" charset="0"/>
              </a:rPr>
              <a:pPr/>
              <a:t>5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317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84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5E20405-3762-407E-A60F-4B30C1B21FD2}" type="slidenum">
              <a:rPr lang="en-US" altLang="zh-CN" sz="1200">
                <a:latin typeface="Garamond" panose="02020404030301010803" pitchFamily="18" charset="0"/>
              </a:rPr>
              <a:pPr/>
              <a:t>6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234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5E20405-3762-407E-A60F-4B30C1B21FD2}" type="slidenum">
              <a:rPr lang="en-US" altLang="zh-CN" sz="1200">
                <a:latin typeface="Garamond" panose="02020404030301010803" pitchFamily="18" charset="0"/>
              </a:rPr>
              <a:pPr/>
              <a:t>7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305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3F2CA93-800F-4DC3-ADF1-6DAA71429F54}" type="slidenum">
              <a:rPr lang="en-US" altLang="zh-CN" sz="1200">
                <a:latin typeface="Garamond" panose="02020404030301010803" pitchFamily="18" charset="0"/>
              </a:rPr>
              <a:pPr/>
              <a:t>8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89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981D136-386A-4D6F-9461-A0C21B926E22}" type="slidenum">
              <a:rPr lang="en-US" altLang="zh-CN" sz="1200">
                <a:latin typeface="Garamond" panose="02020404030301010803" pitchFamily="18" charset="0"/>
              </a:rPr>
              <a:pPr/>
              <a:t>9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099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92290B7-8879-4913-958C-8B1543A20D63}" type="slidenum">
              <a:rPr lang="en-US" altLang="zh-CN" sz="1200">
                <a:latin typeface="Garamond" panose="02020404030301010803" pitchFamily="18" charset="0"/>
              </a:rPr>
              <a:pPr/>
              <a:t>10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653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60FB170-407E-4D3B-8369-7E0A538A9171}" type="slidenum">
              <a:rPr lang="en-US" altLang="zh-CN" sz="1200">
                <a:latin typeface="Garamond" panose="02020404030301010803" pitchFamily="18" charset="0"/>
              </a:rPr>
              <a:pPr/>
              <a:t>11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75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2A6BBF3-5A9A-4997-9918-FB8D258B440E}" type="datetime1">
              <a:rPr lang="zh-CN" altLang="en-US" smtClean="0"/>
              <a:t>2019/5/16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80BF31-6969-4679-AEDD-675475D729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04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6244F-56C2-4EFE-A972-21EE4FBE26B3}" type="datetime1">
              <a:rPr lang="zh-CN" altLang="en-US" smtClean="0"/>
              <a:t>2019/5/16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7B52C-E413-4FBF-9934-7A90839F08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869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A74A7-782C-47CB-847A-F22CA4CF94E2}" type="datetime1">
              <a:rPr lang="zh-CN" altLang="en-US" smtClean="0"/>
              <a:t>2019/5/16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E6215-C758-4981-8506-12FD43EE7D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17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F1B0B-96E3-433F-9EA1-32AC9C72E91C}" type="datetime1">
              <a:rPr lang="zh-CN" altLang="en-US" smtClean="0"/>
              <a:t>2019/5/16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CCE32-B354-4363-B592-FC2B88849A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258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6CA39B6-39E2-4262-AFBE-9456D5EB36E9}" type="datetime1">
              <a:rPr lang="zh-CN" altLang="en-US" smtClean="0"/>
              <a:t>2019/5/16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E610A-00EB-4185-BF87-01FD08CF2D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9843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C2AA1BE-64B3-4B61-9556-35870137BE99}" type="datetime1">
              <a:rPr lang="zh-CN" altLang="en-US" smtClean="0"/>
              <a:t>2019/5/16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CE9D1-7CF3-4853-92CE-5B97A50E50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89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0826B6C-B6F0-4F40-A45E-887DDF816F89}" type="datetime1">
              <a:rPr lang="zh-CN" altLang="en-US" smtClean="0"/>
              <a:t>2019/5/16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C94D79-6E59-4B38-B1B9-62DF4E435A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295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F76481-0EDC-4D11-8C53-20A6AD3B6813}" type="datetime1">
              <a:rPr lang="zh-CN" altLang="en-US" smtClean="0"/>
              <a:t>2019/5/16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C5D64-06C0-485B-8CA7-381F4A2D38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539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B6B75-BC21-4F42-8B05-7222228ECEF3}" type="datetime1">
              <a:rPr lang="zh-CN" altLang="en-US" smtClean="0"/>
              <a:t>2019/5/16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4A4AB-ED2B-4311-95F3-636A44381D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77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CB47455-7F14-4BA1-B5FD-CC51EF1CE0B7}" type="datetime1">
              <a:rPr lang="zh-CN" altLang="en-US" smtClean="0"/>
              <a:t>2019/5/16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40A9E-251A-49F1-9946-B87CB2763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221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6F05C65-0CCA-4A8E-9DDC-E2F21FD54A01}" type="datetime1">
              <a:rPr lang="zh-CN" altLang="en-US" smtClean="0"/>
              <a:t>2019/5/16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E4B63C-690B-4BAD-9282-2BBC1907B4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8394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9014425-B7E8-441A-AB7F-BB20E7D06EE7}" type="datetime1">
              <a:rPr lang="zh-CN" altLang="en-US" smtClean="0"/>
              <a:t>2019/5/16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4BAD579C-C2B2-4F69-9575-A9CC307629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697" r:id="rId3"/>
    <p:sldLayoutId id="2147483698" r:id="rId4"/>
    <p:sldLayoutId id="2147483699" r:id="rId5"/>
    <p:sldLayoutId id="2147483700" r:id="rId6"/>
    <p:sldLayoutId id="2147483693" r:id="rId7"/>
    <p:sldLayoutId id="2147483701" r:id="rId8"/>
    <p:sldLayoutId id="2147483702" r:id="rId9"/>
    <p:sldLayoutId id="2147483694" r:id="rId10"/>
    <p:sldLayoutId id="2147483695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062664" cy="182976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计算机系统 </a:t>
            </a:r>
            <a:r>
              <a:rPr lang="en-US" altLang="zh-CN" dirty="0" smtClean="0"/>
              <a:t>I </a:t>
            </a:r>
            <a:endParaRPr lang="zh-CN" altLang="en-US" dirty="0"/>
          </a:p>
        </p:txBody>
      </p:sp>
      <p:sp>
        <p:nvSpPr>
          <p:cNvPr id="10243" name="Subtitle 7"/>
          <p:cNvSpPr>
            <a:spLocks noGrp="1"/>
          </p:cNvSpPr>
          <p:nvPr>
            <p:ph type="subTitle" idx="1"/>
          </p:nvPr>
        </p:nvSpPr>
        <p:spPr>
          <a:xfrm>
            <a:off x="976064" y="3611563"/>
            <a:ext cx="7772400" cy="1200150"/>
          </a:xfrm>
        </p:spPr>
        <p:txBody>
          <a:bodyPr/>
          <a:lstStyle/>
          <a:p>
            <a:pPr marR="0"/>
            <a:endParaRPr lang="en-US" altLang="zh-CN" dirty="0" smtClean="0"/>
          </a:p>
          <a:p>
            <a:pPr marR="0"/>
            <a:r>
              <a:rPr lang="zh-CN" altLang="en-US" dirty="0" smtClean="0"/>
              <a:t>第</a:t>
            </a:r>
            <a:r>
              <a:rPr lang="zh-CN" altLang="en-US" dirty="0"/>
              <a:t>八</a:t>
            </a:r>
            <a:r>
              <a:rPr lang="zh-CN" altLang="en-US" dirty="0" smtClean="0"/>
              <a:t>章：输入输出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内存映射的输入输出</a:t>
            </a: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en-US" altLang="zh-CN" sz="1600" dirty="0" smtClean="0">
                <a:ea typeface="宋体" panose="02010600030101010101" pitchFamily="2" charset="-122"/>
              </a:rPr>
              <a:t>(Table A.3)</a:t>
            </a:r>
            <a:br>
              <a:rPr lang="en-US" altLang="zh-CN" sz="1600" dirty="0" smtClean="0">
                <a:ea typeface="宋体" panose="02010600030101010101" pitchFamily="2" charset="-122"/>
              </a:rPr>
            </a:br>
            <a:endParaRPr lang="en-US" altLang="zh-CN" sz="1600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  <a:spcBef>
                <a:spcPct val="60000"/>
              </a:spcBef>
            </a:pP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异步装置：</a:t>
            </a:r>
            <a:r>
              <a:rPr lang="zh-CN" altLang="en-US" dirty="0" smtClean="0">
                <a:ea typeface="宋体" panose="02010600030101010101" pitchFamily="2" charset="-122"/>
              </a:rPr>
              <a:t>通过状态寄存器进行同步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</a:pP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轮询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中断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中断的实现细节将会在第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zh-CN" altLang="en-US" dirty="0" smtClean="0">
                <a:ea typeface="宋体" panose="02010600030101010101" pitchFamily="2" charset="-122"/>
              </a:rPr>
              <a:t>章讨论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LC-3 </a:t>
            </a:r>
            <a:r>
              <a:rPr lang="zh-CN" altLang="en-US" dirty="0">
                <a:latin typeface="+mj-ea"/>
              </a:rPr>
              <a:t>的</a:t>
            </a:r>
            <a:r>
              <a:rPr lang="en-US" altLang="zh-CN" dirty="0">
                <a:latin typeface="+mj-ea"/>
              </a:rPr>
              <a:t>IO</a:t>
            </a:r>
            <a:r>
              <a:rPr lang="zh-CN" altLang="en-US" dirty="0">
                <a:latin typeface="+mj-ea"/>
              </a:rPr>
              <a:t>机制</a:t>
            </a:r>
            <a:endParaRPr lang="en-US" altLang="zh-CN" dirty="0">
              <a:latin typeface="+mj-ea"/>
            </a:endParaRPr>
          </a:p>
        </p:txBody>
      </p:sp>
      <p:graphicFrame>
        <p:nvGraphicFramePr>
          <p:cNvPr id="66670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30939"/>
              </p:ext>
            </p:extLst>
          </p:nvPr>
        </p:nvGraphicFramePr>
        <p:xfrm>
          <a:off x="574104" y="2028340"/>
          <a:ext cx="8246368" cy="2696804"/>
        </p:xfrm>
        <a:graphic>
          <a:graphicData uri="http://schemas.openxmlformats.org/drawingml/2006/table">
            <a:tbl>
              <a:tblPr/>
              <a:tblGrid>
                <a:gridCol w="1348318"/>
                <a:gridCol w="3199763"/>
                <a:gridCol w="3698287"/>
              </a:tblGrid>
              <a:tr h="3660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地址</a:t>
                      </a:r>
                      <a:endParaRPr kumimoji="0" lang="en-US" alt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输入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输出寄存器</a:t>
                      </a:r>
                      <a:endParaRPr kumimoji="0" lang="en-US" alt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作用</a:t>
                      </a:r>
                      <a:endParaRPr kumimoji="0" lang="en-US" alt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xFE00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键盘状态寄存器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(KBSR)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第十五位为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当键盘收到新的字符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.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1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xFE02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键盘数据寄存器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(KBDR)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第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到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位包含键盘上打出最后一个字符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.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1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xFE04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显示输出状态寄存器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(DSR)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第十五位为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当设备准备好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可向屏幕显示一个字符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.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1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xFE06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显示输出数据寄存器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(DDR)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写入到第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到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为的字符将显示在屏幕上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.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14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dirty="0" smtClean="0">
                <a:ea typeface="宋体" panose="02010600030101010101" pitchFamily="2" charset="-122"/>
              </a:rPr>
              <a:t>当按下一个字符时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其</a:t>
            </a:r>
            <a:r>
              <a:rPr lang="en-US" altLang="zh-CN" dirty="0" smtClean="0">
                <a:ea typeface="宋体" panose="02010600030101010101" pitchFamily="2" charset="-122"/>
              </a:rPr>
              <a:t>ASCII</a:t>
            </a:r>
            <a:r>
              <a:rPr lang="zh-CN" altLang="en-US" dirty="0" smtClean="0">
                <a:ea typeface="宋体" panose="02010600030101010101" pitchFamily="2" charset="-122"/>
              </a:rPr>
              <a:t>码放置在</a:t>
            </a:r>
            <a:r>
              <a:rPr lang="en-US" altLang="zh-CN" dirty="0" smtClean="0">
                <a:ea typeface="宋体" panose="02010600030101010101" pitchFamily="2" charset="-122"/>
              </a:rPr>
              <a:t>KBDR</a:t>
            </a:r>
            <a:r>
              <a:rPr lang="zh-CN" altLang="en-US" dirty="0" smtClean="0">
                <a:ea typeface="宋体" panose="02010600030101010101" pitchFamily="2" charset="-122"/>
              </a:rPr>
              <a:t>的比特</a:t>
            </a:r>
            <a:r>
              <a:rPr lang="en-US" altLang="zh-CN" dirty="0" smtClean="0">
                <a:ea typeface="宋体" panose="02010600030101010101" pitchFamily="2" charset="-122"/>
              </a:rPr>
              <a:t>[7:0]</a:t>
            </a:r>
            <a:r>
              <a:rPr lang="zh-CN" altLang="en-US" dirty="0" smtClean="0">
                <a:ea typeface="宋体" panose="02010600030101010101" pitchFamily="2" charset="-122"/>
              </a:rPr>
              <a:t>位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比特</a:t>
            </a:r>
            <a:r>
              <a:rPr lang="en-US" altLang="zh-CN" dirty="0" smtClean="0">
                <a:ea typeface="宋体" panose="02010600030101010101" pitchFamily="2" charset="-122"/>
              </a:rPr>
              <a:t>[15:8]</a:t>
            </a:r>
            <a:r>
              <a:rPr lang="zh-CN" altLang="en-US" dirty="0" smtClean="0">
                <a:ea typeface="宋体" panose="02010600030101010101" pitchFamily="2" charset="-122"/>
              </a:rPr>
              <a:t>位总是</a:t>
            </a:r>
            <a:r>
              <a:rPr lang="en-US" altLang="zh-CN" dirty="0" smtClean="0">
                <a:ea typeface="宋体" panose="02010600030101010101" pitchFamily="2" charset="-122"/>
              </a:rPr>
              <a:t>0)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“</a:t>
            </a:r>
            <a:r>
              <a:rPr lang="zh-CN" altLang="en-US" dirty="0" smtClean="0">
                <a:ea typeface="宋体" panose="02010600030101010101" pitchFamily="2" charset="-122"/>
              </a:rPr>
              <a:t>就绪位</a:t>
            </a:r>
            <a:r>
              <a:rPr lang="en-US" altLang="zh-CN" dirty="0" smtClean="0">
                <a:ea typeface="宋体" panose="02010600030101010101" pitchFamily="2" charset="-122"/>
              </a:rPr>
              <a:t>” (KBSR[15]) </a:t>
            </a:r>
            <a:r>
              <a:rPr lang="zh-CN" altLang="en-US" dirty="0" smtClean="0">
                <a:ea typeface="宋体" panose="02010600030101010101" pitchFamily="2" charset="-122"/>
              </a:rPr>
              <a:t>被设置为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键盘被禁用</a:t>
            </a:r>
            <a:r>
              <a:rPr lang="en-US" altLang="zh-CN" dirty="0" smtClean="0">
                <a:ea typeface="宋体" panose="02010600030101010101" pitchFamily="2" charset="-122"/>
              </a:rPr>
              <a:t>– </a:t>
            </a:r>
            <a:r>
              <a:rPr lang="zh-CN" altLang="en-US" dirty="0" smtClean="0">
                <a:ea typeface="宋体" panose="02010600030101010101" pitchFamily="2" charset="-122"/>
              </a:rPr>
              <a:t>任何输入的字符都会被忽略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dirty="0" smtClean="0">
                <a:ea typeface="宋体" panose="02010600030101010101" pitchFamily="2" charset="-122"/>
              </a:rPr>
              <a:t>读键盘数据寄存器</a:t>
            </a:r>
            <a:r>
              <a:rPr lang="en-US" altLang="zh-CN" dirty="0" smtClean="0">
                <a:ea typeface="宋体" panose="02010600030101010101" pitchFamily="2" charset="-122"/>
              </a:rPr>
              <a:t>(KBDR)</a:t>
            </a:r>
            <a:r>
              <a:rPr lang="zh-CN" altLang="en-US" dirty="0" smtClean="0">
                <a:ea typeface="宋体" panose="02010600030101010101" pitchFamily="2" charset="-122"/>
              </a:rPr>
              <a:t>数据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检测</a:t>
            </a:r>
            <a:r>
              <a:rPr lang="en-US" altLang="zh-CN" dirty="0" smtClean="0">
                <a:ea typeface="宋体" panose="02010600030101010101" pitchFamily="2" charset="-122"/>
              </a:rPr>
              <a:t>KBSR[15] </a:t>
            </a:r>
            <a:r>
              <a:rPr lang="zh-CN" altLang="en-US" dirty="0" smtClean="0">
                <a:ea typeface="宋体" panose="02010600030101010101" pitchFamily="2" charset="-122"/>
              </a:rPr>
              <a:t>是否为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，为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则读取</a:t>
            </a:r>
            <a:r>
              <a:rPr lang="en-US" altLang="zh-CN" dirty="0" smtClean="0">
                <a:ea typeface="宋体" panose="02010600030101010101" pitchFamily="2" charset="-122"/>
              </a:rPr>
              <a:t>KBDR[7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ea typeface="宋体" panose="02010600030101010101" pitchFamily="2" charset="-122"/>
              </a:rPr>
              <a:t>0]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KBSR[15] </a:t>
            </a:r>
            <a:r>
              <a:rPr lang="zh-CN" altLang="en-US" dirty="0" smtClean="0">
                <a:ea typeface="宋体" panose="02010600030101010101" pitchFamily="2" charset="-122"/>
              </a:rPr>
              <a:t>设置为</a:t>
            </a:r>
            <a:r>
              <a:rPr lang="en-US" altLang="zh-CN" dirty="0" smtClean="0">
                <a:ea typeface="宋体" panose="02010600030101010101" pitchFamily="2" charset="-122"/>
              </a:rPr>
              <a:t>0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键盘置为使能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ea typeface="宋体" panose="02010600030101010101" pitchFamily="2" charset="-122"/>
              </a:rPr>
              <a:t>准备接收下一个字符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LC-3</a:t>
            </a:r>
            <a:r>
              <a:rPr lang="zh-CN" altLang="en-US" dirty="0">
                <a:latin typeface="+mj-ea"/>
              </a:rPr>
              <a:t>键盘输入机制</a:t>
            </a:r>
            <a:endParaRPr lang="en-US" altLang="zh-CN" dirty="0">
              <a:latin typeface="+mj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5576" y="2910954"/>
            <a:ext cx="8162925" cy="1454150"/>
            <a:chOff x="914400" y="2895600"/>
            <a:chExt cx="8162925" cy="1454150"/>
          </a:xfrm>
        </p:grpSpPr>
        <p:sp>
          <p:nvSpPr>
            <p:cNvPr id="12293" name="Rectangle 4"/>
            <p:cNvSpPr>
              <a:spLocks noChangeArrowheads="1"/>
            </p:cNvSpPr>
            <p:nvPr/>
          </p:nvSpPr>
          <p:spPr bwMode="auto">
            <a:xfrm>
              <a:off x="3276600" y="3429000"/>
              <a:ext cx="12192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4495800" y="3429000"/>
              <a:ext cx="12192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3276600" y="3962400"/>
              <a:ext cx="1524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3429000" y="3962400"/>
              <a:ext cx="22860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297" name="Text Box 8"/>
            <p:cNvSpPr txBox="1">
              <a:spLocks noChangeArrowheads="1"/>
            </p:cNvSpPr>
            <p:nvPr/>
          </p:nvSpPr>
          <p:spPr bwMode="auto">
            <a:xfrm>
              <a:off x="5718175" y="3892550"/>
              <a:ext cx="10493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KBSR</a:t>
              </a:r>
            </a:p>
          </p:txBody>
        </p:sp>
        <p:sp>
          <p:nvSpPr>
            <p:cNvPr id="12298" name="Text Box 9"/>
            <p:cNvSpPr txBox="1">
              <a:spLocks noChangeArrowheads="1"/>
            </p:cNvSpPr>
            <p:nvPr/>
          </p:nvSpPr>
          <p:spPr bwMode="auto">
            <a:xfrm>
              <a:off x="5727700" y="3359150"/>
              <a:ext cx="1066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KBDR</a:t>
              </a:r>
            </a:p>
          </p:txBody>
        </p:sp>
        <p:sp>
          <p:nvSpPr>
            <p:cNvPr id="12299" name="Text Box 10"/>
            <p:cNvSpPr txBox="1">
              <a:spLocks noChangeArrowheads="1"/>
            </p:cNvSpPr>
            <p:nvPr/>
          </p:nvSpPr>
          <p:spPr bwMode="auto">
            <a:xfrm>
              <a:off x="3200400" y="3201988"/>
              <a:ext cx="3238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000">
                  <a:latin typeface="Arial" panose="020B0604020202020204" pitchFamily="34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12300" name="Text Box 11"/>
            <p:cNvSpPr txBox="1">
              <a:spLocks noChangeArrowheads="1"/>
            </p:cNvSpPr>
            <p:nvPr/>
          </p:nvSpPr>
          <p:spPr bwMode="auto">
            <a:xfrm>
              <a:off x="4292600" y="3201988"/>
              <a:ext cx="2540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000"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2301" name="Text Box 12"/>
            <p:cNvSpPr txBox="1">
              <a:spLocks noChangeArrowheads="1"/>
            </p:cNvSpPr>
            <p:nvPr/>
          </p:nvSpPr>
          <p:spPr bwMode="auto">
            <a:xfrm>
              <a:off x="4445000" y="3201988"/>
              <a:ext cx="2540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000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2302" name="Text Box 13"/>
            <p:cNvSpPr txBox="1">
              <a:spLocks noChangeArrowheads="1"/>
            </p:cNvSpPr>
            <p:nvPr/>
          </p:nvSpPr>
          <p:spPr bwMode="auto">
            <a:xfrm>
              <a:off x="5521325" y="3201988"/>
              <a:ext cx="2540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00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2303" name="Text Box 14"/>
            <p:cNvSpPr txBox="1">
              <a:spLocks noChangeArrowheads="1"/>
            </p:cNvSpPr>
            <p:nvPr/>
          </p:nvSpPr>
          <p:spPr bwMode="auto">
            <a:xfrm>
              <a:off x="3200400" y="3735388"/>
              <a:ext cx="3238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000">
                  <a:latin typeface="Arial" panose="020B0604020202020204" pitchFamily="34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12304" name="Text Box 15"/>
            <p:cNvSpPr txBox="1">
              <a:spLocks noChangeArrowheads="1"/>
            </p:cNvSpPr>
            <p:nvPr/>
          </p:nvSpPr>
          <p:spPr bwMode="auto">
            <a:xfrm>
              <a:off x="3352800" y="3735388"/>
              <a:ext cx="3238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000">
                  <a:latin typeface="Arial" panose="020B0604020202020204" pitchFamily="34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12305" name="Text Box 16"/>
            <p:cNvSpPr txBox="1">
              <a:spLocks noChangeArrowheads="1"/>
            </p:cNvSpPr>
            <p:nvPr/>
          </p:nvSpPr>
          <p:spPr bwMode="auto">
            <a:xfrm>
              <a:off x="5521325" y="3735388"/>
              <a:ext cx="2540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00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2306" name="Text Box 17"/>
            <p:cNvSpPr txBox="1">
              <a:spLocks noChangeArrowheads="1"/>
            </p:cNvSpPr>
            <p:nvPr/>
          </p:nvSpPr>
          <p:spPr bwMode="auto">
            <a:xfrm>
              <a:off x="6826250" y="2895600"/>
              <a:ext cx="22510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b="1" i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keyboard data</a:t>
              </a:r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 flipH="1">
              <a:off x="5029200" y="3124200"/>
              <a:ext cx="19050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Line 20"/>
            <p:cNvSpPr>
              <a:spLocks noChangeShapeType="1"/>
            </p:cNvSpPr>
            <p:nvPr/>
          </p:nvSpPr>
          <p:spPr bwMode="auto">
            <a:xfrm>
              <a:off x="5029200" y="3124200"/>
              <a:ext cx="0" cy="4572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Text Box 21"/>
            <p:cNvSpPr txBox="1">
              <a:spLocks noChangeArrowheads="1"/>
            </p:cNvSpPr>
            <p:nvPr/>
          </p:nvSpPr>
          <p:spPr bwMode="auto">
            <a:xfrm>
              <a:off x="914400" y="3886200"/>
              <a:ext cx="13065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b="1" i="1">
                  <a:solidFill>
                    <a:schemeClr val="accent2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rPr>
                <a:t>ready bit</a:t>
              </a:r>
            </a:p>
          </p:txBody>
        </p:sp>
        <p:sp>
          <p:nvSpPr>
            <p:cNvPr id="12310" name="Line 22"/>
            <p:cNvSpPr>
              <a:spLocks noChangeShapeType="1"/>
            </p:cNvSpPr>
            <p:nvPr/>
          </p:nvSpPr>
          <p:spPr bwMode="auto">
            <a:xfrm>
              <a:off x="2209800" y="4114800"/>
              <a:ext cx="11430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4389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基本输入程序</a:t>
            </a:r>
            <a:endParaRPr lang="en-US" altLang="zh-CN" dirty="0">
              <a:latin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7478" y="1470248"/>
            <a:ext cx="3346450" cy="4191000"/>
            <a:chOff x="654050" y="1295400"/>
            <a:chExt cx="3346450" cy="4191000"/>
          </a:xfrm>
        </p:grpSpPr>
        <p:sp>
          <p:nvSpPr>
            <p:cNvPr id="13316" name="AutoShape 4"/>
            <p:cNvSpPr>
              <a:spLocks noChangeArrowheads="1"/>
            </p:cNvSpPr>
            <p:nvPr/>
          </p:nvSpPr>
          <p:spPr bwMode="auto">
            <a:xfrm>
              <a:off x="1943100" y="2133600"/>
              <a:ext cx="2057400" cy="1371600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zh-CN" altLang="en-US" b="1" dirty="0">
                  <a:latin typeface="+mn-lt"/>
                  <a:ea typeface="宋体" panose="02010600030101010101" pitchFamily="2" charset="-122"/>
                </a:rPr>
                <a:t>有新字符</a:t>
              </a:r>
              <a:endParaRPr lang="en-US" altLang="zh-CN" b="1" dirty="0">
                <a:latin typeface="+mn-lt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dirty="0">
                  <a:latin typeface="+mn-lt"/>
                  <a:ea typeface="宋体" panose="02010600030101010101" pitchFamily="2" charset="-122"/>
                </a:rPr>
                <a:t>KBSR[15]=1?</a:t>
              </a:r>
            </a:p>
          </p:txBody>
        </p:sp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2019300" y="4114800"/>
              <a:ext cx="1905000" cy="76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zh-CN" altLang="en-US">
                  <a:latin typeface="+mn-lt"/>
                  <a:ea typeface="宋体" panose="02010600030101010101" pitchFamily="2" charset="-122"/>
                </a:rPr>
                <a:t>读字符</a:t>
              </a:r>
              <a:endParaRPr lang="en-US" altLang="zh-CN">
                <a:latin typeface="+mn-lt"/>
                <a:ea typeface="宋体" panose="02010600030101010101" pitchFamily="2" charset="-122"/>
              </a:endParaRPr>
            </a:p>
            <a:p>
              <a:r>
                <a:rPr lang="en-US" altLang="zh-CN">
                  <a:latin typeface="+mn-lt"/>
                  <a:ea typeface="宋体" panose="02010600030101010101" pitchFamily="2" charset="-122"/>
                </a:rPr>
                <a:t>KBDR[7:0]</a:t>
              </a:r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2971800" y="3505200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+mn-lt"/>
              </a:endParaRPr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2971800" y="4876800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+mn-lt"/>
              </a:endParaRPr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2971800" y="12954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+mn-lt"/>
              </a:endParaRP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 flipH="1">
              <a:off x="1524000" y="28194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+mn-lt"/>
              </a:endParaRPr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 flipV="1">
              <a:off x="1524000" y="1676400"/>
              <a:ext cx="0" cy="1143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+mn-lt"/>
              </a:endParaRPr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1524000" y="1676400"/>
              <a:ext cx="144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+mn-lt"/>
              </a:endParaRPr>
            </a:p>
          </p:txBody>
        </p:sp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3059113" y="3509963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zh-CN" altLang="en-US">
                  <a:latin typeface="+mn-lt"/>
                  <a:ea typeface="宋体" panose="02010600030101010101" pitchFamily="2" charset="-122"/>
                </a:rPr>
                <a:t>是</a:t>
              </a:r>
              <a:endParaRPr lang="en-US" altLang="zh-CN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1371600" y="2836863"/>
              <a:ext cx="5715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zh-CN" altLang="en-US">
                  <a:latin typeface="+mn-lt"/>
                  <a:ea typeface="宋体" panose="02010600030101010101" pitchFamily="2" charset="-122"/>
                </a:rPr>
                <a:t>否</a:t>
              </a:r>
              <a:endParaRPr lang="en-US" altLang="zh-CN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654050" y="3429000"/>
              <a:ext cx="5982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zh-CN" altLang="en-US" b="1" i="1">
                  <a:solidFill>
                    <a:schemeClr val="accent2"/>
                  </a:solidFill>
                  <a:latin typeface="+mn-lt"/>
                  <a:ea typeface="宋体" panose="02010600030101010101" pitchFamily="2" charset="-122"/>
                </a:rPr>
                <a:t>轮询</a:t>
              </a:r>
              <a:endParaRPr lang="en-US" altLang="zh-CN" b="1" i="1">
                <a:solidFill>
                  <a:schemeClr val="accent2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 flipV="1">
              <a:off x="1600200" y="3200400"/>
              <a:ext cx="609600" cy="3810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+mn-lt"/>
              </a:endParaRPr>
            </a:p>
          </p:txBody>
        </p:sp>
      </p:grp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4559424" y="2492896"/>
            <a:ext cx="4045024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POLL	 LDI  R0,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KBSRPtr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BRzp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POLL</a:t>
            </a:r>
            <a:b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 LDI  R0,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KBDRPtr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 ...</a:t>
            </a:r>
          </a:p>
          <a:p>
            <a:pPr>
              <a:spcBef>
                <a:spcPct val="50000"/>
              </a:spcBef>
            </a:pPr>
            <a:r>
              <a:rPr lang="en-US" altLang="zh-CN" b="1" dirty="0" err="1" smtClean="0">
                <a:latin typeface="Courier New" panose="02070309020205020404" pitchFamily="49" charset="0"/>
              </a:rPr>
              <a:t>KBSRPtr</a:t>
            </a:r>
            <a:r>
              <a:rPr lang="en-US" altLang="zh-CN" b="1" dirty="0" smtClean="0">
                <a:latin typeface="Courier New" panose="02070309020205020404" pitchFamily="49" charset="0"/>
              </a:rPr>
              <a:t>    </a:t>
            </a:r>
            <a:r>
              <a:rPr lang="en-US" altLang="zh-CN" b="1" dirty="0">
                <a:latin typeface="Courier New" panose="02070309020205020404" pitchFamily="49" charset="0"/>
              </a:rPr>
              <a:t>.FILL xFE00</a:t>
            </a:r>
            <a:br>
              <a:rPr lang="en-US" altLang="zh-CN" b="1" dirty="0">
                <a:latin typeface="Courier New" panose="02070309020205020404" pitchFamily="49" charset="0"/>
              </a:rPr>
            </a:br>
            <a:r>
              <a:rPr lang="en-US" altLang="zh-CN" b="1" dirty="0" err="1">
                <a:latin typeface="Courier New" panose="02070309020205020404" pitchFamily="49" charset="0"/>
              </a:rPr>
              <a:t>KBDRPtr</a:t>
            </a:r>
            <a:r>
              <a:rPr lang="en-US" altLang="zh-CN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</a:rPr>
              <a:t>   .FILL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xFE02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425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LC-3</a:t>
            </a:r>
            <a:r>
              <a:rPr lang="zh-CN" altLang="en-US" dirty="0">
                <a:latin typeface="+mj-ea"/>
              </a:rPr>
              <a:t>键盘内存映射的实现</a:t>
            </a:r>
            <a:endParaRPr lang="en-US" altLang="zh-CN" dirty="0">
              <a:latin typeface="+mj-ea"/>
            </a:endParaRPr>
          </a:p>
        </p:txBody>
      </p:sp>
      <p:pic>
        <p:nvPicPr>
          <p:cNvPr id="14340" name="Picture 5" descr="C:\cygwin\home\gbyrd\pattFigures\Chapt08\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09" r="39412"/>
          <a:stretch>
            <a:fillRect/>
          </a:stretch>
        </p:blipFill>
        <p:spPr bwMode="auto">
          <a:xfrm>
            <a:off x="457200" y="1371600"/>
            <a:ext cx="7815263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Line 9"/>
          <p:cNvSpPr>
            <a:spLocks noChangeShapeType="1"/>
          </p:cNvSpPr>
          <p:nvPr/>
        </p:nvSpPr>
        <p:spPr bwMode="auto">
          <a:xfrm flipH="1">
            <a:off x="3886200" y="2667000"/>
            <a:ext cx="175260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4788024" y="1988840"/>
            <a:ext cx="2954655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地址控制逻辑决定</a:t>
            </a:r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MDR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是从内存</a:t>
            </a:r>
            <a:endParaRPr lang="en-US" altLang="zh-CN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或是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从</a:t>
            </a:r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KBSR/KBDR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拷贝数据</a:t>
            </a:r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860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dirty="0" smtClean="0">
                <a:ea typeface="宋体" panose="02010600030101010101" pitchFamily="2" charset="-122"/>
              </a:rPr>
              <a:t>当显示器准备输出一个字符时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就绪位</a:t>
            </a:r>
            <a:r>
              <a:rPr lang="en-US" altLang="zh-CN" dirty="0" smtClean="0">
                <a:ea typeface="宋体" panose="02010600030101010101" pitchFamily="2" charset="-122"/>
              </a:rPr>
              <a:t>(DSR[15]) </a:t>
            </a:r>
            <a:r>
              <a:rPr lang="zh-CN" altLang="en-US" dirty="0" smtClean="0">
                <a:ea typeface="宋体" panose="02010600030101010101" pitchFamily="2" charset="-122"/>
              </a:rPr>
              <a:t>置为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</a:p>
          <a:p>
            <a:pPr marL="457200" indent="-457200"/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dirty="0" smtClean="0">
                <a:ea typeface="宋体" panose="02010600030101010101" pitchFamily="2" charset="-122"/>
              </a:rPr>
              <a:t>当就绪时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ea typeface="宋体" panose="02010600030101010101" pitchFamily="2" charset="-122"/>
              </a:rPr>
              <a:t>数据可写入输出数据寄存器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DSR[15] </a:t>
            </a:r>
            <a:r>
              <a:rPr lang="zh-CN" altLang="en-US" dirty="0" smtClean="0">
                <a:ea typeface="宋体" panose="02010600030101010101" pitchFamily="2" charset="-122"/>
              </a:rPr>
              <a:t>置为</a:t>
            </a:r>
            <a:r>
              <a:rPr lang="en-US" altLang="zh-CN" dirty="0" smtClean="0">
                <a:ea typeface="宋体" panose="02010600030101010101" pitchFamily="2" charset="-122"/>
              </a:rPr>
              <a:t>0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写在</a:t>
            </a:r>
            <a:r>
              <a:rPr lang="en-US" altLang="zh-CN" dirty="0" smtClean="0">
                <a:ea typeface="宋体" panose="02010600030101010101" pitchFamily="2" charset="-122"/>
              </a:rPr>
              <a:t>DDR[7:0] </a:t>
            </a:r>
            <a:r>
              <a:rPr lang="zh-CN" altLang="en-US" dirty="0" smtClean="0">
                <a:ea typeface="宋体" panose="02010600030101010101" pitchFamily="2" charset="-122"/>
              </a:rPr>
              <a:t>中的字符将被输出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任何其他写入输出数据寄存器的字符将被忽略</a:t>
            </a: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DSR[15]=0</a:t>
            </a:r>
            <a:r>
              <a:rPr lang="zh-CN" altLang="en-US" dirty="0" smtClean="0">
                <a:ea typeface="宋体" panose="02010600030101010101" pitchFamily="2" charset="-122"/>
              </a:rPr>
              <a:t>期间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显示完成后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ea typeface="宋体" panose="02010600030101010101" pitchFamily="2" charset="-122"/>
              </a:rPr>
              <a:t>就绪位</a:t>
            </a:r>
            <a:r>
              <a:rPr lang="en-US" altLang="zh-CN" dirty="0" smtClean="0">
                <a:ea typeface="宋体" panose="02010600030101010101" pitchFamily="2" charset="-122"/>
              </a:rPr>
              <a:t>(DSR[15]) </a:t>
            </a:r>
            <a:r>
              <a:rPr lang="zh-CN" altLang="en-US" dirty="0" smtClean="0">
                <a:ea typeface="宋体" panose="02010600030101010101" pitchFamily="2" charset="-122"/>
              </a:rPr>
              <a:t>置为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LC-3</a:t>
            </a:r>
            <a:r>
              <a:rPr lang="zh-CN" altLang="en-US" dirty="0" smtClean="0">
                <a:latin typeface="+mj-ea"/>
              </a:rPr>
              <a:t>显示器输出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276600" y="2438400"/>
            <a:ext cx="1219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4495800" y="2438400"/>
            <a:ext cx="1219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3276600" y="2971800"/>
            <a:ext cx="15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3429000" y="2971800"/>
            <a:ext cx="2286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5715000" y="2901950"/>
            <a:ext cx="82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DSR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5724525" y="2368550"/>
            <a:ext cx="846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DDR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3200400" y="2211388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1000">
                <a:latin typeface="Arial" panose="020B0604020202020204" pitchFamily="34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4292600" y="22113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100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4445000" y="22113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1000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5521325" y="22113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100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3200400" y="2744788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1000">
                <a:latin typeface="Arial" panose="020B0604020202020204" pitchFamily="34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15376" name="Text Box 15"/>
          <p:cNvSpPr txBox="1">
            <a:spLocks noChangeArrowheads="1"/>
          </p:cNvSpPr>
          <p:nvPr/>
        </p:nvSpPr>
        <p:spPr bwMode="auto">
          <a:xfrm>
            <a:off x="3352800" y="2744788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1000">
                <a:latin typeface="Arial" panose="020B0604020202020204" pitchFamily="34" charset="0"/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15377" name="Text Box 16"/>
          <p:cNvSpPr txBox="1">
            <a:spLocks noChangeArrowheads="1"/>
          </p:cNvSpPr>
          <p:nvPr/>
        </p:nvSpPr>
        <p:spPr bwMode="auto">
          <a:xfrm>
            <a:off x="5521325" y="27447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100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378" name="Text Box 17"/>
          <p:cNvSpPr txBox="1">
            <a:spLocks noChangeArrowheads="1"/>
          </p:cNvSpPr>
          <p:nvPr/>
        </p:nvSpPr>
        <p:spPr bwMode="auto">
          <a:xfrm>
            <a:off x="7065963" y="1905000"/>
            <a:ext cx="142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i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输出数据</a:t>
            </a:r>
            <a:endParaRPr lang="en-US" altLang="zh-CN" b="1" i="1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79" name="Line 18"/>
          <p:cNvSpPr>
            <a:spLocks noChangeShapeType="1"/>
          </p:cNvSpPr>
          <p:nvPr/>
        </p:nvSpPr>
        <p:spPr bwMode="auto">
          <a:xfrm flipH="1">
            <a:off x="5029200" y="2133600"/>
            <a:ext cx="1905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0" name="Line 19"/>
          <p:cNvSpPr>
            <a:spLocks noChangeShapeType="1"/>
          </p:cNvSpPr>
          <p:nvPr/>
        </p:nvSpPr>
        <p:spPr bwMode="auto">
          <a:xfrm>
            <a:off x="5029200" y="21336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1012825" y="2895600"/>
            <a:ext cx="1111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i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就绪位</a:t>
            </a:r>
            <a:endParaRPr lang="en-US" altLang="zh-CN" b="1" i="1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82" name="Line 21"/>
          <p:cNvSpPr>
            <a:spLocks noChangeShapeType="1"/>
          </p:cNvSpPr>
          <p:nvPr/>
        </p:nvSpPr>
        <p:spPr bwMode="auto">
          <a:xfrm>
            <a:off x="2209800" y="3124200"/>
            <a:ext cx="1143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8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基本输出程序</a:t>
            </a:r>
            <a:endParaRPr lang="en-US" altLang="zh-CN" dirty="0">
              <a:latin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9552" y="1542256"/>
            <a:ext cx="3346450" cy="4191000"/>
            <a:chOff x="654050" y="1295400"/>
            <a:chExt cx="3346450" cy="4191000"/>
          </a:xfrm>
        </p:grpSpPr>
        <p:sp>
          <p:nvSpPr>
            <p:cNvPr id="16388" name="AutoShape 3"/>
            <p:cNvSpPr>
              <a:spLocks noChangeArrowheads="1"/>
            </p:cNvSpPr>
            <p:nvPr/>
          </p:nvSpPr>
          <p:spPr bwMode="auto">
            <a:xfrm>
              <a:off x="1943100" y="2133600"/>
              <a:ext cx="2057400" cy="1371600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zh-CN" altLang="en-US">
                  <a:latin typeface="+mn-ea"/>
                  <a:ea typeface="+mn-ea"/>
                </a:rPr>
                <a:t>屏幕就绪</a:t>
              </a:r>
              <a:r>
                <a:rPr lang="en-US" altLang="zh-CN">
                  <a:latin typeface="+mn-ea"/>
                  <a:ea typeface="+mn-ea"/>
                </a:rPr>
                <a:t>?</a:t>
              </a:r>
            </a:p>
          </p:txBody>
        </p:sp>
        <p:sp>
          <p:nvSpPr>
            <p:cNvPr id="16389" name="Rectangle 4"/>
            <p:cNvSpPr>
              <a:spLocks noChangeArrowheads="1"/>
            </p:cNvSpPr>
            <p:nvPr/>
          </p:nvSpPr>
          <p:spPr bwMode="auto">
            <a:xfrm>
              <a:off x="2019300" y="4114800"/>
              <a:ext cx="1905000" cy="76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zh-CN" altLang="en-US">
                  <a:latin typeface="+mn-ea"/>
                  <a:ea typeface="+mn-ea"/>
                </a:rPr>
                <a:t>写入字符</a:t>
              </a:r>
              <a:endParaRPr lang="en-US" altLang="zh-CN">
                <a:latin typeface="+mn-ea"/>
                <a:ea typeface="+mn-ea"/>
              </a:endParaRPr>
            </a:p>
          </p:txBody>
        </p:sp>
        <p:sp>
          <p:nvSpPr>
            <p:cNvPr id="16390" name="Line 5"/>
            <p:cNvSpPr>
              <a:spLocks noChangeShapeType="1"/>
            </p:cNvSpPr>
            <p:nvPr/>
          </p:nvSpPr>
          <p:spPr bwMode="auto">
            <a:xfrm>
              <a:off x="2971800" y="3505200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16391" name="Line 6"/>
            <p:cNvSpPr>
              <a:spLocks noChangeShapeType="1"/>
            </p:cNvSpPr>
            <p:nvPr/>
          </p:nvSpPr>
          <p:spPr bwMode="auto">
            <a:xfrm>
              <a:off x="2971800" y="4876800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16392" name="Line 7"/>
            <p:cNvSpPr>
              <a:spLocks noChangeShapeType="1"/>
            </p:cNvSpPr>
            <p:nvPr/>
          </p:nvSpPr>
          <p:spPr bwMode="auto">
            <a:xfrm>
              <a:off x="2971800" y="12954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16393" name="Line 8"/>
            <p:cNvSpPr>
              <a:spLocks noChangeShapeType="1"/>
            </p:cNvSpPr>
            <p:nvPr/>
          </p:nvSpPr>
          <p:spPr bwMode="auto">
            <a:xfrm flipH="1">
              <a:off x="1524000" y="28194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16394" name="Line 9"/>
            <p:cNvSpPr>
              <a:spLocks noChangeShapeType="1"/>
            </p:cNvSpPr>
            <p:nvPr/>
          </p:nvSpPr>
          <p:spPr bwMode="auto">
            <a:xfrm flipV="1">
              <a:off x="1524000" y="1676400"/>
              <a:ext cx="0" cy="1143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16395" name="Line 10"/>
            <p:cNvSpPr>
              <a:spLocks noChangeShapeType="1"/>
            </p:cNvSpPr>
            <p:nvPr/>
          </p:nvSpPr>
          <p:spPr bwMode="auto">
            <a:xfrm>
              <a:off x="1524000" y="1676400"/>
              <a:ext cx="144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16396" name="Text Box 11"/>
            <p:cNvSpPr txBox="1">
              <a:spLocks noChangeArrowheads="1"/>
            </p:cNvSpPr>
            <p:nvPr/>
          </p:nvSpPr>
          <p:spPr bwMode="auto">
            <a:xfrm>
              <a:off x="3059113" y="3509963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zh-CN" altLang="en-US">
                  <a:latin typeface="+mn-ea"/>
                  <a:ea typeface="+mn-ea"/>
                </a:rPr>
                <a:t>是</a:t>
              </a:r>
              <a:endParaRPr lang="en-US" altLang="zh-CN">
                <a:latin typeface="+mn-ea"/>
                <a:ea typeface="+mn-ea"/>
              </a:endParaRPr>
            </a:p>
          </p:txBody>
        </p:sp>
        <p:sp>
          <p:nvSpPr>
            <p:cNvPr id="16397" name="Text Box 12"/>
            <p:cNvSpPr txBox="1">
              <a:spLocks noChangeArrowheads="1"/>
            </p:cNvSpPr>
            <p:nvPr/>
          </p:nvSpPr>
          <p:spPr bwMode="auto">
            <a:xfrm>
              <a:off x="1409700" y="2819400"/>
              <a:ext cx="5715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zh-CN" altLang="en-US">
                  <a:latin typeface="+mn-ea"/>
                  <a:ea typeface="+mn-ea"/>
                </a:rPr>
                <a:t>否</a:t>
              </a:r>
              <a:endParaRPr lang="en-US" altLang="zh-CN">
                <a:latin typeface="+mn-ea"/>
                <a:ea typeface="+mn-ea"/>
              </a:endParaRPr>
            </a:p>
          </p:txBody>
        </p:sp>
        <p:sp>
          <p:nvSpPr>
            <p:cNvPr id="16398" name="Text Box 13"/>
            <p:cNvSpPr txBox="1">
              <a:spLocks noChangeArrowheads="1"/>
            </p:cNvSpPr>
            <p:nvPr/>
          </p:nvSpPr>
          <p:spPr bwMode="auto">
            <a:xfrm>
              <a:off x="654050" y="3429000"/>
              <a:ext cx="5982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zh-CN" altLang="en-US" i="1">
                  <a:solidFill>
                    <a:schemeClr val="accent2"/>
                  </a:solidFill>
                  <a:latin typeface="+mn-ea"/>
                  <a:ea typeface="+mn-ea"/>
                </a:rPr>
                <a:t>轮询</a:t>
              </a:r>
              <a:endParaRPr lang="en-US" altLang="zh-CN" i="1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sp>
          <p:nvSpPr>
            <p:cNvPr id="16399" name="Line 14"/>
            <p:cNvSpPr>
              <a:spLocks noChangeShapeType="1"/>
            </p:cNvSpPr>
            <p:nvPr/>
          </p:nvSpPr>
          <p:spPr bwMode="auto">
            <a:xfrm flipV="1">
              <a:off x="1600200" y="3200400"/>
              <a:ext cx="609600" cy="3810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</p:grp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4639816" y="2492896"/>
            <a:ext cx="3532584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POLL	LDI  R1, DSRPtr</a:t>
            </a:r>
            <a:b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	BRzp POLL</a:t>
            </a:r>
            <a:b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	STI  R0, DDRPtr</a:t>
            </a:r>
          </a:p>
          <a:p>
            <a:pPr algn="l"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	...</a:t>
            </a:r>
          </a:p>
          <a:p>
            <a:pPr algn="l"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DSRPtr	.FILL xFE04</a:t>
            </a:r>
            <a:b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DDRPtr	.FILL xFE06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382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LC-3</a:t>
            </a:r>
            <a:r>
              <a:rPr lang="zh-CN" altLang="en-US" dirty="0">
                <a:latin typeface="+mj-ea"/>
              </a:rPr>
              <a:t>显示内存映射的实现</a:t>
            </a:r>
            <a:endParaRPr lang="en-US" altLang="zh-CN" dirty="0">
              <a:latin typeface="+mj-ea"/>
            </a:endParaRPr>
          </a:p>
        </p:txBody>
      </p:sp>
      <p:pic>
        <p:nvPicPr>
          <p:cNvPr id="17412" name="Picture 3" descr="C:\cygwin\home\gbyrd\pattFigures\Chapt08\Ch08-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19" r="35294"/>
          <a:stretch>
            <a:fillRect/>
          </a:stretch>
        </p:blipFill>
        <p:spPr bwMode="auto">
          <a:xfrm>
            <a:off x="381000" y="1219200"/>
            <a:ext cx="8355013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Line 5"/>
          <p:cNvSpPr>
            <a:spLocks noChangeShapeType="1"/>
          </p:cNvSpPr>
          <p:nvPr/>
        </p:nvSpPr>
        <p:spPr bwMode="auto">
          <a:xfrm flipV="1">
            <a:off x="1676400" y="3962400"/>
            <a:ext cx="1600200" cy="1600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228600" y="5257800"/>
            <a:ext cx="151355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>
                <a:solidFill>
                  <a:schemeClr val="accent2"/>
                </a:solidFill>
                <a:latin typeface="+mn-lt"/>
                <a:ea typeface="宋体" panose="02010600030101010101" pitchFamily="2" charset="-122"/>
              </a:rPr>
              <a:t>Sets LD.DDR</a:t>
            </a:r>
          </a:p>
          <a:p>
            <a:r>
              <a:rPr lang="en-US" altLang="zh-CN">
                <a:solidFill>
                  <a:schemeClr val="accent2"/>
                </a:solidFill>
                <a:latin typeface="+mn-lt"/>
                <a:ea typeface="宋体" panose="02010600030101010101" pitchFamily="2" charset="-122"/>
              </a:rPr>
              <a:t>or selects </a:t>
            </a:r>
          </a:p>
          <a:p>
            <a:r>
              <a:rPr lang="en-US" altLang="zh-CN">
                <a:solidFill>
                  <a:schemeClr val="accent2"/>
                </a:solidFill>
                <a:latin typeface="+mn-lt"/>
                <a:ea typeface="宋体" panose="02010600030101010101" pitchFamily="2" charset="-122"/>
              </a:rPr>
              <a:t>DSR as input.</a:t>
            </a:r>
          </a:p>
        </p:txBody>
      </p:sp>
    </p:spTree>
    <p:extLst>
      <p:ext uri="{BB962C8B-B14F-4D97-AF65-F5344CB8AC3E}">
        <p14:creationId xmlns:p14="http://schemas.microsoft.com/office/powerpoint/2010/main" val="1047312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将用户的输入字符进行输出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键盘回显输入程序</a:t>
            </a:r>
            <a:endParaRPr lang="en-US" altLang="zh-CN" dirty="0">
              <a:latin typeface="+mj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806082" y="1196752"/>
            <a:ext cx="1646238" cy="4572000"/>
            <a:chOff x="6705600" y="1981200"/>
            <a:chExt cx="1646238" cy="4572000"/>
          </a:xfrm>
        </p:grpSpPr>
        <p:sp>
          <p:nvSpPr>
            <p:cNvPr id="18437" name="AutoShape 4"/>
            <p:cNvSpPr>
              <a:spLocks noChangeArrowheads="1"/>
            </p:cNvSpPr>
            <p:nvPr/>
          </p:nvSpPr>
          <p:spPr bwMode="auto">
            <a:xfrm>
              <a:off x="7105650" y="2489200"/>
              <a:ext cx="1246188" cy="831850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800">
                  <a:latin typeface="+mn-lt"/>
                  <a:ea typeface="宋体" panose="02010600030101010101" pitchFamily="2" charset="-122"/>
                </a:rPr>
                <a:t>new</a:t>
              </a:r>
            </a:p>
            <a:p>
              <a:r>
                <a:rPr lang="en-US" altLang="zh-CN" sz="1800">
                  <a:latin typeface="+mn-lt"/>
                  <a:ea typeface="宋体" panose="02010600030101010101" pitchFamily="2" charset="-122"/>
                </a:rPr>
                <a:t>char?</a:t>
              </a:r>
            </a:p>
          </p:txBody>
        </p:sp>
        <p:sp>
          <p:nvSpPr>
            <p:cNvPr id="18438" name="Rectangle 5"/>
            <p:cNvSpPr>
              <a:spLocks noChangeArrowheads="1"/>
            </p:cNvSpPr>
            <p:nvPr/>
          </p:nvSpPr>
          <p:spPr bwMode="auto">
            <a:xfrm>
              <a:off x="7151688" y="3689350"/>
              <a:ext cx="1154112" cy="4619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800">
                  <a:latin typeface="+mn-lt"/>
                  <a:ea typeface="宋体" panose="02010600030101010101" pitchFamily="2" charset="-122"/>
                </a:rPr>
                <a:t>read</a:t>
              </a:r>
              <a:br>
                <a:rPr lang="en-US" altLang="zh-CN" sz="1800">
                  <a:latin typeface="+mn-lt"/>
                  <a:ea typeface="宋体" panose="02010600030101010101" pitchFamily="2" charset="-122"/>
                </a:rPr>
              </a:br>
              <a:r>
                <a:rPr lang="en-US" altLang="zh-CN" sz="1800">
                  <a:latin typeface="+mn-lt"/>
                  <a:ea typeface="宋体" panose="02010600030101010101" pitchFamily="2" charset="-122"/>
                </a:rPr>
                <a:t>character</a:t>
              </a:r>
            </a:p>
          </p:txBody>
        </p:sp>
        <p:sp>
          <p:nvSpPr>
            <p:cNvPr id="18439" name="Line 6"/>
            <p:cNvSpPr>
              <a:spLocks noChangeShapeType="1"/>
            </p:cNvSpPr>
            <p:nvPr/>
          </p:nvSpPr>
          <p:spPr bwMode="auto">
            <a:xfrm>
              <a:off x="7727950" y="3321050"/>
              <a:ext cx="0" cy="3683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8440" name="Line 7"/>
            <p:cNvSpPr>
              <a:spLocks noChangeShapeType="1"/>
            </p:cNvSpPr>
            <p:nvPr/>
          </p:nvSpPr>
          <p:spPr bwMode="auto">
            <a:xfrm>
              <a:off x="7727950" y="4151313"/>
              <a:ext cx="0" cy="3698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8441" name="Line 8"/>
            <p:cNvSpPr>
              <a:spLocks noChangeShapeType="1"/>
            </p:cNvSpPr>
            <p:nvPr/>
          </p:nvSpPr>
          <p:spPr bwMode="auto">
            <a:xfrm>
              <a:off x="7727950" y="1981200"/>
              <a:ext cx="0" cy="508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8442" name="Line 9"/>
            <p:cNvSpPr>
              <a:spLocks noChangeShapeType="1"/>
            </p:cNvSpPr>
            <p:nvPr/>
          </p:nvSpPr>
          <p:spPr bwMode="auto">
            <a:xfrm flipH="1">
              <a:off x="6851650" y="2905125"/>
              <a:ext cx="2762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8443" name="Line 10"/>
            <p:cNvSpPr>
              <a:spLocks noChangeShapeType="1"/>
            </p:cNvSpPr>
            <p:nvPr/>
          </p:nvSpPr>
          <p:spPr bwMode="auto">
            <a:xfrm flipV="1">
              <a:off x="6851650" y="2211388"/>
              <a:ext cx="0" cy="6937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8444" name="Line 11"/>
            <p:cNvSpPr>
              <a:spLocks noChangeShapeType="1"/>
            </p:cNvSpPr>
            <p:nvPr/>
          </p:nvSpPr>
          <p:spPr bwMode="auto">
            <a:xfrm>
              <a:off x="6851650" y="2211388"/>
              <a:ext cx="876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8445" name="Text Box 12"/>
            <p:cNvSpPr txBox="1">
              <a:spLocks noChangeArrowheads="1"/>
            </p:cNvSpPr>
            <p:nvPr/>
          </p:nvSpPr>
          <p:spPr bwMode="auto">
            <a:xfrm>
              <a:off x="7748588" y="3278188"/>
              <a:ext cx="4475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800">
                  <a:latin typeface="+mn-lt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18446" name="Text Box 13"/>
            <p:cNvSpPr txBox="1">
              <a:spLocks noChangeArrowheads="1"/>
            </p:cNvSpPr>
            <p:nvPr/>
          </p:nvSpPr>
          <p:spPr bwMode="auto">
            <a:xfrm>
              <a:off x="6781800" y="2895600"/>
              <a:ext cx="4572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800">
                  <a:latin typeface="+mn-lt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18447" name="AutoShape 16"/>
            <p:cNvSpPr>
              <a:spLocks noChangeArrowheads="1"/>
            </p:cNvSpPr>
            <p:nvPr/>
          </p:nvSpPr>
          <p:spPr bwMode="auto">
            <a:xfrm>
              <a:off x="7105650" y="4521200"/>
              <a:ext cx="1246188" cy="831850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800">
                  <a:latin typeface="+mn-lt"/>
                  <a:ea typeface="宋体" panose="02010600030101010101" pitchFamily="2" charset="-122"/>
                </a:rPr>
                <a:t>screen</a:t>
              </a:r>
            </a:p>
            <a:p>
              <a:r>
                <a:rPr lang="en-US" altLang="zh-CN" sz="1800">
                  <a:latin typeface="+mn-lt"/>
                  <a:ea typeface="宋体" panose="02010600030101010101" pitchFamily="2" charset="-122"/>
                </a:rPr>
                <a:t>ready?</a:t>
              </a:r>
            </a:p>
          </p:txBody>
        </p:sp>
        <p:sp>
          <p:nvSpPr>
            <p:cNvPr id="18448" name="Rectangle 17"/>
            <p:cNvSpPr>
              <a:spLocks noChangeArrowheads="1"/>
            </p:cNvSpPr>
            <p:nvPr/>
          </p:nvSpPr>
          <p:spPr bwMode="auto">
            <a:xfrm>
              <a:off x="7151688" y="5721350"/>
              <a:ext cx="1154112" cy="4619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800">
                  <a:latin typeface="+mn-lt"/>
                  <a:ea typeface="宋体" panose="02010600030101010101" pitchFamily="2" charset="-122"/>
                </a:rPr>
                <a:t>write</a:t>
              </a:r>
              <a:br>
                <a:rPr lang="en-US" altLang="zh-CN" sz="1800">
                  <a:latin typeface="+mn-lt"/>
                  <a:ea typeface="宋体" panose="02010600030101010101" pitchFamily="2" charset="-122"/>
                </a:rPr>
              </a:br>
              <a:r>
                <a:rPr lang="en-US" altLang="zh-CN" sz="1800">
                  <a:latin typeface="+mn-lt"/>
                  <a:ea typeface="宋体" panose="02010600030101010101" pitchFamily="2" charset="-122"/>
                </a:rPr>
                <a:t>character</a:t>
              </a:r>
            </a:p>
          </p:txBody>
        </p:sp>
        <p:sp>
          <p:nvSpPr>
            <p:cNvPr id="18449" name="Line 18"/>
            <p:cNvSpPr>
              <a:spLocks noChangeShapeType="1"/>
            </p:cNvSpPr>
            <p:nvPr/>
          </p:nvSpPr>
          <p:spPr bwMode="auto">
            <a:xfrm>
              <a:off x="7727950" y="5353050"/>
              <a:ext cx="0" cy="3683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8450" name="Line 19"/>
            <p:cNvSpPr>
              <a:spLocks noChangeShapeType="1"/>
            </p:cNvSpPr>
            <p:nvPr/>
          </p:nvSpPr>
          <p:spPr bwMode="auto">
            <a:xfrm>
              <a:off x="7727950" y="6183313"/>
              <a:ext cx="0" cy="3698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8451" name="Line 21"/>
            <p:cNvSpPr>
              <a:spLocks noChangeShapeType="1"/>
            </p:cNvSpPr>
            <p:nvPr/>
          </p:nvSpPr>
          <p:spPr bwMode="auto">
            <a:xfrm flipH="1">
              <a:off x="6858000" y="495300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8452" name="Line 22"/>
            <p:cNvSpPr>
              <a:spLocks noChangeShapeType="1"/>
            </p:cNvSpPr>
            <p:nvPr/>
          </p:nvSpPr>
          <p:spPr bwMode="auto">
            <a:xfrm flipV="1">
              <a:off x="6858000" y="4267200"/>
              <a:ext cx="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8453" name="Line 23"/>
            <p:cNvSpPr>
              <a:spLocks noChangeShapeType="1"/>
            </p:cNvSpPr>
            <p:nvPr/>
          </p:nvSpPr>
          <p:spPr bwMode="auto">
            <a:xfrm>
              <a:off x="6858000" y="4267200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8454" name="Text Box 24"/>
            <p:cNvSpPr txBox="1">
              <a:spLocks noChangeArrowheads="1"/>
            </p:cNvSpPr>
            <p:nvPr/>
          </p:nvSpPr>
          <p:spPr bwMode="auto">
            <a:xfrm>
              <a:off x="7748588" y="5335588"/>
              <a:ext cx="4475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800">
                  <a:latin typeface="+mn-lt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18455" name="Text Box 25"/>
            <p:cNvSpPr txBox="1">
              <a:spLocks noChangeArrowheads="1"/>
            </p:cNvSpPr>
            <p:nvPr/>
          </p:nvSpPr>
          <p:spPr bwMode="auto">
            <a:xfrm>
              <a:off x="6705600" y="4953000"/>
              <a:ext cx="533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800">
                  <a:latin typeface="+mn-lt"/>
                  <a:ea typeface="宋体" panose="02010600030101010101" pitchFamily="2" charset="-122"/>
                </a:rPr>
                <a:t>NO</a:t>
              </a:r>
            </a:p>
          </p:txBody>
        </p:sp>
      </p:grpSp>
      <p:sp>
        <p:nvSpPr>
          <p:cNvPr id="18456" name="Text Box 28"/>
          <p:cNvSpPr txBox="1">
            <a:spLocks noChangeArrowheads="1"/>
          </p:cNvSpPr>
          <p:nvPr/>
        </p:nvSpPr>
        <p:spPr bwMode="auto">
          <a:xfrm>
            <a:off x="561975" y="2336007"/>
            <a:ext cx="3505969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POLL1	LDI  R0, KBSRPtr</a:t>
            </a:r>
            <a:b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BRzp POLL1</a:t>
            </a:r>
            <a:b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LDI  R0, KBDRPtr</a:t>
            </a:r>
            <a:b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POLL2	LDI  R1, DSRPtr</a:t>
            </a:r>
            <a:b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BRzp POLL2</a:t>
            </a:r>
            <a:b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STI  R0, DDRPtr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...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KBSRPtr	.FILL xFE00</a:t>
            </a:r>
            <a:b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KBDRPtr	.FILL xFE02</a:t>
            </a:r>
            <a:b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DSRPtr	.FILL xFE04</a:t>
            </a:r>
            <a:b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DDRPtr	.FILL xFE06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634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dirty="0" smtClean="0">
                <a:ea typeface="宋体" panose="02010600030101010101" pitchFamily="2" charset="-122"/>
              </a:rPr>
              <a:t>基于中断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ea typeface="宋体" panose="02010600030101010101" pitchFamily="2" charset="-122"/>
              </a:rPr>
              <a:t>外部设备可以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FontTx/>
              <a:buAutoNum type="arabicParenBoth"/>
            </a:pPr>
            <a:r>
              <a:rPr lang="zh-CN" altLang="en-US" dirty="0" smtClean="0">
                <a:ea typeface="宋体" panose="02010600030101010101" pitchFamily="2" charset="-122"/>
              </a:rPr>
              <a:t>强制当前处理器执行的程序停止；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FontTx/>
              <a:buAutoNum type="arabicParenBoth"/>
            </a:pPr>
            <a:r>
              <a:rPr lang="zh-CN" altLang="en-US" dirty="0" smtClean="0">
                <a:ea typeface="宋体" panose="02010600030101010101" pitchFamily="2" charset="-122"/>
              </a:rPr>
              <a:t>使处理器响应设备的需求</a:t>
            </a:r>
            <a:r>
              <a:rPr lang="zh-CN" altLang="en-US" dirty="0">
                <a:ea typeface="宋体" panose="02010600030101010101" pitchFamily="2" charset="-122"/>
              </a:rPr>
              <a:t>；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FontTx/>
              <a:buAutoNum type="arabicParenBoth"/>
            </a:pPr>
            <a:r>
              <a:rPr lang="zh-CN" altLang="en-US" dirty="0" smtClean="0">
                <a:ea typeface="宋体" panose="02010600030101010101" pitchFamily="2" charset="-122"/>
              </a:rPr>
              <a:t>完成后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ea typeface="宋体" panose="02010600030101010101" pitchFamily="2" charset="-122"/>
              </a:rPr>
              <a:t>处理器恢复停止的程序就像没发生过。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dirty="0">
                <a:ea typeface="宋体" panose="02010600030101010101" pitchFamily="2" charset="-122"/>
              </a:rPr>
              <a:t>为什么使用中断？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1313" lvl="1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轮询占用一定的处理器周期，</a:t>
            </a: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尤其是对稀有事件 </a:t>
            </a:r>
            <a:r>
              <a:rPr lang="en-US" altLang="zh-CN" dirty="0">
                <a:ea typeface="宋体" panose="02010600030101010101" pitchFamily="2" charset="-122"/>
              </a:rPr>
              <a:t>– </a:t>
            </a:r>
            <a:r>
              <a:rPr lang="zh-CN" altLang="en-US" dirty="0">
                <a:ea typeface="宋体" panose="02010600030101010101" pitchFamily="2" charset="-122"/>
              </a:rPr>
              <a:t>这些周期可以用来处理更多计算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基于中断驱动的输入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输出</a:t>
            </a:r>
            <a:endParaRPr lang="en-US" altLang="zh-CN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8887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dirty="0" smtClean="0">
                <a:ea typeface="宋体" panose="02010600030101010101" pitchFamily="2" charset="-122"/>
              </a:rPr>
              <a:t>为了实现中断机制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I/O</a:t>
            </a:r>
            <a:r>
              <a:rPr lang="zh-CN" altLang="en-US" dirty="0" smtClean="0">
                <a:ea typeface="宋体" panose="02010600030101010101" pitchFamily="2" charset="-122"/>
              </a:rPr>
              <a:t>设备通知</a:t>
            </a:r>
            <a:r>
              <a:rPr lang="en-US" altLang="zh-CN" dirty="0" smtClean="0"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ea typeface="宋体" panose="02010600030101010101" pitchFamily="2" charset="-122"/>
              </a:rPr>
              <a:t>一个感兴趣的事件发生了</a:t>
            </a:r>
            <a:r>
              <a:rPr lang="zh-CN" altLang="en-US" dirty="0">
                <a:ea typeface="宋体" panose="02010600030101010101" pitchFamily="2" charset="-122"/>
              </a:rPr>
              <a:t>；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ea typeface="宋体" panose="02010600030101010101" pitchFamily="2" charset="-122"/>
              </a:rPr>
              <a:t>去测试是否信号置位而且</a:t>
            </a: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zh-CN" altLang="en-US" dirty="0" smtClean="0">
                <a:ea typeface="宋体" panose="02010600030101010101" pitchFamily="2" charset="-122"/>
              </a:rPr>
              <a:t>它的优先级是否比当前正在运行的程序高。</a:t>
            </a: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中断信号产生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软件在设备寄存器中设置中断使能位。中断使能位</a:t>
            </a:r>
            <a:r>
              <a:rPr lang="en-US" altLang="zh-CN" dirty="0" smtClean="0">
                <a:ea typeface="宋体" panose="02010600030101010101" pitchFamily="2" charset="-122"/>
              </a:rPr>
              <a:t>=0</a:t>
            </a:r>
            <a:r>
              <a:rPr lang="zh-CN" altLang="en-US" dirty="0" smtClean="0">
                <a:ea typeface="宋体" panose="02010600030101010101" pitchFamily="2" charset="-122"/>
              </a:rPr>
              <a:t>时设备不产生中断</a:t>
            </a:r>
            <a:r>
              <a:rPr lang="zh-CN" altLang="en-US" dirty="0">
                <a:ea typeface="宋体" panose="02010600030101010101" pitchFamily="2" charset="-122"/>
              </a:rPr>
              <a:t>；</a:t>
            </a:r>
            <a:r>
              <a:rPr lang="zh-CN" altLang="en-US" dirty="0" smtClean="0">
                <a:ea typeface="宋体" panose="02010600030101010101" pitchFamily="2" charset="-122"/>
              </a:rPr>
              <a:t>中断使能位</a:t>
            </a:r>
            <a:r>
              <a:rPr lang="en-US" altLang="zh-CN" dirty="0" smtClean="0">
                <a:ea typeface="宋体" panose="02010600030101010101" pitchFamily="2" charset="-122"/>
              </a:rPr>
              <a:t>=1</a:t>
            </a:r>
            <a:r>
              <a:rPr lang="zh-CN" altLang="en-US" dirty="0" smtClean="0">
                <a:ea typeface="宋体" panose="02010600030101010101" pitchFamily="2" charset="-122"/>
              </a:rPr>
              <a:t>时设备可产生中断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当就绪位和中断使能位都置位时，产生中断信号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基于中断驱动的输入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输出</a:t>
            </a:r>
            <a:endParaRPr lang="en-US" altLang="zh-CN" dirty="0">
              <a:latin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07704" y="4797152"/>
            <a:ext cx="6696744" cy="1974612"/>
            <a:chOff x="2020590" y="4632325"/>
            <a:chExt cx="5975969" cy="1686580"/>
          </a:xfrm>
        </p:grpSpPr>
        <p:sp>
          <p:nvSpPr>
            <p:cNvPr id="20495" name="Text Box 14"/>
            <p:cNvSpPr txBox="1">
              <a:spLocks noChangeArrowheads="1"/>
            </p:cNvSpPr>
            <p:nvPr/>
          </p:nvSpPr>
          <p:spPr bwMode="auto">
            <a:xfrm>
              <a:off x="2263973" y="4632325"/>
              <a:ext cx="1042273" cy="29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zh-CN" altLang="en-US" sz="2000" b="1" i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中断使能位</a:t>
              </a:r>
              <a:endParaRPr lang="en-US" altLang="zh-CN" sz="2000" b="1" i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020590" y="4937125"/>
              <a:ext cx="5975969" cy="1381780"/>
              <a:chOff x="2020590" y="4937125"/>
              <a:chExt cx="5975969" cy="1381780"/>
            </a:xfrm>
          </p:grpSpPr>
          <p:sp>
            <p:nvSpPr>
              <p:cNvPr id="20485" name="Rectangle 4"/>
              <p:cNvSpPr>
                <a:spLocks noChangeArrowheads="1"/>
              </p:cNvSpPr>
              <p:nvPr/>
            </p:nvSpPr>
            <p:spPr bwMode="auto">
              <a:xfrm>
                <a:off x="3962400" y="5165725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zh-CN" altLang="en-US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0486" name="Rectangle 5"/>
              <p:cNvSpPr>
                <a:spLocks noChangeArrowheads="1"/>
              </p:cNvSpPr>
              <p:nvPr/>
            </p:nvSpPr>
            <p:spPr bwMode="auto">
              <a:xfrm>
                <a:off x="4267200" y="5165725"/>
                <a:ext cx="2133600" cy="3048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zh-CN" altLang="en-US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0487" name="Text Box 6"/>
              <p:cNvSpPr txBox="1">
                <a:spLocks noChangeArrowheads="1"/>
              </p:cNvSpPr>
              <p:nvPr/>
            </p:nvSpPr>
            <p:spPr bwMode="auto">
              <a:xfrm>
                <a:off x="6403975" y="5095875"/>
                <a:ext cx="668773" cy="297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2000" b="1">
                    <a:latin typeface="Arial" panose="020B0604020202020204" pitchFamily="34" charset="0"/>
                    <a:ea typeface="宋体" panose="02010600030101010101" pitchFamily="2" charset="-122"/>
                  </a:rPr>
                  <a:t>KBSR</a:t>
                </a:r>
              </a:p>
            </p:txBody>
          </p:sp>
          <p:sp>
            <p:nvSpPr>
              <p:cNvPr id="20488" name="Text Box 7"/>
              <p:cNvSpPr txBox="1">
                <a:spLocks noChangeArrowheads="1"/>
              </p:cNvSpPr>
              <p:nvPr/>
            </p:nvSpPr>
            <p:spPr bwMode="auto">
              <a:xfrm>
                <a:off x="3886200" y="4938713"/>
                <a:ext cx="373820" cy="297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</a:rPr>
                  <a:t>15</a:t>
                </a:r>
              </a:p>
            </p:txBody>
          </p:sp>
          <p:sp>
            <p:nvSpPr>
              <p:cNvPr id="20489" name="Text Box 8"/>
              <p:cNvSpPr txBox="1">
                <a:spLocks noChangeArrowheads="1"/>
              </p:cNvSpPr>
              <p:nvPr/>
            </p:nvSpPr>
            <p:spPr bwMode="auto">
              <a:xfrm>
                <a:off x="4038600" y="4938713"/>
                <a:ext cx="373820" cy="297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</a:rPr>
                  <a:t>14</a:t>
                </a:r>
              </a:p>
            </p:txBody>
          </p:sp>
          <p:sp>
            <p:nvSpPr>
              <p:cNvPr id="20490" name="Text Box 9"/>
              <p:cNvSpPr txBox="1">
                <a:spLocks noChangeArrowheads="1"/>
              </p:cNvSpPr>
              <p:nvPr/>
            </p:nvSpPr>
            <p:spPr bwMode="auto">
              <a:xfrm>
                <a:off x="6207125" y="4937125"/>
                <a:ext cx="277640" cy="297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200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0491" name="Text Box 10"/>
              <p:cNvSpPr txBox="1">
                <a:spLocks noChangeArrowheads="1"/>
              </p:cNvSpPr>
              <p:nvPr/>
            </p:nvSpPr>
            <p:spPr bwMode="auto">
              <a:xfrm>
                <a:off x="2020590" y="5089525"/>
                <a:ext cx="871835" cy="297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zh-CN" altLang="en-US" sz="2000" b="1" i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就绪位</a:t>
                </a:r>
                <a:endParaRPr lang="en-US" altLang="zh-CN" sz="2000" b="1" i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2" name="Line 11"/>
              <p:cNvSpPr>
                <a:spLocks noChangeShapeType="1"/>
              </p:cNvSpPr>
              <p:nvPr/>
            </p:nvSpPr>
            <p:spPr bwMode="auto">
              <a:xfrm>
                <a:off x="2895600" y="5318125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20493" name="Text Box 12"/>
              <p:cNvSpPr txBox="1">
                <a:spLocks noChangeArrowheads="1"/>
              </p:cNvSpPr>
              <p:nvPr/>
            </p:nvSpPr>
            <p:spPr bwMode="auto">
              <a:xfrm>
                <a:off x="4191000" y="4938713"/>
                <a:ext cx="373820" cy="297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</a:rPr>
                  <a:t>13</a:t>
                </a:r>
              </a:p>
            </p:txBody>
          </p:sp>
          <p:sp>
            <p:nvSpPr>
              <p:cNvPr id="20494" name="Rectangle 13"/>
              <p:cNvSpPr>
                <a:spLocks noChangeArrowheads="1"/>
              </p:cNvSpPr>
              <p:nvPr/>
            </p:nvSpPr>
            <p:spPr bwMode="auto">
              <a:xfrm>
                <a:off x="4114800" y="5165725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zh-CN" altLang="en-US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0496" name="Line 15"/>
              <p:cNvSpPr>
                <a:spLocks noChangeShapeType="1"/>
              </p:cNvSpPr>
              <p:nvPr/>
            </p:nvSpPr>
            <p:spPr bwMode="auto">
              <a:xfrm>
                <a:off x="3581400" y="4937125"/>
                <a:ext cx="609600" cy="38100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20497" name="AutoShape 16"/>
              <p:cNvSpPr>
                <a:spLocks noChangeArrowheads="1"/>
              </p:cNvSpPr>
              <p:nvPr/>
            </p:nvSpPr>
            <p:spPr bwMode="auto">
              <a:xfrm>
                <a:off x="4800600" y="5699125"/>
                <a:ext cx="457200" cy="457200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zh-CN" altLang="en-US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0498" name="Line 17"/>
              <p:cNvSpPr>
                <a:spLocks noChangeShapeType="1"/>
              </p:cNvSpPr>
              <p:nvPr/>
            </p:nvSpPr>
            <p:spPr bwMode="auto">
              <a:xfrm>
                <a:off x="4191000" y="5394325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20499" name="Line 18"/>
              <p:cNvSpPr>
                <a:spLocks noChangeShapeType="1"/>
              </p:cNvSpPr>
              <p:nvPr/>
            </p:nvSpPr>
            <p:spPr bwMode="auto">
              <a:xfrm>
                <a:off x="4191000" y="5851525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20500" name="Line 19"/>
              <p:cNvSpPr>
                <a:spLocks noChangeShapeType="1"/>
              </p:cNvSpPr>
              <p:nvPr/>
            </p:nvSpPr>
            <p:spPr bwMode="auto">
              <a:xfrm>
                <a:off x="4038600" y="5394325"/>
                <a:ext cx="0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20501" name="Line 20"/>
              <p:cNvSpPr>
                <a:spLocks noChangeShapeType="1"/>
              </p:cNvSpPr>
              <p:nvPr/>
            </p:nvSpPr>
            <p:spPr bwMode="auto">
              <a:xfrm>
                <a:off x="4038600" y="6080125"/>
                <a:ext cx="762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20502" name="Line 21"/>
              <p:cNvSpPr>
                <a:spLocks noChangeShapeType="1"/>
              </p:cNvSpPr>
              <p:nvPr/>
            </p:nvSpPr>
            <p:spPr bwMode="auto">
              <a:xfrm>
                <a:off x="5257800" y="5927725"/>
                <a:ext cx="533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20503" name="Text Box 22"/>
              <p:cNvSpPr txBox="1">
                <a:spLocks noChangeArrowheads="1"/>
              </p:cNvSpPr>
              <p:nvPr/>
            </p:nvSpPr>
            <p:spPr bwMode="auto">
              <a:xfrm>
                <a:off x="5795963" y="5661025"/>
                <a:ext cx="1556836" cy="297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/>
                <a:r>
                  <a:rPr lang="zh-CN" altLang="en-US" sz="2000" b="1" i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要处理的中断信号</a:t>
                </a:r>
                <a:endParaRPr lang="en-US" altLang="zh-CN" sz="2000" b="1" i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04" name="Text Box 22"/>
              <p:cNvSpPr txBox="1">
                <a:spLocks noChangeArrowheads="1"/>
              </p:cNvSpPr>
              <p:nvPr/>
            </p:nvSpPr>
            <p:spPr bwMode="auto">
              <a:xfrm>
                <a:off x="5534025" y="6021388"/>
                <a:ext cx="2462534" cy="297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/>
                <a:r>
                  <a:rPr lang="zh-CN" altLang="en-US" sz="2000" b="1" i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键盘已经有输入数据了</a:t>
                </a:r>
                <a:r>
                  <a:rPr lang="en-US" altLang="zh-CN" sz="2000" b="1" i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,</a:t>
                </a:r>
                <a:r>
                  <a:rPr lang="zh-CN" altLang="en-US" sz="2000" b="1" i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请处理</a:t>
                </a:r>
                <a:endParaRPr lang="en-US" altLang="zh-CN" sz="2000" b="1" i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26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dirty="0" smtClean="0">
                <a:ea typeface="宋体" panose="02010600030101010101" pitchFamily="2" charset="-122"/>
              </a:rPr>
              <a:t>到目前为止，我们已经学习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利用寄存器中的值进行计算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将数据从内存装载到寄存器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将数据从寄存器存储到内存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dirty="0" smtClean="0">
                <a:ea typeface="宋体" panose="02010600030101010101" pitchFamily="2" charset="-122"/>
              </a:rPr>
              <a:t>但是内存中的数据是从哪里来的呢？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dirty="0" smtClean="0">
                <a:ea typeface="宋体" panose="02010600030101010101" pitchFamily="2" charset="-122"/>
              </a:rPr>
              <a:t>而且，人们使用的数据是怎么从系统中传出去的呢</a:t>
            </a:r>
            <a:r>
              <a:rPr lang="en-US" altLang="zh-CN" dirty="0" smtClean="0"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输入</a:t>
            </a:r>
            <a:r>
              <a:rPr lang="en-US" altLang="zh-CN" dirty="0" smtClean="0">
                <a:latin typeface="+mj-ea"/>
              </a:rPr>
              <a:t>/</a:t>
            </a:r>
            <a:r>
              <a:rPr lang="zh-CN" altLang="en-US" dirty="0" smtClean="0">
                <a:latin typeface="+mj-ea"/>
              </a:rPr>
              <a:t>输出</a:t>
            </a:r>
            <a:r>
              <a:rPr lang="en-US" altLang="zh-CN" dirty="0" smtClean="0">
                <a:latin typeface="+mj-ea"/>
              </a:rPr>
              <a:t>: </a:t>
            </a:r>
            <a:r>
              <a:rPr lang="zh-CN" altLang="en-US" dirty="0" smtClean="0">
                <a:latin typeface="+mj-ea"/>
              </a:rPr>
              <a:t>与外界相连接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85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dirty="0" smtClean="0">
                <a:ea typeface="宋体" panose="02010600030101010101" pitchFamily="2" charset="-122"/>
              </a:rPr>
              <a:t>每一条指令在一个规定的紧急等级执行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LC-3: 8 </a:t>
            </a:r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优先等级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(PL0-PL7)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例子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工资计算程序在</a:t>
            </a:r>
            <a:r>
              <a:rPr lang="en-US" altLang="zh-CN" dirty="0" smtClean="0">
                <a:ea typeface="宋体" panose="02010600030101010101" pitchFamily="2" charset="-122"/>
              </a:rPr>
              <a:t>PL0</a:t>
            </a:r>
            <a:r>
              <a:rPr lang="zh-CN" altLang="en-US" dirty="0" smtClean="0">
                <a:ea typeface="宋体" panose="02010600030101010101" pitchFamily="2" charset="-122"/>
              </a:rPr>
              <a:t>级执行</a:t>
            </a:r>
            <a:r>
              <a:rPr lang="zh-CN" altLang="en-US" dirty="0">
                <a:ea typeface="宋体" panose="02010600030101010101" pitchFamily="2" charset="-122"/>
              </a:rPr>
              <a:t>；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核能校正程序在</a:t>
            </a:r>
            <a:r>
              <a:rPr lang="en-US" altLang="zh-CN" dirty="0" smtClean="0">
                <a:ea typeface="宋体" panose="02010600030101010101" pitchFamily="2" charset="-122"/>
              </a:rPr>
              <a:t>PL6</a:t>
            </a:r>
            <a:r>
              <a:rPr lang="zh-CN" altLang="en-US" dirty="0" smtClean="0">
                <a:ea typeface="宋体" panose="02010600030101010101" pitchFamily="2" charset="-122"/>
              </a:rPr>
              <a:t>级执行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运行在</a:t>
            </a:r>
            <a:r>
              <a:rPr lang="en-US" altLang="zh-CN" dirty="0" smtClean="0">
                <a:ea typeface="宋体" panose="02010600030101010101" pitchFamily="2" charset="-122"/>
              </a:rPr>
              <a:t> PL6</a:t>
            </a:r>
            <a:r>
              <a:rPr lang="zh-CN" altLang="en-US" dirty="0" smtClean="0">
                <a:ea typeface="宋体" panose="02010600030101010101" pitchFamily="2" charset="-122"/>
              </a:rPr>
              <a:t>级的设备可以中断</a:t>
            </a:r>
            <a:r>
              <a:rPr lang="en-US" altLang="zh-CN" dirty="0" smtClean="0">
                <a:ea typeface="宋体" panose="02010600030101010101" pitchFamily="2" charset="-122"/>
              </a:rPr>
              <a:t>PL0</a:t>
            </a:r>
            <a:r>
              <a:rPr lang="zh-CN" altLang="en-US" dirty="0" smtClean="0">
                <a:ea typeface="宋体" panose="02010600030101010101" pitchFamily="2" charset="-122"/>
              </a:rPr>
              <a:t>级的程序，反过来却不行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优先级编码器：</a:t>
            </a:r>
            <a:r>
              <a:rPr lang="zh-CN" altLang="en-US" dirty="0" smtClean="0">
                <a:ea typeface="宋体" panose="02010600030101010101" pitchFamily="2" charset="-122"/>
              </a:rPr>
              <a:t>同当前处理的程序的优先级相比较选择优先级最高的程序，如果允许的话将会产生中断信号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优先级</a:t>
            </a:r>
            <a:endParaRPr lang="en-US" altLang="zh-CN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9453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zh-CN" dirty="0" smtClean="0">
                <a:ea typeface="宋体" panose="02010600030101010101" pitchFamily="2" charset="-122"/>
              </a:rPr>
              <a:t>CPU </a:t>
            </a:r>
            <a:r>
              <a:rPr lang="zh-CN" altLang="en-US" dirty="0" smtClean="0">
                <a:ea typeface="宋体" panose="02010600030101010101" pitchFamily="2" charset="-122"/>
              </a:rPr>
              <a:t>在指令执行时</a:t>
            </a:r>
            <a:r>
              <a:rPr lang="en-US" altLang="zh-CN" dirty="0" smtClean="0">
                <a:ea typeface="宋体" panose="02010600030101010101" pitchFamily="2" charset="-122"/>
              </a:rPr>
              <a:t>S(</a:t>
            </a:r>
            <a:r>
              <a:rPr lang="zh-CN" altLang="en-US" dirty="0" smtClean="0">
                <a:ea typeface="宋体" panose="02010600030101010101" pitchFamily="2" charset="-122"/>
              </a:rPr>
              <a:t>写内存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阶段和</a:t>
            </a:r>
            <a:r>
              <a:rPr lang="en-US" altLang="zh-CN" dirty="0" smtClean="0">
                <a:ea typeface="宋体" panose="02010600030101010101" pitchFamily="2" charset="-122"/>
              </a:rPr>
              <a:t>F(</a:t>
            </a:r>
            <a:r>
              <a:rPr lang="zh-CN" altLang="en-US" dirty="0" smtClean="0">
                <a:ea typeface="宋体" panose="02010600030101010101" pitchFamily="2" charset="-122"/>
              </a:rPr>
              <a:t>取指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阶段之间检测是否有设备中断信号。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由硬件自动检测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 marL="457200" indent="-457200"/>
            <a:r>
              <a:rPr lang="zh-CN" altLang="en-US" dirty="0" smtClean="0">
                <a:ea typeface="宋体" panose="02010600030101010101" pitchFamily="2" charset="-122"/>
              </a:rPr>
              <a:t>如果没有中断置位，继续执行下一条指令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dirty="0" smtClean="0">
                <a:ea typeface="宋体" panose="02010600030101010101" pitchFamily="2" charset="-122"/>
              </a:rPr>
              <a:t>如果有中断置位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ea typeface="宋体" panose="02010600030101010101" pitchFamily="2" charset="-122"/>
              </a:rPr>
              <a:t>则把控制权交给中断服务程序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中断信号的检测</a:t>
            </a:r>
            <a:endParaRPr lang="en-US" altLang="zh-CN" dirty="0">
              <a:latin typeface="+mj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33700" y="3354814"/>
            <a:ext cx="4838700" cy="3386554"/>
            <a:chOff x="1447800" y="2971800"/>
            <a:chExt cx="4838700" cy="3386554"/>
          </a:xfrm>
        </p:grpSpPr>
        <p:sp>
          <p:nvSpPr>
            <p:cNvPr id="22533" name="Line 20"/>
            <p:cNvSpPr>
              <a:spLocks noChangeShapeType="1"/>
            </p:cNvSpPr>
            <p:nvPr/>
          </p:nvSpPr>
          <p:spPr bwMode="auto">
            <a:xfrm>
              <a:off x="5943600" y="3352800"/>
              <a:ext cx="0" cy="228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+mn-lt"/>
              </a:endParaRPr>
            </a:p>
          </p:txBody>
        </p:sp>
        <p:sp>
          <p:nvSpPr>
            <p:cNvPr id="22534" name="Text Box 25"/>
            <p:cNvSpPr txBox="1">
              <a:spLocks noChangeArrowheads="1"/>
            </p:cNvSpPr>
            <p:nvPr/>
          </p:nvSpPr>
          <p:spPr bwMode="auto">
            <a:xfrm>
              <a:off x="5600700" y="4191000"/>
              <a:ext cx="685800" cy="3385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400">
                  <a:solidFill>
                    <a:schemeClr val="accent2"/>
                  </a:solidFill>
                  <a:latin typeface="+mn-lt"/>
                  <a:ea typeface="宋体" charset="-122"/>
                </a:rPr>
                <a:t>EA</a:t>
              </a:r>
            </a:p>
          </p:txBody>
        </p:sp>
        <p:sp>
          <p:nvSpPr>
            <p:cNvPr id="22535" name="Text Box 26"/>
            <p:cNvSpPr txBox="1">
              <a:spLocks noChangeArrowheads="1"/>
            </p:cNvSpPr>
            <p:nvPr/>
          </p:nvSpPr>
          <p:spPr bwMode="auto">
            <a:xfrm>
              <a:off x="5600700" y="4800600"/>
              <a:ext cx="685800" cy="3385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400">
                  <a:solidFill>
                    <a:schemeClr val="accent2"/>
                  </a:solidFill>
                  <a:latin typeface="+mn-lt"/>
                  <a:ea typeface="宋体" charset="-122"/>
                </a:rPr>
                <a:t>OP</a:t>
              </a:r>
            </a:p>
          </p:txBody>
        </p:sp>
        <p:sp>
          <p:nvSpPr>
            <p:cNvPr id="22536" name="Text Box 27"/>
            <p:cNvSpPr txBox="1">
              <a:spLocks noChangeArrowheads="1"/>
            </p:cNvSpPr>
            <p:nvPr/>
          </p:nvSpPr>
          <p:spPr bwMode="auto">
            <a:xfrm>
              <a:off x="5600700" y="5410200"/>
              <a:ext cx="685800" cy="3385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400">
                  <a:solidFill>
                    <a:schemeClr val="accent2"/>
                  </a:solidFill>
                  <a:latin typeface="+mn-lt"/>
                  <a:ea typeface="宋体" charset="-122"/>
                </a:rPr>
                <a:t>EX</a:t>
              </a:r>
            </a:p>
          </p:txBody>
        </p:sp>
        <p:sp>
          <p:nvSpPr>
            <p:cNvPr id="22537" name="Text Box 33"/>
            <p:cNvSpPr txBox="1">
              <a:spLocks noChangeArrowheads="1"/>
            </p:cNvSpPr>
            <p:nvPr/>
          </p:nvSpPr>
          <p:spPr bwMode="auto">
            <a:xfrm>
              <a:off x="5600700" y="6019800"/>
              <a:ext cx="685800" cy="3385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>
                  <a:solidFill>
                    <a:schemeClr val="accent2"/>
                  </a:solidFill>
                  <a:latin typeface="+mn-lt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22538" name="Text Box 34"/>
            <p:cNvSpPr txBox="1">
              <a:spLocks noChangeArrowheads="1"/>
            </p:cNvSpPr>
            <p:nvPr/>
          </p:nvSpPr>
          <p:spPr bwMode="auto">
            <a:xfrm>
              <a:off x="5600700" y="2971800"/>
              <a:ext cx="685800" cy="3385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>
                  <a:solidFill>
                    <a:schemeClr val="accent2"/>
                  </a:solidFill>
                  <a:latin typeface="+mn-lt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2539" name="Text Box 35"/>
            <p:cNvSpPr txBox="1">
              <a:spLocks noChangeArrowheads="1"/>
            </p:cNvSpPr>
            <p:nvPr/>
          </p:nvSpPr>
          <p:spPr bwMode="auto">
            <a:xfrm>
              <a:off x="5600700" y="3581400"/>
              <a:ext cx="685800" cy="3385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>
                  <a:solidFill>
                    <a:schemeClr val="accent2"/>
                  </a:solidFill>
                  <a:latin typeface="+mn-lt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2540" name="Line 36"/>
            <p:cNvSpPr>
              <a:spLocks noChangeShapeType="1"/>
            </p:cNvSpPr>
            <p:nvPr/>
          </p:nvSpPr>
          <p:spPr bwMode="auto">
            <a:xfrm>
              <a:off x="5943600" y="3962400"/>
              <a:ext cx="0" cy="228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+mn-lt"/>
              </a:endParaRPr>
            </a:p>
          </p:txBody>
        </p:sp>
        <p:sp>
          <p:nvSpPr>
            <p:cNvPr id="22541" name="Line 37"/>
            <p:cNvSpPr>
              <a:spLocks noChangeShapeType="1"/>
            </p:cNvSpPr>
            <p:nvPr/>
          </p:nvSpPr>
          <p:spPr bwMode="auto">
            <a:xfrm>
              <a:off x="5943600" y="4572000"/>
              <a:ext cx="0" cy="228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+mn-lt"/>
              </a:endParaRPr>
            </a:p>
          </p:txBody>
        </p:sp>
        <p:sp>
          <p:nvSpPr>
            <p:cNvPr id="22542" name="Line 38"/>
            <p:cNvSpPr>
              <a:spLocks noChangeShapeType="1"/>
            </p:cNvSpPr>
            <p:nvPr/>
          </p:nvSpPr>
          <p:spPr bwMode="auto">
            <a:xfrm>
              <a:off x="5943600" y="5181600"/>
              <a:ext cx="0" cy="228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+mn-lt"/>
              </a:endParaRPr>
            </a:p>
          </p:txBody>
        </p:sp>
        <p:sp>
          <p:nvSpPr>
            <p:cNvPr id="22543" name="Line 39"/>
            <p:cNvSpPr>
              <a:spLocks noChangeShapeType="1"/>
            </p:cNvSpPr>
            <p:nvPr/>
          </p:nvSpPr>
          <p:spPr bwMode="auto">
            <a:xfrm>
              <a:off x="5943600" y="5791200"/>
              <a:ext cx="0" cy="228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+mn-lt"/>
              </a:endParaRPr>
            </a:p>
          </p:txBody>
        </p:sp>
        <p:sp>
          <p:nvSpPr>
            <p:cNvPr id="22544" name="AutoShape 40"/>
            <p:cNvSpPr>
              <a:spLocks noChangeArrowheads="1"/>
            </p:cNvSpPr>
            <p:nvPr/>
          </p:nvSpPr>
          <p:spPr bwMode="auto">
            <a:xfrm>
              <a:off x="3513138" y="3733800"/>
              <a:ext cx="1516062" cy="152400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>
                  <a:solidFill>
                    <a:schemeClr val="accent2"/>
                  </a:solidFill>
                  <a:latin typeface="+mn-lt"/>
                  <a:ea typeface="宋体" panose="02010600030101010101" pitchFamily="2" charset="-122"/>
                </a:rPr>
                <a:t>interrupt</a:t>
              </a:r>
            </a:p>
            <a:p>
              <a:r>
                <a:rPr lang="en-US" altLang="zh-CN">
                  <a:solidFill>
                    <a:schemeClr val="accent2"/>
                  </a:solidFill>
                  <a:latin typeface="+mn-lt"/>
                  <a:ea typeface="宋体" panose="02010600030101010101" pitchFamily="2" charset="-122"/>
                </a:rPr>
                <a:t>signal?</a:t>
              </a:r>
            </a:p>
          </p:txBody>
        </p:sp>
        <p:cxnSp>
          <p:nvCxnSpPr>
            <p:cNvPr id="22545" name="AutoShape 41"/>
            <p:cNvCxnSpPr>
              <a:cxnSpLocks noChangeShapeType="1"/>
              <a:stCxn id="22537" idx="1"/>
              <a:endCxn id="22544" idx="2"/>
            </p:cNvCxnSpPr>
            <p:nvPr/>
          </p:nvCxnSpPr>
          <p:spPr bwMode="auto">
            <a:xfrm rot="10800000">
              <a:off x="4271170" y="5257801"/>
              <a:ext cx="1329531" cy="931277"/>
            </a:xfrm>
            <a:prstGeom prst="bentConnector2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6" name="AutoShape 42"/>
            <p:cNvCxnSpPr>
              <a:cxnSpLocks noChangeShapeType="1"/>
              <a:stCxn id="22544" idx="0"/>
              <a:endCxn id="22538" idx="1"/>
            </p:cNvCxnSpPr>
            <p:nvPr/>
          </p:nvCxnSpPr>
          <p:spPr bwMode="auto">
            <a:xfrm rot="5400000" flipH="1" flipV="1">
              <a:off x="4639573" y="2772674"/>
              <a:ext cx="592723" cy="1329531"/>
            </a:xfrm>
            <a:prstGeom prst="bentConnector2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7" name="Text Box 43"/>
            <p:cNvSpPr txBox="1">
              <a:spLocks noChangeArrowheads="1"/>
            </p:cNvSpPr>
            <p:nvPr/>
          </p:nvSpPr>
          <p:spPr bwMode="auto">
            <a:xfrm>
              <a:off x="1447800" y="4200525"/>
              <a:ext cx="1600200" cy="584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400">
                  <a:solidFill>
                    <a:schemeClr val="accent2"/>
                  </a:solidFill>
                  <a:latin typeface="+mn-lt"/>
                  <a:ea typeface="宋体" charset="-122"/>
                </a:rPr>
                <a:t>Transfer to</a:t>
              </a:r>
            </a:p>
            <a:p>
              <a:pPr>
                <a:defRPr/>
              </a:pPr>
              <a:r>
                <a:rPr lang="en-US" altLang="zh-CN" sz="2400">
                  <a:solidFill>
                    <a:schemeClr val="accent2"/>
                  </a:solidFill>
                  <a:latin typeface="+mn-lt"/>
                  <a:ea typeface="宋体" charset="-122"/>
                </a:rPr>
                <a:t>ISR</a:t>
              </a:r>
            </a:p>
          </p:txBody>
        </p:sp>
        <p:cxnSp>
          <p:nvCxnSpPr>
            <p:cNvPr id="22548" name="AutoShape 44"/>
            <p:cNvCxnSpPr>
              <a:cxnSpLocks noChangeShapeType="1"/>
              <a:stCxn id="22544" idx="1"/>
              <a:endCxn id="22547" idx="3"/>
            </p:cNvCxnSpPr>
            <p:nvPr/>
          </p:nvCxnSpPr>
          <p:spPr bwMode="auto">
            <a:xfrm flipH="1" flipV="1">
              <a:off x="3048000" y="4492913"/>
              <a:ext cx="465138" cy="2887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9" name="AutoShape 45"/>
            <p:cNvCxnSpPr>
              <a:cxnSpLocks noChangeShapeType="1"/>
              <a:stCxn id="22547" idx="0"/>
              <a:endCxn id="22538" idx="1"/>
            </p:cNvCxnSpPr>
            <p:nvPr/>
          </p:nvCxnSpPr>
          <p:spPr bwMode="auto">
            <a:xfrm rot="5400000" flipH="1" flipV="1">
              <a:off x="3394576" y="1994401"/>
              <a:ext cx="1059448" cy="3352800"/>
            </a:xfrm>
            <a:prstGeom prst="bentConnector2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50" name="Text Box 47"/>
            <p:cNvSpPr txBox="1">
              <a:spLocks noChangeArrowheads="1"/>
            </p:cNvSpPr>
            <p:nvPr/>
          </p:nvSpPr>
          <p:spPr bwMode="auto">
            <a:xfrm>
              <a:off x="4267200" y="3429000"/>
              <a:ext cx="4956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>
                  <a:solidFill>
                    <a:schemeClr val="accent2"/>
                  </a:solidFill>
                  <a:latin typeface="+mn-lt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22551" name="Text Box 48"/>
            <p:cNvSpPr txBox="1">
              <a:spLocks noChangeArrowheads="1"/>
            </p:cNvSpPr>
            <p:nvPr/>
          </p:nvSpPr>
          <p:spPr bwMode="auto">
            <a:xfrm>
              <a:off x="3124200" y="4191000"/>
              <a:ext cx="5341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>
                  <a:solidFill>
                    <a:schemeClr val="accent2"/>
                  </a:solidFill>
                  <a:latin typeface="+mn-lt"/>
                  <a:ea typeface="宋体" panose="02010600030101010101" pitchFamily="2" charset="-122"/>
                </a:rPr>
                <a:t>YES</a:t>
              </a:r>
            </a:p>
          </p:txBody>
        </p:sp>
      </p:grpSp>
      <p:sp>
        <p:nvSpPr>
          <p:cNvPr id="22552" name="Text Box 49"/>
          <p:cNvSpPr txBox="1">
            <a:spLocks noChangeArrowheads="1"/>
          </p:cNvSpPr>
          <p:nvPr/>
        </p:nvSpPr>
        <p:spPr bwMode="auto">
          <a:xfrm>
            <a:off x="2462163" y="6026576"/>
            <a:ext cx="2448106" cy="2975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000" i="1">
                <a:latin typeface="+mn-lt"/>
                <a:ea typeface="宋体" panose="02010600030101010101" pitchFamily="2" charset="-122"/>
              </a:rPr>
              <a:t>More details in Chapter 10.</a:t>
            </a:r>
          </a:p>
        </p:txBody>
      </p:sp>
    </p:spTree>
    <p:extLst>
      <p:ext uri="{BB962C8B-B14F-4D97-AF65-F5344CB8AC3E}">
        <p14:creationId xmlns:p14="http://schemas.microsoft.com/office/powerpoint/2010/main" val="1547529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latin typeface="+mj-ea"/>
              </a:rPr>
              <a:t>LC-3 </a:t>
            </a:r>
            <a:r>
              <a:rPr lang="zh-CN" altLang="en-US" dirty="0">
                <a:latin typeface="+mj-ea"/>
              </a:rPr>
              <a:t>内存映射输入输出完整设计实现</a:t>
            </a:r>
            <a:endParaRPr lang="en-US" altLang="zh-CN" dirty="0">
              <a:latin typeface="+mj-ea"/>
            </a:endParaRPr>
          </a:p>
        </p:txBody>
      </p:sp>
      <p:pic>
        <p:nvPicPr>
          <p:cNvPr id="23556" name="Picture 3" descr="C:\cygwin\home\gbyrd\pattFigures\Chapt08\Ch08-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72" r="35294"/>
          <a:stretch>
            <a:fillRect/>
          </a:stretch>
        </p:blipFill>
        <p:spPr bwMode="auto">
          <a:xfrm>
            <a:off x="228600" y="1447800"/>
            <a:ext cx="8345488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400155" y="5638800"/>
            <a:ext cx="6340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因为有中断使能位</a:t>
            </a:r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, 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所以状态寄存器必须要能写也要能读</a:t>
            </a:r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(KBSR/DSR)</a:t>
            </a:r>
            <a:b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</a:br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143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dirty="0" smtClean="0">
                <a:ea typeface="宋体" panose="02010600030101010101" pitchFamily="2" charset="-122"/>
              </a:rPr>
              <a:t>在没有测试</a:t>
            </a:r>
            <a:r>
              <a:rPr lang="en-US" altLang="zh-CN" dirty="0" smtClean="0">
                <a:ea typeface="宋体" panose="02010600030101010101" pitchFamily="2" charset="-122"/>
              </a:rPr>
              <a:t>DSR</a:t>
            </a:r>
            <a:r>
              <a:rPr lang="zh-CN" altLang="en-US" dirty="0" smtClean="0">
                <a:ea typeface="宋体" panose="02010600030101010101" pitchFamily="2" charset="-122"/>
              </a:rPr>
              <a:t>之前就写数据到屏幕会有什么样的风险</a:t>
            </a:r>
            <a:r>
              <a:rPr lang="zh-CN" altLang="en-US" dirty="0">
                <a:ea typeface="宋体" panose="02010600030101010101" pitchFamily="2" charset="-122"/>
              </a:rPr>
              <a:t>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dirty="0" smtClean="0">
                <a:ea typeface="宋体" panose="02010600030101010101" pitchFamily="2" charset="-122"/>
              </a:rPr>
              <a:t>在没有测试</a:t>
            </a:r>
            <a:r>
              <a:rPr lang="en-US" altLang="zh-CN" dirty="0" smtClean="0">
                <a:ea typeface="宋体" panose="02010600030101010101" pitchFamily="2" charset="-122"/>
              </a:rPr>
              <a:t>KBSR</a:t>
            </a:r>
            <a:r>
              <a:rPr lang="zh-CN" altLang="en-US" dirty="0" smtClean="0">
                <a:ea typeface="宋体" panose="02010600030101010101" pitchFamily="2" charset="-122"/>
              </a:rPr>
              <a:t>之前就从键盘读入数据会有什么样的风险</a:t>
            </a:r>
            <a:r>
              <a:rPr lang="zh-CN" altLang="en-US" dirty="0">
                <a:ea typeface="宋体" panose="02010600030101010101" pitchFamily="2" charset="-122"/>
              </a:rPr>
              <a:t>？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dirty="0" smtClean="0">
                <a:ea typeface="宋体" panose="02010600030101010101" pitchFamily="2" charset="-122"/>
              </a:rPr>
              <a:t>假如显示器是一个同步设备会怎么样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ea typeface="宋体" panose="02010600030101010101" pitchFamily="2" charset="-122"/>
              </a:rPr>
              <a:t>假定我们知道写一个字符大概需要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毫秒的时间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我们能避免轮询吗</a:t>
            </a:r>
            <a:r>
              <a:rPr lang="zh-CN" altLang="en-US" dirty="0">
                <a:ea typeface="宋体" panose="02010600030101010101" pitchFamily="2" charset="-122"/>
              </a:rPr>
              <a:t>？</a:t>
            </a:r>
            <a:r>
              <a:rPr lang="zh-CN" altLang="en-US" dirty="0" smtClean="0">
                <a:ea typeface="宋体" panose="02010600030101010101" pitchFamily="2" charset="-122"/>
              </a:rPr>
              <a:t>怎么样避免</a:t>
            </a:r>
            <a:r>
              <a:rPr lang="zh-CN" altLang="en-US" dirty="0">
                <a:ea typeface="宋体" panose="02010600030101010101" pitchFamily="2" charset="-122"/>
              </a:rPr>
              <a:t>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利弊又是什么</a:t>
            </a:r>
            <a:r>
              <a:rPr lang="zh-CN" altLang="en-US" dirty="0">
                <a:ea typeface="宋体" panose="02010600030101010101" pitchFamily="2" charset="-122"/>
              </a:rPr>
              <a:t>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dirty="0" smtClean="0">
                <a:ea typeface="宋体" panose="02010600030101010101" pitchFamily="2" charset="-122"/>
              </a:rPr>
              <a:t>你认为轮询对其他形式的设备来说是一个好的方式吗，</a:t>
            </a:r>
            <a:r>
              <a:rPr lang="zh-CN" altLang="en-US" dirty="0" smtClean="0">
                <a:ea typeface="宋体" panose="02010600030101010101" pitchFamily="2" charset="-122"/>
              </a:rPr>
              <a:t>比如</a:t>
            </a:r>
            <a:r>
              <a:rPr lang="en-US" altLang="zh-CN" dirty="0" smtClean="0">
                <a:ea typeface="宋体" panose="02010600030101010101" pitchFamily="2" charset="-122"/>
              </a:rPr>
              <a:t>U</a:t>
            </a:r>
            <a:r>
              <a:rPr lang="zh-CN" altLang="en-US" dirty="0" smtClean="0">
                <a:ea typeface="宋体" panose="02010600030101010101" pitchFamily="2" charset="-122"/>
              </a:rPr>
              <a:t>盘</a:t>
            </a:r>
            <a:r>
              <a:rPr lang="zh-CN" altLang="en-US" dirty="0" smtClean="0">
                <a:ea typeface="宋体" panose="02010600030101010101" pitchFamily="2" charset="-122"/>
              </a:rPr>
              <a:t>和网络接口</a:t>
            </a:r>
            <a:r>
              <a:rPr lang="zh-CN" altLang="en-US" dirty="0">
                <a:ea typeface="宋体" panose="02010600030101010101" pitchFamily="2" charset="-122"/>
              </a:rPr>
              <a:t>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dirty="0" smtClean="0">
                <a:ea typeface="宋体" panose="02010600030101010101" pitchFamily="2" charset="-122"/>
              </a:rPr>
              <a:t>用</a:t>
            </a:r>
            <a:r>
              <a:rPr lang="en-US" altLang="zh-CN" dirty="0" smtClean="0">
                <a:ea typeface="宋体" panose="02010600030101010101" pitchFamily="2" charset="-122"/>
              </a:rPr>
              <a:t>LDI/STI </a:t>
            </a:r>
            <a:r>
              <a:rPr lang="zh-CN" altLang="en-US" dirty="0" smtClean="0">
                <a:ea typeface="宋体" panose="02010600030101010101" pitchFamily="2" charset="-122"/>
              </a:rPr>
              <a:t>来访问设备寄存器的优点是什么</a:t>
            </a:r>
            <a:r>
              <a:rPr lang="zh-CN" altLang="en-US" dirty="0">
                <a:ea typeface="宋体" panose="02010600030101010101" pitchFamily="2" charset="-122"/>
              </a:rPr>
              <a:t>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课堂讨论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690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zh-CN" dirty="0" smtClean="0">
                <a:ea typeface="宋体" panose="02010600030101010101" pitchFamily="2" charset="-122"/>
              </a:rPr>
              <a:t>I/O</a:t>
            </a:r>
            <a:r>
              <a:rPr lang="zh-CN" altLang="en-US" dirty="0" smtClean="0">
                <a:ea typeface="宋体" panose="02010600030101010101" pitchFamily="2" charset="-122"/>
              </a:rPr>
              <a:t>设备种类按以下特征分为几类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sz="2400" dirty="0" smtClean="0">
                <a:solidFill>
                  <a:srgbClr val="CE0000"/>
                </a:solidFill>
                <a:ea typeface="宋体" panose="02010600030101010101" pitchFamily="2" charset="-122"/>
              </a:rPr>
              <a:t>功能</a:t>
            </a:r>
            <a:r>
              <a:rPr lang="en-US" altLang="zh-CN" sz="2400" dirty="0" smtClean="0">
                <a:solidFill>
                  <a:srgbClr val="CE0000"/>
                </a:solidFill>
                <a:ea typeface="宋体" panose="02010600030101010101" pitchFamily="2" charset="-122"/>
              </a:rPr>
              <a:t>: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ea typeface="宋体" panose="02010600030101010101" pitchFamily="2" charset="-122"/>
              </a:rPr>
              <a:t>输入</a:t>
            </a:r>
            <a:r>
              <a:rPr lang="en-US" altLang="zh-CN" sz="2400" dirty="0" smtClean="0">
                <a:ea typeface="宋体" panose="02010600030101010101" pitchFamily="2" charset="-122"/>
              </a:rPr>
              <a:t>, </a:t>
            </a:r>
            <a:r>
              <a:rPr lang="zh-CN" altLang="en-US" sz="2400" dirty="0" smtClean="0">
                <a:ea typeface="宋体" panose="02010600030101010101" pitchFamily="2" charset="-122"/>
              </a:rPr>
              <a:t>输出</a:t>
            </a:r>
            <a:r>
              <a:rPr lang="en-US" altLang="zh-CN" sz="2400" dirty="0" smtClean="0">
                <a:ea typeface="宋体" panose="02010600030101010101" pitchFamily="2" charset="-122"/>
              </a:rPr>
              <a:t>, </a:t>
            </a:r>
            <a:r>
              <a:rPr lang="zh-CN" altLang="en-US" sz="2400" dirty="0" smtClean="0">
                <a:ea typeface="宋体" panose="02010600030101010101" pitchFamily="2" charset="-122"/>
              </a:rPr>
              <a:t>存储设备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sz="2400" dirty="0" smtClean="0">
                <a:ea typeface="宋体" panose="02010600030101010101" pitchFamily="2" charset="-122"/>
              </a:rPr>
              <a:t>输入</a:t>
            </a:r>
            <a:r>
              <a:rPr lang="en-US" altLang="zh-CN" sz="2400" dirty="0" smtClean="0">
                <a:ea typeface="宋体" panose="02010600030101010101" pitchFamily="2" charset="-122"/>
              </a:rPr>
              <a:t>: </a:t>
            </a:r>
            <a:r>
              <a:rPr lang="zh-CN" altLang="en-US" sz="2400" dirty="0" smtClean="0">
                <a:ea typeface="宋体" panose="02010600030101010101" pitchFamily="2" charset="-122"/>
              </a:rPr>
              <a:t>键盘</a:t>
            </a:r>
            <a:r>
              <a:rPr lang="en-US" altLang="zh-CN" sz="2400" dirty="0" smtClean="0">
                <a:ea typeface="宋体" panose="02010600030101010101" pitchFamily="2" charset="-122"/>
              </a:rPr>
              <a:t>, </a:t>
            </a:r>
            <a:r>
              <a:rPr lang="zh-CN" altLang="en-US" sz="2400" dirty="0" smtClean="0">
                <a:ea typeface="宋体" panose="02010600030101010101" pitchFamily="2" charset="-122"/>
              </a:rPr>
              <a:t>运动检测器</a:t>
            </a:r>
            <a:r>
              <a:rPr lang="en-US" altLang="zh-CN" sz="2400" dirty="0" smtClean="0">
                <a:ea typeface="宋体" panose="02010600030101010101" pitchFamily="2" charset="-122"/>
              </a:rPr>
              <a:t>,</a:t>
            </a:r>
            <a:r>
              <a:rPr lang="zh-CN" altLang="en-US" sz="2400" dirty="0" smtClean="0">
                <a:ea typeface="宋体" panose="02010600030101010101" pitchFamily="2" charset="-122"/>
              </a:rPr>
              <a:t>网络接口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sz="2400" dirty="0" smtClean="0">
                <a:ea typeface="宋体" panose="02010600030101010101" pitchFamily="2" charset="-122"/>
              </a:rPr>
              <a:t>输出</a:t>
            </a:r>
            <a:r>
              <a:rPr lang="en-US" altLang="zh-CN" sz="2400" dirty="0" smtClean="0">
                <a:ea typeface="宋体" panose="02010600030101010101" pitchFamily="2" charset="-122"/>
              </a:rPr>
              <a:t>: </a:t>
            </a:r>
            <a:r>
              <a:rPr lang="zh-CN" altLang="en-US" sz="2400" dirty="0" smtClean="0">
                <a:ea typeface="宋体" panose="02010600030101010101" pitchFamily="2" charset="-122"/>
              </a:rPr>
              <a:t>显示器</a:t>
            </a:r>
            <a:r>
              <a:rPr lang="en-US" altLang="zh-CN" sz="2400" dirty="0" smtClean="0">
                <a:ea typeface="宋体" panose="02010600030101010101" pitchFamily="2" charset="-122"/>
              </a:rPr>
              <a:t>, </a:t>
            </a:r>
            <a:r>
              <a:rPr lang="zh-CN" altLang="en-US" sz="2400" dirty="0" smtClean="0">
                <a:ea typeface="宋体" panose="02010600030101010101" pitchFamily="2" charset="-122"/>
              </a:rPr>
              <a:t>打印机</a:t>
            </a:r>
            <a:r>
              <a:rPr lang="en-US" altLang="zh-CN" sz="2400" dirty="0" smtClean="0">
                <a:ea typeface="宋体" panose="02010600030101010101" pitchFamily="2" charset="-122"/>
              </a:rPr>
              <a:t>, </a:t>
            </a:r>
            <a:r>
              <a:rPr lang="zh-CN" altLang="en-US" sz="2400" dirty="0" smtClean="0">
                <a:ea typeface="宋体" panose="02010600030101010101" pitchFamily="2" charset="-122"/>
              </a:rPr>
              <a:t>网络接口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sz="2400" dirty="0" smtClean="0">
                <a:ea typeface="宋体" panose="02010600030101010101" pitchFamily="2" charset="-122"/>
              </a:rPr>
              <a:t>存储</a:t>
            </a:r>
            <a:r>
              <a:rPr lang="en-US" altLang="zh-CN" sz="2400" dirty="0" smtClean="0"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ea typeface="宋体" panose="02010600030101010101" pitchFamily="2" charset="-122"/>
              </a:rPr>
              <a:t>硬</a:t>
            </a:r>
            <a:r>
              <a:rPr lang="zh-CN" altLang="en-US" sz="2400" dirty="0" smtClean="0">
                <a:ea typeface="宋体" panose="02010600030101010101" pitchFamily="2" charset="-122"/>
              </a:rPr>
              <a:t>盘</a:t>
            </a:r>
            <a:r>
              <a:rPr lang="en-US" altLang="zh-CN" sz="2400" dirty="0" smtClean="0">
                <a:ea typeface="宋体" panose="02010600030101010101" pitchFamily="2" charset="-122"/>
              </a:rPr>
              <a:t>, </a:t>
            </a:r>
            <a:r>
              <a:rPr lang="zh-CN" altLang="en-US" sz="2400" dirty="0" smtClean="0">
                <a:ea typeface="宋体" panose="02010600030101010101" pitchFamily="2" charset="-122"/>
              </a:rPr>
              <a:t>光盘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 smtClean="0">
                <a:solidFill>
                  <a:srgbClr val="CE0000"/>
                </a:solidFill>
                <a:ea typeface="宋体" panose="02010600030101010101" pitchFamily="2" charset="-122"/>
              </a:rPr>
              <a:t>速率</a:t>
            </a:r>
            <a:r>
              <a:rPr lang="en-US" altLang="zh-CN" sz="2400" dirty="0" smtClean="0">
                <a:solidFill>
                  <a:srgbClr val="CE0000"/>
                </a:solidFill>
                <a:ea typeface="宋体" panose="02010600030101010101" pitchFamily="2" charset="-122"/>
              </a:rPr>
              <a:t>: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ea typeface="宋体" panose="02010600030101010101" pitchFamily="2" charset="-122"/>
              </a:rPr>
              <a:t>数据能传输的多快</a:t>
            </a:r>
            <a:r>
              <a:rPr lang="en-US" altLang="zh-CN" sz="2400" dirty="0" smtClean="0">
                <a:ea typeface="宋体" panose="02010600030101010101" pitchFamily="2" charset="-122"/>
              </a:rPr>
              <a:t>?</a:t>
            </a:r>
          </a:p>
          <a:p>
            <a:pPr lvl="2"/>
            <a:r>
              <a:rPr lang="zh-CN" altLang="en-US" sz="2400" dirty="0" smtClean="0">
                <a:ea typeface="宋体" panose="02010600030101010101" pitchFamily="2" charset="-122"/>
              </a:rPr>
              <a:t>键盘</a:t>
            </a:r>
            <a:r>
              <a:rPr lang="en-US" altLang="zh-CN" sz="2400" dirty="0" smtClean="0">
                <a:ea typeface="宋体" panose="02010600030101010101" pitchFamily="2" charset="-122"/>
              </a:rPr>
              <a:t>: 100 bytes/sec</a:t>
            </a:r>
          </a:p>
          <a:p>
            <a:pPr lvl="2"/>
            <a:r>
              <a:rPr lang="zh-CN" altLang="en-US" sz="2400" dirty="0" smtClean="0">
                <a:ea typeface="宋体" panose="02010600030101010101" pitchFamily="2" charset="-122"/>
              </a:rPr>
              <a:t>网络</a:t>
            </a:r>
            <a:r>
              <a:rPr lang="en-US" altLang="zh-CN" sz="2400" dirty="0" smtClean="0">
                <a:ea typeface="宋体" panose="02010600030101010101" pitchFamily="2" charset="-122"/>
              </a:rPr>
              <a:t>: 1 Mb/s - 1 Gb/s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输入</a:t>
            </a:r>
            <a:r>
              <a:rPr lang="en-US" altLang="zh-CN" dirty="0" smtClean="0">
                <a:latin typeface="+mj-ea"/>
              </a:rPr>
              <a:t>/</a:t>
            </a:r>
            <a:r>
              <a:rPr lang="zh-CN" altLang="en-US" dirty="0" smtClean="0">
                <a:latin typeface="+mj-ea"/>
              </a:rPr>
              <a:t>输出</a:t>
            </a:r>
            <a:r>
              <a:rPr lang="en-US" altLang="zh-CN" dirty="0" smtClean="0">
                <a:latin typeface="+mj-ea"/>
              </a:rPr>
              <a:t>: </a:t>
            </a:r>
            <a:r>
              <a:rPr lang="zh-CN" altLang="en-US" dirty="0" smtClean="0">
                <a:latin typeface="+mj-ea"/>
              </a:rPr>
              <a:t>什么是</a:t>
            </a:r>
            <a:r>
              <a:rPr lang="en-US" altLang="zh-CN" dirty="0">
                <a:ea typeface="宋体" panose="02010600030101010101" pitchFamily="2" charset="-122"/>
              </a:rPr>
              <a:t>I/O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35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921298"/>
            <a:ext cx="8229600" cy="3604046"/>
          </a:xfrm>
        </p:spPr>
        <p:txBody>
          <a:bodyPr/>
          <a:lstStyle/>
          <a:p>
            <a:r>
              <a:rPr lang="zh-CN" altLang="en-US" dirty="0"/>
              <a:t>控制</a:t>
            </a:r>
            <a:r>
              <a:rPr lang="en-US" altLang="zh-CN" dirty="0"/>
              <a:t>/</a:t>
            </a:r>
            <a:r>
              <a:rPr lang="zh-CN" altLang="en-US" dirty="0"/>
              <a:t>状态寄存器</a:t>
            </a:r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告诉设备做什么</a:t>
            </a:r>
            <a:r>
              <a:rPr lang="en-US" altLang="zh-CN" dirty="0"/>
              <a:t>-- </a:t>
            </a:r>
            <a:r>
              <a:rPr lang="zh-CN" altLang="en-US" dirty="0"/>
              <a:t>写控制寄存器</a:t>
            </a:r>
          </a:p>
          <a:p>
            <a:pPr lvl="1"/>
            <a:r>
              <a:rPr lang="en-US" altLang="zh-CN" dirty="0"/>
              <a:t>CPU </a:t>
            </a:r>
            <a:r>
              <a:rPr lang="zh-CN" altLang="en-US" dirty="0"/>
              <a:t>检查任务是否已经完成 </a:t>
            </a:r>
            <a:r>
              <a:rPr lang="en-US" altLang="zh-CN" dirty="0"/>
              <a:t>– </a:t>
            </a:r>
            <a:r>
              <a:rPr lang="zh-CN" altLang="en-US" dirty="0"/>
              <a:t>读状态寄存器</a:t>
            </a:r>
          </a:p>
          <a:p>
            <a:r>
              <a:rPr lang="zh-CN" altLang="en-US" dirty="0"/>
              <a:t>数据寄存器</a:t>
            </a:r>
          </a:p>
          <a:p>
            <a:pPr lvl="1"/>
            <a:r>
              <a:rPr lang="en-US" altLang="zh-CN" dirty="0"/>
              <a:t>CPU </a:t>
            </a:r>
            <a:r>
              <a:rPr lang="zh-CN" altLang="en-US" dirty="0"/>
              <a:t>通过数据寄存器从设备读</a:t>
            </a:r>
            <a:r>
              <a:rPr lang="en-US" altLang="zh-CN" dirty="0"/>
              <a:t>/</a:t>
            </a:r>
            <a:r>
              <a:rPr lang="zh-CN" altLang="en-US" dirty="0"/>
              <a:t>写数据</a:t>
            </a:r>
          </a:p>
          <a:p>
            <a:r>
              <a:rPr lang="zh-CN" altLang="en-US" dirty="0"/>
              <a:t>功能电路</a:t>
            </a:r>
          </a:p>
          <a:p>
            <a:pPr lvl="1"/>
            <a:r>
              <a:rPr lang="zh-CN" altLang="en-US" dirty="0"/>
              <a:t>执行实际操作</a:t>
            </a:r>
          </a:p>
          <a:p>
            <a:pPr lvl="1"/>
            <a:r>
              <a:rPr lang="zh-CN" altLang="en-US" dirty="0"/>
              <a:t>输出像素到屏幕</a:t>
            </a:r>
            <a:r>
              <a:rPr lang="en-US" altLang="zh-CN" dirty="0"/>
              <a:t>, </a:t>
            </a:r>
            <a:r>
              <a:rPr lang="zh-CN" altLang="en-US" dirty="0"/>
              <a:t>比特流入</a:t>
            </a:r>
            <a:r>
              <a:rPr lang="en-US" altLang="zh-CN" dirty="0"/>
              <a:t>/</a:t>
            </a:r>
            <a:r>
              <a:rPr lang="zh-CN" altLang="en-US" dirty="0"/>
              <a:t>出 软盘</a:t>
            </a:r>
            <a:r>
              <a:rPr lang="en-US" altLang="zh-CN" dirty="0"/>
              <a:t>, </a:t>
            </a:r>
            <a:r>
              <a:rPr lang="zh-CN" altLang="en-US" dirty="0"/>
              <a:t>来自键盘的字符流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  <a:r>
              <a:rPr lang="zh-CN" altLang="en-US" dirty="0" smtClean="0"/>
              <a:t>控制器</a:t>
            </a:r>
            <a:r>
              <a:rPr lang="zh-CN" altLang="en-US" dirty="0"/>
              <a:t>：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>CPU</a:t>
            </a:r>
            <a:r>
              <a:rPr lang="zh-CN" altLang="en-US" dirty="0"/>
              <a:t>内部</a:t>
            </a:r>
            <a:r>
              <a:rPr lang="zh-CN" altLang="en-US" dirty="0" smtClean="0"/>
              <a:t>总线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01638" y="1341438"/>
            <a:ext cx="8270875" cy="1447800"/>
            <a:chOff x="401638" y="1341438"/>
            <a:chExt cx="8270875" cy="14478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154238" y="1341438"/>
              <a:ext cx="4572000" cy="14478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zh-CN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787900" y="1341438"/>
              <a:ext cx="19383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zh-CN" altLang="en-US" sz="1800" b="1">
                  <a:latin typeface="Arial" panose="020B0604020202020204" pitchFamily="34" charset="0"/>
                  <a:ea typeface="宋体" panose="02010600030101010101" pitchFamily="2" charset="-122"/>
                </a:rPr>
                <a:t>输入</a:t>
              </a: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zh-CN" altLang="en-US" sz="1800" b="1">
                  <a:latin typeface="Arial" panose="020B0604020202020204" pitchFamily="34" charset="0"/>
                  <a:ea typeface="宋体" panose="02010600030101010101" pitchFamily="2" charset="-122"/>
                </a:rPr>
                <a:t>输出控制器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306638" y="1493838"/>
              <a:ext cx="1828800" cy="6461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800" b="1">
                  <a:latin typeface="Arial" panose="020B0604020202020204" pitchFamily="34" charset="0"/>
                  <a:ea typeface="宋体" panose="02010600030101010101" pitchFamily="2" charset="-122"/>
                </a:rPr>
                <a:t>控制</a:t>
              </a: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zh-CN" altLang="en-US" sz="1800" b="1">
                  <a:latin typeface="Arial" panose="020B0604020202020204" pitchFamily="34" charset="0"/>
                  <a:ea typeface="宋体" panose="02010600030101010101" pitchFamily="2" charset="-122"/>
                </a:rPr>
                <a:t>状态寄存器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306638" y="2179638"/>
              <a:ext cx="1828800" cy="3794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800" b="1">
                  <a:latin typeface="Arial" panose="020B0604020202020204" pitchFamily="34" charset="0"/>
                  <a:ea typeface="宋体" panose="02010600030101010101" pitchFamily="2" charset="-122"/>
                </a:rPr>
                <a:t>数据寄存器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821238" y="1951038"/>
              <a:ext cx="1676400" cy="609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zh-CN" altLang="en-US" sz="1800" b="1">
                  <a:latin typeface="Arial" panose="020B0604020202020204" pitchFamily="34" charset="0"/>
                  <a:ea typeface="宋体" panose="02010600030101010101" pitchFamily="2" charset="-122"/>
                </a:rPr>
                <a:t>功能电路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6497638" y="2255838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468438" y="1722438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4135438" y="2332038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4135438" y="1722438"/>
              <a:ext cx="6858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401638" y="1798638"/>
              <a:ext cx="935037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 sz="2800" b="1">
                  <a:latin typeface="Arial" panose="020B0604020202020204" pitchFamily="34" charset="0"/>
                  <a:ea typeface="宋体" panose="02010600030101010101" pitchFamily="2" charset="-122"/>
                </a:rPr>
                <a:t>CPU</a:t>
              </a: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6948488" y="2349500"/>
              <a:ext cx="17240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zh-CN" altLang="en-US" sz="2000" i="1">
                  <a:latin typeface="Arial" panose="020B0604020202020204" pitchFamily="34" charset="0"/>
                  <a:ea typeface="宋体" panose="02010600030101010101" pitchFamily="2" charset="-122"/>
                </a:rPr>
                <a:t>显示、键盘</a:t>
              </a:r>
              <a:r>
                <a:rPr lang="en-US" altLang="zh-CN" sz="2000" i="1"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479550" y="2362200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8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dirty="0" smtClean="0">
                <a:ea typeface="宋体" panose="02010600030101010101" pitchFamily="2" charset="-122"/>
              </a:rPr>
              <a:t>怎么访问设备内部寄存器</a:t>
            </a:r>
            <a:r>
              <a:rPr lang="zh-CN" altLang="en-US" dirty="0">
                <a:ea typeface="宋体" panose="02010600030101010101" pitchFamily="2" charset="-122"/>
              </a:rPr>
              <a:t>？</a:t>
            </a:r>
            <a:r>
              <a:rPr lang="zh-CN" altLang="en-US" dirty="0" smtClean="0">
                <a:ea typeface="宋体" panose="02010600030101010101" pitchFamily="2" charset="-122"/>
              </a:rPr>
              <a:t>两种编址方式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内存</a:t>
            </a:r>
            <a:r>
              <a:rPr lang="en-US" altLang="zh-CN" dirty="0" smtClean="0">
                <a:solidFill>
                  <a:srgbClr val="009900"/>
                </a:solidFill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映射</a:t>
            </a:r>
            <a:r>
              <a:rPr lang="en-US" altLang="zh-CN" dirty="0" smtClean="0">
                <a:solidFill>
                  <a:srgbClr val="009900"/>
                </a:solidFill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寄存器作为内存的一部分</a:t>
            </a:r>
            <a:r>
              <a:rPr lang="en-US" altLang="zh-CN" dirty="0" smtClean="0">
                <a:solidFill>
                  <a:srgbClr val="009900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 smtClean="0">
                <a:ea typeface="宋体" panose="02010600030101010101" pitchFamily="2" charset="-122"/>
              </a:rPr>
              <a:t> vs.</a:t>
            </a:r>
          </a:p>
          <a:p>
            <a:pPr lvl="1"/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专用</a:t>
            </a:r>
            <a:r>
              <a:rPr lang="en-US" altLang="zh-CN" dirty="0" smtClean="0">
                <a:solidFill>
                  <a:srgbClr val="009900"/>
                </a:solidFill>
                <a:ea typeface="宋体" panose="02010600030101010101" pitchFamily="2" charset="-122"/>
              </a:rPr>
              <a:t>IO</a:t>
            </a:r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指令</a:t>
            </a:r>
            <a:r>
              <a:rPr lang="en-US" altLang="zh-CN" dirty="0" smtClean="0">
                <a:solidFill>
                  <a:srgbClr val="009900"/>
                </a:solidFill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寄存器具有独立地址空间，可和内存重叠</a:t>
            </a:r>
            <a:r>
              <a:rPr lang="en-US" altLang="zh-CN" dirty="0" smtClean="0">
                <a:solidFill>
                  <a:srgbClr val="009900"/>
                </a:solidFill>
                <a:ea typeface="宋体" panose="02010600030101010101" pitchFamily="2" charset="-122"/>
              </a:rPr>
              <a:t>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dirty="0" smtClean="0">
                <a:ea typeface="宋体" panose="02010600030101010101" pitchFamily="2" charset="-122"/>
              </a:rPr>
              <a:t>快速处理器和慢速的外部设备之间传输的时序是怎么控制的</a:t>
            </a:r>
            <a:r>
              <a:rPr lang="en-US" altLang="zh-CN" dirty="0" smtClean="0">
                <a:ea typeface="宋体" panose="02010600030101010101" pitchFamily="2" charset="-122"/>
              </a:rPr>
              <a:t>?</a:t>
            </a:r>
          </a:p>
          <a:p>
            <a:pPr lvl="1"/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异步</a:t>
            </a:r>
            <a:r>
              <a:rPr lang="en-US" altLang="zh-CN" dirty="0" smtClean="0">
                <a:ea typeface="宋体" panose="02010600030101010101" pitchFamily="2" charset="-122"/>
              </a:rPr>
              <a:t> I/O  vs. </a:t>
            </a:r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同步 </a:t>
            </a:r>
            <a:r>
              <a:rPr lang="en-US" altLang="zh-CN" dirty="0" smtClean="0">
                <a:solidFill>
                  <a:srgbClr val="009900"/>
                </a:solidFill>
                <a:ea typeface="宋体" panose="02010600030101010101" pitchFamily="2" charset="-122"/>
              </a:rPr>
              <a:t>I/O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dirty="0" smtClean="0">
                <a:ea typeface="宋体" panose="02010600030101010101" pitchFamily="2" charset="-122"/>
              </a:rPr>
              <a:t>谁控制传输</a:t>
            </a:r>
            <a:r>
              <a:rPr lang="en-US" altLang="zh-CN" dirty="0" smtClean="0">
                <a:ea typeface="宋体" panose="02010600030101010101" pitchFamily="2" charset="-122"/>
              </a:rPr>
              <a:t>?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CPU (</a:t>
            </a:r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轮询</a:t>
            </a:r>
            <a:r>
              <a:rPr lang="en-US" altLang="zh-CN" dirty="0" smtClean="0">
                <a:ea typeface="宋体" panose="02010600030101010101" pitchFamily="2" charset="-122"/>
              </a:rPr>
              <a:t>) vs. </a:t>
            </a:r>
            <a:r>
              <a:rPr lang="zh-CN" altLang="en-US" dirty="0" smtClean="0">
                <a:ea typeface="宋体" panose="02010600030101010101" pitchFamily="2" charset="-122"/>
              </a:rPr>
              <a:t>设备</a:t>
            </a:r>
            <a:r>
              <a:rPr lang="en-US" altLang="zh-CN" dirty="0" smtClean="0">
                <a:ea typeface="宋体" panose="02010600030101010101" pitchFamily="2" charset="-122"/>
              </a:rPr>
              <a:t> (</a:t>
            </a:r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中断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编程接口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997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9" descr="C:\Documents and Settings\Greg Byrd\My Documents\ece206\mh-slides\ch08\ch08-mapp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4589463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zh-CN" altLang="en-US" dirty="0" smtClean="0">
                <a:solidFill>
                  <a:srgbClr val="CE0000"/>
                </a:solidFill>
                <a:ea typeface="宋体" charset="-122"/>
              </a:rPr>
              <a:t>   内存映射：从内存中保留一段空间给外部设备用</a:t>
            </a:r>
            <a:r>
              <a:rPr lang="en-US" altLang="zh-CN" dirty="0" smtClean="0">
                <a:solidFill>
                  <a:srgbClr val="CE0000"/>
                </a:solidFill>
                <a:ea typeface="宋体" charset="-122"/>
              </a:rPr>
              <a:t>)</a:t>
            </a:r>
            <a:endParaRPr lang="en-US" altLang="zh-CN" dirty="0" smtClean="0">
              <a:ea typeface="宋体" charset="-122"/>
            </a:endParaRPr>
          </a:p>
          <a:p>
            <a:pPr lvl="1">
              <a:defRPr/>
            </a:pPr>
            <a:r>
              <a:rPr lang="zh-CN" altLang="en-US" dirty="0" smtClean="0">
                <a:ea typeface="宋体" charset="-122"/>
              </a:rPr>
              <a:t>给每一个设备寄存器分配内存地址</a:t>
            </a:r>
            <a:endParaRPr lang="en-US" altLang="zh-CN" dirty="0" smtClean="0">
              <a:ea typeface="宋体" charset="-122"/>
            </a:endParaRPr>
          </a:p>
          <a:p>
            <a:pPr lvl="1">
              <a:defRPr/>
            </a:pPr>
            <a:r>
              <a:rPr lang="zh-CN" altLang="en-US" dirty="0" smtClean="0">
                <a:ea typeface="宋体" charset="-122"/>
              </a:rPr>
              <a:t>使用和访问内存相同的指令</a:t>
            </a:r>
            <a:r>
              <a:rPr lang="en-US" altLang="zh-CN" dirty="0" smtClean="0">
                <a:ea typeface="宋体" charset="-122"/>
              </a:rPr>
              <a:t>(Load/Store)</a:t>
            </a:r>
            <a:r>
              <a:rPr lang="zh-CN" altLang="en-US" dirty="0" smtClean="0">
                <a:ea typeface="宋体" charset="-122"/>
              </a:rPr>
              <a:t>访问设备寄存器</a:t>
            </a:r>
            <a:endParaRPr lang="en-US" altLang="zh-CN" dirty="0" smtClean="0">
              <a:ea typeface="宋体" charset="-122"/>
            </a:endParaRPr>
          </a:p>
          <a:p>
            <a:pPr lvl="1">
              <a:buFontTx/>
              <a:buNone/>
              <a:defRPr/>
            </a:pPr>
            <a:r>
              <a:rPr lang="zh-CN" altLang="en-US" dirty="0" smtClean="0">
                <a:ea typeface="宋体" charset="-122"/>
              </a:rPr>
              <a:t>   访问速度比访问内存慢</a:t>
            </a:r>
            <a:endParaRPr lang="en-US" altLang="zh-CN" dirty="0" smtClean="0">
              <a:ea typeface="宋体" charset="-122"/>
            </a:endParaRPr>
          </a:p>
          <a:p>
            <a:pPr lvl="1">
              <a:buFontTx/>
              <a:buNone/>
              <a:defRPr/>
            </a:pP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endParaRPr lang="en-US" altLang="zh-CN" dirty="0" smtClean="0">
              <a:ea typeface="宋体" charset="-122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700" dirty="0"/>
              <a:t>编址方式：内存映射</a:t>
            </a:r>
            <a:endParaRPr lang="en-US" altLang="zh-CN" sz="3700" dirty="0"/>
          </a:p>
        </p:txBody>
      </p:sp>
    </p:spTree>
    <p:extLst>
      <p:ext uri="{BB962C8B-B14F-4D97-AF65-F5344CB8AC3E}">
        <p14:creationId xmlns:p14="http://schemas.microsoft.com/office/powerpoint/2010/main" val="30376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 smtClean="0">
                <a:solidFill>
                  <a:srgbClr val="CE0000"/>
                </a:solidFill>
                <a:ea typeface="宋体" charset="-122"/>
                <a:cs typeface="+mn-cs"/>
              </a:rPr>
              <a:t>专用指令</a:t>
            </a:r>
            <a:r>
              <a:rPr lang="en-US" altLang="zh-CN" sz="2800" dirty="0" smtClean="0">
                <a:solidFill>
                  <a:srgbClr val="CE0000"/>
                </a:solidFill>
                <a:ea typeface="宋体" charset="-122"/>
                <a:cs typeface="+mn-cs"/>
              </a:rPr>
              <a:t>:</a:t>
            </a:r>
            <a:r>
              <a:rPr lang="zh-CN" altLang="en-US" sz="2800" dirty="0" smtClean="0">
                <a:solidFill>
                  <a:srgbClr val="CE0000"/>
                </a:solidFill>
                <a:ea typeface="宋体" charset="-122"/>
                <a:cs typeface="+mn-cs"/>
              </a:rPr>
              <a:t>为访问外部设备设计专用的指令</a:t>
            </a:r>
            <a:endParaRPr lang="en-US" altLang="zh-CN" sz="2800" dirty="0" smtClean="0">
              <a:solidFill>
                <a:srgbClr val="CE0000"/>
              </a:solidFill>
              <a:ea typeface="宋体" charset="-122"/>
              <a:cs typeface="+mn-cs"/>
            </a:endParaRPr>
          </a:p>
          <a:p>
            <a:pPr lvl="1">
              <a:defRPr/>
            </a:pPr>
            <a:r>
              <a:rPr lang="zh-CN" altLang="en-US" sz="2400" dirty="0" smtClean="0">
                <a:solidFill>
                  <a:srgbClr val="CE0000"/>
                </a:solidFill>
                <a:ea typeface="宋体" charset="-122"/>
                <a:cs typeface="+mn-cs"/>
              </a:rPr>
              <a:t> </a:t>
            </a:r>
            <a:r>
              <a:rPr lang="en-US" altLang="zh-CN" sz="2400" dirty="0" smtClean="0">
                <a:solidFill>
                  <a:srgbClr val="CE0000"/>
                </a:solidFill>
                <a:ea typeface="宋体" charset="-122"/>
                <a:cs typeface="+mn-cs"/>
              </a:rPr>
              <a:t>(</a:t>
            </a:r>
            <a:r>
              <a:rPr lang="zh-CN" altLang="en-US" sz="2400" dirty="0" smtClean="0">
                <a:solidFill>
                  <a:srgbClr val="CE0000"/>
                </a:solidFill>
                <a:ea typeface="宋体" charset="-122"/>
                <a:cs typeface="+mn-cs"/>
              </a:rPr>
              <a:t>如</a:t>
            </a:r>
            <a:r>
              <a:rPr lang="en-US" altLang="zh-CN" sz="2400" dirty="0" smtClean="0">
                <a:solidFill>
                  <a:srgbClr val="CE0000"/>
                </a:solidFill>
                <a:ea typeface="宋体" charset="-122"/>
                <a:cs typeface="+mn-cs"/>
              </a:rPr>
              <a:t>:X86 </a:t>
            </a:r>
            <a:r>
              <a:rPr lang="zh-CN" altLang="en-US" sz="2400" dirty="0" smtClean="0">
                <a:solidFill>
                  <a:srgbClr val="CE0000"/>
                </a:solidFill>
                <a:ea typeface="宋体" charset="-122"/>
                <a:cs typeface="+mn-cs"/>
              </a:rPr>
              <a:t>的</a:t>
            </a:r>
            <a:r>
              <a:rPr lang="en-US" altLang="zh-CN" sz="2400" dirty="0" smtClean="0">
                <a:solidFill>
                  <a:srgbClr val="CE0000"/>
                </a:solidFill>
                <a:ea typeface="宋体" charset="-122"/>
                <a:cs typeface="+mn-cs"/>
              </a:rPr>
              <a:t>IN/OUT)</a:t>
            </a:r>
          </a:p>
          <a:p>
            <a:pPr lvl="1">
              <a:defRPr/>
            </a:pPr>
            <a:r>
              <a:rPr lang="zh-CN" altLang="en-US" dirty="0" smtClean="0">
                <a:ea typeface="宋体" charset="-122"/>
              </a:rPr>
              <a:t>为访问外部设备设计专用的指令和操作码 </a:t>
            </a:r>
            <a:r>
              <a:rPr lang="en-US" altLang="zh-CN" dirty="0" smtClean="0">
                <a:ea typeface="宋体" charset="-122"/>
              </a:rPr>
              <a:t>(X86 IN/OUT)</a:t>
            </a:r>
          </a:p>
          <a:p>
            <a:pPr lvl="1">
              <a:defRPr/>
            </a:pPr>
            <a:r>
              <a:rPr lang="zh-CN" altLang="en-US" dirty="0" smtClean="0">
                <a:ea typeface="宋体" charset="-122"/>
              </a:rPr>
              <a:t>在指令中编码要访问的设备寄存器地址和对应的操作码</a:t>
            </a:r>
            <a:endParaRPr lang="en-US" altLang="zh-CN" dirty="0" smtClean="0">
              <a:ea typeface="宋体" charset="-122"/>
            </a:endParaRPr>
          </a:p>
          <a:p>
            <a:pPr lvl="1">
              <a:defRPr/>
            </a:pPr>
            <a:r>
              <a:rPr lang="zh-CN" altLang="en-US" dirty="0" smtClean="0">
                <a:ea typeface="宋体" charset="-122"/>
              </a:rPr>
              <a:t>空间和内存可以是重叠的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700" dirty="0"/>
              <a:t>编址方式：专用</a:t>
            </a:r>
            <a:r>
              <a:rPr lang="en-US" altLang="zh-CN" sz="3700" dirty="0"/>
              <a:t>IO</a:t>
            </a:r>
            <a:r>
              <a:rPr lang="zh-CN" altLang="en-US" sz="3700" dirty="0"/>
              <a:t>指令</a:t>
            </a:r>
            <a:endParaRPr lang="en-US" altLang="zh-CN" sz="3700" dirty="0"/>
          </a:p>
        </p:txBody>
      </p:sp>
      <p:pic>
        <p:nvPicPr>
          <p:cNvPr id="8198" name="Picture 7" descr="C:\Documents and Settings\Greg Byrd\My Documents\ece206\mh-slides\ch08\ch08-inst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77072"/>
            <a:ext cx="55356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30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zh-CN" dirty="0" smtClean="0">
                <a:ea typeface="宋体" panose="02010600030101010101" pitchFamily="2" charset="-122"/>
              </a:rPr>
              <a:t>I/O </a:t>
            </a:r>
            <a:r>
              <a:rPr lang="zh-CN" altLang="en-US" dirty="0" smtClean="0">
                <a:ea typeface="宋体" panose="02010600030101010101" pitchFamily="2" charset="-122"/>
              </a:rPr>
              <a:t>事件一般发生的比</a:t>
            </a:r>
            <a:r>
              <a:rPr lang="en-US" altLang="zh-CN" dirty="0" smtClean="0"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ea typeface="宋体" panose="02010600030101010101" pitchFamily="2" charset="-122"/>
              </a:rPr>
              <a:t>周期慢得多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同步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数据以一种固定的、可预测的数据供给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CPU </a:t>
            </a:r>
            <a:r>
              <a:rPr lang="zh-CN" altLang="en-US" dirty="0" smtClean="0">
                <a:ea typeface="宋体" panose="02010600030101010101" pitchFamily="2" charset="-122"/>
              </a:rPr>
              <a:t>以某个固定的周期进行读</a:t>
            </a:r>
            <a:r>
              <a:rPr lang="en-US" altLang="zh-CN" dirty="0" smtClean="0"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ea typeface="宋体" panose="02010600030101010101" pitchFamily="2" charset="-122"/>
              </a:rPr>
              <a:t>写操作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异步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数据速率不可预测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ea typeface="宋体" panose="02010600030101010101" pitchFamily="2" charset="-122"/>
              </a:rPr>
              <a:t>必须同步装置，以免遗失数据或者写入太快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方法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zh-CN" altLang="en-US" dirty="0" smtClean="0">
                <a:ea typeface="宋体" panose="02010600030101010101" pitchFamily="2" charset="-122"/>
              </a:rPr>
              <a:t>设置状态寄存器或者标志位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ea typeface="宋体" panose="02010600030101010101" pitchFamily="2" charset="-122"/>
              </a:rPr>
              <a:t>在操作前检查设备是否准备好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/>
            <a:r>
              <a:rPr lang="zh-CN" altLang="en-US" dirty="0" smtClean="0">
                <a:latin typeface="+mj-ea"/>
              </a:rPr>
              <a:t>传输时序控制：</a:t>
            </a:r>
            <a:r>
              <a:rPr lang="zh-CN" altLang="en-US" dirty="0" smtClean="0">
                <a:solidFill>
                  <a:srgbClr val="009900"/>
                </a:solidFill>
                <a:latin typeface="+mj-ea"/>
              </a:rPr>
              <a:t>异步</a:t>
            </a:r>
            <a:r>
              <a:rPr lang="en-US" altLang="zh-CN" dirty="0" smtClean="0">
                <a:latin typeface="+mj-ea"/>
              </a:rPr>
              <a:t>I/O</a:t>
            </a:r>
            <a:r>
              <a:rPr lang="zh-CN" altLang="en-US" dirty="0" smtClean="0">
                <a:latin typeface="+mj-ea"/>
              </a:rPr>
              <a:t>，</a:t>
            </a:r>
            <a:r>
              <a:rPr lang="zh-CN" altLang="en-US" dirty="0" smtClean="0">
                <a:solidFill>
                  <a:srgbClr val="009900"/>
                </a:solidFill>
                <a:latin typeface="+mj-ea"/>
              </a:rPr>
              <a:t>同步 </a:t>
            </a:r>
            <a:r>
              <a:rPr lang="en-US" altLang="zh-CN" dirty="0" smtClean="0">
                <a:solidFill>
                  <a:srgbClr val="009900"/>
                </a:solidFill>
                <a:latin typeface="+mj-ea"/>
              </a:rPr>
              <a:t>I/O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184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dirty="0" smtClean="0">
                <a:ea typeface="宋体" panose="02010600030101010101" pitchFamily="2" charset="-122"/>
              </a:rPr>
              <a:t>谁决定下一个数据传送何时发生</a:t>
            </a:r>
            <a:r>
              <a:rPr lang="en-US" altLang="zh-CN" dirty="0" smtClean="0">
                <a:ea typeface="宋体" panose="02010600030101010101" pitchFamily="2" charset="-122"/>
              </a:rPr>
              <a:t>?</a:t>
            </a:r>
          </a:p>
          <a:p>
            <a:pPr marL="457200" indent="-457200"/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轮询</a:t>
            </a:r>
            <a:endParaRPr lang="en-US" altLang="zh-CN" b="0" u="sng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ea typeface="宋体" panose="02010600030101010101" pitchFamily="2" charset="-122"/>
              </a:rPr>
              <a:t>不断检查状态寄存器，直到新的数据到达或者设备已经为下一个数据做好准备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缺点</a:t>
            </a:r>
            <a:r>
              <a:rPr lang="en-US" altLang="zh-CN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:</a:t>
            </a:r>
            <a:r>
              <a:rPr lang="zh-CN" altLang="en-US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和外设串行工作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利用效率低</a:t>
            </a:r>
            <a:endParaRPr lang="en-US" altLang="zh-CN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中断</a:t>
            </a:r>
            <a:endParaRPr lang="en-US" altLang="zh-CN" b="0" u="sng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当新数据到达或者设备已经为下一个数据做好准备时，设备会发送一个特殊信号到</a:t>
            </a:r>
            <a:r>
              <a:rPr lang="en-US" altLang="zh-CN" dirty="0" smtClean="0">
                <a:ea typeface="宋体" panose="02010600030101010101" pitchFamily="2" charset="-122"/>
              </a:rPr>
              <a:t>CPU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ea typeface="宋体" panose="02010600030101010101" pitchFamily="2" charset="-122"/>
              </a:rPr>
              <a:t>在此期间可以执行其他任务，而不是反复轮询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和外设可并行工作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利用效率高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但需要专用中断硬件支持</a:t>
            </a:r>
            <a:endParaRPr lang="en-US" altLang="zh-CN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/>
            <a:r>
              <a:rPr lang="zh-CN" altLang="en-US" dirty="0" smtClean="0">
                <a:latin typeface="+mj-ea"/>
              </a:rPr>
              <a:t>谁控制传输</a:t>
            </a:r>
            <a:r>
              <a:rPr lang="en-US" altLang="zh-CN" dirty="0" smtClean="0">
                <a:latin typeface="+mj-ea"/>
              </a:rPr>
              <a:t>:CPU(</a:t>
            </a:r>
            <a:r>
              <a:rPr lang="zh-CN" altLang="en-US" dirty="0" smtClean="0">
                <a:solidFill>
                  <a:srgbClr val="009900"/>
                </a:solidFill>
                <a:latin typeface="+mj-ea"/>
              </a:rPr>
              <a:t>轮询</a:t>
            </a:r>
            <a:r>
              <a:rPr lang="en-US" altLang="zh-CN" dirty="0" smtClean="0">
                <a:latin typeface="+mj-ea"/>
              </a:rPr>
              <a:t>)vs.</a:t>
            </a:r>
            <a:r>
              <a:rPr lang="zh-CN" altLang="en-US" dirty="0" smtClean="0">
                <a:latin typeface="+mj-ea"/>
              </a:rPr>
              <a:t>设备</a:t>
            </a:r>
            <a:r>
              <a:rPr lang="en-US" altLang="zh-CN" dirty="0" smtClean="0">
                <a:latin typeface="+mj-ea"/>
              </a:rPr>
              <a:t>(</a:t>
            </a:r>
            <a:r>
              <a:rPr lang="zh-CN" altLang="en-US" dirty="0" smtClean="0">
                <a:solidFill>
                  <a:srgbClr val="009900"/>
                </a:solidFill>
                <a:latin typeface="+mj-ea"/>
              </a:rPr>
              <a:t>中断</a:t>
            </a:r>
            <a:r>
              <a:rPr lang="en-US" altLang="zh-CN" dirty="0" smtClean="0">
                <a:latin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6506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1599</TotalTime>
  <Pages>0</Pages>
  <Words>1366</Words>
  <Characters>0</Characters>
  <Application>Microsoft Office PowerPoint</Application>
  <DocSecurity>0</DocSecurity>
  <PresentationFormat>全屏显示(4:3)</PresentationFormat>
  <Lines>0</Lines>
  <Paragraphs>267</Paragraphs>
  <Slides>23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黑体</vt:lpstr>
      <vt:lpstr>宋体</vt:lpstr>
      <vt:lpstr>Arial</vt:lpstr>
      <vt:lpstr>Calibri</vt:lpstr>
      <vt:lpstr>Comic Sans MS</vt:lpstr>
      <vt:lpstr>Courier New</vt:lpstr>
      <vt:lpstr>Franklin Gothic Book</vt:lpstr>
      <vt:lpstr>Garamond</vt:lpstr>
      <vt:lpstr>Lucida Sans Unicode</vt:lpstr>
      <vt:lpstr>Tahoma</vt:lpstr>
      <vt:lpstr>Times New Roman</vt:lpstr>
      <vt:lpstr>Verdana</vt:lpstr>
      <vt:lpstr>Wingdings 2</vt:lpstr>
      <vt:lpstr>Wingdings 3</vt:lpstr>
      <vt:lpstr>Concourse</vt:lpstr>
      <vt:lpstr>计算机系统 I </vt:lpstr>
      <vt:lpstr>输入/输出: 与外界相连接</vt:lpstr>
      <vt:lpstr>输入/输出: 什么是I/O</vt:lpstr>
      <vt:lpstr>输入/输出控制器：连接CPU内部总线</vt:lpstr>
      <vt:lpstr>编程接口</vt:lpstr>
      <vt:lpstr>编址方式：内存映射</vt:lpstr>
      <vt:lpstr>编址方式：专用IO指令</vt:lpstr>
      <vt:lpstr>传输时序控制：异步I/O，同步 I/O</vt:lpstr>
      <vt:lpstr>谁控制传输:CPU(轮询)vs.设备(中断)</vt:lpstr>
      <vt:lpstr>LC-3 的IO机制</vt:lpstr>
      <vt:lpstr>LC-3键盘输入机制</vt:lpstr>
      <vt:lpstr>基本输入程序</vt:lpstr>
      <vt:lpstr>LC-3键盘内存映射的实现</vt:lpstr>
      <vt:lpstr>LC-3显示器输出</vt:lpstr>
      <vt:lpstr>基本输出程序</vt:lpstr>
      <vt:lpstr>LC-3显示内存映射的实现</vt:lpstr>
      <vt:lpstr>键盘回显输入程序</vt:lpstr>
      <vt:lpstr>基于中断驱动的输入/输出</vt:lpstr>
      <vt:lpstr>基于中断驱动的输入/输出</vt:lpstr>
      <vt:lpstr>优先级</vt:lpstr>
      <vt:lpstr>中断信号的检测</vt:lpstr>
      <vt:lpstr>LC-3 内存映射输入输出完整设计实现</vt:lpstr>
      <vt:lpstr>课堂讨论</vt:lpstr>
    </vt:vector>
  </TitlesOfParts>
  <Company>USTC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creator>hanhwt</dc:creator>
  <cp:lastModifiedBy>Chen Fei</cp:lastModifiedBy>
  <cp:revision>452</cp:revision>
  <cp:lastPrinted>1601-01-01T00:00:00Z</cp:lastPrinted>
  <dcterms:created xsi:type="dcterms:W3CDTF">2012-09-03T16:09:03Z</dcterms:created>
  <dcterms:modified xsi:type="dcterms:W3CDTF">2019-05-16T04:50:49Z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