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39"/>
  </p:notesMasterIdLst>
  <p:sldIdLst>
    <p:sldId id="492" r:id="rId2"/>
    <p:sldId id="519" r:id="rId3"/>
    <p:sldId id="520" r:id="rId4"/>
    <p:sldId id="521" r:id="rId5"/>
    <p:sldId id="558" r:id="rId6"/>
    <p:sldId id="522" r:id="rId7"/>
    <p:sldId id="523" r:id="rId8"/>
    <p:sldId id="524" r:id="rId9"/>
    <p:sldId id="525" r:id="rId10"/>
    <p:sldId id="526" r:id="rId11"/>
    <p:sldId id="527" r:id="rId12"/>
    <p:sldId id="528" r:id="rId13"/>
    <p:sldId id="530" r:id="rId14"/>
    <p:sldId id="531" r:id="rId15"/>
    <p:sldId id="532" r:id="rId16"/>
    <p:sldId id="559" r:id="rId17"/>
    <p:sldId id="534" r:id="rId18"/>
    <p:sldId id="535" r:id="rId19"/>
    <p:sldId id="536" r:id="rId20"/>
    <p:sldId id="537" r:id="rId21"/>
    <p:sldId id="538" r:id="rId22"/>
    <p:sldId id="539" r:id="rId23"/>
    <p:sldId id="540" r:id="rId24"/>
    <p:sldId id="541" r:id="rId25"/>
    <p:sldId id="542" r:id="rId26"/>
    <p:sldId id="543" r:id="rId27"/>
    <p:sldId id="544" r:id="rId28"/>
    <p:sldId id="546" r:id="rId29"/>
    <p:sldId id="547" r:id="rId30"/>
    <p:sldId id="548" r:id="rId31"/>
    <p:sldId id="549" r:id="rId32"/>
    <p:sldId id="550" r:id="rId33"/>
    <p:sldId id="551" r:id="rId34"/>
    <p:sldId id="552" r:id="rId35"/>
    <p:sldId id="553" r:id="rId36"/>
    <p:sldId id="554" r:id="rId37"/>
    <p:sldId id="555" r:id="rId3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33CC33"/>
    <a:srgbClr val="00FFFF"/>
    <a:srgbClr val="FF99FF"/>
    <a:srgbClr val="003399"/>
    <a:srgbClr val="66FF33"/>
    <a:srgbClr val="FF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>
      <p:cViewPr varScale="1">
        <p:scale>
          <a:sx n="116" d="100"/>
          <a:sy n="116" d="100"/>
        </p:scale>
        <p:origin x="149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5C352E2E-7924-49FC-B2B6-189D70A4F24F}" type="datetimeFigureOut">
              <a:rPr lang="zh-CN" altLang="en-US"/>
              <a:pPr>
                <a:defRPr/>
              </a:pPr>
              <a:t>2018/5/28</a:t>
            </a:fld>
            <a:endParaRPr lang="en-US" altLang="zh-CN"/>
          </a:p>
        </p:txBody>
      </p:sp>
      <p:sp>
        <p:nvSpPr>
          <p:cNvPr id="922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B21CE47-EB6E-45E3-8018-19D45F8C21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7270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1EA0061-0004-4486-B5BB-43D9C93156D8}" type="slidenum">
              <a:rPr lang="en-US" altLang="zh-CN" sz="1200">
                <a:latin typeface="Garamond" panose="02020404030301010803" pitchFamily="18" charset="0"/>
              </a:rPr>
              <a:pPr/>
              <a:t>2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977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80D4AFC-D64F-41FB-86A2-3FBADDD05F09}" type="slidenum">
              <a:rPr lang="en-US" altLang="zh-CN" sz="1200">
                <a:latin typeface="Garamond" panose="02020404030301010803" pitchFamily="18" charset="0"/>
              </a:rPr>
              <a:pPr/>
              <a:t>12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107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1024834-DD2C-4DBC-94F5-44CE38512877}" type="slidenum">
              <a:rPr lang="en-US" altLang="zh-CN" sz="1200">
                <a:latin typeface="Garamond" panose="02020404030301010803" pitchFamily="18" charset="0"/>
              </a:rPr>
              <a:pPr/>
              <a:t>13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096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29F6EBD-D0C0-4622-BC30-363683AE41F0}" type="slidenum">
              <a:rPr lang="en-US" altLang="zh-CN" sz="1200">
                <a:latin typeface="Garamond" panose="02020404030301010803" pitchFamily="18" charset="0"/>
              </a:rPr>
              <a:pPr/>
              <a:t>14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506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3921DE1-4ACF-4825-9AE5-A9941A43FC4E}" type="slidenum">
              <a:rPr lang="en-US" altLang="zh-CN" sz="1200">
                <a:latin typeface="Garamond" panose="02020404030301010803" pitchFamily="18" charset="0"/>
              </a:rPr>
              <a:pPr/>
              <a:t>15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421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C94F81B-758D-4057-AAFC-AE5644DBD432}" type="slidenum">
              <a:rPr lang="en-US" altLang="zh-CN" sz="1200">
                <a:latin typeface="Garamond" panose="02020404030301010803" pitchFamily="18" charset="0"/>
              </a:rPr>
              <a:pPr/>
              <a:t>17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593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103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D39ECEA-7FD0-48F1-9B75-49BA98D7C8D1}" type="slidenum">
              <a:rPr lang="en-US" altLang="zh-CN" sz="1200">
                <a:latin typeface="Garamond" panose="02020404030301010803" pitchFamily="18" charset="0"/>
              </a:rPr>
              <a:pPr/>
              <a:t>18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520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C89AC70-11DF-400C-B4A5-6781BDC1BB8F}" type="slidenum">
              <a:rPr lang="en-US" altLang="zh-CN" sz="1200">
                <a:latin typeface="Garamond" panose="02020404030301010803" pitchFamily="18" charset="0"/>
              </a:rPr>
              <a:pPr/>
              <a:t>20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493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85E5BCA-1ACD-4BF7-ADEF-6FFF63551C90}" type="slidenum">
              <a:rPr lang="en-US" altLang="zh-CN" sz="1200">
                <a:latin typeface="Garamond" panose="02020404030301010803" pitchFamily="18" charset="0"/>
              </a:rPr>
              <a:pPr/>
              <a:t>22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624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7632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A43EC22-0167-464B-9E63-709DF1B47E52}" type="slidenum">
              <a:rPr lang="en-US" altLang="zh-CN" sz="1200">
                <a:latin typeface="Garamond" panose="02020404030301010803" pitchFamily="18" charset="0"/>
              </a:rPr>
              <a:pPr/>
              <a:t>23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5364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C18BF5D-1CFB-42D1-8FC5-A1DD7B956E5F}" type="slidenum">
              <a:rPr lang="en-US" altLang="zh-CN" sz="1200">
                <a:latin typeface="Garamond" panose="02020404030301010803" pitchFamily="18" charset="0"/>
              </a:rPr>
              <a:pPr/>
              <a:t>27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97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8BF94F7-6E04-4849-8930-A55FFBC81B45}" type="slidenum">
              <a:rPr lang="en-US" altLang="zh-CN" sz="1200">
                <a:latin typeface="Garamond" panose="02020404030301010803" pitchFamily="18" charset="0"/>
              </a:rPr>
              <a:pPr/>
              <a:t>3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46083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3581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32913C4-C904-4CAC-B159-A2B0C4C9C926}" type="slidenum">
              <a:rPr lang="en-US" altLang="zh-CN" sz="1200">
                <a:latin typeface="Garamond" panose="02020404030301010803" pitchFamily="18" charset="0"/>
              </a:rPr>
              <a:pPr/>
              <a:t>29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534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8D280A3-7B91-4EE1-91B4-A3155692D2DC}" type="slidenum">
              <a:rPr lang="en-US" altLang="zh-CN" sz="1200">
                <a:latin typeface="Garamond" panose="02020404030301010803" pitchFamily="18" charset="0"/>
              </a:rPr>
              <a:pPr/>
              <a:t>4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471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289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8D280A3-7B91-4EE1-91B4-A3155692D2DC}" type="slidenum">
              <a:rPr lang="en-US" altLang="zh-CN" sz="1200">
                <a:latin typeface="Garamond" panose="02020404030301010803" pitchFamily="18" charset="0"/>
              </a:rPr>
              <a:pPr/>
              <a:t>5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471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854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879F67D-DE80-43C2-80ED-3EE524F1952E}" type="slidenum">
              <a:rPr lang="en-US" altLang="zh-CN" sz="1200">
                <a:latin typeface="Garamond" panose="02020404030301010803" pitchFamily="18" charset="0"/>
              </a:rPr>
              <a:pPr/>
              <a:t>6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425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60E11E0-5D70-43DF-9F96-6BA2489A19AD}" type="slidenum">
              <a:rPr lang="en-US" altLang="zh-CN" sz="1200">
                <a:latin typeface="Garamond" panose="02020404030301010803" pitchFamily="18" charset="0"/>
              </a:rPr>
              <a:pPr/>
              <a:t>8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49155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481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62E9763-D6CB-4081-8B9C-8AF029D1E9AA}" type="slidenum">
              <a:rPr lang="en-US" altLang="zh-CN" sz="1200">
                <a:latin typeface="Garamond" panose="02020404030301010803" pitchFamily="18" charset="0"/>
              </a:rPr>
              <a:pPr/>
              <a:t>9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501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305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59B3981-F1E2-485F-8112-CCED8AA671BE}" type="slidenum">
              <a:rPr lang="en-US" altLang="zh-CN" sz="1200">
                <a:latin typeface="Garamond" panose="02020404030301010803" pitchFamily="18" charset="0"/>
              </a:rPr>
              <a:pPr/>
              <a:t>10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512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889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FF4C5C0-1EE0-479A-A577-6184B74FEB40}" type="slidenum">
              <a:rPr lang="en-US" altLang="zh-CN" sz="1200">
                <a:latin typeface="Garamond" panose="02020404030301010803" pitchFamily="18" charset="0"/>
              </a:rPr>
              <a:pPr/>
              <a:t>11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522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645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1A26D98-B816-4BD5-8D84-A58CC5F19521}" type="datetime1">
              <a:rPr lang="zh-CN" altLang="en-US" smtClean="0"/>
              <a:t>2018/5/28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80BF31-6969-4679-AEDD-675475D729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904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30EB9-51CB-40C1-949B-240B49FA21DC}" type="datetime1">
              <a:rPr lang="zh-CN" altLang="en-US" smtClean="0"/>
              <a:t>2018/5/28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F7B52C-E413-4FBF-9934-7A90839F08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869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12D10-47B2-4C45-97C7-6B66FFE146B2}" type="datetime1">
              <a:rPr lang="zh-CN" altLang="en-US" smtClean="0"/>
              <a:t>2018/5/28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6E6215-C758-4981-8506-12FD43EE7D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417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8A370-276E-43A9-B5E7-2D159C47DB41}" type="datetime1">
              <a:rPr lang="zh-CN" altLang="en-US" smtClean="0"/>
              <a:t>2018/5/28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CCE32-B354-4363-B592-FC2B88849A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2582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21A8E76-CDEA-4F17-9A38-C52EF5982792}" type="datetime1">
              <a:rPr lang="zh-CN" altLang="en-US" smtClean="0"/>
              <a:t>2018/5/28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7E610A-00EB-4185-BF87-01FD08CF2D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9843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0EEB97B-C9CC-49DD-AE77-750C08416A76}" type="datetime1">
              <a:rPr lang="zh-CN" altLang="en-US" smtClean="0"/>
              <a:t>2018/5/28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5CE9D1-7CF3-4853-92CE-5B97A50E50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89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A98D44B-7E81-4EAD-9A09-627C39BF66AB}" type="datetime1">
              <a:rPr lang="zh-CN" altLang="en-US" smtClean="0"/>
              <a:t>2018/5/28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C94D79-6E59-4B38-B1B9-62DF4E435A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2957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ABB6FCE-A188-4067-80D1-A9BF23C117CA}" type="datetime1">
              <a:rPr lang="zh-CN" altLang="en-US" smtClean="0"/>
              <a:t>2018/5/28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EC5D64-06C0-485B-8CA7-381F4A2D38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8539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2A7C7-4693-4A2A-8495-B1C96693BB6A}" type="datetime1">
              <a:rPr lang="zh-CN" altLang="en-US" smtClean="0"/>
              <a:t>2018/5/28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84A4AB-ED2B-4311-95F3-636A44381D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77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DBCE031-A673-41D7-BD91-438A04B8469E}" type="datetime1">
              <a:rPr lang="zh-CN" altLang="en-US" smtClean="0"/>
              <a:t>2018/5/28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40A9E-251A-49F1-9946-B87CB27634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0221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0" name="Chevron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371AE29-23F3-42E1-A67A-D8C58A7FE26A}" type="datetime1">
              <a:rPr lang="zh-CN" altLang="en-US" smtClean="0"/>
              <a:t>2018/5/28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E4B63C-690B-4BAD-9282-2BBC1907B4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8394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F3D37AA-6D18-40AF-8098-82CC6D9B380E}" type="datetime1">
              <a:rPr lang="zh-CN" altLang="en-US" smtClean="0"/>
              <a:t>2018/5/28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4BAD579C-C2B2-4F69-9575-A9CC307629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2" r:id="rId2"/>
    <p:sldLayoutId id="2147483697" r:id="rId3"/>
    <p:sldLayoutId id="2147483698" r:id="rId4"/>
    <p:sldLayoutId id="2147483699" r:id="rId5"/>
    <p:sldLayoutId id="2147483700" r:id="rId6"/>
    <p:sldLayoutId id="2147483693" r:id="rId7"/>
    <p:sldLayoutId id="2147483701" r:id="rId8"/>
    <p:sldLayoutId id="2147483702" r:id="rId9"/>
    <p:sldLayoutId id="2147483694" r:id="rId10"/>
    <p:sldLayoutId id="2147483695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8062664" cy="1829761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计算机系统 </a:t>
            </a:r>
            <a:r>
              <a:rPr lang="en-US" altLang="zh-CN" dirty="0" smtClean="0"/>
              <a:t>I </a:t>
            </a:r>
            <a:endParaRPr lang="zh-CN" altLang="en-US" dirty="0"/>
          </a:p>
        </p:txBody>
      </p:sp>
      <p:sp>
        <p:nvSpPr>
          <p:cNvPr id="10243" name="Subtitle 7"/>
          <p:cNvSpPr>
            <a:spLocks noGrp="1"/>
          </p:cNvSpPr>
          <p:nvPr>
            <p:ph type="subTitle" idx="1"/>
          </p:nvPr>
        </p:nvSpPr>
        <p:spPr>
          <a:xfrm>
            <a:off x="976064" y="3611563"/>
            <a:ext cx="7772400" cy="1200150"/>
          </a:xfrm>
        </p:spPr>
        <p:txBody>
          <a:bodyPr/>
          <a:lstStyle/>
          <a:p>
            <a:pPr marR="0"/>
            <a:endParaRPr lang="en-US" altLang="zh-CN" dirty="0" smtClean="0"/>
          </a:p>
          <a:p>
            <a:pPr marR="0"/>
            <a:r>
              <a:rPr lang="zh-CN" altLang="en-US" dirty="0" smtClean="0"/>
              <a:t>第</a:t>
            </a:r>
            <a:r>
              <a:rPr lang="zh-CN" altLang="en-US" dirty="0"/>
              <a:t>九</a:t>
            </a:r>
            <a:r>
              <a:rPr lang="zh-CN" altLang="en-US" dirty="0" smtClean="0"/>
              <a:t>章：</a:t>
            </a:r>
            <a:r>
              <a:rPr lang="en-US" altLang="zh-CN" dirty="0"/>
              <a:t>TRAP </a:t>
            </a:r>
            <a:r>
              <a:rPr lang="zh-CN" altLang="en-US" dirty="0"/>
              <a:t>程序和子程序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altLang="zh-CN" sz="2400" dirty="0" smtClean="0">
                <a:latin typeface="Verdana" panose="020B0604030504040204" pitchFamily="34" charset="0"/>
                <a:ea typeface="宋体" panose="02010600030101010101" pitchFamily="2" charset="-122"/>
              </a:rPr>
              <a:t>		</a:t>
            </a: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.ORIG x3000</a:t>
            </a:r>
          </a:p>
          <a:p>
            <a:pPr marL="109537" indent="0">
              <a:buNone/>
            </a:pP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	LD	R2, TERM	 ; </a:t>
            </a:r>
            <a:r>
              <a:rPr lang="en-US" altLang="zh-CN" sz="1800" b="0" i="1" dirty="0" smtClean="0">
                <a:solidFill>
                  <a:srgbClr val="009900"/>
                </a:solidFill>
                <a:ea typeface="宋体" panose="02010600030101010101" pitchFamily="2" charset="-122"/>
              </a:rPr>
              <a:t>Load negative ASCII ‘7’</a:t>
            </a: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	LD	R3, ASCII	 ; </a:t>
            </a:r>
            <a:r>
              <a:rPr lang="en-US" altLang="zh-CN" sz="1800" b="0" i="1" dirty="0" smtClean="0">
                <a:solidFill>
                  <a:srgbClr val="009900"/>
                </a:solidFill>
                <a:ea typeface="宋体" panose="02010600030101010101" pitchFamily="2" charset="-122"/>
              </a:rPr>
              <a:t>Load ASCII difference</a:t>
            </a: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AGAIN	</a:t>
            </a:r>
            <a:r>
              <a:rPr lang="en-US" altLang="zh-CN" sz="2400" i="1" dirty="0" smtClean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TRAP	 x23</a:t>
            </a: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	 ; </a:t>
            </a:r>
            <a:r>
              <a:rPr lang="en-US" altLang="zh-CN" sz="1800" b="0" i="1" dirty="0" smtClean="0">
                <a:solidFill>
                  <a:srgbClr val="009900"/>
                </a:solidFill>
                <a:ea typeface="宋体" panose="02010600030101010101" pitchFamily="2" charset="-122"/>
              </a:rPr>
              <a:t>input character</a:t>
            </a: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	ADD	R1, R2, R0	 ; </a:t>
            </a:r>
            <a:r>
              <a:rPr lang="en-US" altLang="zh-CN" sz="1800" b="0" i="1" dirty="0" smtClean="0">
                <a:solidFill>
                  <a:srgbClr val="009900"/>
                </a:solidFill>
                <a:ea typeface="宋体" panose="02010600030101010101" pitchFamily="2" charset="-122"/>
              </a:rPr>
              <a:t>Test for terminate</a:t>
            </a: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2400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BRz</a:t>
            </a: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EXIT		 ; </a:t>
            </a:r>
            <a:r>
              <a:rPr lang="en-US" altLang="zh-CN" sz="1800" b="0" i="1" dirty="0" smtClean="0">
                <a:solidFill>
                  <a:srgbClr val="009900"/>
                </a:solidFill>
                <a:ea typeface="宋体" panose="02010600030101010101" pitchFamily="2" charset="-122"/>
              </a:rPr>
              <a:t>Exit if done</a:t>
            </a: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	ADD	R0, R0, R3	 ; </a:t>
            </a:r>
            <a:r>
              <a:rPr lang="en-US" altLang="zh-CN" sz="1800" b="0" i="1" dirty="0" smtClean="0">
                <a:solidFill>
                  <a:srgbClr val="009900"/>
                </a:solidFill>
                <a:ea typeface="宋体" panose="02010600030101010101" pitchFamily="2" charset="-122"/>
              </a:rPr>
              <a:t>Change to lowercase</a:t>
            </a: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2400" i="1" dirty="0" smtClean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TRAP	 x21</a:t>
            </a: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	 ; </a:t>
            </a:r>
            <a:r>
              <a:rPr lang="en-US" altLang="zh-CN" sz="1800" b="0" i="1" dirty="0" smtClean="0">
                <a:solidFill>
                  <a:srgbClr val="009900"/>
                </a:solidFill>
                <a:ea typeface="宋体" panose="02010600030101010101" pitchFamily="2" charset="-122"/>
              </a:rPr>
              <a:t>Output to monitor...</a:t>
            </a: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2400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BRnzp</a:t>
            </a: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AGAIN	 ; </a:t>
            </a:r>
            <a:r>
              <a:rPr lang="en-US" altLang="zh-CN" sz="1800" b="0" i="1" dirty="0" smtClean="0">
                <a:solidFill>
                  <a:srgbClr val="009900"/>
                </a:solidFill>
                <a:ea typeface="宋体" panose="02010600030101010101" pitchFamily="2" charset="-122"/>
              </a:rPr>
              <a:t>... again and again...</a:t>
            </a: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TERM		.FILL	 xFFC9	 ; </a:t>
            </a:r>
            <a:r>
              <a:rPr lang="en-US" altLang="zh-CN" sz="1800" b="0" dirty="0" smtClean="0">
                <a:solidFill>
                  <a:srgbClr val="009900"/>
                </a:solidFill>
                <a:ea typeface="宋体" panose="02010600030101010101" pitchFamily="2" charset="-122"/>
              </a:rPr>
              <a:t>-‘7’</a:t>
            </a: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ASCII	.FILL	 x0020	 ; </a:t>
            </a:r>
            <a:r>
              <a:rPr lang="en-US" altLang="zh-CN" sz="1800" b="0" i="1" dirty="0" smtClean="0">
                <a:solidFill>
                  <a:srgbClr val="009900"/>
                </a:solidFill>
                <a:ea typeface="宋体" panose="02010600030101010101" pitchFamily="2" charset="-122"/>
              </a:rPr>
              <a:t>lowercase bit</a:t>
            </a: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EXIT		</a:t>
            </a:r>
            <a:r>
              <a:rPr lang="en-US" altLang="zh-CN" sz="2400" i="1" dirty="0" smtClean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TRAP	 x25</a:t>
            </a: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	 ; </a:t>
            </a:r>
            <a:r>
              <a:rPr lang="en-US" altLang="zh-CN" sz="1800" b="0" i="1" dirty="0" smtClean="0">
                <a:solidFill>
                  <a:srgbClr val="009900"/>
                </a:solidFill>
                <a:ea typeface="宋体" panose="02010600030101010101" pitchFamily="2" charset="-122"/>
              </a:rPr>
              <a:t>halt</a:t>
            </a:r>
            <a:br>
              <a:rPr lang="en-US" altLang="zh-CN" sz="1800" b="0" i="1" dirty="0" smtClean="0">
                <a:solidFill>
                  <a:srgbClr val="009900"/>
                </a:solidFill>
                <a:ea typeface="宋体" panose="02010600030101010101" pitchFamily="2" charset="-122"/>
              </a:rPr>
            </a:br>
            <a:r>
              <a:rPr lang="en-US" altLang="zh-CN" sz="1800" b="0" i="1" dirty="0" smtClean="0">
                <a:solidFill>
                  <a:srgbClr val="009900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.END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panose="02010600030101010101" pitchFamily="2" charset="-122"/>
              </a:rPr>
              <a:t>Example: </a:t>
            </a:r>
            <a:r>
              <a:rPr lang="zh-CN" altLang="en-US" dirty="0" smtClean="0">
                <a:ea typeface="宋体" panose="02010600030101010101" pitchFamily="2" charset="-122"/>
              </a:rPr>
              <a:t>输入大写字母转换为小写字母，输入</a:t>
            </a:r>
            <a:r>
              <a:rPr lang="en-US" altLang="zh-CN" dirty="0" smtClean="0">
                <a:ea typeface="宋体" panose="02010600030101010101" pitchFamily="2" charset="-122"/>
              </a:rPr>
              <a:t>’7’</a:t>
            </a:r>
            <a:r>
              <a:rPr lang="zh-CN" altLang="en-US" dirty="0" smtClean="0">
                <a:ea typeface="宋体" panose="02010600030101010101" pitchFamily="2" charset="-122"/>
              </a:rPr>
              <a:t>结束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9690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	.ORIG x0430		; </a:t>
            </a:r>
            <a:r>
              <a:rPr lang="en-US" altLang="zh-CN" sz="2000" b="0" i="1" dirty="0" err="1" smtClean="0">
                <a:solidFill>
                  <a:srgbClr val="009900"/>
                </a:solidFill>
                <a:ea typeface="宋体" panose="02010600030101010101" pitchFamily="2" charset="-122"/>
              </a:rPr>
              <a:t>syscall</a:t>
            </a:r>
            <a:r>
              <a:rPr lang="en-US" altLang="zh-CN" sz="2000" b="0" i="1" dirty="0" smtClean="0">
                <a:solidFill>
                  <a:srgbClr val="009900"/>
                </a:solidFill>
                <a:ea typeface="宋体" panose="02010600030101010101" pitchFamily="2" charset="-122"/>
              </a:rPr>
              <a:t> address</a:t>
            </a: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	ST	R7, SaveR7	; </a:t>
            </a:r>
            <a:r>
              <a:rPr lang="en-US" altLang="zh-CN" sz="2000" b="0" i="1" dirty="0" smtClean="0">
                <a:solidFill>
                  <a:srgbClr val="009900"/>
                </a:solidFill>
                <a:ea typeface="宋体" panose="02010600030101010101" pitchFamily="2" charset="-122"/>
              </a:rPr>
              <a:t>save R7 &amp; R1</a:t>
            </a: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	ST	R1, SaveR1</a:t>
            </a:r>
            <a:b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2000" i="1" dirty="0" smtClean="0">
                <a:solidFill>
                  <a:srgbClr val="CE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----- Write character</a:t>
            </a: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TryWrite</a:t>
            </a: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LDI	R1, CRTSR	; </a:t>
            </a:r>
            <a:r>
              <a:rPr lang="en-US" altLang="zh-CN" sz="2000" b="0" i="1" dirty="0" smtClean="0">
                <a:solidFill>
                  <a:srgbClr val="009900"/>
                </a:solidFill>
                <a:ea typeface="宋体" panose="02010600030101010101" pitchFamily="2" charset="-122"/>
              </a:rPr>
              <a:t>get status</a:t>
            </a: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2000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BRzp</a:t>
            </a: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TryWrite</a:t>
            </a: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; </a:t>
            </a:r>
            <a:r>
              <a:rPr lang="en-US" altLang="zh-CN" sz="2000" b="0" i="1" dirty="0" smtClean="0">
                <a:solidFill>
                  <a:srgbClr val="009900"/>
                </a:solidFill>
                <a:ea typeface="宋体" panose="02010600030101010101" pitchFamily="2" charset="-122"/>
              </a:rPr>
              <a:t>look for bit 15 on</a:t>
            </a: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WriteIt</a:t>
            </a: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STI	R0, CRTDR	; </a:t>
            </a:r>
            <a:r>
              <a:rPr lang="en-US" altLang="zh-CN" sz="2000" b="0" i="1" dirty="0" smtClean="0">
                <a:solidFill>
                  <a:srgbClr val="009900"/>
                </a:solidFill>
                <a:ea typeface="宋体" panose="02010600030101010101" pitchFamily="2" charset="-122"/>
              </a:rPr>
              <a:t>write char</a:t>
            </a: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2000" i="1" dirty="0" smtClean="0">
                <a:solidFill>
                  <a:srgbClr val="CE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----- Return from TRAP</a:t>
            </a: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Return	LD	R1, SaveR1	; </a:t>
            </a:r>
            <a:r>
              <a:rPr lang="en-US" altLang="zh-CN" sz="2000" b="0" i="1" dirty="0" smtClean="0">
                <a:solidFill>
                  <a:srgbClr val="009900"/>
                </a:solidFill>
                <a:ea typeface="宋体" panose="02010600030101010101" pitchFamily="2" charset="-122"/>
              </a:rPr>
              <a:t>restore R1 &amp; R7</a:t>
            </a: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	LD	R7, SaveR7</a:t>
            </a:r>
            <a:b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i="1" dirty="0" smtClean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RET</a:t>
            </a: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		; </a:t>
            </a:r>
            <a:r>
              <a:rPr lang="en-US" altLang="zh-CN" sz="2000" b="0" i="1" dirty="0" smtClean="0">
                <a:solidFill>
                  <a:srgbClr val="009900"/>
                </a:solidFill>
                <a:ea typeface="宋体" panose="02010600030101010101" pitchFamily="2" charset="-122"/>
              </a:rPr>
              <a:t>back to user</a:t>
            </a: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CRTSR		.FILL	xFE04</a:t>
            </a:r>
            <a:b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CRTDR		.FILL</a:t>
            </a:r>
            <a:r>
              <a:rPr lang="en-US" altLang="zh-CN" sz="2000" smtClean="0">
                <a:latin typeface="Courier New" panose="02070309020205020404" pitchFamily="49" charset="0"/>
                <a:ea typeface="宋体" panose="02010600030101010101" pitchFamily="2" charset="-122"/>
              </a:rPr>
              <a:t>	xFE06</a:t>
            </a: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SaveR1	.FILL	0</a:t>
            </a:r>
            <a:b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SaveR7	.FILL	0</a:t>
            </a:r>
            <a:b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	.END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panose="02010600030101010101" pitchFamily="2" charset="-122"/>
              </a:rPr>
              <a:t>Example: Output Service Routine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674742" y="1684238"/>
            <a:ext cx="2217738" cy="4337050"/>
            <a:chOff x="6477000" y="1219200"/>
            <a:chExt cx="2217738" cy="4337050"/>
          </a:xfrm>
        </p:grpSpPr>
        <p:sp>
          <p:nvSpPr>
            <p:cNvPr id="12293" name="Text Box 4"/>
            <p:cNvSpPr txBox="1">
              <a:spLocks noChangeArrowheads="1"/>
            </p:cNvSpPr>
            <p:nvPr/>
          </p:nvSpPr>
          <p:spPr bwMode="auto">
            <a:xfrm>
              <a:off x="6477000" y="4724400"/>
              <a:ext cx="2217738" cy="83185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dirty="0">
                  <a:solidFill>
                    <a:schemeClr val="accent2"/>
                  </a:solidFill>
                  <a:ea typeface="宋体" panose="02010600030101010101" pitchFamily="2" charset="-122"/>
                </a:rPr>
                <a:t>stored in table,</a:t>
              </a:r>
              <a:br>
                <a:rPr lang="en-US" altLang="zh-CN" dirty="0">
                  <a:solidFill>
                    <a:schemeClr val="accent2"/>
                  </a:solidFill>
                  <a:ea typeface="宋体" panose="02010600030101010101" pitchFamily="2" charset="-122"/>
                </a:rPr>
              </a:br>
              <a:r>
                <a:rPr lang="en-US" altLang="zh-CN" dirty="0">
                  <a:solidFill>
                    <a:schemeClr val="accent2"/>
                  </a:solidFill>
                  <a:ea typeface="宋体" panose="02010600030101010101" pitchFamily="2" charset="-122"/>
                </a:rPr>
                <a:t>location x21</a:t>
              </a:r>
            </a:p>
          </p:txBody>
        </p:sp>
        <p:sp>
          <p:nvSpPr>
            <p:cNvPr id="12294" name="Line 6"/>
            <p:cNvSpPr>
              <a:spLocks noChangeShapeType="1"/>
            </p:cNvSpPr>
            <p:nvPr/>
          </p:nvSpPr>
          <p:spPr bwMode="auto">
            <a:xfrm>
              <a:off x="7086600" y="1219200"/>
              <a:ext cx="10668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5" name="Line 7"/>
            <p:cNvSpPr>
              <a:spLocks noChangeShapeType="1"/>
            </p:cNvSpPr>
            <p:nvPr/>
          </p:nvSpPr>
          <p:spPr bwMode="auto">
            <a:xfrm>
              <a:off x="8153400" y="1219200"/>
              <a:ext cx="0" cy="3505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6843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panose="02010600030101010101" pitchFamily="2" charset="-122"/>
              </a:rPr>
              <a:t>TRAP Routines and their Assembler Names</a:t>
            </a:r>
          </a:p>
        </p:txBody>
      </p:sp>
      <p:graphicFrame>
        <p:nvGraphicFramePr>
          <p:cNvPr id="106577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447953"/>
              </p:ext>
            </p:extLst>
          </p:nvPr>
        </p:nvGraphicFramePr>
        <p:xfrm>
          <a:off x="611560" y="2276872"/>
          <a:ext cx="7086600" cy="3051176"/>
        </p:xfrm>
        <a:graphic>
          <a:graphicData uri="http://schemas.openxmlformats.org/drawingml/2006/table">
            <a:tbl>
              <a:tblPr/>
              <a:tblGrid>
                <a:gridCol w="1025525"/>
                <a:gridCol w="1203325"/>
                <a:gridCol w="4857750"/>
              </a:tblGrid>
              <a:tr h="4699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vector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symbol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routine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0000">
                        <a:alpha val="50000"/>
                      </a:srgbClr>
                    </a:solidFill>
                  </a:tcPr>
                </a:tc>
              </a:tr>
              <a:tr h="4699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x20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GETC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read a single character (no echo)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x21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OUT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output a character to the monitor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x22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PUTS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write a string to the console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1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x23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print prompt to console,</a:t>
                      </a:r>
                      <a:b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</a:b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read and echo  character from keyboard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x25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HALT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halt the program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661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altLang="zh-CN" sz="2400" dirty="0" smtClean="0">
                <a:latin typeface="Verdana" panose="020B0604030504040204" pitchFamily="34" charset="0"/>
                <a:ea typeface="宋体" panose="02010600030101010101" pitchFamily="2" charset="-122"/>
              </a:rPr>
              <a:t>		</a:t>
            </a: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LEA	R3, Binary</a:t>
            </a:r>
            <a:b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	LD	R6, ASCII	 ; </a:t>
            </a: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char-&gt;digit template</a:t>
            </a: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	LD	R7, COUNT	 ; </a:t>
            </a: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initialize to 10</a:t>
            </a: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AGAIN	TRAP	x23		 ; </a:t>
            </a: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Get char</a:t>
            </a: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	ADD	R0, R0, R6	 ; </a:t>
            </a: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convert to number</a:t>
            </a: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	STR	R0, R3, #0	 ; </a:t>
            </a: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store number</a:t>
            </a: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	ADD	R3, R3, #1	 ; </a:t>
            </a:r>
            <a:r>
              <a:rPr lang="en-US" altLang="zh-CN" sz="1800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incr</a:t>
            </a: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pointer</a:t>
            </a: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	ADD	R7, R7, -1	 ; </a:t>
            </a:r>
            <a:r>
              <a:rPr lang="en-US" altLang="zh-CN" sz="1800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decr</a:t>
            </a: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counter</a:t>
            </a: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2400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BRp</a:t>
            </a: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AGAIN		 ; </a:t>
            </a: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more?</a:t>
            </a: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2400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BRnzp</a:t>
            </a: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NEXT</a:t>
            </a:r>
            <a:b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ASCII	.FILL	 xFFD0</a:t>
            </a:r>
            <a:b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COUNT	.FILL	 #10</a:t>
            </a:r>
            <a:b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Binary	.BLKW #10</a:t>
            </a:r>
          </a:p>
        </p:txBody>
      </p:sp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15365" name="Text Box 1028"/>
          <p:cNvSpPr txBox="1">
            <a:spLocks noChangeArrowheads="1"/>
          </p:cNvSpPr>
          <p:nvPr/>
        </p:nvSpPr>
        <p:spPr bwMode="auto">
          <a:xfrm>
            <a:off x="5292080" y="5229200"/>
            <a:ext cx="3249365" cy="5847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What’s wrong with this routine?</a:t>
            </a:r>
            <a:br>
              <a:rPr lang="en-US" altLang="zh-CN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What happens to R7?</a:t>
            </a:r>
          </a:p>
        </p:txBody>
      </p:sp>
    </p:spTree>
    <p:extLst>
      <p:ext uri="{BB962C8B-B14F-4D97-AF65-F5344CB8AC3E}">
        <p14:creationId xmlns:p14="http://schemas.microsoft.com/office/powerpoint/2010/main" val="880135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被调用者保存</a:t>
            </a:r>
            <a:r>
              <a:rPr lang="en-US" altLang="zh-CN" dirty="0" smtClean="0">
                <a:ea typeface="宋体" panose="02010600030101010101" pitchFamily="2" charset="-122"/>
              </a:rPr>
              <a:t>-- </a:t>
            </a:r>
            <a:r>
              <a:rPr lang="en-US" altLang="zh-CN" b="0" i="1" dirty="0" smtClean="0">
                <a:solidFill>
                  <a:srgbClr val="CE0000"/>
                </a:solidFill>
                <a:ea typeface="宋体" panose="02010600030101010101" pitchFamily="2" charset="-122"/>
              </a:rPr>
              <a:t>“</a:t>
            </a:r>
            <a:r>
              <a:rPr lang="en-US" altLang="zh-CN" b="0" i="1" dirty="0" err="1" smtClean="0">
                <a:solidFill>
                  <a:srgbClr val="CE0000"/>
                </a:solidFill>
                <a:ea typeface="宋体" panose="02010600030101010101" pitchFamily="2" charset="-122"/>
              </a:rPr>
              <a:t>callee</a:t>
            </a:r>
            <a:r>
              <a:rPr lang="en-US" altLang="zh-CN" b="0" i="1" dirty="0" smtClean="0">
                <a:solidFill>
                  <a:srgbClr val="CE0000"/>
                </a:solidFill>
                <a:ea typeface="宋体" panose="02010600030101010101" pitchFamily="2" charset="-122"/>
              </a:rPr>
              <a:t>-save”</a:t>
            </a: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在开始之前，保存可能被修改的寄存器</a:t>
            </a:r>
            <a:r>
              <a:rPr lang="zh-CN" altLang="en-US" dirty="0" smtClean="0">
                <a:ea typeface="宋体" panose="02010600030101010101" pitchFamily="2" charset="-122"/>
              </a:rPr>
              <a:t>内容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在返回前，恢复这些寄存器内容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调用者保存</a:t>
            </a:r>
            <a:r>
              <a:rPr lang="en-US" altLang="zh-CN" dirty="0" smtClean="0">
                <a:ea typeface="宋体" panose="02010600030101010101" pitchFamily="2" charset="-122"/>
              </a:rPr>
              <a:t>-- </a:t>
            </a:r>
            <a:r>
              <a:rPr lang="en-US" altLang="zh-CN" b="0" i="1" dirty="0" smtClean="0">
                <a:solidFill>
                  <a:srgbClr val="CE0000"/>
                </a:solidFill>
                <a:ea typeface="宋体" panose="02010600030101010101" pitchFamily="2" charset="-122"/>
              </a:rPr>
              <a:t>“caller-save”</a:t>
            </a: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针对将被调用</a:t>
            </a:r>
            <a:r>
              <a:rPr lang="zh-CN" altLang="en-US" dirty="0" smtClean="0">
                <a:ea typeface="宋体" panose="02010600030101010101" pitchFamily="2" charset="-122"/>
              </a:rPr>
              <a:t>程序修改</a:t>
            </a:r>
            <a:r>
              <a:rPr lang="zh-CN" altLang="en-US" dirty="0" smtClean="0">
                <a:ea typeface="宋体" panose="02010600030101010101" pitchFamily="2" charset="-122"/>
              </a:rPr>
              <a:t>的寄存器，如果其内容后面需要，将其内容保存下来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ea typeface="宋体" panose="02010600030101010101" pitchFamily="2" charset="-122"/>
              </a:rPr>
              <a:t>在</a:t>
            </a:r>
            <a:r>
              <a:rPr lang="en-US" altLang="zh-CN" dirty="0" smtClean="0">
                <a:ea typeface="宋体" panose="02010600030101010101" pitchFamily="2" charset="-122"/>
              </a:rPr>
              <a:t>TRAP</a:t>
            </a:r>
            <a:r>
              <a:rPr lang="zh-CN" altLang="en-US" dirty="0" smtClean="0">
                <a:ea typeface="宋体" panose="02010600030101010101" pitchFamily="2" charset="-122"/>
              </a:rPr>
              <a:t>之前保存</a:t>
            </a:r>
            <a:r>
              <a:rPr lang="en-US" altLang="zh-CN" dirty="0" smtClean="0">
                <a:ea typeface="宋体" panose="02010600030101010101" pitchFamily="2" charset="-122"/>
              </a:rPr>
              <a:t>R7</a:t>
            </a:r>
          </a:p>
          <a:p>
            <a:pPr lvl="2"/>
            <a:r>
              <a:rPr lang="zh-CN" altLang="en-US" dirty="0" smtClean="0">
                <a:ea typeface="宋体" panose="02010600030101010101" pitchFamily="2" charset="-122"/>
              </a:rPr>
              <a:t>在</a:t>
            </a:r>
            <a:r>
              <a:rPr lang="en-US" altLang="zh-CN" dirty="0" smtClean="0">
                <a:ea typeface="宋体" panose="02010600030101010101" pitchFamily="2" charset="-122"/>
              </a:rPr>
              <a:t>TRAP x23 (input character) </a:t>
            </a:r>
            <a:r>
              <a:rPr lang="zh-CN" altLang="en-US" dirty="0" smtClean="0">
                <a:ea typeface="宋体" panose="02010600030101010101" pitchFamily="2" charset="-122"/>
              </a:rPr>
              <a:t>之前保存</a:t>
            </a:r>
            <a:r>
              <a:rPr lang="en-US" altLang="zh-CN" dirty="0" smtClean="0">
                <a:ea typeface="宋体" panose="02010600030101010101" pitchFamily="2" charset="-122"/>
              </a:rPr>
              <a:t>R0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或者避免使用那些寄存器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b="0" i="1" dirty="0" smtClean="0">
                <a:solidFill>
                  <a:schemeClr val="accent2"/>
                </a:solidFill>
                <a:ea typeface="宋体" panose="02010600030101010101" pitchFamily="2" charset="-122"/>
              </a:rPr>
              <a:t>保存在哪里：内存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寄存器内容的保存和恢复</a:t>
            </a:r>
            <a:endParaRPr lang="en-US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4057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一个服务程序能否调用另一个服务程序？</a:t>
            </a:r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r>
              <a:rPr lang="zh-CN" altLang="en-US" smtClean="0">
                <a:ea typeface="宋体" panose="02010600030101010101" pitchFamily="2" charset="-122"/>
              </a:rPr>
              <a:t>如果可以的话，调用程序需要做什么</a:t>
            </a:r>
            <a:r>
              <a:rPr lang="en-US" altLang="zh-CN" smtClean="0">
                <a:ea typeface="宋体" panose="02010600030101010101" pitchFamily="2" charset="-122"/>
              </a:rPr>
              <a:t>?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讨论</a:t>
            </a:r>
            <a:endParaRPr lang="en-US" altLang="zh-CN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7738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71600" y="2392288"/>
            <a:ext cx="7772400" cy="110872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子程序</a:t>
            </a:r>
          </a:p>
        </p:txBody>
      </p:sp>
    </p:spTree>
    <p:extLst>
      <p:ext uri="{BB962C8B-B14F-4D97-AF65-F5344CB8AC3E}">
        <p14:creationId xmlns:p14="http://schemas.microsoft.com/office/powerpoint/2010/main" val="424547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一个</a:t>
            </a:r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子程序</a:t>
            </a:r>
            <a:r>
              <a:rPr lang="zh-CN" altLang="en-US" dirty="0" smtClean="0">
                <a:ea typeface="宋体" panose="02010600030101010101" pitchFamily="2" charset="-122"/>
              </a:rPr>
              <a:t>是一个满足以下条件的程序片段：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在用户空间运行 </a:t>
            </a:r>
            <a:r>
              <a:rPr lang="en-US" altLang="zh-CN" dirty="0" smtClean="0">
                <a:ea typeface="宋体" panose="02010600030101010101" pitchFamily="2" charset="-122"/>
              </a:rPr>
              <a:t>lives in user space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执行一个预定义好的任务，被另一个用户程序调用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执行完毕后，将控制权返回给调用程序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与服务程序类似，但不是操作系统的一部分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不与受保护的硬件资源打交道，不需要特权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为什么需要子程序？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重用有用的（调试好的！）代码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在多个程序员之间划分任务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使用供应商提供的代码库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子程序</a:t>
            </a:r>
            <a:endParaRPr lang="en-US" altLang="zh-CN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5463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保存</a:t>
            </a:r>
            <a:r>
              <a:rPr lang="zh-CN" altLang="en-US" dirty="0" smtClean="0">
                <a:ea typeface="宋体" panose="02010600030101010101" pitchFamily="2" charset="-122"/>
              </a:rPr>
              <a:t>当前的</a:t>
            </a:r>
            <a:r>
              <a:rPr lang="en-US" altLang="zh-CN" dirty="0" smtClean="0">
                <a:ea typeface="宋体" panose="02010600030101010101" pitchFamily="2" charset="-122"/>
              </a:rPr>
              <a:t>PC</a:t>
            </a:r>
            <a:r>
              <a:rPr lang="zh-CN" altLang="en-US" dirty="0" smtClean="0">
                <a:ea typeface="宋体" panose="02010600030101010101" pitchFamily="2" charset="-122"/>
              </a:rPr>
              <a:t>（下一条指令的地址）到</a:t>
            </a:r>
            <a:r>
              <a:rPr lang="en-US" altLang="zh-CN" dirty="0" smtClean="0">
                <a:ea typeface="宋体" panose="02010600030101010101" pitchFamily="2" charset="-122"/>
              </a:rPr>
              <a:t>R7</a:t>
            </a:r>
            <a:r>
              <a:rPr lang="zh-CN" altLang="en-US" dirty="0" smtClean="0">
                <a:ea typeface="宋体" panose="02010600030101010101" pitchFamily="2" charset="-122"/>
              </a:rPr>
              <a:t>，跳到一个指定的位置（</a:t>
            </a:r>
            <a:r>
              <a:rPr lang="en-US" altLang="zh-CN" dirty="0" smtClean="0">
                <a:ea typeface="宋体" panose="02010600030101010101" pitchFamily="2" charset="-122"/>
              </a:rPr>
              <a:t>PC</a:t>
            </a:r>
            <a:r>
              <a:rPr lang="zh-CN" altLang="en-US" dirty="0" smtClean="0">
                <a:ea typeface="宋体" panose="02010600030101010101" pitchFamily="2" charset="-122"/>
              </a:rPr>
              <a:t>相对寻址）。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目标</a:t>
            </a:r>
            <a:r>
              <a:rPr lang="zh-CN" altLang="en-US" dirty="0" smtClean="0">
                <a:ea typeface="宋体" panose="02010600030101010101" pitchFamily="2" charset="-122"/>
              </a:rPr>
              <a:t>地址是</a:t>
            </a:r>
            <a:r>
              <a:rPr lang="en-US" altLang="zh-CN" dirty="0" smtClean="0">
                <a:ea typeface="宋体" panose="02010600030101010101" pitchFamily="2" charset="-122"/>
              </a:rPr>
              <a:t> PC-relative (PC + Sext(IR[10:0]))  -1024~+1023</a:t>
            </a:r>
          </a:p>
          <a:p>
            <a:pPr lvl="1"/>
            <a:r>
              <a:rPr lang="zh-CN" altLang="en-US" sz="2400" dirty="0" smtClean="0">
                <a:ea typeface="宋体" panose="02010600030101010101" pitchFamily="2" charset="-122"/>
              </a:rPr>
              <a:t>第</a:t>
            </a:r>
            <a:r>
              <a:rPr lang="en-US" altLang="zh-CN" sz="2400" dirty="0" smtClean="0">
                <a:ea typeface="宋体" panose="02010600030101010101" pitchFamily="2" charset="-122"/>
              </a:rPr>
              <a:t>11</a:t>
            </a:r>
            <a:r>
              <a:rPr lang="zh-CN" altLang="en-US" sz="2400" dirty="0" smtClean="0">
                <a:ea typeface="宋体" panose="02010600030101010101" pitchFamily="2" charset="-122"/>
              </a:rPr>
              <a:t>个</a:t>
            </a:r>
            <a:r>
              <a:rPr lang="en-US" altLang="zh-CN" sz="2400" dirty="0" smtClean="0">
                <a:ea typeface="宋体" panose="02010600030101010101" pitchFamily="2" charset="-122"/>
              </a:rPr>
              <a:t>bit</a:t>
            </a:r>
            <a:r>
              <a:rPr lang="zh-CN" altLang="en-US" sz="2400" dirty="0" smtClean="0">
                <a:ea typeface="宋体" panose="02010600030101010101" pitchFamily="2" charset="-122"/>
              </a:rPr>
              <a:t>位定义寻址模式：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ea typeface="宋体" panose="02010600030101010101" pitchFamily="2" charset="-122"/>
              </a:rPr>
              <a:t>如果为</a:t>
            </a:r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ea typeface="宋体" panose="02010600030101010101" pitchFamily="2" charset="-122"/>
              </a:rPr>
              <a:t>PC</a:t>
            </a:r>
            <a:r>
              <a:rPr lang="zh-CN" altLang="en-US" dirty="0" smtClean="0">
                <a:ea typeface="宋体" panose="02010600030101010101" pitchFamily="2" charset="-122"/>
              </a:rPr>
              <a:t>相对寻址：目标地址</a:t>
            </a:r>
            <a:r>
              <a:rPr lang="en-US" altLang="zh-CN" dirty="0" smtClean="0">
                <a:ea typeface="宋体" panose="02010600030101010101" pitchFamily="2" charset="-122"/>
              </a:rPr>
              <a:t> = PC + Sext(IR[10:0])</a:t>
            </a:r>
          </a:p>
          <a:p>
            <a:pPr lvl="2"/>
            <a:r>
              <a:rPr lang="zh-CN" altLang="en-US" dirty="0" smtClean="0">
                <a:ea typeface="宋体" panose="02010600030101010101" pitchFamily="2" charset="-122"/>
              </a:rPr>
              <a:t>如果为</a:t>
            </a:r>
            <a:r>
              <a:rPr lang="en-US" altLang="zh-CN" dirty="0" smtClean="0">
                <a:ea typeface="宋体" panose="02010600030101010101" pitchFamily="2" charset="-122"/>
              </a:rPr>
              <a:t>0</a:t>
            </a:r>
            <a:r>
              <a:rPr lang="zh-CN" altLang="en-US" dirty="0" smtClean="0">
                <a:ea typeface="宋体" panose="02010600030101010101" pitchFamily="2" charset="-122"/>
              </a:rPr>
              <a:t>，寄存器寻址： 目标地址</a:t>
            </a:r>
            <a:r>
              <a:rPr lang="en-US" altLang="zh-CN" dirty="0" smtClean="0">
                <a:ea typeface="宋体" panose="02010600030101010101" pitchFamily="2" charset="-122"/>
              </a:rPr>
              <a:t> = </a:t>
            </a:r>
            <a:r>
              <a:rPr lang="zh-CN" altLang="en-US" dirty="0" smtClean="0">
                <a:ea typeface="宋体" panose="02010600030101010101" pitchFamily="2" charset="-122"/>
              </a:rPr>
              <a:t>寄存器内容</a:t>
            </a:r>
            <a:r>
              <a:rPr lang="en-US" altLang="zh-CN" dirty="0" smtClean="0">
                <a:ea typeface="宋体" panose="02010600030101010101" pitchFamily="2" charset="-122"/>
              </a:rPr>
              <a:t>IR[8:6]</a:t>
            </a:r>
          </a:p>
          <a:p>
            <a:pPr lvl="2"/>
            <a:endParaRPr lang="en-US" altLang="zh-CN" dirty="0" smtClean="0">
              <a:ea typeface="宋体" panose="02010600030101010101" pitchFamily="2" charset="-122"/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能用</a:t>
            </a:r>
            <a:r>
              <a:rPr lang="en-US" altLang="zh-CN" dirty="0" err="1" smtClean="0">
                <a:ea typeface="宋体" panose="02010600030101010101" pitchFamily="2" charset="-122"/>
              </a:rPr>
              <a:t>BRnzp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指令取代吗？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i="1" dirty="0" smtClean="0"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JSR</a:t>
            </a:r>
            <a:r>
              <a:rPr lang="zh-CN" altLang="en-US" dirty="0" smtClean="0">
                <a:ea typeface="宋体" panose="02010600030101010101" pitchFamily="2" charset="-122"/>
              </a:rPr>
              <a:t>指令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pic>
        <p:nvPicPr>
          <p:cNvPr id="20485" name="Picture 8" descr="C:\common\PattPatel slides\e2\ch09-figures\ch09-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63" y="1453406"/>
            <a:ext cx="74406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4280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JSR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3851920" y="6012577"/>
            <a:ext cx="41793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zh-CN" dirty="0">
                <a:solidFill>
                  <a:schemeClr val="accent2"/>
                </a:solidFill>
                <a:latin typeface="+mn-lt"/>
                <a:ea typeface="宋体" panose="02010600030101010101" pitchFamily="2" charset="-122"/>
              </a:rPr>
              <a:t>NOTE: PC has already been incremented</a:t>
            </a:r>
            <a:br>
              <a:rPr lang="en-US" altLang="zh-CN" dirty="0">
                <a:solidFill>
                  <a:schemeClr val="accent2"/>
                </a:solidFill>
                <a:latin typeface="+mn-lt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chemeClr val="accent2"/>
                </a:solidFill>
                <a:latin typeface="+mn-lt"/>
                <a:ea typeface="宋体" panose="02010600030101010101" pitchFamily="2" charset="-122"/>
              </a:rPr>
              <a:t>during instruction fetch stage.</a:t>
            </a:r>
          </a:p>
        </p:txBody>
      </p:sp>
      <p:pic>
        <p:nvPicPr>
          <p:cNvPr id="21509" name="Picture 6" descr="C:\common\PattPatel slides\e2\ch09-figures\ch09-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95400"/>
            <a:ext cx="6253163" cy="445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897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系统调用于实现特定操作，这些操作需要程序员具备某些不熟悉专业领域的知识，或者为了安全性而需要保护的操作。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专业性：比如对外部设备操作时需要了解外部设备的工作原理，内部的</a:t>
            </a:r>
            <a:r>
              <a:rPr lang="en-US" altLang="zh-CN" dirty="0" smtClean="0">
                <a:ea typeface="宋体" panose="02010600030101010101" pitchFamily="2" charset="-122"/>
              </a:rPr>
              <a:t>I/O</a:t>
            </a:r>
            <a:r>
              <a:rPr lang="zh-CN" altLang="en-US" dirty="0" smtClean="0">
                <a:ea typeface="宋体" panose="02010600030101010101" pitchFamily="2" charset="-122"/>
              </a:rPr>
              <a:t>寄存器以及对它们的操作顺序。这些都和具体硬件相关，不同的外部设备可能要求不一样。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安全性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zh-CN" altLang="en-US" dirty="0" smtClean="0">
                <a:ea typeface="宋体" panose="02010600030101010101" pitchFamily="2" charset="-122"/>
              </a:rPr>
              <a:t>多个用户程序可能共享某个外部设备资源，用户编写程序直接操作外部设备，一个小错误可能会影响到很多其它的用户程序。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系统调用</a:t>
            </a:r>
            <a:endParaRPr lang="en-US" altLang="zh-CN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09176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ea typeface="宋体" panose="02010600030101010101" pitchFamily="2" charset="-122"/>
              </a:rPr>
              <a:t>JSR</a:t>
            </a:r>
            <a:r>
              <a:rPr lang="zh-CN" altLang="en-US" dirty="0" smtClean="0">
                <a:ea typeface="宋体" panose="02010600030101010101" pitchFamily="2" charset="-122"/>
              </a:rPr>
              <a:t>相似，除了寻址模式不同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目标地址是寄存器基址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第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zh-CN" altLang="en-US" dirty="0" smtClean="0">
                <a:ea typeface="宋体" panose="02010600030101010101" pitchFamily="2" charset="-122"/>
              </a:rPr>
              <a:t>个</a:t>
            </a:r>
            <a:r>
              <a:rPr lang="en-US" altLang="zh-CN" dirty="0" smtClean="0">
                <a:ea typeface="宋体" panose="02010600030101010101" pitchFamily="2" charset="-122"/>
              </a:rPr>
              <a:t>bit</a:t>
            </a:r>
            <a:r>
              <a:rPr lang="zh-CN" altLang="en-US" dirty="0" smtClean="0">
                <a:ea typeface="宋体" panose="02010600030101010101" pitchFamily="2" charset="-122"/>
              </a:rPr>
              <a:t>位定义了寻址模式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思考：</a:t>
            </a:r>
            <a:r>
              <a:rPr lang="en-US" altLang="zh-CN" dirty="0" smtClean="0">
                <a:ea typeface="宋体" panose="02010600030101010101" pitchFamily="2" charset="-122"/>
              </a:rPr>
              <a:t>JSRR</a:t>
            </a:r>
            <a:r>
              <a:rPr lang="zh-CN" altLang="en-US" dirty="0" smtClean="0">
                <a:ea typeface="宋体" panose="02010600030101010101" pitchFamily="2" charset="-122"/>
              </a:rPr>
              <a:t>具备的什么特征是</a:t>
            </a:r>
            <a:r>
              <a:rPr lang="en-US" altLang="zh-CN" dirty="0" smtClean="0">
                <a:ea typeface="宋体" panose="02010600030101010101" pitchFamily="2" charset="-122"/>
              </a:rPr>
              <a:t>JSR</a:t>
            </a:r>
            <a:r>
              <a:rPr lang="zh-CN" altLang="en-US" dirty="0" smtClean="0">
                <a:ea typeface="宋体" panose="02010600030101010101" pitchFamily="2" charset="-122"/>
              </a:rPr>
              <a:t>指令没有的？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JSRR Instruction</a:t>
            </a:r>
          </a:p>
        </p:txBody>
      </p:sp>
      <p:pic>
        <p:nvPicPr>
          <p:cNvPr id="22533" name="Picture 8" descr="C:\common\PattPatel slides\e2\ch09-figures\ch09-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46" y="1661492"/>
            <a:ext cx="7513638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7264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JSRR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4284662" y="5373216"/>
            <a:ext cx="41793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zh-CN" dirty="0">
                <a:solidFill>
                  <a:schemeClr val="accent2"/>
                </a:solidFill>
                <a:latin typeface="+mn-lt"/>
                <a:ea typeface="宋体" panose="02010600030101010101" pitchFamily="2" charset="-122"/>
              </a:rPr>
              <a:t>NOTE: PC has already been incremented</a:t>
            </a:r>
            <a:br>
              <a:rPr lang="en-US" altLang="zh-CN" dirty="0">
                <a:solidFill>
                  <a:schemeClr val="accent2"/>
                </a:solidFill>
                <a:latin typeface="+mn-lt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chemeClr val="accent2"/>
                </a:solidFill>
                <a:latin typeface="+mn-lt"/>
                <a:ea typeface="宋体" panose="02010600030101010101" pitchFamily="2" charset="-122"/>
              </a:rPr>
              <a:t>during instruction fetch stage.</a:t>
            </a:r>
          </a:p>
        </p:txBody>
      </p:sp>
      <p:pic>
        <p:nvPicPr>
          <p:cNvPr id="23557" name="Picture 7" descr="C:\common\PattPatel slides\e2\ch09-figures\ch09-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6892925" cy="241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9909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和系统调用类似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RET (JMP R7)</a:t>
            </a:r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子程序返回</a:t>
            </a:r>
            <a:endParaRPr lang="en-US" altLang="zh-CN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78649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2sComp	NOT	R0, R0	 ; </a:t>
            </a:r>
            <a:r>
              <a:rPr lang="en-US" altLang="zh-CN" sz="1800" b="0" i="1" dirty="0" smtClean="0">
                <a:ea typeface="宋体" panose="02010600030101010101" pitchFamily="2" charset="-122"/>
              </a:rPr>
              <a:t>flip bits</a:t>
            </a: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	ADD	R0, R0, #1	 ; </a:t>
            </a:r>
            <a:r>
              <a:rPr lang="en-US" altLang="zh-CN" sz="1800" b="0" i="1" dirty="0" smtClean="0">
                <a:ea typeface="宋体" panose="02010600030101010101" pitchFamily="2" charset="-122"/>
              </a:rPr>
              <a:t>add one</a:t>
            </a: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	RET			 ; </a:t>
            </a:r>
            <a:r>
              <a:rPr lang="en-US" altLang="zh-CN" sz="1800" b="0" i="1" dirty="0" smtClean="0">
                <a:ea typeface="宋体" panose="02010600030101010101" pitchFamily="2" charset="-122"/>
              </a:rPr>
              <a:t>return to caller</a:t>
            </a:r>
          </a:p>
          <a:p>
            <a:endParaRPr lang="en-US" altLang="zh-CN" sz="2400" dirty="0" smtClean="0"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solidFill>
                  <a:srgbClr val="CE0000"/>
                </a:solidFill>
                <a:ea typeface="宋体" panose="02010600030101010101" pitchFamily="2" charset="-122"/>
              </a:rPr>
              <a:t>To call from a program (within 1024 instructions</a:t>
            </a:r>
            <a:r>
              <a:rPr lang="en-US" altLang="zh-CN" sz="2400" dirty="0" smtClean="0">
                <a:solidFill>
                  <a:srgbClr val="CE0000"/>
                </a:solidFill>
                <a:ea typeface="宋体" panose="02010600030101010101" pitchFamily="2" charset="-122"/>
              </a:rPr>
              <a:t>)</a:t>
            </a:r>
            <a:endParaRPr lang="en-US" altLang="zh-CN" sz="2400" dirty="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; need to compute R4 = R1 - R3</a:t>
            </a:r>
            <a:b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	ADD	R0, R3, #0	 ; </a:t>
            </a:r>
            <a:r>
              <a:rPr lang="en-US" altLang="zh-CN" sz="1600" b="0" i="1" dirty="0" smtClean="0">
                <a:ea typeface="宋体" panose="02010600030101010101" pitchFamily="2" charset="-122"/>
              </a:rPr>
              <a:t>copy </a:t>
            </a:r>
            <a:r>
              <a:rPr lang="en-US" altLang="zh-CN" sz="1800" b="0" i="1" dirty="0" smtClean="0">
                <a:ea typeface="宋体" panose="02010600030101010101" pitchFamily="2" charset="-122"/>
              </a:rPr>
              <a:t>R3 to R0</a:t>
            </a: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2400" dirty="0" smtClean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JSR	2sComp</a:t>
            </a: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 ; </a:t>
            </a:r>
            <a:r>
              <a:rPr lang="en-US" altLang="zh-CN" sz="1800" b="0" i="1" dirty="0" smtClean="0">
                <a:ea typeface="宋体" panose="02010600030101010101" pitchFamily="2" charset="-122"/>
              </a:rPr>
              <a:t>negate</a:t>
            </a: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	ADD	R4, R1, R0	 ; </a:t>
            </a:r>
            <a:r>
              <a:rPr lang="en-US" altLang="zh-CN" sz="1800" b="0" i="1" dirty="0" smtClean="0">
                <a:ea typeface="宋体" panose="02010600030101010101" pitchFamily="2" charset="-122"/>
              </a:rPr>
              <a:t>add to R1</a:t>
            </a: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	...</a:t>
            </a:r>
          </a:p>
          <a:p>
            <a:endParaRPr lang="en-US" altLang="zh-CN" sz="2400" b="1" dirty="0" smtClean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r>
              <a:rPr lang="zh-CN" altLang="en-US" sz="2400" b="1" dirty="0" smtClean="0">
                <a:latin typeface="Verdana" panose="020B0604030504040204" pitchFamily="34" charset="0"/>
                <a:ea typeface="宋体" panose="02010600030101010101" pitchFamily="2" charset="-122"/>
              </a:rPr>
              <a:t>思考</a:t>
            </a:r>
            <a:r>
              <a:rPr lang="zh-CN" altLang="en-US" sz="2400" b="1" dirty="0" smtClean="0">
                <a:latin typeface="Verdana" panose="020B0604030504040204" pitchFamily="34" charset="0"/>
                <a:ea typeface="宋体" panose="02010600030101010101" pitchFamily="2" charset="-122"/>
              </a:rPr>
              <a:t>：子程序定义的位置？</a:t>
            </a:r>
            <a:endParaRPr lang="en-US" altLang="zh-CN" sz="2400" b="1" dirty="0" smtClean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Example: </a:t>
            </a:r>
            <a:r>
              <a:rPr lang="zh-CN" altLang="en-US" smtClean="0">
                <a:ea typeface="宋体" panose="02010600030101010101" pitchFamily="2" charset="-122"/>
              </a:rPr>
              <a:t>对</a:t>
            </a:r>
            <a:r>
              <a:rPr lang="en-US" altLang="zh-CN" smtClean="0">
                <a:ea typeface="宋体" panose="02010600030101010101" pitchFamily="2" charset="-122"/>
              </a:rPr>
              <a:t>R0</a:t>
            </a:r>
            <a:r>
              <a:rPr lang="zh-CN" altLang="en-US" smtClean="0">
                <a:ea typeface="宋体" panose="02010600030101010101" pitchFamily="2" charset="-122"/>
              </a:rPr>
              <a:t>的数求反</a:t>
            </a:r>
            <a:r>
              <a:rPr lang="en-US" altLang="zh-CN" smtClean="0">
                <a:ea typeface="宋体" panose="02010600030101010101" pitchFamily="2" charset="-122"/>
              </a:rPr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40407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参数</a:t>
            </a: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传递给子程序的值</a:t>
            </a:r>
            <a:r>
              <a:rPr lang="zh-CN" altLang="en-US" dirty="0" smtClean="0">
                <a:ea typeface="宋体" panose="02010600030101010101" pitchFamily="2" charset="-122"/>
              </a:rPr>
              <a:t>，子程序</a:t>
            </a:r>
            <a:r>
              <a:rPr lang="zh-CN" altLang="en-US" dirty="0" smtClean="0">
                <a:ea typeface="宋体" panose="02010600030101010101" pitchFamily="2" charset="-122"/>
              </a:rPr>
              <a:t>需要利用该值来完成任务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Examples:</a:t>
            </a:r>
          </a:p>
          <a:p>
            <a:pPr lvl="2"/>
            <a:r>
              <a:rPr lang="zh-CN" altLang="en-US" dirty="0" smtClean="0">
                <a:ea typeface="宋体" panose="02010600030101010101" pitchFamily="2" charset="-122"/>
              </a:rPr>
              <a:t>在</a:t>
            </a:r>
            <a:r>
              <a:rPr lang="en-US" altLang="zh-CN" dirty="0" smtClean="0">
                <a:ea typeface="宋体" panose="02010600030101010101" pitchFamily="2" charset="-122"/>
              </a:rPr>
              <a:t> 2sComp </a:t>
            </a:r>
            <a:r>
              <a:rPr lang="zh-CN" altLang="en-US" dirty="0" smtClean="0">
                <a:ea typeface="宋体" panose="02010600030101010101" pitchFamily="2" charset="-122"/>
              </a:rPr>
              <a:t>程序中</a:t>
            </a:r>
            <a:r>
              <a:rPr lang="en-US" altLang="zh-CN" dirty="0" smtClean="0">
                <a:ea typeface="宋体" panose="02010600030101010101" pitchFamily="2" charset="-122"/>
              </a:rPr>
              <a:t>, R0</a:t>
            </a:r>
            <a:r>
              <a:rPr lang="zh-CN" altLang="en-US" dirty="0" smtClean="0">
                <a:ea typeface="宋体" panose="02010600030101010101" pitchFamily="2" charset="-122"/>
              </a:rPr>
              <a:t>存放需要取负</a:t>
            </a:r>
            <a:r>
              <a:rPr lang="en-US" altLang="zh-CN" dirty="0" smtClean="0">
                <a:ea typeface="宋体" panose="02010600030101010101" pitchFamily="2" charset="-122"/>
              </a:rPr>
              <a:t>+1</a:t>
            </a:r>
            <a:r>
              <a:rPr lang="zh-CN" altLang="en-US" dirty="0" smtClean="0">
                <a:ea typeface="宋体" panose="02010600030101010101" pitchFamily="2" charset="-122"/>
              </a:rPr>
              <a:t>的</a:t>
            </a:r>
            <a:r>
              <a:rPr lang="zh-CN" altLang="en-US" dirty="0" smtClean="0">
                <a:ea typeface="宋体" panose="02010600030101010101" pitchFamily="2" charset="-122"/>
              </a:rPr>
              <a:t>数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ea typeface="宋体" panose="02010600030101010101" pitchFamily="2" charset="-122"/>
              </a:rPr>
              <a:t>在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PUTS</a:t>
            </a:r>
            <a:r>
              <a:rPr lang="zh-CN" altLang="en-US" dirty="0" smtClean="0">
                <a:ea typeface="宋体" panose="02010600030101010101" pitchFamily="2" charset="-122"/>
              </a:rPr>
              <a:t>服务程序中</a:t>
            </a:r>
            <a:r>
              <a:rPr lang="en-US" altLang="zh-CN" dirty="0" smtClean="0">
                <a:ea typeface="宋体" panose="02010600030101010101" pitchFamily="2" charset="-122"/>
              </a:rPr>
              <a:t>, R0</a:t>
            </a:r>
            <a:r>
              <a:rPr lang="zh-CN" altLang="en-US" dirty="0" smtClean="0">
                <a:ea typeface="宋体" panose="02010600030101010101" pitchFamily="2" charset="-122"/>
              </a:rPr>
              <a:t>存放打印字符串的起始</a:t>
            </a:r>
            <a:r>
              <a:rPr lang="zh-CN" altLang="en-US" dirty="0" smtClean="0">
                <a:ea typeface="宋体" panose="02010600030101010101" pitchFamily="2" charset="-122"/>
              </a:rPr>
              <a:t>地址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2"/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返回值</a:t>
            </a: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子程序</a:t>
            </a:r>
            <a:r>
              <a:rPr lang="zh-CN" altLang="en-US" dirty="0" smtClean="0">
                <a:ea typeface="宋体" panose="02010600030101010101" pitchFamily="2" charset="-122"/>
              </a:rPr>
              <a:t>输出的值</a:t>
            </a:r>
            <a:r>
              <a:rPr lang="zh-CN" altLang="en-US" dirty="0" smtClean="0">
                <a:ea typeface="宋体" panose="02010600030101010101" pitchFamily="2" charset="-122"/>
              </a:rPr>
              <a:t>，即子程序</a:t>
            </a:r>
            <a:r>
              <a:rPr lang="zh-CN" altLang="en-US" dirty="0" smtClean="0">
                <a:ea typeface="宋体" panose="02010600030101010101" pitchFamily="2" charset="-122"/>
              </a:rPr>
              <a:t>的计算结果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Examples:</a:t>
            </a:r>
          </a:p>
          <a:p>
            <a:pPr lvl="2"/>
            <a:r>
              <a:rPr lang="zh-CN" altLang="en-US" dirty="0" smtClean="0">
                <a:ea typeface="宋体" panose="02010600030101010101" pitchFamily="2" charset="-122"/>
              </a:rPr>
              <a:t>在</a:t>
            </a:r>
            <a:r>
              <a:rPr lang="en-US" altLang="zh-CN" dirty="0" smtClean="0">
                <a:ea typeface="宋体" panose="02010600030101010101" pitchFamily="2" charset="-122"/>
              </a:rPr>
              <a:t>2sComp</a:t>
            </a:r>
            <a:r>
              <a:rPr lang="zh-CN" altLang="en-US" dirty="0" smtClean="0">
                <a:ea typeface="宋体" panose="02010600030101010101" pitchFamily="2" charset="-122"/>
              </a:rPr>
              <a:t>程序中，取负</a:t>
            </a:r>
            <a:r>
              <a:rPr lang="en-US" altLang="zh-CN" dirty="0" smtClean="0">
                <a:ea typeface="宋体" panose="02010600030101010101" pitchFamily="2" charset="-122"/>
              </a:rPr>
              <a:t>+1</a:t>
            </a:r>
            <a:r>
              <a:rPr lang="zh-CN" altLang="en-US" dirty="0" smtClean="0">
                <a:ea typeface="宋体" panose="02010600030101010101" pitchFamily="2" charset="-122"/>
              </a:rPr>
              <a:t>的结果保存在</a:t>
            </a:r>
            <a:r>
              <a:rPr lang="en-US" altLang="zh-CN" dirty="0" smtClean="0">
                <a:ea typeface="宋体" panose="02010600030101010101" pitchFamily="2" charset="-122"/>
              </a:rPr>
              <a:t> R0</a:t>
            </a:r>
          </a:p>
          <a:p>
            <a:pPr lvl="2"/>
            <a:r>
              <a:rPr lang="zh-CN" altLang="en-US" dirty="0" smtClean="0">
                <a:ea typeface="宋体" panose="02010600030101010101" pitchFamily="2" charset="-122"/>
              </a:rPr>
              <a:t>在</a:t>
            </a:r>
            <a:r>
              <a:rPr lang="en-US" altLang="zh-CN" dirty="0" smtClean="0">
                <a:ea typeface="宋体" panose="02010600030101010101" pitchFamily="2" charset="-122"/>
              </a:rPr>
              <a:t>GETC</a:t>
            </a:r>
            <a:r>
              <a:rPr lang="zh-CN" altLang="en-US" dirty="0" smtClean="0">
                <a:ea typeface="宋体" panose="02010600030101010101" pitchFamily="2" charset="-122"/>
              </a:rPr>
              <a:t>服务程序中，由键盘输入的字符保存在</a:t>
            </a:r>
            <a:r>
              <a:rPr lang="en-US" altLang="zh-CN" dirty="0" smtClean="0">
                <a:ea typeface="宋体" panose="02010600030101010101" pitchFamily="2" charset="-122"/>
              </a:rPr>
              <a:t> R0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子程序的</a:t>
            </a:r>
            <a:r>
              <a:rPr lang="zh-CN" altLang="en-US" dirty="0">
                <a:latin typeface="+mj-ea"/>
              </a:rPr>
              <a:t>参数</a:t>
            </a:r>
            <a:r>
              <a:rPr lang="zh-CN" altLang="en-US" dirty="0">
                <a:latin typeface="+mj-ea"/>
              </a:rPr>
              <a:t>及返回值</a:t>
            </a:r>
            <a:endParaRPr lang="en-US" altLang="zh-CN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69039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为了使用子程序，程序员必须知道：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 smtClean="0">
                <a:ea typeface="宋体" panose="02010600030101010101" pitchFamily="2" charset="-122"/>
              </a:rPr>
              <a:t>子程序调用地址</a:t>
            </a:r>
            <a:r>
              <a:rPr lang="en-US" altLang="zh-CN" sz="2400" dirty="0" smtClean="0">
                <a:ea typeface="宋体" panose="02010600030101010101" pitchFamily="2" charset="-122"/>
              </a:rPr>
              <a:t>(</a:t>
            </a:r>
            <a:r>
              <a:rPr lang="zh-CN" altLang="en-US" sz="2400" dirty="0" smtClean="0">
                <a:ea typeface="宋体" panose="02010600030101010101" pitchFamily="2" charset="-122"/>
              </a:rPr>
              <a:t>子程序标号：入口指令的标号</a:t>
            </a:r>
            <a:r>
              <a:rPr lang="en-US" altLang="zh-CN" sz="2400" dirty="0" smtClean="0">
                <a:ea typeface="宋体" panose="02010600030101010101" pitchFamily="2" charset="-122"/>
              </a:rPr>
              <a:t>)</a:t>
            </a:r>
          </a:p>
          <a:p>
            <a:pPr lvl="1"/>
            <a:endParaRPr lang="en-US" altLang="zh-CN" sz="24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 smtClean="0">
                <a:ea typeface="宋体" panose="02010600030101010101" pitchFamily="2" charset="-122"/>
              </a:rPr>
              <a:t>功能</a:t>
            </a:r>
            <a:r>
              <a:rPr lang="en-US" altLang="zh-CN" sz="2400" dirty="0" smtClean="0">
                <a:ea typeface="宋体" panose="02010600030101010101" pitchFamily="2" charset="-122"/>
              </a:rPr>
              <a:t>(what does it do?)</a:t>
            </a:r>
          </a:p>
          <a:p>
            <a:pPr lvl="2"/>
            <a:r>
              <a:rPr lang="zh-CN" altLang="en-US" sz="2400" dirty="0" smtClean="0">
                <a:ea typeface="宋体" panose="02010600030101010101" pitchFamily="2" charset="-122"/>
              </a:rPr>
              <a:t>注：程序员不需要知道子程序如何工作，但需要知道子程序运行后机器的状态会发生什么变化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lvl="2"/>
            <a:endParaRPr lang="en-US" altLang="zh-CN" sz="24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 smtClean="0">
                <a:ea typeface="宋体" panose="02010600030101010101" pitchFamily="2" charset="-122"/>
              </a:rPr>
              <a:t>参数</a:t>
            </a:r>
            <a:r>
              <a:rPr lang="en-US" altLang="zh-CN" sz="2400" dirty="0" smtClean="0">
                <a:ea typeface="宋体" panose="02010600030101010101" pitchFamily="2" charset="-122"/>
              </a:rPr>
              <a:t>(</a:t>
            </a:r>
            <a:r>
              <a:rPr lang="zh-CN" altLang="en-US" sz="2400" dirty="0" smtClean="0">
                <a:ea typeface="宋体" panose="02010600030101010101" pitchFamily="2" charset="-122"/>
              </a:rPr>
              <a:t>怎么传递数据给</a:t>
            </a:r>
            <a:r>
              <a:rPr lang="zh-CN" altLang="en-US" sz="2400" dirty="0" smtClean="0">
                <a:ea typeface="宋体" panose="02010600030101010101" pitchFamily="2" charset="-122"/>
              </a:rPr>
              <a:t>子程序</a:t>
            </a:r>
            <a:r>
              <a:rPr lang="en-US" altLang="zh-CN" sz="2400" dirty="0" smtClean="0">
                <a:ea typeface="宋体" panose="02010600030101010101" pitchFamily="2" charset="-122"/>
              </a:rPr>
              <a:t>)</a:t>
            </a:r>
            <a:r>
              <a:rPr lang="zh-CN" altLang="en-US" sz="2400" dirty="0" smtClean="0">
                <a:ea typeface="宋体" panose="02010600030101010101" pitchFamily="2" charset="-122"/>
              </a:rPr>
              <a:t>，可选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lvl="1"/>
            <a:endParaRPr lang="en-US" altLang="zh-CN" sz="24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 smtClean="0">
                <a:ea typeface="宋体" panose="02010600030101010101" pitchFamily="2" charset="-122"/>
              </a:rPr>
              <a:t>返回值</a:t>
            </a:r>
            <a:r>
              <a:rPr lang="en-US" altLang="zh-CN" sz="2400" dirty="0" smtClean="0">
                <a:ea typeface="宋体" panose="02010600030101010101" pitchFamily="2" charset="-122"/>
              </a:rPr>
              <a:t> (</a:t>
            </a:r>
            <a:r>
              <a:rPr lang="zh-CN" altLang="en-US" sz="2400" dirty="0" smtClean="0">
                <a:ea typeface="宋体" panose="02010600030101010101" pitchFamily="2" charset="-122"/>
              </a:rPr>
              <a:t>怎么获取子程序的计算</a:t>
            </a:r>
            <a:r>
              <a:rPr lang="zh-CN" altLang="en-US" sz="2400" dirty="0" smtClean="0">
                <a:ea typeface="宋体" panose="02010600030101010101" pitchFamily="2" charset="-122"/>
              </a:rPr>
              <a:t>结果</a:t>
            </a:r>
            <a:r>
              <a:rPr lang="en-US" altLang="zh-CN" sz="2400" dirty="0" smtClean="0">
                <a:ea typeface="宋体" panose="02010600030101010101" pitchFamily="2" charset="-122"/>
              </a:rPr>
              <a:t>)</a:t>
            </a:r>
            <a:r>
              <a:rPr lang="zh-CN" altLang="en-US" sz="2400" dirty="0" smtClean="0">
                <a:ea typeface="宋体" panose="02010600030101010101" pitchFamily="2" charset="-122"/>
              </a:rPr>
              <a:t>，</a:t>
            </a:r>
            <a:r>
              <a:rPr lang="zh-CN" altLang="en-US" sz="2400" dirty="0" smtClean="0">
                <a:ea typeface="宋体" panose="02010600030101010101" pitchFamily="2" charset="-122"/>
              </a:rPr>
              <a:t>可选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如何使用子程序</a:t>
            </a:r>
            <a:endParaRPr lang="en-US" altLang="zh-CN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978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ea typeface="宋体" panose="02010600030101010101" pitchFamily="2" charset="-122"/>
              </a:rPr>
              <a:t>一般</a:t>
            </a:r>
            <a:r>
              <a:rPr lang="zh-CN" altLang="en-US" sz="2800" dirty="0" smtClean="0">
                <a:ea typeface="宋体" panose="02010600030101010101" pitchFamily="2" charset="-122"/>
              </a:rPr>
              <a:t>情况使用“被调用者模式</a:t>
            </a:r>
            <a:r>
              <a:rPr lang="zh-CN" altLang="en-US" sz="2800" dirty="0" smtClean="0">
                <a:ea typeface="宋体" panose="02010600030101010101" pitchFamily="2" charset="-122"/>
              </a:rPr>
              <a:t>”</a:t>
            </a:r>
            <a:endParaRPr lang="en-US" altLang="zh-CN" sz="28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 smtClean="0">
                <a:ea typeface="宋体" panose="02010600030101010101" pitchFamily="2" charset="-122"/>
              </a:rPr>
              <a:t>保存任何子程序内部将修改，但子程序返回时不应该改变的值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 smtClean="0">
                <a:ea typeface="宋体" panose="02010600030101010101" pitchFamily="2" charset="-122"/>
              </a:rPr>
              <a:t>返回后，恢复</a:t>
            </a:r>
            <a:r>
              <a:rPr lang="zh-CN" altLang="en-US" sz="2400" dirty="0" smtClean="0">
                <a:ea typeface="宋体" panose="02010600030101010101" pitchFamily="2" charset="-122"/>
              </a:rPr>
              <a:t>输入的参数为初始值（除非被返回值修改）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sz="2600" u="sng" dirty="0" smtClean="0">
                <a:solidFill>
                  <a:schemeClr val="accent2"/>
                </a:solidFill>
                <a:ea typeface="宋体" panose="02010600030101010101" pitchFamily="2" charset="-122"/>
              </a:rPr>
              <a:t>注意</a:t>
            </a:r>
            <a:r>
              <a:rPr lang="en-US" altLang="zh-CN" sz="2600" dirty="0" smtClean="0">
                <a:ea typeface="宋体" panose="02010600030101010101" pitchFamily="2" charset="-122"/>
              </a:rPr>
              <a:t>: </a:t>
            </a:r>
            <a:r>
              <a:rPr lang="zh-CN" altLang="en-US" sz="2600" dirty="0" smtClean="0">
                <a:ea typeface="宋体" panose="02010600030101010101" pitchFamily="2" charset="-122"/>
              </a:rPr>
              <a:t>如果调用任何子程序或服务程序，必须保存</a:t>
            </a:r>
            <a:r>
              <a:rPr lang="en-US" altLang="zh-CN" sz="2600" dirty="0" smtClean="0">
                <a:ea typeface="宋体" panose="02010600030101010101" pitchFamily="2" charset="-122"/>
              </a:rPr>
              <a:t>R7</a:t>
            </a:r>
            <a:r>
              <a:rPr lang="zh-CN" altLang="en-US" sz="2600" dirty="0" smtClean="0">
                <a:ea typeface="宋体" panose="02010600030101010101" pitchFamily="2" charset="-122"/>
              </a:rPr>
              <a:t>；</a:t>
            </a:r>
            <a:r>
              <a:rPr lang="zh-CN" altLang="en-US" sz="2400" dirty="0" smtClean="0">
                <a:ea typeface="宋体" panose="02010600030101010101" pitchFamily="2" charset="-122"/>
              </a:rPr>
              <a:t>否则</a:t>
            </a:r>
            <a:r>
              <a:rPr lang="zh-CN" altLang="en-US" sz="2400" dirty="0" smtClean="0">
                <a:ea typeface="宋体" panose="02010600030101010101" pitchFamily="2" charset="-122"/>
              </a:rPr>
              <a:t>，将不能返回调用程序</a:t>
            </a:r>
            <a:endParaRPr lang="en-US" altLang="zh-CN" sz="2400" dirty="0" smtClean="0"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保存和恢复</a:t>
            </a:r>
            <a:r>
              <a:rPr lang="zh-CN" altLang="en-US" dirty="0">
                <a:latin typeface="+mj-ea"/>
              </a:rPr>
              <a:t>寄存器</a:t>
            </a:r>
            <a:endParaRPr lang="en-US" altLang="zh-CN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4720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编写一个子程序 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FirstChar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 ,</a:t>
            </a:r>
            <a:r>
              <a:rPr lang="zh-CN" altLang="en-US" dirty="0" smtClean="0">
                <a:ea typeface="宋体" panose="02010600030101010101" pitchFamily="2" charset="-122"/>
              </a:rPr>
              <a:t>实现以下功能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09625" lvl="2" indent="0">
              <a:buFontTx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找到一个</a:t>
            </a:r>
            <a:r>
              <a:rPr lang="zh-CN" altLang="en-US" dirty="0" smtClean="0">
                <a:solidFill>
                  <a:srgbClr val="009900"/>
                </a:solidFill>
                <a:ea typeface="宋体" panose="02010600030101010101" pitchFamily="2" charset="-122"/>
              </a:rPr>
              <a:t>给定字符（字符</a:t>
            </a:r>
            <a:r>
              <a:rPr lang="en-US" altLang="zh-CN" dirty="0" smtClean="0">
                <a:solidFill>
                  <a:srgbClr val="009900"/>
                </a:solidFill>
                <a:ea typeface="宋体" panose="02010600030101010101" pitchFamily="2" charset="-122"/>
              </a:rPr>
              <a:t>ASCII</a:t>
            </a:r>
            <a:r>
              <a:rPr lang="zh-CN" altLang="en-US" dirty="0" smtClean="0">
                <a:solidFill>
                  <a:srgbClr val="009900"/>
                </a:solidFill>
                <a:ea typeface="宋体" panose="02010600030101010101" pitchFamily="2" charset="-122"/>
              </a:rPr>
              <a:t>码保存在</a:t>
            </a:r>
            <a:r>
              <a:rPr lang="en-US" altLang="zh-CN" dirty="0" smtClean="0">
                <a:solidFill>
                  <a:srgbClr val="009900"/>
                </a:solidFill>
                <a:ea typeface="宋体" panose="02010600030101010101" pitchFamily="2" charset="-122"/>
              </a:rPr>
              <a:t>R0 </a:t>
            </a:r>
            <a:r>
              <a:rPr lang="zh-CN" altLang="en-US" dirty="0" smtClean="0">
                <a:solidFill>
                  <a:srgbClr val="009900"/>
                </a:solidFill>
                <a:ea typeface="宋体" panose="02010600030101010101" pitchFamily="2" charset="-122"/>
              </a:rPr>
              <a:t>）</a:t>
            </a:r>
            <a:r>
              <a:rPr lang="zh-CN" altLang="en-US" dirty="0" smtClean="0">
                <a:ea typeface="宋体" panose="02010600030101010101" pitchFamily="2" charset="-122"/>
              </a:rPr>
              <a:t>在一个</a:t>
            </a:r>
            <a:r>
              <a:rPr lang="zh-CN" altLang="en-US" dirty="0" smtClean="0">
                <a:solidFill>
                  <a:srgbClr val="C00000"/>
                </a:solidFill>
                <a:ea typeface="宋体" panose="02010600030101010101" pitchFamily="2" charset="-122"/>
              </a:rPr>
              <a:t>字符串</a:t>
            </a:r>
            <a:r>
              <a:rPr lang="zh-CN" altLang="en-US" dirty="0" smtClean="0"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 R1 </a:t>
            </a:r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指向字符串首地址</a:t>
            </a:r>
            <a:r>
              <a:rPr lang="zh-CN" altLang="en-US" dirty="0" smtClean="0">
                <a:ea typeface="宋体" panose="02010600030101010101" pitchFamily="2" charset="-122"/>
              </a:rPr>
              <a:t>）中第一次出现的位置；返回所在内存地址信息在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R2 </a:t>
            </a:r>
            <a:r>
              <a:rPr lang="zh-CN" altLang="en-US" dirty="0" smtClean="0">
                <a:ea typeface="宋体" panose="02010600030101010101" pitchFamily="2" charset="-122"/>
              </a:rPr>
              <a:t>（内存位置如果指向</a:t>
            </a:r>
            <a:r>
              <a:rPr lang="en-US" altLang="zh-CN" dirty="0" smtClean="0">
                <a:ea typeface="宋体" panose="02010600030101010101" pitchFamily="2" charset="-122"/>
              </a:rPr>
              <a:t>NULL</a:t>
            </a:r>
            <a:r>
              <a:rPr lang="zh-CN" altLang="en-US" dirty="0" smtClean="0">
                <a:ea typeface="宋体" panose="02010600030101010101" pitchFamily="2" charset="-122"/>
              </a:rPr>
              <a:t>表示没有该字符出现）。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使用</a:t>
            </a:r>
            <a:r>
              <a:rPr lang="en-US" altLang="zh-CN" dirty="0" err="1" smtClean="0">
                <a:ea typeface="宋体" panose="02010600030101010101" pitchFamily="2" charset="-122"/>
              </a:rPr>
              <a:t>FirstChar</a:t>
            </a:r>
            <a:r>
              <a:rPr lang="zh-CN" altLang="en-US" dirty="0" smtClean="0">
                <a:ea typeface="宋体" panose="02010600030101010101" pitchFamily="2" charset="-122"/>
              </a:rPr>
              <a:t>来实现算法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CountChar</a:t>
            </a:r>
            <a:r>
              <a:rPr lang="zh-CN" altLang="en-US" dirty="0" smtClean="0">
                <a:ea typeface="宋体" panose="02010600030101010101" pitchFamily="2" charset="-122"/>
              </a:rPr>
              <a:t>，实现以下功能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09625" lvl="2" indent="0">
              <a:buFontTx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计算一个</a:t>
            </a:r>
            <a:r>
              <a:rPr lang="zh-CN" altLang="en-US" dirty="0" smtClean="0">
                <a:solidFill>
                  <a:srgbClr val="009900"/>
                </a:solidFill>
                <a:ea typeface="宋体" panose="02010600030101010101" pitchFamily="2" charset="-122"/>
              </a:rPr>
              <a:t>给定字符（保存在</a:t>
            </a:r>
            <a:r>
              <a:rPr lang="en-US" altLang="zh-CN" dirty="0" smtClean="0">
                <a:solidFill>
                  <a:srgbClr val="009900"/>
                </a:solidFill>
                <a:ea typeface="宋体" panose="02010600030101010101" pitchFamily="2" charset="-122"/>
              </a:rPr>
              <a:t>R0 </a:t>
            </a:r>
            <a:r>
              <a:rPr lang="zh-CN" altLang="en-US" dirty="0" smtClean="0">
                <a:solidFill>
                  <a:srgbClr val="009900"/>
                </a:solidFill>
                <a:ea typeface="宋体" panose="02010600030101010101" pitchFamily="2" charset="-122"/>
              </a:rPr>
              <a:t>）</a:t>
            </a:r>
            <a:r>
              <a:rPr lang="zh-CN" altLang="en-US" dirty="0" smtClean="0">
                <a:ea typeface="宋体" panose="02010600030101010101" pitchFamily="2" charset="-122"/>
              </a:rPr>
              <a:t>在一个</a:t>
            </a:r>
            <a:r>
              <a:rPr lang="zh-CN" altLang="en-US" dirty="0" smtClean="0">
                <a:solidFill>
                  <a:srgbClr val="C00000"/>
                </a:solidFill>
                <a:ea typeface="宋体" panose="02010600030101010101" pitchFamily="2" charset="-122"/>
              </a:rPr>
              <a:t>字符串</a:t>
            </a:r>
            <a:r>
              <a:rPr lang="zh-CN" altLang="en-US" dirty="0" smtClean="0"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 R1 </a:t>
            </a:r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指向</a:t>
            </a:r>
            <a:r>
              <a:rPr lang="zh-CN" altLang="en-US" dirty="0" smtClean="0">
                <a:ea typeface="宋体" panose="02010600030101010101" pitchFamily="2" charset="-122"/>
              </a:rPr>
              <a:t>）中的出现次数；结果保存在在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R2</a:t>
            </a:r>
            <a:r>
              <a:rPr lang="zh-CN" altLang="en-US" dirty="0" smtClean="0">
                <a:ea typeface="宋体" panose="02010600030101010101" pitchFamily="2" charset="-122"/>
              </a:rPr>
              <a:t>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可以在不知道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FirstChar</a:t>
            </a:r>
            <a:r>
              <a:rPr lang="zh-CN" altLang="en-US" dirty="0" smtClean="0">
                <a:ea typeface="宋体" panose="02010600030101010101" pitchFamily="2" charset="-122"/>
              </a:rPr>
              <a:t>实现的情况下写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CountChar</a:t>
            </a:r>
            <a:r>
              <a:rPr lang="zh-CN" altLang="en-US" dirty="0" smtClean="0">
                <a:ea typeface="宋体" panose="02010600030101010101" pitchFamily="2" charset="-122"/>
              </a:rPr>
              <a:t>算法。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j-ea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42102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CountChar Implementation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71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2000" b="0" i="1" dirty="0" err="1" smtClean="0">
                <a:ea typeface="宋体" panose="02010600030101010101" pitchFamily="2" charset="-122"/>
              </a:rPr>
              <a:t>CountChar</a:t>
            </a:r>
            <a:r>
              <a:rPr lang="en-US" altLang="zh-CN" sz="2000" b="0" i="1" dirty="0" smtClean="0">
                <a:ea typeface="宋体" panose="02010600030101010101" pitchFamily="2" charset="-122"/>
              </a:rPr>
              <a:t>: subroutine to count occurrences of a char</a:t>
            </a: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CountChar</a:t>
            </a: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ST	R3, CCR3	; </a:t>
            </a:r>
            <a:r>
              <a:rPr lang="en-US" altLang="zh-CN" sz="2000" b="0" i="1" dirty="0" smtClean="0">
                <a:ea typeface="宋体" panose="02010600030101010101" pitchFamily="2" charset="-122"/>
              </a:rPr>
              <a:t>save registers</a:t>
            </a: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ST	R4, CCR4</a:t>
            </a:r>
            <a:b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dirty="0" smtClean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	R7, CCR7	; </a:t>
            </a:r>
            <a:r>
              <a:rPr lang="en-US" altLang="zh-CN" sz="2000" b="0" i="1" dirty="0" smtClean="0">
                <a:solidFill>
                  <a:schemeClr val="accent2"/>
                </a:solidFill>
                <a:ea typeface="宋体" panose="02010600030101010101" pitchFamily="2" charset="-122"/>
              </a:rPr>
              <a:t>JSR alters R7</a:t>
            </a: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dirty="0" smtClean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	R1, CCR1	; </a:t>
            </a:r>
            <a:r>
              <a:rPr lang="en-US" altLang="zh-CN" sz="2000" b="0" i="1" dirty="0" smtClean="0">
                <a:solidFill>
                  <a:schemeClr val="accent2"/>
                </a:solidFill>
                <a:ea typeface="宋体" panose="02010600030101010101" pitchFamily="2" charset="-122"/>
              </a:rPr>
              <a:t>save original string </a:t>
            </a:r>
            <a:r>
              <a:rPr lang="en-US" altLang="zh-CN" sz="2000" b="0" i="1" dirty="0" err="1" smtClean="0">
                <a:solidFill>
                  <a:schemeClr val="accent2"/>
                </a:solidFill>
                <a:ea typeface="宋体" panose="02010600030101010101" pitchFamily="2" charset="-122"/>
              </a:rPr>
              <a:t>ptr</a:t>
            </a: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AND	R4, R4, #0	; </a:t>
            </a:r>
            <a:r>
              <a:rPr lang="en-US" altLang="zh-CN" sz="2000" b="0" i="1" dirty="0" smtClean="0">
                <a:ea typeface="宋体" panose="02010600030101010101" pitchFamily="2" charset="-122"/>
              </a:rPr>
              <a:t>initialize count to zero</a:t>
            </a: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CC1	</a:t>
            </a:r>
            <a:r>
              <a:rPr lang="en-US" altLang="zh-CN" sz="2000" dirty="0" smtClean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JSR	</a:t>
            </a:r>
            <a:r>
              <a:rPr lang="en-US" altLang="zh-CN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FirstChar</a:t>
            </a: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; </a:t>
            </a:r>
            <a:r>
              <a:rPr lang="en-US" altLang="zh-CN" sz="2000" b="0" i="1" dirty="0" smtClean="0">
                <a:ea typeface="宋体" panose="02010600030101010101" pitchFamily="2" charset="-122"/>
              </a:rPr>
              <a:t>find next occurrence (</a:t>
            </a:r>
            <a:r>
              <a:rPr lang="en-US" altLang="zh-CN" sz="2000" b="0" i="1" dirty="0" err="1" smtClean="0">
                <a:ea typeface="宋体" panose="02010600030101010101" pitchFamily="2" charset="-122"/>
              </a:rPr>
              <a:t>ptr</a:t>
            </a:r>
            <a:r>
              <a:rPr lang="en-US" altLang="zh-CN" sz="2000" b="0" i="1" dirty="0" smtClean="0">
                <a:ea typeface="宋体" panose="02010600030101010101" pitchFamily="2" charset="-122"/>
              </a:rPr>
              <a:t> in R2)</a:t>
            </a: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LDR	R3, R2, #0	; </a:t>
            </a:r>
            <a:r>
              <a:rPr lang="en-US" altLang="zh-CN" sz="2000" b="0" i="1" dirty="0" smtClean="0">
                <a:ea typeface="宋体" panose="02010600030101010101" pitchFamily="2" charset="-122"/>
              </a:rPr>
              <a:t>see if char or null</a:t>
            </a: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BRz</a:t>
            </a: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CC2		; </a:t>
            </a:r>
            <a:r>
              <a:rPr lang="en-US" altLang="zh-CN" sz="2000" b="0" i="1" dirty="0" smtClean="0">
                <a:ea typeface="宋体" panose="02010600030101010101" pitchFamily="2" charset="-122"/>
              </a:rPr>
              <a:t>if null, no more chars</a:t>
            </a: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ADD	R4, R4, #1	; </a:t>
            </a:r>
            <a:r>
              <a:rPr lang="en-US" altLang="zh-CN" sz="2000" b="0" i="1" dirty="0" smtClean="0">
                <a:ea typeface="宋体" panose="02010600030101010101" pitchFamily="2" charset="-122"/>
              </a:rPr>
              <a:t>increment count</a:t>
            </a: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ADD	R1, R2, #1	; </a:t>
            </a:r>
            <a:r>
              <a:rPr lang="en-US" altLang="zh-CN" sz="2000" b="0" i="1" dirty="0" smtClean="0">
                <a:ea typeface="宋体" panose="02010600030101010101" pitchFamily="2" charset="-122"/>
              </a:rPr>
              <a:t>point to next char in string</a:t>
            </a: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2000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BRnzp</a:t>
            </a: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CC1</a:t>
            </a:r>
            <a:b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CC2	</a:t>
            </a:r>
            <a:r>
              <a:rPr lang="en-US" altLang="zh-CN" sz="2000" dirty="0" smtClean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ADD	R2, R4, #0</a:t>
            </a: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dirty="0" smtClean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2000" b="0" i="1" dirty="0" smtClean="0">
                <a:solidFill>
                  <a:schemeClr val="accent2"/>
                </a:solidFill>
                <a:ea typeface="宋体" panose="02010600030101010101" pitchFamily="2" charset="-122"/>
              </a:rPr>
              <a:t>move return </a:t>
            </a:r>
            <a:r>
              <a:rPr lang="en-US" altLang="zh-CN" sz="2000" b="0" i="1" dirty="0" err="1" smtClean="0">
                <a:solidFill>
                  <a:schemeClr val="accent2"/>
                </a:solidFill>
                <a:ea typeface="宋体" panose="02010600030101010101" pitchFamily="2" charset="-122"/>
              </a:rPr>
              <a:t>val</a:t>
            </a:r>
            <a:r>
              <a:rPr lang="en-US" altLang="zh-CN" sz="2000" b="0" i="1" dirty="0" smtClean="0">
                <a:solidFill>
                  <a:schemeClr val="accent2"/>
                </a:solidFill>
                <a:ea typeface="宋体" panose="02010600030101010101" pitchFamily="2" charset="-122"/>
              </a:rPr>
              <a:t> (count) to R2</a:t>
            </a: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LD	R3, CCR3	; </a:t>
            </a:r>
            <a:r>
              <a:rPr lang="en-US" altLang="zh-CN" sz="2000" b="0" i="1" dirty="0" smtClean="0">
                <a:ea typeface="宋体" panose="02010600030101010101" pitchFamily="2" charset="-122"/>
              </a:rPr>
              <a:t>restore </a:t>
            </a:r>
            <a:r>
              <a:rPr lang="en-US" altLang="zh-CN" sz="2000" b="0" i="1" dirty="0" err="1" smtClean="0">
                <a:ea typeface="宋体" panose="02010600030101010101" pitchFamily="2" charset="-122"/>
              </a:rPr>
              <a:t>regs</a:t>
            </a: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LD	R4, CCR4</a:t>
            </a:r>
            <a:b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LD	R1, CCR1</a:t>
            </a:r>
            <a:b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LD	R7, CCR7</a:t>
            </a:r>
            <a:b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RET			; </a:t>
            </a:r>
            <a:r>
              <a:rPr lang="en-US" altLang="zh-CN" sz="2000" b="0" i="1" dirty="0" smtClean="0">
                <a:ea typeface="宋体" panose="02010600030101010101" pitchFamily="2" charset="-122"/>
              </a:rPr>
              <a:t>and return</a:t>
            </a:r>
          </a:p>
        </p:txBody>
      </p:sp>
    </p:spTree>
    <p:extLst>
      <p:ext uri="{BB962C8B-B14F-4D97-AF65-F5344CB8AC3E}">
        <p14:creationId xmlns:p14="http://schemas.microsoft.com/office/powerpoint/2010/main" val="363117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FirstChar Algorithm</a:t>
            </a:r>
          </a:p>
        </p:txBody>
      </p:sp>
      <p:grpSp>
        <p:nvGrpSpPr>
          <p:cNvPr id="32772" name="Group 30"/>
          <p:cNvGrpSpPr>
            <a:grpSpLocks/>
          </p:cNvGrpSpPr>
          <p:nvPr/>
        </p:nvGrpSpPr>
        <p:grpSpPr bwMode="auto">
          <a:xfrm>
            <a:off x="1600200" y="1066800"/>
            <a:ext cx="5699126" cy="5367338"/>
            <a:chOff x="1152" y="528"/>
            <a:chExt cx="3590" cy="3381"/>
          </a:xfrm>
        </p:grpSpPr>
        <p:sp>
          <p:nvSpPr>
            <p:cNvPr id="32773" name="Rectangle 3"/>
            <p:cNvSpPr>
              <a:spLocks noChangeArrowheads="1"/>
            </p:cNvSpPr>
            <p:nvPr/>
          </p:nvSpPr>
          <p:spPr bwMode="auto">
            <a:xfrm>
              <a:off x="1296" y="720"/>
              <a:ext cx="1104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+mn-lt"/>
                  <a:ea typeface="宋体" panose="02010600030101010101" pitchFamily="2" charset="-122"/>
                </a:rPr>
                <a:t>save regs</a:t>
              </a:r>
            </a:p>
          </p:txBody>
        </p:sp>
        <p:sp>
          <p:nvSpPr>
            <p:cNvPr id="32774" name="Rectangle 4"/>
            <p:cNvSpPr>
              <a:spLocks noChangeArrowheads="1"/>
            </p:cNvSpPr>
            <p:nvPr/>
          </p:nvSpPr>
          <p:spPr bwMode="auto">
            <a:xfrm>
              <a:off x="1296" y="1392"/>
              <a:ext cx="1104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+mn-lt"/>
                  <a:ea typeface="宋体" panose="02010600030101010101" pitchFamily="2" charset="-122"/>
                </a:rPr>
                <a:t>R2 &lt;- R1</a:t>
              </a:r>
            </a:p>
          </p:txBody>
        </p:sp>
        <p:sp>
          <p:nvSpPr>
            <p:cNvPr id="32775" name="Rectangle 5"/>
            <p:cNvSpPr>
              <a:spLocks noChangeArrowheads="1"/>
            </p:cNvSpPr>
            <p:nvPr/>
          </p:nvSpPr>
          <p:spPr bwMode="auto">
            <a:xfrm>
              <a:off x="1152" y="2064"/>
              <a:ext cx="139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+mn-lt"/>
                  <a:ea typeface="宋体" panose="02010600030101010101" pitchFamily="2" charset="-122"/>
                </a:rPr>
                <a:t>R3 &lt;- M(R2)</a:t>
              </a:r>
            </a:p>
          </p:txBody>
        </p:sp>
        <p:sp>
          <p:nvSpPr>
            <p:cNvPr id="32776" name="AutoShape 6"/>
            <p:cNvSpPr>
              <a:spLocks noChangeArrowheads="1"/>
            </p:cNvSpPr>
            <p:nvPr/>
          </p:nvSpPr>
          <p:spPr bwMode="auto">
            <a:xfrm>
              <a:off x="1392" y="2880"/>
              <a:ext cx="912" cy="912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zh-CN" dirty="0" smtClean="0">
                  <a:latin typeface="+mn-lt"/>
                  <a:ea typeface="宋体" panose="02010600030101010101" pitchFamily="2" charset="-122"/>
                </a:rPr>
                <a:t>R3 =?</a:t>
              </a:r>
              <a:r>
                <a:rPr lang="en-US" altLang="zh-CN" baseline="0" dirty="0" smtClean="0">
                  <a:latin typeface="+mn-lt"/>
                  <a:ea typeface="宋体" panose="02010600030101010101" pitchFamily="2" charset="-122"/>
                </a:rPr>
                <a:t> </a:t>
              </a:r>
              <a:r>
                <a:rPr lang="en-US" altLang="zh-CN" dirty="0" smtClean="0">
                  <a:latin typeface="+mn-lt"/>
                  <a:ea typeface="宋体" panose="02010600030101010101" pitchFamily="2" charset="-122"/>
                </a:rPr>
                <a:t>0</a:t>
              </a:r>
              <a:endParaRPr lang="en-US" altLang="zh-CN" dirty="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32777" name="AutoShape 8"/>
            <p:cNvSpPr>
              <a:spLocks noChangeArrowheads="1"/>
            </p:cNvSpPr>
            <p:nvPr/>
          </p:nvSpPr>
          <p:spPr bwMode="auto">
            <a:xfrm>
              <a:off x="3504" y="528"/>
              <a:ext cx="912" cy="912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zh-CN" dirty="0">
                  <a:latin typeface="+mn-lt"/>
                  <a:ea typeface="宋体" panose="02010600030101010101" pitchFamily="2" charset="-122"/>
                </a:rPr>
                <a:t>R3=R0</a:t>
              </a:r>
            </a:p>
          </p:txBody>
        </p:sp>
        <p:sp>
          <p:nvSpPr>
            <p:cNvPr id="32778" name="Rectangle 9"/>
            <p:cNvSpPr>
              <a:spLocks noChangeArrowheads="1"/>
            </p:cNvSpPr>
            <p:nvPr/>
          </p:nvSpPr>
          <p:spPr bwMode="auto">
            <a:xfrm>
              <a:off x="3216" y="1680"/>
              <a:ext cx="1488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+mn-lt"/>
                  <a:ea typeface="宋体" panose="02010600030101010101" pitchFamily="2" charset="-122"/>
                </a:rPr>
                <a:t>R2 &lt;- R2 + 1</a:t>
              </a:r>
            </a:p>
          </p:txBody>
        </p:sp>
        <p:sp>
          <p:nvSpPr>
            <p:cNvPr id="32779" name="Rectangle 10"/>
            <p:cNvSpPr>
              <a:spLocks noChangeArrowheads="1"/>
            </p:cNvSpPr>
            <p:nvPr/>
          </p:nvSpPr>
          <p:spPr bwMode="auto">
            <a:xfrm>
              <a:off x="3456" y="2592"/>
              <a:ext cx="1104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+mn-lt"/>
                  <a:ea typeface="宋体" panose="02010600030101010101" pitchFamily="2" charset="-122"/>
                </a:rPr>
                <a:t>restore</a:t>
              </a:r>
            </a:p>
            <a:p>
              <a:pPr algn="ctr"/>
              <a:r>
                <a:rPr lang="en-US" altLang="zh-CN">
                  <a:latin typeface="+mn-lt"/>
                  <a:ea typeface="宋体" panose="02010600030101010101" pitchFamily="2" charset="-122"/>
                </a:rPr>
                <a:t>regs</a:t>
              </a:r>
            </a:p>
          </p:txBody>
        </p:sp>
        <p:sp>
          <p:nvSpPr>
            <p:cNvPr id="32780" name="AutoShape 12"/>
            <p:cNvSpPr>
              <a:spLocks noChangeArrowheads="1"/>
            </p:cNvSpPr>
            <p:nvPr/>
          </p:nvSpPr>
          <p:spPr bwMode="auto">
            <a:xfrm>
              <a:off x="3408" y="3408"/>
              <a:ext cx="1200" cy="336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+mn-lt"/>
                  <a:ea typeface="宋体" panose="02010600030101010101" pitchFamily="2" charset="-122"/>
                </a:rPr>
                <a:t>return</a:t>
              </a:r>
            </a:p>
          </p:txBody>
        </p:sp>
        <p:cxnSp>
          <p:nvCxnSpPr>
            <p:cNvPr id="32781" name="AutoShape 16"/>
            <p:cNvCxnSpPr>
              <a:cxnSpLocks noChangeShapeType="1"/>
              <a:stCxn id="32776" idx="3"/>
              <a:endCxn id="32777" idx="1"/>
            </p:cNvCxnSpPr>
            <p:nvPr/>
          </p:nvCxnSpPr>
          <p:spPr bwMode="auto">
            <a:xfrm flipV="1">
              <a:off x="2304" y="984"/>
              <a:ext cx="1200" cy="235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2" name="AutoShape 17"/>
            <p:cNvCxnSpPr>
              <a:cxnSpLocks noChangeShapeType="1"/>
              <a:stCxn id="32777" idx="2"/>
              <a:endCxn id="32778" idx="0"/>
            </p:cNvCxnSpPr>
            <p:nvPr/>
          </p:nvCxnSpPr>
          <p:spPr bwMode="auto">
            <a:xfrm>
              <a:off x="3960" y="1440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3" name="AutoShape 18"/>
            <p:cNvCxnSpPr>
              <a:cxnSpLocks noChangeShapeType="1"/>
              <a:stCxn id="32776" idx="2"/>
              <a:endCxn id="32779" idx="1"/>
            </p:cNvCxnSpPr>
            <p:nvPr/>
          </p:nvCxnSpPr>
          <p:spPr bwMode="auto">
            <a:xfrm rot="5400000" flipH="1" flipV="1">
              <a:off x="2172" y="2508"/>
              <a:ext cx="960" cy="1608"/>
            </a:xfrm>
            <a:prstGeom prst="bentConnector4">
              <a:avLst>
                <a:gd name="adj1" fmla="val -15000"/>
                <a:gd name="adj2" fmla="val 8009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4" name="AutoShape 19"/>
            <p:cNvCxnSpPr>
              <a:cxnSpLocks noChangeShapeType="1"/>
              <a:stCxn id="32778" idx="2"/>
              <a:endCxn id="32775" idx="3"/>
            </p:cNvCxnSpPr>
            <p:nvPr/>
          </p:nvCxnSpPr>
          <p:spPr bwMode="auto">
            <a:xfrm rot="5400000">
              <a:off x="3180" y="1524"/>
              <a:ext cx="144" cy="1416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5" name="AutoShape 20"/>
            <p:cNvCxnSpPr>
              <a:cxnSpLocks noChangeShapeType="1"/>
              <a:stCxn id="32777" idx="3"/>
              <a:endCxn id="32779" idx="3"/>
            </p:cNvCxnSpPr>
            <p:nvPr/>
          </p:nvCxnSpPr>
          <p:spPr bwMode="auto">
            <a:xfrm>
              <a:off x="4416" y="984"/>
              <a:ext cx="144" cy="1848"/>
            </a:xfrm>
            <a:prstGeom prst="bentConnector3">
              <a:avLst>
                <a:gd name="adj1" fmla="val 44652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6" name="AutoShape 21"/>
            <p:cNvCxnSpPr>
              <a:cxnSpLocks noChangeShapeType="1"/>
              <a:stCxn id="32779" idx="2"/>
              <a:endCxn id="32780" idx="0"/>
            </p:cNvCxnSpPr>
            <p:nvPr/>
          </p:nvCxnSpPr>
          <p:spPr bwMode="auto">
            <a:xfrm>
              <a:off x="4008" y="3072"/>
              <a:ext cx="0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7" name="AutoShape 22"/>
            <p:cNvCxnSpPr>
              <a:cxnSpLocks noChangeShapeType="1"/>
              <a:stCxn id="32775" idx="2"/>
              <a:endCxn id="32776" idx="0"/>
            </p:cNvCxnSpPr>
            <p:nvPr/>
          </p:nvCxnSpPr>
          <p:spPr bwMode="auto">
            <a:xfrm>
              <a:off x="1848" y="2544"/>
              <a:ext cx="0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8" name="AutoShape 23"/>
            <p:cNvCxnSpPr>
              <a:cxnSpLocks noChangeShapeType="1"/>
              <a:stCxn id="32773" idx="2"/>
              <a:endCxn id="32774" idx="0"/>
            </p:cNvCxnSpPr>
            <p:nvPr/>
          </p:nvCxnSpPr>
          <p:spPr bwMode="auto">
            <a:xfrm>
              <a:off x="1848" y="1200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9" name="AutoShape 25"/>
            <p:cNvCxnSpPr>
              <a:cxnSpLocks noChangeShapeType="1"/>
              <a:stCxn id="32774" idx="2"/>
              <a:endCxn id="32775" idx="0"/>
            </p:cNvCxnSpPr>
            <p:nvPr/>
          </p:nvCxnSpPr>
          <p:spPr bwMode="auto">
            <a:xfrm>
              <a:off x="1848" y="1872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90" name="Text Box 26"/>
            <p:cNvSpPr txBox="1">
              <a:spLocks noChangeArrowheads="1"/>
            </p:cNvSpPr>
            <p:nvPr/>
          </p:nvSpPr>
          <p:spPr bwMode="auto">
            <a:xfrm>
              <a:off x="2261" y="3092"/>
              <a:ext cx="27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+mn-lt"/>
                  <a:ea typeface="宋体" panose="02010600030101010101" pitchFamily="2" charset="-122"/>
                </a:rPr>
                <a:t>no</a:t>
              </a:r>
            </a:p>
          </p:txBody>
        </p:sp>
        <p:sp>
          <p:nvSpPr>
            <p:cNvPr id="32791" name="Text Box 27"/>
            <p:cNvSpPr txBox="1">
              <a:spLocks noChangeArrowheads="1"/>
            </p:cNvSpPr>
            <p:nvPr/>
          </p:nvSpPr>
          <p:spPr bwMode="auto">
            <a:xfrm>
              <a:off x="3982" y="1392"/>
              <a:ext cx="27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+mn-lt"/>
                  <a:ea typeface="宋体" panose="02010600030101010101" pitchFamily="2" charset="-122"/>
                </a:rPr>
                <a:t>no</a:t>
              </a:r>
            </a:p>
          </p:txBody>
        </p:sp>
        <p:sp>
          <p:nvSpPr>
            <p:cNvPr id="32792" name="Text Box 28"/>
            <p:cNvSpPr txBox="1">
              <a:spLocks noChangeArrowheads="1"/>
            </p:cNvSpPr>
            <p:nvPr/>
          </p:nvSpPr>
          <p:spPr bwMode="auto">
            <a:xfrm>
              <a:off x="1994" y="3696"/>
              <a:ext cx="32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+mn-lt"/>
                  <a:ea typeface="宋体" panose="02010600030101010101" pitchFamily="2" charset="-122"/>
                </a:rPr>
                <a:t>yes</a:t>
              </a:r>
            </a:p>
          </p:txBody>
        </p:sp>
        <p:sp>
          <p:nvSpPr>
            <p:cNvPr id="32793" name="Text Box 29"/>
            <p:cNvSpPr txBox="1">
              <a:spLocks noChangeArrowheads="1"/>
            </p:cNvSpPr>
            <p:nvPr/>
          </p:nvSpPr>
          <p:spPr bwMode="auto">
            <a:xfrm>
              <a:off x="4421" y="768"/>
              <a:ext cx="32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+mn-lt"/>
                  <a:ea typeface="宋体" panose="02010600030101010101" pitchFamily="2" charset="-122"/>
                </a:rPr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029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并不是每个程序员知道（或者想知道）这个层次的技术细节</a:t>
            </a:r>
            <a:r>
              <a:rPr lang="zh-CN" altLang="en-US" dirty="0" smtClean="0">
                <a:ea typeface="宋体" panose="02010600030101010101" pitchFamily="2" charset="-122"/>
              </a:rPr>
              <a:t>。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解决方法：提供服务</a:t>
            </a:r>
            <a:r>
              <a:rPr lang="zh-CN" altLang="en-US" dirty="0" smtClean="0">
                <a:ea typeface="宋体" panose="02010600030101010101" pitchFamily="2" charset="-122"/>
              </a:rPr>
              <a:t>子程序 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通常作为操作系统的一部分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r>
              <a:rPr lang="zh-CN" altLang="en-US" dirty="0">
                <a:ea typeface="宋体" panose="02010600030101010101" pitchFamily="2" charset="-122"/>
              </a:rPr>
              <a:t>，用户通过这些</a:t>
            </a:r>
            <a:r>
              <a:rPr lang="zh-CN" altLang="en-US" dirty="0" smtClean="0">
                <a:ea typeface="宋体" panose="02010600030101010101" pitchFamily="2" charset="-122"/>
              </a:rPr>
              <a:t>子程序来</a:t>
            </a:r>
            <a:r>
              <a:rPr lang="zh-CN" altLang="en-US" dirty="0">
                <a:ea typeface="宋体" panose="02010600030101010101" pitchFamily="2" charset="-122"/>
              </a:rPr>
              <a:t>安全和方便的实现底层操作。</a:t>
            </a:r>
            <a:endParaRPr lang="en-US" altLang="zh-CN" dirty="0">
              <a:ea typeface="宋体" panose="02010600030101010101" pitchFamily="2" charset="-122"/>
            </a:endParaRPr>
          </a:p>
          <a:p>
            <a:pPr marL="109537" indent="0"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marL="623887" indent="-514350">
              <a:buFont typeface="+mj-lt"/>
              <a:buAutoNum type="arabicPeriod"/>
            </a:pPr>
            <a:r>
              <a:rPr lang="zh-CN" altLang="en-US" dirty="0" smtClean="0">
                <a:ea typeface="宋体" panose="02010600030101010101" pitchFamily="2" charset="-122"/>
              </a:rPr>
              <a:t>用户</a:t>
            </a:r>
            <a:r>
              <a:rPr lang="zh-CN" altLang="en-US" dirty="0" smtClean="0">
                <a:ea typeface="宋体" panose="02010600030101010101" pitchFamily="2" charset="-122"/>
              </a:rPr>
              <a:t>程序使用系统调用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623887" indent="-514350">
              <a:buFont typeface="+mj-lt"/>
              <a:buAutoNum type="arabicPeriod"/>
            </a:pPr>
            <a:r>
              <a:rPr lang="zh-CN" altLang="en-US" dirty="0" smtClean="0">
                <a:ea typeface="宋体" panose="02010600030101010101" pitchFamily="2" charset="-122"/>
              </a:rPr>
              <a:t>操作系统执行调用操作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623887" indent="-514350">
              <a:buFont typeface="+mj-lt"/>
              <a:buAutoNum type="arabicPeriod"/>
            </a:pPr>
            <a:r>
              <a:rPr lang="zh-CN" altLang="en-US" dirty="0" smtClean="0">
                <a:ea typeface="宋体" panose="02010600030101010101" pitchFamily="2" charset="-122"/>
              </a:rPr>
              <a:t>结束后将控制权返回给用户程序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109537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109537" indent="0">
              <a:buNone/>
            </a:pP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在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LC-3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里，通过</a:t>
            </a:r>
            <a:r>
              <a:rPr lang="en-US" altLang="zh-CN" b="1" dirty="0">
                <a:solidFill>
                  <a:srgbClr val="CE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TRAP </a:t>
            </a:r>
            <a:r>
              <a:rPr lang="zh-CN" altLang="en-US" b="1" dirty="0">
                <a:solidFill>
                  <a:srgbClr val="CE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机制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来实现系统调用。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09537" indent="0"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系统调用</a:t>
            </a:r>
            <a:endParaRPr lang="en-US" altLang="zh-CN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373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FirstChar Implementation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715000"/>
          </a:xfrm>
        </p:spPr>
        <p:txBody>
          <a:bodyPr/>
          <a:lstStyle/>
          <a:p>
            <a:r>
              <a:rPr lang="en-US" altLang="zh-CN" sz="2000" smtClean="0"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2000" b="0" i="1" smtClean="0">
                <a:ea typeface="宋体" panose="02010600030101010101" pitchFamily="2" charset="-122"/>
              </a:rPr>
              <a:t>FirstChar: subroutine to find first occurrence of a char</a:t>
            </a:r>
            <a:r>
              <a:rPr lang="en-US" altLang="zh-CN" sz="200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200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smtClean="0">
                <a:latin typeface="Courier New" panose="02070309020205020404" pitchFamily="49" charset="0"/>
                <a:ea typeface="宋体" panose="02010600030101010101" pitchFamily="2" charset="-122"/>
              </a:rPr>
              <a:t>FirstChar</a:t>
            </a:r>
            <a:br>
              <a:rPr lang="en-US" altLang="zh-CN" sz="200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smtClean="0">
                <a:latin typeface="Courier New" panose="02070309020205020404" pitchFamily="49" charset="0"/>
                <a:ea typeface="宋体" panose="02010600030101010101" pitchFamily="2" charset="-122"/>
              </a:rPr>
              <a:t>	ST	R3, FCR3	; </a:t>
            </a:r>
            <a:r>
              <a:rPr lang="en-US" altLang="zh-CN" sz="2000" b="0" i="1" smtClean="0">
                <a:ea typeface="宋体" panose="02010600030101010101" pitchFamily="2" charset="-122"/>
              </a:rPr>
              <a:t>save registers</a:t>
            </a:r>
            <a:r>
              <a:rPr lang="en-US" altLang="zh-CN" sz="200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200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smtClean="0">
                <a:latin typeface="Courier New" panose="02070309020205020404" pitchFamily="49" charset="0"/>
                <a:ea typeface="宋体" panose="02010600030101010101" pitchFamily="2" charset="-122"/>
              </a:rPr>
              <a:t>	ST	R4, FCR4	; </a:t>
            </a:r>
            <a:r>
              <a:rPr lang="en-US" altLang="zh-CN" sz="2000" b="0" i="1" smtClean="0">
                <a:ea typeface="宋体" panose="02010600030101010101" pitchFamily="2" charset="-122"/>
              </a:rPr>
              <a:t>save original char</a:t>
            </a:r>
            <a:r>
              <a:rPr lang="en-US" altLang="zh-CN" sz="200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200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smtClean="0">
                <a:latin typeface="Courier New" panose="02070309020205020404" pitchFamily="49" charset="0"/>
                <a:ea typeface="宋体" panose="02010600030101010101" pitchFamily="2" charset="-122"/>
              </a:rPr>
              <a:t>	NOT	R4, R0	; </a:t>
            </a:r>
            <a:r>
              <a:rPr lang="en-US" altLang="zh-CN" sz="2000" b="0" i="1" smtClean="0">
                <a:ea typeface="宋体" panose="02010600030101010101" pitchFamily="2" charset="-122"/>
              </a:rPr>
              <a:t>negate R0 for comparisons</a:t>
            </a:r>
            <a:br>
              <a:rPr lang="en-US" altLang="zh-CN" sz="2000" b="0" i="1" smtClean="0">
                <a:ea typeface="宋体" panose="02010600030101010101" pitchFamily="2" charset="-122"/>
              </a:rPr>
            </a:br>
            <a:r>
              <a:rPr lang="en-US" altLang="zh-CN" sz="2000" smtClean="0">
                <a:latin typeface="Courier New" panose="02070309020205020404" pitchFamily="49" charset="0"/>
                <a:ea typeface="宋体" panose="02010600030101010101" pitchFamily="2" charset="-122"/>
              </a:rPr>
              <a:t>	ADD	R4, R4, #1</a:t>
            </a:r>
            <a:br>
              <a:rPr lang="en-US" altLang="zh-CN" sz="200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smtClean="0">
                <a:latin typeface="Courier New" panose="02070309020205020404" pitchFamily="49" charset="0"/>
                <a:ea typeface="宋体" panose="02010600030101010101" pitchFamily="2" charset="-122"/>
              </a:rPr>
              <a:t>	ADD	R2, R1, #0	; </a:t>
            </a:r>
            <a:r>
              <a:rPr lang="en-US" altLang="zh-CN" sz="2000" b="0" i="1" smtClean="0">
                <a:ea typeface="宋体" panose="02010600030101010101" pitchFamily="2" charset="-122"/>
              </a:rPr>
              <a:t>initialize ptr to beginning of string</a:t>
            </a:r>
            <a:r>
              <a:rPr lang="en-US" altLang="zh-CN" sz="200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200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smtClean="0">
                <a:latin typeface="Courier New" panose="02070309020205020404" pitchFamily="49" charset="0"/>
                <a:ea typeface="宋体" panose="02010600030101010101" pitchFamily="2" charset="-122"/>
              </a:rPr>
              <a:t>FC1	LDR	R3, R2, #0	; </a:t>
            </a:r>
            <a:r>
              <a:rPr lang="en-US" altLang="zh-CN" sz="2000" b="0" i="1" smtClean="0">
                <a:ea typeface="宋体" panose="02010600030101010101" pitchFamily="2" charset="-122"/>
              </a:rPr>
              <a:t>read character</a:t>
            </a:r>
            <a:br>
              <a:rPr lang="en-US" altLang="zh-CN" sz="2000" b="0" i="1" smtClean="0">
                <a:ea typeface="宋体" panose="02010600030101010101" pitchFamily="2" charset="-122"/>
              </a:rPr>
            </a:br>
            <a:r>
              <a:rPr lang="en-US" altLang="zh-CN" sz="2000" smtClean="0">
                <a:latin typeface="Courier New" panose="02070309020205020404" pitchFamily="49" charset="0"/>
                <a:ea typeface="宋体" panose="02010600030101010101" pitchFamily="2" charset="-122"/>
              </a:rPr>
              <a:t>	BRz	FC2		; </a:t>
            </a:r>
            <a:r>
              <a:rPr lang="en-US" altLang="zh-CN" sz="2000" b="0" i="1" smtClean="0">
                <a:ea typeface="宋体" panose="02010600030101010101" pitchFamily="2" charset="-122"/>
              </a:rPr>
              <a:t>if null, we’re done</a:t>
            </a:r>
            <a:r>
              <a:rPr lang="en-US" altLang="zh-CN" sz="200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200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smtClean="0">
                <a:latin typeface="Courier New" panose="02070309020205020404" pitchFamily="49" charset="0"/>
                <a:ea typeface="宋体" panose="02010600030101010101" pitchFamily="2" charset="-122"/>
              </a:rPr>
              <a:t>	ADD	R3, R3, R4	; </a:t>
            </a:r>
            <a:r>
              <a:rPr lang="en-US" altLang="zh-CN" sz="2000" b="0" i="1" smtClean="0">
                <a:ea typeface="宋体" panose="02010600030101010101" pitchFamily="2" charset="-122"/>
              </a:rPr>
              <a:t>see if matches input char</a:t>
            </a:r>
            <a:r>
              <a:rPr lang="en-US" altLang="zh-CN" sz="200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200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smtClean="0">
                <a:latin typeface="Courier New" panose="02070309020205020404" pitchFamily="49" charset="0"/>
                <a:ea typeface="宋体" panose="02010600030101010101" pitchFamily="2" charset="-122"/>
              </a:rPr>
              <a:t>	BRz	FC2		; </a:t>
            </a:r>
            <a:r>
              <a:rPr lang="en-US" altLang="zh-CN" sz="2000" b="0" i="1" smtClean="0">
                <a:ea typeface="宋体" panose="02010600030101010101" pitchFamily="2" charset="-122"/>
              </a:rPr>
              <a:t>if yes, we’re done</a:t>
            </a:r>
            <a:r>
              <a:rPr lang="en-US" altLang="zh-CN" sz="200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200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smtClean="0">
                <a:latin typeface="Courier New" panose="02070309020205020404" pitchFamily="49" charset="0"/>
                <a:ea typeface="宋体" panose="02010600030101010101" pitchFamily="2" charset="-122"/>
              </a:rPr>
              <a:t>	ADD	R2, R2, #1	; </a:t>
            </a:r>
            <a:r>
              <a:rPr lang="en-US" altLang="zh-CN" sz="2000" b="0" i="1" smtClean="0">
                <a:ea typeface="宋体" panose="02010600030101010101" pitchFamily="2" charset="-122"/>
              </a:rPr>
              <a:t>increment pointer</a:t>
            </a:r>
            <a:r>
              <a:rPr lang="en-US" altLang="zh-CN" sz="200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200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smtClean="0">
                <a:latin typeface="Courier New" panose="02070309020205020404" pitchFamily="49" charset="0"/>
                <a:ea typeface="宋体" panose="02010600030101010101" pitchFamily="2" charset="-122"/>
              </a:rPr>
              <a:t>	BRnzp	FC1</a:t>
            </a:r>
            <a:br>
              <a:rPr lang="en-US" altLang="zh-CN" sz="200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smtClean="0">
                <a:latin typeface="Courier New" panose="02070309020205020404" pitchFamily="49" charset="0"/>
                <a:ea typeface="宋体" panose="02010600030101010101" pitchFamily="2" charset="-122"/>
              </a:rPr>
              <a:t>FC2	LD	R3, FCR3	; </a:t>
            </a:r>
            <a:r>
              <a:rPr lang="en-US" altLang="zh-CN" sz="2000" b="0" i="1" smtClean="0">
                <a:ea typeface="宋体" panose="02010600030101010101" pitchFamily="2" charset="-122"/>
              </a:rPr>
              <a:t>restore registers</a:t>
            </a:r>
            <a:r>
              <a:rPr lang="en-US" altLang="zh-CN" sz="200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200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smtClean="0">
                <a:latin typeface="Courier New" panose="02070309020205020404" pitchFamily="49" charset="0"/>
                <a:ea typeface="宋体" panose="02010600030101010101" pitchFamily="2" charset="-122"/>
              </a:rPr>
              <a:t>	LD	R4, FCR4	; </a:t>
            </a:r>
            <a:r>
              <a:rPr lang="en-US" altLang="zh-CN" sz="2000" b="0" i="1" smtClean="0">
                <a:ea typeface="宋体" panose="02010600030101010101" pitchFamily="2" charset="-122"/>
              </a:rPr>
              <a:t/>
            </a:r>
            <a:br>
              <a:rPr lang="en-US" altLang="zh-CN" sz="2000" b="0" i="1" smtClean="0">
                <a:ea typeface="宋体" panose="02010600030101010101" pitchFamily="2" charset="-122"/>
              </a:rPr>
            </a:br>
            <a:r>
              <a:rPr lang="en-US" altLang="zh-CN" sz="2000" b="0" i="1" smtClean="0">
                <a:ea typeface="宋体" panose="02010600030101010101" pitchFamily="2" charset="-122"/>
              </a:rPr>
              <a:t>	</a:t>
            </a:r>
            <a:r>
              <a:rPr lang="en-US" altLang="zh-CN" sz="2000" smtClean="0">
                <a:latin typeface="Courier New" panose="02070309020205020404" pitchFamily="49" charset="0"/>
                <a:ea typeface="宋体" panose="02010600030101010101" pitchFamily="2" charset="-122"/>
              </a:rPr>
              <a:t>RET			; </a:t>
            </a:r>
            <a:r>
              <a:rPr lang="en-US" altLang="zh-CN" sz="2000" b="0" i="1" smtClean="0">
                <a:ea typeface="宋体" panose="02010600030101010101" pitchFamily="2" charset="-122"/>
              </a:rPr>
              <a:t>and return</a:t>
            </a:r>
          </a:p>
        </p:txBody>
      </p:sp>
    </p:spTree>
    <p:extLst>
      <p:ext uri="{BB962C8B-B14F-4D97-AF65-F5344CB8AC3E}">
        <p14:creationId xmlns:p14="http://schemas.microsoft.com/office/powerpoint/2010/main" val="12179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457200" y="1481138"/>
            <a:ext cx="4258816" cy="4525962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标量积的定义：</a:t>
            </a:r>
            <a:r>
              <a:rPr lang="en-US" altLang="zh-CN" dirty="0" smtClean="0">
                <a:ea typeface="宋体" panose="02010600030101010101" pitchFamily="2" charset="-122"/>
              </a:rPr>
              <a:t>DP=sum (X[</a:t>
            </a:r>
            <a:r>
              <a:rPr lang="en-US" altLang="zh-CN" dirty="0" err="1" smtClean="0"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ea typeface="宋体" panose="02010600030101010101" pitchFamily="2" charset="-122"/>
              </a:rPr>
              <a:t>] * Y[</a:t>
            </a:r>
            <a:r>
              <a:rPr lang="en-US" altLang="zh-CN" dirty="0" err="1" smtClean="0"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ea typeface="宋体" panose="02010600030101010101" pitchFamily="2" charset="-122"/>
              </a:rPr>
              <a:t>]) for </a:t>
            </a:r>
            <a:r>
              <a:rPr lang="en-US" altLang="zh-CN" dirty="0" err="1" smtClean="0"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ea typeface="宋体" panose="02010600030101010101" pitchFamily="2" charset="-122"/>
              </a:rPr>
              <a:t>=0 to n-1</a:t>
            </a: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调用子程序</a:t>
            </a:r>
            <a:r>
              <a:rPr lang="en-US" altLang="zh-CN" dirty="0" smtClean="0">
                <a:ea typeface="宋体" panose="02010600030101010101" pitchFamily="2" charset="-122"/>
              </a:rPr>
              <a:t>PROD</a:t>
            </a:r>
            <a:r>
              <a:rPr lang="zh-CN" altLang="en-US" dirty="0" smtClean="0">
                <a:ea typeface="宋体" panose="02010600030101010101" pitchFamily="2" charset="-122"/>
              </a:rPr>
              <a:t>完成：</a:t>
            </a:r>
            <a:r>
              <a:rPr lang="en-US" altLang="zh-CN" dirty="0" smtClean="0">
                <a:ea typeface="宋体" panose="02010600030101010101" pitchFamily="2" charset="-122"/>
              </a:rPr>
              <a:t>Multiply R4 by R5 and add the result to R0</a:t>
            </a:r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例子：计算</a:t>
            </a:r>
            <a:r>
              <a:rPr lang="zh-CN" altLang="en-US" dirty="0">
                <a:latin typeface="+mj-ea"/>
              </a:rPr>
              <a:t>标量积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860032" y="1340768"/>
            <a:ext cx="3960440" cy="5116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eaLnBrk="1" hangingPunct="1">
              <a:buNone/>
            </a:pPr>
            <a:r>
              <a:rPr lang="zh-CN" altLang="en-US" sz="3200" baseline="0" dirty="0" smtClean="0">
                <a:ea typeface="宋体" panose="02010600030101010101" pitchFamily="2" charset="-122"/>
              </a:rPr>
              <a:t>数据区定义</a:t>
            </a:r>
            <a:r>
              <a:rPr lang="en-US" altLang="zh-CN" sz="3200" baseline="0" dirty="0" smtClean="0">
                <a:ea typeface="宋体" panose="02010600030101010101" pitchFamily="2" charset="-122"/>
              </a:rPr>
              <a:t> </a:t>
            </a:r>
          </a:p>
          <a:p>
            <a:pPr marL="109537" indent="0" eaLnBrk="1" hangingPunct="1">
              <a:buNone/>
            </a:pPr>
            <a:r>
              <a:rPr lang="en-US" altLang="zh-CN" sz="1600" baseline="0" dirty="0" smtClean="0">
                <a:ea typeface="宋体" panose="02010600030101010101" pitchFamily="2" charset="-122"/>
              </a:rPr>
              <a:t>COUNT	.FILL #6</a:t>
            </a:r>
            <a:endParaRPr lang="zh-CN" altLang="zh-CN" sz="1600" baseline="0" dirty="0" smtClean="0">
              <a:ea typeface="宋体" panose="02010600030101010101" pitchFamily="2" charset="-122"/>
            </a:endParaRPr>
          </a:p>
          <a:p>
            <a:pPr marL="109537" indent="0" eaLnBrk="1" hangingPunct="1">
              <a:buNone/>
            </a:pPr>
            <a:r>
              <a:rPr lang="en-US" altLang="zh-CN" sz="1600" baseline="0" dirty="0" smtClean="0">
                <a:ea typeface="宋体" panose="02010600030101010101" pitchFamily="2" charset="-122"/>
              </a:rPr>
              <a:t>X	.FILL #31 	; X[0]</a:t>
            </a:r>
            <a:endParaRPr lang="zh-CN" altLang="zh-CN" sz="1600" baseline="0" dirty="0" smtClean="0">
              <a:ea typeface="宋体" panose="02010600030101010101" pitchFamily="2" charset="-122"/>
            </a:endParaRPr>
          </a:p>
          <a:p>
            <a:pPr marL="109537" indent="0" eaLnBrk="1" hangingPunct="1">
              <a:buNone/>
            </a:pPr>
            <a:r>
              <a:rPr lang="en-US" altLang="zh-CN" sz="1600" baseline="0" dirty="0" smtClean="0">
                <a:ea typeface="宋体" panose="02010600030101010101" pitchFamily="2" charset="-122"/>
              </a:rPr>
              <a:t>	.FILL #-12	; X[1] </a:t>
            </a:r>
            <a:endParaRPr lang="zh-CN" altLang="zh-CN" sz="1600" baseline="0" dirty="0" smtClean="0">
              <a:ea typeface="宋体" panose="02010600030101010101" pitchFamily="2" charset="-122"/>
            </a:endParaRPr>
          </a:p>
          <a:p>
            <a:pPr marL="109537" indent="0" eaLnBrk="1" hangingPunct="1">
              <a:buNone/>
            </a:pPr>
            <a:r>
              <a:rPr lang="en-US" altLang="zh-CN" sz="1600" baseline="0" dirty="0" smtClean="0">
                <a:ea typeface="宋体" panose="02010600030101010101" pitchFamily="2" charset="-122"/>
              </a:rPr>
              <a:t>	.FILL #65	; X[2]</a:t>
            </a:r>
            <a:endParaRPr lang="zh-CN" altLang="zh-CN" sz="1600" baseline="0" dirty="0" smtClean="0">
              <a:ea typeface="宋体" panose="02010600030101010101" pitchFamily="2" charset="-122"/>
            </a:endParaRPr>
          </a:p>
          <a:p>
            <a:pPr marL="109537" indent="0" eaLnBrk="1" hangingPunct="1">
              <a:buNone/>
            </a:pPr>
            <a:r>
              <a:rPr lang="en-US" altLang="zh-CN" sz="1600" baseline="0" dirty="0" smtClean="0">
                <a:ea typeface="宋体" panose="02010600030101010101" pitchFamily="2" charset="-122"/>
              </a:rPr>
              <a:t>	.FILL #27	; X[3]</a:t>
            </a:r>
            <a:endParaRPr lang="zh-CN" altLang="zh-CN" sz="1600" baseline="0" dirty="0" smtClean="0">
              <a:ea typeface="宋体" panose="02010600030101010101" pitchFamily="2" charset="-122"/>
            </a:endParaRPr>
          </a:p>
          <a:p>
            <a:pPr marL="109537" indent="0" eaLnBrk="1" hangingPunct="1">
              <a:buNone/>
            </a:pPr>
            <a:r>
              <a:rPr lang="en-US" altLang="zh-CN" sz="1600" baseline="0" dirty="0" smtClean="0">
                <a:ea typeface="宋体" panose="02010600030101010101" pitchFamily="2" charset="-122"/>
              </a:rPr>
              <a:t>	.FILL #34	; X[4]</a:t>
            </a:r>
            <a:endParaRPr lang="zh-CN" altLang="zh-CN" sz="1600" baseline="0" dirty="0" smtClean="0">
              <a:ea typeface="宋体" panose="02010600030101010101" pitchFamily="2" charset="-122"/>
            </a:endParaRPr>
          </a:p>
          <a:p>
            <a:pPr marL="109537" indent="0" eaLnBrk="1" hangingPunct="1">
              <a:buNone/>
            </a:pPr>
            <a:r>
              <a:rPr lang="en-US" altLang="zh-CN" sz="1600" baseline="0" dirty="0" smtClean="0">
                <a:ea typeface="宋体" panose="02010600030101010101" pitchFamily="2" charset="-122"/>
              </a:rPr>
              <a:t>	.FILL #-43	; X[5]</a:t>
            </a:r>
            <a:endParaRPr lang="zh-CN" altLang="zh-CN" sz="1600" baseline="0" dirty="0" smtClean="0">
              <a:ea typeface="宋体" panose="02010600030101010101" pitchFamily="2" charset="-122"/>
            </a:endParaRPr>
          </a:p>
          <a:p>
            <a:pPr marL="109537" indent="0" eaLnBrk="1" hangingPunct="1">
              <a:buNone/>
            </a:pPr>
            <a:r>
              <a:rPr lang="en-US" altLang="zh-CN" sz="1600" baseline="0" dirty="0" smtClean="0">
                <a:ea typeface="宋体" panose="02010600030101010101" pitchFamily="2" charset="-122"/>
              </a:rPr>
              <a:t>Y	.FILL #22	; Y[0]</a:t>
            </a:r>
            <a:endParaRPr lang="zh-CN" altLang="zh-CN" sz="1600" baseline="0" dirty="0" smtClean="0">
              <a:ea typeface="宋体" panose="02010600030101010101" pitchFamily="2" charset="-122"/>
            </a:endParaRPr>
          </a:p>
          <a:p>
            <a:pPr marL="109537" indent="0" eaLnBrk="1" hangingPunct="1">
              <a:buNone/>
            </a:pPr>
            <a:r>
              <a:rPr lang="en-US" altLang="zh-CN" sz="1600" baseline="0" dirty="0" smtClean="0">
                <a:ea typeface="宋体" panose="02010600030101010101" pitchFamily="2" charset="-122"/>
              </a:rPr>
              <a:t>	.FILL #-8	; Y[1]</a:t>
            </a:r>
            <a:endParaRPr lang="zh-CN" altLang="zh-CN" sz="1600" baseline="0" dirty="0" smtClean="0">
              <a:ea typeface="宋体" panose="02010600030101010101" pitchFamily="2" charset="-122"/>
            </a:endParaRPr>
          </a:p>
          <a:p>
            <a:pPr marL="109537" indent="0" eaLnBrk="1" hangingPunct="1">
              <a:buNone/>
            </a:pPr>
            <a:r>
              <a:rPr lang="en-US" altLang="zh-CN" sz="1600" baseline="0" dirty="0" smtClean="0">
                <a:ea typeface="宋体" panose="02010600030101010101" pitchFamily="2" charset="-122"/>
              </a:rPr>
              <a:t>	.FILL #-57	; Y[2]</a:t>
            </a:r>
            <a:endParaRPr lang="zh-CN" altLang="zh-CN" sz="1600" baseline="0" dirty="0" smtClean="0">
              <a:ea typeface="宋体" panose="02010600030101010101" pitchFamily="2" charset="-122"/>
            </a:endParaRPr>
          </a:p>
          <a:p>
            <a:pPr marL="109537" indent="0" eaLnBrk="1" hangingPunct="1">
              <a:buNone/>
            </a:pPr>
            <a:r>
              <a:rPr lang="en-US" altLang="zh-CN" sz="1600" baseline="0" dirty="0" smtClean="0">
                <a:ea typeface="宋体" panose="02010600030101010101" pitchFamily="2" charset="-122"/>
              </a:rPr>
              <a:t>	.FILL #33	; Y[3]</a:t>
            </a:r>
            <a:endParaRPr lang="zh-CN" altLang="zh-CN" sz="1600" baseline="0" dirty="0" smtClean="0">
              <a:ea typeface="宋体" panose="02010600030101010101" pitchFamily="2" charset="-122"/>
            </a:endParaRPr>
          </a:p>
          <a:p>
            <a:pPr marL="109537" indent="0" eaLnBrk="1" hangingPunct="1">
              <a:buNone/>
            </a:pPr>
            <a:r>
              <a:rPr lang="en-US" altLang="zh-CN" sz="1600" baseline="0" dirty="0" smtClean="0">
                <a:ea typeface="宋体" panose="02010600030101010101" pitchFamily="2" charset="-122"/>
              </a:rPr>
              <a:t>	.FILL #70	; Y[4]</a:t>
            </a:r>
            <a:endParaRPr lang="zh-CN" altLang="zh-CN" sz="1600" baseline="0" dirty="0" smtClean="0">
              <a:ea typeface="宋体" panose="02010600030101010101" pitchFamily="2" charset="-122"/>
            </a:endParaRPr>
          </a:p>
          <a:p>
            <a:pPr marL="109537" indent="0" eaLnBrk="1" hangingPunct="1">
              <a:buNone/>
            </a:pPr>
            <a:r>
              <a:rPr lang="en-US" altLang="zh-CN" sz="1600" baseline="0" dirty="0" smtClean="0">
                <a:ea typeface="宋体" panose="02010600030101010101" pitchFamily="2" charset="-122"/>
              </a:rPr>
              <a:t>	.FILL #-53	; Y[5]</a:t>
            </a:r>
            <a:endParaRPr lang="zh-CN" altLang="zh-CN" sz="1600" baseline="0" dirty="0" smtClean="0">
              <a:ea typeface="宋体" panose="02010600030101010101" pitchFamily="2" charset="-122"/>
            </a:endParaRPr>
          </a:p>
          <a:p>
            <a:pPr marL="109537" indent="0" eaLnBrk="1" hangingPunct="1">
              <a:buNone/>
            </a:pPr>
            <a:endParaRPr lang="en-US" altLang="zh-CN" sz="1600" baseline="0" dirty="0" smtClean="0">
              <a:ea typeface="宋体" panose="02010600030101010101" pitchFamily="2" charset="-122"/>
            </a:endParaRPr>
          </a:p>
          <a:p>
            <a:pPr marL="109537" indent="0" eaLnBrk="1" hangingPunct="1">
              <a:buNone/>
            </a:pPr>
            <a:r>
              <a:rPr lang="en-US" altLang="zh-CN" sz="1600" baseline="0" dirty="0" smtClean="0">
                <a:ea typeface="宋体" panose="02010600030101010101" pitchFamily="2" charset="-122"/>
              </a:rPr>
              <a:t>DOTPROD	.FILL #0</a:t>
            </a:r>
            <a:endParaRPr lang="zh-CN" altLang="zh-CN" sz="1600" baseline="0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841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内容占位符 4"/>
          <p:cNvSpPr>
            <a:spLocks noGrp="1"/>
          </p:cNvSpPr>
          <p:nvPr>
            <p:ph idx="1"/>
          </p:nvPr>
        </p:nvSpPr>
        <p:spPr>
          <a:xfrm>
            <a:off x="3481536" y="1340768"/>
            <a:ext cx="5194920" cy="5260230"/>
          </a:xfrm>
        </p:spPr>
        <p:txBody>
          <a:bodyPr/>
          <a:lstStyle/>
          <a:p>
            <a:pPr marL="109537" indent="0">
              <a:buNone/>
            </a:pPr>
            <a:r>
              <a:rPr lang="en-US" altLang="zh-CN" sz="1600" dirty="0" smtClean="0">
                <a:ea typeface="宋体" panose="02010600030101010101" pitchFamily="2" charset="-122"/>
              </a:rPr>
              <a:t>	.ORIG x3000</a:t>
            </a:r>
          </a:p>
          <a:p>
            <a:pPr marL="109537" indent="0">
              <a:buNone/>
            </a:pPr>
            <a:r>
              <a:rPr lang="en-US" altLang="zh-CN" sz="1600" dirty="0" smtClean="0">
                <a:ea typeface="宋体" panose="02010600030101010101" pitchFamily="2" charset="-122"/>
              </a:rPr>
              <a:t>	AND R0,R0,#0 ; Zero dot product</a:t>
            </a:r>
          </a:p>
          <a:p>
            <a:pPr marL="109537" indent="0">
              <a:buNone/>
            </a:pPr>
            <a:r>
              <a:rPr lang="en-US" altLang="zh-CN" sz="1600" dirty="0" smtClean="0">
                <a:ea typeface="宋体" panose="02010600030101010101" pitchFamily="2" charset="-122"/>
              </a:rPr>
              <a:t>	LEA R2,X	</a:t>
            </a:r>
          </a:p>
          <a:p>
            <a:pPr marL="109537" indent="0">
              <a:buNone/>
            </a:pPr>
            <a:r>
              <a:rPr lang="en-US" altLang="zh-CN" sz="1600" dirty="0" smtClean="0">
                <a:ea typeface="宋体" panose="02010600030101010101" pitchFamily="2" charset="-122"/>
              </a:rPr>
              <a:t>	LEA R3,Y	</a:t>
            </a:r>
          </a:p>
          <a:p>
            <a:pPr marL="109537" indent="0">
              <a:buNone/>
            </a:pPr>
            <a:r>
              <a:rPr lang="en-US" altLang="zh-CN" sz="1600" dirty="0" smtClean="0">
                <a:ea typeface="宋体" panose="02010600030101010101" pitchFamily="2" charset="-122"/>
              </a:rPr>
              <a:t>	LD  R1,COUNT</a:t>
            </a:r>
          </a:p>
          <a:p>
            <a:pPr marL="109537" indent="0">
              <a:buNone/>
            </a:pPr>
            <a:r>
              <a:rPr lang="en-US" altLang="zh-CN" sz="1600" dirty="0" smtClean="0">
                <a:ea typeface="宋体" panose="02010600030101010101" pitchFamily="2" charset="-122"/>
              </a:rPr>
              <a:t>	ADD R1,R1, #-1 ; Start </a:t>
            </a:r>
            <a:r>
              <a:rPr lang="en-US" altLang="zh-CN" sz="1600" dirty="0" err="1" smtClean="0">
                <a:ea typeface="宋体" panose="02010600030101010101" pitchFamily="2" charset="-122"/>
              </a:rPr>
              <a:t>i</a:t>
            </a:r>
            <a:r>
              <a:rPr lang="en-US" altLang="zh-CN" sz="1600" dirty="0" smtClean="0">
                <a:ea typeface="宋体" panose="02010600030101010101" pitchFamily="2" charset="-122"/>
              </a:rPr>
              <a:t> at n-1	</a:t>
            </a:r>
          </a:p>
          <a:p>
            <a:pPr marL="109537" indent="0">
              <a:buNone/>
            </a:pPr>
            <a:r>
              <a:rPr lang="en-US" altLang="zh-CN" sz="1600" dirty="0" smtClean="0">
                <a:ea typeface="宋体" panose="02010600030101010101" pitchFamily="2" charset="-122"/>
              </a:rPr>
              <a:t>	BRN DONE ; Check for n=0	</a:t>
            </a:r>
          </a:p>
          <a:p>
            <a:pPr marL="109537" indent="0">
              <a:buNone/>
            </a:pPr>
            <a:r>
              <a:rPr lang="en-US" altLang="zh-CN" sz="1600" dirty="0" smtClean="0">
                <a:ea typeface="宋体" panose="02010600030101010101" pitchFamily="2" charset="-122"/>
              </a:rPr>
              <a:t>	ADD R2,R2,R1	</a:t>
            </a:r>
          </a:p>
          <a:p>
            <a:pPr marL="109537" indent="0">
              <a:buNone/>
            </a:pPr>
            <a:r>
              <a:rPr lang="en-US" altLang="zh-CN" sz="1600" dirty="0" smtClean="0">
                <a:ea typeface="宋体" panose="02010600030101010101" pitchFamily="2" charset="-122"/>
              </a:rPr>
              <a:t>	ADD R3,R3,R1	</a:t>
            </a:r>
          </a:p>
          <a:p>
            <a:pPr marL="109537" indent="0">
              <a:buNone/>
            </a:pPr>
            <a:r>
              <a:rPr lang="en-US" altLang="zh-CN" sz="1600" dirty="0" smtClean="0">
                <a:ea typeface="宋体" panose="02010600030101010101" pitchFamily="2" charset="-122"/>
              </a:rPr>
              <a:t>LOOP	LDR R4,R2, #0	</a:t>
            </a:r>
          </a:p>
          <a:p>
            <a:pPr marL="109537" indent="0">
              <a:buNone/>
            </a:pPr>
            <a:r>
              <a:rPr lang="en-US" altLang="zh-CN" sz="1600" dirty="0" smtClean="0">
                <a:ea typeface="宋体" panose="02010600030101010101" pitchFamily="2" charset="-122"/>
              </a:rPr>
              <a:t>	LDR R5,R3, #0	</a:t>
            </a:r>
          </a:p>
          <a:p>
            <a:pPr marL="109537" indent="0">
              <a:buNone/>
            </a:pPr>
            <a:r>
              <a:rPr lang="en-US" altLang="zh-CN" sz="1600" dirty="0" smtClean="0">
                <a:ea typeface="宋体" panose="02010600030101010101" pitchFamily="2" charset="-122"/>
              </a:rPr>
              <a:t>	JSR PROD	</a:t>
            </a:r>
          </a:p>
          <a:p>
            <a:pPr marL="109537" indent="0">
              <a:buNone/>
            </a:pPr>
            <a:r>
              <a:rPr lang="en-US" altLang="zh-CN" sz="1600" dirty="0" smtClean="0">
                <a:ea typeface="宋体" panose="02010600030101010101" pitchFamily="2" charset="-122"/>
              </a:rPr>
              <a:t>	ADD R2,R2, #-1</a:t>
            </a:r>
          </a:p>
          <a:p>
            <a:pPr marL="109537" indent="0">
              <a:buNone/>
            </a:pPr>
            <a:r>
              <a:rPr lang="en-US" altLang="zh-CN" sz="1600" dirty="0" smtClean="0">
                <a:ea typeface="宋体" panose="02010600030101010101" pitchFamily="2" charset="-122"/>
              </a:rPr>
              <a:t>	ADD R3,R3, #-1</a:t>
            </a:r>
          </a:p>
          <a:p>
            <a:pPr marL="109537" indent="0">
              <a:buNone/>
            </a:pPr>
            <a:r>
              <a:rPr lang="en-US" altLang="zh-CN" sz="1600" dirty="0" smtClean="0">
                <a:ea typeface="宋体" panose="02010600030101010101" pitchFamily="2" charset="-122"/>
              </a:rPr>
              <a:t>	ADD R1,R1, #-1</a:t>
            </a:r>
          </a:p>
          <a:p>
            <a:pPr marL="109537" indent="0">
              <a:buNone/>
            </a:pPr>
            <a:r>
              <a:rPr lang="en-US" altLang="zh-CN" sz="1600" dirty="0" smtClean="0">
                <a:ea typeface="宋体" panose="02010600030101010101" pitchFamily="2" charset="-122"/>
              </a:rPr>
              <a:t>	BRZP LOOP</a:t>
            </a:r>
          </a:p>
          <a:p>
            <a:pPr marL="109537" indent="0">
              <a:buNone/>
            </a:pPr>
            <a:r>
              <a:rPr lang="en-US" altLang="zh-CN" sz="1600" dirty="0" smtClean="0">
                <a:ea typeface="宋体" panose="02010600030101010101" pitchFamily="2" charset="-122"/>
              </a:rPr>
              <a:t>DONE	ST  R0,DOTPROD	</a:t>
            </a:r>
          </a:p>
          <a:p>
            <a:pPr marL="109537" indent="0">
              <a:buNone/>
            </a:pPr>
            <a:r>
              <a:rPr lang="en-US" altLang="zh-CN" sz="1600" dirty="0" smtClean="0">
                <a:ea typeface="宋体" panose="02010600030101010101" pitchFamily="2" charset="-122"/>
              </a:rPr>
              <a:t>             HALT</a:t>
            </a:r>
            <a:endParaRPr lang="zh-CN" altLang="en-US" sz="1600" dirty="0" smtClean="0">
              <a:ea typeface="宋体" panose="02010600030101010101" pitchFamily="2" charset="-122"/>
            </a:endParaRPr>
          </a:p>
        </p:txBody>
      </p:sp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Example code:</a:t>
            </a:r>
            <a:endParaRPr lang="zh-CN" altLang="en-US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047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altLang="zh-CN" sz="1600" dirty="0" smtClean="0">
                <a:ea typeface="宋体" panose="02010600030101010101" pitchFamily="2" charset="-122"/>
              </a:rPr>
              <a:t>PROD	ST R7,PSAVER7</a:t>
            </a:r>
          </a:p>
          <a:p>
            <a:pPr marL="109537" indent="0">
              <a:buNone/>
            </a:pPr>
            <a:r>
              <a:rPr lang="en-US" altLang="zh-CN" sz="1600" dirty="0" smtClean="0">
                <a:ea typeface="宋体" panose="02010600030101010101" pitchFamily="2" charset="-122"/>
              </a:rPr>
              <a:t>	ST R6,PSAVER6</a:t>
            </a:r>
          </a:p>
          <a:p>
            <a:pPr marL="109537" indent="0">
              <a:buNone/>
            </a:pPr>
            <a:r>
              <a:rPr lang="en-US" altLang="zh-CN" sz="1600" dirty="0" smtClean="0">
                <a:ea typeface="宋体" panose="02010600030101010101" pitchFamily="2" charset="-122"/>
              </a:rPr>
              <a:t>	AND R6,R6, #0</a:t>
            </a:r>
          </a:p>
          <a:p>
            <a:pPr marL="109537" indent="0">
              <a:buNone/>
            </a:pPr>
            <a:r>
              <a:rPr lang="en-US" altLang="zh-CN" sz="1600" dirty="0" smtClean="0">
                <a:ea typeface="宋体" panose="02010600030101010101" pitchFamily="2" charset="-122"/>
              </a:rPr>
              <a:t>	ADD R6,R6, #1 ; R6 is mask </a:t>
            </a:r>
            <a:r>
              <a:rPr lang="en-US" altLang="zh-CN" sz="1600" dirty="0" err="1" smtClean="0">
                <a:ea typeface="宋体" panose="02010600030101010101" pitchFamily="2" charset="-122"/>
              </a:rPr>
              <a:t>reg</a:t>
            </a:r>
            <a:endParaRPr lang="en-US" altLang="zh-CN" sz="1600" dirty="0" smtClean="0">
              <a:ea typeface="宋体" panose="02010600030101010101" pitchFamily="2" charset="-122"/>
            </a:endParaRPr>
          </a:p>
          <a:p>
            <a:pPr marL="109537" indent="0">
              <a:buNone/>
            </a:pPr>
            <a:r>
              <a:rPr lang="en-US" altLang="zh-CN" sz="1600" dirty="0" smtClean="0">
                <a:ea typeface="宋体" panose="02010600030101010101" pitchFamily="2" charset="-122"/>
              </a:rPr>
              <a:t>PLOOP  AND R7,R6,R4	</a:t>
            </a:r>
          </a:p>
          <a:p>
            <a:pPr marL="109537" indent="0">
              <a:buNone/>
            </a:pPr>
            <a:r>
              <a:rPr lang="en-US" altLang="zh-CN" sz="1600" dirty="0" smtClean="0">
                <a:ea typeface="宋体" panose="02010600030101010101" pitchFamily="2" charset="-122"/>
              </a:rPr>
              <a:t>	BRZ PZERO	</a:t>
            </a:r>
          </a:p>
          <a:p>
            <a:pPr marL="109537" indent="0">
              <a:buNone/>
            </a:pPr>
            <a:r>
              <a:rPr lang="en-US" altLang="zh-CN" sz="1600" dirty="0" smtClean="0">
                <a:ea typeface="宋体" panose="02010600030101010101" pitchFamily="2" charset="-122"/>
              </a:rPr>
              <a:t>	ADD R0,R0,R5</a:t>
            </a:r>
          </a:p>
          <a:p>
            <a:pPr marL="109537" indent="0">
              <a:buNone/>
            </a:pPr>
            <a:r>
              <a:rPr lang="en-US" altLang="zh-CN" sz="1600" dirty="0" smtClean="0">
                <a:ea typeface="宋体" panose="02010600030101010101" pitchFamily="2" charset="-122"/>
              </a:rPr>
              <a:t>PZERO	ADD R5,R5,R5 ; Double R5 (shift left 1)	</a:t>
            </a:r>
          </a:p>
          <a:p>
            <a:pPr marL="109537" indent="0">
              <a:buNone/>
            </a:pPr>
            <a:r>
              <a:rPr lang="en-US" altLang="zh-CN" sz="1600" dirty="0" smtClean="0">
                <a:ea typeface="宋体" panose="02010600030101010101" pitchFamily="2" charset="-122"/>
              </a:rPr>
              <a:t>            ADD R6,R6,R6 ; Double R6 (shift left 1)</a:t>
            </a:r>
          </a:p>
          <a:p>
            <a:pPr marL="109537" indent="0">
              <a:buNone/>
            </a:pPr>
            <a:r>
              <a:rPr lang="en-US" altLang="zh-CN" sz="1600" dirty="0" smtClean="0">
                <a:ea typeface="宋体" panose="02010600030101010101" pitchFamily="2" charset="-122"/>
              </a:rPr>
              <a:t>	BRNP PLOOP</a:t>
            </a:r>
          </a:p>
          <a:p>
            <a:pPr marL="109537" indent="0">
              <a:buNone/>
            </a:pPr>
            <a:r>
              <a:rPr lang="en-US" altLang="zh-CN" sz="1600" dirty="0" smtClean="0">
                <a:ea typeface="宋体" panose="02010600030101010101" pitchFamily="2" charset="-122"/>
              </a:rPr>
              <a:t>	LD R6,PSAVER6			</a:t>
            </a:r>
          </a:p>
          <a:p>
            <a:pPr marL="109537" indent="0">
              <a:buNone/>
            </a:pPr>
            <a:r>
              <a:rPr lang="en-US" altLang="zh-CN" sz="1600" dirty="0" smtClean="0">
                <a:ea typeface="宋体" panose="02010600030101010101" pitchFamily="2" charset="-122"/>
              </a:rPr>
              <a:t>	LD R7,PSAVER7	</a:t>
            </a:r>
          </a:p>
          <a:p>
            <a:pPr marL="109537" indent="0">
              <a:buNone/>
            </a:pPr>
            <a:r>
              <a:rPr lang="en-US" altLang="zh-CN" sz="1600" dirty="0" smtClean="0">
                <a:ea typeface="宋体" panose="02010600030101010101" pitchFamily="2" charset="-122"/>
              </a:rPr>
              <a:t>	RET</a:t>
            </a:r>
          </a:p>
          <a:p>
            <a:pPr marL="109537" indent="0">
              <a:buNone/>
            </a:pPr>
            <a:r>
              <a:rPr lang="en-US" altLang="zh-CN" sz="1600" dirty="0" smtClean="0">
                <a:ea typeface="宋体" panose="02010600030101010101" pitchFamily="2" charset="-122"/>
              </a:rPr>
              <a:t>PSAVER6  .FILL  #0</a:t>
            </a:r>
          </a:p>
          <a:p>
            <a:pPr marL="109537" indent="0">
              <a:buNone/>
            </a:pPr>
            <a:r>
              <a:rPr lang="en-US" altLang="zh-CN" sz="1600" dirty="0" smtClean="0">
                <a:ea typeface="宋体" panose="02010600030101010101" pitchFamily="2" charset="-122"/>
              </a:rPr>
              <a:t>PSAVER7  .FILL  #0</a:t>
            </a:r>
            <a:endParaRPr lang="zh-CN" altLang="en-US" sz="1600" dirty="0" smtClean="0">
              <a:ea typeface="宋体" panose="02010600030101010101" pitchFamily="2" charset="-122"/>
            </a:endParaRPr>
          </a:p>
          <a:p>
            <a:endParaRPr lang="zh-CN" altLang="en-US" sz="1600" dirty="0" smtClean="0">
              <a:ea typeface="宋体" panose="02010600030101010101" pitchFamily="2" charset="-122"/>
            </a:endParaRPr>
          </a:p>
        </p:txBody>
      </p:sp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effectLst/>
                <a:latin typeface="+mj-ea"/>
              </a:rPr>
              <a:t>课后研究以下乘法代码，适合负数乘法吗，自己仿真运行下</a:t>
            </a:r>
          </a:p>
        </p:txBody>
      </p:sp>
    </p:spTree>
    <p:extLst>
      <p:ext uri="{BB962C8B-B14F-4D97-AF65-F5344CB8AC3E}">
        <p14:creationId xmlns:p14="http://schemas.microsoft.com/office/powerpoint/2010/main" val="72136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4956174" y="980728"/>
            <a:ext cx="4186238" cy="4525962"/>
          </a:xfrm>
        </p:spPr>
        <p:txBody>
          <a:bodyPr/>
          <a:lstStyle/>
          <a:p>
            <a:pPr marL="109537" indent="0">
              <a:buNone/>
            </a:pPr>
            <a:r>
              <a:rPr lang="en-US" altLang="zh-CN" sz="1200" dirty="0" smtClean="0">
                <a:ea typeface="宋体" panose="02010600030101010101" pitchFamily="2" charset="-122"/>
              </a:rPr>
              <a:t>	.</a:t>
            </a:r>
            <a:r>
              <a:rPr lang="en-US" altLang="zh-CN" sz="1200" dirty="0" err="1" smtClean="0">
                <a:ea typeface="宋体" panose="02010600030101010101" pitchFamily="2" charset="-122"/>
              </a:rPr>
              <a:t>orig</a:t>
            </a:r>
            <a:r>
              <a:rPr lang="en-US" altLang="zh-CN" sz="1200" dirty="0" smtClean="0">
                <a:ea typeface="宋体" panose="02010600030101010101" pitchFamily="2" charset="-122"/>
              </a:rPr>
              <a:t> x3000	</a:t>
            </a:r>
          </a:p>
          <a:p>
            <a:pPr marL="109537" indent="0">
              <a:buNone/>
            </a:pPr>
            <a:r>
              <a:rPr lang="en-US" altLang="zh-CN" sz="1200" dirty="0" smtClean="0">
                <a:ea typeface="宋体" panose="02010600030101010101" pitchFamily="2" charset="-122"/>
              </a:rPr>
              <a:t>	LEA R0,VECTOR</a:t>
            </a:r>
          </a:p>
          <a:p>
            <a:pPr marL="109537" indent="0">
              <a:buNone/>
            </a:pPr>
            <a:r>
              <a:rPr lang="en-US" altLang="zh-CN" sz="1200" dirty="0" smtClean="0">
                <a:ea typeface="宋体" panose="02010600030101010101" pitchFamily="2" charset="-122"/>
              </a:rPr>
              <a:t>	LD  R1,COUNT</a:t>
            </a:r>
          </a:p>
          <a:p>
            <a:pPr marL="109537" indent="0">
              <a:buNone/>
            </a:pPr>
            <a:r>
              <a:rPr lang="en-US" altLang="zh-CN" sz="1200" dirty="0" smtClean="0">
                <a:ea typeface="宋体" panose="02010600030101010101" pitchFamily="2" charset="-122"/>
              </a:rPr>
              <a:t>	JSR SUMVEC</a:t>
            </a:r>
          </a:p>
          <a:p>
            <a:pPr marL="109537" indent="0">
              <a:buNone/>
            </a:pPr>
            <a:r>
              <a:rPr lang="en-US" altLang="zh-CN" sz="1200" dirty="0" smtClean="0">
                <a:ea typeface="宋体" panose="02010600030101010101" pitchFamily="2" charset="-122"/>
              </a:rPr>
              <a:t>	LD R1,COUNT</a:t>
            </a:r>
          </a:p>
          <a:p>
            <a:pPr marL="109537" indent="0">
              <a:buNone/>
            </a:pPr>
            <a:r>
              <a:rPr lang="en-US" altLang="zh-CN" sz="1200" dirty="0" smtClean="0">
                <a:ea typeface="宋体" panose="02010600030101010101" pitchFamily="2" charset="-122"/>
              </a:rPr>
              <a:t>	JSR DIVIDE</a:t>
            </a:r>
          </a:p>
          <a:p>
            <a:pPr marL="109537" indent="0">
              <a:buNone/>
            </a:pPr>
            <a:r>
              <a:rPr lang="en-US" altLang="zh-CN" sz="1200" dirty="0" smtClean="0">
                <a:ea typeface="宋体" panose="02010600030101010101" pitchFamily="2" charset="-122"/>
              </a:rPr>
              <a:t>	ST R4,AVG</a:t>
            </a:r>
          </a:p>
          <a:p>
            <a:pPr marL="109537" indent="0">
              <a:buNone/>
            </a:pPr>
            <a:r>
              <a:rPr lang="en-US" altLang="zh-CN" sz="1200" dirty="0" smtClean="0">
                <a:ea typeface="宋体" panose="02010600030101010101" pitchFamily="2" charset="-122"/>
              </a:rPr>
              <a:t>	HALT</a:t>
            </a:r>
          </a:p>
          <a:p>
            <a:pPr marL="109537" indent="0">
              <a:buNone/>
            </a:pPr>
            <a:r>
              <a:rPr lang="en-US" altLang="zh-CN" sz="1200" dirty="0" smtClean="0">
                <a:ea typeface="宋体" panose="02010600030101010101" pitchFamily="2" charset="-122"/>
              </a:rPr>
              <a:t>COUNT	.FILL	#14</a:t>
            </a:r>
          </a:p>
          <a:p>
            <a:pPr marL="109537" indent="0">
              <a:buNone/>
            </a:pPr>
            <a:r>
              <a:rPr lang="en-US" altLang="zh-CN" sz="1200" dirty="0" smtClean="0">
                <a:ea typeface="宋体" panose="02010600030101010101" pitchFamily="2" charset="-122"/>
              </a:rPr>
              <a:t>VECTOR	.FILL	#63	; VEC[0]</a:t>
            </a:r>
          </a:p>
          <a:p>
            <a:pPr marL="109537" indent="0">
              <a:buNone/>
            </a:pPr>
            <a:r>
              <a:rPr lang="en-US" altLang="zh-CN" sz="1200" dirty="0" smtClean="0">
                <a:ea typeface="宋体" panose="02010600030101010101" pitchFamily="2" charset="-122"/>
              </a:rPr>
              <a:t>	.FILL	#21	; VEC[1]	</a:t>
            </a:r>
          </a:p>
          <a:p>
            <a:pPr marL="109537" indent="0">
              <a:buNone/>
            </a:pPr>
            <a:r>
              <a:rPr lang="en-US" altLang="zh-CN" sz="1200" dirty="0" smtClean="0">
                <a:ea typeface="宋体" panose="02010600030101010101" pitchFamily="2" charset="-122"/>
              </a:rPr>
              <a:t>	.FILL	#-90	; VEC[2]	</a:t>
            </a:r>
          </a:p>
          <a:p>
            <a:pPr marL="109537" indent="0">
              <a:buNone/>
            </a:pPr>
            <a:r>
              <a:rPr lang="en-US" altLang="zh-CN" sz="1200" dirty="0" smtClean="0">
                <a:ea typeface="宋体" panose="02010600030101010101" pitchFamily="2" charset="-122"/>
              </a:rPr>
              <a:t>	.FILL	#32	; VEC[3]	</a:t>
            </a:r>
          </a:p>
          <a:p>
            <a:pPr marL="109537" indent="0">
              <a:buNone/>
            </a:pPr>
            <a:r>
              <a:rPr lang="en-US" altLang="zh-CN" sz="1200" dirty="0" smtClean="0">
                <a:ea typeface="宋体" panose="02010600030101010101" pitchFamily="2" charset="-122"/>
              </a:rPr>
              <a:t>	.FILL	#312	; VEC[4]	</a:t>
            </a:r>
          </a:p>
          <a:p>
            <a:pPr marL="109537" indent="0">
              <a:buNone/>
            </a:pPr>
            <a:r>
              <a:rPr lang="en-US" altLang="zh-CN" sz="1200" dirty="0" smtClean="0">
                <a:ea typeface="宋体" panose="02010600030101010101" pitchFamily="2" charset="-122"/>
              </a:rPr>
              <a:t>	.FILL	#114	; VEC[5]	</a:t>
            </a:r>
          </a:p>
          <a:p>
            <a:pPr marL="109537" indent="0">
              <a:buNone/>
            </a:pPr>
            <a:r>
              <a:rPr lang="en-US" altLang="zh-CN" sz="1200" dirty="0" smtClean="0">
                <a:ea typeface="宋体" panose="02010600030101010101" pitchFamily="2" charset="-122"/>
              </a:rPr>
              <a:t>	.FILL	#20	; VEC[6]	</a:t>
            </a:r>
          </a:p>
          <a:p>
            <a:pPr marL="109537" indent="0">
              <a:buNone/>
            </a:pPr>
            <a:r>
              <a:rPr lang="en-US" altLang="zh-CN" sz="1200" dirty="0" smtClean="0">
                <a:ea typeface="宋体" panose="02010600030101010101" pitchFamily="2" charset="-122"/>
              </a:rPr>
              <a:t>	.FILL	#-3	; VEC[7]	</a:t>
            </a:r>
          </a:p>
          <a:p>
            <a:pPr marL="109537" indent="0">
              <a:buNone/>
            </a:pPr>
            <a:r>
              <a:rPr lang="en-US" altLang="zh-CN" sz="1200" dirty="0" smtClean="0">
                <a:ea typeface="宋体" panose="02010600030101010101" pitchFamily="2" charset="-122"/>
              </a:rPr>
              <a:t>	.FILL	#201	; VEC[8]	</a:t>
            </a:r>
          </a:p>
          <a:p>
            <a:pPr marL="109537" indent="0">
              <a:buNone/>
            </a:pPr>
            <a:r>
              <a:rPr lang="en-US" altLang="zh-CN" sz="1200" dirty="0" smtClean="0">
                <a:ea typeface="宋体" panose="02010600030101010101" pitchFamily="2" charset="-122"/>
              </a:rPr>
              <a:t>	.FILL	#34	; VEC[9]	</a:t>
            </a:r>
          </a:p>
          <a:p>
            <a:pPr marL="109537" indent="0">
              <a:buNone/>
            </a:pPr>
            <a:r>
              <a:rPr lang="en-US" altLang="zh-CN" sz="1200" dirty="0" smtClean="0">
                <a:ea typeface="宋体" panose="02010600030101010101" pitchFamily="2" charset="-122"/>
              </a:rPr>
              <a:t>	.FILL	#21	; VEC[10]	</a:t>
            </a:r>
          </a:p>
          <a:p>
            <a:pPr marL="109537" indent="0">
              <a:buNone/>
            </a:pPr>
            <a:r>
              <a:rPr lang="en-US" altLang="zh-CN" sz="1200" dirty="0" smtClean="0">
                <a:ea typeface="宋体" panose="02010600030101010101" pitchFamily="2" charset="-122"/>
              </a:rPr>
              <a:t>	.FILL	#111	; VEC[11]	</a:t>
            </a:r>
          </a:p>
          <a:p>
            <a:pPr marL="109537" indent="0">
              <a:buNone/>
            </a:pPr>
            <a:r>
              <a:rPr lang="en-US" altLang="zh-CN" sz="1200" dirty="0" smtClean="0">
                <a:ea typeface="宋体" panose="02010600030101010101" pitchFamily="2" charset="-122"/>
              </a:rPr>
              <a:t>	.FILL	#53	; VEC[12]	</a:t>
            </a:r>
          </a:p>
          <a:p>
            <a:pPr marL="109537" indent="0">
              <a:buNone/>
            </a:pPr>
            <a:r>
              <a:rPr lang="en-US" altLang="zh-CN" sz="1200" dirty="0" smtClean="0">
                <a:ea typeface="宋体" panose="02010600030101010101" pitchFamily="2" charset="-122"/>
              </a:rPr>
              <a:t>	.FILL	#601	; VEC[13]</a:t>
            </a:r>
          </a:p>
          <a:p>
            <a:pPr marL="109537" indent="0">
              <a:buNone/>
            </a:pPr>
            <a:r>
              <a:rPr lang="en-US" altLang="zh-CN" sz="1200" dirty="0" smtClean="0">
                <a:ea typeface="宋体" panose="02010600030101010101" pitchFamily="2" charset="-122"/>
              </a:rPr>
              <a:t>	AVG	.FILL	#0</a:t>
            </a:r>
          </a:p>
          <a:p>
            <a:pPr marL="109537" indent="0">
              <a:buNone/>
            </a:pPr>
            <a:r>
              <a:rPr lang="en-US" altLang="zh-CN" sz="1200" dirty="0" smtClean="0">
                <a:ea typeface="宋体" panose="02010600030101010101" pitchFamily="2" charset="-122"/>
              </a:rPr>
              <a:t>	.end</a:t>
            </a:r>
            <a:endParaRPr lang="zh-CN" altLang="en-US" sz="1200" dirty="0" smtClean="0">
              <a:ea typeface="宋体" panose="02010600030101010101" pitchFamily="2" charset="-122"/>
            </a:endParaRPr>
          </a:p>
        </p:txBody>
      </p:sp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effectLst/>
                <a:latin typeface="+mj-ea"/>
              </a:rPr>
              <a:t>求平均</a:t>
            </a:r>
            <a:r>
              <a:rPr lang="en-US" altLang="zh-CN" sz="2400" dirty="0" smtClean="0">
                <a:effectLst/>
                <a:latin typeface="+mj-ea"/>
              </a:rPr>
              <a:t>-</a:t>
            </a:r>
            <a:r>
              <a:rPr lang="zh-CN" altLang="en-US" sz="2400" dirty="0" smtClean="0">
                <a:effectLst/>
                <a:latin typeface="+mj-ea"/>
              </a:rPr>
              <a:t>分析以下代码，完成子程序的设计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200" y="1481138"/>
            <a:ext cx="4690864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eaLnBrk="1" hangingPunct="1">
              <a:buNone/>
            </a:pPr>
            <a:r>
              <a:rPr lang="zh-CN" altLang="en-US" sz="2000" baseline="0" dirty="0">
                <a:ea typeface="宋体" panose="02010600030101010101" pitchFamily="2" charset="-122"/>
              </a:rPr>
              <a:t>分析</a:t>
            </a:r>
            <a:r>
              <a:rPr lang="zh-CN" altLang="en-US" sz="2000" baseline="0" dirty="0" smtClean="0">
                <a:ea typeface="宋体" panose="02010600030101010101" pitchFamily="2" charset="-122"/>
              </a:rPr>
              <a:t>：</a:t>
            </a:r>
            <a:endParaRPr lang="en-US" altLang="zh-CN" sz="2000" baseline="0" dirty="0" smtClean="0">
              <a:ea typeface="宋体" panose="02010600030101010101" pitchFamily="2" charset="-122"/>
            </a:endParaRPr>
          </a:p>
          <a:p>
            <a:pPr marL="109537" indent="0" eaLnBrk="1" hangingPunct="1">
              <a:buNone/>
            </a:pPr>
            <a:endParaRPr lang="zh-CN" altLang="en-US" sz="2000" baseline="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 baseline="0" dirty="0">
                <a:ea typeface="宋体" panose="02010600030101010101" pitchFamily="2" charset="-122"/>
              </a:rPr>
              <a:t>SUMVEC :  </a:t>
            </a:r>
          </a:p>
          <a:p>
            <a:pPr lvl="1" eaLnBrk="1" hangingPunct="1"/>
            <a:r>
              <a:rPr lang="zh-CN" altLang="en-US" sz="1600" baseline="0" dirty="0" smtClean="0">
                <a:ea typeface="宋体" panose="02010600030101010101" pitchFamily="2" charset="-122"/>
              </a:rPr>
              <a:t>入口参数：</a:t>
            </a:r>
            <a:r>
              <a:rPr lang="en-US" altLang="zh-CN" sz="1600" baseline="0" dirty="0" smtClean="0">
                <a:ea typeface="宋体" panose="02010600030101010101" pitchFamily="2" charset="-122"/>
              </a:rPr>
              <a:t>R0:  </a:t>
            </a:r>
            <a:r>
              <a:rPr lang="zh-CN" altLang="en-US" sz="1600" baseline="0" dirty="0" smtClean="0">
                <a:ea typeface="宋体" panose="02010600030101010101" pitchFamily="2" charset="-122"/>
              </a:rPr>
              <a:t>数组指针</a:t>
            </a:r>
            <a:r>
              <a:rPr lang="en-US" altLang="zh-CN" sz="1600" baseline="0" dirty="0">
                <a:ea typeface="宋体" panose="02010600030101010101" pitchFamily="2" charset="-122"/>
              </a:rPr>
              <a:t>, R1-&gt;</a:t>
            </a:r>
            <a:r>
              <a:rPr lang="zh-CN" altLang="en-US" sz="1600" baseline="0" dirty="0">
                <a:ea typeface="宋体" panose="02010600030101010101" pitchFamily="2" charset="-122"/>
              </a:rPr>
              <a:t>数组大小</a:t>
            </a:r>
          </a:p>
          <a:p>
            <a:pPr lvl="1" eaLnBrk="1" hangingPunct="1"/>
            <a:r>
              <a:rPr lang="zh-CN" altLang="en-US" sz="1600" baseline="0" dirty="0" smtClean="0">
                <a:ea typeface="宋体" panose="02010600030101010101" pitchFamily="2" charset="-122"/>
              </a:rPr>
              <a:t>返回</a:t>
            </a:r>
            <a:r>
              <a:rPr lang="zh-CN" altLang="en-US" sz="1600" baseline="0" dirty="0">
                <a:ea typeface="宋体" panose="02010600030101010101" pitchFamily="2" charset="-122"/>
              </a:rPr>
              <a:t>参数：自定义（</a:t>
            </a:r>
            <a:r>
              <a:rPr lang="en-US" altLang="zh-CN" sz="1600" baseline="0" dirty="0">
                <a:ea typeface="宋体" panose="02010600030101010101" pitchFamily="2" charset="-122"/>
              </a:rPr>
              <a:t>R2</a:t>
            </a:r>
            <a:r>
              <a:rPr lang="zh-CN" altLang="en-US" sz="1600" baseline="0" dirty="0">
                <a:ea typeface="宋体" panose="02010600030101010101" pitchFamily="2" charset="-122"/>
              </a:rPr>
              <a:t>），提供给</a:t>
            </a:r>
            <a:r>
              <a:rPr lang="en-US" altLang="zh-CN" sz="1600" baseline="0" dirty="0">
                <a:ea typeface="宋体" panose="02010600030101010101" pitchFamily="2" charset="-122"/>
              </a:rPr>
              <a:t>DIVIDE</a:t>
            </a:r>
            <a:r>
              <a:rPr lang="zh-CN" altLang="en-US" sz="1600" baseline="0" dirty="0">
                <a:ea typeface="宋体" panose="02010600030101010101" pitchFamily="2" charset="-122"/>
              </a:rPr>
              <a:t>子程序作为入口参数</a:t>
            </a:r>
          </a:p>
          <a:p>
            <a:pPr eaLnBrk="1" hangingPunct="1"/>
            <a:endParaRPr lang="zh-CN" altLang="en-US" sz="2000" baseline="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 baseline="0" dirty="0">
                <a:ea typeface="宋体" panose="02010600030101010101" pitchFamily="2" charset="-122"/>
              </a:rPr>
              <a:t>DIVIDE:  </a:t>
            </a:r>
            <a:endParaRPr lang="en-US" altLang="zh-CN" sz="2000" baseline="0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1600" baseline="0" dirty="0" smtClean="0">
                <a:ea typeface="宋体" panose="02010600030101010101" pitchFamily="2" charset="-122"/>
              </a:rPr>
              <a:t>假设</a:t>
            </a:r>
            <a:r>
              <a:rPr lang="zh-CN" altLang="en-US" sz="1600" baseline="0" dirty="0">
                <a:ea typeface="宋体" panose="02010600030101010101" pitchFamily="2" charset="-122"/>
              </a:rPr>
              <a:t>除数和被除数都为正，商为整数，余数不</a:t>
            </a:r>
            <a:r>
              <a:rPr lang="zh-CN" altLang="en-US" sz="1600" baseline="0" dirty="0" smtClean="0">
                <a:ea typeface="宋体" panose="02010600030101010101" pitchFamily="2" charset="-122"/>
              </a:rPr>
              <a:t>处理</a:t>
            </a:r>
            <a:endParaRPr lang="en-US" altLang="zh-CN" sz="1600" baseline="0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1600" baseline="0" dirty="0" smtClean="0">
                <a:ea typeface="宋体" panose="02010600030101010101" pitchFamily="2" charset="-122"/>
              </a:rPr>
              <a:t>入口参数：</a:t>
            </a:r>
            <a:r>
              <a:rPr lang="en-US" altLang="zh-CN" sz="1600" baseline="0" dirty="0" smtClean="0">
                <a:ea typeface="宋体" panose="02010600030101010101" pitchFamily="2" charset="-122"/>
              </a:rPr>
              <a:t>R2: </a:t>
            </a:r>
            <a:r>
              <a:rPr lang="zh-CN" altLang="en-US" sz="1600" baseline="0" dirty="0" smtClean="0">
                <a:ea typeface="宋体" panose="02010600030101010101" pitchFamily="2" charset="-122"/>
              </a:rPr>
              <a:t>除数</a:t>
            </a:r>
            <a:r>
              <a:rPr lang="zh-CN" altLang="en-US" sz="1600" baseline="0" dirty="0">
                <a:ea typeface="宋体" panose="02010600030101010101" pitchFamily="2" charset="-122"/>
              </a:rPr>
              <a:t>，</a:t>
            </a:r>
            <a:r>
              <a:rPr lang="en-US" altLang="zh-CN" sz="1600" baseline="0" dirty="0" smtClean="0">
                <a:ea typeface="宋体" panose="02010600030101010101" pitchFamily="2" charset="-122"/>
              </a:rPr>
              <a:t>R2&gt;0</a:t>
            </a:r>
            <a:r>
              <a:rPr lang="zh-CN" altLang="en-US" sz="1600" baseline="0" dirty="0" smtClean="0">
                <a:ea typeface="宋体" panose="02010600030101010101" pitchFamily="2" charset="-122"/>
              </a:rPr>
              <a:t>，</a:t>
            </a:r>
            <a:r>
              <a:rPr lang="en-US" altLang="zh-CN" sz="1600" baseline="0" dirty="0" smtClean="0">
                <a:ea typeface="宋体" panose="02010600030101010101" pitchFamily="2" charset="-122"/>
              </a:rPr>
              <a:t>R1: </a:t>
            </a:r>
            <a:r>
              <a:rPr lang="zh-CN" altLang="en-US" sz="1600" baseline="0" dirty="0" smtClean="0">
                <a:ea typeface="宋体" panose="02010600030101010101" pitchFamily="2" charset="-122"/>
              </a:rPr>
              <a:t>被除数</a:t>
            </a:r>
            <a:endParaRPr lang="en-US" altLang="zh-CN" sz="1600" baseline="0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1600" baseline="0" dirty="0" smtClean="0">
                <a:ea typeface="宋体" panose="02010600030101010101" pitchFamily="2" charset="-122"/>
              </a:rPr>
              <a:t>返回</a:t>
            </a:r>
            <a:r>
              <a:rPr lang="zh-CN" altLang="en-US" sz="1600" baseline="0" dirty="0">
                <a:ea typeface="宋体" panose="02010600030101010101" pitchFamily="2" charset="-122"/>
              </a:rPr>
              <a:t>参数：</a:t>
            </a:r>
            <a:r>
              <a:rPr lang="en-US" altLang="zh-CN" sz="1600" baseline="0" dirty="0">
                <a:ea typeface="宋体" panose="02010600030101010101" pitchFamily="2" charset="-122"/>
              </a:rPr>
              <a:t>R4</a:t>
            </a:r>
          </a:p>
          <a:p>
            <a:pPr marL="109537" indent="0" eaLnBrk="1" hangingPunct="1">
              <a:buNone/>
            </a:pPr>
            <a:endParaRPr lang="en-US" altLang="zh-CN" sz="1600" baseline="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05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zh-CN" altLang="en-US" sz="1800" dirty="0" smtClean="0">
                <a:latin typeface="+mn-ea"/>
              </a:rPr>
              <a:t>入口参数：</a:t>
            </a:r>
            <a:r>
              <a:rPr lang="en-US" altLang="zh-CN" sz="1800" dirty="0" smtClean="0">
                <a:latin typeface="+mn-ea"/>
              </a:rPr>
              <a:t>	R0</a:t>
            </a:r>
            <a:r>
              <a:rPr lang="en-US" altLang="zh-CN" sz="1800" dirty="0" smtClean="0">
                <a:latin typeface="+mn-ea"/>
                <a:sym typeface="Wingdings" panose="05000000000000000000" pitchFamily="2" charset="2"/>
              </a:rPr>
              <a:t></a:t>
            </a:r>
            <a:r>
              <a:rPr lang="zh-CN" altLang="en-US" sz="1800" dirty="0" smtClean="0">
                <a:latin typeface="+mn-ea"/>
                <a:sym typeface="Wingdings" panose="05000000000000000000" pitchFamily="2" charset="2"/>
              </a:rPr>
              <a:t>数组指针</a:t>
            </a:r>
            <a:endParaRPr lang="en-US" altLang="zh-CN" sz="1800" dirty="0" smtClean="0">
              <a:latin typeface="+mn-ea"/>
              <a:sym typeface="Wingdings" panose="05000000000000000000" pitchFamily="2" charset="2"/>
            </a:endParaRPr>
          </a:p>
          <a:p>
            <a:pPr marL="109537" indent="0">
              <a:buNone/>
            </a:pPr>
            <a:r>
              <a:rPr lang="en-US" altLang="zh-CN" sz="1800" dirty="0" smtClean="0">
                <a:latin typeface="+mn-ea"/>
                <a:sym typeface="Wingdings" panose="05000000000000000000" pitchFamily="2" charset="2"/>
              </a:rPr>
              <a:t>		R1-&gt;</a:t>
            </a:r>
            <a:r>
              <a:rPr lang="zh-CN" altLang="en-US" sz="1800" dirty="0" smtClean="0">
                <a:latin typeface="+mn-ea"/>
                <a:sym typeface="Wingdings" panose="05000000000000000000" pitchFamily="2" charset="2"/>
              </a:rPr>
              <a:t>数组大小</a:t>
            </a:r>
            <a:endParaRPr lang="en-US" altLang="zh-CN" sz="1800" dirty="0" smtClean="0">
              <a:latin typeface="+mn-ea"/>
              <a:sym typeface="Wingdings" panose="05000000000000000000" pitchFamily="2" charset="2"/>
            </a:endParaRPr>
          </a:p>
          <a:p>
            <a:pPr marL="109537" indent="0">
              <a:buNone/>
            </a:pPr>
            <a:r>
              <a:rPr lang="zh-CN" altLang="en-US" sz="1800" dirty="0" smtClean="0">
                <a:latin typeface="+mn-ea"/>
                <a:sym typeface="Wingdings" panose="05000000000000000000" pitchFamily="2" charset="2"/>
              </a:rPr>
              <a:t>返回参数：</a:t>
            </a:r>
            <a:r>
              <a:rPr lang="en-US" altLang="zh-CN" sz="1800" dirty="0" smtClean="0">
                <a:latin typeface="+mn-ea"/>
                <a:sym typeface="Wingdings" panose="05000000000000000000" pitchFamily="2" charset="2"/>
              </a:rPr>
              <a:t>	R2-&gt;</a:t>
            </a:r>
            <a:r>
              <a:rPr lang="zh-CN" altLang="en-US" sz="1800" dirty="0" smtClean="0">
                <a:latin typeface="+mn-ea"/>
                <a:sym typeface="Wingdings" panose="05000000000000000000" pitchFamily="2" charset="2"/>
              </a:rPr>
              <a:t>数组和</a:t>
            </a:r>
            <a:endParaRPr lang="en-US" altLang="zh-CN" sz="1800" dirty="0" smtClean="0">
              <a:latin typeface="+mn-ea"/>
              <a:sym typeface="Wingdings" panose="05000000000000000000" pitchFamily="2" charset="2"/>
            </a:endParaRPr>
          </a:p>
          <a:p>
            <a:pPr marL="109537" indent="0">
              <a:buNone/>
            </a:pPr>
            <a:endParaRPr lang="en-US" altLang="zh-CN" sz="1800" dirty="0" smtClean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109537" indent="0">
              <a:buNone/>
            </a:pPr>
            <a:r>
              <a:rPr lang="pt-BR" altLang="zh-CN" sz="1800" dirty="0" smtClean="0">
                <a:ea typeface="宋体" panose="02010600030101010101" pitchFamily="2" charset="-122"/>
              </a:rPr>
              <a:t>SUMVEC	</a:t>
            </a:r>
            <a:r>
              <a:rPr lang="en-US" altLang="zh-CN" sz="1800" dirty="0" smtClean="0">
                <a:ea typeface="宋体" panose="02010600030101010101" pitchFamily="2" charset="-122"/>
              </a:rPr>
              <a:t>ST R3, PSAVER3 </a:t>
            </a:r>
            <a:r>
              <a:rPr lang="pt-BR" altLang="zh-CN" sz="1800" dirty="0" smtClean="0">
                <a:ea typeface="宋体" panose="02010600030101010101" pitchFamily="2" charset="-122"/>
              </a:rPr>
              <a:t>   </a:t>
            </a:r>
          </a:p>
          <a:p>
            <a:pPr marL="109537" indent="0">
              <a:buNone/>
            </a:pPr>
            <a:r>
              <a:rPr lang="pt-BR" altLang="zh-CN" sz="1800" dirty="0" smtClean="0">
                <a:ea typeface="宋体" panose="02010600030101010101" pitchFamily="2" charset="-122"/>
              </a:rPr>
              <a:t>		AND R2,R2,#0 </a:t>
            </a:r>
          </a:p>
          <a:p>
            <a:pPr marL="109537" indent="0">
              <a:buNone/>
            </a:pPr>
            <a:r>
              <a:rPr lang="pt-BR" altLang="zh-CN" sz="1800" dirty="0" smtClean="0">
                <a:ea typeface="宋体" panose="02010600030101010101" pitchFamily="2" charset="-122"/>
              </a:rPr>
              <a:t>SUMLOOP</a:t>
            </a:r>
            <a:r>
              <a:rPr lang="pt-BR" altLang="zh-CN" sz="1800" dirty="0">
                <a:ea typeface="宋体" panose="02010600030101010101" pitchFamily="2" charset="-122"/>
              </a:rPr>
              <a:t>	</a:t>
            </a:r>
            <a:r>
              <a:rPr lang="pt-BR" altLang="zh-CN" sz="1800" dirty="0" smtClean="0">
                <a:ea typeface="宋体" panose="02010600030101010101" pitchFamily="2" charset="-122"/>
              </a:rPr>
              <a:t>LDR R3,R0,0 </a:t>
            </a:r>
          </a:p>
          <a:p>
            <a:pPr marL="109537" indent="0">
              <a:buNone/>
            </a:pPr>
            <a:r>
              <a:rPr lang="pt-BR" altLang="zh-CN" sz="1800" dirty="0" smtClean="0">
                <a:ea typeface="宋体" panose="02010600030101010101" pitchFamily="2" charset="-122"/>
              </a:rPr>
              <a:t>	</a:t>
            </a:r>
            <a:r>
              <a:rPr lang="pt-BR" altLang="zh-CN" sz="1800" dirty="0">
                <a:ea typeface="宋体" panose="02010600030101010101" pitchFamily="2" charset="-122"/>
              </a:rPr>
              <a:t>	</a:t>
            </a:r>
            <a:r>
              <a:rPr lang="pt-BR" altLang="zh-CN" sz="1800" dirty="0" smtClean="0">
                <a:ea typeface="宋体" panose="02010600030101010101" pitchFamily="2" charset="-122"/>
              </a:rPr>
              <a:t>ADD R2,R2,R3</a:t>
            </a:r>
          </a:p>
          <a:p>
            <a:pPr marL="109537" indent="0">
              <a:buNone/>
            </a:pPr>
            <a:r>
              <a:rPr lang="pt-BR" altLang="zh-CN" sz="1800" dirty="0" smtClean="0">
                <a:ea typeface="宋体" panose="02010600030101010101" pitchFamily="2" charset="-122"/>
              </a:rPr>
              <a:t>		ADD R0,R0,1	</a:t>
            </a:r>
          </a:p>
          <a:p>
            <a:pPr marL="109537" indent="0">
              <a:buNone/>
            </a:pPr>
            <a:r>
              <a:rPr lang="pt-BR" altLang="zh-CN" sz="1800" dirty="0" smtClean="0">
                <a:ea typeface="宋体" panose="02010600030101010101" pitchFamily="2" charset="-122"/>
              </a:rPr>
              <a:t>	</a:t>
            </a:r>
            <a:r>
              <a:rPr lang="pt-BR" altLang="zh-CN" sz="1800" dirty="0">
                <a:ea typeface="宋体" panose="02010600030101010101" pitchFamily="2" charset="-122"/>
              </a:rPr>
              <a:t>	</a:t>
            </a:r>
            <a:r>
              <a:rPr lang="pt-BR" altLang="zh-CN" sz="1800" dirty="0" smtClean="0">
                <a:ea typeface="宋体" panose="02010600030101010101" pitchFamily="2" charset="-122"/>
              </a:rPr>
              <a:t>ADD R1,R1,-1 </a:t>
            </a:r>
          </a:p>
          <a:p>
            <a:pPr marL="109537" indent="0">
              <a:buNone/>
            </a:pPr>
            <a:r>
              <a:rPr lang="pt-BR" altLang="zh-CN" sz="1800" dirty="0" smtClean="0">
                <a:ea typeface="宋体" panose="02010600030101010101" pitchFamily="2" charset="-122"/>
              </a:rPr>
              <a:t>	</a:t>
            </a:r>
            <a:r>
              <a:rPr lang="pt-BR" altLang="zh-CN" sz="1800" dirty="0">
                <a:ea typeface="宋体" panose="02010600030101010101" pitchFamily="2" charset="-122"/>
              </a:rPr>
              <a:t>	</a:t>
            </a:r>
            <a:r>
              <a:rPr lang="pt-BR" altLang="zh-CN" sz="1800" dirty="0" smtClean="0">
                <a:ea typeface="宋体" panose="02010600030101010101" pitchFamily="2" charset="-122"/>
              </a:rPr>
              <a:t>BRP SUMLOOP</a:t>
            </a:r>
          </a:p>
          <a:p>
            <a:pPr marL="109537" indent="0">
              <a:buNone/>
            </a:pPr>
            <a:r>
              <a:rPr lang="pt-BR" altLang="zh-CN" sz="1800" dirty="0" smtClean="0">
                <a:ea typeface="宋体" panose="02010600030101010101" pitchFamily="2" charset="-122"/>
              </a:rPr>
              <a:t>		LD R3,</a:t>
            </a:r>
            <a:r>
              <a:rPr lang="en-US" altLang="zh-CN" sz="1800" dirty="0" smtClean="0">
                <a:ea typeface="宋体" panose="02010600030101010101" pitchFamily="2" charset="-122"/>
              </a:rPr>
              <a:t> PSAVER3</a:t>
            </a:r>
            <a:endParaRPr lang="pt-BR" altLang="zh-CN" sz="1800" dirty="0" smtClean="0">
              <a:ea typeface="宋体" panose="02010600030101010101" pitchFamily="2" charset="-122"/>
            </a:endParaRPr>
          </a:p>
          <a:p>
            <a:pPr marL="109537" indent="0">
              <a:buNone/>
            </a:pPr>
            <a:r>
              <a:rPr lang="pt-BR" altLang="zh-CN" sz="1800" dirty="0" smtClean="0">
                <a:ea typeface="宋体" panose="02010600030101010101" pitchFamily="2" charset="-122"/>
              </a:rPr>
              <a:t>	</a:t>
            </a:r>
            <a:r>
              <a:rPr lang="pt-BR" altLang="zh-CN" sz="1800" dirty="0">
                <a:ea typeface="宋体" panose="02010600030101010101" pitchFamily="2" charset="-122"/>
              </a:rPr>
              <a:t>	</a:t>
            </a:r>
            <a:r>
              <a:rPr lang="pt-BR" altLang="zh-CN" sz="1800" dirty="0" smtClean="0">
                <a:ea typeface="宋体" panose="02010600030101010101" pitchFamily="2" charset="-122"/>
              </a:rPr>
              <a:t>RET</a:t>
            </a:r>
          </a:p>
          <a:p>
            <a:pPr marL="109537" indent="0"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 PSAVER3 	.FILL 0</a:t>
            </a:r>
            <a:endParaRPr lang="zh-CN" altLang="en-US" sz="1800" dirty="0" smtClean="0"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SUMVEC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796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pt-BR" altLang="zh-CN" sz="2000" dirty="0" smtClean="0">
                <a:ea typeface="宋体" panose="02010600030101010101" pitchFamily="2" charset="-122"/>
              </a:rPr>
              <a:t>DIVIDE           AND R4,R4,#0 </a:t>
            </a:r>
          </a:p>
          <a:p>
            <a:pPr marL="109537" indent="0">
              <a:buNone/>
            </a:pPr>
            <a:r>
              <a:rPr lang="pt-BR" altLang="zh-CN" sz="2000" dirty="0" smtClean="0">
                <a:ea typeface="宋体" panose="02010600030101010101" pitchFamily="2" charset="-122"/>
              </a:rPr>
              <a:t>           	NOT R1,R1 </a:t>
            </a:r>
          </a:p>
          <a:p>
            <a:pPr marL="109537" indent="0">
              <a:buNone/>
            </a:pPr>
            <a:r>
              <a:rPr lang="pt-BR" altLang="zh-CN" sz="2000" dirty="0" smtClean="0">
                <a:ea typeface="宋体" panose="02010600030101010101" pitchFamily="2" charset="-122"/>
              </a:rPr>
              <a:t>		ADD R1,R1,1 </a:t>
            </a:r>
          </a:p>
          <a:p>
            <a:pPr marL="109537" indent="0">
              <a:buNone/>
            </a:pPr>
            <a:r>
              <a:rPr lang="pt-BR" altLang="zh-CN" sz="2000" dirty="0" smtClean="0">
                <a:ea typeface="宋体" panose="02010600030101010101" pitchFamily="2" charset="-122"/>
              </a:rPr>
              <a:t>		ADD R2,R2,#0 </a:t>
            </a:r>
          </a:p>
          <a:p>
            <a:pPr marL="109537" indent="0">
              <a:buNone/>
            </a:pPr>
            <a:r>
              <a:rPr lang="pt-BR" altLang="zh-CN" sz="2000" dirty="0" smtClean="0">
                <a:ea typeface="宋体" panose="02010600030101010101" pitchFamily="2" charset="-122"/>
              </a:rPr>
              <a:t>  		BRNZ ENDDIV</a:t>
            </a:r>
          </a:p>
          <a:p>
            <a:pPr marL="109537" indent="0">
              <a:buNone/>
            </a:pPr>
            <a:r>
              <a:rPr lang="pt-BR" altLang="zh-CN" sz="2000" dirty="0" smtClean="0">
                <a:ea typeface="宋体" panose="02010600030101010101" pitchFamily="2" charset="-122"/>
              </a:rPr>
              <a:t> DIVLOOP       ADD R4,R4,1 </a:t>
            </a:r>
          </a:p>
          <a:p>
            <a:pPr marL="109537" indent="0">
              <a:buNone/>
            </a:pPr>
            <a:r>
              <a:rPr lang="pt-BR" altLang="zh-CN" sz="2000" dirty="0" smtClean="0">
                <a:ea typeface="宋体" panose="02010600030101010101" pitchFamily="2" charset="-122"/>
              </a:rPr>
              <a:t>		ADD R2,R2,R1 </a:t>
            </a:r>
          </a:p>
          <a:p>
            <a:pPr marL="109537" indent="0">
              <a:buNone/>
            </a:pPr>
            <a:r>
              <a:rPr lang="pt-BR" altLang="zh-CN" sz="2000" dirty="0" smtClean="0">
                <a:ea typeface="宋体" panose="02010600030101010101" pitchFamily="2" charset="-122"/>
              </a:rPr>
              <a:t>		BRP DIVLOOP ; P </a:t>
            </a:r>
            <a:r>
              <a:rPr lang="zh-CN" altLang="en-US" sz="2000" dirty="0" smtClean="0">
                <a:ea typeface="宋体" panose="02010600030101010101" pitchFamily="2" charset="-122"/>
              </a:rPr>
              <a:t>继续</a:t>
            </a:r>
            <a:r>
              <a:rPr lang="pt-BR" altLang="zh-CN" sz="2000" dirty="0" smtClean="0">
                <a:ea typeface="宋体" panose="02010600030101010101" pitchFamily="2" charset="-122"/>
              </a:rPr>
              <a:t> </a:t>
            </a:r>
          </a:p>
          <a:p>
            <a:pPr marL="109537" indent="0">
              <a:buNone/>
            </a:pPr>
            <a:r>
              <a:rPr lang="pt-BR" altLang="zh-CN" sz="2000" dirty="0" smtClean="0">
                <a:ea typeface="宋体" panose="02010600030101010101" pitchFamily="2" charset="-122"/>
              </a:rPr>
              <a:t>		BRZ ENDDIV   ; </a:t>
            </a:r>
            <a:r>
              <a:rPr lang="en-US" altLang="zh-CN" sz="2000" dirty="0" smtClean="0">
                <a:ea typeface="宋体" panose="02010600030101010101" pitchFamily="2" charset="-122"/>
              </a:rPr>
              <a:t>Z  </a:t>
            </a:r>
            <a:r>
              <a:rPr lang="zh-CN" altLang="en-US" sz="2000" dirty="0" smtClean="0">
                <a:ea typeface="宋体" panose="02010600030101010101" pitchFamily="2" charset="-122"/>
              </a:rPr>
              <a:t>整除</a:t>
            </a:r>
            <a:endParaRPr lang="pt-BR" altLang="zh-CN" sz="2000" dirty="0" smtClean="0">
              <a:ea typeface="宋体" panose="02010600030101010101" pitchFamily="2" charset="-122"/>
            </a:endParaRPr>
          </a:p>
          <a:p>
            <a:pPr marL="109537" indent="0">
              <a:buNone/>
            </a:pPr>
            <a:r>
              <a:rPr lang="pt-BR" altLang="zh-CN" sz="2000" dirty="0" smtClean="0">
                <a:ea typeface="宋体" panose="02010600030101010101" pitchFamily="2" charset="-122"/>
              </a:rPr>
              <a:t>		ADD R4,R4,-1; </a:t>
            </a:r>
            <a:r>
              <a:rPr lang="en-US" altLang="zh-CN" sz="2000" dirty="0" smtClean="0">
                <a:ea typeface="宋体" panose="02010600030101010101" pitchFamily="2" charset="-122"/>
              </a:rPr>
              <a:t>N </a:t>
            </a:r>
            <a:r>
              <a:rPr lang="zh-CN" altLang="en-US" sz="2000" dirty="0" smtClean="0">
                <a:ea typeface="宋体" panose="02010600030101010101" pitchFamily="2" charset="-122"/>
              </a:rPr>
              <a:t>不够除</a:t>
            </a:r>
            <a:endParaRPr lang="pt-BR" altLang="zh-CN" sz="2000" dirty="0" smtClean="0">
              <a:ea typeface="宋体" panose="02010600030101010101" pitchFamily="2" charset="-122"/>
            </a:endParaRPr>
          </a:p>
          <a:p>
            <a:pPr marL="109537" indent="0">
              <a:buNone/>
            </a:pPr>
            <a:r>
              <a:rPr lang="pt-BR" altLang="zh-CN" sz="2000" dirty="0" smtClean="0">
                <a:ea typeface="宋体" panose="02010600030101010101" pitchFamily="2" charset="-122"/>
              </a:rPr>
              <a:t>ENDDIV 	RET </a:t>
            </a:r>
          </a:p>
          <a:p>
            <a:pPr marL="109537" indent="0">
              <a:buNone/>
            </a:pPr>
            <a:endParaRPr lang="zh-CN" altLang="en-US" sz="2000" dirty="0" smtClean="0"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DIVIDE</a:t>
            </a:r>
            <a:endParaRPr lang="zh-CN" altLang="en-US" dirty="0"/>
          </a:p>
        </p:txBody>
      </p:sp>
      <p:sp>
        <p:nvSpPr>
          <p:cNvPr id="39941" name="内容占位符 2"/>
          <p:cNvSpPr txBox="1">
            <a:spLocks/>
          </p:cNvSpPr>
          <p:nvPr/>
        </p:nvSpPr>
        <p:spPr bwMode="auto">
          <a:xfrm>
            <a:off x="5651500" y="1125538"/>
            <a:ext cx="2881313" cy="143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dirty="0">
                <a:latin typeface="+mn-ea"/>
                <a:ea typeface="+mn-ea"/>
              </a:rPr>
              <a:t>入口</a:t>
            </a:r>
            <a:r>
              <a:rPr lang="zh-CN" altLang="en-US" dirty="0" smtClean="0">
                <a:latin typeface="+mn-ea"/>
                <a:ea typeface="+mn-ea"/>
              </a:rPr>
              <a:t>参数</a:t>
            </a:r>
            <a:r>
              <a:rPr lang="en-US" altLang="zh-CN" dirty="0" smtClean="0">
                <a:latin typeface="+mn-ea"/>
                <a:ea typeface="+mn-ea"/>
              </a:rPr>
              <a:t>:</a:t>
            </a:r>
            <a:r>
              <a:rPr lang="zh-CN" altLang="en-US" dirty="0" smtClean="0">
                <a:latin typeface="+mn-ea"/>
                <a:ea typeface="+mn-ea"/>
              </a:rPr>
              <a:t> </a:t>
            </a:r>
            <a:r>
              <a:rPr lang="en-US" altLang="zh-CN" dirty="0">
                <a:latin typeface="+mn-ea"/>
                <a:ea typeface="+mn-ea"/>
              </a:rPr>
              <a:t>R2</a:t>
            </a:r>
            <a:r>
              <a:rPr lang="zh-CN" altLang="en-US" dirty="0">
                <a:latin typeface="+mn-ea"/>
                <a:ea typeface="+mn-ea"/>
              </a:rPr>
              <a:t>除</a:t>
            </a:r>
            <a:r>
              <a:rPr lang="en-US" altLang="zh-CN" dirty="0">
                <a:latin typeface="+mn-ea"/>
                <a:ea typeface="+mn-ea"/>
                <a:sym typeface="Wingdings" panose="05000000000000000000" pitchFamily="2" charset="2"/>
              </a:rPr>
              <a:t>R1</a:t>
            </a:r>
          </a:p>
          <a:p>
            <a:r>
              <a:rPr lang="zh-CN" altLang="en-US" dirty="0">
                <a:latin typeface="+mn-ea"/>
                <a:ea typeface="+mn-ea"/>
                <a:sym typeface="Wingdings" panose="05000000000000000000" pitchFamily="2" charset="2"/>
              </a:rPr>
              <a:t>返回参数</a:t>
            </a:r>
            <a:r>
              <a:rPr lang="zh-CN" altLang="en-US" dirty="0" smtClean="0">
                <a:latin typeface="+mn-ea"/>
                <a:ea typeface="+mn-ea"/>
                <a:sym typeface="Wingdings" panose="05000000000000000000" pitchFamily="2" charset="2"/>
              </a:rPr>
              <a:t>：</a:t>
            </a:r>
            <a:r>
              <a:rPr lang="en-US" altLang="zh-CN" dirty="0" smtClean="0">
                <a:latin typeface="+mn-ea"/>
                <a:ea typeface="+mn-ea"/>
                <a:sym typeface="Wingdings" panose="05000000000000000000" pitchFamily="2" charset="2"/>
              </a:rPr>
              <a:t>R4 </a:t>
            </a:r>
            <a:r>
              <a:rPr lang="zh-CN" altLang="en-US" dirty="0">
                <a:latin typeface="+mn-ea"/>
                <a:ea typeface="+mn-ea"/>
                <a:sym typeface="Wingdings" panose="05000000000000000000" pitchFamily="2" charset="2"/>
              </a:rPr>
              <a:t>商</a:t>
            </a:r>
            <a:endParaRPr lang="en-US" altLang="zh-CN" dirty="0">
              <a:latin typeface="+mn-ea"/>
              <a:ea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9858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开发者可能提供包含有用的子程序的目标文件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defRPr/>
            </a:pPr>
            <a:r>
              <a:rPr lang="zh-CN" altLang="en-US" sz="2400" dirty="0" smtClean="0">
                <a:ea typeface="宋体" panose="02010600030101010101" pitchFamily="2" charset="-122"/>
                <a:cs typeface="+mn-cs"/>
              </a:rPr>
              <a:t>不想提供源代码</a:t>
            </a:r>
            <a:r>
              <a:rPr lang="en-US" altLang="zh-CN" sz="2400" dirty="0" smtClean="0">
                <a:ea typeface="宋体" panose="02010600030101010101" pitchFamily="2" charset="-122"/>
                <a:cs typeface="+mn-cs"/>
              </a:rPr>
              <a:t>– </a:t>
            </a:r>
            <a:r>
              <a:rPr lang="zh-CN" altLang="en-US" sz="2400" dirty="0" smtClean="0">
                <a:ea typeface="宋体" panose="02010600030101010101" pitchFamily="2" charset="-122"/>
                <a:cs typeface="+mn-cs"/>
              </a:rPr>
              <a:t>知识产权的问题</a:t>
            </a:r>
            <a:endParaRPr lang="en-US" altLang="zh-CN" sz="2400" dirty="0" smtClean="0">
              <a:ea typeface="宋体" panose="02010600030101010101" pitchFamily="2" charset="-122"/>
              <a:cs typeface="+mn-cs"/>
            </a:endParaRPr>
          </a:p>
          <a:p>
            <a:pPr lvl="1">
              <a:lnSpc>
                <a:spcPct val="90000"/>
              </a:lnSpc>
              <a:defRPr/>
            </a:pPr>
            <a:r>
              <a:rPr lang="zh-CN" altLang="en-US" sz="2400" dirty="0" smtClean="0">
                <a:ea typeface="宋体" panose="02010600030101010101" pitchFamily="2" charset="-122"/>
                <a:cs typeface="+mn-cs"/>
              </a:rPr>
              <a:t>汇编器</a:t>
            </a:r>
            <a:r>
              <a:rPr lang="en-US" altLang="zh-CN" sz="2400" dirty="0" smtClean="0">
                <a:ea typeface="宋体" panose="02010600030101010101" pitchFamily="2" charset="-122"/>
                <a:cs typeface="+mn-cs"/>
              </a:rPr>
              <a:t>/</a:t>
            </a:r>
            <a:r>
              <a:rPr lang="zh-CN" altLang="en-US" sz="2400" dirty="0" smtClean="0">
                <a:ea typeface="宋体" panose="02010600030101010101" pitchFamily="2" charset="-122"/>
                <a:cs typeface="+mn-cs"/>
              </a:rPr>
              <a:t>链接器必须支持外部符号</a:t>
            </a:r>
            <a:r>
              <a:rPr lang="en-US" altLang="zh-CN" sz="2400" dirty="0" smtClean="0">
                <a:ea typeface="宋体" panose="02010600030101010101" pitchFamily="2" charset="-122"/>
                <a:cs typeface="+mn-cs"/>
              </a:rPr>
              <a:t>(</a:t>
            </a:r>
            <a:r>
              <a:rPr lang="zh-CN" altLang="en-US" sz="2400" dirty="0" smtClean="0">
                <a:ea typeface="宋体" panose="02010600030101010101" pitchFamily="2" charset="-122"/>
                <a:cs typeface="+mn-cs"/>
              </a:rPr>
              <a:t>或程序起始地址必须给用户</a:t>
            </a:r>
            <a:r>
              <a:rPr lang="en-US" altLang="zh-CN" sz="2400" dirty="0" smtClean="0">
                <a:ea typeface="宋体" panose="02010600030101010101" pitchFamily="2" charset="-122"/>
                <a:cs typeface="+mn-cs"/>
              </a:rPr>
              <a:t>)</a:t>
            </a:r>
          </a:p>
          <a:p>
            <a:pPr marL="392113" lvl="1" indent="0">
              <a:lnSpc>
                <a:spcPct val="90000"/>
              </a:lnSpc>
              <a:buNone/>
              <a:defRPr/>
            </a:pPr>
            <a:r>
              <a:rPr lang="en-US" altLang="zh-CN" dirty="0" smtClean="0">
                <a:latin typeface="Verdana" pitchFamily="34" charset="0"/>
                <a:ea typeface="宋体" charset="-122"/>
              </a:rPr>
              <a:t>		</a:t>
            </a: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...</a:t>
            </a:r>
            <a:br>
              <a:rPr lang="en-US" altLang="zh-CN" sz="2000" dirty="0" smtClean="0">
                <a:latin typeface="Courier New" pitchFamily="49" charset="0"/>
                <a:ea typeface="宋体" charset="-122"/>
              </a:rPr>
            </a:b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		.EXTERNAL SQRT</a:t>
            </a:r>
          </a:p>
          <a:p>
            <a:pPr marL="109537" indent="0">
              <a:lnSpc>
                <a:spcPct val="90000"/>
              </a:lnSpc>
              <a:buNone/>
              <a:defRPr/>
            </a:pP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		...</a:t>
            </a:r>
            <a:br>
              <a:rPr lang="en-US" altLang="zh-CN" sz="2000" dirty="0" smtClean="0">
                <a:latin typeface="Courier New" pitchFamily="49" charset="0"/>
                <a:ea typeface="宋体" charset="-122"/>
              </a:rPr>
            </a:b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		LD	R2, </a:t>
            </a:r>
            <a:r>
              <a:rPr lang="en-US" altLang="zh-CN" sz="2000" dirty="0" err="1" smtClean="0">
                <a:latin typeface="Courier New" pitchFamily="49" charset="0"/>
                <a:ea typeface="宋体" charset="-122"/>
              </a:rPr>
              <a:t>SQAddr</a:t>
            </a: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   ; </a:t>
            </a:r>
            <a:r>
              <a:rPr lang="en-US" altLang="zh-CN" sz="2000" b="0" i="1" dirty="0" smtClean="0">
                <a:ea typeface="宋体" charset="-122"/>
              </a:rPr>
              <a:t>load SQRT </a:t>
            </a:r>
            <a:r>
              <a:rPr lang="en-US" altLang="zh-CN" sz="2000" b="0" i="1" dirty="0" err="1" smtClean="0">
                <a:ea typeface="宋体" charset="-122"/>
              </a:rPr>
              <a:t>addr</a:t>
            </a: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/>
            </a:r>
            <a:br>
              <a:rPr lang="en-US" altLang="zh-CN" sz="2000" dirty="0" smtClean="0">
                <a:latin typeface="Courier New" pitchFamily="49" charset="0"/>
                <a:ea typeface="宋体" charset="-122"/>
              </a:rPr>
            </a:b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		JSRR	R2</a:t>
            </a:r>
            <a:br>
              <a:rPr lang="en-US" altLang="zh-CN" sz="2000" dirty="0" smtClean="0">
                <a:latin typeface="Courier New" pitchFamily="49" charset="0"/>
                <a:ea typeface="宋体" charset="-122"/>
              </a:rPr>
            </a:b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		...</a:t>
            </a:r>
            <a:br>
              <a:rPr lang="en-US" altLang="zh-CN" sz="2000" dirty="0" smtClean="0">
                <a:latin typeface="Courier New" pitchFamily="49" charset="0"/>
                <a:ea typeface="宋体" charset="-122"/>
              </a:rPr>
            </a:br>
            <a:r>
              <a:rPr lang="en-US" altLang="zh-CN" sz="2000" dirty="0" err="1" smtClean="0">
                <a:latin typeface="Courier New" pitchFamily="49" charset="0"/>
                <a:ea typeface="宋体" charset="-122"/>
              </a:rPr>
              <a:t>SQAddr</a:t>
            </a: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	.FILL	 SQRT</a:t>
            </a:r>
          </a:p>
          <a:p>
            <a:pPr>
              <a:lnSpc>
                <a:spcPct val="90000"/>
              </a:lnSpc>
              <a:defRPr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用</a:t>
            </a:r>
            <a:r>
              <a:rPr lang="en-US" altLang="zh-CN" dirty="0" smtClean="0">
                <a:ea typeface="宋体" panose="02010600030101010101" pitchFamily="2" charset="-122"/>
              </a:rPr>
              <a:t>JSRR, </a:t>
            </a:r>
            <a:r>
              <a:rPr lang="zh-CN" altLang="en-US" dirty="0" smtClean="0">
                <a:ea typeface="宋体" panose="02010600030101010101" pitchFamily="2" charset="-122"/>
              </a:rPr>
              <a:t>因为不知道</a:t>
            </a:r>
            <a:r>
              <a:rPr lang="en-US" altLang="zh-CN" dirty="0" smtClean="0">
                <a:ea typeface="宋体" panose="02010600030101010101" pitchFamily="2" charset="-122"/>
              </a:rPr>
              <a:t>SQRT</a:t>
            </a:r>
            <a:r>
              <a:rPr lang="zh-CN" altLang="en-US" dirty="0" smtClean="0">
                <a:ea typeface="宋体" panose="02010600030101010101" pitchFamily="2" charset="-122"/>
              </a:rPr>
              <a:t>是否在</a:t>
            </a:r>
            <a:r>
              <a:rPr lang="en-US" altLang="zh-CN" dirty="0" smtClean="0">
                <a:ea typeface="宋体" panose="02010600030101010101" pitchFamily="2" charset="-122"/>
              </a:rPr>
              <a:t>1024</a:t>
            </a:r>
            <a:r>
              <a:rPr lang="zh-CN" altLang="en-US" dirty="0" smtClean="0">
                <a:ea typeface="宋体" panose="02010600030101010101" pitchFamily="2" charset="-122"/>
              </a:rPr>
              <a:t>条指令范围内。</a:t>
            </a:r>
            <a:endParaRPr lang="en-US" altLang="zh-CN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09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库程序</a:t>
            </a:r>
            <a:endParaRPr lang="en-US" altLang="zh-CN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338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包括一组服务子程序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操作系统的一部分</a:t>
            </a:r>
            <a:r>
              <a:rPr lang="en-US" altLang="zh-CN" dirty="0" smtClean="0">
                <a:ea typeface="宋体" panose="02010600030101010101" pitchFamily="2" charset="-122"/>
              </a:rPr>
              <a:t> – </a:t>
            </a:r>
            <a:r>
              <a:rPr lang="zh-CN" altLang="en-US" dirty="0" smtClean="0">
                <a:ea typeface="宋体" panose="02010600030101010101" pitchFamily="2" charset="-122"/>
              </a:rPr>
              <a:t>服务程序存储于固定</a:t>
            </a:r>
            <a:r>
              <a:rPr lang="zh-CN" altLang="en-US" dirty="0" smtClean="0">
                <a:ea typeface="宋体" panose="02010600030101010101" pitchFamily="2" charset="-122"/>
              </a:rPr>
              <a:t>的内存地址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buFontTx/>
              <a:buNone/>
            </a:pPr>
            <a:r>
              <a:rPr lang="en-US" altLang="zh-CN" sz="1600" b="0" dirty="0" smtClean="0">
                <a:ea typeface="宋体" panose="02010600030101010101" pitchFamily="2" charset="-122"/>
              </a:rPr>
              <a:t>     LC-3</a:t>
            </a:r>
            <a:r>
              <a:rPr lang="zh-CN" altLang="en-US" sz="1600" b="0" dirty="0" smtClean="0">
                <a:ea typeface="宋体" panose="02010600030101010101" pitchFamily="2" charset="-122"/>
              </a:rPr>
              <a:t>中实现的服务子程序位于系统代码区（</a:t>
            </a:r>
            <a:r>
              <a:rPr lang="en-US" altLang="zh-CN" sz="1600" b="0" dirty="0" smtClean="0">
                <a:ea typeface="宋体" panose="02010600030101010101" pitchFamily="2" charset="-122"/>
              </a:rPr>
              <a:t>below x3000)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最多支持</a:t>
            </a:r>
            <a:r>
              <a:rPr lang="en-US" altLang="zh-CN" dirty="0" smtClean="0">
                <a:ea typeface="宋体" panose="02010600030101010101" pitchFamily="2" charset="-122"/>
              </a:rPr>
              <a:t> 256</a:t>
            </a:r>
            <a:r>
              <a:rPr lang="zh-CN" altLang="en-US" dirty="0" smtClean="0">
                <a:ea typeface="宋体" panose="02010600030101010101" pitchFamily="2" charset="-122"/>
              </a:rPr>
              <a:t>个服务子程序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起始地址表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存放在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009900"/>
                </a:solidFill>
                <a:ea typeface="宋体" panose="02010600030101010101" pitchFamily="2" charset="-122"/>
              </a:rPr>
              <a:t>x0000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到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009900"/>
                </a:solidFill>
                <a:ea typeface="宋体" panose="02010600030101010101" pitchFamily="2" charset="-122"/>
              </a:rPr>
              <a:t>x00FF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的内存中</a:t>
            </a:r>
            <a:r>
              <a:rPr lang="en-US" altLang="zh-CN" dirty="0" smtClean="0">
                <a:ea typeface="宋体" panose="02010600030101010101" pitchFamily="2" charset="-122"/>
              </a:rPr>
              <a:t>(256x16bit)</a:t>
            </a:r>
            <a:r>
              <a:rPr lang="zh-CN" altLang="en-US" dirty="0" smtClean="0">
                <a:ea typeface="宋体" panose="02010600030101010101" pitchFamily="2" charset="-122"/>
              </a:rPr>
              <a:t> 。每</a:t>
            </a:r>
            <a:r>
              <a:rPr lang="en-US" altLang="zh-CN" dirty="0" smtClean="0">
                <a:ea typeface="宋体" panose="02010600030101010101" pitchFamily="2" charset="-122"/>
              </a:rPr>
              <a:t>16</a:t>
            </a:r>
            <a:r>
              <a:rPr lang="zh-CN" altLang="en-US" dirty="0" smtClean="0">
                <a:ea typeface="宋体" panose="02010600030101010101" pitchFamily="2" charset="-122"/>
              </a:rPr>
              <a:t>位存放一个系统服务子程序的起始地址。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在别的系统中可能</a:t>
            </a:r>
            <a:r>
              <a:rPr lang="zh-CN" altLang="en-US" dirty="0" smtClean="0">
                <a:ea typeface="宋体" panose="02010600030101010101" pitchFamily="2" charset="-122"/>
              </a:rPr>
              <a:t>称为“系统控制块”或 </a:t>
            </a:r>
            <a:r>
              <a:rPr lang="zh-CN" altLang="en-US" dirty="0" smtClean="0">
                <a:ea typeface="宋体" panose="02010600030101010101" pitchFamily="2" charset="-122"/>
              </a:rPr>
              <a:t>“陷入矢量表”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  <a:latin typeface="+mj-ea"/>
              </a:rPr>
              <a:t>LC-3 TRAP </a:t>
            </a:r>
            <a:r>
              <a:rPr lang="zh-CN" altLang="en-US" dirty="0" smtClean="0">
                <a:effectLst/>
                <a:latin typeface="+mj-ea"/>
              </a:rPr>
              <a:t>机制</a:t>
            </a:r>
            <a:endParaRPr lang="en-US" altLang="zh-CN" dirty="0" smtClean="0">
              <a:effectLst/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31825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TRAP </a:t>
            </a:r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指令</a:t>
            </a: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用户程序通过</a:t>
            </a:r>
            <a:r>
              <a:rPr lang="en-US" altLang="zh-CN" dirty="0" smtClean="0">
                <a:ea typeface="宋体" panose="02010600030101010101" pitchFamily="2" charset="-122"/>
              </a:rPr>
              <a:t>TRAP</a:t>
            </a:r>
            <a:r>
              <a:rPr lang="zh-CN" altLang="en-US" dirty="0" smtClean="0">
                <a:ea typeface="宋体" panose="02010600030101010101" pitchFamily="2" charset="-122"/>
              </a:rPr>
              <a:t>指令来实现系统调用。操作系统将以用户程序身份执行某个特定的服务程序，并在执行结束后将控制权返回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LC-3: TRAP</a:t>
            </a:r>
            <a:r>
              <a:rPr lang="zh-CN" altLang="en-US" dirty="0" smtClean="0">
                <a:ea typeface="宋体" panose="02010600030101010101" pitchFamily="2" charset="-122"/>
              </a:rPr>
              <a:t>指令通过指令中</a:t>
            </a:r>
            <a:r>
              <a:rPr lang="en-US" altLang="zh-CN" dirty="0" smtClean="0">
                <a:ea typeface="宋体" panose="02010600030101010101" pitchFamily="2" charset="-122"/>
              </a:rPr>
              <a:t>8-bit</a:t>
            </a:r>
            <a:r>
              <a:rPr lang="zh-CN" altLang="en-US" dirty="0" smtClean="0">
                <a:ea typeface="宋体" panose="02010600030101010101" pitchFamily="2" charset="-122"/>
              </a:rPr>
              <a:t>的</a:t>
            </a:r>
            <a:r>
              <a:rPr lang="en-US" altLang="zh-CN" dirty="0" smtClean="0">
                <a:ea typeface="宋体" panose="02010600030101010101" pitchFamily="2" charset="-122"/>
              </a:rPr>
              <a:t> trap vector</a:t>
            </a:r>
            <a:r>
              <a:rPr lang="zh-CN" altLang="en-US" dirty="0" smtClean="0">
                <a:ea typeface="宋体" panose="02010600030101010101" pitchFamily="2" charset="-122"/>
              </a:rPr>
              <a:t>来指示调用</a:t>
            </a:r>
            <a:r>
              <a:rPr lang="en-US" altLang="zh-CN" dirty="0" smtClean="0">
                <a:ea typeface="宋体" panose="02010600030101010101" pitchFamily="2" charset="-122"/>
              </a:rPr>
              <a:t>256</a:t>
            </a:r>
            <a:r>
              <a:rPr lang="zh-CN" altLang="en-US" dirty="0" smtClean="0">
                <a:ea typeface="宋体" panose="02010600030101010101" pitchFamily="2" charset="-122"/>
              </a:rPr>
              <a:t>个服务子程序中的哪一个。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链接回到用户程序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提供从服务程序返回到用户程序的机制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  <a:latin typeface="+mj-ea"/>
              </a:rPr>
              <a:t>LC-3 TRAP </a:t>
            </a:r>
            <a:r>
              <a:rPr lang="zh-CN" altLang="en-US" dirty="0" smtClean="0">
                <a:effectLst/>
                <a:latin typeface="+mj-ea"/>
              </a:rPr>
              <a:t>机制</a:t>
            </a:r>
            <a:endParaRPr lang="en-US" altLang="zh-CN" dirty="0" smtClean="0">
              <a:effectLst/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63073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Trap </a:t>
            </a:r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向量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指示调用哪个系统服务程序（</a:t>
            </a:r>
            <a:r>
              <a:rPr lang="en-US" altLang="zh-CN" dirty="0" smtClean="0">
                <a:ea typeface="宋体" panose="02010600030101010101" pitchFamily="2" charset="-122"/>
              </a:rPr>
              <a:t>x00-xff</a:t>
            </a:r>
            <a:r>
              <a:rPr lang="zh-CN" altLang="en-US" dirty="0" smtClean="0">
                <a:ea typeface="宋体" panose="02010600030101010101" pitchFamily="2" charset="-122"/>
              </a:rPr>
              <a:t>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通过</a:t>
            </a:r>
            <a:r>
              <a:rPr lang="en-US" altLang="zh-CN" dirty="0" smtClean="0">
                <a:ea typeface="宋体" panose="02010600030101010101" pitchFamily="2" charset="-122"/>
              </a:rPr>
              <a:t>8</a:t>
            </a:r>
            <a:r>
              <a:rPr lang="zh-CN" altLang="en-US" dirty="0" smtClean="0">
                <a:ea typeface="宋体" panose="02010600030101010101" pitchFamily="2" charset="-122"/>
              </a:rPr>
              <a:t>位</a:t>
            </a:r>
            <a:r>
              <a:rPr lang="en-US" altLang="zh-CN" dirty="0" smtClean="0">
                <a:ea typeface="宋体" panose="02010600030101010101" pitchFamily="2" charset="-122"/>
              </a:rPr>
              <a:t>trapvect8</a:t>
            </a:r>
            <a:r>
              <a:rPr lang="zh-CN" altLang="en-US" dirty="0" smtClean="0">
                <a:ea typeface="宋体" panose="02010600030101010101" pitchFamily="2" charset="-122"/>
              </a:rPr>
              <a:t>索引起始地址表，获得对应系统调用的入口地址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LC-3</a:t>
            </a:r>
            <a:r>
              <a:rPr lang="zh-CN" altLang="en-US" dirty="0" smtClean="0">
                <a:ea typeface="宋体" panose="02010600030101010101" pitchFamily="2" charset="-122"/>
              </a:rPr>
              <a:t>实现的方法：</a:t>
            </a:r>
            <a:r>
              <a:rPr lang="en-US" altLang="zh-CN" dirty="0" smtClean="0"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zh-CN" altLang="en-US" dirty="0" smtClean="0">
                <a:ea typeface="宋体" panose="02010600030101010101" pitchFamily="2" charset="-122"/>
              </a:rPr>
              <a:t>起始地址表存放在内存的</a:t>
            </a:r>
            <a:r>
              <a:rPr lang="en-US" altLang="zh-CN" dirty="0" smtClean="0">
                <a:ea typeface="宋体" panose="02010600030101010101" pitchFamily="2" charset="-122"/>
              </a:rPr>
              <a:t> 0x0000 – 0x00FF</a:t>
            </a:r>
            <a:r>
              <a:rPr lang="zh-CN" altLang="en-US" dirty="0" smtClean="0">
                <a:ea typeface="宋体" panose="02010600030101010101" pitchFamily="2" charset="-122"/>
              </a:rPr>
              <a:t>处，</a:t>
            </a:r>
            <a:r>
              <a:rPr lang="en-US" altLang="zh-CN" dirty="0" smtClean="0">
                <a:ea typeface="宋体" panose="02010600030101010101" pitchFamily="2" charset="-122"/>
              </a:rPr>
              <a:t>8-bit trap vector </a:t>
            </a:r>
            <a:r>
              <a:rPr lang="zh-CN" altLang="en-US" dirty="0" smtClean="0">
                <a:ea typeface="宋体" panose="02010600030101010101" pitchFamily="2" charset="-122"/>
              </a:rPr>
              <a:t>通过高位</a:t>
            </a:r>
            <a:r>
              <a:rPr lang="en-US" altLang="zh-CN" dirty="0" smtClean="0">
                <a:ea typeface="宋体" panose="02010600030101010101" pitchFamily="2" charset="-122"/>
              </a:rPr>
              <a:t>0</a:t>
            </a:r>
            <a:r>
              <a:rPr lang="zh-CN" altLang="en-US" dirty="0" smtClean="0">
                <a:ea typeface="宋体" panose="02010600030101010101" pitchFamily="2" charset="-122"/>
              </a:rPr>
              <a:t>扩展成</a:t>
            </a:r>
            <a:r>
              <a:rPr lang="en-US" altLang="zh-CN" dirty="0" smtClean="0">
                <a:ea typeface="宋体" panose="02010600030101010101" pitchFamily="2" charset="-122"/>
              </a:rPr>
              <a:t>16</a:t>
            </a:r>
            <a:r>
              <a:rPr lang="zh-CN" altLang="en-US" dirty="0" smtClean="0">
                <a:ea typeface="宋体" panose="02010600030101010101" pitchFamily="2" charset="-122"/>
              </a:rPr>
              <a:t>位的内存地址，该内存地址处存放的就是相应调用的入口地址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如何执行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从起始地址表查找服务程序地址，加载到</a:t>
            </a:r>
            <a:r>
              <a:rPr lang="en-US" altLang="zh-CN" dirty="0" smtClean="0">
                <a:ea typeface="宋体" panose="02010600030101010101" pitchFamily="2" charset="-122"/>
              </a:rPr>
              <a:t>PC</a:t>
            </a:r>
            <a:r>
              <a:rPr lang="zh-CN" altLang="en-US" dirty="0" smtClean="0">
                <a:ea typeface="宋体" panose="02010600030101010101" pitchFamily="2" charset="-122"/>
              </a:rPr>
              <a:t>中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如何返回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将下一条指令的地址（当前的</a:t>
            </a:r>
            <a:r>
              <a:rPr lang="en-US" altLang="zh-CN" dirty="0" smtClean="0">
                <a:ea typeface="宋体" panose="02010600030101010101" pitchFamily="2" charset="-122"/>
              </a:rPr>
              <a:t>PC</a:t>
            </a:r>
            <a:r>
              <a:rPr lang="zh-CN" altLang="en-US" dirty="0" smtClean="0">
                <a:ea typeface="宋体" panose="02010600030101010101" pitchFamily="2" charset="-122"/>
              </a:rPr>
              <a:t>值）保存到</a:t>
            </a:r>
            <a:r>
              <a:rPr lang="en-US" altLang="zh-CN" dirty="0" smtClean="0">
                <a:ea typeface="宋体" panose="02010600030101010101" pitchFamily="2" charset="-122"/>
              </a:rPr>
              <a:t>R7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TRAP</a:t>
            </a:r>
            <a:r>
              <a:rPr lang="zh-CN" altLang="en-US" dirty="0" smtClean="0">
                <a:latin typeface="+mj-ea"/>
              </a:rPr>
              <a:t>指令</a:t>
            </a:r>
            <a:endParaRPr lang="en-US" altLang="zh-CN" dirty="0" smtClean="0">
              <a:latin typeface="+mj-ea"/>
            </a:endParaRPr>
          </a:p>
        </p:txBody>
      </p:sp>
      <p:pic>
        <p:nvPicPr>
          <p:cNvPr id="7173" name="Picture 5" descr="C:\Documents and Settings\Greg Byrd\My Documents\ece206\mh-slides\ch09\ch09-tra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340768"/>
            <a:ext cx="6120680" cy="54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4176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TRAP</a:t>
            </a:r>
          </a:p>
        </p:txBody>
      </p:sp>
      <p:pic>
        <p:nvPicPr>
          <p:cNvPr id="8196" name="Picture 3" descr="C:\Documents and Settings\Greg Byrd\My Documents\ece206\mh-slides\ch09\ch09-trapfl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96752"/>
            <a:ext cx="804068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2411760" y="6114782"/>
            <a:ext cx="64427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zh-CN" altLang="en-US" dirty="0">
                <a:solidFill>
                  <a:schemeClr val="accent2"/>
                </a:solidFill>
                <a:latin typeface="+mn-ea"/>
                <a:ea typeface="+mn-ea"/>
              </a:rPr>
              <a:t>注</a:t>
            </a:r>
            <a:r>
              <a:rPr lang="en-US" altLang="zh-CN" dirty="0">
                <a:solidFill>
                  <a:schemeClr val="accent2"/>
                </a:solidFill>
                <a:latin typeface="+mn-ea"/>
                <a:ea typeface="+mn-ea"/>
              </a:rPr>
              <a:t>: PC</a:t>
            </a:r>
            <a:r>
              <a:rPr lang="zh-CN" altLang="en-US" dirty="0">
                <a:solidFill>
                  <a:schemeClr val="accent2"/>
                </a:solidFill>
                <a:latin typeface="+mn-ea"/>
                <a:ea typeface="+mn-ea"/>
              </a:rPr>
              <a:t>在指令获取阶段已经执行加</a:t>
            </a:r>
            <a:r>
              <a:rPr lang="en-US" altLang="zh-CN" dirty="0">
                <a:solidFill>
                  <a:schemeClr val="accent2"/>
                </a:solidFill>
                <a:latin typeface="+mn-ea"/>
                <a:ea typeface="+mn-ea"/>
              </a:rPr>
              <a:t>1</a:t>
            </a:r>
            <a:r>
              <a:rPr lang="zh-CN" altLang="en-US" dirty="0">
                <a:solidFill>
                  <a:schemeClr val="accent2"/>
                </a:solidFill>
                <a:latin typeface="+mn-ea"/>
                <a:ea typeface="+mn-ea"/>
              </a:rPr>
              <a:t>操作指向了当前指令的下一条指令</a:t>
            </a:r>
            <a:endParaRPr lang="en-US" altLang="zh-CN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7694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如何返回用户程序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？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即回到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trap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指令的下一条指令继续运行</a:t>
            </a:r>
            <a:endParaRPr lang="en-US" altLang="zh-CN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执行</a:t>
            </a:r>
            <a:r>
              <a:rPr lang="en-US" altLang="zh-CN" dirty="0" smtClean="0">
                <a:ea typeface="宋体" panose="02010600030101010101" pitchFamily="2" charset="-122"/>
              </a:rPr>
              <a:t>trap</a:t>
            </a:r>
            <a:r>
              <a:rPr lang="zh-CN" altLang="en-US" dirty="0" smtClean="0">
                <a:ea typeface="宋体" panose="02010600030101010101" pitchFamily="2" charset="-122"/>
              </a:rPr>
              <a:t>指令时将</a:t>
            </a:r>
            <a:r>
              <a:rPr lang="en-US" altLang="zh-CN" dirty="0" smtClean="0">
                <a:ea typeface="宋体" panose="02010600030101010101" pitchFamily="2" charset="-122"/>
              </a:rPr>
              <a:t>PC</a:t>
            </a:r>
            <a:r>
              <a:rPr lang="zh-CN" altLang="en-US" dirty="0" smtClean="0">
                <a:ea typeface="宋体" panose="02010600030101010101" pitchFamily="2" charset="-122"/>
              </a:rPr>
              <a:t>保存在</a:t>
            </a:r>
            <a:r>
              <a:rPr lang="en-US" altLang="zh-CN" dirty="0" smtClean="0">
                <a:ea typeface="宋体" panose="02010600030101010101" pitchFamily="2" charset="-122"/>
              </a:rPr>
              <a:t>R7</a:t>
            </a:r>
          </a:p>
          <a:p>
            <a:pPr lvl="1"/>
            <a:r>
              <a:rPr lang="zh-CN" altLang="en-US" sz="2400" dirty="0" smtClean="0">
                <a:ea typeface="宋体" panose="02010600030101010101" pitchFamily="2" charset="-122"/>
              </a:rPr>
              <a:t>服务程序使用</a:t>
            </a:r>
            <a:r>
              <a:rPr lang="en-US" altLang="zh-CN" sz="2400" dirty="0" smtClean="0">
                <a:ea typeface="宋体" panose="02010600030101010101" pitchFamily="2" charset="-122"/>
              </a:rPr>
              <a:t>JMP R7</a:t>
            </a:r>
            <a:r>
              <a:rPr lang="zh-CN" altLang="en-US" sz="2400" dirty="0" smtClean="0">
                <a:ea typeface="宋体" panose="02010600030101010101" pitchFamily="2" charset="-122"/>
              </a:rPr>
              <a:t>就可以返回到用户程序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LC-3 </a:t>
            </a:r>
            <a:r>
              <a:rPr lang="zh-CN" altLang="en-US" dirty="0" smtClean="0">
                <a:ea typeface="宋体" panose="02010600030101010101" pitchFamily="2" charset="-122"/>
              </a:rPr>
              <a:t>汇编语言使用</a:t>
            </a:r>
            <a:r>
              <a:rPr lang="en-US" altLang="zh-CN" sz="2400" dirty="0" smtClean="0">
                <a:ea typeface="宋体" panose="02010600030101010101" pitchFamily="2" charset="-122"/>
              </a:rPr>
              <a:t>RET</a:t>
            </a:r>
            <a:r>
              <a:rPr lang="en-US" altLang="zh-CN" dirty="0" smtClean="0">
                <a:ea typeface="宋体" panose="02010600030101010101" pitchFamily="2" charset="-122"/>
              </a:rPr>
              <a:t> (return) </a:t>
            </a:r>
            <a:r>
              <a:rPr lang="zh-CN" altLang="en-US" dirty="0" smtClean="0">
                <a:ea typeface="宋体" panose="02010600030101010101" pitchFamily="2" charset="-122"/>
              </a:rPr>
              <a:t>助记符来取代</a:t>
            </a:r>
            <a:r>
              <a:rPr lang="en-US" altLang="zh-CN" dirty="0" smtClean="0">
                <a:ea typeface="宋体" panose="02010600030101010101" pitchFamily="2" charset="-122"/>
              </a:rPr>
              <a:t> “JMP R7”</a:t>
            </a:r>
            <a:r>
              <a:rPr lang="zh-CN" altLang="en-US" dirty="0" smtClean="0">
                <a:ea typeface="宋体" panose="02010600030101010101" pitchFamily="2" charset="-122"/>
              </a:rPr>
              <a:t>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因此：必须保证服务程序没有改变</a:t>
            </a:r>
            <a:r>
              <a:rPr lang="en-US" altLang="zh-CN" dirty="0" smtClean="0">
                <a:ea typeface="宋体" panose="02010600030101010101" pitchFamily="2" charset="-122"/>
              </a:rPr>
              <a:t>R7</a:t>
            </a:r>
            <a:r>
              <a:rPr lang="zh-CN" altLang="en-US" dirty="0" smtClean="0">
                <a:ea typeface="宋体" panose="02010600030101010101" pitchFamily="2" charset="-122"/>
              </a:rPr>
              <a:t>，否则无法返回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RET (JMP R7)</a:t>
            </a:r>
          </a:p>
        </p:txBody>
      </p:sp>
    </p:spTree>
    <p:extLst>
      <p:ext uri="{BB962C8B-B14F-4D97-AF65-F5344CB8AC3E}">
        <p14:creationId xmlns:p14="http://schemas.microsoft.com/office/powerpoint/2010/main" val="88431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j-ea"/>
              </a:rPr>
              <a:t>TRAP </a:t>
            </a:r>
            <a:r>
              <a:rPr lang="zh-CN" altLang="en-US" dirty="0">
                <a:latin typeface="+mj-ea"/>
              </a:rPr>
              <a:t>机制流程</a:t>
            </a:r>
            <a:endParaRPr lang="en-US" altLang="zh-CN" dirty="0">
              <a:latin typeface="+mj-ea"/>
            </a:endParaRPr>
          </a:p>
        </p:txBody>
      </p:sp>
      <p:pic>
        <p:nvPicPr>
          <p:cNvPr id="10244" name="Picture 8" descr="C:\common\PattPatel slides\e2\ch09-figures\ch09-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15" y="1216759"/>
            <a:ext cx="6705600" cy="522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788024" y="2996952"/>
            <a:ext cx="2627784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49" charset="-122"/>
              </a:defRPr>
            </a:lvl9pPr>
            <a:extLst/>
          </a:lstStyle>
          <a:p>
            <a:pPr marL="361950" indent="-361950" eaLnBrk="1" hangingPunct="1">
              <a:buFont typeface="Arial" panose="020B0604020202020204" pitchFamily="34" charset="0"/>
              <a:buChar char="•"/>
            </a:pPr>
            <a:r>
              <a:rPr lang="zh-CN" altLang="en-US" sz="2000" b="0" baseline="0" dirty="0" smtClean="0">
                <a:solidFill>
                  <a:schemeClr val="accent2"/>
                </a:solidFill>
                <a:effectLst/>
                <a:latin typeface="+mn-ea"/>
                <a:ea typeface="+mn-ea"/>
              </a:rPr>
              <a:t>查找</a:t>
            </a:r>
            <a:r>
              <a:rPr lang="zh-CN" altLang="en-US" sz="2000" b="0" baseline="0" dirty="0">
                <a:solidFill>
                  <a:schemeClr val="accent2"/>
                </a:solidFill>
                <a:effectLst/>
                <a:latin typeface="+mn-ea"/>
                <a:ea typeface="+mn-ea"/>
              </a:rPr>
              <a:t>开始地址</a:t>
            </a:r>
          </a:p>
          <a:p>
            <a:pPr marL="361950" indent="-361950" eaLnBrk="1" hangingPunct="1">
              <a:buFont typeface="Arial" panose="020B0604020202020204" pitchFamily="34" charset="0"/>
              <a:buChar char="•"/>
            </a:pPr>
            <a:r>
              <a:rPr lang="zh-CN" altLang="en-US" sz="2000" b="0" baseline="0" dirty="0">
                <a:solidFill>
                  <a:schemeClr val="accent2"/>
                </a:solidFill>
                <a:effectLst/>
                <a:latin typeface="+mn-ea"/>
                <a:ea typeface="+mn-ea"/>
              </a:rPr>
              <a:t>转换到服务程序</a:t>
            </a:r>
          </a:p>
          <a:p>
            <a:pPr marL="361950" indent="-361950" eaLnBrk="1" hangingPunct="1">
              <a:buFont typeface="Arial" panose="020B0604020202020204" pitchFamily="34" charset="0"/>
              <a:buChar char="•"/>
            </a:pPr>
            <a:r>
              <a:rPr lang="en-US" altLang="zh-CN" sz="2000" b="0" baseline="0" dirty="0">
                <a:solidFill>
                  <a:schemeClr val="accent2"/>
                </a:solidFill>
                <a:effectLst/>
                <a:latin typeface="+mn-ea"/>
                <a:ea typeface="+mn-ea"/>
              </a:rPr>
              <a:t>Ret (JMP R7</a:t>
            </a:r>
            <a:r>
              <a:rPr lang="en-US" altLang="zh-CN" sz="2000" b="0" baseline="0" dirty="0" smtClean="0">
                <a:solidFill>
                  <a:schemeClr val="accent2"/>
                </a:solidFill>
                <a:effectLst/>
                <a:latin typeface="+mn-ea"/>
                <a:ea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2049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1923</TotalTime>
  <Pages>0</Pages>
  <Words>1506</Words>
  <Characters>0</Characters>
  <Application>Microsoft Office PowerPoint</Application>
  <DocSecurity>0</DocSecurity>
  <PresentationFormat>全屏显示(4:3)</PresentationFormat>
  <Lines>0</Lines>
  <Paragraphs>350</Paragraphs>
  <Slides>37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1" baseType="lpstr">
      <vt:lpstr>黑体</vt:lpstr>
      <vt:lpstr>宋体</vt:lpstr>
      <vt:lpstr>Arial</vt:lpstr>
      <vt:lpstr>Calibri</vt:lpstr>
      <vt:lpstr>Courier New</vt:lpstr>
      <vt:lpstr>Garamond</vt:lpstr>
      <vt:lpstr>Lucida Sans Unicode</vt:lpstr>
      <vt:lpstr>Tahoma</vt:lpstr>
      <vt:lpstr>Times New Roman</vt:lpstr>
      <vt:lpstr>Verdana</vt:lpstr>
      <vt:lpstr>Wingdings</vt:lpstr>
      <vt:lpstr>Wingdings 2</vt:lpstr>
      <vt:lpstr>Wingdings 3</vt:lpstr>
      <vt:lpstr>Concourse</vt:lpstr>
      <vt:lpstr>计算机系统 I </vt:lpstr>
      <vt:lpstr>系统调用</vt:lpstr>
      <vt:lpstr>系统调用</vt:lpstr>
      <vt:lpstr>LC-3 TRAP 机制</vt:lpstr>
      <vt:lpstr>LC-3 TRAP 机制</vt:lpstr>
      <vt:lpstr>TRAP指令</vt:lpstr>
      <vt:lpstr>TRAP</vt:lpstr>
      <vt:lpstr>RET (JMP R7)</vt:lpstr>
      <vt:lpstr>TRAP 机制流程</vt:lpstr>
      <vt:lpstr>Example: 输入大写字母转换为小写字母，输入’7’结束</vt:lpstr>
      <vt:lpstr>Example: Output Service Routine</vt:lpstr>
      <vt:lpstr>TRAP Routines and their Assembler Names</vt:lpstr>
      <vt:lpstr>Example</vt:lpstr>
      <vt:lpstr>寄存器内容的保存和恢复</vt:lpstr>
      <vt:lpstr>讨论</vt:lpstr>
      <vt:lpstr>子程序</vt:lpstr>
      <vt:lpstr>子程序</vt:lpstr>
      <vt:lpstr>JSR指令</vt:lpstr>
      <vt:lpstr>JSR</vt:lpstr>
      <vt:lpstr>JSRR Instruction</vt:lpstr>
      <vt:lpstr>JSRR</vt:lpstr>
      <vt:lpstr>子程序返回</vt:lpstr>
      <vt:lpstr>Example: 对R0的数求反+1</vt:lpstr>
      <vt:lpstr>子程序的参数及返回值</vt:lpstr>
      <vt:lpstr>如何使用子程序</vt:lpstr>
      <vt:lpstr>保存和恢复寄存器</vt:lpstr>
      <vt:lpstr>Example</vt:lpstr>
      <vt:lpstr>CountChar Implementation</vt:lpstr>
      <vt:lpstr>FirstChar Algorithm</vt:lpstr>
      <vt:lpstr>FirstChar Implementation</vt:lpstr>
      <vt:lpstr>例子：计算标量积</vt:lpstr>
      <vt:lpstr>Example code:</vt:lpstr>
      <vt:lpstr>课后研究以下乘法代码，适合负数乘法吗，自己仿真运行下</vt:lpstr>
      <vt:lpstr>求平均-分析以下代码，完成子程序的设计</vt:lpstr>
      <vt:lpstr>SUMVEC</vt:lpstr>
      <vt:lpstr>DIVIDE</vt:lpstr>
      <vt:lpstr>库程序</vt:lpstr>
    </vt:vector>
  </TitlesOfParts>
  <Company>USTC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   An Hong han@ustc.edu.cn</dc:title>
  <dc:creator>hanhwt</dc:creator>
  <cp:lastModifiedBy>Administrator</cp:lastModifiedBy>
  <cp:revision>466</cp:revision>
  <cp:lastPrinted>1601-01-01T00:00:00Z</cp:lastPrinted>
  <dcterms:created xsi:type="dcterms:W3CDTF">2012-09-03T16:09:03Z</dcterms:created>
  <dcterms:modified xsi:type="dcterms:W3CDTF">2018-05-28T08:47:14Z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2052-8.1.0.2998</vt:lpwstr>
  </property>
</Properties>
</file>