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80" r:id="rId4"/>
    <p:sldId id="281" r:id="rId5"/>
    <p:sldId id="285" r:id="rId6"/>
    <p:sldId id="289" r:id="rId7"/>
    <p:sldId id="288" r:id="rId8"/>
    <p:sldId id="282" r:id="rId9"/>
    <p:sldId id="290" r:id="rId10"/>
    <p:sldId id="283" r:id="rId11"/>
    <p:sldId id="292" r:id="rId12"/>
    <p:sldId id="286" r:id="rId13"/>
    <p:sldId id="293" r:id="rId14"/>
    <p:sldId id="294" r:id="rId15"/>
    <p:sldId id="295" r:id="rId16"/>
    <p:sldId id="296" r:id="rId17"/>
    <p:sldId id="297" r:id="rId18"/>
    <p:sldId id="287" r:id="rId19"/>
    <p:sldId id="284" r:id="rId20"/>
    <p:sldId id="291" r:id="rId21"/>
    <p:sldId id="275" r:id="rId22"/>
    <p:sldId id="276" r:id="rId23"/>
    <p:sldId id="277" r:id="rId24"/>
    <p:sldId id="279" r:id="rId25"/>
    <p:sldId id="278" r:id="rId26"/>
    <p:sldId id="274" r:id="rId27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3AAEB-0301-4ED0-B1D0-4BE1EF9D72C0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3329D-B319-4444-A6F8-36F9B0FE2A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4308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781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51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872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318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499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1509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6986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080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7282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9259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571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198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" TargetMode="External"/><Relationship Id="rId2" Type="http://schemas.openxmlformats.org/officeDocument/2006/relationships/hyperlink" Target="http://www.xuetangx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udacity.com/" TargetMode="External"/><Relationship Id="rId5" Type="http://schemas.openxmlformats.org/officeDocument/2006/relationships/hyperlink" Target="https://www.edx.org/" TargetMode="External"/><Relationship Id="rId4" Type="http://schemas.openxmlformats.org/officeDocument/2006/relationships/hyperlink" Target="https://www.coursera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at-work/innovation/the-2018-top-programming-languages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sse.szu.edu.cn/staff/panwk/" TargetMode="External"/><Relationship Id="rId2" Type="http://schemas.openxmlformats.org/officeDocument/2006/relationships/hyperlink" Target="mailto:panweike@szu.edu.cn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Java_version_histor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en.wikipedia.org/wiki/Java_(programming_language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cs.armstrong.edu/lian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horstmann.com/corejava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+mn-lt"/>
              </a:rPr>
              <a:t>JAVA</a:t>
            </a:r>
            <a:r>
              <a:rPr lang="zh-CN" altLang="en-US" sz="48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400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723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一个更有挑战性的问题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WHY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：网上有那么多公开课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在线视频，我为什么还要到课堂来学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学堂在线 </a:t>
            </a:r>
            <a:r>
              <a:rPr lang="en-US" altLang="zh-CN" sz="2000" dirty="0">
                <a:ea typeface="仿宋" panose="02010609060101010101" pitchFamily="49" charset="-122"/>
                <a:hlinkClick r:id="rId2"/>
              </a:rPr>
              <a:t>http://</a:t>
            </a:r>
            <a:r>
              <a:rPr lang="en-US" altLang="zh-CN" sz="2000" dirty="0" smtClean="0">
                <a:ea typeface="仿宋" panose="02010609060101010101" pitchFamily="49" charset="-122"/>
                <a:hlinkClick r:id="rId2"/>
              </a:rPr>
              <a:t>www.xuetangx.com/</a:t>
            </a:r>
            <a:r>
              <a:rPr lang="en-US" altLang="zh-CN" sz="2000" dirty="0" smtClean="0">
                <a:ea typeface="仿宋" panose="02010609060101010101" pitchFamily="49" charset="-122"/>
              </a:rPr>
              <a:t> 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中国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大学</a:t>
            </a:r>
            <a:r>
              <a:rPr lang="en-US" altLang="zh-CN" sz="2000" dirty="0">
                <a:ea typeface="仿宋" panose="02010609060101010101" pitchFamily="49" charset="-122"/>
              </a:rPr>
              <a:t>MOOC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ea typeface="仿宋" panose="02010609060101010101" pitchFamily="49" charset="-122"/>
                <a:hlinkClick r:id="rId3"/>
              </a:rPr>
              <a:t>https://www.icourse163.org</a:t>
            </a:r>
            <a:r>
              <a:rPr lang="en-US" altLang="zh-CN" sz="2000" dirty="0" smtClean="0">
                <a:ea typeface="仿宋" panose="02010609060101010101" pitchFamily="49" charset="-122"/>
                <a:hlinkClick r:id="rId3"/>
              </a:rPr>
              <a:t>/</a:t>
            </a:r>
            <a:endParaRPr lang="en-US" altLang="zh-CN" sz="2000" dirty="0" smtClean="0"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hlinkClick r:id="rId4"/>
              </a:rPr>
              <a:t>https</a:t>
            </a:r>
            <a:r>
              <a:rPr lang="en-US" altLang="zh-CN" sz="2000" dirty="0">
                <a:hlinkClick r:id="rId4"/>
              </a:rPr>
              <a:t>://www.coursera.org/</a:t>
            </a:r>
            <a:endParaRPr lang="en-US" altLang="zh-CN" sz="2000" dirty="0"/>
          </a:p>
          <a:p>
            <a:pPr lvl="1"/>
            <a:r>
              <a:rPr lang="en-US" altLang="zh-CN" sz="2000" dirty="0">
                <a:hlinkClick r:id="rId5"/>
              </a:rPr>
              <a:t>https://www.edx.org</a:t>
            </a:r>
            <a:r>
              <a:rPr lang="en-US" altLang="zh-CN" sz="2000" dirty="0" smtClean="0">
                <a:hlinkClick r:id="rId5"/>
              </a:rPr>
              <a:t>/</a:t>
            </a:r>
            <a:endParaRPr lang="en-US" altLang="zh-CN" sz="2000" dirty="0" smtClean="0"/>
          </a:p>
          <a:p>
            <a:pPr lvl="1"/>
            <a:r>
              <a:rPr lang="en-US" altLang="zh-CN" sz="2000" dirty="0">
                <a:hlinkClick r:id="rId6"/>
              </a:rPr>
              <a:t>https://www.udacity.com</a:t>
            </a:r>
            <a:r>
              <a:rPr lang="en-US" altLang="zh-CN" sz="2000" dirty="0" smtClean="0">
                <a:hlinkClick r:id="rId6"/>
              </a:rPr>
              <a:t>/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如果时间允许，多种渠道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学习（互补性）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06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线下课堂安排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>
                <a:latin typeface="+mj-lt"/>
                <a:ea typeface="仿宋" panose="02010609060101010101" pitchFamily="49" charset="-122"/>
              </a:rPr>
              <a:t>本课程本讲义与</a:t>
            </a:r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MOOC</a:t>
            </a:r>
            <a:r>
              <a:rPr lang="zh-CN" altLang="en-US" sz="2000" dirty="0" smtClean="0">
                <a:latin typeface="+mj-lt"/>
                <a:ea typeface="仿宋" panose="02010609060101010101" pitchFamily="49" charset="-122"/>
              </a:rPr>
              <a:t>视频</a:t>
            </a:r>
            <a:r>
              <a:rPr lang="zh-CN" altLang="en-US" sz="2000" dirty="0">
                <a:latin typeface="+mj-lt"/>
                <a:ea typeface="仿宋" panose="02010609060101010101" pitchFamily="49" charset="-122"/>
              </a:rPr>
              <a:t>和</a:t>
            </a:r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”Introduction to Java Programming (10th Edition)”</a:t>
            </a:r>
            <a:r>
              <a:rPr lang="zh-CN" altLang="en-US" sz="2000" dirty="0" smtClean="0">
                <a:latin typeface="+mj-lt"/>
                <a:ea typeface="仿宋" panose="02010609060101010101" pitchFamily="49" charset="-122"/>
              </a:rPr>
              <a:t>的对应关系</a:t>
            </a:r>
            <a:endParaRPr lang="en-US" altLang="zh-CN" sz="2000" dirty="0" smtClean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Ch1: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Java</a:t>
            </a:r>
            <a:r>
              <a:rPr lang="zh-CN" altLang="en-US" sz="20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语言概述 </a:t>
            </a:r>
            <a:r>
              <a:rPr lang="en-US" altLang="zh-CN" sz="2000" dirty="0" smtClean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[MOOC-Ch1] </a:t>
            </a:r>
            <a:r>
              <a:rPr lang="en-US" altLang="zh-CN" sz="2000" dirty="0" smtClean="0">
                <a:solidFill>
                  <a:srgbClr val="00B050"/>
                </a:solidFill>
                <a:latin typeface="+mj-lt"/>
                <a:ea typeface="仿宋" panose="02010609060101010101" pitchFamily="49" charset="-122"/>
              </a:rPr>
              <a:t>[IJP-Ch1]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Ch2:</a:t>
            </a:r>
            <a:r>
              <a:rPr lang="zh-CN" altLang="en-US" sz="20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基本数据类型和数组 </a:t>
            </a:r>
            <a:r>
              <a:rPr lang="en-US" altLang="zh-CN" sz="2000" dirty="0" smtClean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[MOOC-Ch2] </a:t>
            </a:r>
            <a:r>
              <a:rPr lang="en-US" altLang="zh-CN" sz="2000" dirty="0">
                <a:solidFill>
                  <a:srgbClr val="00B050"/>
                </a:solidFill>
                <a:ea typeface="仿宋" panose="02010609060101010101" pitchFamily="49" charset="-122"/>
              </a:rPr>
              <a:t>[</a:t>
            </a:r>
            <a:r>
              <a:rPr lang="en-US" altLang="zh-CN" sz="2000" dirty="0" smtClean="0">
                <a:solidFill>
                  <a:srgbClr val="00B050"/>
                </a:solidFill>
                <a:ea typeface="仿宋" panose="02010609060101010101" pitchFamily="49" charset="-122"/>
              </a:rPr>
              <a:t>IJP-Ch2, 7-8]</a:t>
            </a:r>
            <a:endParaRPr lang="en-US" altLang="zh-CN" sz="2000" dirty="0" smtClean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Ch3:</a:t>
            </a:r>
            <a:r>
              <a:rPr lang="zh-CN" altLang="en-US" sz="20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运算符、表达式和语句 </a:t>
            </a:r>
            <a:r>
              <a:rPr lang="en-US" altLang="zh-CN" sz="2000" dirty="0" smtClean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[MOOC-Ch2] </a:t>
            </a:r>
            <a:r>
              <a:rPr lang="en-US" altLang="zh-CN" sz="2000" dirty="0">
                <a:solidFill>
                  <a:srgbClr val="00B050"/>
                </a:solidFill>
                <a:ea typeface="仿宋" panose="02010609060101010101" pitchFamily="49" charset="-122"/>
              </a:rPr>
              <a:t>[</a:t>
            </a:r>
            <a:r>
              <a:rPr lang="en-US" altLang="zh-CN" sz="2000" dirty="0" smtClean="0">
                <a:solidFill>
                  <a:srgbClr val="00B050"/>
                </a:solidFill>
                <a:ea typeface="仿宋" panose="02010609060101010101" pitchFamily="49" charset="-122"/>
              </a:rPr>
              <a:t>IJP-Ch3-6]</a:t>
            </a:r>
            <a:endParaRPr lang="en-US" altLang="zh-CN" sz="2000" dirty="0" smtClean="0">
              <a:solidFill>
                <a:srgbClr val="0000FF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Ch4:</a:t>
            </a:r>
            <a:r>
              <a:rPr lang="zh-CN" altLang="en-US" sz="20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类和对象 </a:t>
            </a:r>
            <a:r>
              <a:rPr lang="en-US" altLang="zh-CN" sz="2000" dirty="0" smtClean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[MOOC-Ch3] </a:t>
            </a:r>
            <a:r>
              <a:rPr lang="en-US" altLang="zh-CN" sz="2000" dirty="0">
                <a:solidFill>
                  <a:srgbClr val="00B050"/>
                </a:solidFill>
                <a:ea typeface="仿宋" panose="02010609060101010101" pitchFamily="49" charset="-122"/>
              </a:rPr>
              <a:t>[</a:t>
            </a:r>
            <a:r>
              <a:rPr lang="en-US" altLang="zh-CN" sz="2000" dirty="0" smtClean="0">
                <a:solidFill>
                  <a:srgbClr val="00B050"/>
                </a:solidFill>
                <a:ea typeface="仿宋" panose="02010609060101010101" pitchFamily="49" charset="-122"/>
              </a:rPr>
              <a:t>IJP-Ch9-10]</a:t>
            </a:r>
            <a:endParaRPr lang="en-US" altLang="zh-CN" sz="2000" dirty="0" smtClean="0">
              <a:solidFill>
                <a:srgbClr val="0000FF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ea typeface="仿宋" panose="02010609060101010101" pitchFamily="49" charset="-122"/>
              </a:rPr>
              <a:t>Ch5:</a:t>
            </a:r>
            <a:r>
              <a:rPr lang="zh-CN" altLang="en-US" sz="2000" dirty="0" smtClean="0">
                <a:solidFill>
                  <a:srgbClr val="FF0000"/>
                </a:solidFill>
                <a:ea typeface="仿宋" panose="02010609060101010101" pitchFamily="49" charset="-122"/>
              </a:rPr>
              <a:t>继承、接口和泛型 </a:t>
            </a:r>
            <a:r>
              <a:rPr lang="en-US" altLang="zh-CN" sz="2000" dirty="0" smtClean="0">
                <a:solidFill>
                  <a:srgbClr val="0000FF"/>
                </a:solidFill>
                <a:ea typeface="仿宋" panose="02010609060101010101" pitchFamily="49" charset="-122"/>
              </a:rPr>
              <a:t>[MOOC-Ch4, 6, 7] </a:t>
            </a:r>
            <a:r>
              <a:rPr lang="en-US" altLang="zh-CN" sz="2000" dirty="0">
                <a:solidFill>
                  <a:srgbClr val="00B050"/>
                </a:solidFill>
                <a:ea typeface="仿宋" panose="02010609060101010101" pitchFamily="49" charset="-122"/>
              </a:rPr>
              <a:t>[</a:t>
            </a:r>
            <a:r>
              <a:rPr lang="en-US" altLang="zh-CN" sz="2000" dirty="0" smtClean="0">
                <a:solidFill>
                  <a:srgbClr val="00B050"/>
                </a:solidFill>
                <a:ea typeface="仿宋" panose="02010609060101010101" pitchFamily="49" charset="-122"/>
              </a:rPr>
              <a:t>IJP-Ch11, 13, 19]</a:t>
            </a:r>
            <a:endParaRPr lang="en-US" altLang="zh-CN" sz="2000" dirty="0" smtClean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ea typeface="仿宋" panose="02010609060101010101" pitchFamily="49" charset="-122"/>
              </a:rPr>
              <a:t>Ch6:</a:t>
            </a:r>
            <a:r>
              <a:rPr lang="zh-CN" altLang="en-US" sz="2000" dirty="0" smtClean="0">
                <a:solidFill>
                  <a:srgbClr val="FF0000"/>
                </a:solidFill>
                <a:ea typeface="仿宋" panose="02010609060101010101" pitchFamily="49" charset="-122"/>
              </a:rPr>
              <a:t>字符串和正则表达式 </a:t>
            </a:r>
            <a:r>
              <a:rPr lang="en-US" altLang="zh-CN" sz="2000" dirty="0" smtClean="0">
                <a:solidFill>
                  <a:srgbClr val="0000FF"/>
                </a:solidFill>
                <a:ea typeface="仿宋" panose="02010609060101010101" pitchFamily="49" charset="-122"/>
              </a:rPr>
              <a:t>[MOOC-Ch5] </a:t>
            </a:r>
            <a:r>
              <a:rPr lang="en-US" altLang="zh-CN" sz="2000" dirty="0">
                <a:solidFill>
                  <a:srgbClr val="00B050"/>
                </a:solidFill>
                <a:ea typeface="仿宋" panose="02010609060101010101" pitchFamily="49" charset="-122"/>
              </a:rPr>
              <a:t>[</a:t>
            </a:r>
            <a:r>
              <a:rPr lang="en-US" altLang="zh-CN" sz="2000" dirty="0" smtClean="0">
                <a:solidFill>
                  <a:srgbClr val="00B050"/>
                </a:solidFill>
                <a:ea typeface="仿宋" panose="02010609060101010101" pitchFamily="49" charset="-122"/>
              </a:rPr>
              <a:t>IJP-Ch4]</a:t>
            </a:r>
            <a:endParaRPr lang="en-US" altLang="zh-CN" sz="2000" dirty="0" smtClean="0"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ea typeface="仿宋" panose="02010609060101010101" pitchFamily="49" charset="-122"/>
              </a:rPr>
              <a:t>Ch7:</a:t>
            </a:r>
            <a:r>
              <a:rPr lang="zh-CN" altLang="en-US" sz="2000" dirty="0" smtClean="0">
                <a:solidFill>
                  <a:srgbClr val="FF0000"/>
                </a:solidFill>
                <a:ea typeface="仿宋" panose="02010609060101010101" pitchFamily="49" charset="-122"/>
              </a:rPr>
              <a:t>常用实用类 </a:t>
            </a:r>
            <a:r>
              <a:rPr lang="en-US" altLang="zh-CN" sz="2000" dirty="0" smtClean="0">
                <a:solidFill>
                  <a:srgbClr val="0000FF"/>
                </a:solidFill>
                <a:ea typeface="仿宋" panose="02010609060101010101" pitchFamily="49" charset="-122"/>
              </a:rPr>
              <a:t>[MOOC-Ch6] </a:t>
            </a:r>
            <a:r>
              <a:rPr lang="en-US" altLang="zh-CN" sz="2000" dirty="0">
                <a:solidFill>
                  <a:srgbClr val="00B050"/>
                </a:solidFill>
                <a:ea typeface="仿宋" panose="02010609060101010101" pitchFamily="49" charset="-122"/>
              </a:rPr>
              <a:t>[</a:t>
            </a:r>
            <a:r>
              <a:rPr lang="en-US" altLang="zh-CN" sz="2000" dirty="0" smtClean="0">
                <a:solidFill>
                  <a:srgbClr val="00B050"/>
                </a:solidFill>
                <a:ea typeface="仿宋" panose="02010609060101010101" pitchFamily="49" charset="-122"/>
              </a:rPr>
              <a:t>IJP-Ch12, 20, 21, 24]</a:t>
            </a:r>
            <a:endParaRPr lang="en-US" altLang="zh-CN" sz="2000" dirty="0" smtClean="0">
              <a:solidFill>
                <a:srgbClr val="0000FF"/>
              </a:solidFill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ea typeface="仿宋" panose="02010609060101010101" pitchFamily="49" charset="-122"/>
              </a:rPr>
              <a:t>Ch8:</a:t>
            </a:r>
            <a:r>
              <a:rPr lang="zh-CN" altLang="en-US" sz="2000" dirty="0" smtClean="0">
                <a:solidFill>
                  <a:srgbClr val="FF0000"/>
                </a:solidFill>
                <a:ea typeface="仿宋" panose="02010609060101010101" pitchFamily="49" charset="-122"/>
              </a:rPr>
              <a:t>线程 </a:t>
            </a:r>
            <a:r>
              <a:rPr lang="en-US" altLang="zh-CN" sz="2000" dirty="0" smtClean="0">
                <a:solidFill>
                  <a:srgbClr val="0000FF"/>
                </a:solidFill>
                <a:ea typeface="仿宋" panose="02010609060101010101" pitchFamily="49" charset="-122"/>
              </a:rPr>
              <a:t>[MOOC-Ch10] </a:t>
            </a:r>
            <a:r>
              <a:rPr lang="en-US" altLang="zh-CN" sz="2000" dirty="0">
                <a:solidFill>
                  <a:srgbClr val="00B050"/>
                </a:solidFill>
                <a:ea typeface="仿宋" panose="02010609060101010101" pitchFamily="49" charset="-122"/>
              </a:rPr>
              <a:t>[</a:t>
            </a:r>
            <a:r>
              <a:rPr lang="en-US" altLang="zh-CN" sz="2000" dirty="0" smtClean="0">
                <a:solidFill>
                  <a:srgbClr val="00B050"/>
                </a:solidFill>
                <a:ea typeface="仿宋" panose="02010609060101010101" pitchFamily="49" charset="-122"/>
              </a:rPr>
              <a:t>IJP-Ch30]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ea typeface="仿宋" panose="02010609060101010101" pitchFamily="49" charset="-122"/>
              </a:rPr>
              <a:t>Ch9:</a:t>
            </a:r>
            <a:r>
              <a:rPr lang="zh-CN" altLang="en-US" sz="2000" dirty="0" smtClean="0">
                <a:solidFill>
                  <a:srgbClr val="FF0000"/>
                </a:solidFill>
                <a:ea typeface="仿宋" panose="02010609060101010101" pitchFamily="49" charset="-122"/>
              </a:rPr>
              <a:t>输入流和输出流 </a:t>
            </a:r>
            <a:r>
              <a:rPr lang="en-US" altLang="zh-CN" sz="2000" dirty="0" smtClean="0">
                <a:solidFill>
                  <a:srgbClr val="0000FF"/>
                </a:solidFill>
                <a:ea typeface="仿宋" panose="02010609060101010101" pitchFamily="49" charset="-122"/>
              </a:rPr>
              <a:t>[MOOC-Ch8] </a:t>
            </a:r>
            <a:r>
              <a:rPr lang="en-US" altLang="zh-CN" sz="2000" dirty="0">
                <a:solidFill>
                  <a:srgbClr val="00B050"/>
                </a:solidFill>
                <a:ea typeface="仿宋" panose="02010609060101010101" pitchFamily="49" charset="-122"/>
              </a:rPr>
              <a:t>[</a:t>
            </a:r>
            <a:r>
              <a:rPr lang="en-US" altLang="zh-CN" sz="2000" dirty="0" smtClean="0">
                <a:solidFill>
                  <a:srgbClr val="00B050"/>
                </a:solidFill>
                <a:ea typeface="仿宋" panose="02010609060101010101" pitchFamily="49" charset="-122"/>
              </a:rPr>
              <a:t>IJP-Ch17]</a:t>
            </a:r>
            <a:endParaRPr lang="en-US" altLang="zh-CN" sz="2000" dirty="0" smtClean="0"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/>
              <a:t>Ch10:</a:t>
            </a:r>
            <a:r>
              <a:rPr lang="zh-CN" altLang="en-US" sz="20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图形用户界面设计 </a:t>
            </a:r>
            <a:r>
              <a:rPr lang="en-US" altLang="zh-CN" sz="2000" dirty="0" smtClean="0">
                <a:solidFill>
                  <a:srgbClr val="0000FF"/>
                </a:solidFill>
                <a:ea typeface="仿宋" panose="02010609060101010101" pitchFamily="49" charset="-122"/>
              </a:rPr>
              <a:t>[MOOC-Ch9] </a:t>
            </a:r>
            <a:r>
              <a:rPr lang="en-US" altLang="zh-CN" sz="2000" dirty="0">
                <a:solidFill>
                  <a:srgbClr val="00B050"/>
                </a:solidFill>
                <a:ea typeface="仿宋" panose="02010609060101010101" pitchFamily="49" charset="-122"/>
              </a:rPr>
              <a:t>[</a:t>
            </a:r>
            <a:r>
              <a:rPr lang="en-US" altLang="zh-CN" sz="2000" dirty="0" smtClean="0">
                <a:solidFill>
                  <a:srgbClr val="00B050"/>
                </a:solidFill>
                <a:ea typeface="仿宋" panose="02010609060101010101" pitchFamily="49" charset="-122"/>
              </a:rPr>
              <a:t>IJP-Ch15]</a:t>
            </a:r>
            <a:endParaRPr lang="en-US" altLang="zh-CN" sz="2000" dirty="0" smtClean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/>
              <a:t>Ch11:</a:t>
            </a:r>
            <a:r>
              <a:rPr lang="en-US" altLang="zh-CN" sz="2000" dirty="0" smtClean="0">
                <a:solidFill>
                  <a:srgbClr val="FF0000"/>
                </a:solidFill>
              </a:rPr>
              <a:t>Java</a:t>
            </a:r>
            <a:r>
              <a:rPr lang="zh-CN" altLang="en-US" sz="20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中的网络编程 </a:t>
            </a:r>
            <a:r>
              <a:rPr lang="en-US" altLang="zh-CN" sz="2000" dirty="0" smtClean="0">
                <a:solidFill>
                  <a:srgbClr val="0000FF"/>
                </a:solidFill>
                <a:ea typeface="仿宋" panose="02010609060101010101" pitchFamily="49" charset="-122"/>
              </a:rPr>
              <a:t>[MOOC-Ch11] </a:t>
            </a:r>
            <a:r>
              <a:rPr lang="en-US" altLang="zh-CN" sz="2000" dirty="0">
                <a:solidFill>
                  <a:srgbClr val="00B050"/>
                </a:solidFill>
                <a:ea typeface="仿宋" panose="02010609060101010101" pitchFamily="49" charset="-122"/>
              </a:rPr>
              <a:t>[</a:t>
            </a:r>
            <a:r>
              <a:rPr lang="en-US" altLang="zh-CN" sz="2000" dirty="0" smtClean="0">
                <a:solidFill>
                  <a:srgbClr val="00B050"/>
                </a:solidFill>
                <a:ea typeface="仿宋" panose="02010609060101010101" pitchFamily="49" charset="-122"/>
              </a:rPr>
              <a:t>IJP-Ch31]</a:t>
            </a:r>
            <a:endParaRPr lang="en-US" altLang="zh-CN" sz="20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09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ea typeface="仿宋" panose="02010609060101010101" pitchFamily="49" charset="-122"/>
              </a:rPr>
              <a:t>”</a:t>
            </a:r>
            <a:r>
              <a:rPr lang="en-US" altLang="zh-CN" sz="3200" dirty="0" smtClean="0">
                <a:ea typeface="仿宋" panose="02010609060101010101" pitchFamily="49" charset="-122"/>
              </a:rPr>
              <a:t>Introduction to Java Programming (10th Edition</a:t>
            </a:r>
            <a:r>
              <a:rPr lang="en-US" altLang="zh-CN" sz="3200" dirty="0" smtClean="0">
                <a:ea typeface="仿宋" panose="02010609060101010101" pitchFamily="49" charset="-122"/>
              </a:rPr>
              <a:t>)”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Table </a:t>
            </a:r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of </a:t>
            </a:r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Contents (1/5)</a:t>
            </a:r>
            <a:endParaRPr lang="en-US" altLang="zh-CN" sz="2000" dirty="0" smtClean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Ch1 Introduction to Computers, Programs, and Java 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Ch2 Elementary Programming 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Ch3 Selections 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Ch4 Mathematical Functions, Characters, and Strings 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Ch5 Loops 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Ch6 Methods 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Ch7 Single-Dimensional Arrays 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Ch8 Multidimensional Arrays </a:t>
            </a:r>
            <a:endParaRPr lang="en-US" altLang="zh-CN" sz="20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09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ea typeface="仿宋" panose="02010609060101010101" pitchFamily="49" charset="-122"/>
              </a:rPr>
              <a:t>”</a:t>
            </a:r>
            <a:r>
              <a:rPr lang="en-US" altLang="zh-CN" sz="3200" dirty="0" smtClean="0">
                <a:ea typeface="仿宋" panose="02010609060101010101" pitchFamily="49" charset="-122"/>
              </a:rPr>
              <a:t>Introduction to Java Programming (10th Edition</a:t>
            </a:r>
            <a:r>
              <a:rPr lang="en-US" altLang="zh-CN" sz="3200" dirty="0" smtClean="0">
                <a:ea typeface="仿宋" panose="02010609060101010101" pitchFamily="49" charset="-122"/>
              </a:rPr>
              <a:t>)”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Table </a:t>
            </a:r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of </a:t>
            </a:r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Contents (2/5)</a:t>
            </a:r>
            <a:endParaRPr lang="en-US" altLang="zh-CN" sz="2000" dirty="0" smtClean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Ch9 Objects and Classes 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Ch10 Object-Oriented Thinking 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Ch11 Inheritance and Polymorphism 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Ch12 Exception Handling and Text I/O 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Ch13 Abstract Classes and Interfaces </a:t>
            </a:r>
            <a:endParaRPr lang="en-US" altLang="zh-CN" sz="2000" dirty="0" smtClean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09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ea typeface="仿宋" panose="02010609060101010101" pitchFamily="49" charset="-122"/>
              </a:rPr>
              <a:t>”</a:t>
            </a:r>
            <a:r>
              <a:rPr lang="en-US" altLang="zh-CN" sz="3200" dirty="0" smtClean="0">
                <a:ea typeface="仿宋" panose="02010609060101010101" pitchFamily="49" charset="-122"/>
              </a:rPr>
              <a:t>Introduction to Java Programming (10th Edition</a:t>
            </a:r>
            <a:r>
              <a:rPr lang="en-US" altLang="zh-CN" sz="3200" dirty="0" smtClean="0">
                <a:ea typeface="仿宋" panose="02010609060101010101" pitchFamily="49" charset="-122"/>
              </a:rPr>
              <a:t>)”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Table </a:t>
            </a:r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of </a:t>
            </a:r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Contents (3/5)</a:t>
            </a:r>
            <a:endParaRPr lang="en-US" altLang="zh-CN" sz="2000" dirty="0" smtClean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Ch14 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JavaFX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 Basics [X]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Ch15 Event-Driven Programming and Animations 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Ch16 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JavaFX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 UI Controls and Multimedia [X]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Ch17 Binary I/O 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Ch18 Recursion [X]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Ch19 Generics 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Ch20 Lists, Stacks, Queues, and Priority Queues 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Ch21 Sets and Maps 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Ch22 Developing Efficient Algorithms [X]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Ch23 Sorting [X]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09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ea typeface="仿宋" panose="02010609060101010101" pitchFamily="49" charset="-122"/>
              </a:rPr>
              <a:t>”</a:t>
            </a:r>
            <a:r>
              <a:rPr lang="en-US" altLang="zh-CN" sz="3200" dirty="0" smtClean="0">
                <a:ea typeface="仿宋" panose="02010609060101010101" pitchFamily="49" charset="-122"/>
              </a:rPr>
              <a:t>Introduction to Java Programming (10th Edition</a:t>
            </a:r>
            <a:r>
              <a:rPr lang="en-US" altLang="zh-CN" sz="3200" dirty="0" smtClean="0">
                <a:ea typeface="仿宋" panose="02010609060101010101" pitchFamily="49" charset="-122"/>
              </a:rPr>
              <a:t>)”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Table </a:t>
            </a:r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of </a:t>
            </a:r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Contents (4/5)</a:t>
            </a:r>
            <a:endParaRPr lang="en-US" altLang="zh-CN" sz="2000" dirty="0" smtClean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Ch24 Implementing Lists, Stacks, Queues, and Priority Queues 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Ch25 Binary Search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Trees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Ch26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AVL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Trees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Ch27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Hashing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Ch28 Graphs and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Applications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Ch29 Weighted Graphs and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Applications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Ch30 Multithreading and Parallel Programming </a:t>
            </a: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Ch31 Networking 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Ch32 Java Database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Programming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Ch33 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JavaServer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Faces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09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ea typeface="仿宋" panose="02010609060101010101" pitchFamily="49" charset="-122"/>
              </a:rPr>
              <a:t>”</a:t>
            </a:r>
            <a:r>
              <a:rPr lang="en-US" altLang="zh-CN" sz="3200" dirty="0" smtClean="0">
                <a:ea typeface="仿宋" panose="02010609060101010101" pitchFamily="49" charset="-122"/>
              </a:rPr>
              <a:t>Introduction to Java Programming (10th Edition</a:t>
            </a:r>
            <a:r>
              <a:rPr lang="en-US" altLang="zh-CN" sz="3200" dirty="0" smtClean="0">
                <a:ea typeface="仿宋" panose="02010609060101010101" pitchFamily="49" charset="-122"/>
              </a:rPr>
              <a:t>)”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Table </a:t>
            </a:r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of </a:t>
            </a:r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Contents (5/5)</a:t>
            </a:r>
            <a:endParaRPr lang="en-US" altLang="zh-CN" sz="2000" dirty="0" smtClean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Ch34 Advanced 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JavaFX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Ch35 Advanced Database Programming 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Ch36 Internationalization 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Ch37 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Servlets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 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Ch38 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JavaServer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 Pages 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Ch39 Web Services 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Ch40 2-4 Trees and B-Trees 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Ch41 Red-Black Trees </a:t>
            </a:r>
          </a:p>
          <a:p>
            <a:pPr lvl="1"/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Ch42 Testing Using 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ea typeface="仿宋" panose="02010609060101010101" pitchFamily="49" charset="-122"/>
              </a:rPr>
              <a:t>JUnit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09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成绩评定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课程视频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10%</a:t>
            </a:r>
          </a:p>
          <a:p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课程测验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en-US" altLang="zh-CN" sz="2000" dirty="0" smtClean="0">
                <a:solidFill>
                  <a:srgbClr val="FF0000"/>
                </a:solidFill>
                <a:ea typeface="仿宋" panose="02010609060101010101" pitchFamily="49" charset="-122"/>
              </a:rPr>
              <a:t>5%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课程实验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30%</a:t>
            </a:r>
          </a:p>
          <a:p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线上期末测试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0%</a:t>
            </a:r>
          </a:p>
          <a:p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线下期末测试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4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0%</a:t>
            </a:r>
          </a:p>
          <a:p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考勤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en-US" altLang="zh-CN" sz="2000" dirty="0" smtClean="0">
                <a:solidFill>
                  <a:srgbClr val="FF0000"/>
                </a:solidFill>
                <a:ea typeface="仿宋" panose="02010609060101010101" pitchFamily="49" charset="-122"/>
              </a:rPr>
              <a:t>5%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09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特别说明</a:t>
            </a:r>
            <a:endParaRPr lang="zh-CN" alt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sz="2000" dirty="0">
                <a:ea typeface="仿宋" panose="02010609060101010101" pitchFamily="49" charset="-122"/>
              </a:rPr>
              <a:t>Java</a:t>
            </a:r>
            <a:r>
              <a:rPr lang="zh-CN" altLang="en-US" sz="2000" dirty="0">
                <a:ea typeface="仿宋" panose="02010609060101010101" pitchFamily="49" charset="-122"/>
              </a:rPr>
              <a:t>大学实用教程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的作者在华信教育资源网提供</a:t>
            </a:r>
            <a:r>
              <a:rPr lang="en-US" altLang="zh-CN" sz="2000" dirty="0" smtClean="0">
                <a:ea typeface="仿宋" panose="02010609060101010101" pitchFamily="49" charset="-122"/>
              </a:rPr>
              <a:t>PowerPoint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说明：本课程所使用的讲义，是在公开的讲义和学院其他老师的讲义上修改的。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25661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shot of the top ten programming languages a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2" y="188640"/>
            <a:ext cx="8183794" cy="49274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615466" y="1175544"/>
            <a:ext cx="1548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No.3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  <p:sp>
        <p:nvSpPr>
          <p:cNvPr id="47106" name="AutoShape 2" descr="screen shot of the TPL ap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488668"/>
            <a:ext cx="824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spectrum.ieee.org/at-work/innovation/the-2018-top-programming-languages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496" y="6053226"/>
            <a:ext cx="698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/>
              <a:t>Top 10 Programming Languages </a:t>
            </a:r>
            <a:r>
              <a:rPr lang="en-US" altLang="zh-CN" sz="2000" dirty="0" smtClean="0"/>
              <a:t>by </a:t>
            </a:r>
            <a:r>
              <a:rPr lang="en-US" altLang="zh-CN" sz="2000" b="1" i="1" dirty="0" smtClean="0"/>
              <a:t>IEEE Spectrum</a:t>
            </a:r>
            <a:r>
              <a:rPr lang="en-US" altLang="zh-CN" sz="2000" dirty="0" smtClean="0"/>
              <a:t>, July 2018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6844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教师信息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潘微科</a:t>
            </a:r>
            <a:endParaRPr lang="en-US" altLang="zh-CN" sz="2000" dirty="0" smtClean="0"/>
          </a:p>
          <a:p>
            <a:r>
              <a:rPr lang="en-US" altLang="zh-CN" sz="2000" dirty="0" smtClean="0"/>
              <a:t>Office: 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南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校区计算机与软件学院大楼</a:t>
            </a:r>
            <a:r>
              <a:rPr lang="en-US" altLang="zh-CN" sz="2000" dirty="0"/>
              <a:t>936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室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 smtClean="0"/>
              <a:t>Email: </a:t>
            </a:r>
            <a:r>
              <a:rPr lang="en-US" altLang="zh-CN" sz="2000" dirty="0" smtClean="0">
                <a:hlinkClick r:id="rId2"/>
              </a:rPr>
              <a:t>panweike@szu.edu.cn</a:t>
            </a:r>
            <a:endParaRPr lang="en-US" altLang="zh-CN" sz="2000" dirty="0" smtClean="0"/>
          </a:p>
          <a:p>
            <a:r>
              <a:rPr lang="en-US" altLang="zh-CN" sz="2000" dirty="0" smtClean="0"/>
              <a:t>Phone: 26534310</a:t>
            </a:r>
          </a:p>
          <a:p>
            <a:r>
              <a:rPr lang="en-US" altLang="zh-CN" sz="2000" dirty="0" smtClean="0"/>
              <a:t>Office hour: 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周一上午</a:t>
            </a:r>
            <a:r>
              <a:rPr lang="en-US" altLang="zh-CN" sz="2000" dirty="0" smtClean="0"/>
              <a:t>10:00-12:00</a:t>
            </a:r>
          </a:p>
          <a:p>
            <a:r>
              <a:rPr lang="en-US" altLang="zh-CN" sz="2000" dirty="0" smtClean="0"/>
              <a:t>QQ</a:t>
            </a:r>
            <a:r>
              <a:rPr lang="zh-CN" altLang="en-US" sz="2000" dirty="0" smtClean="0"/>
              <a:t>群</a:t>
            </a:r>
            <a:r>
              <a:rPr lang="en-US" altLang="zh-CN" sz="2000" dirty="0" smtClean="0"/>
              <a:t>: 871241030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ea typeface="仿宋" panose="02010609060101010101" pitchFamily="49" charset="-122"/>
              </a:rPr>
              <a:t>助教</a:t>
            </a:r>
            <a:r>
              <a:rPr lang="en-US" altLang="zh-CN" sz="2000" dirty="0" smtClean="0">
                <a:ea typeface="仿宋" panose="02010609060101010101" pitchFamily="49" charset="-122"/>
              </a:rPr>
              <a:t>: 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蔡威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更多信息：</a:t>
            </a:r>
            <a:r>
              <a:rPr lang="en-US" altLang="zh-CN" sz="2000" dirty="0" smtClean="0">
                <a:hlinkClick r:id="rId3"/>
              </a:rPr>
              <a:t>http</a:t>
            </a:r>
            <a:r>
              <a:rPr lang="en-US" altLang="zh-CN" sz="2000" dirty="0">
                <a:hlinkClick r:id="rId3"/>
              </a:rPr>
              <a:t>://csse.szu.edu.cn/staff/panwk</a:t>
            </a:r>
            <a:r>
              <a:rPr lang="en-US" altLang="zh-CN" sz="2000" dirty="0" smtClean="0">
                <a:hlinkClick r:id="rId3"/>
              </a:rPr>
              <a:t>/</a:t>
            </a:r>
            <a:r>
              <a:rPr lang="en-US" altLang="zh-CN" sz="2000" dirty="0" smtClean="0"/>
              <a:t>   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WeiKe Pan's pho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55" y="762306"/>
            <a:ext cx="1307232" cy="19785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897726"/>
            <a:ext cx="2152650" cy="27622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93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A Brief History of Java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1991: A group of </a:t>
            </a:r>
            <a:r>
              <a:rPr lang="en-US" altLang="zh-CN" sz="2000" dirty="0">
                <a:solidFill>
                  <a:srgbClr val="FF0000"/>
                </a:solidFill>
              </a:rPr>
              <a:t>Sun Microsystems </a:t>
            </a:r>
            <a:r>
              <a:rPr lang="en-US" altLang="zh-CN" sz="2000" dirty="0"/>
              <a:t>engineers, led by Patrick </a:t>
            </a:r>
            <a:r>
              <a:rPr lang="en-US" altLang="zh-CN" sz="2000" dirty="0" err="1"/>
              <a:t>Naughton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FF0000"/>
                </a:solidFill>
              </a:rPr>
              <a:t>James Gosling</a:t>
            </a:r>
          </a:p>
          <a:p>
            <a:r>
              <a:rPr lang="en-US" altLang="zh-CN" sz="2000" dirty="0"/>
              <a:t>1995: SunWorld’95, the </a:t>
            </a:r>
            <a:r>
              <a:rPr lang="en-US" altLang="zh-CN" sz="2000" dirty="0" err="1"/>
              <a:t>HotJava</a:t>
            </a:r>
            <a:r>
              <a:rPr lang="en-US" altLang="zh-CN" sz="2000" dirty="0"/>
              <a:t> browser</a:t>
            </a:r>
          </a:p>
          <a:p>
            <a:endParaRPr lang="en-US" altLang="zh-CN" sz="2000" dirty="0"/>
          </a:p>
          <a:p>
            <a:r>
              <a:rPr lang="en-US" altLang="zh-CN" sz="2000" dirty="0"/>
              <a:t>1996: Java 1.0</a:t>
            </a:r>
          </a:p>
          <a:p>
            <a:r>
              <a:rPr lang="en-US" altLang="zh-CN" sz="2000" dirty="0"/>
              <a:t>…</a:t>
            </a:r>
          </a:p>
          <a:p>
            <a:r>
              <a:rPr lang="en-US" altLang="zh-CN" sz="2000" dirty="0"/>
              <a:t>2004: Java 5.0</a:t>
            </a:r>
          </a:p>
          <a:p>
            <a:r>
              <a:rPr lang="en-US" altLang="zh-CN" sz="2000" dirty="0"/>
              <a:t>2006: Java 6</a:t>
            </a:r>
          </a:p>
          <a:p>
            <a:r>
              <a:rPr lang="en-US" altLang="zh-CN" sz="2000" dirty="0" smtClean="0"/>
              <a:t>2009-2010: </a:t>
            </a:r>
            <a:r>
              <a:rPr lang="en-US" altLang="zh-CN" sz="2000" dirty="0"/>
              <a:t>Sun Microsystems was </a:t>
            </a:r>
            <a:r>
              <a:rPr lang="en-US" altLang="zh-CN" sz="2000" dirty="0">
                <a:solidFill>
                  <a:srgbClr val="FF0000"/>
                </a:solidFill>
              </a:rPr>
              <a:t>acquired by Oracle</a:t>
            </a:r>
          </a:p>
          <a:p>
            <a:r>
              <a:rPr lang="en-US" altLang="zh-CN" sz="2000" dirty="0"/>
              <a:t>2011: Java </a:t>
            </a:r>
            <a:r>
              <a:rPr lang="en-US" altLang="zh-CN" sz="2000" dirty="0" smtClean="0"/>
              <a:t>7</a:t>
            </a:r>
          </a:p>
          <a:p>
            <a:r>
              <a:rPr lang="en-US" altLang="zh-CN" sz="2000" dirty="0" smtClean="0"/>
              <a:t>2014: Java 8</a:t>
            </a:r>
          </a:p>
          <a:p>
            <a:r>
              <a:rPr lang="en-US" altLang="zh-CN" sz="2000" dirty="0" smtClean="0"/>
              <a:t>2017: Java 9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2018: Java 10, 11 (‘one future release every six month’ by Mark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Reinbold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139952" y="6444044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en.wikipedia.org/wiki/Java_version_history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81202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 As A Programming Platform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 is a whole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platform (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平台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pPr lvl="1"/>
            <a:r>
              <a:rPr lang="en-US" altLang="zh-CN" sz="2000" dirty="0"/>
              <a:t>a good </a:t>
            </a:r>
            <a:r>
              <a:rPr lang="en-US" altLang="zh-CN" sz="2000" dirty="0">
                <a:solidFill>
                  <a:srgbClr val="FF0000"/>
                </a:solidFill>
              </a:rPr>
              <a:t>language</a:t>
            </a:r>
            <a:r>
              <a:rPr lang="en-US" altLang="zh-CN" sz="2000" dirty="0"/>
              <a:t> (e.g., pleasant syntax and comprehensive semantics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a huge </a:t>
            </a:r>
            <a:r>
              <a:rPr lang="en-US" altLang="zh-CN" sz="2000" dirty="0">
                <a:solidFill>
                  <a:srgbClr val="FF0000"/>
                </a:solidFill>
              </a:rPr>
              <a:t>library</a:t>
            </a:r>
            <a:r>
              <a:rPr lang="en-US" altLang="zh-CN" sz="2000" dirty="0"/>
              <a:t> (e.g., fancy graphics, networking and database access, data mining package, recommender systems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a high-quality execution </a:t>
            </a:r>
            <a:r>
              <a:rPr lang="en-US" altLang="zh-CN" sz="2000" dirty="0">
                <a:solidFill>
                  <a:srgbClr val="FF0000"/>
                </a:solidFill>
              </a:rPr>
              <a:t>environment</a:t>
            </a:r>
            <a:r>
              <a:rPr lang="en-US" altLang="zh-CN" sz="2000" dirty="0"/>
              <a:t> that provides services such as security, portability across operating systems, and automatic garbage </a:t>
            </a:r>
            <a:r>
              <a:rPr lang="en-US" altLang="zh-CN" sz="2000" dirty="0" smtClean="0"/>
              <a:t>collection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616624" y="6444044"/>
            <a:ext cx="3491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 smtClean="0"/>
              <a:t>Core </a:t>
            </a:r>
            <a:r>
              <a:rPr lang="zh-CN" altLang="en-US" i="1" dirty="0"/>
              <a:t>Java Volume I--</a:t>
            </a:r>
            <a:r>
              <a:rPr lang="zh-CN" altLang="en-US" i="1" dirty="0" smtClean="0"/>
              <a:t>Fundamentals</a:t>
            </a:r>
            <a:r>
              <a:rPr lang="zh-CN" altLang="en-US" dirty="0" smtClean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127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Buzzwords (1/3)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Object oriented</a:t>
            </a:r>
            <a:r>
              <a:rPr lang="en-US" altLang="zh-CN" sz="2000" dirty="0"/>
              <a:t>: similar to that of </a:t>
            </a:r>
            <a:r>
              <a:rPr lang="en-US" altLang="zh-CN" sz="2000" dirty="0">
                <a:solidFill>
                  <a:srgbClr val="FF0000"/>
                </a:solidFill>
              </a:rPr>
              <a:t>C++</a:t>
            </a:r>
            <a:r>
              <a:rPr lang="en-US" altLang="zh-CN" sz="2000" dirty="0"/>
              <a:t>. 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Simple</a:t>
            </a:r>
            <a:r>
              <a:rPr lang="en-US" altLang="zh-CN" sz="2000" dirty="0"/>
              <a:t>: e.g., there is </a:t>
            </a:r>
            <a:r>
              <a:rPr lang="en-US" altLang="zh-CN" sz="2000" dirty="0">
                <a:solidFill>
                  <a:srgbClr val="FF0000"/>
                </a:solidFill>
              </a:rPr>
              <a:t>no pointer </a:t>
            </a:r>
            <a:r>
              <a:rPr lang="en-US" altLang="zh-CN" sz="2000" dirty="0" smtClean="0">
                <a:solidFill>
                  <a:srgbClr val="FF0000"/>
                </a:solidFill>
              </a:rPr>
              <a:t>arithmetic (</a:t>
            </a:r>
            <a:r>
              <a:rPr lang="zh-CN" altLang="en-US" sz="2000" dirty="0" smtClean="0">
                <a:solidFill>
                  <a:srgbClr val="FF0000"/>
                </a:solidFill>
              </a:rPr>
              <a:t>算术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Network-savvy</a:t>
            </a:r>
            <a:r>
              <a:rPr lang="en-US" altLang="zh-CN" sz="2000" dirty="0"/>
              <a:t>:  e.g., access objects across the Internet via URLs is similar to access </a:t>
            </a:r>
            <a:r>
              <a:rPr lang="en-US" altLang="zh-CN" sz="2000" dirty="0">
                <a:solidFill>
                  <a:srgbClr val="FF0000"/>
                </a:solidFill>
              </a:rPr>
              <a:t>a local file system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Multithreaded</a:t>
            </a:r>
            <a:r>
              <a:rPr lang="en-US" altLang="zh-CN" sz="2000" dirty="0"/>
              <a:t>: e.g., </a:t>
            </a:r>
            <a:r>
              <a:rPr lang="en-US" altLang="zh-CN" sz="2000" dirty="0">
                <a:solidFill>
                  <a:srgbClr val="FF0000"/>
                </a:solidFill>
              </a:rPr>
              <a:t>multithreading</a:t>
            </a:r>
            <a:r>
              <a:rPr lang="en-US" altLang="zh-CN" sz="2000" dirty="0"/>
              <a:t> is convenient.</a:t>
            </a:r>
          </a:p>
        </p:txBody>
      </p:sp>
      <p:sp>
        <p:nvSpPr>
          <p:cNvPr id="5" name="矩形 4"/>
          <p:cNvSpPr/>
          <p:nvPr/>
        </p:nvSpPr>
        <p:spPr>
          <a:xfrm>
            <a:off x="5616624" y="6444044"/>
            <a:ext cx="3491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 smtClean="0"/>
              <a:t>Core </a:t>
            </a:r>
            <a:r>
              <a:rPr lang="zh-CN" altLang="en-US" i="1" dirty="0"/>
              <a:t>Java Volume I--</a:t>
            </a:r>
            <a:r>
              <a:rPr lang="zh-CN" altLang="en-US" i="1" dirty="0" smtClean="0"/>
              <a:t>Fundamentals</a:t>
            </a:r>
            <a:r>
              <a:rPr lang="zh-CN" altLang="en-US" dirty="0" smtClean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04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Buzzwords (2/3)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Robust</a:t>
            </a:r>
            <a:r>
              <a:rPr lang="en-US" altLang="zh-CN" sz="2000" dirty="0"/>
              <a:t>: Java has a pointer model that </a:t>
            </a:r>
            <a:r>
              <a:rPr lang="en-US" altLang="zh-CN" sz="2000" dirty="0">
                <a:solidFill>
                  <a:srgbClr val="FF0000"/>
                </a:solidFill>
              </a:rPr>
              <a:t>eliminates the possibility of overwriting memory and corrupting data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Secure</a:t>
            </a:r>
            <a:r>
              <a:rPr lang="en-US" altLang="zh-CN" sz="2000" dirty="0"/>
              <a:t>: Java enables the construction of </a:t>
            </a:r>
            <a:r>
              <a:rPr lang="en-US" altLang="zh-CN" sz="2000" dirty="0">
                <a:solidFill>
                  <a:srgbClr val="FF0000"/>
                </a:solidFill>
              </a:rPr>
              <a:t>virus-free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FF0000"/>
                </a:solidFill>
              </a:rPr>
              <a:t>tamper (</a:t>
            </a:r>
            <a:r>
              <a:rPr lang="zh-CN" altLang="en-US" sz="2000" dirty="0" smtClean="0">
                <a:solidFill>
                  <a:srgbClr val="FF0000"/>
                </a:solidFill>
              </a:rPr>
              <a:t>篡改</a:t>
            </a:r>
            <a:r>
              <a:rPr lang="en-US" altLang="zh-CN" sz="2000" dirty="0" smtClean="0">
                <a:solidFill>
                  <a:srgbClr val="FF0000"/>
                </a:solidFill>
              </a:rPr>
              <a:t>)-free </a:t>
            </a:r>
            <a:r>
              <a:rPr lang="en-US" altLang="zh-CN" sz="2000" dirty="0" smtClean="0"/>
              <a:t>systems, which avoids attacks.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Dynamic</a:t>
            </a:r>
            <a:r>
              <a:rPr lang="en-US" altLang="zh-CN" sz="2000" dirty="0"/>
              <a:t>: e.g., finding out the </a:t>
            </a:r>
            <a:r>
              <a:rPr lang="en-US" altLang="zh-CN" sz="2000" dirty="0">
                <a:solidFill>
                  <a:srgbClr val="FF0000"/>
                </a:solidFill>
              </a:rPr>
              <a:t>runtime information </a:t>
            </a:r>
            <a:r>
              <a:rPr lang="en-US" altLang="zh-CN" sz="2000" dirty="0"/>
              <a:t>is straightforward.</a:t>
            </a:r>
          </a:p>
        </p:txBody>
      </p:sp>
      <p:sp>
        <p:nvSpPr>
          <p:cNvPr id="5" name="矩形 4"/>
          <p:cNvSpPr/>
          <p:nvPr/>
        </p:nvSpPr>
        <p:spPr>
          <a:xfrm>
            <a:off x="5616624" y="6444044"/>
            <a:ext cx="3491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 smtClean="0"/>
              <a:t>Core </a:t>
            </a:r>
            <a:r>
              <a:rPr lang="zh-CN" altLang="en-US" i="1" dirty="0"/>
              <a:t>Java Volume I--</a:t>
            </a:r>
            <a:r>
              <a:rPr lang="zh-CN" altLang="en-US" i="1" dirty="0" smtClean="0"/>
              <a:t>Fundamentals</a:t>
            </a:r>
            <a:r>
              <a:rPr lang="zh-CN" altLang="en-US" dirty="0" smtClean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731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Buzzwords (3/3) 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Portable</a:t>
            </a:r>
            <a:r>
              <a:rPr lang="en-US" altLang="zh-CN" sz="2000" dirty="0"/>
              <a:t>:  e.g., </a:t>
            </a:r>
            <a:r>
              <a:rPr lang="en-US" altLang="zh-CN" sz="2000" dirty="0">
                <a:solidFill>
                  <a:srgbClr val="FF0000"/>
                </a:solidFill>
              </a:rPr>
              <a:t>Strings</a:t>
            </a:r>
            <a:r>
              <a:rPr lang="en-US" altLang="zh-CN" sz="2000" dirty="0"/>
              <a:t> are saved in a standard Unicode format.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Architectural neutral</a:t>
            </a:r>
            <a:r>
              <a:rPr lang="en-US" altLang="zh-CN" sz="2000" dirty="0"/>
              <a:t>: the </a:t>
            </a:r>
            <a:r>
              <a:rPr lang="en-US" altLang="zh-CN" sz="2000" dirty="0">
                <a:solidFill>
                  <a:srgbClr val="FF0000"/>
                </a:solidFill>
              </a:rPr>
              <a:t>java compiler </a:t>
            </a:r>
            <a:r>
              <a:rPr lang="en-US" altLang="zh-CN" sz="2000" dirty="0"/>
              <a:t>generates an architecture-neutral object file format - </a:t>
            </a:r>
            <a:r>
              <a:rPr lang="en-US" altLang="zh-CN" sz="2000" dirty="0" err="1"/>
              <a:t>bytecodes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Interpreted</a:t>
            </a:r>
            <a:r>
              <a:rPr lang="en-US" altLang="zh-CN" sz="2000" dirty="0"/>
              <a:t>: the </a:t>
            </a:r>
            <a:r>
              <a:rPr lang="en-US" altLang="zh-CN" sz="2000" dirty="0">
                <a:solidFill>
                  <a:srgbClr val="FF0000"/>
                </a:solidFill>
              </a:rPr>
              <a:t>java interpreter </a:t>
            </a:r>
            <a:r>
              <a:rPr lang="en-US" altLang="zh-CN" sz="2000" dirty="0"/>
              <a:t>can execute Java </a:t>
            </a:r>
            <a:r>
              <a:rPr lang="en-US" altLang="zh-CN" sz="2000" dirty="0" err="1"/>
              <a:t>bytecodes</a:t>
            </a:r>
            <a:r>
              <a:rPr lang="en-US" altLang="zh-CN" sz="2000" dirty="0"/>
              <a:t> directly on any machine to which the interpreter has been ported.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High performance</a:t>
            </a:r>
            <a:r>
              <a:rPr lang="en-US" altLang="zh-CN" sz="2000" dirty="0"/>
              <a:t>: a </a:t>
            </a:r>
            <a:r>
              <a:rPr lang="en-US" altLang="zh-CN" sz="2000" dirty="0">
                <a:solidFill>
                  <a:srgbClr val="FF0000"/>
                </a:solidFill>
              </a:rPr>
              <a:t>just-in-time compiler </a:t>
            </a:r>
            <a:r>
              <a:rPr lang="en-US" altLang="zh-CN" sz="2000" dirty="0"/>
              <a:t>can monitor which code is executed frequently and optimize just that code for speed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616624" y="6444044"/>
            <a:ext cx="3491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 smtClean="0"/>
              <a:t>Core </a:t>
            </a:r>
            <a:r>
              <a:rPr lang="zh-CN" altLang="en-US" i="1" dirty="0"/>
              <a:t>Java Volume I--</a:t>
            </a:r>
            <a:r>
              <a:rPr lang="zh-CN" altLang="en-US" i="1" dirty="0" smtClean="0"/>
              <a:t>Fundamentals</a:t>
            </a:r>
            <a:r>
              <a:rPr lang="zh-CN" altLang="en-US" dirty="0" smtClean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3662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 smtClean="0"/>
              <a:t>More about Java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hlinkClick r:id="rId2"/>
              </a:rPr>
              <a:t>http://en.wikipedia.org/wiki/Java_(programming_language</a:t>
            </a:r>
            <a:r>
              <a:rPr lang="en-US" altLang="zh-CN" sz="2000" dirty="0" smtClean="0">
                <a:hlinkClick r:id="rId2"/>
              </a:rPr>
              <a:t>)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Java is a computer programming language that is concurrent, class-based, </a:t>
            </a:r>
            <a:r>
              <a:rPr lang="en-US" altLang="zh-CN" sz="2000" dirty="0">
                <a:solidFill>
                  <a:srgbClr val="FF0000"/>
                </a:solidFill>
              </a:rPr>
              <a:t>object-oriented</a:t>
            </a:r>
            <a:r>
              <a:rPr lang="en-US" altLang="zh-CN" sz="2000" dirty="0"/>
              <a:t>, and specifically designed to have as few implementation dependencies as possible. It is intended to let application developers "</a:t>
            </a:r>
            <a:r>
              <a:rPr lang="en-US" altLang="zh-CN" sz="2000" dirty="0">
                <a:solidFill>
                  <a:srgbClr val="FF0000"/>
                </a:solidFill>
              </a:rPr>
              <a:t>write once, run anywhere</a:t>
            </a:r>
            <a:r>
              <a:rPr lang="en-US" altLang="zh-CN" sz="2000" dirty="0"/>
              <a:t>" (WORA), meaning that code that runs on one platform does not need to be recompiled to run on another. </a:t>
            </a:r>
            <a:endParaRPr lang="zh-CN" altLang="en-US" sz="2000" dirty="0"/>
          </a:p>
        </p:txBody>
      </p:sp>
      <p:pic>
        <p:nvPicPr>
          <p:cNvPr id="1026" name="Picture 2" descr="http://upload.wikimedia.org/wikipedia/commons/thumb/4/40/Wave.svg/170px-Wav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761" y="4102921"/>
            <a:ext cx="838482" cy="15092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814264" y="5986319"/>
            <a:ext cx="300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Duke (</a:t>
            </a:r>
            <a:r>
              <a:rPr lang="zh-CN" altLang="en-US" dirty="0" smtClean="0"/>
              <a:t>公爵</a:t>
            </a:r>
            <a:r>
              <a:rPr lang="en-US" altLang="zh-CN" dirty="0" smtClean="0"/>
              <a:t>), Mascot (</a:t>
            </a:r>
            <a:r>
              <a:rPr lang="zh-CN" altLang="en-US" dirty="0" smtClean="0"/>
              <a:t>吉祥物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" name="Picture 2" descr="http://upload.wikimedia.org/wikipedia/commons/thumb/a/a4/Java_logo_and_wordmark.svg/300px-Java_logo_and_wordmark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18" y="4005064"/>
            <a:ext cx="955964" cy="1752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4527546" y="59344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Logo</a:t>
            </a:r>
            <a:endParaRPr lang="zh-CN" altLang="en-US" dirty="0"/>
          </a:p>
        </p:txBody>
      </p:sp>
      <p:pic>
        <p:nvPicPr>
          <p:cNvPr id="1028" name="Picture 4" descr="http://upload.wikimedia.org/wikipedia/commons/thumb/1/14/James_Gosling_2008.jpg/220px-James_Gosling_200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21" y="4057643"/>
            <a:ext cx="1592585" cy="15998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475656" y="5766072"/>
            <a:ext cx="1618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James Gosling, 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reator of Java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5654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课程信息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基本信息：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课程号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600" dirty="0" smtClean="0">
                <a:ea typeface="仿宋" panose="02010609060101010101" pitchFamily="49" charset="-122"/>
              </a:rPr>
              <a:t>150003004</a:t>
            </a:r>
            <a:endParaRPr lang="en-US" altLang="zh-CN" sz="1600" dirty="0"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课程名称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600" dirty="0" smtClean="0">
                <a:ea typeface="仿宋" panose="02010609060101010101" pitchFamily="49" charset="-122"/>
              </a:rPr>
              <a:t>Java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课程类别：学科专业选修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学分：</a:t>
            </a:r>
            <a:r>
              <a:rPr lang="en-US" altLang="zh-CN" sz="1600" dirty="0">
                <a:ea typeface="仿宋" panose="02010609060101010101" pitchFamily="49" charset="-122"/>
              </a:rPr>
              <a:t>3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学分（理科学分）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学时：</a:t>
            </a:r>
            <a:r>
              <a:rPr lang="en-US" altLang="zh-CN" sz="1600" dirty="0">
                <a:ea typeface="仿宋" panose="02010609060101010101" pitchFamily="49" charset="-122"/>
              </a:rPr>
              <a:t>72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学时（</a:t>
            </a:r>
            <a:r>
              <a:rPr lang="en-US" altLang="zh-CN" sz="1600" dirty="0">
                <a:ea typeface="仿宋" panose="02010609060101010101" pitchFamily="49" charset="-122"/>
              </a:rPr>
              <a:t>36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课堂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en-US" altLang="zh-CN" sz="1600" dirty="0">
                <a:ea typeface="仿宋" panose="02010609060101010101" pitchFamily="49" charset="-122"/>
              </a:rPr>
              <a:t>36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实验）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主选班级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600" dirty="0" smtClean="0">
                <a:ea typeface="仿宋" panose="02010609060101010101" pitchFamily="49" charset="-122"/>
              </a:rPr>
              <a:t>2017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软件工程</a:t>
            </a:r>
            <a:r>
              <a:rPr lang="en-US" altLang="zh-CN" sz="1600" dirty="0" smtClean="0"/>
              <a:t>02</a:t>
            </a:r>
            <a:endParaRPr lang="en-US" altLang="zh-CN" sz="1600" dirty="0"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课堂：每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周一</a:t>
            </a:r>
            <a:r>
              <a:rPr lang="en-US" altLang="zh-CN" sz="1600" dirty="0" smtClean="0">
                <a:latin typeface="+mj-lt"/>
                <a:ea typeface="仿宋" panose="02010609060101010101" pitchFamily="49" charset="-122"/>
              </a:rPr>
              <a:t>5-6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节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，理工楼</a:t>
            </a:r>
            <a:r>
              <a:rPr lang="en-US" altLang="zh-CN" sz="1600" dirty="0" smtClean="0">
                <a:latin typeface="+mj-lt"/>
                <a:ea typeface="仿宋" panose="02010609060101010101" pitchFamily="49" charset="-122"/>
              </a:rPr>
              <a:t>L1-603</a:t>
            </a:r>
            <a:endParaRPr lang="zh-CN" altLang="en-US" sz="16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实验：每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周一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en-US" altLang="zh-CN" sz="1600" dirty="0" smtClean="0">
                <a:ea typeface="仿宋" panose="02010609060101010101" pitchFamily="49" charset="-122"/>
              </a:rPr>
              <a:t>-8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节，物联网实验室</a:t>
            </a:r>
            <a:r>
              <a:rPr lang="en-US" altLang="zh-CN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1600" dirty="0" smtClean="0">
                <a:latin typeface="+mj-lt"/>
                <a:ea typeface="仿宋" panose="02010609060101010101" pitchFamily="49" charset="-122"/>
              </a:rPr>
              <a:t>318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）（负责人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：何文锋老师</a:t>
            </a:r>
            <a:r>
              <a:rPr lang="zh-CN" altLang="en-US" sz="16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16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先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修课程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2000" dirty="0" smtClean="0">
                <a:ea typeface="仿宋" panose="02010609060101010101" pitchFamily="49" charset="-122"/>
              </a:rPr>
              <a:t>程序设计基础</a:t>
            </a:r>
            <a:r>
              <a:rPr lang="en-US" altLang="zh-CN" sz="2000" dirty="0" smtClean="0">
                <a:ea typeface="仿宋" panose="02010609060101010101" pitchFamily="49" charset="-122"/>
              </a:rPr>
              <a:t>》</a:t>
            </a:r>
            <a:r>
              <a:rPr lang="zh-CN" altLang="en-US" sz="2000" dirty="0" smtClean="0">
                <a:ea typeface="仿宋" panose="02010609060101010101" pitchFamily="49" charset="-122"/>
              </a:rPr>
              <a:t>或</a:t>
            </a:r>
            <a:r>
              <a:rPr lang="en-US" altLang="zh-CN" sz="2000" dirty="0" smtClean="0">
                <a:ea typeface="仿宋" panose="02010609060101010101" pitchFamily="49" charset="-122"/>
              </a:rPr>
              <a:t>《</a:t>
            </a:r>
            <a:r>
              <a:rPr lang="zh-CN" altLang="en-US" sz="2000" dirty="0" smtClean="0">
                <a:ea typeface="仿宋" panose="02010609060101010101" pitchFamily="49" charset="-122"/>
              </a:rPr>
              <a:t>面向对象程序设计</a:t>
            </a:r>
            <a:r>
              <a:rPr lang="en-US" altLang="zh-CN" sz="2000" dirty="0" smtClean="0">
                <a:ea typeface="仿宋" panose="02010609060101010101" pitchFamily="49" charset="-122"/>
              </a:rPr>
              <a:t>》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开发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环境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ea typeface="仿宋" panose="02010609060101010101" pitchFamily="49" charset="-122"/>
              </a:rPr>
              <a:t>JDK, Eclipse/</a:t>
            </a:r>
            <a:r>
              <a:rPr lang="en-US" altLang="zh-CN" sz="20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MyEclipse</a:t>
            </a:r>
            <a:r>
              <a:rPr lang="en-US" altLang="zh-CN" sz="2000" dirty="0">
                <a:ea typeface="仿宋" panose="02010609060101010101" pitchFamily="49" charset="-122"/>
              </a:rPr>
              <a:t>, Apache Tomcat, MySQL</a:t>
            </a:r>
          </a:p>
          <a:p>
            <a:endParaRPr lang="en-US" altLang="zh-CN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09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 smtClean="0">
                <a:latin typeface="+mn-lt"/>
                <a:ea typeface="仿宋" panose="02010609060101010101" pitchFamily="49" charset="-122"/>
              </a:rPr>
              <a:t>1/5</a:t>
            </a:r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UOOC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联盟指定参考书（深圳大学教材出版基金资助）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张席</a:t>
            </a:r>
            <a:r>
              <a:rPr lang="en-US" altLang="zh-CN" sz="2000" dirty="0" smtClean="0"/>
              <a:t>. 《</a:t>
            </a:r>
            <a:r>
              <a:rPr lang="en-US" altLang="zh-CN" sz="2000" dirty="0" smtClean="0">
                <a:solidFill>
                  <a:srgbClr val="FF0000"/>
                </a:solidFill>
              </a:rPr>
              <a:t>Java</a:t>
            </a:r>
            <a:r>
              <a:rPr lang="zh-CN" altLang="en-US" sz="20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语言程序设计教程</a:t>
            </a:r>
            <a:r>
              <a:rPr lang="en-US" altLang="zh-CN" sz="2000" dirty="0" smtClean="0"/>
              <a:t>》.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西安电子科技大学出版社</a:t>
            </a:r>
            <a:r>
              <a:rPr lang="en-US" altLang="zh-CN" sz="2000" dirty="0" smtClean="0"/>
              <a:t>, 2015.8.</a:t>
            </a:r>
            <a:endParaRPr lang="en-US" altLang="zh-CN" sz="2000" dirty="0"/>
          </a:p>
        </p:txBody>
      </p:sp>
      <p:pic>
        <p:nvPicPr>
          <p:cNvPr id="5" name="Picture 2" descr="C:\Users\panweike\Desktop\5234278068988935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4778" y="116632"/>
            <a:ext cx="1057662" cy="158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2225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 smtClean="0">
                <a:latin typeface="+mn-lt"/>
                <a:ea typeface="仿宋" panose="02010609060101010101" pitchFamily="49" charset="-122"/>
              </a:rPr>
              <a:t>2/5</a:t>
            </a:r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教材：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耿详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义</a:t>
            </a:r>
            <a:r>
              <a:rPr lang="en-US" altLang="zh-CN" sz="2000" dirty="0" smtClean="0">
                <a:ea typeface="仿宋" panose="02010609060101010101" pitchFamily="49" charset="-122"/>
              </a:rPr>
              <a:t>,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张跃平</a:t>
            </a:r>
            <a:r>
              <a:rPr lang="en-US" altLang="zh-CN" sz="2000" dirty="0" smtClean="0">
                <a:ea typeface="仿宋" panose="02010609060101010101" pitchFamily="49" charset="-122"/>
              </a:rPr>
              <a:t>.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sz="2000" b="1" dirty="0" smtClean="0">
                <a:solidFill>
                  <a:srgbClr val="0000FF"/>
                </a:solidFill>
                <a:ea typeface="仿宋" panose="02010609060101010101" pitchFamily="49" charset="-122"/>
              </a:rPr>
              <a:t>Java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大学实用</a:t>
            </a:r>
            <a:r>
              <a:rPr lang="zh-CN" altLang="en-US" sz="20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教程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（第</a:t>
            </a:r>
            <a:r>
              <a:rPr lang="en-US" altLang="zh-CN" sz="2000" dirty="0" smtClean="0">
                <a:ea typeface="仿宋" panose="02010609060101010101" pitchFamily="49" charset="-122"/>
              </a:rPr>
              <a:t>3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版）</a:t>
            </a:r>
            <a:r>
              <a:rPr lang="en-US" altLang="zh-CN" sz="2000" dirty="0" smtClean="0">
                <a:ea typeface="仿宋" panose="02010609060101010101" pitchFamily="49" charset="-122"/>
              </a:rPr>
              <a:t>.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电子工业出版社</a:t>
            </a:r>
            <a:r>
              <a:rPr lang="en-US" altLang="zh-CN" sz="2000" dirty="0">
                <a:ea typeface="仿宋" panose="02010609060101010101" pitchFamily="49" charset="-122"/>
              </a:rPr>
              <a:t>, </a:t>
            </a:r>
            <a:r>
              <a:rPr lang="en-US" altLang="zh-CN" sz="2000" dirty="0" smtClean="0">
                <a:ea typeface="仿宋" panose="02010609060101010101" pitchFamily="49" charset="-122"/>
              </a:rPr>
              <a:t>2012.1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张跃平</a:t>
            </a:r>
            <a:r>
              <a:rPr lang="en-US" altLang="zh-CN" sz="2000" dirty="0">
                <a:ea typeface="仿宋" panose="02010609060101010101" pitchFamily="49" charset="-122"/>
              </a:rPr>
              <a:t>,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耿祥义</a:t>
            </a:r>
            <a:r>
              <a:rPr lang="en-US" altLang="zh-CN" sz="2000" dirty="0">
                <a:ea typeface="仿宋" panose="02010609060101010101" pitchFamily="49" charset="-122"/>
              </a:rPr>
              <a:t>,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雷金娥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.《</a:t>
            </a:r>
            <a:r>
              <a:rPr lang="en-US" altLang="zh-CN" sz="2000" dirty="0" smtClean="0">
                <a:ea typeface="仿宋" panose="02010609060101010101" pitchFamily="49" charset="-122"/>
              </a:rPr>
              <a:t>Java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大学实用教程学习指导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000" dirty="0"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版）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电子工业出版社</a:t>
            </a:r>
            <a:r>
              <a:rPr lang="en-US" altLang="zh-CN" sz="2000" dirty="0">
                <a:ea typeface="仿宋" panose="02010609060101010101" pitchFamily="49" charset="-122"/>
              </a:rPr>
              <a:t>, </a:t>
            </a:r>
            <a:r>
              <a:rPr lang="en-US" altLang="zh-CN" sz="2000" dirty="0" smtClean="0">
                <a:ea typeface="仿宋" panose="02010609060101010101" pitchFamily="49" charset="-122"/>
              </a:rPr>
              <a:t>2012.8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</a:p>
          <a:p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2052" name="Picture 4" descr="http://218.249.32.138/covers/978712114913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69" y="116632"/>
            <a:ext cx="1119914" cy="1584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218.249.32.138/covers/97871211731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772" y="116633"/>
            <a:ext cx="1126652" cy="15841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02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 smtClean="0">
                <a:latin typeface="+mn-lt"/>
                <a:ea typeface="仿宋" panose="02010609060101010101" pitchFamily="49" charset="-122"/>
              </a:rPr>
              <a:t>3/5</a:t>
            </a:r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参考教材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ea typeface="仿宋" panose="02010609060101010101" pitchFamily="49" charset="-122"/>
              </a:rPr>
              <a:t>Y. Daniel Liang. </a:t>
            </a:r>
            <a:r>
              <a:rPr lang="en-US" altLang="zh-CN" sz="2000" b="1" dirty="0" smtClean="0">
                <a:latin typeface="+mj-lt"/>
                <a:ea typeface="仿宋" panose="02010609060101010101" pitchFamily="49" charset="-122"/>
              </a:rPr>
              <a:t>Introduction to Java Programming</a:t>
            </a:r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, Comprehensive Version (10th Edition). </a:t>
            </a:r>
            <a:r>
              <a:rPr lang="en-US" altLang="zh-CN" sz="2000" dirty="0" smtClean="0"/>
              <a:t>Pearson,  2014.1.</a:t>
            </a:r>
            <a:endParaRPr lang="en-US" altLang="zh-CN" sz="2000" dirty="0" smtClean="0">
              <a:latin typeface="+mj-lt"/>
              <a:ea typeface="仿宋" panose="02010609060101010101" pitchFamily="49" charset="-122"/>
            </a:endParaRPr>
          </a:p>
          <a:p>
            <a:pPr lvl="1"/>
            <a:endParaRPr lang="en-US" altLang="zh-CN" sz="2000" dirty="0" smtClean="0">
              <a:latin typeface="+mj-lt"/>
              <a:ea typeface="仿宋" panose="02010609060101010101" pitchFamily="49" charset="-122"/>
            </a:endParaRPr>
          </a:p>
          <a:p>
            <a:pPr lvl="1">
              <a:buNone/>
            </a:pPr>
            <a:r>
              <a:rPr lang="zh-CN" altLang="en-US" sz="2000" dirty="0" smtClean="0">
                <a:latin typeface="+mj-lt"/>
                <a:ea typeface="仿宋" panose="02010609060101010101" pitchFamily="49" charset="-122"/>
              </a:rPr>
              <a:t>英文影印版：</a:t>
            </a:r>
            <a:endParaRPr lang="en-US" altLang="zh-CN" sz="2000" dirty="0" smtClean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latin typeface="+mj-lt"/>
                <a:ea typeface="仿宋" panose="02010609060101010101" pitchFamily="49" charset="-122"/>
              </a:rPr>
              <a:t>Y. Daniel Liang. </a:t>
            </a:r>
            <a:r>
              <a:rPr lang="en-US" altLang="zh-CN" sz="2000" b="1" dirty="0" smtClean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Java</a:t>
            </a:r>
            <a:r>
              <a:rPr lang="zh-CN" altLang="en-US" sz="20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语言程序设计</a:t>
            </a:r>
            <a:r>
              <a:rPr lang="en-US" altLang="zh-CN" sz="20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基础篇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（英文版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000" dirty="0" smtClean="0">
                <a:ea typeface="仿宋" panose="02010609060101010101" pitchFamily="49" charset="-122"/>
              </a:rPr>
              <a:t>10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版）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sz="2000" dirty="0" smtClean="0">
                <a:ea typeface="仿宋" panose="02010609060101010101" pitchFamily="49" charset="-122"/>
              </a:rPr>
              <a:t> 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机械工业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出版社</a:t>
            </a:r>
            <a:r>
              <a:rPr lang="en-US" altLang="zh-CN" sz="2000" dirty="0">
                <a:ea typeface="仿宋" panose="02010609060101010101" pitchFamily="49" charset="-122"/>
              </a:rPr>
              <a:t>, </a:t>
            </a:r>
            <a:r>
              <a:rPr lang="en-US" altLang="zh-CN" sz="2000" dirty="0" smtClean="0">
                <a:ea typeface="仿宋" panose="02010609060101010101" pitchFamily="49" charset="-122"/>
              </a:rPr>
              <a:t>2016.7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</a:p>
          <a:p>
            <a:pPr lvl="1"/>
            <a:r>
              <a:rPr lang="en-US" altLang="zh-CN" sz="2000" dirty="0" smtClean="0">
                <a:ea typeface="仿宋" panose="02010609060101010101" pitchFamily="49" charset="-122"/>
              </a:rPr>
              <a:t>Y. Daniel Liang. </a:t>
            </a:r>
            <a:r>
              <a:rPr lang="en-US" altLang="zh-CN" sz="2000" b="1" dirty="0" smtClean="0">
                <a:solidFill>
                  <a:srgbClr val="0000FF"/>
                </a:solidFill>
                <a:ea typeface="仿宋" panose="02010609060101010101" pitchFamily="49" charset="-122"/>
              </a:rPr>
              <a:t>Java</a:t>
            </a:r>
            <a:r>
              <a:rPr lang="zh-CN" altLang="en-US" sz="20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语言程序设计</a:t>
            </a:r>
            <a:r>
              <a:rPr lang="en-US" altLang="zh-CN" sz="20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2000" b="1" dirty="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进阶篇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（英文版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000" dirty="0" smtClean="0">
                <a:ea typeface="仿宋" panose="02010609060101010101" pitchFamily="49" charset="-122"/>
              </a:rPr>
              <a:t>10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版）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sz="2000" dirty="0" smtClean="0">
                <a:ea typeface="仿宋" panose="02010609060101010101" pitchFamily="49" charset="-122"/>
              </a:rPr>
              <a:t> 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机械工业出版社</a:t>
            </a:r>
            <a:r>
              <a:rPr lang="en-US" altLang="zh-CN" sz="2000" dirty="0" smtClean="0">
                <a:ea typeface="仿宋" panose="02010609060101010101" pitchFamily="49" charset="-122"/>
              </a:rPr>
              <a:t>, 2017.7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</a:p>
          <a:p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作者主页：</a:t>
            </a:r>
            <a:r>
              <a:rPr lang="en-US" altLang="zh-CN" sz="2000" dirty="0" smtClean="0">
                <a:ea typeface="仿宋" panose="02010609060101010101" pitchFamily="49" charset="-122"/>
                <a:hlinkClick r:id="rId2"/>
              </a:rPr>
              <a:t>http://www.cs.armstrong.edu/liang/</a:t>
            </a:r>
            <a:r>
              <a:rPr lang="en-US" altLang="zh-CN" sz="2000" dirty="0" smtClean="0">
                <a:ea typeface="仿宋" panose="02010609060101010101" pitchFamily="49" charset="-122"/>
              </a:rPr>
              <a:t> </a:t>
            </a:r>
          </a:p>
          <a:p>
            <a:pPr lvl="1"/>
            <a:r>
              <a:rPr lang="zh-CN" altLang="en-US" sz="2000" dirty="0" smtClean="0">
                <a:ea typeface="仿宋" panose="02010609060101010101" pitchFamily="49" charset="-122"/>
              </a:rPr>
              <a:t>注</a:t>
            </a:r>
            <a:r>
              <a:rPr lang="en-US" altLang="zh-CN" sz="2000" dirty="0" smtClean="0">
                <a:ea typeface="仿宋" panose="02010609060101010101" pitchFamily="49" charset="-122"/>
              </a:rPr>
              <a:t>: </a:t>
            </a:r>
            <a:r>
              <a:rPr lang="zh-CN" altLang="en-US" sz="2000" dirty="0" smtClean="0">
                <a:ea typeface="仿宋" panose="02010609060101010101" pitchFamily="49" charset="-122"/>
              </a:rPr>
              <a:t>英文最新是第</a:t>
            </a:r>
            <a:r>
              <a:rPr lang="en-US" altLang="zh-CN" sz="2000" dirty="0" smtClean="0">
                <a:ea typeface="仿宋" panose="02010609060101010101" pitchFamily="49" charset="-122"/>
              </a:rPr>
              <a:t>11</a:t>
            </a:r>
            <a:r>
              <a:rPr lang="zh-CN" altLang="en-US" sz="2000" dirty="0" smtClean="0">
                <a:ea typeface="仿宋" panose="02010609060101010101" pitchFamily="49" charset="-122"/>
              </a:rPr>
              <a:t>版</a:t>
            </a:r>
            <a:r>
              <a:rPr lang="en-US" altLang="zh-CN" sz="2000" dirty="0" smtClean="0">
                <a:ea typeface="仿宋" panose="02010609060101010101" pitchFamily="49" charset="-122"/>
              </a:rPr>
              <a:t>, </a:t>
            </a:r>
            <a:r>
              <a:rPr lang="zh-CN" altLang="en-US" sz="2000" dirty="0" smtClean="0">
                <a:ea typeface="仿宋" panose="02010609060101010101" pitchFamily="49" charset="-122"/>
              </a:rPr>
              <a:t>尚未引进</a:t>
            </a:r>
            <a:r>
              <a:rPr lang="en-US" altLang="zh-CN" sz="2000" dirty="0" smtClean="0">
                <a:ea typeface="仿宋" panose="02010609060101010101" pitchFamily="49" charset="-12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10" name="Picture 6" descr="https://images-na.ssl-images-amazon.com/images/I/516qU3P3rXL._SX398_BO1,204,203,2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116632"/>
            <a:ext cx="1296144" cy="1620180"/>
          </a:xfrm>
          <a:prstGeom prst="rect">
            <a:avLst/>
          </a:prstGeom>
          <a:noFill/>
        </p:spPr>
      </p:pic>
      <p:pic>
        <p:nvPicPr>
          <p:cNvPr id="16386" name="Picture 2" descr="http://www.cs.armstrong.edu/liang/image/liang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4139" y="130786"/>
            <a:ext cx="1258639" cy="16039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602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 smtClean="0">
                <a:latin typeface="+mn-lt"/>
                <a:ea typeface="仿宋" panose="02010609060101010101" pitchFamily="49" charset="-122"/>
              </a:rPr>
              <a:t>4/5</a:t>
            </a:r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其他教材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Cay S. </a:t>
            </a:r>
            <a:r>
              <a:rPr lang="en-US" altLang="zh-CN" sz="2000" dirty="0" err="1" smtClean="0">
                <a:ea typeface="仿宋" panose="02010609060101010101" pitchFamily="49" charset="-122"/>
              </a:rPr>
              <a:t>Horstmann</a:t>
            </a:r>
            <a:r>
              <a:rPr lang="en-US" altLang="zh-CN" sz="2000" dirty="0" smtClean="0">
                <a:ea typeface="仿宋" panose="02010609060101010101" pitchFamily="49" charset="-122"/>
              </a:rPr>
              <a:t>. </a:t>
            </a:r>
            <a:r>
              <a:rPr lang="en-US" altLang="zh-CN" sz="2000" b="1" dirty="0" smtClean="0">
                <a:ea typeface="仿宋" panose="02010609060101010101" pitchFamily="49" charset="-122"/>
              </a:rPr>
              <a:t>Core </a:t>
            </a:r>
            <a:r>
              <a:rPr lang="en-US" altLang="zh-CN" sz="2000" b="1" dirty="0">
                <a:ea typeface="仿宋" panose="02010609060101010101" pitchFamily="49" charset="-122"/>
              </a:rPr>
              <a:t>Java Volume I--Fundamentals </a:t>
            </a:r>
            <a:r>
              <a:rPr lang="en-US" altLang="zh-CN" sz="2000" dirty="0" smtClean="0">
                <a:ea typeface="仿宋" panose="02010609060101010101" pitchFamily="49" charset="-122"/>
              </a:rPr>
              <a:t>(10th </a:t>
            </a:r>
            <a:r>
              <a:rPr lang="en-US" altLang="zh-CN" sz="2000" dirty="0">
                <a:ea typeface="仿宋" panose="02010609060101010101" pitchFamily="49" charset="-122"/>
              </a:rPr>
              <a:t>Edition). Prentice Hall. </a:t>
            </a:r>
            <a:r>
              <a:rPr lang="en-US" altLang="zh-CN" sz="2000" dirty="0" smtClean="0">
                <a:ea typeface="仿宋" panose="02010609060101010101" pitchFamily="49" charset="-122"/>
              </a:rPr>
              <a:t>2016.1.</a:t>
            </a:r>
            <a:r>
              <a:rPr lang="zh-CN" altLang="en-US" sz="2000" dirty="0" smtClean="0">
                <a:ea typeface="仿宋" panose="02010609060101010101" pitchFamily="49" charset="-122"/>
              </a:rPr>
              <a:t>（人民邮电出版社</a:t>
            </a:r>
            <a:r>
              <a:rPr lang="en-US" altLang="zh-CN" sz="2000" dirty="0" smtClean="0">
                <a:ea typeface="仿宋" panose="02010609060101010101" pitchFamily="49" charset="-122"/>
              </a:rPr>
              <a:t>2016.6</a:t>
            </a:r>
            <a:r>
              <a:rPr lang="zh-CN" altLang="en-US" sz="2000" dirty="0" smtClean="0">
                <a:ea typeface="仿宋" panose="02010609060101010101" pitchFamily="49" charset="-122"/>
              </a:rPr>
              <a:t>出版了英文影印版）</a:t>
            </a:r>
            <a:endParaRPr lang="en-US" altLang="zh-CN" sz="2000" dirty="0" smtClean="0"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ea typeface="仿宋" panose="02010609060101010101" pitchFamily="49" charset="-122"/>
              </a:rPr>
              <a:t>Cay S. </a:t>
            </a:r>
            <a:r>
              <a:rPr lang="en-US" altLang="zh-CN" sz="2000" dirty="0" err="1" smtClean="0">
                <a:ea typeface="仿宋" panose="02010609060101010101" pitchFamily="49" charset="-122"/>
              </a:rPr>
              <a:t>Horstmann</a:t>
            </a:r>
            <a:r>
              <a:rPr lang="en-US" altLang="zh-CN" sz="2000" dirty="0" smtClean="0">
                <a:ea typeface="仿宋" panose="02010609060101010101" pitchFamily="49" charset="-122"/>
              </a:rPr>
              <a:t>. </a:t>
            </a:r>
            <a:r>
              <a:rPr lang="en-US" altLang="zh-CN" sz="2000" b="1" dirty="0" smtClean="0">
                <a:ea typeface="仿宋" panose="02010609060101010101" pitchFamily="49" charset="-122"/>
              </a:rPr>
              <a:t>Core Java, Volume II--Advanced Features </a:t>
            </a:r>
            <a:r>
              <a:rPr lang="en-US" altLang="zh-CN" sz="2000" dirty="0" smtClean="0">
                <a:ea typeface="仿宋" panose="02010609060101010101" pitchFamily="49" charset="-122"/>
              </a:rPr>
              <a:t>(10th Edition). Prentice Hall. 2016.12. </a:t>
            </a:r>
            <a:r>
              <a:rPr lang="zh-CN" altLang="en-US" sz="2000" dirty="0" smtClean="0">
                <a:ea typeface="仿宋" panose="02010609060101010101" pitchFamily="49" charset="-122"/>
              </a:rPr>
              <a:t>（人民邮电出版社</a:t>
            </a:r>
            <a:r>
              <a:rPr lang="en-US" altLang="zh-CN" sz="2000" dirty="0" smtClean="0">
                <a:ea typeface="仿宋" panose="02010609060101010101" pitchFamily="49" charset="-122"/>
              </a:rPr>
              <a:t>2017.6</a:t>
            </a:r>
            <a:r>
              <a:rPr lang="zh-CN" altLang="en-US" sz="2000" dirty="0" smtClean="0">
                <a:ea typeface="仿宋" panose="02010609060101010101" pitchFamily="49" charset="-122"/>
              </a:rPr>
              <a:t>出版了英文影印版）</a:t>
            </a:r>
            <a:endParaRPr lang="en-US" altLang="zh-CN" sz="2000" dirty="0" smtClean="0">
              <a:ea typeface="仿宋" panose="02010609060101010101" pitchFamily="49" charset="-122"/>
            </a:endParaRPr>
          </a:p>
          <a:p>
            <a:pPr lvl="1"/>
            <a:endParaRPr lang="en-US" altLang="zh-CN" sz="2000" dirty="0" smtClean="0"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 smtClean="0">
                <a:ea typeface="仿宋" panose="02010609060101010101" pitchFamily="49" charset="-122"/>
              </a:rPr>
              <a:t>官方主页：</a:t>
            </a:r>
            <a:r>
              <a:rPr lang="en-US" altLang="zh-CN" sz="2000" dirty="0" smtClean="0">
                <a:ea typeface="仿宋" panose="02010609060101010101" pitchFamily="49" charset="-122"/>
                <a:hlinkClick r:id="rId2"/>
              </a:rPr>
              <a:t>http://www.horstmann.com/corejava.html</a:t>
            </a:r>
            <a:r>
              <a:rPr lang="en-US" altLang="zh-CN" sz="2000" dirty="0" smtClean="0">
                <a:ea typeface="仿宋" panose="02010609060101010101" pitchFamily="49" charset="-122"/>
              </a:rPr>
              <a:t> </a:t>
            </a:r>
          </a:p>
          <a:p>
            <a:pPr lvl="1"/>
            <a:r>
              <a:rPr lang="zh-CN" altLang="en-US" sz="2000" dirty="0" smtClean="0">
                <a:ea typeface="仿宋" panose="02010609060101010101" pitchFamily="49" charset="-122"/>
              </a:rPr>
              <a:t>注</a:t>
            </a:r>
            <a:r>
              <a:rPr lang="en-US" altLang="zh-CN" sz="2000" dirty="0" smtClean="0">
                <a:ea typeface="仿宋" panose="02010609060101010101" pitchFamily="49" charset="-122"/>
              </a:rPr>
              <a:t>: </a:t>
            </a:r>
            <a:r>
              <a:rPr lang="zh-CN" altLang="en-US" sz="2000" dirty="0" smtClean="0">
                <a:ea typeface="仿宋" panose="02010609060101010101" pitchFamily="49" charset="-122"/>
              </a:rPr>
              <a:t>英文最新是第</a:t>
            </a:r>
            <a:r>
              <a:rPr lang="en-US" altLang="zh-CN" sz="2000" dirty="0" smtClean="0">
                <a:ea typeface="仿宋" panose="02010609060101010101" pitchFamily="49" charset="-122"/>
              </a:rPr>
              <a:t>11</a:t>
            </a:r>
            <a:r>
              <a:rPr lang="zh-CN" altLang="en-US" sz="2000" dirty="0" smtClean="0">
                <a:ea typeface="仿宋" panose="02010609060101010101" pitchFamily="49" charset="-122"/>
              </a:rPr>
              <a:t>版</a:t>
            </a:r>
            <a:r>
              <a:rPr lang="en-US" altLang="zh-CN" sz="2000" dirty="0" smtClean="0">
                <a:ea typeface="仿宋" panose="02010609060101010101" pitchFamily="49" charset="-122"/>
              </a:rPr>
              <a:t>, </a:t>
            </a:r>
            <a:r>
              <a:rPr lang="zh-CN" altLang="en-US" sz="2000" dirty="0" smtClean="0">
                <a:ea typeface="仿宋" panose="02010609060101010101" pitchFamily="49" charset="-122"/>
              </a:rPr>
              <a:t>尚未引进</a:t>
            </a:r>
            <a:r>
              <a:rPr lang="en-US" altLang="zh-CN" sz="2000" dirty="0" smtClean="0">
                <a:ea typeface="仿宋" panose="02010609060101010101" pitchFamily="49" charset="-122"/>
              </a:rPr>
              <a:t>.</a:t>
            </a:r>
          </a:p>
          <a:p>
            <a:pPr lvl="1"/>
            <a:endParaRPr lang="en-US" altLang="zh-CN" sz="2000" dirty="0" smtClean="0"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16631"/>
            <a:ext cx="1194030" cy="1557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 descr="C:\Users\panweike\Desktop\41OG-wBNfhL._SX390_BO1,204,203,200_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16632"/>
            <a:ext cx="1224136" cy="1558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602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 smtClean="0">
                <a:latin typeface="+mn-lt"/>
                <a:ea typeface="仿宋" panose="02010609060101010101" pitchFamily="49" charset="-122"/>
              </a:rPr>
              <a:t>5/5</a:t>
            </a:r>
            <a:r>
              <a:rPr lang="en-US" altLang="zh-CN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其他教材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>
                <a:ea typeface="仿宋" panose="02010609060101010101" pitchFamily="49" charset="-122"/>
              </a:rPr>
              <a:t>Bruce </a:t>
            </a:r>
            <a:r>
              <a:rPr lang="en-US" altLang="zh-CN" sz="2000" dirty="0" err="1">
                <a:ea typeface="仿宋" panose="02010609060101010101" pitchFamily="49" charset="-122"/>
              </a:rPr>
              <a:t>Eckel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en-US" altLang="zh-CN" sz="2000" b="1" dirty="0">
                <a:ea typeface="仿宋" panose="02010609060101010101" pitchFamily="49" charset="-122"/>
              </a:rPr>
              <a:t>Thinking in Java </a:t>
            </a:r>
            <a:r>
              <a:rPr lang="en-US" altLang="zh-CN" sz="2000" dirty="0">
                <a:ea typeface="仿宋" panose="02010609060101010101" pitchFamily="49" charset="-122"/>
              </a:rPr>
              <a:t>(4th Edition). </a:t>
            </a:r>
            <a:r>
              <a:rPr lang="en-US" altLang="zh-CN" sz="2000" dirty="0"/>
              <a:t>Prentice Hall</a:t>
            </a:r>
            <a:r>
              <a:rPr lang="en-US" altLang="zh-CN" sz="2000" dirty="0" smtClean="0">
                <a:ea typeface="仿宋" panose="02010609060101010101" pitchFamily="49" charset="-122"/>
              </a:rPr>
              <a:t>, 2006.2. </a:t>
            </a:r>
            <a:r>
              <a:rPr lang="zh-CN" altLang="en-US" sz="2000" dirty="0" smtClean="0">
                <a:ea typeface="仿宋" panose="02010609060101010101" pitchFamily="49" charset="-122"/>
              </a:rPr>
              <a:t>注：机械工业出版社 </a:t>
            </a:r>
            <a:r>
              <a:rPr lang="en-US" altLang="zh-CN" sz="2000" dirty="0" smtClean="0">
                <a:ea typeface="仿宋" panose="02010609060101010101" pitchFamily="49" charset="-122"/>
              </a:rPr>
              <a:t>2007.4</a:t>
            </a:r>
            <a:r>
              <a:rPr lang="zh-CN" altLang="en-US" sz="2000" dirty="0" smtClean="0">
                <a:ea typeface="仿宋" panose="02010609060101010101" pitchFamily="49" charset="-122"/>
              </a:rPr>
              <a:t>出版了影印版</a:t>
            </a:r>
            <a:r>
              <a:rPr lang="en-US" altLang="zh-CN" sz="2000" dirty="0" smtClean="0">
                <a:ea typeface="仿宋" panose="02010609060101010101" pitchFamily="49" charset="-122"/>
              </a:rPr>
              <a:t>, 2007.6</a:t>
            </a:r>
            <a:r>
              <a:rPr lang="zh-CN" altLang="en-US" sz="2000" dirty="0" smtClean="0">
                <a:ea typeface="仿宋" panose="02010609060101010101" pitchFamily="49" charset="-122"/>
              </a:rPr>
              <a:t>出版了中译本（陈昊鹏 译）</a:t>
            </a:r>
            <a:r>
              <a:rPr lang="en-US" altLang="zh-CN" sz="2000" dirty="0" smtClean="0">
                <a:ea typeface="仿宋" panose="02010609060101010101" pitchFamily="49" charset="-122"/>
              </a:rPr>
              <a:t>.</a:t>
            </a:r>
            <a:endParaRPr lang="en-US" altLang="zh-CN" sz="2000" dirty="0"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2062" name="Picture 14" descr="http://www.cmpbook.com/data/stackroom/2/212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840" y="116633"/>
            <a:ext cx="1068583" cy="1584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cmpbook.com/data/stackroom/2/2138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167" y="116632"/>
            <a:ext cx="1068583" cy="15815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602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几个基本问题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WHY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：我为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什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么要学“</a:t>
            </a:r>
            <a:r>
              <a:rPr lang="en-US" altLang="zh-CN" sz="2000" dirty="0" smtClean="0"/>
              <a:t>Java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程序设计”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在工业界和学术界的重要性不言而喻，是最受欢迎的语言之一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WHAT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：我能从“</a:t>
            </a:r>
            <a:r>
              <a:rPr lang="en-US" altLang="zh-CN" sz="2000" dirty="0" smtClean="0"/>
              <a:t>Java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程序设计”课程学到什么？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 smtClean="0"/>
              <a:t>Java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编程的基础知识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HOW</a:t>
            </a:r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：我如何能学好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en-US" altLang="zh-CN" sz="2000" dirty="0" smtClean="0"/>
              <a:t>Java</a:t>
            </a:r>
            <a:r>
              <a:rPr lang="zh-CN" altLang="en-US" sz="2000" dirty="0" smtClean="0">
                <a:latin typeface="仿宋" pitchFamily="49" charset="-122"/>
                <a:ea typeface="仿宋" pitchFamily="49" charset="-122"/>
              </a:rPr>
              <a:t>程序设计”？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教材：课堂教学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实验：实际开发</a:t>
            </a:r>
            <a:endParaRPr lang="en-US" altLang="zh-CN" sz="200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多查阅网上的资料，</a:t>
            </a:r>
            <a:r>
              <a:rPr lang="zh-CN" altLang="en-US" sz="20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多动手（</a:t>
            </a:r>
            <a:r>
              <a:rPr lang="en-US" altLang="zh-CN" sz="2000" dirty="0" smtClean="0">
                <a:solidFill>
                  <a:srgbClr val="FF0000"/>
                </a:solidFill>
                <a:ea typeface="仿宋" panose="02010609060101010101" pitchFamily="49" charset="-122"/>
              </a:rPr>
              <a:t>JDK, Eclipse/</a:t>
            </a:r>
            <a:r>
              <a:rPr lang="en-US" altLang="zh-CN" sz="20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MyEclipse</a:t>
            </a:r>
            <a:r>
              <a:rPr lang="zh-CN" altLang="en-US" sz="20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11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1569</Words>
  <Application>Microsoft Office PowerPoint</Application>
  <PresentationFormat>全屏显示(4:3)</PresentationFormat>
  <Paragraphs>219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Theme</vt:lpstr>
      <vt:lpstr>1_Office Theme</vt:lpstr>
      <vt:lpstr>JAVA程序设计</vt:lpstr>
      <vt:lpstr>教师信息</vt:lpstr>
      <vt:lpstr>课程信息</vt:lpstr>
      <vt:lpstr>教材(1/5)</vt:lpstr>
      <vt:lpstr>教材(2/5)</vt:lpstr>
      <vt:lpstr>教材(3/5)</vt:lpstr>
      <vt:lpstr>教材(4/5)</vt:lpstr>
      <vt:lpstr>教材(5/5)</vt:lpstr>
      <vt:lpstr>几个基本问题</vt:lpstr>
      <vt:lpstr>一个更有挑战性的问题</vt:lpstr>
      <vt:lpstr>线下课堂安排</vt:lpstr>
      <vt:lpstr>”Introduction to Java Programming (10th Edition)”</vt:lpstr>
      <vt:lpstr>”Introduction to Java Programming (10th Edition)”</vt:lpstr>
      <vt:lpstr>”Introduction to Java Programming (10th Edition)”</vt:lpstr>
      <vt:lpstr>”Introduction to Java Programming (10th Edition)”</vt:lpstr>
      <vt:lpstr>”Introduction to Java Programming (10th Edition)”</vt:lpstr>
      <vt:lpstr>成绩评定</vt:lpstr>
      <vt:lpstr>特别说明</vt:lpstr>
      <vt:lpstr>幻灯片 19</vt:lpstr>
      <vt:lpstr>A Brief History of Java</vt:lpstr>
      <vt:lpstr>Java As A Programming Platform</vt:lpstr>
      <vt:lpstr>Buzzwords (1/3) </vt:lpstr>
      <vt:lpstr>Buzzwords (2/3) </vt:lpstr>
      <vt:lpstr>Buzzwords (3/3) </vt:lpstr>
      <vt:lpstr>More about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panweike</cp:lastModifiedBy>
  <cp:revision>586</cp:revision>
  <dcterms:created xsi:type="dcterms:W3CDTF">2006-08-16T00:00:00Z</dcterms:created>
  <dcterms:modified xsi:type="dcterms:W3CDTF">2018-09-03T03:14:30Z</dcterms:modified>
</cp:coreProperties>
</file>