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04" r:id="rId3"/>
    <p:sldId id="305" r:id="rId4"/>
    <p:sldId id="307" r:id="rId5"/>
    <p:sldId id="257" r:id="rId6"/>
    <p:sldId id="262" r:id="rId7"/>
    <p:sldId id="286" r:id="rId8"/>
    <p:sldId id="258" r:id="rId9"/>
    <p:sldId id="263" r:id="rId10"/>
    <p:sldId id="295" r:id="rId11"/>
    <p:sldId id="265" r:id="rId12"/>
    <p:sldId id="287" r:id="rId13"/>
    <p:sldId id="298" r:id="rId14"/>
    <p:sldId id="312" r:id="rId15"/>
    <p:sldId id="308" r:id="rId16"/>
    <p:sldId id="291" r:id="rId17"/>
    <p:sldId id="268" r:id="rId18"/>
    <p:sldId id="269" r:id="rId19"/>
    <p:sldId id="283" r:id="rId20"/>
    <p:sldId id="270" r:id="rId21"/>
    <p:sldId id="292" r:id="rId22"/>
    <p:sldId id="310" r:id="rId23"/>
    <p:sldId id="311" r:id="rId24"/>
    <p:sldId id="299" r:id="rId25"/>
    <p:sldId id="300" r:id="rId26"/>
    <p:sldId id="259" r:id="rId27"/>
    <p:sldId id="272" r:id="rId28"/>
    <p:sldId id="273" r:id="rId29"/>
    <p:sldId id="288" r:id="rId30"/>
    <p:sldId id="297" r:id="rId31"/>
    <p:sldId id="260" r:id="rId32"/>
    <p:sldId id="274" r:id="rId33"/>
    <p:sldId id="276" r:id="rId34"/>
    <p:sldId id="296" r:id="rId35"/>
    <p:sldId id="277" r:id="rId36"/>
    <p:sldId id="275" r:id="rId37"/>
    <p:sldId id="261" r:id="rId38"/>
    <p:sldId id="278" r:id="rId39"/>
    <p:sldId id="301" r:id="rId40"/>
    <p:sldId id="279" r:id="rId41"/>
    <p:sldId id="293" r:id="rId42"/>
    <p:sldId id="280" r:id="rId43"/>
    <p:sldId id="281" r:id="rId44"/>
    <p:sldId id="294" r:id="rId45"/>
    <p:sldId id="285" r:id="rId46"/>
    <p:sldId id="302" r:id="rId47"/>
    <p:sldId id="303" r:id="rId48"/>
    <p:sldId id="29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94660"/>
  </p:normalViewPr>
  <p:slideViewPr>
    <p:cSldViewPr>
      <p:cViewPr varScale="1">
        <p:scale>
          <a:sx n="100" d="100"/>
          <a:sy n="100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02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getStarted/intro/definition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nutsandbolts/datatype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docs.oracle.com/javase/tutorial/getStarted/intro/definition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docs.oracle.com/javase/tutorial/getStarted/intro/definition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java/util/Arrays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_keyword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n-lt"/>
              </a:rPr>
              <a:t>JAVA </a:t>
            </a:r>
            <a:r>
              <a:rPr lang="zh-CN" altLang="en-US" sz="4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 smtClean="0">
                <a:ea typeface="仿宋" panose="02010609060101010101" pitchFamily="49" charset="-122"/>
              </a:rPr>
              <a:t>Java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mtClean="0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料！</a:t>
            </a:r>
            <a:endParaRPr lang="zh-CN" altLang="en-US" dirty="0"/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说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明：本课程所使用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的所有讲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，都是在以上资料上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修改的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72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语言有</a:t>
            </a:r>
            <a:r>
              <a:rPr lang="en-US" altLang="zh-CN" sz="2000" dirty="0" smtClean="0">
                <a:solidFill>
                  <a:srgbClr val="FF0000"/>
                </a:solidFill>
              </a:rPr>
              <a:t>8</a:t>
            </a:r>
            <a:r>
              <a:rPr lang="zh-CN" altLang="en-US" sz="2000" dirty="0" smtClean="0">
                <a:solidFill>
                  <a:srgbClr val="FF0000"/>
                </a:solidFill>
              </a:rPr>
              <a:t>种</a:t>
            </a:r>
            <a:r>
              <a:rPr lang="zh-CN" altLang="en-US" sz="2000" dirty="0" smtClean="0"/>
              <a:t>基本数据类型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boolean</a:t>
            </a:r>
            <a:r>
              <a:rPr lang="en-US" altLang="zh-CN" sz="2000" dirty="0" smtClean="0"/>
              <a:t>, char, byte, short,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 long, float, double</a:t>
            </a:r>
            <a:endParaRPr lang="zh-CN" altLang="en-US" sz="16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8</a:t>
            </a:r>
            <a:r>
              <a:rPr lang="zh-CN" altLang="en-US" sz="2000" dirty="0" smtClean="0"/>
              <a:t>种基本数据类型可分为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大类型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逻辑</a:t>
            </a:r>
            <a:r>
              <a:rPr lang="zh-CN" altLang="en-US" sz="2000" dirty="0" smtClean="0"/>
              <a:t>类型：</a:t>
            </a:r>
            <a:r>
              <a:rPr lang="en-US" altLang="zh-CN" sz="2000" dirty="0" err="1" smtClean="0"/>
              <a:t>boolean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字符</a:t>
            </a:r>
            <a:r>
              <a:rPr lang="zh-CN" altLang="en-US" sz="2000" dirty="0" smtClean="0"/>
              <a:t>类型：</a:t>
            </a:r>
            <a:r>
              <a:rPr lang="en-US" altLang="zh-CN" sz="2000" dirty="0" smtClean="0"/>
              <a:t>char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整数</a:t>
            </a:r>
            <a:r>
              <a:rPr lang="zh-CN" altLang="en-US" sz="2000" dirty="0" smtClean="0"/>
              <a:t>类型：</a:t>
            </a:r>
            <a:r>
              <a:rPr lang="en-US" altLang="zh-CN" sz="2000" dirty="0" smtClean="0"/>
              <a:t>byte, short,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 long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浮点</a:t>
            </a:r>
            <a:r>
              <a:rPr lang="zh-CN" altLang="en-US" sz="2000" dirty="0" smtClean="0"/>
              <a:t>类型：</a:t>
            </a:r>
            <a:r>
              <a:rPr lang="en-US" altLang="zh-CN" sz="2000" dirty="0" smtClean="0"/>
              <a:t>float, double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2534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逻辑类型</a:t>
            </a:r>
          </a:p>
          <a:p>
            <a:r>
              <a:rPr lang="zh-CN" altLang="en-US" sz="2000" b="1" dirty="0" smtClean="0"/>
              <a:t>常量：</a:t>
            </a:r>
            <a:r>
              <a:rPr lang="en-US" altLang="zh-CN" sz="2000" dirty="0" smtClean="0"/>
              <a:t>true, false</a:t>
            </a:r>
            <a:endParaRPr lang="zh-CN" altLang="en-US" sz="2000" dirty="0" smtClean="0"/>
          </a:p>
          <a:p>
            <a:r>
              <a:rPr lang="zh-CN" altLang="en-US" sz="2000" b="1" dirty="0" smtClean="0"/>
              <a:t>变量的定义：</a:t>
            </a:r>
            <a:endParaRPr lang="en-US" altLang="zh-CN" sz="2000" b="1" dirty="0" smtClean="0"/>
          </a:p>
          <a:p>
            <a:pPr lvl="1"/>
            <a:r>
              <a:rPr lang="zh-CN" altLang="en-US" sz="2000" dirty="0" smtClean="0"/>
              <a:t>关键字：</a:t>
            </a:r>
            <a:r>
              <a:rPr lang="en-US" altLang="zh-CN" sz="2000" dirty="0" err="1" smtClean="0"/>
              <a:t>boolean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整数类型</a:t>
            </a:r>
          </a:p>
          <a:p>
            <a:r>
              <a:rPr lang="zh-CN" altLang="en-US" sz="2000" b="1" dirty="0" smtClean="0"/>
              <a:t>常量：</a:t>
            </a:r>
            <a:r>
              <a:rPr lang="en-US" altLang="zh-CN" sz="2000" dirty="0" smtClean="0"/>
              <a:t>123(</a:t>
            </a:r>
            <a:r>
              <a:rPr lang="zh-CN" altLang="en-US" sz="2000" dirty="0" smtClean="0"/>
              <a:t>十进制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077(</a:t>
            </a:r>
            <a:r>
              <a:rPr lang="zh-CN" altLang="en-US" sz="2000" dirty="0" smtClean="0"/>
              <a:t>八进制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0x3ABC(</a:t>
            </a:r>
            <a:r>
              <a:rPr lang="zh-CN" altLang="en-US" sz="2000" dirty="0" smtClean="0"/>
              <a:t>十六进制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变量的定义：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1) byte</a:t>
            </a:r>
            <a:r>
              <a:rPr lang="zh-CN" altLang="en-US" sz="2000" b="1" dirty="0"/>
              <a:t>型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关键字</a:t>
            </a:r>
            <a:r>
              <a:rPr lang="zh-CN" altLang="en-US" sz="2000" dirty="0"/>
              <a:t>：</a:t>
            </a:r>
            <a:r>
              <a:rPr lang="en-US" altLang="zh-CN" sz="2000" dirty="0"/>
              <a:t>byte</a:t>
            </a:r>
            <a:r>
              <a:rPr lang="zh-CN" altLang="en-US" sz="2000" dirty="0"/>
              <a:t>；</a:t>
            </a:r>
            <a:r>
              <a:rPr lang="zh-CN" altLang="en-US" sz="2000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8</a:t>
            </a:r>
            <a:r>
              <a:rPr lang="zh-CN" altLang="en-US" sz="2000" dirty="0"/>
              <a:t>位；</a:t>
            </a:r>
            <a:r>
              <a:rPr lang="zh-CN" altLang="en-US" sz="2000" b="1" dirty="0">
                <a:solidFill>
                  <a:srgbClr val="FF0000"/>
                </a:solidFill>
              </a:rPr>
              <a:t>取值范围</a:t>
            </a:r>
            <a:r>
              <a:rPr lang="zh-CN" altLang="en-US" sz="2000" dirty="0"/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-2^7</a:t>
            </a:r>
            <a:r>
              <a:rPr lang="en-US" altLang="zh-CN" sz="2000" dirty="0"/>
              <a:t>~</a:t>
            </a:r>
            <a:r>
              <a:rPr lang="en-US" altLang="zh-CN" sz="2000" b="1" dirty="0">
                <a:solidFill>
                  <a:srgbClr val="FF0000"/>
                </a:solidFill>
              </a:rPr>
              <a:t>2^7-1</a:t>
            </a:r>
          </a:p>
          <a:p>
            <a:r>
              <a:rPr lang="en-US" altLang="zh-CN" sz="2000" b="1" dirty="0"/>
              <a:t>(2) short</a:t>
            </a:r>
            <a:r>
              <a:rPr lang="zh-CN" altLang="en-US" sz="2000" b="1" dirty="0"/>
              <a:t>型</a:t>
            </a:r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/>
              <a:t>short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位；取值范围：</a:t>
            </a:r>
            <a:r>
              <a:rPr lang="en-US" altLang="zh-CN" sz="2000" dirty="0"/>
              <a:t>-2^15~</a:t>
            </a:r>
            <a:r>
              <a:rPr lang="zh-CN" altLang="en-US" sz="2000" dirty="0"/>
              <a:t> </a:t>
            </a:r>
            <a:r>
              <a:rPr lang="en-US" altLang="zh-CN" sz="2000" dirty="0"/>
              <a:t>2^15-1</a:t>
            </a:r>
            <a:endParaRPr lang="zh-CN" altLang="en-US" sz="2000" dirty="0"/>
          </a:p>
          <a:p>
            <a:r>
              <a:rPr lang="en-US" altLang="zh-CN" sz="2000" b="1" dirty="0"/>
              <a:t>(3) </a:t>
            </a:r>
            <a:r>
              <a:rPr lang="en-US" altLang="zh-CN" sz="2000" b="1" dirty="0" err="1"/>
              <a:t>int</a:t>
            </a:r>
            <a:r>
              <a:rPr lang="zh-CN" altLang="en-US" sz="2000" b="1" dirty="0"/>
              <a:t>型</a:t>
            </a:r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位；取值范围：</a:t>
            </a:r>
            <a:r>
              <a:rPr lang="en-US" altLang="zh-CN" sz="2000" dirty="0"/>
              <a:t>-2^31~2^31-1</a:t>
            </a:r>
            <a:r>
              <a:rPr lang="zh-CN" altLang="en-US" sz="2000" dirty="0"/>
              <a:t> </a:t>
            </a:r>
          </a:p>
          <a:p>
            <a:r>
              <a:rPr lang="en-US" altLang="zh-CN" sz="2000" b="1" dirty="0"/>
              <a:t>(4) long</a:t>
            </a:r>
            <a:r>
              <a:rPr lang="zh-CN" altLang="en-US" sz="2000" b="1" dirty="0"/>
              <a:t>型</a:t>
            </a:r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/>
              <a:t>long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8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64</a:t>
            </a:r>
            <a:r>
              <a:rPr lang="zh-CN" altLang="en-US" sz="2000" dirty="0"/>
              <a:t>位；取值范围：</a:t>
            </a:r>
            <a:r>
              <a:rPr lang="en-US" altLang="zh-CN" sz="2000" dirty="0"/>
              <a:t>-2^63~2^63-1</a:t>
            </a:r>
            <a:endParaRPr lang="zh-CN" altLang="en-US" sz="2000" dirty="0"/>
          </a:p>
          <a:p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0336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问题：有了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，为什么还需要</a:t>
            </a:r>
            <a:r>
              <a:rPr lang="en-US" altLang="zh-CN" sz="2000" dirty="0" smtClean="0"/>
              <a:t>short</a:t>
            </a:r>
            <a:r>
              <a:rPr lang="zh-CN" altLang="en-US" sz="2000" dirty="0" smtClean="0"/>
              <a:t>？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问题：银行卡号是一长串数字，很难辨认，怎么办？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619672" y="2276872"/>
            <a:ext cx="561662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	long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 smtClean="0">
                <a:solidFill>
                  <a:srgbClr val="6A3E3E"/>
                </a:solidFill>
                <a:latin typeface="Consolas"/>
              </a:rPr>
              <a:t>creditCardNumber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= 2324_4545_4519_3415L;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i="1" dirty="0" err="1" smtClean="0">
                <a:solidFill>
                  <a:srgbClr val="6A3E3E"/>
                </a:solidFill>
                <a:latin typeface="Consolas"/>
              </a:rPr>
              <a:t>creditCardNumber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400" b="1" i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In C and C++, </a:t>
            </a:r>
            <a:r>
              <a:rPr lang="en-US" altLang="zh-CN" sz="2000" b="1" i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dirty="0" smtClean="0"/>
              <a:t> denotes the integer type that depends on the target machine. </a:t>
            </a:r>
          </a:p>
          <a:p>
            <a:pPr lvl="1"/>
            <a:r>
              <a:rPr lang="en-US" altLang="zh-CN" sz="2000" dirty="0" smtClean="0"/>
              <a:t>On a 16-bit processor, like the 8086, integers are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 bytes</a:t>
            </a:r>
            <a:r>
              <a:rPr lang="en-US" altLang="zh-CN" sz="2000" dirty="0" smtClean="0"/>
              <a:t>. </a:t>
            </a:r>
          </a:p>
          <a:p>
            <a:pPr lvl="1"/>
            <a:r>
              <a:rPr lang="en-US" altLang="zh-CN" sz="2000" dirty="0" smtClean="0"/>
              <a:t>On a 32-bit processor like the Sun SPARC, they are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4-byte</a:t>
            </a:r>
            <a:r>
              <a:rPr lang="en-US" altLang="zh-CN" sz="2000" dirty="0" smtClean="0"/>
              <a:t> quantities. </a:t>
            </a:r>
          </a:p>
          <a:p>
            <a:pPr lvl="1"/>
            <a:r>
              <a:rPr lang="en-US" altLang="zh-CN" sz="2000" dirty="0" smtClean="0"/>
              <a:t>On an Intel Pentium, the integer type of C and C++ depends on the operating system: For DOS and Windows 3.1, integers are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 bytes</a:t>
            </a:r>
            <a:r>
              <a:rPr lang="en-US" altLang="zh-CN" sz="2000" dirty="0" smtClean="0"/>
              <a:t>. When 32-bit mode is used for Windows programs, integers are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 bytes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In Java, the sizes of all numeric types are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platform independent</a:t>
            </a:r>
            <a:r>
              <a:rPr lang="en-US" altLang="zh-CN" sz="2000" dirty="0" smtClean="0"/>
              <a:t>.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0336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475656" y="2594194"/>
            <a:ext cx="482453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Short.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3717032"/>
            <a:ext cx="521243" cy="11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90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字符类型</a:t>
            </a:r>
          </a:p>
          <a:p>
            <a:r>
              <a:rPr lang="zh-CN" altLang="en-US" sz="2000" b="1" dirty="0" smtClean="0"/>
              <a:t>常量：</a:t>
            </a:r>
            <a:r>
              <a:rPr lang="en-US" altLang="zh-CN" sz="2000" dirty="0" err="1" smtClean="0"/>
              <a:t>Uincode</a:t>
            </a:r>
            <a:r>
              <a:rPr lang="zh-CN" altLang="en-US" sz="2000" dirty="0" smtClean="0"/>
              <a:t>表中的字符就是一个字符常量，例如</a:t>
            </a:r>
            <a:r>
              <a:rPr lang="en-US" altLang="zh-CN" sz="2000" dirty="0" smtClean="0"/>
              <a:t>'A'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'?'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'9'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'</a:t>
            </a:r>
            <a:r>
              <a:rPr lang="zh-CN" altLang="en-US" sz="2000" dirty="0" smtClean="0"/>
              <a:t>好</a:t>
            </a:r>
            <a:r>
              <a:rPr lang="en-US" altLang="zh-CN" sz="2000" dirty="0" smtClean="0"/>
              <a:t>'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'</a:t>
            </a:r>
            <a:r>
              <a:rPr lang="ja-JP" altLang="en-US" sz="2000" dirty="0" smtClean="0"/>
              <a:t>き</a:t>
            </a:r>
            <a:r>
              <a:rPr lang="en-US" altLang="ja-JP" sz="2000" dirty="0" smtClean="0"/>
              <a:t>'</a:t>
            </a:r>
            <a:r>
              <a:rPr lang="ja-JP" altLang="en-US" sz="2000" dirty="0" smtClean="0"/>
              <a:t>，</a:t>
            </a:r>
            <a:r>
              <a:rPr lang="zh-CN" altLang="en-US" sz="2000" dirty="0" smtClean="0"/>
              <a:t>等。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还使用转意字符常量，如：</a:t>
            </a:r>
          </a:p>
          <a:p>
            <a:pPr lvl="1"/>
            <a:r>
              <a:rPr lang="en-US" altLang="zh-CN" sz="2000" dirty="0" smtClean="0"/>
              <a:t>'\n'</a:t>
            </a:r>
            <a:r>
              <a:rPr lang="zh-CN" altLang="en-US" sz="2000" dirty="0" smtClean="0"/>
              <a:t>：换行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'\t'</a:t>
            </a:r>
            <a:r>
              <a:rPr lang="zh-CN" altLang="en-US" sz="2000" dirty="0" smtClean="0"/>
              <a:t>：水平制表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'\''</a:t>
            </a:r>
            <a:r>
              <a:rPr lang="zh-CN" altLang="en-US" sz="2000" dirty="0" smtClean="0"/>
              <a:t>：单引号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'\</a:t>
            </a:r>
            <a:r>
              <a:rPr lang="en-US" altLang="zh-CN" sz="2000" dirty="0"/>
              <a:t>'</a:t>
            </a:r>
            <a:r>
              <a:rPr lang="en-US" altLang="zh-CN" sz="2000" dirty="0" smtClean="0"/>
              <a:t>''</a:t>
            </a:r>
            <a:r>
              <a:rPr lang="zh-CN" altLang="en-US" sz="2000" dirty="0" smtClean="0"/>
              <a:t>：双引号</a:t>
            </a:r>
            <a:endParaRPr lang="zh-CN" altLang="en-US" sz="2000" dirty="0"/>
          </a:p>
          <a:p>
            <a:r>
              <a:rPr lang="zh-CN" altLang="en-US" sz="2000" b="1" dirty="0" smtClean="0"/>
              <a:t>变量的定义：</a:t>
            </a:r>
          </a:p>
          <a:p>
            <a:r>
              <a:rPr lang="zh-CN" altLang="en-US" sz="2000" dirty="0" smtClean="0"/>
              <a:t>关键字：</a:t>
            </a:r>
            <a:r>
              <a:rPr lang="en-US" altLang="zh-CN" sz="2000" dirty="0" smtClean="0"/>
              <a:t>char</a:t>
            </a:r>
            <a:r>
              <a:rPr lang="zh-CN" altLang="en-US" sz="2000" dirty="0" smtClean="0"/>
              <a:t>；内存：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个字节，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位；</a:t>
            </a:r>
            <a:r>
              <a:rPr lang="zh-CN" altLang="en-US" sz="2000" dirty="0" smtClean="0">
                <a:solidFill>
                  <a:srgbClr val="FF0000"/>
                </a:solidFill>
              </a:rPr>
              <a:t>最高位不是符号位</a:t>
            </a:r>
            <a:r>
              <a:rPr lang="zh-CN" altLang="en-US" sz="2000" dirty="0" smtClean="0"/>
              <a:t>，没有负数取值范围：</a:t>
            </a:r>
            <a:r>
              <a:rPr lang="en-US" altLang="zh-CN" sz="2000" dirty="0" smtClean="0"/>
              <a:t>0~2^16-1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即</a:t>
            </a:r>
            <a:r>
              <a:rPr lang="en-US" altLang="zh-CN" sz="2000" dirty="0" smtClean="0"/>
              <a:t>0~65535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Hints</a:t>
            </a:r>
            <a:r>
              <a:rPr lang="en-US" altLang="zh-CN" sz="2000" dirty="0" smtClean="0"/>
              <a:t>: Always use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'single quotes'</a:t>
            </a:r>
            <a:r>
              <a:rPr lang="en-US" altLang="zh-CN" sz="2000" dirty="0" smtClean="0"/>
              <a:t> for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char</a:t>
            </a:r>
            <a:r>
              <a:rPr lang="en-US" altLang="zh-CN" sz="2000" dirty="0" smtClean="0"/>
              <a:t> literals and </a:t>
            </a:r>
            <a:r>
              <a:rPr lang="en-US" altLang="zh-CN" sz="2000" dirty="0" smtClean="0">
                <a:solidFill>
                  <a:srgbClr val="0000FF"/>
                </a:solidFill>
              </a:rPr>
              <a:t>"double quotes" </a:t>
            </a:r>
            <a:r>
              <a:rPr lang="en-US" altLang="zh-CN" sz="2000" dirty="0" smtClean="0"/>
              <a:t>for 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String</a:t>
            </a:r>
            <a:r>
              <a:rPr lang="en-US" altLang="zh-CN" sz="2000" dirty="0" smtClean="0"/>
              <a:t> literals.</a:t>
            </a:r>
          </a:p>
          <a:p>
            <a:endParaRPr lang="zh-CN" altLang="en-US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251520" y="630002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http://docs.oracle.com/javase/tutorial/java/nutsandbolts/datatypes.html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要观察一个字符在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表中的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顺序位置</a:t>
            </a:r>
            <a:r>
              <a:rPr lang="zh-CN" altLang="en-US" sz="2000" dirty="0" smtClean="0"/>
              <a:t>，必须使用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2000" dirty="0" smtClean="0"/>
              <a:t>类型显式转换，不可以使用</a:t>
            </a:r>
            <a:r>
              <a:rPr lang="en-US" altLang="zh-CN" sz="2000" dirty="0" smtClean="0"/>
              <a:t>short</a:t>
            </a:r>
            <a:r>
              <a:rPr lang="zh-CN" altLang="en-US" sz="2000" dirty="0" smtClean="0"/>
              <a:t>类型转换，</a:t>
            </a:r>
            <a:r>
              <a:rPr lang="zh-CN" altLang="en-US" sz="2000" dirty="0" smtClean="0">
                <a:solidFill>
                  <a:srgbClr val="FF0000"/>
                </a:solidFill>
              </a:rPr>
              <a:t>因为</a:t>
            </a:r>
            <a:r>
              <a:rPr lang="en-US" altLang="zh-CN" sz="2000" dirty="0" smtClean="0">
                <a:solidFill>
                  <a:srgbClr val="FF0000"/>
                </a:solidFill>
              </a:rPr>
              <a:t>char</a:t>
            </a:r>
            <a:r>
              <a:rPr lang="zh-CN" altLang="en-US" sz="2000" dirty="0" smtClean="0">
                <a:solidFill>
                  <a:srgbClr val="FF0000"/>
                </a:solidFill>
              </a:rPr>
              <a:t>的最高位不是</a:t>
            </a:r>
            <a:r>
              <a:rPr lang="zh-CN" altLang="en-US" sz="2000" dirty="0" smtClean="0">
                <a:solidFill>
                  <a:srgbClr val="FF0000"/>
                </a:solidFill>
              </a:rPr>
              <a:t>符号位，有可能超出</a:t>
            </a:r>
            <a:r>
              <a:rPr lang="en-US" altLang="zh-CN" sz="2000" dirty="0" smtClean="0">
                <a:solidFill>
                  <a:srgbClr val="FF0000"/>
                </a:solidFill>
              </a:rPr>
              <a:t>short</a:t>
            </a:r>
            <a:r>
              <a:rPr lang="zh-CN" altLang="en-US" sz="2000" dirty="0" smtClean="0">
                <a:solidFill>
                  <a:srgbClr val="FF0000"/>
                </a:solidFill>
              </a:rPr>
              <a:t>的取值范围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同样，要得到一个</a:t>
            </a:r>
            <a:r>
              <a:rPr lang="en-US" altLang="zh-CN" sz="2000" dirty="0" smtClean="0"/>
              <a:t>0~65535</a:t>
            </a:r>
            <a:r>
              <a:rPr lang="zh-CN" altLang="en-US" sz="2000" dirty="0" smtClean="0"/>
              <a:t>之间的数所代表的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表中相应位置上的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字符</a:t>
            </a:r>
            <a:r>
              <a:rPr lang="zh-CN" altLang="en-US" sz="2000" dirty="0" smtClean="0"/>
              <a:t>也必须使用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char</a:t>
            </a:r>
            <a:r>
              <a:rPr lang="zh-CN" altLang="en-US" sz="2000" dirty="0" smtClean="0"/>
              <a:t>类型显式转换。</a:t>
            </a:r>
          </a:p>
          <a:p>
            <a:endParaRPr lang="en-US" altLang="zh-CN" sz="2000" dirty="0" smtClean="0"/>
          </a:p>
          <a:p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例子</a:t>
            </a:r>
            <a:r>
              <a:rPr lang="en-US" altLang="zh-CN" sz="2000" b="1" dirty="0" smtClean="0"/>
              <a:t>】</a:t>
            </a:r>
            <a:r>
              <a:rPr lang="zh-CN" altLang="en-US" sz="2000" dirty="0" smtClean="0"/>
              <a:t>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显式转换</a:t>
            </a:r>
            <a:r>
              <a:rPr lang="zh-CN" altLang="en-US" sz="2000" dirty="0" smtClean="0"/>
              <a:t>来显示一些字符在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表中的位置，以及某些位置上的字符。 </a:t>
            </a:r>
          </a:p>
          <a:p>
            <a:endParaRPr lang="zh-CN" altLang="en-US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1008112" y="2348880"/>
            <a:ext cx="7678688" cy="28931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 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l-GR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α'</a:t>
            </a:r>
            <a:r>
              <a:rPr lang="el-GR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l-GR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字母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+c+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表中的顺序位置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altLang="zh-CN" sz="1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)c);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字母表：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i=(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)c; i&lt;c+25; i++)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altLang="zh-CN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112" y="5313988"/>
            <a:ext cx="5004048" cy="73629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7884368" y="2132856"/>
            <a:ext cx="792088" cy="12961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08104" y="4544288"/>
            <a:ext cx="1152128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回顾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An overview of the software development process</a:t>
            </a:r>
            <a:endParaRPr lang="zh-CN" altLang="en-US" sz="2000" dirty="0"/>
          </a:p>
        </p:txBody>
      </p:sp>
      <p:pic>
        <p:nvPicPr>
          <p:cNvPr id="54274" name="Picture 2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04864"/>
            <a:ext cx="6480720" cy="152291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2008" y="6372036"/>
            <a:ext cx="694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http://docs.oracle.com/javase/tutorial/getStarted/intro/definition.html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9565" y="3789040"/>
            <a:ext cx="11584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bytecode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4. </a:t>
            </a:r>
            <a:r>
              <a:rPr lang="zh-CN" altLang="en-US" sz="2000" b="1" dirty="0" smtClean="0"/>
              <a:t>浮点类型</a:t>
            </a:r>
          </a:p>
          <a:p>
            <a:r>
              <a:rPr lang="en-US" altLang="zh-CN" sz="2000" b="1" dirty="0" smtClean="0"/>
              <a:t>(1) float </a:t>
            </a:r>
            <a:r>
              <a:rPr lang="zh-CN" altLang="en-US" sz="2000" b="1" dirty="0" smtClean="0"/>
              <a:t>型</a:t>
            </a:r>
          </a:p>
          <a:p>
            <a:r>
              <a:rPr lang="zh-CN" altLang="en-US" sz="2000" b="1" dirty="0" smtClean="0"/>
              <a:t>常量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453.5439f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21379.987F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2e40f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乘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40</a:t>
            </a:r>
            <a:r>
              <a:rPr lang="zh-CN" altLang="en-US" sz="2000" dirty="0" smtClean="0"/>
              <a:t>次方，科学计数法）</a:t>
            </a:r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变量的定义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关键字：</a:t>
            </a:r>
            <a:r>
              <a:rPr lang="en-US" altLang="zh-CN" sz="2000" dirty="0" smtClean="0">
                <a:solidFill>
                  <a:srgbClr val="FF0000"/>
                </a:solidFill>
              </a:rPr>
              <a:t>float</a:t>
            </a:r>
            <a:r>
              <a:rPr lang="zh-CN" altLang="en-US" sz="2000" dirty="0" smtClean="0"/>
              <a:t>；内存：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个字节，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取值范围：</a:t>
            </a:r>
            <a:r>
              <a:rPr lang="en-US" altLang="zh-CN" sz="2000" dirty="0" smtClean="0"/>
              <a:t>10^-38~10^</a:t>
            </a:r>
            <a:r>
              <a:rPr lang="en-US" altLang="zh-CN" sz="2000" dirty="0" smtClean="0">
                <a:solidFill>
                  <a:srgbClr val="FF0000"/>
                </a:solidFill>
              </a:rPr>
              <a:t>38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-10^</a:t>
            </a:r>
            <a:r>
              <a:rPr lang="en-US" altLang="zh-CN" sz="2000" dirty="0" smtClean="0">
                <a:solidFill>
                  <a:srgbClr val="FF0000"/>
                </a:solidFill>
              </a:rPr>
              <a:t>38</a:t>
            </a:r>
            <a:r>
              <a:rPr lang="en-US" altLang="zh-CN" sz="2000" dirty="0" smtClean="0"/>
              <a:t>~-10^-38</a:t>
            </a:r>
          </a:p>
          <a:p>
            <a:pPr lvl="1"/>
            <a:r>
              <a:rPr lang="en-US" altLang="zh-CN" sz="2000" dirty="0" smtClean="0"/>
              <a:t>A float value has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7 to 8 number of significant digits (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有效数字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</a:t>
            </a:r>
          </a:p>
          <a:p>
            <a:pPr lvl="1"/>
            <a:endParaRPr lang="zh-CN" altLang="en-US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(</a:t>
            </a:r>
            <a:r>
              <a:rPr lang="en-US" altLang="zh-CN" sz="2000" b="1" dirty="0"/>
              <a:t>2) double</a:t>
            </a:r>
            <a:r>
              <a:rPr lang="zh-CN" altLang="en-US" sz="2000" b="1" dirty="0"/>
              <a:t>型</a:t>
            </a:r>
          </a:p>
          <a:p>
            <a:r>
              <a:rPr lang="zh-CN" altLang="en-US" sz="2000" b="1" dirty="0"/>
              <a:t>常量：</a:t>
            </a:r>
            <a:r>
              <a:rPr lang="en-US" altLang="zh-CN" sz="2000" dirty="0"/>
              <a:t>21389.5439d</a:t>
            </a:r>
            <a:r>
              <a:rPr lang="zh-CN" altLang="en-US" sz="2000" dirty="0"/>
              <a:t>（</a:t>
            </a:r>
            <a:r>
              <a:rPr lang="en-US" altLang="zh-CN" sz="2000" dirty="0"/>
              <a:t>d</a:t>
            </a:r>
            <a:r>
              <a:rPr lang="zh-CN" altLang="en-US" sz="2000" dirty="0"/>
              <a:t>可以省略</a:t>
            </a:r>
            <a:r>
              <a:rPr lang="zh-CN" altLang="en-US" sz="2000" dirty="0" smtClean="0"/>
              <a:t>），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3.402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6e-140</a:t>
            </a: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乘</a:t>
            </a:r>
            <a:r>
              <a:rPr lang="en-US" altLang="zh-CN" sz="2000" dirty="0"/>
              <a:t>10</a:t>
            </a:r>
            <a:r>
              <a:rPr lang="zh-CN" altLang="en-US" sz="2000" dirty="0"/>
              <a:t>的</a:t>
            </a:r>
            <a:r>
              <a:rPr lang="en-US" altLang="zh-CN" sz="2000" dirty="0"/>
              <a:t>-140</a:t>
            </a:r>
            <a:r>
              <a:rPr lang="zh-CN" altLang="en-US" sz="2000" dirty="0"/>
              <a:t>次</a:t>
            </a:r>
            <a:r>
              <a:rPr lang="zh-CN" altLang="en-US" sz="2000" dirty="0" smtClean="0"/>
              <a:t>方）</a:t>
            </a:r>
            <a:endParaRPr lang="zh-CN" altLang="en-US" sz="2000" dirty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变量</a:t>
            </a:r>
            <a:r>
              <a:rPr lang="zh-CN" altLang="en-US" sz="2000" b="1" dirty="0"/>
              <a:t>的定义：</a:t>
            </a:r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>
                <a:solidFill>
                  <a:srgbClr val="FF0000"/>
                </a:solidFill>
              </a:rPr>
              <a:t>double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8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64</a:t>
            </a:r>
            <a:r>
              <a:rPr lang="zh-CN" altLang="en-US" sz="2000" dirty="0" smtClean="0"/>
              <a:t>位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取值</a:t>
            </a:r>
            <a:r>
              <a:rPr lang="zh-CN" altLang="en-US" sz="2000" dirty="0"/>
              <a:t>范围：</a:t>
            </a:r>
            <a:r>
              <a:rPr lang="en-US" altLang="zh-CN" sz="2000" dirty="0"/>
              <a:t>10^-308~10^</a:t>
            </a:r>
            <a:r>
              <a:rPr lang="en-US" altLang="zh-CN" sz="2000" dirty="0">
                <a:solidFill>
                  <a:srgbClr val="FF0000"/>
                </a:solidFill>
              </a:rPr>
              <a:t>308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-</a:t>
            </a:r>
            <a:r>
              <a:rPr lang="en-US" altLang="zh-CN" sz="2000" dirty="0"/>
              <a:t>10^</a:t>
            </a:r>
            <a:r>
              <a:rPr lang="en-US" altLang="zh-CN" sz="2000" dirty="0">
                <a:solidFill>
                  <a:srgbClr val="FF0000"/>
                </a:solidFill>
              </a:rPr>
              <a:t>308</a:t>
            </a:r>
            <a:r>
              <a:rPr lang="en-US" altLang="zh-CN" sz="2000" dirty="0"/>
              <a:t>~-10^-308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A double value has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15 to 17 number of significant digits (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有效数字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sz="2000" dirty="0" smtClean="0"/>
              <a:t>Floating-point numbers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without an F suffix </a:t>
            </a:r>
            <a:r>
              <a:rPr lang="en-US" altLang="zh-CN" sz="2000" dirty="0" smtClean="0"/>
              <a:t>(such as 3.402) are always considered to be of type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. You can optionally supply the D suffix (for example, 3.402D).</a:t>
            </a:r>
          </a:p>
          <a:p>
            <a:r>
              <a:rPr lang="en-US" altLang="zh-CN" sz="2000" b="1" dirty="0" smtClean="0"/>
              <a:t>Hints</a:t>
            </a:r>
            <a:r>
              <a:rPr lang="en-US" altLang="zh-CN" sz="2000" dirty="0" smtClean="0"/>
              <a:t>: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Normally, you should use the double type</a:t>
            </a:r>
            <a:r>
              <a:rPr lang="en-US" altLang="zh-CN" sz="2000" dirty="0" smtClean="0"/>
              <a:t>, because it is more accurate than the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float</a:t>
            </a:r>
            <a:r>
              <a:rPr lang="en-US" altLang="zh-CN" sz="2000" dirty="0" smtClean="0"/>
              <a:t> type.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6936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Floating-point numbers are not suitable for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financial</a:t>
            </a:r>
            <a:r>
              <a:rPr lang="en-US" altLang="zh-CN" sz="2000" dirty="0" smtClean="0"/>
              <a:t> calculation in which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roundoff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errors </a:t>
            </a:r>
            <a:r>
              <a:rPr lang="en-US" altLang="zh-CN" sz="2000" dirty="0" smtClean="0"/>
              <a:t>cannot be tolerated. 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Such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roundoff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errors </a:t>
            </a:r>
            <a:r>
              <a:rPr lang="en-US" altLang="zh-CN" sz="2000" dirty="0" smtClean="0"/>
              <a:t>are caused by the fact that floating-point numbers are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represented in the binary number system</a:t>
            </a:r>
            <a:r>
              <a:rPr lang="en-US" altLang="zh-CN" sz="2000" dirty="0" smtClean="0"/>
              <a:t>. 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Hints</a:t>
            </a:r>
            <a:r>
              <a:rPr lang="en-US" altLang="zh-CN" sz="2000" dirty="0" smtClean="0"/>
              <a:t>: If you need precise numerical computations without </a:t>
            </a:r>
            <a:r>
              <a:rPr lang="en-US" altLang="zh-CN" sz="2000" dirty="0" err="1" smtClean="0"/>
              <a:t>roundoff</a:t>
            </a:r>
            <a:r>
              <a:rPr lang="en-US" altLang="zh-CN" sz="2000" dirty="0" smtClean="0"/>
              <a:t> errors, use the 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BigDecimal</a:t>
            </a:r>
            <a:r>
              <a:rPr lang="en-US" altLang="zh-CN" sz="2000" dirty="0" smtClean="0"/>
              <a:t> class.</a:t>
            </a:r>
            <a:endParaRPr lang="zh-CN" altLang="en-US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899592" y="2276872"/>
            <a:ext cx="5544616" cy="184665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/>
              </a:rPr>
              <a:t>LearningJava</a:t>
            </a:r>
            <a:endParaRPr lang="en-US" altLang="zh-CN" sz="16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600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	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        		</a:t>
            </a:r>
            <a:r>
              <a:rPr lang="en-US" altLang="zh-CN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6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600" i="1" dirty="0" smtClean="0">
                <a:solidFill>
                  <a:srgbClr val="000000"/>
                </a:solidFill>
                <a:latin typeface="Consolas"/>
              </a:rPr>
              <a:t>(2.0-1.1);</a:t>
            </a:r>
          </a:p>
          <a:p>
            <a:r>
              <a:rPr lang="zh-CN" alt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3861048"/>
            <a:ext cx="2160240" cy="2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936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 smtClean="0"/>
              <a:t>问题：为何称为浮点类型？</a:t>
            </a:r>
            <a:endParaRPr lang="en-US" altLang="zh-CN" sz="2000" b="1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float</a:t>
            </a:r>
            <a:r>
              <a:rPr lang="en-US" altLang="zh-CN" sz="2000" dirty="0" smtClean="0"/>
              <a:t> and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types are used to represent numbers with a decimal point. Why are they called </a:t>
            </a:r>
            <a:r>
              <a:rPr lang="en-US" altLang="zh-CN" sz="2000" i="1" dirty="0" smtClean="0"/>
              <a:t>floating-point</a:t>
            </a:r>
            <a:r>
              <a:rPr lang="en-US" altLang="zh-CN" sz="2000" dirty="0" smtClean="0"/>
              <a:t> numbers? These numbers are stored in </a:t>
            </a:r>
            <a:r>
              <a:rPr lang="en-US" altLang="zh-CN" sz="2000" dirty="0" smtClean="0">
                <a:solidFill>
                  <a:srgbClr val="FF0000"/>
                </a:solidFill>
              </a:rPr>
              <a:t>scientific notation (</a:t>
            </a:r>
            <a:r>
              <a:rPr lang="zh-CN" altLang="en-US" sz="2000" dirty="0" smtClean="0">
                <a:solidFill>
                  <a:srgbClr val="FF0000"/>
                </a:solidFill>
              </a:rPr>
              <a:t>科学计数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 internally. When a number such as 50.534 is converted into scientific notation, such as 5.0534E+1, its decimal point (</a:t>
            </a:r>
            <a:r>
              <a:rPr lang="zh-CN" altLang="en-US" sz="2000" dirty="0" smtClean="0"/>
              <a:t>小数点</a:t>
            </a:r>
            <a:r>
              <a:rPr lang="en-US" altLang="zh-CN" sz="2000" dirty="0" smtClean="0"/>
              <a:t>) is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moved (i.e., floated)</a:t>
            </a:r>
            <a:r>
              <a:rPr lang="en-US" altLang="zh-CN" sz="2000" dirty="0" smtClean="0"/>
              <a:t> to a new position.</a:t>
            </a:r>
            <a:endParaRPr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6936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Default Values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Hints</a:t>
            </a:r>
            <a:r>
              <a:rPr lang="en-US" altLang="zh-CN" sz="2000" dirty="0" smtClean="0"/>
              <a:t>: Relying on such default values, however, is generally considered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bad programming style</a:t>
            </a:r>
            <a:r>
              <a:rPr lang="en-US" altLang="zh-CN" sz="2000" dirty="0" smtClean="0"/>
              <a:t>.</a:t>
            </a:r>
            <a:endParaRPr lang="en-US" altLang="zh-CN" sz="2000" b="1" dirty="0" smtClean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736" y="2029569"/>
            <a:ext cx="3628256" cy="313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51520" y="630002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http://docs.oracle.com/javase/tutorial/java/nutsandbolts/datatypes.html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You may have noticed that the 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new</a:t>
            </a:r>
            <a:r>
              <a:rPr lang="en-US" altLang="zh-CN" sz="2000" dirty="0" smtClean="0"/>
              <a:t> keyword isn't used when initializing a variable of a primitive type. 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>
                <a:solidFill>
                  <a:srgbClr val="0000FF"/>
                </a:solidFill>
              </a:rPr>
              <a:t>Primitive data types (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基本数据类型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) </a:t>
            </a:r>
            <a:r>
              <a:rPr lang="en-US" altLang="zh-CN" sz="2000" dirty="0" smtClean="0"/>
              <a:t>are special data types built into the language; they are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not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objects</a:t>
            </a:r>
            <a:r>
              <a:rPr lang="en-US" altLang="zh-CN" sz="2000" dirty="0" smtClean="0"/>
              <a:t> created from a class. 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630002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http://docs.oracle.com/javase/tutorial/java/nutsandbolts/datatypes.html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2.1 </a:t>
            </a:r>
            <a:r>
              <a:rPr lang="zh-CN" altLang="en-US" sz="2000" dirty="0" smtClean="0"/>
              <a:t>标识符和关键字</a:t>
            </a:r>
            <a:endParaRPr lang="en-US" altLang="zh-CN" sz="2000" dirty="0" smtClean="0"/>
          </a:p>
          <a:p>
            <a:r>
              <a:rPr lang="en-US" altLang="zh-CN" sz="2000" dirty="0" smtClean="0"/>
              <a:t>2.2 </a:t>
            </a:r>
            <a:r>
              <a:rPr lang="zh-CN" altLang="en-US" sz="2000" dirty="0" smtClean="0"/>
              <a:t>基本数据类型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2.3 </a:t>
            </a:r>
            <a:r>
              <a:rPr lang="zh-CN" altLang="en-US" sz="2000" dirty="0" smtClean="0">
                <a:solidFill>
                  <a:srgbClr val="FF0000"/>
                </a:solidFill>
              </a:rPr>
              <a:t>基本数据类型的转换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2.4 </a:t>
            </a:r>
            <a:r>
              <a:rPr lang="zh-CN" altLang="en-US" sz="2000" dirty="0" smtClean="0"/>
              <a:t>数据的输入和输出</a:t>
            </a:r>
            <a:endParaRPr lang="en-US" altLang="zh-CN" sz="2000" dirty="0" smtClean="0"/>
          </a:p>
          <a:p>
            <a:r>
              <a:rPr lang="en-US" altLang="zh-CN" sz="2000" dirty="0" smtClean="0"/>
              <a:t>2.5 </a:t>
            </a:r>
            <a:r>
              <a:rPr lang="zh-CN" altLang="en-US" sz="2000" dirty="0" smtClean="0"/>
              <a:t>数组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646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2.3 </a:t>
            </a:r>
            <a:r>
              <a:rPr lang="zh-CN" altLang="en-US" sz="3200" dirty="0" smtClean="0"/>
              <a:t>基本数据类型的转换（</a:t>
            </a:r>
            <a:r>
              <a:rPr lang="en-US" altLang="zh-CN" sz="3200" dirty="0" smtClean="0"/>
              <a:t>casting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基本数据类型的转换就是把一种基本数据类型</a:t>
            </a:r>
            <a:r>
              <a:rPr lang="zh-CN" altLang="en-US" sz="2000" dirty="0" smtClean="0">
                <a:solidFill>
                  <a:srgbClr val="FF0000"/>
                </a:solidFill>
              </a:rPr>
              <a:t>变量</a:t>
            </a:r>
            <a:r>
              <a:rPr lang="zh-CN" altLang="en-US" sz="2000" dirty="0" smtClean="0"/>
              <a:t>转变成另一种</a:t>
            </a:r>
            <a:r>
              <a:rPr lang="zh-CN" altLang="en-US" sz="2000" dirty="0"/>
              <a:t>基本数据类型</a:t>
            </a:r>
            <a:r>
              <a:rPr lang="zh-CN" altLang="en-US" sz="2000" dirty="0" smtClean="0">
                <a:solidFill>
                  <a:srgbClr val="FF0000"/>
                </a:solidFill>
              </a:rPr>
              <a:t>变量</a:t>
            </a:r>
            <a:r>
              <a:rPr lang="zh-CN" altLang="en-US" sz="2000" dirty="0" smtClean="0"/>
              <a:t>。下列基本类型会涉及数据转换，不包括逻辑类型和字符类型。我们将这些类型按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精度</a:t>
            </a:r>
            <a:r>
              <a:rPr lang="zh-CN" altLang="en-US" sz="2000" dirty="0" smtClean="0"/>
              <a:t>从“低”到“高”排列（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smaller range to larger range</a:t>
            </a:r>
            <a:r>
              <a:rPr lang="zh-CN" altLang="en-US" sz="2000" dirty="0" smtClean="0"/>
              <a:t>）</a:t>
            </a:r>
          </a:p>
          <a:p>
            <a:pPr lvl="1"/>
            <a:r>
              <a:rPr lang="en-US" altLang="zh-CN" sz="2000" dirty="0" smtClean="0"/>
              <a:t>byte, short,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 long, float, double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当把</a:t>
            </a:r>
            <a:r>
              <a:rPr lang="zh-CN" altLang="en-US" sz="2000" dirty="0" smtClean="0">
                <a:solidFill>
                  <a:srgbClr val="FF0000"/>
                </a:solidFill>
              </a:rPr>
              <a:t>级别低的变量</a:t>
            </a:r>
            <a:r>
              <a:rPr lang="zh-CN" altLang="en-US" sz="2000" dirty="0" smtClean="0"/>
              <a:t>的值赋给</a:t>
            </a:r>
            <a:r>
              <a:rPr lang="zh-CN" altLang="en-US" sz="2000" dirty="0" smtClean="0">
                <a:solidFill>
                  <a:srgbClr val="0000FF"/>
                </a:solidFill>
              </a:rPr>
              <a:t>级别高的变量</a:t>
            </a:r>
            <a:r>
              <a:rPr lang="zh-CN" altLang="en-US" sz="2000" dirty="0" smtClean="0"/>
              <a:t>时，系统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自动</a:t>
            </a:r>
            <a:r>
              <a:rPr lang="zh-CN" altLang="en-US" sz="2000" dirty="0" smtClean="0"/>
              <a:t>完成数据类型的转换，如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型转换成</a:t>
            </a:r>
            <a:r>
              <a:rPr lang="en-US" altLang="zh-CN" sz="2000" dirty="0" smtClean="0"/>
              <a:t>long</a:t>
            </a:r>
            <a:r>
              <a:rPr lang="zh-CN" altLang="en-US" sz="2000" dirty="0" smtClean="0"/>
              <a:t>型。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当把</a:t>
            </a:r>
            <a:r>
              <a:rPr lang="zh-CN" altLang="en-US" sz="2000" dirty="0" smtClean="0">
                <a:solidFill>
                  <a:srgbClr val="0000FF"/>
                </a:solidFill>
              </a:rPr>
              <a:t>级别高的变量</a:t>
            </a:r>
            <a:r>
              <a:rPr lang="zh-CN" altLang="en-US" sz="2000" dirty="0" smtClean="0"/>
              <a:t>的值赋给</a:t>
            </a:r>
            <a:r>
              <a:rPr lang="zh-CN" altLang="en-US" sz="2000" dirty="0" smtClean="0">
                <a:solidFill>
                  <a:srgbClr val="FF0000"/>
                </a:solidFill>
              </a:rPr>
              <a:t>级别低的变量</a:t>
            </a:r>
            <a:r>
              <a:rPr lang="zh-CN" altLang="en-US" sz="2000" dirty="0" smtClean="0"/>
              <a:t>时，必须使用</a:t>
            </a:r>
            <a:r>
              <a:rPr lang="zh-CN" altLang="en-US" sz="2000" b="1" u="sng" dirty="0" smtClean="0">
                <a:solidFill>
                  <a:srgbClr val="FF0000"/>
                </a:solidFill>
              </a:rPr>
              <a:t>显式类型转换</a:t>
            </a:r>
            <a:r>
              <a:rPr lang="zh-CN" altLang="en-US" sz="2000" dirty="0" smtClean="0"/>
              <a:t>运算。显示转换的格式： </a:t>
            </a:r>
            <a:r>
              <a:rPr lang="en-US" altLang="zh-CN" sz="2000" b="1" u="sng" dirty="0" smtClean="0"/>
              <a:t>(</a:t>
            </a:r>
            <a:r>
              <a:rPr lang="zh-CN" altLang="en-US" sz="2000" b="1" u="sng" dirty="0" smtClean="0"/>
              <a:t>类型名</a:t>
            </a:r>
            <a:r>
              <a:rPr lang="en-US" altLang="zh-CN" sz="2000" b="1" u="sng" dirty="0" smtClean="0"/>
              <a:t>)</a:t>
            </a:r>
            <a:r>
              <a:rPr lang="zh-CN" altLang="en-US" sz="2000" b="1" u="sng" dirty="0" smtClean="0"/>
              <a:t>要转换的值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注：此处所说的级别是</a:t>
            </a:r>
            <a:r>
              <a:rPr lang="zh-CN" altLang="en-US" sz="2000" smtClean="0"/>
              <a:t>指“</a:t>
            </a:r>
            <a:r>
              <a:rPr lang="zh-CN" altLang="en-US" sz="2000" b="1" smtClean="0">
                <a:solidFill>
                  <a:srgbClr val="FF0000"/>
                </a:solidFill>
              </a:rPr>
              <a:t>精度</a:t>
            </a:r>
            <a:r>
              <a:rPr lang="zh-CN" altLang="en-US" sz="2000" smtClean="0"/>
              <a:t>”上</a:t>
            </a:r>
            <a:r>
              <a:rPr lang="zh-CN" altLang="en-US" sz="2000" dirty="0" smtClean="0"/>
              <a:t>的级别。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2.3 </a:t>
            </a:r>
            <a:r>
              <a:rPr lang="zh-CN" altLang="en-US" sz="3200" dirty="0" smtClean="0"/>
              <a:t>基本数据类型的转换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例子</a:t>
            </a:r>
            <a:r>
              <a:rPr lang="en-US" altLang="zh-CN" sz="2000" b="1" dirty="0" smtClean="0"/>
              <a:t>】</a:t>
            </a:r>
            <a:endParaRPr lang="zh-CN" altLang="en-US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043608" y="2047299"/>
            <a:ext cx="4572000" cy="1815882"/>
          </a:xfrm>
          <a:prstGeom prst="rect">
            <a:avLst/>
          </a:prstGeom>
          <a:solidFill>
            <a:srgbClr val="CCFFFF"/>
          </a:solidFill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x=(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)34.89;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"x="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x);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3570883"/>
            <a:ext cx="657707" cy="29016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2987824" y="1988840"/>
            <a:ext cx="1008112" cy="9712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2.3 </a:t>
            </a:r>
            <a:r>
              <a:rPr lang="zh-CN" altLang="en-US" sz="3200" dirty="0" smtClean="0"/>
              <a:t>基本数据类型的转换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例子</a:t>
            </a:r>
            <a:r>
              <a:rPr lang="en-US" altLang="zh-CN" sz="2000" b="1" dirty="0" smtClean="0"/>
              <a:t>】</a:t>
            </a:r>
            <a:endParaRPr lang="zh-CN" altLang="en-US" sz="20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043608" y="1988840"/>
            <a:ext cx="4572000" cy="4185761"/>
          </a:xfrm>
          <a:prstGeom prst="rect">
            <a:avLst/>
          </a:prstGeom>
          <a:solidFill>
            <a:srgbClr val="CCFFFF"/>
          </a:solidFill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a=120;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b=130;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c=2200; 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d=8000;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g=0.1234567812345678;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a=(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)b;   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导致精度的损失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c=(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)d;    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未导致精度的损失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f=(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)g;  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导致精度的损失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+a);  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+c);   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+f); 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"g="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+g); 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9056" y="4976614"/>
            <a:ext cx="2734316" cy="11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61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回顾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Through the Java VM, the same application is capable of</a:t>
            </a:r>
            <a:r>
              <a:rPr lang="en-US" altLang="zh-CN" sz="2000" dirty="0" smtClean="0">
                <a:solidFill>
                  <a:srgbClr val="FF0000"/>
                </a:solidFill>
              </a:rPr>
              <a:t> running on multiple platforms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08" y="6372036"/>
            <a:ext cx="694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http://docs.oracle.com/javase/tutorial/getStarted/intro/definition.html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7347" name="Picture 3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269579"/>
            <a:ext cx="3771900" cy="3895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2.3 </a:t>
            </a:r>
            <a:r>
              <a:rPr lang="zh-CN" altLang="en-US" sz="3200" dirty="0" smtClean="0"/>
              <a:t>基本数据类型的转换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/>
              <a:t>分析：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a=(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)b;</a:t>
            </a:r>
            <a:endParaRPr lang="en-US" altLang="zh-CN" sz="2000" dirty="0" smtClean="0"/>
          </a:p>
          <a:p>
            <a:r>
              <a:rPr lang="en-US" altLang="zh-CN" sz="2000" dirty="0" smtClean="0"/>
              <a:t>130 </a:t>
            </a:r>
          </a:p>
          <a:p>
            <a:r>
              <a:rPr lang="en-US" altLang="zh-CN" sz="2000" dirty="0" smtClean="0"/>
              <a:t>-&gt; 0000 0000 1000 0010 </a:t>
            </a:r>
          </a:p>
          <a:p>
            <a:r>
              <a:rPr lang="en-US" altLang="zh-CN" sz="2000" dirty="0" smtClean="0"/>
              <a:t>-&gt; </a:t>
            </a:r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r>
              <a:rPr lang="en-US" altLang="zh-CN" sz="2000" dirty="0" smtClean="0"/>
              <a:t>000 0010 </a:t>
            </a:r>
          </a:p>
          <a:p>
            <a:r>
              <a:rPr lang="en-US" altLang="zh-CN" sz="2000" dirty="0" smtClean="0"/>
              <a:t>-&gt; </a:t>
            </a:r>
            <a:r>
              <a:rPr lang="zh-CN" altLang="en-US" sz="2000" dirty="0" smtClean="0"/>
              <a:t>取反加</a:t>
            </a:r>
            <a:r>
              <a:rPr lang="en-US" altLang="zh-CN" sz="2000" dirty="0" smtClean="0"/>
              <a:t>1: 0111 1110 </a:t>
            </a:r>
          </a:p>
          <a:p>
            <a:r>
              <a:rPr lang="en-US" altLang="zh-CN" sz="2000" dirty="0" smtClean="0"/>
              <a:t>-&gt; 126 </a:t>
            </a:r>
          </a:p>
          <a:p>
            <a:r>
              <a:rPr lang="en-US" altLang="zh-CN" sz="2000" dirty="0" smtClean="0"/>
              <a:t>-&gt; </a:t>
            </a:r>
            <a:r>
              <a:rPr lang="en-US" altLang="zh-CN" sz="2000" dirty="0" smtClean="0">
                <a:solidFill>
                  <a:srgbClr val="FF0000"/>
                </a:solidFill>
              </a:rPr>
              <a:t>-126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2.1 </a:t>
            </a:r>
            <a:r>
              <a:rPr lang="zh-CN" altLang="en-US" sz="2000" dirty="0" smtClean="0"/>
              <a:t>标识符和关键字</a:t>
            </a:r>
            <a:endParaRPr lang="en-US" altLang="zh-CN" sz="2000" dirty="0" smtClean="0"/>
          </a:p>
          <a:p>
            <a:r>
              <a:rPr lang="en-US" altLang="zh-CN" sz="2000" dirty="0" smtClean="0"/>
              <a:t>2.2 </a:t>
            </a:r>
            <a:r>
              <a:rPr lang="zh-CN" altLang="en-US" sz="2000" dirty="0" smtClean="0"/>
              <a:t>基本数据类型</a:t>
            </a:r>
            <a:endParaRPr lang="en-US" altLang="zh-CN" sz="2000" dirty="0" smtClean="0"/>
          </a:p>
          <a:p>
            <a:r>
              <a:rPr lang="en-US" altLang="zh-CN" sz="2000" dirty="0" smtClean="0"/>
              <a:t>2.3 </a:t>
            </a:r>
            <a:r>
              <a:rPr lang="zh-CN" altLang="en-US" sz="2000" dirty="0" smtClean="0"/>
              <a:t>基本数据类型的转换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2.4 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数据的输入和输出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2.5 </a:t>
            </a:r>
            <a:r>
              <a:rPr lang="zh-CN" altLang="en-US" sz="2000" dirty="0" smtClean="0"/>
              <a:t>数组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646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2.4 </a:t>
            </a:r>
            <a:r>
              <a:rPr lang="zh-CN" altLang="en-US" sz="3200" dirty="0" smtClean="0"/>
              <a:t>数据的输入和输出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由于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语言出现的比较早，那个时候还没有图形用户</a:t>
            </a:r>
            <a:r>
              <a:rPr lang="zh-CN" altLang="en-US" sz="2000" dirty="0"/>
              <a:t>界面（</a:t>
            </a:r>
            <a:r>
              <a:rPr lang="en-US" altLang="zh-CN" sz="2000" dirty="0"/>
              <a:t>Graphics User Interface</a:t>
            </a:r>
            <a:r>
              <a:rPr lang="zh-CN" altLang="en-US" sz="2000" dirty="0"/>
              <a:t>）的概念，</a:t>
            </a:r>
            <a:r>
              <a:rPr lang="zh-CN" altLang="en-US" sz="2000" dirty="0" smtClean="0"/>
              <a:t>因此，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语言提供了许多用来输入、输出数据的函数，例如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scanf</a:t>
            </a:r>
            <a:r>
              <a:rPr lang="zh-CN" altLang="en-US" sz="2000" dirty="0" smtClean="0"/>
              <a:t>等。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Java</a:t>
            </a:r>
            <a:r>
              <a:rPr lang="zh-CN" altLang="en-US" sz="2000" dirty="0" smtClean="0"/>
              <a:t>不象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，提供在命令行进行数据输入、输出的功能不多。关于输入、输出，我们将在第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章详细介绍，现在只需知道它的作用是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在命令行窗口输入、输出数据</a:t>
            </a:r>
            <a:r>
              <a:rPr lang="zh-CN" altLang="en-US" sz="2000" dirty="0" smtClean="0"/>
              <a:t>即可。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2.4 </a:t>
            </a:r>
            <a:r>
              <a:rPr lang="zh-CN" altLang="en-US" sz="3200" dirty="0" smtClean="0"/>
              <a:t>数据的输入和输出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1</a:t>
            </a:r>
            <a:r>
              <a:rPr lang="en-US" altLang="zh-CN" sz="2000" b="1" dirty="0"/>
              <a:t>.</a:t>
            </a:r>
            <a:r>
              <a:rPr lang="zh-CN" altLang="en-US" sz="2000" b="1" dirty="0" smtClean="0"/>
              <a:t>数据输出</a:t>
            </a:r>
          </a:p>
          <a:p>
            <a:r>
              <a:rPr lang="en-US" altLang="zh-CN" sz="2000" dirty="0" err="1" smtClean="0"/>
              <a:t>System.out.printf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System.out.printf</a:t>
            </a:r>
            <a:r>
              <a:rPr lang="zh-CN" altLang="en-US" sz="2000" dirty="0" smtClean="0"/>
              <a:t>的功能完全类似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语言中的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函数。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的一般格式：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格式控制部分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表达式</a:t>
            </a:r>
            <a:r>
              <a:rPr lang="en-US" altLang="zh-CN" sz="2000" dirty="0" smtClean="0"/>
              <a:t>1,</a:t>
            </a:r>
            <a:r>
              <a:rPr lang="zh-CN" altLang="en-US" sz="2000" dirty="0" smtClean="0"/>
              <a:t>表达式</a:t>
            </a:r>
            <a:r>
              <a:rPr lang="en-US" altLang="zh-CN" sz="2000" dirty="0" smtClean="0"/>
              <a:t>2,…</a:t>
            </a:r>
            <a:r>
              <a:rPr lang="zh-CN" altLang="en-US" sz="2000" dirty="0" smtClean="0"/>
              <a:t>表达式</a:t>
            </a:r>
            <a:r>
              <a:rPr lang="en-US" altLang="zh-CN" sz="2000" dirty="0" smtClean="0"/>
              <a:t>n);</a:t>
            </a:r>
          </a:p>
          <a:p>
            <a:pPr lvl="1"/>
            <a:r>
              <a:rPr lang="en-US" altLang="zh-CN" sz="2000" dirty="0" smtClean="0"/>
              <a:t>%d: </a:t>
            </a:r>
            <a:r>
              <a:rPr lang="zh-CN" altLang="en-US" sz="2000" dirty="0" smtClean="0"/>
              <a:t>输出</a:t>
            </a:r>
            <a:r>
              <a:rPr lang="zh-CN" altLang="en-US" sz="2000" dirty="0" smtClean="0">
                <a:solidFill>
                  <a:srgbClr val="FF0000"/>
                </a:solidFill>
              </a:rPr>
              <a:t>整型</a:t>
            </a:r>
            <a:r>
              <a:rPr lang="zh-CN" altLang="en-US" sz="2000" dirty="0" smtClean="0"/>
              <a:t>类型数据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%c: </a:t>
            </a:r>
            <a:r>
              <a:rPr lang="zh-CN" altLang="en-US" sz="2000" dirty="0" smtClean="0"/>
              <a:t>输出</a:t>
            </a:r>
            <a:r>
              <a:rPr lang="zh-CN" altLang="en-US" sz="2000" dirty="0" smtClean="0">
                <a:solidFill>
                  <a:srgbClr val="FF0000"/>
                </a:solidFill>
              </a:rPr>
              <a:t>字符</a:t>
            </a:r>
            <a:r>
              <a:rPr lang="zh-CN" altLang="en-US" sz="2000" dirty="0" smtClean="0"/>
              <a:t>类型数据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%f: </a:t>
            </a:r>
            <a:r>
              <a:rPr lang="zh-CN" altLang="en-US" sz="2000" dirty="0" smtClean="0"/>
              <a:t>输出</a:t>
            </a:r>
            <a:r>
              <a:rPr lang="zh-CN" altLang="en-US" sz="2000" dirty="0" smtClean="0">
                <a:solidFill>
                  <a:srgbClr val="FF0000"/>
                </a:solidFill>
              </a:rPr>
              <a:t>浮点</a:t>
            </a:r>
            <a:r>
              <a:rPr lang="zh-CN" altLang="en-US" sz="2000" dirty="0" smtClean="0"/>
              <a:t>类型数据，</a:t>
            </a:r>
            <a:r>
              <a:rPr lang="zh-CN" altLang="en-US" sz="2000" dirty="0" smtClean="0">
                <a:solidFill>
                  <a:srgbClr val="FF0000"/>
                </a:solidFill>
              </a:rPr>
              <a:t>小数部分最多保留</a:t>
            </a:r>
            <a:r>
              <a:rPr lang="en-US" altLang="zh-CN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%s: </a:t>
            </a:r>
            <a:r>
              <a:rPr lang="zh-CN" altLang="en-US" sz="2000" dirty="0" smtClean="0"/>
              <a:t>输出</a:t>
            </a:r>
            <a:r>
              <a:rPr lang="zh-CN" altLang="en-US" sz="2000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%</a:t>
            </a:r>
            <a:r>
              <a:rPr lang="en-US" altLang="zh-CN" sz="2000" dirty="0" smtClean="0">
                <a:solidFill>
                  <a:srgbClr val="FF0000"/>
                </a:solidFill>
              </a:rPr>
              <a:t>m</a:t>
            </a:r>
            <a:r>
              <a:rPr lang="en-US" altLang="zh-CN" sz="2000" dirty="0" smtClean="0">
                <a:solidFill>
                  <a:srgbClr val="0000FF"/>
                </a:solidFill>
              </a:rPr>
              <a:t>d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输出的</a:t>
            </a:r>
            <a:r>
              <a:rPr lang="zh-CN" altLang="en-US" sz="2000" dirty="0" smtClean="0">
                <a:solidFill>
                  <a:srgbClr val="0000FF"/>
                </a:solidFill>
              </a:rPr>
              <a:t>整型</a:t>
            </a:r>
            <a:r>
              <a:rPr lang="zh-CN" altLang="en-US" sz="2000" dirty="0" smtClean="0"/>
              <a:t>类型数据占</a:t>
            </a:r>
            <a:r>
              <a:rPr lang="en-US" altLang="zh-CN" sz="2000" dirty="0" smtClean="0">
                <a:solidFill>
                  <a:srgbClr val="FF0000"/>
                </a:solidFill>
              </a:rPr>
              <a:t>m</a:t>
            </a:r>
            <a:r>
              <a:rPr lang="zh-CN" altLang="en-US" sz="2000" dirty="0" smtClean="0"/>
              <a:t>列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%</a:t>
            </a:r>
            <a:r>
              <a:rPr lang="en-US" altLang="zh-CN" sz="2000" dirty="0" smtClean="0">
                <a:solidFill>
                  <a:srgbClr val="FF0000"/>
                </a:solidFill>
              </a:rPr>
              <a:t>m</a:t>
            </a:r>
            <a:r>
              <a:rPr lang="en-US" altLang="zh-CN" sz="2000" dirty="0" smtClean="0"/>
              <a:t>.</a:t>
            </a:r>
            <a:r>
              <a:rPr lang="en-US" altLang="zh-CN" sz="2000" dirty="0" smtClean="0">
                <a:solidFill>
                  <a:srgbClr val="7030A0"/>
                </a:solidFill>
              </a:rPr>
              <a:t>n</a:t>
            </a:r>
            <a:r>
              <a:rPr lang="en-US" altLang="zh-CN" sz="2000" dirty="0" smtClean="0">
                <a:solidFill>
                  <a:srgbClr val="0000FF"/>
                </a:solidFill>
              </a:rPr>
              <a:t>f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输出的</a:t>
            </a:r>
            <a:r>
              <a:rPr lang="en-US" altLang="zh-CN" sz="2000" dirty="0" smtClean="0">
                <a:solidFill>
                  <a:srgbClr val="0000FF"/>
                </a:solidFill>
              </a:rPr>
              <a:t>float</a:t>
            </a:r>
            <a:r>
              <a:rPr lang="zh-CN" altLang="en-US" sz="2000" dirty="0" smtClean="0"/>
              <a:t>数据占</a:t>
            </a:r>
            <a:r>
              <a:rPr lang="en-US" altLang="zh-CN" sz="2000" dirty="0" smtClean="0">
                <a:solidFill>
                  <a:srgbClr val="FF0000"/>
                </a:solidFill>
              </a:rPr>
              <a:t>m</a:t>
            </a:r>
            <a:r>
              <a:rPr lang="zh-CN" altLang="en-US" sz="2000" dirty="0" smtClean="0"/>
              <a:t>列，小数点保留</a:t>
            </a:r>
            <a:r>
              <a:rPr lang="en-US" altLang="zh-CN" sz="2000" dirty="0" smtClean="0">
                <a:solidFill>
                  <a:srgbClr val="7030A0"/>
                </a:solidFill>
              </a:rPr>
              <a:t>n</a:t>
            </a:r>
            <a:r>
              <a:rPr lang="zh-CN" altLang="en-US" sz="2000" dirty="0" smtClean="0"/>
              <a:t>位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2.4 </a:t>
            </a:r>
            <a:r>
              <a:rPr lang="zh-CN" altLang="en-US" sz="3200" dirty="0" smtClean="0"/>
              <a:t>数据的输入和输出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例子</a:t>
            </a:r>
            <a:r>
              <a:rPr lang="en-US" altLang="zh-CN" sz="2000" b="1" dirty="0" smtClean="0"/>
              <a:t>】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1043608" y="2060848"/>
            <a:ext cx="6912768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Example2_3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f=123.456789f;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d=123456.12345678;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x=5678;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c\n%10.3f\n%f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,%</a:t>
            </a:r>
            <a:r>
              <a:rPr lang="en-US" altLang="zh-CN" sz="1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12d\</a:t>
            </a:r>
            <a:r>
              <a:rPr lang="en-US" altLang="zh-CN" sz="1400" i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n%d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,c,f,d,x,x=x+2);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2060848"/>
            <a:ext cx="286774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78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2.4 </a:t>
            </a:r>
            <a:r>
              <a:rPr lang="zh-CN" altLang="en-US" sz="3200" dirty="0" smtClean="0"/>
              <a:t>数据的输入和输出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数据的输入</a:t>
            </a:r>
            <a:endParaRPr lang="en-US" altLang="zh-CN" sz="2000" b="1" dirty="0" smtClean="0"/>
          </a:p>
          <a:p>
            <a:r>
              <a:rPr lang="en-US" altLang="zh-CN" sz="2000" dirty="0" smtClean="0"/>
              <a:t>Scanner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SDK1.5</a:t>
            </a:r>
            <a:r>
              <a:rPr lang="zh-CN" altLang="en-US" sz="2000" dirty="0" smtClean="0"/>
              <a:t>新增的一个类，可以使用该类创建一个对象：</a:t>
            </a:r>
          </a:p>
          <a:p>
            <a:pPr lvl="1"/>
            <a:r>
              <a:rPr lang="en-US" altLang="zh-CN" sz="2000" dirty="0" smtClean="0"/>
              <a:t>Scanner reader=new Scanner(System.in);</a:t>
            </a:r>
          </a:p>
          <a:p>
            <a:r>
              <a:rPr lang="zh-CN" altLang="en-US" sz="2000" dirty="0" smtClean="0"/>
              <a:t>然后</a:t>
            </a:r>
            <a:r>
              <a:rPr lang="en-US" altLang="zh-CN" sz="2000" dirty="0" smtClean="0"/>
              <a:t>reader</a:t>
            </a:r>
            <a:r>
              <a:rPr lang="zh-CN" altLang="en-US" sz="2000" dirty="0" smtClean="0"/>
              <a:t>对象调用下列方法，读取用户在命令行输入的各种数据类型，</a:t>
            </a:r>
          </a:p>
          <a:p>
            <a:pPr lvl="1"/>
            <a:r>
              <a:rPr lang="en-US" altLang="zh-CN" sz="2000" dirty="0" err="1" smtClean="0"/>
              <a:t>nextByte</a:t>
            </a:r>
            <a:r>
              <a:rPr lang="en-US" altLang="zh-CN" sz="2000" dirty="0" smtClean="0"/>
              <a:t>(), </a:t>
            </a:r>
            <a:r>
              <a:rPr lang="en-US" altLang="zh-CN" sz="2000" dirty="0" err="1"/>
              <a:t>nextShort</a:t>
            </a:r>
            <a:r>
              <a:rPr lang="en-US" altLang="zh-CN" sz="2000" dirty="0" smtClean="0"/>
              <a:t>(), </a:t>
            </a:r>
            <a:r>
              <a:rPr lang="en-US" altLang="zh-CN" sz="2000" dirty="0" err="1"/>
              <a:t>nextInt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nextLong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nextFloat</a:t>
            </a:r>
            <a:r>
              <a:rPr lang="en-US" altLang="zh-CN" sz="2000" dirty="0"/>
              <a:t>(), </a:t>
            </a:r>
            <a:r>
              <a:rPr lang="en-US" altLang="zh-CN" sz="2000" dirty="0" err="1" smtClean="0"/>
              <a:t>nextDouble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nextLine</a:t>
            </a:r>
            <a:r>
              <a:rPr lang="en-US" altLang="zh-CN" sz="2000" dirty="0" smtClean="0"/>
              <a:t>()</a:t>
            </a:r>
            <a:endParaRPr lang="zh-CN" altLang="en-US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上述方法执行时都会</a:t>
            </a:r>
            <a:r>
              <a:rPr lang="zh-CN" altLang="en-US" sz="2000" b="1" dirty="0">
                <a:solidFill>
                  <a:srgbClr val="FF0000"/>
                </a:solidFill>
              </a:rPr>
              <a:t>堵塞</a:t>
            </a:r>
            <a:r>
              <a:rPr lang="zh-CN" altLang="en-US" sz="2000" dirty="0"/>
              <a:t>，等待你在命令行输入数据回车确认。</a:t>
            </a: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2.4 </a:t>
            </a:r>
            <a:r>
              <a:rPr lang="zh-CN" altLang="en-US" sz="3200" dirty="0" smtClean="0"/>
              <a:t>数据的输入和输出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例子</a:t>
            </a:r>
            <a:r>
              <a:rPr lang="en-US" altLang="zh-CN" sz="2000" b="1" dirty="0" smtClean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89856" y="1988840"/>
            <a:ext cx="5886400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m=0;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reader.hasNextDouble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m=m+1;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sum=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sum+x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个数的和为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%f\n"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m,sum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个数的平均值是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%f\n"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m,sum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/m);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1988840"/>
            <a:ext cx="1728192" cy="16218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4016" y="6093296"/>
            <a:ext cx="8748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用户在键盘依次输入若干个数字，每输入一个数字都需要按回车键确认，最后在键盘输入一个非数字字符结束整个的输入操作过程。程序将计算出这些数的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zh-CN" altLang="en-US" dirty="0"/>
              <a:t>及</a:t>
            </a:r>
            <a:r>
              <a:rPr lang="zh-CN" altLang="en-US" b="1" dirty="0">
                <a:solidFill>
                  <a:srgbClr val="FF0000"/>
                </a:solidFill>
              </a:rPr>
              <a:t>平均值</a:t>
            </a:r>
            <a:r>
              <a:rPr lang="zh-CN" altLang="en-US" dirty="0"/>
              <a:t>。 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572000" y="3429000"/>
            <a:ext cx="1152128" cy="7552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555776" y="1484784"/>
            <a:ext cx="1152128" cy="539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88504" y="1124744"/>
            <a:ext cx="7875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这是</a:t>
            </a:r>
            <a:r>
              <a:rPr lang="en-US" altLang="zh-CN" b="1" dirty="0" smtClean="0">
                <a:solidFill>
                  <a:srgbClr val="0000FF"/>
                </a:solidFill>
              </a:rPr>
              <a:t>wildcard import</a:t>
            </a:r>
            <a:r>
              <a:rPr lang="zh-CN" altLang="en-US" dirty="0" smtClean="0"/>
              <a:t>，也可以改为</a:t>
            </a:r>
            <a:r>
              <a:rPr lang="en-US" altLang="zh-CN" b="1" dirty="0" smtClean="0">
                <a:solidFill>
                  <a:srgbClr val="0000FF"/>
                </a:solidFill>
              </a:rPr>
              <a:t>specific import</a:t>
            </a:r>
            <a:r>
              <a:rPr lang="zh-CN" altLang="en-US" dirty="0" smtClean="0"/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import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java.util.Scanner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2.1 </a:t>
            </a:r>
            <a:r>
              <a:rPr lang="zh-CN" altLang="en-US" sz="2000" dirty="0" smtClean="0"/>
              <a:t>标识符和关键字</a:t>
            </a:r>
            <a:endParaRPr lang="en-US" altLang="zh-CN" sz="2000" dirty="0" smtClean="0"/>
          </a:p>
          <a:p>
            <a:r>
              <a:rPr lang="en-US" altLang="zh-CN" sz="2000" dirty="0" smtClean="0"/>
              <a:t>2.2 </a:t>
            </a:r>
            <a:r>
              <a:rPr lang="zh-CN" altLang="en-US" sz="2000" dirty="0" smtClean="0"/>
              <a:t>基本数据类型</a:t>
            </a:r>
            <a:endParaRPr lang="en-US" altLang="zh-CN" sz="2000" dirty="0" smtClean="0"/>
          </a:p>
          <a:p>
            <a:r>
              <a:rPr lang="en-US" altLang="zh-CN" sz="2000" dirty="0" smtClean="0"/>
              <a:t>2.3 </a:t>
            </a:r>
            <a:r>
              <a:rPr lang="zh-CN" altLang="en-US" sz="2000" dirty="0" smtClean="0"/>
              <a:t>基本数据类型的转换</a:t>
            </a:r>
            <a:endParaRPr lang="en-US" altLang="zh-CN" sz="2000" dirty="0" smtClean="0"/>
          </a:p>
          <a:p>
            <a:r>
              <a:rPr lang="en-US" altLang="zh-CN" sz="2000" dirty="0" smtClean="0"/>
              <a:t>2.4 </a:t>
            </a:r>
            <a:r>
              <a:rPr lang="zh-CN" altLang="en-US" sz="2000" dirty="0" smtClean="0"/>
              <a:t>数据的输入和输出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2.5 </a:t>
            </a:r>
            <a:r>
              <a:rPr lang="zh-CN" altLang="en-US" sz="2000" dirty="0" smtClean="0">
                <a:solidFill>
                  <a:srgbClr val="FF0000"/>
                </a:solidFill>
              </a:rPr>
              <a:t>数组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46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2.5 </a:t>
            </a:r>
            <a:r>
              <a:rPr lang="zh-CN" altLang="en-US" sz="3200" dirty="0" smtClean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数组（</a:t>
            </a:r>
            <a:r>
              <a:rPr lang="en-US" altLang="zh-CN" sz="2000" dirty="0" smtClean="0"/>
              <a:t>array</a:t>
            </a:r>
            <a:r>
              <a:rPr lang="zh-CN" altLang="en-US" sz="2000" dirty="0" smtClean="0"/>
              <a:t>）是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相同类型</a:t>
            </a:r>
            <a:r>
              <a:rPr lang="zh-CN" altLang="en-US" sz="2000" dirty="0" smtClean="0"/>
              <a:t>的数据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按顺序</a:t>
            </a:r>
            <a:r>
              <a:rPr lang="zh-CN" altLang="en-US" sz="2000" dirty="0" smtClean="0"/>
              <a:t>组成的一种复合数据类型。通过数组名加数组下标（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）来使用数组中的数据。</a:t>
            </a:r>
            <a:r>
              <a:rPr lang="zh-CN" altLang="en-US" sz="2000" dirty="0" smtClean="0">
                <a:solidFill>
                  <a:srgbClr val="FF0000"/>
                </a:solidFill>
              </a:rPr>
              <a:t>下标从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开始</a:t>
            </a:r>
            <a:r>
              <a:rPr lang="zh-CN" altLang="en-US" sz="2000" dirty="0" smtClean="0"/>
              <a:t>。</a:t>
            </a:r>
          </a:p>
          <a:p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4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4085289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2.5 </a:t>
            </a:r>
            <a:r>
              <a:rPr lang="zh-CN" altLang="en-US" sz="3200" dirty="0" smtClean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声明数组</a:t>
            </a:r>
          </a:p>
          <a:p>
            <a:r>
              <a:rPr lang="zh-CN" altLang="en-US" sz="2000" dirty="0" smtClean="0"/>
              <a:t>声明数组包括数组的</a:t>
            </a:r>
            <a:r>
              <a:rPr lang="zh-CN" altLang="en-US" sz="2000" dirty="0" smtClean="0">
                <a:solidFill>
                  <a:srgbClr val="FF0000"/>
                </a:solidFill>
              </a:rPr>
              <a:t>名字</a:t>
            </a:r>
            <a:r>
              <a:rPr lang="zh-CN" altLang="en-US" sz="2000" dirty="0" smtClean="0"/>
              <a:t>、数组包含的元素的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数据类型</a:t>
            </a:r>
            <a:r>
              <a:rPr lang="zh-CN" altLang="en-US" sz="2000" dirty="0" smtClean="0"/>
              <a:t>。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声明一维数组有下列两种格式：</a:t>
            </a:r>
          </a:p>
          <a:p>
            <a:pPr lvl="1"/>
            <a:r>
              <a:rPr lang="zh-CN" altLang="en-US" sz="2000" i="1" dirty="0" smtClean="0"/>
              <a:t>数组元素类型 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数组名字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[]</a:t>
            </a:r>
            <a:r>
              <a:rPr lang="en-US" altLang="zh-CN" sz="2000" i="1" dirty="0" smtClean="0"/>
              <a:t>;</a:t>
            </a:r>
            <a:endParaRPr lang="zh-CN" altLang="en-US" sz="2000" i="1" dirty="0" smtClean="0"/>
          </a:p>
          <a:p>
            <a:pPr lvl="1"/>
            <a:r>
              <a:rPr lang="zh-CN" altLang="en-US" sz="2000" b="1" i="1" dirty="0" smtClean="0"/>
              <a:t>数组元素类型 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[] </a:t>
            </a:r>
            <a:r>
              <a:rPr lang="zh-CN" altLang="en-US" sz="2000" b="1" i="1" dirty="0" smtClean="0">
                <a:solidFill>
                  <a:srgbClr val="0000FF"/>
                </a:solidFill>
              </a:rPr>
              <a:t>数组名字</a:t>
            </a:r>
            <a:r>
              <a:rPr lang="en-US" altLang="zh-CN" sz="2000" b="1" i="1" dirty="0" smtClean="0"/>
              <a:t>;</a:t>
            </a:r>
          </a:p>
          <a:p>
            <a:r>
              <a:rPr lang="zh-CN" altLang="en-US" sz="2000" dirty="0"/>
              <a:t>声明二维数组有下列两种格式：</a:t>
            </a:r>
          </a:p>
          <a:p>
            <a:pPr lvl="1"/>
            <a:r>
              <a:rPr lang="zh-CN" altLang="en-US" sz="2000" i="1" dirty="0"/>
              <a:t>数组元素</a:t>
            </a:r>
            <a:r>
              <a:rPr lang="zh-CN" altLang="en-US" sz="2000" i="1" dirty="0" smtClean="0"/>
              <a:t>类型 </a:t>
            </a:r>
            <a:r>
              <a:rPr lang="zh-CN" altLang="en-US" sz="2000" i="1" dirty="0" smtClean="0">
                <a:solidFill>
                  <a:srgbClr val="FF0000"/>
                </a:solidFill>
              </a:rPr>
              <a:t>数组名字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[][]</a:t>
            </a:r>
            <a:r>
              <a:rPr lang="en-US" altLang="zh-CN" sz="2000" i="1" dirty="0" smtClean="0"/>
              <a:t>;</a:t>
            </a:r>
            <a:endParaRPr lang="zh-CN" altLang="en-US" sz="2000" i="1" dirty="0"/>
          </a:p>
          <a:p>
            <a:pPr lvl="1"/>
            <a:r>
              <a:rPr lang="zh-CN" altLang="en-US" sz="2000" b="1" i="1" dirty="0"/>
              <a:t>数组元素</a:t>
            </a:r>
            <a:r>
              <a:rPr lang="zh-CN" altLang="en-US" sz="2000" b="1" i="1" dirty="0" smtClean="0"/>
              <a:t>类型 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[][] </a:t>
            </a:r>
            <a:r>
              <a:rPr lang="zh-CN" altLang="en-US" sz="2000" b="1" i="1" dirty="0" smtClean="0">
                <a:solidFill>
                  <a:srgbClr val="0000FF"/>
                </a:solidFill>
              </a:rPr>
              <a:t>数组名字</a:t>
            </a:r>
            <a:r>
              <a:rPr lang="en-US" altLang="zh-CN" sz="2000" b="1" i="1" dirty="0" smtClean="0"/>
              <a:t>;</a:t>
            </a:r>
            <a:endParaRPr lang="zh-CN" altLang="en-US" sz="2000" b="1" i="1" dirty="0"/>
          </a:p>
          <a:p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93305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推荐的方式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427984" y="3717032"/>
            <a:ext cx="1224136" cy="28803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427984" y="4221088"/>
            <a:ext cx="1224136" cy="50405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回顾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 smtClean="0">
                <a:solidFill>
                  <a:srgbClr val="FF0000"/>
                </a:solidFill>
              </a:rPr>
              <a:t>API </a:t>
            </a:r>
            <a:r>
              <a:rPr lang="en-US" altLang="zh-CN" sz="2000" dirty="0" smtClean="0"/>
              <a:t>and </a:t>
            </a:r>
            <a:r>
              <a:rPr lang="en-US" altLang="zh-CN" sz="2000" dirty="0" smtClean="0">
                <a:solidFill>
                  <a:srgbClr val="FF0000"/>
                </a:solidFill>
              </a:rPr>
              <a:t>Java Virtual Machine </a:t>
            </a:r>
            <a:r>
              <a:rPr lang="en-US" altLang="zh-CN" sz="2000" dirty="0" smtClean="0"/>
              <a:t>insulate (</a:t>
            </a:r>
            <a:r>
              <a:rPr lang="zh-CN" altLang="en-US" sz="2000" dirty="0" smtClean="0"/>
              <a:t>隔离</a:t>
            </a:r>
            <a:r>
              <a:rPr lang="en-US" altLang="zh-CN" sz="2000" dirty="0" smtClean="0"/>
              <a:t>) the program from the underlying hardware</a:t>
            </a: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As a platform-independent environment, the Java platform can be </a:t>
            </a:r>
            <a:r>
              <a:rPr lang="en-US" altLang="zh-CN" sz="2000" dirty="0" smtClean="0">
                <a:solidFill>
                  <a:srgbClr val="FF0000"/>
                </a:solidFill>
              </a:rPr>
              <a:t>a bit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slower</a:t>
            </a:r>
            <a:r>
              <a:rPr lang="en-US" altLang="zh-CN" sz="2000" dirty="0" smtClean="0">
                <a:solidFill>
                  <a:srgbClr val="FF0000"/>
                </a:solidFill>
              </a:rPr>
              <a:t> than native code</a:t>
            </a:r>
            <a:r>
              <a:rPr lang="en-US" altLang="zh-CN" sz="2000" dirty="0" smtClean="0"/>
              <a:t>. However, advances in compiler and virtual machine technologies are bringing performance close to that of native code without threatening portability.</a:t>
            </a:r>
          </a:p>
        </p:txBody>
      </p:sp>
      <p:sp>
        <p:nvSpPr>
          <p:cNvPr id="5" name="矩形 4"/>
          <p:cNvSpPr/>
          <p:nvPr/>
        </p:nvSpPr>
        <p:spPr>
          <a:xfrm>
            <a:off x="72008" y="6372036"/>
            <a:ext cx="694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http://docs.oracle.com/javase/tutorial/getStarted/intro/definition.html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8370" name="Picture 2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420888"/>
            <a:ext cx="3619675" cy="17281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91880" y="2873852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类库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2.5 </a:t>
            </a:r>
            <a:r>
              <a:rPr lang="zh-CN" altLang="en-US" sz="3200" dirty="0" smtClean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2</a:t>
            </a:r>
            <a:r>
              <a:rPr lang="en-US" altLang="zh-CN" sz="2000" b="1" dirty="0"/>
              <a:t>.</a:t>
            </a:r>
            <a:r>
              <a:rPr lang="zh-CN" altLang="en-US" sz="2000" b="1" dirty="0" smtClean="0"/>
              <a:t>创建数组</a:t>
            </a:r>
          </a:p>
          <a:p>
            <a:r>
              <a:rPr lang="zh-CN" altLang="en-US" sz="2000" dirty="0" smtClean="0"/>
              <a:t>声明数组仅仅是给出了数组名和元素（</a:t>
            </a:r>
            <a:r>
              <a:rPr lang="en-US" altLang="zh-CN" sz="2000" dirty="0" smtClean="0"/>
              <a:t>element</a:t>
            </a:r>
            <a:r>
              <a:rPr lang="zh-CN" altLang="en-US" sz="2000" dirty="0" smtClean="0"/>
              <a:t>）的数据类型，要想使用数组还必须为它</a:t>
            </a:r>
            <a:r>
              <a:rPr lang="zh-CN" altLang="en-US" sz="2000" dirty="0" smtClean="0">
                <a:solidFill>
                  <a:srgbClr val="FF0000"/>
                </a:solidFill>
              </a:rPr>
              <a:t>分配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内存</a:t>
            </a:r>
            <a:r>
              <a:rPr lang="zh-CN" altLang="en-US" sz="2000" dirty="0" smtClean="0">
                <a:solidFill>
                  <a:srgbClr val="FF0000"/>
                </a:solidFill>
              </a:rPr>
              <a:t>空间</a:t>
            </a:r>
            <a:r>
              <a:rPr lang="zh-CN" altLang="en-US" sz="2000" dirty="0" smtClean="0"/>
              <a:t>，即创建数组。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在为数组分配内存空间时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必须</a:t>
            </a:r>
            <a:r>
              <a:rPr lang="zh-CN" altLang="en-US" sz="2000" dirty="0" smtClean="0"/>
              <a:t>指明数组的长度。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4" name="矩形 3"/>
          <p:cNvSpPr/>
          <p:nvPr/>
        </p:nvSpPr>
        <p:spPr>
          <a:xfrm>
            <a:off x="1009700" y="2060848"/>
            <a:ext cx="5688632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arrayInt1 []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arrayInt2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pPr lvl="2"/>
            <a:endParaRPr lang="zh-CN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arrayInt3 [][]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[10][10];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[][] arrayInt4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[10][10];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例子</a:t>
            </a:r>
            <a:r>
              <a:rPr lang="en-US" altLang="zh-CN" sz="2000" b="1" dirty="0" smtClean="0"/>
              <a:t>】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57604" y="342900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推荐的方式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5076056" y="3284984"/>
            <a:ext cx="2109540" cy="21602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724128" y="3717032"/>
            <a:ext cx="1461468" cy="21602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447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2.5 </a:t>
            </a:r>
            <a:r>
              <a:rPr lang="zh-CN" altLang="en-US" sz="3200" dirty="0" smtClean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数组元素的使用</a:t>
            </a:r>
          </a:p>
          <a:p>
            <a:r>
              <a:rPr lang="zh-CN" altLang="en-US" sz="2000" dirty="0" smtClean="0"/>
              <a:t>一维数组通过</a:t>
            </a:r>
            <a:r>
              <a:rPr lang="zh-CN" altLang="en-US" sz="2000" dirty="0" smtClean="0">
                <a:solidFill>
                  <a:srgbClr val="FF0000"/>
                </a:solidFill>
              </a:rPr>
              <a:t>下标</a:t>
            </a:r>
            <a:r>
              <a:rPr lang="zh-CN" altLang="en-US" sz="2000" dirty="0" smtClean="0"/>
              <a:t>访问自己的元素。需要注意的是下标</a:t>
            </a:r>
            <a:r>
              <a:rPr lang="zh-CN" altLang="en-US" sz="2000" dirty="0" smtClean="0">
                <a:solidFill>
                  <a:srgbClr val="FF0000"/>
                </a:solidFill>
              </a:rPr>
              <a:t>从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开始</a:t>
            </a:r>
            <a:r>
              <a:rPr lang="zh-CN" altLang="en-US" sz="2000" dirty="0" smtClean="0"/>
              <a:t>，因此，数组若是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个元素，下标到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为止，如果你使用的下标超过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将会发生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异常（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exception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），即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ArrayIndexOutOfBoundsException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二维数组也通过</a:t>
            </a:r>
            <a:r>
              <a:rPr lang="zh-CN" altLang="en-US" sz="2000" dirty="0" smtClean="0">
                <a:solidFill>
                  <a:srgbClr val="FF0000"/>
                </a:solidFill>
              </a:rPr>
              <a:t>下标</a:t>
            </a:r>
            <a:r>
              <a:rPr lang="zh-CN" altLang="en-US" sz="2000" dirty="0" smtClean="0"/>
              <a:t>访问自己的元素。下标也是</a:t>
            </a:r>
            <a:r>
              <a:rPr lang="zh-CN" altLang="en-US" sz="2000" dirty="0" smtClean="0">
                <a:solidFill>
                  <a:srgbClr val="FF0000"/>
                </a:solidFill>
              </a:rPr>
              <a:t>从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开始</a:t>
            </a:r>
            <a:r>
              <a:rPr lang="zh-CN" altLang="en-US" sz="2000" dirty="0" smtClean="0"/>
              <a:t>。</a:t>
            </a:r>
          </a:p>
          <a:p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2.5 </a:t>
            </a:r>
            <a:r>
              <a:rPr lang="zh-CN" altLang="en-US" sz="3200" dirty="0" smtClean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4.</a:t>
            </a:r>
            <a:r>
              <a:rPr lang="zh-CN" altLang="en-US" sz="2000" b="1" dirty="0" smtClean="0"/>
              <a:t>数组的初始化</a:t>
            </a:r>
          </a:p>
          <a:p>
            <a:r>
              <a:rPr lang="zh-CN" altLang="en-US" sz="2000" dirty="0" smtClean="0"/>
              <a:t>创建数组后，系统会给每个数组元素一个默认的值，如，</a:t>
            </a:r>
            <a:r>
              <a:rPr lang="en-US" altLang="zh-CN" sz="2000" dirty="0" smtClean="0"/>
              <a:t>float</a:t>
            </a:r>
            <a:r>
              <a:rPr lang="zh-CN" altLang="en-US" sz="2000" dirty="0" smtClean="0"/>
              <a:t>型是</a:t>
            </a:r>
            <a:r>
              <a:rPr lang="en-US" altLang="zh-CN" sz="2000" dirty="0" smtClean="0"/>
              <a:t>0.0</a:t>
            </a:r>
            <a:r>
              <a:rPr lang="zh-CN" altLang="en-US" sz="2000" dirty="0" smtClean="0"/>
              <a:t>。在声明数组的时候给数组中的元素一个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初始值</a:t>
            </a:r>
            <a:r>
              <a:rPr lang="zh-CN" altLang="en-US" sz="2000" dirty="0" smtClean="0"/>
              <a:t>是</a:t>
            </a:r>
            <a:r>
              <a:rPr lang="zh-CN" altLang="en-US" sz="2000" dirty="0" smtClean="0">
                <a:solidFill>
                  <a:srgbClr val="0000FF"/>
                </a:solidFill>
              </a:rPr>
              <a:t>好的编程习惯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例子</a:t>
            </a:r>
            <a:r>
              <a:rPr lang="en-US" altLang="zh-CN" sz="2000" b="1" dirty="0" smtClean="0"/>
              <a:t>】</a:t>
            </a:r>
            <a:endParaRPr lang="zh-CN" altLang="en-US" sz="2000" b="1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</p:txBody>
      </p:sp>
      <p:sp>
        <p:nvSpPr>
          <p:cNvPr id="5" name="矩形 4"/>
          <p:cNvSpPr/>
          <p:nvPr/>
        </p:nvSpPr>
        <p:spPr>
          <a:xfrm>
            <a:off x="899592" y="3127608"/>
            <a:ext cx="6759624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{21.3f, 23.89f, 2.0f, 23f, 778.98f};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[3]);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[4]);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4318" y="4593480"/>
            <a:ext cx="872482" cy="1177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2.5 </a:t>
            </a:r>
            <a:r>
              <a:rPr lang="zh-CN" altLang="en-US" sz="3200" dirty="0" smtClean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数组属于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引用型变量</a:t>
            </a:r>
            <a:r>
              <a:rPr lang="zh-CN" altLang="en-US" sz="2000" dirty="0" smtClean="0"/>
              <a:t>，因此两个相同类型的数组如果具有相同的引用，它们就有完全相同的元素。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01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2.5 </a:t>
            </a:r>
            <a:r>
              <a:rPr lang="zh-CN" altLang="en-US" sz="3200" dirty="0" smtClean="0"/>
              <a:t>数组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971600" y="2060848"/>
            <a:ext cx="7632848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Example2_5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a={1,2,3};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b={10,11};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+a);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+b);</a:t>
            </a:r>
          </a:p>
          <a:p>
            <a:pPr lvl="2"/>
            <a:r>
              <a:rPr lang="de-DE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de-DE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"b[0]=%-3db[1]=%-3d\n"</a:t>
            </a:r>
            <a:r>
              <a:rPr lang="de-DE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,b[0],b[1]);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b=a;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+a);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+b);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b[1]=888;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b[2]=999;  </a:t>
            </a:r>
          </a:p>
          <a:p>
            <a:pPr lvl="2"/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"a[0]=%-5da[1]=%-5da[2]=%-5d\n"</a:t>
            </a:r>
            <a:r>
              <a:rPr lang="pt-BR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,a[0],a[1],a[2]);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"b[0]=%-5db[1]=%-5db[2]=%-5d\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,b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[0],b[1],b[2]);</a:t>
            </a:r>
          </a:p>
          <a:p>
            <a:pPr lvl="1"/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例子</a:t>
            </a:r>
            <a:r>
              <a:rPr lang="en-US" altLang="zh-CN" sz="2000" b="1" dirty="0" smtClean="0"/>
              <a:t>】</a:t>
            </a:r>
            <a:endParaRPr lang="zh-CN" alt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2325" y="1417638"/>
            <a:ext cx="2772123" cy="14830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08328" y="3457048"/>
            <a:ext cx="1080120" cy="6832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3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2.5 </a:t>
            </a:r>
            <a:r>
              <a:rPr lang="zh-CN" altLang="en-US" sz="3200" dirty="0" smtClean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补充：</a:t>
            </a:r>
            <a:r>
              <a:rPr lang="en-US" altLang="zh-CN" sz="2000" dirty="0" err="1" smtClean="0"/>
              <a:t>arraycopy</a:t>
            </a:r>
            <a:r>
              <a:rPr lang="zh-CN" altLang="en-US" sz="2000" dirty="0" smtClean="0"/>
              <a:t>方法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99592" y="2204864"/>
            <a:ext cx="7488832" cy="341632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ArrayCopyDemo</a:t>
            </a:r>
            <a:endParaRPr lang="en-US" altLang="zh-CN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lvl="2"/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 char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copyFrom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= { </a:t>
            </a:r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'c'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'f'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'f'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lvl="2"/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	'e'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altLang="zh-CN" b="1" dirty="0" err="1" smtClean="0">
                <a:solidFill>
                  <a:srgbClr val="2A00FF"/>
                </a:solidFill>
                <a:latin typeface="Consolas"/>
              </a:rPr>
              <a:t>i</a:t>
            </a:r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'n'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't'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 smtClean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copyTo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[7];</a:t>
            </a:r>
          </a:p>
          <a:p>
            <a:endParaRPr lang="zh-CN" altLang="en-US" dirty="0" smtClean="0">
              <a:latin typeface="Consolas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/>
              </a:rPr>
              <a:t>arraycopy</a:t>
            </a:r>
            <a:r>
              <a:rPr lang="en-US" altLang="zh-CN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/>
              </a:rPr>
              <a:t>copyFrom</a:t>
            </a:r>
            <a:r>
              <a:rPr lang="en-US" altLang="zh-CN" i="1" dirty="0" smtClean="0">
                <a:solidFill>
                  <a:srgbClr val="000000"/>
                </a:solidFill>
                <a:latin typeface="Consolas"/>
              </a:rPr>
              <a:t>, 2, 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/>
              </a:rPr>
              <a:t>copyTo</a:t>
            </a:r>
            <a:r>
              <a:rPr lang="en-US" altLang="zh-CN" i="1" dirty="0" smtClean="0">
                <a:solidFill>
                  <a:srgbClr val="000000"/>
                </a:solidFill>
                <a:latin typeface="Consolas"/>
              </a:rPr>
              <a:t>, 0, 7);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i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i="1" dirty="0" smtClean="0">
                <a:solidFill>
                  <a:srgbClr val="000000"/>
                </a:solidFill>
                <a:latin typeface="Consolas"/>
              </a:rPr>
              <a:t> String(</a:t>
            </a:r>
            <a:r>
              <a:rPr lang="en-US" altLang="zh-CN" b="1" i="1" dirty="0" err="1" smtClean="0">
                <a:solidFill>
                  <a:srgbClr val="000000"/>
                </a:solidFill>
                <a:latin typeface="Consolas"/>
              </a:rPr>
              <a:t>copyTo</a:t>
            </a:r>
            <a:r>
              <a:rPr lang="en-US" altLang="zh-CN" b="1" i="1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4308" y="5733256"/>
            <a:ext cx="10441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24719" y="6300301"/>
            <a:ext cx="8119689" cy="369332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public static void </a:t>
            </a:r>
            <a:r>
              <a:rPr lang="en-US" altLang="zh-CN" dirty="0" err="1"/>
              <a:t>arraycopy</a:t>
            </a:r>
            <a:r>
              <a:rPr lang="en-US" altLang="zh-CN" dirty="0"/>
              <a:t>(Object 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srcPos</a:t>
            </a:r>
            <a:r>
              <a:rPr lang="en-US" altLang="zh-CN" dirty="0"/>
              <a:t>, Object 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destPos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length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2.5 </a:t>
            </a:r>
            <a:r>
              <a:rPr lang="zh-CN" altLang="en-US" sz="3200" dirty="0" smtClean="0"/>
              <a:t>数组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补充：</a:t>
            </a:r>
            <a:r>
              <a:rPr lang="en-US" altLang="zh-CN" sz="2000" dirty="0" err="1" smtClean="0"/>
              <a:t>java.util.Arrays</a:t>
            </a:r>
            <a:r>
              <a:rPr lang="en-US" altLang="zh-CN" sz="2000" dirty="0" smtClean="0"/>
              <a:t> class</a:t>
            </a:r>
            <a:r>
              <a:rPr lang="zh-CN" altLang="en-US" sz="2000" dirty="0" smtClean="0"/>
              <a:t>类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>
                <a:hlinkClick r:id="rId2"/>
              </a:rPr>
              <a:t>http://docs.oracle.com/javase/8/docs/api/java/util/Arrays.html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小节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2.1 </a:t>
            </a:r>
            <a:r>
              <a:rPr lang="zh-CN" altLang="en-US" sz="2000" dirty="0" smtClean="0"/>
              <a:t>标识符和关键字</a:t>
            </a:r>
            <a:endParaRPr lang="en-US" altLang="zh-CN" sz="2000" dirty="0" smtClean="0"/>
          </a:p>
          <a:p>
            <a:r>
              <a:rPr lang="en-US" altLang="zh-CN" sz="2000" dirty="0" smtClean="0"/>
              <a:t>2.2 </a:t>
            </a:r>
            <a:r>
              <a:rPr lang="zh-CN" altLang="en-US" sz="2000" dirty="0" smtClean="0"/>
              <a:t>基本数据类型</a:t>
            </a:r>
            <a:endParaRPr lang="en-US" altLang="zh-CN" sz="2000" dirty="0" smtClean="0"/>
          </a:p>
          <a:p>
            <a:r>
              <a:rPr lang="en-US" altLang="zh-CN" sz="2000" dirty="0" smtClean="0"/>
              <a:t>2.3 </a:t>
            </a:r>
            <a:r>
              <a:rPr lang="zh-CN" altLang="en-US" sz="2000" dirty="0" smtClean="0"/>
              <a:t>基本数据类型的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转换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en-US" altLang="zh-CN" sz="2000" dirty="0" smtClean="0"/>
              <a:t>2.4 </a:t>
            </a:r>
            <a:r>
              <a:rPr lang="zh-CN" altLang="en-US" sz="2000" dirty="0" smtClean="0"/>
              <a:t>数据的输入和输出</a:t>
            </a:r>
            <a:endParaRPr lang="en-US" altLang="zh-CN" sz="2000" dirty="0" smtClean="0"/>
          </a:p>
          <a:p>
            <a:r>
              <a:rPr lang="en-US" altLang="zh-CN" sz="2000" dirty="0" smtClean="0"/>
              <a:t>2.5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数组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000" dirty="0" smtClean="0"/>
              <a:t>补充：</a:t>
            </a:r>
            <a:r>
              <a:rPr lang="en-US" altLang="zh-CN" sz="2000" dirty="0">
                <a:hlinkClick r:id="rId2"/>
              </a:rPr>
              <a:t>http://docs.oracle.com/javase/tutorial</a:t>
            </a:r>
            <a:r>
              <a:rPr lang="en-US" altLang="zh-CN" sz="2000" dirty="0" smtClean="0">
                <a:hlinkClick r:id="rId2"/>
              </a:rPr>
              <a:t>/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500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2.1 </a:t>
            </a:r>
            <a:r>
              <a:rPr lang="zh-CN" altLang="en-US" sz="2000" dirty="0" smtClean="0">
                <a:solidFill>
                  <a:srgbClr val="FF0000"/>
                </a:solidFill>
              </a:rPr>
              <a:t>标识符和关键字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2.2 </a:t>
            </a:r>
            <a:r>
              <a:rPr lang="zh-CN" altLang="en-US" sz="2000" dirty="0" smtClean="0"/>
              <a:t>基本数据类型</a:t>
            </a:r>
            <a:endParaRPr lang="en-US" altLang="zh-CN" sz="2000" dirty="0" smtClean="0"/>
          </a:p>
          <a:p>
            <a:r>
              <a:rPr lang="en-US" altLang="zh-CN" sz="2000" dirty="0" smtClean="0"/>
              <a:t>2.3 </a:t>
            </a:r>
            <a:r>
              <a:rPr lang="zh-CN" altLang="en-US" sz="2000" dirty="0" smtClean="0"/>
              <a:t>基本数据类型的转换</a:t>
            </a:r>
            <a:endParaRPr lang="en-US" altLang="zh-CN" sz="2000" dirty="0" smtClean="0"/>
          </a:p>
          <a:p>
            <a:r>
              <a:rPr lang="en-US" altLang="zh-CN" sz="2000" dirty="0" smtClean="0"/>
              <a:t>2.4 </a:t>
            </a:r>
            <a:r>
              <a:rPr lang="zh-CN" altLang="en-US" sz="2000" dirty="0" smtClean="0"/>
              <a:t>数据的输入和输出</a:t>
            </a:r>
            <a:endParaRPr lang="en-US" altLang="zh-CN" sz="2000" dirty="0" smtClean="0"/>
          </a:p>
          <a:p>
            <a:r>
              <a:rPr lang="en-US" altLang="zh-CN" sz="2000" dirty="0" smtClean="0"/>
              <a:t>2.5 </a:t>
            </a:r>
            <a:r>
              <a:rPr lang="zh-CN" altLang="en-US" sz="2000" dirty="0" smtClean="0"/>
              <a:t>数组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646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2.1 </a:t>
            </a:r>
            <a:r>
              <a:rPr lang="zh-CN" altLang="en-US" sz="3200" dirty="0" smtClean="0"/>
              <a:t>标识符和关键字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标识符（</a:t>
            </a:r>
            <a:r>
              <a:rPr lang="en-US" altLang="zh-CN" sz="2000" b="1" dirty="0" smtClean="0"/>
              <a:t>identifiers</a:t>
            </a:r>
            <a:r>
              <a:rPr lang="zh-CN" altLang="en-US" sz="2000" b="1" dirty="0" smtClean="0"/>
              <a:t>）</a:t>
            </a:r>
          </a:p>
          <a:p>
            <a:r>
              <a:rPr lang="zh-CN" altLang="en-US" sz="2000" dirty="0" smtClean="0"/>
              <a:t>用来标识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r>
              <a:rPr lang="zh-CN" altLang="en-US" sz="2000" dirty="0" smtClean="0"/>
              <a:t>名、</a:t>
            </a:r>
            <a:r>
              <a:rPr lang="zh-CN" altLang="en-US" sz="2000" dirty="0" smtClean="0">
                <a:solidFill>
                  <a:srgbClr val="FF0000"/>
                </a:solidFill>
              </a:rPr>
              <a:t>变量</a:t>
            </a:r>
            <a:r>
              <a:rPr lang="zh-CN" altLang="en-US" sz="2000" dirty="0" smtClean="0"/>
              <a:t>名、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r>
              <a:rPr lang="zh-CN" altLang="en-US" sz="2000" dirty="0" smtClean="0"/>
              <a:t>名、</a:t>
            </a:r>
            <a:r>
              <a:rPr lang="zh-CN" altLang="en-US" sz="2000" dirty="0" smtClean="0">
                <a:solidFill>
                  <a:srgbClr val="FF0000"/>
                </a:solidFill>
              </a:rPr>
              <a:t>数组</a:t>
            </a:r>
            <a:r>
              <a:rPr lang="zh-CN" altLang="en-US" sz="2000" dirty="0" smtClean="0"/>
              <a:t>名、</a:t>
            </a:r>
            <a:r>
              <a:rPr lang="zh-CN" altLang="en-US" sz="2000" dirty="0" smtClean="0">
                <a:solidFill>
                  <a:srgbClr val="FF0000"/>
                </a:solidFill>
              </a:rPr>
              <a:t>文件</a:t>
            </a:r>
            <a:r>
              <a:rPr lang="zh-CN" altLang="en-US" sz="2000" dirty="0" smtClean="0"/>
              <a:t>名等的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有效字符序列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简单地说，标识符就是一个名字。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语言规定标识符由</a:t>
            </a:r>
            <a:r>
              <a:rPr lang="zh-CN" altLang="en-US" sz="2000" dirty="0" smtClean="0">
                <a:solidFill>
                  <a:srgbClr val="FF0000"/>
                </a:solidFill>
              </a:rPr>
              <a:t>字母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solidFill>
                  <a:srgbClr val="FF0000"/>
                </a:solidFill>
              </a:rPr>
              <a:t>下划线</a:t>
            </a:r>
            <a:r>
              <a:rPr lang="zh-CN" altLang="en-US" sz="2000" dirty="0" smtClean="0"/>
              <a:t>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美元符号</a:t>
            </a:r>
            <a:r>
              <a:rPr lang="zh-CN" altLang="en-US" sz="2000" dirty="0" smtClean="0"/>
              <a:t>和</a:t>
            </a:r>
            <a:r>
              <a:rPr lang="zh-CN" altLang="en-US" sz="2000" dirty="0" smtClean="0">
                <a:solidFill>
                  <a:srgbClr val="FF0000"/>
                </a:solidFill>
              </a:rPr>
              <a:t>数字</a:t>
            </a:r>
            <a:r>
              <a:rPr lang="zh-CN" altLang="en-US" sz="2000" dirty="0" smtClean="0"/>
              <a:t>组成，并且</a:t>
            </a:r>
            <a:r>
              <a:rPr lang="zh-CN" altLang="en-US" sz="2000" dirty="0" smtClean="0">
                <a:solidFill>
                  <a:srgbClr val="0000FF"/>
                </a:solidFill>
              </a:rPr>
              <a:t>第一个字符不能是数字</a:t>
            </a:r>
            <a:r>
              <a:rPr lang="zh-CN" altLang="en-US" sz="2000" dirty="0" smtClean="0"/>
              <a:t>。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长度不受限制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标识符中的</a:t>
            </a:r>
            <a:r>
              <a:rPr lang="zh-CN" altLang="en-US" sz="2000" dirty="0" smtClean="0">
                <a:solidFill>
                  <a:srgbClr val="0000FF"/>
                </a:solidFill>
              </a:rPr>
              <a:t>字母是区分大小写的</a:t>
            </a:r>
            <a:r>
              <a:rPr lang="zh-CN" altLang="en-US" sz="2000" dirty="0" smtClean="0"/>
              <a:t>，例如</a:t>
            </a:r>
            <a:r>
              <a:rPr lang="en-US" altLang="zh-CN" sz="2000" dirty="0" smtClean="0"/>
              <a:t>Beijing 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beijing</a:t>
            </a:r>
            <a:r>
              <a:rPr lang="zh-CN" altLang="en-US" sz="2000" dirty="0" smtClean="0"/>
              <a:t>是不同的标识符（即：</a:t>
            </a:r>
            <a:r>
              <a:rPr lang="en-US" altLang="zh-CN" sz="2000" dirty="0" smtClean="0"/>
              <a:t>case sensitive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r>
              <a:rPr lang="zh-CN" altLang="en-US" sz="2000" dirty="0" smtClean="0"/>
              <a:t>标识符不能是</a:t>
            </a:r>
            <a:r>
              <a:rPr lang="en-US" altLang="zh-CN" sz="2000" dirty="0" smtClean="0">
                <a:solidFill>
                  <a:srgbClr val="0000FF"/>
                </a:solidFill>
              </a:rPr>
              <a:t>true, false, null</a:t>
            </a:r>
            <a:r>
              <a:rPr lang="zh-CN" altLang="en-US" sz="2000" dirty="0" smtClean="0"/>
              <a:t>（尽管</a:t>
            </a:r>
            <a:r>
              <a:rPr lang="en-US" altLang="zh-CN" sz="2000" dirty="0" smtClean="0"/>
              <a:t>true, false, null</a:t>
            </a:r>
            <a:r>
              <a:rPr lang="zh-CN" altLang="en-US" sz="2000" dirty="0" smtClean="0"/>
              <a:t>不是关键字）。</a:t>
            </a:r>
            <a:endParaRPr lang="en-US" altLang="zh-CN" sz="2000" dirty="0" smtClean="0"/>
          </a:p>
          <a:p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2.1 </a:t>
            </a:r>
            <a:r>
              <a:rPr lang="zh-CN" altLang="en-US" sz="3200" dirty="0" smtClean="0"/>
              <a:t>标识符和关键字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关键字 </a:t>
            </a:r>
          </a:p>
          <a:p>
            <a:r>
              <a:rPr lang="en-US" altLang="zh-CN" sz="2000" dirty="0" smtClean="0"/>
              <a:t>Java</a:t>
            </a:r>
            <a:r>
              <a:rPr lang="zh-CN" altLang="en-US" sz="2000" dirty="0" smtClean="0"/>
              <a:t>语言中</a:t>
            </a:r>
            <a:r>
              <a:rPr lang="zh-CN" altLang="en-US" sz="2000" dirty="0" smtClean="0">
                <a:solidFill>
                  <a:srgbClr val="FF0000"/>
                </a:solidFill>
              </a:rPr>
              <a:t>已经被赋予特定意义</a:t>
            </a:r>
            <a:r>
              <a:rPr lang="zh-CN" altLang="en-US" sz="2000" dirty="0" smtClean="0"/>
              <a:t>的一些单词，它们在程序上有着不同的用途，</a:t>
            </a:r>
            <a:r>
              <a:rPr lang="zh-CN" altLang="en-US" sz="2000" dirty="0" smtClean="0">
                <a:solidFill>
                  <a:srgbClr val="0000FF"/>
                </a:solidFill>
              </a:rPr>
              <a:t>不可以把关键字作为名字来用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abstract, continue, for, new, switch, assert***, default, </a:t>
            </a:r>
            <a:r>
              <a:rPr lang="en-US" altLang="zh-CN" sz="2000" dirty="0" err="1">
                <a:solidFill>
                  <a:srgbClr val="FF0000"/>
                </a:solidFill>
              </a:rPr>
              <a:t>goto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, package, synchronized,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, do, if, private, this, break, double, implements, protected, throw, byte, else, import, public, throws, case,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****, </a:t>
            </a:r>
            <a:r>
              <a:rPr lang="en-US" altLang="zh-CN" sz="2000" dirty="0" err="1"/>
              <a:t>instanceof</a:t>
            </a:r>
            <a:r>
              <a:rPr lang="en-US" altLang="zh-CN" sz="2000" dirty="0"/>
              <a:t>, return, transient, catch, extends,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short, try, char, final, interface, static, void, class, finally, long, </a:t>
            </a:r>
            <a:r>
              <a:rPr lang="en-US" altLang="zh-CN" sz="2000" dirty="0" err="1"/>
              <a:t>strictfp</a:t>
            </a:r>
            <a:r>
              <a:rPr lang="en-US" altLang="zh-CN" sz="2000" dirty="0"/>
              <a:t>**, volatile,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, float, native, super, </a:t>
            </a:r>
            <a:r>
              <a:rPr lang="en-US" altLang="zh-CN" sz="2000" dirty="0" smtClean="0"/>
              <a:t>while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* not </a:t>
            </a:r>
            <a:r>
              <a:rPr lang="en-US" altLang="zh-CN" sz="2000" dirty="0">
                <a:solidFill>
                  <a:srgbClr val="FF0000"/>
                </a:solidFill>
              </a:rPr>
              <a:t>used</a:t>
            </a:r>
          </a:p>
          <a:p>
            <a:r>
              <a:rPr lang="en-US" altLang="zh-CN" sz="2000" dirty="0" smtClean="0"/>
              <a:t>** added </a:t>
            </a:r>
            <a:r>
              <a:rPr lang="en-US" altLang="zh-CN" sz="2000" dirty="0"/>
              <a:t>in 1.2</a:t>
            </a:r>
          </a:p>
          <a:p>
            <a:r>
              <a:rPr lang="en-US" altLang="zh-CN" sz="2000" dirty="0" smtClean="0"/>
              <a:t>*** added </a:t>
            </a:r>
            <a:r>
              <a:rPr lang="en-US" altLang="zh-CN" sz="2000" dirty="0"/>
              <a:t>in 1.4</a:t>
            </a:r>
          </a:p>
          <a:p>
            <a:r>
              <a:rPr lang="en-US" altLang="zh-CN" sz="2000" dirty="0" smtClean="0"/>
              <a:t>**** added </a:t>
            </a:r>
            <a:r>
              <a:rPr lang="en-US" altLang="zh-CN" sz="2000" dirty="0"/>
              <a:t>in </a:t>
            </a:r>
            <a:r>
              <a:rPr lang="en-US" altLang="zh-CN" sz="2000" dirty="0" smtClean="0"/>
              <a:t>5.0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35496" y="6308725"/>
            <a:ext cx="6624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2"/>
              </a:rPr>
              <a:t>http://docs.oracle.com/javase/tutorial/java/nutsandbolts/_</a:t>
            </a:r>
            <a:r>
              <a:rPr lang="en-US" altLang="zh-CN" sz="1600" dirty="0" smtClean="0">
                <a:hlinkClick r:id="rId2"/>
              </a:rPr>
              <a:t>keywords.html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0037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2.1 </a:t>
            </a:r>
            <a:r>
              <a:rPr lang="zh-CN" altLang="en-US" sz="2000" dirty="0" smtClean="0"/>
              <a:t>标识符和关键字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2.2 </a:t>
            </a:r>
            <a:r>
              <a:rPr lang="zh-CN" altLang="en-US" sz="2000" dirty="0" smtClean="0">
                <a:solidFill>
                  <a:srgbClr val="FF0000"/>
                </a:solidFill>
              </a:rPr>
              <a:t>基本数据类型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2.3 </a:t>
            </a:r>
            <a:r>
              <a:rPr lang="zh-CN" altLang="en-US" sz="2000" dirty="0" smtClean="0"/>
              <a:t>基本数据类型的转换</a:t>
            </a:r>
            <a:endParaRPr lang="en-US" altLang="zh-CN" sz="2000" dirty="0" smtClean="0"/>
          </a:p>
          <a:p>
            <a:r>
              <a:rPr lang="en-US" altLang="zh-CN" sz="2000" dirty="0" smtClean="0"/>
              <a:t>2.4 </a:t>
            </a:r>
            <a:r>
              <a:rPr lang="zh-CN" altLang="en-US" sz="2000" dirty="0" smtClean="0"/>
              <a:t>数据的输入和输出</a:t>
            </a:r>
            <a:endParaRPr lang="en-US" altLang="zh-CN" sz="2000" dirty="0" smtClean="0"/>
          </a:p>
          <a:p>
            <a:r>
              <a:rPr lang="en-US" altLang="zh-CN" sz="2000" dirty="0" smtClean="0"/>
              <a:t>2.5 </a:t>
            </a:r>
            <a:r>
              <a:rPr lang="zh-CN" altLang="en-US" sz="2000" dirty="0" smtClean="0"/>
              <a:t>数组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646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2.2 </a:t>
            </a:r>
            <a:r>
              <a:rPr lang="zh-CN" altLang="en-US" sz="3200" dirty="0" smtClean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 smtClean="0"/>
              <a:t>基本数据类型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primitive </a:t>
            </a:r>
            <a:r>
              <a:rPr lang="en-US" altLang="zh-CN" sz="2000" b="1" dirty="0" smtClean="0"/>
              <a:t>data types or fundamental types</a:t>
            </a:r>
            <a:r>
              <a:rPr lang="zh-CN" altLang="en-US" sz="2000" b="1" dirty="0" smtClean="0"/>
              <a:t>）</a:t>
            </a:r>
            <a:r>
              <a:rPr lang="zh-CN" altLang="en-US" sz="2000" dirty="0" smtClean="0"/>
              <a:t>也称作</a:t>
            </a:r>
            <a:r>
              <a:rPr lang="zh-CN" altLang="en-US" sz="2000" dirty="0" smtClean="0">
                <a:solidFill>
                  <a:srgbClr val="FF0000"/>
                </a:solidFill>
              </a:rPr>
              <a:t>简单数据类型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章将介绍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基本数据的类封装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完全可以通过对象来处理基本数据类型，这就是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声称它的所有数据都是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对象</a:t>
            </a:r>
            <a:r>
              <a:rPr lang="zh-CN" altLang="en-US" sz="2000" dirty="0" smtClean="0"/>
              <a:t>的原因。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2976</Words>
  <Application>Microsoft Office PowerPoint</Application>
  <PresentationFormat>全屏显示(4:3)</PresentationFormat>
  <Paragraphs>437</Paragraphs>
  <Slides>48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Theme</vt:lpstr>
      <vt:lpstr>JAVA 程序设计</vt:lpstr>
      <vt:lpstr>回顾</vt:lpstr>
      <vt:lpstr>回顾</vt:lpstr>
      <vt:lpstr>回顾</vt:lpstr>
      <vt:lpstr>Outline</vt:lpstr>
      <vt:lpstr>2.1 标识符和关键字</vt:lpstr>
      <vt:lpstr>2.1 标识符和关键字</vt:lpstr>
      <vt:lpstr>Outline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Outline</vt:lpstr>
      <vt:lpstr>2.3 基本数据类型的转换（casting）</vt:lpstr>
      <vt:lpstr>2.3 基本数据类型的转换</vt:lpstr>
      <vt:lpstr>2.3 基本数据类型的转换</vt:lpstr>
      <vt:lpstr>2.3 基本数据类型的转换</vt:lpstr>
      <vt:lpstr>Outline</vt:lpstr>
      <vt:lpstr>2.4 数据的输入和输出</vt:lpstr>
      <vt:lpstr>2.4 数据的输入和输出</vt:lpstr>
      <vt:lpstr>2.4 数据的输入和输出</vt:lpstr>
      <vt:lpstr>2.4 数据的输入和输出</vt:lpstr>
      <vt:lpstr>2.4 数据的输入和输出</vt:lpstr>
      <vt:lpstr>Outline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小节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panweike</cp:lastModifiedBy>
  <cp:revision>834</cp:revision>
  <dcterms:created xsi:type="dcterms:W3CDTF">2006-08-16T00:00:00Z</dcterms:created>
  <dcterms:modified xsi:type="dcterms:W3CDTF">2018-09-10T03:44:42Z</dcterms:modified>
</cp:coreProperties>
</file>