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71" r:id="rId4"/>
    <p:sldId id="323" r:id="rId5"/>
    <p:sldId id="275" r:id="rId6"/>
    <p:sldId id="274" r:id="rId7"/>
    <p:sldId id="324" r:id="rId8"/>
    <p:sldId id="258" r:id="rId9"/>
    <p:sldId id="276" r:id="rId10"/>
    <p:sldId id="325" r:id="rId11"/>
    <p:sldId id="278" r:id="rId12"/>
    <p:sldId id="326" r:id="rId13"/>
    <p:sldId id="259" r:id="rId14"/>
    <p:sldId id="279" r:id="rId15"/>
    <p:sldId id="327" r:id="rId16"/>
    <p:sldId id="281" r:id="rId17"/>
    <p:sldId id="328" r:id="rId18"/>
    <p:sldId id="260" r:id="rId19"/>
    <p:sldId id="282" r:id="rId20"/>
    <p:sldId id="336" r:id="rId21"/>
    <p:sldId id="261" r:id="rId22"/>
    <p:sldId id="283" r:id="rId23"/>
    <p:sldId id="329" r:id="rId24"/>
    <p:sldId id="285" r:id="rId25"/>
    <p:sldId id="287" r:id="rId26"/>
    <p:sldId id="330" r:id="rId27"/>
    <p:sldId id="290" r:id="rId28"/>
    <p:sldId id="262" r:id="rId29"/>
    <p:sldId id="291" r:id="rId30"/>
    <p:sldId id="331" r:id="rId31"/>
    <p:sldId id="332" r:id="rId32"/>
    <p:sldId id="292" r:id="rId33"/>
    <p:sldId id="293" r:id="rId34"/>
    <p:sldId id="333" r:id="rId35"/>
    <p:sldId id="263" r:id="rId36"/>
    <p:sldId id="294" r:id="rId37"/>
    <p:sldId id="264" r:id="rId38"/>
    <p:sldId id="295" r:id="rId39"/>
    <p:sldId id="265" r:id="rId40"/>
    <p:sldId id="296" r:id="rId41"/>
    <p:sldId id="266" r:id="rId42"/>
    <p:sldId id="297" r:id="rId43"/>
    <p:sldId id="267" r:id="rId44"/>
    <p:sldId id="299" r:id="rId45"/>
    <p:sldId id="301" r:id="rId46"/>
    <p:sldId id="304" r:id="rId47"/>
    <p:sldId id="305" r:id="rId48"/>
    <p:sldId id="306" r:id="rId49"/>
    <p:sldId id="308" r:id="rId50"/>
    <p:sldId id="268" r:id="rId51"/>
    <p:sldId id="309" r:id="rId52"/>
    <p:sldId id="312" r:id="rId53"/>
    <p:sldId id="313" r:id="rId54"/>
    <p:sldId id="314" r:id="rId55"/>
    <p:sldId id="315" r:id="rId56"/>
    <p:sldId id="270" r:id="rId57"/>
    <p:sldId id="316" r:id="rId58"/>
    <p:sldId id="319" r:id="rId59"/>
    <p:sldId id="320" r:id="rId60"/>
    <p:sldId id="322" r:id="rId61"/>
    <p:sldId id="334" r:id="rId62"/>
    <p:sldId id="33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>
        <p:scale>
          <a:sx n="75" d="100"/>
          <a:sy n="75" d="100"/>
        </p:scale>
        <p:origin x="-131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2017/9/13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operator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 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 smtClean="0">
                <a:ea typeface="仿宋" panose="02010609060101010101" pitchFamily="49" charset="-122"/>
              </a:rPr>
              <a:t>Java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mtClean="0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料！</a:t>
            </a:r>
            <a:endParaRPr lang="zh-CN" altLang="en-US" dirty="0"/>
          </a:p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明：本课程所使用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的所有讲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，都是在以上资料上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修改的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关系运算符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操作元：数值</a:t>
            </a:r>
            <a:r>
              <a:rPr lang="zh-CN" altLang="en-US" sz="2000" dirty="0"/>
              <a:t>型的常量、变量或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10&gt;20-17</a:t>
            </a:r>
            <a:r>
              <a:rPr lang="zh-CN" altLang="en-US" sz="2000" dirty="0"/>
              <a:t>相当于</a:t>
            </a:r>
            <a:r>
              <a:rPr lang="en-US" altLang="zh-CN" sz="2000" dirty="0" smtClean="0"/>
              <a:t>10&gt;(20-17)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970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等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</a:rPr>
              <a:t>不等</a:t>
            </a:r>
            <a:r>
              <a:rPr lang="zh-CN" altLang="en-US" sz="2000" dirty="0"/>
              <a:t>关系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==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!=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注：不要将赋值</a:t>
            </a:r>
            <a:r>
              <a:rPr lang="zh-CN" altLang="en-US" sz="2000" dirty="0"/>
              <a:t>运算符“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”与</a:t>
            </a:r>
            <a:r>
              <a:rPr lang="zh-CN" altLang="en-US" sz="2000" dirty="0"/>
              <a:t>等号运算符“</a:t>
            </a:r>
            <a:r>
              <a:rPr lang="en-US" altLang="zh-CN" sz="2000" dirty="0" smtClean="0"/>
              <a:t>==</a:t>
            </a:r>
            <a:r>
              <a:rPr lang="zh-CN" altLang="en-US" sz="2000" dirty="0" smtClean="0"/>
              <a:t>”混淆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0331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关系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 smtClean="0"/>
              <a:t>结果</a:t>
            </a:r>
            <a:r>
              <a:rPr lang="zh-CN" altLang="en-US" sz="2000" dirty="0"/>
              <a:t>为数值型的变量或表达式可以通过关系运算符形成关系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24&gt;18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x+y+z</a:t>
            </a:r>
            <a:r>
              <a:rPr lang="en-US" altLang="zh-CN" sz="2000" dirty="0"/>
              <a:t>)&gt;</a:t>
            </a:r>
            <a:r>
              <a:rPr lang="en-US" altLang="zh-CN" sz="2000" dirty="0" smtClean="0"/>
              <a:t>30+x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984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3.3 </a:t>
            </a:r>
            <a:r>
              <a:rPr lang="zh-CN" altLang="en-US" sz="2000" dirty="0" smtClean="0">
                <a:solidFill>
                  <a:srgbClr val="FF0000"/>
                </a:solidFill>
              </a:rPr>
              <a:t>逻辑运算符和逻辑表达式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293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用来</a:t>
            </a:r>
            <a:r>
              <a:rPr lang="zh-CN" altLang="en-US" sz="2000" dirty="0"/>
              <a:t>实现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型数据的逻辑“与”、“或”和“非”</a:t>
            </a:r>
            <a:r>
              <a:rPr lang="zh-CN" altLang="en-US" sz="2000" dirty="0" smtClean="0"/>
              <a:t>运算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运算</a:t>
            </a:r>
            <a:r>
              <a:rPr lang="zh-CN" altLang="en-US" sz="2000" dirty="0"/>
              <a:t>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812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/>
              <a:t>逻辑</a:t>
            </a:r>
            <a:r>
              <a:rPr lang="zh-CN" altLang="en-US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”和逻辑“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</a:t>
            </a:r>
            <a:r>
              <a:rPr lang="en-US" altLang="zh-CN" sz="2000" dirty="0" err="1" smtClean="0"/>
              <a:t>boolean</a:t>
            </a:r>
            <a:r>
              <a:rPr lang="zh-CN" altLang="en-US" sz="2000" dirty="0"/>
              <a:t>型的变量或求值结果是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和</a:t>
            </a:r>
            <a:r>
              <a:rPr lang="en-US" altLang="zh-CN" sz="2000" dirty="0"/>
              <a:t>||</a:t>
            </a:r>
            <a:r>
              <a:rPr lang="zh-CN" altLang="en-US" sz="2000" dirty="0"/>
              <a:t>的级别分别是</a:t>
            </a:r>
            <a:r>
              <a:rPr lang="en-US" altLang="zh-CN" sz="2000" dirty="0"/>
              <a:t>11</a:t>
            </a:r>
            <a:r>
              <a:rPr lang="zh-CN" altLang="en-US" sz="2000" dirty="0"/>
              <a:t>和</a:t>
            </a:r>
            <a:r>
              <a:rPr lang="en-US" altLang="zh-CN" sz="2000" dirty="0"/>
              <a:t>12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&amp;&amp;</a:t>
            </a:r>
            <a:r>
              <a:rPr lang="zh-CN" altLang="en-US" sz="2000" dirty="0" smtClean="0"/>
              <a:t>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false</a:t>
            </a:r>
          </a:p>
          <a:p>
            <a:pPr lvl="2"/>
            <a:r>
              <a:rPr lang="en-US" altLang="zh-CN" sz="2000" dirty="0" smtClean="0"/>
              <a:t>||</a:t>
            </a:r>
            <a:r>
              <a:rPr lang="zh-CN" altLang="en-US" sz="2000" dirty="0" smtClean="0"/>
              <a:t> ：</a:t>
            </a:r>
            <a:r>
              <a:rPr lang="zh-CN" altLang="en-US" sz="2000" dirty="0"/>
              <a:t>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 smtClean="0"/>
              <a:t>false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true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注：又称</a:t>
            </a:r>
            <a:r>
              <a:rPr lang="zh-CN" altLang="en-US" sz="2000" dirty="0" smtClean="0">
                <a:solidFill>
                  <a:srgbClr val="FF0000"/>
                </a:solidFill>
              </a:rPr>
              <a:t>短路</a:t>
            </a:r>
            <a:r>
              <a:rPr lang="zh-CN" altLang="en-US" sz="2000" dirty="0"/>
              <a:t>逻辑运算</a:t>
            </a:r>
            <a:r>
              <a:rPr lang="zh-CN" altLang="en-US" sz="2000" dirty="0" smtClean="0"/>
              <a:t>符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756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逻辑</a:t>
            </a:r>
            <a:r>
              <a:rPr lang="zh-CN" altLang="en-US" sz="2000" dirty="0"/>
              <a:t>“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!</a:t>
            </a:r>
            <a:r>
              <a:rPr lang="zh-CN" altLang="en-US" sz="2000" dirty="0" smtClean="0"/>
              <a:t>，单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运算级别：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结合性：从</a:t>
            </a:r>
            <a:r>
              <a:rPr lang="zh-CN" altLang="en-US" sz="2000" dirty="0"/>
              <a:t>右到</a:t>
            </a:r>
            <a:r>
              <a:rPr lang="zh-CN" altLang="en-US" sz="2000" dirty="0" smtClean="0"/>
              <a:t>左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!!X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!(!X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000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</a:t>
            </a:r>
            <a:r>
              <a:rPr lang="zh-CN" altLang="en-US" sz="3200" dirty="0" smtClean="0"/>
              <a:t>逻辑表达式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逻辑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结果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型的变量或表达式可以通过逻辑运算符形成</a:t>
            </a:r>
            <a:r>
              <a:rPr lang="zh-CN" altLang="en-US" sz="2000" dirty="0" smtClean="0"/>
              <a:t>逻辑表达式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24&gt;18</a:t>
            </a:r>
            <a:r>
              <a:rPr lang="en-US" altLang="zh-CN" sz="2000" dirty="0"/>
              <a:t>&amp;&amp;4&lt;0</a:t>
            </a:r>
            <a:r>
              <a:rPr lang="zh-CN" altLang="en-US" sz="2000" dirty="0"/>
              <a:t>，</a:t>
            </a:r>
            <a:r>
              <a:rPr lang="en-US" altLang="zh-CN" sz="2000" dirty="0"/>
              <a:t>x!=0||y!=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42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3.4 </a:t>
            </a:r>
            <a:r>
              <a:rPr lang="zh-CN" altLang="en-US" sz="2000" dirty="0" smtClean="0">
                <a:solidFill>
                  <a:srgbClr val="FF0000"/>
                </a:solidFill>
              </a:rPr>
              <a:t>赋值运算符和赋值表达式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1376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=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双目运算符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86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3.1 </a:t>
            </a:r>
            <a:r>
              <a:rPr lang="zh-CN" altLang="en-US" sz="2000" dirty="0" smtClean="0">
                <a:solidFill>
                  <a:srgbClr val="FF0000"/>
                </a:solidFill>
              </a:rPr>
              <a:t>算术运算符和算术表达式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6465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=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双目运算符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</a:t>
            </a:r>
            <a:r>
              <a:rPr lang="zh-CN" altLang="en-US" sz="2000" dirty="0" smtClean="0"/>
              <a:t>表达式</a:t>
            </a:r>
            <a:endParaRPr lang="en-US" altLang="zh-CN" sz="2000" dirty="0" smtClean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12867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3.5 </a:t>
            </a:r>
            <a:r>
              <a:rPr lang="zh-CN" altLang="en-US" sz="2000" dirty="0" smtClean="0">
                <a:solidFill>
                  <a:srgbClr val="FF0000"/>
                </a:solidFill>
              </a:rPr>
              <a:t>移位运算符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647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移位</a:t>
            </a:r>
            <a:r>
              <a:rPr lang="zh-CN" altLang="en-US" sz="2000" dirty="0"/>
              <a:t>运算符用来对</a:t>
            </a:r>
            <a:r>
              <a:rPr lang="zh-CN" altLang="en-US" sz="2000" dirty="0">
                <a:solidFill>
                  <a:srgbClr val="FF0000"/>
                </a:solidFill>
              </a:rPr>
              <a:t>二进制位</a:t>
            </a:r>
            <a:r>
              <a:rPr lang="zh-CN" altLang="en-US" sz="2000" dirty="0"/>
              <a:t>进行操作，分为</a:t>
            </a:r>
            <a:r>
              <a:rPr lang="zh-CN" altLang="en-US" sz="2000" dirty="0">
                <a:solidFill>
                  <a:srgbClr val="0000FF"/>
                </a:solidFill>
              </a:rPr>
              <a:t>左移位操作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操作</a:t>
            </a:r>
            <a:endParaRPr lang="zh-CN" altLang="en-US" sz="2000" dirty="0">
              <a:solidFill>
                <a:srgbClr val="0000FF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076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左移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&lt;&lt;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左面</a:t>
            </a:r>
            <a:r>
              <a:rPr lang="zh-CN" altLang="en-US" sz="2000" dirty="0"/>
              <a:t>的操作</a:t>
            </a:r>
            <a:r>
              <a:rPr lang="zh-CN" altLang="en-US" sz="2000" dirty="0" smtClean="0"/>
              <a:t>元：被</a:t>
            </a:r>
            <a:r>
              <a:rPr lang="zh-CN" altLang="en-US" sz="2000" dirty="0"/>
              <a:t>移位</a:t>
            </a:r>
            <a:r>
              <a:rPr lang="zh-CN" altLang="en-US" sz="2000" dirty="0" smtClean="0">
                <a:solidFill>
                  <a:srgbClr val="FF0000"/>
                </a:solidFill>
              </a:rPr>
              <a:t>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右面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效果（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&lt;&lt;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的所有位都左移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位，每左移一个位，左边的高阶位上的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被移出丢弃，并</a:t>
            </a:r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填充右边的</a:t>
            </a:r>
            <a:r>
              <a:rPr lang="zh-CN" altLang="en-US" sz="2000" dirty="0" smtClean="0">
                <a:solidFill>
                  <a:srgbClr val="FF0000"/>
                </a:solidFill>
              </a:rPr>
              <a:t>低位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>
                <a:solidFill>
                  <a:srgbClr val="0000FF"/>
                </a:solidFill>
              </a:rPr>
              <a:t>不断左移位的结果是</a:t>
            </a:r>
            <a:r>
              <a:rPr lang="en-US" altLang="zh-CN" sz="2000" dirty="0" smtClean="0">
                <a:solidFill>
                  <a:srgbClr val="0000FF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844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精度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当进行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&lt;&lt;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运算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olidFill>
                  <a:srgbClr val="FF0000"/>
                </a:solidFill>
              </a:rPr>
              <a:t>系统</a:t>
            </a:r>
            <a:r>
              <a:rPr lang="zh-CN" altLang="en-US" sz="2000" dirty="0">
                <a:solidFill>
                  <a:srgbClr val="FF0000"/>
                </a:solidFill>
              </a:rPr>
              <a:t>首先将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升级为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</a:rPr>
              <a:t>型数据</a:t>
            </a:r>
            <a:r>
              <a:rPr lang="zh-CN" altLang="en-US" sz="2000" dirty="0"/>
              <a:t>，对于</a:t>
            </a:r>
            <a:r>
              <a:rPr lang="zh-CN" altLang="en-US" sz="2000" dirty="0" smtClean="0"/>
              <a:t>正数，在高位</a:t>
            </a:r>
            <a:r>
              <a:rPr lang="zh-CN" altLang="en-US" sz="2000" dirty="0"/>
              <a:t>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填充；负数用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填充，</a:t>
            </a:r>
            <a:r>
              <a:rPr lang="zh-CN" altLang="en-US" sz="2000" dirty="0" smtClean="0"/>
              <a:t>然后再进行</a:t>
            </a:r>
            <a:r>
              <a:rPr lang="zh-CN" altLang="en-US" sz="2000" dirty="0"/>
              <a:t>移位</a:t>
            </a:r>
            <a:r>
              <a:rPr lang="zh-CN" altLang="en-US" sz="2000" dirty="0" smtClean="0"/>
              <a:t>运算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byte </a:t>
            </a:r>
            <a:r>
              <a:rPr lang="en-US" altLang="zh-CN" sz="2000" dirty="0"/>
              <a:t>a=-8; </a:t>
            </a:r>
            <a:r>
              <a:rPr lang="en-US" altLang="zh-CN" sz="2000" dirty="0" smtClean="0"/>
              <a:t>byte </a:t>
            </a:r>
            <a:r>
              <a:rPr lang="en-US" altLang="zh-CN" sz="2000" dirty="0"/>
              <a:t>b=(byte)(a&lt;&lt;1);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1000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1111 1111 1111 1111 1111 1111 1000</a:t>
            </a:r>
          </a:p>
          <a:p>
            <a:pPr lvl="3"/>
            <a:r>
              <a:rPr lang="en-US" altLang="zh-CN" dirty="0" smtClean="0"/>
              <a:t>1111 </a:t>
            </a:r>
            <a:r>
              <a:rPr lang="en-US" altLang="zh-CN" dirty="0"/>
              <a:t>1111 1111 1111 1111 1111 1111 </a:t>
            </a:r>
            <a:r>
              <a:rPr lang="en-US" altLang="zh-CN" dirty="0" smtClean="0"/>
              <a:t>0000</a:t>
            </a:r>
          </a:p>
          <a:p>
            <a:pPr lvl="3"/>
            <a:r>
              <a:rPr lang="en-US" altLang="zh-CN" dirty="0"/>
              <a:t>1111 </a:t>
            </a:r>
            <a:r>
              <a:rPr lang="en-US" altLang="zh-CN" dirty="0" smtClean="0"/>
              <a:t>0000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进行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运算</a:t>
            </a:r>
            <a:r>
              <a:rPr lang="zh-CN" altLang="en-US" sz="2000" dirty="0" smtClean="0"/>
              <a:t>时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/>
              <a:t>a&lt;&lt;m</a:t>
            </a:r>
            <a:r>
              <a:rPr lang="zh-CN" altLang="en-US" sz="2000" dirty="0" smtClean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/>
              <a:t>a&lt;&lt;m</a:t>
            </a:r>
            <a:r>
              <a:rPr lang="zh-CN" altLang="en-US" sz="2000" dirty="0" smtClean="0"/>
              <a:t>运算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195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右移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/>
              <a:t>&gt;&gt;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效果（</a:t>
            </a:r>
            <a:r>
              <a:rPr lang="en-US" altLang="zh-CN" sz="2000" dirty="0" smtClean="0"/>
              <a:t>a&gt;&gt;n</a:t>
            </a:r>
            <a:r>
              <a:rPr lang="zh-CN" altLang="en-US" sz="2000" dirty="0" smtClean="0"/>
              <a:t>）：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的所有位都右移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位，每右移一个位，右边的低阶位被移出丢弃，并用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填充左边的高位，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zh-CN" altLang="en-US" sz="2000" dirty="0" smtClean="0"/>
              <a:t>正数时用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填充，负数时用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填充</a:t>
            </a:r>
            <a:endParaRPr lang="en-US" altLang="zh-CN" sz="2000" dirty="0" smtClean="0"/>
          </a:p>
          <a:p>
            <a:pPr lvl="2"/>
            <a:r>
              <a:rPr lang="zh-CN" altLang="en-US" sz="2000" dirty="0" smtClean="0">
                <a:solidFill>
                  <a:srgbClr val="0000FF"/>
                </a:solidFill>
              </a:rPr>
              <a:t>正数</a:t>
            </a:r>
            <a:r>
              <a:rPr lang="zh-CN" altLang="en-US" sz="2000" dirty="0">
                <a:solidFill>
                  <a:srgbClr val="0000FF"/>
                </a:solidFill>
              </a:rPr>
              <a:t>不断右移位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 smtClean="0">
                <a:solidFill>
                  <a:srgbClr val="0000FF"/>
                </a:solidFill>
              </a:rPr>
              <a:t>，负数</a:t>
            </a:r>
            <a:r>
              <a:rPr lang="zh-CN" altLang="en-US" sz="2000" dirty="0">
                <a:solidFill>
                  <a:srgbClr val="0000FF"/>
                </a:solidFill>
              </a:rPr>
              <a:t>不断右移位</a:t>
            </a:r>
            <a:r>
              <a:rPr lang="zh-CN" altLang="en-US" sz="2000" dirty="0" smtClean="0">
                <a:solidFill>
                  <a:srgbClr val="0000FF"/>
                </a:solidFill>
              </a:rPr>
              <a:t>的结果</a:t>
            </a:r>
            <a:r>
              <a:rPr lang="zh-CN" altLang="en-US" sz="2000" dirty="0">
                <a:solidFill>
                  <a:srgbClr val="0000FF"/>
                </a:solidFill>
              </a:rPr>
              <a:t>是</a:t>
            </a:r>
            <a:r>
              <a:rPr lang="en-US" altLang="zh-CN" sz="2000" dirty="0">
                <a:solidFill>
                  <a:srgbClr val="0000FF"/>
                </a:solidFill>
              </a:rPr>
              <a:t>-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91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sz="2000" dirty="0" smtClean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精度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进行</a:t>
            </a:r>
            <a:r>
              <a:rPr lang="en-US" altLang="zh-CN" sz="2000" dirty="0" smtClean="0"/>
              <a:t>a&gt;&gt;n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 smtClean="0"/>
              <a:t>a&gt;&gt;m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然后再进行</a:t>
            </a:r>
            <a:r>
              <a:rPr lang="en-US" altLang="zh-CN" sz="2000" dirty="0" smtClean="0"/>
              <a:t>a&gt;&gt;m</a:t>
            </a:r>
            <a:r>
              <a:rPr lang="zh-CN" altLang="en-US" sz="2000" dirty="0"/>
              <a:t>运算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035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7" name="矩形 6"/>
          <p:cNvSpPr/>
          <p:nvPr/>
        </p:nvSpPr>
        <p:spPr>
          <a:xfrm>
            <a:off x="1008772" y="2049810"/>
            <a:ext cx="640080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输入待移位的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型整数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输入移位量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左移位的结果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+(x&lt;&lt;n));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右移位的结果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+(x&gt;&gt;n));</a:t>
            </a:r>
          </a:p>
          <a:p>
            <a:pPr lvl="1"/>
            <a:r>
              <a:rPr lang="en-US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437112"/>
            <a:ext cx="1502776" cy="115212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4323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3.6 </a:t>
            </a:r>
            <a:r>
              <a:rPr lang="zh-CN" altLang="en-US" sz="2000" dirty="0" smtClean="0">
                <a:solidFill>
                  <a:srgbClr val="FF0000"/>
                </a:solidFill>
              </a:rPr>
              <a:t>位运算符	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390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与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&amp;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</a:t>
            </a:r>
            <a:r>
              <a:rPr lang="zh-CN" altLang="en-US" sz="2000" dirty="0" smtClean="0"/>
              <a:t>数据</a:t>
            </a:r>
            <a:r>
              <a:rPr lang="en-US" altLang="zh-CN" sz="2000" dirty="0" smtClean="0"/>
              <a:t>c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两个数据对应位都是</a:t>
            </a:r>
            <a:r>
              <a:rPr lang="en-US" altLang="zh-CN" sz="2000" dirty="0"/>
              <a:t>1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0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6931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0000FF"/>
                </a:solidFill>
              </a:rPr>
              <a:t>加、减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结合性：从</a:t>
            </a:r>
            <a:r>
              <a:rPr lang="zh-CN" altLang="en-US" sz="2000" dirty="0"/>
              <a:t>左到</a:t>
            </a:r>
            <a:r>
              <a:rPr lang="zh-CN" altLang="en-US" sz="2000" dirty="0" smtClean="0"/>
              <a:t>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操作元：整型</a:t>
            </a:r>
            <a:r>
              <a:rPr lang="zh-CN" altLang="en-US" sz="2000" dirty="0"/>
              <a:t>或浮点型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级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980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或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|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两个数据对应位都是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 smtClean="0"/>
              <a:t>相同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427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/>
              <a:t>“按位</a:t>
            </a:r>
            <a:r>
              <a:rPr lang="zh-CN" altLang="en-US" sz="2000" dirty="0" smtClean="0">
                <a:solidFill>
                  <a:srgbClr val="FF0000"/>
                </a:solidFill>
              </a:rPr>
              <a:t>非</a:t>
            </a:r>
            <a:r>
              <a:rPr lang="zh-CN" altLang="en-US" sz="2000" dirty="0" smtClean="0"/>
              <a:t>”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~</a:t>
            </a:r>
            <a:r>
              <a:rPr lang="zh-CN" altLang="en-US" sz="2000" dirty="0" smtClean="0"/>
              <a:t>，单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一个整型数据</a:t>
            </a:r>
            <a:r>
              <a:rPr lang="en-US" altLang="zh-CN" sz="2000" dirty="0"/>
              <a:t>a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运算法则：</a:t>
            </a:r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对应位是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0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157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(4) </a:t>
            </a:r>
            <a:r>
              <a:rPr lang="zh-CN" altLang="en-US" sz="2000" dirty="0" smtClean="0"/>
              <a:t>“</a:t>
            </a:r>
            <a:r>
              <a:rPr lang="zh-CN" altLang="en-US" sz="2000" dirty="0"/>
              <a:t>按位</a:t>
            </a:r>
            <a:r>
              <a:rPr lang="zh-CN" altLang="en-US" sz="2000" dirty="0">
                <a:solidFill>
                  <a:srgbClr val="FF0000"/>
                </a:solidFill>
              </a:rPr>
              <a:t>异或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en-US" altLang="zh-CN" sz="2000" dirty="0" smtClean="0">
                <a:solidFill>
                  <a:srgbClr val="FF0000"/>
                </a:solidFill>
              </a:rPr>
              <a:t>^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效果：对</a:t>
            </a:r>
            <a:r>
              <a:rPr lang="zh-CN" altLang="en-US" sz="2000" dirty="0"/>
              <a:t>两个整型数据</a:t>
            </a:r>
            <a:r>
              <a:rPr lang="en-US" altLang="zh-CN" sz="2000" dirty="0" smtClean="0"/>
              <a:t>a, b</a:t>
            </a:r>
            <a:r>
              <a:rPr lang="zh-CN" altLang="en-US" sz="2000" dirty="0"/>
              <a:t>按位进行运算，运算结果是一个整型数据</a:t>
            </a:r>
            <a:r>
              <a:rPr lang="en-US" altLang="zh-CN" sz="2000" dirty="0" smtClean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两个数据对应位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r>
              <a:rPr lang="zh-CN" altLang="en-US" sz="2000" dirty="0" smtClean="0"/>
              <a:t>，则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的该位是</a:t>
            </a:r>
            <a:r>
              <a:rPr lang="en-US" altLang="zh-CN" sz="2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/>
              <a:t>，否则是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zh-CN" altLang="en-US" sz="2000" dirty="0" smtClean="0"/>
              <a:t>如果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的精度高于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，那么结果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的精度和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相同</a:t>
            </a:r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a^0=a, a^1=~a</a:t>
            </a:r>
          </a:p>
          <a:p>
            <a:pPr lvl="1"/>
            <a:r>
              <a:rPr lang="en-US" altLang="zh-CN" sz="2000" dirty="0" err="1" smtClean="0"/>
              <a:t>a^a</a:t>
            </a:r>
            <a:r>
              <a:rPr lang="en-US" altLang="zh-CN" sz="2000" dirty="0" smtClean="0"/>
              <a:t>=0</a:t>
            </a:r>
          </a:p>
          <a:p>
            <a:pPr lvl="1"/>
            <a:r>
              <a:rPr lang="en-US" altLang="zh-CN" sz="2000" dirty="0" err="1" smtClean="0"/>
              <a:t>a^b^b</a:t>
            </a:r>
            <a:r>
              <a:rPr lang="en-US" altLang="zh-CN" sz="2000" dirty="0" smtClean="0"/>
              <a:t>=a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37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例子</a:t>
            </a:r>
            <a:r>
              <a:rPr lang="en-US" altLang="zh-CN" sz="2000" b="1" dirty="0" smtClean="0"/>
              <a:t>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5500055"/>
            <a:ext cx="1296144" cy="7372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8112" y="1988840"/>
            <a:ext cx="471601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计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机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软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件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院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secret=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密文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zh-CN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原文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altLang="zh-CN" sz="1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2008" y="645333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利用“异或”运算，</a:t>
            </a:r>
            <a:r>
              <a:rPr lang="zh-CN" altLang="en-US" dirty="0" smtClean="0"/>
              <a:t>对字符</a:t>
            </a:r>
            <a:r>
              <a:rPr lang="zh-CN" altLang="en-US" dirty="0"/>
              <a:t>进行加密并输出密文，然后再解密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757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</a:t>
            </a:r>
            <a:r>
              <a:rPr lang="zh-CN" altLang="en-US" sz="3200" dirty="0" smtClean="0"/>
              <a:t>运算符（</a:t>
            </a:r>
            <a:r>
              <a:rPr lang="en-US" altLang="zh-CN" sz="3200" dirty="0" smtClean="0"/>
              <a:t>bitwise operators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位运算符也可以操作</a:t>
            </a:r>
            <a:r>
              <a:rPr lang="zh-CN" altLang="en-US" sz="2000" dirty="0" smtClean="0">
                <a:solidFill>
                  <a:srgbClr val="FF0000"/>
                </a:solidFill>
              </a:rPr>
              <a:t>逻辑型数据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时，</a:t>
            </a:r>
            <a:r>
              <a:rPr lang="en-US" altLang="zh-CN" sz="2000" dirty="0" err="1" smtClean="0"/>
              <a:t>a&amp;b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a&amp;b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a, b</a:t>
            </a:r>
            <a:r>
              <a:rPr lang="zh-CN" altLang="en-US" sz="2000" dirty="0" smtClean="0"/>
              <a:t>都是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时，</a:t>
            </a:r>
            <a:r>
              <a:rPr lang="en-US" altLang="zh-CN" sz="2000" dirty="0" err="1" smtClean="0"/>
              <a:t>a|b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，否则</a:t>
            </a:r>
            <a:r>
              <a:rPr lang="en-US" altLang="zh-CN" sz="2000" dirty="0" err="1" smtClean="0"/>
              <a:t>a|b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~a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；当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false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~a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true</a:t>
            </a:r>
          </a:p>
          <a:p>
            <a:pPr lvl="1"/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的初值是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zh-CN" altLang="en-US" sz="2000" dirty="0" smtClean="0"/>
              <a:t>经过</a:t>
            </a:r>
            <a:r>
              <a:rPr lang="en-US" altLang="zh-CN" sz="2000" dirty="0" smtClean="0"/>
              <a:t>((y=1)==0)&amp;&amp;((x=6)==6);</a:t>
            </a:r>
            <a:r>
              <a:rPr lang="zh-CN" altLang="en-US" sz="2000" dirty="0" smtClean="0"/>
              <a:t>之后，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的值是</a:t>
            </a:r>
            <a:r>
              <a:rPr lang="en-US" altLang="zh-CN" sz="2000" dirty="0" smtClean="0"/>
              <a:t>1</a:t>
            </a:r>
          </a:p>
          <a:p>
            <a:pPr lvl="1"/>
            <a:r>
              <a:rPr lang="zh-CN" altLang="en-US" sz="2000" dirty="0" smtClean="0"/>
              <a:t>经过</a:t>
            </a:r>
            <a:r>
              <a:rPr lang="en-US" altLang="zh-CN" sz="2000" dirty="0" smtClean="0"/>
              <a:t>((y=1)==0)&amp;((x=6)==6);</a:t>
            </a:r>
            <a:r>
              <a:rPr lang="zh-CN" altLang="en-US" sz="2000" dirty="0" smtClean="0"/>
              <a:t>之后，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的值是</a:t>
            </a:r>
            <a:r>
              <a:rPr lang="en-US" altLang="zh-CN" sz="2000" dirty="0" smtClean="0"/>
              <a:t>6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37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3.7 </a:t>
            </a:r>
            <a:r>
              <a:rPr lang="zh-CN" altLang="en-US" sz="2000" dirty="0" smtClean="0">
                <a:solidFill>
                  <a:srgbClr val="FF0000"/>
                </a:solidFill>
              </a:rPr>
              <a:t>条件运算符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6420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3.7 </a:t>
            </a:r>
            <a:r>
              <a:rPr lang="zh-CN" altLang="en-US" sz="3200" dirty="0"/>
              <a:t>条件</a:t>
            </a:r>
            <a:r>
              <a:rPr lang="zh-CN" altLang="en-US" sz="3200" dirty="0" smtClean="0"/>
              <a:t>运算符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符号：</a:t>
            </a:r>
            <a:r>
              <a:rPr lang="en-US" altLang="zh-CN" sz="2000" dirty="0" smtClean="0"/>
              <a:t>?: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3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zh-CN" altLang="en-US" sz="2000" dirty="0"/>
          </a:p>
          <a:p>
            <a:r>
              <a:rPr lang="zh-CN" altLang="en-US" sz="2000" dirty="0" smtClean="0"/>
              <a:t>用法：</a:t>
            </a:r>
            <a:r>
              <a:rPr lang="en-US" altLang="zh-CN" sz="2000" dirty="0" smtClean="0"/>
              <a:t>op1?op2:op3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op1</a:t>
            </a:r>
            <a:r>
              <a:rPr lang="zh-CN" altLang="en-US" sz="2000" dirty="0"/>
              <a:t>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运算法则：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/>
              <a:t>时，</a:t>
            </a:r>
            <a:r>
              <a:rPr lang="en-US" altLang="zh-CN" sz="2000" dirty="0" smtClean="0"/>
              <a:t>op1?</a:t>
            </a:r>
            <a:r>
              <a:rPr lang="en-US" altLang="zh-CN" sz="2000" dirty="0" smtClean="0">
                <a:solidFill>
                  <a:srgbClr val="FF0000"/>
                </a:solidFill>
              </a:rPr>
              <a:t>op2</a:t>
            </a:r>
            <a:r>
              <a:rPr lang="en-US" altLang="zh-CN" sz="2000" dirty="0" smtClean="0"/>
              <a:t>:op3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op2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 smtClean="0"/>
              <a:t>op1?op2:</a:t>
            </a:r>
            <a:r>
              <a:rPr lang="en-US" altLang="zh-CN" sz="2000" dirty="0" smtClean="0">
                <a:solidFill>
                  <a:srgbClr val="FF0000"/>
                </a:solidFill>
              </a:rPr>
              <a:t>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op3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值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52266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3.8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instanceof</a:t>
            </a:r>
            <a:r>
              <a:rPr lang="zh-CN" altLang="en-US" sz="2000" dirty="0" smtClean="0">
                <a:solidFill>
                  <a:srgbClr val="FF0000"/>
                </a:solidFill>
              </a:rPr>
              <a:t>运算符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597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3.8 </a:t>
            </a:r>
            <a:r>
              <a:rPr lang="en-US" altLang="zh-CN" sz="3200" dirty="0" err="1"/>
              <a:t>instanceof</a:t>
            </a:r>
            <a:r>
              <a:rPr lang="zh-CN" altLang="en-US" sz="32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双目运算符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左面</a:t>
            </a:r>
            <a:r>
              <a:rPr lang="zh-CN" altLang="en-US" sz="2000" dirty="0"/>
              <a:t>的操作元是一个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，右面是一个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当</a:t>
            </a:r>
            <a:r>
              <a:rPr lang="zh-CN" altLang="en-US" sz="2000" dirty="0"/>
              <a:t>左面的对象是右面的类创建的对象时，该运算的结果是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 smtClean="0"/>
              <a:t>false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例：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425385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boolean</a:t>
            </a:r>
            <a:r>
              <a:rPr lang="en-US" altLang="zh-CN" dirty="0" smtClean="0"/>
              <a:t> f = </a:t>
            </a:r>
            <a:r>
              <a:rPr lang="en-US" altLang="zh-CN" dirty="0" err="1" smtClean="0"/>
              <a:t>rectangleOne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instanceof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Rect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73905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3.9 </a:t>
            </a:r>
            <a:r>
              <a:rPr lang="zh-CN" altLang="en-US" sz="2000" dirty="0" smtClean="0">
                <a:solidFill>
                  <a:srgbClr val="FF0000"/>
                </a:solidFill>
              </a:rPr>
              <a:t>一般表达式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98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0000FF"/>
                </a:solidFill>
              </a:rPr>
              <a:t>乘</a:t>
            </a:r>
            <a:r>
              <a:rPr lang="zh-CN" altLang="en-US" sz="2000" dirty="0">
                <a:solidFill>
                  <a:srgbClr val="0000FF"/>
                </a:solidFill>
              </a:rPr>
              <a:t>、除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求余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 smtClean="0"/>
              <a:t>符号：</a:t>
            </a:r>
            <a:r>
              <a:rPr lang="zh-CN" altLang="en-US" sz="2000" dirty="0" smtClean="0">
                <a:solidFill>
                  <a:srgbClr val="0000FF"/>
                </a:solidFill>
              </a:rPr>
              <a:t>*</a:t>
            </a:r>
            <a:r>
              <a:rPr lang="zh-CN" altLang="en-US" sz="2000" dirty="0">
                <a:solidFill>
                  <a:srgbClr val="0000FF"/>
                </a:solidFill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%</a:t>
            </a:r>
            <a:r>
              <a:rPr lang="zh-CN" altLang="en-US" sz="2000" dirty="0" smtClean="0"/>
              <a:t>，双目运算符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结合性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左到</a:t>
            </a:r>
            <a:r>
              <a:rPr lang="zh-CN" altLang="en-US" sz="2000" dirty="0" smtClean="0"/>
              <a:t>右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操作元：整型</a:t>
            </a:r>
            <a:r>
              <a:rPr lang="zh-CN" altLang="en-US" sz="2000" dirty="0"/>
              <a:t>或浮点型</a:t>
            </a:r>
            <a:r>
              <a:rPr lang="zh-CN" altLang="en-US" sz="2000" dirty="0" smtClean="0"/>
              <a:t>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级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772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3.9 </a:t>
            </a:r>
            <a:r>
              <a:rPr lang="zh-CN" altLang="en-US" sz="3200" dirty="0"/>
              <a:t>一般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的一般</a:t>
            </a:r>
            <a:r>
              <a:rPr lang="zh-CN" altLang="en-US" sz="2000" dirty="0" smtClean="0"/>
              <a:t>表达式：用</a:t>
            </a:r>
            <a:r>
              <a:rPr lang="zh-CN" altLang="en-US" sz="2000" dirty="0"/>
              <a:t>运算符及操作元连接起来的符合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规则的</a:t>
            </a:r>
            <a:r>
              <a:rPr lang="zh-CN" altLang="en-US" sz="2000" dirty="0" smtClean="0"/>
              <a:t>式子，简称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/>
              <a:t>个</a:t>
            </a:r>
            <a:r>
              <a:rPr lang="en-US" altLang="zh-CN" sz="2000" dirty="0"/>
              <a:t>Java</a:t>
            </a:r>
            <a:r>
              <a:rPr lang="zh-CN" altLang="en-US" sz="2000" dirty="0"/>
              <a:t>表达式必须能求值，即按着运算符的计算法则，可以计算出表达式的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dirty="0" smtClean="0"/>
              <a:t>例子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547664" y="3501008"/>
            <a:ext cx="619268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x=1,y=-2,n=10;</a:t>
            </a:r>
          </a:p>
          <a:p>
            <a:pPr lvl="2"/>
            <a:r>
              <a:rPr lang="es-E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 = x+y+(--n)*(x&gt;y&amp;&amp;x&gt;0?(x+1):y);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1722" y="5805264"/>
            <a:ext cx="348670" cy="2880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5643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3.10 </a:t>
            </a:r>
            <a:r>
              <a:rPr lang="zh-CN" altLang="en-US" sz="2000" dirty="0" smtClean="0">
                <a:solidFill>
                  <a:srgbClr val="FF0000"/>
                </a:solidFill>
              </a:rPr>
              <a:t>语句概述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394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3.10 </a:t>
            </a:r>
            <a:r>
              <a:rPr lang="zh-CN" altLang="en-US" sz="3200" dirty="0"/>
              <a:t>语句</a:t>
            </a:r>
            <a:r>
              <a:rPr lang="zh-CN" altLang="en-US" sz="3200" dirty="0" smtClean="0"/>
              <a:t>概述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Java</a:t>
            </a:r>
            <a:r>
              <a:rPr lang="zh-CN" altLang="en-US" sz="2000" dirty="0"/>
              <a:t>里的语句可分为以下</a:t>
            </a:r>
            <a:r>
              <a:rPr lang="en-US" altLang="zh-CN" sz="2000" dirty="0"/>
              <a:t>5</a:t>
            </a:r>
            <a:r>
              <a:rPr lang="zh-CN" altLang="en-US" sz="2000" dirty="0" smtClean="0"/>
              <a:t>类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(1) </a:t>
            </a:r>
            <a:r>
              <a:rPr lang="zh-CN" altLang="en-US" sz="2000" dirty="0" smtClean="0">
                <a:solidFill>
                  <a:srgbClr val="FF0000"/>
                </a:solidFill>
              </a:rPr>
              <a:t>方法</a:t>
            </a:r>
            <a:r>
              <a:rPr lang="zh-CN" altLang="en-US" sz="2000" dirty="0">
                <a:solidFill>
                  <a:srgbClr val="FF0000"/>
                </a:solidFill>
              </a:rPr>
              <a:t>调用</a:t>
            </a:r>
            <a:r>
              <a:rPr lang="zh-CN" altLang="en-US" sz="2000" dirty="0" smtClean="0"/>
              <a:t>语句，例如</a:t>
            </a:r>
            <a:r>
              <a:rPr lang="en-US" altLang="zh-CN" sz="2000" dirty="0" err="1" smtClean="0"/>
              <a:t>reader.nextInt</a:t>
            </a:r>
            <a:r>
              <a:rPr lang="en-US" altLang="zh-CN" sz="2000" dirty="0" smtClean="0"/>
              <a:t>();</a:t>
            </a:r>
            <a:r>
              <a:rPr lang="zh-CN" altLang="en-US" sz="2000" dirty="0" smtClean="0"/>
              <a:t>，详见第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(2) </a:t>
            </a:r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000" dirty="0" smtClean="0"/>
              <a:t>语句，例如</a:t>
            </a:r>
            <a:r>
              <a:rPr lang="en-US" altLang="zh-CN" sz="2000" dirty="0" smtClean="0"/>
              <a:t>x=23;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3) 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</a:t>
            </a:r>
            <a:r>
              <a:rPr lang="zh-CN" altLang="en-US" sz="2000" dirty="0" smtClean="0"/>
              <a:t>语句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可以</a:t>
            </a:r>
            <a:r>
              <a:rPr lang="zh-CN" altLang="en-US" sz="2000" dirty="0"/>
              <a:t>用“</a:t>
            </a:r>
            <a:r>
              <a:rPr lang="en-US" altLang="zh-CN" sz="2000" dirty="0" smtClean="0"/>
              <a:t>{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”把</a:t>
            </a:r>
            <a:r>
              <a:rPr lang="zh-CN" altLang="en-US" sz="2000" dirty="0"/>
              <a:t>一些语句括起来构成复合语句，一个复合语句也称作一个</a:t>
            </a:r>
            <a:r>
              <a:rPr lang="zh-CN" altLang="en-US" sz="2000" dirty="0">
                <a:solidFill>
                  <a:srgbClr val="FF0000"/>
                </a:solidFill>
              </a:rPr>
              <a:t>代码</a:t>
            </a:r>
            <a:r>
              <a:rPr lang="zh-CN" altLang="en-US" sz="2000" dirty="0" smtClean="0">
                <a:solidFill>
                  <a:srgbClr val="FF0000"/>
                </a:solidFill>
              </a:rPr>
              <a:t>块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4) </a:t>
            </a:r>
            <a:r>
              <a:rPr lang="zh-CN" altLang="en-US" sz="2000" dirty="0" smtClean="0">
                <a:solidFill>
                  <a:srgbClr val="FF0000"/>
                </a:solidFill>
              </a:rPr>
              <a:t>控制</a:t>
            </a:r>
            <a:r>
              <a:rPr lang="zh-CN" altLang="en-US" sz="2000" dirty="0" smtClean="0"/>
              <a:t>语句，包括条件</a:t>
            </a:r>
            <a:r>
              <a:rPr lang="zh-CN" altLang="en-US" sz="2000" dirty="0"/>
              <a:t>分支语句、循环语句和跳转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/>
              <a:t>5) </a:t>
            </a:r>
            <a:r>
              <a:rPr lang="en-US" altLang="zh-CN" sz="2000" dirty="0" smtClean="0">
                <a:solidFill>
                  <a:srgbClr val="FF0000"/>
                </a:solidFill>
              </a:rPr>
              <a:t>package</a:t>
            </a:r>
            <a:r>
              <a:rPr lang="zh-CN" altLang="en-US" sz="2000" dirty="0" smtClean="0"/>
              <a:t>语句和</a:t>
            </a:r>
            <a:r>
              <a:rPr lang="en-US" altLang="zh-CN" sz="2000" dirty="0" smtClean="0">
                <a:solidFill>
                  <a:srgbClr val="FF0000"/>
                </a:solidFill>
              </a:rPr>
              <a:t>import</a:t>
            </a:r>
            <a:r>
              <a:rPr lang="zh-CN" altLang="en-US" sz="2000" dirty="0" smtClean="0"/>
              <a:t>语句，详见第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章</a:t>
            </a:r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62351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3.11 </a:t>
            </a:r>
            <a:r>
              <a:rPr lang="zh-CN" altLang="en-US" sz="2000" dirty="0" smtClean="0">
                <a:solidFill>
                  <a:srgbClr val="FF0000"/>
                </a:solidFill>
              </a:rPr>
              <a:t>分支语句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0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条件</a:t>
            </a:r>
            <a:r>
              <a:rPr lang="zh-CN" altLang="en-US" sz="2000" dirty="0"/>
              <a:t>分支语句</a:t>
            </a:r>
          </a:p>
          <a:p>
            <a:r>
              <a:rPr lang="en-US" altLang="zh-CN" sz="2000" dirty="0" smtClean="0"/>
              <a:t>(1) if-else</a:t>
            </a:r>
            <a:r>
              <a:rPr lang="zh-CN" altLang="en-US" sz="2000" dirty="0" smtClean="0"/>
              <a:t>语句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if-else</a:t>
            </a:r>
            <a:r>
              <a:rPr lang="zh-CN" altLang="en-US" sz="2000" dirty="0"/>
              <a:t>语句是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中的一条语句，由一个“</a:t>
            </a:r>
            <a:r>
              <a:rPr lang="en-US" altLang="zh-CN" sz="2000" dirty="0" smtClean="0"/>
              <a:t>if</a:t>
            </a:r>
            <a:r>
              <a:rPr lang="zh-CN" altLang="en-US" sz="2000" dirty="0" smtClean="0"/>
              <a:t>”、</a:t>
            </a:r>
            <a:r>
              <a:rPr lang="zh-CN" altLang="en-US" sz="2000" dirty="0"/>
              <a:t>“</a:t>
            </a:r>
            <a:r>
              <a:rPr lang="en-US" altLang="zh-CN" sz="2000" dirty="0" smtClean="0"/>
              <a:t>else</a:t>
            </a:r>
            <a:r>
              <a:rPr lang="zh-CN" altLang="en-US" sz="2000" dirty="0" smtClean="0"/>
              <a:t>”和</a:t>
            </a:r>
            <a:r>
              <a:rPr lang="zh-CN" altLang="en-US" sz="2000" dirty="0"/>
              <a:t>两个复合语句按一定格式构成，</a:t>
            </a:r>
            <a:r>
              <a:rPr lang="en-US" altLang="zh-CN" sz="2000" dirty="0"/>
              <a:t>if-else </a:t>
            </a:r>
            <a:r>
              <a:rPr lang="zh-CN" altLang="en-US" sz="2000" dirty="0"/>
              <a:t>语句的格式</a:t>
            </a:r>
            <a:r>
              <a:rPr lang="zh-CN" altLang="en-US" sz="2000" dirty="0" smtClean="0"/>
              <a:t>如下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pPr lvl="1"/>
            <a:r>
              <a:rPr lang="en-US" altLang="zh-CN" sz="2000" dirty="0" smtClean="0"/>
              <a:t>if</a:t>
            </a:r>
            <a:r>
              <a:rPr lang="zh-CN" altLang="en-US" sz="2000" dirty="0" smtClean="0"/>
              <a:t>后面</a:t>
            </a:r>
            <a:r>
              <a:rPr lang="en-US" altLang="zh-CN" sz="2000" dirty="0" smtClean="0"/>
              <a:t>()</a:t>
            </a:r>
            <a:r>
              <a:rPr lang="zh-CN" altLang="en-US" sz="2000" dirty="0"/>
              <a:t>内的表达式的值必须是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表达式的值为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，则执行紧跟着的复合语句；如果表达式的值为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，则执行</a:t>
            </a:r>
            <a:r>
              <a:rPr lang="en-US" altLang="zh-CN" sz="2000" dirty="0"/>
              <a:t>else</a:t>
            </a:r>
            <a:r>
              <a:rPr lang="zh-CN" altLang="en-US" sz="2000" dirty="0"/>
              <a:t>后面的复合语句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55776" y="3092767"/>
            <a:ext cx="1368152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93835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(2) </a:t>
            </a:r>
            <a:r>
              <a:rPr lang="zh-CN" altLang="en-US" sz="2000" dirty="0" smtClean="0"/>
              <a:t>多</a:t>
            </a:r>
            <a:r>
              <a:rPr lang="zh-CN" altLang="en-US" sz="2000" dirty="0"/>
              <a:t>条件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</a:p>
          <a:p>
            <a:pPr lvl="1"/>
            <a:r>
              <a:rPr lang="zh-CN" altLang="en-US" sz="2000" dirty="0" smtClean="0"/>
              <a:t>程序</a:t>
            </a:r>
            <a:r>
              <a:rPr lang="zh-CN" altLang="en-US" sz="2000" dirty="0"/>
              <a:t>有时需要</a:t>
            </a:r>
            <a:r>
              <a:rPr lang="zh-CN" altLang="en-US" sz="2000" dirty="0" smtClean="0"/>
              <a:t>根据多个条件来选择某一操作，</a:t>
            </a:r>
            <a:r>
              <a:rPr lang="zh-CN" altLang="en-US" sz="2000" dirty="0"/>
              <a:t>这时就可以使用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550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46450"/>
            <a:ext cx="6400800" cy="486287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Example3_3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reader=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a=0,b=0,c=0;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a:"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a=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b=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c:"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c=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&gt;c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&gt;b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(a*a==b*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*c||b*b==a*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*c||c*c==a*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构成是直角三角形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(a*a&lt;b*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*c&amp;&amp;b*b&lt;a*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*c&amp;&amp;c*c&lt;a*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构成锐角三角形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构成钝角三角形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f,%f,%f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不能构成三角形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5496" y="645333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</a:t>
            </a:r>
            <a:r>
              <a:rPr lang="en-US" altLang="zh-CN" dirty="0"/>
              <a:t>3</a:t>
            </a:r>
            <a:r>
              <a:rPr lang="zh-CN" altLang="en-US" dirty="0" smtClean="0"/>
              <a:t>个数，程序</a:t>
            </a:r>
            <a:r>
              <a:rPr lang="zh-CN" altLang="en-US" dirty="0"/>
              <a:t>判断这</a:t>
            </a:r>
            <a:r>
              <a:rPr lang="en-US" altLang="zh-CN" dirty="0"/>
              <a:t>3</a:t>
            </a:r>
            <a:r>
              <a:rPr lang="zh-CN" altLang="en-US" dirty="0"/>
              <a:t>个数能构成什么形状的三角形</a:t>
            </a:r>
          </a:p>
        </p:txBody>
      </p:sp>
    </p:spTree>
    <p:extLst>
      <p:ext uri="{BB962C8B-B14F-4D97-AF65-F5344CB8AC3E}">
        <p14:creationId xmlns="" xmlns:p14="http://schemas.microsoft.com/office/powerpoint/2010/main" val="155644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2.switch</a:t>
            </a:r>
            <a:r>
              <a:rPr lang="zh-CN" altLang="en-US" sz="2000" dirty="0"/>
              <a:t>开关语句</a:t>
            </a:r>
          </a:p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 smtClean="0"/>
              <a:t>语句</a:t>
            </a:r>
            <a:r>
              <a:rPr lang="zh-CN" altLang="en-US" sz="2000" dirty="0"/>
              <a:t>是多分支的开关语句，它的一般格式定义如下：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3312368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switch(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 </a:t>
            </a:r>
            <a:r>
              <a:rPr lang="en-US" altLang="zh-CN" dirty="0" smtClean="0"/>
              <a:t>break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		...</a:t>
            </a:r>
            <a:endParaRPr lang="en-US" altLang="zh-CN" dirty="0"/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n: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若干个语句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break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default: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75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/>
              <a:t>语句中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/>
              <a:t>的值必须是</a:t>
            </a:r>
            <a:r>
              <a:rPr lang="zh-CN" altLang="en-US" sz="2000" b="1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0000FF"/>
                </a:solidFill>
              </a:rPr>
              <a:t>字符型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FF0000"/>
                </a:solidFill>
              </a:rPr>
              <a:t>常量</a:t>
            </a:r>
            <a:r>
              <a:rPr lang="zh-CN" altLang="en-US" sz="2000" dirty="0" smtClean="0">
                <a:solidFill>
                  <a:srgbClr val="FF0000"/>
                </a:solidFill>
              </a:rPr>
              <a:t>值</a:t>
            </a:r>
            <a:r>
              <a:rPr lang="en-US" altLang="zh-CN" sz="2000" dirty="0" smtClean="0">
                <a:solidFill>
                  <a:srgbClr val="FF0000"/>
                </a:solidFill>
              </a:rPr>
              <a:t>n</a:t>
            </a:r>
            <a:r>
              <a:rPr lang="zh-CN" altLang="en-US" sz="2000" dirty="0" smtClean="0"/>
              <a:t>也必须是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字符型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switch</a:t>
            </a:r>
            <a:r>
              <a:rPr lang="zh-CN" altLang="en-US" sz="2000" dirty="0"/>
              <a:t>语句首先计算表达式的值，如果表达式的值和某个</a:t>
            </a:r>
            <a:r>
              <a:rPr lang="en-US" altLang="zh-CN" sz="2000" dirty="0"/>
              <a:t>case </a:t>
            </a:r>
            <a:r>
              <a:rPr lang="zh-CN" altLang="en-US" sz="2000" dirty="0"/>
              <a:t>后面的常量值相同，就执行该</a:t>
            </a:r>
            <a:r>
              <a:rPr lang="en-US" altLang="zh-CN" sz="2000" dirty="0"/>
              <a:t>case</a:t>
            </a:r>
            <a:r>
              <a:rPr lang="zh-CN" altLang="en-US" sz="2000" dirty="0"/>
              <a:t>里的若干个语句，直到碰到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语句为止。若没有任何常量值与表达式的值相同，则执行</a:t>
            </a:r>
            <a:r>
              <a:rPr lang="en-US" altLang="zh-CN" sz="2000" dirty="0"/>
              <a:t>default</a:t>
            </a:r>
            <a:r>
              <a:rPr lang="zh-CN" altLang="en-US" sz="2000" dirty="0"/>
              <a:t>后面的若干个语句。</a:t>
            </a:r>
            <a:r>
              <a:rPr lang="zh-CN" altLang="en-US" sz="2000" dirty="0" smtClean="0"/>
              <a:t>其中，</a:t>
            </a:r>
            <a:r>
              <a:rPr lang="en-US" altLang="zh-CN" sz="2000" dirty="0" smtClean="0">
                <a:solidFill>
                  <a:srgbClr val="0000FF"/>
                </a:solidFill>
              </a:rPr>
              <a:t>default</a:t>
            </a:r>
            <a:r>
              <a:rPr lang="zh-CN" altLang="en-US" sz="2000" dirty="0">
                <a:solidFill>
                  <a:srgbClr val="0000FF"/>
                </a:solidFill>
              </a:rPr>
              <a:t>是可有可无的</a:t>
            </a:r>
            <a:r>
              <a:rPr lang="zh-CN" altLang="en-US" sz="2000" dirty="0"/>
              <a:t>，如果它不存在，并且所有的常量值都和表达式的值不相同，那么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语句就不会进行任何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注意</a:t>
            </a:r>
            <a:r>
              <a:rPr lang="zh-CN" altLang="en-US" sz="2000" dirty="0"/>
              <a:t>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同一个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语句中，</a:t>
            </a:r>
            <a:r>
              <a:rPr lang="en-US" altLang="zh-CN" sz="2000" dirty="0">
                <a:solidFill>
                  <a:srgbClr val="FF0000"/>
                </a:solidFill>
              </a:rPr>
              <a:t>case</a:t>
            </a:r>
            <a:r>
              <a:rPr lang="zh-CN" altLang="en-US" sz="2000" dirty="0">
                <a:solidFill>
                  <a:srgbClr val="FF0000"/>
                </a:solidFill>
              </a:rPr>
              <a:t>后的常量值必须互不</a:t>
            </a:r>
            <a:r>
              <a:rPr lang="zh-CN" altLang="en-US" sz="2000" dirty="0" smtClean="0">
                <a:solidFill>
                  <a:srgbClr val="FF0000"/>
                </a:solidFill>
              </a:rPr>
              <a:t>相同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7608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9854" y="6453336"/>
            <a:ext cx="79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用户在键盘输入一个代表月份的整数，程序输出是该月是在年度的第几</a:t>
            </a:r>
            <a:r>
              <a:rPr lang="zh-CN" altLang="en-US" dirty="0" smtClean="0"/>
              <a:t>季度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24558" y="1945407"/>
            <a:ext cx="5098565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Example3_4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Scanner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输入一个月份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switch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1: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月属于第一季度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4: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6: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月属于第二季度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7: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月属于第三季度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10: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12: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月属于第四季度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不代表月份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3123" y="5480862"/>
            <a:ext cx="1082030" cy="7118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10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(3) </a:t>
            </a:r>
            <a:r>
              <a:rPr lang="zh-CN" altLang="en-US" sz="2000" dirty="0" smtClean="0">
                <a:solidFill>
                  <a:srgbClr val="0000FF"/>
                </a:solidFill>
              </a:rPr>
              <a:t>自</a:t>
            </a:r>
            <a:r>
              <a:rPr lang="zh-CN" altLang="en-US" sz="2000" dirty="0">
                <a:solidFill>
                  <a:srgbClr val="0000FF"/>
                </a:solidFill>
              </a:rPr>
              <a:t>增、自减</a:t>
            </a:r>
            <a:r>
              <a:rPr lang="zh-CN" altLang="en-US" sz="2000" dirty="0"/>
              <a:t>运算符 </a:t>
            </a:r>
          </a:p>
          <a:p>
            <a:pPr lvl="1"/>
            <a:r>
              <a:rPr lang="zh-CN" altLang="en-US" sz="2000" dirty="0"/>
              <a:t>符号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 smtClean="0"/>
              <a:t>，单</a:t>
            </a:r>
            <a:r>
              <a:rPr lang="zh-CN" altLang="en-US" sz="2000" dirty="0"/>
              <a:t>目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优先级：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级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运算符</a:t>
            </a:r>
            <a:r>
              <a:rPr lang="zh-CN" altLang="en-US" sz="2000" dirty="0"/>
              <a:t>可以放在操作元之前，也可以放在操作元之后，但操作元必须是一个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浮点型</a:t>
            </a:r>
            <a:r>
              <a:rPr lang="zh-CN" altLang="en-US" sz="2000" dirty="0"/>
              <a:t>变量（不能是常量或表达式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运算符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作用：使</a:t>
            </a:r>
            <a:r>
              <a:rPr lang="zh-CN" altLang="en-US" sz="2000" dirty="0"/>
              <a:t>变量的值增</a:t>
            </a:r>
            <a:r>
              <a:rPr lang="en-US" altLang="zh-CN" sz="2000" dirty="0"/>
              <a:t>1</a:t>
            </a:r>
            <a:r>
              <a:rPr lang="zh-CN" altLang="en-US" sz="2000" dirty="0"/>
              <a:t>或减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++x, --x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之前，先使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 smtClean="0"/>
              <a:t>1</a:t>
            </a:r>
          </a:p>
          <a:p>
            <a:pPr lvl="2"/>
            <a:r>
              <a:rPr lang="en-US" altLang="zh-CN" sz="2000" dirty="0" smtClean="0"/>
              <a:t>x++, x--</a:t>
            </a:r>
            <a:r>
              <a:rPr lang="zh-CN" altLang="en-US" sz="2000" dirty="0" smtClean="0"/>
              <a:t>：在</a:t>
            </a:r>
            <a:r>
              <a:rPr lang="zh-CN" altLang="en-US" sz="2000" dirty="0"/>
              <a:t>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之后</a:t>
            </a:r>
            <a:r>
              <a:rPr lang="zh-CN" altLang="en-US" sz="2000" dirty="0" smtClean="0"/>
              <a:t>，才使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 smtClean="0"/>
              <a:t>1</a:t>
            </a:r>
            <a:endParaRPr lang="zh-CN" altLang="en-US" sz="2000" dirty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例子：如果 </a:t>
            </a:r>
            <a:r>
              <a:rPr lang="en-US" altLang="zh-CN" sz="2000" dirty="0"/>
              <a:t>x</a:t>
            </a:r>
            <a:r>
              <a:rPr lang="zh-CN" altLang="en-US" sz="2000" dirty="0"/>
              <a:t>的原值是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</a:t>
            </a:r>
            <a:endParaRPr lang="zh-CN" altLang="en-US" sz="2000" dirty="0"/>
          </a:p>
          <a:p>
            <a:pPr lvl="3"/>
            <a:r>
              <a:rPr lang="zh-CN" altLang="en-US" dirty="0" smtClean="0"/>
              <a:t>对于</a:t>
            </a:r>
            <a:r>
              <a:rPr lang="en-US" altLang="zh-CN" dirty="0"/>
              <a:t>y=++</a:t>
            </a:r>
            <a:r>
              <a:rPr lang="en-US" altLang="zh-CN" dirty="0" smtClean="0"/>
              <a:t>x; y</a:t>
            </a:r>
            <a:r>
              <a:rPr lang="zh-CN" altLang="en-US" dirty="0"/>
              <a:t>的值为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pPr lvl="3"/>
            <a:r>
              <a:rPr lang="zh-CN" altLang="en-US" dirty="0" smtClean="0"/>
              <a:t>对于</a:t>
            </a:r>
            <a:r>
              <a:rPr lang="en-US" altLang="zh-CN" dirty="0"/>
              <a:t>y=x</a:t>
            </a:r>
            <a:r>
              <a:rPr lang="en-US" altLang="zh-CN" dirty="0" smtClean="0"/>
              <a:t>++; y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，然后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 smtClean="0"/>
              <a:t>值才变为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6867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3.12 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循环语句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759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1.while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 smtClean="0"/>
              <a:t>while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while</a:t>
            </a:r>
            <a:r>
              <a:rPr lang="zh-CN" altLang="en-US" sz="2000" dirty="0"/>
              <a:t>、括号中的一个求值为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和一个复合语句组成，其中的复合语句称作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循环体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循环体</a:t>
            </a:r>
            <a:r>
              <a:rPr lang="zh-CN" altLang="en-US" sz="2000" dirty="0"/>
              <a:t>只有一条语句时，大括号“</a:t>
            </a:r>
            <a:r>
              <a:rPr lang="en-US" altLang="zh-CN" sz="2000" dirty="0" smtClean="0"/>
              <a:t>{}</a:t>
            </a:r>
            <a:r>
              <a:rPr lang="zh-CN" altLang="en-US" sz="2000" dirty="0" smtClean="0"/>
              <a:t>”可以</a:t>
            </a:r>
            <a:r>
              <a:rPr lang="zh-CN" altLang="en-US" sz="2000" dirty="0"/>
              <a:t>省略，</a:t>
            </a:r>
            <a:r>
              <a:rPr lang="zh-CN" altLang="en-US" sz="2000" dirty="0">
                <a:solidFill>
                  <a:srgbClr val="0000FF"/>
                </a:solidFill>
              </a:rPr>
              <a:t>但最好不要省略，以便增加程序的可读性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称作循环</a:t>
            </a:r>
            <a:r>
              <a:rPr lang="zh-CN" altLang="en-US" sz="2000" dirty="0" smtClean="0"/>
              <a:t>条件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while</a:t>
            </a:r>
            <a:r>
              <a:rPr lang="zh-CN" altLang="en-US" sz="2000" dirty="0"/>
              <a:t>语句的执行</a:t>
            </a:r>
            <a:r>
              <a:rPr lang="zh-CN" altLang="en-US" sz="2000" dirty="0" smtClean="0"/>
              <a:t>规则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613" y="3861048"/>
            <a:ext cx="4109060" cy="20484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80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do-while</a:t>
            </a:r>
            <a:r>
              <a:rPr lang="zh-CN" altLang="en-US" sz="2000" dirty="0"/>
              <a:t>循环   </a:t>
            </a:r>
          </a:p>
          <a:p>
            <a:pPr lvl="1"/>
            <a:r>
              <a:rPr lang="en-US" altLang="zh-CN" sz="2000" dirty="0" smtClean="0"/>
              <a:t>do-while</a:t>
            </a:r>
            <a:r>
              <a:rPr lang="zh-CN" altLang="en-US" sz="2000" dirty="0"/>
              <a:t>循环和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循环的区别</a:t>
            </a:r>
            <a:r>
              <a:rPr lang="zh-CN" altLang="en-US" sz="2000" dirty="0" smtClean="0"/>
              <a:t>是，</a:t>
            </a:r>
            <a:r>
              <a:rPr lang="en-US" altLang="zh-CN" sz="2000" dirty="0" smtClean="0"/>
              <a:t>do-while</a:t>
            </a:r>
            <a:r>
              <a:rPr lang="zh-CN" altLang="en-US" sz="2000" dirty="0"/>
              <a:t>的循环体至少被执行一</a:t>
            </a:r>
            <a:r>
              <a:rPr lang="zh-CN" altLang="en-US" sz="2000" dirty="0" smtClean="0"/>
              <a:t>次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23567"/>
            <a:ext cx="2552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93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1720" y="1303015"/>
            <a:ext cx="4680520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Example3_5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sum=0,item=1;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item=item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sum=sum+1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item=1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sum=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item=item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sum=sum+1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6822" y="6444044"/>
            <a:ext cx="69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循环计算常数</a:t>
            </a:r>
            <a:r>
              <a:rPr lang="en-US" altLang="zh-CN" dirty="0"/>
              <a:t>e</a:t>
            </a:r>
            <a:r>
              <a:rPr lang="zh-CN" altLang="en-US" dirty="0"/>
              <a:t>的近似值：</a:t>
            </a:r>
            <a:r>
              <a:rPr lang="en-US" altLang="zh-CN" dirty="0" smtClean="0"/>
              <a:t>e=1+1+1/2</a:t>
            </a:r>
            <a:r>
              <a:rPr lang="en-US" altLang="zh-CN" dirty="0"/>
              <a:t>!+1/3!+…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5941497"/>
            <a:ext cx="1924578" cy="4320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52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3.for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 smtClean="0"/>
              <a:t>for</a:t>
            </a:r>
            <a:r>
              <a:rPr lang="zh-CN" altLang="en-US" sz="2000" dirty="0"/>
              <a:t>语句的一般</a:t>
            </a:r>
            <a:r>
              <a:rPr lang="zh-CN" altLang="en-US" sz="2000" dirty="0" smtClean="0"/>
              <a:t>格式</a:t>
            </a:r>
            <a:endParaRPr lang="zh-CN" altLang="en-US" sz="2000" dirty="0"/>
          </a:p>
          <a:p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for</a:t>
            </a:r>
            <a:r>
              <a:rPr lang="zh-CN" altLang="en-US" sz="2000" dirty="0"/>
              <a:t>语句由关键字</a:t>
            </a:r>
            <a:r>
              <a:rPr lang="en-US" altLang="zh-CN" sz="2000" dirty="0" smtClean="0">
                <a:solidFill>
                  <a:srgbClr val="FF0000"/>
                </a:solidFill>
              </a:rPr>
              <a:t>for</a:t>
            </a:r>
            <a:r>
              <a:rPr lang="zh-CN" altLang="en-US" sz="2000" dirty="0" smtClean="0"/>
              <a:t>，括号</a:t>
            </a:r>
            <a:r>
              <a:rPr lang="zh-CN" altLang="en-US" sz="2000" dirty="0"/>
              <a:t>中用分号分割的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，以及一个复合语句</a:t>
            </a:r>
            <a:r>
              <a:rPr lang="zh-CN" altLang="en-US" sz="2000" dirty="0" smtClean="0"/>
              <a:t>组成。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：负责完成变量的</a:t>
            </a:r>
            <a:r>
              <a:rPr lang="zh-CN" altLang="en-US" sz="2000" dirty="0" smtClean="0">
                <a:solidFill>
                  <a:srgbClr val="0000FF"/>
                </a:solidFill>
              </a:rPr>
              <a:t>初始化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：值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 smtClean="0"/>
              <a:t>表达式，称为</a:t>
            </a:r>
            <a:r>
              <a:rPr lang="zh-CN" altLang="en-US" sz="2000" dirty="0" smtClean="0">
                <a:solidFill>
                  <a:srgbClr val="0000FF"/>
                </a:solidFill>
              </a:rPr>
              <a:t>循环条件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表达式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0000FF"/>
                </a:solidFill>
              </a:rPr>
              <a:t>修改变量</a:t>
            </a:r>
            <a:r>
              <a:rPr lang="zh-CN" altLang="en-US" sz="2000" dirty="0" smtClean="0"/>
              <a:t>，改变循环条件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31640" y="2348880"/>
            <a:ext cx="331236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en-US" dirty="0"/>
              <a:t>表达式</a:t>
            </a:r>
            <a:r>
              <a:rPr lang="en-US" altLang="zh-CN" dirty="0"/>
              <a:t>1; </a:t>
            </a:r>
            <a:r>
              <a:rPr lang="zh-CN" altLang="en-US" dirty="0"/>
              <a:t>表达式</a:t>
            </a:r>
            <a:r>
              <a:rPr lang="en-US" altLang="zh-CN" dirty="0"/>
              <a:t>2; 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7292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15145" y="1942959"/>
            <a:ext cx="5184576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Example3_6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sum,i,j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=1;i&lt;=1000;i++)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 for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j=1,sum=0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/2;j++)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    sum=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sum+j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     if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"%8d</a:t>
            </a:r>
            <a:r>
              <a:rPr lang="zh-CN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是一个完数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%n"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9721" y="5260498"/>
            <a:ext cx="1641782" cy="6480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535313" y="2608337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186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3.2 </a:t>
            </a:r>
            <a:r>
              <a:rPr lang="zh-CN" altLang="en-US" sz="2000" dirty="0" smtClean="0"/>
              <a:t>关系运算符和关系表达式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3.13 </a:t>
            </a:r>
            <a:r>
              <a:rPr lang="zh-CN" altLang="en-US" sz="2000" dirty="0" smtClean="0">
                <a:solidFill>
                  <a:srgbClr val="FF0000"/>
                </a:solidFill>
              </a:rPr>
              <a:t>跳转语句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6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跳</a:t>
            </a:r>
            <a:r>
              <a:rPr lang="zh-CN" altLang="en-US" sz="2000" dirty="0"/>
              <a:t>转语句是指用</a:t>
            </a:r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break</a:t>
            </a:r>
            <a:r>
              <a:rPr lang="zh-CN" altLang="en-US" sz="2000" dirty="0"/>
              <a:t>或</a:t>
            </a:r>
            <a:r>
              <a:rPr lang="en-US" altLang="zh-CN" sz="2000" dirty="0"/>
              <a:t>continue</a:t>
            </a:r>
            <a:r>
              <a:rPr lang="zh-CN" altLang="en-US" sz="2000" dirty="0"/>
              <a:t>加上分号构成的</a:t>
            </a:r>
            <a:r>
              <a:rPr lang="zh-CN" altLang="en-US" sz="2000" dirty="0" smtClean="0"/>
              <a:t>语句</a:t>
            </a:r>
            <a:endParaRPr lang="zh-CN" altLang="en-US" sz="2000" dirty="0"/>
          </a:p>
          <a:p>
            <a:pPr lvl="1"/>
            <a:r>
              <a:rPr lang="en-US" altLang="zh-CN" sz="2000" b="1" dirty="0" smtClean="0"/>
              <a:t>break</a:t>
            </a:r>
            <a:r>
              <a:rPr lang="zh-CN" altLang="en-US" sz="2000" b="1" dirty="0" smtClean="0"/>
              <a:t>语句：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在某次循环体的执行中执行了</a:t>
            </a:r>
            <a:r>
              <a:rPr lang="en-US" altLang="zh-CN" sz="2000" dirty="0">
                <a:solidFill>
                  <a:srgbClr val="0000FF"/>
                </a:solidFill>
              </a:rPr>
              <a:t>break</a:t>
            </a:r>
            <a:r>
              <a:rPr lang="zh-CN" altLang="en-US" sz="2000" dirty="0"/>
              <a:t>语句，那么</a:t>
            </a:r>
            <a:r>
              <a:rPr lang="zh-CN" altLang="en-US" sz="2000" dirty="0">
                <a:solidFill>
                  <a:srgbClr val="0000FF"/>
                </a:solidFill>
              </a:rPr>
              <a:t>整个循环语句就</a:t>
            </a:r>
            <a:r>
              <a:rPr lang="zh-CN" altLang="en-US" sz="2000" dirty="0" smtClean="0">
                <a:solidFill>
                  <a:srgbClr val="0000FF"/>
                </a:solidFill>
              </a:rPr>
              <a:t>结束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 smtClean="0"/>
              <a:t>continue</a:t>
            </a:r>
            <a:r>
              <a:rPr lang="zh-CN" altLang="en-US" sz="2000" b="1" dirty="0" smtClean="0"/>
              <a:t>语句：</a:t>
            </a:r>
            <a:r>
              <a:rPr lang="zh-CN" altLang="en-US" sz="2000" dirty="0" smtClean="0"/>
              <a:t>如果</a:t>
            </a:r>
            <a:r>
              <a:rPr lang="zh-CN" altLang="en-US" sz="2000" dirty="0"/>
              <a:t>在某次循环体的执行中执行了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/>
              <a:t>语句，那么本次循环就结束，即不再执行本次循环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continue</a:t>
            </a:r>
            <a:r>
              <a:rPr lang="zh-CN" altLang="en-US" sz="2000" dirty="0"/>
              <a:t>语句后面的语句，而</a:t>
            </a:r>
            <a:r>
              <a:rPr lang="zh-CN" altLang="en-US" sz="2000" dirty="0" smtClean="0">
                <a:solidFill>
                  <a:srgbClr val="FF0000"/>
                </a:solidFill>
              </a:rPr>
              <a:t>转入下</a:t>
            </a:r>
            <a:r>
              <a:rPr lang="zh-CN" altLang="en-US" sz="2000" dirty="0">
                <a:solidFill>
                  <a:srgbClr val="FF0000"/>
                </a:solidFill>
              </a:rPr>
              <a:t>一次</a:t>
            </a:r>
            <a:r>
              <a:rPr lang="zh-CN" altLang="en-US" sz="2000" dirty="0" smtClean="0">
                <a:solidFill>
                  <a:srgbClr val="FF0000"/>
                </a:solidFill>
              </a:rPr>
              <a:t>循环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3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5976664" cy="393954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Example3_7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sum=0,i=0,max=8888,number=7;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while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++;   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(sum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&gt;=max)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"1+2+...n&lt;"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的最大整数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+(i-1));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=1,max=200,sum=0;i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i%number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sum=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zh-CN" alt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(max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内能被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+number+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整除的数字之和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009" y="5904356"/>
            <a:ext cx="2583392" cy="404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</a:t>
            </a:r>
            <a:r>
              <a:rPr lang="zh-CN" altLang="en-US" sz="3200" dirty="0" smtClean="0"/>
              <a:t>语句（</a:t>
            </a:r>
            <a:r>
              <a:rPr lang="en-US" altLang="zh-CN" sz="3200" dirty="0" smtClean="0"/>
              <a:t>branching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【</a:t>
            </a:r>
            <a:r>
              <a:rPr lang="zh-CN" altLang="en-US" sz="2000" dirty="0" smtClean="0"/>
              <a:t>例子</a:t>
            </a:r>
            <a:r>
              <a:rPr lang="en-US" altLang="zh-CN" sz="2000" dirty="0" smtClean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5544616" cy="455509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Example3_8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n,start,end,middle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a[]={-2,1,4,5,8,12,17,23,45,56,90,100};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start=0; end=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(n!=a[middle])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(n&gt;a[middle]){start=middle;}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(n&lt;a[middle]){end=middle;}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 </a:t>
            </a:r>
          </a:p>
          <a:p>
            <a:pPr lvl="3"/>
            <a:r>
              <a:rPr lang="en-US" altLang="zh-CN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</a:t>
            </a:r>
          </a:p>
          <a:p>
            <a:pPr lvl="3"/>
            <a:r>
              <a:rPr lang="en-US" altLang="zh-CN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不在数组中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是数组中的第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+middle+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个元素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989341"/>
            <a:ext cx="1861637" cy="52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5344"/>
            <a:ext cx="491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折半法查找一个整数是否在一个排序的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类型数组中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4422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(4) </a:t>
            </a:r>
            <a:r>
              <a:rPr lang="zh-CN" altLang="en-US" sz="2000" dirty="0" smtClean="0"/>
              <a:t>算术</a:t>
            </a:r>
            <a:r>
              <a:rPr lang="zh-CN" altLang="en-US" sz="2000" dirty="0" smtClean="0">
                <a:solidFill>
                  <a:srgbClr val="0000FF"/>
                </a:solidFill>
              </a:rPr>
              <a:t>表达式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 smtClean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算术符号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操作元</a:t>
            </a:r>
            <a:r>
              <a:rPr lang="zh-CN" altLang="en-US" sz="2000" dirty="0"/>
              <a:t>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语法规则的</a:t>
            </a:r>
            <a:r>
              <a:rPr lang="zh-CN" altLang="en-US" sz="2000" dirty="0" smtClean="0"/>
              <a:t>式子</a:t>
            </a:r>
            <a:endParaRPr lang="zh-CN" altLang="en-US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x+2*y-30+3</a:t>
            </a:r>
            <a:r>
              <a:rPr lang="en-US" altLang="zh-CN" sz="2000" dirty="0"/>
              <a:t>*(y+5) -12+n+(--n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8624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算术运算符、关系运算符、逻辑运算符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赋值运算符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zh-CN" altLang="en-US" sz="2000" dirty="0" smtClean="0"/>
              <a:t>一般表达式、语句概述、分支语句、循环语句、跳转语句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没必要记忆运算符的优先级别</a:t>
            </a:r>
            <a:r>
              <a:rPr lang="zh-CN" altLang="en-US" sz="2000" dirty="0" smtClean="0"/>
              <a:t>，可以在编程序时尽量使用括号</a:t>
            </a:r>
            <a:r>
              <a:rPr lang="zh-CN" altLang="en-US" sz="2000" dirty="0" smtClean="0">
                <a:solidFill>
                  <a:srgbClr val="0000FF"/>
                </a:solidFill>
              </a:rPr>
              <a:t>“</a:t>
            </a:r>
            <a:r>
              <a:rPr lang="en-US" altLang="zh-CN" sz="2000" dirty="0" smtClean="0">
                <a:solidFill>
                  <a:srgbClr val="0000FF"/>
                </a:solidFill>
              </a:rPr>
              <a:t>()</a:t>
            </a:r>
            <a:r>
              <a:rPr lang="zh-CN" altLang="en-US" sz="2000" dirty="0" smtClean="0">
                <a:solidFill>
                  <a:srgbClr val="0000FF"/>
                </a:solidFill>
              </a:rPr>
              <a:t>”</a:t>
            </a:r>
            <a:r>
              <a:rPr lang="zh-CN" altLang="en-US" sz="2000" dirty="0" smtClean="0"/>
              <a:t>来实现想要的运算次序，以免产生难以阅读或含糊不清的计算顺序。</a:t>
            </a:r>
            <a:endParaRPr lang="en-US" altLang="zh-CN" sz="2000" dirty="0" smtClean="0"/>
          </a:p>
          <a:p>
            <a:r>
              <a:rPr lang="zh-CN" altLang="en-US" sz="2000" dirty="0" smtClean="0"/>
              <a:t>“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”也是一种运算符，它的级别最高。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6226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4705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74822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hlinkClick r:id="rId3"/>
              </a:rPr>
              <a:t>http://docs.oracle.com/javase/tutorial/java/nutsandbolts/operators.html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hlinkClick r:id="rId2"/>
              </a:rPr>
              <a:t>http://docs.oracle.com/javase/tutorial/java/nutsandbolts/index.html</a:t>
            </a:r>
            <a:r>
              <a:rPr lang="en-US" altLang="zh-CN" sz="2000" dirty="0" smtClean="0"/>
              <a:t> </a:t>
            </a:r>
          </a:p>
          <a:p>
            <a:r>
              <a:rPr lang="zh-CN" altLang="en-US" sz="2000" dirty="0" smtClean="0"/>
              <a:t>有时间请看一下上面链接中的“</a:t>
            </a:r>
            <a:r>
              <a:rPr lang="en-US" altLang="zh-CN" sz="2000" dirty="0" smtClean="0"/>
              <a:t>Lesson: Language Basics</a:t>
            </a:r>
            <a:r>
              <a:rPr lang="zh-CN" altLang="en-US" sz="2000" smtClean="0"/>
              <a:t>”内容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</a:t>
            </a:r>
            <a:r>
              <a:rPr lang="zh-CN" altLang="en-US" sz="3200" dirty="0" smtClean="0"/>
              <a:t>算术表达式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(5) </a:t>
            </a:r>
            <a:r>
              <a:rPr lang="zh-CN" altLang="en-US" sz="2000" dirty="0" smtClean="0"/>
              <a:t>算术</a:t>
            </a:r>
            <a:r>
              <a:rPr lang="zh-CN" altLang="en-US" sz="2000" dirty="0"/>
              <a:t>混合运算的</a:t>
            </a:r>
            <a:r>
              <a:rPr lang="zh-CN" altLang="en-US" sz="2000" dirty="0">
                <a:solidFill>
                  <a:srgbClr val="0000FF"/>
                </a:solidFill>
              </a:rPr>
              <a:t>精度</a:t>
            </a:r>
          </a:p>
          <a:p>
            <a:pPr lvl="1"/>
            <a:r>
              <a:rPr lang="zh-CN" altLang="en-US" sz="2000" dirty="0" smtClean="0"/>
              <a:t>精度</a:t>
            </a:r>
            <a:r>
              <a:rPr lang="zh-CN" altLang="en-US" sz="2000" dirty="0"/>
              <a:t>从“低”到“高”排列的顺序</a:t>
            </a:r>
            <a:r>
              <a:rPr lang="zh-CN" altLang="en-US" sz="2000" dirty="0" smtClean="0"/>
              <a:t>是</a:t>
            </a:r>
            <a:endParaRPr lang="zh-CN" altLang="en-US" sz="2000" dirty="0"/>
          </a:p>
          <a:p>
            <a:pPr lvl="2"/>
            <a:r>
              <a:rPr lang="en-US" altLang="zh-CN" sz="2000" dirty="0" smtClean="0"/>
              <a:t>byte, short,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 long, float, double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/>
              <a:t>将按运算符</a:t>
            </a:r>
            <a:r>
              <a:rPr lang="zh-CN" altLang="en-US" sz="2000" dirty="0">
                <a:solidFill>
                  <a:srgbClr val="FF0000"/>
                </a:solidFill>
              </a:rPr>
              <a:t>两边的操作元的最高精度</a:t>
            </a:r>
            <a:r>
              <a:rPr lang="zh-CN" altLang="en-US" sz="2000" dirty="0"/>
              <a:t>保留结果的</a:t>
            </a:r>
            <a:r>
              <a:rPr lang="zh-CN" altLang="en-US" sz="2000" dirty="0" smtClean="0"/>
              <a:t>精度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例子：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5/2</a:t>
            </a:r>
            <a:r>
              <a:rPr lang="zh-CN" altLang="en-US" sz="2000" dirty="0"/>
              <a:t>的结果是</a:t>
            </a:r>
            <a:r>
              <a:rPr lang="en-US" altLang="zh-CN" sz="2000" dirty="0" smtClean="0"/>
              <a:t>2</a:t>
            </a:r>
          </a:p>
          <a:p>
            <a:pPr lvl="2"/>
            <a:r>
              <a:rPr lang="en-US" altLang="zh-CN" sz="2000" b="1" dirty="0" smtClean="0">
                <a:solidFill>
                  <a:srgbClr val="FF0000"/>
                </a:solidFill>
              </a:rPr>
              <a:t>5.0/2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5.0f/2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的结果是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2.5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char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数据与整型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运算的结果</a:t>
            </a:r>
            <a:r>
              <a:rPr lang="zh-CN" altLang="en-US" sz="2000" dirty="0"/>
              <a:t>的精度是</a:t>
            </a:r>
            <a:r>
              <a:rPr lang="en-US" altLang="zh-CN" sz="2000" dirty="0" err="1" smtClean="0"/>
              <a:t>int</a:t>
            </a:r>
            <a:endParaRPr lang="en-US" altLang="zh-CN" sz="2000" dirty="0"/>
          </a:p>
          <a:p>
            <a:pPr lvl="2"/>
            <a:r>
              <a:rPr lang="zh-CN" altLang="en-US" sz="2000" dirty="0" smtClean="0"/>
              <a:t>例子：</a:t>
            </a:r>
            <a:r>
              <a:rPr lang="en-US" altLang="zh-CN" sz="2000" dirty="0" smtClean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(char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(‘</a:t>
            </a:r>
            <a:r>
              <a:rPr lang="en-US" altLang="zh-CN" sz="2000" dirty="0" err="1" smtClean="0"/>
              <a:t>H</a:t>
            </a:r>
            <a:r>
              <a:rPr lang="en-US" altLang="zh-CN" sz="2000" dirty="0" err="1"/>
              <a:t>’+k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511504" y="3645024"/>
            <a:ext cx="1080120" cy="323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07904" y="4482744"/>
            <a:ext cx="1152128" cy="899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46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3.1 </a:t>
            </a:r>
            <a:r>
              <a:rPr lang="zh-CN" altLang="en-US" sz="2000" dirty="0" smtClean="0"/>
              <a:t>算术运算符和算术表达式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3.2 </a:t>
            </a:r>
            <a:r>
              <a:rPr lang="zh-CN" altLang="en-US" sz="2000" dirty="0" smtClean="0">
                <a:solidFill>
                  <a:srgbClr val="FF0000"/>
                </a:solidFill>
              </a:rPr>
              <a:t>关系运算符和关系表达式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/>
              <a:t>3.3 </a:t>
            </a:r>
            <a:r>
              <a:rPr lang="zh-CN" altLang="en-US" sz="2000" dirty="0" smtClean="0"/>
              <a:t>逻辑运算符和逻辑表达式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3.4 </a:t>
            </a:r>
            <a:r>
              <a:rPr lang="zh-CN" altLang="en-US" sz="2000" dirty="0" smtClean="0"/>
              <a:t>赋值运算符和赋值表达式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3.5 </a:t>
            </a:r>
            <a:r>
              <a:rPr lang="zh-CN" altLang="en-US" sz="2000" dirty="0" smtClean="0"/>
              <a:t>移位运算符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3.6 </a:t>
            </a:r>
            <a:r>
              <a:rPr lang="zh-CN" altLang="en-US" sz="2000" dirty="0" smtClean="0"/>
              <a:t>位运算符	</a:t>
            </a:r>
            <a:endParaRPr lang="en-US" altLang="zh-CN" sz="2000" dirty="0" smtClean="0"/>
          </a:p>
          <a:p>
            <a:r>
              <a:rPr lang="en-US" altLang="zh-CN" sz="2000" dirty="0" smtClean="0"/>
              <a:t>3.7 </a:t>
            </a:r>
            <a:r>
              <a:rPr lang="zh-CN" altLang="en-US" sz="2000" dirty="0" smtClean="0"/>
              <a:t>条件运算符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3.8 </a:t>
            </a:r>
            <a:r>
              <a:rPr lang="en-US" altLang="zh-CN" sz="2000" dirty="0" err="1" smtClean="0"/>
              <a:t>instanceof</a:t>
            </a:r>
            <a:r>
              <a:rPr lang="zh-CN" altLang="en-US" sz="2000" dirty="0" smtClean="0"/>
              <a:t>运算符</a:t>
            </a:r>
            <a:endParaRPr lang="en-US" altLang="zh-CN" sz="2000" dirty="0" smtClean="0"/>
          </a:p>
          <a:p>
            <a:r>
              <a:rPr lang="en-US" altLang="zh-CN" sz="2000" dirty="0" smtClean="0"/>
              <a:t>3.9 </a:t>
            </a:r>
            <a:r>
              <a:rPr lang="zh-CN" altLang="en-US" sz="2000" dirty="0" smtClean="0"/>
              <a:t>一般表达式</a:t>
            </a:r>
            <a:endParaRPr lang="en-US" altLang="zh-CN" sz="2000" dirty="0" smtClean="0"/>
          </a:p>
          <a:p>
            <a:r>
              <a:rPr lang="en-US" altLang="zh-CN" sz="2000" dirty="0" smtClean="0"/>
              <a:t>3.10 </a:t>
            </a:r>
            <a:r>
              <a:rPr lang="zh-CN" altLang="en-US" sz="2000" dirty="0" smtClean="0"/>
              <a:t>语句概述</a:t>
            </a:r>
            <a:endParaRPr lang="en-US" altLang="zh-CN" sz="2000" dirty="0" smtClean="0"/>
          </a:p>
          <a:p>
            <a:r>
              <a:rPr lang="en-US" altLang="zh-CN" sz="2000" dirty="0" smtClean="0"/>
              <a:t>3.11 </a:t>
            </a:r>
            <a:r>
              <a:rPr lang="zh-CN" altLang="en-US" sz="2000" dirty="0" smtClean="0"/>
              <a:t>分支语句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3.12 </a:t>
            </a:r>
            <a:r>
              <a:rPr lang="zh-CN" altLang="en-US" sz="2000" dirty="0" smtClean="0"/>
              <a:t>循环语句</a:t>
            </a:r>
            <a:endParaRPr lang="en-US" altLang="zh-CN" sz="2000" dirty="0" smtClean="0"/>
          </a:p>
          <a:p>
            <a:r>
              <a:rPr lang="en-US" altLang="zh-CN" sz="2000" dirty="0" smtClean="0"/>
              <a:t>3.13 </a:t>
            </a:r>
            <a:r>
              <a:rPr lang="zh-CN" altLang="en-US" sz="2000" dirty="0" smtClean="0"/>
              <a:t>跳转语句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38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</a:t>
            </a:r>
            <a:r>
              <a:rPr lang="zh-CN" altLang="en-US" sz="3200" dirty="0" smtClean="0"/>
              <a:t>表达式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关系</a:t>
            </a:r>
            <a:r>
              <a:rPr lang="zh-CN" altLang="en-US" sz="2000" dirty="0"/>
              <a:t>运算符用来比较两个值的</a:t>
            </a:r>
            <a:r>
              <a:rPr lang="zh-CN" altLang="en-US" sz="2000" dirty="0" smtClean="0"/>
              <a:t>关系</a:t>
            </a:r>
            <a:endParaRPr lang="en-US" altLang="zh-CN" sz="2000" dirty="0" smtClean="0"/>
          </a:p>
          <a:p>
            <a:r>
              <a:rPr lang="zh-CN" altLang="en-US" sz="2000" dirty="0" smtClean="0"/>
              <a:t>关系</a:t>
            </a:r>
            <a:r>
              <a:rPr lang="zh-CN" altLang="en-US" sz="2000" dirty="0"/>
              <a:t>运算符的运算结果是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（</a:t>
            </a:r>
            <a:r>
              <a:rPr lang="en-US" altLang="zh-CN" sz="2000" dirty="0" smtClean="0"/>
              <a:t>true, false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979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3865</Words>
  <Application>Microsoft Office PowerPoint</Application>
  <PresentationFormat>全屏显示(4:3)</PresentationFormat>
  <Paragraphs>713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Theme</vt:lpstr>
      <vt:lpstr>JAVA 程序设计</vt:lpstr>
      <vt:lpstr>Outline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Outline</vt:lpstr>
      <vt:lpstr>3.2 关系运算符和关系表达式</vt:lpstr>
      <vt:lpstr>3.2 关系运算符和关系表达式</vt:lpstr>
      <vt:lpstr>3.2 关系运算符和关系表达式</vt:lpstr>
      <vt:lpstr>3.2 关系运算符和关系表达式</vt:lpstr>
      <vt:lpstr>Outline</vt:lpstr>
      <vt:lpstr>3.3 逻辑运算符和逻辑表达式</vt:lpstr>
      <vt:lpstr>3.3 逻辑运算符和逻辑表达式</vt:lpstr>
      <vt:lpstr>3.3 逻辑运算符和逻辑表达式</vt:lpstr>
      <vt:lpstr>3.3 逻辑运算符和逻辑表达式</vt:lpstr>
      <vt:lpstr>Outline</vt:lpstr>
      <vt:lpstr>3.4 赋值运算符和赋值表达式</vt:lpstr>
      <vt:lpstr>3.4 赋值运算符和赋值表达式</vt:lpstr>
      <vt:lpstr>Outline</vt:lpstr>
      <vt:lpstr>3.5 移位运算符</vt:lpstr>
      <vt:lpstr>3.5 移位运算符</vt:lpstr>
      <vt:lpstr>3.5 移位运算符</vt:lpstr>
      <vt:lpstr>3.5 移位运算符</vt:lpstr>
      <vt:lpstr>3.5 移位运算符</vt:lpstr>
      <vt:lpstr>3.5 移位运算符</vt:lpstr>
      <vt:lpstr>Outline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Outline</vt:lpstr>
      <vt:lpstr>3.7 条件运算符</vt:lpstr>
      <vt:lpstr>Outline</vt:lpstr>
      <vt:lpstr>3.8 instanceof运算符</vt:lpstr>
      <vt:lpstr>Outline</vt:lpstr>
      <vt:lpstr>3.9 一般表达式</vt:lpstr>
      <vt:lpstr>Outline</vt:lpstr>
      <vt:lpstr>3.10 语句概述</vt:lpstr>
      <vt:lpstr>Outline</vt:lpstr>
      <vt:lpstr>3.11 分支语句</vt:lpstr>
      <vt:lpstr>3.11 分支语句</vt:lpstr>
      <vt:lpstr>3.11 分支语句</vt:lpstr>
      <vt:lpstr>3.11 分支语句</vt:lpstr>
      <vt:lpstr>3.11 分支语句</vt:lpstr>
      <vt:lpstr>3.11 分支语句</vt:lpstr>
      <vt:lpstr>Outline</vt:lpstr>
      <vt:lpstr>3.12 循环语句</vt:lpstr>
      <vt:lpstr>3.12 循环语句</vt:lpstr>
      <vt:lpstr>3.12 循环语句</vt:lpstr>
      <vt:lpstr>3.12 循环语句</vt:lpstr>
      <vt:lpstr>3.12 循环语句</vt:lpstr>
      <vt:lpstr>Outline</vt:lpstr>
      <vt:lpstr>3.13 跳转语句（branching）</vt:lpstr>
      <vt:lpstr>3.13 跳转语句（branching）</vt:lpstr>
      <vt:lpstr>3.13 跳转语句（branching）</vt:lpstr>
      <vt:lpstr>小节</vt:lpstr>
      <vt:lpstr>小节</vt:lpstr>
      <vt:lpstr>小节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791</cp:revision>
  <dcterms:created xsi:type="dcterms:W3CDTF">2006-08-16T00:00:00Z</dcterms:created>
  <dcterms:modified xsi:type="dcterms:W3CDTF">2017-09-13T03:30:47Z</dcterms:modified>
</cp:coreProperties>
</file>