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74" r:id="rId4"/>
    <p:sldId id="400" r:id="rId5"/>
    <p:sldId id="258" r:id="rId6"/>
    <p:sldId id="275" r:id="rId7"/>
    <p:sldId id="291" r:id="rId8"/>
    <p:sldId id="292" r:id="rId9"/>
    <p:sldId id="259" r:id="rId10"/>
    <p:sldId id="276" r:id="rId11"/>
    <p:sldId id="379" r:id="rId12"/>
    <p:sldId id="293" r:id="rId13"/>
    <p:sldId id="294" r:id="rId14"/>
    <p:sldId id="260" r:id="rId15"/>
    <p:sldId id="277" r:id="rId16"/>
    <p:sldId id="380" r:id="rId17"/>
    <p:sldId id="296" r:id="rId18"/>
    <p:sldId id="381" r:id="rId19"/>
    <p:sldId id="297" r:id="rId20"/>
    <p:sldId id="298" r:id="rId21"/>
    <p:sldId id="299" r:id="rId22"/>
    <p:sldId id="300" r:id="rId23"/>
    <p:sldId id="355" r:id="rId24"/>
    <p:sldId id="357" r:id="rId25"/>
    <p:sldId id="261" r:id="rId26"/>
    <p:sldId id="302" r:id="rId27"/>
    <p:sldId id="303" r:id="rId28"/>
    <p:sldId id="446" r:id="rId29"/>
    <p:sldId id="382" r:id="rId30"/>
    <p:sldId id="304" r:id="rId31"/>
    <p:sldId id="305" r:id="rId32"/>
    <p:sldId id="358" r:id="rId33"/>
    <p:sldId id="306" r:id="rId34"/>
    <p:sldId id="278" r:id="rId35"/>
    <p:sldId id="401" r:id="rId36"/>
    <p:sldId id="383" r:id="rId37"/>
    <p:sldId id="307" r:id="rId38"/>
    <p:sldId id="308" r:id="rId39"/>
    <p:sldId id="309" r:id="rId40"/>
    <p:sldId id="310" r:id="rId41"/>
    <p:sldId id="311" r:id="rId42"/>
    <p:sldId id="384" r:id="rId43"/>
    <p:sldId id="279" r:id="rId44"/>
    <p:sldId id="385" r:id="rId45"/>
    <p:sldId id="359" r:id="rId46"/>
    <p:sldId id="387" r:id="rId47"/>
    <p:sldId id="360" r:id="rId48"/>
    <p:sldId id="388" r:id="rId49"/>
    <p:sldId id="362" r:id="rId50"/>
    <p:sldId id="264" r:id="rId51"/>
    <p:sldId id="316" r:id="rId52"/>
    <p:sldId id="389" r:id="rId53"/>
    <p:sldId id="265" r:id="rId54"/>
    <p:sldId id="320" r:id="rId55"/>
    <p:sldId id="390" r:id="rId56"/>
    <p:sldId id="321" r:id="rId57"/>
    <p:sldId id="322" r:id="rId58"/>
    <p:sldId id="391" r:id="rId59"/>
    <p:sldId id="28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47" r:id="rId83"/>
    <p:sldId id="425" r:id="rId84"/>
    <p:sldId id="426" r:id="rId85"/>
    <p:sldId id="427" r:id="rId86"/>
    <p:sldId id="428" r:id="rId87"/>
    <p:sldId id="429" r:id="rId88"/>
    <p:sldId id="430" r:id="rId89"/>
    <p:sldId id="431" r:id="rId90"/>
    <p:sldId id="432" r:id="rId91"/>
    <p:sldId id="433" r:id="rId92"/>
    <p:sldId id="434" r:id="rId93"/>
    <p:sldId id="435" r:id="rId94"/>
    <p:sldId id="436" r:id="rId95"/>
    <p:sldId id="437" r:id="rId96"/>
    <p:sldId id="438" r:id="rId97"/>
    <p:sldId id="439" r:id="rId98"/>
    <p:sldId id="440" r:id="rId99"/>
    <p:sldId id="441" r:id="rId100"/>
    <p:sldId id="442" r:id="rId101"/>
    <p:sldId id="443" r:id="rId102"/>
    <p:sldId id="448" r:id="rId103"/>
    <p:sldId id="444" r:id="rId104"/>
    <p:sldId id="445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4" autoAdjust="0"/>
  </p:normalViewPr>
  <p:slideViewPr>
    <p:cSldViewPr>
      <p:cViewPr>
        <p:scale>
          <a:sx n="75" d="100"/>
          <a:sy n="75" d="100"/>
        </p:scale>
        <p:origin x="10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1541BE24-974E-476E-99F2-00F35CBE569C}"/>
    <pc:docChg chg="undo custSel modSld">
      <pc:chgData name="Pan Weike" userId="f48425db970607a4" providerId="LiveId" clId="{1541BE24-974E-476E-99F2-00F35CBE569C}" dt="2020-10-23T13:21:01.740" v="227" actId="113"/>
      <pc:docMkLst>
        <pc:docMk/>
      </pc:docMkLst>
      <pc:sldChg chg="modSp mod">
        <pc:chgData name="Pan Weike" userId="f48425db970607a4" providerId="LiveId" clId="{1541BE24-974E-476E-99F2-00F35CBE569C}" dt="2020-10-23T13:21:01.740" v="227" actId="113"/>
        <pc:sldMkLst>
          <pc:docMk/>
          <pc:sldMk cId="219459801" sldId="423"/>
        </pc:sldMkLst>
        <pc:spChg chg="mod">
          <ac:chgData name="Pan Weike" userId="f48425db970607a4" providerId="LiveId" clId="{1541BE24-974E-476E-99F2-00F35CBE569C}" dt="2020-10-23T13:21:01.740" v="227" actId="113"/>
          <ac:spMkLst>
            <pc:docMk/>
            <pc:sldMk cId="219459801" sldId="423"/>
            <ac:spMk id="3" creationId="{00000000-0000-0000-0000-000000000000}"/>
          </ac:spMkLst>
        </pc:spChg>
      </pc:sldChg>
    </pc:docChg>
  </pc:docChgLst>
  <pc:docChgLst>
    <pc:chgData name="Pan Weike" userId="f48425db970607a4" providerId="LiveId" clId="{98BB344D-03D5-425B-9487-5AB713202D81}"/>
    <pc:docChg chg="custSel modSld">
      <pc:chgData name="Pan Weike" userId="f48425db970607a4" providerId="LiveId" clId="{98BB344D-03D5-425B-9487-5AB713202D81}" dt="2021-09-11T08:45:14.530" v="915" actId="113"/>
      <pc:docMkLst>
        <pc:docMk/>
      </pc:docMkLst>
      <pc:sldChg chg="modSp mod">
        <pc:chgData name="Pan Weike" userId="f48425db970607a4" providerId="LiveId" clId="{98BB344D-03D5-425B-9487-5AB713202D81}" dt="2021-09-11T07:31:49.795" v="51" actId="207"/>
        <pc:sldMkLst>
          <pc:docMk/>
          <pc:sldMk cId="2495682584" sldId="274"/>
        </pc:sldMkLst>
        <pc:spChg chg="mod">
          <ac:chgData name="Pan Weike" userId="f48425db970607a4" providerId="LiveId" clId="{98BB344D-03D5-425B-9487-5AB713202D81}" dt="2021-09-11T07:31:49.795" v="51" actId="207"/>
          <ac:spMkLst>
            <pc:docMk/>
            <pc:sldMk cId="2495682584" sldId="274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33:23.101" v="65" actId="20577"/>
        <pc:sldMkLst>
          <pc:docMk/>
          <pc:sldMk cId="4157285311" sldId="275"/>
        </pc:sldMkLst>
        <pc:spChg chg="mod">
          <ac:chgData name="Pan Weike" userId="f48425db970607a4" providerId="LiveId" clId="{98BB344D-03D5-425B-9487-5AB713202D81}" dt="2021-09-11T07:33:23.101" v="65" actId="20577"/>
          <ac:spMkLst>
            <pc:docMk/>
            <pc:sldMk cId="4157285311" sldId="275"/>
            <ac:spMk id="3" creationId="{00000000-0000-0000-0000-000000000000}"/>
          </ac:spMkLst>
        </pc:spChg>
      </pc:sldChg>
      <pc:sldChg chg="modNotesTx">
        <pc:chgData name="Pan Weike" userId="f48425db970607a4" providerId="LiveId" clId="{98BB344D-03D5-425B-9487-5AB713202D81}" dt="2021-09-11T07:37:38.766" v="223" actId="20577"/>
        <pc:sldMkLst>
          <pc:docMk/>
          <pc:sldMk cId="4088167234" sldId="276"/>
        </pc:sldMkLst>
      </pc:sldChg>
      <pc:sldChg chg="modSp mod">
        <pc:chgData name="Pan Weike" userId="f48425db970607a4" providerId="LiveId" clId="{98BB344D-03D5-425B-9487-5AB713202D81}" dt="2021-09-11T07:38:59.529" v="224" actId="115"/>
        <pc:sldMkLst>
          <pc:docMk/>
          <pc:sldMk cId="3979342112" sldId="277"/>
        </pc:sldMkLst>
        <pc:spChg chg="mod">
          <ac:chgData name="Pan Weike" userId="f48425db970607a4" providerId="LiveId" clId="{98BB344D-03D5-425B-9487-5AB713202D81}" dt="2021-09-11T07:38:59.529" v="224" actId="115"/>
          <ac:spMkLst>
            <pc:docMk/>
            <pc:sldMk cId="3979342112" sldId="277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01:56.446" v="493" actId="207"/>
        <pc:sldMkLst>
          <pc:docMk/>
          <pc:sldMk cId="3242593353" sldId="279"/>
        </pc:sldMkLst>
        <pc:spChg chg="mod">
          <ac:chgData name="Pan Weike" userId="f48425db970607a4" providerId="LiveId" clId="{98BB344D-03D5-425B-9487-5AB713202D81}" dt="2021-09-11T08:01:56.446" v="493" actId="207"/>
          <ac:spMkLst>
            <pc:docMk/>
            <pc:sldMk cId="3242593353" sldId="279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1:38.943" v="532" actId="113"/>
        <pc:sldMkLst>
          <pc:docMk/>
          <pc:sldMk cId="2595434097" sldId="282"/>
        </pc:sldMkLst>
        <pc:spChg chg="mod">
          <ac:chgData name="Pan Weike" userId="f48425db970607a4" providerId="LiveId" clId="{98BB344D-03D5-425B-9487-5AB713202D81}" dt="2021-09-11T08:21:38.943" v="532" actId="113"/>
          <ac:spMkLst>
            <pc:docMk/>
            <pc:sldMk cId="2595434097" sldId="282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34:05.394" v="66" actId="207"/>
        <pc:sldMkLst>
          <pc:docMk/>
          <pc:sldMk cId="331973891" sldId="291"/>
        </pc:sldMkLst>
        <pc:spChg chg="mod">
          <ac:chgData name="Pan Weike" userId="f48425db970607a4" providerId="LiveId" clId="{98BB344D-03D5-425B-9487-5AB713202D81}" dt="2021-09-11T07:34:05.394" v="66" actId="207"/>
          <ac:spMkLst>
            <pc:docMk/>
            <pc:sldMk cId="331973891" sldId="291"/>
            <ac:spMk id="4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34:47.932" v="78"/>
        <pc:sldMkLst>
          <pc:docMk/>
          <pc:sldMk cId="1008885838" sldId="292"/>
        </pc:sldMkLst>
        <pc:spChg chg="mod">
          <ac:chgData name="Pan Weike" userId="f48425db970607a4" providerId="LiveId" clId="{98BB344D-03D5-425B-9487-5AB713202D81}" dt="2021-09-11T07:34:47.932" v="78"/>
          <ac:spMkLst>
            <pc:docMk/>
            <pc:sldMk cId="1008885838" sldId="292"/>
            <ac:spMk id="3" creationId="{00000000-0000-0000-0000-000000000000}"/>
          </ac:spMkLst>
        </pc:spChg>
      </pc:sldChg>
      <pc:sldChg chg="modNotesTx">
        <pc:chgData name="Pan Weike" userId="f48425db970607a4" providerId="LiveId" clId="{98BB344D-03D5-425B-9487-5AB713202D81}" dt="2021-09-11T07:44:14.793" v="273" actId="6549"/>
        <pc:sldMkLst>
          <pc:docMk/>
          <pc:sldMk cId="2056246244" sldId="300"/>
        </pc:sldMkLst>
      </pc:sldChg>
      <pc:sldChg chg="modSp mod">
        <pc:chgData name="Pan Weike" userId="f48425db970607a4" providerId="LiveId" clId="{98BB344D-03D5-425B-9487-5AB713202D81}" dt="2021-09-11T07:47:22.169" v="338"/>
        <pc:sldMkLst>
          <pc:docMk/>
          <pc:sldMk cId="3320661345" sldId="303"/>
        </pc:sldMkLst>
        <pc:spChg chg="mod">
          <ac:chgData name="Pan Weike" userId="f48425db970607a4" providerId="LiveId" clId="{98BB344D-03D5-425B-9487-5AB713202D81}" dt="2021-09-11T07:47:22.169" v="338"/>
          <ac:spMkLst>
            <pc:docMk/>
            <pc:sldMk cId="3320661345" sldId="303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50:30.101" v="435" actId="207"/>
        <pc:sldMkLst>
          <pc:docMk/>
          <pc:sldMk cId="4152931669" sldId="305"/>
        </pc:sldMkLst>
        <pc:spChg chg="mod">
          <ac:chgData name="Pan Weike" userId="f48425db970607a4" providerId="LiveId" clId="{98BB344D-03D5-425B-9487-5AB713202D81}" dt="2021-09-11T07:50:30.101" v="435" actId="207"/>
          <ac:spMkLst>
            <pc:docMk/>
            <pc:sldMk cId="4152931669" sldId="305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52:10.312" v="436" actId="115"/>
        <pc:sldMkLst>
          <pc:docMk/>
          <pc:sldMk cId="1942875837" sldId="306"/>
        </pc:sldMkLst>
        <pc:spChg chg="mod">
          <ac:chgData name="Pan Weike" userId="f48425db970607a4" providerId="LiveId" clId="{98BB344D-03D5-425B-9487-5AB713202D81}" dt="2021-09-11T07:52:10.312" v="436" actId="115"/>
          <ac:spMkLst>
            <pc:docMk/>
            <pc:sldMk cId="1942875837" sldId="306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57:19.406" v="467" actId="207"/>
        <pc:sldMkLst>
          <pc:docMk/>
          <pc:sldMk cId="4027260763" sldId="307"/>
        </pc:sldMkLst>
        <pc:spChg chg="mod">
          <ac:chgData name="Pan Weike" userId="f48425db970607a4" providerId="LiveId" clId="{98BB344D-03D5-425B-9487-5AB713202D81}" dt="2021-09-11T07:57:19.406" v="467" actId="207"/>
          <ac:spMkLst>
            <pc:docMk/>
            <pc:sldMk cId="4027260763" sldId="307"/>
            <ac:spMk id="4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56:32.408" v="466" actId="20577"/>
        <pc:sldMkLst>
          <pc:docMk/>
          <pc:sldMk cId="2402978750" sldId="309"/>
        </pc:sldMkLst>
        <pc:spChg chg="mod">
          <ac:chgData name="Pan Weike" userId="f48425db970607a4" providerId="LiveId" clId="{98BB344D-03D5-425B-9487-5AB713202D81}" dt="2021-09-11T07:56:32.408" v="466" actId="20577"/>
          <ac:spMkLst>
            <pc:docMk/>
            <pc:sldMk cId="2402978750" sldId="309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58:34.525" v="492"/>
        <pc:sldMkLst>
          <pc:docMk/>
          <pc:sldMk cId="1694910575" sldId="310"/>
        </pc:sldMkLst>
        <pc:spChg chg="mod">
          <ac:chgData name="Pan Weike" userId="f48425db970607a4" providerId="LiveId" clId="{98BB344D-03D5-425B-9487-5AB713202D81}" dt="2021-09-11T07:58:34.525" v="492"/>
          <ac:spMkLst>
            <pc:docMk/>
            <pc:sldMk cId="1694910575" sldId="310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19:46.037" v="494" actId="115"/>
        <pc:sldMkLst>
          <pc:docMk/>
          <pc:sldMk cId="3737494083" sldId="320"/>
        </pc:sldMkLst>
        <pc:spChg chg="mod">
          <ac:chgData name="Pan Weike" userId="f48425db970607a4" providerId="LiveId" clId="{98BB344D-03D5-425B-9487-5AB713202D81}" dt="2021-09-11T08:19:46.037" v="494" actId="115"/>
          <ac:spMkLst>
            <pc:docMk/>
            <pc:sldMk cId="3737494083" sldId="320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0:23.973" v="497" actId="207"/>
        <pc:sldMkLst>
          <pc:docMk/>
          <pc:sldMk cId="3087264983" sldId="321"/>
        </pc:sldMkLst>
        <pc:spChg chg="mod">
          <ac:chgData name="Pan Weike" userId="f48425db970607a4" providerId="LiveId" clId="{98BB344D-03D5-425B-9487-5AB713202D81}" dt="2021-09-11T08:20:23.973" v="497" actId="207"/>
          <ac:spMkLst>
            <pc:docMk/>
            <pc:sldMk cId="3087264983" sldId="321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7:45:04.912" v="321"/>
        <pc:sldMkLst>
          <pc:docMk/>
          <pc:sldMk cId="3206628291" sldId="355"/>
        </pc:sldMkLst>
        <pc:spChg chg="mod">
          <ac:chgData name="Pan Weike" userId="f48425db970607a4" providerId="LiveId" clId="{98BB344D-03D5-425B-9487-5AB713202D81}" dt="2021-09-11T07:45:04.912" v="321"/>
          <ac:spMkLst>
            <pc:docMk/>
            <pc:sldMk cId="3206628291" sldId="355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1:53.867" v="552"/>
        <pc:sldMkLst>
          <pc:docMk/>
          <pc:sldMk cId="292657781" sldId="404"/>
        </pc:sldMkLst>
        <pc:spChg chg="mod">
          <ac:chgData name="Pan Weike" userId="f48425db970607a4" providerId="LiveId" clId="{98BB344D-03D5-425B-9487-5AB713202D81}" dt="2021-09-11T08:21:53.867" v="552"/>
          <ac:spMkLst>
            <pc:docMk/>
            <pc:sldMk cId="292657781" sldId="404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4:43.171" v="553" actId="6549"/>
        <pc:sldMkLst>
          <pc:docMk/>
          <pc:sldMk cId="1251929606" sldId="409"/>
        </pc:sldMkLst>
        <pc:spChg chg="mod">
          <ac:chgData name="Pan Weike" userId="f48425db970607a4" providerId="LiveId" clId="{98BB344D-03D5-425B-9487-5AB713202D81}" dt="2021-09-11T08:24:43.171" v="553" actId="6549"/>
          <ac:spMkLst>
            <pc:docMk/>
            <pc:sldMk cId="1251929606" sldId="409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5:26.891" v="559"/>
        <pc:sldMkLst>
          <pc:docMk/>
          <pc:sldMk cId="583234948" sldId="410"/>
        </pc:sldMkLst>
        <pc:spChg chg="mod">
          <ac:chgData name="Pan Weike" userId="f48425db970607a4" providerId="LiveId" clId="{98BB344D-03D5-425B-9487-5AB713202D81}" dt="2021-09-11T08:25:26.891" v="559"/>
          <ac:spMkLst>
            <pc:docMk/>
            <pc:sldMk cId="583234948" sldId="410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6:24.803" v="580" actId="20577"/>
        <pc:sldMkLst>
          <pc:docMk/>
          <pc:sldMk cId="3688288833" sldId="411"/>
        </pc:sldMkLst>
        <pc:spChg chg="mod">
          <ac:chgData name="Pan Weike" userId="f48425db970607a4" providerId="LiveId" clId="{98BB344D-03D5-425B-9487-5AB713202D81}" dt="2021-09-11T08:26:24.803" v="580" actId="20577"/>
          <ac:spMkLst>
            <pc:docMk/>
            <pc:sldMk cId="3688288833" sldId="411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26:31.234" v="581" actId="6549"/>
        <pc:sldMkLst>
          <pc:docMk/>
          <pc:sldMk cId="279992541" sldId="412"/>
        </pc:sldMkLst>
        <pc:spChg chg="mod">
          <ac:chgData name="Pan Weike" userId="f48425db970607a4" providerId="LiveId" clId="{98BB344D-03D5-425B-9487-5AB713202D81}" dt="2021-09-11T08:26:31.234" v="581" actId="6549"/>
          <ac:spMkLst>
            <pc:docMk/>
            <pc:sldMk cId="279992541" sldId="412"/>
            <ac:spMk id="5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30:36.490" v="619" actId="115"/>
        <pc:sldMkLst>
          <pc:docMk/>
          <pc:sldMk cId="2586120429" sldId="417"/>
        </pc:sldMkLst>
        <pc:spChg chg="mod">
          <ac:chgData name="Pan Weike" userId="f48425db970607a4" providerId="LiveId" clId="{98BB344D-03D5-425B-9487-5AB713202D81}" dt="2021-09-11T08:30:36.490" v="619" actId="115"/>
          <ac:spMkLst>
            <pc:docMk/>
            <pc:sldMk cId="2586120429" sldId="417"/>
            <ac:spMk id="3" creationId="{00000000-0000-0000-0000-000000000000}"/>
          </ac:spMkLst>
        </pc:spChg>
      </pc:sldChg>
      <pc:sldChg chg="modSp mod">
        <pc:chgData name="Pan Weike" userId="f48425db970607a4" providerId="LiveId" clId="{98BB344D-03D5-425B-9487-5AB713202D81}" dt="2021-09-11T08:35:47.076" v="825"/>
        <pc:sldMkLst>
          <pc:docMk/>
          <pc:sldMk cId="1214222154" sldId="424"/>
        </pc:sldMkLst>
        <pc:spChg chg="mod">
          <ac:chgData name="Pan Weike" userId="f48425db970607a4" providerId="LiveId" clId="{98BB344D-03D5-425B-9487-5AB713202D81}" dt="2021-09-11T08:35:47.076" v="825"/>
          <ac:spMkLst>
            <pc:docMk/>
            <pc:sldMk cId="1214222154" sldId="424"/>
            <ac:spMk id="3" creationId="{00000000-0000-0000-0000-000000000000}"/>
          </ac:spMkLst>
        </pc:spChg>
      </pc:sldChg>
      <pc:sldChg chg="modNotesTx">
        <pc:chgData name="Pan Weike" userId="f48425db970607a4" providerId="LiveId" clId="{98BB344D-03D5-425B-9487-5AB713202D81}" dt="2021-09-11T08:37:37.397" v="912" actId="6549"/>
        <pc:sldMkLst>
          <pc:docMk/>
          <pc:sldMk cId="2365580475" sldId="425"/>
        </pc:sldMkLst>
      </pc:sldChg>
      <pc:sldChg chg="modSp mod">
        <pc:chgData name="Pan Weike" userId="f48425db970607a4" providerId="LiveId" clId="{98BB344D-03D5-425B-9487-5AB713202D81}" dt="2021-09-11T08:42:21.538" v="913" actId="207"/>
        <pc:sldMkLst>
          <pc:docMk/>
          <pc:sldMk cId="3712575993" sldId="431"/>
        </pc:sldMkLst>
        <pc:spChg chg="mod">
          <ac:chgData name="Pan Weike" userId="f48425db970607a4" providerId="LiveId" clId="{98BB344D-03D5-425B-9487-5AB713202D81}" dt="2021-09-11T08:42:21.538" v="913" actId="207"/>
          <ac:spMkLst>
            <pc:docMk/>
            <pc:sldMk cId="3712575993" sldId="431"/>
            <ac:spMk id="3" creationId="{00000000-0000-0000-0000-000000000000}"/>
          </ac:spMkLst>
        </pc:spChg>
      </pc:sldChg>
      <pc:sldChg chg="modNotesTx">
        <pc:chgData name="Pan Weike" userId="f48425db970607a4" providerId="LiveId" clId="{98BB344D-03D5-425B-9487-5AB713202D81}" dt="2021-09-11T08:37:15.782" v="911" actId="20577"/>
        <pc:sldMkLst>
          <pc:docMk/>
          <pc:sldMk cId="2365580475" sldId="447"/>
        </pc:sldMkLst>
      </pc:sldChg>
      <pc:sldChg chg="modSp mod">
        <pc:chgData name="Pan Weike" userId="f48425db970607a4" providerId="LiveId" clId="{98BB344D-03D5-425B-9487-5AB713202D81}" dt="2021-09-11T08:45:14.530" v="915" actId="113"/>
        <pc:sldMkLst>
          <pc:docMk/>
          <pc:sldMk cId="2484286968" sldId="448"/>
        </pc:sldMkLst>
        <pc:spChg chg="mod">
          <ac:chgData name="Pan Weike" userId="f48425db970607a4" providerId="LiveId" clId="{98BB344D-03D5-425B-9487-5AB713202D81}" dt="2021-09-11T08:45:14.530" v="915" actId="113"/>
          <ac:spMkLst>
            <pc:docMk/>
            <pc:sldMk cId="2484286968" sldId="44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注：请同学们体会面向过程变成与面向对象编程的区别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7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5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1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friendly</a:t>
            </a:r>
            <a:r>
              <a:rPr lang="zh-CN" altLang="en-US" dirty="0"/>
              <a:t>与</a:t>
            </a:r>
            <a:r>
              <a:rPr lang="en-US" altLang="zh-CN" dirty="0"/>
              <a:t>protected</a:t>
            </a:r>
            <a:r>
              <a:rPr lang="zh-CN" altLang="en-US" dirty="0"/>
              <a:t>的区别在哪里？继承，第</a:t>
            </a:r>
            <a:r>
              <a:rPr lang="en-US" altLang="zh-CN" dirty="0"/>
              <a:t>5</a:t>
            </a:r>
            <a:r>
              <a:rPr lang="zh-CN" altLang="en-US" dirty="0"/>
              <a:t>章会涉及。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9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9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AAE-4E60-497B-AEAF-8A5865B82095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7CD-06E6-4390-8690-E18FCD0499FE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93A-776C-4A92-94DE-C6AB0CE10EB4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A6F9-EE3A-4244-B2B7-D420B5012453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B38A-3230-4C64-AC0E-F5270ACA6016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2F5F-E72B-4E62-B7B2-D40A16E94594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8FA-A75D-4B2B-8801-6007040F526F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189E-1B4E-4237-9B13-9A4169DE370D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B58-8693-4EDF-8746-2CD3B9AC32BA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4F0-274F-4BBE-8F67-A65A9133179C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3FC-7315-4CB3-8AF5-CBD1D43D6EBE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9DEB-A677-432A-B86D-23DDE384B99D}" type="datetime1">
              <a:rPr lang="en-US" altLang="zh-CN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类体内容可以有两种类型的成员：</a:t>
            </a:r>
          </a:p>
          <a:p>
            <a:pPr lvl="1"/>
            <a:r>
              <a:rPr lang="zh-CN" altLang="en-US" sz="2000" b="1" dirty="0"/>
              <a:t>成员变量（</a:t>
            </a:r>
            <a:r>
              <a:rPr lang="en-US" altLang="zh-CN" sz="2000" b="1" dirty="0"/>
              <a:t>member variable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：通过变量声明来定义的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，称作成员变量或域（</a:t>
            </a:r>
            <a:r>
              <a:rPr lang="en-US" altLang="zh-CN" sz="2000" dirty="0"/>
              <a:t>data field</a:t>
            </a:r>
            <a:r>
              <a:rPr lang="zh-CN" altLang="en-US" sz="2000" dirty="0"/>
              <a:t>），用来刻画类创建的对象的</a:t>
            </a:r>
            <a:r>
              <a:rPr lang="zh-CN" altLang="en-US" sz="2000" dirty="0">
                <a:solidFill>
                  <a:srgbClr val="FF0000"/>
                </a:solidFill>
              </a:rPr>
              <a:t>属性、状态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方法（</a:t>
            </a:r>
            <a:r>
              <a:rPr lang="en-US" altLang="zh-CN" sz="2000" b="1" dirty="0"/>
              <a:t>method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：方法是类体的重要成员之一。其中的</a:t>
            </a:r>
            <a:r>
              <a:rPr lang="zh-CN" altLang="en-US" sz="2000" b="1" dirty="0">
                <a:solidFill>
                  <a:srgbClr val="0000FF"/>
                </a:solidFill>
              </a:rPr>
              <a:t>构造</a:t>
            </a:r>
            <a:r>
              <a:rPr lang="zh-CN" altLang="en-US" sz="2000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是具有特殊地位的方法，供类创建对象时使用，用来给出类所创建的对象的</a:t>
            </a:r>
            <a:r>
              <a:rPr lang="zh-CN" altLang="en-US" sz="2000" b="1" dirty="0">
                <a:solidFill>
                  <a:srgbClr val="0000FF"/>
                </a:solidFill>
              </a:rPr>
              <a:t>初始</a:t>
            </a:r>
            <a:r>
              <a:rPr lang="zh-CN" altLang="en-US" sz="2000" dirty="0">
                <a:solidFill>
                  <a:srgbClr val="0000FF"/>
                </a:solidFill>
              </a:rPr>
              <a:t>状态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另一种方法</a:t>
            </a:r>
            <a:r>
              <a:rPr lang="zh-CN" altLang="en-US" sz="2000" dirty="0"/>
              <a:t>，可以由类所创建的对象调用，对象调用这些方法来</a:t>
            </a:r>
            <a:r>
              <a:rPr lang="zh-CN" altLang="en-US" sz="2000" dirty="0">
                <a:solidFill>
                  <a:srgbClr val="FF0000"/>
                </a:solidFill>
              </a:rPr>
              <a:t>操作成员变量</a:t>
            </a:r>
            <a:r>
              <a:rPr lang="zh-CN" altLang="en-US" sz="2000" dirty="0"/>
              <a:t>，进而形成一定的</a:t>
            </a:r>
            <a:r>
              <a:rPr lang="zh-CN" altLang="en-US" sz="2000" b="1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72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4.17 jar</a:t>
            </a:r>
            <a:r>
              <a:rPr lang="zh-CN" altLang="en-US" sz="3200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116632"/>
            <a:ext cx="63367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moon.star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fTestOne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am a method in 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TestOne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class"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098948"/>
            <a:ext cx="63367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moon.star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fTestTwo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am a method in 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TestTwo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class"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62136" y="4063131"/>
            <a:ext cx="5472608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moon.star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a.fTestOne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b.fTestTwo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6018584"/>
            <a:ext cx="3402378" cy="504056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63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>
                <a:solidFill>
                  <a:srgbClr val="FF0000"/>
                </a:solidFill>
              </a:rPr>
              <a:t>类声明和类体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>
                <a:solidFill>
                  <a:srgbClr val="FF0000"/>
                </a:solidFill>
              </a:rPr>
              <a:t>对象的引用与实体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4.6 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4.7 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4.8 </a:t>
            </a:r>
            <a:r>
              <a:rPr lang="zh-CN" altLang="en-US" sz="2000" dirty="0">
                <a:solidFill>
                  <a:srgbClr val="FF0000"/>
                </a:solidFill>
              </a:rPr>
              <a:t>方法重载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4.9 </a:t>
            </a:r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en-US" altLang="zh-CN" sz="2000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4.17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22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为何要学习</a:t>
            </a:r>
            <a:r>
              <a:rPr lang="en-US" altLang="zh-CN" sz="2000" b="1" dirty="0"/>
              <a:t>OOP</a:t>
            </a:r>
            <a:r>
              <a:rPr lang="zh-CN" altLang="en-US" sz="2000" b="1" dirty="0"/>
              <a:t>？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Object-oriented programming</a:t>
            </a:r>
            <a:r>
              <a:rPr lang="zh-CN" altLang="en-US" sz="2000" dirty="0"/>
              <a:t> </a:t>
            </a:r>
            <a:r>
              <a:rPr lang="en-US" altLang="zh-CN" sz="2000" dirty="0"/>
              <a:t>(OOP) enables you to develop </a:t>
            </a:r>
            <a:r>
              <a:rPr lang="en-US" altLang="zh-CN" sz="2000" b="1" dirty="0">
                <a:solidFill>
                  <a:srgbClr val="0000FF"/>
                </a:solidFill>
              </a:rPr>
              <a:t>large-scale</a:t>
            </a:r>
            <a:r>
              <a:rPr lang="en-US" altLang="zh-CN" sz="2000" dirty="0">
                <a:solidFill>
                  <a:srgbClr val="0000FF"/>
                </a:solidFill>
              </a:rPr>
              <a:t> software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0000FF"/>
                </a:solidFill>
              </a:rPr>
              <a:t>GUIs</a:t>
            </a:r>
            <a:r>
              <a:rPr lang="en-US" altLang="zh-CN" sz="2000" dirty="0"/>
              <a:t> effectively.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什么是面向过程？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The procedural paradigm focuses on </a:t>
            </a:r>
            <a:r>
              <a:rPr lang="en-US" altLang="zh-CN" sz="2000" dirty="0">
                <a:solidFill>
                  <a:srgbClr val="0000FF"/>
                </a:solidFill>
              </a:rPr>
              <a:t>designing methods</a:t>
            </a:r>
            <a:r>
              <a:rPr lang="en-US" altLang="zh-CN" sz="2000" dirty="0"/>
              <a:t>. 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什么是</a:t>
            </a:r>
            <a:r>
              <a:rPr lang="en-US" altLang="zh-CN" sz="2000" b="1" dirty="0"/>
              <a:t>OOP</a:t>
            </a:r>
            <a:r>
              <a:rPr lang="zh-CN" altLang="en-US" sz="2000" b="1" dirty="0"/>
              <a:t>？</a:t>
            </a:r>
            <a:r>
              <a:rPr lang="en-US" altLang="zh-CN" sz="2000" b="1" dirty="0"/>
              <a:t>OOP</a:t>
            </a:r>
            <a:r>
              <a:rPr lang="zh-CN" altLang="en-US" sz="2000" b="1" dirty="0"/>
              <a:t>有何优点？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The object-oriented paradigm </a:t>
            </a:r>
            <a:r>
              <a:rPr lang="en-US" altLang="zh-CN" sz="2000" dirty="0">
                <a:solidFill>
                  <a:srgbClr val="0000FF"/>
                </a:solidFill>
              </a:rPr>
              <a:t>couples data and methods together into objects</a:t>
            </a:r>
            <a:r>
              <a:rPr lang="en-US" altLang="zh-CN" sz="2000" dirty="0"/>
              <a:t>. Software design using the object-oriented paradigm </a:t>
            </a:r>
            <a:r>
              <a:rPr lang="en-US" altLang="zh-CN" sz="2000" dirty="0">
                <a:solidFill>
                  <a:srgbClr val="0000FF"/>
                </a:solidFill>
              </a:rPr>
              <a:t>focuses on objects and operations on objects</a:t>
            </a:r>
            <a:r>
              <a:rPr lang="en-US" altLang="zh-CN" sz="2000" dirty="0"/>
              <a:t>. The object-oriented approach combines the power of the procedural paradigm </a:t>
            </a:r>
            <a:r>
              <a:rPr lang="en-US" altLang="zh-CN" sz="2000" dirty="0">
                <a:solidFill>
                  <a:srgbClr val="FF0000"/>
                </a:solidFill>
              </a:rPr>
              <a:t>with an added dimension that integrates data with operations into objects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69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问答题</a:t>
            </a:r>
            <a:r>
              <a:rPr lang="en-US" altLang="zh-CN" sz="3200" dirty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1.  </a:t>
            </a:r>
            <a:r>
              <a:rPr lang="zh-CN" altLang="en-US" sz="1800" dirty="0"/>
              <a:t>请叙述在面向对象编程语言中，</a:t>
            </a:r>
            <a:r>
              <a:rPr lang="zh-CN" altLang="en-US" sz="1800" dirty="0">
                <a:solidFill>
                  <a:srgbClr val="FF0000"/>
                </a:solidFill>
              </a:rPr>
              <a:t>类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对象</a:t>
            </a:r>
            <a:r>
              <a:rPr lang="zh-CN" altLang="en-US" sz="1800" dirty="0"/>
              <a:t>之间的关系。</a:t>
            </a:r>
          </a:p>
          <a:p>
            <a:r>
              <a:rPr lang="en-US" altLang="zh-CN" sz="1800" dirty="0"/>
              <a:t>2.  </a:t>
            </a:r>
            <a:r>
              <a:rPr lang="zh-CN" altLang="en-US" sz="1800" dirty="0"/>
              <a:t>请写出三个合乎规范的</a:t>
            </a:r>
            <a:r>
              <a:rPr lang="zh-CN" altLang="en-US" sz="1800" dirty="0">
                <a:solidFill>
                  <a:srgbClr val="FF0000"/>
                </a:solidFill>
              </a:rPr>
              <a:t>类名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3.  </a:t>
            </a:r>
            <a:r>
              <a:rPr lang="zh-CN" altLang="en-US" sz="1800" dirty="0"/>
              <a:t>请叙述</a:t>
            </a:r>
            <a:r>
              <a:rPr lang="zh-CN" altLang="en-US" sz="1800" dirty="0">
                <a:solidFill>
                  <a:srgbClr val="FF0000"/>
                </a:solidFill>
              </a:rPr>
              <a:t>构造方法</a:t>
            </a:r>
            <a:r>
              <a:rPr lang="zh-CN" altLang="en-US" sz="1800" dirty="0"/>
              <a:t>和普通的</a:t>
            </a:r>
            <a:r>
              <a:rPr lang="zh-CN" altLang="en-US" sz="1800" dirty="0">
                <a:solidFill>
                  <a:srgbClr val="FF0000"/>
                </a:solidFill>
              </a:rPr>
              <a:t>方法</a:t>
            </a:r>
            <a:r>
              <a:rPr lang="zh-CN" altLang="en-US" sz="1800" dirty="0"/>
              <a:t>之间的区别在哪里。</a:t>
            </a:r>
          </a:p>
          <a:p>
            <a:r>
              <a:rPr lang="en-US" altLang="zh-CN" sz="1800" dirty="0"/>
              <a:t>4.  </a:t>
            </a:r>
            <a:r>
              <a:rPr lang="zh-CN" altLang="en-US" sz="1800" dirty="0"/>
              <a:t>请叙述</a:t>
            </a:r>
            <a:r>
              <a:rPr lang="zh-CN" altLang="en-US" sz="1800" dirty="0">
                <a:solidFill>
                  <a:srgbClr val="FF0000"/>
                </a:solidFill>
              </a:rPr>
              <a:t>类成员变量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对象的实例变量</a:t>
            </a:r>
            <a:r>
              <a:rPr lang="zh-CN" altLang="en-US" sz="1800" dirty="0"/>
              <a:t>之间的区别在哪里。</a:t>
            </a:r>
          </a:p>
          <a:p>
            <a:r>
              <a:rPr lang="en-US" altLang="zh-CN" sz="1800" dirty="0"/>
              <a:t>5.  </a:t>
            </a:r>
            <a:r>
              <a:rPr lang="zh-CN" altLang="en-US" sz="1800" dirty="0"/>
              <a:t>为什么修改一个对象的</a:t>
            </a:r>
            <a:r>
              <a:rPr lang="zh-CN" altLang="en-US" sz="1800" dirty="0">
                <a:solidFill>
                  <a:srgbClr val="FF0000"/>
                </a:solidFill>
              </a:rPr>
              <a:t>类成员变量</a:t>
            </a:r>
            <a:r>
              <a:rPr lang="zh-CN" altLang="en-US" sz="1800" dirty="0"/>
              <a:t>，会影响其他由这个类创建的对象的相应的类成员变量？</a:t>
            </a:r>
          </a:p>
          <a:p>
            <a:r>
              <a:rPr lang="en-US" altLang="zh-CN" sz="1800" dirty="0"/>
              <a:t>6.  </a:t>
            </a:r>
            <a:r>
              <a:rPr lang="zh-CN" altLang="en-US" sz="1800" dirty="0"/>
              <a:t>请问如果在代码中试图为一个</a:t>
            </a:r>
            <a:r>
              <a:rPr lang="zh-CN" altLang="en-US" sz="1800" dirty="0">
                <a:solidFill>
                  <a:srgbClr val="FF0000"/>
                </a:solidFill>
              </a:rPr>
              <a:t>常量</a:t>
            </a:r>
            <a:r>
              <a:rPr lang="zh-CN" altLang="en-US" sz="1800" dirty="0"/>
              <a:t>重新赋值，会出现什么错误？</a:t>
            </a:r>
          </a:p>
          <a:p>
            <a:r>
              <a:rPr lang="en-US" altLang="zh-CN" sz="1800" dirty="0"/>
              <a:t>7.  </a:t>
            </a:r>
            <a:r>
              <a:rPr lang="zh-CN" altLang="en-US" sz="1800" dirty="0"/>
              <a:t>为什么</a:t>
            </a:r>
            <a:r>
              <a:rPr lang="zh-CN" altLang="en-US" sz="1800" dirty="0">
                <a:solidFill>
                  <a:srgbClr val="FF0000"/>
                </a:solidFill>
              </a:rPr>
              <a:t>类方法</a:t>
            </a:r>
            <a:r>
              <a:rPr lang="zh-CN" altLang="en-US" sz="1800" dirty="0"/>
              <a:t>不允许访问一个对象的</a:t>
            </a:r>
            <a:r>
              <a:rPr lang="zh-CN" altLang="en-US" sz="1800" dirty="0">
                <a:solidFill>
                  <a:srgbClr val="FF0000"/>
                </a:solidFill>
              </a:rPr>
              <a:t>实例</a:t>
            </a:r>
            <a:r>
              <a:rPr lang="zh-CN" altLang="en-US" sz="1800" dirty="0"/>
              <a:t>变量和其它的</a:t>
            </a:r>
            <a:r>
              <a:rPr lang="zh-CN" altLang="en-US" sz="1800" dirty="0">
                <a:solidFill>
                  <a:srgbClr val="FF0000"/>
                </a:solidFill>
              </a:rPr>
              <a:t>实例</a:t>
            </a:r>
            <a:r>
              <a:rPr lang="zh-CN" altLang="en-US" sz="1800" dirty="0"/>
              <a:t>方法？</a:t>
            </a:r>
          </a:p>
          <a:p>
            <a:r>
              <a:rPr lang="en-US" altLang="zh-CN" sz="1800" dirty="0"/>
              <a:t>8.  </a:t>
            </a:r>
            <a:r>
              <a:rPr lang="zh-CN" altLang="en-US" sz="1800" dirty="0"/>
              <a:t>请叙述在</a:t>
            </a:r>
            <a:r>
              <a:rPr lang="en-US" altLang="zh-CN" sz="1800" dirty="0"/>
              <a:t>Java</a:t>
            </a:r>
            <a:r>
              <a:rPr lang="zh-CN" altLang="en-US" sz="1800" dirty="0"/>
              <a:t>中“按值传递”基本数据类型参数和对象数据类型参数的区别在哪里？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5" name="Picture 2" descr="C:\Users\panweike\Desktop\523427806898893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778" y="116632"/>
            <a:ext cx="1057662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5717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问答题</a:t>
            </a:r>
            <a:r>
              <a:rPr lang="en-US" altLang="zh-CN" sz="3200" dirty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9.  </a:t>
            </a:r>
            <a:r>
              <a:rPr lang="zh-CN" altLang="en-US" sz="1800" dirty="0"/>
              <a:t>请问如果通过对象数据类型的形参，在方法内部对形参所引用的实体进行修改。其改动在方法执行完毕后能保留下来吗？</a:t>
            </a:r>
          </a:p>
          <a:p>
            <a:r>
              <a:rPr lang="en-US" altLang="zh-CN" sz="1800" dirty="0"/>
              <a:t>10.  </a:t>
            </a:r>
            <a:r>
              <a:rPr lang="zh-CN" altLang="en-US" sz="1800" dirty="0"/>
              <a:t>为什么</a:t>
            </a:r>
            <a:r>
              <a:rPr lang="en-US" altLang="zh-CN" sz="1800" dirty="0">
                <a:solidFill>
                  <a:srgbClr val="FF0000"/>
                </a:solidFill>
              </a:rPr>
              <a:t>this</a:t>
            </a:r>
            <a:r>
              <a:rPr lang="zh-CN" altLang="en-US" sz="1800" dirty="0">
                <a:solidFill>
                  <a:srgbClr val="FF0000"/>
                </a:solidFill>
              </a:rPr>
              <a:t>关键字</a:t>
            </a:r>
            <a:r>
              <a:rPr lang="zh-CN" altLang="en-US" sz="1800" dirty="0"/>
              <a:t>不能出现在类方法中？</a:t>
            </a:r>
          </a:p>
          <a:p>
            <a:r>
              <a:rPr lang="en-US" altLang="zh-CN" sz="1800" dirty="0"/>
              <a:t>11.  </a:t>
            </a:r>
            <a:r>
              <a:rPr lang="zh-CN" altLang="en-US" sz="1800" dirty="0"/>
              <a:t>请叙述</a:t>
            </a:r>
            <a:r>
              <a:rPr lang="en-US" altLang="zh-CN" sz="1800" dirty="0">
                <a:solidFill>
                  <a:srgbClr val="FF0000"/>
                </a:solidFill>
              </a:rPr>
              <a:t>private</a:t>
            </a:r>
            <a:r>
              <a:rPr lang="zh-CN" altLang="en-US" sz="1800" dirty="0"/>
              <a:t>访问权限和</a:t>
            </a: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zh-CN" altLang="en-US" sz="1800" dirty="0"/>
              <a:t>访问权限的区别。</a:t>
            </a:r>
          </a:p>
          <a:p>
            <a:r>
              <a:rPr lang="en-US" altLang="zh-CN" sz="1800" dirty="0"/>
              <a:t>12.  </a:t>
            </a:r>
            <a:r>
              <a:rPr lang="zh-CN" altLang="en-US" sz="1800" dirty="0"/>
              <a:t>请问在</a:t>
            </a:r>
            <a:r>
              <a:rPr lang="zh-CN" altLang="en-US" sz="1800" dirty="0">
                <a:solidFill>
                  <a:srgbClr val="FF0000"/>
                </a:solidFill>
              </a:rPr>
              <a:t>内部类</a:t>
            </a:r>
            <a:r>
              <a:rPr lang="zh-CN" altLang="en-US" sz="1800" dirty="0"/>
              <a:t>中，能定义</a:t>
            </a:r>
            <a:r>
              <a:rPr lang="zh-CN" altLang="en-US" sz="1800" dirty="0">
                <a:solidFill>
                  <a:srgbClr val="FF0000"/>
                </a:solidFill>
              </a:rPr>
              <a:t>静态成员变量</a:t>
            </a:r>
            <a:r>
              <a:rPr lang="zh-CN" altLang="en-US" sz="1800" dirty="0"/>
              <a:t>吗？</a:t>
            </a:r>
          </a:p>
          <a:p>
            <a:r>
              <a:rPr lang="en-US" altLang="zh-CN" sz="1800" dirty="0"/>
              <a:t>13.  </a:t>
            </a:r>
            <a:r>
              <a:rPr lang="zh-CN" altLang="en-US" sz="1800" dirty="0"/>
              <a:t>请叙述在</a:t>
            </a:r>
            <a:r>
              <a:rPr lang="en-US" altLang="zh-CN" sz="1800" dirty="0"/>
              <a:t>Java</a:t>
            </a:r>
            <a:r>
              <a:rPr lang="zh-CN" altLang="en-US" sz="1800" dirty="0"/>
              <a:t>中，</a:t>
            </a:r>
            <a:r>
              <a:rPr lang="zh-CN" altLang="en-US" sz="1800" dirty="0">
                <a:solidFill>
                  <a:srgbClr val="FF0000"/>
                </a:solidFill>
              </a:rPr>
              <a:t>包的命名惯例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14.  Tomcat</a:t>
            </a:r>
            <a:r>
              <a:rPr lang="zh-CN" altLang="en-US" sz="1800" dirty="0"/>
              <a:t>是一款著名的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容器和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服务器。它的开发站点域名为</a:t>
            </a:r>
            <a:r>
              <a:rPr lang="en-US" altLang="zh-CN" sz="1800" dirty="0"/>
              <a:t>tomcat.apache.org</a:t>
            </a:r>
            <a:r>
              <a:rPr lang="zh-CN" altLang="en-US" sz="1800" dirty="0"/>
              <a:t>。按照</a:t>
            </a:r>
            <a:r>
              <a:rPr lang="en-US" altLang="zh-CN" sz="1800" dirty="0"/>
              <a:t>JAVA</a:t>
            </a:r>
            <a:r>
              <a:rPr lang="zh-CN" altLang="en-US" sz="1800" dirty="0"/>
              <a:t>包的命名惯例， 存放</a:t>
            </a:r>
            <a:r>
              <a:rPr lang="en-US" altLang="zh-CN" sz="1800" dirty="0"/>
              <a:t>tomcat</a:t>
            </a:r>
            <a:r>
              <a:rPr lang="zh-CN" altLang="en-US" sz="1800" dirty="0"/>
              <a:t>源代码的</a:t>
            </a:r>
            <a:r>
              <a:rPr lang="zh-CN" altLang="en-US" sz="1800" dirty="0">
                <a:solidFill>
                  <a:srgbClr val="FF0000"/>
                </a:solidFill>
              </a:rPr>
              <a:t>包</a:t>
            </a:r>
            <a:r>
              <a:rPr lang="zh-CN" altLang="en-US" sz="1800" dirty="0"/>
              <a:t>应该叫什么名字？</a:t>
            </a:r>
          </a:p>
          <a:p>
            <a:r>
              <a:rPr lang="en-US" altLang="zh-CN" sz="1800" dirty="0"/>
              <a:t>15.  “import 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.*”</a:t>
            </a:r>
            <a:r>
              <a:rPr lang="zh-CN" altLang="en-US" sz="1800" dirty="0"/>
              <a:t>和</a:t>
            </a:r>
            <a:r>
              <a:rPr lang="en-US" altLang="zh-CN" sz="1800" dirty="0"/>
              <a:t>“ import </a:t>
            </a:r>
            <a:r>
              <a:rPr lang="en-US" altLang="zh-CN" sz="1800" dirty="0" err="1"/>
              <a:t>java.util.Scanner</a:t>
            </a:r>
            <a:r>
              <a:rPr lang="en-US" altLang="zh-CN" sz="1800" dirty="0"/>
              <a:t>”</a:t>
            </a:r>
            <a:r>
              <a:rPr lang="zh-CN" altLang="en-US" sz="1800" dirty="0"/>
              <a:t>有什么不同？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pPr lvl="1"/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017481" y="2060848"/>
            <a:ext cx="3528392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Vehicle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changeSpeed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newSpeed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newSpeed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getWeight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4545873" y="2492896"/>
            <a:ext cx="98135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4545873" y="2996952"/>
            <a:ext cx="98135" cy="26642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6016" y="2555031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成员变量</a:t>
            </a:r>
          </a:p>
        </p:txBody>
      </p:sp>
      <p:sp>
        <p:nvSpPr>
          <p:cNvPr id="9" name="矩形 8"/>
          <p:cNvSpPr/>
          <p:nvPr/>
        </p:nvSpPr>
        <p:spPr>
          <a:xfrm>
            <a:off x="4716016" y="4166507"/>
            <a:ext cx="543739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成员变量的类型：</a:t>
            </a:r>
            <a:r>
              <a:rPr lang="zh-CN" altLang="en-US" sz="2000" dirty="0"/>
              <a:t>可以是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中的任何一种数据类型，包括前面学习过的整型、浮点型、字符型和数组，以及后面要学习的对象（</a:t>
            </a:r>
            <a:r>
              <a:rPr lang="en-US" altLang="zh-CN" sz="2000" dirty="0"/>
              <a:t>object</a:t>
            </a:r>
            <a:r>
              <a:rPr lang="zh-CN" altLang="en-US" sz="2000" dirty="0"/>
              <a:t>）及接口（</a:t>
            </a:r>
            <a:r>
              <a:rPr lang="en-US" altLang="zh-CN" sz="2000" dirty="0"/>
              <a:t>interface</a:t>
            </a:r>
            <a:r>
              <a:rPr lang="zh-CN" altLang="en-US" sz="2000" dirty="0"/>
              <a:t>）。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成员变量在整个类内都有效，与它在类体中书写的</a:t>
            </a:r>
            <a:r>
              <a:rPr lang="zh-CN" altLang="en-US" sz="2000" dirty="0">
                <a:solidFill>
                  <a:srgbClr val="FF0000"/>
                </a:solidFill>
              </a:rPr>
              <a:t>先后位置无关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在定义类的成员变量时可以同时</a:t>
            </a:r>
            <a:r>
              <a:rPr lang="zh-CN" altLang="en-US" sz="2000" dirty="0">
                <a:solidFill>
                  <a:srgbClr val="FF0000"/>
                </a:solidFill>
              </a:rPr>
              <a:t>赋予初值</a:t>
            </a:r>
            <a:r>
              <a:rPr lang="zh-CN" altLang="en-US" sz="2000" dirty="0"/>
              <a:t>，表明类所创建的对象的</a:t>
            </a:r>
            <a:r>
              <a:rPr lang="zh-CN" altLang="en-US" sz="2000" dirty="0">
                <a:solidFill>
                  <a:srgbClr val="FF0000"/>
                </a:solidFill>
              </a:rPr>
              <a:t>初始状态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对成员变量的操作</a:t>
            </a:r>
            <a:r>
              <a:rPr lang="zh-CN" altLang="en-US" sz="2000" b="1" dirty="0">
                <a:solidFill>
                  <a:srgbClr val="FF0000"/>
                </a:solidFill>
              </a:rPr>
              <a:t>只能放在方法中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类的成员类型中可以有数据和方法，即数据的定义和方法的定义，</a:t>
            </a:r>
            <a:r>
              <a:rPr lang="zh-CN" altLang="en-US" sz="2000" b="1" dirty="0">
                <a:solidFill>
                  <a:srgbClr val="FF0000"/>
                </a:solidFill>
              </a:rPr>
              <a:t>但没有语句，语句必须放在方法中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66497" y="3486486"/>
            <a:ext cx="2232248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a=12;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非法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b=12.56f;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非法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5366697" y="4284675"/>
            <a:ext cx="28777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a=12</a:t>
            </a:r>
            <a:r>
              <a:rPr lang="zh-CN" altLang="en-US" sz="1400" dirty="0">
                <a:solidFill>
                  <a:srgbClr val="FF0000"/>
                </a:solidFill>
              </a:rPr>
              <a:t>是赋值语句，不是数据的声明</a:t>
            </a:r>
          </a:p>
        </p:txBody>
      </p:sp>
      <p:sp>
        <p:nvSpPr>
          <p:cNvPr id="10" name="矩形 9"/>
          <p:cNvSpPr/>
          <p:nvPr/>
        </p:nvSpPr>
        <p:spPr>
          <a:xfrm>
            <a:off x="930051" y="3486487"/>
            <a:ext cx="2132390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=9;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=12.6f;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=12;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=12.56f;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8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4.4 </a:t>
            </a:r>
            <a:r>
              <a:rPr lang="zh-CN" altLang="en-US" sz="2000" dirty="0">
                <a:solidFill>
                  <a:srgbClr val="FF0000"/>
                </a:solidFill>
              </a:rPr>
              <a:t>构造方法与对象的创建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类中有一部分方法称作</a:t>
            </a:r>
            <a:r>
              <a:rPr lang="zh-CN" altLang="en-US" sz="2000" b="1" dirty="0">
                <a:solidFill>
                  <a:srgbClr val="0000FF"/>
                </a:solidFill>
              </a:rPr>
              <a:t>构造方法（</a:t>
            </a:r>
            <a:r>
              <a:rPr lang="en-US" altLang="zh-CN" sz="2000" b="1" dirty="0">
                <a:solidFill>
                  <a:srgbClr val="0000FF"/>
                </a:solidFill>
              </a:rPr>
              <a:t>constructor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，类创建对象时需使用构造方法，以便给类所创建的对象一个合理的</a:t>
            </a:r>
            <a:r>
              <a:rPr lang="zh-CN" altLang="en-US" sz="2000" b="1" dirty="0">
                <a:solidFill>
                  <a:srgbClr val="0000FF"/>
                </a:solidFill>
              </a:rPr>
              <a:t>初始</a:t>
            </a:r>
            <a:r>
              <a:rPr lang="zh-CN" altLang="en-US" sz="2000" dirty="0">
                <a:solidFill>
                  <a:srgbClr val="0000FF"/>
                </a:solidFill>
              </a:rPr>
              <a:t>状态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构造方法是一种特殊的方法</a:t>
            </a:r>
            <a:endParaRPr lang="en-US" altLang="zh-CN" sz="2000" dirty="0"/>
          </a:p>
          <a:p>
            <a:pPr lvl="1"/>
            <a:r>
              <a:rPr lang="zh-CN" altLang="en-US" sz="2000" dirty="0"/>
              <a:t>它的名字必须</a:t>
            </a:r>
            <a:r>
              <a:rPr lang="zh-CN" altLang="en-US" sz="2000" dirty="0">
                <a:solidFill>
                  <a:srgbClr val="FF0000"/>
                </a:solidFill>
              </a:rPr>
              <a:t>与它所在的类的名字完全相同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不返回任何数据类型</a:t>
            </a:r>
            <a:r>
              <a:rPr lang="zh-CN" altLang="en-US" sz="2000" dirty="0"/>
              <a:t>，即</a:t>
            </a:r>
            <a:r>
              <a:rPr lang="zh-CN" altLang="en-US" sz="2000" u="sng" dirty="0"/>
              <a:t>它是</a:t>
            </a:r>
            <a:r>
              <a:rPr lang="en-US" altLang="zh-CN" sz="2000" u="sng" dirty="0"/>
              <a:t>void</a:t>
            </a:r>
            <a:r>
              <a:rPr lang="zh-CN" altLang="en-US" sz="2000" u="sng" dirty="0"/>
              <a:t>型，但</a:t>
            </a:r>
            <a:r>
              <a:rPr lang="en-US" altLang="zh-CN" sz="2000" u="sng" dirty="0"/>
              <a:t>void</a:t>
            </a:r>
            <a:r>
              <a:rPr lang="zh-CN" altLang="en-US" sz="2000" u="sng" dirty="0"/>
              <a:t>必须省略不写</a:t>
            </a:r>
            <a:endParaRPr lang="en-US" altLang="zh-CN" sz="2000" u="sng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允许一个类中有</a:t>
            </a:r>
            <a:r>
              <a:rPr lang="zh-CN" altLang="en-US" sz="2000" dirty="0">
                <a:solidFill>
                  <a:srgbClr val="FF0000"/>
                </a:solidFill>
              </a:rPr>
              <a:t>多个构造方法</a:t>
            </a:r>
            <a:r>
              <a:rPr lang="zh-CN" altLang="en-US" sz="2000" dirty="0"/>
              <a:t>，但这些构造方法的</a:t>
            </a:r>
            <a:r>
              <a:rPr lang="zh-CN" altLang="en-US" sz="2000" dirty="0">
                <a:solidFill>
                  <a:srgbClr val="FF0000"/>
                </a:solidFill>
              </a:rPr>
              <a:t>参数必须不同</a:t>
            </a:r>
            <a:r>
              <a:rPr lang="zh-CN" altLang="en-US" sz="2000" dirty="0"/>
              <a:t>，即或者是参数的个数不同，或者是参数的类型不同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4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17481" y="2060848"/>
            <a:ext cx="4032448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无参数构造方法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b) 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有参数构造方法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computeArea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	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computeGirth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)*2;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004048" y="2636912"/>
            <a:ext cx="170143" cy="1440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3199602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构造方法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9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当使用一个类创建（</a:t>
            </a:r>
            <a:r>
              <a:rPr lang="en-US" altLang="zh-CN" sz="2000" b="1" dirty="0">
                <a:solidFill>
                  <a:srgbClr val="7030A0"/>
                </a:solidFill>
              </a:rPr>
              <a:t>create</a:t>
            </a:r>
            <a:r>
              <a:rPr lang="zh-CN" altLang="en-US" sz="2000" dirty="0"/>
              <a:t>）一个对象时，我们也说给出了这个类的一个</a:t>
            </a:r>
            <a:r>
              <a:rPr lang="zh-CN" altLang="en-US" sz="2000" b="1" dirty="0"/>
              <a:t>实例（</a:t>
            </a:r>
            <a:r>
              <a:rPr lang="en-US" altLang="zh-CN" sz="2000" b="1" dirty="0"/>
              <a:t>instance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。创建一个对象包括：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对象的声明</a:t>
            </a:r>
            <a:r>
              <a:rPr lang="zh-CN" altLang="en-US" sz="2000" dirty="0"/>
              <a:t>（</a:t>
            </a:r>
            <a:r>
              <a:rPr lang="en-US" altLang="zh-CN" sz="2000" b="1" dirty="0">
                <a:solidFill>
                  <a:srgbClr val="7030A0"/>
                </a:solidFill>
              </a:rPr>
              <a:t>declare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为对象分配成员变量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对象的声明</a:t>
            </a:r>
          </a:p>
          <a:p>
            <a:r>
              <a:rPr lang="zh-CN" altLang="en-US" sz="2000" dirty="0"/>
              <a:t>一般格式为：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例子：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26184" y="2420888"/>
            <a:ext cx="2430474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类的名字  对象的名字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6184" y="3491716"/>
            <a:ext cx="1974964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Rect rectangleOne;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为声明的对象分配成员变量</a:t>
            </a:r>
          </a:p>
          <a:p>
            <a:r>
              <a:rPr lang="zh-CN" altLang="en-US" sz="2000" dirty="0"/>
              <a:t>使用</a:t>
            </a:r>
            <a:r>
              <a:rPr lang="en-US" altLang="zh-CN" sz="2000" b="1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运算符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类的构造方法</a:t>
            </a:r>
            <a:r>
              <a:rPr lang="zh-CN" altLang="en-US" sz="2000" dirty="0"/>
              <a:t>为声明的对象分配成员变量，如果类中没有构造方法，系统会调用默认的构造方法（</a:t>
            </a:r>
            <a:r>
              <a:rPr lang="zh-CN" altLang="en-US" sz="2000" dirty="0">
                <a:solidFill>
                  <a:srgbClr val="FF0000"/>
                </a:solidFill>
              </a:rPr>
              <a:t>默认的构造方法是无参数的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例子：  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2738442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= new </a:t>
            </a:r>
            <a:r>
              <a:rPr lang="en-US" altLang="zh-CN" dirty="0" err="1"/>
              <a:t>Rect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4283804"/>
            <a:ext cx="326422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= 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0032" y="2924944"/>
            <a:ext cx="288032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严格来说：</a:t>
            </a:r>
            <a:r>
              <a:rPr lang="en-US" altLang="zh-CN" dirty="0" err="1"/>
              <a:t>rectangleOne</a:t>
            </a:r>
            <a:r>
              <a:rPr lang="zh-CN" altLang="en-US" dirty="0"/>
              <a:t>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a variable</a:t>
            </a:r>
            <a:r>
              <a:rPr lang="en-US" altLang="zh-CN" dirty="0"/>
              <a:t>  that contains a reference to a </a:t>
            </a:r>
            <a:r>
              <a:rPr lang="en-US" altLang="zh-CN" dirty="0" err="1"/>
              <a:t>Rect</a:t>
            </a:r>
            <a:r>
              <a:rPr lang="en-US" altLang="zh-CN" dirty="0"/>
              <a:t> object.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2700861" y="3284984"/>
            <a:ext cx="1943147" cy="446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7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4.1 </a:t>
            </a:r>
            <a:r>
              <a:rPr lang="zh-CN" altLang="en-US" sz="2000" dirty="0">
                <a:solidFill>
                  <a:srgbClr val="FF0000"/>
                </a:solidFill>
              </a:rPr>
              <a:t>面向对象编程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如果类里定义了一个或多个构造方法，</a:t>
            </a:r>
            <a:r>
              <a:rPr lang="zh-CN" altLang="en-US" sz="2000" dirty="0">
                <a:solidFill>
                  <a:srgbClr val="FF0000"/>
                </a:solidFill>
              </a:rPr>
              <a:t>那么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不提供默认的构造方法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如果</a:t>
            </a:r>
            <a:r>
              <a:rPr lang="zh-CN" altLang="en-US" sz="2000" dirty="0"/>
              <a:t>上述</a:t>
            </a:r>
            <a:r>
              <a:rPr lang="en-US" altLang="zh-CN" sz="2000" dirty="0" err="1"/>
              <a:t>Rect</a:t>
            </a:r>
            <a:r>
              <a:rPr lang="zh-CN" altLang="en-US" sz="2000" dirty="0"/>
              <a:t>类只提供一个带参数的构造方法，那么如下语句为</a:t>
            </a:r>
            <a:r>
              <a:rPr lang="zh-CN" altLang="en-US" sz="2000" dirty="0">
                <a:solidFill>
                  <a:srgbClr val="FF0000"/>
                </a:solidFill>
              </a:rPr>
              <a:t>非法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r>
              <a:rPr lang="zh-CN" altLang="en-US" sz="2000" dirty="0"/>
              <a:t>创建对象的代码：</a:t>
            </a:r>
            <a:endParaRPr lang="en-US" altLang="zh-CN" sz="2000" dirty="0"/>
          </a:p>
          <a:p>
            <a:pPr lvl="1"/>
            <a:r>
              <a:rPr lang="zh-CN" altLang="en-US" sz="2000" dirty="0"/>
              <a:t>为成员变量分配内存空间，然后执行构造方法中的语句</a:t>
            </a:r>
          </a:p>
          <a:p>
            <a:pPr lvl="1"/>
            <a:r>
              <a:rPr lang="zh-CN" altLang="en-US" sz="2000" dirty="0"/>
              <a:t>给出一个信息，已确保这些成员变量是属于对象</a:t>
            </a:r>
            <a:r>
              <a:rPr lang="en-US" altLang="zh-CN" sz="2000" dirty="0" err="1"/>
              <a:t>rectangleOne</a:t>
            </a:r>
            <a:r>
              <a:rPr lang="zh-CN" altLang="en-US" sz="2000" dirty="0"/>
              <a:t>的 </a:t>
            </a:r>
          </a:p>
        </p:txBody>
      </p:sp>
      <p:sp>
        <p:nvSpPr>
          <p:cNvPr id="4" name="矩形 3"/>
          <p:cNvSpPr/>
          <p:nvPr/>
        </p:nvSpPr>
        <p:spPr>
          <a:xfrm>
            <a:off x="1691680" y="3068960"/>
            <a:ext cx="2738442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= new </a:t>
            </a:r>
            <a:r>
              <a:rPr lang="en-US" altLang="zh-CN" dirty="0" err="1"/>
              <a:t>Rect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3068960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非法</a:t>
            </a:r>
          </a:p>
        </p:txBody>
      </p:sp>
      <p:sp>
        <p:nvSpPr>
          <p:cNvPr id="6" name="矩形 5"/>
          <p:cNvSpPr/>
          <p:nvPr/>
        </p:nvSpPr>
        <p:spPr>
          <a:xfrm>
            <a:off x="2843808" y="3717032"/>
            <a:ext cx="326422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= 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940152" y="908720"/>
            <a:ext cx="792088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4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创建对象就是指为它</a:t>
            </a:r>
            <a:r>
              <a:rPr lang="zh-CN" altLang="en-US" sz="2000" b="1" dirty="0"/>
              <a:t>分配成员变量</a:t>
            </a:r>
            <a:r>
              <a:rPr lang="zh-CN" altLang="en-US" sz="2000" dirty="0"/>
              <a:t>，并获得一个</a:t>
            </a:r>
            <a:r>
              <a:rPr lang="zh-CN" altLang="en-US" sz="2000" dirty="0">
                <a:solidFill>
                  <a:srgbClr val="FF0000"/>
                </a:solidFill>
              </a:rPr>
              <a:t>引用（</a:t>
            </a:r>
            <a:r>
              <a:rPr lang="en-US" altLang="zh-CN" sz="2000" dirty="0">
                <a:solidFill>
                  <a:srgbClr val="FF0000"/>
                </a:solidFill>
              </a:rPr>
              <a:t>reference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，以确保这些成员变量由它来“操作管理”</a:t>
            </a:r>
            <a:endParaRPr lang="en-US" altLang="zh-CN" sz="2000" dirty="0"/>
          </a:p>
          <a:p>
            <a:r>
              <a:rPr lang="zh-CN" altLang="en-US" sz="2000" dirty="0"/>
              <a:t>为对象分配成员变量后，</a:t>
            </a:r>
            <a:r>
              <a:rPr lang="zh-CN" altLang="en-US" sz="2000" b="1" dirty="0">
                <a:solidFill>
                  <a:srgbClr val="FF0000"/>
                </a:solidFill>
              </a:rPr>
              <a:t>内存模型</a:t>
            </a:r>
            <a:r>
              <a:rPr lang="zh-CN" altLang="en-US" sz="2000" dirty="0"/>
              <a:t>变成如下图所示，箭头示意对象可以操作这些属于自己的成员变量</a:t>
            </a:r>
          </a:p>
        </p:txBody>
      </p:sp>
      <p:sp>
        <p:nvSpPr>
          <p:cNvPr id="5" name="矩形 4"/>
          <p:cNvSpPr/>
          <p:nvPr/>
        </p:nvSpPr>
        <p:spPr>
          <a:xfrm>
            <a:off x="2483768" y="3448745"/>
            <a:ext cx="9012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0xAA11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8710" y="3448745"/>
            <a:ext cx="6913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8710" y="3818310"/>
            <a:ext cx="6913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84977" y="3448745"/>
            <a:ext cx="68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6352" y="3140968"/>
            <a:ext cx="1169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rectangleOne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47952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sideA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60032" y="386104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sideB</a:t>
            </a:r>
            <a:endParaRPr lang="zh-CN" altLang="en-US" sz="14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创建多个不同的对象</a:t>
            </a:r>
          </a:p>
          <a:p>
            <a:r>
              <a:rPr lang="zh-CN" altLang="en-US" sz="2000" dirty="0"/>
              <a:t>一个类通过使用</a:t>
            </a:r>
            <a:r>
              <a:rPr lang="en-US" altLang="zh-CN" sz="2000" dirty="0"/>
              <a:t>new</a:t>
            </a:r>
            <a:r>
              <a:rPr lang="zh-CN" altLang="en-US" sz="2000" dirty="0"/>
              <a:t>运算符可以创建多个不同的对象，这些对象将被分配不同的内存空间，因此，改变其中一个对象的状态不会影响其它对象的状态。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内存模型</a:t>
            </a:r>
            <a:r>
              <a:rPr lang="zh-CN" altLang="en-US" sz="2000" dirty="0"/>
              <a:t>如图所示</a:t>
            </a:r>
          </a:p>
        </p:txBody>
      </p:sp>
      <p:sp>
        <p:nvSpPr>
          <p:cNvPr id="5" name="矩形 4"/>
          <p:cNvSpPr/>
          <p:nvPr/>
        </p:nvSpPr>
        <p:spPr>
          <a:xfrm>
            <a:off x="1360672" y="3695933"/>
            <a:ext cx="321132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</a:p>
        </p:txBody>
      </p:sp>
      <p:sp>
        <p:nvSpPr>
          <p:cNvPr id="6" name="矩形 5"/>
          <p:cNvSpPr/>
          <p:nvPr/>
        </p:nvSpPr>
        <p:spPr>
          <a:xfrm>
            <a:off x="1360672" y="4166498"/>
            <a:ext cx="320914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rectangleTwo</a:t>
            </a:r>
            <a:r>
              <a:rPr lang="en-US" altLang="zh-CN" dirty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(33,66);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85121" y="5301208"/>
            <a:ext cx="3070855" cy="1046674"/>
            <a:chOff x="1258994" y="5406662"/>
            <a:chExt cx="3070855" cy="1046674"/>
          </a:xfrm>
        </p:grpSpPr>
        <p:sp>
          <p:nvSpPr>
            <p:cNvPr id="8" name="矩形 7"/>
            <p:cNvSpPr/>
            <p:nvPr/>
          </p:nvSpPr>
          <p:spPr>
            <a:xfrm>
              <a:off x="1356410" y="5714439"/>
              <a:ext cx="90120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0xAA11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41352" y="5714439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1352" y="6084004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257619" y="5714439"/>
              <a:ext cx="6829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258994" y="5406662"/>
              <a:ext cx="1169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rectangleOne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44432" y="5745216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sideA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44432" y="612674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sideB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49889" y="5301208"/>
            <a:ext cx="3062471" cy="1046674"/>
            <a:chOff x="4723762" y="3894494"/>
            <a:chExt cx="3062471" cy="1046674"/>
          </a:xfrm>
        </p:grpSpPr>
        <p:sp>
          <p:nvSpPr>
            <p:cNvPr id="15" name="矩形 14"/>
            <p:cNvSpPr/>
            <p:nvPr/>
          </p:nvSpPr>
          <p:spPr>
            <a:xfrm>
              <a:off x="4821178" y="4202271"/>
              <a:ext cx="88517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0xBB42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06120" y="4202271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06120" y="4571836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66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722387" y="4202271"/>
              <a:ext cx="6829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723762" y="3894494"/>
              <a:ext cx="1167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rectangleTwo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00816" y="4233048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sideA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00816" y="461457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sideB</a:t>
              </a:r>
              <a:endParaRPr lang="zh-CN" altLang="en-US" sz="1400" dirty="0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4.</a:t>
            </a:r>
            <a:r>
              <a:rPr lang="zh-CN" altLang="en-US" sz="2000" b="1" dirty="0"/>
              <a:t>使用对象</a:t>
            </a:r>
          </a:p>
          <a:p>
            <a:r>
              <a:rPr lang="zh-CN" altLang="en-US" sz="2000" dirty="0"/>
              <a:t>对象不仅可以操作自己的</a:t>
            </a:r>
            <a:r>
              <a:rPr lang="zh-CN" altLang="en-US" sz="2000" b="1" dirty="0"/>
              <a:t>变量</a:t>
            </a:r>
            <a:r>
              <a:rPr lang="zh-CN" altLang="en-US" sz="2000" dirty="0"/>
              <a:t>来改变状态，而且还拥有了使用创建它的那个类中的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的能力，对象通过</a:t>
            </a:r>
            <a:r>
              <a:rPr lang="zh-CN" altLang="en-US" sz="2000" dirty="0">
                <a:solidFill>
                  <a:srgbClr val="FF0000"/>
                </a:solidFill>
              </a:rPr>
              <a:t>使用这些方法</a:t>
            </a:r>
            <a:r>
              <a:rPr lang="zh-CN" altLang="en-US" sz="2000" dirty="0"/>
              <a:t>可以产生一定的行为（进而形成一个算法）</a:t>
            </a:r>
          </a:p>
          <a:p>
            <a:endParaRPr lang="en-US" altLang="zh-CN" sz="2000" dirty="0"/>
          </a:p>
          <a:p>
            <a:r>
              <a:rPr lang="zh-CN" altLang="en-US" sz="2000" dirty="0"/>
              <a:t>通过使用</a:t>
            </a:r>
            <a:r>
              <a:rPr lang="zh-CN" altLang="en-US" sz="2000" dirty="0">
                <a:solidFill>
                  <a:srgbClr val="FF0000"/>
                </a:solidFill>
              </a:rPr>
              <a:t>运算符“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zh-CN" altLang="en-US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，对象可以实现对变量的访问（</a:t>
            </a:r>
            <a:r>
              <a:rPr lang="en-US" altLang="zh-CN" sz="2000" dirty="0">
                <a:solidFill>
                  <a:srgbClr val="7030A0"/>
                </a:solidFill>
              </a:rPr>
              <a:t>access</a:t>
            </a:r>
            <a:r>
              <a:rPr lang="zh-CN" altLang="en-US" sz="2000" dirty="0"/>
              <a:t>）和方法的调用（</a:t>
            </a:r>
            <a:r>
              <a:rPr lang="en-US" altLang="zh-CN" sz="2000" dirty="0">
                <a:solidFill>
                  <a:srgbClr val="7030A0"/>
                </a:solidFill>
              </a:rPr>
              <a:t>invoke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/>
              <a:t>对象操作自己的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（对象的属性）</a:t>
            </a:r>
          </a:p>
          <a:p>
            <a:pPr lvl="1"/>
            <a:r>
              <a:rPr lang="zh-CN" altLang="en-US" sz="2000" dirty="0"/>
              <a:t>对象调用类中的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（对象的功能）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89018" y="2061408"/>
            <a:ext cx="302433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=h;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=h;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computeArea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/2.0;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0139" y="3292515"/>
            <a:ext cx="3352181" cy="30162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area1=0,area2=0;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laderOne,laderTwo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(10,88,20);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laderOne.setAbove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(16);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laderOne.setBottom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(26);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laderOne.setHeight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laderTwo.setAbove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(300);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laderTwo.setBottom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area1=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laderOne.computeArea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area2=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laderTwo.computeArea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(area1);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(area2);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5930776"/>
            <a:ext cx="533575" cy="37794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4.5 </a:t>
            </a:r>
            <a:r>
              <a:rPr lang="zh-CN" altLang="en-US" sz="2000" dirty="0">
                <a:solidFill>
                  <a:srgbClr val="FF0000"/>
                </a:solidFill>
              </a:rPr>
              <a:t>对象的引用与实体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2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4.5 </a:t>
            </a:r>
            <a:r>
              <a:rPr lang="zh-CN" altLang="en-US" sz="3200" dirty="0"/>
              <a:t>对象的引用与实体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我们已经知道，当用类创建（</a:t>
            </a:r>
            <a:r>
              <a:rPr lang="en-US" altLang="zh-CN" sz="2000" dirty="0">
                <a:solidFill>
                  <a:srgbClr val="7030A0"/>
                </a:solidFill>
              </a:rPr>
              <a:t>create</a:t>
            </a:r>
            <a:r>
              <a:rPr lang="zh-CN" altLang="en-US" sz="2000" dirty="0"/>
              <a:t>）一个对象时，成员变量被分配内存空间，这些</a:t>
            </a:r>
            <a:r>
              <a:rPr lang="zh-CN" altLang="en-US" sz="2000" b="1" dirty="0">
                <a:solidFill>
                  <a:srgbClr val="FF0000"/>
                </a:solidFill>
              </a:rPr>
              <a:t>内存空间</a:t>
            </a:r>
            <a:r>
              <a:rPr lang="zh-CN" altLang="en-US" sz="2000" dirty="0">
                <a:solidFill>
                  <a:srgbClr val="FF0000"/>
                </a:solidFill>
              </a:rPr>
              <a:t>称为该对象的实体（</a:t>
            </a:r>
            <a:r>
              <a:rPr lang="en-US" altLang="zh-CN" sz="2000" dirty="0">
                <a:solidFill>
                  <a:srgbClr val="FF0000"/>
                </a:solidFill>
              </a:rPr>
              <a:t>entity</a:t>
            </a:r>
            <a:r>
              <a:rPr lang="zh-CN" altLang="en-US" sz="2000" dirty="0">
                <a:solidFill>
                  <a:srgbClr val="FF0000"/>
                </a:solidFill>
              </a:rPr>
              <a:t>）或变量</a:t>
            </a:r>
            <a:r>
              <a:rPr lang="zh-CN" altLang="en-US" sz="2000" dirty="0"/>
              <a:t>，而对象中存放着</a:t>
            </a:r>
            <a:r>
              <a:rPr lang="zh-CN" altLang="en-US" sz="2000" b="1" dirty="0">
                <a:solidFill>
                  <a:srgbClr val="0000FF"/>
                </a:solidFill>
              </a:rPr>
              <a:t>引用（</a:t>
            </a:r>
            <a:r>
              <a:rPr lang="en-US" altLang="zh-CN" sz="2000" b="1" dirty="0">
                <a:solidFill>
                  <a:srgbClr val="0000FF"/>
                </a:solidFill>
              </a:rPr>
              <a:t>reference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，以确保这些变量由该对象操作使用。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因此，如果两个对象有</a:t>
            </a:r>
            <a:r>
              <a:rPr lang="zh-CN" altLang="en-US" sz="2000" b="1" dirty="0">
                <a:solidFill>
                  <a:srgbClr val="0000FF"/>
                </a:solidFill>
              </a:rPr>
              <a:t>相同的引用</a:t>
            </a:r>
            <a:r>
              <a:rPr lang="zh-CN" altLang="en-US" sz="2000" dirty="0"/>
              <a:t>，那么就具有</a:t>
            </a:r>
            <a:r>
              <a:rPr lang="zh-CN" altLang="en-US" sz="2000" b="1" dirty="0">
                <a:solidFill>
                  <a:srgbClr val="FF0000"/>
                </a:solidFill>
              </a:rPr>
              <a:t>相同的实体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4.5 </a:t>
            </a:r>
            <a:r>
              <a:rPr lang="zh-CN" altLang="en-US" sz="3200" dirty="0"/>
              <a:t>对象的引用与实体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具有“</a:t>
            </a:r>
            <a:r>
              <a:rPr lang="zh-CN" altLang="en-US" sz="2000" dirty="0">
                <a:solidFill>
                  <a:srgbClr val="FF0000"/>
                </a:solidFill>
              </a:rPr>
              <a:t>垃圾收集</a:t>
            </a:r>
            <a:r>
              <a:rPr lang="zh-CN" altLang="en-US" sz="2000" dirty="0"/>
              <a:t>”（</a:t>
            </a:r>
            <a:r>
              <a:rPr lang="en-US" altLang="zh-CN" sz="2000" dirty="0"/>
              <a:t>garbage collection</a:t>
            </a:r>
            <a:r>
              <a:rPr lang="zh-CN" altLang="en-US" sz="2000" dirty="0"/>
              <a:t>）机制，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的运行环境周期性地检测某个实体</a:t>
            </a:r>
            <a:r>
              <a:rPr lang="zh-CN" altLang="en-US" sz="2000" b="1" dirty="0">
                <a:solidFill>
                  <a:srgbClr val="FF0000"/>
                </a:solidFill>
              </a:rPr>
              <a:t>是否已不再被任何对象所引用</a:t>
            </a:r>
            <a:r>
              <a:rPr lang="zh-CN" altLang="en-US" sz="2000" dirty="0"/>
              <a:t>，如果发现这样的实体，就释放该实体占有的内存。因此，</a:t>
            </a:r>
            <a:r>
              <a:rPr lang="en-US" altLang="zh-CN" sz="2000" dirty="0"/>
              <a:t>Java</a:t>
            </a:r>
            <a:r>
              <a:rPr lang="zh-CN" altLang="en-US" sz="2000" dirty="0"/>
              <a:t>编程人员不必像</a:t>
            </a:r>
            <a:r>
              <a:rPr lang="en-US" altLang="zh-CN" sz="2000" dirty="0"/>
              <a:t>C++</a:t>
            </a:r>
            <a:r>
              <a:rPr lang="zh-CN" altLang="en-US" sz="2000" dirty="0"/>
              <a:t>程序员那样，要自己时刻检查哪些对象应该释放内存。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41165" y="2996952"/>
            <a:ext cx="321132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</a:p>
        </p:txBody>
      </p:sp>
      <p:sp>
        <p:nvSpPr>
          <p:cNvPr id="6" name="矩形 5"/>
          <p:cNvSpPr/>
          <p:nvPr/>
        </p:nvSpPr>
        <p:spPr>
          <a:xfrm>
            <a:off x="1341165" y="3486837"/>
            <a:ext cx="320914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rectangleTwo</a:t>
            </a:r>
            <a:r>
              <a:rPr lang="en-US" altLang="zh-CN" dirty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(33,66);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1165" y="3976722"/>
            <a:ext cx="2887906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rectangleTwo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rectangleOne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283968" y="4365104"/>
            <a:ext cx="72008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61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4.5 </a:t>
            </a:r>
            <a:r>
              <a:rPr lang="zh-CN" altLang="en-US" sz="3200" dirty="0"/>
              <a:t>对象的引用与实体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没有实体的对象称作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空对象</a:t>
            </a:r>
            <a:r>
              <a:rPr lang="zh-CN" altLang="en-US" sz="2000" dirty="0"/>
              <a:t>。空对象不能使用，即不能让一个空对象去调用方法产生行为。假如程序中使用了空对象，程序在运行时会出现异常，即</a:t>
            </a:r>
            <a:r>
              <a:rPr lang="en-US" altLang="zh-CN" sz="2000" b="1" dirty="0" err="1">
                <a:solidFill>
                  <a:srgbClr val="FF0000"/>
                </a:solidFill>
              </a:rPr>
              <a:t>NullPointerException</a:t>
            </a:r>
            <a:r>
              <a:rPr lang="zh-CN" altLang="en-US" sz="2000" dirty="0"/>
              <a:t>。由于对象是动态地分配实体，所以</a:t>
            </a:r>
            <a:r>
              <a:rPr lang="en-US" altLang="zh-CN" sz="2000" dirty="0"/>
              <a:t>Java</a:t>
            </a:r>
            <a:r>
              <a:rPr lang="zh-CN" altLang="en-US" sz="2000" dirty="0"/>
              <a:t>的编译器对空对象不做检查。因此，在编写程序时要避免使用空对象。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651113" y="3068960"/>
            <a:ext cx="5585183" cy="2308324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Test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/>
              </a:rPr>
              <a:t>	String [] </a:t>
            </a:r>
            <a:r>
              <a:rPr lang="en-US" altLang="zh-CN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String[10];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[0].length());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445293"/>
            <a:ext cx="5616624" cy="103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0661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4.6 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 </a:t>
            </a:r>
            <a:r>
              <a:rPr lang="zh-CN" altLang="en-US" sz="3200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面向对象编程主要有三个特性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封装（</a:t>
            </a:r>
            <a:r>
              <a:rPr lang="en-US" altLang="zh-CN" sz="2000" b="1" dirty="0">
                <a:solidFill>
                  <a:srgbClr val="FF0000"/>
                </a:solidFill>
              </a:rPr>
              <a:t>Encapsulation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：将数据（</a:t>
            </a:r>
            <a:r>
              <a:rPr lang="zh-CN" altLang="en-US" sz="2000" dirty="0">
                <a:solidFill>
                  <a:srgbClr val="0000FF"/>
                </a:solidFill>
              </a:rPr>
              <a:t>属性</a:t>
            </a:r>
            <a:r>
              <a:rPr lang="zh-CN" altLang="en-US" sz="2000" dirty="0"/>
              <a:t>）和对数据的操作（</a:t>
            </a:r>
            <a:r>
              <a:rPr lang="zh-CN" altLang="en-US" sz="2000" dirty="0">
                <a:solidFill>
                  <a:srgbClr val="0000FF"/>
                </a:solidFill>
              </a:rPr>
              <a:t>功能</a:t>
            </a:r>
            <a:r>
              <a:rPr lang="zh-CN" altLang="en-US" sz="2000" dirty="0"/>
              <a:t>）封装在一起，例如“类（</a:t>
            </a:r>
            <a:r>
              <a:rPr lang="en-US" altLang="zh-CN" sz="2000" dirty="0"/>
              <a:t>class</a:t>
            </a:r>
            <a:r>
              <a:rPr lang="zh-CN" altLang="en-US" sz="2000" dirty="0"/>
              <a:t>）”的概念。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继承（</a:t>
            </a:r>
            <a:r>
              <a:rPr lang="en-US" altLang="zh-CN" sz="2000" b="1" dirty="0">
                <a:solidFill>
                  <a:srgbClr val="FF0000"/>
                </a:solidFill>
              </a:rPr>
              <a:t>Inheritance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：子类可以继承父类的</a:t>
            </a:r>
            <a:r>
              <a:rPr lang="zh-CN" altLang="en-US" sz="2000" dirty="0">
                <a:solidFill>
                  <a:srgbClr val="0000FF"/>
                </a:solidFill>
              </a:rPr>
              <a:t>属性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功能</a:t>
            </a:r>
            <a:r>
              <a:rPr lang="zh-CN" altLang="en-US" sz="2000" dirty="0"/>
              <a:t>，同时可以增加子类独有的属性和功能。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多态（</a:t>
            </a:r>
            <a:r>
              <a:rPr lang="en-US" altLang="zh-CN" sz="2000" b="1" dirty="0">
                <a:solidFill>
                  <a:srgbClr val="FF0000"/>
                </a:solidFill>
              </a:rPr>
              <a:t>Polymorphism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>
                <a:sym typeface="Wingdings" panose="05000000000000000000" pitchFamily="2" charset="2"/>
              </a:rPr>
              <a:t>：（</a:t>
            </a:r>
            <a:r>
              <a:rPr lang="en-US" altLang="zh-CN" sz="2000" dirty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）操作名称的多态：多个操作具有相同的名字，但这些操作</a:t>
            </a:r>
            <a:r>
              <a:rPr lang="zh-CN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所接收的消息类型不同</a:t>
            </a:r>
            <a:r>
              <a:rPr lang="zh-CN" altLang="en-US" sz="2000" dirty="0">
                <a:sym typeface="Wingdings" panose="05000000000000000000" pitchFamily="2" charset="2"/>
              </a:rPr>
              <a:t>；（</a:t>
            </a:r>
            <a:r>
              <a:rPr lang="en-US" altLang="zh-CN" sz="2000" dirty="0"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ym typeface="Wingdings" panose="05000000000000000000" pitchFamily="2" charset="2"/>
              </a:rPr>
              <a:t>）与继承相关的多态：同一操作</a:t>
            </a:r>
            <a:r>
              <a:rPr lang="zh-CN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被不同类型的对象调用</a:t>
            </a:r>
            <a:r>
              <a:rPr lang="zh-CN" altLang="en-US" sz="2000" dirty="0">
                <a:sym typeface="Wingdings" panose="05000000000000000000" pitchFamily="2" charset="2"/>
              </a:rPr>
              <a:t>时可能产生不同的行为。</a:t>
            </a:r>
            <a:endParaRPr lang="en-US" altLang="zh-CN" sz="2000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用关键字</a:t>
            </a:r>
            <a:r>
              <a:rPr lang="en-US" altLang="zh-CN" sz="2000" b="1" dirty="0">
                <a:solidFill>
                  <a:srgbClr val="FF0000"/>
                </a:solidFill>
              </a:rPr>
              <a:t>static</a:t>
            </a:r>
            <a:r>
              <a:rPr lang="zh-CN" altLang="en-US" sz="2000" dirty="0"/>
              <a:t>修饰的成员变量称作</a:t>
            </a:r>
            <a:r>
              <a:rPr lang="zh-CN" altLang="en-US" sz="2000" b="1" dirty="0">
                <a:solidFill>
                  <a:srgbClr val="FF0000"/>
                </a:solidFill>
              </a:rPr>
              <a:t>静态变量（</a:t>
            </a:r>
            <a:r>
              <a:rPr lang="en-US" altLang="zh-CN" sz="2000" b="1" dirty="0">
                <a:solidFill>
                  <a:srgbClr val="7030A0"/>
                </a:solidFill>
              </a:rPr>
              <a:t>static variable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类变量（</a:t>
            </a:r>
            <a:r>
              <a:rPr lang="en-US" altLang="zh-CN" sz="2000" b="1" dirty="0">
                <a:solidFill>
                  <a:srgbClr val="FF0000"/>
                </a:solidFill>
              </a:rPr>
              <a:t>class variable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 而没有使用</a:t>
            </a:r>
            <a:r>
              <a:rPr lang="en-US" altLang="zh-CN" sz="2000" dirty="0"/>
              <a:t>static</a:t>
            </a:r>
            <a:r>
              <a:rPr lang="zh-CN" altLang="en-US" sz="2000" dirty="0"/>
              <a:t>修饰的成员变量称作</a:t>
            </a:r>
            <a:r>
              <a:rPr lang="zh-CN" altLang="en-US" sz="2000" b="1" dirty="0">
                <a:solidFill>
                  <a:srgbClr val="FF0000"/>
                </a:solidFill>
              </a:rPr>
              <a:t>实例变量（</a:t>
            </a:r>
            <a:r>
              <a:rPr lang="en-US" altLang="zh-CN" sz="2000" b="1" dirty="0">
                <a:solidFill>
                  <a:srgbClr val="7030A0"/>
                </a:solidFill>
              </a:rPr>
              <a:t>instance variable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静态变量</a:t>
            </a:r>
            <a:r>
              <a:rPr lang="zh-CN" altLang="en-US" sz="2000" dirty="0"/>
              <a:t>是与类相关联的数据变量，也就是说，</a:t>
            </a:r>
            <a:r>
              <a:rPr lang="zh-CN" altLang="en-US" sz="2000" b="1" dirty="0">
                <a:solidFill>
                  <a:srgbClr val="FF0000"/>
                </a:solidFill>
              </a:rPr>
              <a:t>静态变量</a:t>
            </a:r>
            <a:r>
              <a:rPr lang="zh-CN" altLang="en-US" sz="2000" dirty="0"/>
              <a:t>是和该类所创建的</a:t>
            </a:r>
            <a:r>
              <a:rPr lang="zh-CN" altLang="en-US" sz="2000" b="1" dirty="0"/>
              <a:t>所有</a:t>
            </a:r>
            <a:r>
              <a:rPr lang="zh-CN" altLang="en-US" sz="2000" dirty="0"/>
              <a:t>对象相关联的变量，改变其中一个对象的这个</a:t>
            </a:r>
            <a:r>
              <a:rPr lang="zh-CN" altLang="en-US" sz="2000" b="1" dirty="0">
                <a:solidFill>
                  <a:srgbClr val="FF0000"/>
                </a:solidFill>
              </a:rPr>
              <a:t>静态变量</a:t>
            </a:r>
            <a:r>
              <a:rPr lang="zh-CN" altLang="en-US" sz="2000" dirty="0"/>
              <a:t>就同时改变了其它对象的这个</a:t>
            </a:r>
            <a:r>
              <a:rPr lang="zh-CN" altLang="en-US" sz="2000" b="1" dirty="0">
                <a:solidFill>
                  <a:srgbClr val="FF0000"/>
                </a:solidFill>
              </a:rPr>
              <a:t>静态变量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</a:t>
            </a:r>
            <a:r>
              <a:rPr lang="zh-CN" altLang="en-US" sz="2000" b="1" dirty="0">
                <a:solidFill>
                  <a:srgbClr val="FF0000"/>
                </a:solidFill>
              </a:rPr>
              <a:t>静态变量</a:t>
            </a:r>
            <a:r>
              <a:rPr lang="zh-CN" altLang="en-US" sz="2000" dirty="0"/>
              <a:t>不仅可以</a:t>
            </a:r>
            <a:r>
              <a:rPr lang="zh-CN" altLang="en-US" sz="2000" dirty="0">
                <a:solidFill>
                  <a:srgbClr val="FF0000"/>
                </a:solidFill>
              </a:rPr>
              <a:t>通过某个对象访问</a:t>
            </a:r>
            <a:r>
              <a:rPr lang="zh-CN" altLang="en-US" sz="2000" dirty="0"/>
              <a:t>也可以直接</a:t>
            </a:r>
            <a:r>
              <a:rPr lang="zh-CN" altLang="en-US" sz="2000" b="1" dirty="0">
                <a:solidFill>
                  <a:srgbClr val="FF0000"/>
                </a:solidFill>
              </a:rPr>
              <a:t>通过类名访问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</a:rPr>
              <a:t>注：通过类名访问静态变量是一个好的编程习惯。</a:t>
            </a:r>
          </a:p>
        </p:txBody>
      </p:sp>
      <p:sp>
        <p:nvSpPr>
          <p:cNvPr id="5" name="矩形 4"/>
          <p:cNvSpPr/>
          <p:nvPr/>
        </p:nvSpPr>
        <p:spPr>
          <a:xfrm>
            <a:off x="1403648" y="2691497"/>
            <a:ext cx="1872208" cy="116955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906510" y="3339569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静态变量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160308" y="350971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7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实例变量</a:t>
            </a:r>
            <a:r>
              <a:rPr lang="zh-CN" altLang="en-US" sz="2000" dirty="0"/>
              <a:t>仅仅是和相应的对象关联的变量，也就是说，不同对象的实例变量互不相同，即</a:t>
            </a:r>
            <a:r>
              <a:rPr lang="zh-CN" altLang="en-US" sz="2000" dirty="0">
                <a:solidFill>
                  <a:srgbClr val="FF0000"/>
                </a:solidFill>
              </a:rPr>
              <a:t>分配了不同的内存空间</a:t>
            </a:r>
            <a:r>
              <a:rPr lang="zh-CN" altLang="en-US" sz="2000" dirty="0"/>
              <a:t>（注：从内存模型的角度来理解），改变其中一个对象的实例变量不会影响其它对象的这个实例变量。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实例变量必须通过对象访问（不能通过类名访问）。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1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2132856"/>
            <a:ext cx="3168352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实例变量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静态变量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40535" y="2286744"/>
            <a:ext cx="3755404" cy="317009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=60;</a:t>
            </a:r>
            <a:endParaRPr lang="zh-CN" altLang="en-US" sz="10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laderOne,laderTwo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laderOne.getBottom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laderTwo.getBottom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laderOne.setAbove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(11);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laderTwo.setAbove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(22);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laderTwo.setBottom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laderOne.getAbove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laderTwo.getAbove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6163" y="4292557"/>
            <a:ext cx="563364" cy="116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652120" y="2530996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565364" y="4099932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0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常量</a:t>
            </a:r>
          </a:p>
          <a:p>
            <a:r>
              <a:rPr lang="zh-CN" altLang="en-US" sz="2000" dirty="0"/>
              <a:t>如果一个成员变量修饰为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dirty="0"/>
              <a:t>，就是常量，不能更改，常量的名字习惯用</a:t>
            </a:r>
            <a:r>
              <a:rPr lang="zh-CN" altLang="en-US" sz="2000" dirty="0">
                <a:solidFill>
                  <a:srgbClr val="FF0000"/>
                </a:solidFill>
              </a:rPr>
              <a:t>大写字母</a:t>
            </a:r>
            <a:r>
              <a:rPr lang="zh-CN" altLang="en-US" sz="2000" dirty="0"/>
              <a:t>，例如：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r>
              <a:rPr lang="en-US" altLang="zh-CN" sz="2000" dirty="0"/>
              <a:t>final</a:t>
            </a:r>
            <a:r>
              <a:rPr lang="zh-CN" altLang="en-US" sz="2000" dirty="0"/>
              <a:t>修饰的成员变量</a:t>
            </a:r>
            <a:r>
              <a:rPr lang="zh-CN" altLang="en-US" sz="2000" b="1" dirty="0">
                <a:solidFill>
                  <a:srgbClr val="FF0000"/>
                </a:solidFill>
              </a:rPr>
              <a:t>不占用内存</a:t>
            </a:r>
            <a:r>
              <a:rPr lang="zh-CN" altLang="en-US" sz="2000" dirty="0"/>
              <a:t>，这意味着在声明</a:t>
            </a:r>
            <a:r>
              <a:rPr lang="en-US" altLang="zh-CN" sz="2000" dirty="0"/>
              <a:t>final</a:t>
            </a:r>
            <a:r>
              <a:rPr lang="zh-CN" altLang="en-US" sz="2000" dirty="0"/>
              <a:t>成员变量时，</a:t>
            </a:r>
            <a:r>
              <a:rPr lang="zh-CN" altLang="en-US" sz="2000" b="1" dirty="0">
                <a:solidFill>
                  <a:srgbClr val="FF0000"/>
                </a:solidFill>
              </a:rPr>
              <a:t>必须要初始化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final</a:t>
            </a:r>
            <a:r>
              <a:rPr lang="zh-CN" altLang="en-US" sz="2000" dirty="0"/>
              <a:t>修饰的成员变量，可以通过对象访问，但</a:t>
            </a:r>
            <a:r>
              <a:rPr lang="zh-CN" altLang="en-US" sz="2000" dirty="0">
                <a:solidFill>
                  <a:srgbClr val="FF0000"/>
                </a:solidFill>
              </a:rPr>
              <a:t>不能通过类名访问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注：在实际开发中，常量</a:t>
            </a:r>
            <a:r>
              <a:rPr lang="zh-CN" altLang="en-US" sz="2000" b="1" u="sng" dirty="0">
                <a:solidFill>
                  <a:srgbClr val="0000FF"/>
                </a:solidFill>
              </a:rPr>
              <a:t>通常</a:t>
            </a:r>
            <a:r>
              <a:rPr lang="zh-CN" altLang="en-US" sz="2000" b="1" dirty="0">
                <a:solidFill>
                  <a:srgbClr val="0000FF"/>
                </a:solidFill>
              </a:rPr>
              <a:t>是不同对象间共享的静态变量，因此会同时用</a:t>
            </a:r>
            <a:r>
              <a:rPr lang="en-US" altLang="zh-CN" sz="2000" b="1" dirty="0">
                <a:solidFill>
                  <a:srgbClr val="0000FF"/>
                </a:solidFill>
              </a:rPr>
              <a:t>final </a:t>
            </a:r>
            <a:r>
              <a:rPr lang="zh-CN" altLang="en-US" sz="2000" b="1" dirty="0">
                <a:solidFill>
                  <a:srgbClr val="0000FF"/>
                </a:solidFill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</a:rPr>
              <a:t>static</a:t>
            </a:r>
            <a:r>
              <a:rPr lang="zh-CN" altLang="en-US" sz="2000" b="1" dirty="0">
                <a:solidFill>
                  <a:srgbClr val="0000FF"/>
                </a:solidFill>
              </a:rPr>
              <a:t>来修饰（通常用类名来访问）。</a:t>
            </a:r>
          </a:p>
        </p:txBody>
      </p:sp>
      <p:sp>
        <p:nvSpPr>
          <p:cNvPr id="5" name="矩形 4"/>
          <p:cNvSpPr/>
          <p:nvPr/>
        </p:nvSpPr>
        <p:spPr>
          <a:xfrm>
            <a:off x="3435868" y="2555612"/>
            <a:ext cx="1928220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en-US" altLang="zh-CN" dirty="0"/>
              <a:t>=100;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286000" y="15823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43608" y="2060848"/>
            <a:ext cx="5509592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Tom.MAX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); // Error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Tom cat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1321" y="5318266"/>
            <a:ext cx="360040" cy="4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成员变量的类型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instance</a:t>
            </a:r>
            <a:r>
              <a:rPr lang="en-US" altLang="zh-CN" sz="2000" dirty="0"/>
              <a:t> variable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 variable (or class variable)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en-US" altLang="zh-CN" sz="2000" dirty="0"/>
              <a:t> variable (or constant)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286000" y="15823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3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4.7 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4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类体内容可以有两种类型的成员：成员变量和方法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方法</a:t>
            </a:r>
            <a:endParaRPr lang="en-US" altLang="zh-CN" sz="2000" dirty="0"/>
          </a:p>
          <a:p>
            <a:pPr lvl="1"/>
            <a:r>
              <a:rPr lang="zh-CN" altLang="en-US" sz="2000" dirty="0"/>
              <a:t>实例方法（</a:t>
            </a:r>
            <a:r>
              <a:rPr lang="en-US" altLang="zh-CN" sz="2000" dirty="0">
                <a:solidFill>
                  <a:srgbClr val="FF0000"/>
                </a:solidFill>
              </a:rPr>
              <a:t>instance</a:t>
            </a:r>
            <a:r>
              <a:rPr lang="en-US" altLang="zh-CN" sz="2000" dirty="0"/>
              <a:t> method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静态方法（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 method</a:t>
            </a:r>
            <a:r>
              <a:rPr lang="zh-CN" altLang="en-US" sz="2000" dirty="0"/>
              <a:t>），又称类方法</a:t>
            </a:r>
            <a:endParaRPr lang="en-US" altLang="zh-CN" sz="2000" dirty="0"/>
          </a:p>
          <a:p>
            <a:pPr lvl="1"/>
            <a:r>
              <a:rPr lang="zh-CN" altLang="en-US" sz="2000" dirty="0"/>
              <a:t>构造方法（</a:t>
            </a:r>
            <a:r>
              <a:rPr lang="en-US" altLang="zh-CN" sz="2000" dirty="0">
                <a:solidFill>
                  <a:srgbClr val="FF0000"/>
                </a:solidFill>
              </a:rPr>
              <a:t>constructor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方法的定义包括两部分：</a:t>
            </a:r>
            <a:r>
              <a:rPr lang="zh-CN" altLang="en-US" sz="2000" dirty="0">
                <a:solidFill>
                  <a:srgbClr val="FF0000"/>
                </a:solidFill>
              </a:rPr>
              <a:t>方法声明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方法体</a:t>
            </a:r>
            <a:r>
              <a:rPr lang="zh-CN" altLang="en-US" sz="2000" dirty="0"/>
              <a:t>。一般格式为：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4581128"/>
            <a:ext cx="1107996" cy="1200329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方法声明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{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方法体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0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方法声明和方法体</a:t>
            </a:r>
          </a:p>
          <a:p>
            <a:r>
              <a:rPr lang="zh-CN" altLang="en-US" sz="2000" dirty="0"/>
              <a:t>最基本的方法声明包括方法名和方法的返回类型，</a:t>
            </a:r>
            <a:r>
              <a:rPr lang="zh-CN" altLang="en-US" sz="2000" dirty="0">
                <a:solidFill>
                  <a:srgbClr val="FF0000"/>
                </a:solidFill>
              </a:rPr>
              <a:t>返回类型也称作方法的类型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1223092" cy="1200329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float area()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方法的名字必须符合标识符规定。在给方法起名字时应遵守习惯。名字如果使用拉丁字母，</a:t>
            </a:r>
            <a:r>
              <a:rPr lang="zh-CN" altLang="en-US" sz="2000" b="1" dirty="0">
                <a:solidFill>
                  <a:srgbClr val="0000FF"/>
                </a:solidFill>
              </a:rPr>
              <a:t>首字母要小写</a:t>
            </a:r>
            <a:r>
              <a:rPr lang="zh-CN" altLang="en-US" sz="2000" dirty="0"/>
              <a:t>。如果由多个单词组成，从第</a:t>
            </a:r>
            <a:r>
              <a:rPr lang="en-US" altLang="zh-CN" sz="2000" dirty="0"/>
              <a:t>2</a:t>
            </a:r>
            <a:r>
              <a:rPr lang="zh-CN" altLang="en-US" sz="2000" dirty="0"/>
              <a:t>个单词开始的首字母使用大写。例如：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方法声明之后的一对大括号“</a:t>
            </a:r>
            <a:r>
              <a:rPr lang="en-US" altLang="zh-CN" sz="2000" dirty="0"/>
              <a:t>{</a:t>
            </a:r>
            <a:r>
              <a:rPr lang="zh-CN" altLang="en-US" sz="2000" dirty="0"/>
              <a:t>”、“</a:t>
            </a:r>
            <a:r>
              <a:rPr lang="en-US" altLang="zh-CN" sz="2000" dirty="0"/>
              <a:t>}</a:t>
            </a:r>
            <a:r>
              <a:rPr lang="zh-CN" altLang="en-US" sz="2000" dirty="0"/>
              <a:t>”以及之间的内容称作方法的方法体。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类中的方法必须要有方法体</a:t>
            </a:r>
            <a:r>
              <a:rPr lang="zh-CN" altLang="en-US" sz="2000" dirty="0"/>
              <a:t>，如果方法的类型是</a:t>
            </a:r>
            <a:r>
              <a:rPr lang="en-US" altLang="zh-CN" sz="2000" dirty="0"/>
              <a:t>void</a:t>
            </a:r>
            <a:r>
              <a:rPr lang="zh-CN" altLang="en-US" sz="2000" dirty="0"/>
              <a:t>类型，方法体中也可以不书写任何语句。 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694062"/>
            <a:ext cx="3533083" cy="646331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dirty="0" err="1"/>
              <a:t>et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/>
              <a:t>riangle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rea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s</a:t>
            </a:r>
            <a:r>
              <a:rPr lang="en-US" altLang="zh-CN" dirty="0" err="1"/>
              <a:t>et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/>
              <a:t>ircle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 err="1"/>
              <a:t>adius</a:t>
            </a:r>
            <a:r>
              <a:rPr lang="en-US" altLang="zh-CN" dirty="0"/>
              <a:t>(double radius)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 </a:t>
            </a:r>
            <a:r>
              <a:rPr lang="zh-CN" altLang="en-US" sz="3200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ym typeface="Wingdings" panose="05000000000000000000" pitchFamily="2" charset="2"/>
              </a:rPr>
              <a:t>Java</a:t>
            </a:r>
            <a:r>
              <a:rPr lang="zh-CN" altLang="en-US" sz="2000" dirty="0">
                <a:sym typeface="Wingdings" panose="05000000000000000000" pitchFamily="2" charset="2"/>
              </a:rPr>
              <a:t>程序设计的基本单位是类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/>
              <a:t>变量：属性、状态</a:t>
            </a:r>
            <a:endParaRPr lang="en-US" altLang="zh-CN" sz="2000" dirty="0"/>
          </a:p>
          <a:p>
            <a:pPr lvl="1"/>
            <a:r>
              <a:rPr lang="zh-CN" altLang="en-US" sz="2000" dirty="0"/>
              <a:t>方法：功能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211960" y="820444"/>
            <a:ext cx="4824536" cy="541686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 = 3.14*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circle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circle.getArea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24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方法体的构成</a:t>
            </a:r>
          </a:p>
          <a:p>
            <a:r>
              <a:rPr lang="zh-CN" altLang="en-US" sz="2000" dirty="0"/>
              <a:t>方法体的内容包括变量的定义和合法的</a:t>
            </a:r>
            <a:r>
              <a:rPr lang="en-US" altLang="zh-CN" sz="2000" dirty="0"/>
              <a:t>Java</a:t>
            </a:r>
            <a:r>
              <a:rPr lang="zh-CN" altLang="en-US" sz="2000" dirty="0"/>
              <a:t>语句，在方法体中声明的变量以及方法的参数称作</a:t>
            </a:r>
            <a:r>
              <a:rPr lang="zh-CN" altLang="en-US" sz="2000" dirty="0">
                <a:solidFill>
                  <a:srgbClr val="FF0000"/>
                </a:solidFill>
              </a:rPr>
              <a:t>局部变量</a:t>
            </a:r>
            <a:r>
              <a:rPr lang="zh-CN" altLang="en-US" sz="2000" dirty="0"/>
              <a:t>，局部变量仅仅在该方法内有效。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方法的参数在整个方法内有效，方法内定义的局部变量从它定义的位置之后开始有效。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写一个方法和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语言中写一个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完全类似，只不过在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中一般称作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method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局部变量的名字</a:t>
            </a:r>
            <a:r>
              <a:rPr lang="zh-CN" altLang="en-US" sz="2000" dirty="0"/>
              <a:t>必须符合标识符规定，遵守习惯。名字如果使用拉丁字母，首字母使用小写。如果由多个单词组成，从第</a:t>
            </a:r>
            <a:r>
              <a:rPr lang="en-US" altLang="zh-CN" sz="2000" dirty="0"/>
              <a:t>2</a:t>
            </a:r>
            <a:r>
              <a:rPr lang="zh-CN" altLang="en-US" sz="2000" dirty="0"/>
              <a:t>个单词开始的首字母使用大写。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实例方法与类方法</a:t>
            </a:r>
          </a:p>
          <a:p>
            <a:r>
              <a:rPr lang="zh-CN" altLang="en-US" sz="2000" b="1" dirty="0"/>
              <a:t>实例方法（</a:t>
            </a:r>
            <a:r>
              <a:rPr lang="en-US" altLang="zh-CN" sz="2000" b="1" dirty="0"/>
              <a:t>instance method</a:t>
            </a:r>
            <a:r>
              <a:rPr lang="zh-CN" altLang="en-US" sz="2000" b="1" dirty="0"/>
              <a:t>）</a:t>
            </a:r>
            <a:r>
              <a:rPr lang="zh-CN" altLang="en-US" sz="2000" dirty="0"/>
              <a:t>可以调用该类中的</a:t>
            </a:r>
            <a:r>
              <a:rPr lang="zh-CN" altLang="en-US" sz="2000" b="1" dirty="0">
                <a:solidFill>
                  <a:srgbClr val="0000FF"/>
                </a:solidFill>
              </a:rPr>
              <a:t>实例方法、静态方法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实例方法：不用</a:t>
            </a:r>
            <a:r>
              <a:rPr lang="en-US" altLang="zh-CN" sz="2000" dirty="0"/>
              <a:t>static</a:t>
            </a:r>
            <a:r>
              <a:rPr lang="zh-CN" altLang="en-US" sz="2000" dirty="0"/>
              <a:t>修饰的方法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静态方法（</a:t>
            </a:r>
            <a:r>
              <a:rPr lang="en-US" altLang="zh-CN" sz="2000" b="1" dirty="0"/>
              <a:t>static method</a:t>
            </a:r>
            <a:r>
              <a:rPr lang="zh-CN" altLang="en-US" sz="2000" b="1" dirty="0"/>
              <a:t>）</a:t>
            </a:r>
            <a:r>
              <a:rPr lang="zh-CN" altLang="en-US" sz="2000" dirty="0"/>
              <a:t>只能调用该类的</a:t>
            </a:r>
            <a:r>
              <a:rPr lang="zh-CN" altLang="en-US" sz="2000" b="1" dirty="0">
                <a:solidFill>
                  <a:srgbClr val="0000FF"/>
                </a:solidFill>
              </a:rPr>
              <a:t>静态方法</a:t>
            </a:r>
            <a:r>
              <a:rPr lang="zh-CN" altLang="en-US" sz="2000" dirty="0"/>
              <a:t>，不能调用</a:t>
            </a:r>
            <a:r>
              <a:rPr lang="zh-CN" altLang="en-US" sz="2000" b="1" dirty="0">
                <a:solidFill>
                  <a:srgbClr val="FF0000"/>
                </a:solidFill>
              </a:rPr>
              <a:t>实例方法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静态方法：方法声明中用关键字</a:t>
            </a:r>
            <a:r>
              <a:rPr lang="en-US" altLang="zh-CN" sz="2000" dirty="0"/>
              <a:t>static</a:t>
            </a:r>
            <a:r>
              <a:rPr lang="zh-CN" altLang="en-US" sz="2000" dirty="0"/>
              <a:t>修饰的方法</a:t>
            </a:r>
            <a:endParaRPr lang="en-US" altLang="zh-CN" sz="2000" dirty="0"/>
          </a:p>
          <a:p>
            <a:r>
              <a:rPr lang="zh-CN" altLang="en-US" sz="2000" b="1" dirty="0"/>
              <a:t>静态方法又称类方法</a:t>
            </a:r>
            <a:endParaRPr lang="en-US" altLang="zh-CN" sz="2000" b="1" dirty="0"/>
          </a:p>
          <a:p>
            <a:r>
              <a:rPr lang="en-US" altLang="zh-CN" sz="2000" dirty="0"/>
              <a:t>All methods in the </a:t>
            </a:r>
            <a:r>
              <a:rPr lang="en-US" altLang="zh-CN" sz="2000" dirty="0">
                <a:solidFill>
                  <a:srgbClr val="0000FF"/>
                </a:solidFill>
              </a:rPr>
              <a:t>Math</a:t>
            </a:r>
            <a:r>
              <a:rPr lang="en-US" altLang="zh-CN" sz="2000" dirty="0"/>
              <a:t> class are static methods.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main</a:t>
            </a:r>
            <a:r>
              <a:rPr lang="zh-CN" altLang="en-US" sz="2000" dirty="0"/>
              <a:t>方法也是静态方法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2339752" y="657264"/>
            <a:ext cx="5184576" cy="59400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=min(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getMaxSqrt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c=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)*max(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x&gt;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y?x:y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min(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x&lt;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y?x:y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933163" y="3275692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6948264" y="4509120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6948264" y="5517232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实例方法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6948264" y="2022528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实例方法</a:t>
            </a:r>
            <a:r>
              <a:rPr lang="zh-CN" altLang="en-US" sz="2000" dirty="0"/>
              <a:t>可以操作</a:t>
            </a:r>
            <a:r>
              <a:rPr lang="zh-CN" altLang="en-US" sz="2000" b="1" dirty="0">
                <a:solidFill>
                  <a:srgbClr val="0000FF"/>
                </a:solidFill>
              </a:rPr>
              <a:t>实例变量、静态变量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b="1" dirty="0"/>
              <a:t>静态方法</a:t>
            </a:r>
            <a:r>
              <a:rPr lang="zh-CN" altLang="en-US" sz="2000" dirty="0"/>
              <a:t>只能操作</a:t>
            </a:r>
            <a:r>
              <a:rPr lang="zh-CN" altLang="en-US" sz="2000" b="1" dirty="0">
                <a:solidFill>
                  <a:srgbClr val="0000FF"/>
                </a:solidFill>
              </a:rPr>
              <a:t>静态变量</a:t>
            </a:r>
            <a:r>
              <a:rPr lang="zh-CN" altLang="en-US" sz="2000" dirty="0"/>
              <a:t>，不能操作</a:t>
            </a:r>
            <a:r>
              <a:rPr lang="zh-CN" altLang="en-US" sz="2000" b="1" dirty="0">
                <a:solidFill>
                  <a:srgbClr val="FF0000"/>
                </a:solidFill>
              </a:rPr>
              <a:t>实例变量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b="1" dirty="0"/>
              <a:t>实例方法</a:t>
            </a:r>
            <a:r>
              <a:rPr lang="zh-CN" altLang="en-US" sz="2000" dirty="0"/>
              <a:t>必须通过对象来调用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rgbClr val="FF0000"/>
                </a:solidFill>
              </a:rPr>
              <a:t>可以通过类名调用，也可以通过对象来调用。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注：通过类名调用静态方法是一个好的编程习惯。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无论静态方法或实例方法，当被调用执行时，方法中的</a:t>
            </a:r>
            <a:r>
              <a:rPr lang="zh-CN" altLang="en-US" sz="2000" dirty="0">
                <a:solidFill>
                  <a:srgbClr val="0000FF"/>
                </a:solidFill>
              </a:rPr>
              <a:t>局部变量</a:t>
            </a:r>
            <a:r>
              <a:rPr lang="zh-CN" altLang="en-US" sz="2000" dirty="0"/>
              <a:t>才被分配内存空间，方法调用完毕，局部变量即刻释放所占的内存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3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71600" y="1988840"/>
            <a:ext cx="7488832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a&gt;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b?a:b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	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(12,45); </a:t>
            </a:r>
            <a:r>
              <a:rPr lang="en-US" altLang="zh-CN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类名调用静态方法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(max);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1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参数传值</a:t>
            </a:r>
          </a:p>
          <a:p>
            <a:r>
              <a:rPr lang="zh-CN" altLang="en-US" sz="2000" dirty="0"/>
              <a:t>当方法被调用时，如果方法有参数，参数必须要实例化，即</a:t>
            </a:r>
            <a:r>
              <a:rPr lang="zh-CN" altLang="en-US" sz="2000" b="1" dirty="0"/>
              <a:t>参数变量必须有具体的值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中，方法的所有参数</a:t>
            </a:r>
            <a:r>
              <a:rPr lang="zh-CN" altLang="en-US" sz="2000" b="1" dirty="0">
                <a:solidFill>
                  <a:srgbClr val="FF0000"/>
                </a:solidFill>
              </a:rPr>
              <a:t>都是“传值”的（</a:t>
            </a:r>
            <a:r>
              <a:rPr lang="en-US" altLang="zh-CN" sz="2000" b="1" dirty="0">
                <a:solidFill>
                  <a:srgbClr val="FF0000"/>
                </a:solidFill>
              </a:rPr>
              <a:t>pass by value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，也就是说，方法中参数变量的值是调用者指定的值的</a:t>
            </a:r>
            <a:r>
              <a:rPr lang="zh-CN" altLang="en-US" sz="2000" b="1" dirty="0">
                <a:solidFill>
                  <a:srgbClr val="0000FF"/>
                </a:solidFill>
              </a:rPr>
              <a:t>拷贝</a:t>
            </a:r>
            <a:r>
              <a:rPr lang="zh-CN" altLang="en-US" sz="2000" dirty="0"/>
              <a:t>。方法如果改变参数的值，</a:t>
            </a:r>
            <a:r>
              <a:rPr lang="zh-CN" altLang="en-US" sz="2000" dirty="0">
                <a:solidFill>
                  <a:srgbClr val="FF0000"/>
                </a:solidFill>
              </a:rPr>
              <a:t>不会影响向参数“传值”的变量的值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(1) </a:t>
            </a:r>
            <a:r>
              <a:rPr lang="zh-CN" altLang="en-US" sz="2000" b="1" dirty="0"/>
              <a:t>基本数据类型</a:t>
            </a:r>
            <a:r>
              <a:rPr lang="zh-CN" altLang="en-US" sz="2000" dirty="0"/>
              <a:t>参数的传值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7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38608" y="778634"/>
            <a:ext cx="5961784" cy="517064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x=x+1;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y=y+1;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fr-F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fr-F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"f: %d,%3.2f\n"</a:t>
            </a:r>
            <a:r>
              <a:rPr lang="fr-F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,x,y);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Example4_5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x=10;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y=12.58;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Tom cat=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"main: %d,%3.2f\n"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608" y="6010456"/>
            <a:ext cx="1397651" cy="4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63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b="1" dirty="0"/>
              <a:t>引用类型</a:t>
            </a:r>
            <a:r>
              <a:rPr lang="zh-CN" altLang="en-US" sz="2000" dirty="0"/>
              <a:t>参数的传值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的引用类型数据包括</a:t>
            </a:r>
            <a:r>
              <a:rPr lang="zh-CN" altLang="en-US" sz="2000" b="1" dirty="0"/>
              <a:t>对象（</a:t>
            </a:r>
            <a:r>
              <a:rPr lang="en-US" altLang="zh-CN" sz="2000" b="1" dirty="0"/>
              <a:t>object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、</a:t>
            </a:r>
            <a:r>
              <a:rPr lang="zh-CN" altLang="en-US" sz="2000" b="1" dirty="0"/>
              <a:t>数组（</a:t>
            </a:r>
            <a:r>
              <a:rPr lang="en-US" altLang="zh-CN" sz="2000" b="1" dirty="0"/>
              <a:t>array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、</a:t>
            </a:r>
            <a:r>
              <a:rPr lang="zh-CN" altLang="en-US" sz="2000" b="1" dirty="0"/>
              <a:t>接口（</a:t>
            </a:r>
            <a:r>
              <a:rPr lang="en-US" altLang="zh-CN" sz="2000" b="1" dirty="0"/>
              <a:t>interface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。当参数是引用类型时，“传值”传递的是</a:t>
            </a:r>
            <a:r>
              <a:rPr lang="zh-CN" altLang="en-US" sz="2000" b="1" dirty="0">
                <a:solidFill>
                  <a:srgbClr val="FF0000"/>
                </a:solidFill>
              </a:rPr>
              <a:t>变量的引用（</a:t>
            </a:r>
            <a:r>
              <a:rPr lang="en-US" altLang="zh-CN" sz="2000" b="1" dirty="0">
                <a:solidFill>
                  <a:srgbClr val="FF0000"/>
                </a:solidFill>
              </a:rPr>
              <a:t>reference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而不是变量所引用的实体（</a:t>
            </a:r>
            <a:r>
              <a:rPr lang="en-US" altLang="zh-CN" sz="2000" b="1" dirty="0"/>
              <a:t>entity</a:t>
            </a:r>
            <a:r>
              <a:rPr lang="zh-CN" altLang="en-US" sz="2000" dirty="0"/>
              <a:t>）。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如果改变参数变量所引用的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，就会导致原变量的实体发生同样的变化，因为，两个引用型变量如果具有同样的引用（</a:t>
            </a:r>
            <a:r>
              <a:rPr lang="en-US" altLang="zh-CN" sz="2000" dirty="0"/>
              <a:t>reference</a:t>
            </a:r>
            <a:r>
              <a:rPr lang="zh-CN" altLang="en-US" sz="2000" dirty="0"/>
              <a:t>），就会用同样的实体（</a:t>
            </a:r>
            <a:r>
              <a:rPr lang="en-US" altLang="zh-CN" sz="2000" dirty="0"/>
              <a:t>entity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7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-4127" y="3947804"/>
            <a:ext cx="7456447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Tom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Jerry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jerry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Jerry(2);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jerry.getLeg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tom.f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(jerry);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jerry.getLeg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706072" y="44624"/>
            <a:ext cx="236592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Jerry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Jerry(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555776" y="45999"/>
            <a:ext cx="4071257" cy="233910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f(Jerry jerry)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jerry.setLeg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(12);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	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jerry.getLeg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4345" y="5949280"/>
            <a:ext cx="1132111" cy="794167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4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-4127" y="3548742"/>
            <a:ext cx="7456447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Cone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Cone(circle,1);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"radius: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cone.getBottomRadius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cone.computeVolume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cone.setBottomRadius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"radius: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cone.getBottomRadius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cone.computeVolume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168961" y="2814"/>
            <a:ext cx="3178697" cy="34778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=r;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computeArea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3.14*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newRadius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543601" y="0"/>
            <a:ext cx="3600399" cy="43242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Circle </a:t>
            </a:r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Cone(Circle c,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= c;</a:t>
            </a:r>
          </a:p>
          <a:p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  	height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computeVolume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volume;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volume = </a:t>
            </a:r>
            <a:r>
              <a:rPr lang="en-US" altLang="zh-CN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.computeArea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/3.0;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volume;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setBottomRadius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.setRadius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getBottomRadius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022414"/>
            <a:ext cx="2991788" cy="1024362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4.2 </a:t>
            </a:r>
            <a:r>
              <a:rPr lang="zh-CN" altLang="en-US" sz="2000" dirty="0">
                <a:solidFill>
                  <a:srgbClr val="FF0000"/>
                </a:solidFill>
              </a:rPr>
              <a:t>类声明和类体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7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4.8 </a:t>
            </a:r>
            <a:r>
              <a:rPr lang="zh-CN" altLang="en-US" sz="2000" dirty="0">
                <a:solidFill>
                  <a:srgbClr val="FF0000"/>
                </a:solidFill>
              </a:rPr>
              <a:t>方法重载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4.8 </a:t>
            </a:r>
            <a:r>
              <a:rPr lang="zh-CN" altLang="en-US" sz="3200" dirty="0"/>
              <a:t>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方法重载（</a:t>
            </a:r>
            <a:r>
              <a:rPr lang="en-US" altLang="zh-CN" sz="2000" dirty="0"/>
              <a:t>overload</a:t>
            </a:r>
            <a:r>
              <a:rPr lang="zh-CN" altLang="en-US" sz="2000" dirty="0"/>
              <a:t>）是指一个类中可以有</a:t>
            </a:r>
            <a:r>
              <a:rPr lang="zh-CN" altLang="en-US" sz="2000" b="1" dirty="0">
                <a:solidFill>
                  <a:srgbClr val="FF0000"/>
                </a:solidFill>
              </a:rPr>
              <a:t>多个方法具有相同的名字</a:t>
            </a:r>
            <a:r>
              <a:rPr lang="zh-CN" altLang="en-US" sz="2000" dirty="0"/>
              <a:t>，但这些方法的参数必须不同，即或者是</a:t>
            </a:r>
            <a:r>
              <a:rPr lang="zh-CN" altLang="en-US" sz="2000" b="1" dirty="0">
                <a:solidFill>
                  <a:srgbClr val="FF0000"/>
                </a:solidFill>
              </a:rPr>
              <a:t>参数的个数不同</a:t>
            </a:r>
            <a:r>
              <a:rPr lang="zh-CN" altLang="en-US" sz="2000" dirty="0"/>
              <a:t>，或者是</a:t>
            </a:r>
            <a:r>
              <a:rPr lang="zh-CN" altLang="en-US" sz="2000" b="1" dirty="0">
                <a:solidFill>
                  <a:srgbClr val="FF0000"/>
                </a:solidFill>
              </a:rPr>
              <a:t>参数的类型不同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方法的返回类型</a:t>
            </a:r>
            <a:r>
              <a:rPr lang="zh-CN" altLang="en-US" sz="2000" dirty="0"/>
              <a:t>和参数的名字</a:t>
            </a:r>
            <a:r>
              <a:rPr lang="zh-CN" altLang="en-US" sz="2000" b="1" dirty="0">
                <a:solidFill>
                  <a:srgbClr val="FF0000"/>
                </a:solidFill>
              </a:rPr>
              <a:t>不参与比较</a:t>
            </a:r>
            <a:r>
              <a:rPr lang="zh-CN" altLang="en-US" sz="2000" dirty="0"/>
              <a:t>，也就是说，如果两个方法的名字相同，即使返回类型不同，也必须保证参数不同。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23528" y="3356992"/>
            <a:ext cx="504056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94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4.8 </a:t>
            </a:r>
            <a:r>
              <a:rPr lang="zh-CN" altLang="en-US" sz="3200" dirty="0"/>
              <a:t>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0" y="4255817"/>
            <a:ext cx="8028384" cy="25853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Example4_8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People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People();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"Area: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</a:t>
            </a:r>
            <a:r>
              <a:rPr lang="en-US" altLang="zh-CN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(10,8.0) 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"Area: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</a:t>
            </a:r>
            <a:r>
              <a:rPr lang="en-US" altLang="zh-C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(10.0,8) 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285097" y="0"/>
            <a:ext cx="5858903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)(x*y);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(x*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y+z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*z)*2.0;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4725144"/>
            <a:ext cx="1486292" cy="586694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1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4.9 </a:t>
            </a:r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en-US" altLang="zh-CN" sz="2000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this</a:t>
            </a:r>
            <a:r>
              <a:rPr lang="zh-CN" altLang="en-US" sz="2000" dirty="0"/>
              <a:t>是</a:t>
            </a:r>
            <a:r>
              <a:rPr lang="en-US" altLang="zh-CN" sz="2000" dirty="0"/>
              <a:t>Java</a:t>
            </a:r>
            <a:r>
              <a:rPr lang="zh-CN" altLang="en-US" sz="2000" dirty="0"/>
              <a:t>的一个关键字，可以出现在实例方法（</a:t>
            </a:r>
            <a:r>
              <a:rPr lang="en-US" altLang="zh-CN" sz="2000" dirty="0"/>
              <a:t>instance method</a:t>
            </a:r>
            <a:r>
              <a:rPr lang="zh-CN" altLang="en-US" sz="2000" dirty="0"/>
              <a:t>）和构造方法（</a:t>
            </a:r>
            <a:r>
              <a:rPr lang="en-US" altLang="zh-CN" sz="2000" dirty="0"/>
              <a:t>constructor</a:t>
            </a:r>
            <a:r>
              <a:rPr lang="zh-CN" altLang="en-US" sz="2000" dirty="0"/>
              <a:t>）中，但不可以出现在静态方法（</a:t>
            </a:r>
            <a:r>
              <a:rPr lang="en-US" altLang="zh-CN" sz="2000" dirty="0"/>
              <a:t>static method</a:t>
            </a:r>
            <a:r>
              <a:rPr lang="zh-CN" altLang="en-US" sz="2000" dirty="0"/>
              <a:t>）中。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在构造方法中使用</a:t>
            </a:r>
            <a:r>
              <a:rPr lang="en-US" altLang="zh-CN" sz="2000" dirty="0"/>
              <a:t>this</a:t>
            </a: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关键字可以出现在</a:t>
            </a:r>
            <a:r>
              <a:rPr lang="zh-CN" altLang="en-US" sz="2000" dirty="0">
                <a:solidFill>
                  <a:srgbClr val="FF0000"/>
                </a:solidFill>
              </a:rPr>
              <a:t>类的构造方法</a:t>
            </a:r>
            <a:r>
              <a:rPr lang="zh-CN" altLang="en-US" sz="2000" dirty="0"/>
              <a:t>中，</a:t>
            </a:r>
            <a:r>
              <a:rPr lang="zh-CN" altLang="en-US" sz="2000" b="1" dirty="0">
                <a:solidFill>
                  <a:srgbClr val="FF0000"/>
                </a:solidFill>
              </a:rPr>
              <a:t>代表使用该构造方法所创建的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也可以用来调用其他构造方法：</a:t>
            </a:r>
            <a:r>
              <a:rPr lang="en-US" altLang="zh-CN" sz="2000" dirty="0"/>
              <a:t>If a class has multiple constructors, it is better to implement them using </a:t>
            </a:r>
            <a:r>
              <a:rPr lang="en-US" altLang="zh-CN" sz="2000" b="1" dirty="0">
                <a:solidFill>
                  <a:srgbClr val="0000FF"/>
                </a:solidFill>
              </a:rPr>
              <a:t>this(</a:t>
            </a:r>
            <a:r>
              <a:rPr lang="en-US" altLang="zh-CN" sz="2000" b="1" dirty="0" err="1">
                <a:solidFill>
                  <a:srgbClr val="0000FF"/>
                </a:solidFill>
              </a:rPr>
              <a:t>arg</a:t>
            </a:r>
            <a:r>
              <a:rPr lang="en-US" altLang="zh-CN" sz="2000" b="1" dirty="0">
                <a:solidFill>
                  <a:srgbClr val="0000FF"/>
                </a:solidFill>
              </a:rPr>
              <a:t>-list)</a:t>
            </a:r>
            <a:r>
              <a:rPr lang="en-US" altLang="zh-CN" sz="2000" b="1" dirty="0"/>
              <a:t> </a:t>
            </a:r>
            <a:r>
              <a:rPr lang="en-US" altLang="zh-CN" sz="2000" dirty="0"/>
              <a:t>as much as possible. In general, a constructor with no or fewer arguments can invoke a constructor with more arguments using </a:t>
            </a:r>
            <a:r>
              <a:rPr lang="en-US" altLang="zh-CN" sz="2000" b="1" dirty="0">
                <a:solidFill>
                  <a:srgbClr val="0000FF"/>
                </a:solidFill>
              </a:rPr>
              <a:t>this(</a:t>
            </a:r>
            <a:r>
              <a:rPr lang="en-US" altLang="zh-CN" sz="2000" b="1" dirty="0" err="1">
                <a:solidFill>
                  <a:srgbClr val="0000FF"/>
                </a:solidFill>
              </a:rPr>
              <a:t>arg</a:t>
            </a:r>
            <a:r>
              <a:rPr lang="en-US" altLang="zh-CN" sz="2000" b="1" dirty="0">
                <a:solidFill>
                  <a:srgbClr val="0000FF"/>
                </a:solidFill>
              </a:rPr>
              <a:t>-list)</a:t>
            </a:r>
            <a:r>
              <a:rPr lang="en-US" altLang="zh-CN" sz="2000" dirty="0"/>
              <a:t>. This syntax often simplifies coding and makes the class easier to read and to maintain.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915616" y="1242040"/>
            <a:ext cx="6400800" cy="535531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Tom(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or cry();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or cry();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legs"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Tom cat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Tom(4); 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当调用构造方法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Tom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时，其中的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就是对象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cat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5978920"/>
            <a:ext cx="864096" cy="61989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70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在实例方法中使用</a:t>
            </a:r>
            <a:r>
              <a:rPr lang="en-US" altLang="zh-CN" sz="2000" dirty="0"/>
              <a:t>this</a:t>
            </a: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关键字可以出现在</a:t>
            </a:r>
            <a:r>
              <a:rPr lang="zh-CN" altLang="en-US" sz="2000" b="1" dirty="0">
                <a:solidFill>
                  <a:srgbClr val="FF0000"/>
                </a:solidFill>
              </a:rPr>
              <a:t>类的实例方法中</a:t>
            </a:r>
            <a:r>
              <a:rPr lang="zh-CN" altLang="en-US" sz="2000" dirty="0"/>
              <a:t>，代表使用该方法的当前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endParaRPr lang="en-US" altLang="zh-CN" sz="2000" b="1" u="sng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实例方法可以</a:t>
            </a:r>
            <a:r>
              <a:rPr lang="zh-CN" altLang="en-US" sz="2000" b="1" dirty="0">
                <a:solidFill>
                  <a:srgbClr val="FF0000"/>
                </a:solidFill>
              </a:rPr>
              <a:t>操作成员变量</a:t>
            </a:r>
            <a:r>
              <a:rPr lang="zh-CN" altLang="en-US" sz="2000" dirty="0"/>
              <a:t>。实际上，当成员变量在实例方法中出现时，默认的格式是：</a:t>
            </a:r>
            <a:r>
              <a:rPr lang="en-US" altLang="zh-CN" sz="2000" dirty="0"/>
              <a:t>this.</a:t>
            </a:r>
            <a:r>
              <a:rPr lang="zh-CN" altLang="en-US" sz="2000" dirty="0"/>
              <a:t>成员变量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3140968"/>
            <a:ext cx="3744416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class  A </a:t>
            </a:r>
          </a:p>
          <a:p>
            <a:r>
              <a:rPr lang="en-US" altLang="zh-CN" sz="2000" dirty="0"/>
              <a:t>{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x;</a:t>
            </a:r>
          </a:p>
          <a:p>
            <a:r>
              <a:rPr lang="en-US" altLang="zh-CN" sz="2000" dirty="0"/>
              <a:t>        void f() </a:t>
            </a:r>
          </a:p>
          <a:p>
            <a:r>
              <a:rPr lang="en-US" altLang="zh-CN" sz="2000" dirty="0"/>
              <a:t>       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this.x</a:t>
            </a:r>
            <a:r>
              <a:rPr lang="en-US" altLang="zh-CN" sz="2000" dirty="0"/>
              <a:t> = 100; // or x=100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4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类的实例方法可以</a:t>
            </a:r>
            <a:r>
              <a:rPr lang="zh-CN" altLang="en-US" sz="2000" b="1" dirty="0">
                <a:solidFill>
                  <a:srgbClr val="FF0000"/>
                </a:solidFill>
              </a:rPr>
              <a:t>调用类的其它方法</a:t>
            </a:r>
            <a:r>
              <a:rPr lang="zh-CN" altLang="en-US" sz="2000" dirty="0"/>
              <a:t>，调用的默认格式是：</a:t>
            </a:r>
            <a:r>
              <a:rPr lang="en-US" altLang="zh-CN" sz="2000" dirty="0"/>
              <a:t>this.</a:t>
            </a:r>
            <a:r>
              <a:rPr lang="zh-CN" altLang="en-US" sz="2000" dirty="0"/>
              <a:t>方法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2089879"/>
            <a:ext cx="3456384" cy="313932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class  B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    void f()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this.g</a:t>
            </a:r>
            <a:r>
              <a:rPr lang="en-US" altLang="zh-CN" dirty="0"/>
              <a:t>();  // or g();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void g()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("ok");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8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静态方法（</a:t>
            </a:r>
            <a:r>
              <a:rPr lang="en-US" altLang="zh-CN" sz="2000" dirty="0"/>
              <a:t>static method</a:t>
            </a:r>
            <a:r>
              <a:rPr lang="zh-CN" altLang="en-US" sz="2000" dirty="0"/>
              <a:t>）中不可以使用</a:t>
            </a:r>
            <a:r>
              <a:rPr lang="en-US" altLang="zh-CN" sz="2000" dirty="0"/>
              <a:t>this</a:t>
            </a:r>
          </a:p>
          <a:p>
            <a:r>
              <a:rPr lang="zh-CN" altLang="en-US" sz="2000" dirty="0"/>
              <a:t>因为静态方法可以通过类名直接调用，</a:t>
            </a:r>
            <a:r>
              <a:rPr lang="zh-CN" altLang="en-US" sz="2000" b="1" dirty="0">
                <a:solidFill>
                  <a:srgbClr val="FF0000"/>
                </a:solidFill>
              </a:rPr>
              <a:t>这时可能还没有创建任何对象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1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使用</a:t>
            </a:r>
            <a:r>
              <a:rPr lang="en-US" altLang="zh-CN" sz="2000" dirty="0"/>
              <a:t>this</a:t>
            </a:r>
            <a:r>
              <a:rPr lang="zh-CN" altLang="en-US" sz="2000" dirty="0"/>
              <a:t>来</a:t>
            </a:r>
            <a:r>
              <a:rPr lang="zh-CN" altLang="en-US" sz="2000" b="1" dirty="0">
                <a:solidFill>
                  <a:srgbClr val="FF0000"/>
                </a:solidFill>
              </a:rPr>
              <a:t>区分</a:t>
            </a:r>
            <a:r>
              <a:rPr lang="zh-CN" altLang="en-US" sz="2000" dirty="0"/>
              <a:t>成员变量和局部变量</a:t>
            </a:r>
          </a:p>
          <a:p>
            <a:r>
              <a:rPr lang="zh-CN" altLang="en-US" sz="2000" dirty="0"/>
              <a:t>如果</a:t>
            </a:r>
            <a:r>
              <a:rPr lang="zh-CN" altLang="en-US" sz="2000" b="1" dirty="0">
                <a:solidFill>
                  <a:srgbClr val="FF0000"/>
                </a:solidFill>
              </a:rPr>
              <a:t>局部变量的名字与成员变量的名字相同</a:t>
            </a:r>
            <a:r>
              <a:rPr lang="zh-CN" altLang="en-US" sz="2000" dirty="0"/>
              <a:t>，则成员变量被隐藏，即这个成员变量在这个方法内暂时失效。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这时，如果想</a:t>
            </a:r>
            <a:r>
              <a:rPr lang="zh-CN" altLang="en-US" sz="2000" b="1" dirty="0">
                <a:solidFill>
                  <a:srgbClr val="FF0000"/>
                </a:solidFill>
              </a:rPr>
              <a:t>在该方法内使用成员变量</a:t>
            </a:r>
            <a:r>
              <a:rPr lang="zh-CN" altLang="en-US" sz="2000" dirty="0"/>
              <a:t>，成员变量前面的“</a:t>
            </a:r>
            <a:r>
              <a:rPr lang="en-US" altLang="zh-CN" sz="2000" dirty="0"/>
              <a:t>this.</a:t>
            </a:r>
            <a:r>
              <a:rPr lang="zh-CN" altLang="en-US" sz="2000" dirty="0"/>
              <a:t>”就不可以省略。</a:t>
            </a:r>
          </a:p>
        </p:txBody>
      </p:sp>
      <p:sp>
        <p:nvSpPr>
          <p:cNvPr id="7" name="矩形 6"/>
          <p:cNvSpPr/>
          <p:nvPr/>
        </p:nvSpPr>
        <p:spPr>
          <a:xfrm>
            <a:off x="2051720" y="3717032"/>
            <a:ext cx="511256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class Triangle</a:t>
            </a:r>
            <a:endParaRPr lang="zh-CN" altLang="en-US" dirty="0"/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     float sideA, sideB, </a:t>
            </a:r>
            <a:r>
              <a:rPr lang="en-US" altLang="zh-CN" dirty="0" err="1"/>
              <a:t>sideC</a:t>
            </a:r>
            <a:r>
              <a:rPr lang="en-US" altLang="zh-CN" dirty="0"/>
              <a:t>, </a:t>
            </a:r>
            <a:r>
              <a:rPr lang="en-US" altLang="zh-CN" dirty="0" err="1"/>
              <a:t>lengthSum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void </a:t>
            </a:r>
            <a:r>
              <a:rPr lang="en-US" altLang="zh-CN" dirty="0" err="1"/>
              <a:t>setSide</a:t>
            </a:r>
            <a:r>
              <a:rPr lang="en-US" altLang="zh-CN" dirty="0"/>
              <a:t>(float sideA, float sideB, float </a:t>
            </a:r>
            <a:r>
              <a:rPr lang="en-US" altLang="zh-CN" dirty="0" err="1"/>
              <a:t>sideC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{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this.</a:t>
            </a:r>
            <a:r>
              <a:rPr lang="en-US" altLang="zh-CN" dirty="0" err="1"/>
              <a:t>sideA</a:t>
            </a:r>
            <a:r>
              <a:rPr lang="en-US" altLang="zh-CN" dirty="0"/>
              <a:t>=sideA;  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this.</a:t>
            </a:r>
            <a:r>
              <a:rPr lang="en-US" altLang="zh-CN" dirty="0" err="1"/>
              <a:t>sideB</a:t>
            </a:r>
            <a:r>
              <a:rPr lang="en-US" altLang="zh-CN" dirty="0"/>
              <a:t>=sideB;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this.</a:t>
            </a:r>
            <a:r>
              <a:rPr lang="en-US" altLang="zh-CN" dirty="0" err="1"/>
              <a:t>sideC</a:t>
            </a:r>
            <a:r>
              <a:rPr lang="en-US" altLang="zh-CN" dirty="0"/>
              <a:t>=</a:t>
            </a:r>
            <a:r>
              <a:rPr lang="en-US" altLang="zh-CN" dirty="0" err="1"/>
              <a:t>sideC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4.2 </a:t>
            </a:r>
            <a:r>
              <a:rPr lang="zh-CN" altLang="en-US" sz="3200" dirty="0"/>
              <a:t>类声明和类体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类（</a:t>
            </a:r>
            <a:r>
              <a:rPr lang="en-US" altLang="zh-CN" sz="2000" dirty="0">
                <a:solidFill>
                  <a:srgbClr val="0000FF"/>
                </a:solidFill>
              </a:rPr>
              <a:t>class</a:t>
            </a:r>
            <a:r>
              <a:rPr lang="zh-CN" altLang="en-US" sz="2000" dirty="0"/>
              <a:t>）是组成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程序的基本要素</a:t>
            </a:r>
            <a:endParaRPr lang="en-US" altLang="zh-CN" sz="2000" dirty="0"/>
          </a:p>
          <a:p>
            <a:r>
              <a:rPr lang="zh-CN" altLang="en-US" sz="2000" dirty="0"/>
              <a:t>类封装了一种类型的对象（</a:t>
            </a:r>
            <a:r>
              <a:rPr lang="en-US" altLang="zh-CN" sz="2000" dirty="0">
                <a:solidFill>
                  <a:srgbClr val="0000FF"/>
                </a:solidFill>
              </a:rPr>
              <a:t>object</a:t>
            </a:r>
            <a:r>
              <a:rPr lang="zh-CN" altLang="en-US" sz="2000" dirty="0"/>
              <a:t>）的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类是用来定义（</a:t>
            </a:r>
            <a:r>
              <a:rPr lang="en-US" altLang="zh-CN" sz="2000" dirty="0">
                <a:solidFill>
                  <a:srgbClr val="7030A0"/>
                </a:solidFill>
              </a:rPr>
              <a:t>define</a:t>
            </a:r>
            <a:r>
              <a:rPr lang="zh-CN" altLang="en-US" sz="2000" dirty="0"/>
              <a:t>）对象的</a:t>
            </a:r>
            <a:r>
              <a:rPr lang="zh-CN" altLang="en-US" sz="2000" dirty="0">
                <a:solidFill>
                  <a:srgbClr val="FF0000"/>
                </a:solidFill>
              </a:rPr>
              <a:t>模板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可以用类创建对象，当使用一个类创建（</a:t>
            </a:r>
            <a:r>
              <a:rPr lang="en-US" altLang="zh-CN" sz="2000" dirty="0">
                <a:solidFill>
                  <a:srgbClr val="7030A0"/>
                </a:solidFill>
              </a:rPr>
              <a:t>create</a:t>
            </a:r>
            <a:r>
              <a:rPr lang="zh-CN" altLang="en-US" sz="2000" dirty="0"/>
              <a:t>）一个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时，我们也说给出了这个类的一个</a:t>
            </a:r>
            <a:r>
              <a:rPr lang="zh-CN" altLang="en-US" sz="2000" dirty="0">
                <a:solidFill>
                  <a:srgbClr val="FF0000"/>
                </a:solidFill>
              </a:rPr>
              <a:t>实例</a:t>
            </a:r>
            <a:r>
              <a:rPr lang="zh-CN" altLang="en-US" sz="2000" dirty="0"/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instance</a:t>
            </a:r>
            <a:r>
              <a:rPr lang="zh-CN" altLang="en-US" sz="2000" dirty="0"/>
              <a:t>）</a:t>
            </a: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5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4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4.10 </a:t>
            </a:r>
            <a:r>
              <a:rPr lang="zh-CN" altLang="en-US" sz="3200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通过关键字</a:t>
            </a:r>
            <a:r>
              <a:rPr lang="en-US" altLang="zh-CN" sz="2000" dirty="0"/>
              <a:t>package</a:t>
            </a:r>
            <a:r>
              <a:rPr lang="zh-CN" altLang="en-US" sz="2000" dirty="0"/>
              <a:t>声明包语句。</a:t>
            </a:r>
            <a:r>
              <a:rPr lang="en-US" altLang="zh-CN" sz="2000" dirty="0"/>
              <a:t>package</a:t>
            </a:r>
            <a:r>
              <a:rPr lang="zh-CN" altLang="en-US" sz="2000" dirty="0"/>
              <a:t>语句作为</a:t>
            </a:r>
            <a:r>
              <a:rPr lang="en-US" altLang="zh-CN" sz="2000" dirty="0"/>
              <a:t>Java</a:t>
            </a:r>
            <a:r>
              <a:rPr lang="zh-CN" altLang="en-US" sz="2000" dirty="0"/>
              <a:t>源文件中的</a:t>
            </a:r>
            <a:r>
              <a:rPr lang="zh-CN" altLang="en-US" sz="2000" b="1" dirty="0">
                <a:solidFill>
                  <a:srgbClr val="FF0000"/>
                </a:solidFill>
              </a:rPr>
              <a:t>第一条语句</a:t>
            </a:r>
            <a:r>
              <a:rPr lang="zh-CN" altLang="en-US" sz="2000" dirty="0"/>
              <a:t>，指明该源文件定义的类所在的包。</a:t>
            </a:r>
            <a:endParaRPr lang="en-US" altLang="zh-CN" sz="2000" dirty="0"/>
          </a:p>
          <a:p>
            <a:r>
              <a:rPr lang="en-US" altLang="zh-CN" sz="2000" dirty="0"/>
              <a:t>package</a:t>
            </a:r>
            <a:r>
              <a:rPr lang="zh-CN" altLang="en-US" sz="2000" dirty="0"/>
              <a:t>语句的一般格式为：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如果源程序中省略了</a:t>
            </a:r>
            <a:r>
              <a:rPr lang="en-US" altLang="zh-CN" sz="2000" dirty="0"/>
              <a:t>package</a:t>
            </a:r>
            <a:r>
              <a:rPr lang="zh-CN" altLang="en-US" sz="2000" dirty="0"/>
              <a:t>语句，源文件中所定义命名的类被隐含地认为是</a:t>
            </a:r>
            <a:r>
              <a:rPr lang="zh-CN" altLang="en-US" sz="2000" b="1" dirty="0">
                <a:solidFill>
                  <a:srgbClr val="FF0000"/>
                </a:solidFill>
              </a:rPr>
              <a:t>无名包（</a:t>
            </a:r>
            <a:r>
              <a:rPr lang="en-US" altLang="zh-CN" sz="2000" b="1" dirty="0">
                <a:solidFill>
                  <a:srgbClr val="FF0000"/>
                </a:solidFill>
              </a:rPr>
              <a:t>default package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的一部分，即源文件中定义命名的类在同一个包中，但该包没有名字。</a:t>
            </a:r>
            <a:r>
              <a:rPr lang="zh-CN" altLang="en-US" sz="2000" b="1" dirty="0">
                <a:solidFill>
                  <a:srgbClr val="0000FF"/>
                </a:solidFill>
              </a:rPr>
              <a:t>注：不使用无名包是一个好的编程习惯。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包名可以是一个合法的标识符，也可以是若干个标识符加“</a:t>
            </a:r>
            <a:r>
              <a:rPr lang="en-US" altLang="zh-CN" sz="2000" dirty="0"/>
              <a:t>.</a:t>
            </a:r>
            <a:r>
              <a:rPr lang="zh-CN" altLang="en-US" sz="2000" dirty="0"/>
              <a:t>”分割而成，如：</a:t>
            </a:r>
          </a:p>
          <a:p>
            <a:pPr lvl="1"/>
            <a:r>
              <a:rPr lang="en-US" altLang="zh-CN" sz="2000" dirty="0"/>
              <a:t>package </a:t>
            </a:r>
            <a:r>
              <a:rPr lang="en-US" altLang="zh-CN" sz="2000" dirty="0" err="1"/>
              <a:t>pwk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dirty="0"/>
              <a:t>package </a:t>
            </a:r>
            <a:r>
              <a:rPr lang="en-US" altLang="zh-CN" sz="2000" dirty="0" err="1"/>
              <a:t>cn.edu.szu.javapd.pwk</a:t>
            </a:r>
            <a:r>
              <a:rPr lang="en-US" altLang="zh-CN" sz="2000" dirty="0"/>
              <a:t>;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923928" y="2319904"/>
            <a:ext cx="158417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package  </a:t>
            </a:r>
            <a:r>
              <a:rPr lang="zh-CN" altLang="en-US" dirty="0"/>
              <a:t>包名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657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4.10 </a:t>
            </a:r>
            <a:r>
              <a:rPr lang="zh-CN" altLang="en-US" sz="3200" dirty="0"/>
              <a:t>包</a:t>
            </a:r>
          </a:p>
        </p:txBody>
      </p:sp>
      <p:sp>
        <p:nvSpPr>
          <p:cNvPr id="5" name="矩形 4"/>
          <p:cNvSpPr/>
          <p:nvPr/>
        </p:nvSpPr>
        <p:spPr>
          <a:xfrm>
            <a:off x="3251895" y="1144303"/>
            <a:ext cx="5544616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cn.edu.szu.javapd.pwk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"Tom at ./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cn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edu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szu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javapd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pwk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Tom cat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cat.speak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842" y="2986325"/>
            <a:ext cx="233362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6237312"/>
            <a:ext cx="3395746" cy="288032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4.10 </a:t>
            </a:r>
            <a:r>
              <a:rPr lang="zh-CN" altLang="en-US" sz="3200" dirty="0"/>
              <a:t>包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24744"/>
            <a:ext cx="5905500" cy="3524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25144"/>
            <a:ext cx="5905500" cy="1585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0272" y="20538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20272" y="3904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</a:t>
            </a:r>
          </a:p>
        </p:txBody>
      </p: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6372200" y="223852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372200" y="4100923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7584" y="6381328"/>
            <a:ext cx="517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Example</a:t>
            </a:r>
            <a:r>
              <a:rPr lang="zh-CN" altLang="en-US" dirty="0"/>
              <a:t>的全名：</a:t>
            </a:r>
            <a:r>
              <a:rPr lang="en-US" altLang="zh-CN" b="1" dirty="0" err="1">
                <a:solidFill>
                  <a:srgbClr val="FF0000"/>
                </a:solidFill>
              </a:rPr>
              <a:t>cn.edu.szu.javapd.pwk.Example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8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382053" y="10835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2053" y="1481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</a:t>
            </a:r>
          </a:p>
        </p:txBody>
      </p: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6733981" y="126824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733981" y="1678575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2649" y="198279"/>
            <a:ext cx="5657850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340471"/>
            <a:ext cx="6048375" cy="19526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14101" y="32375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14101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</a:t>
            </a:r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7166029" y="342225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166029" y="38325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3528" y="116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3528" y="2339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632" y="4500711"/>
            <a:ext cx="6696075" cy="19526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3528" y="4433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44408" y="539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244408" y="5795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</a:t>
            </a:r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7596336" y="558249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596336" y="599282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62694" y="5397832"/>
            <a:ext cx="394876" cy="36933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870357" y="3266400"/>
            <a:ext cx="394876" cy="36933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19872" y="5972140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64088" y="2924944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-d .</a:t>
            </a:r>
            <a:r>
              <a:rPr lang="zh-CN" altLang="en-US" dirty="0">
                <a:solidFill>
                  <a:srgbClr val="FF0000"/>
                </a:solidFill>
              </a:rPr>
              <a:t>”在当前目录生成</a:t>
            </a:r>
            <a:r>
              <a:rPr lang="en-US" altLang="zh-CN" dirty="0">
                <a:solidFill>
                  <a:srgbClr val="FF0000"/>
                </a:solidFill>
              </a:rPr>
              <a:t>.class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30" name="矩形 29"/>
          <p:cNvSpPr/>
          <p:nvPr/>
        </p:nvSpPr>
        <p:spPr>
          <a:xfrm>
            <a:off x="5367156" y="4797152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-d .</a:t>
            </a:r>
            <a:r>
              <a:rPr lang="zh-CN" altLang="en-US" dirty="0">
                <a:solidFill>
                  <a:srgbClr val="FF0000"/>
                </a:solidFill>
              </a:rPr>
              <a:t>”在当前目录生成</a:t>
            </a:r>
            <a:r>
              <a:rPr lang="en-US" altLang="zh-CN" dirty="0">
                <a:solidFill>
                  <a:srgbClr val="FF0000"/>
                </a:solidFill>
              </a:rPr>
              <a:t>.class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31" name="文本框 7"/>
          <p:cNvSpPr txBox="1"/>
          <p:nvPr/>
        </p:nvSpPr>
        <p:spPr>
          <a:xfrm>
            <a:off x="6635132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推荐的方法</a:t>
            </a:r>
          </a:p>
        </p:txBody>
      </p:sp>
    </p:spTree>
    <p:extLst>
      <p:ext uri="{BB962C8B-B14F-4D97-AF65-F5344CB8AC3E}">
        <p14:creationId xmlns:p14="http://schemas.microsoft.com/office/powerpoint/2010/main" val="620249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1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import </a:t>
            </a:r>
            <a:r>
              <a:rPr lang="zh-CN" altLang="en-US" sz="2000" dirty="0"/>
              <a:t>语句可以</a:t>
            </a:r>
            <a:r>
              <a:rPr lang="zh-CN" altLang="en-US" sz="2000" b="1" dirty="0">
                <a:solidFill>
                  <a:srgbClr val="FF0000"/>
                </a:solidFill>
              </a:rPr>
              <a:t>引入包中的类</a:t>
            </a:r>
            <a:r>
              <a:rPr lang="zh-CN" altLang="en-US" sz="2000" dirty="0"/>
              <a:t>。在编写源文件时，除了自己编写类，我们经常需要使用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提供的许多类，这些类可能在不同的包中。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语言时，使用已经存在的类，</a:t>
            </a:r>
            <a:r>
              <a:rPr lang="zh-CN" altLang="en-US" sz="2000" b="1" dirty="0">
                <a:solidFill>
                  <a:srgbClr val="0000FF"/>
                </a:solidFill>
              </a:rPr>
              <a:t>避免一切从头做起</a:t>
            </a:r>
            <a:r>
              <a:rPr lang="zh-CN" altLang="en-US" sz="2000" dirty="0"/>
              <a:t>，这是面向对象编程的一个重要方面。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使用类库中的类</a:t>
            </a:r>
          </a:p>
          <a:p>
            <a:r>
              <a:rPr lang="zh-CN" altLang="en-US" sz="2000" dirty="0"/>
              <a:t>在一个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源程序中可以有多个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语句，它们必须写在</a:t>
            </a:r>
            <a:r>
              <a:rPr lang="en-US" altLang="zh-CN" sz="2000" dirty="0"/>
              <a:t>package</a:t>
            </a:r>
            <a:r>
              <a:rPr lang="zh-CN" altLang="en-US" sz="2000" dirty="0"/>
              <a:t>语句（假如有</a:t>
            </a:r>
            <a:r>
              <a:rPr lang="en-US" altLang="zh-CN" sz="2000" dirty="0"/>
              <a:t>package</a:t>
            </a:r>
            <a:r>
              <a:rPr lang="zh-CN" altLang="en-US" sz="2000" dirty="0"/>
              <a:t>语句）和源文件中类的定义之间。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9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为我们提供了很多包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java.applet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java.awt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 err="1"/>
              <a:t>java.lang</a:t>
            </a:r>
            <a:endParaRPr lang="zh-CN" altLang="en-US" sz="2000" dirty="0"/>
          </a:p>
          <a:p>
            <a:pPr lvl="1"/>
            <a:r>
              <a:rPr lang="en-US" altLang="zh-CN" sz="2000" dirty="0"/>
              <a:t>java.io</a:t>
            </a:r>
            <a:endParaRPr lang="zh-CN" altLang="en-US" sz="2000" dirty="0"/>
          </a:p>
          <a:p>
            <a:pPr lvl="1"/>
            <a:r>
              <a:rPr lang="en-US" altLang="zh-CN" sz="2000" dirty="0"/>
              <a:t>java.net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java.until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</a:p>
          <a:p>
            <a:pPr lvl="1"/>
            <a:r>
              <a:rPr lang="zh-CN" altLang="en-US" sz="2000" dirty="0"/>
              <a:t>更多资料</a:t>
            </a:r>
            <a:endParaRPr lang="en-US" altLang="zh-CN" sz="2000" dirty="0"/>
          </a:p>
          <a:p>
            <a:pPr lvl="2"/>
            <a:r>
              <a:rPr lang="en-US" altLang="zh-CN" sz="1600" dirty="0">
                <a:hlinkClick r:id="rId3"/>
              </a:rPr>
              <a:t>https://docs.oracle.com/javase/</a:t>
            </a:r>
            <a:r>
              <a:rPr lang="en-US" altLang="zh-CN" sz="1600" dirty="0"/>
              <a:t> JDK 7, …, JDK 17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4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如果使用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语句引入了整个包中的类，那么可能会增加</a:t>
            </a:r>
            <a:r>
              <a:rPr lang="zh-CN" altLang="en-US" sz="2000" b="1" dirty="0"/>
              <a:t>编译</a:t>
            </a:r>
            <a:r>
              <a:rPr lang="zh-CN" altLang="en-US" sz="2000" dirty="0"/>
              <a:t>时间，但</a:t>
            </a:r>
            <a:r>
              <a:rPr lang="zh-CN" altLang="en-US" sz="2000" dirty="0">
                <a:solidFill>
                  <a:srgbClr val="FF0000"/>
                </a:solidFill>
              </a:rPr>
              <a:t>不会影响程序</a:t>
            </a:r>
            <a:r>
              <a:rPr lang="zh-CN" altLang="en-US" sz="2000" b="1" dirty="0">
                <a:solidFill>
                  <a:srgbClr val="FF0000"/>
                </a:solidFill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</a:rPr>
              <a:t>的性能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b="1" dirty="0"/>
          </a:p>
          <a:p>
            <a:r>
              <a:rPr lang="en-US" altLang="zh-CN" sz="2000" b="1" dirty="0"/>
              <a:t>Java</a:t>
            </a:r>
            <a:r>
              <a:rPr lang="zh-CN" altLang="en-US" sz="2000" b="1" dirty="0"/>
              <a:t>运行平台</a:t>
            </a:r>
            <a:r>
              <a:rPr lang="zh-CN" altLang="en-US" sz="2000" dirty="0"/>
              <a:t>由所需要的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类库</a:t>
            </a:r>
            <a:r>
              <a:rPr lang="zh-CN" altLang="en-US" sz="2000" dirty="0"/>
              <a:t>和</a:t>
            </a:r>
            <a:r>
              <a:rPr lang="zh-CN" altLang="en-US" sz="2000" b="1" dirty="0"/>
              <a:t>虚拟机</a:t>
            </a:r>
            <a:r>
              <a:rPr lang="zh-CN" altLang="en-US" sz="2000" dirty="0"/>
              <a:t>组成，这些</a:t>
            </a:r>
            <a:r>
              <a:rPr lang="zh-CN" altLang="en-US" sz="2000" b="1" dirty="0">
                <a:solidFill>
                  <a:srgbClr val="FF0000"/>
                </a:solidFill>
              </a:rPr>
              <a:t>类库</a:t>
            </a:r>
            <a:r>
              <a:rPr lang="zh-CN" altLang="en-US" sz="2000" dirty="0"/>
              <a:t>被包含在</a:t>
            </a:r>
            <a:r>
              <a:rPr lang="en-US" altLang="zh-CN" sz="2000" dirty="0"/>
              <a:t>C:\Program Files\Java\</a:t>
            </a:r>
            <a:r>
              <a:rPr lang="en-US" altLang="zh-CN" sz="2000" b="1" dirty="0">
                <a:solidFill>
                  <a:srgbClr val="0000FF"/>
                </a:solidFill>
              </a:rPr>
              <a:t>jdk1.8.0_144</a:t>
            </a:r>
            <a:r>
              <a:rPr lang="en-US" altLang="zh-CN" sz="2000" b="1" dirty="0">
                <a:solidFill>
                  <a:srgbClr val="FF0000"/>
                </a:solidFill>
              </a:rPr>
              <a:t>\</a:t>
            </a:r>
            <a:r>
              <a:rPr lang="en-US" altLang="zh-CN" sz="2000" b="1" dirty="0" err="1">
                <a:solidFill>
                  <a:srgbClr val="FF0000"/>
                </a:solidFill>
              </a:rPr>
              <a:t>jre</a:t>
            </a:r>
            <a:r>
              <a:rPr lang="en-US" altLang="zh-CN" sz="2000" b="1" dirty="0">
                <a:solidFill>
                  <a:srgbClr val="FF0000"/>
                </a:solidFill>
              </a:rPr>
              <a:t>\lib\rt.jar</a:t>
            </a:r>
            <a:r>
              <a:rPr lang="zh-CN" altLang="en-US" sz="2000" dirty="0"/>
              <a:t>中（注：不同版本的</a:t>
            </a:r>
            <a:r>
              <a:rPr lang="en-US" altLang="zh-CN" sz="2000" dirty="0"/>
              <a:t>JDK</a:t>
            </a:r>
            <a:r>
              <a:rPr lang="zh-CN" altLang="en-US" sz="2000" b="1" dirty="0">
                <a:solidFill>
                  <a:srgbClr val="0000FF"/>
                </a:solidFill>
              </a:rPr>
              <a:t>路径名</a:t>
            </a:r>
            <a:r>
              <a:rPr lang="zh-CN" altLang="en-US" sz="2000" dirty="0"/>
              <a:t>会有所不同），当程序执行时，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运行平台从类库中加载程序真正使用的类字节码（</a:t>
            </a:r>
            <a:r>
              <a:rPr lang="en-US" altLang="zh-CN" sz="2000" dirty="0"/>
              <a:t>bytecode</a:t>
            </a:r>
            <a:r>
              <a:rPr lang="zh-CN" altLang="en-US" sz="2000" dirty="0"/>
              <a:t>）到内存中。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8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71600" y="2132856"/>
            <a:ext cx="6696744" cy="25853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Date date=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"Local time: \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n%s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date);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760739"/>
            <a:ext cx="3226918" cy="54046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347864" y="1412776"/>
            <a:ext cx="792088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4.2 </a:t>
            </a:r>
            <a:r>
              <a:rPr lang="zh-CN" altLang="en-US" sz="3200" dirty="0"/>
              <a:t>类声明和类体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在语法上，类由两部分构成，</a:t>
            </a:r>
            <a:r>
              <a:rPr lang="zh-CN" altLang="en-US" sz="2000" dirty="0">
                <a:solidFill>
                  <a:srgbClr val="FF0000"/>
                </a:solidFill>
              </a:rPr>
              <a:t>类声明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类体</a:t>
            </a:r>
            <a:r>
              <a:rPr lang="zh-CN" altLang="en-US" sz="2000" dirty="0"/>
              <a:t>。基本格式为：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class</a:t>
            </a:r>
            <a:r>
              <a:rPr lang="zh-CN" altLang="en-US" sz="2000" dirty="0"/>
              <a:t>是关键字，用来定义类</a:t>
            </a:r>
            <a:endParaRPr lang="en-US" altLang="zh-CN" sz="2000" dirty="0"/>
          </a:p>
          <a:p>
            <a:pPr lvl="1"/>
            <a:r>
              <a:rPr lang="zh-CN" altLang="en-US" sz="2000" dirty="0"/>
              <a:t>“</a:t>
            </a:r>
            <a:r>
              <a:rPr lang="en-US" altLang="zh-CN" sz="2000" dirty="0"/>
              <a:t>class  </a:t>
            </a:r>
            <a:r>
              <a:rPr lang="zh-CN" altLang="en-US" sz="2000" dirty="0"/>
              <a:t>类名”是类的</a:t>
            </a:r>
            <a:r>
              <a:rPr lang="zh-CN" altLang="en-US" sz="2000" dirty="0">
                <a:solidFill>
                  <a:srgbClr val="FF0000"/>
                </a:solidFill>
              </a:rPr>
              <a:t>声明部分</a:t>
            </a:r>
            <a:r>
              <a:rPr lang="zh-CN" altLang="en-US" sz="2000" dirty="0"/>
              <a:t>，类名必须是合法的</a:t>
            </a:r>
            <a:r>
              <a:rPr lang="en-US" altLang="zh-CN" sz="2000" dirty="0"/>
              <a:t>Java</a:t>
            </a:r>
            <a:r>
              <a:rPr lang="zh-CN" altLang="en-US" sz="2000" dirty="0"/>
              <a:t>标识符</a:t>
            </a:r>
            <a:endParaRPr lang="en-US" altLang="zh-CN" sz="2000" dirty="0"/>
          </a:p>
          <a:p>
            <a:pPr lvl="1"/>
            <a:r>
              <a:rPr lang="zh-CN" altLang="en-US" sz="2000" dirty="0"/>
              <a:t>两个大括号“</a:t>
            </a:r>
            <a:r>
              <a:rPr lang="en-US" altLang="zh-CN" sz="2000" dirty="0"/>
              <a:t>{</a:t>
            </a:r>
            <a:r>
              <a:rPr lang="zh-CN" altLang="en-US" sz="2000" dirty="0"/>
              <a:t>”、“</a:t>
            </a:r>
            <a:r>
              <a:rPr lang="en-US" altLang="zh-CN" sz="2000" dirty="0"/>
              <a:t>}</a:t>
            </a:r>
            <a:r>
              <a:rPr lang="zh-CN" altLang="en-US" sz="2000" dirty="0"/>
              <a:t>”以及之间的内容称作</a:t>
            </a:r>
            <a:r>
              <a:rPr lang="zh-CN" altLang="en-US" sz="2000" dirty="0">
                <a:solidFill>
                  <a:srgbClr val="0000FF"/>
                </a:solidFill>
              </a:rPr>
              <a:t>类体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75656" y="2084655"/>
            <a:ext cx="2160240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class 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zh-CN" altLang="en-US" dirty="0"/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</a:t>
            </a:r>
            <a:r>
              <a:rPr lang="zh-CN" altLang="en-US" dirty="0">
                <a:solidFill>
                  <a:srgbClr val="0000FF"/>
                </a:solidFill>
              </a:rPr>
              <a:t>类体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自定义包</a:t>
            </a:r>
            <a:r>
              <a:rPr lang="zh-CN" altLang="en-US" sz="2000" dirty="0"/>
              <a:t>中的类</a:t>
            </a:r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9404" y="2348880"/>
            <a:ext cx="4320480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456" y="4478923"/>
            <a:ext cx="5307632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Tom cat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cat.speak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0894" y="1922636"/>
            <a:ext cx="4238625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1924"/>
            <a:ext cx="4981575" cy="169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4508825"/>
            <a:ext cx="3240360" cy="187250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7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无名包</a:t>
            </a:r>
            <a:r>
              <a:rPr lang="zh-CN" altLang="en-US" sz="2000" dirty="0"/>
              <a:t>中的类</a:t>
            </a:r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69404" y="2348880"/>
            <a:ext cx="4320480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package </a:t>
            </a:r>
            <a:r>
              <a:rPr lang="en-US" altLang="zh-CN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456" y="4478923"/>
            <a:ext cx="5307632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Tom cat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cat.speak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39310"/>
            <a:ext cx="5436096" cy="162310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894" y="1922636"/>
            <a:ext cx="4238625" cy="1943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4509120"/>
            <a:ext cx="3120855" cy="18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4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避免类名混淆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运行环境总是</a:t>
            </a:r>
            <a:r>
              <a:rPr lang="zh-CN" altLang="en-US" sz="2000" b="1" dirty="0">
                <a:solidFill>
                  <a:srgbClr val="0000FF"/>
                </a:solidFill>
              </a:rPr>
              <a:t>先</a:t>
            </a:r>
            <a:r>
              <a:rPr lang="zh-CN" altLang="en-US" sz="2000" dirty="0"/>
              <a:t>到</a:t>
            </a:r>
            <a:r>
              <a:rPr lang="zh-CN" altLang="en-US" sz="2000" b="1" dirty="0">
                <a:solidFill>
                  <a:srgbClr val="0000FF"/>
                </a:solidFill>
              </a:rPr>
              <a:t>程序所在的目录</a:t>
            </a:r>
            <a:r>
              <a:rPr lang="zh-CN" altLang="en-US" sz="2000" dirty="0"/>
              <a:t>中寻找程序所使用的类，然后加载到内存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如果在当前目录中寻找到了要加载的类，那么程序就不会再加载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语句引入的同名类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如果在当前目录没有发现所需要的类，就到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语句所指的包中查找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9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8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类有两种重要的成员：成员变量和方法。</a:t>
            </a:r>
            <a:endParaRPr lang="en-US" altLang="zh-CN" sz="2000" dirty="0"/>
          </a:p>
          <a:p>
            <a:r>
              <a:rPr lang="zh-CN" altLang="en-US" sz="2000" dirty="0"/>
              <a:t>类创建的对象可以通过“</a:t>
            </a:r>
            <a:r>
              <a:rPr lang="en-US" altLang="zh-CN" sz="2000" dirty="0"/>
              <a:t>.</a:t>
            </a:r>
            <a:r>
              <a:rPr lang="zh-CN" altLang="en-US" sz="2000" dirty="0"/>
              <a:t>”运算符</a:t>
            </a:r>
            <a:r>
              <a:rPr lang="zh-CN" altLang="en-US" sz="2000" dirty="0">
                <a:solidFill>
                  <a:srgbClr val="FF0000"/>
                </a:solidFill>
              </a:rPr>
              <a:t>访问</a:t>
            </a:r>
            <a:r>
              <a:rPr lang="zh-CN" altLang="en-US" sz="2000" dirty="0"/>
              <a:t>分配给自己的变量，也可以通过“</a:t>
            </a:r>
            <a:r>
              <a:rPr lang="en-US" altLang="zh-CN" sz="2000" dirty="0"/>
              <a:t>.</a:t>
            </a:r>
            <a:r>
              <a:rPr lang="zh-CN" altLang="en-US" sz="2000" dirty="0"/>
              <a:t>”运算符</a:t>
            </a:r>
            <a:r>
              <a:rPr lang="zh-CN" altLang="en-US" sz="2000" dirty="0">
                <a:solidFill>
                  <a:srgbClr val="FF0000"/>
                </a:solidFill>
              </a:rPr>
              <a:t>调用</a:t>
            </a:r>
            <a:r>
              <a:rPr lang="zh-CN" altLang="en-US" sz="2000" dirty="0"/>
              <a:t>类中的</a:t>
            </a:r>
            <a:r>
              <a:rPr lang="zh-CN" altLang="en-US" sz="2000" b="1" dirty="0"/>
              <a:t>实例方法</a:t>
            </a:r>
            <a:r>
              <a:rPr lang="zh-CN" altLang="en-US" sz="2000" dirty="0"/>
              <a:t>和</a:t>
            </a:r>
            <a:r>
              <a:rPr lang="zh-CN" altLang="en-US" sz="2000" b="1" dirty="0"/>
              <a:t>静态方法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类在定义声明成员变量和方法时，可以用关键字</a:t>
            </a:r>
            <a:r>
              <a:rPr lang="en-US" altLang="zh-CN" sz="2000" dirty="0"/>
              <a:t>private</a:t>
            </a:r>
            <a:r>
              <a:rPr lang="zh-CN" altLang="en-US" sz="2000" dirty="0"/>
              <a:t>、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和</a:t>
            </a:r>
            <a:r>
              <a:rPr lang="en-US" altLang="zh-CN" sz="2000" dirty="0"/>
              <a:t>public</a:t>
            </a:r>
            <a:r>
              <a:rPr lang="zh-CN" altLang="en-US" sz="2000" dirty="0"/>
              <a:t>来说明成员变量和方法的</a:t>
            </a:r>
            <a:r>
              <a:rPr lang="zh-CN" altLang="en-US" sz="2000" b="1" dirty="0">
                <a:solidFill>
                  <a:srgbClr val="0000FF"/>
                </a:solidFill>
              </a:rPr>
              <a:t>访问权限（又称为可见性，</a:t>
            </a:r>
            <a:r>
              <a:rPr lang="en-US" altLang="zh-CN" sz="2000" b="1" dirty="0">
                <a:solidFill>
                  <a:srgbClr val="0000FF"/>
                </a:solidFill>
              </a:rPr>
              <a:t>visibility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，使得对象访问自己的变量和使用方法受到一定的限制。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私有变量和私有方法</a:t>
            </a:r>
          </a:p>
          <a:p>
            <a:r>
              <a:rPr lang="zh-CN" altLang="en-US" sz="2000" dirty="0"/>
              <a:t>用关键字</a:t>
            </a:r>
            <a:r>
              <a:rPr lang="en-US" altLang="zh-CN" sz="2000" b="1" dirty="0">
                <a:solidFill>
                  <a:srgbClr val="FF0000"/>
                </a:solidFill>
              </a:rPr>
              <a:t>private</a:t>
            </a:r>
            <a:r>
              <a:rPr lang="zh-CN" altLang="en-US" sz="2000" dirty="0"/>
              <a:t>修饰的成员变量和方法被称为</a:t>
            </a:r>
            <a:r>
              <a:rPr lang="zh-CN" altLang="en-US" sz="2000" b="1" dirty="0"/>
              <a:t>私有成员变量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私有方法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对于私有成员变量或私有方法，只有</a:t>
            </a:r>
            <a:r>
              <a:rPr lang="zh-CN" altLang="en-US" sz="2000" b="1" dirty="0">
                <a:solidFill>
                  <a:srgbClr val="FF0000"/>
                </a:solidFill>
              </a:rPr>
              <a:t>在本类</a:t>
            </a:r>
            <a:r>
              <a:rPr lang="zh-CN" altLang="en-US" sz="2000" b="1" u="sng" dirty="0">
                <a:solidFill>
                  <a:srgbClr val="FF0000"/>
                </a:solidFill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</a:rPr>
              <a:t>创建该类的对象时</a:t>
            </a:r>
            <a:r>
              <a:rPr lang="zh-CN" altLang="en-US" sz="2000" dirty="0"/>
              <a:t>，这个对象才能访问自己的私有成员变量和类中的私有方法。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04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21176" y="1304176"/>
            <a:ext cx="739561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=1800;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=salary;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zhang.setSalary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zhang's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wang.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=3888;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合法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wang's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096" y="4834468"/>
            <a:ext cx="27414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在本类中创建该类的对象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1" y="5301208"/>
            <a:ext cx="2627783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You can test a class by simply adding a main method in the same class.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61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498976" y="0"/>
            <a:ext cx="4645024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=1800;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=salary;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544111"/>
            <a:ext cx="7344816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zhang.setSalary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zhang's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wang.setSalary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(3888);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wang.salary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=88888;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ERROR!!!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wang's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共有变量和共有方法</a:t>
            </a:r>
          </a:p>
          <a:p>
            <a:r>
              <a:rPr lang="zh-CN" altLang="en-US" sz="2000" dirty="0"/>
              <a:t>用</a:t>
            </a:r>
            <a:r>
              <a:rPr lang="en-US" altLang="zh-CN" sz="2000" b="1" dirty="0">
                <a:solidFill>
                  <a:srgbClr val="FF0000"/>
                </a:solidFill>
              </a:rPr>
              <a:t>public</a:t>
            </a:r>
            <a:r>
              <a:rPr lang="zh-CN" altLang="en-US" sz="2000" dirty="0"/>
              <a:t>修饰的成员变量和方法被称为</a:t>
            </a:r>
            <a:r>
              <a:rPr lang="zh-CN" altLang="en-US" sz="2000" b="1" dirty="0"/>
              <a:t>共有成员变量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共有方法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当我们</a:t>
            </a:r>
            <a:r>
              <a:rPr lang="zh-CN" altLang="en-US" sz="2000" b="1" u="sng" dirty="0"/>
              <a:t>在任何一个类中</a:t>
            </a:r>
            <a:r>
              <a:rPr lang="zh-CN" altLang="en-US" sz="2000" dirty="0"/>
              <a:t>用</a:t>
            </a:r>
            <a:r>
              <a:rPr lang="zh-CN" altLang="en-US" sz="2000" b="1" dirty="0"/>
              <a:t>类</a:t>
            </a:r>
            <a:r>
              <a:rPr lang="en-US" altLang="zh-CN" sz="2000" b="1" dirty="0"/>
              <a:t>A</a:t>
            </a:r>
            <a:r>
              <a:rPr lang="zh-CN" altLang="en-US" sz="2000" dirty="0"/>
              <a:t>创建了一个对象</a:t>
            </a:r>
            <a:r>
              <a:rPr lang="en-US" altLang="zh-CN" sz="2000" dirty="0"/>
              <a:t>a</a:t>
            </a:r>
            <a:r>
              <a:rPr lang="zh-CN" altLang="en-US" sz="2000" dirty="0"/>
              <a:t>后，该对象</a:t>
            </a:r>
            <a:r>
              <a:rPr lang="en-US" altLang="zh-CN" sz="2000" dirty="0"/>
              <a:t>a</a:t>
            </a:r>
            <a:r>
              <a:rPr lang="zh-CN" altLang="en-US" sz="2000" dirty="0"/>
              <a:t>能访问自己的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和类中的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45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友好变量和友好方法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不用</a:t>
            </a:r>
            <a:r>
              <a:rPr lang="en-US" altLang="zh-CN" sz="2000" b="1" dirty="0">
                <a:solidFill>
                  <a:srgbClr val="FF0000"/>
                </a:solidFill>
              </a:rPr>
              <a:t>private, public, protected</a:t>
            </a:r>
            <a:r>
              <a:rPr lang="zh-CN" altLang="en-US" sz="2000" dirty="0"/>
              <a:t>修饰的成员变量和方法被称为</a:t>
            </a:r>
            <a:r>
              <a:rPr lang="zh-CN" altLang="en-US" sz="2000" dirty="0">
                <a:solidFill>
                  <a:srgbClr val="0000FF"/>
                </a:solidFill>
              </a:rPr>
              <a:t>友好</a:t>
            </a:r>
            <a:r>
              <a:rPr lang="zh-CN" altLang="en-US" sz="2000" dirty="0"/>
              <a:t>成员变量和</a:t>
            </a:r>
            <a:r>
              <a:rPr lang="zh-CN" altLang="en-US" sz="2000" dirty="0">
                <a:solidFill>
                  <a:srgbClr val="0000FF"/>
                </a:solidFill>
              </a:rPr>
              <a:t>友好</a:t>
            </a:r>
            <a:r>
              <a:rPr lang="zh-CN" altLang="en-US" sz="2000" dirty="0"/>
              <a:t>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假如</a:t>
            </a:r>
            <a:r>
              <a:rPr lang="en-US" altLang="zh-CN" sz="2000" dirty="0"/>
              <a:t>B</a:t>
            </a:r>
            <a:r>
              <a:rPr lang="zh-CN" altLang="en-US" sz="2000" dirty="0"/>
              <a:t>与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zh-CN" altLang="en-US" sz="2000" b="1" u="sng" dirty="0"/>
              <a:t>同一个包中的类</a:t>
            </a:r>
            <a:r>
              <a:rPr lang="zh-CN" altLang="en-US" sz="2000" dirty="0"/>
              <a:t>，那么，下述</a:t>
            </a:r>
            <a:r>
              <a:rPr lang="en-US" altLang="zh-CN" sz="2000" dirty="0"/>
              <a:t>B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a.weight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a.f</a:t>
            </a:r>
            <a:r>
              <a:rPr lang="en-US" altLang="zh-CN" sz="2000" dirty="0"/>
              <a:t>(3,4)</a:t>
            </a:r>
            <a:r>
              <a:rPr lang="zh-CN" altLang="en-US" sz="2000" dirty="0"/>
              <a:t>都是合法的</a:t>
            </a:r>
          </a:p>
        </p:txBody>
      </p:sp>
      <p:sp>
        <p:nvSpPr>
          <p:cNvPr id="4" name="矩形 3"/>
          <p:cNvSpPr/>
          <p:nvPr/>
        </p:nvSpPr>
        <p:spPr>
          <a:xfrm>
            <a:off x="2088232" y="3645024"/>
            <a:ext cx="3491880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class B   </a:t>
            </a:r>
          </a:p>
          <a:p>
            <a:r>
              <a:rPr lang="en-US" altLang="zh-CN" sz="2000" dirty="0"/>
              <a:t>{  </a:t>
            </a:r>
          </a:p>
          <a:p>
            <a:r>
              <a:rPr lang="en-US" altLang="zh-CN" sz="2000" dirty="0"/>
              <a:t>         void g() </a:t>
            </a:r>
          </a:p>
          <a:p>
            <a:r>
              <a:rPr lang="en-US" altLang="zh-CN" sz="2000" dirty="0"/>
              <a:t>         {  </a:t>
            </a:r>
          </a:p>
          <a:p>
            <a:r>
              <a:rPr lang="en-US" altLang="zh-CN" sz="2000" dirty="0"/>
              <a:t>	A </a:t>
            </a:r>
            <a:r>
              <a:rPr lang="en-US" altLang="zh-CN" sz="2000" dirty="0" err="1"/>
              <a:t>a</a:t>
            </a:r>
            <a:r>
              <a:rPr lang="en-US" altLang="zh-CN" sz="2000" dirty="0"/>
              <a:t>=new A();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a.weight</a:t>
            </a:r>
            <a:r>
              <a:rPr lang="en-US" altLang="zh-CN" sz="2000" dirty="0"/>
              <a:t>=23f;  //</a:t>
            </a:r>
            <a:r>
              <a:rPr lang="zh-CN" altLang="en-US" sz="2000" dirty="0"/>
              <a:t>合法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a.f</a:t>
            </a:r>
            <a:r>
              <a:rPr lang="en-US" altLang="zh-CN" sz="2000" dirty="0"/>
              <a:t>(3,4);  //</a:t>
            </a:r>
            <a:r>
              <a:rPr lang="zh-CN" altLang="en-US" sz="2000" dirty="0"/>
              <a:t>合法</a:t>
            </a:r>
          </a:p>
          <a:p>
            <a:r>
              <a:rPr lang="en-US" altLang="zh-CN" sz="2000" dirty="0"/>
              <a:t>     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8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受保护的成员变量和方法</a:t>
            </a:r>
          </a:p>
          <a:p>
            <a:r>
              <a:rPr lang="zh-CN" altLang="en-US" sz="2000" dirty="0"/>
              <a:t>用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dirty="0"/>
              <a:t>修饰的成员变量和方法被称为受保护的成员变量和受保护</a:t>
            </a:r>
            <a:r>
              <a:rPr lang="zh-CN" altLang="en-US" sz="2000"/>
              <a:t>的方法（子类能访问）。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4.2 </a:t>
            </a:r>
            <a:r>
              <a:rPr lang="zh-CN" altLang="en-US" sz="3200" dirty="0"/>
              <a:t>类声明和类体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类的名字</a:t>
            </a:r>
            <a:r>
              <a:rPr lang="zh-CN" altLang="en-US" sz="2000" dirty="0"/>
              <a:t>不能是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中的关键字，要符合标识符规定，即名字可以由</a:t>
            </a:r>
            <a:r>
              <a:rPr lang="zh-CN" altLang="en-US" sz="2000" dirty="0">
                <a:solidFill>
                  <a:srgbClr val="FF0000"/>
                </a:solidFill>
              </a:rPr>
              <a:t>字母、下划线、数字或美元符号</a:t>
            </a:r>
            <a:r>
              <a:rPr lang="zh-CN" altLang="en-US" sz="2000" dirty="0"/>
              <a:t>组成，并且第一个字符不能是数字。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但是，给类命名时，最好遵守下列习惯：</a:t>
            </a:r>
          </a:p>
          <a:p>
            <a:pPr lvl="1"/>
            <a:r>
              <a:rPr lang="zh-CN" altLang="en-US" sz="2000" dirty="0"/>
              <a:t>如果类名使用拉丁字母，那么名字的</a:t>
            </a:r>
            <a:r>
              <a:rPr lang="zh-CN" altLang="en-US" sz="2000" dirty="0">
                <a:solidFill>
                  <a:srgbClr val="FF0000"/>
                </a:solidFill>
              </a:rPr>
              <a:t>首字母使用大写字母</a:t>
            </a:r>
            <a:r>
              <a:rPr lang="zh-CN" altLang="en-US" sz="2000" dirty="0"/>
              <a:t>，如</a:t>
            </a:r>
            <a:r>
              <a:rPr lang="en-US" altLang="zh-CN" sz="2000" dirty="0">
                <a:solidFill>
                  <a:srgbClr val="FF0000"/>
                </a:solidFill>
              </a:rPr>
              <a:t>H</a:t>
            </a:r>
            <a:r>
              <a:rPr lang="en-US" altLang="zh-CN" sz="2000" dirty="0"/>
              <a:t>ello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T</a:t>
            </a:r>
            <a:r>
              <a:rPr lang="en-US" altLang="zh-CN" sz="2000" dirty="0"/>
              <a:t>ime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eople</a:t>
            </a:r>
            <a:r>
              <a:rPr lang="zh-CN" altLang="en-US" sz="2000" dirty="0"/>
              <a:t>等。</a:t>
            </a:r>
          </a:p>
          <a:p>
            <a:pPr lvl="1"/>
            <a:r>
              <a:rPr lang="zh-CN" altLang="en-US" sz="2000" dirty="0"/>
              <a:t>类名最好容易识别，见名知意。当类名由几个“单词”复合而成时，</a:t>
            </a:r>
            <a:r>
              <a:rPr lang="zh-CN" altLang="en-US" sz="2000" dirty="0">
                <a:solidFill>
                  <a:srgbClr val="FF0000"/>
                </a:solidFill>
              </a:rPr>
              <a:t>每个单词的首字母使用大写</a:t>
            </a:r>
            <a:r>
              <a:rPr lang="zh-CN" altLang="en-US" sz="2000" dirty="0"/>
              <a:t>，例如，</a:t>
            </a:r>
            <a:r>
              <a:rPr lang="en-US" altLang="zh-CN" sz="2000" dirty="0" err="1">
                <a:solidFill>
                  <a:srgbClr val="FF0000"/>
                </a:solidFill>
              </a:rPr>
              <a:t>B</a:t>
            </a:r>
            <a:r>
              <a:rPr lang="en-US" altLang="zh-CN" sz="2000" dirty="0" err="1"/>
              <a:t>eijing</a:t>
            </a:r>
            <a:r>
              <a:rPr lang="en-US" altLang="zh-CN" sz="2000" dirty="0" err="1">
                <a:solidFill>
                  <a:srgbClr val="FF0000"/>
                </a:solidFill>
              </a:rPr>
              <a:t>T</a:t>
            </a:r>
            <a:r>
              <a:rPr lang="en-US" altLang="zh-CN" sz="2000" dirty="0" err="1"/>
              <a:t>ime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A</a:t>
            </a:r>
            <a:r>
              <a:rPr lang="en-US" altLang="zh-CN" sz="2000" dirty="0" err="1"/>
              <a:t>merican</a:t>
            </a:r>
            <a:r>
              <a:rPr lang="en-US" altLang="zh-CN" sz="2000" dirty="0" err="1">
                <a:solidFill>
                  <a:srgbClr val="FF0000"/>
                </a:solidFill>
              </a:rPr>
              <a:t>G</a:t>
            </a:r>
            <a:r>
              <a:rPr lang="en-US" altLang="zh-CN" sz="2000" dirty="0" err="1"/>
              <a:t>ame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H</a:t>
            </a:r>
            <a:r>
              <a:rPr lang="en-US" altLang="zh-CN" sz="2000" dirty="0" err="1"/>
              <a:t>ello</a:t>
            </a:r>
            <a:r>
              <a:rPr lang="en-US" altLang="zh-CN" sz="2000" dirty="0" err="1">
                <a:solidFill>
                  <a:srgbClr val="FF0000"/>
                </a:solidFill>
              </a:rPr>
              <a:t>C</a:t>
            </a:r>
            <a:r>
              <a:rPr lang="en-US" altLang="zh-CN" sz="2000" dirty="0" err="1"/>
              <a:t>hina</a:t>
            </a:r>
            <a:r>
              <a:rPr lang="zh-CN" altLang="en-US" sz="2000" dirty="0"/>
              <a:t>，等。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58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5.public</a:t>
            </a:r>
            <a:r>
              <a:rPr lang="zh-CN" altLang="en-US" sz="2000" dirty="0"/>
              <a:t>类与友好类</a:t>
            </a:r>
          </a:p>
          <a:p>
            <a:r>
              <a:rPr lang="zh-CN" altLang="en-US" sz="2000" dirty="0"/>
              <a:t>类声明时，如果关键字</a:t>
            </a:r>
            <a:r>
              <a:rPr lang="en-US" altLang="zh-CN" sz="2000" dirty="0"/>
              <a:t>class</a:t>
            </a:r>
            <a:r>
              <a:rPr lang="zh-CN" altLang="en-US" sz="2000" dirty="0"/>
              <a:t>前面加上</a:t>
            </a:r>
            <a:r>
              <a:rPr lang="en-US" altLang="zh-CN" sz="2000" dirty="0"/>
              <a:t>public</a:t>
            </a:r>
            <a:r>
              <a:rPr lang="zh-CN" altLang="en-US" sz="2000" dirty="0"/>
              <a:t>关键字，就称这样的类是一个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类。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不能用</a:t>
            </a:r>
            <a:r>
              <a:rPr lang="en-US" altLang="zh-CN" sz="2000" b="1" dirty="0">
                <a:solidFill>
                  <a:srgbClr val="0000FF"/>
                </a:solidFill>
              </a:rPr>
              <a:t>protected</a:t>
            </a:r>
            <a:r>
              <a:rPr lang="zh-CN" altLang="en-US" sz="2000" b="1" dirty="0">
                <a:solidFill>
                  <a:srgbClr val="0000FF"/>
                </a:solidFill>
              </a:rPr>
              <a:t>修饰类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不能用</a:t>
            </a:r>
            <a:r>
              <a:rPr lang="en-US" altLang="zh-CN" sz="2000" b="1" dirty="0">
                <a:solidFill>
                  <a:srgbClr val="FF0000"/>
                </a:solidFill>
              </a:rPr>
              <a:t>private</a:t>
            </a:r>
            <a:r>
              <a:rPr lang="zh-CN" altLang="en-US" sz="2000" b="1" dirty="0">
                <a:solidFill>
                  <a:srgbClr val="FF0000"/>
                </a:solidFill>
              </a:rPr>
              <a:t>来修饰外部类，只能修饰内部类</a:t>
            </a:r>
            <a:r>
              <a:rPr lang="zh-CN" altLang="en-US" sz="2000" dirty="0"/>
              <a:t>（这种情况也很少）。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关于构造方法</a:t>
            </a:r>
          </a:p>
          <a:p>
            <a:r>
              <a:rPr lang="en-US" altLang="zh-CN" sz="2000" dirty="0"/>
              <a:t>private, public, protected</a:t>
            </a:r>
            <a:r>
              <a:rPr lang="zh-CN" altLang="en-US" sz="2000" dirty="0"/>
              <a:t>修饰符的意义也同样适合于构造方法（</a:t>
            </a:r>
            <a:r>
              <a:rPr lang="en-US" altLang="zh-CN" sz="2000" b="1" dirty="0"/>
              <a:t>constructor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如果一个类没有明确地声明构造方法，那么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类的默认构造方法是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友好类的默认构造方法是友好的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需要注意的是，如果一个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类定义声明的构造方法中没有</a:t>
            </a:r>
            <a:r>
              <a:rPr lang="en-US" altLang="zh-CN" sz="2000" dirty="0"/>
              <a:t>public</a:t>
            </a:r>
            <a:r>
              <a:rPr lang="zh-CN" altLang="en-US" sz="2000" dirty="0"/>
              <a:t>的构造方法，那么在另外一个类中使用该类创建对象时，使用的构造方法就不是 </a:t>
            </a:r>
            <a:r>
              <a:rPr lang="en-US" altLang="zh-CN" sz="2000" dirty="0"/>
              <a:t>public</a:t>
            </a:r>
            <a:r>
              <a:rPr lang="zh-CN" altLang="en-US" sz="2000" dirty="0"/>
              <a:t>的，</a:t>
            </a:r>
            <a:r>
              <a:rPr lang="zh-CN" altLang="en-US" sz="2000" b="1" dirty="0">
                <a:solidFill>
                  <a:srgbClr val="FF0000"/>
                </a:solidFill>
              </a:rPr>
              <a:t>创建对象就受到一定的限制（例如，要求是否在同一个</a:t>
            </a:r>
            <a:r>
              <a:rPr lang="en-US" altLang="zh-CN" sz="2000" b="1" dirty="0">
                <a:solidFill>
                  <a:srgbClr val="FF0000"/>
                </a:solidFill>
              </a:rPr>
              <a:t>package</a:t>
            </a:r>
            <a:r>
              <a:rPr lang="zh-CN" altLang="en-US" sz="2000" b="1" dirty="0">
                <a:solidFill>
                  <a:srgbClr val="FF0000"/>
                </a:solidFill>
              </a:rPr>
              <a:t>中）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更进一步，如果</a:t>
            </a:r>
            <a:r>
              <a:rPr lang="zh-CN" altLang="en-US" sz="2000" dirty="0">
                <a:solidFill>
                  <a:srgbClr val="0000FF"/>
                </a:solidFill>
              </a:rPr>
              <a:t>构造方法是</a:t>
            </a:r>
            <a:r>
              <a:rPr lang="en-US" altLang="zh-CN" sz="2000" dirty="0">
                <a:solidFill>
                  <a:srgbClr val="0000FF"/>
                </a:solidFill>
              </a:rPr>
              <a:t>private</a:t>
            </a:r>
            <a:r>
              <a:rPr lang="zh-CN" altLang="en-US" sz="2000" dirty="0"/>
              <a:t>，则意味着</a:t>
            </a:r>
            <a:r>
              <a:rPr lang="zh-CN" altLang="en-US" sz="2000" b="1" dirty="0">
                <a:solidFill>
                  <a:srgbClr val="0000FF"/>
                </a:solidFill>
              </a:rPr>
              <a:t>不允许用户创建对象</a:t>
            </a:r>
            <a:r>
              <a:rPr lang="zh-CN" altLang="en-US" sz="2000" dirty="0"/>
              <a:t>，例如</a:t>
            </a:r>
            <a:r>
              <a:rPr lang="en-US" altLang="zh-CN" sz="2000" b="1" dirty="0" err="1">
                <a:solidFill>
                  <a:srgbClr val="0000FF"/>
                </a:solidFill>
              </a:rPr>
              <a:t>java.lang.Math</a:t>
            </a:r>
            <a:r>
              <a:rPr lang="zh-CN" altLang="en-US" sz="2000" dirty="0"/>
              <a:t>类的构造函数。注：</a:t>
            </a:r>
            <a:r>
              <a:rPr lang="en-US" altLang="zh-CN" sz="2000" dirty="0"/>
              <a:t>Math</a:t>
            </a:r>
            <a:r>
              <a:rPr lang="zh-CN" altLang="en-US" sz="2000" dirty="0"/>
              <a:t>类中的方法都是静态方法，因为需要通过类名来访问。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2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402" y="6381328"/>
            <a:ext cx="15792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访问权限总结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7524328" cy="22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060848"/>
            <a:ext cx="3816424" cy="8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3099491">
            <a:off x="2258639" y="56306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内部没有限制</a:t>
            </a:r>
          </a:p>
        </p:txBody>
      </p:sp>
      <p:sp>
        <p:nvSpPr>
          <p:cNvPr id="9" name="TextBox 8"/>
          <p:cNvSpPr txBox="1"/>
          <p:nvPr/>
        </p:nvSpPr>
        <p:spPr>
          <a:xfrm rot="3099491">
            <a:off x="3544510" y="55586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默认在同一包里</a:t>
            </a:r>
          </a:p>
        </p:txBody>
      </p:sp>
      <p:sp>
        <p:nvSpPr>
          <p:cNvPr id="10" name="TextBox 9"/>
          <p:cNvSpPr txBox="1"/>
          <p:nvPr/>
        </p:nvSpPr>
        <p:spPr>
          <a:xfrm rot="3099491">
            <a:off x="5053689" y="5649153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>
                <a:solidFill>
                  <a:srgbClr val="FF0000"/>
                </a:solidFill>
              </a:rPr>
              <a:t>为了继承</a:t>
            </a:r>
          </a:p>
        </p:txBody>
      </p:sp>
    </p:spTree>
    <p:extLst>
      <p:ext uri="{BB962C8B-B14F-4D97-AF65-F5344CB8AC3E}">
        <p14:creationId xmlns:p14="http://schemas.microsoft.com/office/powerpoint/2010/main" val="2365580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记</a:t>
            </a:r>
            <a:r>
              <a:rPr lang="en-US" altLang="zh-CN" sz="2000" dirty="0"/>
              <a:t>A</a:t>
            </a:r>
            <a:r>
              <a:rPr lang="zh-CN" altLang="en-US" sz="2000" dirty="0"/>
              <a:t>的一个对象为</a:t>
            </a:r>
            <a:r>
              <a:rPr lang="en-US" altLang="zh-CN" sz="2000" dirty="0"/>
              <a:t>a</a:t>
            </a:r>
          </a:p>
          <a:p>
            <a:endParaRPr lang="en-US" altLang="zh-CN" sz="2000" dirty="0"/>
          </a:p>
          <a:p>
            <a:r>
              <a:rPr lang="zh-CN" altLang="en-US" sz="2000" b="1" u="sng" dirty="0"/>
              <a:t>在类</a:t>
            </a:r>
            <a:r>
              <a:rPr lang="en-US" altLang="zh-CN" sz="2000" b="1" u="sng" dirty="0"/>
              <a:t>A</a:t>
            </a:r>
            <a:r>
              <a:rPr lang="zh-CN" altLang="en-US" sz="2000" b="1" u="sng" dirty="0"/>
              <a:t>中</a:t>
            </a:r>
            <a:r>
              <a:rPr lang="zh-CN" altLang="en-US" sz="2000" dirty="0"/>
              <a:t>，可以访问对象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, friendly (or default), </a:t>
            </a:r>
            <a:r>
              <a:rPr lang="en-US" altLang="zh-CN" sz="2000" b="1" dirty="0">
                <a:solidFill>
                  <a:srgbClr val="7030A0"/>
                </a:solidFill>
              </a:rPr>
              <a:t>protected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b="1" u="sng" dirty="0"/>
          </a:p>
          <a:p>
            <a:r>
              <a:rPr lang="zh-CN" altLang="en-US" sz="2000" b="1" u="sng" dirty="0"/>
              <a:t>在与类</a:t>
            </a:r>
            <a:r>
              <a:rPr lang="en-US" altLang="zh-CN" sz="2000" b="1" u="sng" dirty="0"/>
              <a:t>A</a:t>
            </a:r>
            <a:r>
              <a:rPr lang="zh-CN" altLang="en-US" sz="2000" b="1" u="sng" dirty="0"/>
              <a:t>同</a:t>
            </a:r>
            <a:r>
              <a:rPr lang="en-US" altLang="zh-CN" sz="2000" b="1" u="sng" dirty="0"/>
              <a:t>package</a:t>
            </a:r>
            <a:r>
              <a:rPr lang="zh-CN" altLang="en-US" sz="2000" b="1" u="sng" dirty="0"/>
              <a:t>的另外一个类</a:t>
            </a:r>
            <a:r>
              <a:rPr lang="en-US" altLang="zh-CN" sz="2000" b="1" u="sng" dirty="0"/>
              <a:t>B</a:t>
            </a:r>
            <a:r>
              <a:rPr lang="zh-CN" altLang="en-US" sz="2000" b="1" u="sng" dirty="0"/>
              <a:t>中</a:t>
            </a:r>
            <a:r>
              <a:rPr lang="zh-CN" altLang="en-US" sz="2000" dirty="0"/>
              <a:t>，可以访问对象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/>
          </a:p>
          <a:p>
            <a:pPr lvl="1"/>
            <a:r>
              <a:rPr lang="en-US" altLang="zh-CN" sz="2000" dirty="0"/>
              <a:t>Friendly (or default), </a:t>
            </a:r>
            <a:r>
              <a:rPr lang="en-US" altLang="zh-CN" sz="2000" b="1" dirty="0">
                <a:solidFill>
                  <a:srgbClr val="7030A0"/>
                </a:solidFill>
              </a:rPr>
              <a:t>protected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b="1" u="sng" dirty="0"/>
          </a:p>
          <a:p>
            <a:r>
              <a:rPr lang="zh-CN" altLang="en-US" sz="2000" b="1" u="sng" dirty="0"/>
              <a:t>在类</a:t>
            </a:r>
            <a:r>
              <a:rPr lang="en-US" altLang="zh-CN" sz="2000" b="1" u="sng" dirty="0"/>
              <a:t>A</a:t>
            </a:r>
            <a:r>
              <a:rPr lang="zh-CN" altLang="en-US" sz="2000" b="1" u="sng" dirty="0"/>
              <a:t>的子类</a:t>
            </a:r>
            <a:r>
              <a:rPr lang="en-US" altLang="zh-CN" sz="2000" b="1" u="sng" dirty="0"/>
              <a:t>B</a:t>
            </a:r>
            <a:r>
              <a:rPr lang="zh-CN" altLang="en-US" sz="2000" b="1" u="sng" dirty="0"/>
              <a:t>中</a:t>
            </a:r>
            <a:r>
              <a:rPr lang="en-US" altLang="zh-CN" sz="2000" b="1" u="sng" dirty="0"/>
              <a:t>(</a:t>
            </a:r>
            <a:r>
              <a:rPr lang="zh-CN" altLang="en-US" sz="2000" b="1" u="sng" dirty="0"/>
              <a:t>不同</a:t>
            </a:r>
            <a:r>
              <a:rPr lang="en-US" altLang="zh-CN" sz="2000" b="1" u="sng" dirty="0"/>
              <a:t>package)</a:t>
            </a:r>
            <a:r>
              <a:rPr lang="zh-CN" altLang="en-US" sz="2000" dirty="0"/>
              <a:t>，可以访问对象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7030A0"/>
                </a:solidFill>
              </a:rPr>
              <a:t>protected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b="1" u="sng" dirty="0"/>
          </a:p>
          <a:p>
            <a:r>
              <a:rPr lang="zh-CN" altLang="en-US" sz="2000" b="1" u="sng" dirty="0"/>
              <a:t>在与类</a:t>
            </a:r>
            <a:r>
              <a:rPr lang="en-US" altLang="zh-CN" sz="2000" b="1" u="sng" dirty="0"/>
              <a:t>A</a:t>
            </a:r>
            <a:r>
              <a:rPr lang="zh-CN" altLang="en-US" sz="2000" b="1" u="sng" dirty="0"/>
              <a:t>不同</a:t>
            </a:r>
            <a:r>
              <a:rPr lang="en-US" altLang="zh-CN" sz="2000" b="1" u="sng" dirty="0"/>
              <a:t>package</a:t>
            </a:r>
            <a:r>
              <a:rPr lang="zh-CN" altLang="en-US" sz="2000" b="1" u="sng" dirty="0"/>
              <a:t>的另外一个类</a:t>
            </a:r>
            <a:r>
              <a:rPr lang="en-US" altLang="zh-CN" sz="2000" b="1" u="sng" dirty="0"/>
              <a:t>C</a:t>
            </a:r>
            <a:r>
              <a:rPr lang="zh-CN" altLang="en-US" sz="2000" b="1" u="sng" dirty="0"/>
              <a:t>中</a:t>
            </a:r>
            <a:r>
              <a:rPr lang="zh-CN" altLang="en-US" sz="2000" dirty="0"/>
              <a:t>，可以访问对象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402" y="6381328"/>
            <a:ext cx="15792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访问权限总结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0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 make the members </a:t>
            </a:r>
            <a:r>
              <a:rPr lang="en-US" altLang="zh-CN" sz="2000" b="1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if they are </a:t>
            </a:r>
            <a:r>
              <a:rPr lang="en-US" altLang="zh-CN" sz="2000" b="1" u="sng" dirty="0"/>
              <a:t>not intended for use from outside the class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7030A0"/>
                </a:solidFill>
              </a:rPr>
              <a:t>protected</a:t>
            </a:r>
            <a:r>
              <a:rPr lang="en-US" altLang="zh-CN" sz="2000" dirty="0"/>
              <a:t>: make the fields or methods </a:t>
            </a:r>
            <a:r>
              <a:rPr lang="en-US" altLang="zh-CN" sz="2000" b="1" dirty="0">
                <a:solidFill>
                  <a:srgbClr val="7030A0"/>
                </a:solidFill>
              </a:rPr>
              <a:t>protected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/>
              <a:t>if they are </a:t>
            </a:r>
            <a:r>
              <a:rPr lang="en-US" altLang="zh-CN" sz="2000" b="1" u="sng" dirty="0"/>
              <a:t>intended for the </a:t>
            </a:r>
            <a:r>
              <a:rPr lang="en-US" altLang="zh-CN" sz="2000" b="1" u="sng" dirty="0">
                <a:solidFill>
                  <a:srgbClr val="7030A0"/>
                </a:solidFill>
              </a:rPr>
              <a:t>extenders</a:t>
            </a:r>
            <a:r>
              <a:rPr lang="en-US" altLang="zh-CN" sz="2000" b="1" dirty="0"/>
              <a:t> </a:t>
            </a:r>
            <a:r>
              <a:rPr lang="en-US" altLang="zh-CN" sz="2000" dirty="0"/>
              <a:t>of the class but not the users of the class.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en-US" altLang="zh-CN" sz="2000" dirty="0"/>
              <a:t>: make the members 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if they are </a:t>
            </a:r>
            <a:r>
              <a:rPr lang="en-US" altLang="zh-CN" sz="2000" b="1" u="sng" dirty="0"/>
              <a:t>intended for the </a:t>
            </a:r>
            <a:r>
              <a:rPr lang="en-US" altLang="zh-CN" sz="2000" b="1" u="sng" dirty="0">
                <a:solidFill>
                  <a:srgbClr val="0000FF"/>
                </a:solidFill>
              </a:rPr>
              <a:t>users </a:t>
            </a:r>
            <a:r>
              <a:rPr lang="en-US" altLang="zh-CN" sz="2000" b="1" u="sng" dirty="0"/>
              <a:t>of the class</a:t>
            </a:r>
            <a:r>
              <a:rPr lang="en-US" altLang="zh-CN" sz="2000" dirty="0"/>
              <a:t> (no limitation).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4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3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4.13 </a:t>
            </a:r>
            <a:r>
              <a:rPr lang="zh-CN" altLang="en-US" sz="3200" dirty="0"/>
              <a:t>对象的组合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一个类可以把对象作为自己的</a:t>
            </a:r>
            <a:r>
              <a:rPr lang="zh-CN" altLang="en-US" sz="2000" b="1" u="sng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，如果用这样的类创建对象，那么该对象中就会有其它对象，也就是说该对象将其他对象作为自己的组成部分（这就是人们常说的</a:t>
            </a:r>
            <a:r>
              <a:rPr lang="en-US" altLang="zh-CN" sz="2000" dirty="0"/>
              <a:t>Has-A</a:t>
            </a:r>
            <a:r>
              <a:rPr lang="zh-CN" altLang="en-US" sz="2000" dirty="0"/>
              <a:t>），或者说该对象是由几个对象组合而成。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0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4.13 </a:t>
            </a:r>
            <a:r>
              <a:rPr lang="zh-CN" altLang="en-US" sz="3200" dirty="0"/>
              <a:t>对象的组合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580112" y="247288"/>
            <a:ext cx="3240360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840156"/>
            <a:ext cx="3384376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B(A 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 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062897" y="3088119"/>
            <a:ext cx="4829583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MainClass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A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a.getX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B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B(a);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b.setAx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a.getX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7532" y="5990429"/>
            <a:ext cx="648072" cy="715114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979712" y="2564904"/>
            <a:ext cx="792088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17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97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4.14 </a:t>
            </a:r>
            <a:r>
              <a:rPr lang="zh-CN" altLang="en-US" sz="3200" dirty="0"/>
              <a:t>基本类型数据的类包装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的基本数据类型</a:t>
            </a:r>
            <a:endParaRPr lang="en-US" altLang="zh-CN" sz="2000" dirty="0"/>
          </a:p>
          <a:p>
            <a:pPr lvl="1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</a:t>
            </a:r>
          </a:p>
          <a:p>
            <a:pPr lvl="1"/>
            <a:r>
              <a:rPr lang="en-US" altLang="zh-CN" sz="2000" dirty="0"/>
              <a:t>float, double</a:t>
            </a:r>
          </a:p>
          <a:p>
            <a:pPr lvl="1"/>
            <a:r>
              <a:rPr lang="en-US" altLang="zh-CN" sz="2000" dirty="0"/>
              <a:t>char</a:t>
            </a:r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同时也提供了与基本类型数据相关的类，实现了对基本类型数据的</a:t>
            </a:r>
            <a:r>
              <a:rPr lang="zh-CN" altLang="en-US" sz="2000" b="1" dirty="0">
                <a:solidFill>
                  <a:srgbClr val="FF0000"/>
                </a:solidFill>
              </a:rPr>
              <a:t>封装</a:t>
            </a:r>
            <a:r>
              <a:rPr lang="zh-CN" altLang="en-US" sz="2000" dirty="0"/>
              <a:t>。这些类在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</a:t>
            </a:r>
            <a:endParaRPr lang="en-US" altLang="zh-CN" sz="2000" dirty="0"/>
          </a:p>
          <a:p>
            <a:pPr lvl="1"/>
            <a:r>
              <a:rPr lang="en-US" altLang="zh-CN" sz="2000" dirty="0"/>
              <a:t>Byte, Short, </a:t>
            </a:r>
            <a:r>
              <a:rPr lang="en-US" altLang="zh-CN" sz="2000" dirty="0">
                <a:solidFill>
                  <a:srgbClr val="0000FF"/>
                </a:solidFill>
              </a:rPr>
              <a:t>Integer</a:t>
            </a:r>
            <a:r>
              <a:rPr lang="en-US" altLang="zh-CN" sz="2000" dirty="0"/>
              <a:t>, Long</a:t>
            </a:r>
          </a:p>
          <a:p>
            <a:pPr lvl="1"/>
            <a:r>
              <a:rPr lang="en-US" altLang="zh-CN" sz="2000" dirty="0"/>
              <a:t>Float, Double</a:t>
            </a:r>
          </a:p>
          <a:p>
            <a:pPr lvl="1"/>
            <a:r>
              <a:rPr lang="en-US" altLang="zh-CN" sz="2000" dirty="0"/>
              <a:t>Character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02372" y="5589240"/>
            <a:ext cx="188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java.lang.Number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125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4.3 </a:t>
            </a:r>
            <a:r>
              <a:rPr lang="zh-CN" altLang="en-US" sz="2000" dirty="0">
                <a:solidFill>
                  <a:srgbClr val="FF0000"/>
                </a:solidFill>
              </a:rPr>
              <a:t>类体的构成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8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4.14 </a:t>
            </a:r>
            <a:r>
              <a:rPr lang="zh-CN" altLang="en-US" sz="3200" dirty="0"/>
              <a:t>基本类型数据的类包装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12776"/>
            <a:ext cx="6264696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Example4_16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a[]={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'F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isLowerCase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    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isUpperCase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"%6c"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3911" y="6224420"/>
            <a:ext cx="3319289" cy="2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75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79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4.15 </a:t>
            </a:r>
            <a:r>
              <a:rPr lang="zh-CN" altLang="en-US" sz="3200" dirty="0"/>
              <a:t>对象数组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055281"/>
            <a:ext cx="5688632" cy="38779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Integer m[]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Integer[10];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m[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Integer(101+i);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(m[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0192" y="2924944"/>
            <a:ext cx="2736304" cy="646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每个元素都是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的对象，目前还是</a:t>
            </a:r>
            <a:r>
              <a:rPr lang="zh-CN" altLang="en-US" b="1" dirty="0">
                <a:solidFill>
                  <a:srgbClr val="0000FF"/>
                </a:solidFill>
              </a:rPr>
              <a:t>空对象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0192" y="3779748"/>
            <a:ext cx="115212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创建对象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436096" y="323735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436096" y="3952106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48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9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b="1" dirty="0">
                <a:solidFill>
                  <a:srgbClr val="FF0000"/>
                </a:solidFill>
              </a:rPr>
              <a:t>javap.exe</a:t>
            </a:r>
            <a:r>
              <a:rPr lang="zh-CN" altLang="en-US" sz="2000" dirty="0"/>
              <a:t>可以将字节码</a:t>
            </a:r>
            <a:r>
              <a:rPr lang="zh-CN" altLang="en-US" sz="2000" dirty="0">
                <a:solidFill>
                  <a:srgbClr val="0000FF"/>
                </a:solidFill>
              </a:rPr>
              <a:t>反编译</a:t>
            </a:r>
            <a:r>
              <a:rPr lang="zh-CN" altLang="en-US" sz="2000" dirty="0"/>
              <a:t>为源码，查看源码类中的方法的名字和成员变量的名字</a:t>
            </a:r>
          </a:p>
          <a:p>
            <a:r>
              <a:rPr lang="en-US" altLang="zh-CN" sz="2000" dirty="0" err="1"/>
              <a:t>javap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java.awt.Button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3" y="2708920"/>
            <a:ext cx="5040560" cy="322822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69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javap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-private </a:t>
            </a:r>
            <a:r>
              <a:rPr lang="en-US" altLang="zh-CN" sz="2000" dirty="0" err="1"/>
              <a:t>java.awt.Button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060848"/>
            <a:ext cx="7153718" cy="3888432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95141" y="5229200"/>
            <a:ext cx="696539" cy="216024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07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b="1" dirty="0">
                <a:solidFill>
                  <a:srgbClr val="FF0000"/>
                </a:solidFill>
              </a:rPr>
              <a:t>javadoc.exe</a:t>
            </a:r>
            <a:r>
              <a:rPr lang="zh-CN" altLang="en-US" sz="2000" dirty="0"/>
              <a:t>可以制作源文件类结构的</a:t>
            </a:r>
            <a:r>
              <a:rPr lang="en-US" altLang="zh-CN" sz="2000" dirty="0"/>
              <a:t>html</a:t>
            </a:r>
            <a:r>
              <a:rPr lang="zh-CN" altLang="en-US" sz="2000" dirty="0"/>
              <a:t>格式文档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071852"/>
            <a:ext cx="3352750" cy="3733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3395" y="2276872"/>
            <a:ext cx="4319045" cy="33527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7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700808"/>
            <a:ext cx="4680520" cy="450531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89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4.1 </a:t>
            </a:r>
            <a:r>
              <a:rPr lang="zh-CN" altLang="en-US" sz="2000" dirty="0"/>
              <a:t>面向对象编程</a:t>
            </a:r>
            <a:endParaRPr lang="en-US" altLang="zh-CN" sz="2000" dirty="0"/>
          </a:p>
          <a:p>
            <a:r>
              <a:rPr lang="en-US" altLang="zh-CN" sz="2000" dirty="0"/>
              <a:t>4.2 </a:t>
            </a:r>
            <a:r>
              <a:rPr lang="zh-CN" altLang="en-US" sz="2000" dirty="0"/>
              <a:t>类声明和类体</a:t>
            </a:r>
            <a:endParaRPr lang="en-US" altLang="zh-CN" sz="2000" dirty="0"/>
          </a:p>
          <a:p>
            <a:r>
              <a:rPr lang="en-US" altLang="zh-CN" sz="2000" dirty="0"/>
              <a:t>4.3 </a:t>
            </a:r>
            <a:r>
              <a:rPr lang="zh-CN" altLang="en-US" sz="2000" dirty="0"/>
              <a:t>类体的构成</a:t>
            </a:r>
            <a:endParaRPr lang="en-US" altLang="zh-CN" sz="2000" dirty="0"/>
          </a:p>
          <a:p>
            <a:r>
              <a:rPr lang="en-US" altLang="zh-CN" sz="2000" dirty="0"/>
              <a:t>4.4 </a:t>
            </a:r>
            <a:r>
              <a:rPr lang="zh-CN" altLang="en-US" sz="2000" dirty="0"/>
              <a:t>构造方法与对象的创建</a:t>
            </a:r>
            <a:endParaRPr lang="en-US" altLang="zh-CN" sz="2000" dirty="0"/>
          </a:p>
          <a:p>
            <a:r>
              <a:rPr lang="en-US" altLang="zh-CN" sz="2000" dirty="0"/>
              <a:t>4.5 </a:t>
            </a:r>
            <a:r>
              <a:rPr lang="zh-CN" altLang="en-US" sz="2000" dirty="0"/>
              <a:t>对象的引用与实体</a:t>
            </a:r>
            <a:endParaRPr lang="en-US" altLang="zh-CN" sz="2000" dirty="0"/>
          </a:p>
          <a:p>
            <a:r>
              <a:rPr lang="en-US" altLang="zh-CN" sz="2000" dirty="0"/>
              <a:t>4.6 </a:t>
            </a:r>
            <a:r>
              <a:rPr lang="zh-CN" altLang="en-US" sz="2000" dirty="0"/>
              <a:t>成员变量</a:t>
            </a:r>
            <a:endParaRPr lang="en-US" altLang="zh-CN" sz="2000" dirty="0"/>
          </a:p>
          <a:p>
            <a:r>
              <a:rPr lang="en-US" altLang="zh-CN" sz="2000" dirty="0"/>
              <a:t>4.7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4.8 </a:t>
            </a:r>
            <a:r>
              <a:rPr lang="zh-CN" altLang="en-US" sz="2000" dirty="0"/>
              <a:t>方法重载</a:t>
            </a:r>
            <a:endParaRPr lang="en-US" altLang="zh-CN" sz="2000" dirty="0"/>
          </a:p>
          <a:p>
            <a:r>
              <a:rPr lang="en-US" altLang="zh-CN" sz="2000" dirty="0"/>
              <a:t>4.9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77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4.17 jar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Step 1: </a:t>
            </a:r>
            <a:r>
              <a:rPr lang="zh-CN" altLang="en-US" sz="2000" dirty="0"/>
              <a:t>编写</a:t>
            </a:r>
            <a:r>
              <a:rPr lang="en-US" altLang="zh-CN" sz="2000" dirty="0"/>
              <a:t>TestOne.java, TestTwo.java</a:t>
            </a:r>
          </a:p>
          <a:p>
            <a:r>
              <a:rPr lang="en-US" altLang="zh-CN" sz="2000" dirty="0"/>
              <a:t>Step 2: </a:t>
            </a:r>
            <a:r>
              <a:rPr lang="zh-CN" altLang="en-US" sz="2000" dirty="0"/>
              <a:t>编写</a:t>
            </a:r>
            <a:r>
              <a:rPr lang="en-US" altLang="zh-CN" sz="2000" dirty="0" err="1"/>
              <a:t>hello.mf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Step 3: </a:t>
            </a:r>
            <a:r>
              <a:rPr lang="zh-CN" altLang="en-US" sz="2000" dirty="0">
                <a:solidFill>
                  <a:srgbClr val="FF0000"/>
                </a:solidFill>
              </a:rPr>
              <a:t>生成</a:t>
            </a:r>
            <a:r>
              <a:rPr lang="en-US" altLang="zh-CN" sz="2000" dirty="0">
                <a:solidFill>
                  <a:srgbClr val="FF0000"/>
                </a:solidFill>
              </a:rPr>
              <a:t>jar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Step 4: </a:t>
            </a:r>
            <a:r>
              <a:rPr lang="zh-CN" altLang="en-US" sz="2000" dirty="0"/>
              <a:t>把</a:t>
            </a:r>
            <a:r>
              <a:rPr lang="en-US" altLang="zh-CN" sz="2000" dirty="0"/>
              <a:t>jar</a:t>
            </a:r>
            <a:r>
              <a:rPr lang="zh-CN" altLang="en-US" sz="2000" dirty="0"/>
              <a:t>文件移动到</a:t>
            </a:r>
            <a:r>
              <a:rPr lang="en-US" altLang="zh-CN" sz="2000" dirty="0"/>
              <a:t>C:\Program Files\Java</a:t>
            </a:r>
            <a:r>
              <a:rPr lang="en-US" altLang="zh-CN" sz="2000" b="1" dirty="0">
                <a:solidFill>
                  <a:srgbClr val="0000FF"/>
                </a:solidFill>
              </a:rPr>
              <a:t>\jre1.8.0_144\lib\ext\</a:t>
            </a:r>
          </a:p>
          <a:p>
            <a:r>
              <a:rPr lang="en-US" altLang="zh-CN" sz="2000" dirty="0"/>
              <a:t>Step 5: </a:t>
            </a:r>
            <a:r>
              <a:rPr lang="zh-CN" altLang="en-US" sz="2000" dirty="0"/>
              <a:t>编写</a:t>
            </a:r>
            <a:r>
              <a:rPr lang="en-US" altLang="zh-CN" sz="2000" dirty="0"/>
              <a:t>Use.java</a:t>
            </a:r>
            <a:r>
              <a:rPr lang="zh-CN" altLang="en-US" sz="2000" dirty="0"/>
              <a:t>，编译、运行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573016"/>
            <a:ext cx="4949575" cy="1613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9" y="5299648"/>
            <a:ext cx="6912768" cy="129770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15616" y="2708920"/>
            <a:ext cx="0" cy="3456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48680"/>
            <a:ext cx="6200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46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9648</Words>
  <Application>Microsoft Office PowerPoint</Application>
  <PresentationFormat>全屏显示(4:3)</PresentationFormat>
  <Paragraphs>1561</Paragraphs>
  <Slides>104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09" baseType="lpstr">
      <vt:lpstr>仿宋</vt:lpstr>
      <vt:lpstr>Arial</vt:lpstr>
      <vt:lpstr>Calibri</vt:lpstr>
      <vt:lpstr>Consolas</vt:lpstr>
      <vt:lpstr>Office Theme</vt:lpstr>
      <vt:lpstr>JAVA程序设计</vt:lpstr>
      <vt:lpstr>Outline</vt:lpstr>
      <vt:lpstr>4.1 面向对象编程</vt:lpstr>
      <vt:lpstr>4.1 面向对象编程</vt:lpstr>
      <vt:lpstr>Outline</vt:lpstr>
      <vt:lpstr>4.2 类声明和类体</vt:lpstr>
      <vt:lpstr>4.2 类声明和类体</vt:lpstr>
      <vt:lpstr>4.2 类声明和类体</vt:lpstr>
      <vt:lpstr>Outline</vt:lpstr>
      <vt:lpstr>4.3 类体的构成</vt:lpstr>
      <vt:lpstr>4.3 类体的构成</vt:lpstr>
      <vt:lpstr>4.3 类体的构成</vt:lpstr>
      <vt:lpstr>4.3 类体的构成</vt:lpstr>
      <vt:lpstr>Outline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Outline</vt:lpstr>
      <vt:lpstr>4.5 对象的引用与实体</vt:lpstr>
      <vt:lpstr>4.5 对象的引用与实体</vt:lpstr>
      <vt:lpstr>4.5 对象的引用与实体</vt:lpstr>
      <vt:lpstr>Outline</vt:lpstr>
      <vt:lpstr>4.6 成员变量</vt:lpstr>
      <vt:lpstr>4.6 成员变量</vt:lpstr>
      <vt:lpstr>4.6 成员变量</vt:lpstr>
      <vt:lpstr>4.6 成员变量</vt:lpstr>
      <vt:lpstr>4.6 成员变量</vt:lpstr>
      <vt:lpstr>4.6 成员变量</vt:lpstr>
      <vt:lpstr>Outline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Outline</vt:lpstr>
      <vt:lpstr>4.8 方法重载</vt:lpstr>
      <vt:lpstr>4.8 方法重载</vt:lpstr>
      <vt:lpstr>Outline</vt:lpstr>
      <vt:lpstr>4.9 关键字this</vt:lpstr>
      <vt:lpstr>4.9 关键字this</vt:lpstr>
      <vt:lpstr>4.9 关键字this</vt:lpstr>
      <vt:lpstr>4.9 关键字this</vt:lpstr>
      <vt:lpstr>4.9 关键字this</vt:lpstr>
      <vt:lpstr>4.9 关键字this</vt:lpstr>
      <vt:lpstr>Outline</vt:lpstr>
      <vt:lpstr>4.10 包</vt:lpstr>
      <vt:lpstr>4.10 包</vt:lpstr>
      <vt:lpstr>4.10 包</vt:lpstr>
      <vt:lpstr>PowerPoint 演示文稿</vt:lpstr>
      <vt:lpstr>Outline</vt:lpstr>
      <vt:lpstr>4.11 import语句</vt:lpstr>
      <vt:lpstr>4.11 import语句</vt:lpstr>
      <vt:lpstr>4.11 import语句</vt:lpstr>
      <vt:lpstr>4.11 import语句</vt:lpstr>
      <vt:lpstr>4.11 import语句</vt:lpstr>
      <vt:lpstr>4.11 import语句</vt:lpstr>
      <vt:lpstr>4.11 import语句</vt:lpstr>
      <vt:lpstr>Outline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Outline</vt:lpstr>
      <vt:lpstr>4.13 对象的组合</vt:lpstr>
      <vt:lpstr>4.13 对象的组合</vt:lpstr>
      <vt:lpstr>Outline</vt:lpstr>
      <vt:lpstr>4.14 基本类型数据的类包装</vt:lpstr>
      <vt:lpstr>4.14 基本类型数据的类包装</vt:lpstr>
      <vt:lpstr>Outline</vt:lpstr>
      <vt:lpstr>4.15 对象数组</vt:lpstr>
      <vt:lpstr>Outline</vt:lpstr>
      <vt:lpstr>4.16 反编译和文档生成器</vt:lpstr>
      <vt:lpstr>4.16 反编译和文档生成器</vt:lpstr>
      <vt:lpstr>4.16 反编译和文档生成器</vt:lpstr>
      <vt:lpstr>4.16 反编译和文档生成器</vt:lpstr>
      <vt:lpstr>Outline</vt:lpstr>
      <vt:lpstr>4.17 jar文件</vt:lpstr>
      <vt:lpstr>4.17 jar文件</vt:lpstr>
      <vt:lpstr>小节</vt:lpstr>
      <vt:lpstr>4.16 反编译和文档生成器</vt:lpstr>
      <vt:lpstr>问答题(1/2)</vt:lpstr>
      <vt:lpstr>问答题(2/2)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1066</cp:revision>
  <dcterms:created xsi:type="dcterms:W3CDTF">2006-08-16T00:00:00Z</dcterms:created>
  <dcterms:modified xsi:type="dcterms:W3CDTF">2021-09-11T08:45:15Z</dcterms:modified>
</cp:coreProperties>
</file>