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8" r:id="rId4"/>
    <p:sldId id="269" r:id="rId5"/>
    <p:sldId id="271" r:id="rId6"/>
    <p:sldId id="272" r:id="rId7"/>
    <p:sldId id="274" r:id="rId8"/>
    <p:sldId id="258" r:id="rId9"/>
    <p:sldId id="275" r:id="rId10"/>
    <p:sldId id="276" r:id="rId11"/>
    <p:sldId id="317" r:id="rId12"/>
    <p:sldId id="318" r:id="rId13"/>
    <p:sldId id="259" r:id="rId14"/>
    <p:sldId id="281" r:id="rId15"/>
    <p:sldId id="282" r:id="rId16"/>
    <p:sldId id="351" r:id="rId17"/>
    <p:sldId id="322" r:id="rId18"/>
    <p:sldId id="323" r:id="rId19"/>
    <p:sldId id="325" r:id="rId20"/>
    <p:sldId id="260" r:id="rId21"/>
    <p:sldId id="352" r:id="rId22"/>
    <p:sldId id="353" r:id="rId23"/>
    <p:sldId id="285" r:id="rId24"/>
    <p:sldId id="354" r:id="rId25"/>
    <p:sldId id="261" r:id="rId26"/>
    <p:sldId id="289" r:id="rId27"/>
    <p:sldId id="290" r:id="rId28"/>
    <p:sldId id="292" r:id="rId29"/>
    <p:sldId id="293" r:id="rId30"/>
    <p:sldId id="326" r:id="rId31"/>
    <p:sldId id="355" r:id="rId32"/>
    <p:sldId id="328" r:id="rId33"/>
    <p:sldId id="329" r:id="rId34"/>
    <p:sldId id="330" r:id="rId35"/>
    <p:sldId id="331" r:id="rId36"/>
    <p:sldId id="332" r:id="rId37"/>
    <p:sldId id="333" r:id="rId38"/>
    <p:sldId id="262" r:id="rId39"/>
    <p:sldId id="294" r:id="rId40"/>
    <p:sldId id="295" r:id="rId41"/>
    <p:sldId id="356" r:id="rId42"/>
    <p:sldId id="297" r:id="rId43"/>
    <p:sldId id="298" r:id="rId44"/>
    <p:sldId id="334" r:id="rId45"/>
    <p:sldId id="335" r:id="rId46"/>
    <p:sldId id="263" r:id="rId47"/>
    <p:sldId id="299" r:id="rId48"/>
    <p:sldId id="300" r:id="rId49"/>
    <p:sldId id="301" r:id="rId50"/>
    <p:sldId id="336" r:id="rId51"/>
    <p:sldId id="338" r:id="rId52"/>
    <p:sldId id="339" r:id="rId53"/>
    <p:sldId id="340" r:id="rId54"/>
    <p:sldId id="264" r:id="rId55"/>
    <p:sldId id="302" r:id="rId56"/>
    <p:sldId id="303" r:id="rId57"/>
    <p:sldId id="304" r:id="rId58"/>
    <p:sldId id="343" r:id="rId59"/>
    <p:sldId id="344" r:id="rId60"/>
    <p:sldId id="346" r:id="rId61"/>
    <p:sldId id="347" r:id="rId62"/>
    <p:sldId id="357" r:id="rId63"/>
    <p:sldId id="358" r:id="rId64"/>
    <p:sldId id="359" r:id="rId65"/>
    <p:sldId id="350" r:id="rId66"/>
    <p:sldId id="265" r:id="rId67"/>
    <p:sldId id="307" r:id="rId68"/>
    <p:sldId id="308" r:id="rId69"/>
    <p:sldId id="309" r:id="rId70"/>
    <p:sldId id="360" r:id="rId71"/>
    <p:sldId id="266" r:id="rId72"/>
    <p:sldId id="312" r:id="rId73"/>
    <p:sldId id="313" r:id="rId74"/>
    <p:sldId id="315" r:id="rId75"/>
    <p:sldId id="316" r:id="rId76"/>
    <p:sldId id="267" r:id="rId77"/>
    <p:sldId id="361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658-6CD3-4719-8D2E-5980D0CAB6E9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C940-6B3C-4691-9FA0-B3EF83AF7005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AA27-25BB-405A-B761-0224601B76C5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CB4A-A845-421A-B4CD-6C86B6B28C38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1AF9-E894-4B20-AC72-DF075E3943A1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A28F-AC66-47DB-86AE-93AC7F1423D3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1E5-B027-47CF-A2E4-0258EA4738DB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BF6-D20E-43FA-BA09-7C65975EA814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25-40FE-47A4-8749-4641616CA805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7C36-EF00-4DF3-BA3D-3C76A9982DA1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0D4-5152-424E-9AF2-9014886104F9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1564-3643-4381-AA2A-B9C5B55A3A78}" type="datetime1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calendar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调用方法</a:t>
            </a:r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field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获取有关年份、月份、小时、星期等</a:t>
            </a:r>
            <a:r>
              <a:rPr lang="zh-CN" altLang="en-US" sz="2000" dirty="0" smtClean="0"/>
              <a:t>信息，</a:t>
            </a:r>
            <a:r>
              <a:rPr lang="zh-CN" altLang="en-US" sz="2000" dirty="0"/>
              <a:t>参数</a:t>
            </a:r>
            <a:r>
              <a:rPr lang="en-US" altLang="zh-CN" sz="2000" dirty="0"/>
              <a:t>field</a:t>
            </a:r>
            <a:r>
              <a:rPr lang="zh-CN" altLang="en-US" sz="2000" dirty="0"/>
              <a:t>的有效值由</a:t>
            </a:r>
            <a:r>
              <a:rPr lang="en-US" altLang="zh-CN" sz="2000" dirty="0"/>
              <a:t>Calendar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静态常量</a:t>
            </a:r>
            <a:r>
              <a:rPr lang="zh-CN" altLang="en-US" sz="2000" dirty="0" smtClean="0"/>
              <a:t>指定，如：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返回</a:t>
            </a:r>
            <a:r>
              <a:rPr lang="zh-CN" altLang="en-US" sz="2000" dirty="0"/>
              <a:t>一个</a:t>
            </a:r>
            <a:r>
              <a:rPr lang="zh-CN" altLang="en-US" sz="2000" dirty="0" smtClean="0"/>
              <a:t>整数，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表示一月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表示二月，等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49524" y="2771636"/>
            <a:ext cx="388843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2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260624"/>
            <a:ext cx="8424936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calendar.setTime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)-1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(1931,8,18);</a:t>
            </a:r>
          </a:p>
          <a:p>
            <a:pPr lvl="2"/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calendar.getTimeInMillis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(1945,7,15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calendar.getTimeInMillis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days =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timeTwo-timeOne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)/(1000*60*60*24);</a:t>
            </a: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"1945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8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15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日和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1931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9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18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日相隔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days +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天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5974802"/>
            <a:ext cx="3240360" cy="478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702949" y="590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星期三</a:t>
            </a:r>
          </a:p>
        </p:txBody>
      </p:sp>
      <p:sp>
        <p:nvSpPr>
          <p:cNvPr id="9" name="椭圆 8"/>
          <p:cNvSpPr/>
          <p:nvPr/>
        </p:nvSpPr>
        <p:spPr>
          <a:xfrm>
            <a:off x="3779912" y="5085184"/>
            <a:ext cx="923037" cy="36004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79587" y="4232151"/>
            <a:ext cx="720080" cy="36004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496" y="6474822"/>
            <a:ext cx="5113900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注：我常用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类似的时间差</a:t>
            </a:r>
            <a:r>
              <a:rPr lang="zh-CN" altLang="en-US" sz="1600" dirty="0" smtClean="0">
                <a:solidFill>
                  <a:srgbClr val="FF0000"/>
                </a:solidFill>
              </a:rPr>
              <a:t>来计算一段代码的运行时间。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45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640871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Calendar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(1931,8,1);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a[]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String[day_of_week+30];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a[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day_of_week,n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&lt;day_of_week+30;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n++;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(i%7==0&amp;&amp;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"%5s"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5733256"/>
            <a:ext cx="2753302" cy="9419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16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7.3 Math</a:t>
            </a:r>
            <a:r>
              <a:rPr lang="zh-CN" altLang="en-US" sz="2000" dirty="0" smtClean="0">
                <a:solidFill>
                  <a:srgbClr val="FF0000"/>
                </a:solidFill>
              </a:rPr>
              <a:t>类与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BigInteger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75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1.Math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编写程序时，可能需要计算一个数的平方根、绝对值、获取一个随机数等等。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包中的类包含许多用来进行科学计算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静态方法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static methods</a:t>
            </a:r>
            <a:r>
              <a:rPr lang="zh-CN" altLang="en-US" sz="2000" dirty="0" smtClean="0"/>
              <a:t>，又称类方法），</a:t>
            </a:r>
            <a:r>
              <a:rPr lang="zh-CN" altLang="en-US" sz="2000" dirty="0"/>
              <a:t>这些方法可以直接通过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zh-CN" altLang="en-US" sz="2000" dirty="0"/>
              <a:t>调用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另外</a:t>
            </a:r>
            <a:r>
              <a:rPr lang="zh-CN" altLang="en-US" sz="2000" dirty="0"/>
              <a:t>，</a:t>
            </a:r>
            <a:r>
              <a:rPr lang="en-US" altLang="zh-CN" sz="2000" dirty="0"/>
              <a:t>Math</a:t>
            </a:r>
            <a:r>
              <a:rPr lang="zh-CN" altLang="en-US" sz="2000" dirty="0"/>
              <a:t>类还有两个</a:t>
            </a:r>
            <a:r>
              <a:rPr lang="zh-CN" altLang="en-US" sz="2000" b="1" dirty="0">
                <a:solidFill>
                  <a:srgbClr val="FF0000"/>
                </a:solidFill>
              </a:rPr>
              <a:t>静态常量</a:t>
            </a:r>
            <a:r>
              <a:rPr lang="zh-CN" altLang="en-US" sz="2000" dirty="0"/>
              <a:t>，</a:t>
            </a:r>
            <a:r>
              <a:rPr lang="en-US" altLang="zh-CN" sz="2000" dirty="0"/>
              <a:t>E</a:t>
            </a:r>
            <a:r>
              <a:rPr lang="zh-CN" altLang="en-US" sz="2000" dirty="0"/>
              <a:t>和</a:t>
            </a:r>
            <a:r>
              <a:rPr lang="en-US" altLang="zh-CN" sz="2000" dirty="0"/>
              <a:t>PI</a:t>
            </a:r>
            <a:r>
              <a:rPr lang="zh-CN" altLang="en-US" sz="2000" dirty="0"/>
              <a:t>，它们的值分别</a:t>
            </a:r>
            <a:r>
              <a:rPr lang="zh-CN" altLang="en-US" sz="2000" dirty="0" smtClean="0"/>
              <a:t>是：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2.7182828284590452354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3.14159265358979323846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115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Math</a:t>
            </a:r>
            <a:r>
              <a:rPr lang="zh-CN" altLang="en-US" sz="2000" dirty="0"/>
              <a:t>类常用</a:t>
            </a:r>
            <a:r>
              <a:rPr lang="zh-CN" altLang="en-US" sz="2000" dirty="0" smtClean="0"/>
              <a:t>方法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static long </a:t>
            </a:r>
            <a:r>
              <a:rPr lang="en-US" altLang="zh-CN" sz="2000" b="1" dirty="0">
                <a:solidFill>
                  <a:srgbClr val="FF0000"/>
                </a:solidFill>
              </a:rPr>
              <a:t>abs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绝对值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static double </a:t>
            </a:r>
            <a:r>
              <a:rPr lang="en-US" altLang="zh-CN" sz="2000" b="1" dirty="0">
                <a:solidFill>
                  <a:srgbClr val="FF0000"/>
                </a:solidFill>
              </a:rPr>
              <a:t>max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, double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en-US" altLang="zh-CN" sz="2000" dirty="0" smtClean="0"/>
              <a:t>a,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的最大</a:t>
            </a:r>
            <a:r>
              <a:rPr lang="zh-CN" altLang="en-US" sz="2000" dirty="0" smtClean="0"/>
              <a:t>值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static double </a:t>
            </a:r>
            <a:r>
              <a:rPr lang="en-US" altLang="zh-CN" sz="2000" b="1" dirty="0">
                <a:solidFill>
                  <a:srgbClr val="FF0000"/>
                </a:solidFill>
              </a:rPr>
              <a:t>min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, double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最小值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static double </a:t>
            </a:r>
            <a:r>
              <a:rPr lang="en-US" altLang="zh-CN" sz="2000" b="1" dirty="0">
                <a:solidFill>
                  <a:srgbClr val="FF0000"/>
                </a:solidFill>
              </a:rPr>
              <a:t>random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：产生</a:t>
            </a:r>
            <a:r>
              <a:rPr lang="zh-CN" altLang="en-US" sz="2000" dirty="0"/>
              <a:t>一个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之间的</a:t>
            </a:r>
            <a:r>
              <a:rPr lang="zh-CN" altLang="en-US" sz="2000" dirty="0" smtClean="0"/>
              <a:t>随机数，范围是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[0,1)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static double </a:t>
            </a:r>
            <a:r>
              <a:rPr lang="en-US" altLang="zh-CN" sz="2000" b="1" dirty="0">
                <a:solidFill>
                  <a:srgbClr val="FF0000"/>
                </a:solidFill>
              </a:rPr>
              <a:t>pow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, double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b</a:t>
            </a:r>
            <a:r>
              <a:rPr lang="zh-CN" altLang="en-US" sz="2000" dirty="0"/>
              <a:t>次</a:t>
            </a:r>
            <a:r>
              <a:rPr lang="zh-CN" altLang="en-US" sz="2000" dirty="0" smtClean="0"/>
              <a:t>幂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sqrt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平方根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static double </a:t>
            </a:r>
            <a:r>
              <a:rPr lang="en-US" altLang="zh-CN" sz="2000" b="1" dirty="0">
                <a:solidFill>
                  <a:srgbClr val="FF0000"/>
                </a:solidFill>
              </a:rPr>
              <a:t>log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对数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static double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正弦</a:t>
            </a:r>
            <a:r>
              <a:rPr lang="zh-CN" altLang="en-US" sz="2000" dirty="0" smtClean="0"/>
              <a:t>值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asin</a:t>
            </a:r>
            <a:r>
              <a:rPr lang="en-US" altLang="zh-CN" sz="2000" dirty="0"/>
              <a:t>(double 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反正弦</a:t>
            </a:r>
            <a:r>
              <a:rPr lang="zh-CN" altLang="en-US" sz="2000" dirty="0" smtClean="0"/>
              <a:t>值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09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2.BigInteger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 smtClean="0"/>
              <a:t>程序</a:t>
            </a:r>
            <a:r>
              <a:rPr lang="zh-CN" altLang="en-US" sz="2000" dirty="0"/>
              <a:t>有时需要处理大整数，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类提供任意精度的整数运算。可以</a:t>
            </a:r>
            <a:r>
              <a:rPr lang="zh-CN" altLang="en-US" sz="2000" dirty="0" smtClean="0"/>
              <a:t>使用如下构造方法创建一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十进制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val</a:t>
            </a:r>
            <a:r>
              <a:rPr lang="zh-CN" altLang="en-US" sz="2000" dirty="0"/>
              <a:t>中如果含有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非数字字母</a:t>
            </a:r>
            <a:r>
              <a:rPr lang="zh-CN" altLang="en-US" sz="2000" dirty="0"/>
              <a:t>就会发生</a:t>
            </a:r>
            <a:r>
              <a:rPr lang="en-US" altLang="zh-CN" sz="2000" dirty="0" err="1"/>
              <a:t>NumberFormatException</a:t>
            </a:r>
            <a:r>
              <a:rPr lang="zh-CN" altLang="en-US" sz="2000" dirty="0" smtClean="0"/>
              <a:t>异常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70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BigInteger</a:t>
            </a:r>
            <a:r>
              <a:rPr lang="zh-CN" altLang="en-US" sz="2000" dirty="0"/>
              <a:t>类的常用</a:t>
            </a:r>
            <a:r>
              <a:rPr lang="zh-CN" altLang="en-US" sz="2000" dirty="0" smtClean="0"/>
              <a:t>方法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当前大整数对象与参数指定的大整数对象的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subtract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当前大整数对象与参数指定的大整数对象的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差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multiply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当前大整数对象与参数指定的大整数</a:t>
            </a:r>
            <a:r>
              <a:rPr lang="zh-CN" altLang="en-US" sz="2000" dirty="0" smtClean="0"/>
              <a:t>对象的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积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divide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当前大整数对象与参数指定的大整数对象的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商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remainder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当前大整数对象与参数指定的大整数对象的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余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2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compareTo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当前大整数对象与参数指定的大整数的比较结果，返回值是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-1</a:t>
            </a:r>
            <a:r>
              <a:rPr lang="zh-CN" altLang="en-US" sz="2000" dirty="0"/>
              <a:t>或</a:t>
            </a:r>
            <a:r>
              <a:rPr lang="en-US" altLang="zh-CN" sz="2000" dirty="0"/>
              <a:t>0</a:t>
            </a:r>
            <a:r>
              <a:rPr lang="zh-CN" altLang="en-US" sz="2000" dirty="0"/>
              <a:t>，分别表示当前大整数对象大于、小于或等于参数指定的大</a:t>
            </a:r>
            <a:r>
              <a:rPr lang="zh-CN" altLang="en-US" sz="2000" dirty="0" smtClean="0"/>
              <a:t>整数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abs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绝对值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pow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exponent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当前大整数对象的</a:t>
            </a:r>
            <a:r>
              <a:rPr lang="en-US" altLang="zh-CN" sz="2000" dirty="0"/>
              <a:t>exponent</a:t>
            </a:r>
            <a:r>
              <a:rPr lang="zh-CN" altLang="en-US" sz="2000" b="1" dirty="0">
                <a:solidFill>
                  <a:srgbClr val="FF0000"/>
                </a:solidFill>
              </a:rPr>
              <a:t>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</a:t>
            </a:r>
            <a:r>
              <a:rPr lang="zh-CN" altLang="en-US" sz="2000" dirty="0" smtClean="0"/>
              <a:t>对象十进制</a:t>
            </a:r>
            <a:r>
              <a:rPr lang="zh-CN" altLang="en-US" sz="2000" dirty="0"/>
              <a:t>的字符串</a:t>
            </a:r>
            <a:r>
              <a:rPr lang="zh-CN" altLang="en-US" sz="2000" dirty="0" smtClean="0"/>
              <a:t>表示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当前大整数对象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</a:rPr>
              <a:t>进制</a:t>
            </a:r>
            <a:r>
              <a:rPr lang="zh-CN" altLang="en-US" sz="2000" dirty="0"/>
              <a:t>的字符串</a:t>
            </a:r>
            <a:r>
              <a:rPr lang="zh-CN" altLang="en-US" sz="2000" dirty="0" smtClean="0"/>
              <a:t>表示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2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97160" y="1094110"/>
            <a:ext cx="7139136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"987654321987654321987654321"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"123456789123456789123456789"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"add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n1.add(n2));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"subtract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n1.subtract(n2));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"multiply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n1.multiply(n2));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"divide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n1.divide(n2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"77889988"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ONE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TWO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=TWO;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i.compareTo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(m)&lt;0;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i.add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(ONE) 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((n1.remainder(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))==0)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COUNT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(ONE);         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(COUNT);   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6728" y="5635848"/>
            <a:ext cx="5301864" cy="8894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43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7.1 Date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7.4 </a:t>
            </a:r>
            <a:r>
              <a:rPr lang="zh-CN" altLang="en-US" sz="2000" dirty="0" smtClean="0">
                <a:solidFill>
                  <a:srgbClr val="FF0000"/>
                </a:solidFill>
              </a:rPr>
              <a:t>数字格式化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24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有时</a:t>
            </a:r>
            <a:r>
              <a:rPr lang="zh-CN" altLang="en-US" sz="2000" dirty="0"/>
              <a:t>我们可能需要对输出的数字结果进行必要的</a:t>
            </a:r>
            <a:r>
              <a:rPr lang="zh-CN" altLang="en-US" sz="2000" dirty="0" smtClean="0"/>
              <a:t>格式化</a:t>
            </a:r>
            <a:r>
              <a:rPr lang="zh-CN" altLang="en-US" sz="2000" dirty="0"/>
              <a:t>，例如，对于</a:t>
            </a:r>
            <a:r>
              <a:rPr lang="en-US" altLang="zh-CN" sz="2000" dirty="0"/>
              <a:t>3.14356789</a:t>
            </a:r>
            <a:r>
              <a:rPr lang="zh-CN" altLang="en-US" sz="2000" dirty="0"/>
              <a:t>，我们希望保留小数位为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位、整数</a:t>
            </a:r>
            <a:r>
              <a:rPr lang="zh-CN" altLang="en-US" sz="2000" dirty="0"/>
              <a:t>部分至少要显示</a:t>
            </a:r>
            <a:r>
              <a:rPr lang="en-US" altLang="zh-CN" sz="2000" dirty="0"/>
              <a:t>3</a:t>
            </a:r>
            <a:r>
              <a:rPr lang="zh-CN" altLang="en-US" sz="2000" dirty="0"/>
              <a:t>位，即将</a:t>
            </a:r>
            <a:r>
              <a:rPr lang="en-US" altLang="zh-CN" sz="2000" dirty="0"/>
              <a:t>3.14356789</a:t>
            </a:r>
            <a:r>
              <a:rPr lang="zh-CN" altLang="en-US" sz="2000" dirty="0"/>
              <a:t>格式化为</a:t>
            </a:r>
            <a:r>
              <a:rPr lang="en-US" altLang="zh-CN" sz="2000" dirty="0"/>
              <a:t>003.144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java.text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NumberFormat</a:t>
            </a:r>
            <a:r>
              <a:rPr lang="zh-CN" altLang="en-US" sz="2000" dirty="0"/>
              <a:t>类，该类</a:t>
            </a:r>
            <a:r>
              <a:rPr lang="zh-CN" altLang="en-US" sz="2000" dirty="0" smtClean="0"/>
              <a:t>调用如下静态方法来实例化</a:t>
            </a:r>
            <a:r>
              <a:rPr lang="zh-CN" altLang="en-US" sz="2000" dirty="0"/>
              <a:t>一个</a:t>
            </a:r>
            <a:r>
              <a:rPr lang="en-US" altLang="zh-CN" sz="2000" dirty="0" err="1"/>
              <a:t>NumberFormat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static final </a:t>
            </a:r>
            <a:r>
              <a:rPr lang="en-US" altLang="zh-CN" sz="2000" dirty="0" err="1"/>
              <a:t>NumberFormat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10432" y="4077072"/>
            <a:ext cx="568863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91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NumberFormat</a:t>
            </a:r>
            <a:r>
              <a:rPr lang="zh-CN" altLang="en-US" sz="2000" dirty="0" smtClean="0"/>
              <a:t>常用方法：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setMaximumFractionDigits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setMinimumFractionDigits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setMaximumIntegerDigits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setMinimumIntegerDigits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 </a:t>
            </a:r>
          </a:p>
          <a:p>
            <a:endParaRPr lang="en-US" altLang="zh-CN" sz="2000" dirty="0" smtClean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f</a:t>
            </a:r>
            <a:r>
              <a:rPr lang="zh-CN" altLang="en-US" sz="2000" dirty="0"/>
              <a:t>可调用</a:t>
            </a:r>
            <a:r>
              <a:rPr lang="en-US" altLang="zh-CN" sz="2000" dirty="0"/>
              <a:t>public final String </a:t>
            </a:r>
            <a:r>
              <a:rPr lang="en-US" altLang="zh-CN" sz="2000" b="1" dirty="0">
                <a:solidFill>
                  <a:srgbClr val="FF0000"/>
                </a:solidFill>
              </a:rPr>
              <a:t>format</a:t>
            </a:r>
            <a:r>
              <a:rPr lang="en-US" altLang="zh-CN" sz="2000" dirty="0"/>
              <a:t>(double number)</a:t>
            </a:r>
            <a:r>
              <a:rPr lang="zh-CN" altLang="en-US" sz="2000" dirty="0"/>
              <a:t>方法来格式化数字</a:t>
            </a:r>
            <a:r>
              <a:rPr lang="en-US" altLang="zh-CN" sz="2000" dirty="0"/>
              <a:t>number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35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5328592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java.text.NumberFormat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Example_Format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"Before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a);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f.setMaximumFractionDigits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f.setMinimumIntegerDigits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"After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s);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334" y="5035461"/>
            <a:ext cx="2799180" cy="4213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81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28712" y="4509120"/>
            <a:ext cx="62646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Example_Format2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"Before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"After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myFormat.format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(a,5));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79912" y="78189"/>
            <a:ext cx="5256584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format(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(a);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str.indexOf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(index+1);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fractionLeng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fractionLeng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n);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(0,index+n+1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3410" y="6237312"/>
            <a:ext cx="2562286" cy="504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986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7.5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LinkedList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泛型类可以创建</a:t>
            </a:r>
            <a:r>
              <a:rPr lang="zh-CN" altLang="en-US" sz="2000" b="1" dirty="0">
                <a:solidFill>
                  <a:srgbClr val="FF0000"/>
                </a:solidFill>
              </a:rPr>
              <a:t>链表</a:t>
            </a:r>
            <a:r>
              <a:rPr lang="zh-CN" altLang="en-US" sz="2000" dirty="0"/>
              <a:t>结构的数据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链表</a:t>
            </a:r>
            <a:r>
              <a:rPr lang="zh-CN" altLang="en-US" sz="2000" dirty="0"/>
              <a:t>是由若干个节点组成的一种数据结构，每个节点含有一个数据和下一个节点的引用（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单</a:t>
            </a:r>
            <a:r>
              <a:rPr lang="zh-CN" altLang="en-US" sz="2000" dirty="0"/>
              <a:t>链表），或含有一个数据并含有上一个节点的引用和下一个节点的引用（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双</a:t>
            </a:r>
            <a:r>
              <a:rPr lang="zh-CN" altLang="en-US" sz="2000" dirty="0"/>
              <a:t>链表），节点的索引从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链表</a:t>
            </a:r>
            <a:r>
              <a:rPr lang="zh-CN" altLang="en-US" sz="2000" dirty="0"/>
              <a:t>适合</a:t>
            </a:r>
            <a:r>
              <a:rPr lang="zh-CN" altLang="en-US" sz="2000" b="1" dirty="0">
                <a:solidFill>
                  <a:srgbClr val="0000FF"/>
                </a:solidFill>
              </a:rPr>
              <a:t>动态</a:t>
            </a:r>
            <a:r>
              <a:rPr lang="zh-CN" altLang="en-US" sz="2000" b="1" dirty="0">
                <a:solidFill>
                  <a:srgbClr val="FF0000"/>
                </a:solidFill>
              </a:rPr>
              <a:t>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改变存储</a:t>
            </a:r>
            <a:r>
              <a:rPr lang="zh-CN" altLang="en-US" sz="2000" b="1" dirty="0">
                <a:solidFill>
                  <a:srgbClr val="FF0000"/>
                </a:solidFill>
              </a:rPr>
              <a:t>的数据</a:t>
            </a:r>
            <a:r>
              <a:rPr lang="zh-CN" altLang="en-US" sz="2000" dirty="0"/>
              <a:t>，如，增加、删除节点</a:t>
            </a:r>
            <a:r>
              <a:rPr lang="zh-CN" altLang="en-US" sz="2000" dirty="0" smtClean="0"/>
              <a:t>等操作。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85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1.LinkedList&lt;E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 smtClean="0"/>
              <a:t>java.util</a:t>
            </a:r>
            <a:r>
              <a:rPr lang="zh-CN" altLang="en-US" sz="2000" dirty="0" smtClean="0"/>
              <a:t>包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泛型类创建的对象以链表结构存储数据，习惯上称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类创建的对象为</a:t>
            </a:r>
            <a:r>
              <a:rPr lang="zh-CN" altLang="en-US" sz="2000" b="1" dirty="0"/>
              <a:t>链表对象</a:t>
            </a:r>
            <a:r>
              <a:rPr lang="zh-CN" altLang="en-US" sz="2000" dirty="0"/>
              <a:t>。例如，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创建</a:t>
            </a:r>
            <a:r>
              <a:rPr lang="zh-CN" altLang="en-US" sz="2000" dirty="0"/>
              <a:t>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可以使用</a:t>
            </a:r>
            <a:r>
              <a:rPr lang="en-US" altLang="zh-CN" sz="2000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方法向链表依次</a:t>
            </a:r>
            <a:r>
              <a:rPr lang="zh-CN" altLang="en-US" sz="2000" dirty="0">
                <a:solidFill>
                  <a:srgbClr val="FF0000"/>
                </a:solidFill>
              </a:rPr>
              <a:t>增加</a:t>
            </a:r>
            <a:r>
              <a:rPr lang="zh-CN" altLang="en-US" sz="2000" dirty="0"/>
              <a:t>节点，节点中的数据是参数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指定对象的引用。 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这时，双链表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就有了有４个节点，节点是自动连接在一起的，不需要我们去做连接，也就是说，</a:t>
            </a:r>
            <a:r>
              <a:rPr lang="zh-CN" altLang="en-US" sz="2000" b="1" dirty="0">
                <a:solidFill>
                  <a:srgbClr val="FF0000"/>
                </a:solidFill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需要</a:t>
            </a:r>
            <a:r>
              <a:rPr lang="zh-CN" altLang="en-US" sz="2000" b="1" dirty="0">
                <a:solidFill>
                  <a:srgbClr val="FF0000"/>
                </a:solidFill>
              </a:rPr>
              <a:t>我们去操作安排节点中所存放的下一个或上一个节点的引用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10432" y="2771636"/>
            <a:ext cx="506176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&lt;String&gt; </a:t>
            </a:r>
            <a:r>
              <a:rPr lang="en-US" altLang="zh-CN" dirty="0" err="1"/>
              <a:t>mylist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432" y="3884855"/>
            <a:ext cx="2181448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mylist.add</a:t>
            </a:r>
            <a:r>
              <a:rPr lang="en-US" altLang="zh-CN" dirty="0" smtClean="0"/>
              <a:t>("How");</a:t>
            </a:r>
            <a:endParaRPr lang="en-US" altLang="zh-CN" dirty="0"/>
          </a:p>
          <a:p>
            <a:r>
              <a:rPr lang="en-US" altLang="zh-CN" dirty="0" err="1"/>
              <a:t>mylist.add</a:t>
            </a:r>
            <a:r>
              <a:rPr lang="en-US" altLang="zh-CN" dirty="0" smtClean="0"/>
              <a:t>("Are");</a:t>
            </a:r>
            <a:endParaRPr lang="en-US" altLang="zh-CN" dirty="0"/>
          </a:p>
          <a:p>
            <a:r>
              <a:rPr lang="en-US" altLang="zh-CN" dirty="0" err="1"/>
              <a:t>mylist.add</a:t>
            </a:r>
            <a:r>
              <a:rPr lang="en-US" altLang="zh-CN" dirty="0" smtClean="0"/>
              <a:t>("You");</a:t>
            </a:r>
            <a:endParaRPr lang="en-US" altLang="zh-CN" dirty="0"/>
          </a:p>
          <a:p>
            <a:r>
              <a:rPr lang="en-US" altLang="zh-CN" dirty="0" err="1"/>
              <a:t>mylist.add</a:t>
            </a:r>
            <a:r>
              <a:rPr lang="en-US" altLang="zh-CN" dirty="0" smtClean="0"/>
              <a:t>("Java");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1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</a:p>
          <a:p>
            <a:r>
              <a:rPr lang="zh-CN" altLang="en-US" sz="2000" dirty="0" smtClean="0"/>
              <a:t>以下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泛型类的一些常用</a:t>
            </a:r>
            <a:r>
              <a:rPr lang="zh-CN" altLang="en-US" sz="2000" dirty="0" smtClean="0"/>
              <a:t>方法：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</a:t>
            </a:r>
            <a:r>
              <a:rPr lang="en-US" altLang="zh-CN" sz="2000" dirty="0" smtClean="0"/>
              <a:t>element)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链表末尾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index, E </a:t>
            </a:r>
            <a:r>
              <a:rPr lang="en-US" altLang="zh-CN" sz="2000" dirty="0"/>
              <a:t>element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链表的指定位置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指定的对象。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addFirst</a:t>
            </a:r>
            <a:r>
              <a:rPr lang="en-US" altLang="zh-CN" sz="2000" dirty="0"/>
              <a:t>(E element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链表的头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新节点，该节点中的数据是参数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209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</a:t>
            </a:r>
            <a:r>
              <a:rPr lang="en-US" altLang="zh-CN" sz="2000" dirty="0" err="1" smtClean="0"/>
              <a:t>removeFirst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第一个节点，并返回这个节点中的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E </a:t>
            </a:r>
            <a:r>
              <a:rPr lang="en-US" altLang="zh-CN" sz="2000" dirty="0" err="1"/>
              <a:t>removeLast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最后一个节点对象，并返回这个节点中的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链表中指定位置处节点中的对象。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</a:t>
            </a:r>
            <a:r>
              <a:rPr lang="en-US" altLang="zh-CN" sz="2000" dirty="0" err="1"/>
              <a:t>getFirst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链表中第一个节点中的对象。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</a:t>
            </a:r>
            <a:r>
              <a:rPr lang="en-US" altLang="zh-CN" sz="2000" dirty="0" err="1"/>
              <a:t>getLast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链表中最后一个节点中的对象。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022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1.Date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 smtClean="0"/>
              <a:t>Date</a:t>
            </a:r>
            <a:r>
              <a:rPr lang="zh-CN" altLang="en-US" sz="2000" dirty="0"/>
              <a:t>类在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java.util</a:t>
            </a:r>
            <a:r>
              <a:rPr lang="zh-CN" altLang="en-US" sz="2000" dirty="0"/>
              <a:t>包中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/>
              <a:t>Date</a:t>
            </a:r>
            <a:r>
              <a:rPr lang="zh-CN" altLang="en-US" sz="2000" dirty="0"/>
              <a:t>类的无参数构造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创建的对象可以获取</a:t>
            </a:r>
            <a:r>
              <a:rPr lang="zh-CN" altLang="en-US" sz="2000" b="1" dirty="0">
                <a:solidFill>
                  <a:srgbClr val="FF0000"/>
                </a:solidFill>
              </a:rPr>
              <a:t>本地</a:t>
            </a:r>
            <a:r>
              <a:rPr lang="zh-CN" altLang="en-US" sz="2000" dirty="0"/>
              <a:t>当前时间。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/>
              <a:t>Date</a:t>
            </a:r>
            <a:r>
              <a:rPr lang="zh-CN" altLang="en-US" sz="2000" dirty="0"/>
              <a:t>的构造方法</a:t>
            </a:r>
            <a:r>
              <a:rPr lang="en-US" altLang="zh-CN" sz="2000" b="1" dirty="0">
                <a:solidFill>
                  <a:srgbClr val="FF0000"/>
                </a:solidFill>
              </a:rPr>
              <a:t>Date(long time)</a:t>
            </a:r>
            <a:r>
              <a:rPr lang="zh-CN" altLang="en-US" sz="2000" dirty="0"/>
              <a:t>创建的</a:t>
            </a:r>
            <a:r>
              <a:rPr lang="en-US" altLang="zh-CN" sz="2000" dirty="0"/>
              <a:t>Date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相对</a:t>
            </a:r>
            <a:r>
              <a:rPr lang="en-US" altLang="zh-CN" sz="2000" dirty="0"/>
              <a:t>1970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点（</a:t>
            </a:r>
            <a:r>
              <a:rPr lang="en-US" altLang="zh-CN" sz="2000" dirty="0"/>
              <a:t>GMT</a:t>
            </a:r>
            <a:r>
              <a:rPr lang="zh-CN" altLang="en-US" sz="2000" dirty="0"/>
              <a:t>）的</a:t>
            </a:r>
            <a:r>
              <a:rPr lang="zh-CN" altLang="en-US" sz="2000" dirty="0" smtClean="0"/>
              <a:t>时间。例如，参数</a:t>
            </a:r>
            <a:r>
              <a:rPr lang="en-US" altLang="zh-CN" sz="2000" dirty="0" smtClean="0"/>
              <a:t>time</a:t>
            </a:r>
            <a:r>
              <a:rPr lang="zh-CN" altLang="en-US" sz="2000" dirty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60*60*1000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毫秒</a:t>
            </a:r>
            <a:r>
              <a:rPr lang="zh-CN" altLang="en-US" sz="2000" dirty="0" smtClean="0"/>
              <a:t>表示</a:t>
            </a:r>
            <a:r>
              <a:rPr lang="en-US" altLang="zh-CN" sz="2000" b="1" dirty="0">
                <a:solidFill>
                  <a:srgbClr val="0000FF"/>
                </a:solidFill>
              </a:rPr>
              <a:t>Thu Jan 01 01:00:00  GMT 1970</a:t>
            </a:r>
            <a:r>
              <a:rPr lang="zh-CN" altLang="en-US" sz="2000" dirty="0"/>
              <a:t>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</a:t>
            </a:r>
            <a:r>
              <a:rPr lang="zh-CN" altLang="en-US" sz="2000" dirty="0"/>
              <a:t>用</a:t>
            </a:r>
            <a:r>
              <a:rPr lang="en-US" altLang="zh-CN" sz="2000" dirty="0"/>
              <a:t>System</a:t>
            </a:r>
            <a:r>
              <a:rPr lang="zh-CN" altLang="en-US" sz="2000" dirty="0"/>
              <a:t>类的静态</a:t>
            </a:r>
            <a:r>
              <a:rPr lang="zh-CN" altLang="en-US" sz="2000" dirty="0" smtClean="0"/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public long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currentTimeMillis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获取系统当前时间，这个时间是从</a:t>
            </a:r>
            <a:r>
              <a:rPr lang="en-US" altLang="zh-CN" sz="2000" dirty="0" smtClean="0"/>
              <a:t>1970</a:t>
            </a:r>
            <a:r>
              <a:rPr lang="zh-CN" altLang="en-US" sz="2000" dirty="0" smtClean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点（</a:t>
            </a:r>
            <a:r>
              <a:rPr lang="en-US" altLang="zh-CN" sz="2000" dirty="0"/>
              <a:t>GMT</a:t>
            </a:r>
            <a:r>
              <a:rPr lang="zh-CN" altLang="en-US" sz="2000" dirty="0"/>
              <a:t>）到目前时刻所走过的</a:t>
            </a:r>
            <a:r>
              <a:rPr lang="zh-CN" altLang="en-US" sz="2000" b="1" dirty="0">
                <a:solidFill>
                  <a:srgbClr val="FF0000"/>
                </a:solidFill>
              </a:rPr>
              <a:t>毫秒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</a:t>
            </a:r>
            <a:r>
              <a:rPr lang="zh-CN" altLang="en-US" sz="2000" dirty="0" smtClean="0"/>
              <a:t>。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286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indexOf</a:t>
            </a:r>
            <a:r>
              <a:rPr lang="en-US" altLang="zh-CN" sz="2000" dirty="0" smtClean="0"/>
              <a:t>(E element)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2000" dirty="0" smtClean="0"/>
              <a:t>含有数据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的节点在链表中</a:t>
            </a:r>
            <a:r>
              <a:rPr lang="zh-CN" altLang="en-US" sz="2000" dirty="0" smtClean="0">
                <a:solidFill>
                  <a:srgbClr val="FF0000"/>
                </a:solidFill>
              </a:rPr>
              <a:t>首次出现</a:t>
            </a:r>
            <a:r>
              <a:rPr lang="zh-CN" altLang="en-US" sz="2000" dirty="0" smtClean="0"/>
              <a:t>的位置，如果链表中无此节点则返回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lastIndexOf</a:t>
            </a:r>
            <a:r>
              <a:rPr lang="en-US" altLang="zh-CN" sz="2000" dirty="0" smtClean="0"/>
              <a:t>(E element)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2000" dirty="0" smtClean="0"/>
              <a:t>含有数据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的节点在链表中最后出现的位置，如果链表中无此节点则返回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dirty="0" smtClean="0"/>
              <a:t>public 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index, E element)</a:t>
            </a:r>
            <a:r>
              <a:rPr lang="zh-CN" altLang="en-US" sz="2000" dirty="0" smtClean="0"/>
              <a:t>：将当前链表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位置节点中的对象替换为参数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指定的对象，并返回被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替换</a:t>
            </a:r>
            <a:r>
              <a:rPr lang="zh-CN" altLang="en-US" sz="2000" dirty="0" smtClean="0"/>
              <a:t>的对象。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24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链表的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，即节点的个数。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element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：判断</a:t>
            </a:r>
            <a:r>
              <a:rPr lang="zh-CN" altLang="en-US" sz="2000" dirty="0"/>
              <a:t>链表节点中是否有</a:t>
            </a:r>
            <a:r>
              <a:rPr lang="zh-CN" altLang="en-US" sz="2000" dirty="0" smtClean="0"/>
              <a:t>节点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包含</a:t>
            </a:r>
            <a:r>
              <a:rPr lang="zh-CN" altLang="en-US" sz="2000" dirty="0" smtClean="0"/>
              <a:t>对象</a:t>
            </a:r>
            <a:r>
              <a:rPr lang="en-US" altLang="zh-CN" sz="2000" dirty="0"/>
              <a:t>element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：得到当前链表的一个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链表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克隆链表中节点数据的改变不会影响到当前链表中节点的数据，反之亦然。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665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7】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mylist.size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temp 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mylist.get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"%s:%d\</a:t>
            </a:r>
            <a:r>
              <a:rPr lang="en-US" altLang="zh-CN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63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8】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Iterator&lt;Student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mylist.iterator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"%s:%d\n"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52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4.LinkedList&lt;E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泛型类实现的接口</a:t>
            </a:r>
          </a:p>
          <a:p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，而</a:t>
            </a:r>
            <a:r>
              <a:rPr lang="en-US" altLang="zh-CN" sz="2000" dirty="0"/>
              <a:t>List&lt;E&gt;</a:t>
            </a:r>
            <a:r>
              <a:rPr lang="zh-CN" altLang="en-US" sz="2000" dirty="0" smtClean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类中的绝大部分方法都是接口方法的实现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编</a:t>
            </a:r>
            <a:r>
              <a:rPr lang="zh-CN" altLang="en-US" sz="2000" dirty="0"/>
              <a:t>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接口变量，那么接口就可以调用类实现的接口方法。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587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5.JDK1.5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 smtClean="0"/>
              <a:t>JDK1.5</a:t>
            </a:r>
            <a:r>
              <a:rPr lang="zh-CN" altLang="en-US" sz="2000" dirty="0"/>
              <a:t>之前没有泛型的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类，可以用普通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LinkedList</a:t>
            </a:r>
            <a:r>
              <a:rPr lang="zh-CN" altLang="en-US" sz="2000" dirty="0"/>
              <a:t>创建一个链表对象，例如：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zh-CN" altLang="en-US" sz="2000" dirty="0" smtClean="0"/>
              <a:t>创建</a:t>
            </a:r>
            <a:r>
              <a:rPr lang="zh-CN" altLang="en-US" sz="2000" dirty="0"/>
              <a:t>了一个空双链表。然后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链表可以使用</a:t>
            </a:r>
            <a:r>
              <a:rPr lang="en-US" altLang="zh-CN" sz="2000" dirty="0"/>
              <a:t>add(Object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方法向这个链表依次添加节点。由于任何类都是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类的子类，因此可以把</a:t>
            </a:r>
            <a:r>
              <a:rPr lang="zh-CN" altLang="en-US" sz="2000" b="1" dirty="0">
                <a:solidFill>
                  <a:srgbClr val="FF0000"/>
                </a:solidFill>
              </a:rPr>
              <a:t>任何一个对象</a:t>
            </a:r>
            <a:r>
              <a:rPr lang="zh-CN" altLang="en-US" sz="2000" dirty="0"/>
              <a:t>作为链表节点中的对象。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843644"/>
            <a:ext cx="345638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en-US" altLang="zh-CN" dirty="0" err="1" smtClean="0"/>
              <a:t>mylist</a:t>
            </a:r>
            <a:r>
              <a:rPr lang="en-US" altLang="zh-CN" dirty="0" smtClean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15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需要</a:t>
            </a:r>
            <a:r>
              <a:rPr lang="zh-CN" altLang="en-US" sz="2000" dirty="0"/>
              <a:t>注意的是当使用</a:t>
            </a:r>
            <a:r>
              <a:rPr lang="en-US" altLang="zh-CN" sz="2000" dirty="0"/>
              <a:t>get()</a:t>
            </a:r>
            <a:r>
              <a:rPr lang="zh-CN" altLang="en-US" sz="2000" dirty="0"/>
              <a:t>获取一个节点中的对象，要用</a:t>
            </a:r>
            <a:r>
              <a:rPr lang="zh-CN" altLang="en-US" sz="2000" b="1" dirty="0">
                <a:solidFill>
                  <a:srgbClr val="FF0000"/>
                </a:solidFill>
              </a:rPr>
              <a:t>类型转换运算符</a:t>
            </a:r>
            <a:r>
              <a:rPr lang="zh-CN" altLang="en-US" sz="2000" dirty="0"/>
              <a:t>转换回原来的类型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</a:t>
            </a:r>
            <a:r>
              <a:rPr lang="zh-CN" altLang="en-US" sz="2000" dirty="0" smtClean="0"/>
              <a:t>框架（</a:t>
            </a:r>
            <a:r>
              <a:rPr lang="en-US" altLang="zh-CN" sz="2000" i="1" dirty="0" smtClean="0"/>
              <a:t>Java Collections Framework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如链表、散列表等数据结构，最重要的一个优点就是：在使用这些泛型类建立的数据结构时，</a:t>
            </a:r>
            <a:r>
              <a:rPr lang="zh-CN" altLang="en-US" sz="2000" b="1" dirty="0">
                <a:solidFill>
                  <a:srgbClr val="0000FF"/>
                </a:solidFill>
              </a:rPr>
              <a:t>不必进行强制类型转换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不要求进行运行时类型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检查（在编译阶段已经完成检查）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J</a:t>
            </a:r>
            <a:r>
              <a:rPr lang="en-US" altLang="zh-CN" sz="2000" dirty="0" smtClean="0"/>
              <a:t>DK1.5</a:t>
            </a:r>
            <a:r>
              <a:rPr lang="zh-CN" altLang="en-US" sz="2000" dirty="0"/>
              <a:t>是支持泛型的编译器，它将运行时类型检查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</a:t>
            </a:r>
            <a:r>
              <a:rPr lang="zh-CN" altLang="en-US" sz="2000" dirty="0"/>
              <a:t>执行，使代码更安全。如果你使用</a:t>
            </a:r>
            <a:r>
              <a:rPr lang="zh-CN" altLang="en-US" sz="2000" b="1" dirty="0">
                <a:solidFill>
                  <a:srgbClr val="FF0000"/>
                </a:solidFill>
              </a:rPr>
              <a:t>旧版本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</a:t>
            </a:r>
            <a:r>
              <a:rPr lang="en-US" altLang="zh-CN" sz="2000" dirty="0"/>
              <a:t>1.5</a:t>
            </a:r>
            <a:r>
              <a:rPr lang="zh-CN" altLang="en-US" sz="2000" dirty="0"/>
              <a:t>编译器会给出警告信息，但程序仍能正确运行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50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9】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568443" y="2462213"/>
            <a:ext cx="778720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(String)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否则报错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mylist.get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否则报错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373216"/>
            <a:ext cx="283806" cy="62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97908" y="1772816"/>
            <a:ext cx="2057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旧版本的</a:t>
            </a:r>
            <a:r>
              <a:rPr lang="en-US" b="1" dirty="0" err="1">
                <a:solidFill>
                  <a:srgbClr val="FF0000"/>
                </a:solidFill>
              </a:rPr>
              <a:t>LinkedList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884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7.6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HashSet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94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泛型类在数据组织上类似数学上的</a:t>
            </a:r>
            <a:r>
              <a:rPr lang="zh-CN" altLang="en-US" sz="2000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，可以</a:t>
            </a:r>
            <a:r>
              <a:rPr lang="zh-CN" altLang="en-US" sz="2000" dirty="0" smtClean="0"/>
              <a:t>进行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交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并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差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等</a:t>
            </a:r>
            <a:r>
              <a:rPr lang="zh-CN" altLang="en-US" sz="2000" dirty="0"/>
              <a:t>运算。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1.HashSet&lt;E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，例如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对象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一个可以存储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类型数据的集合</a:t>
            </a:r>
            <a:r>
              <a:rPr lang="zh-CN" altLang="en-US" sz="2000" dirty="0" smtClean="0"/>
              <a:t>，可</a:t>
            </a:r>
            <a:r>
              <a:rPr lang="zh-CN" altLang="en-US" sz="2000" dirty="0"/>
              <a:t>以调用</a:t>
            </a:r>
            <a:r>
              <a:rPr lang="en-US" altLang="zh-CN" sz="2000" dirty="0"/>
              <a:t>add(String s)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类型的数据</a:t>
            </a:r>
            <a:r>
              <a:rPr lang="zh-CN" altLang="en-US" sz="2000" dirty="0" smtClean="0"/>
              <a:t>添加到</a:t>
            </a:r>
            <a:r>
              <a:rPr lang="zh-CN" altLang="en-US" sz="2000" dirty="0"/>
              <a:t>集合中，添加到集合中的数据称做集合的</a:t>
            </a:r>
            <a:r>
              <a:rPr lang="zh-CN" altLang="en-US" sz="2000" b="1" dirty="0">
                <a:solidFill>
                  <a:srgbClr val="FF0000"/>
                </a:solidFill>
              </a:rPr>
              <a:t>元素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573016"/>
            <a:ext cx="410445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HashSet</a:t>
            </a:r>
            <a:r>
              <a:rPr lang="en-US" altLang="zh-CN" dirty="0"/>
              <a:t>&lt;String&gt;  set = </a:t>
            </a:r>
            <a:r>
              <a:rPr lang="en-US" altLang="zh-CN" dirty="0" err="1"/>
              <a:t>HashSet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90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格式化</a:t>
            </a:r>
            <a:r>
              <a:rPr lang="zh-CN" altLang="en-US" sz="2000" dirty="0"/>
              <a:t>时间</a:t>
            </a:r>
          </a:p>
          <a:p>
            <a:pPr lvl="1"/>
            <a:r>
              <a:rPr lang="en-US" altLang="zh-CN" sz="2000" dirty="0" smtClean="0"/>
              <a:t>Date</a:t>
            </a:r>
            <a:r>
              <a:rPr lang="zh-CN" altLang="en-US" sz="2000" dirty="0"/>
              <a:t>对象表示时间的默认</a:t>
            </a:r>
            <a:r>
              <a:rPr lang="zh-CN" altLang="en-US" sz="2000" dirty="0" smtClean="0"/>
              <a:t>顺序：星期 月 日 小时 分 秒 年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Sat </a:t>
            </a:r>
            <a:r>
              <a:rPr lang="en-US" altLang="zh-CN" sz="2000" dirty="0"/>
              <a:t>Apr 28 21:59:38 CST </a:t>
            </a:r>
            <a:r>
              <a:rPr lang="en-US" altLang="zh-CN" sz="2000" dirty="0" smtClean="0"/>
              <a:t>2001</a:t>
            </a:r>
            <a:endParaRPr lang="zh-CN" altLang="en-US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我们</a:t>
            </a:r>
            <a:r>
              <a:rPr lang="zh-CN" altLang="en-US" sz="2000" dirty="0"/>
              <a:t>可能希望</a:t>
            </a:r>
            <a:r>
              <a:rPr lang="zh-CN" altLang="en-US" sz="2000" dirty="0" smtClean="0"/>
              <a:t>按照某种</a:t>
            </a:r>
            <a:r>
              <a:rPr lang="zh-CN" altLang="en-US" sz="2000" dirty="0"/>
              <a:t>习惯来输出</a:t>
            </a:r>
            <a:r>
              <a:rPr lang="zh-CN" altLang="en-US" sz="2000" dirty="0" smtClean="0"/>
              <a:t>时间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年 </a:t>
            </a:r>
            <a:r>
              <a:rPr lang="zh-CN" altLang="en-US" sz="2000" dirty="0"/>
              <a:t>月 星期 </a:t>
            </a:r>
            <a:r>
              <a:rPr lang="zh-CN" altLang="en-US" sz="2000" dirty="0" smtClean="0"/>
              <a:t>日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年 </a:t>
            </a:r>
            <a:r>
              <a:rPr lang="zh-CN" altLang="en-US" sz="2000" dirty="0"/>
              <a:t>月 星期 日 小时 分 </a:t>
            </a:r>
            <a:r>
              <a:rPr lang="zh-CN" altLang="en-US" sz="2000" dirty="0" smtClean="0"/>
              <a:t>秒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DateFormat</a:t>
            </a:r>
            <a:r>
              <a:rPr lang="zh-CN" altLang="en-US" sz="2000" dirty="0"/>
              <a:t>的子类</a:t>
            </a:r>
            <a:r>
              <a:rPr lang="en-US" altLang="zh-CN" sz="2000" b="1" dirty="0" err="1">
                <a:solidFill>
                  <a:srgbClr val="FF0000"/>
                </a:solidFill>
              </a:rPr>
              <a:t>SimpleDateFormat</a:t>
            </a:r>
            <a:r>
              <a:rPr lang="zh-CN" altLang="en-US" sz="2000" dirty="0"/>
              <a:t>来实现日期的</a:t>
            </a:r>
            <a:r>
              <a:rPr lang="zh-CN" altLang="en-US" sz="2000" dirty="0" smtClean="0"/>
              <a:t>格式化</a:t>
            </a:r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59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集合</a:t>
            </a:r>
            <a:r>
              <a:rPr lang="zh-CN" altLang="en-US" sz="2000" dirty="0">
                <a:solidFill>
                  <a:srgbClr val="FF0000"/>
                </a:solidFill>
              </a:rPr>
              <a:t>不允许有相同的元素</a:t>
            </a:r>
            <a:r>
              <a:rPr lang="zh-CN" altLang="en-US" sz="2000" dirty="0"/>
              <a:t>，也就是说，如果</a:t>
            </a:r>
            <a:r>
              <a:rPr lang="en-US" altLang="zh-CN" sz="2000" dirty="0"/>
              <a:t>b</a:t>
            </a:r>
            <a:r>
              <a:rPr lang="zh-CN" altLang="en-US" sz="2000" dirty="0"/>
              <a:t>已经是</a:t>
            </a:r>
            <a:r>
              <a:rPr lang="zh-CN" altLang="en-US" sz="2000" dirty="0" smtClean="0"/>
              <a:t>集合</a:t>
            </a:r>
            <a:r>
              <a:rPr lang="zh-CN" altLang="en-US" sz="2000" dirty="0"/>
              <a:t>中的元素，那么再执行</a:t>
            </a:r>
            <a:r>
              <a:rPr lang="en-US" altLang="zh-CN" sz="2000" dirty="0" err="1"/>
              <a:t>set.add</a:t>
            </a:r>
            <a:r>
              <a:rPr lang="en-US" altLang="zh-CN" sz="2000" dirty="0"/>
              <a:t>(b)</a:t>
            </a:r>
            <a:r>
              <a:rPr lang="zh-CN" altLang="en-US" sz="2000" dirty="0"/>
              <a:t>操作是无效的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对象的初始</a:t>
            </a:r>
            <a:r>
              <a:rPr lang="zh-CN" altLang="en-US" sz="2000" dirty="0" smtClean="0"/>
              <a:t>容量（</a:t>
            </a:r>
            <a:r>
              <a:rPr lang="en-US" altLang="zh-CN" sz="2000" dirty="0" smtClean="0"/>
              <a:t>capacity</a:t>
            </a:r>
            <a:r>
              <a:rPr lang="zh-CN" altLang="en-US" sz="2000" dirty="0" smtClean="0"/>
              <a:t>）是</a:t>
            </a:r>
            <a:r>
              <a:rPr lang="en-US" altLang="zh-CN" sz="2000" dirty="0"/>
              <a:t>16</a:t>
            </a:r>
            <a:r>
              <a:rPr lang="zh-CN" altLang="en-US" sz="2000" dirty="0"/>
              <a:t>个字节，装载因</a:t>
            </a:r>
            <a:r>
              <a:rPr lang="zh-CN" altLang="en-US" sz="2000" dirty="0" smtClean="0"/>
              <a:t>子（</a:t>
            </a:r>
            <a:r>
              <a:rPr lang="en-US" altLang="zh-CN" sz="2000" dirty="0" smtClean="0"/>
              <a:t>load factor</a:t>
            </a:r>
            <a:r>
              <a:rPr lang="zh-CN" altLang="en-US" sz="2000" dirty="0" smtClean="0"/>
              <a:t>）是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，也 就是说，如果集合添加的元素超过总容量的</a:t>
            </a:r>
            <a:r>
              <a:rPr lang="en-US" altLang="zh-CN" sz="2000" dirty="0"/>
              <a:t>75%</a:t>
            </a:r>
            <a:r>
              <a:rPr lang="zh-CN" altLang="en-US" sz="2000" dirty="0"/>
              <a:t>时，集合的容量将增加一倍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609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集合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参数指定的元素。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clear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清</a:t>
            </a:r>
            <a:r>
              <a:rPr lang="zh-CN" altLang="en-US" sz="2000" b="1" dirty="0">
                <a:solidFill>
                  <a:srgbClr val="FF0000"/>
                </a:solidFill>
              </a:rPr>
              <a:t>空</a:t>
            </a:r>
            <a:r>
              <a:rPr lang="zh-CN" altLang="en-US" sz="2000" dirty="0"/>
              <a:t>集合，使集合不含有任何元素。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：判断集合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是否包含</a:t>
            </a:r>
            <a:r>
              <a:rPr lang="zh-CN" altLang="en-US" sz="2000" dirty="0" smtClean="0"/>
              <a:t>参</a:t>
            </a:r>
            <a:r>
              <a:rPr lang="zh-CN" altLang="en-US" sz="2000" dirty="0"/>
              <a:t>数指定的数</a:t>
            </a:r>
            <a:r>
              <a:rPr lang="zh-CN" altLang="en-US" sz="2000" dirty="0" smtClean="0"/>
              <a:t>据。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是否为空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参数指定的元素。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回集合中元素的</a:t>
            </a:r>
            <a:r>
              <a:rPr lang="zh-CN" altLang="en-US" sz="2000" b="1" dirty="0">
                <a:solidFill>
                  <a:srgbClr val="FF0000"/>
                </a:solidFill>
              </a:rPr>
              <a:t>个数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集合元素存放到</a:t>
            </a:r>
            <a:r>
              <a:rPr lang="zh-CN" altLang="en-US" sz="2000" b="1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中，并返回这个数组。</a:t>
            </a:r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HanshSet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set)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断当前集合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是否包含</a:t>
            </a:r>
            <a:r>
              <a:rPr lang="zh-CN" altLang="en-US" sz="2000" dirty="0"/>
              <a:t>参数指定的集合。</a:t>
            </a:r>
          </a:p>
          <a:p>
            <a:pPr lvl="1"/>
            <a:r>
              <a:rPr lang="en-US" altLang="zh-CN" sz="2000" dirty="0"/>
              <a:t>public Object clone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：得</a:t>
            </a:r>
            <a:r>
              <a:rPr lang="zh-CN" altLang="en-US" sz="2000" dirty="0"/>
              <a:t>到当前集合的一个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对象，该对象中元素的改变不会影响到当前集合中元素，反之亦然。 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22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集合</a:t>
            </a:r>
            <a:r>
              <a:rPr lang="zh-CN" altLang="en-US" sz="2000" dirty="0"/>
              <a:t>的交、并与差</a:t>
            </a:r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addAll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方法可以和参数指定的集合求并运算，使得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retainAll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set)</a:t>
            </a:r>
            <a:r>
              <a:rPr lang="zh-CN" altLang="en-US" sz="2000" dirty="0"/>
              <a:t>方法可以和参数指定的集合求交运算，使得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removeAll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set)</a:t>
            </a:r>
            <a:r>
              <a:rPr lang="zh-CN" altLang="en-US" sz="2000" dirty="0"/>
              <a:t>方法可以和参数指定的集合求差运算，使得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参数</a:t>
            </a:r>
            <a:r>
              <a:rPr lang="zh-CN" altLang="en-US" sz="2000" dirty="0"/>
              <a:t>指定的集合必须和当前集合是</a:t>
            </a:r>
            <a:r>
              <a:rPr lang="zh-CN" altLang="en-US" sz="2000" b="1" dirty="0">
                <a:solidFill>
                  <a:srgbClr val="0000FF"/>
                </a:solidFill>
              </a:rPr>
              <a:t>同种类型的集合</a:t>
            </a:r>
            <a:r>
              <a:rPr lang="zh-CN" altLang="en-US" sz="2000" dirty="0"/>
              <a:t>，否则上述方法返回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2463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4.HashSet&lt;E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泛型类实现的接口</a:t>
            </a:r>
          </a:p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，而 </a:t>
            </a:r>
            <a:r>
              <a:rPr lang="en-US" altLang="zh-CN" sz="2000" dirty="0"/>
              <a:t>Set&lt;E&gt;</a:t>
            </a:r>
            <a:r>
              <a:rPr lang="zh-CN" altLang="en-US" sz="2000" dirty="0" smtClean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接口的子接口。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类中的绝大部分方法都是接口方法的实现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编</a:t>
            </a:r>
            <a:r>
              <a:rPr lang="zh-CN" altLang="en-US" sz="2000" dirty="0"/>
              <a:t>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接口变量，那么接口就可以调用类实现的接口方法。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361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10】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2462213"/>
            <a:ext cx="8579296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subset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subset.add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     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"set contains subset:"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set.containsAll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(subset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));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Object s[]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set.toArray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;i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,((Student)s[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((Student)s[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99" y="6021288"/>
            <a:ext cx="2406589" cy="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043608" y="5085184"/>
            <a:ext cx="2952328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6192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11】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1988840"/>
            <a:ext cx="7128792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subset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(stu1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(stu2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subset.add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(stu1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&lt;Student&gt;)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set.clone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tempSet.removeAll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(subset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Iterator&lt;Student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 Student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n"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44" y="6500989"/>
            <a:ext cx="677551" cy="30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187624" y="5013176"/>
            <a:ext cx="4464496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408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7.7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2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也是一个很实用的类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对象采用</a:t>
            </a:r>
            <a:r>
              <a:rPr lang="zh-CN" altLang="en-US" sz="2000" b="1" dirty="0">
                <a:solidFill>
                  <a:srgbClr val="FF0000"/>
                </a:solidFill>
              </a:rPr>
              <a:t>散列表</a:t>
            </a:r>
            <a:r>
              <a:rPr lang="zh-CN" altLang="en-US" sz="2000" dirty="0"/>
              <a:t>这种数据结构存储数据，习惯上称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对象为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散</a:t>
            </a:r>
            <a:r>
              <a:rPr lang="zh-CN" altLang="en-US" sz="2000" dirty="0"/>
              <a:t>列映射用于存储键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值数据对，允许把任何数量的键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值数据对存储在一起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键（</a:t>
            </a:r>
            <a:r>
              <a:rPr lang="en-US" altLang="zh-CN" sz="2000" b="1" dirty="0">
                <a:solidFill>
                  <a:srgbClr val="FF0000"/>
                </a:solidFill>
              </a:rPr>
              <a:t>K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）不</a:t>
            </a:r>
            <a:r>
              <a:rPr lang="zh-CN" altLang="en-US" sz="2000" b="1" dirty="0">
                <a:solidFill>
                  <a:srgbClr val="FF0000"/>
                </a:solidFill>
              </a:rPr>
              <a:t>可以发生逻辑冲突</a:t>
            </a:r>
            <a:r>
              <a:rPr lang="zh-CN" altLang="en-US" sz="2000" dirty="0"/>
              <a:t>，即不</a:t>
            </a:r>
            <a:r>
              <a:rPr lang="zh-CN" altLang="en-US" sz="2000" dirty="0" smtClean="0"/>
              <a:t>要对两</a:t>
            </a:r>
            <a:r>
              <a:rPr lang="zh-CN" altLang="en-US" sz="2000" dirty="0"/>
              <a:t>个数据项使用相同的键，如果出现两个数据</a:t>
            </a:r>
            <a:r>
              <a:rPr lang="zh-CN" altLang="en-US" sz="2000" dirty="0" smtClean="0"/>
              <a:t>项使用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</a:t>
            </a:r>
            <a:r>
              <a:rPr lang="zh-CN" altLang="en-US" sz="2000" b="1" dirty="0">
                <a:solidFill>
                  <a:srgbClr val="FF0000"/>
                </a:solidFill>
              </a:rPr>
              <a:t>同的键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那么，先前散列映射中的键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值对将被替换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746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散列映射在它需要更多的存储空间时会</a:t>
            </a:r>
            <a:r>
              <a:rPr lang="zh-CN" altLang="en-US" sz="2000" b="1" dirty="0">
                <a:solidFill>
                  <a:srgbClr val="FF0000"/>
                </a:solidFill>
              </a:rPr>
              <a:t>自动增大容量</a:t>
            </a:r>
            <a:r>
              <a:rPr lang="zh-CN" altLang="en-US" sz="2000" dirty="0"/>
              <a:t>。 </a:t>
            </a:r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例如</a:t>
            </a:r>
            <a:r>
              <a:rPr lang="zh-CN" altLang="en-US" sz="2000" dirty="0"/>
              <a:t>，如果散列映射的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装载因子</a:t>
            </a:r>
            <a:r>
              <a:rPr lang="zh-CN" altLang="en-US" sz="2000" dirty="0"/>
              <a:t>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，那么当散列映射的容量被使用了</a:t>
            </a:r>
            <a:r>
              <a:rPr lang="en-US" altLang="zh-CN" sz="2000" dirty="0"/>
              <a:t>75%</a:t>
            </a:r>
            <a:r>
              <a:rPr lang="zh-CN" altLang="en-US" sz="2000" dirty="0"/>
              <a:t>时，它就把容量增加到原始容量的２倍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对</a:t>
            </a:r>
            <a:r>
              <a:rPr lang="zh-CN" altLang="en-US" sz="2000" dirty="0"/>
              <a:t>于</a:t>
            </a:r>
            <a:r>
              <a:rPr lang="zh-CN" altLang="en-US" sz="2000" b="1" dirty="0">
                <a:solidFill>
                  <a:srgbClr val="7030A0"/>
                </a:solidFill>
              </a:rPr>
              <a:t>数组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7030A0"/>
                </a:solidFill>
              </a:rPr>
              <a:t>链表</a:t>
            </a:r>
            <a:r>
              <a:rPr lang="zh-CN" altLang="en-US" sz="2000" dirty="0"/>
              <a:t>这两种数据结构，如果要查找它们存储的某个特定的元素却不知道它的位置，就需要从头开始访问元素直到找到匹配的为止；如果数据结构中包含很多的元素，就会浪费时间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这</a:t>
            </a:r>
            <a:r>
              <a:rPr lang="zh-CN" altLang="en-US" sz="2000" dirty="0"/>
              <a:t>时最好使用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</a:t>
            </a:r>
            <a:r>
              <a:rPr lang="zh-CN" altLang="en-US" sz="2000" dirty="0"/>
              <a:t>来存储要查找的数据，使用散列映射可以</a:t>
            </a:r>
            <a:r>
              <a:rPr lang="zh-CN" altLang="en-US" sz="2000" b="1" dirty="0">
                <a:solidFill>
                  <a:srgbClr val="0000FF"/>
                </a:solidFill>
              </a:rPr>
              <a:t>减少检索的开销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336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1.HashMap&lt;K,V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泛型类创建的对象称作散列映射，例如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2000" dirty="0" smtClean="0"/>
              <a:t>那么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就可以</a:t>
            </a:r>
            <a:r>
              <a:rPr lang="zh-CN" altLang="en-US" sz="2000" dirty="0" smtClean="0"/>
              <a:t>存储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键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数据，其中的键必须是一个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对象，键对应的值必须是</a:t>
            </a:r>
            <a:r>
              <a:rPr lang="en-US" altLang="zh-CN" sz="2000" dirty="0"/>
              <a:t>Student</a:t>
            </a:r>
            <a:r>
              <a:rPr lang="zh-CN" altLang="en-US" sz="2000" dirty="0"/>
              <a:t>对象。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public V put(K key</a:t>
            </a:r>
            <a:r>
              <a:rPr lang="en-US" altLang="zh-CN" sz="2000" dirty="0" smtClean="0"/>
              <a:t>, V </a:t>
            </a:r>
            <a:r>
              <a:rPr lang="en-US" altLang="zh-CN" sz="2000" dirty="0"/>
              <a:t>value)</a:t>
            </a:r>
            <a:r>
              <a:rPr lang="zh-CN" altLang="en-US" sz="2000" dirty="0"/>
              <a:t>将键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值对数据存放到散列映射中，该方法同时返回键所对应的值。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564904"/>
            <a:ext cx="672621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HashMap</a:t>
            </a:r>
            <a:r>
              <a:rPr lang="en-US" altLang="zh-CN" dirty="0"/>
              <a:t>&lt;String, Student&gt; 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= </a:t>
            </a:r>
            <a:r>
              <a:rPr lang="en-US" altLang="zh-CN" dirty="0" err="1"/>
              <a:t>HashMap</a:t>
            </a:r>
            <a:r>
              <a:rPr lang="en-US" altLang="zh-CN" dirty="0"/>
              <a:t>&lt;String, Student&gt;();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SimpleDateFormat</a:t>
            </a:r>
            <a:r>
              <a:rPr lang="zh-CN" altLang="en-US" sz="2000" dirty="0" smtClean="0"/>
              <a:t>构造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public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SimpleDateFormat</a:t>
            </a:r>
            <a:r>
              <a:rPr lang="en-US" altLang="zh-CN" sz="2000" dirty="0" smtClean="0"/>
              <a:t>(String pattern)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zh-CN" altLang="en-US" sz="2000" dirty="0"/>
              <a:t>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指定的格式创建一个</a:t>
            </a:r>
            <a:r>
              <a:rPr lang="zh-CN" altLang="en-US" sz="2000" dirty="0" smtClean="0"/>
              <a:t>对象</a:t>
            </a:r>
            <a:r>
              <a:rPr lang="en-US" altLang="zh-CN" sz="2000" dirty="0" err="1" smtClean="0"/>
              <a:t>sdf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smtClean="0"/>
              <a:t>public String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format</a:t>
            </a:r>
            <a:r>
              <a:rPr lang="en-US" altLang="zh-CN" sz="2000" dirty="0" smtClean="0"/>
              <a:t>(Date date)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格式化时间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306240" y="2462977"/>
            <a:ext cx="676875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pattern = 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(pattern);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6240" y="3900889"/>
            <a:ext cx="593005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currenTime2 =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sdf.format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61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clear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清</a:t>
            </a:r>
            <a:r>
              <a:rPr lang="zh-CN" altLang="en-US" sz="2000" b="1" dirty="0">
                <a:solidFill>
                  <a:srgbClr val="FF0000"/>
                </a:solidFill>
              </a:rPr>
              <a:t>空</a:t>
            </a:r>
            <a:r>
              <a:rPr lang="zh-CN" altLang="en-US" sz="2000" dirty="0"/>
              <a:t>散列映射。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Object clone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回当前散列映射的一个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containsKey</a:t>
            </a:r>
            <a:r>
              <a:rPr lang="en-US" altLang="zh-CN" sz="2000" dirty="0"/>
              <a:t>(Object key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zh-CN" altLang="en-US" sz="2000" dirty="0" smtClean="0"/>
              <a:t>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使用了</a:t>
            </a:r>
            <a:r>
              <a:rPr lang="zh-CN" altLang="en-US" sz="2000" dirty="0"/>
              <a:t>参数指定的键，方法返回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containsValue</a:t>
            </a:r>
            <a:r>
              <a:rPr lang="en-US" altLang="zh-CN" sz="2000" dirty="0"/>
              <a:t>(Object value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值对的值是参数指定的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public V get(Object key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回散列映射中使用</a:t>
            </a:r>
            <a:r>
              <a:rPr lang="en-US" altLang="zh-CN" sz="2000" dirty="0"/>
              <a:t>key</a:t>
            </a:r>
            <a:r>
              <a:rPr lang="zh-CN" altLang="en-US" sz="2000" dirty="0"/>
              <a:t>做键的键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值对中的值。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果散列映射不含任何键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V remove(Object key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</a:t>
            </a:r>
            <a:r>
              <a:rPr lang="zh-CN" altLang="en-US" sz="2000" b="1" dirty="0">
                <a:solidFill>
                  <a:srgbClr val="FF0000"/>
                </a:solidFill>
              </a:rPr>
              <a:t>除</a:t>
            </a:r>
            <a:r>
              <a:rPr lang="zh-CN" altLang="en-US" sz="2000" dirty="0"/>
              <a:t>散列映射中键为参数指定的键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值对，并返回键对应的值。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即键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值对的数目。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343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遍历</a:t>
            </a:r>
            <a:r>
              <a:rPr lang="zh-CN" altLang="en-US" sz="2000" dirty="0"/>
              <a:t>散列映射</a:t>
            </a:r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想获得散列映射中所有键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，首先使用</a:t>
            </a:r>
          </a:p>
          <a:p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该方法</a:t>
            </a:r>
            <a:r>
              <a:rPr lang="zh-CN" altLang="en-US" sz="2000" dirty="0"/>
              <a:t>返回一个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</a:rPr>
              <a:t>Collection&lt;V&gt;</a:t>
            </a:r>
            <a:r>
              <a:rPr lang="zh-CN" altLang="en-US" sz="2000" b="1" dirty="0">
                <a:solidFill>
                  <a:srgbClr val="FF0000"/>
                </a:solidFill>
              </a:rPr>
              <a:t>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口的类</a:t>
            </a:r>
            <a:r>
              <a:rPr lang="zh-CN" altLang="en-US" sz="2000" dirty="0"/>
              <a:t>创建的对象的引用，并要求将该对象的引用返回到</a:t>
            </a:r>
            <a:r>
              <a:rPr lang="en-US" altLang="zh-CN" sz="2000" dirty="0"/>
              <a:t>Collection&lt;V&gt;</a:t>
            </a:r>
            <a:r>
              <a:rPr lang="zh-CN" altLang="en-US" sz="2000" dirty="0"/>
              <a:t>接口变量中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values</a:t>
            </a:r>
            <a:r>
              <a:rPr lang="en-US" altLang="zh-CN" sz="2000" dirty="0"/>
              <a:t>()</a:t>
            </a:r>
            <a:r>
              <a:rPr lang="zh-CN" altLang="en-US" sz="2000" dirty="0"/>
              <a:t>方法返回的对象中存储了散列映射中</a:t>
            </a:r>
            <a:r>
              <a:rPr lang="zh-CN" altLang="en-US" sz="2000" dirty="0" smtClean="0"/>
              <a:t>所有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键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"</a:t>
            </a:r>
            <a:r>
              <a:rPr lang="zh-CN" altLang="en-US" sz="2000" dirty="0" smtClean="0">
                <a:solidFill>
                  <a:srgbClr val="FF0000"/>
                </a:solidFill>
              </a:rPr>
              <a:t>值</a:t>
            </a:r>
            <a:r>
              <a:rPr lang="en-US" altLang="zh-CN" sz="2000" dirty="0" smtClean="0">
                <a:solidFill>
                  <a:srgbClr val="FF0000"/>
                </a:solidFill>
              </a:rPr>
              <a:t>"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这样接口变量就可以调用类实现的方法，比如获取</a:t>
            </a:r>
            <a:r>
              <a:rPr lang="en-US" altLang="zh-CN" sz="2000" dirty="0"/>
              <a:t>Iterator</a:t>
            </a:r>
            <a:r>
              <a:rPr lang="zh-CN" altLang="en-US" sz="2000" dirty="0"/>
              <a:t>对象，然后输出所有的值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295232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Collection&lt;V&gt; values()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5991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12】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971600" y="1988840"/>
            <a:ext cx="712879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Example7_12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&lt;String, Integer&gt; map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&lt;String, Integer&gt;();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Collection&lt;Integer&gt; collection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map.values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Iterator&lt;Integer&gt;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collection.iterator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Integer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488046"/>
            <a:ext cx="282699" cy="68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25827" y="3789040"/>
            <a:ext cx="590389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873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4.HashMap&lt;K,V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泛型类实现的接口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Map&lt;K,V&gt;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类中的绝大部分方法都是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接口方法的实现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编</a:t>
            </a:r>
            <a:r>
              <a:rPr lang="zh-CN" altLang="en-US" sz="2000" dirty="0"/>
              <a:t>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接口变量，那么接口就可以调用类实现的接口方法。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2220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7.8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TreeSet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 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7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类是实现</a:t>
            </a:r>
            <a:r>
              <a:rPr lang="en-US" altLang="zh-CN" sz="2000" dirty="0"/>
              <a:t>Set</a:t>
            </a:r>
            <a:r>
              <a:rPr lang="zh-CN" altLang="en-US" sz="2000" dirty="0"/>
              <a:t>接口的类，它的大部分方法都是接口方法的实现。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树集</a:t>
            </a:r>
            <a:r>
              <a:rPr lang="zh-CN" altLang="en-US" sz="2000" dirty="0"/>
              <a:t>，例如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那么</a:t>
            </a:r>
            <a:r>
              <a:rPr lang="zh-CN" altLang="en-US" sz="2000" dirty="0"/>
              <a:t>，</a:t>
            </a:r>
            <a:r>
              <a:rPr lang="en-US" altLang="zh-CN" sz="2000" dirty="0"/>
              <a:t>tree</a:t>
            </a:r>
            <a:r>
              <a:rPr lang="zh-CN" altLang="en-US" sz="2000" dirty="0"/>
              <a:t>就是一个可以存储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类型数据的集合，</a:t>
            </a:r>
            <a:r>
              <a:rPr lang="en-US" altLang="zh-CN" sz="2000" dirty="0"/>
              <a:t>tree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add(String s)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类型的数据添加到树集中，存放到树集中的对象</a:t>
            </a:r>
            <a:r>
              <a:rPr lang="zh-CN" altLang="en-US" sz="2000" b="1" dirty="0">
                <a:solidFill>
                  <a:srgbClr val="FF0000"/>
                </a:solidFill>
              </a:rPr>
              <a:t>按对象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的字符串</a:t>
            </a:r>
            <a:r>
              <a:rPr lang="zh-CN" altLang="en-US" sz="2000" dirty="0" smtClean="0"/>
              <a:t>表示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升</a:t>
            </a:r>
            <a:r>
              <a:rPr lang="zh-CN" altLang="en-US" sz="2000" b="1" dirty="0">
                <a:solidFill>
                  <a:srgbClr val="FF0000"/>
                </a:solidFill>
              </a:rPr>
              <a:t>序排列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15616" y="2483604"/>
            <a:ext cx="460851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nl-NL" altLang="zh-CN" dirty="0" smtClean="0"/>
              <a:t>TreeSet&lt;Student</a:t>
            </a:r>
            <a:r>
              <a:rPr lang="nl-NL" altLang="zh-CN" dirty="0"/>
              <a:t>&gt;  </a:t>
            </a:r>
            <a:r>
              <a:rPr lang="nl-NL" altLang="zh-CN" dirty="0" smtClean="0"/>
              <a:t>tree = TreeSet&lt;Student</a:t>
            </a:r>
            <a:r>
              <a:rPr lang="nl-NL" altLang="zh-CN" dirty="0"/>
              <a:t>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600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类的常用方</a:t>
            </a:r>
            <a:r>
              <a:rPr lang="zh-CN" altLang="en-US" sz="2000" dirty="0" smtClean="0"/>
              <a:t>法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树集</a:t>
            </a:r>
            <a:r>
              <a:rPr lang="zh-CN" altLang="en-US" sz="2000" b="1" dirty="0">
                <a:solidFill>
                  <a:srgbClr val="FF0000"/>
                </a:solidFill>
              </a:rPr>
              <a:t>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加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象，添加成功返回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clear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</a:t>
            </a:r>
            <a:r>
              <a:rPr lang="zh-CN" altLang="en-US" sz="2000" b="1" dirty="0">
                <a:solidFill>
                  <a:srgbClr val="FF0000"/>
                </a:solidFill>
              </a:rPr>
              <a:t>除</a:t>
            </a:r>
            <a:r>
              <a:rPr lang="zh-CN" altLang="en-US" sz="2000" dirty="0"/>
              <a:t>树集中的所有对象。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contains(Object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</a:t>
            </a:r>
            <a:r>
              <a:rPr lang="zh-CN" altLang="en-US" sz="2000" b="1" dirty="0">
                <a:solidFill>
                  <a:srgbClr val="FF0000"/>
                </a:solidFill>
              </a:rPr>
              <a:t>包含</a:t>
            </a:r>
            <a:r>
              <a:rPr lang="zh-CN" altLang="en-US" sz="2000" dirty="0"/>
              <a:t>对象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，方</a:t>
            </a:r>
            <a:r>
              <a:rPr lang="zh-CN" altLang="en-US" sz="2000" dirty="0"/>
              <a:t>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 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first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回树集中的</a:t>
            </a:r>
            <a:r>
              <a:rPr lang="zh-CN" altLang="en-US" sz="2000" b="1" dirty="0">
                <a:solidFill>
                  <a:srgbClr val="0000FF"/>
                </a:solidFill>
              </a:rPr>
              <a:t>第一个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最小</a:t>
            </a:r>
            <a:r>
              <a:rPr lang="zh-CN" altLang="en-US" sz="2000" dirty="0"/>
              <a:t>的对象）。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last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</a:t>
            </a:r>
            <a:r>
              <a:rPr lang="zh-CN" altLang="en-US" sz="2000" b="1" dirty="0">
                <a:solidFill>
                  <a:srgbClr val="0000FF"/>
                </a:solidFill>
              </a:rPr>
              <a:t>最后一个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最大</a:t>
            </a:r>
            <a:r>
              <a:rPr lang="zh-CN" altLang="en-US" sz="2000" dirty="0"/>
              <a:t>的对象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断是否是</a:t>
            </a:r>
            <a:r>
              <a:rPr lang="zh-CN" altLang="en-US" sz="2000" b="1" dirty="0">
                <a:solidFill>
                  <a:srgbClr val="FF0000"/>
                </a:solidFill>
              </a:rPr>
              <a:t>空树集</a:t>
            </a:r>
            <a:r>
              <a:rPr lang="zh-CN" altLang="en-US" sz="2000" dirty="0"/>
              <a:t>，如果树集不含对象返回</a:t>
            </a:r>
            <a:r>
              <a:rPr lang="en-US" altLang="zh-CN" sz="2000" dirty="0"/>
              <a:t>true 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</a:t>
            </a:r>
            <a:r>
              <a:rPr lang="zh-CN" altLang="en-US" sz="2000" b="1" dirty="0">
                <a:solidFill>
                  <a:srgbClr val="FF0000"/>
                </a:solidFill>
              </a:rPr>
              <a:t>除</a:t>
            </a:r>
            <a:r>
              <a:rPr lang="zh-CN" altLang="en-US" sz="2000" dirty="0"/>
              <a:t>树集中的对象</a:t>
            </a:r>
            <a:r>
              <a:rPr lang="en-US" altLang="zh-CN" sz="2000" dirty="0"/>
              <a:t>o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回树集中对象的</a:t>
            </a:r>
            <a:r>
              <a:rPr lang="zh-CN" altLang="en-US" sz="2000" b="1" dirty="0">
                <a:solidFill>
                  <a:srgbClr val="FF0000"/>
                </a:solidFill>
              </a:rPr>
              <a:t>数目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3877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对象调用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方法就可以获得自己的字符串表示。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但</a:t>
            </a:r>
            <a:r>
              <a:rPr lang="zh-CN" altLang="en-US" sz="2000" dirty="0"/>
              <a:t>很多对象不适合</a:t>
            </a:r>
            <a:r>
              <a:rPr lang="zh-CN" altLang="en-US" sz="2000" dirty="0" smtClean="0"/>
              <a:t>按照字符串</a:t>
            </a:r>
            <a:r>
              <a:rPr lang="zh-CN" altLang="en-US" sz="2000" dirty="0"/>
              <a:t>排列大小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我们在创建树集时可自己规定树集中的对象按着</a:t>
            </a:r>
            <a:r>
              <a:rPr lang="zh-CN" altLang="en-US" sz="2000" b="1" dirty="0">
                <a:solidFill>
                  <a:srgbClr val="FF0000"/>
                </a:solidFill>
              </a:rPr>
              <a:t>什么样的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顺序排列。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5235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7504" y="3022352"/>
            <a:ext cx="6624736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Example7_13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(stu1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(stu2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Iterator&lt;Student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  Student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矩形 5"/>
          <p:cNvSpPr/>
          <p:nvPr/>
        </p:nvSpPr>
        <p:spPr>
          <a:xfrm>
            <a:off x="4572000" y="106174"/>
            <a:ext cx="4464495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09224"/>
            <a:ext cx="642584" cy="51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48264" y="2055619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/>
          <p:cNvCxnSpPr/>
          <p:nvPr/>
        </p:nvCxnSpPr>
        <p:spPr>
          <a:xfrm flipH="1">
            <a:off x="8316416" y="2703691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5034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注：树集中不容许出现大小相等的两个节点，例如，在上述例子中如果再添加语</a:t>
            </a:r>
            <a:r>
              <a:rPr lang="zh-CN" altLang="en-US" sz="2000" dirty="0" smtClean="0"/>
              <a:t>句：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是无效</a:t>
            </a:r>
            <a:r>
              <a:rPr lang="zh-CN" altLang="en-US" sz="2000" dirty="0"/>
              <a:t>的。</a:t>
            </a:r>
            <a:r>
              <a:rPr lang="zh-CN" altLang="en-US" sz="2000" b="1" dirty="0">
                <a:solidFill>
                  <a:srgbClr val="FF0000"/>
                </a:solidFill>
              </a:rPr>
              <a:t>如果允许成绩相同</a:t>
            </a:r>
            <a:r>
              <a:rPr lang="zh-CN" altLang="en-US" sz="2000" dirty="0"/>
              <a:t>，可把上述例子中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compareTo</a:t>
            </a:r>
            <a:r>
              <a:rPr lang="zh-CN" altLang="en-US" sz="2000" dirty="0"/>
              <a:t>方法更改为：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331988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Student stu3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(stu3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885900" y="3789040"/>
            <a:ext cx="534228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683568" y="4653136"/>
            <a:ext cx="144016" cy="64807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857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常用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时间元字符</a:t>
            </a:r>
          </a:p>
          <a:p>
            <a:pPr lvl="1"/>
            <a:r>
              <a:rPr lang="en-US" altLang="zh-CN" sz="2000" dirty="0" smtClean="0"/>
              <a:t>y,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yy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数字年份，如</a:t>
            </a:r>
            <a:r>
              <a:rPr lang="en-US" altLang="zh-CN" sz="2000" dirty="0" smtClean="0"/>
              <a:t>14</a:t>
            </a:r>
          </a:p>
          <a:p>
            <a:pPr lvl="1"/>
            <a:r>
              <a:rPr lang="en-US" altLang="zh-CN" sz="2000" dirty="0" err="1" smtClean="0"/>
              <a:t>yyyy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数字年份，如</a:t>
            </a:r>
            <a:r>
              <a:rPr lang="en-US" altLang="zh-CN" sz="2000" dirty="0" smtClean="0"/>
              <a:t>2014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M, </a:t>
            </a:r>
            <a:r>
              <a:rPr lang="en-US" altLang="zh-CN" sz="2000" dirty="0" smtClean="0">
                <a:solidFill>
                  <a:srgbClr val="FF0000"/>
                </a:solidFill>
              </a:rPr>
              <a:t>MM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位数字月份，如</a:t>
            </a:r>
            <a:r>
              <a:rPr lang="en-US" altLang="zh-CN" sz="2000" dirty="0" smtClean="0"/>
              <a:t>08</a:t>
            </a:r>
          </a:p>
          <a:p>
            <a:pPr lvl="1"/>
            <a:r>
              <a:rPr lang="en-US" altLang="zh-CN" sz="2000" dirty="0" smtClean="0"/>
              <a:t>MMM</a:t>
            </a:r>
            <a:r>
              <a:rPr lang="zh-CN" altLang="en-US" sz="2000" dirty="0" smtClean="0"/>
              <a:t>：汉字月份，如八月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d,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dd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数字日期，如</a:t>
            </a:r>
            <a:r>
              <a:rPr lang="en-US" altLang="zh-CN" sz="2000" dirty="0" smtClean="0"/>
              <a:t>09, 22</a:t>
            </a:r>
            <a:endParaRPr lang="zh-CN" altLang="en-US" sz="2000" dirty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/>
              <a:t>：上午或下午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H, </a:t>
            </a:r>
            <a:r>
              <a:rPr lang="en-US" altLang="zh-CN" sz="2000" dirty="0" smtClean="0">
                <a:solidFill>
                  <a:srgbClr val="FF0000"/>
                </a:solidFill>
              </a:rPr>
              <a:t>HH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位数字小时（</a:t>
            </a:r>
            <a:r>
              <a:rPr lang="en-US" altLang="zh-CN" sz="2000" dirty="0" smtClean="0"/>
              <a:t>00-23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h,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位数字小时（</a:t>
            </a:r>
            <a:r>
              <a:rPr lang="en-US" altLang="zh-CN" sz="2000" dirty="0" smtClean="0"/>
              <a:t>am/pm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01-12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m, </a:t>
            </a:r>
            <a:r>
              <a:rPr lang="en-US" altLang="zh-CN" sz="2000" dirty="0" smtClean="0">
                <a:solidFill>
                  <a:srgbClr val="FF0000"/>
                </a:solidFill>
              </a:rPr>
              <a:t>mm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位数字分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s,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位数字秒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E, </a:t>
            </a:r>
            <a:r>
              <a:rPr lang="en-US" altLang="zh-CN" sz="2000" dirty="0" smtClean="0">
                <a:solidFill>
                  <a:srgbClr val="FF0000"/>
                </a:solidFill>
              </a:rPr>
              <a:t>EE</a:t>
            </a:r>
            <a:r>
              <a:rPr lang="zh-CN" altLang="en-US" sz="2000" dirty="0" smtClean="0"/>
              <a:t>：星期 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1544" y="6021288"/>
            <a:ext cx="50405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中的普通字符（非</a:t>
            </a:r>
            <a:r>
              <a:rPr lang="zh-CN" altLang="en-US" b="1" dirty="0" smtClean="0">
                <a:solidFill>
                  <a:srgbClr val="FF0000"/>
                </a:solidFill>
              </a:rPr>
              <a:t>时间元字符</a:t>
            </a:r>
            <a:r>
              <a:rPr lang="zh-CN" altLang="en-US" dirty="0" smtClean="0"/>
              <a:t>），如果是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字符集中的字符，必须用</a:t>
            </a:r>
            <a:r>
              <a:rPr lang="en-US" altLang="zh-CN" dirty="0" smtClean="0"/>
              <a:t>"'"</a:t>
            </a:r>
            <a:r>
              <a:rPr lang="zh-CN" altLang="en-US" dirty="0" smtClean="0"/>
              <a:t>转义符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6136" y="6165304"/>
            <a:ext cx="270599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'Time' </a:t>
            </a:r>
            <a:r>
              <a:rPr lang="en-US" altLang="zh-CN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083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Comparator</a:t>
            </a:r>
            <a:r>
              <a:rPr lang="zh-CN" altLang="en-US" sz="2000" dirty="0" smtClean="0"/>
              <a:t>接口</a:t>
            </a:r>
            <a:endParaRPr lang="en-US" altLang="zh-CN" sz="2000" dirty="0" smtClean="0"/>
          </a:p>
          <a:p>
            <a:r>
              <a:rPr lang="en-US" altLang="zh-CN" sz="2000" dirty="0" smtClean="0"/>
              <a:t>Comparator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包中的一个接口，</a:t>
            </a:r>
            <a:r>
              <a:rPr lang="en-US" altLang="zh-CN" sz="2000" dirty="0"/>
              <a:t>compare(Object o1,Object o2)</a:t>
            </a:r>
            <a:r>
              <a:rPr lang="zh-CN" altLang="en-US" sz="2000" dirty="0"/>
              <a:t>是接口中的方法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1196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9512" y="3807038"/>
            <a:ext cx="7776864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StudentComparator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Comparator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compare(Object o1, Object o2)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   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t-IT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 ( ((Student)o1).</a:t>
            </a:r>
            <a:r>
              <a:rPr lang="it-IT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 - ((Student)o1).</a:t>
            </a:r>
            <a:r>
              <a:rPr lang="it-IT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4355976" y="156696"/>
            <a:ext cx="460851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Student(String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name,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 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name;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score;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68144" y="4611467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9" name="Straight Arrow Connector 6"/>
          <p:cNvCxnSpPr/>
          <p:nvPr/>
        </p:nvCxnSpPr>
        <p:spPr>
          <a:xfrm flipH="1">
            <a:off x="6985248" y="5098832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59609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2348880"/>
            <a:ext cx="8929092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ExampleComparator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students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,78),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(students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StudentComparator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    Student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temp = students[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092280" y="4334039"/>
            <a:ext cx="1296145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22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123728" y="1628800"/>
            <a:ext cx="5616624" cy="480131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   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45655" y="4077072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4"/>
          <p:cNvCxnSpPr/>
          <p:nvPr/>
        </p:nvCxnSpPr>
        <p:spPr>
          <a:xfrm flipH="1">
            <a:off x="6698055" y="4965561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2614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3568" y="2122978"/>
            <a:ext cx="799288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ExampleCompara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ble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Student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students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,78),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(students);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    Student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temp = students[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7804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Comparator</a:t>
            </a:r>
            <a:r>
              <a:rPr lang="zh-CN" altLang="en-US" sz="2000" dirty="0"/>
              <a:t>与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接口的区别 </a:t>
            </a:r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个类实现了</a:t>
            </a:r>
            <a:r>
              <a:rPr lang="en-US" altLang="zh-CN" sz="2000" dirty="0" smtClean="0"/>
              <a:t>Comparable</a:t>
            </a:r>
            <a:r>
              <a:rPr lang="zh-CN" altLang="en-US" sz="2000" dirty="0"/>
              <a:t>接口则表明这个类的对象之间是</a:t>
            </a:r>
            <a:r>
              <a:rPr lang="zh-CN" altLang="en-US" sz="2000" b="1" dirty="0">
                <a:solidFill>
                  <a:srgbClr val="FF0000"/>
                </a:solidFill>
              </a:rPr>
              <a:t>可以相互</a:t>
            </a:r>
            <a:r>
              <a:rPr lang="zh-CN" altLang="en-US" sz="2000" dirty="0">
                <a:solidFill>
                  <a:srgbClr val="FF0000"/>
                </a:solidFill>
              </a:rPr>
              <a:t>比较</a:t>
            </a:r>
            <a:r>
              <a:rPr lang="zh-CN" altLang="en-US" sz="2000" dirty="0" smtClean="0">
                <a:solidFill>
                  <a:srgbClr val="FF0000"/>
                </a:solidFill>
              </a:rPr>
              <a:t>的（</a:t>
            </a:r>
            <a:r>
              <a:rPr lang="en-US" altLang="zh-CN" sz="2000" dirty="0" smtClean="0">
                <a:solidFill>
                  <a:srgbClr val="FF0000"/>
                </a:solidFill>
              </a:rPr>
              <a:t>i.e., it is comparable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这个类对象组成的集合就可以直接使用</a:t>
            </a:r>
            <a:r>
              <a:rPr lang="en-US" altLang="zh-CN" sz="2000" dirty="0"/>
              <a:t>sort</a:t>
            </a:r>
            <a:r>
              <a:rPr lang="zh-CN" altLang="en-US" sz="2000" dirty="0"/>
              <a:t>方法排序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Comparator</a:t>
            </a:r>
            <a:r>
              <a:rPr lang="zh-CN" altLang="en-US" sz="2000" dirty="0"/>
              <a:t>可以看成一种算法的实现，</a:t>
            </a:r>
            <a:r>
              <a:rPr lang="zh-CN" altLang="en-US" sz="2000" b="1" dirty="0">
                <a:solidFill>
                  <a:srgbClr val="0000FF"/>
                </a:solidFill>
              </a:rPr>
              <a:t>将算法和数据分离</a:t>
            </a:r>
            <a:r>
              <a:rPr lang="zh-CN" altLang="en-US" sz="2000" dirty="0"/>
              <a:t>，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也可以在下面两种环境下使用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类</a:t>
            </a:r>
            <a:r>
              <a:rPr lang="zh-CN" altLang="en-US" sz="2000" dirty="0"/>
              <a:t>的设计师没有考虑到比较问题而没有实现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，可以通过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来实现排序而不必改变对象本</a:t>
            </a:r>
            <a:r>
              <a:rPr lang="zh-CN" altLang="en-US" sz="2000" dirty="0" smtClean="0"/>
              <a:t>身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可</a:t>
            </a:r>
            <a:r>
              <a:rPr lang="zh-CN" altLang="en-US" sz="2000" dirty="0"/>
              <a:t>以使用多种排序标准，比如升序、降序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171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7.9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TreeMap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6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TreeMap</a:t>
            </a:r>
            <a:r>
              <a:rPr lang="zh-CN" altLang="en-US" sz="2000" dirty="0"/>
              <a:t>类实现了</a:t>
            </a:r>
            <a:r>
              <a:rPr lang="en-US" altLang="zh-CN" sz="2000" dirty="0"/>
              <a:t>Map</a:t>
            </a:r>
            <a:r>
              <a:rPr lang="zh-CN" altLang="en-US" sz="2000" dirty="0"/>
              <a:t>接口。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提供了按排序顺序</a:t>
            </a:r>
            <a:r>
              <a:rPr lang="zh-CN" altLang="en-US" sz="2000" dirty="0" smtClean="0"/>
              <a:t>存储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的有效手段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应</a:t>
            </a:r>
            <a:r>
              <a:rPr lang="zh-CN" altLang="en-US" sz="2000" dirty="0"/>
              <a:t>该注意的是，不像散列映射（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），树映射（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）保证它的元素按照</a:t>
            </a:r>
            <a:r>
              <a:rPr lang="zh-CN" altLang="en-US" sz="2000" b="1" dirty="0"/>
              <a:t>关键字</a:t>
            </a:r>
            <a:r>
              <a:rPr lang="zh-CN" altLang="en-US" sz="2000" b="1" dirty="0">
                <a:solidFill>
                  <a:srgbClr val="FF0000"/>
                </a:solidFill>
              </a:rPr>
              <a:t>升序排列</a:t>
            </a:r>
            <a:r>
              <a:rPr lang="zh-CN" altLang="en-US" sz="2000" dirty="0"/>
              <a:t>。下面是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构</a:t>
            </a:r>
            <a:r>
              <a:rPr lang="zh-CN" altLang="en-US" sz="2000" dirty="0" smtClean="0"/>
              <a:t>造方法：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第</a:t>
            </a:r>
            <a:r>
              <a:rPr lang="zh-CN" altLang="en-US" sz="2000" dirty="0"/>
              <a:t>一种形式构造的树映射，</a:t>
            </a:r>
            <a:r>
              <a:rPr lang="zh-CN" altLang="en-US" sz="2000" b="1" dirty="0">
                <a:solidFill>
                  <a:srgbClr val="FF0000"/>
                </a:solidFill>
              </a:rPr>
              <a:t>按关键字的大小</a:t>
            </a:r>
            <a:r>
              <a:rPr lang="zh-CN" altLang="en-US" sz="2000" dirty="0"/>
              <a:t>顺序来排序树映射中的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对，关键字的大小顺序是按其</a:t>
            </a:r>
            <a:r>
              <a:rPr lang="zh-CN" altLang="en-US" sz="2000" b="1" dirty="0">
                <a:solidFill>
                  <a:srgbClr val="FF0000"/>
                </a:solidFill>
              </a:rPr>
              <a:t>字符串表示的字典顺序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第二种形式构造的树映射，关键字的大小顺序</a:t>
            </a:r>
            <a:r>
              <a:rPr lang="zh-CN" altLang="en-US" sz="2000" b="1" dirty="0">
                <a:solidFill>
                  <a:srgbClr val="FF0000"/>
                </a:solidFill>
              </a:rPr>
              <a:t>按</a:t>
            </a:r>
            <a:r>
              <a:rPr lang="en-US" altLang="zh-CN" sz="2000" b="1" dirty="0">
                <a:solidFill>
                  <a:srgbClr val="FF0000"/>
                </a:solidFill>
              </a:rPr>
              <a:t>comp</a:t>
            </a:r>
            <a:r>
              <a:rPr lang="zh-CN" altLang="en-US" sz="2000" b="1" dirty="0">
                <a:solidFill>
                  <a:srgbClr val="FF0000"/>
                </a:solidFill>
              </a:rPr>
              <a:t>接口规定的大小顺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序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912292" y="3403600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&lt;K,V&gt;()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&lt;K,V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&gt;(Comparator&lt;K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comp)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28660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 err="1" smtClean="0"/>
              <a:t>TreeMap</a:t>
            </a:r>
            <a:r>
              <a:rPr lang="zh-CN" altLang="en-US" sz="2000" dirty="0"/>
              <a:t>类的常用方法与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类相似。</a:t>
            </a:r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5891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5" name="矩形 3"/>
          <p:cNvSpPr/>
          <p:nvPr/>
        </p:nvSpPr>
        <p:spPr>
          <a:xfrm>
            <a:off x="107504" y="2709495"/>
            <a:ext cx="5616624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=0;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number)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=number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)o;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    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1;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else</a:t>
            </a:r>
            <a:endParaRPr lang="en-US" sz="16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    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8004" y="104433"/>
            <a:ext cx="44284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Student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Student(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w,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h, String name)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=w;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=h;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9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1123969"/>
            <a:ext cx="8424936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"Current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time: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sdf1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sz="1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"Current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time: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sdf1.format(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sdf2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sz="1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(a)(EE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"Current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time: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sdf2.format(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time = -1000L;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Date(time);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(time +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sdf2.format(date));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 = 1000L;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Date(time);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(time +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sdf2.format(date));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761" y="582671"/>
            <a:ext cx="3784711" cy="1017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75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2060848"/>
            <a:ext cx="806489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Example7_14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Student s1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Student(65,177,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"Zhang"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 s2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Student(85,168,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"Li"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MyKey,Student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MyKey,Student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(s1.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),s1);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(s2.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),s2);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Collection&lt;Student&gt; collection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treemap.values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Iterator&lt;Student&gt;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collection.iterator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s,%d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(kg)\n"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te.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,te.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86234"/>
            <a:ext cx="1211684" cy="4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0070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7.10 Stack&lt;E&gt;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83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堆栈是一</a:t>
            </a:r>
            <a:r>
              <a:rPr lang="zh-CN" altLang="en-US" sz="2000" dirty="0" smtClean="0"/>
              <a:t>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数据结构，只能在一端进行输入或输出数据的操作。堆栈把第一个放入该堆栈的数据放在最底下，而把后续放入的数据放在已有数据的顶</a:t>
            </a:r>
            <a:r>
              <a:rPr lang="zh-CN" altLang="en-US" sz="2000" dirty="0" smtClean="0"/>
              <a:t>上。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向堆栈中输入数据的操作称为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压栈</a:t>
            </a:r>
            <a:r>
              <a:rPr lang="en-US" altLang="zh-CN" sz="2000" dirty="0"/>
              <a:t>"</a:t>
            </a:r>
            <a:r>
              <a:rPr lang="zh-CN" altLang="en-US" sz="2000" dirty="0"/>
              <a:t>，从栈中输出数据的操作称为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弹栈</a:t>
            </a:r>
            <a:r>
              <a:rPr lang="en-US" altLang="zh-CN" sz="2000" dirty="0"/>
              <a:t>"</a:t>
            </a:r>
            <a:r>
              <a:rPr lang="zh-CN" altLang="en-US" sz="2000" dirty="0"/>
              <a:t>。由于堆栈总是在顶端进行数据的输入输出操作，所以弹栈总是输出（删除）最后压入堆栈中的数据，这就是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的来历。</a:t>
            </a:r>
          </a:p>
          <a:p>
            <a:endParaRPr lang="zh-CN" alt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1553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使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Stack</a:t>
            </a:r>
            <a:r>
              <a:rPr lang="zh-CN" altLang="en-US" sz="2000" dirty="0"/>
              <a:t>类创建一个堆栈对</a:t>
            </a:r>
            <a:r>
              <a:rPr lang="zh-CN" altLang="en-US" sz="2000" dirty="0" smtClean="0"/>
              <a:t>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常</a:t>
            </a:r>
            <a:r>
              <a:rPr lang="zh-CN" altLang="en-US" sz="2000" dirty="0" smtClean="0"/>
              <a:t>用方法：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push(E item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：压栈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pop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：弹</a:t>
            </a:r>
            <a:r>
              <a:rPr lang="zh-CN" altLang="en-US" sz="2000" dirty="0" smtClean="0"/>
              <a:t>栈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断堆栈是否还有数</a:t>
            </a:r>
            <a:r>
              <a:rPr lang="zh-CN" altLang="en-US" sz="2000" dirty="0" smtClean="0"/>
              <a:t>据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peek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：获</a:t>
            </a:r>
            <a:r>
              <a:rPr lang="zh-CN" altLang="en-US" sz="2000" dirty="0"/>
              <a:t>取堆栈顶端的数据，</a:t>
            </a:r>
            <a:r>
              <a:rPr lang="zh-CN" altLang="en-US" sz="2000" b="1" dirty="0">
                <a:solidFill>
                  <a:srgbClr val="FF0000"/>
                </a:solidFill>
              </a:rPr>
              <a:t>但不删除该数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据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search(Object data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：获</a:t>
            </a:r>
            <a:r>
              <a:rPr lang="zh-CN" altLang="en-US" sz="2000" dirty="0"/>
              <a:t>取数据在堆栈中的位置，最顶端的位置是１，向下依次增加，如果堆栈不含此数据，则返回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 lvl="1"/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2041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堆栈</a:t>
            </a:r>
            <a:r>
              <a:rPr lang="zh-CN" altLang="en-US" sz="2000" dirty="0"/>
              <a:t>是很灵活的数据结构，使用堆栈可以节省内存的开销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比</a:t>
            </a:r>
            <a:r>
              <a:rPr lang="zh-CN" altLang="en-US" sz="2000" dirty="0"/>
              <a:t>如，</a:t>
            </a:r>
            <a:r>
              <a:rPr lang="zh-CN" altLang="en-US" sz="2000" b="1" dirty="0">
                <a:solidFill>
                  <a:srgbClr val="FF0000"/>
                </a:solidFill>
              </a:rPr>
              <a:t>递归</a:t>
            </a:r>
            <a:r>
              <a:rPr lang="zh-CN" altLang="en-US" sz="2000" dirty="0"/>
              <a:t>是一种很消耗内存的算法，我们可以借助堆栈消除大部分递归，达到和递归算法同样的目的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斐波那契整数序列（</a:t>
            </a:r>
            <a:r>
              <a:rPr lang="en-US" altLang="zh-CN" sz="2000" dirty="0" smtClean="0"/>
              <a:t> Fibonacci sequence</a:t>
            </a:r>
            <a:r>
              <a:rPr lang="zh-CN" altLang="en-US" sz="2000" dirty="0" smtClean="0"/>
              <a:t>）是</a:t>
            </a:r>
            <a:r>
              <a:rPr lang="zh-CN" altLang="en-US" sz="2000" dirty="0"/>
              <a:t>我们熟悉的一个递归序列，它的第</a:t>
            </a:r>
            <a:r>
              <a:rPr lang="en-US" altLang="zh-CN" sz="2000" dirty="0"/>
              <a:t>n</a:t>
            </a:r>
            <a:r>
              <a:rPr lang="zh-CN" altLang="en-US" sz="2000" dirty="0"/>
              <a:t>项是前两项的和，第一项和第二</a:t>
            </a:r>
            <a:r>
              <a:rPr lang="zh-CN" altLang="en-US" sz="2000" dirty="0" smtClean="0"/>
              <a:t>项都是</a:t>
            </a:r>
            <a:r>
              <a:rPr lang="zh-CN" altLang="en-US" sz="2000" dirty="0"/>
              <a:t>１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00354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15】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67744" y="1124744"/>
            <a:ext cx="547260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Stack&lt;Integer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stack=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Stack&lt;Integer&gt;();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Integer(1));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Integer(1));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k=1;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(k&lt;=5)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F1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f1 = F1.intValue();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F2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f2 = F2.intValue();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temp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Integer(f1+f2);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(temp);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(F2);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k++;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221181"/>
            <a:ext cx="320799" cy="11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7031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7.6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HashSet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7.7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139952" y="3140968"/>
            <a:ext cx="216024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5976" y="4005064"/>
            <a:ext cx="16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44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简要小节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Queue</a:t>
            </a:r>
          </a:p>
          <a:p>
            <a:pPr lvl="1"/>
            <a:r>
              <a:rPr lang="en-US" altLang="zh-CN" sz="1800" dirty="0" smtClean="0"/>
              <a:t>Stack</a:t>
            </a:r>
          </a:p>
          <a:p>
            <a:r>
              <a:rPr lang="en-US" altLang="zh-CN" sz="2000" dirty="0" smtClean="0"/>
              <a:t>List</a:t>
            </a:r>
          </a:p>
          <a:p>
            <a:pPr lvl="1"/>
            <a:r>
              <a:rPr lang="en-US" altLang="zh-CN" sz="1800" dirty="0" err="1" smtClean="0"/>
              <a:t>ArrayList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LinkedList</a:t>
            </a:r>
            <a:endParaRPr lang="en-US" altLang="zh-CN" sz="1800" dirty="0" smtClean="0"/>
          </a:p>
          <a:p>
            <a:r>
              <a:rPr lang="en-US" altLang="zh-CN" sz="2000" dirty="0" smtClean="0"/>
              <a:t>Set</a:t>
            </a:r>
          </a:p>
          <a:p>
            <a:pPr lvl="1"/>
            <a:r>
              <a:rPr lang="en-US" altLang="zh-CN" sz="1800" dirty="0" err="1" smtClean="0"/>
              <a:t>HashSet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LinkedHashSet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根据</a:t>
            </a:r>
            <a:r>
              <a:rPr lang="en-US" altLang="zh-CN" sz="1800" dirty="0" smtClean="0"/>
              <a:t>insertion order</a:t>
            </a:r>
          </a:p>
          <a:p>
            <a:pPr lvl="1"/>
            <a:r>
              <a:rPr lang="en-US" altLang="zh-CN" sz="1800" dirty="0" err="1" smtClean="0"/>
              <a:t>TreeSet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排序的</a:t>
            </a:r>
            <a:r>
              <a:rPr lang="en-US" altLang="zh-CN" sz="1800" dirty="0" smtClean="0"/>
              <a:t>Set</a:t>
            </a:r>
          </a:p>
          <a:p>
            <a:r>
              <a:rPr lang="en-US" altLang="zh-CN" sz="2000" dirty="0" smtClean="0"/>
              <a:t>Map</a:t>
            </a:r>
          </a:p>
          <a:p>
            <a:pPr lvl="1"/>
            <a:r>
              <a:rPr lang="en-US" altLang="zh-CN" sz="1800" dirty="0" err="1"/>
              <a:t>HashMap</a:t>
            </a:r>
            <a:endParaRPr lang="en-US" altLang="zh-CN" sz="1800" dirty="0"/>
          </a:p>
          <a:p>
            <a:pPr lvl="1"/>
            <a:r>
              <a:rPr lang="en-US" altLang="zh-CN" sz="1800" dirty="0" err="1" smtClean="0"/>
              <a:t>LinkedHashMap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根据</a:t>
            </a:r>
            <a:r>
              <a:rPr lang="en-US" altLang="zh-CN" sz="1800" dirty="0"/>
              <a:t>insertion order</a:t>
            </a:r>
          </a:p>
          <a:p>
            <a:pPr lvl="1"/>
            <a:r>
              <a:rPr lang="en-US" altLang="zh-CN" sz="1800" dirty="0" err="1" smtClean="0"/>
              <a:t>TreeMap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排序的</a:t>
            </a:r>
            <a:r>
              <a:rPr lang="en-US" altLang="zh-CN" sz="1800" dirty="0" smtClean="0"/>
              <a:t>Map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7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7.2 Calendar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09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Calendar</a:t>
            </a:r>
            <a:r>
              <a:rPr lang="zh-CN" altLang="en-US" sz="2000" dirty="0"/>
              <a:t>类在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/>
              <a:t>Calendar</a:t>
            </a:r>
            <a:r>
              <a:rPr lang="zh-CN" altLang="en-US" sz="2000" dirty="0"/>
              <a:t>类的</a:t>
            </a:r>
            <a:r>
              <a:rPr lang="en-US" altLang="zh-CN" sz="2000" dirty="0"/>
              <a:t>static</a:t>
            </a:r>
            <a:r>
              <a:rPr lang="zh-CN" altLang="en-US" sz="2000" dirty="0"/>
              <a:t>方法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  <a:r>
              <a:rPr lang="zh-CN" altLang="en-US" sz="2000" dirty="0"/>
              <a:t>可以初始化一个日历</a:t>
            </a:r>
            <a:r>
              <a:rPr lang="zh-CN" altLang="en-US" sz="2000" dirty="0" smtClean="0"/>
              <a:t>对象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然后</a:t>
            </a:r>
            <a:r>
              <a:rPr lang="zh-CN" altLang="en-US" sz="2000" dirty="0"/>
              <a:t>，</a:t>
            </a:r>
            <a:r>
              <a:rPr lang="en-US" altLang="zh-CN" sz="2000" dirty="0"/>
              <a:t>calendar</a:t>
            </a:r>
            <a:r>
              <a:rPr lang="zh-CN" altLang="en-US" sz="2000" dirty="0"/>
              <a:t>对象可以调用方法：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month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date)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month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date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hour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minute)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hour,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minute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second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日历</a:t>
            </a:r>
            <a:r>
              <a:rPr lang="zh-CN" altLang="en-US" sz="2000" b="1" dirty="0">
                <a:solidFill>
                  <a:srgbClr val="FF0000"/>
                </a:solidFill>
              </a:rPr>
              <a:t>翻到</a:t>
            </a:r>
            <a:r>
              <a:rPr lang="zh-CN" altLang="en-US" sz="2000" dirty="0"/>
              <a:t>任何一个时间，当参数</a:t>
            </a:r>
            <a:r>
              <a:rPr lang="en-US" altLang="zh-CN" sz="2000" dirty="0"/>
              <a:t>year</a:t>
            </a:r>
            <a:r>
              <a:rPr lang="zh-CN" altLang="en-US" sz="2000" dirty="0"/>
              <a:t>取负数时表示公元前。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53716" y="2449696"/>
            <a:ext cx="561662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99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6841</Words>
  <Application>Microsoft Office PowerPoint</Application>
  <PresentationFormat>全屏显示(4:3)</PresentationFormat>
  <Paragraphs>1058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Theme</vt:lpstr>
      <vt:lpstr>JAVA 程序设计</vt:lpstr>
      <vt:lpstr>Outline</vt:lpstr>
      <vt:lpstr>7.1 Date类</vt:lpstr>
      <vt:lpstr>7.1 Date类</vt:lpstr>
      <vt:lpstr>7.1 Date类</vt:lpstr>
      <vt:lpstr>7.1 Date类</vt:lpstr>
      <vt:lpstr>7.1 Date类</vt:lpstr>
      <vt:lpstr>Outline</vt:lpstr>
      <vt:lpstr>7.2 Calendar类</vt:lpstr>
      <vt:lpstr>7.2 Calendar类</vt:lpstr>
      <vt:lpstr>7.2 Calendar类</vt:lpstr>
      <vt:lpstr>7.2 Calendar类</vt:lpstr>
      <vt:lpstr>Outline</vt:lpstr>
      <vt:lpstr>7.3 Math类与BigInteger类</vt:lpstr>
      <vt:lpstr>7.3 Math类与BigInteger类</vt:lpstr>
      <vt:lpstr>7.3 Math类与BigInteger类</vt:lpstr>
      <vt:lpstr>7.3 Math类与BigInteger类</vt:lpstr>
      <vt:lpstr>7.3 Math类与BigInteger类</vt:lpstr>
      <vt:lpstr>7.3 Math类与BigInteger类</vt:lpstr>
      <vt:lpstr>Outline</vt:lpstr>
      <vt:lpstr>7.4 数字格式化</vt:lpstr>
      <vt:lpstr>7.4 数字格式化</vt:lpstr>
      <vt:lpstr>7.4 数字格式化</vt:lpstr>
      <vt:lpstr>7.4 数字格式化</vt:lpstr>
      <vt:lpstr>Outline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Outline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Outline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Outline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Outline</vt:lpstr>
      <vt:lpstr>7.9 TreeMap&lt;K, V&gt;泛型类</vt:lpstr>
      <vt:lpstr>7.9 TreeMap&lt;K, V&gt;泛型类</vt:lpstr>
      <vt:lpstr>7.9 TreeMap&lt;K, V&gt;泛型类</vt:lpstr>
      <vt:lpstr>7.9 TreeMap&lt;K, V&gt;泛型类</vt:lpstr>
      <vt:lpstr>Outline</vt:lpstr>
      <vt:lpstr>7.10 Stack&lt;E&gt;泛型类</vt:lpstr>
      <vt:lpstr>7.10 Stack&lt;E&gt;泛型类</vt:lpstr>
      <vt:lpstr>7.10 Stack&lt;E&gt;泛型类</vt:lpstr>
      <vt:lpstr>7.10 Stack&lt;E&gt;泛型类</vt:lpstr>
      <vt:lpstr>Outline</vt:lpstr>
      <vt:lpstr>简要小节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779</cp:revision>
  <dcterms:created xsi:type="dcterms:W3CDTF">2006-08-16T00:00:00Z</dcterms:created>
  <dcterms:modified xsi:type="dcterms:W3CDTF">2017-10-25T05:23:01Z</dcterms:modified>
</cp:coreProperties>
</file>