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400" r:id="rId3"/>
    <p:sldId id="282" r:id="rId4"/>
    <p:sldId id="283" r:id="rId5"/>
    <p:sldId id="339" r:id="rId6"/>
    <p:sldId id="257" r:id="rId7"/>
    <p:sldId id="270" r:id="rId8"/>
    <p:sldId id="284" r:id="rId9"/>
    <p:sldId id="286" r:id="rId10"/>
    <p:sldId id="288" r:id="rId11"/>
    <p:sldId id="290" r:id="rId12"/>
    <p:sldId id="324" r:id="rId13"/>
    <p:sldId id="291" r:id="rId14"/>
    <p:sldId id="292" r:id="rId15"/>
    <p:sldId id="341" r:id="rId16"/>
    <p:sldId id="340" r:id="rId17"/>
    <p:sldId id="393" r:id="rId18"/>
    <p:sldId id="394" r:id="rId19"/>
    <p:sldId id="398" r:id="rId20"/>
    <p:sldId id="395" r:id="rId21"/>
    <p:sldId id="396" r:id="rId22"/>
    <p:sldId id="399" r:id="rId23"/>
    <p:sldId id="397" r:id="rId24"/>
    <p:sldId id="342" r:id="rId25"/>
    <p:sldId id="344" r:id="rId26"/>
    <p:sldId id="345" r:id="rId27"/>
    <p:sldId id="346" r:id="rId28"/>
    <p:sldId id="383" r:id="rId29"/>
    <p:sldId id="348" r:id="rId30"/>
    <p:sldId id="349" r:id="rId31"/>
    <p:sldId id="350" r:id="rId32"/>
    <p:sldId id="351" r:id="rId33"/>
    <p:sldId id="382" r:id="rId34"/>
    <p:sldId id="271" r:id="rId35"/>
    <p:sldId id="293" r:id="rId36"/>
    <p:sldId id="295" r:id="rId37"/>
    <p:sldId id="297" r:id="rId38"/>
    <p:sldId id="381" r:id="rId39"/>
    <p:sldId id="354" r:id="rId40"/>
    <p:sldId id="355" r:id="rId41"/>
    <p:sldId id="356" r:id="rId42"/>
    <p:sldId id="357" r:id="rId43"/>
    <p:sldId id="380" r:id="rId44"/>
    <p:sldId id="359" r:id="rId45"/>
    <p:sldId id="360" r:id="rId46"/>
    <p:sldId id="361" r:id="rId47"/>
    <p:sldId id="362" r:id="rId48"/>
    <p:sldId id="379" r:id="rId49"/>
    <p:sldId id="364" r:id="rId50"/>
    <p:sldId id="365" r:id="rId51"/>
    <p:sldId id="366" r:id="rId52"/>
    <p:sldId id="377" r:id="rId53"/>
    <p:sldId id="279" r:id="rId54"/>
    <p:sldId id="338" r:id="rId55"/>
    <p:sldId id="318" r:id="rId56"/>
    <p:sldId id="319" r:id="rId57"/>
    <p:sldId id="320" r:id="rId58"/>
    <p:sldId id="378" r:id="rId59"/>
    <p:sldId id="281" r:id="rId60"/>
    <p:sldId id="321" r:id="rId61"/>
    <p:sldId id="322" r:id="rId62"/>
    <p:sldId id="323" r:id="rId63"/>
    <p:sldId id="392" r:id="rId64"/>
    <p:sldId id="368" r:id="rId65"/>
    <p:sldId id="369" r:id="rId66"/>
    <p:sldId id="370" r:id="rId67"/>
    <p:sldId id="371" r:id="rId68"/>
    <p:sldId id="372" r:id="rId69"/>
    <p:sldId id="373" r:id="rId70"/>
    <p:sldId id="391" r:id="rId71"/>
    <p:sldId id="375" r:id="rId72"/>
    <p:sldId id="376" r:id="rId73"/>
    <p:sldId id="390" r:id="rId74"/>
    <p:sldId id="401" r:id="rId75"/>
    <p:sldId id="385" r:id="rId76"/>
    <p:sldId id="403" r:id="rId77"/>
    <p:sldId id="402" r:id="rId78"/>
    <p:sldId id="386" r:id="rId79"/>
    <p:sldId id="387" r:id="rId80"/>
    <p:sldId id="388" r:id="rId81"/>
    <p:sldId id="389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91" d="100"/>
          <a:sy n="91" d="100"/>
        </p:scale>
        <p:origin x="1365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926C-C5B0-490F-9115-9F75D5189C84}" type="datetime1">
              <a:rPr lang="en-US" altLang="zh-CN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81C0-6846-4F1C-A2E4-23153D3B390C}" type="datetime1">
              <a:rPr lang="en-US" altLang="zh-CN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D257-6BB9-4710-9B67-99E145FD08AC}" type="datetime1">
              <a:rPr lang="en-US" altLang="zh-CN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68B-4B27-4836-889C-0D0DE67471B3}" type="datetime1">
              <a:rPr lang="en-US" altLang="zh-CN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0515-4F67-492A-85CB-5748DBC6356D}" type="datetime1">
              <a:rPr lang="en-US" altLang="zh-CN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5B8D-8057-4F3E-AADE-9A11376CC72A}" type="datetime1">
              <a:rPr lang="en-US" altLang="zh-CN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4DFC-31D4-412F-AEB3-10A999A48E1C}" type="datetime1">
              <a:rPr lang="en-US" altLang="zh-CN" smtClean="0"/>
              <a:pPr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C3ED-B7D9-4AC3-B8B4-0ACDD6E916E5}" type="datetime1">
              <a:rPr lang="en-US" altLang="zh-CN" smtClean="0"/>
              <a:pPr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F043-4865-4FB9-8CAC-BE61B8DD45E3}" type="datetime1">
              <a:rPr lang="en-US" altLang="zh-CN" smtClean="0"/>
              <a:pPr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02FE-AB3A-4099-BDC8-14D0759652D6}" type="datetime1">
              <a:rPr lang="en-US" altLang="zh-CN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8A63-7263-4E36-A89E-682903EB3544}" type="datetime1">
              <a:rPr lang="en-US" altLang="zh-CN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520EA-03D3-479E-8A6B-A62DA2143340}" type="datetime1">
              <a:rPr lang="en-US" altLang="zh-CN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essential/io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+mn-lt"/>
              </a:rPr>
              <a:t>JAVA </a:t>
            </a:r>
            <a:r>
              <a:rPr lang="zh-CN" altLang="en-US" sz="4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 smtClean="0">
                <a:ea typeface="仿宋" panose="02010609060101010101" pitchFamily="49" charset="-122"/>
              </a:rPr>
              <a:t>Java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mtClean="0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料！</a:t>
            </a:r>
            <a:endParaRPr lang="zh-CN" altLang="en-US" dirty="0"/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说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明：本课程所使用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的所有讲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义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，都是在以上资料上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修改的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 smtClean="0"/>
              <a:t>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文件</a:t>
            </a:r>
            <a:r>
              <a:rPr lang="zh-CN" altLang="en-US" sz="2000" dirty="0"/>
              <a:t>的创建与删除</a:t>
            </a:r>
          </a:p>
          <a:p>
            <a:r>
              <a:rPr lang="zh-CN" altLang="en-US" sz="2000" dirty="0" smtClean="0"/>
              <a:t>当</a:t>
            </a:r>
            <a:r>
              <a:rPr lang="zh-CN" altLang="en-US" sz="2000" dirty="0"/>
              <a:t>使用</a:t>
            </a:r>
            <a:r>
              <a:rPr lang="en-US" altLang="zh-CN" sz="2000" dirty="0"/>
              <a:t>File</a:t>
            </a:r>
            <a:r>
              <a:rPr lang="zh-CN" altLang="en-US" sz="2000" dirty="0"/>
              <a:t>类创建一个文件对象后，</a:t>
            </a:r>
            <a:r>
              <a:rPr lang="zh-CN" altLang="en-US" sz="2000" dirty="0" smtClean="0"/>
              <a:t>例如：</a:t>
            </a:r>
            <a:endParaRPr lang="zh-CN" altLang="en-US" sz="2000" dirty="0"/>
          </a:p>
          <a:p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如果</a:t>
            </a:r>
            <a:r>
              <a:rPr lang="en-US" altLang="zh-CN" sz="2000" dirty="0"/>
              <a:t>c:\myletter</a:t>
            </a:r>
            <a:r>
              <a:rPr lang="zh-CN" altLang="en-US" sz="2000" dirty="0"/>
              <a:t>目录中</a:t>
            </a:r>
            <a:r>
              <a:rPr lang="zh-CN" altLang="en-US" sz="2000" b="1" dirty="0">
                <a:solidFill>
                  <a:srgbClr val="FF0000"/>
                </a:solidFill>
              </a:rPr>
              <a:t>没有</a:t>
            </a:r>
            <a:r>
              <a:rPr lang="zh-CN" altLang="en-US" sz="2000" dirty="0"/>
              <a:t>名字为</a:t>
            </a:r>
            <a:r>
              <a:rPr lang="en-US" altLang="zh-CN" sz="2000" dirty="0" smtClean="0"/>
              <a:t>letter.txt</a:t>
            </a:r>
            <a:r>
              <a:rPr lang="zh-CN" altLang="en-US" sz="2000" dirty="0" smtClean="0"/>
              <a:t>的文</a:t>
            </a:r>
            <a:r>
              <a:rPr lang="zh-CN" altLang="en-US" sz="2000" dirty="0"/>
              <a:t>件，</a:t>
            </a:r>
            <a:r>
              <a:rPr lang="zh-CN" altLang="en-US" sz="2000" dirty="0" smtClean="0"/>
              <a:t>文件对象</a:t>
            </a:r>
            <a:r>
              <a:rPr lang="en-US" altLang="zh-CN" sz="2000" dirty="0" smtClean="0"/>
              <a:t>file</a:t>
            </a:r>
            <a:r>
              <a:rPr lang="zh-CN" altLang="en-US" sz="2000" dirty="0" smtClean="0"/>
              <a:t>需要调用</a:t>
            </a:r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createNewFile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，即                                   ，从而在</a:t>
            </a:r>
            <a:r>
              <a:rPr lang="en-US" altLang="zh-CN" sz="2000" dirty="0"/>
              <a:t>c:\myletter</a:t>
            </a:r>
            <a:r>
              <a:rPr lang="zh-CN" altLang="en-US" sz="2000" dirty="0"/>
              <a:t>目录中建立一个名字为</a:t>
            </a:r>
            <a:r>
              <a:rPr lang="en-US" altLang="zh-CN" sz="2000" dirty="0"/>
              <a:t>letter.txt</a:t>
            </a:r>
            <a:r>
              <a:rPr lang="zh-CN" altLang="en-US" sz="2000" dirty="0"/>
              <a:t>的文件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如</a:t>
            </a:r>
            <a:r>
              <a:rPr lang="zh-CN" altLang="en-US" sz="2000" dirty="0"/>
              <a:t>果</a:t>
            </a:r>
            <a:r>
              <a:rPr lang="en-US" altLang="zh-CN" sz="2000" dirty="0"/>
              <a:t>c:\myletter</a:t>
            </a:r>
            <a:r>
              <a:rPr lang="zh-CN" altLang="en-US" sz="2000" dirty="0"/>
              <a:t>目录</a:t>
            </a:r>
            <a:r>
              <a:rPr lang="zh-CN" altLang="en-US" sz="2000" dirty="0" smtClean="0"/>
              <a:t>中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已有</a:t>
            </a:r>
            <a:r>
              <a:rPr lang="zh-CN" altLang="en-US" sz="2000" dirty="0"/>
              <a:t>名字为</a:t>
            </a:r>
            <a:r>
              <a:rPr lang="en-US" altLang="zh-CN" sz="2000" dirty="0" smtClean="0"/>
              <a:t>letter.txt</a:t>
            </a:r>
            <a:r>
              <a:rPr lang="zh-CN" altLang="en-US" sz="2000" dirty="0" smtClean="0"/>
              <a:t>的文件，则打开这个文件。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 smtClean="0"/>
              <a:t>文件对象</a:t>
            </a:r>
            <a:r>
              <a:rPr lang="zh-CN" altLang="en-US" sz="2000" dirty="0"/>
              <a:t>调用</a:t>
            </a:r>
            <a:r>
              <a:rPr lang="zh-CN" altLang="en-US" sz="2000" dirty="0" smtClean="0"/>
              <a:t>方法</a:t>
            </a:r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delete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可以</a:t>
            </a:r>
            <a:r>
              <a:rPr lang="zh-CN" altLang="en-US" sz="2000" dirty="0"/>
              <a:t>删除当前文件，例如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331640" y="2348880"/>
            <a:ext cx="5904656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File 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file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= new </a:t>
            </a:r>
            <a:r>
              <a:rPr lang="en-US" altLang="zh-CN" sz="1600" b="1" dirty="0">
                <a:latin typeface="Consolas" panose="020B0609020204030204" pitchFamily="49" charset="0"/>
              </a:rPr>
              <a:t>File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("c</a:t>
            </a:r>
            <a:r>
              <a:rPr lang="en-US" altLang="zh-CN" sz="1600" b="1" dirty="0">
                <a:latin typeface="Consolas" panose="020B0609020204030204" pitchFamily="49" charset="0"/>
              </a:rPr>
              <a:t>:\\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myletter","letter.txt");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5106670"/>
            <a:ext cx="1800200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file.delete</a:t>
            </a:r>
            <a:r>
              <a:rPr lang="en-US" altLang="zh-CN" sz="1600" b="1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807183" y="3023849"/>
            <a:ext cx="1872208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file.createNewFile</a:t>
            </a:r>
            <a:r>
              <a:rPr lang="en-US" altLang="zh-CN" sz="1600" dirty="0"/>
              <a:t>();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 smtClean="0"/>
              <a:t>文件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043608" y="2132856"/>
            <a:ext cx="4968552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FilenameFilter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(String s)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 s;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accept(File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name)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name.endsWith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7400858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/>
              <a:t>1</a:t>
            </a:r>
            <a:r>
              <a:rPr lang="en-US" altLang="zh-CN" dirty="0" smtClean="0"/>
              <a:t>/2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55576" y="4266969"/>
            <a:ext cx="72008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851920" y="2204864"/>
            <a:ext cx="1512168" cy="576064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 smtClean="0"/>
              <a:t>文件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880" y="6431769"/>
            <a:ext cx="2320880" cy="3588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9552" y="476672"/>
            <a:ext cx="7931224" cy="590931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//File 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= new File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(“C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:/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ch8”); // </a:t>
            </a:r>
            <a:r>
              <a:rPr lang="zh-CN" alt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推荐使用</a:t>
            </a:r>
            <a:endParaRPr lang="en-US" altLang="zh-CN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:\\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ch8"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File 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= new File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("C/ch8"); // illegal</a:t>
            </a:r>
            <a:endParaRPr lang="en-US" altLang="zh-CN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File 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= new File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("C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:\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ch8");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illegal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acceptCondition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File[] files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dir.listFiles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acceptCondition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(files[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files[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].length());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boo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&gt;0)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boo = files[0].delete();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(boo)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(files[0].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has been deleted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7400858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2/2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5496" y="44624"/>
            <a:ext cx="7507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Java directory separator</a:t>
            </a:r>
            <a:r>
              <a:rPr lang="zh-CN" altLang="en-US" dirty="0" smtClean="0">
                <a:solidFill>
                  <a:srgbClr val="FF0000"/>
                </a:solidFill>
              </a:rPr>
              <a:t>是“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”，在</a:t>
            </a:r>
            <a:r>
              <a:rPr lang="en-US" altLang="zh-CN" dirty="0" smtClean="0">
                <a:solidFill>
                  <a:srgbClr val="FF0000"/>
                </a:solidFill>
              </a:rPr>
              <a:t>Windows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Unix</a:t>
            </a:r>
            <a:r>
              <a:rPr lang="zh-CN" altLang="en-US" dirty="0" smtClean="0">
                <a:solidFill>
                  <a:srgbClr val="FF0000"/>
                </a:solidFill>
              </a:rPr>
              <a:t>下是一样的，推荐使用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83568" y="2780928"/>
            <a:ext cx="72008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83568" y="4759980"/>
            <a:ext cx="72008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 smtClean="0"/>
              <a:t>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运行</a:t>
            </a:r>
            <a:r>
              <a:rPr lang="zh-CN" altLang="en-US" sz="2000" dirty="0"/>
              <a:t>可执行文件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使用</a:t>
            </a:r>
            <a:r>
              <a:rPr lang="en-US" altLang="zh-CN" sz="2000" dirty="0" smtClean="0"/>
              <a:t>Runtime</a:t>
            </a:r>
            <a:r>
              <a:rPr lang="zh-CN" altLang="en-US" sz="2000" dirty="0" smtClean="0"/>
              <a:t>类</a:t>
            </a:r>
            <a:r>
              <a:rPr lang="zh-CN" altLang="en-US" sz="2000" dirty="0"/>
              <a:t>声明一个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r>
              <a:rPr lang="zh-CN" altLang="en-US" sz="2000" dirty="0" smtClean="0"/>
              <a:t>使用</a:t>
            </a:r>
            <a:r>
              <a:rPr lang="zh-CN" altLang="en-US" sz="2000" dirty="0"/>
              <a:t>静态</a:t>
            </a:r>
            <a:r>
              <a:rPr lang="en-US" altLang="zh-CN" sz="2000" dirty="0" err="1"/>
              <a:t>getRuntime</a:t>
            </a:r>
            <a:r>
              <a:rPr lang="en-US" altLang="zh-CN" sz="2000" dirty="0"/>
              <a:t>()</a:t>
            </a:r>
            <a:r>
              <a:rPr lang="zh-CN" altLang="en-US" sz="2000" dirty="0"/>
              <a:t>方法创建这个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ec</a:t>
            </a:r>
            <a:r>
              <a:rPr lang="zh-CN" altLang="en-US" sz="2000" dirty="0"/>
              <a:t>可以调用</a:t>
            </a:r>
            <a:r>
              <a:rPr lang="en-US" altLang="zh-CN" sz="2000" dirty="0"/>
              <a:t>exec(String command)</a:t>
            </a:r>
            <a:r>
              <a:rPr lang="zh-CN" altLang="en-US" sz="2000" dirty="0"/>
              <a:t>方法打开</a:t>
            </a:r>
            <a:r>
              <a:rPr lang="zh-CN" altLang="en-US" sz="2000" dirty="0" smtClean="0"/>
              <a:t>本地机器的</a:t>
            </a:r>
            <a:r>
              <a:rPr lang="zh-CN" altLang="en-US" sz="2000" dirty="0"/>
              <a:t>可执行文件或执行一个操作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25718" y="3203684"/>
            <a:ext cx="4582385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Runtime </a:t>
            </a:r>
            <a:r>
              <a:rPr lang="en-US" altLang="zh-CN" dirty="0" err="1" smtClean="0">
                <a:latin typeface="Consolas" panose="020B0609020204030204" pitchFamily="49" charset="0"/>
              </a:rPr>
              <a:t>ec</a:t>
            </a:r>
            <a:r>
              <a:rPr lang="en-US" altLang="zh-CN" dirty="0" smtClean="0">
                <a:latin typeface="Consolas" panose="020B0609020204030204" pitchFamily="49" charset="0"/>
              </a:rPr>
              <a:t> = </a:t>
            </a:r>
            <a:r>
              <a:rPr lang="en-US" altLang="zh-CN" dirty="0" err="1" smtClean="0">
                <a:latin typeface="Consolas" panose="020B0609020204030204" pitchFamily="49" charset="0"/>
              </a:rPr>
              <a:t>Runtime.getRuntime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 smtClean="0"/>
              <a:t>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2】</a:t>
            </a:r>
            <a:r>
              <a:rPr lang="zh-CN" altLang="en-US" sz="2000" dirty="0" smtClean="0"/>
              <a:t> 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33264" y="1988840"/>
            <a:ext cx="7643192" cy="378565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try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Runtime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getRuntime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:\\</a:t>
            </a:r>
            <a:r>
              <a:rPr lang="en-US" altLang="zh-CN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windows"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"Notepad.exe"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ec.exec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file.getAbsolutePath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e){}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9824" y="5301208"/>
            <a:ext cx="4326632" cy="125513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9.1 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FF0000"/>
                </a:solidFill>
              </a:rPr>
              <a:t>9.12 </a:t>
            </a:r>
            <a:r>
              <a:rPr lang="zh-CN" altLang="en-US" sz="2000" dirty="0">
                <a:solidFill>
                  <a:srgbClr val="FF0000"/>
                </a:solidFill>
              </a:rPr>
              <a:t>使用</a:t>
            </a:r>
            <a:r>
              <a:rPr lang="en-US" altLang="zh-CN" sz="2000" dirty="0">
                <a:solidFill>
                  <a:srgbClr val="FF0000"/>
                </a:solidFill>
              </a:rPr>
              <a:t>Scanner</a:t>
            </a:r>
            <a:r>
              <a:rPr lang="zh-CN" altLang="en-US" sz="2000" dirty="0">
                <a:solidFill>
                  <a:srgbClr val="FF0000"/>
                </a:solidFill>
              </a:rPr>
              <a:t>解析文件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9.2 </a:t>
            </a:r>
            <a:r>
              <a:rPr lang="zh-CN" altLang="en-US" sz="2000" dirty="0" smtClean="0"/>
              <a:t>文件字节流</a:t>
            </a:r>
            <a:endParaRPr lang="en-US" altLang="zh-CN" sz="2000" dirty="0" smtClean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9.11 </a:t>
            </a:r>
            <a:r>
              <a:rPr lang="zh-CN" altLang="en-US" sz="2000" dirty="0" smtClean="0"/>
              <a:t>随机读写流</a:t>
            </a:r>
            <a:endParaRPr lang="en-US" altLang="zh-CN" sz="2000" dirty="0" smtClean="0"/>
          </a:p>
          <a:p>
            <a:r>
              <a:rPr lang="en-US" altLang="zh-CN" sz="2000" dirty="0" smtClean="0"/>
              <a:t>9.13 </a:t>
            </a:r>
            <a:r>
              <a:rPr lang="zh-CN" altLang="en-US" sz="2000" dirty="0" smtClean="0"/>
              <a:t>文件锁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9.6 </a:t>
            </a:r>
            <a:r>
              <a:rPr lang="zh-CN" altLang="en-US" sz="2000" dirty="0" smtClean="0"/>
              <a:t>数组流</a:t>
            </a:r>
            <a:endParaRPr lang="en-US" altLang="zh-CN" sz="2000" dirty="0" smtClean="0"/>
          </a:p>
          <a:p>
            <a:r>
              <a:rPr lang="en-US" altLang="zh-CN" sz="2000" dirty="0" smtClean="0"/>
              <a:t>9.7 </a:t>
            </a:r>
            <a:r>
              <a:rPr lang="zh-CN" altLang="en-US" sz="2000" dirty="0" smtClean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注：为了便于讲解，顺序做了适当调整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3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</a:t>
            </a:r>
            <a:r>
              <a:rPr lang="zh-CN" altLang="en-US" sz="3200" dirty="0" smtClean="0"/>
              <a:t>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应用程序</a:t>
            </a:r>
            <a:r>
              <a:rPr lang="zh-CN" altLang="en-US" sz="2000" dirty="0"/>
              <a:t>可能需要解析文件中的特殊数据，此时，应用程序可以把文件的内容</a:t>
            </a:r>
            <a:r>
              <a:rPr lang="zh-CN" altLang="en-US" sz="2000" b="1" dirty="0">
                <a:solidFill>
                  <a:srgbClr val="FF0000"/>
                </a:solidFill>
              </a:rPr>
              <a:t>全部读入内存</a:t>
            </a:r>
            <a:r>
              <a:rPr lang="zh-CN" altLang="en-US" sz="2000" dirty="0"/>
              <a:t>后，再使用第</a:t>
            </a:r>
            <a:r>
              <a:rPr lang="en-US" altLang="zh-CN" sz="2000" dirty="0"/>
              <a:t>6</a:t>
            </a:r>
            <a:r>
              <a:rPr lang="zh-CN" altLang="en-US" sz="2000" dirty="0"/>
              <a:t>章的有关知识解析所需要的内容，其优点是处理速度快，</a:t>
            </a:r>
            <a:r>
              <a:rPr lang="zh-CN" altLang="en-US" sz="2000" dirty="0" smtClean="0"/>
              <a:t>但如果读</a:t>
            </a:r>
            <a:r>
              <a:rPr lang="zh-CN" altLang="en-US" sz="2000" dirty="0"/>
              <a:t>入的内容</a:t>
            </a:r>
            <a:r>
              <a:rPr lang="zh-CN" altLang="en-US" sz="2000" dirty="0" smtClean="0"/>
              <a:t>较大，将</a:t>
            </a:r>
            <a:r>
              <a:rPr lang="zh-CN" altLang="en-US" sz="2000" dirty="0"/>
              <a:t>消耗较多的内存，即</a:t>
            </a:r>
            <a:r>
              <a:rPr lang="zh-CN" altLang="en-US" sz="2000" b="1" dirty="0">
                <a:solidFill>
                  <a:srgbClr val="FF0000"/>
                </a:solidFill>
              </a:rPr>
              <a:t>以空间换取时间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本节介绍怎样借助</a:t>
            </a:r>
            <a:r>
              <a:rPr lang="en-US" altLang="zh-CN" sz="2000" dirty="0"/>
              <a:t>Scanner</a:t>
            </a:r>
            <a:r>
              <a:rPr lang="zh-CN" altLang="en-US" sz="2000" dirty="0"/>
              <a:t>类和正则表达式来解析文件，比如，要解析出文件中的特殊</a:t>
            </a:r>
            <a:r>
              <a:rPr lang="zh-CN" altLang="en-US" sz="2000" dirty="0" smtClean="0"/>
              <a:t>单词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数字</a:t>
            </a:r>
            <a:r>
              <a:rPr lang="zh-CN" altLang="en-US" sz="2000" dirty="0"/>
              <a:t>等信息。使用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类和正则表达式来解析文件的特点是</a:t>
            </a:r>
            <a:r>
              <a:rPr lang="zh-CN" altLang="en-US" sz="2000" b="1" dirty="0">
                <a:solidFill>
                  <a:srgbClr val="0000FF"/>
                </a:solidFill>
              </a:rPr>
              <a:t>以时间换取空间</a:t>
            </a:r>
            <a:r>
              <a:rPr lang="zh-CN" altLang="en-US" sz="2000" dirty="0"/>
              <a:t>，即解析的</a:t>
            </a:r>
            <a:r>
              <a:rPr lang="zh-CN" altLang="en-US" sz="2000" b="1" dirty="0">
                <a:solidFill>
                  <a:srgbClr val="0000FF"/>
                </a:solidFill>
              </a:rPr>
              <a:t>速度相对较慢</a:t>
            </a:r>
            <a:r>
              <a:rPr lang="zh-CN" altLang="en-US" sz="2000" dirty="0"/>
              <a:t>，但节省内存。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</a:t>
            </a:r>
            <a:r>
              <a:rPr lang="zh-CN" altLang="en-US" sz="3200" dirty="0" smtClean="0"/>
              <a:t>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使用默认分隔符标记解析文件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创建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对象，并指向要解析的文件，例如：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那么</a:t>
            </a:r>
            <a:r>
              <a:rPr lang="en-US" altLang="zh-CN" sz="2000" dirty="0" smtClean="0"/>
              <a:t>scanner</a:t>
            </a:r>
            <a:r>
              <a:rPr lang="zh-CN" altLang="en-US" sz="2000" dirty="0" smtClean="0"/>
              <a:t>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空格</a:t>
            </a:r>
            <a:r>
              <a:rPr lang="zh-CN" altLang="en-US" sz="2000" dirty="0" smtClean="0"/>
              <a:t>作为分隔标记、调用</a:t>
            </a:r>
            <a:r>
              <a:rPr lang="en-US" altLang="zh-CN" sz="2000" dirty="0" smtClean="0"/>
              <a:t>next()</a:t>
            </a:r>
            <a:r>
              <a:rPr lang="zh-CN" altLang="en-US" sz="2000" dirty="0" smtClean="0"/>
              <a:t>方法依次返回</a:t>
            </a:r>
            <a:r>
              <a:rPr lang="en-US" altLang="zh-CN" sz="2000" dirty="0" smtClean="0"/>
              <a:t>file</a:t>
            </a:r>
            <a:r>
              <a:rPr lang="zh-CN" altLang="en-US" sz="2000" dirty="0" smtClean="0"/>
              <a:t>中的单词，如果</a:t>
            </a:r>
            <a:r>
              <a:rPr lang="en-US" altLang="zh-CN" sz="2000" dirty="0" smtClean="0"/>
              <a:t>file</a:t>
            </a:r>
            <a:r>
              <a:rPr lang="zh-CN" altLang="en-US" sz="2000" dirty="0" smtClean="0"/>
              <a:t>最后一个单词已</a:t>
            </a:r>
            <a:r>
              <a:rPr lang="zh-CN" altLang="en-US" sz="2000" dirty="0"/>
              <a:t>被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</a:t>
            </a:r>
            <a:r>
              <a:rPr lang="zh-CN" altLang="en-US" sz="2000" dirty="0" smtClean="0"/>
              <a:t>返回，</a:t>
            </a:r>
            <a:r>
              <a:rPr lang="en-US" altLang="zh-CN" sz="2000" dirty="0" smtClean="0"/>
              <a:t>scanner</a:t>
            </a:r>
            <a:r>
              <a:rPr lang="zh-CN" altLang="en-US" sz="2000" dirty="0" smtClean="0"/>
              <a:t>调用</a:t>
            </a:r>
            <a:r>
              <a:rPr lang="en-US" altLang="zh-CN" sz="2000" dirty="0" err="1"/>
              <a:t>hasNext</a:t>
            </a:r>
            <a:r>
              <a:rPr lang="en-US" altLang="zh-CN" sz="2000" dirty="0"/>
              <a:t>()</a:t>
            </a:r>
            <a:r>
              <a:rPr lang="zh-CN" altLang="en-US" sz="2000" dirty="0"/>
              <a:t>将返回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，否</a:t>
            </a:r>
            <a:r>
              <a:rPr lang="zh-CN" altLang="en-US" sz="2000" dirty="0"/>
              <a:t>则返回</a:t>
            </a:r>
            <a:r>
              <a:rPr lang="en-US" altLang="zh-CN" sz="2000" dirty="0" smtClean="0"/>
              <a:t>true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 smtClean="0"/>
              <a:t>对于</a:t>
            </a:r>
            <a:r>
              <a:rPr lang="zh-CN" altLang="en-US" sz="2000" dirty="0"/>
              <a:t>数字型的</a:t>
            </a:r>
            <a:r>
              <a:rPr lang="zh-CN" altLang="en-US" sz="2000" dirty="0" smtClean="0"/>
              <a:t>单词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比如</a:t>
            </a:r>
            <a:r>
              <a:rPr lang="en-US" altLang="zh-CN" sz="2000" dirty="0" smtClean="0"/>
              <a:t>108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167.92</a:t>
            </a:r>
            <a:r>
              <a:rPr lang="zh-CN" altLang="en-US" sz="2000" dirty="0"/>
              <a:t>等可以用</a:t>
            </a:r>
            <a:r>
              <a:rPr lang="en-US" altLang="zh-CN" sz="2000" dirty="0" err="1"/>
              <a:t>nextInt</a:t>
            </a:r>
            <a:r>
              <a:rPr lang="en-US" altLang="zh-CN" sz="2000" dirty="0"/>
              <a:t>()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nextDouble</a:t>
            </a:r>
            <a:r>
              <a:rPr lang="en-US" altLang="zh-CN" sz="2000" dirty="0"/>
              <a:t>()</a:t>
            </a:r>
            <a:r>
              <a:rPr lang="zh-CN" altLang="en-US" sz="2000" dirty="0"/>
              <a:t>方法来代替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方法。但需要特别注意的</a:t>
            </a:r>
            <a:r>
              <a:rPr lang="zh-CN" altLang="en-US" sz="2000" dirty="0" smtClean="0"/>
              <a:t>是，如果</a:t>
            </a:r>
            <a:r>
              <a:rPr lang="zh-CN" altLang="en-US" sz="2000" dirty="0"/>
              <a:t>单词不是数字型</a:t>
            </a:r>
            <a:r>
              <a:rPr lang="zh-CN" altLang="en-US" sz="2000" dirty="0" smtClean="0"/>
              <a:t>单词，调用</a:t>
            </a:r>
            <a:r>
              <a:rPr lang="en-US" altLang="zh-CN" sz="2000" dirty="0" err="1"/>
              <a:t>nextInt</a:t>
            </a:r>
            <a:r>
              <a:rPr lang="en-US" altLang="zh-CN" sz="2000" dirty="0"/>
              <a:t>()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nextDouble</a:t>
            </a:r>
            <a:r>
              <a:rPr lang="en-US" altLang="zh-CN" sz="2000" dirty="0"/>
              <a:t>()</a:t>
            </a:r>
            <a:r>
              <a:rPr lang="zh-CN" altLang="en-US" sz="2000" dirty="0"/>
              <a:t>方法将发生</a:t>
            </a:r>
            <a:r>
              <a:rPr lang="en-US" altLang="zh-CN" sz="2000" b="1" dirty="0" err="1">
                <a:solidFill>
                  <a:srgbClr val="FF0000"/>
                </a:solidFill>
              </a:rPr>
              <a:t>InputMismatchException</a:t>
            </a:r>
            <a:r>
              <a:rPr lang="zh-CN" altLang="en-US" sz="2000" dirty="0" smtClean="0"/>
              <a:t>异常，在</a:t>
            </a:r>
            <a:r>
              <a:rPr lang="zh-CN" altLang="en-US" sz="2000" dirty="0"/>
              <a:t>处理异常时可以调用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方法返回该非数字化单词。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187624" y="2780928"/>
            <a:ext cx="4320480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File </a:t>
            </a:r>
            <a:r>
              <a:rPr lang="en-US" altLang="zh-CN" sz="1600" b="1" dirty="0" err="1">
                <a:latin typeface="Consolas" panose="020B0609020204030204" pitchFamily="49" charset="0"/>
              </a:rPr>
              <a:t>file</a:t>
            </a:r>
            <a:r>
              <a:rPr lang="en-US" altLang="zh-CN" sz="1600" b="1" dirty="0">
                <a:latin typeface="Consolas" panose="020B0609020204030204" pitchFamily="49" charset="0"/>
              </a:rPr>
              <a:t> = new File("hello.java");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Scanner </a:t>
            </a:r>
            <a:r>
              <a:rPr lang="en-US" altLang="zh-CN" sz="1600" b="1" dirty="0" err="1">
                <a:latin typeface="Consolas" panose="020B0609020204030204" pitchFamily="49" charset="0"/>
              </a:rPr>
              <a:t>scanner</a:t>
            </a:r>
            <a:r>
              <a:rPr lang="en-US" altLang="zh-CN" sz="1600" b="1" dirty="0">
                <a:latin typeface="Consolas" panose="020B0609020204030204" pitchFamily="49" charset="0"/>
              </a:rPr>
              <a:t> = new Scanner(file);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</a:t>
            </a:r>
            <a:r>
              <a:rPr lang="zh-CN" altLang="en-US" sz="3200" dirty="0" smtClean="0"/>
              <a:t>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D:/chp09/cost.txt</a:t>
            </a:r>
            <a:r>
              <a:rPr lang="zh-CN" altLang="en-US" sz="2000" dirty="0" smtClean="0"/>
              <a:t>中的内容</a:t>
            </a:r>
            <a:r>
              <a:rPr lang="zh-CN" altLang="en-US" sz="2000" dirty="0"/>
              <a:t>如下：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TV </a:t>
            </a:r>
            <a:r>
              <a:rPr lang="en-US" altLang="zh-CN" sz="2000" dirty="0"/>
              <a:t>cost </a:t>
            </a:r>
            <a:r>
              <a:rPr lang="en-US" altLang="zh-CN" sz="2000" dirty="0">
                <a:solidFill>
                  <a:srgbClr val="0000FF"/>
                </a:solidFill>
              </a:rPr>
              <a:t>876</a:t>
            </a:r>
            <a:r>
              <a:rPr lang="en-US" altLang="zh-CN" sz="2000" dirty="0"/>
              <a:t> dollar</a:t>
            </a:r>
            <a:r>
              <a:rPr lang="en-US" altLang="zh-CN" sz="2000" dirty="0" smtClean="0"/>
              <a:t>, Computer </a:t>
            </a:r>
            <a:r>
              <a:rPr lang="en-US" altLang="zh-CN" sz="2000" dirty="0"/>
              <a:t>cost </a:t>
            </a:r>
            <a:r>
              <a:rPr lang="en-US" altLang="zh-CN" sz="2000" dirty="0">
                <a:solidFill>
                  <a:srgbClr val="0000FF"/>
                </a:solidFill>
              </a:rPr>
              <a:t>2398</a:t>
            </a:r>
            <a:r>
              <a:rPr lang="en-US" altLang="zh-CN" sz="2000" dirty="0"/>
              <a:t> dollar</a:t>
            </a:r>
            <a:r>
              <a:rPr lang="en-US" altLang="zh-CN" sz="2000" dirty="0" smtClean="0"/>
              <a:t>. The </a:t>
            </a:r>
            <a:r>
              <a:rPr lang="en-US" altLang="zh-CN" sz="2000" dirty="0"/>
              <a:t>milk cost </a:t>
            </a:r>
            <a:r>
              <a:rPr lang="en-US" altLang="zh-CN" sz="2000" dirty="0">
                <a:solidFill>
                  <a:srgbClr val="0000FF"/>
                </a:solidFill>
              </a:rPr>
              <a:t>98</a:t>
            </a:r>
            <a:r>
              <a:rPr lang="en-US" altLang="zh-CN" sz="2000" dirty="0"/>
              <a:t> dollar. The apple cost </a:t>
            </a:r>
            <a:r>
              <a:rPr lang="en-US" altLang="zh-CN" sz="2000" dirty="0">
                <a:solidFill>
                  <a:srgbClr val="0000FF"/>
                </a:solidFill>
              </a:rPr>
              <a:t>198</a:t>
            </a:r>
            <a:r>
              <a:rPr lang="en-US" altLang="zh-CN" sz="2000" dirty="0"/>
              <a:t> dollar.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对象解析文件</a:t>
            </a:r>
            <a:r>
              <a:rPr lang="en-US" altLang="zh-CN" sz="2000" dirty="0"/>
              <a:t>cost.txt</a:t>
            </a:r>
            <a:r>
              <a:rPr lang="zh-CN" altLang="en-US" sz="2000" dirty="0"/>
              <a:t>中的全部消费并计算出总</a:t>
            </a:r>
            <a:r>
              <a:rPr lang="zh-CN" altLang="en-US" sz="2000" dirty="0" smtClean="0"/>
              <a:t>消费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1520" y="188640"/>
            <a:ext cx="6840760" cy="649408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Demo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"D:\\chp09\\cost.txt"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Scanner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sum=0;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Scanner(file);</a:t>
            </a:r>
          </a:p>
          <a:p>
            <a:pPr lvl="2"/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scanner.hasNext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price =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scanner.nextInt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sum = sum + price;</a:t>
            </a:r>
          </a:p>
          <a:p>
            <a:pPr lvl="4"/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(price);</a:t>
            </a:r>
          </a:p>
          <a:p>
            <a:pPr lvl="4"/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InputMismatchException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String t =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scanner.next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 Cost:"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+sum+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dollar"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5445224"/>
            <a:ext cx="1908212" cy="936104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5508104" y="2924944"/>
            <a:ext cx="648072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004048" y="4005064"/>
            <a:ext cx="648072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引言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Reading information into a program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287" y="1628800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riting information from a program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7195"/>
            <a:ext cx="470535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399807" y="3140968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Reading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information into a program.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27539" y="5445224"/>
            <a:ext cx="388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Writing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information from a program.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7504" y="6372036"/>
            <a:ext cx="51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https://docs.oracle.com/javase/tutorial/essential/io</a:t>
            </a:r>
            <a:r>
              <a:rPr lang="zh-CN" altLang="en-US" dirty="0" smtClean="0">
                <a:hlinkClick r:id="rId4"/>
              </a:rPr>
              <a:t>/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20072" y="6372036"/>
            <a:ext cx="272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请同学们阅读这个</a:t>
            </a:r>
            <a:r>
              <a:rPr lang="en-US" altLang="zh-CN" dirty="0" smtClean="0"/>
              <a:t>tutorial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</a:t>
            </a:r>
            <a:r>
              <a:rPr lang="zh-CN" altLang="en-US" sz="3200" dirty="0" smtClean="0"/>
              <a:t>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使用正则表达式作为分隔标记解析文件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 创建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对象，指向要解析的文件，并使用</a:t>
            </a:r>
            <a:r>
              <a:rPr lang="en-US" altLang="zh-CN" sz="2000" b="1" dirty="0" err="1">
                <a:solidFill>
                  <a:srgbClr val="FF0000"/>
                </a:solidFill>
              </a:rPr>
              <a:t>useDelimiter</a:t>
            </a:r>
            <a:r>
              <a:rPr lang="zh-CN" altLang="en-US" sz="2000" dirty="0"/>
              <a:t>方法指定正则表达式作为分隔标记，例如</a:t>
            </a:r>
            <a:r>
              <a:rPr lang="en-US" altLang="zh-CN" sz="2000" dirty="0"/>
              <a:t>: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那么，</a:t>
            </a:r>
            <a:r>
              <a:rPr lang="en-US" altLang="zh-CN" sz="2000" dirty="0" smtClean="0"/>
              <a:t>scanner</a:t>
            </a:r>
            <a:r>
              <a:rPr lang="zh-CN" altLang="en-US" sz="2000" dirty="0" smtClean="0"/>
              <a:t>将</a:t>
            </a:r>
            <a:r>
              <a:rPr lang="zh-CN" altLang="en-US" sz="2000" dirty="0"/>
              <a:t>正则表达式作为</a:t>
            </a:r>
            <a:r>
              <a:rPr lang="zh-CN" altLang="en-US" sz="2000" b="1" dirty="0">
                <a:solidFill>
                  <a:srgbClr val="FF0000"/>
                </a:solidFill>
              </a:rPr>
              <a:t>分隔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标记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899592" y="3068960"/>
            <a:ext cx="4320480" cy="83099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File </a:t>
            </a:r>
            <a:r>
              <a:rPr lang="en-US" altLang="zh-CN" sz="1600" b="1" dirty="0" err="1">
                <a:latin typeface="Consolas" panose="020B0609020204030204" pitchFamily="49" charset="0"/>
              </a:rPr>
              <a:t>file</a:t>
            </a:r>
            <a:r>
              <a:rPr lang="en-US" altLang="zh-CN" sz="1600" b="1" dirty="0">
                <a:latin typeface="Consolas" panose="020B0609020204030204" pitchFamily="49" charset="0"/>
              </a:rPr>
              <a:t> = new File("hello.java");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Scanner </a:t>
            </a:r>
            <a:r>
              <a:rPr lang="en-US" altLang="zh-CN" sz="1600" b="1" dirty="0" err="1">
                <a:latin typeface="Consolas" panose="020B0609020204030204" pitchFamily="49" charset="0"/>
              </a:rPr>
              <a:t>scanner</a:t>
            </a:r>
            <a:r>
              <a:rPr lang="en-US" altLang="zh-CN" sz="1600" b="1" dirty="0">
                <a:latin typeface="Consolas" panose="020B0609020204030204" pitchFamily="49" charset="0"/>
              </a:rPr>
              <a:t> = new Scanner(file);</a:t>
            </a: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scanner.useDelimiter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zh-CN" altLang="en-US" sz="1600" b="1" dirty="0">
                <a:latin typeface="Consolas" panose="020B0609020204030204" pitchFamily="49" charset="0"/>
              </a:rPr>
              <a:t>正则表达式</a:t>
            </a:r>
            <a:r>
              <a:rPr lang="en-US" altLang="zh-CN" sz="1600" b="1" dirty="0">
                <a:latin typeface="Consolas" panose="020B0609020204030204" pitchFamily="49" charset="0"/>
              </a:rPr>
              <a:t>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572000" y="3484458"/>
            <a:ext cx="1018456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</a:t>
            </a:r>
            <a:r>
              <a:rPr lang="zh-CN" altLang="en-US" sz="3200" dirty="0" smtClean="0"/>
              <a:t>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使</a:t>
            </a:r>
            <a:r>
              <a:rPr lang="zh-CN" altLang="en-US" sz="2000" dirty="0"/>
              <a:t>用正则表达</a:t>
            </a:r>
            <a:r>
              <a:rPr lang="zh-CN" altLang="en-US" sz="2000" dirty="0" smtClean="0"/>
              <a:t>式（匹</a:t>
            </a:r>
            <a:r>
              <a:rPr lang="zh-CN" altLang="en-US" sz="2000" dirty="0"/>
              <a:t>配所有</a:t>
            </a:r>
            <a:r>
              <a:rPr lang="zh-CN" altLang="en-US" sz="2000" b="1" dirty="0">
                <a:solidFill>
                  <a:srgbClr val="FF0000"/>
                </a:solidFill>
              </a:rPr>
              <a:t>非数字字符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串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r>
              <a:rPr lang="en-US" altLang="zh-CN" sz="2000" dirty="0" smtClean="0"/>
              <a:t>String </a:t>
            </a:r>
            <a:r>
              <a:rPr lang="en-US" altLang="zh-CN" sz="2000" dirty="0"/>
              <a:t>regex="</a:t>
            </a:r>
            <a:r>
              <a:rPr lang="en-US" altLang="zh-CN" sz="2000" b="1" dirty="0">
                <a:solidFill>
                  <a:srgbClr val="FF0000"/>
                </a:solidFill>
              </a:rPr>
              <a:t>[^0123456789.]+</a:t>
            </a:r>
            <a:r>
              <a:rPr lang="en-US" altLang="zh-CN" sz="2000" dirty="0"/>
              <a:t>" </a:t>
            </a:r>
            <a:r>
              <a:rPr lang="zh-CN" altLang="en-US" sz="2000" dirty="0"/>
              <a:t>作为分隔标记解析</a:t>
            </a:r>
            <a:r>
              <a:rPr lang="en-US" altLang="zh-CN" sz="2000" dirty="0"/>
              <a:t>communicate.txt</a:t>
            </a:r>
            <a:r>
              <a:rPr lang="zh-CN" altLang="en-US" sz="2000" dirty="0"/>
              <a:t>文件中的通信</a:t>
            </a:r>
            <a:r>
              <a:rPr lang="zh-CN" altLang="en-US" sz="2000" dirty="0" smtClean="0"/>
              <a:t>费用。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 </a:t>
            </a:r>
            <a:r>
              <a:rPr lang="en-US" altLang="zh-CN" sz="2000" dirty="0"/>
              <a:t>communicate.txt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内容如下：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市</a:t>
            </a:r>
            <a:r>
              <a:rPr lang="zh-CN" altLang="en-US" sz="2000" dirty="0"/>
              <a:t>话费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00FF"/>
                </a:solidFill>
              </a:rPr>
              <a:t>176.89</a:t>
            </a:r>
            <a:r>
              <a:rPr lang="zh-CN" altLang="en-US" sz="2000" dirty="0"/>
              <a:t>元</a:t>
            </a:r>
            <a:r>
              <a:rPr lang="en-US" altLang="zh-CN" sz="2000" dirty="0"/>
              <a:t>,</a:t>
            </a:r>
            <a:r>
              <a:rPr lang="zh-CN" altLang="en-US" sz="2000" dirty="0"/>
              <a:t>长途费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00FF"/>
                </a:solidFill>
              </a:rPr>
              <a:t>187.98</a:t>
            </a:r>
            <a:r>
              <a:rPr lang="zh-CN" altLang="en-US" sz="2000" dirty="0"/>
              <a:t>元</a:t>
            </a:r>
            <a:r>
              <a:rPr lang="en-US" altLang="zh-CN" sz="2000" dirty="0"/>
              <a:t>,</a:t>
            </a:r>
            <a:r>
              <a:rPr lang="zh-CN" altLang="en-US" sz="2000" dirty="0"/>
              <a:t>网络费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00FF"/>
                </a:solidFill>
              </a:rPr>
              <a:t>928.66</a:t>
            </a:r>
            <a:r>
              <a:rPr lang="zh-CN" altLang="en-US" sz="2000" dirty="0" smtClean="0"/>
              <a:t>元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1520" y="769922"/>
            <a:ext cx="7560840" cy="57554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 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Demo{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"D:\\chp09\\communicate.txt"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Scanner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sum = 0;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double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fare=0;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scanner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Scanner(file);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scanner.useDelimiter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"[^0123456789.]+"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scanner.hasNextDouble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fare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scanner.nextDouble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sum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sum+fare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(fare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sum);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304" y="5589240"/>
            <a:ext cx="1289372" cy="776127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827584" y="3429000"/>
            <a:ext cx="79208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</a:t>
            </a:r>
            <a:r>
              <a:rPr lang="zh-CN" altLang="en-US" sz="3200" dirty="0" smtClean="0"/>
              <a:t>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单词记忆训练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基于</a:t>
            </a:r>
            <a:r>
              <a:rPr lang="zh-CN" altLang="en-US" sz="2000" dirty="0"/>
              <a:t>文本文件的英文单词训练程序</a:t>
            </a:r>
            <a:r>
              <a:rPr lang="zh-CN" altLang="en-US" sz="2000" dirty="0" smtClean="0"/>
              <a:t>，具体</a:t>
            </a:r>
            <a:r>
              <a:rPr lang="zh-CN" altLang="en-US" sz="2000" dirty="0"/>
              <a:t>内容如下：</a:t>
            </a:r>
          </a:p>
          <a:p>
            <a:pPr lvl="1"/>
            <a:r>
              <a:rPr lang="zh-CN" altLang="en-US" sz="2000" dirty="0" smtClean="0"/>
              <a:t>文本文件</a:t>
            </a:r>
            <a:r>
              <a:rPr lang="en-US" altLang="zh-CN" sz="2000" dirty="0" smtClean="0"/>
              <a:t>D:/chp09/word.txt</a:t>
            </a:r>
            <a:r>
              <a:rPr lang="zh-CN" altLang="en-US" sz="2000" dirty="0"/>
              <a:t>的内容由英文单词所构成，单词之间用</a:t>
            </a:r>
            <a:r>
              <a:rPr lang="zh-CN" altLang="en-US" sz="2000" dirty="0" smtClean="0"/>
              <a:t>空格分隔</a:t>
            </a:r>
            <a:r>
              <a:rPr lang="zh-CN" altLang="en-US" sz="2000" dirty="0"/>
              <a:t>，例如：</a:t>
            </a:r>
            <a:r>
              <a:rPr lang="en-US" altLang="zh-CN" sz="2000" dirty="0"/>
              <a:t>first boy girl hello well</a:t>
            </a:r>
            <a:r>
              <a:rPr lang="zh-CN" altLang="en-US" sz="2000" dirty="0"/>
              <a:t>。</a:t>
            </a:r>
          </a:p>
          <a:p>
            <a:pPr lvl="1"/>
            <a:r>
              <a:rPr lang="zh-CN" altLang="en-US" sz="2000" dirty="0" smtClean="0"/>
              <a:t>使用</a:t>
            </a:r>
            <a:r>
              <a:rPr lang="en-US" altLang="zh-CN" sz="2000" dirty="0" smtClean="0"/>
              <a:t>Scanner</a:t>
            </a:r>
            <a:r>
              <a:rPr lang="zh-CN" altLang="en-US" sz="2000" dirty="0" smtClean="0"/>
              <a:t>解</a:t>
            </a:r>
            <a:r>
              <a:rPr lang="zh-CN" altLang="en-US" sz="2000" dirty="0"/>
              <a:t>析</a:t>
            </a:r>
            <a:r>
              <a:rPr lang="en-US" altLang="zh-CN" sz="2000" dirty="0"/>
              <a:t>word.txt</a:t>
            </a:r>
            <a:r>
              <a:rPr lang="zh-CN" altLang="en-US" sz="2000" dirty="0"/>
              <a:t>中的单词，并显示在屏幕上，然后要求用户输入该单词。</a:t>
            </a:r>
          </a:p>
          <a:p>
            <a:pPr lvl="1"/>
            <a:r>
              <a:rPr lang="zh-CN" altLang="en-US" sz="2000" dirty="0" smtClean="0"/>
              <a:t>当</a:t>
            </a:r>
            <a:r>
              <a:rPr lang="zh-CN" altLang="en-US" sz="2000" dirty="0"/>
              <a:t>用户输入单词时，程序将从屏幕上隐藏掉刚刚显示的单词，以便考核用户是否清晰地记住了这个单词。</a:t>
            </a:r>
          </a:p>
          <a:p>
            <a:pPr lvl="1"/>
            <a:r>
              <a:rPr lang="zh-CN" altLang="en-US" sz="2000" dirty="0" smtClean="0"/>
              <a:t>程序</a:t>
            </a:r>
            <a:r>
              <a:rPr lang="zh-CN" altLang="en-US" sz="2000" dirty="0"/>
              <a:t>读取了</a:t>
            </a:r>
            <a:r>
              <a:rPr lang="en-US" altLang="zh-CN" sz="2000" dirty="0"/>
              <a:t>word.txt</a:t>
            </a:r>
            <a:r>
              <a:rPr lang="zh-CN" altLang="en-US" sz="2000" dirty="0"/>
              <a:t>的全部内容后，将统计出用户背单词的正确率。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79512" y="6300028"/>
            <a:ext cx="3655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请同学们自己看教材</a:t>
            </a:r>
            <a:r>
              <a:rPr lang="en-US" altLang="zh-CN" dirty="0" smtClean="0">
                <a:solidFill>
                  <a:srgbClr val="FF0000"/>
                </a:solidFill>
              </a:rPr>
              <a:t>P189</a:t>
            </a:r>
            <a:r>
              <a:rPr lang="zh-CN" altLang="en-US" dirty="0" smtClean="0">
                <a:solidFill>
                  <a:srgbClr val="FF0000"/>
                </a:solidFill>
              </a:rPr>
              <a:t>页的内容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9.1 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>
                <a:solidFill>
                  <a:srgbClr val="FF0000"/>
                </a:solidFill>
              </a:rPr>
              <a:t>9.3 </a:t>
            </a:r>
            <a:r>
              <a:rPr lang="zh-CN" altLang="en-US" sz="2000" dirty="0">
                <a:solidFill>
                  <a:srgbClr val="FF0000"/>
                </a:solidFill>
              </a:rPr>
              <a:t>文件字符流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9.2 </a:t>
            </a:r>
            <a:r>
              <a:rPr lang="zh-CN" altLang="en-US" sz="2000" dirty="0" smtClean="0"/>
              <a:t>文件字节流</a:t>
            </a:r>
            <a:endParaRPr lang="en-US" altLang="zh-CN" sz="2000" dirty="0" smtClean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9.11 </a:t>
            </a:r>
            <a:r>
              <a:rPr lang="zh-CN" altLang="en-US" sz="2000" dirty="0" smtClean="0"/>
              <a:t>随机读写流</a:t>
            </a:r>
            <a:endParaRPr lang="en-US" altLang="zh-CN" sz="2000" dirty="0" smtClean="0"/>
          </a:p>
          <a:p>
            <a:r>
              <a:rPr lang="en-US" altLang="zh-CN" sz="2000" dirty="0" smtClean="0"/>
              <a:t>9.13 </a:t>
            </a:r>
            <a:r>
              <a:rPr lang="zh-CN" altLang="en-US" sz="2000" dirty="0" smtClean="0"/>
              <a:t>文件锁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9.6 </a:t>
            </a:r>
            <a:r>
              <a:rPr lang="zh-CN" altLang="en-US" sz="2000" dirty="0" smtClean="0"/>
              <a:t>数组流</a:t>
            </a:r>
            <a:endParaRPr lang="en-US" altLang="zh-CN" sz="2000" dirty="0" smtClean="0"/>
          </a:p>
          <a:p>
            <a:r>
              <a:rPr lang="en-US" altLang="zh-CN" sz="2000" dirty="0" smtClean="0"/>
              <a:t>9.7 </a:t>
            </a:r>
            <a:r>
              <a:rPr lang="zh-CN" altLang="en-US" sz="2000" dirty="0" smtClean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注：为了便于讲解，顺序做了适当调整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9.3 </a:t>
            </a:r>
            <a:r>
              <a:rPr lang="zh-CN" altLang="en-US" sz="3200" dirty="0"/>
              <a:t>文件</a:t>
            </a:r>
            <a:r>
              <a:rPr lang="zh-CN" altLang="en-US" sz="3200" dirty="0" smtClean="0"/>
              <a:t>字符流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1.FileReader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 smtClean="0"/>
              <a:t>构造方法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FileReader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String name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FileReader</a:t>
            </a:r>
            <a:r>
              <a:rPr lang="en-US" altLang="zh-CN" sz="2000" dirty="0" smtClean="0"/>
              <a:t>(File </a:t>
            </a:r>
            <a:r>
              <a:rPr lang="en-US" altLang="zh-CN" sz="2000" dirty="0"/>
              <a:t>file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常用</a:t>
            </a:r>
            <a:r>
              <a:rPr lang="zh-CN" altLang="en-US" sz="2000" dirty="0"/>
              <a:t>方法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read()</a:t>
            </a:r>
            <a:r>
              <a:rPr lang="zh-CN" altLang="en-US" sz="2000" dirty="0"/>
              <a:t>：读取</a:t>
            </a:r>
            <a:r>
              <a:rPr lang="zh-CN" altLang="en-US" sz="2000" b="1" dirty="0">
                <a:solidFill>
                  <a:srgbClr val="FF0000"/>
                </a:solidFill>
              </a:rPr>
              <a:t>一个字符</a:t>
            </a:r>
            <a:r>
              <a:rPr lang="zh-CN" altLang="en-US" sz="2000" dirty="0"/>
              <a:t>，返回</a:t>
            </a:r>
            <a:r>
              <a:rPr lang="en-US" altLang="zh-CN" sz="2000" dirty="0"/>
              <a:t>0~65535</a:t>
            </a:r>
            <a:r>
              <a:rPr lang="zh-CN" altLang="en-US" sz="2000" dirty="0"/>
              <a:t>之间的一个整数（</a:t>
            </a:r>
            <a:r>
              <a:rPr lang="en-US" altLang="zh-CN" sz="2000" dirty="0"/>
              <a:t>Unicode</a:t>
            </a:r>
            <a:r>
              <a:rPr lang="zh-CN" altLang="en-US" sz="2000" dirty="0"/>
              <a:t>字符值），如果未读出字符就返回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read(char b[ ])</a:t>
            </a:r>
            <a:r>
              <a:rPr lang="zh-CN" altLang="en-US" sz="2000" dirty="0"/>
              <a:t>：读取</a:t>
            </a:r>
            <a:r>
              <a:rPr lang="en-US" altLang="zh-CN" sz="2000" dirty="0" err="1"/>
              <a:t>b.length</a:t>
            </a:r>
            <a:r>
              <a:rPr lang="zh-CN" altLang="en-US" sz="2000" dirty="0"/>
              <a:t>个字符到</a:t>
            </a:r>
            <a:r>
              <a:rPr lang="zh-CN" altLang="en-US" sz="2000" b="1" dirty="0">
                <a:solidFill>
                  <a:srgbClr val="FF0000"/>
                </a:solidFill>
              </a:rPr>
              <a:t>字符数组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中，返回实际读取的字符数目；如果到达文件的末尾，则返回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read(char b[ 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：读取</a:t>
            </a:r>
            <a:r>
              <a:rPr lang="en-US" altLang="zh-CN" sz="2000" b="1" dirty="0" err="1">
                <a:solidFill>
                  <a:srgbClr val="FF0000"/>
                </a:solidFill>
              </a:rPr>
              <a:t>len</a:t>
            </a:r>
            <a:r>
              <a:rPr lang="zh-CN" altLang="en-US" sz="2000" b="1" dirty="0">
                <a:solidFill>
                  <a:srgbClr val="FF0000"/>
                </a:solidFill>
              </a:rPr>
              <a:t>个字符</a:t>
            </a:r>
            <a:r>
              <a:rPr lang="zh-CN" altLang="en-US" sz="2000" dirty="0"/>
              <a:t>并存放到字符数组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中，返回实际读取的字符数目；如果到达文件的末尾，则返回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。其中，</a:t>
            </a:r>
            <a:r>
              <a:rPr lang="en-US" altLang="zh-CN" sz="2000" dirty="0"/>
              <a:t>off</a:t>
            </a:r>
            <a:r>
              <a:rPr lang="zh-CN" altLang="en-US" sz="2000" dirty="0"/>
              <a:t>参数指定</a:t>
            </a:r>
            <a:r>
              <a:rPr lang="en-US" altLang="zh-CN" sz="2000" dirty="0"/>
              <a:t>read</a:t>
            </a:r>
            <a:r>
              <a:rPr lang="zh-CN" altLang="en-US" sz="2000" dirty="0"/>
              <a:t>方法从字符数组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中的什么地方存放数据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9.3 </a:t>
            </a:r>
            <a:r>
              <a:rPr lang="zh-CN" altLang="en-US" sz="3200" dirty="0"/>
              <a:t>文件</a:t>
            </a:r>
            <a:r>
              <a:rPr lang="zh-CN" altLang="en-US" sz="3200" dirty="0" smtClean="0"/>
              <a:t>字符流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2.FileWriter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 smtClean="0"/>
              <a:t>构造方法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FileWriter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String name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FileWriter</a:t>
            </a:r>
            <a:r>
              <a:rPr lang="en-US" altLang="zh-CN" sz="2000" dirty="0" smtClean="0"/>
              <a:t>(File </a:t>
            </a:r>
            <a:r>
              <a:rPr lang="en-US" altLang="zh-CN" sz="2000" dirty="0"/>
              <a:t>file)</a:t>
            </a:r>
          </a:p>
          <a:p>
            <a:r>
              <a:rPr lang="zh-CN" altLang="en-US" sz="2000" dirty="0"/>
              <a:t>常</a:t>
            </a:r>
            <a:r>
              <a:rPr lang="zh-CN" altLang="en-US" sz="2000" dirty="0" smtClean="0"/>
              <a:t>用方法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void write(char b[])</a:t>
            </a:r>
            <a:r>
              <a:rPr lang="zh-CN" altLang="en-US" sz="2000" dirty="0"/>
              <a:t>：写</a:t>
            </a:r>
            <a:r>
              <a:rPr lang="en-US" altLang="zh-CN" sz="2000" dirty="0" err="1"/>
              <a:t>b.length</a:t>
            </a:r>
            <a:r>
              <a:rPr lang="zh-CN" altLang="en-US" sz="2000" dirty="0"/>
              <a:t>个字符到输出流</a:t>
            </a:r>
          </a:p>
          <a:p>
            <a:pPr lvl="1"/>
            <a:r>
              <a:rPr lang="en-US" altLang="zh-CN" sz="2000" dirty="0"/>
              <a:t>public void write(char b[],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：从</a:t>
            </a:r>
            <a:r>
              <a:rPr lang="zh-CN" altLang="en-US" sz="2000" dirty="0" smtClean="0"/>
              <a:t>给定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字符数组</a:t>
            </a:r>
            <a:r>
              <a:rPr lang="zh-CN" altLang="en-US" sz="2000" dirty="0" smtClean="0"/>
              <a:t>中</a:t>
            </a:r>
            <a:r>
              <a:rPr lang="zh-CN" altLang="en-US" sz="2000" dirty="0"/>
              <a:t>起始于偏移量</a:t>
            </a:r>
            <a:r>
              <a:rPr lang="en-US" altLang="zh-CN" sz="2000" dirty="0"/>
              <a:t>off</a:t>
            </a:r>
            <a:r>
              <a:rPr lang="zh-CN" altLang="en-US" sz="2000" dirty="0"/>
              <a:t>处写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个字符到输出流，参数</a:t>
            </a:r>
            <a:r>
              <a:rPr lang="en-US" altLang="zh-CN" sz="2000" dirty="0"/>
              <a:t>b</a:t>
            </a:r>
            <a:r>
              <a:rPr lang="zh-CN" altLang="en-US" sz="2000" dirty="0"/>
              <a:t>是存放了</a:t>
            </a:r>
            <a:r>
              <a:rPr lang="zh-CN" altLang="en-US" sz="2000" dirty="0" smtClean="0"/>
              <a:t>数据的</a:t>
            </a:r>
            <a:r>
              <a:rPr lang="zh-CN" altLang="en-US" sz="2000" dirty="0"/>
              <a:t>字符数组</a:t>
            </a:r>
          </a:p>
          <a:p>
            <a:pPr lvl="1"/>
            <a:r>
              <a:rPr lang="en-US" altLang="zh-CN" sz="2000" dirty="0"/>
              <a:t>void write(String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</a:t>
            </a:r>
            <a:r>
              <a:rPr lang="zh-CN" altLang="en-US" sz="2000" dirty="0"/>
              <a:t>：把</a:t>
            </a:r>
            <a:r>
              <a:rPr lang="zh-CN" altLang="en-US" sz="2000" b="1" dirty="0">
                <a:solidFill>
                  <a:srgbClr val="FF0000"/>
                </a:solidFill>
              </a:rPr>
              <a:t>字符串</a:t>
            </a:r>
            <a:r>
              <a:rPr lang="zh-CN" altLang="en-US" sz="2000" dirty="0"/>
              <a:t>中的全部字符写入到输出流</a:t>
            </a:r>
          </a:p>
          <a:p>
            <a:pPr lvl="1"/>
            <a:r>
              <a:rPr lang="en-US" altLang="zh-CN" sz="2000" dirty="0"/>
              <a:t>void write(String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：从</a:t>
            </a:r>
            <a:r>
              <a:rPr lang="zh-CN" altLang="en-US" sz="2000" b="1" dirty="0">
                <a:solidFill>
                  <a:srgbClr val="FF0000"/>
                </a:solidFill>
              </a:rPr>
              <a:t>字符串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中起始于偏移量</a:t>
            </a:r>
            <a:r>
              <a:rPr lang="en-US" altLang="zh-CN" sz="2000" dirty="0"/>
              <a:t>off</a:t>
            </a:r>
            <a:r>
              <a:rPr lang="zh-CN" altLang="en-US" sz="2000" dirty="0"/>
              <a:t>处写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个字符到输出流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9.3 </a:t>
            </a:r>
            <a:r>
              <a:rPr lang="zh-CN" altLang="en-US" sz="3200" dirty="0"/>
              <a:t>文件</a:t>
            </a:r>
            <a:r>
              <a:rPr lang="zh-CN" altLang="en-US" sz="3200" dirty="0" smtClean="0"/>
              <a:t>字符流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39550" y="44624"/>
            <a:ext cx="7632849" cy="67403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Example9_4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"hello.txt"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b[] = </a:t>
            </a:r>
            <a:r>
              <a:rPr lang="en-US" altLang="zh-CN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深圳大学</a:t>
            </a:r>
            <a:r>
              <a:rPr lang="en-US" altLang="zh-CN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toCharArray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字符数组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脚踏实地！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字符串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output.close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n=0;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n=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(b,0,2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))!=-1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  <a:r>
              <a:rPr lang="en-US" altLang="zh-CN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最多读</a:t>
            </a:r>
            <a:r>
              <a:rPr lang="en-US" altLang="zh-CN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个字符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String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String(b,0,n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转换为字符串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883489" y="44624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4】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5265521"/>
            <a:ext cx="432048" cy="152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9.1 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9.5 </a:t>
            </a:r>
            <a:r>
              <a:rPr lang="zh-CN" altLang="en-US" sz="2000" dirty="0">
                <a:solidFill>
                  <a:srgbClr val="FF0000"/>
                </a:solidFill>
              </a:rPr>
              <a:t>缓冲流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9.2 </a:t>
            </a:r>
            <a:r>
              <a:rPr lang="zh-CN" altLang="en-US" sz="2000" dirty="0" smtClean="0"/>
              <a:t>文件字节流</a:t>
            </a:r>
            <a:endParaRPr lang="en-US" altLang="zh-CN" sz="2000" dirty="0" smtClean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9.11 </a:t>
            </a:r>
            <a:r>
              <a:rPr lang="zh-CN" altLang="en-US" sz="2000" dirty="0" smtClean="0"/>
              <a:t>随机读写流</a:t>
            </a:r>
            <a:endParaRPr lang="en-US" altLang="zh-CN" sz="2000" dirty="0" smtClean="0"/>
          </a:p>
          <a:p>
            <a:r>
              <a:rPr lang="en-US" altLang="zh-CN" sz="2000" dirty="0" smtClean="0"/>
              <a:t>9.13 </a:t>
            </a:r>
            <a:r>
              <a:rPr lang="zh-CN" altLang="en-US" sz="2000" dirty="0" smtClean="0"/>
              <a:t>文件锁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9.6 </a:t>
            </a:r>
            <a:r>
              <a:rPr lang="zh-CN" altLang="en-US" sz="2000" dirty="0" smtClean="0"/>
              <a:t>数组流</a:t>
            </a:r>
            <a:endParaRPr lang="en-US" altLang="zh-CN" sz="2000" dirty="0" smtClean="0"/>
          </a:p>
          <a:p>
            <a:r>
              <a:rPr lang="en-US" altLang="zh-CN" sz="2000" dirty="0" smtClean="0"/>
              <a:t>9.7 </a:t>
            </a:r>
            <a:r>
              <a:rPr lang="zh-CN" altLang="en-US" sz="2000" dirty="0" smtClean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注：为了便于讲解，顺序做了适当调整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1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1.BufferedReader</a:t>
            </a:r>
            <a:r>
              <a:rPr lang="zh-CN" altLang="en-US" sz="2000" dirty="0"/>
              <a:t>类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BufferedReader</a:t>
            </a:r>
            <a:r>
              <a:rPr lang="zh-CN" altLang="en-US" sz="2000" dirty="0"/>
              <a:t>的构造</a:t>
            </a:r>
            <a:r>
              <a:rPr lang="zh-CN" altLang="en-US" sz="2000" dirty="0" smtClean="0"/>
              <a:t>方法：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BufferedReader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Reader in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BufferedReader</a:t>
            </a:r>
            <a:r>
              <a:rPr lang="zh-CN" altLang="en-US" sz="2000" dirty="0"/>
              <a:t>流能够读取文本</a:t>
            </a:r>
            <a:r>
              <a:rPr lang="zh-CN" altLang="en-US" sz="2000" b="1" dirty="0">
                <a:solidFill>
                  <a:srgbClr val="0000FF"/>
                </a:solidFill>
              </a:rPr>
              <a:t>行</a:t>
            </a:r>
            <a:r>
              <a:rPr lang="zh-CN" altLang="en-US" sz="2000" dirty="0"/>
              <a:t>，方法是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readLine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47159" y="6021288"/>
            <a:ext cx="533295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我个人在科研数据的读取和分析中用的比较多的是</a:t>
            </a:r>
            <a:r>
              <a:rPr lang="en-US" altLang="zh-CN" dirty="0" err="1" smtClean="0"/>
              <a:t>FileReader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/>
              <a:t>BufferedReader</a:t>
            </a:r>
            <a:r>
              <a:rPr lang="zh-CN" altLang="en-US" dirty="0" smtClean="0">
                <a:solidFill>
                  <a:srgbClr val="FF0000"/>
                </a:solidFill>
              </a:rPr>
              <a:t>，达到</a:t>
            </a:r>
            <a:r>
              <a:rPr lang="zh-CN" altLang="en-US" b="1" dirty="0" smtClean="0"/>
              <a:t>按</a:t>
            </a:r>
            <a:r>
              <a:rPr lang="zh-CN" altLang="en-US" b="1" dirty="0" smtClean="0">
                <a:solidFill>
                  <a:srgbClr val="0000FF"/>
                </a:solidFill>
              </a:rPr>
              <a:t>行</a:t>
            </a:r>
            <a:r>
              <a:rPr lang="zh-CN" altLang="en-US" b="1" dirty="0" smtClean="0"/>
              <a:t>读取</a:t>
            </a:r>
            <a:r>
              <a:rPr lang="zh-CN" altLang="en-US" dirty="0" smtClean="0">
                <a:solidFill>
                  <a:srgbClr val="FF0000"/>
                </a:solidFill>
              </a:rPr>
              <a:t>的目的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9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读写文件时可以使用输入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输出流，简称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流</a:t>
            </a:r>
            <a:endParaRPr lang="en-US" altLang="zh-CN" sz="2000" dirty="0" smtClean="0"/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输入流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input stream or input object</a:t>
            </a:r>
            <a:r>
              <a:rPr lang="zh-CN" altLang="en-US" sz="2000" dirty="0" smtClean="0"/>
              <a:t>）的指向称作</a:t>
            </a:r>
            <a:r>
              <a:rPr lang="zh-CN" altLang="en-US" sz="2000" dirty="0" smtClean="0">
                <a:solidFill>
                  <a:srgbClr val="FF0000"/>
                </a:solidFill>
              </a:rPr>
              <a:t>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源”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程序从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输入流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读取</a:t>
            </a:r>
            <a:r>
              <a:rPr lang="zh-CN" altLang="en-US" sz="2000" dirty="0" smtClean="0">
                <a:solidFill>
                  <a:srgbClr val="FF0000"/>
                </a:solidFill>
              </a:rPr>
              <a:t>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源”</a:t>
            </a:r>
            <a:r>
              <a:rPr lang="zh-CN" altLang="en-US" sz="2000" dirty="0" smtClean="0"/>
              <a:t>中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输出流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output stream or output object</a:t>
            </a:r>
            <a:r>
              <a:rPr lang="zh-CN" altLang="en-US" sz="2000" dirty="0" smtClean="0"/>
              <a:t>）的指向称作</a:t>
            </a:r>
            <a:r>
              <a:rPr lang="zh-CN" altLang="en-US" sz="2000" dirty="0" smtClean="0">
                <a:solidFill>
                  <a:srgbClr val="FF0000"/>
                </a:solidFill>
              </a:rPr>
              <a:t>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目的地”</a:t>
            </a:r>
            <a:endParaRPr lang="en-US" altLang="zh-CN" sz="2000" dirty="0"/>
          </a:p>
          <a:p>
            <a:r>
              <a:rPr lang="zh-CN" altLang="en-US" sz="2000" dirty="0" smtClean="0"/>
              <a:t>程序</a:t>
            </a:r>
            <a:r>
              <a:rPr lang="zh-CN" altLang="en-US" sz="2000" dirty="0"/>
              <a:t>通过向</a:t>
            </a:r>
            <a:r>
              <a:rPr lang="zh-CN" altLang="en-US" sz="2000" b="1" dirty="0">
                <a:solidFill>
                  <a:srgbClr val="0000FF"/>
                </a:solidFill>
              </a:rPr>
              <a:t>输出流</a:t>
            </a:r>
            <a:r>
              <a:rPr lang="zh-CN" altLang="en-US" sz="2000" dirty="0"/>
              <a:t>中写入</a:t>
            </a:r>
            <a:r>
              <a:rPr lang="zh-CN" altLang="en-US" sz="2000" dirty="0" smtClean="0"/>
              <a:t>数据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把</a:t>
            </a:r>
            <a:r>
              <a:rPr lang="zh-CN" altLang="en-US" sz="2000" dirty="0"/>
              <a:t>信息传递</a:t>
            </a:r>
            <a:r>
              <a:rPr lang="zh-CN" altLang="en-US" sz="2000" dirty="0" smtClean="0"/>
              <a:t>到</a:t>
            </a:r>
            <a:r>
              <a:rPr lang="zh-CN" altLang="en-US" sz="2000" dirty="0" smtClean="0">
                <a:solidFill>
                  <a:srgbClr val="FF0000"/>
                </a:solidFill>
              </a:rPr>
              <a:t>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目的地”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程序的“源”和“目的地”可以是文件、键盘、鼠标、内存或显示器窗口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u="sng" dirty="0" smtClean="0"/>
              <a:t>显式地关闭任何打开的流</a:t>
            </a:r>
            <a:r>
              <a:rPr lang="zh-CN" altLang="en-US" sz="2000" dirty="0" smtClean="0"/>
              <a:t>是一个好的编程习惯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通过</a:t>
            </a:r>
            <a:r>
              <a:rPr lang="zh-CN" altLang="en-US" sz="2000" dirty="0"/>
              <a:t>向</a:t>
            </a:r>
            <a:r>
              <a:rPr lang="en-US" altLang="zh-CN" sz="2000" dirty="0" err="1"/>
              <a:t>BufferedReader</a:t>
            </a:r>
            <a:r>
              <a:rPr lang="zh-CN" altLang="en-US" sz="2000" dirty="0"/>
              <a:t>传递一个</a:t>
            </a:r>
            <a:r>
              <a:rPr lang="en-US" altLang="zh-CN" sz="2000" dirty="0"/>
              <a:t>Reader</a:t>
            </a:r>
            <a:r>
              <a:rPr lang="zh-CN" altLang="en-US" sz="2000" dirty="0"/>
              <a:t>对象（如</a:t>
            </a:r>
            <a:r>
              <a:rPr lang="en-US" altLang="zh-CN" sz="2000" dirty="0" err="1"/>
              <a:t>FileReader</a:t>
            </a:r>
            <a:r>
              <a:rPr lang="zh-CN" altLang="en-US" sz="2000" dirty="0" smtClean="0"/>
              <a:t>的对象），</a:t>
            </a:r>
            <a:r>
              <a:rPr lang="zh-CN" altLang="en-US" sz="2000" dirty="0"/>
              <a:t>来创建一个</a:t>
            </a:r>
            <a:r>
              <a:rPr lang="en-US" altLang="zh-CN" sz="2000" dirty="0" err="1"/>
              <a:t>BufferedReader</a:t>
            </a:r>
            <a:r>
              <a:rPr lang="zh-CN" altLang="en-US" sz="2000" dirty="0"/>
              <a:t>对象，如：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然后，</a:t>
            </a:r>
            <a:r>
              <a:rPr lang="en-US" altLang="zh-CN" sz="2000" dirty="0" smtClean="0"/>
              <a:t>input</a:t>
            </a:r>
            <a:r>
              <a:rPr lang="zh-CN" altLang="en-US" sz="2000" dirty="0" smtClean="0"/>
              <a:t>调用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readLine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顺序读取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Student.txt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一行。 </a:t>
            </a:r>
          </a:p>
        </p:txBody>
      </p:sp>
      <p:sp>
        <p:nvSpPr>
          <p:cNvPr id="4" name="矩形 3"/>
          <p:cNvSpPr/>
          <p:nvPr/>
        </p:nvSpPr>
        <p:spPr>
          <a:xfrm>
            <a:off x="900318" y="2422629"/>
            <a:ext cx="5975938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FileReader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fr</a:t>
            </a:r>
            <a:r>
              <a:rPr lang="en-US" altLang="zh-CN" dirty="0" smtClean="0">
                <a:latin typeface="Consolas" panose="020B0609020204030204" pitchFamily="49" charset="0"/>
              </a:rPr>
              <a:t> = new </a:t>
            </a:r>
            <a:r>
              <a:rPr lang="en-US" altLang="zh-CN" dirty="0" err="1">
                <a:latin typeface="Consolas" panose="020B0609020204030204" pitchFamily="49" charset="0"/>
              </a:rPr>
              <a:t>FileReader</a:t>
            </a:r>
            <a:r>
              <a:rPr lang="en-US" altLang="zh-CN" dirty="0">
                <a:latin typeface="Consolas" panose="020B0609020204030204" pitchFamily="49" charset="0"/>
              </a:rPr>
              <a:t>("Student.txt")</a:t>
            </a:r>
            <a:r>
              <a:rPr lang="zh-CN" altLang="en-US" dirty="0">
                <a:latin typeface="Consolas" panose="020B0609020204030204" pitchFamily="49" charset="0"/>
              </a:rPr>
              <a:t>；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BufferedReader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input = new </a:t>
            </a:r>
            <a:r>
              <a:rPr lang="en-US" altLang="zh-CN" dirty="0" err="1" smtClean="0">
                <a:latin typeface="Consolas" panose="020B0609020204030204" pitchFamily="49" charset="0"/>
              </a:rPr>
              <a:t>BufferedReader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fr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；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7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2.BufferedWriter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 smtClean="0"/>
              <a:t>类似</a:t>
            </a:r>
            <a:r>
              <a:rPr lang="zh-CN" altLang="en-US" sz="2000" dirty="0"/>
              <a:t>地，可以将</a:t>
            </a:r>
            <a:r>
              <a:rPr lang="en-US" altLang="zh-CN" sz="2000" dirty="0" err="1"/>
              <a:t>BufferedWriter</a:t>
            </a:r>
            <a:r>
              <a:rPr lang="zh-CN" altLang="en-US" sz="2000" dirty="0"/>
              <a:t>流和</a:t>
            </a:r>
            <a:r>
              <a:rPr lang="en-US" altLang="zh-CN" sz="2000" dirty="0" err="1"/>
              <a:t>FileWriter</a:t>
            </a:r>
            <a:r>
              <a:rPr lang="zh-CN" altLang="en-US" sz="2000" dirty="0"/>
              <a:t>流连接在一起，然后使用</a:t>
            </a:r>
            <a:r>
              <a:rPr lang="en-US" altLang="zh-CN" sz="2000" dirty="0" err="1"/>
              <a:t>BufferedWriter</a:t>
            </a:r>
            <a:r>
              <a:rPr lang="zh-CN" altLang="en-US" sz="2000" dirty="0"/>
              <a:t>流将数据写到目的地，例如：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BufferedWritter</a:t>
            </a:r>
            <a:r>
              <a:rPr lang="zh-CN" altLang="en-US" sz="2000" dirty="0" smtClean="0"/>
              <a:t>流调用如下方法，</a:t>
            </a:r>
            <a:r>
              <a:rPr lang="zh-CN" altLang="en-US" sz="2000" dirty="0"/>
              <a:t>把字符串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或</a:t>
            </a:r>
            <a:r>
              <a:rPr lang="en-US" altLang="zh-CN" sz="2000" dirty="0"/>
              <a:t>s</a:t>
            </a:r>
            <a:r>
              <a:rPr lang="zh-CN" altLang="en-US" sz="2000" dirty="0"/>
              <a:t>的一部分写入到</a:t>
            </a:r>
            <a:r>
              <a:rPr lang="zh-CN" altLang="en-US" sz="2000" dirty="0" smtClean="0"/>
              <a:t>目的地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write(String s)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write(String </a:t>
            </a:r>
            <a:r>
              <a:rPr lang="en-US" altLang="zh-CN" sz="2000" dirty="0"/>
              <a:t>s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off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925718" y="2708920"/>
            <a:ext cx="6238570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FileWriter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fw</a:t>
            </a:r>
            <a:r>
              <a:rPr lang="en-US" altLang="zh-CN" dirty="0" smtClean="0">
                <a:latin typeface="Consolas" panose="020B0609020204030204" pitchFamily="49" charset="0"/>
              </a:rPr>
              <a:t> = new </a:t>
            </a:r>
            <a:r>
              <a:rPr lang="en-US" altLang="zh-CN" dirty="0" err="1">
                <a:latin typeface="Consolas" panose="020B0609020204030204" pitchFamily="49" charset="0"/>
              </a:rPr>
              <a:t>FileWriter</a:t>
            </a:r>
            <a:r>
              <a:rPr lang="en-US" altLang="zh-CN" dirty="0">
                <a:latin typeface="Consolas" panose="020B0609020204030204" pitchFamily="49" charset="0"/>
              </a:rPr>
              <a:t>("hello.txt</a:t>
            </a:r>
            <a:r>
              <a:rPr lang="en-US" altLang="zh-CN" dirty="0" smtClean="0">
                <a:latin typeface="Consolas" panose="020B0609020204030204" pitchFamily="49" charset="0"/>
              </a:rPr>
              <a:t>");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BufferedWriter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output = new </a:t>
            </a:r>
            <a:r>
              <a:rPr lang="en-US" altLang="zh-CN" dirty="0" err="1" smtClean="0">
                <a:latin typeface="Consolas" panose="020B0609020204030204" pitchFamily="49" charset="0"/>
              </a:rPr>
              <a:t>BufferedWriter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fw</a:t>
            </a:r>
            <a:r>
              <a:rPr lang="en-US" altLang="zh-CN" dirty="0" smtClean="0">
                <a:latin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22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5】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10" y="44624"/>
            <a:ext cx="9046882" cy="67403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Example9_5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"input.txt"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fw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"output.txt"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fw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((s =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input.readLine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())!=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s);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output.newLine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output.flush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output.close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input.close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fw.close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       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6021288"/>
            <a:ext cx="3438525" cy="666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1575" y="6021288"/>
            <a:ext cx="3705225" cy="6477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7884368" y="282352"/>
            <a:ext cx="914400" cy="9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71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9.1 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9.2 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文件字节流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9.11 </a:t>
            </a:r>
            <a:r>
              <a:rPr lang="zh-CN" altLang="en-US" sz="2000" dirty="0" smtClean="0"/>
              <a:t>随机读写流</a:t>
            </a:r>
            <a:endParaRPr lang="en-US" altLang="zh-CN" sz="2000" dirty="0" smtClean="0"/>
          </a:p>
          <a:p>
            <a:r>
              <a:rPr lang="en-US" altLang="zh-CN" sz="2000" dirty="0" smtClean="0"/>
              <a:t>9.13 </a:t>
            </a:r>
            <a:r>
              <a:rPr lang="zh-CN" altLang="en-US" sz="2000" dirty="0" smtClean="0"/>
              <a:t>文件锁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9.6 </a:t>
            </a:r>
            <a:r>
              <a:rPr lang="zh-CN" altLang="en-US" sz="2000" dirty="0" smtClean="0"/>
              <a:t>数组流</a:t>
            </a:r>
            <a:endParaRPr lang="en-US" altLang="zh-CN" sz="2000" dirty="0" smtClean="0"/>
          </a:p>
          <a:p>
            <a:r>
              <a:rPr lang="en-US" altLang="zh-CN" sz="2000" dirty="0" smtClean="0"/>
              <a:t>9.7 </a:t>
            </a:r>
            <a:r>
              <a:rPr lang="zh-CN" altLang="en-US" sz="2000" dirty="0" smtClean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注：为了便于讲解，顺序做了适当调整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2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1.FileInputStream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 smtClean="0"/>
              <a:t>为了</a:t>
            </a:r>
            <a:r>
              <a:rPr lang="zh-CN" altLang="en-US" sz="2000" dirty="0"/>
              <a:t>创建</a:t>
            </a:r>
            <a:r>
              <a:rPr lang="en-US" altLang="zh-CN" sz="2000" dirty="0" err="1"/>
              <a:t>FileInputStream</a:t>
            </a:r>
            <a:r>
              <a:rPr lang="zh-CN" altLang="en-US" sz="2000" dirty="0"/>
              <a:t>类的对象，可以使用下列构造方法：</a:t>
            </a:r>
          </a:p>
          <a:p>
            <a:pPr lvl="1"/>
            <a:r>
              <a:rPr lang="en-US" altLang="zh-CN" sz="2000" dirty="0" err="1" smtClean="0"/>
              <a:t>FileInputStream</a:t>
            </a:r>
            <a:r>
              <a:rPr lang="en-US" altLang="zh-CN" sz="2000" dirty="0" smtClean="0"/>
              <a:t>(String name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FileInputStream</a:t>
            </a:r>
            <a:r>
              <a:rPr lang="en-US" altLang="zh-CN" sz="2000" dirty="0" smtClean="0"/>
              <a:t>(File </a:t>
            </a:r>
            <a:r>
              <a:rPr lang="en-US" altLang="zh-CN" sz="2000" dirty="0"/>
              <a:t>file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2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输入流</a:t>
            </a:r>
            <a:r>
              <a:rPr lang="zh-CN" altLang="en-US" sz="2000" dirty="0"/>
              <a:t>的唯一目的是提供通往数据的通道，程序可以通过这个通道读取数据，</a:t>
            </a:r>
            <a:r>
              <a:rPr lang="en-US" altLang="zh-CN" sz="2000" dirty="0" smtClean="0"/>
              <a:t>read()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给程序提供一个从输入流中读取数据的基本方法。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read()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从输入流中顺序读取单个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的数据。该方法返回字节值（</a:t>
            </a:r>
            <a:r>
              <a:rPr lang="en-US" altLang="zh-CN" sz="2000" dirty="0"/>
              <a:t>0~255</a:t>
            </a:r>
            <a:r>
              <a:rPr lang="zh-CN" altLang="en-US" sz="2000" dirty="0"/>
              <a:t>之间的一个整数），读取位置到达文件末尾，则返回</a:t>
            </a:r>
            <a:r>
              <a:rPr lang="en-US" altLang="zh-CN" sz="2000" dirty="0"/>
              <a:t>-1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read()</a:t>
            </a:r>
            <a:r>
              <a:rPr lang="zh-CN" altLang="en-US" sz="2000" dirty="0"/>
              <a:t>方法还有其它一些形式。这些形式能使程序把多个字节读到一个字节数组中：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read(byte b[ ]);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read(byte b[ 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</a:p>
          <a:p>
            <a:r>
              <a:rPr lang="zh-CN" altLang="en-US" sz="2000" dirty="0"/>
              <a:t>其中，</a:t>
            </a:r>
            <a:r>
              <a:rPr lang="en-US" altLang="zh-CN" sz="2000" dirty="0"/>
              <a:t>off</a:t>
            </a:r>
            <a:r>
              <a:rPr lang="zh-CN" altLang="en-US" sz="2000" dirty="0"/>
              <a:t>参数指定</a:t>
            </a:r>
            <a:r>
              <a:rPr lang="en-US" altLang="zh-CN" sz="2000" dirty="0" smtClean="0"/>
              <a:t>read()</a:t>
            </a:r>
            <a:r>
              <a:rPr lang="zh-CN" altLang="en-US" sz="2000" dirty="0" smtClean="0"/>
              <a:t>方</a:t>
            </a:r>
            <a:r>
              <a:rPr lang="zh-CN" altLang="en-US" sz="2000" dirty="0"/>
              <a:t>法把数据存放在字节数组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中的什么地方，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参数指定该方法将读取的最大字节数。上面所示的这两个</a:t>
            </a:r>
            <a:r>
              <a:rPr lang="en-US" altLang="zh-CN" sz="2000" dirty="0" smtClean="0"/>
              <a:t>read()</a:t>
            </a:r>
            <a:r>
              <a:rPr lang="zh-CN" altLang="en-US" sz="2000" dirty="0" smtClean="0"/>
              <a:t>方</a:t>
            </a:r>
            <a:r>
              <a:rPr lang="zh-CN" altLang="en-US" sz="2000" dirty="0"/>
              <a:t>法都返回实际读取的字</a:t>
            </a:r>
            <a:r>
              <a:rPr lang="zh-CN" altLang="en-US" sz="2000" dirty="0" smtClean="0"/>
              <a:t>节数</a:t>
            </a:r>
            <a:r>
              <a:rPr lang="zh-CN" altLang="en-US" sz="2000" dirty="0"/>
              <a:t>，如果它们到达输入流的末尾，则返回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2.FileOutputStream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 smtClean="0"/>
              <a:t>构造方法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FileOutputStream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String name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FileOutputStream</a:t>
            </a:r>
            <a:r>
              <a:rPr lang="en-US" altLang="zh-CN" sz="2000" dirty="0" smtClean="0"/>
              <a:t>(File </a:t>
            </a:r>
            <a:r>
              <a:rPr lang="en-US" altLang="zh-CN" sz="2000" dirty="0"/>
              <a:t>file)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输出</a:t>
            </a:r>
            <a:r>
              <a:rPr lang="zh-CN" altLang="en-US" sz="2000" dirty="0"/>
              <a:t>流通过使用</a:t>
            </a:r>
            <a:r>
              <a:rPr lang="en-US" altLang="zh-CN" sz="2000" dirty="0"/>
              <a:t>write()</a:t>
            </a:r>
            <a:r>
              <a:rPr lang="zh-CN" altLang="en-US" sz="2000" dirty="0"/>
              <a:t>方法把数据写入输出流到达</a:t>
            </a:r>
            <a:r>
              <a:rPr lang="zh-CN" altLang="en-US" sz="2000" dirty="0" smtClean="0"/>
              <a:t>目的地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void write(byte b[])</a:t>
            </a:r>
            <a:r>
              <a:rPr lang="zh-CN" altLang="en-US" sz="2000" dirty="0"/>
              <a:t>：写</a:t>
            </a:r>
            <a:r>
              <a:rPr lang="en-US" altLang="zh-CN" sz="2000" dirty="0" err="1"/>
              <a:t>b.length</a:t>
            </a:r>
            <a:r>
              <a:rPr lang="zh-CN" altLang="en-US" sz="2000" dirty="0"/>
              <a:t>个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到输出流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smtClean="0"/>
              <a:t>void write(byte </a:t>
            </a:r>
            <a:r>
              <a:rPr lang="en-US" altLang="zh-CN" sz="2000" dirty="0"/>
              <a:t>b</a:t>
            </a:r>
            <a:r>
              <a:rPr lang="en-US" altLang="zh-CN" sz="2000" dirty="0" smtClean="0"/>
              <a:t>[],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off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：从给定字节数组中起始于偏移量</a:t>
            </a:r>
            <a:r>
              <a:rPr lang="en-US" altLang="zh-CN" sz="2000" dirty="0"/>
              <a:t>off</a:t>
            </a:r>
            <a:r>
              <a:rPr lang="zh-CN" altLang="en-US" sz="2000" dirty="0"/>
              <a:t>处写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个字节到输出流，参数</a:t>
            </a:r>
            <a:r>
              <a:rPr lang="en-US" altLang="zh-CN" sz="2000" dirty="0"/>
              <a:t>b</a:t>
            </a:r>
            <a:r>
              <a:rPr lang="zh-CN" altLang="en-US" sz="2000" dirty="0"/>
              <a:t>是存放了数据的字节数组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13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39552" y="451693"/>
            <a:ext cx="7643192" cy="624786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Example9_3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"hello.txt"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b[] = </a:t>
            </a:r>
            <a:r>
              <a:rPr lang="en-US" altLang="zh-CN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深圳大学</a:t>
            </a:r>
            <a:r>
              <a:rPr lang="en-US" altLang="zh-CN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getBytes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字节数组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output.close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n=0;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(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n=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(b,0,2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))!=-1 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最多读</a:t>
            </a:r>
            <a:r>
              <a:rPr lang="en-US" altLang="zh-CN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个字节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	String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String(b,0,n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转换为字符串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4934435"/>
            <a:ext cx="373500" cy="15189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12360" y="107340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3】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2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9.1 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9.2 </a:t>
            </a:r>
            <a:r>
              <a:rPr lang="zh-CN" altLang="en-US" sz="2000" dirty="0" smtClean="0"/>
              <a:t>文件字节流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FF0000"/>
                </a:solidFill>
              </a:rPr>
              <a:t>9.8 </a:t>
            </a:r>
            <a:r>
              <a:rPr lang="zh-CN" altLang="en-US" sz="2000" dirty="0">
                <a:solidFill>
                  <a:srgbClr val="FF0000"/>
                </a:solidFill>
              </a:rPr>
              <a:t>数据流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9.11 </a:t>
            </a:r>
            <a:r>
              <a:rPr lang="zh-CN" altLang="en-US" sz="2000" dirty="0" smtClean="0"/>
              <a:t>随机读写流</a:t>
            </a:r>
            <a:endParaRPr lang="en-US" altLang="zh-CN" sz="2000" dirty="0" smtClean="0"/>
          </a:p>
          <a:p>
            <a:r>
              <a:rPr lang="en-US" altLang="zh-CN" sz="2000" dirty="0" smtClean="0"/>
              <a:t>9.13 </a:t>
            </a:r>
            <a:r>
              <a:rPr lang="zh-CN" altLang="en-US" sz="2000" dirty="0" smtClean="0"/>
              <a:t>文件锁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9.6 </a:t>
            </a:r>
            <a:r>
              <a:rPr lang="zh-CN" altLang="en-US" sz="2000" dirty="0" smtClean="0"/>
              <a:t>数组流</a:t>
            </a:r>
            <a:endParaRPr lang="en-US" altLang="zh-CN" sz="2000" dirty="0" smtClean="0"/>
          </a:p>
          <a:p>
            <a:r>
              <a:rPr lang="en-US" altLang="zh-CN" sz="2000" dirty="0" smtClean="0"/>
              <a:t>9.7 </a:t>
            </a:r>
            <a:r>
              <a:rPr lang="zh-CN" altLang="en-US" sz="2000" dirty="0" smtClean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注：为了便于讲解，顺序做了适当调整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1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 smtClean="0"/>
              <a:t>数据流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1.DataInputStream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DataOutputStream</a:t>
            </a:r>
            <a:r>
              <a:rPr lang="zh-CN" altLang="en-US" sz="2000" dirty="0"/>
              <a:t>类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DataInputStream</a:t>
            </a:r>
            <a:r>
              <a:rPr lang="zh-CN" altLang="en-US" sz="2000" dirty="0" smtClean="0"/>
              <a:t>类创建</a:t>
            </a:r>
            <a:r>
              <a:rPr lang="zh-CN" altLang="en-US" sz="2000" dirty="0"/>
              <a:t>的对象称为</a:t>
            </a:r>
            <a:r>
              <a:rPr lang="zh-CN" altLang="en-US" sz="2000" b="1" dirty="0">
                <a:solidFill>
                  <a:srgbClr val="FF0000"/>
                </a:solidFill>
              </a:rPr>
              <a:t>数据</a:t>
            </a:r>
            <a:r>
              <a:rPr lang="zh-CN" altLang="en-US" sz="2000" dirty="0"/>
              <a:t>输入</a:t>
            </a:r>
            <a:r>
              <a:rPr lang="zh-CN" altLang="en-US" sz="2000" dirty="0" smtClean="0"/>
              <a:t>流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DataOutputStream</a:t>
            </a:r>
            <a:r>
              <a:rPr lang="zh-CN" altLang="en-US" sz="2000" dirty="0" smtClean="0"/>
              <a:t>类</a:t>
            </a:r>
            <a:r>
              <a:rPr lang="zh-CN" altLang="en-US" sz="2000" dirty="0"/>
              <a:t>创建的对象</a:t>
            </a:r>
            <a:r>
              <a:rPr lang="zh-CN" altLang="en-US" sz="2000" dirty="0" smtClean="0"/>
              <a:t>称为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数据</a:t>
            </a:r>
            <a:r>
              <a:rPr lang="zh-CN" altLang="en-US" sz="2000" dirty="0"/>
              <a:t>输出</a:t>
            </a:r>
            <a:r>
              <a:rPr lang="zh-CN" altLang="en-US" sz="2000" dirty="0" smtClean="0"/>
              <a:t>流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java.io</a:t>
            </a:r>
            <a:r>
              <a:rPr lang="zh-CN" altLang="en-US" sz="2000" dirty="0" smtClean="0"/>
              <a:t>中</a:t>
            </a:r>
            <a:r>
              <a:rPr lang="zh-CN" altLang="en-US" sz="2000" dirty="0"/>
              <a:t>有</a:t>
            </a:r>
            <a:r>
              <a:rPr lang="en-US" altLang="zh-CN" sz="2000" dirty="0"/>
              <a:t>4</a:t>
            </a:r>
            <a:r>
              <a:rPr lang="zh-CN" altLang="en-US" sz="2000" dirty="0"/>
              <a:t>个重要的</a:t>
            </a:r>
            <a:r>
              <a:rPr lang="en-US" altLang="zh-CN" sz="2000" dirty="0" smtClean="0"/>
              <a:t>abstract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class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InputStream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输入流）</a:t>
            </a:r>
          </a:p>
          <a:p>
            <a:pPr lvl="1"/>
            <a:r>
              <a:rPr lang="en-US" altLang="zh-CN" sz="2000" dirty="0" err="1" smtClean="0"/>
              <a:t>OutputStream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输出流）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Reader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0000FF"/>
                </a:solidFill>
              </a:rPr>
              <a:t>字符</a:t>
            </a:r>
            <a:r>
              <a:rPr lang="zh-CN" altLang="en-US" sz="2000" dirty="0"/>
              <a:t>输入流）</a:t>
            </a:r>
          </a:p>
          <a:p>
            <a:pPr lvl="1"/>
            <a:r>
              <a:rPr lang="en-US" altLang="zh-CN" sz="2000" dirty="0" smtClean="0"/>
              <a:t>Writer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0000FF"/>
                </a:solidFill>
              </a:rPr>
              <a:t>字符</a:t>
            </a:r>
            <a:r>
              <a:rPr lang="zh-CN" altLang="en-US" sz="2000" dirty="0"/>
              <a:t>输出</a:t>
            </a:r>
            <a:r>
              <a:rPr lang="zh-CN" altLang="en-US" sz="2000" dirty="0" smtClean="0"/>
              <a:t>流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07504" y="6372036"/>
            <a:ext cx="4250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http://docs.oracle.com/</a:t>
            </a:r>
            <a:r>
              <a:rPr lang="zh-CN" altLang="en-US">
                <a:hlinkClick r:id="rId2"/>
              </a:rPr>
              <a:t>javase</a:t>
            </a:r>
            <a:r>
              <a:rPr lang="zh-CN" altLang="en-US" smtClean="0">
                <a:hlinkClick r:id="rId2"/>
              </a:rPr>
              <a:t>/</a:t>
            </a:r>
            <a:r>
              <a:rPr lang="en-US" altLang="zh-CN" smtClean="0">
                <a:hlinkClick r:id="rId2"/>
              </a:rPr>
              <a:t>8</a:t>
            </a:r>
            <a:r>
              <a:rPr lang="zh-CN" altLang="en-US" smtClean="0">
                <a:hlinkClick r:id="rId2"/>
              </a:rPr>
              <a:t>/</a:t>
            </a:r>
            <a:r>
              <a:rPr lang="zh-CN" altLang="en-US" dirty="0">
                <a:hlinkClick r:id="rId2"/>
              </a:rPr>
              <a:t>docs/api</a:t>
            </a:r>
            <a:r>
              <a:rPr lang="zh-CN" altLang="en-US" dirty="0" smtClean="0">
                <a:hlinkClick r:id="rId2"/>
              </a:rPr>
              <a:t>/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3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 smtClean="0"/>
              <a:t>数据流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2.DataInputStream</a:t>
            </a:r>
            <a:r>
              <a:rPr lang="zh-CN" altLang="en-US" sz="2000" dirty="0"/>
              <a:t>类和</a:t>
            </a:r>
            <a:r>
              <a:rPr lang="en-US" altLang="zh-CN" sz="2000" dirty="0" err="1" smtClean="0"/>
              <a:t>DataOutputStream</a:t>
            </a:r>
            <a:r>
              <a:rPr lang="zh-CN" altLang="en-US" sz="2000" dirty="0" smtClean="0"/>
              <a:t>类的</a:t>
            </a:r>
            <a:r>
              <a:rPr lang="zh-CN" altLang="en-US" sz="2000" dirty="0"/>
              <a:t>构造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DataInputStream</a:t>
            </a:r>
            <a:r>
              <a:rPr lang="en-US" altLang="zh-CN" sz="2000" dirty="0" smtClean="0"/>
              <a:t>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InputStream</a:t>
            </a:r>
            <a:r>
              <a:rPr lang="en-US" altLang="zh-CN" sz="2000" dirty="0" smtClean="0"/>
              <a:t> is)</a:t>
            </a:r>
            <a:endParaRPr lang="zh-CN" altLang="en-US" sz="2000" dirty="0"/>
          </a:p>
          <a:p>
            <a:r>
              <a:rPr lang="en-US" altLang="zh-CN" sz="2000" dirty="0" err="1" smtClean="0"/>
              <a:t>DataOutputStream</a:t>
            </a:r>
            <a:r>
              <a:rPr lang="en-US" altLang="zh-CN" sz="2000" dirty="0" smtClean="0"/>
              <a:t>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OutputStream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os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64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 smtClean="0"/>
              <a:t>数据流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表</a:t>
            </a:r>
            <a:r>
              <a:rPr lang="en-US" altLang="zh-CN" sz="2000" dirty="0"/>
              <a:t>9.1</a:t>
            </a:r>
            <a:r>
              <a:rPr lang="zh-CN" altLang="en-US" sz="2000" dirty="0"/>
              <a:t>（见书</a:t>
            </a:r>
            <a:r>
              <a:rPr lang="en-US" altLang="zh-CN" sz="2000" dirty="0" smtClean="0"/>
              <a:t>182</a:t>
            </a:r>
            <a:r>
              <a:rPr lang="zh-CN" altLang="en-US" sz="2000" dirty="0" smtClean="0"/>
              <a:t>页</a:t>
            </a:r>
            <a:r>
              <a:rPr lang="zh-CN" altLang="en-US" sz="2000" dirty="0"/>
              <a:t>）给出了</a:t>
            </a:r>
            <a:r>
              <a:rPr lang="en-US" altLang="zh-CN" sz="2000" dirty="0" err="1"/>
              <a:t>DataInputStream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DataOutputStream</a:t>
            </a:r>
            <a:r>
              <a:rPr lang="zh-CN" altLang="en-US" sz="2000" dirty="0"/>
              <a:t>类的常用方法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07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 smtClean="0"/>
              <a:t>数据流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39552" y="476672"/>
            <a:ext cx="8352928" cy="60016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"jerry.dat"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output.writeInt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output.writeChars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"I am ok"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"jerry.dat"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input.readInt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c=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input.readChar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())!=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'\0'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//'\0'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表示空字符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883489" y="35332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8】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7708" y="5930609"/>
            <a:ext cx="914772" cy="52272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1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9.1 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9.2 </a:t>
            </a:r>
            <a:r>
              <a:rPr lang="zh-CN" altLang="en-US" sz="2000" dirty="0" smtClean="0"/>
              <a:t>文件字节流</a:t>
            </a:r>
            <a:endParaRPr lang="en-US" altLang="zh-CN" sz="2000" dirty="0" smtClean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9.9 </a:t>
            </a:r>
            <a:r>
              <a:rPr lang="zh-CN" altLang="en-US" sz="2000" dirty="0">
                <a:solidFill>
                  <a:srgbClr val="FF0000"/>
                </a:solidFill>
              </a:rPr>
              <a:t>对象流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9.11 </a:t>
            </a:r>
            <a:r>
              <a:rPr lang="zh-CN" altLang="en-US" sz="2000" dirty="0" smtClean="0"/>
              <a:t>随机读写流</a:t>
            </a:r>
            <a:endParaRPr lang="en-US" altLang="zh-CN" sz="2000" dirty="0" smtClean="0"/>
          </a:p>
          <a:p>
            <a:r>
              <a:rPr lang="en-US" altLang="zh-CN" sz="2000" dirty="0" smtClean="0"/>
              <a:t>9.13 </a:t>
            </a:r>
            <a:r>
              <a:rPr lang="zh-CN" altLang="en-US" sz="2000" dirty="0" smtClean="0"/>
              <a:t>文件锁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9.6 </a:t>
            </a:r>
            <a:r>
              <a:rPr lang="zh-CN" altLang="en-US" sz="2000" dirty="0" smtClean="0"/>
              <a:t>数组流</a:t>
            </a:r>
            <a:endParaRPr lang="en-US" altLang="zh-CN" sz="2000" dirty="0" smtClean="0"/>
          </a:p>
          <a:p>
            <a:r>
              <a:rPr lang="en-US" altLang="zh-CN" sz="2000" dirty="0" smtClean="0"/>
              <a:t>9.7 </a:t>
            </a:r>
            <a:r>
              <a:rPr lang="zh-CN" altLang="en-US" sz="2000" dirty="0" smtClean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注：为了便于讲解，顺序做了适当调整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5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1.ObjectInputStream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ObjectOutputStream</a:t>
            </a:r>
            <a:r>
              <a:rPr lang="zh-CN" altLang="en-US" sz="2000" dirty="0"/>
              <a:t>类</a:t>
            </a:r>
          </a:p>
          <a:p>
            <a:r>
              <a:rPr lang="en-US" altLang="zh-CN" sz="2000" dirty="0" err="1" smtClean="0"/>
              <a:t>ObjectInputStream</a:t>
            </a:r>
            <a:r>
              <a:rPr lang="zh-CN" altLang="en-US" sz="2000" dirty="0" smtClean="0"/>
              <a:t>类创建</a:t>
            </a:r>
            <a:r>
              <a:rPr lang="zh-CN" altLang="en-US" sz="2000" dirty="0"/>
              <a:t>的对象被称为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输入流</a:t>
            </a:r>
            <a:endParaRPr lang="en-US" altLang="zh-CN" sz="2000" dirty="0" smtClean="0"/>
          </a:p>
          <a:p>
            <a:r>
              <a:rPr lang="en-US" altLang="zh-CN" sz="2000" dirty="0" err="1"/>
              <a:t>ObjectOutputStream</a:t>
            </a:r>
            <a:r>
              <a:rPr lang="zh-CN" altLang="en-US" sz="2000" dirty="0" smtClean="0"/>
              <a:t>类创建的对象被称为</a:t>
            </a:r>
            <a:r>
              <a:rPr lang="zh-CN" altLang="en-US" sz="2000" b="1" dirty="0">
                <a:solidFill>
                  <a:srgbClr val="FF0000"/>
                </a:solidFill>
              </a:rPr>
              <a:t>对象输出流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对象</a:t>
            </a:r>
            <a:r>
              <a:rPr lang="zh-CN" altLang="en-US" sz="2000" dirty="0"/>
              <a:t>输出流使用</a:t>
            </a:r>
            <a:r>
              <a:rPr lang="en-US" altLang="zh-CN" sz="2000" dirty="0" err="1"/>
              <a:t>writeObject</a:t>
            </a:r>
            <a:r>
              <a:rPr lang="en-US" altLang="zh-CN" sz="2000" dirty="0"/>
              <a:t>(Object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方法将一个对象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写入输出</a:t>
            </a:r>
            <a:r>
              <a:rPr lang="zh-CN" altLang="en-US" sz="2000" dirty="0" smtClean="0"/>
              <a:t>流</a:t>
            </a:r>
            <a:endParaRPr lang="en-US" altLang="zh-CN" sz="2000" dirty="0" smtClean="0"/>
          </a:p>
          <a:p>
            <a:r>
              <a:rPr lang="zh-CN" altLang="en-US" sz="2000" dirty="0" smtClean="0"/>
              <a:t>对象</a:t>
            </a:r>
            <a:r>
              <a:rPr lang="zh-CN" altLang="en-US" sz="2000" dirty="0"/>
              <a:t>输入流使用</a:t>
            </a:r>
            <a:r>
              <a:rPr lang="en-US" altLang="zh-CN" sz="2000" dirty="0" err="1"/>
              <a:t>readObject</a:t>
            </a:r>
            <a:r>
              <a:rPr lang="en-US" altLang="zh-CN" sz="2000" dirty="0"/>
              <a:t>()</a:t>
            </a:r>
            <a:r>
              <a:rPr lang="zh-CN" altLang="en-US" sz="2000" dirty="0"/>
              <a:t>从源中读取一个对象到程序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 smtClean="0"/>
              <a:t>构造方法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ObjectInputStream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InputStream</a:t>
            </a:r>
            <a:r>
              <a:rPr lang="en-US" altLang="zh-CN" sz="2000" dirty="0" smtClean="0"/>
              <a:t> in)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ObjectOutputStream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OutputStream</a:t>
            </a:r>
            <a:r>
              <a:rPr lang="en-US" altLang="zh-CN" sz="2000" dirty="0" smtClean="0"/>
              <a:t> out)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2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Java</a:t>
            </a:r>
            <a:r>
              <a:rPr lang="zh-CN" altLang="en-US" sz="2000" dirty="0"/>
              <a:t>提供给我们的绝大多数对象都是所谓序列化的，比如组件等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个类如果实现了</a:t>
            </a:r>
            <a:r>
              <a:rPr lang="en-US" altLang="zh-CN" sz="2000" b="1" dirty="0" err="1">
                <a:solidFill>
                  <a:srgbClr val="FF0000"/>
                </a:solidFill>
              </a:rPr>
              <a:t>Serializable</a:t>
            </a:r>
            <a:r>
              <a:rPr lang="zh-CN" altLang="en-US" sz="2000" b="1" dirty="0">
                <a:solidFill>
                  <a:srgbClr val="FF0000"/>
                </a:solidFill>
              </a:rPr>
              <a:t>接口</a:t>
            </a:r>
            <a:r>
              <a:rPr lang="zh-CN" altLang="en-US" sz="2000" dirty="0"/>
              <a:t>，那么这个类创建的对象就是</a:t>
            </a:r>
            <a:r>
              <a:rPr lang="zh-CN" altLang="en-US" sz="2000" dirty="0" smtClean="0"/>
              <a:t>所谓的序列化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对象（</a:t>
            </a:r>
            <a:r>
              <a:rPr lang="en-US" altLang="zh-CN" sz="2000" dirty="0" smtClean="0"/>
              <a:t>a </a:t>
            </a:r>
            <a:r>
              <a:rPr lang="en-US" altLang="zh-CN" sz="2000" dirty="0" err="1" smtClean="0"/>
              <a:t>serializable</a:t>
            </a:r>
            <a:r>
              <a:rPr lang="en-US" altLang="zh-CN" sz="2000" dirty="0" smtClean="0"/>
              <a:t> object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>
                <a:solidFill>
                  <a:srgbClr val="FF0000"/>
                </a:solidFill>
              </a:rPr>
              <a:t>Serializable</a:t>
            </a:r>
            <a:r>
              <a:rPr lang="zh-CN" altLang="en-US" sz="2000" dirty="0">
                <a:solidFill>
                  <a:srgbClr val="FF0000"/>
                </a:solidFill>
              </a:rPr>
              <a:t>接口中的方法对程序是不可见的</a:t>
            </a:r>
            <a:r>
              <a:rPr lang="zh-CN" altLang="en-US" sz="2000" dirty="0"/>
              <a:t>，因此实现该接口的类不需要实现额外的方法，当把一个序列化的对象写入到对象输出流时，</a:t>
            </a:r>
            <a:r>
              <a:rPr lang="en-US" altLang="zh-CN" sz="2000" dirty="0"/>
              <a:t>JVM</a:t>
            </a:r>
            <a:r>
              <a:rPr lang="zh-CN" altLang="en-US" sz="2000" dirty="0"/>
              <a:t>就会实现</a:t>
            </a:r>
            <a:r>
              <a:rPr lang="en-US" altLang="zh-CN" sz="2000" dirty="0" err="1"/>
              <a:t>Serializable</a:t>
            </a:r>
            <a:r>
              <a:rPr lang="zh-CN" altLang="en-US" sz="2000" dirty="0"/>
              <a:t>接口中的方法，按着一定格式的文本将对象写入到目的地。</a:t>
            </a:r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05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259632" y="1088152"/>
            <a:ext cx="5904656" cy="55092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Goods(String name,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name){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28850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1/2】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220072" y="908720"/>
            <a:ext cx="792088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31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39552" y="1189196"/>
            <a:ext cx="8147248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Example9_9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 TV1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"HaierTV"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,3468);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"a.txt"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objectOut.writeObject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(TV1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"a.txt"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 TV2 = (Goods)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objectIn.readObject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TV2.setUnitPrice(8888);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TV2.setName(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GreatWall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"\nTv1:%s,%f"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,TV1.getName(),TV1.getUnitPrice());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"\nTv2:%s,%f"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,TV2.getName(),TV2.getUnitPrice());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event){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(event);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313" y="5877272"/>
            <a:ext cx="2351261" cy="564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28850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/>
              <a:t>2</a:t>
            </a:r>
            <a:r>
              <a:rPr lang="en-US" altLang="zh-CN" dirty="0" smtClean="0"/>
              <a:t>/2】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55576" y="3068960"/>
            <a:ext cx="100811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55576" y="3894956"/>
            <a:ext cx="100811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62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9.1 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9.2 </a:t>
            </a:r>
            <a:r>
              <a:rPr lang="zh-CN" altLang="en-US" sz="2000" dirty="0" smtClean="0"/>
              <a:t>文件字节流</a:t>
            </a:r>
            <a:endParaRPr lang="en-US" altLang="zh-CN" sz="2000" dirty="0" smtClean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9.10 </a:t>
            </a:r>
            <a:r>
              <a:rPr lang="zh-CN" altLang="en-US" sz="2000" dirty="0">
                <a:solidFill>
                  <a:srgbClr val="FF0000"/>
                </a:solidFill>
              </a:rPr>
              <a:t>序列化和对象克隆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9.11 </a:t>
            </a:r>
            <a:r>
              <a:rPr lang="zh-CN" altLang="en-US" sz="2000" dirty="0" smtClean="0"/>
              <a:t>随机读写流</a:t>
            </a:r>
            <a:endParaRPr lang="en-US" altLang="zh-CN" sz="2000" dirty="0" smtClean="0"/>
          </a:p>
          <a:p>
            <a:r>
              <a:rPr lang="en-US" altLang="zh-CN" sz="2000" dirty="0" smtClean="0"/>
              <a:t>9.13 </a:t>
            </a:r>
            <a:r>
              <a:rPr lang="zh-CN" altLang="en-US" sz="2000" dirty="0" smtClean="0"/>
              <a:t>文件锁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9.6 </a:t>
            </a:r>
            <a:r>
              <a:rPr lang="zh-CN" altLang="en-US" sz="2000" dirty="0" smtClean="0"/>
              <a:t>数组流</a:t>
            </a:r>
            <a:endParaRPr lang="en-US" altLang="zh-CN" sz="2000" dirty="0" smtClean="0"/>
          </a:p>
          <a:p>
            <a:r>
              <a:rPr lang="en-US" altLang="zh-CN" sz="2000" dirty="0" smtClean="0"/>
              <a:t>9.7 </a:t>
            </a:r>
            <a:r>
              <a:rPr lang="zh-CN" altLang="en-US" sz="2000" dirty="0" smtClean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注：为了便于讲解，顺序做了适当调整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0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9.10 </a:t>
            </a:r>
            <a:r>
              <a:rPr lang="zh-CN" altLang="en-US" sz="3200" dirty="0"/>
              <a:t>序列化和对象</a:t>
            </a:r>
            <a:r>
              <a:rPr lang="zh-CN" altLang="en-US" sz="3200" dirty="0" smtClean="0"/>
              <a:t>克隆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使用</a:t>
            </a:r>
            <a:r>
              <a:rPr lang="zh-CN" altLang="en-US" sz="2000" dirty="0"/>
              <a:t>对象流很</a:t>
            </a:r>
            <a:r>
              <a:rPr lang="zh-CN" altLang="en-US" sz="2000" dirty="0" smtClean="0"/>
              <a:t>容易获取</a:t>
            </a:r>
            <a:r>
              <a:rPr lang="zh-CN" altLang="en-US" sz="2000" dirty="0"/>
              <a:t>一个序列化对象</a:t>
            </a:r>
            <a:r>
              <a:rPr lang="zh-CN" altLang="en-US" sz="2000" dirty="0" smtClean="0"/>
              <a:t>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深度克隆（原对象有引用型变量的时候）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我们</a:t>
            </a:r>
            <a:r>
              <a:rPr lang="zh-CN" altLang="en-US" sz="2000" dirty="0"/>
              <a:t>只需将该对象写入到</a:t>
            </a:r>
            <a:r>
              <a:rPr lang="zh-CN" altLang="en-US" sz="2000" b="1" dirty="0">
                <a:solidFill>
                  <a:srgbClr val="FF0000"/>
                </a:solidFill>
              </a:rPr>
              <a:t>对象输出流</a:t>
            </a:r>
            <a:r>
              <a:rPr lang="zh-CN" altLang="en-US" sz="2000" dirty="0"/>
              <a:t>，然后用</a:t>
            </a:r>
            <a:r>
              <a:rPr lang="zh-CN" altLang="en-US" sz="2000" b="1" dirty="0">
                <a:solidFill>
                  <a:srgbClr val="FF0000"/>
                </a:solidFill>
              </a:rPr>
              <a:t>对象输入流</a:t>
            </a:r>
            <a:r>
              <a:rPr lang="zh-CN" altLang="en-US" sz="2000" dirty="0"/>
              <a:t>读回的对象就是原对象的一</a:t>
            </a:r>
            <a:r>
              <a:rPr lang="zh-CN" altLang="en-US" sz="2000" dirty="0" smtClean="0"/>
              <a:t>个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深度克隆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</a:rPr>
              <a:t>9.1 </a:t>
            </a:r>
            <a:r>
              <a:rPr lang="zh-CN" altLang="en-US" sz="2000" dirty="0" smtClean="0">
                <a:solidFill>
                  <a:srgbClr val="7030A0"/>
                </a:solidFill>
              </a:rPr>
              <a:t>文件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9.2 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文件字节流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</a:rPr>
              <a:t>9.3 </a:t>
            </a:r>
            <a:r>
              <a:rPr lang="zh-CN" altLang="en-US" sz="2000" dirty="0" smtClean="0">
                <a:solidFill>
                  <a:srgbClr val="0000FF"/>
                </a:solidFill>
              </a:rPr>
              <a:t>文件字符流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</a:rPr>
              <a:t>9.5 </a:t>
            </a:r>
            <a:r>
              <a:rPr lang="zh-CN" altLang="en-US" sz="2000" dirty="0" smtClean="0">
                <a:solidFill>
                  <a:srgbClr val="0000FF"/>
                </a:solidFill>
              </a:rPr>
              <a:t>缓冲流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9.6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数组流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9.7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字符串流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9.8 </a:t>
            </a:r>
            <a:r>
              <a:rPr lang="zh-CN" altLang="en-US" sz="2000" dirty="0" smtClean="0">
                <a:solidFill>
                  <a:srgbClr val="FF0000"/>
                </a:solidFill>
              </a:rPr>
              <a:t>数据流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9.9 </a:t>
            </a:r>
            <a:r>
              <a:rPr lang="zh-CN" altLang="en-US" sz="2000" dirty="0" smtClean="0">
                <a:solidFill>
                  <a:srgbClr val="FF0000"/>
                </a:solidFill>
              </a:rPr>
              <a:t>对象流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9.10 </a:t>
            </a:r>
            <a:r>
              <a:rPr lang="zh-CN" altLang="en-US" sz="2000" dirty="0" smtClean="0">
                <a:solidFill>
                  <a:srgbClr val="FF0000"/>
                </a:solidFill>
              </a:rPr>
              <a:t>序列化和对象克隆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9.11 </a:t>
            </a:r>
            <a:r>
              <a:rPr lang="zh-CN" altLang="en-US" sz="2000" dirty="0" smtClean="0"/>
              <a:t>随机读写流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7030A0"/>
                </a:solidFill>
              </a:rPr>
              <a:t>9.12 </a:t>
            </a:r>
            <a:r>
              <a:rPr lang="zh-CN" altLang="en-US" sz="2000" dirty="0" smtClean="0">
                <a:solidFill>
                  <a:srgbClr val="7030A0"/>
                </a:solidFill>
              </a:rPr>
              <a:t>使用</a:t>
            </a:r>
            <a:r>
              <a:rPr lang="en-US" altLang="zh-CN" sz="2000" dirty="0" smtClean="0">
                <a:solidFill>
                  <a:srgbClr val="7030A0"/>
                </a:solidFill>
              </a:rPr>
              <a:t>Scanner</a:t>
            </a:r>
            <a:r>
              <a:rPr lang="zh-CN" altLang="en-US" sz="2000" dirty="0" smtClean="0">
                <a:solidFill>
                  <a:srgbClr val="7030A0"/>
                </a:solidFill>
              </a:rPr>
              <a:t>解析文件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000" dirty="0" smtClean="0"/>
              <a:t>9.13 </a:t>
            </a:r>
            <a:r>
              <a:rPr lang="zh-CN" altLang="en-US" sz="2000" dirty="0" smtClean="0"/>
              <a:t>文件锁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左大括号 14"/>
          <p:cNvSpPr/>
          <p:nvPr/>
        </p:nvSpPr>
        <p:spPr>
          <a:xfrm>
            <a:off x="251520" y="2420888"/>
            <a:ext cx="144016" cy="566772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51520" y="5219908"/>
            <a:ext cx="742975" cy="1305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51520" y="5949280"/>
            <a:ext cx="115212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1691681" y="1810891"/>
            <a:ext cx="2880319" cy="454545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3309010" y="5589240"/>
            <a:ext cx="1262990" cy="76711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43283" y="3068960"/>
            <a:ext cx="2211610" cy="794221"/>
          </a:xfrm>
          <a:prstGeom prst="ellips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445238" y="1312694"/>
            <a:ext cx="931762" cy="708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038493" y="1312694"/>
            <a:ext cx="1338507" cy="26517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2038493" y="1312694"/>
            <a:ext cx="1319756" cy="3052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2842926" y="1312694"/>
            <a:ext cx="534074" cy="32684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9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9.10 </a:t>
            </a:r>
            <a:r>
              <a:rPr lang="zh-CN" altLang="en-US" sz="3200" dirty="0"/>
              <a:t>序列化和对象</a:t>
            </a:r>
            <a:r>
              <a:rPr lang="zh-CN" altLang="en-US" sz="3200" dirty="0" smtClean="0"/>
              <a:t>克隆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611560" y="1261784"/>
            <a:ext cx="4032448" cy="504753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Goods(String name){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name){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Shop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goods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setGoods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(Goods[] s){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goods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=s;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getGoods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goods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7236296" y="10734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/>
              <a:t>1</a:t>
            </a:r>
            <a:r>
              <a:rPr lang="en-US" altLang="zh-CN" dirty="0" smtClean="0"/>
              <a:t>/2】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851920" y="1772816"/>
            <a:ext cx="1296144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851920" y="4543028"/>
            <a:ext cx="1296144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4805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9.10 </a:t>
            </a:r>
            <a:r>
              <a:rPr lang="zh-CN" altLang="en-US" sz="3200" dirty="0"/>
              <a:t>序列化和对象</a:t>
            </a:r>
            <a:r>
              <a:rPr lang="zh-CN" altLang="en-US" sz="3200" dirty="0" smtClean="0"/>
              <a:t>克隆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39552" y="1196752"/>
            <a:ext cx="8352928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Example9_10{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Shop shop1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Shop();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Goods s1[] = {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"TV"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"PC"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shop1.setGoods(s1);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out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(out);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objectOut.writeObject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(shop1);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in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out.toByteArray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objectIn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(in);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Shop shop2 = (Shop)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objectIn.readObject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Goods good2[] = shop2.getGoods();       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"shop2:"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=0;i&lt;good2.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;i++)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(good2[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event){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(event);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236296" y="10734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2/2】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1755" y="5811659"/>
            <a:ext cx="648072" cy="64807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55576" y="3204794"/>
            <a:ext cx="2309688" cy="6234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292081" y="4064373"/>
            <a:ext cx="1728191" cy="7200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148064" y="827420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返回输出流写入到缓冲区的全部字节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7822705" y="1129646"/>
            <a:ext cx="13086" cy="22273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079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9.1 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9.2 </a:t>
            </a:r>
            <a:r>
              <a:rPr lang="zh-CN" altLang="en-US" sz="2000" dirty="0" smtClean="0"/>
              <a:t>文件字节流</a:t>
            </a:r>
            <a:endParaRPr lang="en-US" altLang="zh-CN" sz="2000" dirty="0" smtClean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FF0000"/>
                </a:solidFill>
              </a:rPr>
              <a:t>9.11 </a:t>
            </a:r>
            <a:r>
              <a:rPr lang="zh-CN" altLang="en-US" sz="2000" dirty="0" smtClean="0">
                <a:solidFill>
                  <a:srgbClr val="FF0000"/>
                </a:solidFill>
              </a:rPr>
              <a:t>随机读写流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9.13 </a:t>
            </a:r>
            <a:r>
              <a:rPr lang="zh-CN" altLang="en-US" sz="2000" dirty="0" smtClean="0"/>
              <a:t>文件锁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9.6 </a:t>
            </a:r>
            <a:r>
              <a:rPr lang="zh-CN" altLang="en-US" sz="2000" dirty="0" smtClean="0"/>
              <a:t>数组流</a:t>
            </a:r>
            <a:endParaRPr lang="en-US" altLang="zh-CN" sz="2000" dirty="0" smtClean="0"/>
          </a:p>
          <a:p>
            <a:r>
              <a:rPr lang="en-US" altLang="zh-CN" sz="2000" dirty="0" smtClean="0"/>
              <a:t>9.7 </a:t>
            </a:r>
            <a:r>
              <a:rPr lang="zh-CN" altLang="en-US" sz="2000" dirty="0" smtClean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注：为了便于讲解，顺序做了适当调整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9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RandomAccessFile</a:t>
            </a:r>
            <a:r>
              <a:rPr lang="zh-CN" altLang="en-US" sz="2000" dirty="0"/>
              <a:t>类</a:t>
            </a:r>
            <a:r>
              <a:rPr lang="zh-CN" altLang="en-US" sz="2000" dirty="0" smtClean="0"/>
              <a:t>的构造方法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RandomAccessFile</a:t>
            </a:r>
            <a:r>
              <a:rPr lang="en-US" altLang="zh-CN" sz="2000" dirty="0" smtClean="0"/>
              <a:t>(String </a:t>
            </a:r>
            <a:r>
              <a:rPr lang="en-US" altLang="zh-CN" sz="2000" dirty="0"/>
              <a:t>name</a:t>
            </a:r>
            <a:r>
              <a:rPr lang="en-US" altLang="zh-CN" sz="2000" dirty="0" smtClean="0"/>
              <a:t>, String </a:t>
            </a:r>
            <a:r>
              <a:rPr lang="en-US" altLang="zh-CN" sz="2000" dirty="0"/>
              <a:t>mode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：参数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用来</a:t>
            </a:r>
            <a:r>
              <a:rPr lang="zh-CN" altLang="en-US" sz="2000" dirty="0"/>
              <a:t>确定一个</a:t>
            </a:r>
            <a:r>
              <a:rPr lang="zh-CN" altLang="en-US" sz="2000" b="1" u="sng" dirty="0"/>
              <a:t>文件名</a:t>
            </a:r>
            <a:r>
              <a:rPr lang="zh-CN" altLang="en-US" sz="2000" dirty="0"/>
              <a:t>，给出创建的流的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，也是</a:t>
            </a:r>
            <a:r>
              <a:rPr lang="zh-CN" altLang="en-US" sz="2000" dirty="0" smtClean="0"/>
              <a:t>流的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目的地</a:t>
            </a:r>
            <a:r>
              <a:rPr lang="zh-CN" altLang="en-US" sz="2000" dirty="0"/>
              <a:t>。参数</a:t>
            </a:r>
            <a:r>
              <a:rPr lang="en-US" altLang="zh-CN" sz="2000" dirty="0"/>
              <a:t>mode</a:t>
            </a:r>
            <a:r>
              <a:rPr lang="zh-CN" altLang="en-US" sz="2000" dirty="0"/>
              <a:t>取</a:t>
            </a:r>
            <a:r>
              <a:rPr lang="en-US" altLang="zh-CN" sz="2000" b="1" dirty="0">
                <a:solidFill>
                  <a:srgbClr val="0000FF"/>
                </a:solidFill>
              </a:rPr>
              <a:t>r</a:t>
            </a:r>
            <a:r>
              <a:rPr lang="zh-CN" altLang="en-US" sz="2000" dirty="0"/>
              <a:t>（只读）或</a:t>
            </a:r>
            <a:r>
              <a:rPr lang="en-US" altLang="zh-CN" sz="2000" b="1" dirty="0" err="1">
                <a:solidFill>
                  <a:srgbClr val="0000FF"/>
                </a:solidFill>
              </a:rPr>
              <a:t>rw</a:t>
            </a:r>
            <a:r>
              <a:rPr lang="zh-CN" altLang="en-US" sz="2000" dirty="0"/>
              <a:t>（可读写），决定创建的流对文件的</a:t>
            </a:r>
            <a:r>
              <a:rPr lang="zh-CN" altLang="en-US" sz="2000" dirty="0" smtClean="0"/>
              <a:t>访问权限。</a:t>
            </a:r>
            <a:endParaRPr lang="zh-CN" altLang="en-US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RandomAccessFile</a:t>
            </a:r>
            <a:r>
              <a:rPr lang="en-US" altLang="zh-CN" sz="2000" dirty="0" smtClean="0"/>
              <a:t>(File </a:t>
            </a:r>
            <a:r>
              <a:rPr lang="en-US" altLang="zh-CN" sz="2000" dirty="0" err="1"/>
              <a:t>file</a:t>
            </a:r>
            <a:r>
              <a:rPr lang="en-US" altLang="zh-CN" sz="2000" dirty="0" smtClean="0"/>
              <a:t>, String </a:t>
            </a:r>
            <a:r>
              <a:rPr lang="en-US" altLang="zh-CN" sz="2000" dirty="0"/>
              <a:t>mode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：参数</a:t>
            </a:r>
            <a:r>
              <a:rPr lang="en-US" altLang="zh-CN" sz="2000" dirty="0" smtClean="0"/>
              <a:t>file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一个</a:t>
            </a:r>
            <a:r>
              <a:rPr lang="en-US" altLang="zh-CN" sz="2000" b="1" u="sng" dirty="0"/>
              <a:t>File</a:t>
            </a:r>
            <a:r>
              <a:rPr lang="zh-CN" altLang="en-US" sz="2000" b="1" u="sng" dirty="0"/>
              <a:t>对象</a:t>
            </a:r>
            <a:r>
              <a:rPr lang="zh-CN" altLang="en-US" sz="2000" dirty="0"/>
              <a:t>，给出创建的流的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，也是</a:t>
            </a:r>
            <a:r>
              <a:rPr lang="zh-CN" altLang="en-US" sz="2000" dirty="0" smtClean="0"/>
              <a:t>流的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目的地</a:t>
            </a:r>
            <a:r>
              <a:rPr lang="zh-CN" altLang="en-US" sz="2000" dirty="0"/>
              <a:t>。参数</a:t>
            </a:r>
            <a:r>
              <a:rPr lang="en-US" altLang="zh-CN" sz="2000" dirty="0"/>
              <a:t>mode</a:t>
            </a:r>
            <a:r>
              <a:rPr lang="zh-CN" altLang="en-US" sz="2000" dirty="0"/>
              <a:t>取</a:t>
            </a:r>
            <a:r>
              <a:rPr lang="en-US" altLang="zh-CN" sz="2000" b="1" dirty="0">
                <a:solidFill>
                  <a:srgbClr val="0000FF"/>
                </a:solidFill>
              </a:rPr>
              <a:t>r</a:t>
            </a:r>
            <a:r>
              <a:rPr lang="zh-CN" altLang="en-US" sz="2000" dirty="0"/>
              <a:t>（只读）或</a:t>
            </a:r>
            <a:r>
              <a:rPr lang="en-US" altLang="zh-CN" sz="2000" b="1" dirty="0" err="1">
                <a:solidFill>
                  <a:srgbClr val="0000FF"/>
                </a:solidFill>
              </a:rPr>
              <a:t>rw</a:t>
            </a:r>
            <a:r>
              <a:rPr lang="zh-CN" altLang="en-US" sz="2000" dirty="0"/>
              <a:t>（可读写），决定创建的流对文件的访问权利。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25861" y="5918091"/>
            <a:ext cx="683842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the file is </a:t>
            </a:r>
            <a:r>
              <a:rPr lang="en-US" altLang="zh-CN" b="1" dirty="0" smtClean="0">
                <a:solidFill>
                  <a:srgbClr val="FF0000"/>
                </a:solidFill>
              </a:rPr>
              <a:t>not intended to be modified</a:t>
            </a:r>
            <a:r>
              <a:rPr lang="en-US" altLang="zh-CN" dirty="0" smtClean="0"/>
              <a:t>, open it with the </a:t>
            </a:r>
            <a:r>
              <a:rPr lang="en-US" altLang="zh-CN" b="1" dirty="0" smtClean="0">
                <a:solidFill>
                  <a:srgbClr val="FF0000"/>
                </a:solidFill>
              </a:rPr>
              <a:t>“r” mode</a:t>
            </a:r>
            <a:r>
              <a:rPr lang="en-US" altLang="zh-CN" dirty="0" smtClean="0"/>
              <a:t>. This prevents unintentional modification of the file.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923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 random-access file consists of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 sequence of </a:t>
            </a:r>
            <a:r>
              <a:rPr lang="en-US" altLang="zh-CN" sz="2000" b="1" u="sng" dirty="0" smtClean="0">
                <a:solidFill>
                  <a:srgbClr val="FF0000"/>
                </a:solidFill>
              </a:rPr>
              <a:t>bytes</a:t>
            </a:r>
            <a:r>
              <a:rPr lang="en-US" altLang="zh-CN" sz="2000" dirty="0" smtClean="0"/>
              <a:t>. 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A special marker called a 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file pointer</a:t>
            </a:r>
            <a:r>
              <a:rPr lang="en-US" altLang="zh-CN" sz="2000" dirty="0" smtClean="0"/>
              <a:t> is positioned at one of these </a:t>
            </a:r>
            <a:r>
              <a:rPr lang="en-US" altLang="zh-CN" sz="2000" b="1" u="sng" dirty="0" smtClean="0"/>
              <a:t>bytes</a:t>
            </a:r>
            <a:r>
              <a:rPr lang="en-US" altLang="zh-CN" sz="2000" dirty="0" smtClean="0"/>
              <a:t>. </a:t>
            </a:r>
          </a:p>
          <a:p>
            <a:r>
              <a:rPr lang="en-US" altLang="zh-CN" sz="2000" dirty="0" smtClean="0"/>
              <a:t>A read or write operation takes place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at the location of the file pointer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When a file is opened, the file pointer is set at the beginning of the file. </a:t>
            </a:r>
          </a:p>
          <a:p>
            <a:r>
              <a:rPr lang="en-US" altLang="zh-CN" sz="2000" dirty="0" smtClean="0"/>
              <a:t>When you read or write data to the file, the file pointer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moves forward to the next data item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20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表</a:t>
            </a:r>
            <a:r>
              <a:rPr lang="en-US" altLang="zh-CN" sz="2000" dirty="0"/>
              <a:t>9.2</a:t>
            </a:r>
            <a:r>
              <a:rPr lang="zh-CN" altLang="en-US" sz="2000" dirty="0"/>
              <a:t>（见书</a:t>
            </a:r>
            <a:r>
              <a:rPr lang="en-US" altLang="zh-CN" sz="2000" dirty="0"/>
              <a:t>189</a:t>
            </a:r>
            <a:r>
              <a:rPr lang="zh-CN" altLang="en-US" sz="2000" dirty="0"/>
              <a:t>页）给出了</a:t>
            </a:r>
            <a:r>
              <a:rPr lang="en-US" altLang="zh-CN" sz="2000" dirty="0" err="1"/>
              <a:t>RandomAccessFile</a:t>
            </a:r>
            <a:r>
              <a:rPr lang="zh-CN" altLang="en-US" sz="2000" dirty="0"/>
              <a:t>的常用方法。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例子</a:t>
            </a:r>
            <a:r>
              <a:rPr lang="en-US" altLang="zh-CN" sz="2000" dirty="0"/>
              <a:t>11</a:t>
            </a:r>
            <a:r>
              <a:rPr lang="zh-CN" altLang="en-US" sz="2000" dirty="0"/>
              <a:t>中我们把几个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型整数写入到一个名字为</a:t>
            </a:r>
            <a:r>
              <a:rPr lang="en-US" altLang="zh-CN" sz="2000" dirty="0" smtClean="0"/>
              <a:t>tom.dat</a:t>
            </a:r>
            <a:r>
              <a:rPr lang="zh-CN" altLang="en-US" sz="2000" dirty="0" smtClean="0"/>
              <a:t>的文件</a:t>
            </a:r>
            <a:r>
              <a:rPr lang="zh-CN" altLang="en-US" sz="2000" dirty="0"/>
              <a:t>中，然后</a:t>
            </a:r>
            <a:r>
              <a:rPr lang="zh-CN" altLang="en-US" sz="2000" b="1" dirty="0">
                <a:solidFill>
                  <a:srgbClr val="FF0000"/>
                </a:solidFill>
              </a:rPr>
              <a:t>按相反顺序读出</a:t>
            </a:r>
            <a:r>
              <a:rPr lang="zh-CN" altLang="en-US" sz="2000" dirty="0"/>
              <a:t>这些数据。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例子</a:t>
            </a:r>
            <a:r>
              <a:rPr lang="en-US" altLang="zh-CN" sz="2000" dirty="0"/>
              <a:t>12</a:t>
            </a:r>
            <a:r>
              <a:rPr lang="zh-CN" altLang="en-US" sz="2000" dirty="0"/>
              <a:t>中</a:t>
            </a:r>
            <a:r>
              <a:rPr lang="en-US" altLang="zh-CN" sz="2000" dirty="0" err="1"/>
              <a:t>RondomAccessFile</a:t>
            </a:r>
            <a:r>
              <a:rPr lang="zh-CN" altLang="en-US" sz="2000" dirty="0"/>
              <a:t>流使用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readLine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读取一个</a:t>
            </a:r>
            <a:r>
              <a:rPr lang="zh-CN" altLang="en-US" sz="2000" dirty="0" smtClean="0"/>
              <a:t>文件。 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85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11】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1720" y="1196752"/>
            <a:ext cx="6048672" cy="547842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data = {20,30,40,50,60};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inAndOut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"a.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rw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e){}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inAndOut.writeInt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=data.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-1;i&gt;=0;i--){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inAndOut.seek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*4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inAndOut.readInt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inAndOut.close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e){}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0392" y="5603642"/>
            <a:ext cx="288032" cy="106571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187624" y="5000476"/>
            <a:ext cx="244827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228184" y="2204864"/>
            <a:ext cx="432048" cy="7200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198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339752" y="1340768"/>
            <a:ext cx="6048672" cy="461664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 =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 =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"test.txt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rw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length =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input.length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position = 0;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input.seek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(position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(position&lt;length)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input.readLine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position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input.getFilePointer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e){}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46822" y="6013152"/>
            <a:ext cx="2541602" cy="368176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691680" y="4293096"/>
            <a:ext cx="244827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300192" y="2132856"/>
            <a:ext cx="432048" cy="7200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6527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9.1 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9.2 </a:t>
            </a:r>
            <a:r>
              <a:rPr lang="zh-CN" altLang="en-US" sz="2000" dirty="0" smtClean="0"/>
              <a:t>文件字节流</a:t>
            </a:r>
            <a:endParaRPr lang="en-US" altLang="zh-CN" sz="2000" dirty="0" smtClean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9.11 </a:t>
            </a:r>
            <a:r>
              <a:rPr lang="zh-CN" altLang="en-US" sz="2000" dirty="0" smtClean="0"/>
              <a:t>随机读写流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9.13 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9.6 </a:t>
            </a:r>
            <a:r>
              <a:rPr lang="zh-CN" altLang="en-US" sz="2000" dirty="0" smtClean="0"/>
              <a:t>数组流</a:t>
            </a:r>
            <a:endParaRPr lang="en-US" altLang="zh-CN" sz="2000" dirty="0" smtClean="0"/>
          </a:p>
          <a:p>
            <a:r>
              <a:rPr lang="en-US" altLang="zh-CN" sz="2000" dirty="0" smtClean="0"/>
              <a:t>9.7 </a:t>
            </a:r>
            <a:r>
              <a:rPr lang="zh-CN" altLang="en-US" sz="2000" dirty="0" smtClean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注：为了便于讲解，顺序做了适当调整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5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</a:t>
            </a:r>
            <a:r>
              <a:rPr lang="zh-CN" altLang="en-US" sz="3200" dirty="0" smtClean="0"/>
              <a:t>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JDK1.4</a:t>
            </a:r>
            <a:r>
              <a:rPr lang="zh-CN" altLang="en-US" sz="2000" dirty="0"/>
              <a:t>增加了一个</a:t>
            </a:r>
            <a:r>
              <a:rPr lang="en-US" altLang="zh-CN" sz="2000" dirty="0" err="1"/>
              <a:t>FileLock</a:t>
            </a:r>
            <a:r>
              <a:rPr lang="zh-CN" altLang="en-US" sz="2000" dirty="0"/>
              <a:t>类，该类的对象称做文件锁。</a:t>
            </a:r>
          </a:p>
          <a:p>
            <a:r>
              <a:rPr lang="en-US" altLang="zh-CN" sz="2000" dirty="0" err="1" smtClean="0"/>
              <a:t>RondomAccessFile</a:t>
            </a:r>
            <a:r>
              <a:rPr lang="zh-CN" altLang="en-US" sz="2000" dirty="0"/>
              <a:t>创建的流在读写文件时可以使用文件锁，那么只要不解除该锁，其它线程无法操作被锁定的文件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9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9.1 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9.2 </a:t>
            </a:r>
            <a:r>
              <a:rPr lang="zh-CN" altLang="en-US" sz="2000" dirty="0" smtClean="0"/>
              <a:t>文件字节流</a:t>
            </a:r>
            <a:endParaRPr lang="en-US" altLang="zh-CN" sz="2000" dirty="0" smtClean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9.11 </a:t>
            </a:r>
            <a:r>
              <a:rPr lang="zh-CN" altLang="en-US" sz="2000" dirty="0" smtClean="0"/>
              <a:t>随机读写流</a:t>
            </a:r>
            <a:endParaRPr lang="en-US" altLang="zh-CN" sz="2000" dirty="0" smtClean="0"/>
          </a:p>
          <a:p>
            <a:r>
              <a:rPr lang="en-US" altLang="zh-CN" sz="2000" dirty="0" smtClean="0"/>
              <a:t>9.13 </a:t>
            </a:r>
            <a:r>
              <a:rPr lang="zh-CN" altLang="en-US" sz="2000" dirty="0" smtClean="0"/>
              <a:t>文件锁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9.6 </a:t>
            </a:r>
            <a:r>
              <a:rPr lang="zh-CN" altLang="en-US" sz="2000" dirty="0" smtClean="0"/>
              <a:t>数组流</a:t>
            </a:r>
            <a:endParaRPr lang="en-US" altLang="zh-CN" sz="2000" dirty="0" smtClean="0"/>
          </a:p>
          <a:p>
            <a:r>
              <a:rPr lang="en-US" altLang="zh-CN" sz="2000" dirty="0" smtClean="0"/>
              <a:t>9.7 </a:t>
            </a:r>
            <a:r>
              <a:rPr lang="zh-CN" altLang="en-US" sz="2000" dirty="0" smtClean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注：为了便于讲解，顺序做了适当调整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</a:t>
            </a:r>
            <a:r>
              <a:rPr lang="zh-CN" altLang="en-US" sz="3200" dirty="0" smtClean="0"/>
              <a:t>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使用文件锁的步骤如下：</a:t>
            </a:r>
          </a:p>
          <a:p>
            <a:r>
              <a:rPr lang="en-US" altLang="zh-CN" sz="2000" dirty="0"/>
              <a:t>Step 1</a:t>
            </a:r>
            <a:r>
              <a:rPr lang="zh-CN" altLang="en-US" sz="2000" dirty="0"/>
              <a:t>：使用</a:t>
            </a:r>
            <a:r>
              <a:rPr lang="en-US" altLang="zh-CN" sz="2000" dirty="0" err="1"/>
              <a:t>RondomAccessFile</a:t>
            </a:r>
            <a:r>
              <a:rPr lang="zh-CN" altLang="en-US" sz="2000" dirty="0"/>
              <a:t>流建立指向文件的</a:t>
            </a:r>
            <a:r>
              <a:rPr lang="zh-CN" altLang="en-US" sz="2000" b="1" dirty="0">
                <a:solidFill>
                  <a:srgbClr val="FF0000"/>
                </a:solidFill>
              </a:rPr>
              <a:t>流对象</a:t>
            </a:r>
            <a:r>
              <a:rPr lang="zh-CN" altLang="en-US" sz="2000" dirty="0"/>
              <a:t>，该对象的读写属性必须是</a:t>
            </a:r>
            <a:r>
              <a:rPr lang="en-US" altLang="zh-CN" sz="2000" dirty="0"/>
              <a:t>"</a:t>
            </a:r>
            <a:r>
              <a:rPr lang="en-US" altLang="zh-CN" sz="2000" dirty="0" err="1"/>
              <a:t>rw</a:t>
            </a:r>
            <a:r>
              <a:rPr lang="en-US" altLang="zh-CN" sz="2000" dirty="0"/>
              <a:t>"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Step 2</a:t>
            </a:r>
            <a:r>
              <a:rPr lang="zh-CN" altLang="en-US" sz="2000" dirty="0" smtClean="0"/>
              <a:t>：流</a:t>
            </a:r>
            <a:r>
              <a:rPr lang="zh-CN" altLang="en-US" sz="2000" dirty="0"/>
              <a:t>对象</a:t>
            </a:r>
            <a:r>
              <a:rPr lang="en-US" altLang="zh-CN" sz="2000" dirty="0"/>
              <a:t>input</a:t>
            </a:r>
            <a:r>
              <a:rPr lang="zh-CN" altLang="en-US" sz="2000" dirty="0" smtClean="0"/>
              <a:t>调用</a:t>
            </a:r>
            <a:r>
              <a:rPr lang="en-US" altLang="zh-CN" sz="2000" dirty="0" err="1" smtClean="0"/>
              <a:t>getChannel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方法获得</a:t>
            </a:r>
            <a:r>
              <a:rPr lang="zh-CN" altLang="en-US" sz="2000" dirty="0"/>
              <a:t>一个连接到底层文件的</a:t>
            </a:r>
            <a:r>
              <a:rPr lang="en-US" altLang="zh-CN" sz="2000" b="1" dirty="0" err="1">
                <a:solidFill>
                  <a:srgbClr val="FF0000"/>
                </a:solidFill>
              </a:rPr>
              <a:t>FileChannel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（信道</a:t>
            </a:r>
            <a:r>
              <a:rPr lang="zh-CN" altLang="en-US" sz="2000" dirty="0" smtClean="0"/>
              <a:t>）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Step 3</a:t>
            </a:r>
            <a:r>
              <a:rPr lang="zh-CN" altLang="en-US" sz="2000" dirty="0" smtClean="0"/>
              <a:t>：信道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tryLock</a:t>
            </a:r>
            <a:r>
              <a:rPr lang="en-US" altLang="zh-CN" sz="2000" dirty="0"/>
              <a:t>()</a:t>
            </a:r>
            <a:r>
              <a:rPr lang="zh-CN" altLang="en-US" sz="2000" dirty="0"/>
              <a:t>或</a:t>
            </a:r>
            <a:r>
              <a:rPr lang="en-US" altLang="zh-CN" sz="2000" dirty="0"/>
              <a:t>lock()</a:t>
            </a:r>
            <a:r>
              <a:rPr lang="zh-CN" altLang="en-US" sz="2000" dirty="0"/>
              <a:t>方法获得一个</a:t>
            </a:r>
            <a:r>
              <a:rPr lang="en-US" altLang="zh-CN" sz="2000" b="1" dirty="0" err="1">
                <a:solidFill>
                  <a:srgbClr val="FF0000"/>
                </a:solidFill>
              </a:rPr>
              <a:t>FileLock</a:t>
            </a:r>
            <a:r>
              <a:rPr lang="zh-CN" altLang="en-US" sz="2000" b="1" dirty="0">
                <a:solidFill>
                  <a:srgbClr val="FF0000"/>
                </a:solidFill>
              </a:rPr>
              <a:t>（文件锁）对象</a:t>
            </a:r>
            <a:r>
              <a:rPr lang="zh-CN" altLang="en-US" sz="2000" dirty="0"/>
              <a:t>，这一过程也称做</a:t>
            </a:r>
            <a:r>
              <a:rPr lang="zh-CN" altLang="en-US" sz="2000" b="1" dirty="0">
                <a:solidFill>
                  <a:srgbClr val="FF0000"/>
                </a:solidFill>
              </a:rPr>
              <a:t>对文件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加锁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4098558"/>
            <a:ext cx="4896544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FileChannel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channel =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input.getChannel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5517232"/>
            <a:ext cx="3960440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FileLock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lock =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channel.tryLock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708920"/>
            <a:ext cx="7787208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RandomAccessFile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input = new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RandomAccessFile</a:t>
            </a:r>
            <a:r>
              <a:rPr lang="en-US" altLang="zh-CN" sz="1600" dirty="0">
                <a:latin typeface="Consolas" panose="020B0609020204030204" pitchFamily="49" charset="0"/>
              </a:rPr>
              <a:t>("Example.java","</a:t>
            </a:r>
            <a:r>
              <a:rPr lang="en-US" altLang="zh-CN" sz="1600" dirty="0" err="1">
                <a:latin typeface="Consolas" panose="020B0609020204030204" pitchFamily="49" charset="0"/>
              </a:rPr>
              <a:t>rw</a:t>
            </a:r>
            <a:r>
              <a:rPr lang="en-US" altLang="zh-CN" sz="1600" dirty="0"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366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</a:t>
            </a:r>
            <a:r>
              <a:rPr lang="zh-CN" altLang="en-US" sz="3200" dirty="0" smtClean="0"/>
              <a:t>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另外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FileInputStream</a:t>
            </a:r>
            <a:r>
              <a:rPr lang="zh-CN" altLang="en-US" sz="2000" dirty="0"/>
              <a:t>以及</a:t>
            </a:r>
            <a:r>
              <a:rPr lang="en-US" altLang="zh-CN" sz="2000" dirty="0" err="1"/>
              <a:t>FileOutputStream</a:t>
            </a:r>
            <a:r>
              <a:rPr lang="zh-CN" altLang="en-US" sz="2000" dirty="0"/>
              <a:t>在读</a:t>
            </a:r>
            <a:r>
              <a:rPr lang="en-US" altLang="zh-CN" sz="2000" dirty="0"/>
              <a:t>/</a:t>
            </a:r>
            <a:r>
              <a:rPr lang="zh-CN" altLang="en-US" sz="2000" dirty="0"/>
              <a:t>写文件时都可以获得文件锁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 smtClean="0"/>
              <a:t>在</a:t>
            </a:r>
            <a:r>
              <a:rPr lang="zh-CN" altLang="en-US" sz="2000" dirty="0"/>
              <a:t>下面的例子</a:t>
            </a:r>
            <a:r>
              <a:rPr lang="en-US" altLang="zh-CN" sz="2000" dirty="0"/>
              <a:t>13</a:t>
            </a:r>
            <a:r>
              <a:rPr lang="zh-CN" altLang="en-US" sz="2000" dirty="0"/>
              <a:t>中</a:t>
            </a:r>
            <a:r>
              <a:rPr lang="en-US" altLang="zh-CN" sz="2000" dirty="0"/>
              <a:t>Java</a:t>
            </a:r>
            <a:r>
              <a:rPr lang="zh-CN" altLang="en-US" sz="2000" dirty="0"/>
              <a:t>程序在读取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test.txt</a:t>
            </a:r>
            <a:r>
              <a:rPr lang="zh-CN" altLang="en-US" sz="2000" dirty="0" smtClean="0"/>
              <a:t>时</a:t>
            </a:r>
            <a:r>
              <a:rPr lang="zh-CN" altLang="en-US" sz="2000" dirty="0"/>
              <a:t>，使用了文件锁，这时你无法用其它程序来操作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test.txt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比如在</a:t>
            </a:r>
            <a:r>
              <a:rPr lang="en-US" altLang="zh-CN" sz="2000" dirty="0"/>
              <a:t>Java</a:t>
            </a:r>
            <a:r>
              <a:rPr lang="zh-CN" altLang="en-US" sz="2000" dirty="0"/>
              <a:t>程序结束前，你用</a:t>
            </a:r>
            <a:r>
              <a:rPr lang="en-US" altLang="zh-CN" sz="2000" dirty="0"/>
              <a:t>Windows</a:t>
            </a:r>
            <a:r>
              <a:rPr lang="zh-CN" altLang="en-US" sz="2000" dirty="0"/>
              <a:t>下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记事本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Notepad.exe</a:t>
            </a:r>
            <a:r>
              <a:rPr lang="zh-CN" altLang="en-US" sz="2000" dirty="0"/>
              <a:t>）也无法修改、</a:t>
            </a:r>
            <a:r>
              <a:rPr lang="zh-CN" altLang="en-US" sz="2000" dirty="0" smtClean="0"/>
              <a:t>保存</a:t>
            </a:r>
            <a:r>
              <a:rPr lang="en-US" altLang="zh-CN" sz="2000" dirty="0" smtClean="0"/>
              <a:t>test.txt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11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</a:t>
            </a:r>
            <a:r>
              <a:rPr lang="zh-CN" altLang="en-US" sz="3200" dirty="0" smtClean="0"/>
              <a:t>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13】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3728" y="1109057"/>
            <a:ext cx="6480720" cy="563231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java.nio.channels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Example9_13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b;</a:t>
            </a:r>
          </a:p>
          <a:p>
            <a:r>
              <a:rPr lang="en-US" altLang="zh-CN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byte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tom[]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[12];</a:t>
            </a:r>
          </a:p>
          <a:p>
            <a:r>
              <a:rPr lang="en-US" altLang="zh-CN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try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input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"test.txt"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rw</a:t>
            </a:r>
            <a:r>
              <a:rPr lang="en-US" altLang="zh-CN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FileChannel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channel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input.getChannel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((b=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(tom,0,10))!=-1){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FileLock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lock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channel.tryLock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String s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(tom, 0, b);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lock.release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eee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eee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input.close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ee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6237312"/>
            <a:ext cx="2541602" cy="368176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691680" y="3140968"/>
            <a:ext cx="1368152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195736" y="3501008"/>
            <a:ext cx="1368152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699792" y="4365104"/>
            <a:ext cx="1368152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941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9.1 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9.2 </a:t>
            </a:r>
            <a:r>
              <a:rPr lang="zh-CN" altLang="en-US" sz="2000" dirty="0" smtClean="0"/>
              <a:t>文件字节流</a:t>
            </a:r>
            <a:endParaRPr lang="en-US" altLang="zh-CN" sz="2000" dirty="0" smtClean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9.11 </a:t>
            </a:r>
            <a:r>
              <a:rPr lang="zh-CN" altLang="en-US" sz="2000" dirty="0" smtClean="0"/>
              <a:t>随机读写流</a:t>
            </a:r>
            <a:endParaRPr lang="en-US" altLang="zh-CN" sz="2000" dirty="0" smtClean="0"/>
          </a:p>
          <a:p>
            <a:r>
              <a:rPr lang="en-US" altLang="zh-CN" sz="2000" dirty="0" smtClean="0"/>
              <a:t>9.13 </a:t>
            </a:r>
            <a:r>
              <a:rPr lang="zh-CN" altLang="en-US" sz="2000" dirty="0" smtClean="0"/>
              <a:t>文件锁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9.6 </a:t>
            </a:r>
            <a:r>
              <a:rPr lang="zh-CN" altLang="en-US" sz="2000" dirty="0" smtClean="0">
                <a:solidFill>
                  <a:srgbClr val="FF0000"/>
                </a:solidFill>
              </a:rPr>
              <a:t>数组流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9.7 </a:t>
            </a:r>
            <a:r>
              <a:rPr lang="zh-CN" altLang="en-US" sz="2000" dirty="0" smtClean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注：为了便于讲解，顺序做了适当调整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9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字节</a:t>
            </a:r>
            <a:r>
              <a:rPr lang="zh-CN" altLang="en-US" sz="2000" dirty="0"/>
              <a:t>输入流：</a:t>
            </a:r>
            <a:r>
              <a:rPr lang="en-US" altLang="zh-CN" sz="2000" dirty="0" err="1" smtClean="0"/>
              <a:t>ByteArrayInputStream</a:t>
            </a:r>
            <a:endParaRPr lang="en-US" altLang="zh-CN" sz="2000" dirty="0" smtClean="0"/>
          </a:p>
          <a:p>
            <a:r>
              <a:rPr lang="zh-CN" altLang="en-US" sz="2000" dirty="0" smtClean="0"/>
              <a:t>字节</a:t>
            </a:r>
            <a:r>
              <a:rPr lang="zh-CN" altLang="en-US" sz="2000" dirty="0"/>
              <a:t>输出流：</a:t>
            </a:r>
            <a:r>
              <a:rPr lang="en-US" altLang="zh-CN" sz="2000" dirty="0" err="1" smtClean="0"/>
              <a:t>ByteArrayOutputStream</a:t>
            </a:r>
            <a:endParaRPr lang="en-US" altLang="zh-CN" sz="2000" dirty="0" smtClean="0"/>
          </a:p>
          <a:p>
            <a:r>
              <a:rPr lang="zh-CN" altLang="en-US" sz="2000" dirty="0" smtClean="0"/>
              <a:t>分别</a:t>
            </a:r>
            <a:r>
              <a:rPr lang="zh-CN" altLang="en-US" sz="2000" dirty="0"/>
              <a:t>使用</a:t>
            </a:r>
            <a:r>
              <a:rPr lang="zh-CN" altLang="en-US" sz="2000" b="1" dirty="0">
                <a:solidFill>
                  <a:srgbClr val="FF0000"/>
                </a:solidFill>
              </a:rPr>
              <a:t>字节数组</a:t>
            </a:r>
            <a:r>
              <a:rPr lang="zh-CN" altLang="en-US" sz="2000" dirty="0"/>
              <a:t>作为流的源和</a:t>
            </a:r>
            <a:r>
              <a:rPr lang="zh-CN" altLang="en-US" sz="2000" dirty="0" smtClean="0"/>
              <a:t>目标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构造方法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ByteArrayInputStream</a:t>
            </a:r>
            <a:r>
              <a:rPr lang="en-US" altLang="zh-CN" sz="2000" dirty="0" smtClean="0"/>
              <a:t>(byte[]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 err="1" smtClean="0"/>
              <a:t>ByteArrayInputStream</a:t>
            </a:r>
            <a:r>
              <a:rPr lang="en-US" altLang="zh-CN" sz="2000" dirty="0" smtClean="0"/>
              <a:t>(byte</a:t>
            </a:r>
            <a:r>
              <a:rPr lang="en-US" altLang="zh-CN" sz="2000" dirty="0"/>
              <a:t>[] </a:t>
            </a:r>
            <a:r>
              <a:rPr lang="en-US" altLang="zh-CN" sz="2000" dirty="0" err="1"/>
              <a:t>buf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offset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length)</a:t>
            </a:r>
          </a:p>
          <a:p>
            <a:r>
              <a:rPr lang="zh-CN" altLang="en-US" sz="2000" dirty="0" smtClean="0"/>
              <a:t>第一</a:t>
            </a:r>
            <a:r>
              <a:rPr lang="zh-CN" altLang="en-US" sz="2000" dirty="0"/>
              <a:t>个构造方法构造的数组字节流的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是参数</a:t>
            </a:r>
            <a:r>
              <a:rPr lang="en-US" altLang="zh-CN" sz="2000" dirty="0" err="1"/>
              <a:t>buf</a:t>
            </a:r>
            <a:r>
              <a:rPr lang="zh-CN" altLang="en-US" sz="2000" dirty="0"/>
              <a:t>指定的数组的全部字节</a:t>
            </a:r>
            <a:r>
              <a:rPr lang="zh-CN" altLang="en-US" sz="2000" dirty="0" smtClean="0"/>
              <a:t>单元。</a:t>
            </a:r>
            <a:endParaRPr lang="en-US" altLang="zh-CN" sz="2000" dirty="0" smtClean="0"/>
          </a:p>
          <a:p>
            <a:r>
              <a:rPr lang="zh-CN" altLang="en-US" sz="2000" dirty="0" smtClean="0"/>
              <a:t>第二</a:t>
            </a:r>
            <a:r>
              <a:rPr lang="zh-CN" altLang="en-US" sz="2000" dirty="0"/>
              <a:t>个构造方法构造的数组字节流的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是参数</a:t>
            </a:r>
            <a:r>
              <a:rPr lang="en-US" altLang="zh-CN" sz="2000" dirty="0" err="1"/>
              <a:t>buf</a:t>
            </a:r>
            <a:r>
              <a:rPr lang="zh-CN" altLang="en-US" sz="2000" dirty="0"/>
              <a:t>指定的数组从</a:t>
            </a:r>
            <a:r>
              <a:rPr lang="en-US" altLang="zh-CN" sz="2000" dirty="0"/>
              <a:t>offset</a:t>
            </a:r>
            <a:r>
              <a:rPr lang="zh-CN" altLang="en-US" sz="2000" dirty="0"/>
              <a:t>处取的</a:t>
            </a:r>
            <a:r>
              <a:rPr lang="en-US" altLang="zh-CN" sz="2000" dirty="0"/>
              <a:t>length</a:t>
            </a:r>
            <a:r>
              <a:rPr lang="zh-CN" altLang="en-US" sz="2000" dirty="0"/>
              <a:t>个字节单元。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5148064" y="620688"/>
            <a:ext cx="36471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使用字节数组作为流的源和目的地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345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构造方法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ByteArrayOutputStream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lvl="1"/>
            <a:r>
              <a:rPr lang="en-US" altLang="zh-CN" sz="2000" dirty="0" err="1" smtClean="0"/>
              <a:t>ByteArrayOutputStream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size)</a:t>
            </a:r>
          </a:p>
          <a:p>
            <a:r>
              <a:rPr lang="zh-CN" altLang="en-US" sz="2000" dirty="0" smtClean="0"/>
              <a:t>第一</a:t>
            </a:r>
            <a:r>
              <a:rPr lang="zh-CN" altLang="en-US" sz="2000" dirty="0"/>
              <a:t>个构造方法构造的数组字节输出流指向</a:t>
            </a:r>
            <a:r>
              <a:rPr lang="zh-CN" altLang="en-US" sz="2000" b="1" dirty="0">
                <a:solidFill>
                  <a:srgbClr val="FF0000"/>
                </a:solidFill>
              </a:rPr>
              <a:t>一个默认大小为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32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个字节</a:t>
            </a:r>
            <a:r>
              <a:rPr lang="zh-CN" altLang="en-US" sz="2000" b="1" dirty="0">
                <a:solidFill>
                  <a:srgbClr val="FF0000"/>
                </a:solidFill>
              </a:rPr>
              <a:t>的缓冲区</a:t>
            </a:r>
            <a:r>
              <a:rPr lang="zh-CN" altLang="en-US" sz="2000" dirty="0"/>
              <a:t>，如果输出流向缓冲区写入的字节个数大于缓冲区时，缓冲区的容量会自动增加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第二</a:t>
            </a:r>
            <a:r>
              <a:rPr lang="zh-CN" altLang="en-US" sz="2000" dirty="0"/>
              <a:t>个构造方法构造的数组字节输出流指向的</a:t>
            </a:r>
            <a:r>
              <a:rPr lang="zh-CN" altLang="en-US" sz="2000" b="1" dirty="0">
                <a:solidFill>
                  <a:srgbClr val="FF0000"/>
                </a:solidFill>
              </a:rPr>
              <a:t>缓冲区的初始大小由参数</a:t>
            </a:r>
            <a:r>
              <a:rPr lang="en-US" altLang="zh-CN" sz="2000" b="1" dirty="0">
                <a:solidFill>
                  <a:srgbClr val="FF0000"/>
                </a:solidFill>
              </a:rPr>
              <a:t>size</a:t>
            </a:r>
            <a:r>
              <a:rPr lang="zh-CN" altLang="en-US" sz="2000" b="1" dirty="0">
                <a:solidFill>
                  <a:srgbClr val="FF0000"/>
                </a:solidFill>
              </a:rPr>
              <a:t>指定</a:t>
            </a:r>
            <a:r>
              <a:rPr lang="zh-CN" altLang="en-US" sz="2000" dirty="0"/>
              <a:t>，如果输出流向缓冲区写入的字节个数大于缓冲区时，缓冲区的容量会自动增加。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388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public </a:t>
            </a:r>
            <a:r>
              <a:rPr lang="en-US" altLang="zh-CN" sz="2000" dirty="0"/>
              <a:t>byte[] </a:t>
            </a:r>
            <a:r>
              <a:rPr lang="en-US" altLang="zh-CN" sz="2000" dirty="0" err="1"/>
              <a:t>toByteArray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返回</a:t>
            </a:r>
            <a:r>
              <a:rPr lang="zh-CN" altLang="en-US" sz="2000" b="1" dirty="0">
                <a:solidFill>
                  <a:srgbClr val="FF0000"/>
                </a:solidFill>
              </a:rPr>
              <a:t>输出流写入到缓冲区的全部字节</a:t>
            </a:r>
            <a:r>
              <a:rPr lang="zh-CN" altLang="en-US" sz="2000" dirty="0"/>
              <a:t>。</a:t>
            </a:r>
          </a:p>
          <a:p>
            <a:pPr lvl="1"/>
            <a:r>
              <a:rPr lang="zh-CN" altLang="en-US" sz="1800" dirty="0" smtClean="0"/>
              <a:t>在程序</a:t>
            </a:r>
            <a:r>
              <a:rPr lang="en-US" altLang="zh-CN" sz="1800" dirty="0" smtClean="0"/>
              <a:t>Example9_10</a:t>
            </a:r>
            <a:r>
              <a:rPr lang="zh-CN" altLang="en-US" sz="1800" dirty="0" smtClean="0"/>
              <a:t>中有用到</a:t>
            </a:r>
            <a:endParaRPr lang="en-US" altLang="zh-CN" sz="18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数组</a:t>
            </a:r>
            <a:r>
              <a:rPr lang="zh-CN" altLang="en-US" sz="2000" dirty="0"/>
              <a:t>字节流读写操作不会发生</a:t>
            </a:r>
            <a:r>
              <a:rPr lang="en-US" altLang="zh-CN" sz="2000" dirty="0" err="1"/>
              <a:t>IOException</a:t>
            </a:r>
            <a:r>
              <a:rPr lang="zh-CN" altLang="en-US" sz="2000" dirty="0"/>
              <a:t>异常。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zh-CN" altLang="en-US" sz="2000" dirty="0"/>
              <a:t>下面的例子</a:t>
            </a:r>
            <a:r>
              <a:rPr lang="en-US" altLang="zh-CN" sz="2000" dirty="0"/>
              <a:t>6</a:t>
            </a:r>
            <a:r>
              <a:rPr lang="zh-CN" altLang="en-US" sz="2000" dirty="0"/>
              <a:t>中，我们向</a:t>
            </a:r>
            <a:r>
              <a:rPr lang="zh-CN" altLang="en-US" sz="2000" b="1" dirty="0">
                <a:solidFill>
                  <a:srgbClr val="FF0000"/>
                </a:solidFill>
              </a:rPr>
              <a:t>内存</a:t>
            </a:r>
            <a:r>
              <a:rPr lang="zh-CN" altLang="en-US" sz="2000" dirty="0"/>
              <a:t>（输出流的缓冲区）写入</a:t>
            </a:r>
            <a:r>
              <a:rPr lang="en-US" altLang="zh-CN" sz="2000" dirty="0"/>
              <a:t>ASCII</a:t>
            </a:r>
            <a:r>
              <a:rPr lang="zh-CN" altLang="en-US" sz="2000" dirty="0"/>
              <a:t>表，然后再读出这些字节和字节对应的字符。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47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6】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55690" y="1988840"/>
            <a:ext cx="8564782" cy="418576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Example9_6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n=-1;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=0;i&lt;5;i++)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output.toByteArray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n=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())!=-1)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(n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altLang="zh-CN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)n);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5476646"/>
            <a:ext cx="576064" cy="1250882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013996" y="1621612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返回输出流写入到缓冲区的全部字节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596336" y="1988840"/>
            <a:ext cx="0" cy="25922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382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与数组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字节</a:t>
            </a:r>
            <a:r>
              <a:rPr lang="zh-CN" altLang="en-US" sz="2000" dirty="0" smtClean="0"/>
              <a:t>流</a:t>
            </a:r>
            <a:r>
              <a:rPr lang="zh-CN" altLang="en-US" sz="2000" dirty="0"/>
              <a:t>对应的是数组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字符</a:t>
            </a:r>
            <a:r>
              <a:rPr lang="zh-CN" altLang="en-US" sz="2000" dirty="0" smtClean="0"/>
              <a:t>流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CharArrayReader</a:t>
            </a:r>
            <a:endParaRPr lang="en-US" altLang="zh-CN" sz="2000" dirty="0"/>
          </a:p>
          <a:p>
            <a:pPr lvl="1"/>
            <a:r>
              <a:rPr lang="en-US" altLang="zh-CN" sz="2000" dirty="0" err="1" smtClean="0"/>
              <a:t>CharArrayWriter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与</a:t>
            </a:r>
            <a:r>
              <a:rPr lang="zh-CN" altLang="en-US" sz="2000" dirty="0"/>
              <a:t>数组字节流不同的是，数组字符流的读操作可能发生</a:t>
            </a:r>
            <a:r>
              <a:rPr lang="en-US" altLang="zh-CN" sz="2000" dirty="0" err="1"/>
              <a:t>IOException</a:t>
            </a:r>
            <a:r>
              <a:rPr lang="zh-CN" altLang="en-US" sz="2000" dirty="0"/>
              <a:t>异常。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zh-CN" altLang="en-US" sz="2000" dirty="0"/>
              <a:t>下面的例子</a:t>
            </a:r>
            <a:r>
              <a:rPr lang="en-US" altLang="zh-CN" sz="2000" dirty="0"/>
              <a:t>7</a:t>
            </a:r>
            <a:r>
              <a:rPr lang="zh-CN" altLang="en-US" sz="2000" dirty="0"/>
              <a:t>中，我们将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表中的一些字符写入</a:t>
            </a:r>
            <a:r>
              <a:rPr lang="zh-CN" altLang="en-US" sz="2000" b="1" dirty="0">
                <a:solidFill>
                  <a:srgbClr val="FF0000"/>
                </a:solidFill>
              </a:rPr>
              <a:t>内存</a:t>
            </a:r>
            <a:r>
              <a:rPr lang="zh-CN" altLang="en-US" sz="2000" dirty="0"/>
              <a:t>，然后再读出。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5148064" y="620688"/>
            <a:ext cx="36471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使用字符数组作为流的源和目的地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104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39552" y="1062261"/>
            <a:ext cx="8424936" cy="57554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Example9_7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n=-1;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CharArrayWriter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=65;i&lt;=69;i++)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CharArrayReader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CharArrayReader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output.toCharArray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n=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())!=-1)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 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altLang="zh-CN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)n);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e){} 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5476646"/>
            <a:ext cx="576064" cy="12508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83489" y="35332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7】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07504" y="4418062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4048" y="1045548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返回输出流写入到缓冲区的</a:t>
            </a:r>
            <a:r>
              <a:rPr lang="zh-CN" altLang="en-US" b="1" dirty="0" smtClean="0">
                <a:solidFill>
                  <a:srgbClr val="FF0000"/>
                </a:solidFill>
              </a:rPr>
              <a:t>全部字符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596336" y="1412776"/>
            <a:ext cx="0" cy="25922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07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 smtClean="0"/>
              <a:t>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File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Java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File</a:t>
            </a:r>
            <a:r>
              <a:rPr lang="zh-CN" altLang="en-US" sz="2000" dirty="0" smtClean="0"/>
              <a:t>类创建的对象来</a:t>
            </a:r>
            <a:r>
              <a:rPr lang="zh-CN" altLang="en-US" sz="2000" dirty="0" smtClean="0">
                <a:solidFill>
                  <a:srgbClr val="FF0000"/>
                </a:solidFill>
              </a:rPr>
              <a:t>获取文件本身的一些信息</a:t>
            </a:r>
            <a:r>
              <a:rPr lang="zh-CN" altLang="en-US" sz="2000" dirty="0" smtClean="0"/>
              <a:t>，如文件所在的目录、文件的长度、文件读写权限等，</a:t>
            </a:r>
            <a:r>
              <a:rPr lang="zh-CN" altLang="en-US" sz="2000" dirty="0" smtClean="0">
                <a:solidFill>
                  <a:srgbClr val="0000FF"/>
                </a:solidFill>
              </a:rPr>
              <a:t>文件对象并不涉及对文件的读写操作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构造方法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File(String </a:t>
            </a:r>
            <a:r>
              <a:rPr lang="en-US" altLang="zh-CN" sz="2000" dirty="0"/>
              <a:t>filename);</a:t>
            </a:r>
          </a:p>
          <a:p>
            <a:pPr lvl="1"/>
            <a:r>
              <a:rPr lang="en-US" altLang="zh-CN" sz="2000" dirty="0" smtClean="0"/>
              <a:t>File(String </a:t>
            </a:r>
            <a:r>
              <a:rPr lang="en-US" altLang="zh-CN" sz="2000" dirty="0" err="1"/>
              <a:t>directoryPath</a:t>
            </a:r>
            <a:r>
              <a:rPr lang="en-US" altLang="zh-CN" sz="2000" dirty="0" smtClean="0"/>
              <a:t>, String filename);</a:t>
            </a:r>
          </a:p>
          <a:p>
            <a:pPr lvl="1"/>
            <a:r>
              <a:rPr lang="en-US" altLang="zh-CN" sz="2000" dirty="0" smtClean="0"/>
              <a:t>…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6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9.1 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9.2 </a:t>
            </a:r>
            <a:r>
              <a:rPr lang="zh-CN" altLang="en-US" sz="2000" dirty="0" smtClean="0"/>
              <a:t>文件字节流</a:t>
            </a:r>
            <a:endParaRPr lang="en-US" altLang="zh-CN" sz="2000" dirty="0" smtClean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9.11 </a:t>
            </a:r>
            <a:r>
              <a:rPr lang="zh-CN" altLang="en-US" sz="2000" dirty="0" smtClean="0"/>
              <a:t>随机读写流</a:t>
            </a:r>
            <a:endParaRPr lang="en-US" altLang="zh-CN" sz="2000" dirty="0" smtClean="0"/>
          </a:p>
          <a:p>
            <a:r>
              <a:rPr lang="en-US" altLang="zh-CN" sz="2000" dirty="0" smtClean="0"/>
              <a:t>9.13 </a:t>
            </a:r>
            <a:r>
              <a:rPr lang="zh-CN" altLang="en-US" sz="2000" dirty="0" smtClean="0"/>
              <a:t>文件锁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9.6 </a:t>
            </a:r>
            <a:r>
              <a:rPr lang="zh-CN" altLang="en-US" sz="2000" dirty="0" smtClean="0"/>
              <a:t>数组流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9.7 </a:t>
            </a:r>
            <a:r>
              <a:rPr lang="zh-CN" altLang="en-US" sz="2000" dirty="0" smtClean="0">
                <a:solidFill>
                  <a:srgbClr val="FF0000"/>
                </a:solidFill>
              </a:rPr>
              <a:t>字符串流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注：为了便于讲解，顺序做了适当调整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8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9.7 </a:t>
            </a:r>
            <a:r>
              <a:rPr lang="zh-CN" altLang="en-US" sz="3200" dirty="0"/>
              <a:t>字符串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StringReader</a:t>
            </a:r>
            <a:r>
              <a:rPr lang="zh-CN" altLang="en-US" sz="2000" dirty="0"/>
              <a:t>使用字符串作为流的源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构造方法：</a:t>
            </a:r>
            <a:r>
              <a:rPr lang="en-US" altLang="zh-CN" sz="2000" dirty="0" smtClean="0"/>
              <a:t>public </a:t>
            </a:r>
            <a:r>
              <a:rPr lang="en-US" altLang="zh-CN" sz="2000" dirty="0" err="1"/>
              <a:t>StringReader</a:t>
            </a:r>
            <a:r>
              <a:rPr lang="en-US" altLang="zh-CN" sz="2000" dirty="0"/>
              <a:t>(String s)</a:t>
            </a:r>
          </a:p>
          <a:p>
            <a:r>
              <a:rPr lang="zh-CN" altLang="en-US" sz="2000" dirty="0" smtClean="0"/>
              <a:t>该</a:t>
            </a:r>
            <a:r>
              <a:rPr lang="zh-CN" altLang="en-US" sz="2000" dirty="0"/>
              <a:t>构造方法构造的输入流指向参数</a:t>
            </a:r>
            <a:r>
              <a:rPr lang="en-US" altLang="zh-CN" sz="2000" dirty="0"/>
              <a:t>s</a:t>
            </a:r>
            <a:r>
              <a:rPr lang="zh-CN" altLang="en-US" sz="2000" dirty="0"/>
              <a:t>指定的</a:t>
            </a:r>
            <a:r>
              <a:rPr lang="zh-CN" altLang="en-US" sz="2000" dirty="0" smtClean="0"/>
              <a:t>字符串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read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/>
              <a:t>顺序</a:t>
            </a:r>
            <a:r>
              <a:rPr lang="zh-CN" altLang="en-US" sz="2000" dirty="0"/>
              <a:t>读出源中的一个字符，并返回字符在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表中的</a:t>
            </a:r>
            <a:r>
              <a:rPr lang="zh-CN" altLang="en-US" sz="2000" dirty="0" smtClean="0"/>
              <a:t>位置。</a:t>
            </a:r>
            <a:endParaRPr lang="en-US" altLang="zh-CN" sz="2000" dirty="0" smtClean="0"/>
          </a:p>
          <a:p>
            <a:r>
              <a:rPr lang="en-US" altLang="zh-CN" sz="2000" dirty="0" smtClean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read(char[] </a:t>
            </a:r>
            <a:r>
              <a:rPr lang="en-US" altLang="zh-CN" sz="2000" dirty="0" err="1"/>
              <a:t>buf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off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：顺序</a:t>
            </a:r>
            <a:r>
              <a:rPr lang="zh-CN" altLang="en-US" sz="2000" dirty="0"/>
              <a:t>地从源中读出参数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指定的字符个数，并将读出的字符存放到参数</a:t>
            </a:r>
            <a:r>
              <a:rPr lang="en-US" altLang="zh-CN" sz="2000" dirty="0" err="1" smtClean="0"/>
              <a:t>buf</a:t>
            </a:r>
            <a:r>
              <a:rPr lang="zh-CN" altLang="en-US" sz="2000" dirty="0" smtClean="0"/>
              <a:t>指定</a:t>
            </a:r>
            <a:r>
              <a:rPr lang="zh-CN" altLang="en-US" sz="2000" dirty="0"/>
              <a:t>的数组中，参数</a:t>
            </a:r>
            <a:r>
              <a:rPr lang="en-US" altLang="zh-CN" sz="2000" dirty="0"/>
              <a:t>off</a:t>
            </a:r>
            <a:r>
              <a:rPr lang="zh-CN" altLang="en-US" sz="2000" dirty="0"/>
              <a:t>指定数组</a:t>
            </a:r>
            <a:r>
              <a:rPr lang="en-US" altLang="zh-CN" sz="2000" dirty="0" err="1" smtClean="0"/>
              <a:t>buf</a:t>
            </a:r>
            <a:r>
              <a:rPr lang="zh-CN" altLang="en-US" sz="2000" dirty="0" smtClean="0"/>
              <a:t>存放</a:t>
            </a:r>
            <a:r>
              <a:rPr lang="zh-CN" altLang="en-US" sz="2000" dirty="0"/>
              <a:t>读出字符的起始位置，该方法返回实际读出的字符个数。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9.7 </a:t>
            </a:r>
            <a:r>
              <a:rPr lang="zh-CN" altLang="en-US" sz="3200" dirty="0"/>
              <a:t>字符串</a:t>
            </a:r>
            <a:r>
              <a:rPr lang="zh-CN" altLang="en-US" sz="3200" dirty="0" smtClean="0"/>
              <a:t>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StringWritter</a:t>
            </a:r>
            <a:r>
              <a:rPr lang="zh-CN" altLang="en-US" sz="2000" dirty="0" smtClean="0"/>
              <a:t>将内存作为流的目的地。</a:t>
            </a:r>
            <a:endParaRPr lang="en-US" altLang="zh-CN" sz="2000" dirty="0" smtClean="0"/>
          </a:p>
          <a:p>
            <a:r>
              <a:rPr lang="zh-CN" altLang="en-US" sz="2000" dirty="0" smtClean="0"/>
              <a:t>构造方法：</a:t>
            </a:r>
            <a:r>
              <a:rPr lang="en-US" altLang="zh-CN" sz="2000" dirty="0" err="1" smtClean="0"/>
              <a:t>StringWritter</a:t>
            </a:r>
            <a:r>
              <a:rPr lang="en-US" altLang="zh-CN" sz="2000" dirty="0" smtClean="0"/>
              <a:t>(); </a:t>
            </a:r>
            <a:r>
              <a:rPr lang="en-US" altLang="zh-CN" sz="2000" dirty="0" err="1" smtClean="0"/>
              <a:t>StringWritter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size);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字符串</a:t>
            </a:r>
            <a:r>
              <a:rPr lang="zh-CN" altLang="en-US" sz="2000" dirty="0"/>
              <a:t>输出流调用下列方法可以向</a:t>
            </a:r>
            <a:r>
              <a:rPr lang="zh-CN" altLang="en-US" sz="2000" b="1" dirty="0">
                <a:solidFill>
                  <a:srgbClr val="FF0000"/>
                </a:solidFill>
              </a:rPr>
              <a:t>缓冲区</a:t>
            </a:r>
            <a:r>
              <a:rPr lang="zh-CN" altLang="en-US" sz="2000" dirty="0"/>
              <a:t>写入</a:t>
            </a:r>
            <a:r>
              <a:rPr lang="zh-CN" altLang="en-US" sz="2000" dirty="0" smtClean="0"/>
              <a:t>字符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void write(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b)</a:t>
            </a:r>
          </a:p>
          <a:p>
            <a:pPr lvl="1"/>
            <a:r>
              <a:rPr lang="en-US" altLang="zh-CN" sz="2000" dirty="0"/>
              <a:t>public void write(char</a:t>
            </a:r>
            <a:r>
              <a:rPr lang="en-US" altLang="zh-CN" sz="2000" dirty="0" smtClean="0"/>
              <a:t>[] </a:t>
            </a:r>
            <a:r>
              <a:rPr lang="en-US" altLang="zh-CN" sz="2000" dirty="0" err="1" smtClean="0"/>
              <a:t>buf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off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public void write(String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public void write(String </a:t>
            </a:r>
            <a:r>
              <a:rPr lang="en-US" altLang="zh-CN" sz="2000" dirty="0" err="1"/>
              <a:t>str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off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字符串</a:t>
            </a:r>
            <a:r>
              <a:rPr lang="zh-CN" altLang="en-US" sz="2000" dirty="0"/>
              <a:t>输出流</a:t>
            </a:r>
            <a:r>
              <a:rPr lang="zh-CN" altLang="en-US" sz="2000" dirty="0" smtClean="0"/>
              <a:t>调用</a:t>
            </a:r>
            <a:r>
              <a:rPr lang="en-US" altLang="zh-CN" sz="2000" dirty="0" smtClean="0"/>
              <a:t>public </a:t>
            </a:r>
            <a:r>
              <a:rPr lang="en-US" altLang="zh-CN" sz="2000" dirty="0"/>
              <a:t>String </a:t>
            </a:r>
            <a:r>
              <a:rPr lang="en-US" altLang="zh-CN" sz="2000" dirty="0" err="1"/>
              <a:t>toString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，可以返回输出流写入到缓冲区的全部字符；</a:t>
            </a:r>
            <a:r>
              <a:rPr lang="zh-CN" altLang="en-US" sz="2000" dirty="0" smtClean="0"/>
              <a:t>调用</a:t>
            </a:r>
            <a:r>
              <a:rPr lang="en-US" altLang="zh-CN" sz="2000" dirty="0" smtClean="0"/>
              <a:t>public </a:t>
            </a:r>
            <a:r>
              <a:rPr lang="en-US" altLang="zh-CN" sz="2000" dirty="0"/>
              <a:t>void flush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可以刷新缓冲区。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小结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9.1 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9.2 </a:t>
            </a:r>
            <a:r>
              <a:rPr lang="zh-CN" altLang="en-US" sz="2000" dirty="0" smtClean="0"/>
              <a:t>文件字节流</a:t>
            </a:r>
            <a:endParaRPr lang="en-US" altLang="zh-CN" sz="2000" dirty="0" smtClean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9.11 </a:t>
            </a:r>
            <a:r>
              <a:rPr lang="zh-CN" altLang="en-US" sz="2000" dirty="0" smtClean="0"/>
              <a:t>随机读写流</a:t>
            </a:r>
            <a:endParaRPr lang="en-US" altLang="zh-CN" sz="2000" dirty="0" smtClean="0"/>
          </a:p>
          <a:p>
            <a:r>
              <a:rPr lang="en-US" altLang="zh-CN" sz="2000" dirty="0" smtClean="0"/>
              <a:t>9.13 </a:t>
            </a:r>
            <a:r>
              <a:rPr lang="zh-CN" altLang="en-US" sz="2000" dirty="0" smtClean="0"/>
              <a:t>文件锁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9.6 </a:t>
            </a:r>
            <a:r>
              <a:rPr lang="zh-CN" altLang="en-US" sz="2000" dirty="0" smtClean="0"/>
              <a:t>数组流</a:t>
            </a:r>
            <a:endParaRPr lang="en-US" altLang="zh-CN" sz="2000" dirty="0" smtClean="0"/>
          </a:p>
          <a:p>
            <a:r>
              <a:rPr lang="en-US" altLang="zh-CN" sz="2000" dirty="0" smtClean="0"/>
              <a:t>9.7 </a:t>
            </a:r>
            <a:r>
              <a:rPr lang="zh-CN" altLang="en-US" sz="2000" dirty="0" smtClean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注：为了便于讲解，顺序做了适当调整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56176" y="2681042"/>
            <a:ext cx="267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rgbClr val="FF0000"/>
                </a:solidFill>
              </a:rPr>
              <a:t>ByteArrayInputStream</a:t>
            </a:r>
            <a:r>
              <a:rPr lang="en-US" altLang="zh-CN" sz="1000" dirty="0" smtClean="0">
                <a:solidFill>
                  <a:srgbClr val="FF0000"/>
                </a:solidFill>
              </a:rPr>
              <a:t>,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ByteArrayOutputStream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err="1" smtClean="0">
                <a:solidFill>
                  <a:srgbClr val="FF0000"/>
                </a:solidFill>
              </a:rPr>
              <a:t>CharArrayReader</a:t>
            </a:r>
            <a:r>
              <a:rPr lang="en-US" altLang="zh-CN" sz="1000" dirty="0" smtClean="0">
                <a:solidFill>
                  <a:srgbClr val="FF0000"/>
                </a:solidFill>
              </a:rPr>
              <a:t>,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CharArrayWriter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63624" y="3128616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>
                <a:solidFill>
                  <a:srgbClr val="FF0000"/>
                </a:solidFill>
              </a:rPr>
              <a:t>StringReader</a:t>
            </a:r>
            <a:r>
              <a:rPr lang="en-US" altLang="zh-CN" sz="1000" dirty="0" smtClean="0">
                <a:solidFill>
                  <a:srgbClr val="FF0000"/>
                </a:solidFill>
              </a:rPr>
              <a:t>,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StringWriter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1305" y="2743932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>
                <a:solidFill>
                  <a:srgbClr val="FF0000"/>
                </a:solidFill>
              </a:rPr>
              <a:t>FileReader</a:t>
            </a:r>
            <a:r>
              <a:rPr lang="en-US" altLang="zh-CN" sz="1000" dirty="0" smtClean="0">
                <a:solidFill>
                  <a:srgbClr val="FF0000"/>
                </a:solidFill>
              </a:rPr>
              <a:t>,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FileWriter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63078" y="3128615"/>
            <a:ext cx="1866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>
                <a:solidFill>
                  <a:srgbClr val="FF0000"/>
                </a:solidFill>
              </a:rPr>
              <a:t>BufferedReader</a:t>
            </a:r>
            <a:r>
              <a:rPr lang="en-US" altLang="zh-CN" sz="1000" dirty="0" smtClean="0">
                <a:solidFill>
                  <a:srgbClr val="FF0000"/>
                </a:solidFill>
              </a:rPr>
              <a:t>,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BufferedWriter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20412" y="3855036"/>
            <a:ext cx="2008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>
                <a:solidFill>
                  <a:srgbClr val="FF0000"/>
                </a:solidFill>
              </a:rPr>
              <a:t>FileInputStream</a:t>
            </a:r>
            <a:r>
              <a:rPr lang="en-US" altLang="zh-CN" sz="1000" dirty="0" smtClean="0">
                <a:solidFill>
                  <a:srgbClr val="FF0000"/>
                </a:solidFill>
              </a:rPr>
              <a:t>,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FileOutputStream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95377" y="4221424"/>
            <a:ext cx="2133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>
                <a:solidFill>
                  <a:srgbClr val="FF0000"/>
                </a:solidFill>
              </a:rPr>
              <a:t>DataInputStream</a:t>
            </a:r>
            <a:r>
              <a:rPr lang="en-US" altLang="zh-CN" sz="1000" dirty="0" smtClean="0">
                <a:solidFill>
                  <a:srgbClr val="FF0000"/>
                </a:solidFill>
              </a:rPr>
              <a:t>,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DataOutputStream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93399" y="4581832"/>
            <a:ext cx="2335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>
                <a:solidFill>
                  <a:srgbClr val="FF0000"/>
                </a:solidFill>
              </a:rPr>
              <a:t>ObjectInputStream</a:t>
            </a:r>
            <a:r>
              <a:rPr lang="en-US" altLang="zh-CN" sz="1000" dirty="0" smtClean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Object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OutputStream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56326" y="4968711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>
                <a:solidFill>
                  <a:srgbClr val="FF0000"/>
                </a:solidFill>
              </a:rPr>
              <a:t>Serializable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82008" y="1648670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>
                <a:solidFill>
                  <a:srgbClr val="FF0000"/>
                </a:solidFill>
              </a:rPr>
              <a:t>RandomAccessFile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6245" y="2026220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Scanner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63489" y="1700808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File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01732" y="2030651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>
                <a:solidFill>
                  <a:srgbClr val="FF0000"/>
                </a:solidFill>
              </a:rPr>
              <a:t>getChannel</a:t>
            </a:r>
            <a:r>
              <a:rPr lang="en-US" altLang="zh-CN" sz="1000" dirty="0" smtClean="0">
                <a:solidFill>
                  <a:srgbClr val="FF0000"/>
                </a:solidFill>
              </a:rPr>
              <a:t>(),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tryLock</a:t>
            </a:r>
            <a:r>
              <a:rPr lang="en-US" altLang="zh-CN" sz="1000" dirty="0" smtClean="0">
                <a:solidFill>
                  <a:srgbClr val="FF0000"/>
                </a:solidFill>
              </a:rPr>
              <a:t>(), lock()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/>
              <a:t>补充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987942"/>
            <a:ext cx="8147248" cy="39053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067" y="1417638"/>
            <a:ext cx="351359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Google image search: java.io, figure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Data stored in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 text file </a:t>
            </a:r>
            <a:r>
              <a:rPr lang="en-US" altLang="zh-CN" sz="2000" dirty="0" smtClean="0"/>
              <a:t>are represented in human-readable form.</a:t>
            </a:r>
          </a:p>
          <a:p>
            <a:r>
              <a:rPr lang="en-US" altLang="zh-CN" sz="2000" dirty="0" smtClean="0"/>
              <a:t>Data stored in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 binary file </a:t>
            </a:r>
            <a:r>
              <a:rPr lang="en-US" altLang="zh-CN" sz="2000" dirty="0" smtClean="0"/>
              <a:t>are represented in binary form.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The advantage of binary files is that they are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more efficient </a:t>
            </a:r>
            <a:r>
              <a:rPr lang="en-US" altLang="zh-CN" sz="2000" dirty="0" smtClean="0"/>
              <a:t>to process than text files (because binary I/O does not require encoding and decoding).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Java offers many classes for performing file input and output</a:t>
            </a:r>
          </a:p>
          <a:p>
            <a:pPr lvl="1"/>
            <a:r>
              <a:rPr lang="en-US" altLang="zh-CN" sz="2000" dirty="0" smtClean="0"/>
              <a:t>Text I/O classes</a:t>
            </a:r>
          </a:p>
          <a:p>
            <a:pPr lvl="1"/>
            <a:r>
              <a:rPr lang="en-US" altLang="zh-CN" sz="2000" dirty="0" smtClean="0"/>
              <a:t>Binary I/O classes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In general, we should use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text input</a:t>
            </a:r>
            <a:r>
              <a:rPr lang="en-US" altLang="zh-CN" sz="2000" dirty="0" smtClean="0"/>
              <a:t> to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read a file created by a text editor or a text output program</a:t>
            </a:r>
            <a:r>
              <a:rPr lang="en-US" altLang="zh-CN" sz="2000" dirty="0" smtClean="0"/>
              <a:t>, and use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binary input </a:t>
            </a:r>
            <a:r>
              <a:rPr lang="en-US" altLang="zh-CN" sz="2000" dirty="0" smtClean="0"/>
              <a:t>to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read a file created by a Java binary output program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1520" y="5733256"/>
            <a:ext cx="504056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4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补充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File</a:t>
            </a:r>
            <a:r>
              <a:rPr lang="en-US" altLang="zh-CN" sz="2000" dirty="0" smtClean="0"/>
              <a:t>: obtain file properties and manipulate files, NOT create a file, NOT  read/write from/to a file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补充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200" b="1" u="sng" dirty="0" smtClean="0"/>
              <a:t>Both Text and binary I/O classes</a:t>
            </a:r>
          </a:p>
          <a:p>
            <a:pPr lvl="1"/>
            <a:r>
              <a:rPr lang="en-US" altLang="zh-CN" sz="2200" dirty="0" err="1" smtClean="0">
                <a:solidFill>
                  <a:srgbClr val="FF0000"/>
                </a:solidFill>
              </a:rPr>
              <a:t>FileReader</a:t>
            </a:r>
            <a:r>
              <a:rPr lang="en-US" altLang="zh-CN" sz="2200" dirty="0" smtClean="0">
                <a:solidFill>
                  <a:srgbClr val="FF0000"/>
                </a:solidFill>
              </a:rPr>
              <a:t>,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BufferedReader</a:t>
            </a:r>
            <a:r>
              <a:rPr lang="en-US" altLang="zh-CN" sz="2200" dirty="0" smtClean="0"/>
              <a:t>: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read</a:t>
            </a:r>
            <a:r>
              <a:rPr lang="en-US" altLang="zh-CN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/>
              <a:t>…</a:t>
            </a:r>
          </a:p>
          <a:p>
            <a:pPr lvl="1"/>
            <a:r>
              <a:rPr lang="en-US" altLang="zh-CN" sz="2200" dirty="0" err="1" smtClean="0">
                <a:solidFill>
                  <a:srgbClr val="0000FF"/>
                </a:solidFill>
              </a:rPr>
              <a:t>FileWriter</a:t>
            </a:r>
            <a:r>
              <a:rPr lang="en-US" altLang="zh-CN" sz="2200" dirty="0" smtClean="0">
                <a:solidFill>
                  <a:srgbClr val="0000FF"/>
                </a:solidFill>
              </a:rPr>
              <a:t>,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BufferedWriter</a:t>
            </a:r>
            <a:r>
              <a:rPr lang="en-US" altLang="zh-CN" sz="2200" dirty="0" smtClean="0"/>
              <a:t>: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write</a:t>
            </a:r>
            <a:r>
              <a:rPr lang="en-US" altLang="zh-CN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/>
              <a:t>…</a:t>
            </a:r>
          </a:p>
          <a:p>
            <a:pPr marL="0" indent="0">
              <a:buNone/>
            </a:pPr>
            <a:r>
              <a:rPr lang="en-US" altLang="zh-CN" sz="2000" dirty="0" smtClean="0"/>
              <a:t>--------------------------------------------------------------</a:t>
            </a:r>
          </a:p>
          <a:p>
            <a:r>
              <a:rPr lang="en-US" altLang="zh-CN" sz="1500" dirty="0" smtClean="0"/>
              <a:t>Reader</a:t>
            </a:r>
          </a:p>
          <a:p>
            <a:pPr lvl="1"/>
            <a:r>
              <a:rPr lang="en-US" altLang="zh-CN" sz="1500" dirty="0" err="1" smtClean="0"/>
              <a:t>InputStreamReader</a:t>
            </a:r>
            <a:endParaRPr lang="en-US" altLang="zh-CN" sz="1500" dirty="0" smtClean="0"/>
          </a:p>
          <a:p>
            <a:pPr lvl="2"/>
            <a:r>
              <a:rPr lang="en-US" altLang="zh-CN" sz="1500" dirty="0" err="1" smtClean="0">
                <a:solidFill>
                  <a:srgbClr val="FF0000"/>
                </a:solidFill>
              </a:rPr>
              <a:t>FileReader</a:t>
            </a:r>
            <a:endParaRPr lang="en-US" altLang="zh-CN" sz="15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500" dirty="0" err="1" smtClean="0">
                <a:solidFill>
                  <a:srgbClr val="FF0000"/>
                </a:solidFill>
              </a:rPr>
              <a:t>BufferedReader</a:t>
            </a:r>
            <a:endParaRPr lang="en-US" altLang="zh-CN" sz="15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500" dirty="0" err="1" smtClean="0"/>
              <a:t>CharArrayReader</a:t>
            </a:r>
            <a:endParaRPr lang="en-US" altLang="zh-CN" sz="1500" dirty="0" smtClean="0"/>
          </a:p>
          <a:p>
            <a:pPr lvl="1"/>
            <a:r>
              <a:rPr lang="en-US" altLang="zh-CN" sz="1500" dirty="0" err="1" smtClean="0"/>
              <a:t>StringReader</a:t>
            </a:r>
            <a:endParaRPr lang="en-US" altLang="zh-CN" sz="1500" dirty="0" smtClean="0"/>
          </a:p>
          <a:p>
            <a:endParaRPr lang="en-US" altLang="zh-CN" sz="1500" dirty="0"/>
          </a:p>
          <a:p>
            <a:r>
              <a:rPr lang="en-US" altLang="zh-CN" sz="1500" dirty="0" smtClean="0"/>
              <a:t>Writer</a:t>
            </a:r>
          </a:p>
          <a:p>
            <a:pPr lvl="1"/>
            <a:r>
              <a:rPr lang="en-US" altLang="zh-CN" sz="1500" dirty="0" err="1" smtClean="0"/>
              <a:t>OutputStreamWriter</a:t>
            </a:r>
            <a:endParaRPr lang="en-US" altLang="zh-CN" sz="1500" dirty="0"/>
          </a:p>
          <a:p>
            <a:pPr lvl="2"/>
            <a:r>
              <a:rPr lang="en-US" altLang="zh-CN" sz="1500" dirty="0" err="1" smtClean="0">
                <a:solidFill>
                  <a:srgbClr val="0000FF"/>
                </a:solidFill>
              </a:rPr>
              <a:t>FileWriter</a:t>
            </a:r>
            <a:endParaRPr lang="en-US" altLang="zh-CN" sz="1500" dirty="0">
              <a:solidFill>
                <a:srgbClr val="0000FF"/>
              </a:solidFill>
            </a:endParaRPr>
          </a:p>
          <a:p>
            <a:pPr lvl="1"/>
            <a:r>
              <a:rPr lang="en-US" altLang="zh-CN" sz="1500" dirty="0" err="1" smtClean="0">
                <a:solidFill>
                  <a:srgbClr val="0000FF"/>
                </a:solidFill>
              </a:rPr>
              <a:t>BufferedWriter</a:t>
            </a:r>
            <a:endParaRPr lang="en-US" altLang="zh-CN" sz="1500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1500" dirty="0" err="1" smtClean="0"/>
              <a:t>CharArrayWriter</a:t>
            </a:r>
            <a:endParaRPr lang="en-US" altLang="zh-CN" sz="1500" dirty="0" smtClean="0"/>
          </a:p>
          <a:p>
            <a:pPr lvl="1"/>
            <a:r>
              <a:rPr lang="en-US" altLang="zh-CN" sz="1500" dirty="0" err="1" smtClean="0"/>
              <a:t>StringWriter</a:t>
            </a:r>
            <a:endParaRPr lang="en-US" altLang="zh-CN" sz="1500" dirty="0"/>
          </a:p>
          <a:p>
            <a:pPr lvl="1"/>
            <a:r>
              <a:rPr lang="en-US" altLang="zh-CN" sz="1500" dirty="0" err="1" smtClean="0"/>
              <a:t>PrintWriter</a:t>
            </a:r>
            <a:endParaRPr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5436096" y="4509120"/>
            <a:ext cx="7897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java.io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9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补充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u="sng" dirty="0" smtClean="0"/>
              <a:t>Text I/O classes</a:t>
            </a:r>
          </a:p>
          <a:p>
            <a:pPr lvl="1"/>
            <a:r>
              <a:rPr lang="en-US" altLang="zh-CN" sz="2000" dirty="0" smtClean="0"/>
              <a:t>Scanner (</a:t>
            </a:r>
            <a:r>
              <a:rPr lang="en-US" altLang="zh-CN" sz="2000" dirty="0" err="1" smtClean="0"/>
              <a:t>java.util.scanner</a:t>
            </a:r>
            <a:r>
              <a:rPr lang="en-US" altLang="zh-CN" sz="2000" dirty="0" smtClean="0"/>
              <a:t>):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read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string and primitive data values from a </a:t>
            </a:r>
            <a:r>
              <a:rPr lang="en-US" altLang="zh-CN" sz="2000" b="1" u="sng" dirty="0" smtClean="0">
                <a:solidFill>
                  <a:srgbClr val="FF0000"/>
                </a:solidFill>
              </a:rPr>
              <a:t>text</a:t>
            </a:r>
            <a:r>
              <a:rPr lang="en-US" altLang="zh-CN" sz="2000" dirty="0" smtClean="0"/>
              <a:t> file</a:t>
            </a:r>
          </a:p>
          <a:p>
            <a:pPr lvl="1"/>
            <a:r>
              <a:rPr lang="en-US" altLang="zh-CN" sz="2000" dirty="0" err="1" smtClean="0"/>
              <a:t>PrintWritter</a:t>
            </a:r>
            <a:r>
              <a:rPr lang="en-US" altLang="zh-CN" sz="2000" dirty="0" smtClean="0"/>
              <a:t>: create a file and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write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data to a </a:t>
            </a:r>
            <a:r>
              <a:rPr lang="en-US" altLang="zh-CN" sz="2000" b="1" u="sng" dirty="0" smtClean="0">
                <a:solidFill>
                  <a:srgbClr val="FF0000"/>
                </a:solidFill>
              </a:rPr>
              <a:t>text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file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补充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u="sng" dirty="0" smtClean="0"/>
              <a:t>Binary I/O classes</a:t>
            </a:r>
          </a:p>
          <a:p>
            <a:pPr lvl="1"/>
            <a:r>
              <a:rPr lang="en-US" altLang="zh-CN" sz="2000" b="1" dirty="0" err="1" smtClean="0">
                <a:solidFill>
                  <a:srgbClr val="FF0000"/>
                </a:solidFill>
              </a:rPr>
              <a:t>Input</a:t>
            </a:r>
            <a:r>
              <a:rPr lang="en-US" altLang="zh-CN" sz="2000" dirty="0" err="1" smtClean="0"/>
              <a:t>Stream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>
                <a:solidFill>
                  <a:srgbClr val="FF0000"/>
                </a:solidFill>
              </a:rPr>
              <a:t>File</a:t>
            </a:r>
            <a:r>
              <a:rPr lang="en-US" altLang="zh-CN" sz="2000" dirty="0" err="1" smtClean="0"/>
              <a:t>InputStream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>
                <a:solidFill>
                  <a:srgbClr val="FF0000"/>
                </a:solidFill>
              </a:rPr>
              <a:t>Filter</a:t>
            </a:r>
            <a:r>
              <a:rPr lang="en-US" altLang="zh-CN" sz="2000" dirty="0" err="1" smtClean="0"/>
              <a:t>InputStream</a:t>
            </a:r>
            <a:endParaRPr lang="en-US" altLang="zh-CN" sz="2000" dirty="0" smtClean="0"/>
          </a:p>
          <a:p>
            <a:pPr lvl="3"/>
            <a:r>
              <a:rPr lang="en-US" altLang="zh-CN" dirty="0" err="1" smtClean="0">
                <a:solidFill>
                  <a:srgbClr val="FF0000"/>
                </a:solidFill>
              </a:rPr>
              <a:t>Data</a:t>
            </a:r>
            <a:r>
              <a:rPr lang="en-US" altLang="zh-CN" dirty="0" err="1" smtClean="0"/>
              <a:t>InputStream</a:t>
            </a:r>
            <a:endParaRPr lang="en-US" altLang="zh-CN" dirty="0" smtClean="0"/>
          </a:p>
          <a:p>
            <a:pPr lvl="3"/>
            <a:r>
              <a:rPr lang="en-US" altLang="zh-CN" dirty="0" err="1" smtClean="0">
                <a:solidFill>
                  <a:srgbClr val="FF0000"/>
                </a:solidFill>
              </a:rPr>
              <a:t>Buffered</a:t>
            </a:r>
            <a:r>
              <a:rPr lang="en-US" altLang="zh-CN" dirty="0" err="1" smtClean="0"/>
              <a:t>InputStream</a:t>
            </a:r>
            <a:endParaRPr lang="en-US" altLang="zh-CN" dirty="0" smtClean="0"/>
          </a:p>
          <a:p>
            <a:pPr lvl="2"/>
            <a:r>
              <a:rPr lang="en-US" altLang="zh-CN" sz="2000" dirty="0" err="1" smtClean="0">
                <a:solidFill>
                  <a:srgbClr val="FF0000"/>
                </a:solidFill>
              </a:rPr>
              <a:t>Object</a:t>
            </a:r>
            <a:r>
              <a:rPr lang="en-US" altLang="zh-CN" sz="2000" dirty="0" err="1" smtClean="0"/>
              <a:t>InputStream</a:t>
            </a:r>
            <a:endParaRPr lang="en-US" altLang="zh-CN" sz="2000" dirty="0"/>
          </a:p>
          <a:p>
            <a:pPr lvl="1"/>
            <a:r>
              <a:rPr lang="en-US" altLang="zh-CN" sz="2000" b="1" dirty="0" err="1" smtClean="0">
                <a:solidFill>
                  <a:srgbClr val="0000FF"/>
                </a:solidFill>
              </a:rPr>
              <a:t>Output</a:t>
            </a:r>
            <a:r>
              <a:rPr lang="en-US" altLang="zh-CN" sz="2000" dirty="0" err="1" smtClean="0"/>
              <a:t>Stream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>
                <a:solidFill>
                  <a:srgbClr val="0000FF"/>
                </a:solidFill>
              </a:rPr>
              <a:t>File</a:t>
            </a:r>
            <a:r>
              <a:rPr lang="en-US" altLang="zh-CN" sz="2000" dirty="0" err="1" smtClean="0"/>
              <a:t>OutputStream</a:t>
            </a:r>
            <a:endParaRPr lang="en-US" altLang="zh-CN" sz="2000" dirty="0"/>
          </a:p>
          <a:p>
            <a:pPr lvl="2"/>
            <a:r>
              <a:rPr lang="en-US" altLang="zh-CN" sz="2000" dirty="0" err="1" smtClean="0">
                <a:solidFill>
                  <a:srgbClr val="0000FF"/>
                </a:solidFill>
              </a:rPr>
              <a:t>Filter</a:t>
            </a:r>
            <a:r>
              <a:rPr lang="en-US" altLang="zh-CN" sz="2000" dirty="0" err="1" smtClean="0"/>
              <a:t>OutputStream</a:t>
            </a:r>
            <a:endParaRPr lang="en-US" altLang="zh-CN" sz="2000" dirty="0" smtClean="0"/>
          </a:p>
          <a:p>
            <a:pPr lvl="3"/>
            <a:r>
              <a:rPr lang="en-US" altLang="zh-CN" dirty="0" err="1">
                <a:solidFill>
                  <a:srgbClr val="0000FF"/>
                </a:solidFill>
              </a:rPr>
              <a:t>Data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 lvl="3"/>
            <a:r>
              <a:rPr lang="en-US" altLang="zh-CN" dirty="0" err="1">
                <a:solidFill>
                  <a:srgbClr val="0000FF"/>
                </a:solidFill>
              </a:rPr>
              <a:t>Buffered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 lvl="2"/>
            <a:r>
              <a:rPr lang="en-US" altLang="zh-CN" sz="2000" dirty="0" err="1" smtClean="0">
                <a:solidFill>
                  <a:srgbClr val="0000FF"/>
                </a:solidFill>
              </a:rPr>
              <a:t>Object</a:t>
            </a:r>
            <a:r>
              <a:rPr lang="en-US" altLang="zh-CN" sz="2000" dirty="0" err="1" smtClean="0"/>
              <a:t>OutputStream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4831459" y="3337828"/>
            <a:ext cx="417646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Adds a </a:t>
            </a:r>
            <a:r>
              <a:rPr lang="en-US" altLang="zh-CN" b="1" u="sng" dirty="0" smtClean="0"/>
              <a:t>buffer</a:t>
            </a:r>
            <a:r>
              <a:rPr lang="en-US" altLang="zh-CN" dirty="0" smtClean="0"/>
              <a:t> in the stream for storing bytes for </a:t>
            </a:r>
            <a:r>
              <a:rPr lang="en-US" altLang="zh-CN" b="1" u="sng" dirty="0" smtClean="0">
                <a:solidFill>
                  <a:srgbClr val="FF0000"/>
                </a:solidFill>
              </a:rPr>
              <a:t>efficient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processing.</a:t>
            </a:r>
            <a:r>
              <a:rPr lang="zh-CN" altLang="en-US" dirty="0"/>
              <a:t> </a:t>
            </a:r>
            <a:r>
              <a:rPr lang="en-US" altLang="zh-CN" dirty="0" smtClean="0"/>
              <a:t>We should </a:t>
            </a:r>
            <a:r>
              <a:rPr lang="en-US" altLang="zh-CN" b="1" dirty="0" smtClean="0"/>
              <a:t>always use buffered I/O </a:t>
            </a:r>
            <a:r>
              <a:rPr lang="en-US" altLang="zh-CN" dirty="0" smtClean="0"/>
              <a:t>to speed up input and output.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31459" y="1322765"/>
            <a:ext cx="4176462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Reads </a:t>
            </a:r>
            <a:r>
              <a:rPr lang="en-US" altLang="zh-CN" b="1" u="sng" dirty="0" smtClean="0"/>
              <a:t>bytes</a:t>
            </a:r>
            <a:r>
              <a:rPr lang="en-US" altLang="zh-CN" dirty="0" smtClean="0"/>
              <a:t> from the stream and converts them into appropriate </a:t>
            </a:r>
            <a:r>
              <a:rPr lang="en-US" altLang="zh-CN" b="1" u="sng" dirty="0" smtClean="0">
                <a:solidFill>
                  <a:srgbClr val="FF0000"/>
                </a:solidFill>
              </a:rPr>
              <a:t>primitive values or strings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Converts </a:t>
            </a:r>
            <a:r>
              <a:rPr lang="en-US" altLang="zh-CN" b="1" u="sng" dirty="0" smtClean="0">
                <a:solidFill>
                  <a:srgbClr val="FF0000"/>
                </a:solidFill>
              </a:rPr>
              <a:t>primitive type values or strings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into </a:t>
            </a:r>
            <a:r>
              <a:rPr lang="en-US" altLang="zh-CN" b="1" u="sng" dirty="0" smtClean="0"/>
              <a:t>bytes</a:t>
            </a:r>
            <a:r>
              <a:rPr lang="en-US" altLang="zh-CN" dirty="0" smtClean="0"/>
              <a:t> and outputs the bytes to the stream.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967361" y="2367930"/>
            <a:ext cx="782564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346451" y="3680157"/>
            <a:ext cx="4320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831459" y="692696"/>
            <a:ext cx="417646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Read/write </a:t>
            </a:r>
            <a:r>
              <a:rPr lang="en-US" altLang="zh-CN" b="1" u="sng" dirty="0" smtClean="0"/>
              <a:t>bytes</a:t>
            </a:r>
            <a:r>
              <a:rPr lang="en-US" altLang="zh-CN" dirty="0" smtClean="0"/>
              <a:t> from/to files.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419872" y="877362"/>
            <a:ext cx="1358628" cy="16733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31459" y="4798893"/>
            <a:ext cx="417646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Performs I/O for </a:t>
            </a:r>
            <a:r>
              <a:rPr lang="en-US" altLang="zh-CN" b="1" u="sng" dirty="0" smtClean="0">
                <a:solidFill>
                  <a:srgbClr val="FF0000"/>
                </a:solidFill>
              </a:rPr>
              <a:t>objects</a:t>
            </a:r>
            <a:r>
              <a:rPr lang="en-US" altLang="zh-CN" dirty="0" smtClean="0"/>
              <a:t>, </a:t>
            </a:r>
            <a:r>
              <a:rPr lang="en-US" altLang="zh-CN" b="1" u="sng" dirty="0" smtClean="0">
                <a:solidFill>
                  <a:srgbClr val="FF0000"/>
                </a:solidFill>
              </a:rPr>
              <a:t>primitive values and strings</a:t>
            </a:r>
            <a:r>
              <a:rPr lang="en-US" altLang="zh-CN" dirty="0" smtClean="0"/>
              <a:t>. </a:t>
            </a:r>
            <a:r>
              <a:rPr lang="zh-CN" altLang="en-US" b="1" dirty="0" smtClean="0"/>
              <a:t>可完全替换</a:t>
            </a:r>
            <a:r>
              <a:rPr lang="en-US" altLang="zh-CN" b="1" dirty="0" err="1" smtClean="0"/>
              <a:t>DataInputStream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27774" y="4026372"/>
            <a:ext cx="1022151" cy="1130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 smtClean="0"/>
              <a:t>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文件</a:t>
            </a:r>
            <a:r>
              <a:rPr lang="zh-CN" altLang="en-US" sz="2000" dirty="0"/>
              <a:t>的属性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String </a:t>
            </a:r>
            <a:r>
              <a:rPr lang="en-US" altLang="zh-CN" sz="2000" dirty="0" err="1"/>
              <a:t>getName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：获取</a:t>
            </a:r>
            <a:r>
              <a:rPr lang="zh-CN" altLang="en-US" sz="2000" dirty="0"/>
              <a:t>文件的</a:t>
            </a:r>
            <a:r>
              <a:rPr lang="zh-CN" altLang="en-US" sz="2000" dirty="0" smtClean="0">
                <a:solidFill>
                  <a:srgbClr val="FF0000"/>
                </a:solidFill>
              </a:rPr>
              <a:t>名字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canRead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：判断</a:t>
            </a:r>
            <a:r>
              <a:rPr lang="zh-CN" altLang="en-US" sz="2000" dirty="0"/>
              <a:t>文件</a:t>
            </a:r>
            <a:r>
              <a:rPr lang="zh-CN" altLang="en-US" sz="2000" dirty="0">
                <a:solidFill>
                  <a:srgbClr val="FF0000"/>
                </a:solidFill>
              </a:rPr>
              <a:t>是否是可</a:t>
            </a:r>
            <a:r>
              <a:rPr lang="zh-CN" altLang="en-US" sz="2000" dirty="0" smtClean="0">
                <a:solidFill>
                  <a:srgbClr val="FF0000"/>
                </a:solidFill>
              </a:rPr>
              <a:t>读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canWrite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：判断</a:t>
            </a:r>
            <a:r>
              <a:rPr lang="zh-CN" altLang="en-US" sz="2000" dirty="0"/>
              <a:t>文件</a:t>
            </a:r>
            <a:r>
              <a:rPr lang="zh-CN" altLang="en-US" sz="2000" dirty="0">
                <a:solidFill>
                  <a:srgbClr val="FF0000"/>
                </a:solidFill>
              </a:rPr>
              <a:t>是否可被</a:t>
            </a:r>
            <a:r>
              <a:rPr lang="zh-CN" altLang="en-US" sz="2000" dirty="0" smtClean="0">
                <a:solidFill>
                  <a:srgbClr val="FF0000"/>
                </a:solidFill>
              </a:rPr>
              <a:t>写入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exits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：判断</a:t>
            </a:r>
            <a:r>
              <a:rPr lang="zh-CN" altLang="en-US" sz="2000" dirty="0"/>
              <a:t>文件</a:t>
            </a:r>
            <a:r>
              <a:rPr lang="zh-CN" altLang="en-US" sz="2000" dirty="0">
                <a:solidFill>
                  <a:srgbClr val="FF0000"/>
                </a:solidFill>
              </a:rPr>
              <a:t>是否</a:t>
            </a:r>
            <a:r>
              <a:rPr lang="zh-CN" altLang="en-US" sz="2000" dirty="0" smtClean="0">
                <a:solidFill>
                  <a:srgbClr val="FF0000"/>
                </a:solidFill>
              </a:rPr>
              <a:t>存在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long length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：获取</a:t>
            </a:r>
            <a:r>
              <a:rPr lang="zh-CN" altLang="en-US" sz="2000" dirty="0"/>
              <a:t>文件的</a:t>
            </a:r>
            <a:r>
              <a:rPr lang="zh-CN" altLang="en-US" sz="2000" dirty="0">
                <a:solidFill>
                  <a:srgbClr val="FF0000"/>
                </a:solidFill>
              </a:rPr>
              <a:t>长度</a:t>
            </a:r>
            <a:r>
              <a:rPr lang="zh-CN" altLang="en-US" sz="2000" dirty="0"/>
              <a:t>（单位是</a:t>
            </a:r>
            <a:r>
              <a:rPr lang="zh-CN" altLang="en-US" sz="2000" b="1" dirty="0">
                <a:solidFill>
                  <a:srgbClr val="0000FF"/>
                </a:solidFill>
              </a:rPr>
              <a:t>字节</a:t>
            </a:r>
            <a:r>
              <a:rPr lang="zh-CN" altLang="en-US" sz="2000" dirty="0" smtClean="0"/>
              <a:t>）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dirty="0" err="1"/>
              <a:t>getAbsolutePath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：获取文件的</a:t>
            </a:r>
            <a:r>
              <a:rPr lang="zh-CN" altLang="en-US" sz="2000" dirty="0">
                <a:solidFill>
                  <a:srgbClr val="FF0000"/>
                </a:solidFill>
              </a:rPr>
              <a:t>绝对路径</a:t>
            </a: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dirty="0" err="1"/>
              <a:t>getParent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：获取文件的</a:t>
            </a:r>
            <a:r>
              <a:rPr lang="zh-CN" altLang="en-US" sz="2000" dirty="0">
                <a:solidFill>
                  <a:srgbClr val="FF0000"/>
                </a:solidFill>
              </a:rPr>
              <a:t>父目录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isFile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是否是一个</a:t>
            </a:r>
            <a:r>
              <a:rPr lang="zh-CN" altLang="en-US" sz="2000" dirty="0" smtClean="0">
                <a:solidFill>
                  <a:srgbClr val="FF0000"/>
                </a:solidFill>
              </a:rPr>
              <a:t>正常的文件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isDirectroy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是否是一个目录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isHidden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是否是隐藏文件</a:t>
            </a:r>
          </a:p>
          <a:p>
            <a:pPr lvl="1"/>
            <a:r>
              <a:rPr lang="en-US" altLang="zh-CN" sz="2000" dirty="0"/>
              <a:t>public long </a:t>
            </a:r>
            <a:r>
              <a:rPr lang="en-US" altLang="zh-CN" sz="2000" dirty="0" err="1"/>
              <a:t>lastModified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：获取文件</a:t>
            </a:r>
            <a:r>
              <a:rPr lang="zh-CN" altLang="en-US" sz="2000" dirty="0">
                <a:solidFill>
                  <a:srgbClr val="FF0000"/>
                </a:solidFill>
              </a:rPr>
              <a:t>最后修改的</a:t>
            </a:r>
            <a:r>
              <a:rPr lang="zh-CN" altLang="en-US" sz="2000" dirty="0" smtClean="0">
                <a:solidFill>
                  <a:srgbClr val="FF0000"/>
                </a:solidFill>
              </a:rPr>
              <a:t>时间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补充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i="1" u="sng" dirty="0" smtClean="0"/>
              <a:t>Wrap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DataInputStream</a:t>
            </a:r>
            <a:r>
              <a:rPr lang="en-US" altLang="zh-CN" sz="2000" dirty="0" smtClean="0"/>
              <a:t> on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FileInputStream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b="1" i="1" u="sng" dirty="0" smtClean="0"/>
              <a:t>Wrap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BufferedInputStream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on </a:t>
            </a:r>
            <a:r>
              <a:rPr lang="en-US" altLang="zh-CN" sz="2000" dirty="0" err="1">
                <a:solidFill>
                  <a:srgbClr val="FF0000"/>
                </a:solidFill>
              </a:rPr>
              <a:t>FileInputStream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b="1" i="1" u="sng" dirty="0"/>
              <a:t>Wrap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ObjectInputStream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on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FileInputStream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b="1" i="1" u="sng" dirty="0" smtClean="0"/>
              <a:t>Wrap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ObjectInputStream</a:t>
            </a:r>
            <a:r>
              <a:rPr lang="en-US" altLang="zh-CN" sz="2000" dirty="0"/>
              <a:t> on </a:t>
            </a:r>
            <a:r>
              <a:rPr lang="en-US" altLang="zh-CN" sz="2000" dirty="0" err="1" smtClean="0"/>
              <a:t>BufferedInputStream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222648" y="2060848"/>
            <a:ext cx="5653608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</a:t>
            </a:r>
            <a:r>
              <a:rPr lang="en-US" altLang="zh-CN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2648" y="3204265"/>
            <a:ext cx="6085656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</a:t>
            </a:r>
            <a:r>
              <a:rPr lang="en-US" altLang="zh-CN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2648" y="4284385"/>
            <a:ext cx="6085656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</a:t>
            </a:r>
            <a:r>
              <a:rPr lang="en-US" altLang="zh-CN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2648" y="5733256"/>
            <a:ext cx="6373688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</a:t>
            </a:r>
            <a:r>
              <a:rPr lang="en-US" altLang="zh-CN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补充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err="1" smtClean="0"/>
              <a:t>Serializable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Not every object can be written to an output stream. Objects that can be so written are said to be </a:t>
            </a:r>
            <a:r>
              <a:rPr lang="en-US" altLang="zh-CN" sz="2000" b="1" i="1" dirty="0" err="1" smtClean="0">
                <a:solidFill>
                  <a:srgbClr val="FF0000"/>
                </a:solidFill>
              </a:rPr>
              <a:t>serializable</a:t>
            </a:r>
            <a:r>
              <a:rPr lang="en-US" altLang="zh-CN" sz="2000" dirty="0" smtClean="0"/>
              <a:t>. A </a:t>
            </a:r>
            <a:r>
              <a:rPr lang="en-US" altLang="zh-CN" sz="2000" dirty="0" err="1" smtClean="0"/>
              <a:t>serializable</a:t>
            </a:r>
            <a:r>
              <a:rPr lang="en-US" altLang="zh-CN" sz="2000" dirty="0" smtClean="0"/>
              <a:t> object is an instance of </a:t>
            </a:r>
            <a:r>
              <a:rPr lang="en-US" altLang="zh-CN" sz="2000" b="1" dirty="0" err="1" smtClean="0"/>
              <a:t>java.io.Serializable</a:t>
            </a:r>
            <a:r>
              <a:rPr lang="en-US" altLang="zh-CN" sz="2000" dirty="0" smtClean="0"/>
              <a:t> interface.</a:t>
            </a:r>
          </a:p>
          <a:p>
            <a:endParaRPr lang="en-US" altLang="zh-CN" sz="2000" dirty="0" smtClean="0"/>
          </a:p>
          <a:p>
            <a:r>
              <a:rPr lang="en-US" altLang="zh-CN" sz="2000" b="1" dirty="0" err="1" smtClean="0"/>
              <a:t>RandomAccessFile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All of the above streams are known as </a:t>
            </a:r>
            <a:r>
              <a:rPr lang="en-US" altLang="zh-CN" sz="2000" b="1" i="1" dirty="0" smtClean="0"/>
              <a:t>read-only</a:t>
            </a:r>
            <a:r>
              <a:rPr lang="en-US" altLang="zh-CN" sz="2000" dirty="0" smtClean="0"/>
              <a:t> or </a:t>
            </a:r>
            <a:r>
              <a:rPr lang="en-US" altLang="zh-CN" sz="2000" b="1" i="1" dirty="0" smtClean="0"/>
              <a:t>write-only</a:t>
            </a:r>
            <a:r>
              <a:rPr lang="en-US" altLang="zh-CN" sz="2000" dirty="0" smtClean="0"/>
              <a:t> streams.</a:t>
            </a:r>
          </a:p>
          <a:p>
            <a:pPr lvl="1"/>
            <a:r>
              <a:rPr lang="en-US" altLang="zh-CN" sz="2000" dirty="0" smtClean="0"/>
              <a:t>To allow a file to be read from and written to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at random locations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zh-CN" altLang="en-US" sz="2000" dirty="0" smtClean="0"/>
              <a:t>很多方法与</a:t>
            </a:r>
            <a:r>
              <a:rPr lang="en-US" altLang="zh-CN" sz="2000" dirty="0" err="1" smtClean="0"/>
              <a:t>DataInputStream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DataOutputStream</a:t>
            </a:r>
            <a:r>
              <a:rPr lang="zh-CN" altLang="en-US" sz="2000" dirty="0" smtClean="0"/>
              <a:t>是一样的，因为实现了</a:t>
            </a:r>
            <a:r>
              <a:rPr lang="en-US" altLang="zh-CN" sz="2000" dirty="0" err="1" smtClean="0"/>
              <a:t>DataInput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DataOutput</a:t>
            </a:r>
            <a:r>
              <a:rPr lang="zh-CN" altLang="en-US" sz="2000" dirty="0" smtClean="0"/>
              <a:t>接口。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 smtClean="0"/>
              <a:t>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目录</a:t>
            </a:r>
            <a:endParaRPr lang="zh-CN" altLang="en-US" sz="2000" dirty="0"/>
          </a:p>
          <a:p>
            <a:r>
              <a:rPr lang="en-US" altLang="zh-CN" sz="2000" dirty="0" smtClean="0"/>
              <a:t>(1)</a:t>
            </a:r>
            <a:r>
              <a:rPr lang="zh-CN" altLang="en-US" sz="2000" dirty="0" smtClean="0"/>
              <a:t>创建目录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File</a:t>
            </a:r>
            <a:r>
              <a:rPr lang="zh-CN" altLang="en-US" sz="2000" dirty="0" smtClean="0"/>
              <a:t>类的对象可以调用</a:t>
            </a:r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mkdir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FF0000"/>
                </a:solidFill>
              </a:rPr>
              <a:t>创建一个</a:t>
            </a:r>
            <a:r>
              <a:rPr lang="zh-CN" altLang="en-US" sz="2000" dirty="0" smtClean="0">
                <a:solidFill>
                  <a:srgbClr val="FF0000"/>
                </a:solidFill>
              </a:rPr>
              <a:t>目录</a:t>
            </a:r>
            <a:endParaRPr lang="zh-CN" altLang="en-US" sz="2000" dirty="0"/>
          </a:p>
          <a:p>
            <a:endParaRPr lang="en-US" altLang="zh-CN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000" dirty="0" smtClean="0"/>
              <a:t>(2)</a:t>
            </a:r>
            <a:r>
              <a:rPr lang="zh-CN" altLang="en-US" sz="2000" dirty="0" smtClean="0"/>
              <a:t>列出</a:t>
            </a:r>
            <a:r>
              <a:rPr lang="zh-CN" altLang="en-US" sz="2000" dirty="0"/>
              <a:t>目录中的文件（如果</a:t>
            </a:r>
            <a:r>
              <a:rPr lang="en-US" altLang="zh-CN" sz="2000" dirty="0"/>
              <a:t>File</a:t>
            </a:r>
            <a:r>
              <a:rPr lang="zh-CN" altLang="en-US" sz="2000" dirty="0"/>
              <a:t>对象是一个</a:t>
            </a:r>
            <a:r>
              <a:rPr lang="zh-CN" altLang="en-US" sz="2000" dirty="0" smtClean="0"/>
              <a:t>目录）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String[] </a:t>
            </a:r>
            <a:r>
              <a:rPr lang="en-US" altLang="zh-CN" sz="2000" dirty="0"/>
              <a:t>list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：用</a:t>
            </a:r>
            <a:r>
              <a:rPr lang="zh-CN" altLang="en-US" sz="2000" dirty="0" smtClean="0">
                <a:solidFill>
                  <a:srgbClr val="FF0000"/>
                </a:solidFill>
              </a:rPr>
              <a:t>字符串数组形式</a:t>
            </a:r>
            <a:r>
              <a:rPr lang="zh-CN" altLang="en-US" sz="2000" dirty="0"/>
              <a:t>返回目录下的</a:t>
            </a:r>
            <a:r>
              <a:rPr lang="zh-CN" altLang="en-US" sz="2000" dirty="0">
                <a:solidFill>
                  <a:srgbClr val="FF0000"/>
                </a:solidFill>
              </a:rPr>
              <a:t>全部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String[]</a:t>
            </a:r>
            <a:r>
              <a:rPr lang="en-US" altLang="zh-CN" sz="2000" dirty="0"/>
              <a:t> list(</a:t>
            </a:r>
            <a:r>
              <a:rPr lang="en-US" altLang="zh-CN" sz="2000" dirty="0" err="1">
                <a:solidFill>
                  <a:srgbClr val="0000FF"/>
                </a:solidFill>
              </a:rPr>
              <a:t>FilenameFilter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obj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：用</a:t>
            </a:r>
            <a:r>
              <a:rPr lang="zh-CN" altLang="en-US" sz="2000" dirty="0" smtClean="0">
                <a:solidFill>
                  <a:srgbClr val="FF0000"/>
                </a:solidFill>
              </a:rPr>
              <a:t>字符串数组形式</a:t>
            </a:r>
            <a:r>
              <a:rPr lang="zh-CN" altLang="en-US" sz="2000" dirty="0"/>
              <a:t>返回目录下的</a:t>
            </a:r>
            <a:r>
              <a:rPr lang="zh-CN" altLang="en-US" sz="2000" dirty="0">
                <a:solidFill>
                  <a:srgbClr val="0000FF"/>
                </a:solidFill>
              </a:rPr>
              <a:t>指定类型</a:t>
            </a:r>
            <a:r>
              <a:rPr lang="zh-CN" altLang="en-US" sz="2000" dirty="0" smtClean="0">
                <a:solidFill>
                  <a:srgbClr val="0000FF"/>
                </a:solidFill>
              </a:rPr>
              <a:t>的全部文件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smtClean="0">
                <a:solidFill>
                  <a:srgbClr val="FF0000"/>
                </a:solidFill>
              </a:rPr>
              <a:t>File[]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listFiles</a:t>
            </a:r>
            <a:r>
              <a:rPr lang="en-US" altLang="zh-CN" sz="2000" dirty="0"/>
              <a:t>()</a:t>
            </a:r>
            <a:r>
              <a:rPr lang="zh-CN" altLang="en-US" sz="2000" dirty="0"/>
              <a:t>：用</a:t>
            </a:r>
            <a:r>
              <a:rPr lang="en-US" altLang="zh-CN" sz="2000" dirty="0">
                <a:solidFill>
                  <a:srgbClr val="FF0000"/>
                </a:solidFill>
              </a:rPr>
              <a:t>File</a:t>
            </a:r>
            <a:r>
              <a:rPr lang="zh-CN" altLang="en-US" sz="2000" dirty="0" smtClean="0">
                <a:solidFill>
                  <a:srgbClr val="FF0000"/>
                </a:solidFill>
              </a:rPr>
              <a:t>对象数组形式</a:t>
            </a:r>
            <a:r>
              <a:rPr lang="zh-CN" altLang="en-US" sz="2000" dirty="0"/>
              <a:t>返回目录下的</a:t>
            </a:r>
            <a:r>
              <a:rPr lang="zh-CN" altLang="en-US" sz="2000" dirty="0">
                <a:solidFill>
                  <a:srgbClr val="FF0000"/>
                </a:solidFill>
              </a:rPr>
              <a:t>全部文件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smtClean="0">
                <a:solidFill>
                  <a:srgbClr val="FF0000"/>
                </a:solidFill>
              </a:rPr>
              <a:t>File[] </a:t>
            </a:r>
            <a:r>
              <a:rPr lang="en-US" altLang="zh-CN" sz="2000" dirty="0" err="1"/>
              <a:t>listFiles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FilenameFilter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obj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：用</a:t>
            </a:r>
            <a:r>
              <a:rPr lang="en-US" altLang="zh-CN" sz="2000" dirty="0">
                <a:solidFill>
                  <a:srgbClr val="FF0000"/>
                </a:solidFill>
              </a:rPr>
              <a:t>File</a:t>
            </a:r>
            <a:r>
              <a:rPr lang="zh-CN" altLang="en-US" sz="2000" dirty="0" smtClean="0">
                <a:solidFill>
                  <a:srgbClr val="FF0000"/>
                </a:solidFill>
              </a:rPr>
              <a:t>对象数组形式</a:t>
            </a:r>
            <a:r>
              <a:rPr lang="zh-CN" altLang="en-US" sz="2000" dirty="0" smtClean="0"/>
              <a:t>返回</a:t>
            </a:r>
            <a:r>
              <a:rPr lang="zh-CN" altLang="en-US" sz="2000" dirty="0"/>
              <a:t>目录下</a:t>
            </a:r>
            <a:r>
              <a:rPr lang="zh-CN" altLang="en-US" sz="2000" dirty="0" smtClean="0"/>
              <a:t>的</a:t>
            </a:r>
            <a:r>
              <a:rPr lang="zh-CN" altLang="en-US" sz="2000" dirty="0">
                <a:solidFill>
                  <a:srgbClr val="0000FF"/>
                </a:solidFill>
              </a:rPr>
              <a:t>指定类型的全部文件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</TotalTime>
  <Words>6149</Words>
  <Application>Microsoft Office PowerPoint</Application>
  <PresentationFormat>全屏显示(4:3)</PresentationFormat>
  <Paragraphs>1179</Paragraphs>
  <Slides>81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7" baseType="lpstr">
      <vt:lpstr>仿宋</vt:lpstr>
      <vt:lpstr>宋体</vt:lpstr>
      <vt:lpstr>Arial</vt:lpstr>
      <vt:lpstr>Calibri</vt:lpstr>
      <vt:lpstr>Consolas</vt:lpstr>
      <vt:lpstr>Office Theme</vt:lpstr>
      <vt:lpstr>JAVA 程序设计</vt:lpstr>
      <vt:lpstr>引言</vt:lpstr>
      <vt:lpstr>引言</vt:lpstr>
      <vt:lpstr>引言</vt:lpstr>
      <vt:lpstr>Outline</vt:lpstr>
      <vt:lpstr>Outline</vt:lpstr>
      <vt:lpstr>9.1 文件</vt:lpstr>
      <vt:lpstr>9.1 文件</vt:lpstr>
      <vt:lpstr>9.1 文件</vt:lpstr>
      <vt:lpstr>9.1 文件</vt:lpstr>
      <vt:lpstr>9.1 文件</vt:lpstr>
      <vt:lpstr>9.1 文件</vt:lpstr>
      <vt:lpstr>9.1 文件</vt:lpstr>
      <vt:lpstr>9.1 文件</vt:lpstr>
      <vt:lpstr>Outline</vt:lpstr>
      <vt:lpstr>9.12 使用Scanner解析文件</vt:lpstr>
      <vt:lpstr>9.12 使用Scanner解析文件</vt:lpstr>
      <vt:lpstr>9.12 使用Scanner解析文件</vt:lpstr>
      <vt:lpstr>PowerPoint 演示文稿</vt:lpstr>
      <vt:lpstr>9.12 使用Scanner解析文件</vt:lpstr>
      <vt:lpstr>9.12 使用Scanner解析文件</vt:lpstr>
      <vt:lpstr>PowerPoint 演示文稿</vt:lpstr>
      <vt:lpstr>9.12 使用Scanner解析文件</vt:lpstr>
      <vt:lpstr>Outline</vt:lpstr>
      <vt:lpstr>9.3 文件字符流</vt:lpstr>
      <vt:lpstr>9.3 文件字符流</vt:lpstr>
      <vt:lpstr>9.3 文件字符流</vt:lpstr>
      <vt:lpstr>Outline</vt:lpstr>
      <vt:lpstr>9.5 缓冲流</vt:lpstr>
      <vt:lpstr>9.5 缓冲流</vt:lpstr>
      <vt:lpstr>9.5 缓冲流</vt:lpstr>
      <vt:lpstr>9.5 缓冲流</vt:lpstr>
      <vt:lpstr>Outline</vt:lpstr>
      <vt:lpstr>9.2 文件字节流</vt:lpstr>
      <vt:lpstr>9.2 文件字节流</vt:lpstr>
      <vt:lpstr>9.2 文件字节流</vt:lpstr>
      <vt:lpstr>9.2 文件字节流</vt:lpstr>
      <vt:lpstr>Outline</vt:lpstr>
      <vt:lpstr>9.8 数据流</vt:lpstr>
      <vt:lpstr>9.8 数据流</vt:lpstr>
      <vt:lpstr>9.8 数据流</vt:lpstr>
      <vt:lpstr>9.8 数据流</vt:lpstr>
      <vt:lpstr>Outline</vt:lpstr>
      <vt:lpstr>9.9 对象流</vt:lpstr>
      <vt:lpstr>9.9 对象流</vt:lpstr>
      <vt:lpstr>9.9 对象流</vt:lpstr>
      <vt:lpstr>9.9 对象流</vt:lpstr>
      <vt:lpstr>Outline</vt:lpstr>
      <vt:lpstr>9.10 序列化和对象克隆</vt:lpstr>
      <vt:lpstr>9.10 序列化和对象克隆</vt:lpstr>
      <vt:lpstr>9.10 序列化和对象克隆</vt:lpstr>
      <vt:lpstr>Outline</vt:lpstr>
      <vt:lpstr>9.11 随机读写流</vt:lpstr>
      <vt:lpstr>9.11 随机读写流</vt:lpstr>
      <vt:lpstr>9.11 随机读写流</vt:lpstr>
      <vt:lpstr>9.11 随机读写流</vt:lpstr>
      <vt:lpstr>9.11 随机读写流</vt:lpstr>
      <vt:lpstr>Outline</vt:lpstr>
      <vt:lpstr>9.13 文件锁</vt:lpstr>
      <vt:lpstr>9.13 文件锁</vt:lpstr>
      <vt:lpstr>9.13 文件锁</vt:lpstr>
      <vt:lpstr>9.13 文件锁</vt:lpstr>
      <vt:lpstr>Outline</vt:lpstr>
      <vt:lpstr>9.6 数组流</vt:lpstr>
      <vt:lpstr>9.6 数组流</vt:lpstr>
      <vt:lpstr>9.6 数组流</vt:lpstr>
      <vt:lpstr>9.6 数组流</vt:lpstr>
      <vt:lpstr>9.6 数组流</vt:lpstr>
      <vt:lpstr>9.6 数组流</vt:lpstr>
      <vt:lpstr>Outline</vt:lpstr>
      <vt:lpstr>9.7 字符串流</vt:lpstr>
      <vt:lpstr>9.7 字符串流</vt:lpstr>
      <vt:lpstr>小结</vt:lpstr>
      <vt:lpstr>补充</vt:lpstr>
      <vt:lpstr>补充</vt:lpstr>
      <vt:lpstr>补充</vt:lpstr>
      <vt:lpstr>补充</vt:lpstr>
      <vt:lpstr>补充</vt:lpstr>
      <vt:lpstr>补充</vt:lpstr>
      <vt:lpstr>补充</vt:lpstr>
      <vt:lpstr>补充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panweike</cp:lastModifiedBy>
  <cp:revision>861</cp:revision>
  <dcterms:created xsi:type="dcterms:W3CDTF">2006-08-16T00:00:00Z</dcterms:created>
  <dcterms:modified xsi:type="dcterms:W3CDTF">2018-12-09T09:49:53Z</dcterms:modified>
</cp:coreProperties>
</file>