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64" r:id="rId3"/>
    <p:sldId id="262" r:id="rId4"/>
    <p:sldId id="263" r:id="rId5"/>
    <p:sldId id="332" r:id="rId6"/>
    <p:sldId id="333" r:id="rId7"/>
    <p:sldId id="334"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7" r:id="rId39"/>
    <p:sldId id="368" r:id="rId40"/>
    <p:sldId id="370"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406" r:id="rId68"/>
    <p:sldId id="397" r:id="rId69"/>
    <p:sldId id="398" r:id="rId70"/>
    <p:sldId id="399" r:id="rId71"/>
    <p:sldId id="400" r:id="rId72"/>
    <p:sldId id="401" r:id="rId73"/>
    <p:sldId id="402" r:id="rId74"/>
    <p:sldId id="403" r:id="rId75"/>
    <p:sldId id="404" r:id="rId76"/>
    <p:sldId id="405" r:id="rId7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8" autoAdjust="0"/>
  </p:normalViewPr>
  <p:slideViewPr>
    <p:cSldViewPr>
      <p:cViewPr varScale="1">
        <p:scale>
          <a:sx n="68" d="100"/>
          <a:sy n="68" d="100"/>
        </p:scale>
        <p:origin x="1157"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B240FF4-D85D-46D6-9A5D-BEE9B184BAF3}" type="datetimeFigureOut">
              <a:rPr lang="en-US" smtClean="0"/>
              <a:pPr/>
              <a:t>10/2/2018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76301AB-C80D-4570-B8E2-66C7FE7A7D9A}" type="slidenum">
              <a:rPr lang="en-US" smtClean="0"/>
              <a:pPr/>
              <a:t>‹#›</a:t>
            </a:fld>
            <a:endParaRPr lang="en-US"/>
          </a:p>
        </p:txBody>
      </p:sp>
    </p:spTree>
    <p:extLst>
      <p:ext uri="{BB962C8B-B14F-4D97-AF65-F5344CB8AC3E}">
        <p14:creationId xmlns:p14="http://schemas.microsoft.com/office/powerpoint/2010/main" val="1127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84A15-13DC-49DC-AD87-6E3E939870F0}" type="slidenum">
              <a:rPr lang="en-GB"/>
              <a:pPr/>
              <a:t>4</a:t>
            </a:fld>
            <a:endParaRPr lang="en-GB"/>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1913249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CFFD17-0966-494F-8119-03592470AFEA}" type="slidenum">
              <a:rPr lang="en-GB"/>
              <a:pPr/>
              <a:t>13</a:t>
            </a:fld>
            <a:endParaRPr lang="en-GB"/>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72213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D7F99-6401-4479-A212-C78B9147314B}" type="slidenum">
              <a:rPr lang="en-GB"/>
              <a:pPr/>
              <a:t>14</a:t>
            </a:fld>
            <a:endParaRPr lang="en-GB"/>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998626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EC63D-EC74-4D30-A38A-362C25509BE8}" type="slidenum">
              <a:rPr lang="en-GB"/>
              <a:pPr/>
              <a:t>15</a:t>
            </a:fld>
            <a:endParaRPr lang="en-GB"/>
          </a:p>
        </p:txBody>
      </p:sp>
      <p:sp>
        <p:nvSpPr>
          <p:cNvPr id="402434"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402435" name="Rectangle 3"/>
          <p:cNvSpPr>
            <a:spLocks noGrp="1" noChangeArrowheads="1"/>
          </p:cNvSpPr>
          <p:nvPr>
            <p:ph type="body" idx="1"/>
          </p:nvPr>
        </p:nvSpPr>
        <p:spPr bwMode="auto">
          <a:xfrm>
            <a:off x="905717" y="4715153"/>
            <a:ext cx="4986242" cy="4466987"/>
          </a:xfrm>
          <a:prstGeom prst="rect">
            <a:avLst/>
          </a:prstGeom>
          <a:solidFill>
            <a:srgbClr val="FFFFFF"/>
          </a:solidFill>
          <a:ln>
            <a:solidFill>
              <a:srgbClr val="000000"/>
            </a:solidFill>
            <a:miter lim="800000"/>
            <a:headEnd/>
            <a:tailEnd/>
          </a:ln>
        </p:spPr>
        <p:txBody>
          <a:bodyPr/>
          <a:lstStyle/>
          <a:p>
            <a:endParaRPr lang="en-US" sz="1600"/>
          </a:p>
        </p:txBody>
      </p:sp>
    </p:spTree>
    <p:extLst>
      <p:ext uri="{BB962C8B-B14F-4D97-AF65-F5344CB8AC3E}">
        <p14:creationId xmlns:p14="http://schemas.microsoft.com/office/powerpoint/2010/main" val="768693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DDD93-AD37-40EF-8E75-186DB369744B}" type="slidenum">
              <a:rPr lang="en-GB"/>
              <a:pPr/>
              <a:t>16</a:t>
            </a:fld>
            <a:endParaRPr lang="en-GB"/>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222826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4EEEB7-BCCC-4C29-B32F-3EC696511314}" type="slidenum">
              <a:rPr lang="en-GB"/>
              <a:pPr/>
              <a:t>17</a:t>
            </a:fld>
            <a:endParaRPr lang="en-GB"/>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874140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87D59-48B8-491E-ADE1-61D9AC03474A}" type="slidenum">
              <a:rPr lang="en-GB"/>
              <a:pPr/>
              <a:t>18</a:t>
            </a:fld>
            <a:endParaRPr lang="en-GB"/>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sz="1400"/>
          </a:p>
        </p:txBody>
      </p:sp>
    </p:spTree>
    <p:extLst>
      <p:ext uri="{BB962C8B-B14F-4D97-AF65-F5344CB8AC3E}">
        <p14:creationId xmlns:p14="http://schemas.microsoft.com/office/powerpoint/2010/main" val="1333333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EC854-E293-4A99-894D-9F91C846DBA2}" type="slidenum">
              <a:rPr lang="en-GB"/>
              <a:pPr/>
              <a:t>19</a:t>
            </a:fld>
            <a:endParaRPr lang="en-GB"/>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sz="1400"/>
          </a:p>
        </p:txBody>
      </p:sp>
    </p:spTree>
    <p:extLst>
      <p:ext uri="{BB962C8B-B14F-4D97-AF65-F5344CB8AC3E}">
        <p14:creationId xmlns:p14="http://schemas.microsoft.com/office/powerpoint/2010/main" val="2168610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975D0-B982-4DB4-AB64-0FE8332E5FC9}" type="slidenum">
              <a:rPr lang="en-GB"/>
              <a:pPr/>
              <a:t>20</a:t>
            </a:fld>
            <a:endParaRPr lang="en-GB"/>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1441675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FA9DF4-F54B-496F-9B77-47334D1C7DA9}" type="slidenum">
              <a:rPr lang="en-GB"/>
              <a:pPr/>
              <a:t>21</a:t>
            </a:fld>
            <a:endParaRPr lang="en-GB"/>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460711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C2D2C1-17D1-490C-BB97-EB786F9D51D5}" type="slidenum">
              <a:rPr lang="en-GB"/>
              <a:pPr/>
              <a:t>22</a:t>
            </a:fld>
            <a:endParaRPr lang="en-GB"/>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62859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42324-D212-4380-8CF2-2AFC57592739}" type="slidenum">
              <a:rPr lang="en-GB"/>
              <a:pPr/>
              <a:t>5</a:t>
            </a:fld>
            <a:endParaRPr lang="en-GB"/>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384354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79DFFD-4A69-4924-9F28-E202703510C9}" type="slidenum">
              <a:rPr lang="en-GB"/>
              <a:pPr/>
              <a:t>23</a:t>
            </a:fld>
            <a:endParaRPr lang="en-GB"/>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055134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841BE-A86F-4EAF-89D5-D70CB04B21C5}" type="slidenum">
              <a:rPr lang="en-GB"/>
              <a:pPr/>
              <a:t>24</a:t>
            </a:fld>
            <a:endParaRPr lang="en-GB"/>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3741286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803EE0-9057-4AEA-ACF4-5AEF5BA78572}" type="slidenum">
              <a:rPr lang="en-GB"/>
              <a:pPr/>
              <a:t>25</a:t>
            </a:fld>
            <a:endParaRPr lang="en-GB"/>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305785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3C561-E2E2-4AA7-BF57-45330D0E6ED2}" type="slidenum">
              <a:rPr lang="en-GB"/>
              <a:pPr/>
              <a:t>26</a:t>
            </a:fld>
            <a:endParaRPr lang="en-GB"/>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131971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F3EDAA-46F7-4F2A-9038-461A794D8C99}" type="slidenum">
              <a:rPr lang="en-GB"/>
              <a:pPr/>
              <a:t>27</a:t>
            </a:fld>
            <a:endParaRPr lang="en-GB"/>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328060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795C0-9ADB-45BA-B190-8F7145B08365}" type="slidenum">
              <a:rPr lang="en-GB"/>
              <a:pPr/>
              <a:t>28</a:t>
            </a:fld>
            <a:endParaRPr lang="en-GB"/>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738218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93B3D-BF5F-42C4-8902-7A4A3EE037BB}" type="slidenum">
              <a:rPr lang="en-GB"/>
              <a:pPr/>
              <a:t>29</a:t>
            </a:fld>
            <a:endParaRPr lang="en-GB"/>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1039184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48BA9-C09D-4062-85DF-2BA445D255CD}" type="slidenum">
              <a:rPr lang="en-GB"/>
              <a:pPr/>
              <a:t>30</a:t>
            </a:fld>
            <a:endParaRPr lang="en-GB"/>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1360496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BBC7F-0EE4-4A29-9E7B-C1EC17A07D3A}" type="slidenum">
              <a:rPr lang="en-GB"/>
              <a:pPr/>
              <a:t>31</a:t>
            </a:fld>
            <a:endParaRPr lang="en-GB"/>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470098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714E5-185C-4DB9-B8BF-5F54D231306C}" type="slidenum">
              <a:rPr lang="en-GB"/>
              <a:pPr/>
              <a:t>32</a:t>
            </a:fld>
            <a:endParaRPr lang="en-GB"/>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410855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DC058-C925-4936-AA91-73AC6CC44CA2}" type="slidenum">
              <a:rPr lang="en-GB"/>
              <a:pPr/>
              <a:t>6</a:t>
            </a:fld>
            <a:endParaRPr lang="en-GB"/>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sz="1400"/>
          </a:p>
        </p:txBody>
      </p:sp>
    </p:spTree>
    <p:extLst>
      <p:ext uri="{BB962C8B-B14F-4D97-AF65-F5344CB8AC3E}">
        <p14:creationId xmlns:p14="http://schemas.microsoft.com/office/powerpoint/2010/main" val="4175221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264C1-6D4D-4B38-85D5-E0CBDE31D6C7}" type="slidenum">
              <a:rPr lang="en-GB"/>
              <a:pPr/>
              <a:t>33</a:t>
            </a:fld>
            <a:endParaRPr lang="en-GB"/>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3403559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4FC40-C9C6-4C89-B037-3BF42289B4F8}" type="slidenum">
              <a:rPr lang="en-GB"/>
              <a:pPr/>
              <a:t>34</a:t>
            </a:fld>
            <a:endParaRPr lang="en-GB"/>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262193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14C46-B60D-4930-9071-D507A06A72C0}" type="slidenum">
              <a:rPr lang="en-GB"/>
              <a:pPr/>
              <a:t>35</a:t>
            </a:fld>
            <a:endParaRPr lang="en-GB"/>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3686859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4CB67-CD0C-4823-8F54-69B7A8F39111}" type="slidenum">
              <a:rPr lang="en-GB"/>
              <a:pPr/>
              <a:t>36</a:t>
            </a:fld>
            <a:endParaRPr lang="en-GB"/>
          </a:p>
        </p:txBody>
      </p:sp>
      <p:sp>
        <p:nvSpPr>
          <p:cNvPr id="404482"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404483" name="Rectangle 3"/>
          <p:cNvSpPr>
            <a:spLocks noGrp="1" noChangeArrowheads="1"/>
          </p:cNvSpPr>
          <p:nvPr>
            <p:ph type="body" idx="1"/>
          </p:nvPr>
        </p:nvSpPr>
        <p:spPr bwMode="auto">
          <a:xfrm>
            <a:off x="905717" y="4715153"/>
            <a:ext cx="4986242" cy="4466987"/>
          </a:xfrm>
          <a:prstGeom prst="rect">
            <a:avLst/>
          </a:prstGeom>
          <a:solidFill>
            <a:srgbClr val="FFFFFF"/>
          </a:solidFill>
          <a:ln>
            <a:solidFill>
              <a:srgbClr val="000000"/>
            </a:solidFill>
            <a:miter lim="800000"/>
            <a:headEnd/>
            <a:tailEnd/>
          </a:ln>
        </p:spPr>
        <p:txBody>
          <a:bodyPr/>
          <a:lstStyle/>
          <a:p>
            <a:endParaRPr lang="en-US" sz="1600"/>
          </a:p>
        </p:txBody>
      </p:sp>
    </p:spTree>
    <p:extLst>
      <p:ext uri="{BB962C8B-B14F-4D97-AF65-F5344CB8AC3E}">
        <p14:creationId xmlns:p14="http://schemas.microsoft.com/office/powerpoint/2010/main" val="1388383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AB014-E370-41DD-8171-9F038648B0B5}" type="slidenum">
              <a:rPr lang="en-GB"/>
              <a:pPr/>
              <a:t>37</a:t>
            </a:fld>
            <a:endParaRPr lang="en-GB"/>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1853499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6072B-08ED-4F1C-9578-6D48A033CE57}" type="slidenum">
              <a:rPr lang="en-GB"/>
              <a:pPr/>
              <a:t>38</a:t>
            </a:fld>
            <a:endParaRPr lang="en-GB"/>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108226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A8D0A-5898-4F2C-A36D-88A62F425198}" type="slidenum">
              <a:rPr lang="en-GB"/>
              <a:pPr/>
              <a:t>39</a:t>
            </a:fld>
            <a:endParaRPr lang="en-GB"/>
          </a:p>
        </p:txBody>
      </p:sp>
      <p:sp>
        <p:nvSpPr>
          <p:cNvPr id="254978"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905717" y="4715153"/>
            <a:ext cx="4986242" cy="4906050"/>
          </a:xfrm>
          <a:prstGeom prst="rect">
            <a:avLst/>
          </a:prstGeom>
          <a:solidFill>
            <a:srgbClr val="FFFFFF"/>
          </a:solidFill>
          <a:ln>
            <a:solidFill>
              <a:srgbClr val="000000"/>
            </a:solidFill>
            <a:miter lim="800000"/>
            <a:headEnd/>
            <a:tailEnd/>
          </a:ln>
        </p:spPr>
        <p:txBody>
          <a:bodyPr/>
          <a:lstStyle/>
          <a:p>
            <a:endParaRPr lang="en-US" sz="1600"/>
          </a:p>
        </p:txBody>
      </p:sp>
    </p:spTree>
    <p:extLst>
      <p:ext uri="{BB962C8B-B14F-4D97-AF65-F5344CB8AC3E}">
        <p14:creationId xmlns:p14="http://schemas.microsoft.com/office/powerpoint/2010/main" val="3283267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13335-50E7-46A0-BAF3-A4FA0E7A8593}" type="slidenum">
              <a:rPr lang="en-GB"/>
              <a:pPr/>
              <a:t>40</a:t>
            </a:fld>
            <a:endParaRPr lang="en-GB"/>
          </a:p>
        </p:txBody>
      </p:sp>
      <p:sp>
        <p:nvSpPr>
          <p:cNvPr id="406530" name="Rectangle 1026"/>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406531" name="Rectangle 1027"/>
          <p:cNvSpPr>
            <a:spLocks noGrp="1" noChangeArrowheads="1"/>
          </p:cNvSpPr>
          <p:nvPr>
            <p:ph type="body" idx="1"/>
          </p:nvPr>
        </p:nvSpPr>
        <p:spPr bwMode="auto">
          <a:xfrm>
            <a:off x="905717" y="4715153"/>
            <a:ext cx="4986242" cy="4466987"/>
          </a:xfrm>
          <a:prstGeom prst="rect">
            <a:avLst/>
          </a:prstGeom>
          <a:solidFill>
            <a:srgbClr val="FFFFFF"/>
          </a:solidFill>
          <a:ln>
            <a:solidFill>
              <a:srgbClr val="000000"/>
            </a:solidFill>
            <a:miter lim="800000"/>
            <a:headEnd/>
            <a:tailEnd/>
          </a:ln>
        </p:spPr>
        <p:txBody>
          <a:bodyPr/>
          <a:lstStyle/>
          <a:p>
            <a:endParaRPr lang="en-US" sz="1600"/>
          </a:p>
        </p:txBody>
      </p:sp>
    </p:spTree>
    <p:extLst>
      <p:ext uri="{BB962C8B-B14F-4D97-AF65-F5344CB8AC3E}">
        <p14:creationId xmlns:p14="http://schemas.microsoft.com/office/powerpoint/2010/main" val="25013259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EE39DF-FAD4-44DB-9DE1-2278C07D042F}" type="slidenum">
              <a:rPr lang="en-GB"/>
              <a:pPr/>
              <a:t>41</a:t>
            </a:fld>
            <a:endParaRPr lang="en-GB"/>
          </a:p>
        </p:txBody>
      </p:sp>
      <p:sp>
        <p:nvSpPr>
          <p:cNvPr id="261122"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261123" name="Rectangle 3"/>
          <p:cNvSpPr>
            <a:spLocks noGrp="1" noChangeArrowheads="1"/>
          </p:cNvSpPr>
          <p:nvPr>
            <p:ph type="body" idx="1"/>
          </p:nvPr>
        </p:nvSpPr>
        <p:spPr bwMode="auto">
          <a:xfrm>
            <a:off x="905717" y="4715153"/>
            <a:ext cx="4986242" cy="4466987"/>
          </a:xfrm>
          <a:prstGeom prst="rect">
            <a:avLst/>
          </a:prstGeom>
          <a:solidFill>
            <a:srgbClr val="FFFFFF"/>
          </a:solidFill>
          <a:ln>
            <a:solidFill>
              <a:srgbClr val="000000"/>
            </a:solidFill>
            <a:miter lim="800000"/>
            <a:headEnd/>
            <a:tailEnd/>
          </a:ln>
        </p:spPr>
        <p:txBody>
          <a:bodyPr/>
          <a:lstStyle/>
          <a:p>
            <a:endParaRPr lang="en-US" sz="1600"/>
          </a:p>
        </p:txBody>
      </p:sp>
    </p:spTree>
    <p:extLst>
      <p:ext uri="{BB962C8B-B14F-4D97-AF65-F5344CB8AC3E}">
        <p14:creationId xmlns:p14="http://schemas.microsoft.com/office/powerpoint/2010/main" val="362305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F50DC4-31EC-4E3C-B011-6513E00DA4B9}" type="slidenum">
              <a:rPr lang="en-GB"/>
              <a:pPr/>
              <a:t>42</a:t>
            </a:fld>
            <a:endParaRPr lang="en-GB"/>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365516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A2BDCF-B1BF-4761-A919-5799FF86100A}" type="slidenum">
              <a:rPr lang="en-GB"/>
              <a:pPr/>
              <a:t>7</a:t>
            </a:fld>
            <a:endParaRPr lang="en-GB"/>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394453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71FFD7-99EC-4D36-B9C6-2C16AD00FA1C}" type="slidenum">
              <a:rPr lang="en-GB"/>
              <a:pPr/>
              <a:t>43</a:t>
            </a:fld>
            <a:endParaRPr lang="en-GB"/>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20366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5A21E3-26AC-43EB-A016-7F876AC89EDC}" type="slidenum">
              <a:rPr lang="en-GB"/>
              <a:pPr/>
              <a:t>44</a:t>
            </a:fld>
            <a:endParaRPr lang="en-GB"/>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0814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80B26-818D-4A02-9032-CC6E2C9A3738}" type="slidenum">
              <a:rPr lang="zh-CN" altLang="en-GB"/>
              <a:pPr/>
              <a:t>45</a:t>
            </a:fld>
            <a:endParaRPr lang="en-GB" altLang="zh-CN"/>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a:xfrm>
            <a:off x="680088" y="4715153"/>
            <a:ext cx="5437500" cy="4466987"/>
          </a:xfrm>
        </p:spPr>
        <p:txBody>
          <a:bodyPr/>
          <a:lstStyle/>
          <a:p>
            <a:endParaRPr lang="zh-CN" altLang="en-US"/>
          </a:p>
        </p:txBody>
      </p:sp>
    </p:spTree>
    <p:extLst>
      <p:ext uri="{BB962C8B-B14F-4D97-AF65-F5344CB8AC3E}">
        <p14:creationId xmlns:p14="http://schemas.microsoft.com/office/powerpoint/2010/main" val="12918075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08B8D-0074-454A-A6F6-840CAF5EDAB9}" type="slidenum">
              <a:rPr lang="zh-CN" altLang="en-GB"/>
              <a:pPr/>
              <a:t>46</a:t>
            </a:fld>
            <a:endParaRPr lang="en-GB" altLang="zh-CN"/>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a:xfrm>
            <a:off x="680088" y="4715153"/>
            <a:ext cx="5437500" cy="4466987"/>
          </a:xfrm>
        </p:spPr>
        <p:txBody>
          <a:bodyPr/>
          <a:lstStyle/>
          <a:p>
            <a:endParaRPr lang="zh-CN" altLang="en-US"/>
          </a:p>
        </p:txBody>
      </p:sp>
    </p:spTree>
    <p:extLst>
      <p:ext uri="{BB962C8B-B14F-4D97-AF65-F5344CB8AC3E}">
        <p14:creationId xmlns:p14="http://schemas.microsoft.com/office/powerpoint/2010/main" val="658181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3ABA4-FAB3-42EC-B377-EEFEEC433895}" type="slidenum">
              <a:rPr lang="zh-CN" altLang="en-GB"/>
              <a:pPr/>
              <a:t>47</a:t>
            </a:fld>
            <a:endParaRPr lang="en-GB"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a:xfrm>
            <a:off x="680088" y="4715153"/>
            <a:ext cx="5437500" cy="4466987"/>
          </a:xfrm>
        </p:spPr>
        <p:txBody>
          <a:bodyPr/>
          <a:lstStyle/>
          <a:p>
            <a:endParaRPr lang="zh-CN" altLang="en-US"/>
          </a:p>
        </p:txBody>
      </p:sp>
    </p:spTree>
    <p:extLst>
      <p:ext uri="{BB962C8B-B14F-4D97-AF65-F5344CB8AC3E}">
        <p14:creationId xmlns:p14="http://schemas.microsoft.com/office/powerpoint/2010/main" val="1181422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dirty="0" smtClean="0"/>
              <a:t>RTT Measurement/TCP Timers</a:t>
            </a:r>
          </a:p>
          <a:p>
            <a:r>
              <a:rPr lang="en-GB" dirty="0" err="1" smtClean="0"/>
              <a:t>Inorder</a:t>
            </a:r>
            <a:r>
              <a:rPr lang="en-GB" baseline="0" dirty="0" smtClean="0"/>
              <a:t> for us to detect undelivered segments we need timers to determine if a ‘timeout’ has occurred.</a:t>
            </a:r>
          </a:p>
          <a:p>
            <a:endParaRPr lang="en-GB" baseline="0" dirty="0" smtClean="0"/>
          </a:p>
          <a:p>
            <a:r>
              <a:rPr lang="en-GB" baseline="0" dirty="0" smtClean="0"/>
              <a:t>We can’t expect ACKs to come back in less than the RTT so we need to set the Timeout period &gt;RTT.  But how do we determine the RTT?</a:t>
            </a:r>
          </a:p>
          <a:p>
            <a:r>
              <a:rPr lang="en-GB" baseline="0" dirty="0" smtClean="0"/>
              <a:t>-RTT will vary (depending on congestions (which will vary at routers), varying load and processing in end routers, different routes maybe, other flows (which will stop and start).</a:t>
            </a:r>
          </a:p>
          <a:p>
            <a:r>
              <a:rPr lang="en-GB" baseline="0" dirty="0" smtClean="0"/>
              <a:t>-we want timeout period &gt; RTT so we don’t get unnecessary retransmissions but if it is too great then excessive delay will occur. Main cause of timeouts will be packet </a:t>
            </a:r>
            <a:r>
              <a:rPr lang="en-GB" baseline="0" dirty="0" err="1" smtClean="0"/>
              <a:t>oss</a:t>
            </a:r>
            <a:r>
              <a:rPr lang="en-GB" baseline="0" dirty="0" smtClean="0"/>
              <a:t> at routers due to congestion. If timeout is too short and so unnecessary retransmissions occur this will </a:t>
            </a:r>
            <a:r>
              <a:rPr lang="en-GB" baseline="0" dirty="0" err="1" smtClean="0"/>
              <a:t>aggrevate</a:t>
            </a:r>
            <a:r>
              <a:rPr lang="en-GB" baseline="0" dirty="0" smtClean="0"/>
              <a:t> the congestion.</a:t>
            </a:r>
          </a:p>
          <a:p>
            <a:endParaRPr lang="en-GB" baseline="0" dirty="0" smtClean="0"/>
          </a:p>
          <a:p>
            <a:r>
              <a:rPr lang="en-GB" baseline="0" dirty="0" smtClean="0"/>
              <a:t>Step 1.</a:t>
            </a:r>
          </a:p>
          <a:p>
            <a:r>
              <a:rPr lang="en-GB" baseline="0" dirty="0" smtClean="0"/>
              <a:t>Estimate RTT.  </a:t>
            </a:r>
            <a:r>
              <a:rPr lang="en-GB" baseline="0" dirty="0" err="1" smtClean="0"/>
              <a:t>Sice</a:t>
            </a:r>
            <a:r>
              <a:rPr lang="en-GB" baseline="0" dirty="0" smtClean="0"/>
              <a:t> t varies we want to take an average somehow (i.e. smooth it).  TCP measures the RTT of successfully acknowledged segments, R.</a:t>
            </a:r>
          </a:p>
          <a:p>
            <a:r>
              <a:rPr lang="en-GB" baseline="0" dirty="0" err="1" smtClean="0"/>
              <a:t>Smoothed_RTT</a:t>
            </a:r>
            <a:r>
              <a:rPr lang="en-GB" baseline="0" dirty="0" smtClean="0"/>
              <a:t> = (1-a)</a:t>
            </a:r>
            <a:r>
              <a:rPr lang="en-GB" baseline="0" dirty="0" err="1" smtClean="0"/>
              <a:t>Smoothed_RTT</a:t>
            </a:r>
            <a:r>
              <a:rPr lang="en-GB" baseline="0" dirty="0" smtClean="0"/>
              <a:t> + </a:t>
            </a:r>
            <a:r>
              <a:rPr lang="en-GB" baseline="0" dirty="0" err="1" smtClean="0"/>
              <a:t>a.R</a:t>
            </a:r>
            <a:endParaRPr lang="en-GB" baseline="0" dirty="0" smtClean="0"/>
          </a:p>
          <a:p>
            <a:r>
              <a:rPr lang="en-GB" baseline="0" dirty="0" smtClean="0"/>
              <a:t>i.e. We’re calculating </a:t>
            </a:r>
            <a:r>
              <a:rPr lang="en-GB" baseline="0" dirty="0" err="1" smtClean="0"/>
              <a:t>smothed_RTT</a:t>
            </a:r>
            <a:r>
              <a:rPr lang="en-GB" baseline="0" dirty="0" smtClean="0"/>
              <a:t> weighted by current measured RTT, R and previous samples.</a:t>
            </a:r>
          </a:p>
          <a:p>
            <a:r>
              <a:rPr lang="en-GB" baseline="0" dirty="0" smtClean="0"/>
              <a:t>{Having got a smoothed RTT, S_RTT, the Internet/TCP initially just used </a:t>
            </a:r>
            <a:r>
              <a:rPr lang="en-GB" baseline="0" dirty="0" err="1" smtClean="0"/>
              <a:t>TimeOut</a:t>
            </a:r>
            <a:r>
              <a:rPr lang="en-GB" baseline="0" dirty="0" smtClean="0"/>
              <a:t>=2xS_RTT but development determined that </a:t>
            </a:r>
            <a:r>
              <a:rPr lang="en-GB" baseline="0" dirty="0" err="1" smtClean="0"/>
              <a:t>hving</a:t>
            </a:r>
            <a:r>
              <a:rPr lang="en-GB" baseline="0" dirty="0" smtClean="0"/>
              <a:t> the multiplier proportionate to </a:t>
            </a:r>
            <a:r>
              <a:rPr lang="en-GB" baseline="0" dirty="0" err="1" smtClean="0"/>
              <a:t>te</a:t>
            </a:r>
            <a:r>
              <a:rPr lang="en-GB" baseline="0" dirty="0" smtClean="0"/>
              <a:t> variance of S_RTT gave better performance.}</a:t>
            </a:r>
          </a:p>
          <a:p>
            <a:endParaRPr lang="en-GB" baseline="0" dirty="0" smtClean="0"/>
          </a:p>
          <a:p>
            <a:r>
              <a:rPr lang="en-GB" baseline="0" dirty="0" smtClean="0"/>
              <a:t>Step 2.</a:t>
            </a:r>
          </a:p>
          <a:p>
            <a:r>
              <a:rPr lang="en-GB" dirty="0" smtClean="0"/>
              <a:t>So now we have obtained a smoothed RTT it is useful to have a measure of the </a:t>
            </a:r>
            <a:r>
              <a:rPr lang="en-GB" dirty="0" err="1" smtClean="0"/>
              <a:t>varience</a:t>
            </a:r>
            <a:r>
              <a:rPr lang="en-GB" dirty="0" smtClean="0"/>
              <a:t> i.e. the amount it varies as this indicates if our </a:t>
            </a:r>
            <a:r>
              <a:rPr lang="en-GB" dirty="0" err="1" smtClean="0"/>
              <a:t>Smoothed_RTT</a:t>
            </a:r>
            <a:r>
              <a:rPr lang="en-GB" baseline="0" dirty="0" smtClean="0"/>
              <a:t> is a reasonable estimate of particular RTT.</a:t>
            </a:r>
          </a:p>
          <a:p>
            <a:r>
              <a:rPr lang="en-GB" baseline="0" dirty="0" smtClean="0"/>
              <a:t>To achieve estimate of variation we calculate difference between R (Sampled RTT) and </a:t>
            </a:r>
            <a:r>
              <a:rPr lang="en-GB" baseline="0" dirty="0" err="1" smtClean="0"/>
              <a:t>Smoothed_RTT</a:t>
            </a:r>
            <a:r>
              <a:rPr lang="en-GB" baseline="0" dirty="0" smtClean="0"/>
              <a:t> and take a smoothed version of this!:</a:t>
            </a:r>
          </a:p>
          <a:p>
            <a:r>
              <a:rPr lang="en-GB" baseline="0" dirty="0" err="1" smtClean="0"/>
              <a:t>RTTVar</a:t>
            </a:r>
            <a:r>
              <a:rPr lang="en-GB" baseline="0" dirty="0" smtClean="0"/>
              <a:t>= (1-b)</a:t>
            </a:r>
            <a:r>
              <a:rPr lang="en-GB" baseline="0" dirty="0" err="1" smtClean="0"/>
              <a:t>RTTVar</a:t>
            </a:r>
            <a:r>
              <a:rPr lang="en-GB" baseline="0" dirty="0" smtClean="0"/>
              <a:t> + </a:t>
            </a:r>
            <a:r>
              <a:rPr lang="en-GB" baseline="0" dirty="0" err="1" smtClean="0"/>
              <a:t>b|SRTT-R</a:t>
            </a:r>
            <a:r>
              <a:rPr lang="en-GB" baseline="0" dirty="0" smtClean="0"/>
              <a:t>|</a:t>
            </a:r>
          </a:p>
          <a:p>
            <a:endParaRPr lang="en-GB" baseline="0" dirty="0" smtClean="0"/>
          </a:p>
          <a:p>
            <a:r>
              <a:rPr lang="en-GB" baseline="0" dirty="0" smtClean="0"/>
              <a:t>Other.</a:t>
            </a:r>
          </a:p>
          <a:p>
            <a:r>
              <a:rPr lang="en-GB" baseline="0" dirty="0" smtClean="0"/>
              <a:t>Determination of a and b is non-trivial.</a:t>
            </a:r>
          </a:p>
          <a:p>
            <a:r>
              <a:rPr lang="en-GB" baseline="0" dirty="0" smtClean="0"/>
              <a:t>Normally (in TCP) a-1/8 and b=1/4 (RFC 2988)</a:t>
            </a:r>
          </a:p>
          <a:p>
            <a:r>
              <a:rPr lang="en-GB" baseline="0" dirty="0" smtClean="0"/>
              <a:t>(Values partly chosen for </a:t>
            </a:r>
            <a:r>
              <a:rPr lang="en-GB" baseline="0" dirty="0" err="1" smtClean="0"/>
              <a:t>implementational</a:t>
            </a:r>
            <a:r>
              <a:rPr lang="en-GB" baseline="0" dirty="0" smtClean="0"/>
              <a:t> efficiency)</a:t>
            </a:r>
          </a:p>
          <a:p>
            <a:endParaRPr lang="en-GB" baseline="0" dirty="0" smtClean="0"/>
          </a:p>
          <a:p>
            <a:r>
              <a:rPr lang="en-GB" baseline="0" dirty="0" smtClean="0"/>
              <a:t>So we have SRTT and </a:t>
            </a:r>
            <a:r>
              <a:rPr lang="en-GB" baseline="0" dirty="0" err="1" smtClean="0"/>
              <a:t>RTTVar</a:t>
            </a:r>
            <a:r>
              <a:rPr lang="en-GB" baseline="0" dirty="0" smtClean="0"/>
              <a:t>, what about </a:t>
            </a:r>
            <a:r>
              <a:rPr lang="en-GB" baseline="0" dirty="0" err="1" smtClean="0"/>
              <a:t>TimeOut</a:t>
            </a:r>
            <a:r>
              <a:rPr lang="en-GB" baseline="0" dirty="0" smtClean="0"/>
              <a:t> period? (RTO)</a:t>
            </a:r>
          </a:p>
          <a:p>
            <a:r>
              <a:rPr lang="en-GB" baseline="0" smtClean="0"/>
              <a:t>RTO </a:t>
            </a:r>
            <a:r>
              <a:rPr lang="en-GB" baseline="0" dirty="0" smtClean="0"/>
              <a:t>= SRTT + 4*</a:t>
            </a:r>
            <a:r>
              <a:rPr lang="en-GB" baseline="0" dirty="0" err="1" smtClean="0"/>
              <a:t>RTTVar</a:t>
            </a:r>
            <a:endParaRPr lang="en-GB" baseline="0" dirty="0" smtClean="0"/>
          </a:p>
          <a:p>
            <a:r>
              <a:rPr lang="en-GB" baseline="0" dirty="0" smtClean="0"/>
              <a:t>(G to allow for granularity of clock)</a:t>
            </a:r>
          </a:p>
          <a:p>
            <a:endParaRPr lang="en-GB" baseline="0" dirty="0" smtClean="0"/>
          </a:p>
          <a:p>
            <a:r>
              <a:rPr lang="en-GB" i="0" baseline="0" dirty="0" smtClean="0"/>
              <a:t>If we get a timeout then timeout doubles since we are now in congestion.</a:t>
            </a:r>
            <a:endParaRPr lang="en-GB" i="0" dirty="0"/>
          </a:p>
        </p:txBody>
      </p:sp>
      <p:sp>
        <p:nvSpPr>
          <p:cNvPr id="4" name="Slide Number Placeholder 3"/>
          <p:cNvSpPr>
            <a:spLocks noGrp="1"/>
          </p:cNvSpPr>
          <p:nvPr>
            <p:ph type="sldNum" sz="quarter" idx="10"/>
          </p:nvPr>
        </p:nvSpPr>
        <p:spPr/>
        <p:txBody>
          <a:bodyPr/>
          <a:lstStyle/>
          <a:p>
            <a:fld id="{F76301AB-C80D-4570-B8E2-66C7FE7A7D9A}" type="slidenum">
              <a:rPr lang="en-US" smtClean="0"/>
              <a:pPr/>
              <a:t>67</a:t>
            </a:fld>
            <a:endParaRPr lang="en-US"/>
          </a:p>
        </p:txBody>
      </p:sp>
    </p:spTree>
    <p:extLst>
      <p:ext uri="{BB962C8B-B14F-4D97-AF65-F5344CB8AC3E}">
        <p14:creationId xmlns:p14="http://schemas.microsoft.com/office/powerpoint/2010/main" val="311874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E1732-9A5A-4906-A745-01B26F74CB91}" type="slidenum">
              <a:rPr lang="en-GB"/>
              <a:pPr/>
              <a:t>8</a:t>
            </a:fld>
            <a:endParaRPr lang="en-GB"/>
          </a:p>
        </p:txBody>
      </p:sp>
      <p:sp>
        <p:nvSpPr>
          <p:cNvPr id="206850" name="Rectangle 2"/>
          <p:cNvSpPr>
            <a:spLocks noGrp="1" noRot="1" noChangeAspect="1" noChangeArrowheads="1" noTextEdit="1"/>
          </p:cNvSpPr>
          <p:nvPr>
            <p:ph type="sldImg"/>
          </p:nvPr>
        </p:nvSpPr>
        <p:spPr>
          <a:xfrm>
            <a:off x="1014413" y="534988"/>
            <a:ext cx="4783137" cy="3589337"/>
          </a:xfrm>
          <a:ln/>
        </p:spPr>
      </p:sp>
      <p:sp>
        <p:nvSpPr>
          <p:cNvPr id="206851" name="Rectangle 3"/>
          <p:cNvSpPr>
            <a:spLocks noGrp="1" noChangeArrowheads="1"/>
          </p:cNvSpPr>
          <p:nvPr>
            <p:ph type="body" idx="1"/>
          </p:nvPr>
        </p:nvSpPr>
        <p:spPr>
          <a:xfrm>
            <a:off x="384049" y="4352449"/>
            <a:ext cx="6067982" cy="4676974"/>
          </a:xfrm>
        </p:spPr>
        <p:txBody>
          <a:bodyPr/>
          <a:lstStyle/>
          <a:p>
            <a:endParaRPr lang="en-US" sz="1600"/>
          </a:p>
        </p:txBody>
      </p:sp>
    </p:spTree>
    <p:extLst>
      <p:ext uri="{BB962C8B-B14F-4D97-AF65-F5344CB8AC3E}">
        <p14:creationId xmlns:p14="http://schemas.microsoft.com/office/powerpoint/2010/main" val="3726019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5A12A-4747-4423-BF82-3692196CAA0F}" type="slidenum">
              <a:rPr lang="en-GB"/>
              <a:pPr/>
              <a:t>9</a:t>
            </a:fld>
            <a:endParaRPr lang="en-GB"/>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166363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D7C4FB-8B4E-4860-A952-5F70F36448FB}" type="slidenum">
              <a:rPr lang="en-GB"/>
              <a:pPr/>
              <a:t>10</a:t>
            </a:fld>
            <a:endParaRPr lang="en-GB"/>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396431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E4C3A-463C-4CB4-823F-50368D85781B}" type="slidenum">
              <a:rPr lang="en-GB"/>
              <a:pPr/>
              <a:t>11</a:t>
            </a:fld>
            <a:endParaRPr lang="en-GB"/>
          </a:p>
        </p:txBody>
      </p:sp>
      <p:sp>
        <p:nvSpPr>
          <p:cNvPr id="266242" name="Rectangle 2"/>
          <p:cNvSpPr>
            <a:spLocks noGrp="1" noRot="1" noChangeAspect="1" noChangeArrowheads="1" noTextEdit="1"/>
          </p:cNvSpPr>
          <p:nvPr>
            <p:ph type="sldImg"/>
          </p:nvPr>
        </p:nvSpPr>
        <p:spPr>
          <a:xfrm>
            <a:off x="938213" y="382588"/>
            <a:ext cx="4960937" cy="3722687"/>
          </a:xfrm>
          <a:ln/>
        </p:spPr>
      </p:sp>
      <p:sp>
        <p:nvSpPr>
          <p:cNvPr id="266243" name="Rectangle 3"/>
          <p:cNvSpPr>
            <a:spLocks noGrp="1" noChangeArrowheads="1"/>
          </p:cNvSpPr>
          <p:nvPr>
            <p:ph type="body" idx="1"/>
          </p:nvPr>
        </p:nvSpPr>
        <p:spPr>
          <a:xfrm>
            <a:off x="905717" y="4199732"/>
            <a:ext cx="4986242" cy="4982409"/>
          </a:xfrm>
        </p:spPr>
        <p:txBody>
          <a:bodyPr/>
          <a:lstStyle/>
          <a:p>
            <a:endParaRPr lang="en-US"/>
          </a:p>
        </p:txBody>
      </p:sp>
    </p:spTree>
    <p:extLst>
      <p:ext uri="{BB962C8B-B14F-4D97-AF65-F5344CB8AC3E}">
        <p14:creationId xmlns:p14="http://schemas.microsoft.com/office/powerpoint/2010/main" val="226030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56BA1-F361-42EE-8D4B-7E45640554A3}" type="slidenum">
              <a:rPr lang="en-GB"/>
              <a:pPr/>
              <a:t>12</a:t>
            </a:fld>
            <a:endParaRPr lang="en-GB"/>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sz="1600"/>
          </a:p>
        </p:txBody>
      </p:sp>
    </p:spTree>
    <p:extLst>
      <p:ext uri="{BB962C8B-B14F-4D97-AF65-F5344CB8AC3E}">
        <p14:creationId xmlns:p14="http://schemas.microsoft.com/office/powerpoint/2010/main" val="28832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ltLang="zh-CN"/>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6C78C39-F2B6-4A0C-9470-C3443BAAA5A0}" type="slidenum">
              <a:rPr lang="zh-CN" altLang="en-GB"/>
              <a:pPr/>
              <a:t>‹#›</a:t>
            </a:fld>
            <a:endParaRPr lang="en-GB"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248400"/>
            <a:ext cx="1905000" cy="457200"/>
          </a:xfrm>
        </p:spPr>
        <p:txBody>
          <a:bodyPr/>
          <a:lstStyle>
            <a:lvl1pPr>
              <a:defRPr/>
            </a:lvl1pPr>
          </a:lstStyle>
          <a:p>
            <a:endParaRPr lang="en-GB" altLang="zh-CN"/>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r>
              <a:rPr lang="zh-CN" altLang="en-GB"/>
              <a:t>ELEC3420</a:t>
            </a:r>
            <a:endParaRPr lang="en-GB" altLang="zh-CN"/>
          </a:p>
        </p:txBody>
      </p:sp>
      <p:sp>
        <p:nvSpPr>
          <p:cNvPr id="9" name="Slide Number Placeholder 8"/>
          <p:cNvSpPr>
            <a:spLocks noGrp="1"/>
          </p:cNvSpPr>
          <p:nvPr>
            <p:ph type="sldNum" sz="quarter" idx="12"/>
          </p:nvPr>
        </p:nvSpPr>
        <p:spPr>
          <a:xfrm>
            <a:off x="6553200" y="6248400"/>
            <a:ext cx="1905000" cy="457200"/>
          </a:xfrm>
        </p:spPr>
        <p:txBody>
          <a:bodyPr/>
          <a:lstStyle>
            <a:lvl1pPr>
              <a:defRPr/>
            </a:lvl1pPr>
          </a:lstStyle>
          <a:p>
            <a:fld id="{DEE93FCD-DE53-4950-887C-4A313B31D444}" type="slidenum">
              <a:rPr lang="zh-CN" altLang="en-GB"/>
              <a:pPr/>
              <a:t>‹#›</a:t>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460A97C-6094-44F3-9AD2-0A11796E8BE7}" type="datetimeFigureOut">
              <a:rPr lang="en-US" smtClean="0"/>
              <a:pPr/>
              <a:t>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460A97C-6094-44F3-9AD2-0A11796E8BE7}" type="datetimeFigureOut">
              <a:rPr lang="en-US" smtClean="0"/>
              <a:pPr/>
              <a:t>10/2/2018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60A97C-6094-44F3-9AD2-0A11796E8BE7}" type="datetimeFigureOut">
              <a:rPr lang="en-US" smtClean="0"/>
              <a:pPr/>
              <a:t>10/2/2018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0A97C-6094-44F3-9AD2-0A11796E8BE7}" type="datetimeFigureOut">
              <a:rPr lang="en-US" smtClean="0"/>
              <a:pPr/>
              <a:t>10/2/2018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60A97C-6094-44F3-9AD2-0A11796E8BE7}" type="datetimeFigureOut">
              <a:rPr lang="en-US" smtClean="0"/>
              <a:pPr/>
              <a:t>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60A97C-6094-44F3-9AD2-0A11796E8BE7}" type="datetimeFigureOut">
              <a:rPr lang="en-US" smtClean="0"/>
              <a:pPr/>
              <a:t>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0A97C-6094-44F3-9AD2-0A11796E8BE7}" type="datetimeFigureOut">
              <a:rPr lang="en-US" smtClean="0"/>
              <a:pPr/>
              <a:t>10/2/2018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8D163-8FEE-4B6A-977D-600E3843CE6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6.wmf"/><Relationship Id="rId3" Type="http://schemas.openxmlformats.org/officeDocument/2006/relationships/notesSlide" Target="../notesSlides/notesSlide7.xml"/><Relationship Id="rId21" Type="http://schemas.openxmlformats.org/officeDocument/2006/relationships/oleObject" Target="../embeddings/oleObject13.bin"/><Relationship Id="rId7" Type="http://schemas.openxmlformats.org/officeDocument/2006/relationships/image" Target="../media/image4.wmf"/><Relationship Id="rId12" Type="http://schemas.openxmlformats.org/officeDocument/2006/relationships/oleObject" Target="../embeddings/oleObject7.bin"/><Relationship Id="rId17" Type="http://schemas.openxmlformats.org/officeDocument/2006/relationships/oleObject" Target="../embeddings/oleObject11.bin"/><Relationship Id="rId2" Type="http://schemas.openxmlformats.org/officeDocument/2006/relationships/slideLayout" Target="../slideLayouts/slideLayout4.xml"/><Relationship Id="rId16" Type="http://schemas.openxmlformats.org/officeDocument/2006/relationships/oleObject" Target="../embeddings/oleObject10.bin"/><Relationship Id="rId20"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3.wmf"/><Relationship Id="rId15" Type="http://schemas.openxmlformats.org/officeDocument/2006/relationships/image" Target="../media/image5.wmf"/><Relationship Id="rId23"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3.bin"/><Relationship Id="rId18" Type="http://schemas.openxmlformats.org/officeDocument/2006/relationships/image" Target="../media/image6.wmf"/><Relationship Id="rId3" Type="http://schemas.openxmlformats.org/officeDocument/2006/relationships/notesSlide" Target="../notesSlides/notesSlide9.xml"/><Relationship Id="rId21" Type="http://schemas.openxmlformats.org/officeDocument/2006/relationships/oleObject" Target="../embeddings/oleObject28.bin"/><Relationship Id="rId7" Type="http://schemas.openxmlformats.org/officeDocument/2006/relationships/image" Target="../media/image4.wmf"/><Relationship Id="rId12" Type="http://schemas.openxmlformats.org/officeDocument/2006/relationships/oleObject" Target="../embeddings/oleObject22.bin"/><Relationship Id="rId17" Type="http://schemas.openxmlformats.org/officeDocument/2006/relationships/oleObject" Target="../embeddings/oleObject26.bin"/><Relationship Id="rId2" Type="http://schemas.openxmlformats.org/officeDocument/2006/relationships/slideLayout" Target="../slideLayouts/slideLayout4.xml"/><Relationship Id="rId16" Type="http://schemas.openxmlformats.org/officeDocument/2006/relationships/oleObject" Target="../embeddings/oleObject25.bin"/><Relationship Id="rId20" Type="http://schemas.openxmlformats.org/officeDocument/2006/relationships/image" Target="../media/image7.wmf"/><Relationship Id="rId1" Type="http://schemas.openxmlformats.org/officeDocument/2006/relationships/vmlDrawing" Target="../drawings/vmlDrawing2.vml"/><Relationship Id="rId6" Type="http://schemas.openxmlformats.org/officeDocument/2006/relationships/oleObject" Target="../embeddings/oleObject17.bin"/><Relationship Id="rId11" Type="http://schemas.openxmlformats.org/officeDocument/2006/relationships/oleObject" Target="../embeddings/oleObject21.bin"/><Relationship Id="rId5" Type="http://schemas.openxmlformats.org/officeDocument/2006/relationships/image" Target="../media/image3.wmf"/><Relationship Id="rId15" Type="http://schemas.openxmlformats.org/officeDocument/2006/relationships/image" Target="../media/image5.wmf"/><Relationship Id="rId23" Type="http://schemas.openxmlformats.org/officeDocument/2006/relationships/oleObject" Target="../embeddings/oleObject30.bin"/><Relationship Id="rId10" Type="http://schemas.openxmlformats.org/officeDocument/2006/relationships/oleObject" Target="../embeddings/oleObject20.bin"/><Relationship Id="rId19" Type="http://schemas.openxmlformats.org/officeDocument/2006/relationships/oleObject" Target="../embeddings/oleObject27.bin"/><Relationship Id="rId4" Type="http://schemas.openxmlformats.org/officeDocument/2006/relationships/oleObject" Target="../embeddings/oleObject16.bin"/><Relationship Id="rId9" Type="http://schemas.openxmlformats.org/officeDocument/2006/relationships/oleObject" Target="../embeddings/oleObject19.bin"/><Relationship Id="rId14" Type="http://schemas.openxmlformats.org/officeDocument/2006/relationships/oleObject" Target="../embeddings/oleObject24.bin"/><Relationship Id="rId22" Type="http://schemas.openxmlformats.org/officeDocument/2006/relationships/oleObject" Target="../embeddings/oleObject29.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3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ietf.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www.iana.or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Microsoft_Excel_97-2003_Worksheet1.xls"/></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36.bin"/><Relationship Id="rId4" Type="http://schemas.openxmlformats.org/officeDocument/2006/relationships/image" Target="../media/image2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sp>
        <p:nvSpPr>
          <p:cNvPr id="7" name="Rectangle 2"/>
          <p:cNvSpPr>
            <a:spLocks noChangeArrowheads="1"/>
          </p:cNvSpPr>
          <p:nvPr/>
        </p:nvSpPr>
        <p:spPr bwMode="ltGray">
          <a:xfrm>
            <a:off x="76200" y="76200"/>
            <a:ext cx="8991600" cy="6705600"/>
          </a:xfrm>
          <a:prstGeom prst="rect">
            <a:avLst/>
          </a:prstGeom>
          <a:solidFill>
            <a:srgbClr val="C00000"/>
          </a:solidFill>
          <a:ln w="9525">
            <a:noFill/>
            <a:miter lim="800000"/>
            <a:headEnd/>
            <a:tailEnd/>
          </a:ln>
          <a:effectLst/>
        </p:spPr>
        <p:txBody>
          <a:bodyPr wrap="none" anchor="ctr"/>
          <a:lstStyle/>
          <a:p>
            <a:pPr algn="ctr" eaLnBrk="0" hangingPunct="0">
              <a:spcBef>
                <a:spcPct val="0"/>
              </a:spcBef>
            </a:pPr>
            <a:endParaRPr lang="en-US" sz="2400">
              <a:solidFill>
                <a:srgbClr val="8D010F"/>
              </a:solidFill>
              <a:latin typeface="Times" pitchFamily="18" charset="0"/>
            </a:endParaRPr>
          </a:p>
        </p:txBody>
      </p:sp>
      <p:pic>
        <p:nvPicPr>
          <p:cNvPr id="8" name="Picture 3" descr="LeedsUniWhite"/>
          <p:cNvPicPr>
            <a:picLocks noChangeAspect="1" noChangeArrowheads="1"/>
          </p:cNvPicPr>
          <p:nvPr/>
        </p:nvPicPr>
        <p:blipFill>
          <a:blip r:embed="rId2" cstate="print"/>
          <a:srcRect/>
          <a:stretch>
            <a:fillRect/>
          </a:stretch>
        </p:blipFill>
        <p:spPr bwMode="auto">
          <a:xfrm>
            <a:off x="6511925" y="441325"/>
            <a:ext cx="2274888" cy="647700"/>
          </a:xfrm>
          <a:prstGeom prst="rect">
            <a:avLst/>
          </a:prstGeom>
          <a:noFill/>
        </p:spPr>
      </p:pic>
      <p:sp>
        <p:nvSpPr>
          <p:cNvPr id="9" name="Line 4"/>
          <p:cNvSpPr>
            <a:spLocks noChangeShapeType="1"/>
          </p:cNvSpPr>
          <p:nvPr/>
        </p:nvSpPr>
        <p:spPr bwMode="white">
          <a:xfrm>
            <a:off x="201613" y="1341438"/>
            <a:ext cx="8713787" cy="0"/>
          </a:xfrm>
          <a:prstGeom prst="line">
            <a:avLst/>
          </a:prstGeom>
          <a:noFill/>
          <a:ln w="9525">
            <a:solidFill>
              <a:schemeClr val="bg1"/>
            </a:solidFill>
            <a:round/>
            <a:headEnd/>
            <a:tailEnd/>
          </a:ln>
          <a:effectLst/>
        </p:spPr>
        <p:txBody>
          <a:bodyPr wrap="none" anchor="ctr"/>
          <a:lstStyle/>
          <a:p>
            <a:endParaRPr lang="en-US"/>
          </a:p>
        </p:txBody>
      </p:sp>
      <p:sp>
        <p:nvSpPr>
          <p:cNvPr id="10" name="Text Box 5"/>
          <p:cNvSpPr txBox="1">
            <a:spLocks noChangeArrowheads="1"/>
          </p:cNvSpPr>
          <p:nvPr/>
        </p:nvSpPr>
        <p:spPr bwMode="ltGray">
          <a:xfrm>
            <a:off x="355600" y="420688"/>
            <a:ext cx="4876800" cy="738187"/>
          </a:xfrm>
          <a:prstGeom prst="rect">
            <a:avLst/>
          </a:prstGeom>
          <a:solidFill>
            <a:srgbClr val="C00000"/>
          </a:solidFill>
          <a:ln w="9525">
            <a:noFill/>
            <a:miter lim="800000"/>
            <a:headEnd/>
            <a:tailEnd/>
          </a:ln>
          <a:effectLst/>
        </p:spPr>
        <p:txBody>
          <a:bodyPr lIns="0" tIns="0" rIns="0" bIns="36000" anchor="b"/>
          <a:lstStyle/>
          <a:p>
            <a:pPr eaLnBrk="0" hangingPunct="0">
              <a:spcBef>
                <a:spcPct val="0"/>
              </a:spcBef>
            </a:pPr>
            <a:r>
              <a:rPr lang="en-US" sz="2800" dirty="0">
                <a:solidFill>
                  <a:schemeClr val="bg1"/>
                </a:solidFill>
              </a:rPr>
              <a:t>School of </a:t>
            </a:r>
            <a:r>
              <a:rPr lang="en-US" sz="2800" dirty="0" smtClean="0">
                <a:solidFill>
                  <a:schemeClr val="bg1"/>
                </a:solidFill>
              </a:rPr>
              <a:t>E</a:t>
            </a:r>
            <a:r>
              <a:rPr lang="en-US" sz="2400" dirty="0" smtClean="0">
                <a:solidFill>
                  <a:schemeClr val="bg1"/>
                </a:solidFill>
              </a:rPr>
              <a:t>&amp;</a:t>
            </a:r>
            <a:r>
              <a:rPr lang="en-US" sz="2800" dirty="0" smtClean="0">
                <a:solidFill>
                  <a:schemeClr val="bg1"/>
                </a:solidFill>
              </a:rPr>
              <a:t>EE</a:t>
            </a:r>
            <a:endParaRPr lang="en-US" sz="2800" dirty="0">
              <a:solidFill>
                <a:schemeClr val="bg1"/>
              </a:solidFill>
            </a:endParaRPr>
          </a:p>
          <a:p>
            <a:pPr eaLnBrk="0" hangingPunct="0">
              <a:spcBef>
                <a:spcPct val="0"/>
              </a:spcBef>
            </a:pPr>
            <a:r>
              <a:rPr lang="en-US" sz="1400" dirty="0">
                <a:solidFill>
                  <a:schemeClr val="bg1"/>
                </a:solidFill>
              </a:rPr>
              <a:t>FACULTY OF </a:t>
            </a:r>
            <a:r>
              <a:rPr lang="en-US" sz="1400" dirty="0" smtClean="0">
                <a:solidFill>
                  <a:schemeClr val="bg1"/>
                </a:solidFill>
              </a:rPr>
              <a:t>ENGINEERING</a:t>
            </a:r>
            <a:endParaRPr lang="en-US" sz="1400" dirty="0">
              <a:solidFill>
                <a:schemeClr val="bg1"/>
              </a:solidFill>
            </a:endParaRPr>
          </a:p>
        </p:txBody>
      </p:sp>
      <p:sp>
        <p:nvSpPr>
          <p:cNvPr id="11" name="Rectangle 6"/>
          <p:cNvSpPr txBox="1">
            <a:spLocks noChangeArrowheads="1"/>
          </p:cNvSpPr>
          <p:nvPr/>
        </p:nvSpPr>
        <p:spPr>
          <a:xfrm>
            <a:off x="827584" y="2565400"/>
            <a:ext cx="6912768" cy="1098550"/>
          </a:xfrm>
          <a:prstGeom prst="rect">
            <a:avLst/>
          </a:prstGeom>
          <a:solidFill>
            <a:srgbClr val="C00000"/>
          </a:solidFill>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Data Communications</a:t>
            </a:r>
            <a:r>
              <a:rPr kumimoji="0" lang="en-US" sz="4400" b="0" i="0" u="none" strike="noStrike" kern="1200" cap="none" spc="0" normalizeH="0" noProof="0" dirty="0" smtClean="0">
                <a:ln>
                  <a:noFill/>
                </a:ln>
                <a:solidFill>
                  <a:schemeClr val="bg1"/>
                </a:solidFill>
                <a:effectLst/>
                <a:uLnTx/>
                <a:uFillTx/>
                <a:latin typeface="+mj-lt"/>
                <a:ea typeface="+mj-ea"/>
                <a:cs typeface="+mj-cs"/>
              </a:rPr>
              <a:t> and Network Security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Rectangle 7"/>
          <p:cNvSpPr txBox="1">
            <a:spLocks noChangeArrowheads="1"/>
          </p:cNvSpPr>
          <p:nvPr/>
        </p:nvSpPr>
        <p:spPr>
          <a:xfrm>
            <a:off x="352425" y="3990975"/>
            <a:ext cx="5394325" cy="1175706"/>
          </a:xfrm>
          <a:prstGeom prst="rect">
            <a:avLst/>
          </a:prstGeom>
          <a:solidFill>
            <a:srgbClr val="C00000"/>
          </a:solidFill>
        </p:spPr>
        <p:txBody>
          <a:bodyPr vert="horz" lIns="91440" tIns="45720" rIns="91440" bIns="45720" rtlCol="0">
            <a:sp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ELEC5471M</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solidFill>
                  <a:schemeClr val="bg1"/>
                </a:solidFill>
              </a:rPr>
              <a:t>Section 2.  The Internet.</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lide Number Placeholder 6"/>
          <p:cNvSpPr>
            <a:spLocks noGrp="1"/>
          </p:cNvSpPr>
          <p:nvPr>
            <p:ph type="sldNum" sz="quarter" idx="12"/>
          </p:nvPr>
        </p:nvSpPr>
        <p:spPr/>
        <p:txBody>
          <a:bodyPr/>
          <a:lstStyle/>
          <a:p>
            <a:fld id="{ABC514FB-EA86-4B79-A18B-8DF7E9CB667B}" type="slidenum">
              <a:rPr lang="en-GB"/>
              <a:pPr/>
              <a:t>10</a:t>
            </a:fld>
            <a:endParaRPr lang="en-GB"/>
          </a:p>
        </p:txBody>
      </p:sp>
      <p:sp>
        <p:nvSpPr>
          <p:cNvPr id="263170" name="Rectangle 1026"/>
          <p:cNvSpPr>
            <a:spLocks noGrp="1" noChangeArrowheads="1"/>
          </p:cNvSpPr>
          <p:nvPr>
            <p:ph type="title"/>
          </p:nvPr>
        </p:nvSpPr>
        <p:spPr>
          <a:xfrm>
            <a:off x="381000" y="0"/>
            <a:ext cx="8382000" cy="1143000"/>
          </a:xfrm>
        </p:spPr>
        <p:txBody>
          <a:bodyPr/>
          <a:lstStyle/>
          <a:p>
            <a:r>
              <a:rPr lang="en-US">
                <a:solidFill>
                  <a:srgbClr val="FF0000"/>
                </a:solidFill>
              </a:rPr>
              <a:t>Transport services and protocols</a:t>
            </a:r>
          </a:p>
        </p:txBody>
      </p:sp>
      <p:sp>
        <p:nvSpPr>
          <p:cNvPr id="263171" name="Rectangle 1027"/>
          <p:cNvSpPr>
            <a:spLocks noGrp="1" noChangeArrowheads="1"/>
          </p:cNvSpPr>
          <p:nvPr>
            <p:ph type="body" sz="half" idx="1"/>
          </p:nvPr>
        </p:nvSpPr>
        <p:spPr>
          <a:xfrm>
            <a:off x="304800" y="838200"/>
            <a:ext cx="4086225" cy="5114925"/>
          </a:xfrm>
        </p:spPr>
        <p:txBody>
          <a:bodyPr>
            <a:normAutofit lnSpcReduction="10000"/>
          </a:bodyPr>
          <a:lstStyle/>
          <a:p>
            <a:pPr>
              <a:lnSpc>
                <a:spcPct val="90000"/>
              </a:lnSpc>
            </a:pPr>
            <a:r>
              <a:rPr lang="en-US" sz="2400"/>
              <a:t>provide</a:t>
            </a:r>
            <a:r>
              <a:rPr lang="en-US" sz="2400" i="1">
                <a:solidFill>
                  <a:srgbClr val="FF0000"/>
                </a:solidFill>
              </a:rPr>
              <a:t> logical communication</a:t>
            </a:r>
            <a:r>
              <a:rPr lang="en-US" sz="2400"/>
              <a:t> between application processes running on different hosts</a:t>
            </a:r>
          </a:p>
          <a:p>
            <a:pPr>
              <a:lnSpc>
                <a:spcPct val="90000"/>
              </a:lnSpc>
            </a:pPr>
            <a:r>
              <a:rPr lang="en-US" sz="2400"/>
              <a:t>transport protocols run in end systems </a:t>
            </a:r>
          </a:p>
          <a:p>
            <a:pPr lvl="1">
              <a:lnSpc>
                <a:spcPct val="90000"/>
              </a:lnSpc>
            </a:pPr>
            <a:r>
              <a:rPr lang="en-US"/>
              <a:t>tx side: breaks app messages into </a:t>
            </a:r>
            <a:r>
              <a:rPr lang="en-US">
                <a:solidFill>
                  <a:srgbClr val="FF0000"/>
                </a:solidFill>
              </a:rPr>
              <a:t>segments</a:t>
            </a:r>
            <a:r>
              <a:rPr lang="en-US"/>
              <a:t>, passes to  network layer</a:t>
            </a:r>
          </a:p>
          <a:p>
            <a:pPr lvl="1">
              <a:lnSpc>
                <a:spcPct val="90000"/>
              </a:lnSpc>
            </a:pPr>
            <a:r>
              <a:rPr lang="en-US"/>
              <a:t>rx side: reassembles segments into messages, passes to app layer</a:t>
            </a:r>
          </a:p>
          <a:p>
            <a:pPr>
              <a:lnSpc>
                <a:spcPct val="90000"/>
              </a:lnSpc>
            </a:pPr>
            <a:r>
              <a:rPr lang="en-US" sz="2400"/>
              <a:t>more than one transport protocol available to apps</a:t>
            </a:r>
          </a:p>
          <a:p>
            <a:pPr lvl="1">
              <a:lnSpc>
                <a:spcPct val="90000"/>
              </a:lnSpc>
            </a:pPr>
            <a:r>
              <a:rPr lang="en-US"/>
              <a:t>Internet: TCP and UDP</a:t>
            </a:r>
          </a:p>
        </p:txBody>
      </p:sp>
      <p:sp>
        <p:nvSpPr>
          <p:cNvPr id="263172" name="Freeform 1028"/>
          <p:cNvSpPr>
            <a:spLocks/>
          </p:cNvSpPr>
          <p:nvPr/>
        </p:nvSpPr>
        <p:spPr bwMode="auto">
          <a:xfrm>
            <a:off x="6788150" y="2019300"/>
            <a:ext cx="1798638" cy="1674813"/>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a:effectLst/>
        </p:spPr>
        <p:txBody>
          <a:bodyPr wrap="none" anchor="ctr"/>
          <a:lstStyle/>
          <a:p>
            <a:endParaRPr lang="en-US"/>
          </a:p>
        </p:txBody>
      </p:sp>
      <p:sp>
        <p:nvSpPr>
          <p:cNvPr id="263173" name="Freeform 1029"/>
          <p:cNvSpPr>
            <a:spLocks/>
          </p:cNvSpPr>
          <p:nvPr/>
        </p:nvSpPr>
        <p:spPr bwMode="auto">
          <a:xfrm>
            <a:off x="4908550" y="1876425"/>
            <a:ext cx="1866900" cy="1589088"/>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a:effectLst/>
        </p:spPr>
        <p:txBody>
          <a:bodyPr wrap="none" anchor="ctr"/>
          <a:lstStyle/>
          <a:p>
            <a:endParaRPr lang="en-US"/>
          </a:p>
        </p:txBody>
      </p:sp>
      <p:sp>
        <p:nvSpPr>
          <p:cNvPr id="263174" name="Freeform 1030"/>
          <p:cNvSpPr>
            <a:spLocks/>
          </p:cNvSpPr>
          <p:nvPr/>
        </p:nvSpPr>
        <p:spPr bwMode="auto">
          <a:xfrm>
            <a:off x="5276850" y="3327400"/>
            <a:ext cx="2974975" cy="2219325"/>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a:effectLst/>
        </p:spPr>
        <p:txBody>
          <a:bodyPr wrap="none" anchor="ctr"/>
          <a:lstStyle/>
          <a:p>
            <a:endParaRPr lang="en-US"/>
          </a:p>
        </p:txBody>
      </p:sp>
      <p:grpSp>
        <p:nvGrpSpPr>
          <p:cNvPr id="2" name="Group 1031"/>
          <p:cNvGrpSpPr>
            <a:grpSpLocks/>
          </p:cNvGrpSpPr>
          <p:nvPr/>
        </p:nvGrpSpPr>
        <p:grpSpPr bwMode="auto">
          <a:xfrm>
            <a:off x="5026025" y="2011363"/>
            <a:ext cx="733425" cy="319087"/>
            <a:chOff x="3552" y="246"/>
            <a:chExt cx="527" cy="248"/>
          </a:xfrm>
        </p:grpSpPr>
        <p:graphicFrame>
          <p:nvGraphicFramePr>
            <p:cNvPr id="263176" name="Object 103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022" name="Clip" r:id="rId4" imgW="1305000" imgH="1085760" progId="">
                    <p:embed/>
                  </p:oleObj>
                </mc:Choice>
                <mc:Fallback>
                  <p:oleObj name="Clip" r:id="rId4" imgW="1305000" imgH="108576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177" name="Object 103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023" name="Clip" r:id="rId6" imgW="676440" imgH="485640" progId="">
                    <p:embed/>
                  </p:oleObj>
                </mc:Choice>
                <mc:Fallback>
                  <p:oleObj name="Clip" r:id="rId6" imgW="676440" imgH="485640" progId="">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178" name="Line 1034"/>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3" name="Group 1035"/>
          <p:cNvGrpSpPr>
            <a:grpSpLocks/>
          </p:cNvGrpSpPr>
          <p:nvPr/>
        </p:nvGrpSpPr>
        <p:grpSpPr bwMode="auto">
          <a:xfrm>
            <a:off x="5026025" y="2606675"/>
            <a:ext cx="733425" cy="319088"/>
            <a:chOff x="3552" y="246"/>
            <a:chExt cx="527" cy="248"/>
          </a:xfrm>
        </p:grpSpPr>
        <p:graphicFrame>
          <p:nvGraphicFramePr>
            <p:cNvPr id="263180" name="Object 1036"/>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024" name="Clip" r:id="rId8" imgW="1305000" imgH="1085760" progId="">
                    <p:embed/>
                  </p:oleObj>
                </mc:Choice>
                <mc:Fallback>
                  <p:oleObj name="Clip" r:id="rId8" imgW="1305000" imgH="1085760"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181" name="Object 1037"/>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025" name="Clip" r:id="rId9" imgW="676440" imgH="485640" progId="">
                    <p:embed/>
                  </p:oleObj>
                </mc:Choice>
                <mc:Fallback>
                  <p:oleObj name="Clip" r:id="rId9" imgW="676440" imgH="485640" progId="">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182" name="Line 1038"/>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4" name="Group 1039"/>
          <p:cNvGrpSpPr>
            <a:grpSpLocks/>
          </p:cNvGrpSpPr>
          <p:nvPr/>
        </p:nvGrpSpPr>
        <p:grpSpPr bwMode="auto">
          <a:xfrm>
            <a:off x="5402263" y="2393950"/>
            <a:ext cx="69850" cy="214313"/>
            <a:chOff x="3842" y="406"/>
            <a:chExt cx="51" cy="167"/>
          </a:xfrm>
        </p:grpSpPr>
        <p:sp>
          <p:nvSpPr>
            <p:cNvPr id="263184" name="Oval 1040"/>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63185" name="Oval 1041"/>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63186" name="Oval 1042"/>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grpSp>
        <p:nvGrpSpPr>
          <p:cNvPr id="5" name="Group 1043"/>
          <p:cNvGrpSpPr>
            <a:grpSpLocks/>
          </p:cNvGrpSpPr>
          <p:nvPr/>
        </p:nvGrpSpPr>
        <p:grpSpPr bwMode="auto">
          <a:xfrm>
            <a:off x="5872163" y="2897188"/>
            <a:ext cx="209550" cy="395287"/>
            <a:chOff x="4180" y="783"/>
            <a:chExt cx="150" cy="307"/>
          </a:xfrm>
        </p:grpSpPr>
        <p:sp>
          <p:nvSpPr>
            <p:cNvPr id="263188" name="AutoShape 104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63189" name="Rectangle 104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63190" name="Rectangle 104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63191" name="AutoShape 104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63192" name="Line 104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63193" name="Line 104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63194" name="Rectangle 105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63195" name="Rectangle 105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6" name="Group 1052"/>
          <p:cNvGrpSpPr>
            <a:grpSpLocks/>
          </p:cNvGrpSpPr>
          <p:nvPr/>
        </p:nvGrpSpPr>
        <p:grpSpPr bwMode="auto">
          <a:xfrm rot="-5400000">
            <a:off x="6184900" y="2974975"/>
            <a:ext cx="80963" cy="233363"/>
            <a:chOff x="3842" y="406"/>
            <a:chExt cx="51" cy="167"/>
          </a:xfrm>
        </p:grpSpPr>
        <p:sp>
          <p:nvSpPr>
            <p:cNvPr id="263197" name="Oval 1053"/>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63198" name="Oval 1054"/>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63199" name="Oval 1055"/>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263200" name="Line 1056"/>
          <p:cNvSpPr>
            <a:spLocks noChangeShapeType="1"/>
          </p:cNvSpPr>
          <p:nvPr/>
        </p:nvSpPr>
        <p:spPr bwMode="auto">
          <a:xfrm>
            <a:off x="6008688" y="2805113"/>
            <a:ext cx="495300" cy="1587"/>
          </a:xfrm>
          <a:prstGeom prst="line">
            <a:avLst/>
          </a:prstGeom>
          <a:noFill/>
          <a:ln w="12700">
            <a:solidFill>
              <a:schemeClr val="tx1"/>
            </a:solidFill>
            <a:round/>
            <a:headEnd/>
            <a:tailEnd/>
          </a:ln>
          <a:effectLst/>
        </p:spPr>
        <p:txBody>
          <a:bodyPr wrap="none" anchor="ctr"/>
          <a:lstStyle/>
          <a:p>
            <a:endParaRPr lang="en-US"/>
          </a:p>
        </p:txBody>
      </p:sp>
      <p:sp>
        <p:nvSpPr>
          <p:cNvPr id="263201" name="Line 1057"/>
          <p:cNvSpPr>
            <a:spLocks noChangeShapeType="1"/>
          </p:cNvSpPr>
          <p:nvPr/>
        </p:nvSpPr>
        <p:spPr bwMode="auto">
          <a:xfrm>
            <a:off x="6011863" y="2801938"/>
            <a:ext cx="1587" cy="95250"/>
          </a:xfrm>
          <a:prstGeom prst="line">
            <a:avLst/>
          </a:prstGeom>
          <a:noFill/>
          <a:ln w="12700">
            <a:solidFill>
              <a:schemeClr val="tx1"/>
            </a:solidFill>
            <a:round/>
            <a:headEnd/>
            <a:tailEnd/>
          </a:ln>
          <a:effectLst/>
        </p:spPr>
        <p:txBody>
          <a:bodyPr wrap="none" anchor="ctr"/>
          <a:lstStyle/>
          <a:p>
            <a:endParaRPr lang="en-US"/>
          </a:p>
        </p:txBody>
      </p:sp>
      <p:sp>
        <p:nvSpPr>
          <p:cNvPr id="263202" name="Line 1058"/>
          <p:cNvSpPr>
            <a:spLocks noChangeShapeType="1"/>
          </p:cNvSpPr>
          <p:nvPr/>
        </p:nvSpPr>
        <p:spPr bwMode="auto">
          <a:xfrm>
            <a:off x="6507163" y="2800350"/>
            <a:ext cx="1587" cy="82550"/>
          </a:xfrm>
          <a:prstGeom prst="line">
            <a:avLst/>
          </a:prstGeom>
          <a:noFill/>
          <a:ln w="12700">
            <a:solidFill>
              <a:schemeClr val="tx1"/>
            </a:solidFill>
            <a:round/>
            <a:headEnd/>
            <a:tailEnd/>
          </a:ln>
          <a:effectLst/>
        </p:spPr>
        <p:txBody>
          <a:bodyPr wrap="none" anchor="ctr"/>
          <a:lstStyle/>
          <a:p>
            <a:endParaRPr lang="en-US"/>
          </a:p>
        </p:txBody>
      </p:sp>
      <p:sp>
        <p:nvSpPr>
          <p:cNvPr id="263203" name="Line 1059"/>
          <p:cNvSpPr>
            <a:spLocks noChangeShapeType="1"/>
          </p:cNvSpPr>
          <p:nvPr/>
        </p:nvSpPr>
        <p:spPr bwMode="auto">
          <a:xfrm>
            <a:off x="5708650" y="2265363"/>
            <a:ext cx="288925" cy="265112"/>
          </a:xfrm>
          <a:prstGeom prst="line">
            <a:avLst/>
          </a:prstGeom>
          <a:noFill/>
          <a:ln w="12700">
            <a:solidFill>
              <a:schemeClr val="tx1"/>
            </a:solidFill>
            <a:round/>
            <a:headEnd/>
            <a:tailEnd/>
          </a:ln>
          <a:effectLst/>
        </p:spPr>
        <p:txBody>
          <a:bodyPr wrap="none" anchor="ctr"/>
          <a:lstStyle/>
          <a:p>
            <a:endParaRPr lang="en-US"/>
          </a:p>
        </p:txBody>
      </p:sp>
      <p:sp>
        <p:nvSpPr>
          <p:cNvPr id="263204" name="Line 1060"/>
          <p:cNvSpPr>
            <a:spLocks noChangeShapeType="1"/>
          </p:cNvSpPr>
          <p:nvPr/>
        </p:nvSpPr>
        <p:spPr bwMode="auto">
          <a:xfrm flipV="1">
            <a:off x="5721350" y="2551113"/>
            <a:ext cx="276225" cy="330200"/>
          </a:xfrm>
          <a:prstGeom prst="line">
            <a:avLst/>
          </a:prstGeom>
          <a:noFill/>
          <a:ln w="12700">
            <a:solidFill>
              <a:schemeClr val="tx1"/>
            </a:solidFill>
            <a:round/>
            <a:headEnd/>
            <a:tailEnd/>
          </a:ln>
          <a:effectLst/>
        </p:spPr>
        <p:txBody>
          <a:bodyPr wrap="none" anchor="ctr"/>
          <a:lstStyle/>
          <a:p>
            <a:endParaRPr lang="en-US"/>
          </a:p>
        </p:txBody>
      </p:sp>
      <p:sp>
        <p:nvSpPr>
          <p:cNvPr id="263205" name="Line 1061"/>
          <p:cNvSpPr>
            <a:spLocks noChangeShapeType="1"/>
          </p:cNvSpPr>
          <p:nvPr/>
        </p:nvSpPr>
        <p:spPr bwMode="auto">
          <a:xfrm flipV="1">
            <a:off x="6248400" y="2636838"/>
            <a:ext cx="1588" cy="163512"/>
          </a:xfrm>
          <a:prstGeom prst="line">
            <a:avLst/>
          </a:prstGeom>
          <a:noFill/>
          <a:ln w="12700">
            <a:solidFill>
              <a:schemeClr val="tx1"/>
            </a:solidFill>
            <a:round/>
            <a:headEnd/>
            <a:tailEnd/>
          </a:ln>
          <a:effectLst/>
        </p:spPr>
        <p:txBody>
          <a:bodyPr wrap="none" anchor="ctr"/>
          <a:lstStyle/>
          <a:p>
            <a:endParaRPr lang="en-US"/>
          </a:p>
        </p:txBody>
      </p:sp>
      <p:grpSp>
        <p:nvGrpSpPr>
          <p:cNvPr id="7" name="Group 1062"/>
          <p:cNvGrpSpPr>
            <a:grpSpLocks/>
          </p:cNvGrpSpPr>
          <p:nvPr/>
        </p:nvGrpSpPr>
        <p:grpSpPr bwMode="auto">
          <a:xfrm>
            <a:off x="6367463" y="2874963"/>
            <a:ext cx="209550" cy="395287"/>
            <a:chOff x="4180" y="783"/>
            <a:chExt cx="150" cy="307"/>
          </a:xfrm>
        </p:grpSpPr>
        <p:sp>
          <p:nvSpPr>
            <p:cNvPr id="263207" name="AutoShape 106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63208" name="Rectangle 106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63209" name="Rectangle 106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63210" name="AutoShape 106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63211" name="Line 106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63212" name="Line 106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63213" name="Rectangle 106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63214" name="Rectangle 107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8" name="Group 1071"/>
          <p:cNvGrpSpPr>
            <a:grpSpLocks/>
          </p:cNvGrpSpPr>
          <p:nvPr/>
        </p:nvGrpSpPr>
        <p:grpSpPr bwMode="auto">
          <a:xfrm>
            <a:off x="5410200" y="3494088"/>
            <a:ext cx="479425" cy="925512"/>
            <a:chOff x="3314" y="1248"/>
            <a:chExt cx="344" cy="694"/>
          </a:xfrm>
        </p:grpSpPr>
        <p:graphicFrame>
          <p:nvGraphicFramePr>
            <p:cNvPr id="263216" name="Object 1072"/>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6026" name="Clip" r:id="rId10" imgW="1305000" imgH="1085760" progId="">
                    <p:embed/>
                  </p:oleObj>
                </mc:Choice>
                <mc:Fallback>
                  <p:oleObj name="Clip" r:id="rId10" imgW="1305000" imgH="1085760"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217" name="Line 1073"/>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lstStyle/>
            <a:p>
              <a:endParaRPr lang="en-US"/>
            </a:p>
          </p:txBody>
        </p:sp>
        <p:graphicFrame>
          <p:nvGraphicFramePr>
            <p:cNvPr id="263218" name="Object 1074"/>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6027" name="Clip" r:id="rId11" imgW="1305000" imgH="1085760" progId="">
                    <p:embed/>
                  </p:oleObj>
                </mc:Choice>
                <mc:Fallback>
                  <p:oleObj name="Clip" r:id="rId11" imgW="1305000" imgH="108576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219" name="Line 1075"/>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lstStyle/>
            <a:p>
              <a:endParaRPr lang="en-US"/>
            </a:p>
          </p:txBody>
        </p:sp>
        <p:grpSp>
          <p:nvGrpSpPr>
            <p:cNvPr id="9" name="Group 1076"/>
            <p:cNvGrpSpPr>
              <a:grpSpLocks/>
            </p:cNvGrpSpPr>
            <p:nvPr/>
          </p:nvGrpSpPr>
          <p:grpSpPr bwMode="auto">
            <a:xfrm>
              <a:off x="3404" y="1504"/>
              <a:ext cx="51" cy="167"/>
              <a:chOff x="3842" y="406"/>
              <a:chExt cx="51" cy="167"/>
            </a:xfrm>
          </p:grpSpPr>
          <p:sp>
            <p:nvSpPr>
              <p:cNvPr id="263221" name="Oval 1077"/>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63222" name="Oval 1078"/>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63223" name="Oval 1079"/>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263224" name="Line 1080"/>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lstStyle/>
            <a:p>
              <a:endParaRPr lang="en-US"/>
            </a:p>
          </p:txBody>
        </p:sp>
      </p:grpSp>
      <p:graphicFrame>
        <p:nvGraphicFramePr>
          <p:cNvPr id="263225" name="Object 1081"/>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36028" name="Clip" r:id="rId12" imgW="1305000" imgH="1085760" progId="">
                  <p:embed/>
                </p:oleObj>
              </mc:Choice>
              <mc:Fallback>
                <p:oleObj name="Clip" r:id="rId12" imgW="1305000" imgH="10857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226" name="Object 1082"/>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36029" name="Clip" r:id="rId13" imgW="1305000" imgH="1085760" progId="">
                  <p:embed/>
                </p:oleObj>
              </mc:Choice>
              <mc:Fallback>
                <p:oleObj name="Clip" r:id="rId13" imgW="1305000" imgH="10857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227" name="Oval 1083"/>
          <p:cNvSpPr>
            <a:spLocks noChangeArrowheads="1"/>
          </p:cNvSpPr>
          <p:nvPr/>
        </p:nvSpPr>
        <p:spPr bwMode="auto">
          <a:xfrm rot="-5400000">
            <a:off x="6080919" y="4596606"/>
            <a:ext cx="63500" cy="65088"/>
          </a:xfrm>
          <a:prstGeom prst="ellipse">
            <a:avLst/>
          </a:prstGeom>
          <a:solidFill>
            <a:schemeClr val="accent2"/>
          </a:solidFill>
          <a:ln w="9525">
            <a:noFill/>
            <a:round/>
            <a:headEnd/>
            <a:tailEnd/>
          </a:ln>
          <a:effectLst/>
        </p:spPr>
        <p:txBody>
          <a:bodyPr wrap="none" anchor="ctr"/>
          <a:lstStyle/>
          <a:p>
            <a:endParaRPr lang="en-US"/>
          </a:p>
        </p:txBody>
      </p:sp>
      <p:sp>
        <p:nvSpPr>
          <p:cNvPr id="263228" name="Oval 1084"/>
          <p:cNvSpPr>
            <a:spLocks noChangeArrowheads="1"/>
          </p:cNvSpPr>
          <p:nvPr/>
        </p:nvSpPr>
        <p:spPr bwMode="auto">
          <a:xfrm rot="-5400000">
            <a:off x="6165851" y="4594225"/>
            <a:ext cx="63500" cy="66675"/>
          </a:xfrm>
          <a:prstGeom prst="ellipse">
            <a:avLst/>
          </a:prstGeom>
          <a:solidFill>
            <a:schemeClr val="accent2"/>
          </a:solidFill>
          <a:ln w="9525">
            <a:noFill/>
            <a:round/>
            <a:headEnd/>
            <a:tailEnd/>
          </a:ln>
          <a:effectLst/>
        </p:spPr>
        <p:txBody>
          <a:bodyPr wrap="none" anchor="ctr"/>
          <a:lstStyle/>
          <a:p>
            <a:endParaRPr lang="en-US"/>
          </a:p>
        </p:txBody>
      </p:sp>
      <p:sp>
        <p:nvSpPr>
          <p:cNvPr id="263229" name="Oval 1085"/>
          <p:cNvSpPr>
            <a:spLocks noChangeArrowheads="1"/>
          </p:cNvSpPr>
          <p:nvPr/>
        </p:nvSpPr>
        <p:spPr bwMode="auto">
          <a:xfrm rot="-5400000">
            <a:off x="6243637" y="4598988"/>
            <a:ext cx="61913" cy="65088"/>
          </a:xfrm>
          <a:prstGeom prst="ellipse">
            <a:avLst/>
          </a:prstGeom>
          <a:solidFill>
            <a:schemeClr val="accent2"/>
          </a:solidFill>
          <a:ln w="9525">
            <a:noFill/>
            <a:round/>
            <a:headEnd/>
            <a:tailEnd/>
          </a:ln>
          <a:effectLst/>
        </p:spPr>
        <p:txBody>
          <a:bodyPr wrap="none" anchor="ctr"/>
          <a:lstStyle/>
          <a:p>
            <a:endParaRPr lang="en-US"/>
          </a:p>
        </p:txBody>
      </p:sp>
      <p:sp>
        <p:nvSpPr>
          <p:cNvPr id="263230" name="Line 1086"/>
          <p:cNvSpPr>
            <a:spLocks noChangeShapeType="1"/>
          </p:cNvSpPr>
          <p:nvPr/>
        </p:nvSpPr>
        <p:spPr bwMode="auto">
          <a:xfrm rot="-5400000">
            <a:off x="6503194" y="4479132"/>
            <a:ext cx="60325" cy="1587"/>
          </a:xfrm>
          <a:prstGeom prst="line">
            <a:avLst/>
          </a:prstGeom>
          <a:noFill/>
          <a:ln w="19050">
            <a:solidFill>
              <a:schemeClr val="tx1"/>
            </a:solidFill>
            <a:round/>
            <a:headEnd/>
            <a:tailEnd/>
          </a:ln>
          <a:effectLst/>
        </p:spPr>
        <p:txBody>
          <a:bodyPr wrap="none" anchor="ctr"/>
          <a:lstStyle/>
          <a:p>
            <a:endParaRPr lang="en-US"/>
          </a:p>
        </p:txBody>
      </p:sp>
      <p:sp>
        <p:nvSpPr>
          <p:cNvPr id="263231" name="Line 1087"/>
          <p:cNvSpPr>
            <a:spLocks noChangeShapeType="1"/>
          </p:cNvSpPr>
          <p:nvPr/>
        </p:nvSpPr>
        <p:spPr bwMode="auto">
          <a:xfrm rot="5400000" flipH="1">
            <a:off x="5876925" y="4470400"/>
            <a:ext cx="63500" cy="0"/>
          </a:xfrm>
          <a:prstGeom prst="line">
            <a:avLst/>
          </a:prstGeom>
          <a:noFill/>
          <a:ln w="19050">
            <a:solidFill>
              <a:schemeClr val="tx1"/>
            </a:solidFill>
            <a:round/>
            <a:headEnd/>
            <a:tailEnd/>
          </a:ln>
          <a:effectLst/>
        </p:spPr>
        <p:txBody>
          <a:bodyPr wrap="none" anchor="ctr"/>
          <a:lstStyle/>
          <a:p>
            <a:endParaRPr lang="en-US"/>
          </a:p>
        </p:txBody>
      </p:sp>
      <p:sp>
        <p:nvSpPr>
          <p:cNvPr id="263232" name="Line 1088"/>
          <p:cNvSpPr>
            <a:spLocks noChangeShapeType="1"/>
          </p:cNvSpPr>
          <p:nvPr/>
        </p:nvSpPr>
        <p:spPr bwMode="auto">
          <a:xfrm rot="16200000" flipV="1">
            <a:off x="6223794" y="4131469"/>
            <a:ext cx="0" cy="627062"/>
          </a:xfrm>
          <a:prstGeom prst="line">
            <a:avLst/>
          </a:prstGeom>
          <a:noFill/>
          <a:ln w="12700">
            <a:solidFill>
              <a:schemeClr val="tx1"/>
            </a:solidFill>
            <a:round/>
            <a:headEnd/>
            <a:tailEnd/>
          </a:ln>
          <a:effectLst/>
        </p:spPr>
        <p:txBody>
          <a:bodyPr wrap="none" anchor="ctr"/>
          <a:lstStyle/>
          <a:p>
            <a:endParaRPr lang="en-US"/>
          </a:p>
        </p:txBody>
      </p:sp>
      <p:sp>
        <p:nvSpPr>
          <p:cNvPr id="263233" name="Line 1089"/>
          <p:cNvSpPr>
            <a:spLocks noChangeShapeType="1"/>
          </p:cNvSpPr>
          <p:nvPr/>
        </p:nvSpPr>
        <p:spPr bwMode="auto">
          <a:xfrm flipV="1">
            <a:off x="5889625" y="4070350"/>
            <a:ext cx="93663" cy="3175"/>
          </a:xfrm>
          <a:prstGeom prst="line">
            <a:avLst/>
          </a:prstGeom>
          <a:noFill/>
          <a:ln w="12700">
            <a:solidFill>
              <a:schemeClr val="tx1"/>
            </a:solidFill>
            <a:round/>
            <a:headEnd/>
            <a:tailEnd/>
          </a:ln>
          <a:effectLst/>
        </p:spPr>
        <p:txBody>
          <a:bodyPr wrap="none" anchor="ctr"/>
          <a:lstStyle/>
          <a:p>
            <a:endParaRPr lang="en-US"/>
          </a:p>
        </p:txBody>
      </p:sp>
      <p:sp>
        <p:nvSpPr>
          <p:cNvPr id="263234" name="Line 1090"/>
          <p:cNvSpPr>
            <a:spLocks noChangeShapeType="1"/>
          </p:cNvSpPr>
          <p:nvPr/>
        </p:nvSpPr>
        <p:spPr bwMode="auto">
          <a:xfrm>
            <a:off x="6491288" y="4116388"/>
            <a:ext cx="303212" cy="385762"/>
          </a:xfrm>
          <a:prstGeom prst="line">
            <a:avLst/>
          </a:prstGeom>
          <a:noFill/>
          <a:ln w="12700">
            <a:solidFill>
              <a:schemeClr val="tx1"/>
            </a:solidFill>
            <a:round/>
            <a:headEnd/>
            <a:tailEnd/>
          </a:ln>
          <a:effectLst/>
        </p:spPr>
        <p:txBody>
          <a:bodyPr wrap="none" anchor="ctr"/>
          <a:lstStyle/>
          <a:p>
            <a:endParaRPr lang="en-US"/>
          </a:p>
        </p:txBody>
      </p:sp>
      <p:sp>
        <p:nvSpPr>
          <p:cNvPr id="263235" name="Line 1091"/>
          <p:cNvSpPr>
            <a:spLocks noChangeShapeType="1"/>
          </p:cNvSpPr>
          <p:nvPr/>
        </p:nvSpPr>
        <p:spPr bwMode="auto">
          <a:xfrm flipH="1">
            <a:off x="7286625" y="4113213"/>
            <a:ext cx="279400" cy="392112"/>
          </a:xfrm>
          <a:prstGeom prst="line">
            <a:avLst/>
          </a:prstGeom>
          <a:noFill/>
          <a:ln w="12700">
            <a:solidFill>
              <a:schemeClr val="tx1"/>
            </a:solidFill>
            <a:round/>
            <a:headEnd/>
            <a:tailEnd/>
          </a:ln>
          <a:effectLst/>
        </p:spPr>
        <p:txBody>
          <a:bodyPr wrap="none" anchor="ctr"/>
          <a:lstStyle/>
          <a:p>
            <a:endParaRPr lang="en-US"/>
          </a:p>
        </p:txBody>
      </p:sp>
      <p:graphicFrame>
        <p:nvGraphicFramePr>
          <p:cNvPr id="263236" name="Object 1092"/>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36030" name="Clip" r:id="rId14" imgW="981000" imgH="1209600" progId="">
                  <p:embed/>
                </p:oleObj>
              </mc:Choice>
              <mc:Fallback>
                <p:oleObj name="Clip" r:id="rId14" imgW="981000" imgH="1209600" progId="">
                  <p:embed/>
                  <p:pic>
                    <p:nvPicPr>
                      <p:cNvPr id="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237" name="Object 1093"/>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36031" name="Clip" r:id="rId16" imgW="981000" imgH="1209600" progId="">
                  <p:embed/>
                </p:oleObj>
              </mc:Choice>
              <mc:Fallback>
                <p:oleObj name="Clip" r:id="rId16" imgW="981000" imgH="1209600" progId="">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1094"/>
          <p:cNvGrpSpPr>
            <a:grpSpLocks/>
          </p:cNvGrpSpPr>
          <p:nvPr/>
        </p:nvGrpSpPr>
        <p:grpSpPr bwMode="auto">
          <a:xfrm>
            <a:off x="6475413" y="4943475"/>
            <a:ext cx="406400" cy="427038"/>
            <a:chOff x="2870" y="1518"/>
            <a:chExt cx="292" cy="320"/>
          </a:xfrm>
        </p:grpSpPr>
        <p:graphicFrame>
          <p:nvGraphicFramePr>
            <p:cNvPr id="263239" name="Object 109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6032" name="Clip" r:id="rId17" imgW="819000" imgH="847800" progId="">
                    <p:embed/>
                  </p:oleObj>
                </mc:Choice>
                <mc:Fallback>
                  <p:oleObj name="Clip" r:id="rId17" imgW="819000" imgH="847800"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240" name="Object 109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6033" name="Clip" r:id="rId19" imgW="1266840" imgH="1200240" progId="">
                    <p:embed/>
                  </p:oleObj>
                </mc:Choice>
                <mc:Fallback>
                  <p:oleObj name="Clip" r:id="rId19" imgW="1266840" imgH="1200240"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1097"/>
          <p:cNvGrpSpPr>
            <a:grpSpLocks/>
          </p:cNvGrpSpPr>
          <p:nvPr/>
        </p:nvGrpSpPr>
        <p:grpSpPr bwMode="auto">
          <a:xfrm>
            <a:off x="7253288" y="4975225"/>
            <a:ext cx="406400" cy="427038"/>
            <a:chOff x="2870" y="1518"/>
            <a:chExt cx="292" cy="320"/>
          </a:xfrm>
        </p:grpSpPr>
        <p:graphicFrame>
          <p:nvGraphicFramePr>
            <p:cNvPr id="263242" name="Object 109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6034" name="Clip" r:id="rId21" imgW="819000" imgH="847800" progId="">
                    <p:embed/>
                  </p:oleObj>
                </mc:Choice>
                <mc:Fallback>
                  <p:oleObj name="Clip" r:id="rId21" imgW="819000" imgH="84780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243" name="Object 109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6035" name="Clip" r:id="rId22" imgW="1266840" imgH="1200240" progId="">
                    <p:embed/>
                  </p:oleObj>
                </mc:Choice>
                <mc:Fallback>
                  <p:oleObj name="Clip" r:id="rId22" imgW="1266840" imgH="1200240" progId="">
                    <p:embed/>
                    <p:pic>
                      <p:nvPicPr>
                        <p:cNvPr id="0"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1100"/>
          <p:cNvGrpSpPr>
            <a:grpSpLocks/>
          </p:cNvGrpSpPr>
          <p:nvPr/>
        </p:nvGrpSpPr>
        <p:grpSpPr bwMode="auto">
          <a:xfrm>
            <a:off x="6838950" y="4691063"/>
            <a:ext cx="379413" cy="376237"/>
            <a:chOff x="4733" y="2082"/>
            <a:chExt cx="272" cy="282"/>
          </a:xfrm>
        </p:grpSpPr>
        <p:graphicFrame>
          <p:nvGraphicFramePr>
            <p:cNvPr id="263245" name="Object 110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6036" name="Clip" r:id="rId23" imgW="819000" imgH="847800" progId="">
                    <p:embed/>
                  </p:oleObj>
                </mc:Choice>
                <mc:Fallback>
                  <p:oleObj name="Clip" r:id="rId23" imgW="819000" imgH="847800" progId="">
                    <p:embed/>
                    <p:pic>
                      <p:nvPicPr>
                        <p:cNvPr id="0" name="Picture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246" name="Rectangle 110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lstStyle/>
            <a:p>
              <a:endParaRPr lang="en-US"/>
            </a:p>
          </p:txBody>
        </p:sp>
      </p:grpSp>
      <p:sp>
        <p:nvSpPr>
          <p:cNvPr id="263247" name="Line 1103"/>
          <p:cNvSpPr>
            <a:spLocks noChangeShapeType="1"/>
          </p:cNvSpPr>
          <p:nvPr/>
        </p:nvSpPr>
        <p:spPr bwMode="auto">
          <a:xfrm>
            <a:off x="7145338" y="4594225"/>
            <a:ext cx="0" cy="228600"/>
          </a:xfrm>
          <a:prstGeom prst="line">
            <a:avLst/>
          </a:prstGeom>
          <a:noFill/>
          <a:ln w="12700">
            <a:solidFill>
              <a:schemeClr val="tx1"/>
            </a:solidFill>
            <a:round/>
            <a:headEnd/>
            <a:tailEnd/>
          </a:ln>
          <a:effectLst/>
        </p:spPr>
        <p:txBody>
          <a:bodyPr wrap="none" anchor="ctr"/>
          <a:lstStyle/>
          <a:p>
            <a:endParaRPr lang="en-US"/>
          </a:p>
        </p:txBody>
      </p:sp>
      <p:grpSp>
        <p:nvGrpSpPr>
          <p:cNvPr id="13" name="Group 1104"/>
          <p:cNvGrpSpPr>
            <a:grpSpLocks/>
          </p:cNvGrpSpPr>
          <p:nvPr/>
        </p:nvGrpSpPr>
        <p:grpSpPr bwMode="auto">
          <a:xfrm>
            <a:off x="7866063" y="4017963"/>
            <a:ext cx="207962" cy="409575"/>
            <a:chOff x="4180" y="783"/>
            <a:chExt cx="150" cy="307"/>
          </a:xfrm>
        </p:grpSpPr>
        <p:sp>
          <p:nvSpPr>
            <p:cNvPr id="263249" name="AutoShape 110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63250" name="Rectangle 1106"/>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63251" name="Rectangle 110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63252" name="AutoShape 110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63253" name="Line 1109"/>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63254" name="Line 1110"/>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63255" name="Rectangle 11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63256" name="Rectangle 1112"/>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4" name="Group 1113"/>
          <p:cNvGrpSpPr>
            <a:grpSpLocks/>
          </p:cNvGrpSpPr>
          <p:nvPr/>
        </p:nvGrpSpPr>
        <p:grpSpPr bwMode="auto">
          <a:xfrm>
            <a:off x="7853363" y="4462463"/>
            <a:ext cx="207962" cy="409575"/>
            <a:chOff x="4180" y="783"/>
            <a:chExt cx="150" cy="307"/>
          </a:xfrm>
        </p:grpSpPr>
        <p:sp>
          <p:nvSpPr>
            <p:cNvPr id="263258" name="AutoShape 111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63259" name="Rectangle 111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63260" name="Rectangle 111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63261" name="AutoShape 111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63262" name="Line 111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63263" name="Line 111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63264" name="Rectangle 112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63265" name="Rectangle 112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63266" name="Line 1122"/>
          <p:cNvSpPr>
            <a:spLocks noChangeShapeType="1"/>
          </p:cNvSpPr>
          <p:nvPr/>
        </p:nvSpPr>
        <p:spPr bwMode="auto">
          <a:xfrm rot="5400000" flipH="1">
            <a:off x="7479506" y="4391819"/>
            <a:ext cx="611188" cy="0"/>
          </a:xfrm>
          <a:prstGeom prst="line">
            <a:avLst/>
          </a:prstGeom>
          <a:noFill/>
          <a:ln w="12700">
            <a:solidFill>
              <a:schemeClr val="tx1"/>
            </a:solidFill>
            <a:round/>
            <a:headEnd/>
            <a:tailEnd/>
          </a:ln>
          <a:effectLst/>
        </p:spPr>
        <p:txBody>
          <a:bodyPr wrap="none" anchor="ctr"/>
          <a:lstStyle/>
          <a:p>
            <a:endParaRPr lang="en-US"/>
          </a:p>
        </p:txBody>
      </p:sp>
      <p:sp>
        <p:nvSpPr>
          <p:cNvPr id="263267" name="Line 1123"/>
          <p:cNvSpPr>
            <a:spLocks noChangeShapeType="1"/>
          </p:cNvSpPr>
          <p:nvPr/>
        </p:nvSpPr>
        <p:spPr bwMode="auto">
          <a:xfrm rot="-5400000">
            <a:off x="7833519" y="4644231"/>
            <a:ext cx="0" cy="103188"/>
          </a:xfrm>
          <a:prstGeom prst="line">
            <a:avLst/>
          </a:prstGeom>
          <a:noFill/>
          <a:ln w="12700">
            <a:solidFill>
              <a:schemeClr val="tx1"/>
            </a:solidFill>
            <a:round/>
            <a:headEnd/>
            <a:tailEnd/>
          </a:ln>
          <a:effectLst/>
        </p:spPr>
        <p:txBody>
          <a:bodyPr wrap="none" anchor="ctr"/>
          <a:lstStyle/>
          <a:p>
            <a:endParaRPr lang="en-US"/>
          </a:p>
        </p:txBody>
      </p:sp>
      <p:sp>
        <p:nvSpPr>
          <p:cNvPr id="263268" name="Line 1124"/>
          <p:cNvSpPr>
            <a:spLocks noChangeShapeType="1"/>
          </p:cNvSpPr>
          <p:nvPr/>
        </p:nvSpPr>
        <p:spPr bwMode="auto">
          <a:xfrm rot="-5400000">
            <a:off x="7823200" y="4175125"/>
            <a:ext cx="0" cy="88900"/>
          </a:xfrm>
          <a:prstGeom prst="line">
            <a:avLst/>
          </a:prstGeom>
          <a:noFill/>
          <a:ln w="12700">
            <a:solidFill>
              <a:schemeClr val="tx1"/>
            </a:solidFill>
            <a:round/>
            <a:headEnd/>
            <a:tailEnd/>
          </a:ln>
          <a:effectLst/>
        </p:spPr>
        <p:txBody>
          <a:bodyPr wrap="none" anchor="ctr"/>
          <a:lstStyle/>
          <a:p>
            <a:endParaRPr lang="en-US"/>
          </a:p>
        </p:txBody>
      </p:sp>
      <p:sp>
        <p:nvSpPr>
          <p:cNvPr id="263269" name="Line 1125"/>
          <p:cNvSpPr>
            <a:spLocks noChangeShapeType="1"/>
          </p:cNvSpPr>
          <p:nvPr/>
        </p:nvSpPr>
        <p:spPr bwMode="auto">
          <a:xfrm flipV="1">
            <a:off x="6502400" y="2316163"/>
            <a:ext cx="458788" cy="207962"/>
          </a:xfrm>
          <a:prstGeom prst="line">
            <a:avLst/>
          </a:prstGeom>
          <a:noFill/>
          <a:ln w="12700">
            <a:solidFill>
              <a:schemeClr val="tx1"/>
            </a:solidFill>
            <a:round/>
            <a:headEnd/>
            <a:tailEnd/>
          </a:ln>
          <a:effectLst/>
        </p:spPr>
        <p:txBody>
          <a:bodyPr wrap="none" anchor="ctr"/>
          <a:lstStyle/>
          <a:p>
            <a:endParaRPr lang="en-US"/>
          </a:p>
        </p:txBody>
      </p:sp>
      <p:sp>
        <p:nvSpPr>
          <p:cNvPr id="263270" name="Line 1126"/>
          <p:cNvSpPr>
            <a:spLocks noChangeShapeType="1"/>
          </p:cNvSpPr>
          <p:nvPr/>
        </p:nvSpPr>
        <p:spPr bwMode="auto">
          <a:xfrm>
            <a:off x="7437438" y="2300288"/>
            <a:ext cx="485775" cy="207962"/>
          </a:xfrm>
          <a:prstGeom prst="line">
            <a:avLst/>
          </a:prstGeom>
          <a:noFill/>
          <a:ln w="12700">
            <a:solidFill>
              <a:schemeClr val="tx1"/>
            </a:solidFill>
            <a:round/>
            <a:headEnd/>
            <a:tailEnd/>
          </a:ln>
          <a:effectLst/>
        </p:spPr>
        <p:txBody>
          <a:bodyPr wrap="none" anchor="ctr"/>
          <a:lstStyle/>
          <a:p>
            <a:endParaRPr lang="en-US"/>
          </a:p>
        </p:txBody>
      </p:sp>
      <p:sp>
        <p:nvSpPr>
          <p:cNvPr id="263271" name="Line 1127"/>
          <p:cNvSpPr>
            <a:spLocks noChangeShapeType="1"/>
          </p:cNvSpPr>
          <p:nvPr/>
        </p:nvSpPr>
        <p:spPr bwMode="auto">
          <a:xfrm flipH="1">
            <a:off x="7956550" y="2636838"/>
            <a:ext cx="241300" cy="681037"/>
          </a:xfrm>
          <a:prstGeom prst="line">
            <a:avLst/>
          </a:prstGeom>
          <a:noFill/>
          <a:ln w="12700">
            <a:solidFill>
              <a:schemeClr val="tx1"/>
            </a:solidFill>
            <a:round/>
            <a:headEnd/>
            <a:tailEnd/>
          </a:ln>
          <a:effectLst/>
        </p:spPr>
        <p:txBody>
          <a:bodyPr wrap="none" anchor="ctr"/>
          <a:lstStyle/>
          <a:p>
            <a:endParaRPr lang="en-US"/>
          </a:p>
        </p:txBody>
      </p:sp>
      <p:sp>
        <p:nvSpPr>
          <p:cNvPr id="263272" name="Line 1128"/>
          <p:cNvSpPr>
            <a:spLocks noChangeShapeType="1"/>
          </p:cNvSpPr>
          <p:nvPr/>
        </p:nvSpPr>
        <p:spPr bwMode="auto">
          <a:xfrm>
            <a:off x="7186613" y="2413000"/>
            <a:ext cx="0" cy="431800"/>
          </a:xfrm>
          <a:prstGeom prst="line">
            <a:avLst/>
          </a:prstGeom>
          <a:noFill/>
          <a:ln w="12700">
            <a:solidFill>
              <a:schemeClr val="tx1"/>
            </a:solidFill>
            <a:round/>
            <a:headEnd/>
            <a:tailEnd/>
          </a:ln>
          <a:effectLst/>
        </p:spPr>
        <p:txBody>
          <a:bodyPr wrap="none" anchor="ctr"/>
          <a:lstStyle/>
          <a:p>
            <a:endParaRPr lang="en-US"/>
          </a:p>
        </p:txBody>
      </p:sp>
      <p:sp>
        <p:nvSpPr>
          <p:cNvPr id="263273" name="Line 1129"/>
          <p:cNvSpPr>
            <a:spLocks noChangeShapeType="1"/>
          </p:cNvSpPr>
          <p:nvPr/>
        </p:nvSpPr>
        <p:spPr bwMode="auto">
          <a:xfrm>
            <a:off x="7212013" y="3060700"/>
            <a:ext cx="534987" cy="368300"/>
          </a:xfrm>
          <a:prstGeom prst="line">
            <a:avLst/>
          </a:prstGeom>
          <a:noFill/>
          <a:ln w="12700">
            <a:solidFill>
              <a:schemeClr val="tx1"/>
            </a:solidFill>
            <a:round/>
            <a:headEnd/>
            <a:tailEnd/>
          </a:ln>
          <a:effectLst/>
        </p:spPr>
        <p:txBody>
          <a:bodyPr wrap="none" anchor="ctr"/>
          <a:lstStyle/>
          <a:p>
            <a:endParaRPr lang="en-US"/>
          </a:p>
        </p:txBody>
      </p:sp>
      <p:sp>
        <p:nvSpPr>
          <p:cNvPr id="263274" name="Line 1130"/>
          <p:cNvSpPr>
            <a:spLocks noChangeShapeType="1"/>
          </p:cNvSpPr>
          <p:nvPr/>
        </p:nvSpPr>
        <p:spPr bwMode="auto">
          <a:xfrm flipH="1">
            <a:off x="7672388" y="3525838"/>
            <a:ext cx="266700" cy="360362"/>
          </a:xfrm>
          <a:prstGeom prst="line">
            <a:avLst/>
          </a:prstGeom>
          <a:noFill/>
          <a:ln w="12700">
            <a:solidFill>
              <a:schemeClr val="tx1"/>
            </a:solidFill>
            <a:round/>
            <a:headEnd/>
            <a:tailEnd/>
          </a:ln>
          <a:effectLst/>
        </p:spPr>
        <p:txBody>
          <a:bodyPr wrap="none" anchor="ctr"/>
          <a:lstStyle/>
          <a:p>
            <a:endParaRPr lang="en-US"/>
          </a:p>
        </p:txBody>
      </p:sp>
      <p:sp>
        <p:nvSpPr>
          <p:cNvPr id="263275" name="Line 1131"/>
          <p:cNvSpPr>
            <a:spLocks noChangeShapeType="1"/>
          </p:cNvSpPr>
          <p:nvPr/>
        </p:nvSpPr>
        <p:spPr bwMode="auto">
          <a:xfrm flipH="1">
            <a:off x="7445375" y="2605088"/>
            <a:ext cx="560388" cy="384175"/>
          </a:xfrm>
          <a:prstGeom prst="line">
            <a:avLst/>
          </a:prstGeom>
          <a:noFill/>
          <a:ln w="12700">
            <a:solidFill>
              <a:schemeClr val="tx1"/>
            </a:solidFill>
            <a:round/>
            <a:headEnd/>
            <a:tailEnd/>
          </a:ln>
          <a:effectLst/>
        </p:spPr>
        <p:txBody>
          <a:bodyPr wrap="none" anchor="ctr"/>
          <a:lstStyle/>
          <a:p>
            <a:endParaRPr lang="en-US"/>
          </a:p>
        </p:txBody>
      </p:sp>
      <p:sp>
        <p:nvSpPr>
          <p:cNvPr id="263276" name="Line 1132"/>
          <p:cNvSpPr>
            <a:spLocks noChangeShapeType="1"/>
          </p:cNvSpPr>
          <p:nvPr/>
        </p:nvSpPr>
        <p:spPr bwMode="auto">
          <a:xfrm flipH="1">
            <a:off x="7454900" y="2044700"/>
            <a:ext cx="350838" cy="255588"/>
          </a:xfrm>
          <a:prstGeom prst="line">
            <a:avLst/>
          </a:prstGeom>
          <a:noFill/>
          <a:ln w="12700">
            <a:solidFill>
              <a:schemeClr val="tx1"/>
            </a:solidFill>
            <a:round/>
            <a:headEnd/>
            <a:tailEnd/>
          </a:ln>
          <a:effectLst/>
        </p:spPr>
        <p:txBody>
          <a:bodyPr wrap="none" anchor="ctr"/>
          <a:lstStyle/>
          <a:p>
            <a:endParaRPr lang="en-US"/>
          </a:p>
        </p:txBody>
      </p:sp>
      <p:sp>
        <p:nvSpPr>
          <p:cNvPr id="263277" name="Line 1133"/>
          <p:cNvSpPr>
            <a:spLocks noChangeShapeType="1"/>
          </p:cNvSpPr>
          <p:nvPr/>
        </p:nvSpPr>
        <p:spPr bwMode="auto">
          <a:xfrm flipH="1">
            <a:off x="8172450" y="2220913"/>
            <a:ext cx="201613" cy="176212"/>
          </a:xfrm>
          <a:prstGeom prst="line">
            <a:avLst/>
          </a:prstGeom>
          <a:noFill/>
          <a:ln w="12700">
            <a:solidFill>
              <a:schemeClr val="tx1"/>
            </a:solidFill>
            <a:round/>
            <a:headEnd/>
            <a:tailEnd/>
          </a:ln>
          <a:effectLst/>
        </p:spPr>
        <p:txBody>
          <a:bodyPr wrap="none" anchor="ctr"/>
          <a:lstStyle/>
          <a:p>
            <a:endParaRPr lang="en-US"/>
          </a:p>
        </p:txBody>
      </p:sp>
      <p:grpSp>
        <p:nvGrpSpPr>
          <p:cNvPr id="15" name="Group 1134"/>
          <p:cNvGrpSpPr>
            <a:grpSpLocks/>
          </p:cNvGrpSpPr>
          <p:nvPr/>
        </p:nvGrpSpPr>
        <p:grpSpPr bwMode="auto">
          <a:xfrm>
            <a:off x="5983288" y="2413000"/>
            <a:ext cx="501650" cy="233363"/>
            <a:chOff x="3600" y="219"/>
            <a:chExt cx="360" cy="175"/>
          </a:xfrm>
        </p:grpSpPr>
        <p:sp>
          <p:nvSpPr>
            <p:cNvPr id="263279" name="Oval 11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3280" name="Line 113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3281" name="Line 113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3282" name="Rectangle 113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3283" name="Oval 11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6" name="Group 1140"/>
            <p:cNvGrpSpPr>
              <a:grpSpLocks/>
            </p:cNvGrpSpPr>
            <p:nvPr/>
          </p:nvGrpSpPr>
          <p:grpSpPr bwMode="auto">
            <a:xfrm>
              <a:off x="3686" y="244"/>
              <a:ext cx="177" cy="66"/>
              <a:chOff x="2848" y="848"/>
              <a:chExt cx="140" cy="98"/>
            </a:xfrm>
          </p:grpSpPr>
          <p:sp>
            <p:nvSpPr>
              <p:cNvPr id="263285" name="Line 114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286" name="Line 114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287" name="Line 114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7" name="Group 1144"/>
            <p:cNvGrpSpPr>
              <a:grpSpLocks/>
            </p:cNvGrpSpPr>
            <p:nvPr/>
          </p:nvGrpSpPr>
          <p:grpSpPr bwMode="auto">
            <a:xfrm flipV="1">
              <a:off x="3686" y="243"/>
              <a:ext cx="177" cy="66"/>
              <a:chOff x="2848" y="848"/>
              <a:chExt cx="140" cy="98"/>
            </a:xfrm>
          </p:grpSpPr>
          <p:sp>
            <p:nvSpPr>
              <p:cNvPr id="263289" name="Line 114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290" name="Line 114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291" name="Line 114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 name="Group 1148"/>
          <p:cNvGrpSpPr>
            <a:grpSpLocks/>
          </p:cNvGrpSpPr>
          <p:nvPr/>
        </p:nvGrpSpPr>
        <p:grpSpPr bwMode="auto">
          <a:xfrm>
            <a:off x="6935788" y="2184400"/>
            <a:ext cx="501650" cy="233363"/>
            <a:chOff x="3600" y="219"/>
            <a:chExt cx="360" cy="175"/>
          </a:xfrm>
        </p:grpSpPr>
        <p:sp>
          <p:nvSpPr>
            <p:cNvPr id="263293" name="Oval 11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3294" name="Line 115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3295" name="Line 115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3296" name="Rectangle 115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3297" name="Oval 11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9" name="Group 1154"/>
            <p:cNvGrpSpPr>
              <a:grpSpLocks/>
            </p:cNvGrpSpPr>
            <p:nvPr/>
          </p:nvGrpSpPr>
          <p:grpSpPr bwMode="auto">
            <a:xfrm>
              <a:off x="3686" y="244"/>
              <a:ext cx="177" cy="66"/>
              <a:chOff x="2848" y="848"/>
              <a:chExt cx="140" cy="98"/>
            </a:xfrm>
          </p:grpSpPr>
          <p:sp>
            <p:nvSpPr>
              <p:cNvPr id="263299" name="Line 115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00" name="Line 115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01" name="Line 115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0" name="Group 1158"/>
            <p:cNvGrpSpPr>
              <a:grpSpLocks/>
            </p:cNvGrpSpPr>
            <p:nvPr/>
          </p:nvGrpSpPr>
          <p:grpSpPr bwMode="auto">
            <a:xfrm flipV="1">
              <a:off x="3686" y="243"/>
              <a:ext cx="177" cy="66"/>
              <a:chOff x="2848" y="848"/>
              <a:chExt cx="140" cy="98"/>
            </a:xfrm>
          </p:grpSpPr>
          <p:sp>
            <p:nvSpPr>
              <p:cNvPr id="263303" name="Line 115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04" name="Line 116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05" name="Line 116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1" name="Group 1162"/>
          <p:cNvGrpSpPr>
            <a:grpSpLocks/>
          </p:cNvGrpSpPr>
          <p:nvPr/>
        </p:nvGrpSpPr>
        <p:grpSpPr bwMode="auto">
          <a:xfrm>
            <a:off x="6953250" y="2841625"/>
            <a:ext cx="501650" cy="233363"/>
            <a:chOff x="3600" y="219"/>
            <a:chExt cx="360" cy="175"/>
          </a:xfrm>
        </p:grpSpPr>
        <p:sp>
          <p:nvSpPr>
            <p:cNvPr id="263307" name="Oval 116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3308" name="Line 116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3309" name="Line 116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3310" name="Rectangle 116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3311" name="Oval 116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2" name="Group 1168"/>
            <p:cNvGrpSpPr>
              <a:grpSpLocks/>
            </p:cNvGrpSpPr>
            <p:nvPr/>
          </p:nvGrpSpPr>
          <p:grpSpPr bwMode="auto">
            <a:xfrm>
              <a:off x="3686" y="244"/>
              <a:ext cx="177" cy="66"/>
              <a:chOff x="2848" y="848"/>
              <a:chExt cx="140" cy="98"/>
            </a:xfrm>
          </p:grpSpPr>
          <p:sp>
            <p:nvSpPr>
              <p:cNvPr id="263313" name="Line 116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14" name="Line 117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15" name="Line 117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3" name="Group 1172"/>
            <p:cNvGrpSpPr>
              <a:grpSpLocks/>
            </p:cNvGrpSpPr>
            <p:nvPr/>
          </p:nvGrpSpPr>
          <p:grpSpPr bwMode="auto">
            <a:xfrm flipV="1">
              <a:off x="3686" y="243"/>
              <a:ext cx="177" cy="66"/>
              <a:chOff x="2848" y="848"/>
              <a:chExt cx="140" cy="98"/>
            </a:xfrm>
          </p:grpSpPr>
          <p:sp>
            <p:nvSpPr>
              <p:cNvPr id="263317" name="Line 117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18" name="Line 117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19" name="Line 117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4" name="Group 1176"/>
          <p:cNvGrpSpPr>
            <a:grpSpLocks/>
          </p:cNvGrpSpPr>
          <p:nvPr/>
        </p:nvGrpSpPr>
        <p:grpSpPr bwMode="auto">
          <a:xfrm>
            <a:off x="7923213" y="2392363"/>
            <a:ext cx="500062" cy="233362"/>
            <a:chOff x="3600" y="219"/>
            <a:chExt cx="360" cy="175"/>
          </a:xfrm>
        </p:grpSpPr>
        <p:sp>
          <p:nvSpPr>
            <p:cNvPr id="263321" name="Oval 117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3322" name="Line 117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3323" name="Line 117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3324" name="Rectangle 118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3325" name="Oval 118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5" name="Group 1182"/>
            <p:cNvGrpSpPr>
              <a:grpSpLocks/>
            </p:cNvGrpSpPr>
            <p:nvPr/>
          </p:nvGrpSpPr>
          <p:grpSpPr bwMode="auto">
            <a:xfrm>
              <a:off x="3686" y="244"/>
              <a:ext cx="177" cy="66"/>
              <a:chOff x="2848" y="848"/>
              <a:chExt cx="140" cy="98"/>
            </a:xfrm>
          </p:grpSpPr>
          <p:sp>
            <p:nvSpPr>
              <p:cNvPr id="263327" name="Line 118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28" name="Line 118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29" name="Line 118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6" name="Group 1186"/>
            <p:cNvGrpSpPr>
              <a:grpSpLocks/>
            </p:cNvGrpSpPr>
            <p:nvPr/>
          </p:nvGrpSpPr>
          <p:grpSpPr bwMode="auto">
            <a:xfrm flipV="1">
              <a:off x="3686" y="243"/>
              <a:ext cx="177" cy="66"/>
              <a:chOff x="2848" y="848"/>
              <a:chExt cx="140" cy="98"/>
            </a:xfrm>
          </p:grpSpPr>
          <p:sp>
            <p:nvSpPr>
              <p:cNvPr id="263331" name="Line 118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32" name="Line 118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33" name="Line 118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7" name="Group 1190"/>
          <p:cNvGrpSpPr>
            <a:grpSpLocks/>
          </p:cNvGrpSpPr>
          <p:nvPr/>
        </p:nvGrpSpPr>
        <p:grpSpPr bwMode="auto">
          <a:xfrm>
            <a:off x="7729538" y="3289300"/>
            <a:ext cx="501650" cy="233363"/>
            <a:chOff x="3600" y="219"/>
            <a:chExt cx="360" cy="175"/>
          </a:xfrm>
        </p:grpSpPr>
        <p:sp>
          <p:nvSpPr>
            <p:cNvPr id="263335" name="Oval 119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3336" name="Line 119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3337" name="Line 119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3338" name="Rectangle 119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3339" name="Oval 119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8" name="Group 1196"/>
            <p:cNvGrpSpPr>
              <a:grpSpLocks/>
            </p:cNvGrpSpPr>
            <p:nvPr/>
          </p:nvGrpSpPr>
          <p:grpSpPr bwMode="auto">
            <a:xfrm>
              <a:off x="3686" y="244"/>
              <a:ext cx="177" cy="66"/>
              <a:chOff x="2848" y="848"/>
              <a:chExt cx="140" cy="98"/>
            </a:xfrm>
          </p:grpSpPr>
          <p:sp>
            <p:nvSpPr>
              <p:cNvPr id="263341" name="Line 119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42" name="Line 119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43" name="Line 119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 name="Group 1200"/>
            <p:cNvGrpSpPr>
              <a:grpSpLocks/>
            </p:cNvGrpSpPr>
            <p:nvPr/>
          </p:nvGrpSpPr>
          <p:grpSpPr bwMode="auto">
            <a:xfrm flipV="1">
              <a:off x="3686" y="243"/>
              <a:ext cx="177" cy="66"/>
              <a:chOff x="2848" y="848"/>
              <a:chExt cx="140" cy="98"/>
            </a:xfrm>
          </p:grpSpPr>
          <p:sp>
            <p:nvSpPr>
              <p:cNvPr id="263345" name="Line 120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46" name="Line 120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47" name="Line 120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30" name="Group 1204"/>
          <p:cNvGrpSpPr>
            <a:grpSpLocks/>
          </p:cNvGrpSpPr>
          <p:nvPr/>
        </p:nvGrpSpPr>
        <p:grpSpPr bwMode="auto">
          <a:xfrm>
            <a:off x="7396163" y="3873500"/>
            <a:ext cx="501650" cy="234950"/>
            <a:chOff x="3600" y="219"/>
            <a:chExt cx="360" cy="175"/>
          </a:xfrm>
        </p:grpSpPr>
        <p:sp>
          <p:nvSpPr>
            <p:cNvPr id="263349" name="Oval 120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3350" name="Line 120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3351" name="Line 120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3352" name="Rectangle 120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3353" name="Oval 120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1" name="Group 1210"/>
            <p:cNvGrpSpPr>
              <a:grpSpLocks/>
            </p:cNvGrpSpPr>
            <p:nvPr/>
          </p:nvGrpSpPr>
          <p:grpSpPr bwMode="auto">
            <a:xfrm>
              <a:off x="3686" y="244"/>
              <a:ext cx="177" cy="66"/>
              <a:chOff x="2848" y="848"/>
              <a:chExt cx="140" cy="98"/>
            </a:xfrm>
          </p:grpSpPr>
          <p:sp>
            <p:nvSpPr>
              <p:cNvPr id="263355" name="Line 12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56" name="Line 12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57" name="Line 121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56" name="Group 1214"/>
            <p:cNvGrpSpPr>
              <a:grpSpLocks/>
            </p:cNvGrpSpPr>
            <p:nvPr/>
          </p:nvGrpSpPr>
          <p:grpSpPr bwMode="auto">
            <a:xfrm flipV="1">
              <a:off x="3686" y="243"/>
              <a:ext cx="177" cy="66"/>
              <a:chOff x="2848" y="848"/>
              <a:chExt cx="140" cy="98"/>
            </a:xfrm>
          </p:grpSpPr>
          <p:sp>
            <p:nvSpPr>
              <p:cNvPr id="263359" name="Line 12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60" name="Line 12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61" name="Line 12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57" name="Group 1218"/>
          <p:cNvGrpSpPr>
            <a:grpSpLocks/>
          </p:cNvGrpSpPr>
          <p:nvPr/>
        </p:nvGrpSpPr>
        <p:grpSpPr bwMode="auto">
          <a:xfrm>
            <a:off x="6786563" y="4362450"/>
            <a:ext cx="500062" cy="233363"/>
            <a:chOff x="3600" y="219"/>
            <a:chExt cx="360" cy="175"/>
          </a:xfrm>
        </p:grpSpPr>
        <p:sp>
          <p:nvSpPr>
            <p:cNvPr id="263363" name="Oval 121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3364" name="Line 122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3365" name="Line 122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3366" name="Rectangle 122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3367" name="Oval 122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58" name="Group 1224"/>
            <p:cNvGrpSpPr>
              <a:grpSpLocks/>
            </p:cNvGrpSpPr>
            <p:nvPr/>
          </p:nvGrpSpPr>
          <p:grpSpPr bwMode="auto">
            <a:xfrm>
              <a:off x="3686" y="244"/>
              <a:ext cx="177" cy="66"/>
              <a:chOff x="2848" y="848"/>
              <a:chExt cx="140" cy="98"/>
            </a:xfrm>
          </p:grpSpPr>
          <p:sp>
            <p:nvSpPr>
              <p:cNvPr id="263369" name="Line 122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70" name="Line 122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71" name="Line 122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59" name="Group 1228"/>
            <p:cNvGrpSpPr>
              <a:grpSpLocks/>
            </p:cNvGrpSpPr>
            <p:nvPr/>
          </p:nvGrpSpPr>
          <p:grpSpPr bwMode="auto">
            <a:xfrm flipV="1">
              <a:off x="3686" y="243"/>
              <a:ext cx="177" cy="66"/>
              <a:chOff x="2848" y="848"/>
              <a:chExt cx="140" cy="98"/>
            </a:xfrm>
          </p:grpSpPr>
          <p:sp>
            <p:nvSpPr>
              <p:cNvPr id="263373" name="Line 122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74" name="Line 123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75" name="Line 123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60" name="Group 1232"/>
          <p:cNvGrpSpPr>
            <a:grpSpLocks/>
          </p:cNvGrpSpPr>
          <p:nvPr/>
        </p:nvGrpSpPr>
        <p:grpSpPr bwMode="auto">
          <a:xfrm>
            <a:off x="5983288" y="3986213"/>
            <a:ext cx="501650" cy="233362"/>
            <a:chOff x="3600" y="219"/>
            <a:chExt cx="360" cy="175"/>
          </a:xfrm>
        </p:grpSpPr>
        <p:sp>
          <p:nvSpPr>
            <p:cNvPr id="263377" name="Oval 123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3378" name="Line 123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3379" name="Line 123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3380" name="Rectangle 123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3381" name="Oval 123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61" name="Group 1238"/>
            <p:cNvGrpSpPr>
              <a:grpSpLocks/>
            </p:cNvGrpSpPr>
            <p:nvPr/>
          </p:nvGrpSpPr>
          <p:grpSpPr bwMode="auto">
            <a:xfrm>
              <a:off x="3686" y="244"/>
              <a:ext cx="177" cy="66"/>
              <a:chOff x="2848" y="848"/>
              <a:chExt cx="140" cy="98"/>
            </a:xfrm>
          </p:grpSpPr>
          <p:sp>
            <p:nvSpPr>
              <p:cNvPr id="263383" name="Line 123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84" name="Line 124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85" name="Line 124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62" name="Group 1242"/>
            <p:cNvGrpSpPr>
              <a:grpSpLocks/>
            </p:cNvGrpSpPr>
            <p:nvPr/>
          </p:nvGrpSpPr>
          <p:grpSpPr bwMode="auto">
            <a:xfrm flipV="1">
              <a:off x="3686" y="243"/>
              <a:ext cx="177" cy="66"/>
              <a:chOff x="2848" y="848"/>
              <a:chExt cx="140" cy="98"/>
            </a:xfrm>
          </p:grpSpPr>
          <p:sp>
            <p:nvSpPr>
              <p:cNvPr id="263387" name="Line 124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3388" name="Line 124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3389" name="Line 124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63390" name="Line 1246"/>
          <p:cNvSpPr>
            <a:spLocks noChangeShapeType="1"/>
          </p:cNvSpPr>
          <p:nvPr/>
        </p:nvSpPr>
        <p:spPr bwMode="auto">
          <a:xfrm flipV="1">
            <a:off x="6238875" y="4198938"/>
            <a:ext cx="1588" cy="249237"/>
          </a:xfrm>
          <a:prstGeom prst="line">
            <a:avLst/>
          </a:prstGeom>
          <a:noFill/>
          <a:ln w="12700">
            <a:solidFill>
              <a:schemeClr val="tx1"/>
            </a:solidFill>
            <a:round/>
            <a:headEnd/>
            <a:tailEnd/>
          </a:ln>
          <a:effectLst/>
        </p:spPr>
        <p:txBody>
          <a:bodyPr wrap="none" anchor="ctr"/>
          <a:lstStyle/>
          <a:p>
            <a:endParaRPr lang="en-US"/>
          </a:p>
        </p:txBody>
      </p:sp>
      <p:grpSp>
        <p:nvGrpSpPr>
          <p:cNvPr id="263" name="Group 1247"/>
          <p:cNvGrpSpPr>
            <a:grpSpLocks/>
          </p:cNvGrpSpPr>
          <p:nvPr/>
        </p:nvGrpSpPr>
        <p:grpSpPr bwMode="auto">
          <a:xfrm>
            <a:off x="4692650" y="1533525"/>
            <a:ext cx="814388" cy="854075"/>
            <a:chOff x="4180" y="744"/>
            <a:chExt cx="513" cy="538"/>
          </a:xfrm>
        </p:grpSpPr>
        <p:sp>
          <p:nvSpPr>
            <p:cNvPr id="263392" name="Rectangle 1248"/>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lstStyle/>
            <a:p>
              <a:endParaRPr lang="en-US"/>
            </a:p>
          </p:txBody>
        </p:sp>
        <p:sp>
          <p:nvSpPr>
            <p:cNvPr id="263393" name="Rectangle 1249"/>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3394" name="Rectangle 1250"/>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lstStyle/>
            <a:p>
              <a:endParaRPr lang="en-US"/>
            </a:p>
          </p:txBody>
        </p:sp>
        <p:sp>
          <p:nvSpPr>
            <p:cNvPr id="263395" name="Text Box 1251"/>
            <p:cNvSpPr txBox="1">
              <a:spLocks noChangeArrowheads="1"/>
            </p:cNvSpPr>
            <p:nvPr/>
          </p:nvSpPr>
          <p:spPr bwMode="auto">
            <a:xfrm>
              <a:off x="4180" y="744"/>
              <a:ext cx="513" cy="538"/>
            </a:xfrm>
            <a:prstGeom prst="rect">
              <a:avLst/>
            </a:prstGeom>
            <a:noFill/>
            <a:ln w="9525">
              <a:noFill/>
              <a:miter lim="800000"/>
              <a:headEnd/>
              <a:tailEnd/>
            </a:ln>
            <a:effectLst/>
          </p:spPr>
          <p:txBody>
            <a:bodyPr>
              <a:spAutoFit/>
            </a:bodyPr>
            <a:lstStyle/>
            <a:p>
              <a:pPr algn="ctr" eaLnBrk="0" hangingPunct="0"/>
              <a:r>
                <a:rPr lang="en-US" sz="1000">
                  <a:latin typeface="Comic Sans MS" pitchFamily="66" charset="0"/>
                </a:rPr>
                <a:t>application</a:t>
              </a:r>
            </a:p>
            <a:p>
              <a:pPr algn="ctr" eaLnBrk="0" hangingPunct="0"/>
              <a:r>
                <a:rPr lang="en-US" sz="1000">
                  <a:solidFill>
                    <a:schemeClr val="bg1"/>
                  </a:solidFill>
                  <a:latin typeface="Comic Sans MS" pitchFamily="66" charset="0"/>
                </a:rPr>
                <a:t>transport</a:t>
              </a:r>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3396" name="Line 1252"/>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lstStyle/>
            <a:p>
              <a:endParaRPr lang="en-US"/>
            </a:p>
          </p:txBody>
        </p:sp>
        <p:sp>
          <p:nvSpPr>
            <p:cNvPr id="263397" name="Line 1253"/>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lstStyle/>
            <a:p>
              <a:endParaRPr lang="en-US"/>
            </a:p>
          </p:txBody>
        </p:sp>
        <p:sp>
          <p:nvSpPr>
            <p:cNvPr id="263398" name="Line 1254"/>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64" name="Group 1255"/>
          <p:cNvGrpSpPr>
            <a:grpSpLocks/>
          </p:cNvGrpSpPr>
          <p:nvPr/>
        </p:nvGrpSpPr>
        <p:grpSpPr bwMode="auto">
          <a:xfrm>
            <a:off x="7816850" y="4419600"/>
            <a:ext cx="814388" cy="854075"/>
            <a:chOff x="4180" y="744"/>
            <a:chExt cx="513" cy="538"/>
          </a:xfrm>
        </p:grpSpPr>
        <p:sp>
          <p:nvSpPr>
            <p:cNvPr id="263400" name="Rectangle 1256"/>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lstStyle/>
            <a:p>
              <a:endParaRPr lang="en-US"/>
            </a:p>
          </p:txBody>
        </p:sp>
        <p:sp>
          <p:nvSpPr>
            <p:cNvPr id="263401" name="Rectangle 1257"/>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3402" name="Rectangle 1258"/>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lstStyle/>
            <a:p>
              <a:endParaRPr lang="en-US"/>
            </a:p>
          </p:txBody>
        </p:sp>
        <p:sp>
          <p:nvSpPr>
            <p:cNvPr id="263403" name="Text Box 1259"/>
            <p:cNvSpPr txBox="1">
              <a:spLocks noChangeArrowheads="1"/>
            </p:cNvSpPr>
            <p:nvPr/>
          </p:nvSpPr>
          <p:spPr bwMode="auto">
            <a:xfrm>
              <a:off x="4180" y="744"/>
              <a:ext cx="513" cy="538"/>
            </a:xfrm>
            <a:prstGeom prst="rect">
              <a:avLst/>
            </a:prstGeom>
            <a:noFill/>
            <a:ln w="9525">
              <a:noFill/>
              <a:miter lim="800000"/>
              <a:headEnd/>
              <a:tailEnd/>
            </a:ln>
            <a:effectLst/>
          </p:spPr>
          <p:txBody>
            <a:bodyPr>
              <a:spAutoFit/>
            </a:bodyPr>
            <a:lstStyle/>
            <a:p>
              <a:pPr algn="ctr" eaLnBrk="0" hangingPunct="0"/>
              <a:r>
                <a:rPr lang="en-US" sz="1000">
                  <a:latin typeface="Comic Sans MS" pitchFamily="66" charset="0"/>
                </a:rPr>
                <a:t>application</a:t>
              </a:r>
            </a:p>
            <a:p>
              <a:pPr algn="ctr" eaLnBrk="0" hangingPunct="0"/>
              <a:r>
                <a:rPr lang="en-US" sz="1000">
                  <a:solidFill>
                    <a:schemeClr val="bg1"/>
                  </a:solidFill>
                  <a:latin typeface="Comic Sans MS" pitchFamily="66" charset="0"/>
                </a:rPr>
                <a:t>transport</a:t>
              </a:r>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3404" name="Line 1260"/>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lstStyle/>
            <a:p>
              <a:endParaRPr lang="en-US"/>
            </a:p>
          </p:txBody>
        </p:sp>
        <p:sp>
          <p:nvSpPr>
            <p:cNvPr id="263405" name="Line 1261"/>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lstStyle/>
            <a:p>
              <a:endParaRPr lang="en-US"/>
            </a:p>
          </p:txBody>
        </p:sp>
        <p:sp>
          <p:nvSpPr>
            <p:cNvPr id="263406" name="Line 1262"/>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65" name="Group 1263"/>
          <p:cNvGrpSpPr>
            <a:grpSpLocks/>
          </p:cNvGrpSpPr>
          <p:nvPr/>
        </p:nvGrpSpPr>
        <p:grpSpPr bwMode="auto">
          <a:xfrm>
            <a:off x="7154863" y="3538538"/>
            <a:ext cx="814387" cy="701675"/>
            <a:chOff x="2923" y="3345"/>
            <a:chExt cx="513" cy="442"/>
          </a:xfrm>
        </p:grpSpPr>
        <p:sp>
          <p:nvSpPr>
            <p:cNvPr id="263408" name="Rectangle 1264"/>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3409" name="Rectangle 126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3410" name="Text Box 1266"/>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3411" name="Line 1267"/>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3412" name="Line 1268"/>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66" name="Group 1269"/>
          <p:cNvGrpSpPr>
            <a:grpSpLocks/>
          </p:cNvGrpSpPr>
          <p:nvPr/>
        </p:nvGrpSpPr>
        <p:grpSpPr bwMode="auto">
          <a:xfrm>
            <a:off x="7688263" y="2957513"/>
            <a:ext cx="814387" cy="701675"/>
            <a:chOff x="2923" y="3345"/>
            <a:chExt cx="513" cy="442"/>
          </a:xfrm>
        </p:grpSpPr>
        <p:sp>
          <p:nvSpPr>
            <p:cNvPr id="263414" name="Rectangle 1270"/>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3415" name="Rectangle 127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3416" name="Text Box 1272"/>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3417" name="Line 1273"/>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3418" name="Line 1274"/>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67" name="Group 1275"/>
          <p:cNvGrpSpPr>
            <a:grpSpLocks/>
          </p:cNvGrpSpPr>
          <p:nvPr/>
        </p:nvGrpSpPr>
        <p:grpSpPr bwMode="auto">
          <a:xfrm>
            <a:off x="6802438" y="2652713"/>
            <a:ext cx="814387" cy="701675"/>
            <a:chOff x="2923" y="3345"/>
            <a:chExt cx="513" cy="442"/>
          </a:xfrm>
        </p:grpSpPr>
        <p:sp>
          <p:nvSpPr>
            <p:cNvPr id="263420" name="Rectangle 1276"/>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3421" name="Rectangle 127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3422" name="Text Box 1278"/>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3423" name="Line 1279"/>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3424" name="Line 1280"/>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68" name="Group 1281"/>
          <p:cNvGrpSpPr>
            <a:grpSpLocks/>
          </p:cNvGrpSpPr>
          <p:nvPr/>
        </p:nvGrpSpPr>
        <p:grpSpPr bwMode="auto">
          <a:xfrm>
            <a:off x="6735763" y="1881188"/>
            <a:ext cx="814387" cy="701675"/>
            <a:chOff x="2923" y="3345"/>
            <a:chExt cx="513" cy="442"/>
          </a:xfrm>
        </p:grpSpPr>
        <p:sp>
          <p:nvSpPr>
            <p:cNvPr id="263426" name="Rectangle 1282"/>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3427" name="Rectangle 128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3428" name="Text Box 1284"/>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3429" name="Line 1285"/>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3430" name="Line 1286"/>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69" name="Group 1287"/>
          <p:cNvGrpSpPr>
            <a:grpSpLocks/>
          </p:cNvGrpSpPr>
          <p:nvPr/>
        </p:nvGrpSpPr>
        <p:grpSpPr bwMode="auto">
          <a:xfrm>
            <a:off x="5802313" y="2166938"/>
            <a:ext cx="814387" cy="701675"/>
            <a:chOff x="2923" y="3345"/>
            <a:chExt cx="513" cy="442"/>
          </a:xfrm>
        </p:grpSpPr>
        <p:sp>
          <p:nvSpPr>
            <p:cNvPr id="263432" name="Rectangle 1288"/>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3433" name="Rectangle 128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3434" name="Text Box 1290"/>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3435" name="Line 1291"/>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3436" name="Line 1292"/>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70" name="Group 1293"/>
          <p:cNvGrpSpPr>
            <a:grpSpLocks/>
          </p:cNvGrpSpPr>
          <p:nvPr/>
        </p:nvGrpSpPr>
        <p:grpSpPr bwMode="auto">
          <a:xfrm rot="2937887">
            <a:off x="4748213" y="2986088"/>
            <a:ext cx="3781425" cy="434975"/>
            <a:chOff x="2937" y="3579"/>
            <a:chExt cx="2382" cy="274"/>
          </a:xfrm>
        </p:grpSpPr>
        <p:sp>
          <p:nvSpPr>
            <p:cNvPr id="263438" name="Rectangle 1294"/>
            <p:cNvSpPr>
              <a:spLocks noChangeArrowheads="1"/>
            </p:cNvSpPr>
            <p:nvPr/>
          </p:nvSpPr>
          <p:spPr bwMode="auto">
            <a:xfrm>
              <a:off x="3168" y="3630"/>
              <a:ext cx="1920" cy="174"/>
            </a:xfrm>
            <a:prstGeom prst="rect">
              <a:avLst/>
            </a:prstGeom>
            <a:solidFill>
              <a:srgbClr val="FF0000"/>
            </a:solidFill>
            <a:ln w="9525">
              <a:noFill/>
              <a:miter lim="800000"/>
              <a:headEnd/>
              <a:tailEnd/>
            </a:ln>
            <a:effectLst/>
          </p:spPr>
          <p:txBody>
            <a:bodyPr wrap="none" anchor="ctr"/>
            <a:lstStyle/>
            <a:p>
              <a:endParaRPr lang="en-US"/>
            </a:p>
          </p:txBody>
        </p:sp>
        <p:sp>
          <p:nvSpPr>
            <p:cNvPr id="263439" name="Text Box 1295"/>
            <p:cNvSpPr txBox="1">
              <a:spLocks noChangeArrowheads="1"/>
            </p:cNvSpPr>
            <p:nvPr/>
          </p:nvSpPr>
          <p:spPr bwMode="auto">
            <a:xfrm>
              <a:off x="3343" y="3617"/>
              <a:ext cx="1616" cy="212"/>
            </a:xfrm>
            <a:prstGeom prst="rect">
              <a:avLst/>
            </a:prstGeom>
            <a:noFill/>
            <a:ln w="9525">
              <a:noFill/>
              <a:miter lim="800000"/>
              <a:headEnd/>
              <a:tailEnd/>
            </a:ln>
            <a:effectLst/>
          </p:spPr>
          <p:txBody>
            <a:bodyPr wrap="none">
              <a:spAutoFit/>
            </a:bodyPr>
            <a:lstStyle/>
            <a:p>
              <a:pPr algn="ctr" eaLnBrk="0" hangingPunct="0"/>
              <a:r>
                <a:rPr lang="en-US" sz="1600">
                  <a:solidFill>
                    <a:schemeClr val="bg1"/>
                  </a:solidFill>
                  <a:latin typeface="Comic Sans MS" pitchFamily="66" charset="0"/>
                </a:rPr>
                <a:t>logical end-end transport</a:t>
              </a:r>
              <a:endParaRPr lang="en-US" sz="1600">
                <a:latin typeface="Comic Sans MS" pitchFamily="66" charset="0"/>
              </a:endParaRPr>
            </a:p>
          </p:txBody>
        </p:sp>
        <p:sp>
          <p:nvSpPr>
            <p:cNvPr id="263440" name="Freeform 1296"/>
            <p:cNvSpPr>
              <a:spLocks/>
            </p:cNvSpPr>
            <p:nvPr/>
          </p:nvSpPr>
          <p:spPr bwMode="auto">
            <a:xfrm>
              <a:off x="2937" y="357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lstStyle/>
            <a:p>
              <a:endParaRPr lang="en-US"/>
            </a:p>
          </p:txBody>
        </p:sp>
        <p:sp>
          <p:nvSpPr>
            <p:cNvPr id="263441" name="Freeform 1297"/>
            <p:cNvSpPr>
              <a:spLocks/>
            </p:cNvSpPr>
            <p:nvPr/>
          </p:nvSpPr>
          <p:spPr bwMode="auto">
            <a:xfrm flipH="1">
              <a:off x="5037" y="358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9F31E13-AB5C-4894-9834-02EFFB68D352}" type="slidenum">
              <a:rPr lang="en-GB"/>
              <a:pPr/>
              <a:t>11</a:t>
            </a:fld>
            <a:endParaRPr lang="en-GB"/>
          </a:p>
        </p:txBody>
      </p:sp>
      <p:sp>
        <p:nvSpPr>
          <p:cNvPr id="264194" name="Rectangle 2"/>
          <p:cNvSpPr>
            <a:spLocks noGrp="1" noChangeArrowheads="1"/>
          </p:cNvSpPr>
          <p:nvPr>
            <p:ph type="title"/>
          </p:nvPr>
        </p:nvSpPr>
        <p:spPr/>
        <p:txBody>
          <a:bodyPr/>
          <a:lstStyle/>
          <a:p>
            <a:r>
              <a:rPr lang="en-US">
                <a:solidFill>
                  <a:srgbClr val="FF0000"/>
                </a:solidFill>
              </a:rPr>
              <a:t>Transport vs. network layer</a:t>
            </a:r>
          </a:p>
        </p:txBody>
      </p:sp>
      <p:sp>
        <p:nvSpPr>
          <p:cNvPr id="264195" name="Rectangle 3"/>
          <p:cNvSpPr>
            <a:spLocks noGrp="1" noChangeArrowheads="1"/>
          </p:cNvSpPr>
          <p:nvPr>
            <p:ph type="body" sz="half" idx="1"/>
          </p:nvPr>
        </p:nvSpPr>
        <p:spPr/>
        <p:txBody>
          <a:bodyPr/>
          <a:lstStyle/>
          <a:p>
            <a:r>
              <a:rPr lang="en-US" i="1">
                <a:solidFill>
                  <a:schemeClr val="accent2"/>
                </a:solidFill>
              </a:rPr>
              <a:t>network layer:</a:t>
            </a:r>
            <a:r>
              <a:rPr lang="en-US"/>
              <a:t> logical communication between </a:t>
            </a:r>
            <a:r>
              <a:rPr lang="en-US">
                <a:solidFill>
                  <a:srgbClr val="FF0000"/>
                </a:solidFill>
              </a:rPr>
              <a:t>hosts</a:t>
            </a:r>
          </a:p>
          <a:p>
            <a:r>
              <a:rPr lang="en-US" i="1">
                <a:solidFill>
                  <a:schemeClr val="accent2"/>
                </a:solidFill>
              </a:rPr>
              <a:t>transport layer:</a:t>
            </a:r>
            <a:r>
              <a:rPr lang="en-US"/>
              <a:t> logical communication between </a:t>
            </a:r>
            <a:r>
              <a:rPr lang="en-US">
                <a:solidFill>
                  <a:srgbClr val="FF0000"/>
                </a:solidFill>
              </a:rPr>
              <a:t>processes </a:t>
            </a:r>
          </a:p>
          <a:p>
            <a:pPr lvl="1"/>
            <a:r>
              <a:rPr lang="en-US"/>
              <a:t>relies on, enhances, network layer services</a:t>
            </a:r>
            <a:endParaRPr lang="en-US" sz="2000"/>
          </a:p>
        </p:txBody>
      </p:sp>
      <p:sp>
        <p:nvSpPr>
          <p:cNvPr id="264196" name="Rectangle 4"/>
          <p:cNvSpPr>
            <a:spLocks noGrp="1" noChangeArrowheads="1"/>
          </p:cNvSpPr>
          <p:nvPr>
            <p:ph type="body" sz="half" idx="2"/>
          </p:nvPr>
        </p:nvSpPr>
        <p:spPr>
          <a:xfrm>
            <a:off x="4760913" y="1524000"/>
            <a:ext cx="3810000" cy="4552950"/>
          </a:xfrm>
          <a:ln w="19050">
            <a:solidFill>
              <a:srgbClr val="FF0000"/>
            </a:solidFill>
          </a:ln>
        </p:spPr>
        <p:txBody>
          <a:bodyPr/>
          <a:lstStyle/>
          <a:p>
            <a:pPr>
              <a:lnSpc>
                <a:spcPct val="90000"/>
              </a:lnSpc>
              <a:buFontTx/>
              <a:buNone/>
            </a:pPr>
            <a:r>
              <a:rPr lang="en-US" sz="2400" u="sng">
                <a:solidFill>
                  <a:srgbClr val="FF0000"/>
                </a:solidFill>
              </a:rPr>
              <a:t>Household analogy:</a:t>
            </a:r>
            <a:endParaRPr lang="en-US" sz="2400"/>
          </a:p>
          <a:p>
            <a:pPr>
              <a:lnSpc>
                <a:spcPct val="90000"/>
              </a:lnSpc>
              <a:buFontTx/>
              <a:buNone/>
            </a:pPr>
            <a:r>
              <a:rPr lang="en-US" sz="2400" i="1"/>
              <a:t>12 kids sending letters to 12 kids</a:t>
            </a:r>
            <a:endParaRPr lang="en-US" sz="2400"/>
          </a:p>
          <a:p>
            <a:pPr>
              <a:lnSpc>
                <a:spcPct val="90000"/>
              </a:lnSpc>
            </a:pPr>
            <a:r>
              <a:rPr lang="en-US" sz="2400"/>
              <a:t>processes = kids</a:t>
            </a:r>
          </a:p>
          <a:p>
            <a:pPr>
              <a:lnSpc>
                <a:spcPct val="90000"/>
              </a:lnSpc>
            </a:pPr>
            <a:r>
              <a:rPr lang="en-US" sz="2400"/>
              <a:t>app messages = letters in envelopes</a:t>
            </a:r>
          </a:p>
          <a:p>
            <a:pPr>
              <a:lnSpc>
                <a:spcPct val="90000"/>
              </a:lnSpc>
            </a:pPr>
            <a:r>
              <a:rPr lang="en-US" sz="2400"/>
              <a:t>hosts = houses</a:t>
            </a:r>
          </a:p>
          <a:p>
            <a:pPr>
              <a:lnSpc>
                <a:spcPct val="90000"/>
              </a:lnSpc>
            </a:pPr>
            <a:r>
              <a:rPr lang="en-US" sz="2400"/>
              <a:t>transport protocol = Ann and Bill</a:t>
            </a:r>
          </a:p>
          <a:p>
            <a:pPr>
              <a:lnSpc>
                <a:spcPct val="90000"/>
              </a:lnSpc>
            </a:pPr>
            <a:r>
              <a:rPr lang="en-US" sz="2400"/>
              <a:t>network-layer protocol = postal service</a:t>
            </a:r>
          </a:p>
          <a:p>
            <a:pPr>
              <a:lnSpc>
                <a:spcPct val="90000"/>
              </a:lnSpc>
              <a:buFontTx/>
              <a:buNone/>
            </a:pPr>
            <a:endParaRPr 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lide Number Placeholder 6"/>
          <p:cNvSpPr>
            <a:spLocks noGrp="1"/>
          </p:cNvSpPr>
          <p:nvPr>
            <p:ph type="sldNum" sz="quarter" idx="12"/>
          </p:nvPr>
        </p:nvSpPr>
        <p:spPr/>
        <p:txBody>
          <a:bodyPr/>
          <a:lstStyle/>
          <a:p>
            <a:fld id="{F5864D03-D11C-4C8F-8A4A-13609E76E374}" type="slidenum">
              <a:rPr lang="en-GB"/>
              <a:pPr/>
              <a:t>12</a:t>
            </a:fld>
            <a:endParaRPr lang="en-GB"/>
          </a:p>
        </p:txBody>
      </p:sp>
      <p:sp>
        <p:nvSpPr>
          <p:cNvPr id="265218" name="Rectangle 1026"/>
          <p:cNvSpPr>
            <a:spLocks noGrp="1" noChangeArrowheads="1"/>
          </p:cNvSpPr>
          <p:nvPr>
            <p:ph type="title"/>
          </p:nvPr>
        </p:nvSpPr>
        <p:spPr>
          <a:xfrm>
            <a:off x="279400" y="0"/>
            <a:ext cx="8566150" cy="1143000"/>
          </a:xfrm>
        </p:spPr>
        <p:txBody>
          <a:bodyPr/>
          <a:lstStyle/>
          <a:p>
            <a:r>
              <a:rPr lang="en-US">
                <a:solidFill>
                  <a:srgbClr val="FF0000"/>
                </a:solidFill>
              </a:rPr>
              <a:t>Internet transport-layer protocols</a:t>
            </a:r>
          </a:p>
        </p:txBody>
      </p:sp>
      <p:sp>
        <p:nvSpPr>
          <p:cNvPr id="265219" name="Rectangle 1027"/>
          <p:cNvSpPr>
            <a:spLocks noGrp="1" noChangeArrowheads="1"/>
          </p:cNvSpPr>
          <p:nvPr>
            <p:ph type="body" sz="half" idx="1"/>
          </p:nvPr>
        </p:nvSpPr>
        <p:spPr>
          <a:xfrm>
            <a:off x="685800" y="990600"/>
            <a:ext cx="3962400" cy="5114925"/>
          </a:xfrm>
        </p:spPr>
        <p:txBody>
          <a:bodyPr/>
          <a:lstStyle/>
          <a:p>
            <a:pPr>
              <a:lnSpc>
                <a:spcPct val="90000"/>
              </a:lnSpc>
            </a:pPr>
            <a:r>
              <a:rPr lang="en-US"/>
              <a:t>reliable, in-order delivery: TCP</a:t>
            </a:r>
          </a:p>
          <a:p>
            <a:pPr lvl="1">
              <a:lnSpc>
                <a:spcPct val="90000"/>
              </a:lnSpc>
            </a:pPr>
            <a:r>
              <a:rPr lang="en-US"/>
              <a:t>congestion control </a:t>
            </a:r>
          </a:p>
          <a:p>
            <a:pPr lvl="1">
              <a:lnSpc>
                <a:spcPct val="90000"/>
              </a:lnSpc>
            </a:pPr>
            <a:r>
              <a:rPr lang="en-US"/>
              <a:t>flow control</a:t>
            </a:r>
          </a:p>
          <a:p>
            <a:pPr lvl="1">
              <a:lnSpc>
                <a:spcPct val="90000"/>
              </a:lnSpc>
            </a:pPr>
            <a:r>
              <a:rPr lang="en-US"/>
              <a:t>connection setup</a:t>
            </a:r>
            <a:endParaRPr lang="en-US" sz="2800"/>
          </a:p>
          <a:p>
            <a:pPr>
              <a:lnSpc>
                <a:spcPct val="90000"/>
              </a:lnSpc>
            </a:pPr>
            <a:r>
              <a:rPr lang="en-US"/>
              <a:t>unreliable, unordered delivery: UDP</a:t>
            </a:r>
          </a:p>
          <a:p>
            <a:pPr lvl="1">
              <a:lnSpc>
                <a:spcPct val="90000"/>
              </a:lnSpc>
            </a:pPr>
            <a:r>
              <a:rPr lang="en-US"/>
              <a:t>no-frills extension of “best-effort” IP</a:t>
            </a:r>
          </a:p>
          <a:p>
            <a:pPr>
              <a:lnSpc>
                <a:spcPct val="90000"/>
              </a:lnSpc>
            </a:pPr>
            <a:r>
              <a:rPr lang="en-US"/>
              <a:t>services not available: </a:t>
            </a:r>
          </a:p>
          <a:p>
            <a:pPr lvl="1">
              <a:lnSpc>
                <a:spcPct val="90000"/>
              </a:lnSpc>
            </a:pPr>
            <a:r>
              <a:rPr lang="en-US"/>
              <a:t>delay guarantees</a:t>
            </a:r>
          </a:p>
          <a:p>
            <a:pPr lvl="1">
              <a:lnSpc>
                <a:spcPct val="90000"/>
              </a:lnSpc>
            </a:pPr>
            <a:r>
              <a:rPr lang="en-US"/>
              <a:t>bandwidth guarantees</a:t>
            </a:r>
          </a:p>
        </p:txBody>
      </p:sp>
      <p:sp>
        <p:nvSpPr>
          <p:cNvPr id="265220" name="Freeform 1028"/>
          <p:cNvSpPr>
            <a:spLocks/>
          </p:cNvSpPr>
          <p:nvPr/>
        </p:nvSpPr>
        <p:spPr bwMode="auto">
          <a:xfrm>
            <a:off x="6788150" y="2019300"/>
            <a:ext cx="1798638" cy="1674813"/>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a:effectLst/>
        </p:spPr>
        <p:txBody>
          <a:bodyPr wrap="none" anchor="ctr"/>
          <a:lstStyle/>
          <a:p>
            <a:endParaRPr lang="en-US"/>
          </a:p>
        </p:txBody>
      </p:sp>
      <p:sp>
        <p:nvSpPr>
          <p:cNvPr id="265221" name="Freeform 1029"/>
          <p:cNvSpPr>
            <a:spLocks/>
          </p:cNvSpPr>
          <p:nvPr/>
        </p:nvSpPr>
        <p:spPr bwMode="auto">
          <a:xfrm>
            <a:off x="4908550" y="1876425"/>
            <a:ext cx="1866900" cy="1589088"/>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a:effectLst/>
        </p:spPr>
        <p:txBody>
          <a:bodyPr wrap="none" anchor="ctr"/>
          <a:lstStyle/>
          <a:p>
            <a:endParaRPr lang="en-US"/>
          </a:p>
        </p:txBody>
      </p:sp>
      <p:sp>
        <p:nvSpPr>
          <p:cNvPr id="265222" name="Freeform 1030"/>
          <p:cNvSpPr>
            <a:spLocks/>
          </p:cNvSpPr>
          <p:nvPr/>
        </p:nvSpPr>
        <p:spPr bwMode="auto">
          <a:xfrm>
            <a:off x="5276850" y="3327400"/>
            <a:ext cx="2974975" cy="2219325"/>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a:effectLst/>
        </p:spPr>
        <p:txBody>
          <a:bodyPr wrap="none" anchor="ctr"/>
          <a:lstStyle/>
          <a:p>
            <a:endParaRPr lang="en-US"/>
          </a:p>
        </p:txBody>
      </p:sp>
      <p:grpSp>
        <p:nvGrpSpPr>
          <p:cNvPr id="2" name="Group 1031"/>
          <p:cNvGrpSpPr>
            <a:grpSpLocks/>
          </p:cNvGrpSpPr>
          <p:nvPr/>
        </p:nvGrpSpPr>
        <p:grpSpPr bwMode="auto">
          <a:xfrm>
            <a:off x="5026025" y="2011363"/>
            <a:ext cx="733425" cy="319087"/>
            <a:chOff x="3552" y="246"/>
            <a:chExt cx="527" cy="248"/>
          </a:xfrm>
        </p:grpSpPr>
        <p:graphicFrame>
          <p:nvGraphicFramePr>
            <p:cNvPr id="452621" name="Object 1037"/>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7046" name="Clip" r:id="rId4" imgW="1305000" imgH="1085760" progId="">
                    <p:embed/>
                  </p:oleObj>
                </mc:Choice>
                <mc:Fallback>
                  <p:oleObj name="Clip" r:id="rId4" imgW="1305000" imgH="108576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22" name="Object 1038"/>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7047" name="Clip" r:id="rId6" imgW="676440" imgH="485640" progId="">
                    <p:embed/>
                  </p:oleObj>
                </mc:Choice>
                <mc:Fallback>
                  <p:oleObj name="Clip" r:id="rId6" imgW="676440" imgH="485640" progId="">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26" name="Line 1034"/>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3" name="Group 1035"/>
          <p:cNvGrpSpPr>
            <a:grpSpLocks/>
          </p:cNvGrpSpPr>
          <p:nvPr/>
        </p:nvGrpSpPr>
        <p:grpSpPr bwMode="auto">
          <a:xfrm>
            <a:off x="5026025" y="2606675"/>
            <a:ext cx="733425" cy="319088"/>
            <a:chOff x="3552" y="246"/>
            <a:chExt cx="527" cy="248"/>
          </a:xfrm>
        </p:grpSpPr>
        <p:graphicFrame>
          <p:nvGraphicFramePr>
            <p:cNvPr id="452619" name="Object 103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7048" name="Clip" r:id="rId8" imgW="1305000" imgH="1085760" progId="">
                    <p:embed/>
                  </p:oleObj>
                </mc:Choice>
                <mc:Fallback>
                  <p:oleObj name="Clip" r:id="rId8" imgW="1305000" imgH="1085760"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20" name="Object 103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7049" name="Clip" r:id="rId9" imgW="676440" imgH="485640" progId="">
                    <p:embed/>
                  </p:oleObj>
                </mc:Choice>
                <mc:Fallback>
                  <p:oleObj name="Clip" r:id="rId9" imgW="676440" imgH="485640" progId="">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30" name="Line 1038"/>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4" name="Group 1039"/>
          <p:cNvGrpSpPr>
            <a:grpSpLocks/>
          </p:cNvGrpSpPr>
          <p:nvPr/>
        </p:nvGrpSpPr>
        <p:grpSpPr bwMode="auto">
          <a:xfrm>
            <a:off x="5402263" y="2393950"/>
            <a:ext cx="69850" cy="214313"/>
            <a:chOff x="3842" y="406"/>
            <a:chExt cx="51" cy="167"/>
          </a:xfrm>
        </p:grpSpPr>
        <p:sp>
          <p:nvSpPr>
            <p:cNvPr id="265232" name="Oval 1040"/>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65233" name="Oval 1041"/>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65234" name="Oval 1042"/>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grpSp>
        <p:nvGrpSpPr>
          <p:cNvPr id="5" name="Group 1043"/>
          <p:cNvGrpSpPr>
            <a:grpSpLocks/>
          </p:cNvGrpSpPr>
          <p:nvPr/>
        </p:nvGrpSpPr>
        <p:grpSpPr bwMode="auto">
          <a:xfrm>
            <a:off x="5872163" y="2897188"/>
            <a:ext cx="209550" cy="395287"/>
            <a:chOff x="4180" y="783"/>
            <a:chExt cx="150" cy="307"/>
          </a:xfrm>
        </p:grpSpPr>
        <p:sp>
          <p:nvSpPr>
            <p:cNvPr id="265236" name="AutoShape 104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65237" name="Rectangle 104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65238" name="Rectangle 104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65239" name="AutoShape 104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65240" name="Line 104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65241" name="Line 104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65242" name="Rectangle 105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65243" name="Rectangle 105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6" name="Group 1052"/>
          <p:cNvGrpSpPr>
            <a:grpSpLocks/>
          </p:cNvGrpSpPr>
          <p:nvPr/>
        </p:nvGrpSpPr>
        <p:grpSpPr bwMode="auto">
          <a:xfrm rot="-5400000">
            <a:off x="6184900" y="2974975"/>
            <a:ext cx="80963" cy="233363"/>
            <a:chOff x="3842" y="406"/>
            <a:chExt cx="51" cy="167"/>
          </a:xfrm>
        </p:grpSpPr>
        <p:sp>
          <p:nvSpPr>
            <p:cNvPr id="265245" name="Oval 1053"/>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65246" name="Oval 1054"/>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65247" name="Oval 1055"/>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265248" name="Line 1056"/>
          <p:cNvSpPr>
            <a:spLocks noChangeShapeType="1"/>
          </p:cNvSpPr>
          <p:nvPr/>
        </p:nvSpPr>
        <p:spPr bwMode="auto">
          <a:xfrm>
            <a:off x="6008688" y="2805113"/>
            <a:ext cx="495300" cy="1587"/>
          </a:xfrm>
          <a:prstGeom prst="line">
            <a:avLst/>
          </a:prstGeom>
          <a:noFill/>
          <a:ln w="12700">
            <a:solidFill>
              <a:schemeClr val="tx1"/>
            </a:solidFill>
            <a:round/>
            <a:headEnd/>
            <a:tailEnd/>
          </a:ln>
          <a:effectLst/>
        </p:spPr>
        <p:txBody>
          <a:bodyPr wrap="none" anchor="ctr"/>
          <a:lstStyle/>
          <a:p>
            <a:endParaRPr lang="en-US"/>
          </a:p>
        </p:txBody>
      </p:sp>
      <p:sp>
        <p:nvSpPr>
          <p:cNvPr id="265249" name="Line 1057"/>
          <p:cNvSpPr>
            <a:spLocks noChangeShapeType="1"/>
          </p:cNvSpPr>
          <p:nvPr/>
        </p:nvSpPr>
        <p:spPr bwMode="auto">
          <a:xfrm>
            <a:off x="6011863" y="2801938"/>
            <a:ext cx="1587" cy="95250"/>
          </a:xfrm>
          <a:prstGeom prst="line">
            <a:avLst/>
          </a:prstGeom>
          <a:noFill/>
          <a:ln w="12700">
            <a:solidFill>
              <a:schemeClr val="tx1"/>
            </a:solidFill>
            <a:round/>
            <a:headEnd/>
            <a:tailEnd/>
          </a:ln>
          <a:effectLst/>
        </p:spPr>
        <p:txBody>
          <a:bodyPr wrap="none" anchor="ctr"/>
          <a:lstStyle/>
          <a:p>
            <a:endParaRPr lang="en-US"/>
          </a:p>
        </p:txBody>
      </p:sp>
      <p:sp>
        <p:nvSpPr>
          <p:cNvPr id="265250" name="Line 1058"/>
          <p:cNvSpPr>
            <a:spLocks noChangeShapeType="1"/>
          </p:cNvSpPr>
          <p:nvPr/>
        </p:nvSpPr>
        <p:spPr bwMode="auto">
          <a:xfrm>
            <a:off x="6507163" y="2800350"/>
            <a:ext cx="1587" cy="82550"/>
          </a:xfrm>
          <a:prstGeom prst="line">
            <a:avLst/>
          </a:prstGeom>
          <a:noFill/>
          <a:ln w="12700">
            <a:solidFill>
              <a:schemeClr val="tx1"/>
            </a:solidFill>
            <a:round/>
            <a:headEnd/>
            <a:tailEnd/>
          </a:ln>
          <a:effectLst/>
        </p:spPr>
        <p:txBody>
          <a:bodyPr wrap="none" anchor="ctr"/>
          <a:lstStyle/>
          <a:p>
            <a:endParaRPr lang="en-US"/>
          </a:p>
        </p:txBody>
      </p:sp>
      <p:sp>
        <p:nvSpPr>
          <p:cNvPr id="265251" name="Line 1059"/>
          <p:cNvSpPr>
            <a:spLocks noChangeShapeType="1"/>
          </p:cNvSpPr>
          <p:nvPr/>
        </p:nvSpPr>
        <p:spPr bwMode="auto">
          <a:xfrm>
            <a:off x="5708650" y="2265363"/>
            <a:ext cx="288925" cy="265112"/>
          </a:xfrm>
          <a:prstGeom prst="line">
            <a:avLst/>
          </a:prstGeom>
          <a:noFill/>
          <a:ln w="12700">
            <a:solidFill>
              <a:schemeClr val="tx1"/>
            </a:solidFill>
            <a:round/>
            <a:headEnd/>
            <a:tailEnd/>
          </a:ln>
          <a:effectLst/>
        </p:spPr>
        <p:txBody>
          <a:bodyPr wrap="none" anchor="ctr"/>
          <a:lstStyle/>
          <a:p>
            <a:endParaRPr lang="en-US"/>
          </a:p>
        </p:txBody>
      </p:sp>
      <p:sp>
        <p:nvSpPr>
          <p:cNvPr id="265252" name="Line 1060"/>
          <p:cNvSpPr>
            <a:spLocks noChangeShapeType="1"/>
          </p:cNvSpPr>
          <p:nvPr/>
        </p:nvSpPr>
        <p:spPr bwMode="auto">
          <a:xfrm flipV="1">
            <a:off x="5721350" y="2551113"/>
            <a:ext cx="276225" cy="330200"/>
          </a:xfrm>
          <a:prstGeom prst="line">
            <a:avLst/>
          </a:prstGeom>
          <a:noFill/>
          <a:ln w="12700">
            <a:solidFill>
              <a:schemeClr val="tx1"/>
            </a:solidFill>
            <a:round/>
            <a:headEnd/>
            <a:tailEnd/>
          </a:ln>
          <a:effectLst/>
        </p:spPr>
        <p:txBody>
          <a:bodyPr wrap="none" anchor="ctr"/>
          <a:lstStyle/>
          <a:p>
            <a:endParaRPr lang="en-US"/>
          </a:p>
        </p:txBody>
      </p:sp>
      <p:sp>
        <p:nvSpPr>
          <p:cNvPr id="265253" name="Line 1061"/>
          <p:cNvSpPr>
            <a:spLocks noChangeShapeType="1"/>
          </p:cNvSpPr>
          <p:nvPr/>
        </p:nvSpPr>
        <p:spPr bwMode="auto">
          <a:xfrm flipV="1">
            <a:off x="6248400" y="2636838"/>
            <a:ext cx="1588" cy="163512"/>
          </a:xfrm>
          <a:prstGeom prst="line">
            <a:avLst/>
          </a:prstGeom>
          <a:noFill/>
          <a:ln w="12700">
            <a:solidFill>
              <a:schemeClr val="tx1"/>
            </a:solidFill>
            <a:round/>
            <a:headEnd/>
            <a:tailEnd/>
          </a:ln>
          <a:effectLst/>
        </p:spPr>
        <p:txBody>
          <a:bodyPr wrap="none" anchor="ctr"/>
          <a:lstStyle/>
          <a:p>
            <a:endParaRPr lang="en-US"/>
          </a:p>
        </p:txBody>
      </p:sp>
      <p:grpSp>
        <p:nvGrpSpPr>
          <p:cNvPr id="7" name="Group 1062"/>
          <p:cNvGrpSpPr>
            <a:grpSpLocks/>
          </p:cNvGrpSpPr>
          <p:nvPr/>
        </p:nvGrpSpPr>
        <p:grpSpPr bwMode="auto">
          <a:xfrm>
            <a:off x="6367463" y="2874963"/>
            <a:ext cx="209550" cy="395287"/>
            <a:chOff x="4180" y="783"/>
            <a:chExt cx="150" cy="307"/>
          </a:xfrm>
        </p:grpSpPr>
        <p:sp>
          <p:nvSpPr>
            <p:cNvPr id="265255" name="AutoShape 106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65256" name="Rectangle 106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65257" name="Rectangle 106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65258" name="AutoShape 106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65259" name="Line 106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65260" name="Line 106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65261" name="Rectangle 106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65262" name="Rectangle 107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8" name="Group 1071"/>
          <p:cNvGrpSpPr>
            <a:grpSpLocks/>
          </p:cNvGrpSpPr>
          <p:nvPr/>
        </p:nvGrpSpPr>
        <p:grpSpPr bwMode="auto">
          <a:xfrm>
            <a:off x="5410200" y="3494088"/>
            <a:ext cx="479425" cy="925512"/>
            <a:chOff x="3314" y="1248"/>
            <a:chExt cx="344" cy="694"/>
          </a:xfrm>
        </p:grpSpPr>
        <p:graphicFrame>
          <p:nvGraphicFramePr>
            <p:cNvPr id="452617" name="Object 1033"/>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7050" name="Clip" r:id="rId10" imgW="1305000" imgH="1085760" progId="">
                    <p:embed/>
                  </p:oleObj>
                </mc:Choice>
                <mc:Fallback>
                  <p:oleObj name="Clip" r:id="rId10" imgW="1305000" imgH="1085760"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65" name="Line 1073"/>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lstStyle/>
            <a:p>
              <a:endParaRPr lang="en-US"/>
            </a:p>
          </p:txBody>
        </p:sp>
        <p:graphicFrame>
          <p:nvGraphicFramePr>
            <p:cNvPr id="452618" name="Object 1034"/>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7051" name="Clip" r:id="rId11" imgW="1305000" imgH="1085760" progId="">
                    <p:embed/>
                  </p:oleObj>
                </mc:Choice>
                <mc:Fallback>
                  <p:oleObj name="Clip" r:id="rId11" imgW="1305000" imgH="108576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67" name="Line 1075"/>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lstStyle/>
            <a:p>
              <a:endParaRPr lang="en-US"/>
            </a:p>
          </p:txBody>
        </p:sp>
        <p:grpSp>
          <p:nvGrpSpPr>
            <p:cNvPr id="9" name="Group 1076"/>
            <p:cNvGrpSpPr>
              <a:grpSpLocks/>
            </p:cNvGrpSpPr>
            <p:nvPr/>
          </p:nvGrpSpPr>
          <p:grpSpPr bwMode="auto">
            <a:xfrm>
              <a:off x="3404" y="1504"/>
              <a:ext cx="51" cy="167"/>
              <a:chOff x="3842" y="406"/>
              <a:chExt cx="51" cy="167"/>
            </a:xfrm>
          </p:grpSpPr>
          <p:sp>
            <p:nvSpPr>
              <p:cNvPr id="265269" name="Oval 1077"/>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65270" name="Oval 1078"/>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65271" name="Oval 1079"/>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265272" name="Line 1080"/>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lstStyle/>
            <a:p>
              <a:endParaRPr lang="en-US"/>
            </a:p>
          </p:txBody>
        </p:sp>
      </p:grpSp>
      <p:graphicFrame>
        <p:nvGraphicFramePr>
          <p:cNvPr id="452608" name="Object 1024"/>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37052" name="Clip" r:id="rId12" imgW="1305000" imgH="1085760" progId="">
                  <p:embed/>
                </p:oleObj>
              </mc:Choice>
              <mc:Fallback>
                <p:oleObj name="Clip" r:id="rId12" imgW="1305000" imgH="10857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09" name="Object 1025"/>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37053" name="Clip" r:id="rId13" imgW="1305000" imgH="1085760" progId="">
                  <p:embed/>
                </p:oleObj>
              </mc:Choice>
              <mc:Fallback>
                <p:oleObj name="Clip" r:id="rId13" imgW="1305000" imgH="10857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75" name="Oval 1083"/>
          <p:cNvSpPr>
            <a:spLocks noChangeArrowheads="1"/>
          </p:cNvSpPr>
          <p:nvPr/>
        </p:nvSpPr>
        <p:spPr bwMode="auto">
          <a:xfrm rot="-5400000">
            <a:off x="6080919" y="4596606"/>
            <a:ext cx="63500" cy="65088"/>
          </a:xfrm>
          <a:prstGeom prst="ellipse">
            <a:avLst/>
          </a:prstGeom>
          <a:solidFill>
            <a:schemeClr val="accent2"/>
          </a:solidFill>
          <a:ln w="9525">
            <a:noFill/>
            <a:round/>
            <a:headEnd/>
            <a:tailEnd/>
          </a:ln>
          <a:effectLst/>
        </p:spPr>
        <p:txBody>
          <a:bodyPr wrap="none" anchor="ctr"/>
          <a:lstStyle/>
          <a:p>
            <a:endParaRPr lang="en-US"/>
          </a:p>
        </p:txBody>
      </p:sp>
      <p:sp>
        <p:nvSpPr>
          <p:cNvPr id="265276" name="Oval 1084"/>
          <p:cNvSpPr>
            <a:spLocks noChangeArrowheads="1"/>
          </p:cNvSpPr>
          <p:nvPr/>
        </p:nvSpPr>
        <p:spPr bwMode="auto">
          <a:xfrm rot="-5400000">
            <a:off x="6165851" y="4594225"/>
            <a:ext cx="63500" cy="66675"/>
          </a:xfrm>
          <a:prstGeom prst="ellipse">
            <a:avLst/>
          </a:prstGeom>
          <a:solidFill>
            <a:schemeClr val="accent2"/>
          </a:solidFill>
          <a:ln w="9525">
            <a:noFill/>
            <a:round/>
            <a:headEnd/>
            <a:tailEnd/>
          </a:ln>
          <a:effectLst/>
        </p:spPr>
        <p:txBody>
          <a:bodyPr wrap="none" anchor="ctr"/>
          <a:lstStyle/>
          <a:p>
            <a:endParaRPr lang="en-US"/>
          </a:p>
        </p:txBody>
      </p:sp>
      <p:sp>
        <p:nvSpPr>
          <p:cNvPr id="265277" name="Oval 1085"/>
          <p:cNvSpPr>
            <a:spLocks noChangeArrowheads="1"/>
          </p:cNvSpPr>
          <p:nvPr/>
        </p:nvSpPr>
        <p:spPr bwMode="auto">
          <a:xfrm rot="-5400000">
            <a:off x="6243637" y="4598988"/>
            <a:ext cx="61913" cy="65088"/>
          </a:xfrm>
          <a:prstGeom prst="ellipse">
            <a:avLst/>
          </a:prstGeom>
          <a:solidFill>
            <a:schemeClr val="accent2"/>
          </a:solidFill>
          <a:ln w="9525">
            <a:noFill/>
            <a:round/>
            <a:headEnd/>
            <a:tailEnd/>
          </a:ln>
          <a:effectLst/>
        </p:spPr>
        <p:txBody>
          <a:bodyPr wrap="none" anchor="ctr"/>
          <a:lstStyle/>
          <a:p>
            <a:endParaRPr lang="en-US"/>
          </a:p>
        </p:txBody>
      </p:sp>
      <p:sp>
        <p:nvSpPr>
          <p:cNvPr id="265278" name="Line 1086"/>
          <p:cNvSpPr>
            <a:spLocks noChangeShapeType="1"/>
          </p:cNvSpPr>
          <p:nvPr/>
        </p:nvSpPr>
        <p:spPr bwMode="auto">
          <a:xfrm rot="-5400000">
            <a:off x="6503194" y="4479132"/>
            <a:ext cx="60325" cy="1587"/>
          </a:xfrm>
          <a:prstGeom prst="line">
            <a:avLst/>
          </a:prstGeom>
          <a:noFill/>
          <a:ln w="19050">
            <a:solidFill>
              <a:schemeClr val="tx1"/>
            </a:solidFill>
            <a:round/>
            <a:headEnd/>
            <a:tailEnd/>
          </a:ln>
          <a:effectLst/>
        </p:spPr>
        <p:txBody>
          <a:bodyPr wrap="none" anchor="ctr"/>
          <a:lstStyle/>
          <a:p>
            <a:endParaRPr lang="en-US"/>
          </a:p>
        </p:txBody>
      </p:sp>
      <p:sp>
        <p:nvSpPr>
          <p:cNvPr id="265279" name="Line 1087"/>
          <p:cNvSpPr>
            <a:spLocks noChangeShapeType="1"/>
          </p:cNvSpPr>
          <p:nvPr/>
        </p:nvSpPr>
        <p:spPr bwMode="auto">
          <a:xfrm rot="5400000" flipH="1">
            <a:off x="5876925" y="4470400"/>
            <a:ext cx="63500" cy="0"/>
          </a:xfrm>
          <a:prstGeom prst="line">
            <a:avLst/>
          </a:prstGeom>
          <a:noFill/>
          <a:ln w="19050">
            <a:solidFill>
              <a:schemeClr val="tx1"/>
            </a:solidFill>
            <a:round/>
            <a:headEnd/>
            <a:tailEnd/>
          </a:ln>
          <a:effectLst/>
        </p:spPr>
        <p:txBody>
          <a:bodyPr wrap="none" anchor="ctr"/>
          <a:lstStyle/>
          <a:p>
            <a:endParaRPr lang="en-US"/>
          </a:p>
        </p:txBody>
      </p:sp>
      <p:sp>
        <p:nvSpPr>
          <p:cNvPr id="265280" name="Line 1088"/>
          <p:cNvSpPr>
            <a:spLocks noChangeShapeType="1"/>
          </p:cNvSpPr>
          <p:nvPr/>
        </p:nvSpPr>
        <p:spPr bwMode="auto">
          <a:xfrm rot="16200000" flipV="1">
            <a:off x="6223794" y="4131469"/>
            <a:ext cx="0" cy="627062"/>
          </a:xfrm>
          <a:prstGeom prst="line">
            <a:avLst/>
          </a:prstGeom>
          <a:noFill/>
          <a:ln w="12700">
            <a:solidFill>
              <a:schemeClr val="tx1"/>
            </a:solidFill>
            <a:round/>
            <a:headEnd/>
            <a:tailEnd/>
          </a:ln>
          <a:effectLst/>
        </p:spPr>
        <p:txBody>
          <a:bodyPr wrap="none" anchor="ctr"/>
          <a:lstStyle/>
          <a:p>
            <a:endParaRPr lang="en-US"/>
          </a:p>
        </p:txBody>
      </p:sp>
      <p:sp>
        <p:nvSpPr>
          <p:cNvPr id="265281" name="Line 1089"/>
          <p:cNvSpPr>
            <a:spLocks noChangeShapeType="1"/>
          </p:cNvSpPr>
          <p:nvPr/>
        </p:nvSpPr>
        <p:spPr bwMode="auto">
          <a:xfrm flipV="1">
            <a:off x="5889625" y="4070350"/>
            <a:ext cx="93663" cy="3175"/>
          </a:xfrm>
          <a:prstGeom prst="line">
            <a:avLst/>
          </a:prstGeom>
          <a:noFill/>
          <a:ln w="12700">
            <a:solidFill>
              <a:schemeClr val="tx1"/>
            </a:solidFill>
            <a:round/>
            <a:headEnd/>
            <a:tailEnd/>
          </a:ln>
          <a:effectLst/>
        </p:spPr>
        <p:txBody>
          <a:bodyPr wrap="none" anchor="ctr"/>
          <a:lstStyle/>
          <a:p>
            <a:endParaRPr lang="en-US"/>
          </a:p>
        </p:txBody>
      </p:sp>
      <p:sp>
        <p:nvSpPr>
          <p:cNvPr id="265282" name="Line 1090"/>
          <p:cNvSpPr>
            <a:spLocks noChangeShapeType="1"/>
          </p:cNvSpPr>
          <p:nvPr/>
        </p:nvSpPr>
        <p:spPr bwMode="auto">
          <a:xfrm>
            <a:off x="6491288" y="4116388"/>
            <a:ext cx="303212" cy="385762"/>
          </a:xfrm>
          <a:prstGeom prst="line">
            <a:avLst/>
          </a:prstGeom>
          <a:noFill/>
          <a:ln w="12700">
            <a:solidFill>
              <a:schemeClr val="tx1"/>
            </a:solidFill>
            <a:round/>
            <a:headEnd/>
            <a:tailEnd/>
          </a:ln>
          <a:effectLst/>
        </p:spPr>
        <p:txBody>
          <a:bodyPr wrap="none" anchor="ctr"/>
          <a:lstStyle/>
          <a:p>
            <a:endParaRPr lang="en-US"/>
          </a:p>
        </p:txBody>
      </p:sp>
      <p:sp>
        <p:nvSpPr>
          <p:cNvPr id="265283" name="Line 1091"/>
          <p:cNvSpPr>
            <a:spLocks noChangeShapeType="1"/>
          </p:cNvSpPr>
          <p:nvPr/>
        </p:nvSpPr>
        <p:spPr bwMode="auto">
          <a:xfrm flipH="1">
            <a:off x="7286625" y="4113213"/>
            <a:ext cx="279400" cy="392112"/>
          </a:xfrm>
          <a:prstGeom prst="line">
            <a:avLst/>
          </a:prstGeom>
          <a:noFill/>
          <a:ln w="12700">
            <a:solidFill>
              <a:schemeClr val="tx1"/>
            </a:solidFill>
            <a:round/>
            <a:headEnd/>
            <a:tailEnd/>
          </a:ln>
          <a:effectLst/>
        </p:spPr>
        <p:txBody>
          <a:bodyPr wrap="none" anchor="ctr"/>
          <a:lstStyle/>
          <a:p>
            <a:endParaRPr lang="en-US"/>
          </a:p>
        </p:txBody>
      </p:sp>
      <p:graphicFrame>
        <p:nvGraphicFramePr>
          <p:cNvPr id="452610" name="Object 1026"/>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37054" name="Clip" r:id="rId14" imgW="981000" imgH="1209600" progId="">
                  <p:embed/>
                </p:oleObj>
              </mc:Choice>
              <mc:Fallback>
                <p:oleObj name="Clip" r:id="rId14" imgW="981000" imgH="1209600" progId="">
                  <p:embed/>
                  <p:pic>
                    <p:nvPicPr>
                      <p:cNvPr id="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11" name="Object 1027"/>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37055" name="Clip" r:id="rId16" imgW="981000" imgH="1209600" progId="">
                  <p:embed/>
                </p:oleObj>
              </mc:Choice>
              <mc:Fallback>
                <p:oleObj name="Clip" r:id="rId16" imgW="981000" imgH="1209600" progId="">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1094"/>
          <p:cNvGrpSpPr>
            <a:grpSpLocks/>
          </p:cNvGrpSpPr>
          <p:nvPr/>
        </p:nvGrpSpPr>
        <p:grpSpPr bwMode="auto">
          <a:xfrm>
            <a:off x="6475413" y="4943475"/>
            <a:ext cx="406400" cy="427038"/>
            <a:chOff x="2870" y="1518"/>
            <a:chExt cx="292" cy="320"/>
          </a:xfrm>
        </p:grpSpPr>
        <p:graphicFrame>
          <p:nvGraphicFramePr>
            <p:cNvPr id="452615" name="Object 103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7056" name="Clip" r:id="rId17" imgW="819000" imgH="847800" progId="">
                    <p:embed/>
                  </p:oleObj>
                </mc:Choice>
                <mc:Fallback>
                  <p:oleObj name="Clip" r:id="rId17" imgW="819000" imgH="847800"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16" name="Object 103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7057" name="Clip" r:id="rId19" imgW="1266840" imgH="1200240" progId="">
                    <p:embed/>
                  </p:oleObj>
                </mc:Choice>
                <mc:Fallback>
                  <p:oleObj name="Clip" r:id="rId19" imgW="1266840" imgH="1200240"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1097"/>
          <p:cNvGrpSpPr>
            <a:grpSpLocks/>
          </p:cNvGrpSpPr>
          <p:nvPr/>
        </p:nvGrpSpPr>
        <p:grpSpPr bwMode="auto">
          <a:xfrm>
            <a:off x="7253288" y="4975225"/>
            <a:ext cx="406400" cy="427038"/>
            <a:chOff x="2870" y="1518"/>
            <a:chExt cx="292" cy="320"/>
          </a:xfrm>
        </p:grpSpPr>
        <p:graphicFrame>
          <p:nvGraphicFramePr>
            <p:cNvPr id="452613" name="Object 102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7058" name="Clip" r:id="rId21" imgW="819000" imgH="847800" progId="">
                    <p:embed/>
                  </p:oleObj>
                </mc:Choice>
                <mc:Fallback>
                  <p:oleObj name="Clip" r:id="rId21" imgW="819000" imgH="84780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14" name="Object 103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7059" name="Clip" r:id="rId22" imgW="1266840" imgH="1200240" progId="">
                    <p:embed/>
                  </p:oleObj>
                </mc:Choice>
                <mc:Fallback>
                  <p:oleObj name="Clip" r:id="rId22" imgW="1266840" imgH="1200240" progId="">
                    <p:embed/>
                    <p:pic>
                      <p:nvPicPr>
                        <p:cNvPr id="0"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1100"/>
          <p:cNvGrpSpPr>
            <a:grpSpLocks/>
          </p:cNvGrpSpPr>
          <p:nvPr/>
        </p:nvGrpSpPr>
        <p:grpSpPr bwMode="auto">
          <a:xfrm>
            <a:off x="6838950" y="4691063"/>
            <a:ext cx="379413" cy="376237"/>
            <a:chOff x="4733" y="2082"/>
            <a:chExt cx="272" cy="282"/>
          </a:xfrm>
        </p:grpSpPr>
        <p:graphicFrame>
          <p:nvGraphicFramePr>
            <p:cNvPr id="452612" name="Object 102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7060" name="Clip" r:id="rId23" imgW="819000" imgH="847800" progId="">
                    <p:embed/>
                  </p:oleObj>
                </mc:Choice>
                <mc:Fallback>
                  <p:oleObj name="Clip" r:id="rId23" imgW="819000" imgH="847800" progId="">
                    <p:embed/>
                    <p:pic>
                      <p:nvPicPr>
                        <p:cNvPr id="0" name="Picture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94" name="Rectangle 110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lstStyle/>
            <a:p>
              <a:endParaRPr lang="en-US"/>
            </a:p>
          </p:txBody>
        </p:sp>
      </p:grpSp>
      <p:sp>
        <p:nvSpPr>
          <p:cNvPr id="265295" name="Line 1103"/>
          <p:cNvSpPr>
            <a:spLocks noChangeShapeType="1"/>
          </p:cNvSpPr>
          <p:nvPr/>
        </p:nvSpPr>
        <p:spPr bwMode="auto">
          <a:xfrm>
            <a:off x="7145338" y="4594225"/>
            <a:ext cx="0" cy="228600"/>
          </a:xfrm>
          <a:prstGeom prst="line">
            <a:avLst/>
          </a:prstGeom>
          <a:noFill/>
          <a:ln w="12700">
            <a:solidFill>
              <a:schemeClr val="tx1"/>
            </a:solidFill>
            <a:round/>
            <a:headEnd/>
            <a:tailEnd/>
          </a:ln>
          <a:effectLst/>
        </p:spPr>
        <p:txBody>
          <a:bodyPr wrap="none" anchor="ctr"/>
          <a:lstStyle/>
          <a:p>
            <a:endParaRPr lang="en-US"/>
          </a:p>
        </p:txBody>
      </p:sp>
      <p:grpSp>
        <p:nvGrpSpPr>
          <p:cNvPr id="13" name="Group 1104"/>
          <p:cNvGrpSpPr>
            <a:grpSpLocks/>
          </p:cNvGrpSpPr>
          <p:nvPr/>
        </p:nvGrpSpPr>
        <p:grpSpPr bwMode="auto">
          <a:xfrm>
            <a:off x="7866063" y="4017963"/>
            <a:ext cx="207962" cy="409575"/>
            <a:chOff x="4180" y="783"/>
            <a:chExt cx="150" cy="307"/>
          </a:xfrm>
        </p:grpSpPr>
        <p:sp>
          <p:nvSpPr>
            <p:cNvPr id="265297" name="AutoShape 110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65298" name="Rectangle 1106"/>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65299" name="Rectangle 110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65300" name="AutoShape 110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65301" name="Line 1109"/>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65302" name="Line 1110"/>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65303" name="Rectangle 11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65304" name="Rectangle 1112"/>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4" name="Group 1113"/>
          <p:cNvGrpSpPr>
            <a:grpSpLocks/>
          </p:cNvGrpSpPr>
          <p:nvPr/>
        </p:nvGrpSpPr>
        <p:grpSpPr bwMode="auto">
          <a:xfrm>
            <a:off x="7853363" y="4462463"/>
            <a:ext cx="207962" cy="409575"/>
            <a:chOff x="4180" y="783"/>
            <a:chExt cx="150" cy="307"/>
          </a:xfrm>
        </p:grpSpPr>
        <p:sp>
          <p:nvSpPr>
            <p:cNvPr id="265306" name="AutoShape 111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65307" name="Rectangle 111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65308" name="Rectangle 111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65309" name="AutoShape 111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65310" name="Line 111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65311" name="Line 111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65312" name="Rectangle 112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65313" name="Rectangle 112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65314" name="Line 1122"/>
          <p:cNvSpPr>
            <a:spLocks noChangeShapeType="1"/>
          </p:cNvSpPr>
          <p:nvPr/>
        </p:nvSpPr>
        <p:spPr bwMode="auto">
          <a:xfrm rot="5400000" flipH="1">
            <a:off x="7479506" y="4391819"/>
            <a:ext cx="611188" cy="0"/>
          </a:xfrm>
          <a:prstGeom prst="line">
            <a:avLst/>
          </a:prstGeom>
          <a:noFill/>
          <a:ln w="12700">
            <a:solidFill>
              <a:schemeClr val="tx1"/>
            </a:solidFill>
            <a:round/>
            <a:headEnd/>
            <a:tailEnd/>
          </a:ln>
          <a:effectLst/>
        </p:spPr>
        <p:txBody>
          <a:bodyPr wrap="none" anchor="ctr"/>
          <a:lstStyle/>
          <a:p>
            <a:endParaRPr lang="en-US"/>
          </a:p>
        </p:txBody>
      </p:sp>
      <p:sp>
        <p:nvSpPr>
          <p:cNvPr id="265315" name="Line 1123"/>
          <p:cNvSpPr>
            <a:spLocks noChangeShapeType="1"/>
          </p:cNvSpPr>
          <p:nvPr/>
        </p:nvSpPr>
        <p:spPr bwMode="auto">
          <a:xfrm rot="-5400000">
            <a:off x="7833519" y="4644231"/>
            <a:ext cx="0" cy="103188"/>
          </a:xfrm>
          <a:prstGeom prst="line">
            <a:avLst/>
          </a:prstGeom>
          <a:noFill/>
          <a:ln w="12700">
            <a:solidFill>
              <a:schemeClr val="tx1"/>
            </a:solidFill>
            <a:round/>
            <a:headEnd/>
            <a:tailEnd/>
          </a:ln>
          <a:effectLst/>
        </p:spPr>
        <p:txBody>
          <a:bodyPr wrap="none" anchor="ctr"/>
          <a:lstStyle/>
          <a:p>
            <a:endParaRPr lang="en-US"/>
          </a:p>
        </p:txBody>
      </p:sp>
      <p:sp>
        <p:nvSpPr>
          <p:cNvPr id="265316" name="Line 1124"/>
          <p:cNvSpPr>
            <a:spLocks noChangeShapeType="1"/>
          </p:cNvSpPr>
          <p:nvPr/>
        </p:nvSpPr>
        <p:spPr bwMode="auto">
          <a:xfrm rot="-5400000">
            <a:off x="7823200" y="4175125"/>
            <a:ext cx="0" cy="88900"/>
          </a:xfrm>
          <a:prstGeom prst="line">
            <a:avLst/>
          </a:prstGeom>
          <a:noFill/>
          <a:ln w="12700">
            <a:solidFill>
              <a:schemeClr val="tx1"/>
            </a:solidFill>
            <a:round/>
            <a:headEnd/>
            <a:tailEnd/>
          </a:ln>
          <a:effectLst/>
        </p:spPr>
        <p:txBody>
          <a:bodyPr wrap="none" anchor="ctr"/>
          <a:lstStyle/>
          <a:p>
            <a:endParaRPr lang="en-US"/>
          </a:p>
        </p:txBody>
      </p:sp>
      <p:sp>
        <p:nvSpPr>
          <p:cNvPr id="265317" name="Line 1125"/>
          <p:cNvSpPr>
            <a:spLocks noChangeShapeType="1"/>
          </p:cNvSpPr>
          <p:nvPr/>
        </p:nvSpPr>
        <p:spPr bwMode="auto">
          <a:xfrm flipV="1">
            <a:off x="6502400" y="2316163"/>
            <a:ext cx="458788" cy="207962"/>
          </a:xfrm>
          <a:prstGeom prst="line">
            <a:avLst/>
          </a:prstGeom>
          <a:noFill/>
          <a:ln w="12700">
            <a:solidFill>
              <a:schemeClr val="tx1"/>
            </a:solidFill>
            <a:round/>
            <a:headEnd/>
            <a:tailEnd/>
          </a:ln>
          <a:effectLst/>
        </p:spPr>
        <p:txBody>
          <a:bodyPr wrap="none" anchor="ctr"/>
          <a:lstStyle/>
          <a:p>
            <a:endParaRPr lang="en-US"/>
          </a:p>
        </p:txBody>
      </p:sp>
      <p:sp>
        <p:nvSpPr>
          <p:cNvPr id="265318" name="Line 1126"/>
          <p:cNvSpPr>
            <a:spLocks noChangeShapeType="1"/>
          </p:cNvSpPr>
          <p:nvPr/>
        </p:nvSpPr>
        <p:spPr bwMode="auto">
          <a:xfrm>
            <a:off x="7437438" y="2300288"/>
            <a:ext cx="485775" cy="207962"/>
          </a:xfrm>
          <a:prstGeom prst="line">
            <a:avLst/>
          </a:prstGeom>
          <a:noFill/>
          <a:ln w="12700">
            <a:solidFill>
              <a:schemeClr val="tx1"/>
            </a:solidFill>
            <a:round/>
            <a:headEnd/>
            <a:tailEnd/>
          </a:ln>
          <a:effectLst/>
        </p:spPr>
        <p:txBody>
          <a:bodyPr wrap="none" anchor="ctr"/>
          <a:lstStyle/>
          <a:p>
            <a:endParaRPr lang="en-US"/>
          </a:p>
        </p:txBody>
      </p:sp>
      <p:sp>
        <p:nvSpPr>
          <p:cNvPr id="265319" name="Line 1127"/>
          <p:cNvSpPr>
            <a:spLocks noChangeShapeType="1"/>
          </p:cNvSpPr>
          <p:nvPr/>
        </p:nvSpPr>
        <p:spPr bwMode="auto">
          <a:xfrm flipH="1">
            <a:off x="7956550" y="2636838"/>
            <a:ext cx="241300" cy="681037"/>
          </a:xfrm>
          <a:prstGeom prst="line">
            <a:avLst/>
          </a:prstGeom>
          <a:noFill/>
          <a:ln w="12700">
            <a:solidFill>
              <a:schemeClr val="tx1"/>
            </a:solidFill>
            <a:round/>
            <a:headEnd/>
            <a:tailEnd/>
          </a:ln>
          <a:effectLst/>
        </p:spPr>
        <p:txBody>
          <a:bodyPr wrap="none" anchor="ctr"/>
          <a:lstStyle/>
          <a:p>
            <a:endParaRPr lang="en-US"/>
          </a:p>
        </p:txBody>
      </p:sp>
      <p:sp>
        <p:nvSpPr>
          <p:cNvPr id="265320" name="Line 1128"/>
          <p:cNvSpPr>
            <a:spLocks noChangeShapeType="1"/>
          </p:cNvSpPr>
          <p:nvPr/>
        </p:nvSpPr>
        <p:spPr bwMode="auto">
          <a:xfrm>
            <a:off x="7186613" y="2413000"/>
            <a:ext cx="0" cy="431800"/>
          </a:xfrm>
          <a:prstGeom prst="line">
            <a:avLst/>
          </a:prstGeom>
          <a:noFill/>
          <a:ln w="12700">
            <a:solidFill>
              <a:schemeClr val="tx1"/>
            </a:solidFill>
            <a:round/>
            <a:headEnd/>
            <a:tailEnd/>
          </a:ln>
          <a:effectLst/>
        </p:spPr>
        <p:txBody>
          <a:bodyPr wrap="none" anchor="ctr"/>
          <a:lstStyle/>
          <a:p>
            <a:endParaRPr lang="en-US"/>
          </a:p>
        </p:txBody>
      </p:sp>
      <p:sp>
        <p:nvSpPr>
          <p:cNvPr id="265321" name="Line 1129"/>
          <p:cNvSpPr>
            <a:spLocks noChangeShapeType="1"/>
          </p:cNvSpPr>
          <p:nvPr/>
        </p:nvSpPr>
        <p:spPr bwMode="auto">
          <a:xfrm>
            <a:off x="7212013" y="3060700"/>
            <a:ext cx="534987" cy="368300"/>
          </a:xfrm>
          <a:prstGeom prst="line">
            <a:avLst/>
          </a:prstGeom>
          <a:noFill/>
          <a:ln w="12700">
            <a:solidFill>
              <a:schemeClr val="tx1"/>
            </a:solidFill>
            <a:round/>
            <a:headEnd/>
            <a:tailEnd/>
          </a:ln>
          <a:effectLst/>
        </p:spPr>
        <p:txBody>
          <a:bodyPr wrap="none" anchor="ctr"/>
          <a:lstStyle/>
          <a:p>
            <a:endParaRPr lang="en-US"/>
          </a:p>
        </p:txBody>
      </p:sp>
      <p:sp>
        <p:nvSpPr>
          <p:cNvPr id="265322" name="Line 1130"/>
          <p:cNvSpPr>
            <a:spLocks noChangeShapeType="1"/>
          </p:cNvSpPr>
          <p:nvPr/>
        </p:nvSpPr>
        <p:spPr bwMode="auto">
          <a:xfrm flipH="1">
            <a:off x="7672388" y="3525838"/>
            <a:ext cx="266700" cy="360362"/>
          </a:xfrm>
          <a:prstGeom prst="line">
            <a:avLst/>
          </a:prstGeom>
          <a:noFill/>
          <a:ln w="12700">
            <a:solidFill>
              <a:schemeClr val="tx1"/>
            </a:solidFill>
            <a:round/>
            <a:headEnd/>
            <a:tailEnd/>
          </a:ln>
          <a:effectLst/>
        </p:spPr>
        <p:txBody>
          <a:bodyPr wrap="none" anchor="ctr"/>
          <a:lstStyle/>
          <a:p>
            <a:endParaRPr lang="en-US"/>
          </a:p>
        </p:txBody>
      </p:sp>
      <p:sp>
        <p:nvSpPr>
          <p:cNvPr id="265323" name="Line 1131"/>
          <p:cNvSpPr>
            <a:spLocks noChangeShapeType="1"/>
          </p:cNvSpPr>
          <p:nvPr/>
        </p:nvSpPr>
        <p:spPr bwMode="auto">
          <a:xfrm flipH="1">
            <a:off x="7445375" y="2605088"/>
            <a:ext cx="560388" cy="384175"/>
          </a:xfrm>
          <a:prstGeom prst="line">
            <a:avLst/>
          </a:prstGeom>
          <a:noFill/>
          <a:ln w="12700">
            <a:solidFill>
              <a:schemeClr val="tx1"/>
            </a:solidFill>
            <a:round/>
            <a:headEnd/>
            <a:tailEnd/>
          </a:ln>
          <a:effectLst/>
        </p:spPr>
        <p:txBody>
          <a:bodyPr wrap="none" anchor="ctr"/>
          <a:lstStyle/>
          <a:p>
            <a:endParaRPr lang="en-US"/>
          </a:p>
        </p:txBody>
      </p:sp>
      <p:sp>
        <p:nvSpPr>
          <p:cNvPr id="265324" name="Line 1132"/>
          <p:cNvSpPr>
            <a:spLocks noChangeShapeType="1"/>
          </p:cNvSpPr>
          <p:nvPr/>
        </p:nvSpPr>
        <p:spPr bwMode="auto">
          <a:xfrm flipH="1">
            <a:off x="7454900" y="2044700"/>
            <a:ext cx="350838" cy="255588"/>
          </a:xfrm>
          <a:prstGeom prst="line">
            <a:avLst/>
          </a:prstGeom>
          <a:noFill/>
          <a:ln w="12700">
            <a:solidFill>
              <a:schemeClr val="tx1"/>
            </a:solidFill>
            <a:round/>
            <a:headEnd/>
            <a:tailEnd/>
          </a:ln>
          <a:effectLst/>
        </p:spPr>
        <p:txBody>
          <a:bodyPr wrap="none" anchor="ctr"/>
          <a:lstStyle/>
          <a:p>
            <a:endParaRPr lang="en-US"/>
          </a:p>
        </p:txBody>
      </p:sp>
      <p:sp>
        <p:nvSpPr>
          <p:cNvPr id="265325" name="Line 1133"/>
          <p:cNvSpPr>
            <a:spLocks noChangeShapeType="1"/>
          </p:cNvSpPr>
          <p:nvPr/>
        </p:nvSpPr>
        <p:spPr bwMode="auto">
          <a:xfrm flipH="1">
            <a:off x="8172450" y="2220913"/>
            <a:ext cx="201613" cy="176212"/>
          </a:xfrm>
          <a:prstGeom prst="line">
            <a:avLst/>
          </a:prstGeom>
          <a:noFill/>
          <a:ln w="12700">
            <a:solidFill>
              <a:schemeClr val="tx1"/>
            </a:solidFill>
            <a:round/>
            <a:headEnd/>
            <a:tailEnd/>
          </a:ln>
          <a:effectLst/>
        </p:spPr>
        <p:txBody>
          <a:bodyPr wrap="none" anchor="ctr"/>
          <a:lstStyle/>
          <a:p>
            <a:endParaRPr lang="en-US"/>
          </a:p>
        </p:txBody>
      </p:sp>
      <p:grpSp>
        <p:nvGrpSpPr>
          <p:cNvPr id="15" name="Group 1134"/>
          <p:cNvGrpSpPr>
            <a:grpSpLocks/>
          </p:cNvGrpSpPr>
          <p:nvPr/>
        </p:nvGrpSpPr>
        <p:grpSpPr bwMode="auto">
          <a:xfrm>
            <a:off x="5983288" y="2413000"/>
            <a:ext cx="501650" cy="233363"/>
            <a:chOff x="3600" y="219"/>
            <a:chExt cx="360" cy="175"/>
          </a:xfrm>
        </p:grpSpPr>
        <p:sp>
          <p:nvSpPr>
            <p:cNvPr id="265327" name="Oval 11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5328" name="Line 113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5329" name="Line 113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5330" name="Rectangle 113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5331" name="Oval 11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6" name="Group 1140"/>
            <p:cNvGrpSpPr>
              <a:grpSpLocks/>
            </p:cNvGrpSpPr>
            <p:nvPr/>
          </p:nvGrpSpPr>
          <p:grpSpPr bwMode="auto">
            <a:xfrm>
              <a:off x="3686" y="244"/>
              <a:ext cx="177" cy="66"/>
              <a:chOff x="2848" y="848"/>
              <a:chExt cx="140" cy="98"/>
            </a:xfrm>
          </p:grpSpPr>
          <p:sp>
            <p:nvSpPr>
              <p:cNvPr id="265333" name="Line 114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34" name="Line 114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35" name="Line 114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7" name="Group 1144"/>
            <p:cNvGrpSpPr>
              <a:grpSpLocks/>
            </p:cNvGrpSpPr>
            <p:nvPr/>
          </p:nvGrpSpPr>
          <p:grpSpPr bwMode="auto">
            <a:xfrm flipV="1">
              <a:off x="3686" y="243"/>
              <a:ext cx="177" cy="66"/>
              <a:chOff x="2848" y="848"/>
              <a:chExt cx="140" cy="98"/>
            </a:xfrm>
          </p:grpSpPr>
          <p:sp>
            <p:nvSpPr>
              <p:cNvPr id="265337" name="Line 114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38" name="Line 114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39" name="Line 114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 name="Group 1148"/>
          <p:cNvGrpSpPr>
            <a:grpSpLocks/>
          </p:cNvGrpSpPr>
          <p:nvPr/>
        </p:nvGrpSpPr>
        <p:grpSpPr bwMode="auto">
          <a:xfrm>
            <a:off x="6935788" y="2184400"/>
            <a:ext cx="501650" cy="233363"/>
            <a:chOff x="3600" y="219"/>
            <a:chExt cx="360" cy="175"/>
          </a:xfrm>
        </p:grpSpPr>
        <p:sp>
          <p:nvSpPr>
            <p:cNvPr id="265341" name="Oval 11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5342" name="Line 115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5343" name="Line 115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5344" name="Rectangle 115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5345" name="Oval 11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9" name="Group 1154"/>
            <p:cNvGrpSpPr>
              <a:grpSpLocks/>
            </p:cNvGrpSpPr>
            <p:nvPr/>
          </p:nvGrpSpPr>
          <p:grpSpPr bwMode="auto">
            <a:xfrm>
              <a:off x="3686" y="244"/>
              <a:ext cx="177" cy="66"/>
              <a:chOff x="2848" y="848"/>
              <a:chExt cx="140" cy="98"/>
            </a:xfrm>
          </p:grpSpPr>
          <p:sp>
            <p:nvSpPr>
              <p:cNvPr id="265347" name="Line 115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48" name="Line 115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49" name="Line 115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0" name="Group 1158"/>
            <p:cNvGrpSpPr>
              <a:grpSpLocks/>
            </p:cNvGrpSpPr>
            <p:nvPr/>
          </p:nvGrpSpPr>
          <p:grpSpPr bwMode="auto">
            <a:xfrm flipV="1">
              <a:off x="3686" y="243"/>
              <a:ext cx="177" cy="66"/>
              <a:chOff x="2848" y="848"/>
              <a:chExt cx="140" cy="98"/>
            </a:xfrm>
          </p:grpSpPr>
          <p:sp>
            <p:nvSpPr>
              <p:cNvPr id="265351" name="Line 115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52" name="Line 116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53" name="Line 116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1" name="Group 1162"/>
          <p:cNvGrpSpPr>
            <a:grpSpLocks/>
          </p:cNvGrpSpPr>
          <p:nvPr/>
        </p:nvGrpSpPr>
        <p:grpSpPr bwMode="auto">
          <a:xfrm>
            <a:off x="6953250" y="2841625"/>
            <a:ext cx="501650" cy="233363"/>
            <a:chOff x="3600" y="219"/>
            <a:chExt cx="360" cy="175"/>
          </a:xfrm>
        </p:grpSpPr>
        <p:sp>
          <p:nvSpPr>
            <p:cNvPr id="265355" name="Oval 116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5356" name="Line 116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5357" name="Line 116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5358" name="Rectangle 116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5359" name="Oval 116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2" name="Group 1168"/>
            <p:cNvGrpSpPr>
              <a:grpSpLocks/>
            </p:cNvGrpSpPr>
            <p:nvPr/>
          </p:nvGrpSpPr>
          <p:grpSpPr bwMode="auto">
            <a:xfrm>
              <a:off x="3686" y="244"/>
              <a:ext cx="177" cy="66"/>
              <a:chOff x="2848" y="848"/>
              <a:chExt cx="140" cy="98"/>
            </a:xfrm>
          </p:grpSpPr>
          <p:sp>
            <p:nvSpPr>
              <p:cNvPr id="265361" name="Line 116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62" name="Line 117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63" name="Line 117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3" name="Group 1172"/>
            <p:cNvGrpSpPr>
              <a:grpSpLocks/>
            </p:cNvGrpSpPr>
            <p:nvPr/>
          </p:nvGrpSpPr>
          <p:grpSpPr bwMode="auto">
            <a:xfrm flipV="1">
              <a:off x="3686" y="243"/>
              <a:ext cx="177" cy="66"/>
              <a:chOff x="2848" y="848"/>
              <a:chExt cx="140" cy="98"/>
            </a:xfrm>
          </p:grpSpPr>
          <p:sp>
            <p:nvSpPr>
              <p:cNvPr id="265365" name="Line 117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66" name="Line 117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67" name="Line 117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4" name="Group 1176"/>
          <p:cNvGrpSpPr>
            <a:grpSpLocks/>
          </p:cNvGrpSpPr>
          <p:nvPr/>
        </p:nvGrpSpPr>
        <p:grpSpPr bwMode="auto">
          <a:xfrm>
            <a:off x="7923213" y="2392363"/>
            <a:ext cx="500062" cy="233362"/>
            <a:chOff x="3600" y="219"/>
            <a:chExt cx="360" cy="175"/>
          </a:xfrm>
        </p:grpSpPr>
        <p:sp>
          <p:nvSpPr>
            <p:cNvPr id="265369" name="Oval 117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5370" name="Line 117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5371" name="Line 117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5372" name="Rectangle 118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5373" name="Oval 118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5" name="Group 1182"/>
            <p:cNvGrpSpPr>
              <a:grpSpLocks/>
            </p:cNvGrpSpPr>
            <p:nvPr/>
          </p:nvGrpSpPr>
          <p:grpSpPr bwMode="auto">
            <a:xfrm>
              <a:off x="3686" y="244"/>
              <a:ext cx="177" cy="66"/>
              <a:chOff x="2848" y="848"/>
              <a:chExt cx="140" cy="98"/>
            </a:xfrm>
          </p:grpSpPr>
          <p:sp>
            <p:nvSpPr>
              <p:cNvPr id="265375" name="Line 118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76" name="Line 118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77" name="Line 118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6" name="Group 1186"/>
            <p:cNvGrpSpPr>
              <a:grpSpLocks/>
            </p:cNvGrpSpPr>
            <p:nvPr/>
          </p:nvGrpSpPr>
          <p:grpSpPr bwMode="auto">
            <a:xfrm flipV="1">
              <a:off x="3686" y="243"/>
              <a:ext cx="177" cy="66"/>
              <a:chOff x="2848" y="848"/>
              <a:chExt cx="140" cy="98"/>
            </a:xfrm>
          </p:grpSpPr>
          <p:sp>
            <p:nvSpPr>
              <p:cNvPr id="265379" name="Line 118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80" name="Line 118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81" name="Line 118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7" name="Group 1190"/>
          <p:cNvGrpSpPr>
            <a:grpSpLocks/>
          </p:cNvGrpSpPr>
          <p:nvPr/>
        </p:nvGrpSpPr>
        <p:grpSpPr bwMode="auto">
          <a:xfrm>
            <a:off x="7729538" y="3289300"/>
            <a:ext cx="501650" cy="233363"/>
            <a:chOff x="3600" y="219"/>
            <a:chExt cx="360" cy="175"/>
          </a:xfrm>
        </p:grpSpPr>
        <p:sp>
          <p:nvSpPr>
            <p:cNvPr id="265383" name="Oval 119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5384" name="Line 119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5385" name="Line 119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5386" name="Rectangle 119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5387" name="Oval 119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8" name="Group 1196"/>
            <p:cNvGrpSpPr>
              <a:grpSpLocks/>
            </p:cNvGrpSpPr>
            <p:nvPr/>
          </p:nvGrpSpPr>
          <p:grpSpPr bwMode="auto">
            <a:xfrm>
              <a:off x="3686" y="244"/>
              <a:ext cx="177" cy="66"/>
              <a:chOff x="2848" y="848"/>
              <a:chExt cx="140" cy="98"/>
            </a:xfrm>
          </p:grpSpPr>
          <p:sp>
            <p:nvSpPr>
              <p:cNvPr id="265389" name="Line 119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90" name="Line 119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91" name="Line 119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 name="Group 1200"/>
            <p:cNvGrpSpPr>
              <a:grpSpLocks/>
            </p:cNvGrpSpPr>
            <p:nvPr/>
          </p:nvGrpSpPr>
          <p:grpSpPr bwMode="auto">
            <a:xfrm flipV="1">
              <a:off x="3686" y="243"/>
              <a:ext cx="177" cy="66"/>
              <a:chOff x="2848" y="848"/>
              <a:chExt cx="140" cy="98"/>
            </a:xfrm>
          </p:grpSpPr>
          <p:sp>
            <p:nvSpPr>
              <p:cNvPr id="265393" name="Line 120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394" name="Line 120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395" name="Line 120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30" name="Group 1204"/>
          <p:cNvGrpSpPr>
            <a:grpSpLocks/>
          </p:cNvGrpSpPr>
          <p:nvPr/>
        </p:nvGrpSpPr>
        <p:grpSpPr bwMode="auto">
          <a:xfrm>
            <a:off x="7396163" y="3873500"/>
            <a:ext cx="501650" cy="234950"/>
            <a:chOff x="3600" y="219"/>
            <a:chExt cx="360" cy="175"/>
          </a:xfrm>
        </p:grpSpPr>
        <p:sp>
          <p:nvSpPr>
            <p:cNvPr id="265397" name="Oval 120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5398" name="Line 120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5399" name="Line 120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5400" name="Rectangle 120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5401" name="Oval 120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1" name="Group 1210"/>
            <p:cNvGrpSpPr>
              <a:grpSpLocks/>
            </p:cNvGrpSpPr>
            <p:nvPr/>
          </p:nvGrpSpPr>
          <p:grpSpPr bwMode="auto">
            <a:xfrm>
              <a:off x="3686" y="244"/>
              <a:ext cx="177" cy="66"/>
              <a:chOff x="2848" y="848"/>
              <a:chExt cx="140" cy="98"/>
            </a:xfrm>
          </p:grpSpPr>
          <p:sp>
            <p:nvSpPr>
              <p:cNvPr id="265403" name="Line 12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404" name="Line 12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405" name="Line 121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65216" name="Group 1214"/>
            <p:cNvGrpSpPr>
              <a:grpSpLocks/>
            </p:cNvGrpSpPr>
            <p:nvPr/>
          </p:nvGrpSpPr>
          <p:grpSpPr bwMode="auto">
            <a:xfrm flipV="1">
              <a:off x="3686" y="243"/>
              <a:ext cx="177" cy="66"/>
              <a:chOff x="2848" y="848"/>
              <a:chExt cx="140" cy="98"/>
            </a:xfrm>
          </p:grpSpPr>
          <p:sp>
            <p:nvSpPr>
              <p:cNvPr id="265407" name="Line 12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408" name="Line 12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409" name="Line 12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65217" name="Group 1218"/>
          <p:cNvGrpSpPr>
            <a:grpSpLocks/>
          </p:cNvGrpSpPr>
          <p:nvPr/>
        </p:nvGrpSpPr>
        <p:grpSpPr bwMode="auto">
          <a:xfrm>
            <a:off x="6786563" y="4362450"/>
            <a:ext cx="500062" cy="233363"/>
            <a:chOff x="3600" y="219"/>
            <a:chExt cx="360" cy="175"/>
          </a:xfrm>
        </p:grpSpPr>
        <p:sp>
          <p:nvSpPr>
            <p:cNvPr id="265411" name="Oval 121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5412" name="Line 122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5413" name="Line 122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5414" name="Rectangle 122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5415" name="Oval 122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65223" name="Group 1224"/>
            <p:cNvGrpSpPr>
              <a:grpSpLocks/>
            </p:cNvGrpSpPr>
            <p:nvPr/>
          </p:nvGrpSpPr>
          <p:grpSpPr bwMode="auto">
            <a:xfrm>
              <a:off x="3686" y="244"/>
              <a:ext cx="177" cy="66"/>
              <a:chOff x="2848" y="848"/>
              <a:chExt cx="140" cy="98"/>
            </a:xfrm>
          </p:grpSpPr>
          <p:sp>
            <p:nvSpPr>
              <p:cNvPr id="265417" name="Line 122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418" name="Line 122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419" name="Line 122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65224" name="Group 1228"/>
            <p:cNvGrpSpPr>
              <a:grpSpLocks/>
            </p:cNvGrpSpPr>
            <p:nvPr/>
          </p:nvGrpSpPr>
          <p:grpSpPr bwMode="auto">
            <a:xfrm flipV="1">
              <a:off x="3686" y="243"/>
              <a:ext cx="177" cy="66"/>
              <a:chOff x="2848" y="848"/>
              <a:chExt cx="140" cy="98"/>
            </a:xfrm>
          </p:grpSpPr>
          <p:sp>
            <p:nvSpPr>
              <p:cNvPr id="265421" name="Line 122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422" name="Line 123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423" name="Line 123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65225" name="Group 1232"/>
          <p:cNvGrpSpPr>
            <a:grpSpLocks/>
          </p:cNvGrpSpPr>
          <p:nvPr/>
        </p:nvGrpSpPr>
        <p:grpSpPr bwMode="auto">
          <a:xfrm>
            <a:off x="5983288" y="3986213"/>
            <a:ext cx="501650" cy="233362"/>
            <a:chOff x="3600" y="219"/>
            <a:chExt cx="360" cy="175"/>
          </a:xfrm>
        </p:grpSpPr>
        <p:sp>
          <p:nvSpPr>
            <p:cNvPr id="265425" name="Oval 123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65426" name="Line 123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65427" name="Line 123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65428" name="Rectangle 123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a:p>
          </p:txBody>
        </p:sp>
        <p:sp>
          <p:nvSpPr>
            <p:cNvPr id="265429" name="Oval 123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65227" name="Group 1238"/>
            <p:cNvGrpSpPr>
              <a:grpSpLocks/>
            </p:cNvGrpSpPr>
            <p:nvPr/>
          </p:nvGrpSpPr>
          <p:grpSpPr bwMode="auto">
            <a:xfrm>
              <a:off x="3686" y="244"/>
              <a:ext cx="177" cy="66"/>
              <a:chOff x="2848" y="848"/>
              <a:chExt cx="140" cy="98"/>
            </a:xfrm>
          </p:grpSpPr>
          <p:sp>
            <p:nvSpPr>
              <p:cNvPr id="265431" name="Line 123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432" name="Line 124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433" name="Line 124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65228" name="Group 1242"/>
            <p:cNvGrpSpPr>
              <a:grpSpLocks/>
            </p:cNvGrpSpPr>
            <p:nvPr/>
          </p:nvGrpSpPr>
          <p:grpSpPr bwMode="auto">
            <a:xfrm flipV="1">
              <a:off x="3686" y="243"/>
              <a:ext cx="177" cy="66"/>
              <a:chOff x="2848" y="848"/>
              <a:chExt cx="140" cy="98"/>
            </a:xfrm>
          </p:grpSpPr>
          <p:sp>
            <p:nvSpPr>
              <p:cNvPr id="265435" name="Line 124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65436" name="Line 124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65437" name="Line 124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65438" name="Line 1246"/>
          <p:cNvSpPr>
            <a:spLocks noChangeShapeType="1"/>
          </p:cNvSpPr>
          <p:nvPr/>
        </p:nvSpPr>
        <p:spPr bwMode="auto">
          <a:xfrm flipV="1">
            <a:off x="6238875" y="4198938"/>
            <a:ext cx="1588" cy="249237"/>
          </a:xfrm>
          <a:prstGeom prst="line">
            <a:avLst/>
          </a:prstGeom>
          <a:noFill/>
          <a:ln w="12700">
            <a:solidFill>
              <a:schemeClr val="tx1"/>
            </a:solidFill>
            <a:round/>
            <a:headEnd/>
            <a:tailEnd/>
          </a:ln>
          <a:effectLst/>
        </p:spPr>
        <p:txBody>
          <a:bodyPr wrap="none" anchor="ctr"/>
          <a:lstStyle/>
          <a:p>
            <a:endParaRPr lang="en-US"/>
          </a:p>
        </p:txBody>
      </p:sp>
      <p:grpSp>
        <p:nvGrpSpPr>
          <p:cNvPr id="265229" name="Group 1247"/>
          <p:cNvGrpSpPr>
            <a:grpSpLocks/>
          </p:cNvGrpSpPr>
          <p:nvPr/>
        </p:nvGrpSpPr>
        <p:grpSpPr bwMode="auto">
          <a:xfrm>
            <a:off x="4692650" y="1533525"/>
            <a:ext cx="814388" cy="854075"/>
            <a:chOff x="4180" y="744"/>
            <a:chExt cx="513" cy="538"/>
          </a:xfrm>
        </p:grpSpPr>
        <p:sp>
          <p:nvSpPr>
            <p:cNvPr id="265440" name="Rectangle 1248"/>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lstStyle/>
            <a:p>
              <a:endParaRPr lang="en-US"/>
            </a:p>
          </p:txBody>
        </p:sp>
        <p:sp>
          <p:nvSpPr>
            <p:cNvPr id="265441" name="Rectangle 1249"/>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5442" name="Rectangle 1250"/>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lstStyle/>
            <a:p>
              <a:endParaRPr lang="en-US"/>
            </a:p>
          </p:txBody>
        </p:sp>
        <p:sp>
          <p:nvSpPr>
            <p:cNvPr id="265443" name="Text Box 1251"/>
            <p:cNvSpPr txBox="1">
              <a:spLocks noChangeArrowheads="1"/>
            </p:cNvSpPr>
            <p:nvPr/>
          </p:nvSpPr>
          <p:spPr bwMode="auto">
            <a:xfrm>
              <a:off x="4180" y="744"/>
              <a:ext cx="513" cy="538"/>
            </a:xfrm>
            <a:prstGeom prst="rect">
              <a:avLst/>
            </a:prstGeom>
            <a:noFill/>
            <a:ln w="9525">
              <a:noFill/>
              <a:miter lim="800000"/>
              <a:headEnd/>
              <a:tailEnd/>
            </a:ln>
            <a:effectLst/>
          </p:spPr>
          <p:txBody>
            <a:bodyPr>
              <a:spAutoFit/>
            </a:bodyPr>
            <a:lstStyle/>
            <a:p>
              <a:pPr algn="ctr" eaLnBrk="0" hangingPunct="0"/>
              <a:r>
                <a:rPr lang="en-US" sz="1000">
                  <a:latin typeface="Comic Sans MS" pitchFamily="66" charset="0"/>
                </a:rPr>
                <a:t>application</a:t>
              </a:r>
            </a:p>
            <a:p>
              <a:pPr algn="ctr" eaLnBrk="0" hangingPunct="0"/>
              <a:r>
                <a:rPr lang="en-US" sz="1000">
                  <a:solidFill>
                    <a:schemeClr val="bg1"/>
                  </a:solidFill>
                  <a:latin typeface="Comic Sans MS" pitchFamily="66" charset="0"/>
                </a:rPr>
                <a:t>transport</a:t>
              </a:r>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5444" name="Line 1252"/>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lstStyle/>
            <a:p>
              <a:endParaRPr lang="en-US"/>
            </a:p>
          </p:txBody>
        </p:sp>
        <p:sp>
          <p:nvSpPr>
            <p:cNvPr id="265445" name="Line 1253"/>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lstStyle/>
            <a:p>
              <a:endParaRPr lang="en-US"/>
            </a:p>
          </p:txBody>
        </p:sp>
        <p:sp>
          <p:nvSpPr>
            <p:cNvPr id="265446" name="Line 1254"/>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65231" name="Group 1255"/>
          <p:cNvGrpSpPr>
            <a:grpSpLocks/>
          </p:cNvGrpSpPr>
          <p:nvPr/>
        </p:nvGrpSpPr>
        <p:grpSpPr bwMode="auto">
          <a:xfrm>
            <a:off x="7816850" y="4419600"/>
            <a:ext cx="814388" cy="854075"/>
            <a:chOff x="4180" y="744"/>
            <a:chExt cx="513" cy="538"/>
          </a:xfrm>
        </p:grpSpPr>
        <p:sp>
          <p:nvSpPr>
            <p:cNvPr id="265448" name="Rectangle 1256"/>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lstStyle/>
            <a:p>
              <a:endParaRPr lang="en-US"/>
            </a:p>
          </p:txBody>
        </p:sp>
        <p:sp>
          <p:nvSpPr>
            <p:cNvPr id="265449" name="Rectangle 1257"/>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5450" name="Rectangle 1258"/>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lstStyle/>
            <a:p>
              <a:endParaRPr lang="en-US"/>
            </a:p>
          </p:txBody>
        </p:sp>
        <p:sp>
          <p:nvSpPr>
            <p:cNvPr id="265451" name="Text Box 1259"/>
            <p:cNvSpPr txBox="1">
              <a:spLocks noChangeArrowheads="1"/>
            </p:cNvSpPr>
            <p:nvPr/>
          </p:nvSpPr>
          <p:spPr bwMode="auto">
            <a:xfrm>
              <a:off x="4180" y="744"/>
              <a:ext cx="513" cy="538"/>
            </a:xfrm>
            <a:prstGeom prst="rect">
              <a:avLst/>
            </a:prstGeom>
            <a:noFill/>
            <a:ln w="9525">
              <a:noFill/>
              <a:miter lim="800000"/>
              <a:headEnd/>
              <a:tailEnd/>
            </a:ln>
            <a:effectLst/>
          </p:spPr>
          <p:txBody>
            <a:bodyPr>
              <a:spAutoFit/>
            </a:bodyPr>
            <a:lstStyle/>
            <a:p>
              <a:pPr algn="ctr" eaLnBrk="0" hangingPunct="0"/>
              <a:r>
                <a:rPr lang="en-US" sz="1000">
                  <a:latin typeface="Comic Sans MS" pitchFamily="66" charset="0"/>
                </a:rPr>
                <a:t>application</a:t>
              </a:r>
            </a:p>
            <a:p>
              <a:pPr algn="ctr" eaLnBrk="0" hangingPunct="0"/>
              <a:r>
                <a:rPr lang="en-US" sz="1000">
                  <a:solidFill>
                    <a:schemeClr val="bg1"/>
                  </a:solidFill>
                  <a:latin typeface="Comic Sans MS" pitchFamily="66" charset="0"/>
                </a:rPr>
                <a:t>transport</a:t>
              </a:r>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5452" name="Line 1260"/>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lstStyle/>
            <a:p>
              <a:endParaRPr lang="en-US"/>
            </a:p>
          </p:txBody>
        </p:sp>
        <p:sp>
          <p:nvSpPr>
            <p:cNvPr id="265453" name="Line 1261"/>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lstStyle/>
            <a:p>
              <a:endParaRPr lang="en-US"/>
            </a:p>
          </p:txBody>
        </p:sp>
        <p:sp>
          <p:nvSpPr>
            <p:cNvPr id="265454" name="Line 1262"/>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65235" name="Group 1263"/>
          <p:cNvGrpSpPr>
            <a:grpSpLocks/>
          </p:cNvGrpSpPr>
          <p:nvPr/>
        </p:nvGrpSpPr>
        <p:grpSpPr bwMode="auto">
          <a:xfrm>
            <a:off x="7154863" y="3538538"/>
            <a:ext cx="814387" cy="701675"/>
            <a:chOff x="2923" y="3345"/>
            <a:chExt cx="513" cy="442"/>
          </a:xfrm>
        </p:grpSpPr>
        <p:sp>
          <p:nvSpPr>
            <p:cNvPr id="265456" name="Rectangle 1264"/>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5457" name="Rectangle 126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5458" name="Text Box 1266"/>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5459" name="Line 1267"/>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5460" name="Line 1268"/>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65244" name="Group 1269"/>
          <p:cNvGrpSpPr>
            <a:grpSpLocks/>
          </p:cNvGrpSpPr>
          <p:nvPr/>
        </p:nvGrpSpPr>
        <p:grpSpPr bwMode="auto">
          <a:xfrm>
            <a:off x="7688263" y="2957513"/>
            <a:ext cx="814387" cy="701675"/>
            <a:chOff x="2923" y="3345"/>
            <a:chExt cx="513" cy="442"/>
          </a:xfrm>
        </p:grpSpPr>
        <p:sp>
          <p:nvSpPr>
            <p:cNvPr id="265462" name="Rectangle 1270"/>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5463" name="Rectangle 127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5464" name="Text Box 1272"/>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5465" name="Line 1273"/>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5466" name="Line 1274"/>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56" name="Group 1275"/>
          <p:cNvGrpSpPr>
            <a:grpSpLocks/>
          </p:cNvGrpSpPr>
          <p:nvPr/>
        </p:nvGrpSpPr>
        <p:grpSpPr bwMode="auto">
          <a:xfrm>
            <a:off x="6802438" y="2652713"/>
            <a:ext cx="814387" cy="701675"/>
            <a:chOff x="2923" y="3345"/>
            <a:chExt cx="513" cy="442"/>
          </a:xfrm>
        </p:grpSpPr>
        <p:sp>
          <p:nvSpPr>
            <p:cNvPr id="265468" name="Rectangle 1276"/>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5469" name="Rectangle 127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5470" name="Text Box 1278"/>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5471" name="Line 1279"/>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5472" name="Line 1280"/>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57" name="Group 1281"/>
          <p:cNvGrpSpPr>
            <a:grpSpLocks/>
          </p:cNvGrpSpPr>
          <p:nvPr/>
        </p:nvGrpSpPr>
        <p:grpSpPr bwMode="auto">
          <a:xfrm>
            <a:off x="6735763" y="1881188"/>
            <a:ext cx="814387" cy="701675"/>
            <a:chOff x="2923" y="3345"/>
            <a:chExt cx="513" cy="442"/>
          </a:xfrm>
        </p:grpSpPr>
        <p:sp>
          <p:nvSpPr>
            <p:cNvPr id="265474" name="Rectangle 1282"/>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5475" name="Rectangle 128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5476" name="Text Box 1284"/>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5477" name="Line 1285"/>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5478" name="Line 1286"/>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58" name="Group 1287"/>
          <p:cNvGrpSpPr>
            <a:grpSpLocks/>
          </p:cNvGrpSpPr>
          <p:nvPr/>
        </p:nvGrpSpPr>
        <p:grpSpPr bwMode="auto">
          <a:xfrm>
            <a:off x="5802313" y="2166938"/>
            <a:ext cx="814387" cy="701675"/>
            <a:chOff x="2923" y="3345"/>
            <a:chExt cx="513" cy="442"/>
          </a:xfrm>
        </p:grpSpPr>
        <p:sp>
          <p:nvSpPr>
            <p:cNvPr id="265480" name="Rectangle 1288"/>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265481" name="Rectangle 128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65482" name="Text Box 1290"/>
            <p:cNvSpPr txBox="1">
              <a:spLocks noChangeArrowheads="1"/>
            </p:cNvSpPr>
            <p:nvPr/>
          </p:nvSpPr>
          <p:spPr bwMode="auto">
            <a:xfrm>
              <a:off x="2923" y="3345"/>
              <a:ext cx="513" cy="442"/>
            </a:xfrm>
            <a:prstGeom prst="rect">
              <a:avLst/>
            </a:prstGeom>
            <a:noFill/>
            <a:ln w="9525">
              <a:noFill/>
              <a:miter lim="800000"/>
              <a:headEnd/>
              <a:tailEnd/>
            </a:ln>
            <a:effectLst/>
          </p:spPr>
          <p:txBody>
            <a:bodyPr>
              <a:spAutoFit/>
            </a:bodyPr>
            <a:lstStyle/>
            <a:p>
              <a:pPr algn="ctr" eaLnBrk="0" hangingPunct="0"/>
              <a:endParaRPr lang="en-US" sz="1000">
                <a:latin typeface="Comic Sans MS" pitchFamily="66" charset="0"/>
              </a:endParaRPr>
            </a:p>
            <a:p>
              <a:pPr algn="ctr" eaLnBrk="0" hangingPunct="0"/>
              <a:r>
                <a:rPr lang="en-US" sz="1000">
                  <a:latin typeface="Comic Sans MS" pitchFamily="66" charset="0"/>
                </a:rPr>
                <a:t>network</a:t>
              </a:r>
            </a:p>
            <a:p>
              <a:pPr algn="ctr" eaLnBrk="0" hangingPunct="0"/>
              <a:r>
                <a:rPr lang="en-US" sz="1000">
                  <a:latin typeface="Comic Sans MS" pitchFamily="66" charset="0"/>
                </a:rPr>
                <a:t>data link</a:t>
              </a:r>
            </a:p>
            <a:p>
              <a:pPr algn="ctr" eaLnBrk="0" hangingPunct="0"/>
              <a:r>
                <a:rPr lang="en-US" sz="1000">
                  <a:latin typeface="Comic Sans MS" pitchFamily="66" charset="0"/>
                </a:rPr>
                <a:t>physical</a:t>
              </a:r>
              <a:endParaRPr lang="en-US"/>
            </a:p>
          </p:txBody>
        </p:sp>
        <p:sp>
          <p:nvSpPr>
            <p:cNvPr id="265483" name="Line 1291"/>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lstStyle/>
            <a:p>
              <a:endParaRPr lang="en-US"/>
            </a:p>
          </p:txBody>
        </p:sp>
        <p:sp>
          <p:nvSpPr>
            <p:cNvPr id="265484" name="Line 1292"/>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259" name="Group 1293"/>
          <p:cNvGrpSpPr>
            <a:grpSpLocks/>
          </p:cNvGrpSpPr>
          <p:nvPr/>
        </p:nvGrpSpPr>
        <p:grpSpPr bwMode="auto">
          <a:xfrm rot="2937887">
            <a:off x="4748213" y="2986088"/>
            <a:ext cx="3781425" cy="434975"/>
            <a:chOff x="2937" y="3579"/>
            <a:chExt cx="2382" cy="274"/>
          </a:xfrm>
        </p:grpSpPr>
        <p:sp>
          <p:nvSpPr>
            <p:cNvPr id="265486" name="Rectangle 1294"/>
            <p:cNvSpPr>
              <a:spLocks noChangeArrowheads="1"/>
            </p:cNvSpPr>
            <p:nvPr/>
          </p:nvSpPr>
          <p:spPr bwMode="auto">
            <a:xfrm>
              <a:off x="3168" y="3630"/>
              <a:ext cx="1920" cy="174"/>
            </a:xfrm>
            <a:prstGeom prst="rect">
              <a:avLst/>
            </a:prstGeom>
            <a:solidFill>
              <a:srgbClr val="FF0000"/>
            </a:solidFill>
            <a:ln w="9525">
              <a:noFill/>
              <a:miter lim="800000"/>
              <a:headEnd/>
              <a:tailEnd/>
            </a:ln>
            <a:effectLst/>
          </p:spPr>
          <p:txBody>
            <a:bodyPr wrap="none" anchor="ctr"/>
            <a:lstStyle/>
            <a:p>
              <a:endParaRPr lang="en-US"/>
            </a:p>
          </p:txBody>
        </p:sp>
        <p:sp>
          <p:nvSpPr>
            <p:cNvPr id="265487" name="Text Box 1295"/>
            <p:cNvSpPr txBox="1">
              <a:spLocks noChangeArrowheads="1"/>
            </p:cNvSpPr>
            <p:nvPr/>
          </p:nvSpPr>
          <p:spPr bwMode="auto">
            <a:xfrm>
              <a:off x="3343" y="3617"/>
              <a:ext cx="1616" cy="212"/>
            </a:xfrm>
            <a:prstGeom prst="rect">
              <a:avLst/>
            </a:prstGeom>
            <a:noFill/>
            <a:ln w="9525">
              <a:noFill/>
              <a:miter lim="800000"/>
              <a:headEnd/>
              <a:tailEnd/>
            </a:ln>
            <a:effectLst/>
          </p:spPr>
          <p:txBody>
            <a:bodyPr wrap="none">
              <a:spAutoFit/>
            </a:bodyPr>
            <a:lstStyle/>
            <a:p>
              <a:pPr algn="ctr" eaLnBrk="0" hangingPunct="0"/>
              <a:r>
                <a:rPr lang="en-US" sz="1600">
                  <a:solidFill>
                    <a:schemeClr val="bg1"/>
                  </a:solidFill>
                  <a:latin typeface="Comic Sans MS" pitchFamily="66" charset="0"/>
                </a:rPr>
                <a:t>logical end-end transport</a:t>
              </a:r>
              <a:endParaRPr lang="en-US" sz="1600">
                <a:latin typeface="Comic Sans MS" pitchFamily="66" charset="0"/>
              </a:endParaRPr>
            </a:p>
          </p:txBody>
        </p:sp>
        <p:sp>
          <p:nvSpPr>
            <p:cNvPr id="265488" name="Freeform 1296"/>
            <p:cNvSpPr>
              <a:spLocks/>
            </p:cNvSpPr>
            <p:nvPr/>
          </p:nvSpPr>
          <p:spPr bwMode="auto">
            <a:xfrm>
              <a:off x="2937" y="357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lstStyle/>
            <a:p>
              <a:endParaRPr lang="en-US"/>
            </a:p>
          </p:txBody>
        </p:sp>
        <p:sp>
          <p:nvSpPr>
            <p:cNvPr id="265489" name="Freeform 1297"/>
            <p:cNvSpPr>
              <a:spLocks/>
            </p:cNvSpPr>
            <p:nvPr/>
          </p:nvSpPr>
          <p:spPr bwMode="auto">
            <a:xfrm flipH="1">
              <a:off x="5037" y="358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B18EE0-E486-4BFD-8035-A48FC9C520C3}" type="slidenum">
              <a:rPr lang="en-GB"/>
              <a:pPr/>
              <a:t>13</a:t>
            </a:fld>
            <a:endParaRPr lang="en-GB"/>
          </a:p>
        </p:txBody>
      </p:sp>
      <p:sp>
        <p:nvSpPr>
          <p:cNvPr id="188418" name="Rectangle 2"/>
          <p:cNvSpPr>
            <a:spLocks noGrp="1" noChangeArrowheads="1"/>
          </p:cNvSpPr>
          <p:nvPr>
            <p:ph type="title"/>
          </p:nvPr>
        </p:nvSpPr>
        <p:spPr>
          <a:xfrm>
            <a:off x="685800" y="228600"/>
            <a:ext cx="7772400" cy="1143000"/>
          </a:xfrm>
        </p:spPr>
        <p:txBody>
          <a:bodyPr/>
          <a:lstStyle/>
          <a:p>
            <a:r>
              <a:rPr lang="en-GB" dirty="0">
                <a:solidFill>
                  <a:srgbClr val="FF0000"/>
                </a:solidFill>
              </a:rPr>
              <a:t>The Transport </a:t>
            </a:r>
            <a:r>
              <a:rPr lang="en-GB" dirty="0" smtClean="0">
                <a:solidFill>
                  <a:srgbClr val="FF0000"/>
                </a:solidFill>
              </a:rPr>
              <a:t>layer</a:t>
            </a:r>
            <a:endParaRPr lang="en-GB" dirty="0">
              <a:solidFill>
                <a:srgbClr val="FF0000"/>
              </a:solidFill>
            </a:endParaRPr>
          </a:p>
        </p:txBody>
      </p:sp>
      <p:sp>
        <p:nvSpPr>
          <p:cNvPr id="188419" name="Rectangle 3"/>
          <p:cNvSpPr>
            <a:spLocks noGrp="1" noChangeArrowheads="1"/>
          </p:cNvSpPr>
          <p:nvPr>
            <p:ph type="body" idx="1"/>
          </p:nvPr>
        </p:nvSpPr>
        <p:spPr>
          <a:xfrm>
            <a:off x="762000" y="1524000"/>
            <a:ext cx="7772400" cy="4114800"/>
          </a:xfrm>
        </p:spPr>
        <p:txBody>
          <a:bodyPr>
            <a:normAutofit fontScale="92500" lnSpcReduction="10000"/>
          </a:bodyPr>
          <a:lstStyle/>
          <a:p>
            <a:pPr>
              <a:lnSpc>
                <a:spcPct val="90000"/>
              </a:lnSpc>
            </a:pPr>
            <a:r>
              <a:rPr lang="en-GB" sz="2800"/>
              <a:t>Makes it possible for the transport service to be more reliable than the underlying network service.</a:t>
            </a:r>
          </a:p>
          <a:p>
            <a:pPr>
              <a:lnSpc>
                <a:spcPct val="90000"/>
              </a:lnSpc>
            </a:pPr>
            <a:r>
              <a:rPr lang="en-GB" sz="2800"/>
              <a:t>Lost and damaged packets can be detected and compensated for.</a:t>
            </a:r>
          </a:p>
          <a:p>
            <a:pPr>
              <a:lnSpc>
                <a:spcPct val="90000"/>
              </a:lnSpc>
            </a:pPr>
            <a:r>
              <a:rPr lang="en-GB" sz="2800"/>
              <a:t>Can consider transport layer as enhancing the quality of service provided by the network layer. </a:t>
            </a:r>
          </a:p>
          <a:p>
            <a:pPr>
              <a:lnSpc>
                <a:spcPct val="90000"/>
              </a:lnSpc>
            </a:pPr>
            <a:r>
              <a:rPr lang="en-GB" sz="2800"/>
              <a:t>The service primitives can be independent of the network primitives (which may vary from network to network).</a:t>
            </a:r>
          </a:p>
          <a:p>
            <a:pPr>
              <a:lnSpc>
                <a:spcPct val="90000"/>
              </a:lnSpc>
            </a:pPr>
            <a:r>
              <a:rPr lang="en-GB" sz="2800"/>
              <a:t>Hence applications programs can be written with a standard set of primitives.</a:t>
            </a:r>
          </a:p>
          <a:p>
            <a:pPr>
              <a:lnSpc>
                <a:spcPct val="90000"/>
              </a:lnSpc>
            </a:pPr>
            <a:endParaRPr lang="en-GB" sz="2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B0AE51-24D5-4360-A8FF-3861567E02BC}" type="slidenum">
              <a:rPr lang="en-GB"/>
              <a:pPr/>
              <a:t>14</a:t>
            </a:fld>
            <a:endParaRPr lang="en-GB"/>
          </a:p>
        </p:txBody>
      </p:sp>
      <p:sp>
        <p:nvSpPr>
          <p:cNvPr id="202754" name="Rectangle 1026"/>
          <p:cNvSpPr>
            <a:spLocks noGrp="1" noChangeArrowheads="1"/>
          </p:cNvSpPr>
          <p:nvPr>
            <p:ph type="title"/>
          </p:nvPr>
        </p:nvSpPr>
        <p:spPr/>
        <p:txBody>
          <a:bodyPr/>
          <a:lstStyle/>
          <a:p>
            <a:r>
              <a:rPr lang="en-GB" dirty="0">
                <a:solidFill>
                  <a:srgbClr val="FF0000"/>
                </a:solidFill>
              </a:rPr>
              <a:t>The Transport </a:t>
            </a:r>
            <a:r>
              <a:rPr lang="en-GB" dirty="0" smtClean="0">
                <a:solidFill>
                  <a:srgbClr val="FF0000"/>
                </a:solidFill>
              </a:rPr>
              <a:t>layer</a:t>
            </a:r>
            <a:endParaRPr lang="en-GB" dirty="0">
              <a:solidFill>
                <a:srgbClr val="FF0000"/>
              </a:solidFill>
            </a:endParaRPr>
          </a:p>
        </p:txBody>
      </p:sp>
      <p:sp>
        <p:nvSpPr>
          <p:cNvPr id="202755" name="Rectangle 1027"/>
          <p:cNvSpPr>
            <a:spLocks noGrp="1" noChangeArrowheads="1"/>
          </p:cNvSpPr>
          <p:nvPr>
            <p:ph type="body" idx="1"/>
          </p:nvPr>
        </p:nvSpPr>
        <p:spPr/>
        <p:txBody>
          <a:bodyPr/>
          <a:lstStyle/>
          <a:p>
            <a:r>
              <a:rPr lang="en-GB" sz="2800"/>
              <a:t>ISO:</a:t>
            </a:r>
          </a:p>
          <a:p>
            <a:pPr lvl="1"/>
            <a:r>
              <a:rPr lang="en-GB" sz="2400"/>
              <a:t>Defines five transport protocol standards, each oriented towards a different underlying service.</a:t>
            </a:r>
          </a:p>
          <a:p>
            <a:r>
              <a:rPr lang="en-GB" sz="2800"/>
              <a:t>TCP/IP:</a:t>
            </a:r>
          </a:p>
          <a:p>
            <a:pPr lvl="1"/>
            <a:r>
              <a:rPr lang="en-GB" sz="2400"/>
              <a:t>Two common transport layer standards, the connection oriented TCP and the connectionless UDP.</a:t>
            </a:r>
          </a:p>
          <a:p>
            <a:pPr lvl="2"/>
            <a:r>
              <a:rPr lang="en-GB" sz="2000"/>
              <a:t>UDP: Multiplexing, Integrity check.</a:t>
            </a:r>
          </a:p>
          <a:p>
            <a:pPr lvl="2"/>
            <a:r>
              <a:rPr lang="en-GB" sz="2000"/>
              <a:t>TCP: Multiplexing, Integrity check, Flow control, Sequencing, Acknowlegements, Timers and Congestion control.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8543A4A4-60F2-42E8-B2DA-0EF27461FE54}" type="slidenum">
              <a:rPr lang="en-GB"/>
              <a:pPr/>
              <a:t>15</a:t>
            </a:fld>
            <a:endParaRPr lang="en-GB"/>
          </a:p>
        </p:txBody>
      </p:sp>
      <p:sp>
        <p:nvSpPr>
          <p:cNvPr id="401410" name="Rectangle 1026"/>
          <p:cNvSpPr>
            <a:spLocks noGrp="1" noChangeArrowheads="1"/>
          </p:cNvSpPr>
          <p:nvPr>
            <p:ph type="title"/>
          </p:nvPr>
        </p:nvSpPr>
        <p:spPr/>
        <p:txBody>
          <a:bodyPr/>
          <a:lstStyle/>
          <a:p>
            <a:r>
              <a:rPr lang="en-US" dirty="0">
                <a:solidFill>
                  <a:srgbClr val="FF0000"/>
                </a:solidFill>
              </a:rPr>
              <a:t>Section </a:t>
            </a:r>
            <a:r>
              <a:rPr lang="en-US" dirty="0" smtClean="0">
                <a:solidFill>
                  <a:srgbClr val="FF0000"/>
                </a:solidFill>
              </a:rPr>
              <a:t>outline</a:t>
            </a:r>
            <a:endParaRPr lang="en-US" dirty="0">
              <a:solidFill>
                <a:srgbClr val="FF0000"/>
              </a:solidFill>
            </a:endParaRPr>
          </a:p>
        </p:txBody>
      </p:sp>
      <p:sp>
        <p:nvSpPr>
          <p:cNvPr id="401411" name="Rectangle 1027"/>
          <p:cNvSpPr>
            <a:spLocks noGrp="1" noChangeArrowheads="1"/>
          </p:cNvSpPr>
          <p:nvPr>
            <p:ph type="body" sz="half" idx="1"/>
          </p:nvPr>
        </p:nvSpPr>
        <p:spPr>
          <a:xfrm>
            <a:off x="1524000" y="1905000"/>
            <a:ext cx="3810000" cy="4114800"/>
          </a:xfrm>
        </p:spPr>
        <p:txBody>
          <a:bodyPr/>
          <a:lstStyle/>
          <a:p>
            <a:r>
              <a:rPr lang="en-US" dirty="0"/>
              <a:t>Transport-layer services</a:t>
            </a:r>
          </a:p>
          <a:p>
            <a:r>
              <a:rPr lang="en-US" dirty="0">
                <a:solidFill>
                  <a:srgbClr val="FF0000"/>
                </a:solidFill>
              </a:rPr>
              <a:t>Principles of reliable data transfer</a:t>
            </a:r>
          </a:p>
          <a:p>
            <a:r>
              <a:rPr lang="en-US" dirty="0"/>
              <a:t>Primitives.</a:t>
            </a:r>
          </a:p>
          <a:p>
            <a:r>
              <a:rPr lang="en-US" dirty="0"/>
              <a:t>Internet file server example.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12C4C987-DCF7-4493-88C1-B74CB86F47E4}" type="slidenum">
              <a:rPr lang="en-GB"/>
              <a:pPr/>
              <a:t>16</a:t>
            </a:fld>
            <a:endParaRPr lang="en-GB"/>
          </a:p>
        </p:txBody>
      </p:sp>
      <p:sp>
        <p:nvSpPr>
          <p:cNvPr id="279554" name="Rectangle 1026"/>
          <p:cNvSpPr>
            <a:spLocks noGrp="1" noChangeArrowheads="1"/>
          </p:cNvSpPr>
          <p:nvPr>
            <p:ph type="title"/>
          </p:nvPr>
        </p:nvSpPr>
        <p:spPr>
          <a:xfrm>
            <a:off x="685800" y="0"/>
            <a:ext cx="7772400" cy="1143000"/>
          </a:xfrm>
        </p:spPr>
        <p:txBody>
          <a:bodyPr/>
          <a:lstStyle/>
          <a:p>
            <a:r>
              <a:rPr lang="en-US" sz="4000">
                <a:solidFill>
                  <a:srgbClr val="FF0000"/>
                </a:solidFill>
              </a:rPr>
              <a:t>Principles of Reliable data transfer</a:t>
            </a:r>
          </a:p>
        </p:txBody>
      </p:sp>
      <p:sp>
        <p:nvSpPr>
          <p:cNvPr id="279555" name="Rectangle 1027"/>
          <p:cNvSpPr>
            <a:spLocks noGrp="1" noChangeArrowheads="1"/>
          </p:cNvSpPr>
          <p:nvPr>
            <p:ph type="body" sz="half" idx="1"/>
          </p:nvPr>
        </p:nvSpPr>
        <p:spPr>
          <a:xfrm>
            <a:off x="457200" y="990600"/>
            <a:ext cx="7658100" cy="838200"/>
          </a:xfrm>
        </p:spPr>
        <p:txBody>
          <a:bodyPr/>
          <a:lstStyle/>
          <a:p>
            <a:pPr>
              <a:lnSpc>
                <a:spcPct val="90000"/>
              </a:lnSpc>
            </a:pPr>
            <a:r>
              <a:rPr lang="en-US" sz="2400"/>
              <a:t>important in application, transport, link layers</a:t>
            </a:r>
          </a:p>
          <a:p>
            <a:pPr>
              <a:lnSpc>
                <a:spcPct val="90000"/>
              </a:lnSpc>
            </a:pPr>
            <a:r>
              <a:rPr lang="en-US" sz="2400"/>
              <a:t>top-10 list of important networking topics!</a:t>
            </a:r>
          </a:p>
          <a:p>
            <a:pPr>
              <a:lnSpc>
                <a:spcPct val="90000"/>
              </a:lnSpc>
            </a:pPr>
            <a:endParaRPr lang="en-US"/>
          </a:p>
        </p:txBody>
      </p:sp>
      <p:sp>
        <p:nvSpPr>
          <p:cNvPr id="279556" name="Rectangle 1028"/>
          <p:cNvSpPr>
            <a:spLocks noGrp="1" noChangeArrowheads="1"/>
          </p:cNvSpPr>
          <p:nvPr>
            <p:ph type="body" sz="half" idx="2"/>
          </p:nvPr>
        </p:nvSpPr>
        <p:spPr>
          <a:xfrm>
            <a:off x="685800" y="5556250"/>
            <a:ext cx="7772400" cy="404813"/>
          </a:xfrm>
        </p:spPr>
        <p:txBody>
          <a:bodyPr>
            <a:normAutofit fontScale="55000" lnSpcReduction="20000"/>
          </a:bodyPr>
          <a:lstStyle/>
          <a:p>
            <a:pPr>
              <a:lnSpc>
                <a:spcPct val="90000"/>
              </a:lnSpc>
            </a:pPr>
            <a:r>
              <a:rPr lang="en-US" sz="2400"/>
              <a:t>characteristics of unreliable channel will determine complexity of reliable data transfer protocol (rdt)</a:t>
            </a:r>
            <a:endParaRPr lang="en-US"/>
          </a:p>
        </p:txBody>
      </p:sp>
      <p:pic>
        <p:nvPicPr>
          <p:cNvPr id="279557" name="Picture 1029" descr="rdt_service"/>
          <p:cNvPicPr>
            <a:picLocks noChangeAspect="1" noChangeArrowheads="1"/>
          </p:cNvPicPr>
          <p:nvPr/>
        </p:nvPicPr>
        <p:blipFill>
          <a:blip r:embed="rId3"/>
          <a:srcRect/>
          <a:stretch>
            <a:fillRect/>
          </a:stretch>
        </p:blipFill>
        <p:spPr bwMode="auto">
          <a:xfrm>
            <a:off x="762000" y="1981200"/>
            <a:ext cx="7623175" cy="33655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6"/>
          <p:cNvSpPr>
            <a:spLocks noGrp="1"/>
          </p:cNvSpPr>
          <p:nvPr>
            <p:ph type="sldNum" sz="quarter" idx="12"/>
          </p:nvPr>
        </p:nvSpPr>
        <p:spPr/>
        <p:txBody>
          <a:bodyPr/>
          <a:lstStyle/>
          <a:p>
            <a:fld id="{B19A4B07-D59A-4DAF-922E-A9B90E031DF1}" type="slidenum">
              <a:rPr lang="en-GB"/>
              <a:pPr/>
              <a:t>17</a:t>
            </a:fld>
            <a:endParaRPr lang="en-GB"/>
          </a:p>
        </p:txBody>
      </p:sp>
      <p:sp>
        <p:nvSpPr>
          <p:cNvPr id="280578" name="Rectangle 2"/>
          <p:cNvSpPr>
            <a:spLocks noGrp="1" noChangeArrowheads="1"/>
          </p:cNvSpPr>
          <p:nvPr>
            <p:ph type="title"/>
          </p:nvPr>
        </p:nvSpPr>
        <p:spPr>
          <a:xfrm>
            <a:off x="609600" y="152400"/>
            <a:ext cx="7772400" cy="1143000"/>
          </a:xfrm>
        </p:spPr>
        <p:txBody>
          <a:bodyPr/>
          <a:lstStyle/>
          <a:p>
            <a:r>
              <a:rPr lang="en-US" sz="3600"/>
              <a:t>Reliable data transfer: getting started</a:t>
            </a:r>
            <a:endParaRPr lang="en-US"/>
          </a:p>
        </p:txBody>
      </p:sp>
      <p:pic>
        <p:nvPicPr>
          <p:cNvPr id="280579" name="Picture 3" descr="rdt_part2"/>
          <p:cNvPicPr>
            <a:picLocks noChangeAspect="1" noChangeArrowheads="1"/>
          </p:cNvPicPr>
          <p:nvPr/>
        </p:nvPicPr>
        <p:blipFill>
          <a:blip r:embed="rId3"/>
          <a:srcRect/>
          <a:stretch>
            <a:fillRect/>
          </a:stretch>
        </p:blipFill>
        <p:spPr bwMode="auto">
          <a:xfrm>
            <a:off x="1562100" y="2652713"/>
            <a:ext cx="5969000" cy="2386012"/>
          </a:xfrm>
          <a:prstGeom prst="rect">
            <a:avLst/>
          </a:prstGeom>
          <a:noFill/>
        </p:spPr>
      </p:pic>
      <p:sp>
        <p:nvSpPr>
          <p:cNvPr id="280580" name="Text Box 4"/>
          <p:cNvSpPr txBox="1">
            <a:spLocks noChangeArrowheads="1"/>
          </p:cNvSpPr>
          <p:nvPr/>
        </p:nvSpPr>
        <p:spPr bwMode="auto">
          <a:xfrm>
            <a:off x="1020763" y="3113088"/>
            <a:ext cx="838200" cy="822325"/>
          </a:xfrm>
          <a:prstGeom prst="rect">
            <a:avLst/>
          </a:prstGeom>
          <a:noFill/>
          <a:ln w="9525">
            <a:noFill/>
            <a:miter lim="800000"/>
            <a:headEnd/>
            <a:tailEnd/>
          </a:ln>
          <a:effectLst/>
        </p:spPr>
        <p:txBody>
          <a:bodyPr wrap="none">
            <a:spAutoFit/>
          </a:bodyPr>
          <a:lstStyle/>
          <a:p>
            <a:pPr algn="ctr" eaLnBrk="0" hangingPunct="0"/>
            <a:r>
              <a:rPr lang="en-US">
                <a:solidFill>
                  <a:schemeClr val="accent2"/>
                </a:solidFill>
                <a:latin typeface="Comic Sans MS" pitchFamily="66" charset="0"/>
              </a:rPr>
              <a:t>send</a:t>
            </a:r>
          </a:p>
          <a:p>
            <a:pPr algn="ctr" eaLnBrk="0" hangingPunct="0"/>
            <a:r>
              <a:rPr lang="en-US">
                <a:solidFill>
                  <a:schemeClr val="accent2"/>
                </a:solidFill>
                <a:latin typeface="Comic Sans MS" pitchFamily="66" charset="0"/>
              </a:rPr>
              <a:t>side</a:t>
            </a:r>
            <a:endParaRPr lang="en-US"/>
          </a:p>
        </p:txBody>
      </p:sp>
      <p:sp>
        <p:nvSpPr>
          <p:cNvPr id="280581" name="Text Box 5"/>
          <p:cNvSpPr txBox="1">
            <a:spLocks noChangeArrowheads="1"/>
          </p:cNvSpPr>
          <p:nvPr/>
        </p:nvSpPr>
        <p:spPr bwMode="auto">
          <a:xfrm>
            <a:off x="7167563" y="3122613"/>
            <a:ext cx="1220787" cy="822325"/>
          </a:xfrm>
          <a:prstGeom prst="rect">
            <a:avLst/>
          </a:prstGeom>
          <a:noFill/>
          <a:ln w="9525">
            <a:noFill/>
            <a:miter lim="800000"/>
            <a:headEnd/>
            <a:tailEnd/>
          </a:ln>
          <a:effectLst/>
        </p:spPr>
        <p:txBody>
          <a:bodyPr wrap="none">
            <a:spAutoFit/>
          </a:bodyPr>
          <a:lstStyle/>
          <a:p>
            <a:pPr algn="ctr" eaLnBrk="0" hangingPunct="0"/>
            <a:r>
              <a:rPr lang="en-US">
                <a:solidFill>
                  <a:schemeClr val="accent2"/>
                </a:solidFill>
                <a:latin typeface="Comic Sans MS" pitchFamily="66" charset="0"/>
              </a:rPr>
              <a:t>receive</a:t>
            </a:r>
          </a:p>
          <a:p>
            <a:pPr algn="ctr" eaLnBrk="0" hangingPunct="0"/>
            <a:r>
              <a:rPr lang="en-US">
                <a:solidFill>
                  <a:schemeClr val="accent2"/>
                </a:solidFill>
                <a:latin typeface="Comic Sans MS" pitchFamily="66" charset="0"/>
              </a:rPr>
              <a:t>side</a:t>
            </a:r>
            <a:endParaRPr lang="en-US"/>
          </a:p>
        </p:txBody>
      </p:sp>
      <p:grpSp>
        <p:nvGrpSpPr>
          <p:cNvPr id="2" name="Group 6"/>
          <p:cNvGrpSpPr>
            <a:grpSpLocks/>
          </p:cNvGrpSpPr>
          <p:nvPr/>
        </p:nvGrpSpPr>
        <p:grpSpPr bwMode="auto">
          <a:xfrm>
            <a:off x="227013" y="1460500"/>
            <a:ext cx="3965575" cy="1416050"/>
            <a:chOff x="143" y="920"/>
            <a:chExt cx="2498" cy="892"/>
          </a:xfrm>
        </p:grpSpPr>
        <p:sp>
          <p:nvSpPr>
            <p:cNvPr id="280583" name="Text Box 7"/>
            <p:cNvSpPr txBox="1">
              <a:spLocks noChangeArrowheads="1"/>
            </p:cNvSpPr>
            <p:nvPr/>
          </p:nvSpPr>
          <p:spPr bwMode="auto">
            <a:xfrm>
              <a:off x="143" y="920"/>
              <a:ext cx="2498" cy="577"/>
            </a:xfrm>
            <a:prstGeom prst="rect">
              <a:avLst/>
            </a:prstGeom>
            <a:noFill/>
            <a:ln w="9525">
              <a:noFill/>
              <a:miter lim="800000"/>
              <a:headEnd/>
              <a:tailEnd/>
            </a:ln>
            <a:effectLst/>
          </p:spPr>
          <p:txBody>
            <a:bodyPr>
              <a:spAutoFit/>
            </a:bodyPr>
            <a:lstStyle/>
            <a:p>
              <a:pPr algn="ctr" eaLnBrk="0" hangingPunct="0"/>
              <a:r>
                <a:rPr lang="en-US" sz="1800" b="1">
                  <a:solidFill>
                    <a:srgbClr val="FF0000"/>
                  </a:solidFill>
                  <a:latin typeface="Courier New" pitchFamily="49" charset="0"/>
                </a:rPr>
                <a:t>rdt_send():</a:t>
              </a:r>
              <a:r>
                <a:rPr lang="en-US" sz="1800"/>
                <a:t> </a:t>
              </a:r>
              <a:r>
                <a:rPr lang="en-US" sz="1800">
                  <a:latin typeface="Comic Sans MS" pitchFamily="66" charset="0"/>
                </a:rPr>
                <a:t>called from above, (e.g., by app.). Passed data to </a:t>
              </a:r>
            </a:p>
            <a:p>
              <a:pPr algn="ctr" eaLnBrk="0" hangingPunct="0"/>
              <a:r>
                <a:rPr lang="en-US" sz="1800">
                  <a:latin typeface="Comic Sans MS" pitchFamily="66" charset="0"/>
                </a:rPr>
                <a:t>deliver to receiver upper layer</a:t>
              </a:r>
              <a:endParaRPr lang="en-US"/>
            </a:p>
          </p:txBody>
        </p:sp>
        <p:grpSp>
          <p:nvGrpSpPr>
            <p:cNvPr id="3" name="Group 8"/>
            <p:cNvGrpSpPr>
              <a:grpSpLocks/>
            </p:cNvGrpSpPr>
            <p:nvPr/>
          </p:nvGrpSpPr>
          <p:grpSpPr bwMode="auto">
            <a:xfrm>
              <a:off x="240" y="930"/>
              <a:ext cx="2370" cy="882"/>
              <a:chOff x="240" y="942"/>
              <a:chExt cx="2370" cy="882"/>
            </a:xfrm>
          </p:grpSpPr>
          <p:sp>
            <p:nvSpPr>
              <p:cNvPr id="280585" name="Line 9"/>
              <p:cNvSpPr>
                <a:spLocks noChangeShapeType="1"/>
              </p:cNvSpPr>
              <p:nvPr/>
            </p:nvSpPr>
            <p:spPr bwMode="auto">
              <a:xfrm>
                <a:off x="942" y="1500"/>
                <a:ext cx="174" cy="324"/>
              </a:xfrm>
              <a:prstGeom prst="line">
                <a:avLst/>
              </a:prstGeom>
              <a:noFill/>
              <a:ln w="19050">
                <a:solidFill>
                  <a:srgbClr val="FF0000"/>
                </a:solidFill>
                <a:round/>
                <a:headEnd/>
                <a:tailEnd type="triangle" w="med" len="med"/>
              </a:ln>
              <a:effectLst/>
            </p:spPr>
            <p:txBody>
              <a:bodyPr wrap="none" anchor="ctr"/>
              <a:lstStyle/>
              <a:p>
                <a:endParaRPr lang="en-US"/>
              </a:p>
            </p:txBody>
          </p:sp>
          <p:sp>
            <p:nvSpPr>
              <p:cNvPr id="280586" name="Rectangle 10"/>
              <p:cNvSpPr>
                <a:spLocks noChangeArrowheads="1"/>
              </p:cNvSpPr>
              <p:nvPr/>
            </p:nvSpPr>
            <p:spPr bwMode="auto">
              <a:xfrm>
                <a:off x="240" y="942"/>
                <a:ext cx="2370" cy="558"/>
              </a:xfrm>
              <a:prstGeom prst="rect">
                <a:avLst/>
              </a:prstGeom>
              <a:noFill/>
              <a:ln w="19050">
                <a:solidFill>
                  <a:srgbClr val="FF0000"/>
                </a:solidFill>
                <a:miter lim="800000"/>
                <a:headEnd/>
                <a:tailEnd/>
              </a:ln>
              <a:effectLst/>
            </p:spPr>
            <p:txBody>
              <a:bodyPr wrap="none" anchor="ctr"/>
              <a:lstStyle/>
              <a:p>
                <a:endParaRPr lang="en-US"/>
              </a:p>
            </p:txBody>
          </p:sp>
        </p:grpSp>
      </p:grpSp>
      <p:grpSp>
        <p:nvGrpSpPr>
          <p:cNvPr id="4" name="Group 11"/>
          <p:cNvGrpSpPr>
            <a:grpSpLocks/>
          </p:cNvGrpSpPr>
          <p:nvPr/>
        </p:nvGrpSpPr>
        <p:grpSpPr bwMode="auto">
          <a:xfrm>
            <a:off x="276225" y="4381500"/>
            <a:ext cx="3762375" cy="1862138"/>
            <a:chOff x="174" y="2760"/>
            <a:chExt cx="2370" cy="1173"/>
          </a:xfrm>
        </p:grpSpPr>
        <p:sp>
          <p:nvSpPr>
            <p:cNvPr id="280588" name="Text Box 12"/>
            <p:cNvSpPr txBox="1">
              <a:spLocks noChangeArrowheads="1"/>
            </p:cNvSpPr>
            <p:nvPr/>
          </p:nvSpPr>
          <p:spPr bwMode="auto">
            <a:xfrm>
              <a:off x="233" y="3356"/>
              <a:ext cx="2144" cy="577"/>
            </a:xfrm>
            <a:prstGeom prst="rect">
              <a:avLst/>
            </a:prstGeom>
            <a:noFill/>
            <a:ln w="9525">
              <a:noFill/>
              <a:miter lim="800000"/>
              <a:headEnd/>
              <a:tailEnd/>
            </a:ln>
            <a:effectLst/>
          </p:spPr>
          <p:txBody>
            <a:bodyPr>
              <a:spAutoFit/>
            </a:bodyPr>
            <a:lstStyle/>
            <a:p>
              <a:pPr algn="ctr" eaLnBrk="0" hangingPunct="0"/>
              <a:r>
                <a:rPr lang="en-US" sz="1800" b="1">
                  <a:solidFill>
                    <a:srgbClr val="FF0000"/>
                  </a:solidFill>
                  <a:latin typeface="Courier New" pitchFamily="49" charset="0"/>
                </a:rPr>
                <a:t>udt_send():</a:t>
              </a:r>
              <a:r>
                <a:rPr lang="en-US" sz="1800"/>
                <a:t> </a:t>
              </a:r>
              <a:r>
                <a:rPr lang="en-US" sz="1800">
                  <a:latin typeface="Comic Sans MS" pitchFamily="66" charset="0"/>
                </a:rPr>
                <a:t>called by rdt,</a:t>
              </a:r>
            </a:p>
            <a:p>
              <a:pPr algn="ctr" eaLnBrk="0" hangingPunct="0"/>
              <a:r>
                <a:rPr lang="en-US" sz="1800">
                  <a:latin typeface="Comic Sans MS" pitchFamily="66" charset="0"/>
                </a:rPr>
                <a:t>to transfer packet over </a:t>
              </a:r>
            </a:p>
            <a:p>
              <a:pPr algn="ctr" eaLnBrk="0" hangingPunct="0"/>
              <a:r>
                <a:rPr lang="en-US" sz="1800">
                  <a:latin typeface="Comic Sans MS" pitchFamily="66" charset="0"/>
                </a:rPr>
                <a:t>unreliable channel to receiver</a:t>
              </a:r>
              <a:endParaRPr lang="en-US"/>
            </a:p>
          </p:txBody>
        </p:sp>
        <p:grpSp>
          <p:nvGrpSpPr>
            <p:cNvPr id="5" name="Group 13"/>
            <p:cNvGrpSpPr>
              <a:grpSpLocks/>
            </p:cNvGrpSpPr>
            <p:nvPr/>
          </p:nvGrpSpPr>
          <p:grpSpPr bwMode="auto">
            <a:xfrm>
              <a:off x="174" y="2760"/>
              <a:ext cx="2370" cy="1170"/>
              <a:chOff x="174" y="2760"/>
              <a:chExt cx="2370" cy="1170"/>
            </a:xfrm>
          </p:grpSpPr>
          <p:sp>
            <p:nvSpPr>
              <p:cNvPr id="280590" name="Line 14"/>
              <p:cNvSpPr>
                <a:spLocks noChangeShapeType="1"/>
              </p:cNvSpPr>
              <p:nvPr/>
            </p:nvSpPr>
            <p:spPr bwMode="auto">
              <a:xfrm flipV="1">
                <a:off x="882" y="2760"/>
                <a:ext cx="228" cy="606"/>
              </a:xfrm>
              <a:prstGeom prst="line">
                <a:avLst/>
              </a:prstGeom>
              <a:noFill/>
              <a:ln w="19050">
                <a:solidFill>
                  <a:srgbClr val="FF0000"/>
                </a:solidFill>
                <a:round/>
                <a:headEnd/>
                <a:tailEnd type="triangle" w="med" len="med"/>
              </a:ln>
              <a:effectLst/>
            </p:spPr>
            <p:txBody>
              <a:bodyPr wrap="none" anchor="ctr"/>
              <a:lstStyle/>
              <a:p>
                <a:endParaRPr lang="en-US"/>
              </a:p>
            </p:txBody>
          </p:sp>
          <p:sp>
            <p:nvSpPr>
              <p:cNvPr id="280591" name="Rectangle 15"/>
              <p:cNvSpPr>
                <a:spLocks noChangeArrowheads="1"/>
              </p:cNvSpPr>
              <p:nvPr/>
            </p:nvSpPr>
            <p:spPr bwMode="auto">
              <a:xfrm>
                <a:off x="174" y="3372"/>
                <a:ext cx="2370" cy="558"/>
              </a:xfrm>
              <a:prstGeom prst="rect">
                <a:avLst/>
              </a:prstGeom>
              <a:noFill/>
              <a:ln w="19050">
                <a:solidFill>
                  <a:srgbClr val="FF0000"/>
                </a:solidFill>
                <a:miter lim="800000"/>
                <a:headEnd/>
                <a:tailEnd/>
              </a:ln>
              <a:effectLst/>
            </p:spPr>
            <p:txBody>
              <a:bodyPr wrap="none" anchor="ctr"/>
              <a:lstStyle/>
              <a:p>
                <a:endParaRPr lang="en-US"/>
              </a:p>
            </p:txBody>
          </p:sp>
        </p:grpSp>
      </p:grpSp>
      <p:grpSp>
        <p:nvGrpSpPr>
          <p:cNvPr id="6" name="Group 16"/>
          <p:cNvGrpSpPr>
            <a:grpSpLocks/>
          </p:cNvGrpSpPr>
          <p:nvPr/>
        </p:nvGrpSpPr>
        <p:grpSpPr bwMode="auto">
          <a:xfrm>
            <a:off x="4922838" y="4362450"/>
            <a:ext cx="3965575" cy="1647825"/>
            <a:chOff x="3101" y="2748"/>
            <a:chExt cx="2498" cy="1038"/>
          </a:xfrm>
        </p:grpSpPr>
        <p:sp>
          <p:nvSpPr>
            <p:cNvPr id="280593" name="Text Box 17"/>
            <p:cNvSpPr txBox="1">
              <a:spLocks noChangeArrowheads="1"/>
            </p:cNvSpPr>
            <p:nvPr/>
          </p:nvSpPr>
          <p:spPr bwMode="auto">
            <a:xfrm>
              <a:off x="3101" y="3368"/>
              <a:ext cx="2498" cy="404"/>
            </a:xfrm>
            <a:prstGeom prst="rect">
              <a:avLst/>
            </a:prstGeom>
            <a:noFill/>
            <a:ln w="9525">
              <a:noFill/>
              <a:miter lim="800000"/>
              <a:headEnd/>
              <a:tailEnd/>
            </a:ln>
            <a:effectLst/>
          </p:spPr>
          <p:txBody>
            <a:bodyPr>
              <a:spAutoFit/>
            </a:bodyPr>
            <a:lstStyle/>
            <a:p>
              <a:pPr algn="ctr" eaLnBrk="0" hangingPunct="0"/>
              <a:r>
                <a:rPr lang="en-US" sz="1800" b="1">
                  <a:solidFill>
                    <a:srgbClr val="FF0000"/>
                  </a:solidFill>
                  <a:latin typeface="Courier New" pitchFamily="49" charset="0"/>
                </a:rPr>
                <a:t>rdt_rcv():</a:t>
              </a:r>
              <a:r>
                <a:rPr lang="en-US" sz="1800"/>
                <a:t> </a:t>
              </a:r>
              <a:r>
                <a:rPr lang="en-US" sz="1800">
                  <a:latin typeface="Comic Sans MS" pitchFamily="66" charset="0"/>
                </a:rPr>
                <a:t>called when packet arrives on rcv-side of channel</a:t>
              </a:r>
              <a:endParaRPr lang="en-US"/>
            </a:p>
          </p:txBody>
        </p:sp>
        <p:grpSp>
          <p:nvGrpSpPr>
            <p:cNvPr id="7" name="Group 18"/>
            <p:cNvGrpSpPr>
              <a:grpSpLocks/>
            </p:cNvGrpSpPr>
            <p:nvPr/>
          </p:nvGrpSpPr>
          <p:grpSpPr bwMode="auto">
            <a:xfrm>
              <a:off x="3162" y="2748"/>
              <a:ext cx="2370" cy="1038"/>
              <a:chOff x="3162" y="2748"/>
              <a:chExt cx="2370" cy="1038"/>
            </a:xfrm>
          </p:grpSpPr>
          <p:sp>
            <p:nvSpPr>
              <p:cNvPr id="280595" name="Line 19"/>
              <p:cNvSpPr>
                <a:spLocks noChangeShapeType="1"/>
              </p:cNvSpPr>
              <p:nvPr/>
            </p:nvSpPr>
            <p:spPr bwMode="auto">
              <a:xfrm flipH="1" flipV="1">
                <a:off x="4596" y="2748"/>
                <a:ext cx="300" cy="630"/>
              </a:xfrm>
              <a:prstGeom prst="line">
                <a:avLst/>
              </a:prstGeom>
              <a:noFill/>
              <a:ln w="19050">
                <a:solidFill>
                  <a:srgbClr val="FF0000"/>
                </a:solidFill>
                <a:round/>
                <a:headEnd/>
                <a:tailEnd type="triangle" w="med" len="med"/>
              </a:ln>
              <a:effectLst/>
            </p:spPr>
            <p:txBody>
              <a:bodyPr wrap="none" anchor="ctr"/>
              <a:lstStyle/>
              <a:p>
                <a:endParaRPr lang="en-US"/>
              </a:p>
            </p:txBody>
          </p:sp>
          <p:sp>
            <p:nvSpPr>
              <p:cNvPr id="280596" name="Rectangle 20"/>
              <p:cNvSpPr>
                <a:spLocks noChangeArrowheads="1"/>
              </p:cNvSpPr>
              <p:nvPr/>
            </p:nvSpPr>
            <p:spPr bwMode="auto">
              <a:xfrm>
                <a:off x="3162" y="3390"/>
                <a:ext cx="2370" cy="396"/>
              </a:xfrm>
              <a:prstGeom prst="rect">
                <a:avLst/>
              </a:prstGeom>
              <a:noFill/>
              <a:ln w="19050">
                <a:solidFill>
                  <a:srgbClr val="FF0000"/>
                </a:solidFill>
                <a:miter lim="800000"/>
                <a:headEnd/>
                <a:tailEnd/>
              </a:ln>
              <a:effectLst/>
            </p:spPr>
            <p:txBody>
              <a:bodyPr wrap="none" anchor="ctr"/>
              <a:lstStyle/>
              <a:p>
                <a:endParaRPr lang="en-US"/>
              </a:p>
            </p:txBody>
          </p:sp>
        </p:grpSp>
      </p:grpSp>
      <p:grpSp>
        <p:nvGrpSpPr>
          <p:cNvPr id="8" name="Group 21"/>
          <p:cNvGrpSpPr>
            <a:grpSpLocks/>
          </p:cNvGrpSpPr>
          <p:nvPr/>
        </p:nvGrpSpPr>
        <p:grpSpPr bwMode="auto">
          <a:xfrm>
            <a:off x="4981575" y="1470025"/>
            <a:ext cx="3762375" cy="1349375"/>
            <a:chOff x="3138" y="926"/>
            <a:chExt cx="2370" cy="850"/>
          </a:xfrm>
        </p:grpSpPr>
        <p:sp>
          <p:nvSpPr>
            <p:cNvPr id="280598" name="Text Box 22"/>
            <p:cNvSpPr txBox="1">
              <a:spLocks noChangeArrowheads="1"/>
            </p:cNvSpPr>
            <p:nvPr/>
          </p:nvSpPr>
          <p:spPr bwMode="auto">
            <a:xfrm>
              <a:off x="3215" y="926"/>
              <a:ext cx="2078" cy="404"/>
            </a:xfrm>
            <a:prstGeom prst="rect">
              <a:avLst/>
            </a:prstGeom>
            <a:noFill/>
            <a:ln w="9525">
              <a:noFill/>
              <a:miter lim="800000"/>
              <a:headEnd/>
              <a:tailEnd/>
            </a:ln>
            <a:effectLst/>
          </p:spPr>
          <p:txBody>
            <a:bodyPr>
              <a:spAutoFit/>
            </a:bodyPr>
            <a:lstStyle/>
            <a:p>
              <a:pPr algn="ctr" eaLnBrk="0" hangingPunct="0"/>
              <a:r>
                <a:rPr lang="en-US" sz="1800" b="1">
                  <a:solidFill>
                    <a:srgbClr val="FF0000"/>
                  </a:solidFill>
                  <a:latin typeface="Courier New" pitchFamily="49" charset="0"/>
                </a:rPr>
                <a:t>deliver_data():</a:t>
              </a:r>
              <a:r>
                <a:rPr lang="en-US" sz="1800"/>
                <a:t> </a:t>
              </a:r>
              <a:r>
                <a:rPr lang="en-US" sz="1800">
                  <a:latin typeface="Comic Sans MS" pitchFamily="66" charset="0"/>
                </a:rPr>
                <a:t>called by </a:t>
              </a:r>
              <a:r>
                <a:rPr lang="en-US" sz="1800" b="1">
                  <a:latin typeface="Courier New" pitchFamily="49" charset="0"/>
                </a:rPr>
                <a:t>rdt</a:t>
              </a:r>
              <a:r>
                <a:rPr lang="en-US" sz="1800">
                  <a:latin typeface="Comic Sans MS" pitchFamily="66" charset="0"/>
                </a:rPr>
                <a:t> to deliver data to upper</a:t>
              </a:r>
              <a:endParaRPr lang="en-US"/>
            </a:p>
          </p:txBody>
        </p:sp>
        <p:grpSp>
          <p:nvGrpSpPr>
            <p:cNvPr id="9" name="Group 23"/>
            <p:cNvGrpSpPr>
              <a:grpSpLocks/>
            </p:cNvGrpSpPr>
            <p:nvPr/>
          </p:nvGrpSpPr>
          <p:grpSpPr bwMode="auto">
            <a:xfrm>
              <a:off x="3138" y="942"/>
              <a:ext cx="2370" cy="834"/>
              <a:chOff x="3138" y="942"/>
              <a:chExt cx="2370" cy="834"/>
            </a:xfrm>
          </p:grpSpPr>
          <p:sp>
            <p:nvSpPr>
              <p:cNvPr id="280600" name="Line 24"/>
              <p:cNvSpPr>
                <a:spLocks noChangeShapeType="1"/>
              </p:cNvSpPr>
              <p:nvPr/>
            </p:nvSpPr>
            <p:spPr bwMode="auto">
              <a:xfrm flipH="1">
                <a:off x="4560" y="1344"/>
                <a:ext cx="150" cy="432"/>
              </a:xfrm>
              <a:prstGeom prst="line">
                <a:avLst/>
              </a:prstGeom>
              <a:noFill/>
              <a:ln w="19050">
                <a:solidFill>
                  <a:srgbClr val="FF0000"/>
                </a:solidFill>
                <a:round/>
                <a:headEnd/>
                <a:tailEnd type="triangle" w="med" len="med"/>
              </a:ln>
              <a:effectLst/>
            </p:spPr>
            <p:txBody>
              <a:bodyPr wrap="none" anchor="ctr"/>
              <a:lstStyle/>
              <a:p>
                <a:endParaRPr lang="en-US"/>
              </a:p>
            </p:txBody>
          </p:sp>
          <p:sp>
            <p:nvSpPr>
              <p:cNvPr id="280601" name="Rectangle 25"/>
              <p:cNvSpPr>
                <a:spLocks noChangeArrowheads="1"/>
              </p:cNvSpPr>
              <p:nvPr/>
            </p:nvSpPr>
            <p:spPr bwMode="auto">
              <a:xfrm>
                <a:off x="3138" y="942"/>
                <a:ext cx="2370" cy="396"/>
              </a:xfrm>
              <a:prstGeom prst="rect">
                <a:avLst/>
              </a:prstGeom>
              <a:noFill/>
              <a:ln w="19050">
                <a:solidFill>
                  <a:srgbClr val="FF0000"/>
                </a:solid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6"/>
          <p:cNvSpPr>
            <a:spLocks noGrp="1"/>
          </p:cNvSpPr>
          <p:nvPr>
            <p:ph type="sldNum" sz="quarter" idx="12"/>
          </p:nvPr>
        </p:nvSpPr>
        <p:spPr/>
        <p:txBody>
          <a:bodyPr/>
          <a:lstStyle/>
          <a:p>
            <a:fld id="{A9513983-C0A0-432E-9ED6-E8DD2612668B}" type="slidenum">
              <a:rPr lang="en-GB"/>
              <a:pPr/>
              <a:t>18</a:t>
            </a:fld>
            <a:endParaRPr lang="en-GB"/>
          </a:p>
        </p:txBody>
      </p:sp>
      <p:sp>
        <p:nvSpPr>
          <p:cNvPr id="281602" name="Rectangle 2"/>
          <p:cNvSpPr>
            <a:spLocks noGrp="1" noChangeArrowheads="1"/>
          </p:cNvSpPr>
          <p:nvPr>
            <p:ph type="title"/>
          </p:nvPr>
        </p:nvSpPr>
        <p:spPr>
          <a:xfrm>
            <a:off x="685800" y="0"/>
            <a:ext cx="7772400" cy="1143000"/>
          </a:xfrm>
        </p:spPr>
        <p:txBody>
          <a:bodyPr/>
          <a:lstStyle/>
          <a:p>
            <a:r>
              <a:rPr lang="en-US" sz="3600"/>
              <a:t>Reliable data transfer: getting started</a:t>
            </a:r>
          </a:p>
        </p:txBody>
      </p:sp>
      <p:sp>
        <p:nvSpPr>
          <p:cNvPr id="281603" name="Rectangle 3"/>
          <p:cNvSpPr>
            <a:spLocks noGrp="1" noChangeArrowheads="1"/>
          </p:cNvSpPr>
          <p:nvPr>
            <p:ph type="body" sz="half" idx="1"/>
          </p:nvPr>
        </p:nvSpPr>
        <p:spPr>
          <a:xfrm>
            <a:off x="533400" y="990600"/>
            <a:ext cx="7258050" cy="3352800"/>
          </a:xfrm>
          <a:noFill/>
          <a:ln/>
        </p:spPr>
        <p:txBody>
          <a:bodyPr/>
          <a:lstStyle/>
          <a:p>
            <a:pPr>
              <a:buFontTx/>
              <a:buNone/>
            </a:pPr>
            <a:r>
              <a:rPr lang="en-US">
                <a:solidFill>
                  <a:srgbClr val="FF0000"/>
                </a:solidFill>
              </a:rPr>
              <a:t>We’ll:</a:t>
            </a:r>
            <a:endParaRPr lang="en-US"/>
          </a:p>
          <a:p>
            <a:r>
              <a:rPr lang="en-US"/>
              <a:t>incrementally develop sender, receiver sides of reliable data transfer protocol (rdt)</a:t>
            </a:r>
          </a:p>
          <a:p>
            <a:r>
              <a:rPr lang="en-US"/>
              <a:t>consider only unidirectional data transfer</a:t>
            </a:r>
          </a:p>
          <a:p>
            <a:pPr lvl="1"/>
            <a:r>
              <a:rPr lang="en-US"/>
              <a:t>but control info. will flow in both directions!</a:t>
            </a:r>
          </a:p>
          <a:p>
            <a:r>
              <a:rPr lang="en-US"/>
              <a:t>use </a:t>
            </a:r>
            <a:r>
              <a:rPr lang="en-US">
                <a:solidFill>
                  <a:srgbClr val="FF0000"/>
                </a:solidFill>
              </a:rPr>
              <a:t>finite state machines </a:t>
            </a:r>
            <a:r>
              <a:rPr lang="en-US"/>
              <a:t>(FSM)  to specify sender, receiver</a:t>
            </a:r>
          </a:p>
        </p:txBody>
      </p:sp>
      <p:grpSp>
        <p:nvGrpSpPr>
          <p:cNvPr id="2" name="Group 4"/>
          <p:cNvGrpSpPr>
            <a:grpSpLocks/>
          </p:cNvGrpSpPr>
          <p:nvPr/>
        </p:nvGrpSpPr>
        <p:grpSpPr bwMode="auto">
          <a:xfrm>
            <a:off x="3063875" y="4619625"/>
            <a:ext cx="917575" cy="942975"/>
            <a:chOff x="670" y="3294"/>
            <a:chExt cx="578" cy="594"/>
          </a:xfrm>
        </p:grpSpPr>
        <p:sp>
          <p:nvSpPr>
            <p:cNvPr id="281605" name="Oval 5"/>
            <p:cNvSpPr>
              <a:spLocks noChangeArrowheads="1"/>
            </p:cNvSpPr>
            <p:nvPr/>
          </p:nvSpPr>
          <p:spPr bwMode="auto">
            <a:xfrm>
              <a:off x="738" y="3294"/>
              <a:ext cx="510" cy="552"/>
            </a:xfrm>
            <a:prstGeom prst="ellipse">
              <a:avLst/>
            </a:prstGeom>
            <a:solidFill>
              <a:schemeClr val="accent2"/>
            </a:solidFill>
            <a:ln w="19050">
              <a:noFill/>
              <a:round/>
              <a:headEnd/>
              <a:tailEnd/>
            </a:ln>
            <a:effectLst/>
          </p:spPr>
          <p:txBody>
            <a:bodyPr wrap="none" anchor="ctr"/>
            <a:lstStyle/>
            <a:p>
              <a:endParaRPr lang="en-US"/>
            </a:p>
          </p:txBody>
        </p:sp>
        <p:sp>
          <p:nvSpPr>
            <p:cNvPr id="281606" name="Oval 6"/>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a:effectLst/>
          </p:spPr>
          <p:txBody>
            <a:bodyPr wrap="none" anchor="ctr"/>
            <a:lstStyle/>
            <a:p>
              <a:endParaRPr lang="en-US"/>
            </a:p>
          </p:txBody>
        </p:sp>
        <p:sp>
          <p:nvSpPr>
            <p:cNvPr id="281607" name="Text Box 7"/>
            <p:cNvSpPr txBox="1">
              <a:spLocks noChangeArrowheads="1"/>
            </p:cNvSpPr>
            <p:nvPr/>
          </p:nvSpPr>
          <p:spPr bwMode="auto">
            <a:xfrm>
              <a:off x="670" y="3425"/>
              <a:ext cx="514" cy="442"/>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state</a:t>
              </a:r>
            </a:p>
            <a:p>
              <a:pPr algn="ctr" eaLnBrk="0" hangingPunct="0"/>
              <a:r>
                <a:rPr lang="en-US" sz="2000">
                  <a:latin typeface="Comic Sans MS" pitchFamily="66" charset="0"/>
                </a:rPr>
                <a:t>1</a:t>
              </a:r>
            </a:p>
          </p:txBody>
        </p:sp>
      </p:grpSp>
      <p:sp>
        <p:nvSpPr>
          <p:cNvPr id="281608" name="Freeform 8"/>
          <p:cNvSpPr>
            <a:spLocks/>
          </p:cNvSpPr>
          <p:nvPr/>
        </p:nvSpPr>
        <p:spPr bwMode="auto">
          <a:xfrm>
            <a:off x="3981450" y="4638675"/>
            <a:ext cx="3952875" cy="285750"/>
          </a:xfrm>
          <a:custGeom>
            <a:avLst/>
            <a:gdLst/>
            <a:ahLst/>
            <a:cxnLst>
              <a:cxn ang="0">
                <a:pos x="0" y="180"/>
              </a:cxn>
              <a:cxn ang="0">
                <a:pos x="1446" y="168"/>
              </a:cxn>
            </a:cxnLst>
            <a:rect l="0" t="0" r="r" b="b"/>
            <a:pathLst>
              <a:path w="1446" h="180">
                <a:moveTo>
                  <a:pt x="0" y="180"/>
                </a:moveTo>
                <a:cubicBezTo>
                  <a:pt x="540" y="30"/>
                  <a:pt x="972" y="0"/>
                  <a:pt x="1446" y="168"/>
                </a:cubicBezTo>
              </a:path>
            </a:pathLst>
          </a:custGeom>
          <a:noFill/>
          <a:ln w="28575" cap="flat" cmpd="sng">
            <a:solidFill>
              <a:srgbClr val="FF0000"/>
            </a:solidFill>
            <a:prstDash val="solid"/>
            <a:round/>
            <a:headEnd type="none" w="med" len="med"/>
            <a:tailEnd type="triangle" w="med" len="med"/>
          </a:ln>
          <a:effectLst/>
        </p:spPr>
        <p:txBody>
          <a:bodyPr wrap="none" anchor="ctr"/>
          <a:lstStyle/>
          <a:p>
            <a:endParaRPr lang="en-US"/>
          </a:p>
        </p:txBody>
      </p:sp>
      <p:grpSp>
        <p:nvGrpSpPr>
          <p:cNvPr id="3" name="Group 9"/>
          <p:cNvGrpSpPr>
            <a:grpSpLocks/>
          </p:cNvGrpSpPr>
          <p:nvPr/>
        </p:nvGrpSpPr>
        <p:grpSpPr bwMode="auto">
          <a:xfrm>
            <a:off x="7816850" y="4724400"/>
            <a:ext cx="917575" cy="942975"/>
            <a:chOff x="670" y="3294"/>
            <a:chExt cx="578" cy="594"/>
          </a:xfrm>
        </p:grpSpPr>
        <p:sp>
          <p:nvSpPr>
            <p:cNvPr id="281610" name="Oval 10"/>
            <p:cNvSpPr>
              <a:spLocks noChangeArrowheads="1"/>
            </p:cNvSpPr>
            <p:nvPr/>
          </p:nvSpPr>
          <p:spPr bwMode="auto">
            <a:xfrm>
              <a:off x="738" y="3294"/>
              <a:ext cx="510" cy="552"/>
            </a:xfrm>
            <a:prstGeom prst="ellipse">
              <a:avLst/>
            </a:prstGeom>
            <a:solidFill>
              <a:schemeClr val="accent2"/>
            </a:solidFill>
            <a:ln w="19050">
              <a:noFill/>
              <a:round/>
              <a:headEnd/>
              <a:tailEnd/>
            </a:ln>
            <a:effectLst/>
          </p:spPr>
          <p:txBody>
            <a:bodyPr wrap="none" anchor="ctr"/>
            <a:lstStyle/>
            <a:p>
              <a:endParaRPr lang="en-US"/>
            </a:p>
          </p:txBody>
        </p:sp>
        <p:sp>
          <p:nvSpPr>
            <p:cNvPr id="281611" name="Oval 11"/>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a:effectLst/>
          </p:spPr>
          <p:txBody>
            <a:bodyPr wrap="none" anchor="ctr"/>
            <a:lstStyle/>
            <a:p>
              <a:endParaRPr lang="en-US"/>
            </a:p>
          </p:txBody>
        </p:sp>
        <p:sp>
          <p:nvSpPr>
            <p:cNvPr id="281612" name="Text Box 12"/>
            <p:cNvSpPr txBox="1">
              <a:spLocks noChangeArrowheads="1"/>
            </p:cNvSpPr>
            <p:nvPr/>
          </p:nvSpPr>
          <p:spPr bwMode="auto">
            <a:xfrm>
              <a:off x="670" y="3425"/>
              <a:ext cx="514" cy="442"/>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state</a:t>
              </a:r>
            </a:p>
            <a:p>
              <a:pPr algn="ctr" eaLnBrk="0" hangingPunct="0"/>
              <a:r>
                <a:rPr lang="en-US" sz="2000">
                  <a:latin typeface="Comic Sans MS" pitchFamily="66" charset="0"/>
                </a:rPr>
                <a:t>2</a:t>
              </a:r>
            </a:p>
          </p:txBody>
        </p:sp>
      </p:grpSp>
      <p:sp>
        <p:nvSpPr>
          <p:cNvPr id="281613" name="Text Box 13"/>
          <p:cNvSpPr txBox="1">
            <a:spLocks noChangeArrowheads="1"/>
          </p:cNvSpPr>
          <p:nvPr/>
        </p:nvSpPr>
        <p:spPr bwMode="auto">
          <a:xfrm>
            <a:off x="4110038" y="4013200"/>
            <a:ext cx="3355975" cy="366713"/>
          </a:xfrm>
          <a:prstGeom prst="rect">
            <a:avLst/>
          </a:prstGeom>
          <a:noFill/>
          <a:ln w="9525">
            <a:noFill/>
            <a:miter lim="800000"/>
            <a:headEnd/>
            <a:tailEnd/>
          </a:ln>
          <a:effectLst/>
        </p:spPr>
        <p:txBody>
          <a:bodyPr wrap="none">
            <a:spAutoFit/>
          </a:bodyPr>
          <a:lstStyle/>
          <a:p>
            <a:pPr algn="ctr" eaLnBrk="0" hangingPunct="0"/>
            <a:r>
              <a:rPr lang="en-US" sz="1800">
                <a:solidFill>
                  <a:srgbClr val="FF0000"/>
                </a:solidFill>
                <a:latin typeface="Comic Sans MS" pitchFamily="66" charset="0"/>
              </a:rPr>
              <a:t>event causing state transition</a:t>
            </a:r>
            <a:endParaRPr lang="en-US"/>
          </a:p>
        </p:txBody>
      </p:sp>
      <p:sp>
        <p:nvSpPr>
          <p:cNvPr id="281614" name="Text Box 14"/>
          <p:cNvSpPr txBox="1">
            <a:spLocks noChangeArrowheads="1"/>
          </p:cNvSpPr>
          <p:nvPr/>
        </p:nvSpPr>
        <p:spPr bwMode="auto">
          <a:xfrm>
            <a:off x="4021138" y="4308475"/>
            <a:ext cx="3657600" cy="366713"/>
          </a:xfrm>
          <a:prstGeom prst="rect">
            <a:avLst/>
          </a:prstGeom>
          <a:noFill/>
          <a:ln w="9525">
            <a:noFill/>
            <a:miter lim="800000"/>
            <a:headEnd/>
            <a:tailEnd/>
          </a:ln>
          <a:effectLst/>
        </p:spPr>
        <p:txBody>
          <a:bodyPr wrap="none">
            <a:spAutoFit/>
          </a:bodyPr>
          <a:lstStyle/>
          <a:p>
            <a:pPr algn="ctr" eaLnBrk="0" hangingPunct="0"/>
            <a:r>
              <a:rPr lang="en-US" sz="1800">
                <a:solidFill>
                  <a:srgbClr val="FF0000"/>
                </a:solidFill>
                <a:latin typeface="Comic Sans MS" pitchFamily="66" charset="0"/>
              </a:rPr>
              <a:t>actions taken on state transition</a:t>
            </a:r>
            <a:endParaRPr lang="en-US">
              <a:solidFill>
                <a:srgbClr val="FF0000"/>
              </a:solidFill>
            </a:endParaRPr>
          </a:p>
        </p:txBody>
      </p:sp>
      <p:sp>
        <p:nvSpPr>
          <p:cNvPr id="281615" name="Line 15"/>
          <p:cNvSpPr>
            <a:spLocks noChangeShapeType="1"/>
          </p:cNvSpPr>
          <p:nvPr/>
        </p:nvSpPr>
        <p:spPr bwMode="auto">
          <a:xfrm>
            <a:off x="4105275" y="4352925"/>
            <a:ext cx="3381375" cy="0"/>
          </a:xfrm>
          <a:prstGeom prst="line">
            <a:avLst/>
          </a:prstGeom>
          <a:noFill/>
          <a:ln w="28575">
            <a:solidFill>
              <a:srgbClr val="FF0000"/>
            </a:solidFill>
            <a:round/>
            <a:headEnd/>
            <a:tailEnd/>
          </a:ln>
          <a:effectLst/>
        </p:spPr>
        <p:txBody>
          <a:bodyPr wrap="none" anchor="ctr"/>
          <a:lstStyle/>
          <a:p>
            <a:endParaRPr lang="en-US"/>
          </a:p>
        </p:txBody>
      </p:sp>
      <p:sp>
        <p:nvSpPr>
          <p:cNvPr id="281616" name="Rectangle 16"/>
          <p:cNvSpPr>
            <a:spLocks noChangeArrowheads="1"/>
          </p:cNvSpPr>
          <p:nvPr/>
        </p:nvSpPr>
        <p:spPr bwMode="auto">
          <a:xfrm>
            <a:off x="123825" y="4686300"/>
            <a:ext cx="2771775" cy="1238250"/>
          </a:xfrm>
          <a:prstGeom prst="rect">
            <a:avLst/>
          </a:prstGeom>
          <a:noFill/>
          <a:ln w="9525">
            <a:noFill/>
            <a:miter lim="800000"/>
            <a:headEnd/>
            <a:tailEnd/>
          </a:ln>
          <a:effectLst/>
        </p:spPr>
        <p:txBody>
          <a:bodyPr/>
          <a:lstStyle/>
          <a:p>
            <a:pPr marL="342900" indent="-342900" algn="r">
              <a:spcBef>
                <a:spcPct val="20000"/>
              </a:spcBef>
            </a:pPr>
            <a:r>
              <a:rPr lang="en-US" sz="2000">
                <a:solidFill>
                  <a:srgbClr val="FF0000"/>
                </a:solidFill>
              </a:rPr>
              <a:t>state:</a:t>
            </a:r>
            <a:r>
              <a:rPr lang="en-US" sz="2000"/>
              <a:t> when in this “state” next state uniquely determined by next event</a:t>
            </a:r>
          </a:p>
        </p:txBody>
      </p:sp>
      <p:sp>
        <p:nvSpPr>
          <p:cNvPr id="281617" name="Freeform 17"/>
          <p:cNvSpPr>
            <a:spLocks/>
          </p:cNvSpPr>
          <p:nvPr/>
        </p:nvSpPr>
        <p:spPr bwMode="auto">
          <a:xfrm>
            <a:off x="3381375" y="5562600"/>
            <a:ext cx="95250" cy="581025"/>
          </a:xfrm>
          <a:custGeom>
            <a:avLst/>
            <a:gdLst/>
            <a:ahLst/>
            <a:cxnLst>
              <a:cxn ang="0">
                <a:pos x="48" y="366"/>
              </a:cxn>
              <a:cxn ang="0">
                <a:pos x="60" y="0"/>
              </a:cxn>
            </a:cxnLst>
            <a:rect l="0" t="0" r="r" b="b"/>
            <a:pathLst>
              <a:path w="60" h="366">
                <a:moveTo>
                  <a:pt x="48" y="366"/>
                </a:moveTo>
                <a:cubicBezTo>
                  <a:pt x="0" y="204"/>
                  <a:pt x="60" y="55"/>
                  <a:pt x="60" y="0"/>
                </a:cubicBezTo>
              </a:path>
            </a:pathLst>
          </a:custGeom>
          <a:noFill/>
          <a:ln w="28575" cap="flat" cmpd="sng">
            <a:solidFill>
              <a:srgbClr val="FF0000"/>
            </a:solidFill>
            <a:prstDash val="solid"/>
            <a:round/>
            <a:headEnd type="none" w="med" len="med"/>
            <a:tailEnd type="triangle" w="med" len="med"/>
          </a:ln>
          <a:effectLst/>
        </p:spPr>
        <p:txBody>
          <a:bodyPr wrap="none" anchor="ctr"/>
          <a:lstStyle/>
          <a:p>
            <a:endParaRPr lang="en-US"/>
          </a:p>
        </p:txBody>
      </p:sp>
      <p:sp>
        <p:nvSpPr>
          <p:cNvPr id="281618" name="Freeform 18"/>
          <p:cNvSpPr>
            <a:spLocks/>
          </p:cNvSpPr>
          <p:nvPr/>
        </p:nvSpPr>
        <p:spPr bwMode="auto">
          <a:xfrm flipH="1" flipV="1">
            <a:off x="8524875" y="5600700"/>
            <a:ext cx="95250" cy="581025"/>
          </a:xfrm>
          <a:custGeom>
            <a:avLst/>
            <a:gdLst/>
            <a:ahLst/>
            <a:cxnLst>
              <a:cxn ang="0">
                <a:pos x="48" y="366"/>
              </a:cxn>
              <a:cxn ang="0">
                <a:pos x="60" y="0"/>
              </a:cxn>
            </a:cxnLst>
            <a:rect l="0" t="0" r="r" b="b"/>
            <a:pathLst>
              <a:path w="60" h="366">
                <a:moveTo>
                  <a:pt x="48" y="366"/>
                </a:moveTo>
                <a:cubicBezTo>
                  <a:pt x="0" y="204"/>
                  <a:pt x="60" y="55"/>
                  <a:pt x="60" y="0"/>
                </a:cubicBezTo>
              </a:path>
            </a:pathLst>
          </a:custGeom>
          <a:noFill/>
          <a:ln w="28575" cap="flat" cmpd="sng">
            <a:solidFill>
              <a:srgbClr val="FF0000"/>
            </a:solidFill>
            <a:prstDash val="solid"/>
            <a:round/>
            <a:headEnd type="none" w="med" len="med"/>
            <a:tailEnd type="triangle" w="med" len="med"/>
          </a:ln>
          <a:effectLst/>
        </p:spPr>
        <p:txBody>
          <a:bodyPr wrap="none" anchor="ctr"/>
          <a:lstStyle/>
          <a:p>
            <a:endParaRPr lang="en-US"/>
          </a:p>
        </p:txBody>
      </p:sp>
      <p:sp>
        <p:nvSpPr>
          <p:cNvPr id="281619" name="Line 19"/>
          <p:cNvSpPr>
            <a:spLocks noChangeShapeType="1"/>
          </p:cNvSpPr>
          <p:nvPr/>
        </p:nvSpPr>
        <p:spPr bwMode="auto">
          <a:xfrm>
            <a:off x="3905250" y="5305425"/>
            <a:ext cx="1571625" cy="752475"/>
          </a:xfrm>
          <a:prstGeom prst="line">
            <a:avLst/>
          </a:prstGeom>
          <a:noFill/>
          <a:ln w="28575">
            <a:solidFill>
              <a:srgbClr val="FF0000"/>
            </a:solidFill>
            <a:round/>
            <a:headEnd/>
            <a:tailEnd type="triangle" w="med" len="med"/>
          </a:ln>
          <a:effectLst/>
        </p:spPr>
        <p:txBody>
          <a:bodyPr wrap="none" anchor="ctr"/>
          <a:lstStyle/>
          <a:p>
            <a:endParaRPr lang="en-US"/>
          </a:p>
        </p:txBody>
      </p:sp>
      <p:grpSp>
        <p:nvGrpSpPr>
          <p:cNvPr id="4" name="Group 20"/>
          <p:cNvGrpSpPr>
            <a:grpSpLocks/>
          </p:cNvGrpSpPr>
          <p:nvPr/>
        </p:nvGrpSpPr>
        <p:grpSpPr bwMode="auto">
          <a:xfrm>
            <a:off x="4581525" y="5108575"/>
            <a:ext cx="966788" cy="671513"/>
            <a:chOff x="3516" y="3260"/>
            <a:chExt cx="609" cy="423"/>
          </a:xfrm>
        </p:grpSpPr>
        <p:sp>
          <p:nvSpPr>
            <p:cNvPr id="281621" name="Text Box 21"/>
            <p:cNvSpPr txBox="1">
              <a:spLocks noChangeArrowheads="1"/>
            </p:cNvSpPr>
            <p:nvPr/>
          </p:nvSpPr>
          <p:spPr bwMode="auto">
            <a:xfrm>
              <a:off x="3564" y="3260"/>
              <a:ext cx="487" cy="231"/>
            </a:xfrm>
            <a:prstGeom prst="rect">
              <a:avLst/>
            </a:prstGeom>
            <a:noFill/>
            <a:ln w="9525">
              <a:noFill/>
              <a:miter lim="800000"/>
              <a:headEnd/>
              <a:tailEnd/>
            </a:ln>
            <a:effectLst/>
          </p:spPr>
          <p:txBody>
            <a:bodyPr wrap="none">
              <a:spAutoFit/>
            </a:bodyPr>
            <a:lstStyle/>
            <a:p>
              <a:pPr algn="ctr" eaLnBrk="0" hangingPunct="0"/>
              <a:r>
                <a:rPr lang="en-US" sz="1800">
                  <a:solidFill>
                    <a:srgbClr val="FF0000"/>
                  </a:solidFill>
                  <a:latin typeface="Comic Sans MS" pitchFamily="66" charset="0"/>
                </a:rPr>
                <a:t>event</a:t>
              </a:r>
              <a:endParaRPr lang="en-US"/>
            </a:p>
          </p:txBody>
        </p:sp>
        <p:sp>
          <p:nvSpPr>
            <p:cNvPr id="281622" name="Text Box 22"/>
            <p:cNvSpPr txBox="1">
              <a:spLocks noChangeArrowheads="1"/>
            </p:cNvSpPr>
            <p:nvPr/>
          </p:nvSpPr>
          <p:spPr bwMode="auto">
            <a:xfrm>
              <a:off x="3532" y="3452"/>
              <a:ext cx="593" cy="231"/>
            </a:xfrm>
            <a:prstGeom prst="rect">
              <a:avLst/>
            </a:prstGeom>
            <a:noFill/>
            <a:ln w="9525">
              <a:noFill/>
              <a:miter lim="800000"/>
              <a:headEnd/>
              <a:tailEnd/>
            </a:ln>
            <a:effectLst/>
          </p:spPr>
          <p:txBody>
            <a:bodyPr wrap="none">
              <a:spAutoFit/>
            </a:bodyPr>
            <a:lstStyle/>
            <a:p>
              <a:pPr algn="ctr" eaLnBrk="0" hangingPunct="0"/>
              <a:r>
                <a:rPr lang="en-US" sz="1800">
                  <a:solidFill>
                    <a:srgbClr val="FF0000"/>
                  </a:solidFill>
                  <a:latin typeface="Comic Sans MS" pitchFamily="66" charset="0"/>
                </a:rPr>
                <a:t>actions</a:t>
              </a:r>
              <a:endParaRPr lang="en-US">
                <a:solidFill>
                  <a:srgbClr val="FF0000"/>
                </a:solidFill>
              </a:endParaRPr>
            </a:p>
          </p:txBody>
        </p:sp>
        <p:sp>
          <p:nvSpPr>
            <p:cNvPr id="281623" name="Line 23"/>
            <p:cNvSpPr>
              <a:spLocks noChangeShapeType="1"/>
            </p:cNvSpPr>
            <p:nvPr/>
          </p:nvSpPr>
          <p:spPr bwMode="auto">
            <a:xfrm>
              <a:off x="3516" y="3480"/>
              <a:ext cx="594" cy="0"/>
            </a:xfrm>
            <a:prstGeom prst="line">
              <a:avLst/>
            </a:prstGeom>
            <a:noFill/>
            <a:ln w="28575">
              <a:solidFill>
                <a:srgbClr val="FF0000"/>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2"/>
          </p:nvPr>
        </p:nvSpPr>
        <p:spPr/>
        <p:txBody>
          <a:bodyPr/>
          <a:lstStyle/>
          <a:p>
            <a:fld id="{F3056E42-312D-4F4B-A367-E806340A2BA7}" type="slidenum">
              <a:rPr lang="en-GB"/>
              <a:pPr/>
              <a:t>19</a:t>
            </a:fld>
            <a:endParaRPr lang="en-GB"/>
          </a:p>
        </p:txBody>
      </p:sp>
      <p:sp>
        <p:nvSpPr>
          <p:cNvPr id="282626" name="Rectangle 2"/>
          <p:cNvSpPr>
            <a:spLocks noGrp="1" noChangeArrowheads="1"/>
          </p:cNvSpPr>
          <p:nvPr>
            <p:ph type="title"/>
          </p:nvPr>
        </p:nvSpPr>
        <p:spPr>
          <a:xfrm>
            <a:off x="533400" y="0"/>
            <a:ext cx="8001000" cy="1143000"/>
          </a:xfrm>
        </p:spPr>
        <p:txBody>
          <a:bodyPr/>
          <a:lstStyle/>
          <a:p>
            <a:r>
              <a:rPr lang="en-US" sz="3600">
                <a:solidFill>
                  <a:srgbClr val="FF0000"/>
                </a:solidFill>
              </a:rPr>
              <a:t>Rdt1.0: </a:t>
            </a:r>
            <a:r>
              <a:rPr lang="en-US" sz="2800">
                <a:solidFill>
                  <a:srgbClr val="FF0000"/>
                </a:solidFill>
              </a:rPr>
              <a:t>reliable transfer over a reliable channel</a:t>
            </a:r>
            <a:endParaRPr lang="en-US">
              <a:solidFill>
                <a:srgbClr val="FF0000"/>
              </a:solidFill>
            </a:endParaRPr>
          </a:p>
        </p:txBody>
      </p:sp>
      <p:sp>
        <p:nvSpPr>
          <p:cNvPr id="282627" name="Rectangle 3"/>
          <p:cNvSpPr>
            <a:spLocks noGrp="1" noChangeArrowheads="1"/>
          </p:cNvSpPr>
          <p:nvPr>
            <p:ph type="body" sz="half" idx="1"/>
          </p:nvPr>
        </p:nvSpPr>
        <p:spPr>
          <a:xfrm>
            <a:off x="431800" y="1331913"/>
            <a:ext cx="7896225" cy="3019425"/>
          </a:xfrm>
        </p:spPr>
        <p:txBody>
          <a:bodyPr/>
          <a:lstStyle/>
          <a:p>
            <a:r>
              <a:rPr lang="en-US"/>
              <a:t>underlying channel perfectly reliable</a:t>
            </a:r>
          </a:p>
          <a:p>
            <a:pPr lvl="1"/>
            <a:r>
              <a:rPr lang="en-US"/>
              <a:t>no bit errors</a:t>
            </a:r>
          </a:p>
          <a:p>
            <a:pPr lvl="1"/>
            <a:r>
              <a:rPr lang="en-US"/>
              <a:t>no loss of packets</a:t>
            </a:r>
          </a:p>
          <a:p>
            <a:r>
              <a:rPr lang="en-US"/>
              <a:t>separate FSMs for sender, receiver:</a:t>
            </a:r>
          </a:p>
          <a:p>
            <a:pPr lvl="1"/>
            <a:r>
              <a:rPr lang="en-US"/>
              <a:t>sender sends data into underlying channel</a:t>
            </a:r>
          </a:p>
          <a:p>
            <a:pPr lvl="1"/>
            <a:r>
              <a:rPr lang="en-US"/>
              <a:t>receiver read data from underlying channel</a:t>
            </a:r>
          </a:p>
        </p:txBody>
      </p:sp>
      <p:sp>
        <p:nvSpPr>
          <p:cNvPr id="282628" name="Oval 4"/>
          <p:cNvSpPr>
            <a:spLocks noChangeArrowheads="1"/>
          </p:cNvSpPr>
          <p:nvPr/>
        </p:nvSpPr>
        <p:spPr bwMode="auto">
          <a:xfrm>
            <a:off x="808038" y="4246563"/>
            <a:ext cx="955675" cy="1011237"/>
          </a:xfrm>
          <a:prstGeom prst="ellipse">
            <a:avLst/>
          </a:prstGeom>
          <a:solidFill>
            <a:srgbClr val="FFFFFF"/>
          </a:solidFill>
          <a:ln w="19050">
            <a:solidFill>
              <a:srgbClr val="000000"/>
            </a:solidFill>
            <a:round/>
            <a:headEnd/>
            <a:tailEnd/>
          </a:ln>
        </p:spPr>
        <p:txBody>
          <a:bodyPr/>
          <a:lstStyle/>
          <a:p>
            <a:endParaRPr lang="en-US"/>
          </a:p>
        </p:txBody>
      </p:sp>
      <p:sp>
        <p:nvSpPr>
          <p:cNvPr id="282629" name="Text Box 5"/>
          <p:cNvSpPr txBox="1">
            <a:spLocks noChangeArrowheads="1"/>
          </p:cNvSpPr>
          <p:nvPr/>
        </p:nvSpPr>
        <p:spPr bwMode="auto">
          <a:xfrm>
            <a:off x="744538" y="4332288"/>
            <a:ext cx="1098550" cy="912812"/>
          </a:xfrm>
          <a:prstGeom prst="rect">
            <a:avLst/>
          </a:prstGeom>
          <a:noFill/>
          <a:ln w="9525">
            <a:noFill/>
            <a:miter lim="800000"/>
            <a:headEnd/>
            <a:tailEnd/>
          </a:ln>
        </p:spPr>
        <p:txBody>
          <a:bodyPr/>
          <a:lstStyle/>
          <a:p>
            <a:pPr algn="ctr" eaLnBrk="0" hangingPunct="0"/>
            <a:r>
              <a:rPr lang="en-US" sz="1600">
                <a:latin typeface="Arial" charset="0"/>
              </a:rPr>
              <a:t>Wait for call from above</a:t>
            </a:r>
            <a:endParaRPr lang="en-US" sz="1600"/>
          </a:p>
        </p:txBody>
      </p:sp>
      <p:sp>
        <p:nvSpPr>
          <p:cNvPr id="282630" name="Freeform 6"/>
          <p:cNvSpPr>
            <a:spLocks/>
          </p:cNvSpPr>
          <p:nvPr/>
        </p:nvSpPr>
        <p:spPr bwMode="auto">
          <a:xfrm>
            <a:off x="1617663" y="4230688"/>
            <a:ext cx="611187" cy="1027112"/>
          </a:xfrm>
          <a:custGeom>
            <a:avLst/>
            <a:gdLst/>
            <a:ahLst/>
            <a:cxnLst>
              <a:cxn ang="0">
                <a:pos x="0" y="195"/>
              </a:cxn>
              <a:cxn ang="0">
                <a:pos x="0" y="855"/>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p:spPr>
        <p:txBody>
          <a:bodyPr/>
          <a:lstStyle/>
          <a:p>
            <a:endParaRPr lang="en-US"/>
          </a:p>
        </p:txBody>
      </p:sp>
      <p:sp>
        <p:nvSpPr>
          <p:cNvPr id="282631" name="Text Box 7"/>
          <p:cNvSpPr txBox="1">
            <a:spLocks noChangeArrowheads="1"/>
          </p:cNvSpPr>
          <p:nvPr/>
        </p:nvSpPr>
        <p:spPr bwMode="auto">
          <a:xfrm>
            <a:off x="2070100" y="4754563"/>
            <a:ext cx="2682875" cy="598487"/>
          </a:xfrm>
          <a:prstGeom prst="rect">
            <a:avLst/>
          </a:prstGeom>
          <a:noFill/>
          <a:ln w="9525">
            <a:noFill/>
            <a:miter lim="800000"/>
            <a:headEnd/>
            <a:tailEnd/>
          </a:ln>
        </p:spPr>
        <p:txBody>
          <a:bodyPr/>
          <a:lstStyle/>
          <a:p>
            <a:pPr eaLnBrk="0" hangingPunct="0"/>
            <a:r>
              <a:rPr lang="en-US" sz="1600">
                <a:latin typeface="Arial" charset="0"/>
              </a:rPr>
              <a:t>packet = make_pkt(data)</a:t>
            </a:r>
          </a:p>
          <a:p>
            <a:pPr eaLnBrk="0" hangingPunct="0"/>
            <a:r>
              <a:rPr lang="en-US" sz="1600">
                <a:latin typeface="Arial" charset="0"/>
              </a:rPr>
              <a:t>udt_send(packet)</a:t>
            </a:r>
            <a:endParaRPr lang="en-US" sz="1600"/>
          </a:p>
        </p:txBody>
      </p:sp>
      <p:sp>
        <p:nvSpPr>
          <p:cNvPr id="282632" name="Text Box 8"/>
          <p:cNvSpPr txBox="1">
            <a:spLocks noChangeArrowheads="1"/>
          </p:cNvSpPr>
          <p:nvPr/>
        </p:nvSpPr>
        <p:spPr bwMode="auto">
          <a:xfrm>
            <a:off x="2028825" y="4287838"/>
            <a:ext cx="2255838" cy="428625"/>
          </a:xfrm>
          <a:prstGeom prst="rect">
            <a:avLst/>
          </a:prstGeom>
          <a:noFill/>
          <a:ln w="9525">
            <a:noFill/>
            <a:miter lim="800000"/>
            <a:headEnd/>
            <a:tailEnd/>
          </a:ln>
        </p:spPr>
        <p:txBody>
          <a:bodyPr/>
          <a:lstStyle/>
          <a:p>
            <a:pPr eaLnBrk="0" hangingPunct="0"/>
            <a:r>
              <a:rPr lang="en-US" sz="1600">
                <a:latin typeface="Arial" charset="0"/>
              </a:rPr>
              <a:t>rdt_send(data)</a:t>
            </a:r>
            <a:endParaRPr lang="en-US" sz="1600"/>
          </a:p>
        </p:txBody>
      </p:sp>
      <p:sp>
        <p:nvSpPr>
          <p:cNvPr id="282633" name="Line 9"/>
          <p:cNvSpPr>
            <a:spLocks noChangeShapeType="1"/>
          </p:cNvSpPr>
          <p:nvPr/>
        </p:nvSpPr>
        <p:spPr bwMode="auto">
          <a:xfrm>
            <a:off x="2128838" y="4630738"/>
            <a:ext cx="1296987" cy="0"/>
          </a:xfrm>
          <a:prstGeom prst="line">
            <a:avLst/>
          </a:prstGeom>
          <a:noFill/>
          <a:ln w="19050">
            <a:solidFill>
              <a:srgbClr val="000000"/>
            </a:solidFill>
            <a:round/>
            <a:headEnd/>
            <a:tailEnd/>
          </a:ln>
        </p:spPr>
        <p:txBody>
          <a:bodyPr/>
          <a:lstStyle/>
          <a:p>
            <a:endParaRPr lang="en-US"/>
          </a:p>
        </p:txBody>
      </p:sp>
      <p:sp>
        <p:nvSpPr>
          <p:cNvPr id="282634" name="Line 10"/>
          <p:cNvSpPr>
            <a:spLocks noChangeShapeType="1"/>
          </p:cNvSpPr>
          <p:nvPr/>
        </p:nvSpPr>
        <p:spPr bwMode="auto">
          <a:xfrm>
            <a:off x="484188" y="4230688"/>
            <a:ext cx="385762" cy="242887"/>
          </a:xfrm>
          <a:prstGeom prst="line">
            <a:avLst/>
          </a:prstGeom>
          <a:noFill/>
          <a:ln w="9525">
            <a:solidFill>
              <a:srgbClr val="000000"/>
            </a:solidFill>
            <a:prstDash val="dash"/>
            <a:round/>
            <a:headEnd/>
            <a:tailEnd type="triangle" w="med" len="med"/>
          </a:ln>
        </p:spPr>
        <p:txBody>
          <a:bodyPr/>
          <a:lstStyle/>
          <a:p>
            <a:endParaRPr lang="en-US"/>
          </a:p>
        </p:txBody>
      </p:sp>
      <p:sp>
        <p:nvSpPr>
          <p:cNvPr id="282635" name="Text Box 11"/>
          <p:cNvSpPr txBox="1">
            <a:spLocks noChangeArrowheads="1"/>
          </p:cNvSpPr>
          <p:nvPr/>
        </p:nvSpPr>
        <p:spPr bwMode="auto">
          <a:xfrm>
            <a:off x="6335713" y="4613275"/>
            <a:ext cx="2487612" cy="428625"/>
          </a:xfrm>
          <a:prstGeom prst="rect">
            <a:avLst/>
          </a:prstGeom>
          <a:noFill/>
          <a:ln w="9525">
            <a:noFill/>
            <a:miter lim="800000"/>
            <a:headEnd/>
            <a:tailEnd/>
          </a:ln>
        </p:spPr>
        <p:txBody>
          <a:bodyPr/>
          <a:lstStyle/>
          <a:p>
            <a:pPr eaLnBrk="0" hangingPunct="0"/>
            <a:r>
              <a:rPr lang="en-US" sz="1600">
                <a:latin typeface="Arial" charset="0"/>
              </a:rPr>
              <a:t>extract (packet,data)</a:t>
            </a:r>
          </a:p>
          <a:p>
            <a:pPr eaLnBrk="0" hangingPunct="0"/>
            <a:r>
              <a:rPr lang="en-US" sz="1600">
                <a:latin typeface="Arial" charset="0"/>
              </a:rPr>
              <a:t>deliver_data(data)</a:t>
            </a:r>
            <a:endParaRPr lang="en-US" sz="1600"/>
          </a:p>
        </p:txBody>
      </p:sp>
      <p:sp>
        <p:nvSpPr>
          <p:cNvPr id="282636" name="Oval 12"/>
          <p:cNvSpPr>
            <a:spLocks noChangeArrowheads="1"/>
          </p:cNvSpPr>
          <p:nvPr/>
        </p:nvSpPr>
        <p:spPr bwMode="auto">
          <a:xfrm>
            <a:off x="5116513" y="4232275"/>
            <a:ext cx="955675" cy="1011238"/>
          </a:xfrm>
          <a:prstGeom prst="ellipse">
            <a:avLst/>
          </a:prstGeom>
          <a:solidFill>
            <a:srgbClr val="FFFFFF"/>
          </a:solidFill>
          <a:ln w="19050">
            <a:solidFill>
              <a:srgbClr val="000000"/>
            </a:solidFill>
            <a:round/>
            <a:headEnd/>
            <a:tailEnd/>
          </a:ln>
        </p:spPr>
        <p:txBody>
          <a:bodyPr/>
          <a:lstStyle/>
          <a:p>
            <a:endParaRPr lang="en-US"/>
          </a:p>
        </p:txBody>
      </p:sp>
      <p:sp>
        <p:nvSpPr>
          <p:cNvPr id="282637" name="Text Box 13"/>
          <p:cNvSpPr txBox="1">
            <a:spLocks noChangeArrowheads="1"/>
          </p:cNvSpPr>
          <p:nvPr/>
        </p:nvSpPr>
        <p:spPr bwMode="auto">
          <a:xfrm>
            <a:off x="5053013" y="4318000"/>
            <a:ext cx="1098550" cy="912813"/>
          </a:xfrm>
          <a:prstGeom prst="rect">
            <a:avLst/>
          </a:prstGeom>
          <a:noFill/>
          <a:ln w="9525">
            <a:noFill/>
            <a:miter lim="800000"/>
            <a:headEnd/>
            <a:tailEnd/>
          </a:ln>
        </p:spPr>
        <p:txBody>
          <a:bodyPr/>
          <a:lstStyle/>
          <a:p>
            <a:pPr algn="ctr" eaLnBrk="0" hangingPunct="0"/>
            <a:r>
              <a:rPr lang="en-US" sz="1600">
                <a:latin typeface="Arial" charset="0"/>
              </a:rPr>
              <a:t>Wait for call from below</a:t>
            </a:r>
            <a:endParaRPr lang="en-US" sz="1600"/>
          </a:p>
        </p:txBody>
      </p:sp>
      <p:sp>
        <p:nvSpPr>
          <p:cNvPr id="282638" name="Freeform 14"/>
          <p:cNvSpPr>
            <a:spLocks/>
          </p:cNvSpPr>
          <p:nvPr/>
        </p:nvSpPr>
        <p:spPr bwMode="auto">
          <a:xfrm>
            <a:off x="5926138" y="4216400"/>
            <a:ext cx="611187" cy="1027113"/>
          </a:xfrm>
          <a:custGeom>
            <a:avLst/>
            <a:gdLst/>
            <a:ahLst/>
            <a:cxnLst>
              <a:cxn ang="0">
                <a:pos x="0" y="195"/>
              </a:cxn>
              <a:cxn ang="0">
                <a:pos x="0" y="855"/>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p:spPr>
        <p:txBody>
          <a:bodyPr/>
          <a:lstStyle/>
          <a:p>
            <a:endParaRPr lang="en-US"/>
          </a:p>
        </p:txBody>
      </p:sp>
      <p:sp>
        <p:nvSpPr>
          <p:cNvPr id="282639" name="Text Box 15"/>
          <p:cNvSpPr txBox="1">
            <a:spLocks noChangeArrowheads="1"/>
          </p:cNvSpPr>
          <p:nvPr/>
        </p:nvSpPr>
        <p:spPr bwMode="auto">
          <a:xfrm>
            <a:off x="6337300" y="4273550"/>
            <a:ext cx="2255838" cy="428625"/>
          </a:xfrm>
          <a:prstGeom prst="rect">
            <a:avLst/>
          </a:prstGeom>
          <a:noFill/>
          <a:ln w="9525">
            <a:noFill/>
            <a:miter lim="800000"/>
            <a:headEnd/>
            <a:tailEnd/>
          </a:ln>
        </p:spPr>
        <p:txBody>
          <a:bodyPr/>
          <a:lstStyle/>
          <a:p>
            <a:pPr eaLnBrk="0" hangingPunct="0"/>
            <a:endParaRPr lang="en-US" sz="1600"/>
          </a:p>
        </p:txBody>
      </p:sp>
      <p:sp>
        <p:nvSpPr>
          <p:cNvPr id="282640" name="Line 16"/>
          <p:cNvSpPr>
            <a:spLocks noChangeShapeType="1"/>
          </p:cNvSpPr>
          <p:nvPr/>
        </p:nvSpPr>
        <p:spPr bwMode="auto">
          <a:xfrm>
            <a:off x="6437313" y="4616450"/>
            <a:ext cx="1296987" cy="0"/>
          </a:xfrm>
          <a:prstGeom prst="line">
            <a:avLst/>
          </a:prstGeom>
          <a:noFill/>
          <a:ln w="19050">
            <a:solidFill>
              <a:srgbClr val="000000"/>
            </a:solidFill>
            <a:round/>
            <a:headEnd/>
            <a:tailEnd/>
          </a:ln>
        </p:spPr>
        <p:txBody>
          <a:bodyPr/>
          <a:lstStyle/>
          <a:p>
            <a:endParaRPr lang="en-US"/>
          </a:p>
        </p:txBody>
      </p:sp>
      <p:sp>
        <p:nvSpPr>
          <p:cNvPr id="282641" name="Line 17"/>
          <p:cNvSpPr>
            <a:spLocks noChangeShapeType="1"/>
          </p:cNvSpPr>
          <p:nvPr/>
        </p:nvSpPr>
        <p:spPr bwMode="auto">
          <a:xfrm>
            <a:off x="4792663" y="4216400"/>
            <a:ext cx="385762" cy="242888"/>
          </a:xfrm>
          <a:prstGeom prst="line">
            <a:avLst/>
          </a:prstGeom>
          <a:noFill/>
          <a:ln w="9525">
            <a:solidFill>
              <a:srgbClr val="000000"/>
            </a:solidFill>
            <a:prstDash val="dash"/>
            <a:round/>
            <a:headEnd/>
            <a:tailEnd type="triangle" w="med" len="med"/>
          </a:ln>
        </p:spPr>
        <p:txBody>
          <a:bodyPr/>
          <a:lstStyle/>
          <a:p>
            <a:endParaRPr lang="en-US"/>
          </a:p>
        </p:txBody>
      </p:sp>
      <p:sp>
        <p:nvSpPr>
          <p:cNvPr id="282642" name="Rectangle 18"/>
          <p:cNvSpPr>
            <a:spLocks noChangeArrowheads="1"/>
          </p:cNvSpPr>
          <p:nvPr/>
        </p:nvSpPr>
        <p:spPr bwMode="auto">
          <a:xfrm>
            <a:off x="6351588" y="4292600"/>
            <a:ext cx="1541462" cy="336550"/>
          </a:xfrm>
          <a:prstGeom prst="rect">
            <a:avLst/>
          </a:prstGeom>
          <a:noFill/>
          <a:ln w="9525">
            <a:noFill/>
            <a:miter lim="800000"/>
            <a:headEnd/>
            <a:tailEnd/>
          </a:ln>
          <a:effectLst/>
        </p:spPr>
        <p:txBody>
          <a:bodyPr wrap="none">
            <a:spAutoFit/>
          </a:bodyPr>
          <a:lstStyle/>
          <a:p>
            <a:pPr algn="ctr" eaLnBrk="0" hangingPunct="0"/>
            <a:r>
              <a:rPr lang="en-US" sz="1600">
                <a:latin typeface="Arial" charset="0"/>
              </a:rPr>
              <a:t>rdt_rcv(packet)</a:t>
            </a:r>
          </a:p>
        </p:txBody>
      </p:sp>
      <p:sp>
        <p:nvSpPr>
          <p:cNvPr id="282643" name="Text Box 19"/>
          <p:cNvSpPr txBox="1">
            <a:spLocks noChangeArrowheads="1"/>
          </p:cNvSpPr>
          <p:nvPr/>
        </p:nvSpPr>
        <p:spPr bwMode="auto">
          <a:xfrm>
            <a:off x="2085975" y="5553075"/>
            <a:ext cx="1150938" cy="457200"/>
          </a:xfrm>
          <a:prstGeom prst="rect">
            <a:avLst/>
          </a:prstGeom>
          <a:noFill/>
          <a:ln w="9525">
            <a:noFill/>
            <a:miter lim="800000"/>
            <a:headEnd/>
            <a:tailEnd/>
          </a:ln>
          <a:effectLst/>
        </p:spPr>
        <p:txBody>
          <a:bodyPr wrap="none">
            <a:spAutoFit/>
          </a:bodyPr>
          <a:lstStyle/>
          <a:p>
            <a:pPr algn="ctr" eaLnBrk="0" hangingPunct="0"/>
            <a:r>
              <a:rPr lang="en-US">
                <a:solidFill>
                  <a:srgbClr val="FF0000"/>
                </a:solidFill>
                <a:latin typeface="Comic Sans MS" pitchFamily="66" charset="0"/>
              </a:rPr>
              <a:t>sender</a:t>
            </a:r>
          </a:p>
        </p:txBody>
      </p:sp>
      <p:sp>
        <p:nvSpPr>
          <p:cNvPr id="282644" name="Text Box 20"/>
          <p:cNvSpPr txBox="1">
            <a:spLocks noChangeArrowheads="1"/>
          </p:cNvSpPr>
          <p:nvPr/>
        </p:nvSpPr>
        <p:spPr bwMode="auto">
          <a:xfrm>
            <a:off x="6069013" y="5594350"/>
            <a:ext cx="1366837" cy="457200"/>
          </a:xfrm>
          <a:prstGeom prst="rect">
            <a:avLst/>
          </a:prstGeom>
          <a:noFill/>
          <a:ln w="9525">
            <a:noFill/>
            <a:miter lim="800000"/>
            <a:headEnd/>
            <a:tailEnd/>
          </a:ln>
          <a:effectLst/>
        </p:spPr>
        <p:txBody>
          <a:bodyPr wrap="none">
            <a:spAutoFit/>
          </a:bodyPr>
          <a:lstStyle/>
          <a:p>
            <a:pPr algn="ctr" eaLnBrk="0" hangingPunct="0"/>
            <a:r>
              <a:rPr lang="en-US">
                <a:solidFill>
                  <a:srgbClr val="FF0000"/>
                </a:solidFill>
                <a:latin typeface="Comic Sans MS" pitchFamily="66" charset="0"/>
              </a:rPr>
              <a:t>receiver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C1FF1EB-D544-4E16-94A2-4C35026B6365}" type="slidenum">
              <a:rPr lang="en-GB" smtClean="0"/>
              <a:pPr/>
              <a:t>2</a:t>
            </a:fld>
            <a:endParaRPr lang="en-GB"/>
          </a:p>
        </p:txBody>
      </p:sp>
      <p:sp>
        <p:nvSpPr>
          <p:cNvPr id="167938" name="Rectangle 1026"/>
          <p:cNvSpPr>
            <a:spLocks noGrp="1" noChangeArrowheads="1"/>
          </p:cNvSpPr>
          <p:nvPr>
            <p:ph type="title"/>
          </p:nvPr>
        </p:nvSpPr>
        <p:spPr>
          <a:xfrm>
            <a:off x="251520" y="609600"/>
            <a:ext cx="8640960" cy="1143000"/>
          </a:xfrm>
        </p:spPr>
        <p:txBody>
          <a:bodyPr>
            <a:normAutofit fontScale="90000"/>
          </a:bodyPr>
          <a:lstStyle/>
          <a:p>
            <a:pPr lvl="0"/>
            <a:r>
              <a:rPr kumimoji="0" lang="en-GB" sz="3600" b="0" i="0" u="none" strike="noStrike" kern="1200" cap="none" spc="0" normalizeH="0" baseline="0" noProof="0" dirty="0" smtClean="0">
                <a:ln>
                  <a:noFill/>
                </a:ln>
                <a:solidFill>
                  <a:srgbClr val="FF0000"/>
                </a:solidFill>
                <a:effectLst/>
                <a:uLnTx/>
                <a:uFillTx/>
                <a:latin typeface="+mj-lt"/>
                <a:ea typeface="+mj-ea"/>
                <a:cs typeface="+mj-cs"/>
              </a:rPr>
              <a:t>Data Communications and Network Security</a:t>
            </a:r>
            <a:r>
              <a:rPr kumimoji="0" lang="en-US" sz="5400" b="0" i="0" u="none" strike="noStrike" kern="1200" cap="none" spc="0" normalizeH="0" baseline="0" noProof="0" dirty="0" smtClean="0">
                <a:ln>
                  <a:noFill/>
                </a:ln>
                <a:solidFill>
                  <a:schemeClr val="bg1"/>
                </a:solidFill>
                <a:effectLst/>
                <a:uLnTx/>
                <a:uFillTx/>
                <a:latin typeface="+mj-lt"/>
                <a:ea typeface="+mj-ea"/>
                <a:cs typeface="+mj-cs"/>
              </a:rPr>
              <a:t/>
            </a:r>
            <a:br>
              <a:rPr kumimoji="0" lang="en-US" sz="5400" b="0" i="0" u="none" strike="noStrike" kern="1200" cap="none" spc="0" normalizeH="0" baseline="0" noProof="0" dirty="0" smtClean="0">
                <a:ln>
                  <a:noFill/>
                </a:ln>
                <a:solidFill>
                  <a:schemeClr val="bg1"/>
                </a:solidFill>
                <a:effectLst/>
                <a:uLnTx/>
                <a:uFillTx/>
                <a:latin typeface="+mj-lt"/>
                <a:ea typeface="+mj-ea"/>
                <a:cs typeface="+mj-cs"/>
              </a:rPr>
            </a:br>
            <a:endParaRPr lang="en-GB" sz="5400" b="1" dirty="0">
              <a:solidFill>
                <a:srgbClr val="FF0000"/>
              </a:solidFill>
            </a:endParaRPr>
          </a:p>
        </p:txBody>
      </p:sp>
      <p:sp>
        <p:nvSpPr>
          <p:cNvPr id="167939" name="Rectangle 1027"/>
          <p:cNvSpPr>
            <a:spLocks noGrp="1" noChangeArrowheads="1"/>
          </p:cNvSpPr>
          <p:nvPr>
            <p:ph type="body" sz="half" idx="1"/>
          </p:nvPr>
        </p:nvSpPr>
        <p:spPr>
          <a:xfrm>
            <a:off x="467544" y="1196752"/>
            <a:ext cx="3960440" cy="5112568"/>
          </a:xfrm>
        </p:spPr>
        <p:txBody>
          <a:bodyPr>
            <a:noAutofit/>
          </a:bodyPr>
          <a:lstStyle/>
          <a:p>
            <a:r>
              <a:rPr lang="en-US" sz="1800" b="1" dirty="0" smtClean="0"/>
              <a:t>Learning Objectives</a:t>
            </a:r>
            <a:r>
              <a:rPr lang="en-US" sz="1800" dirty="0" smtClean="0"/>
              <a:t/>
            </a:r>
            <a:br>
              <a:rPr lang="en-US" sz="1800" dirty="0" smtClean="0"/>
            </a:br>
            <a:r>
              <a:rPr lang="en-US" sz="1800" dirty="0" smtClean="0"/>
              <a:t>To provide students with a knowledge and understanding of data communications and wireless sensor networks and how they are, and could be, used in a range of applications.  (See module catalogue).</a:t>
            </a:r>
          </a:p>
        </p:txBody>
      </p:sp>
      <p:sp>
        <p:nvSpPr>
          <p:cNvPr id="167940" name="Rectangle 1028"/>
          <p:cNvSpPr>
            <a:spLocks noGrp="1" noChangeArrowheads="1"/>
          </p:cNvSpPr>
          <p:nvPr>
            <p:ph type="body" sz="half" idx="2"/>
          </p:nvPr>
        </p:nvSpPr>
        <p:spPr>
          <a:xfrm>
            <a:off x="4500563" y="1124744"/>
            <a:ext cx="4248150" cy="5184576"/>
          </a:xfrm>
        </p:spPr>
        <p:txBody>
          <a:bodyPr>
            <a:normAutofit/>
          </a:bodyPr>
          <a:lstStyle/>
          <a:p>
            <a:pPr>
              <a:lnSpc>
                <a:spcPct val="80000"/>
              </a:lnSpc>
            </a:pPr>
            <a:r>
              <a:rPr lang="en-GB" sz="2400" dirty="0" smtClean="0"/>
              <a:t>I will cover these objectives by:</a:t>
            </a:r>
          </a:p>
          <a:p>
            <a:pPr lvl="1">
              <a:lnSpc>
                <a:spcPct val="80000"/>
              </a:lnSpc>
            </a:pPr>
            <a:r>
              <a:rPr lang="en-GB" sz="2000" dirty="0" smtClean="0"/>
              <a:t>Introductory lecture and the ISO/OSI 7-layer protocol architecture.</a:t>
            </a:r>
          </a:p>
          <a:p>
            <a:pPr lvl="1">
              <a:lnSpc>
                <a:spcPct val="80000"/>
              </a:lnSpc>
            </a:pPr>
            <a:r>
              <a:rPr lang="en-GB" sz="2000" dirty="0" smtClean="0">
                <a:solidFill>
                  <a:srgbClr val="FF0000"/>
                </a:solidFill>
              </a:rPr>
              <a:t>The Internet and the TCP/IP architecture.</a:t>
            </a:r>
          </a:p>
          <a:p>
            <a:pPr lvl="1">
              <a:lnSpc>
                <a:spcPct val="80000"/>
              </a:lnSpc>
            </a:pPr>
            <a:r>
              <a:rPr lang="en-GB" sz="2000" dirty="0" smtClean="0">
                <a:solidFill>
                  <a:srgbClr val="FF0000"/>
                </a:solidFill>
              </a:rPr>
              <a:t>You will examine the transport layer and in particular TCP and UDP.</a:t>
            </a:r>
          </a:p>
          <a:p>
            <a:pPr lvl="1">
              <a:lnSpc>
                <a:spcPct val="80000"/>
              </a:lnSpc>
            </a:pPr>
            <a:r>
              <a:rPr lang="en-GB" sz="2000" dirty="0"/>
              <a:t>Examining the way in which security can be provided across networks will be considered</a:t>
            </a:r>
            <a:r>
              <a:rPr lang="en-GB" sz="2000" dirty="0" smtClean="0"/>
              <a:t>.</a:t>
            </a:r>
            <a:endParaRPr lang="en-GB" sz="2000" dirty="0" smtClean="0">
              <a:solidFill>
                <a:srgbClr val="FF0000"/>
              </a:solidFill>
            </a:endParaRPr>
          </a:p>
          <a:p>
            <a:pPr lvl="1">
              <a:lnSpc>
                <a:spcPct val="80000"/>
              </a:lnSpc>
            </a:pPr>
            <a:r>
              <a:rPr lang="en-GB" sz="2000" dirty="0" smtClean="0"/>
              <a:t>We’ll consider the functions of the network layer and IP.</a:t>
            </a:r>
          </a:p>
          <a:p>
            <a:pPr lvl="1">
              <a:lnSpc>
                <a:spcPct val="80000"/>
              </a:lnSpc>
            </a:pPr>
            <a:r>
              <a:rPr lang="en-GB" sz="2000" dirty="0" smtClean="0"/>
              <a:t>We will develop methods of sharing a common transmission medium (MAC).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CC518D6A-203E-400D-B5A1-00BDC35A5CB6}" type="slidenum">
              <a:rPr lang="en-GB"/>
              <a:pPr/>
              <a:t>20</a:t>
            </a:fld>
            <a:endParaRPr lang="en-GB"/>
          </a:p>
        </p:txBody>
      </p:sp>
      <p:sp>
        <p:nvSpPr>
          <p:cNvPr id="283650" name="Rectangle 1026"/>
          <p:cNvSpPr>
            <a:spLocks noGrp="1" noChangeArrowheads="1"/>
          </p:cNvSpPr>
          <p:nvPr>
            <p:ph type="title"/>
          </p:nvPr>
        </p:nvSpPr>
        <p:spPr>
          <a:xfrm>
            <a:off x="533400" y="0"/>
            <a:ext cx="8001000" cy="1143000"/>
          </a:xfrm>
        </p:spPr>
        <p:txBody>
          <a:bodyPr/>
          <a:lstStyle/>
          <a:p>
            <a:r>
              <a:rPr lang="en-US" sz="3600">
                <a:solidFill>
                  <a:srgbClr val="FF0000"/>
                </a:solidFill>
              </a:rPr>
              <a:t>Rdt2.0: channel with bit errors</a:t>
            </a:r>
          </a:p>
        </p:txBody>
      </p:sp>
      <p:sp>
        <p:nvSpPr>
          <p:cNvPr id="283651" name="Rectangle 1027"/>
          <p:cNvSpPr>
            <a:spLocks noGrp="1" noChangeArrowheads="1"/>
          </p:cNvSpPr>
          <p:nvPr>
            <p:ph type="body" sz="half" idx="1"/>
          </p:nvPr>
        </p:nvSpPr>
        <p:spPr>
          <a:xfrm>
            <a:off x="942975" y="1333500"/>
            <a:ext cx="7896225" cy="4448175"/>
          </a:xfrm>
        </p:spPr>
        <p:txBody>
          <a:bodyPr/>
          <a:lstStyle/>
          <a:p>
            <a:pPr>
              <a:lnSpc>
                <a:spcPct val="90000"/>
              </a:lnSpc>
            </a:pPr>
            <a:r>
              <a:rPr lang="en-US" sz="2400"/>
              <a:t>underlying channel may flip bits in packet</a:t>
            </a:r>
          </a:p>
          <a:p>
            <a:pPr lvl="1">
              <a:lnSpc>
                <a:spcPct val="90000"/>
              </a:lnSpc>
            </a:pPr>
            <a:r>
              <a:rPr lang="en-US" sz="2000"/>
              <a:t>recall: UDP checksum to detect bit errors</a:t>
            </a:r>
          </a:p>
          <a:p>
            <a:pPr>
              <a:lnSpc>
                <a:spcPct val="90000"/>
              </a:lnSpc>
            </a:pPr>
            <a:r>
              <a:rPr lang="en-US" sz="2400" i="1"/>
              <a:t>the</a:t>
            </a:r>
            <a:r>
              <a:rPr lang="en-US" sz="2400"/>
              <a:t> question: how to recover from errors:</a:t>
            </a:r>
          </a:p>
          <a:p>
            <a:pPr lvl="1">
              <a:lnSpc>
                <a:spcPct val="90000"/>
              </a:lnSpc>
            </a:pPr>
            <a:r>
              <a:rPr lang="en-US" sz="2000" i="1">
                <a:solidFill>
                  <a:srgbClr val="FF0000"/>
                </a:solidFill>
              </a:rPr>
              <a:t>acknowledgements (ACKs):</a:t>
            </a:r>
            <a:r>
              <a:rPr lang="en-US" sz="2000"/>
              <a:t> receiver explicitly tells sender that pkt received OK</a:t>
            </a:r>
          </a:p>
          <a:p>
            <a:pPr lvl="1">
              <a:lnSpc>
                <a:spcPct val="90000"/>
              </a:lnSpc>
            </a:pPr>
            <a:r>
              <a:rPr lang="en-US" sz="2000" i="1">
                <a:solidFill>
                  <a:srgbClr val="FF0000"/>
                </a:solidFill>
              </a:rPr>
              <a:t>negative acknowledgements (NAKs):</a:t>
            </a:r>
            <a:r>
              <a:rPr lang="en-US" sz="2000"/>
              <a:t> receiver explicitly tells sender that pkt had errors</a:t>
            </a:r>
          </a:p>
          <a:p>
            <a:pPr lvl="1">
              <a:lnSpc>
                <a:spcPct val="90000"/>
              </a:lnSpc>
            </a:pPr>
            <a:r>
              <a:rPr lang="en-US" sz="2000"/>
              <a:t>sender retransmits pkt on receipt of NAK</a:t>
            </a:r>
          </a:p>
          <a:p>
            <a:pPr lvl="1">
              <a:lnSpc>
                <a:spcPct val="90000"/>
              </a:lnSpc>
            </a:pPr>
            <a:r>
              <a:rPr lang="en-US" sz="2000"/>
              <a:t>human scenarios using ACKs, NAKs?</a:t>
            </a:r>
          </a:p>
          <a:p>
            <a:pPr>
              <a:lnSpc>
                <a:spcPct val="90000"/>
              </a:lnSpc>
            </a:pPr>
            <a:r>
              <a:rPr lang="en-US" sz="2400"/>
              <a:t>new mechanisms in </a:t>
            </a:r>
            <a:r>
              <a:rPr lang="en-US" sz="2400" b="1">
                <a:latin typeface="Courier New" pitchFamily="49" charset="0"/>
              </a:rPr>
              <a:t>rdt2.0</a:t>
            </a:r>
            <a:r>
              <a:rPr lang="en-US" sz="2400"/>
              <a:t> (beyond </a:t>
            </a:r>
            <a:r>
              <a:rPr lang="en-US" sz="2400" b="1">
                <a:latin typeface="Courier New" pitchFamily="49" charset="0"/>
              </a:rPr>
              <a:t>rdt1.0</a:t>
            </a:r>
            <a:r>
              <a:rPr lang="en-US" sz="2400"/>
              <a:t>):</a:t>
            </a:r>
          </a:p>
          <a:p>
            <a:pPr lvl="1">
              <a:lnSpc>
                <a:spcPct val="90000"/>
              </a:lnSpc>
            </a:pPr>
            <a:r>
              <a:rPr lang="en-US" sz="2000"/>
              <a:t>error detection</a:t>
            </a:r>
          </a:p>
          <a:p>
            <a:pPr lvl="1">
              <a:lnSpc>
                <a:spcPct val="90000"/>
              </a:lnSpc>
            </a:pPr>
            <a:r>
              <a:rPr lang="en-US" sz="2000"/>
              <a:t>receiver feedback: control msgs (ACK,NAK) rcvr-&gt;sender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DFC3CFF8-A74A-41C7-A2FC-B57AA6293D2E}" type="slidenum">
              <a:rPr lang="en-GB"/>
              <a:pPr/>
              <a:t>21</a:t>
            </a:fld>
            <a:endParaRPr lang="en-GB"/>
          </a:p>
        </p:txBody>
      </p:sp>
      <p:sp>
        <p:nvSpPr>
          <p:cNvPr id="284674" name="Rectangle 1026"/>
          <p:cNvSpPr>
            <a:spLocks noGrp="1" noChangeArrowheads="1"/>
          </p:cNvSpPr>
          <p:nvPr>
            <p:ph type="title"/>
          </p:nvPr>
        </p:nvSpPr>
        <p:spPr>
          <a:xfrm>
            <a:off x="685800" y="0"/>
            <a:ext cx="7772400" cy="1143000"/>
          </a:xfrm>
        </p:spPr>
        <p:txBody>
          <a:bodyPr/>
          <a:lstStyle/>
          <a:p>
            <a:r>
              <a:rPr lang="en-US" sz="4000">
                <a:solidFill>
                  <a:srgbClr val="FF0000"/>
                </a:solidFill>
              </a:rPr>
              <a:t>rdt2.0: FSM specification</a:t>
            </a:r>
          </a:p>
        </p:txBody>
      </p:sp>
      <p:sp>
        <p:nvSpPr>
          <p:cNvPr id="284675" name="Oval 1027"/>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endParaRPr lang="en-US"/>
          </a:p>
        </p:txBody>
      </p:sp>
      <p:sp>
        <p:nvSpPr>
          <p:cNvPr id="284676" name="Text Box 1028"/>
          <p:cNvSpPr txBox="1">
            <a:spLocks noChangeArrowheads="1"/>
          </p:cNvSpPr>
          <p:nvPr/>
        </p:nvSpPr>
        <p:spPr bwMode="auto">
          <a:xfrm>
            <a:off x="595313" y="2293938"/>
            <a:ext cx="1200150" cy="609600"/>
          </a:xfrm>
          <a:prstGeom prst="rect">
            <a:avLst/>
          </a:prstGeom>
          <a:noFill/>
          <a:ln w="9525">
            <a:noFill/>
            <a:miter lim="800000"/>
            <a:headEnd/>
            <a:tailEnd/>
          </a:ln>
        </p:spPr>
        <p:txBody>
          <a:bodyPr/>
          <a:lstStyle/>
          <a:p>
            <a:pPr algn="ctr" eaLnBrk="0" hangingPunct="0"/>
            <a:r>
              <a:rPr lang="en-US" sz="1600">
                <a:latin typeface="Arial" charset="0"/>
              </a:rPr>
              <a:t>Wait for call from above</a:t>
            </a:r>
            <a:endParaRPr lang="en-US" sz="1600"/>
          </a:p>
        </p:txBody>
      </p:sp>
      <p:sp>
        <p:nvSpPr>
          <p:cNvPr id="284677" name="Text Box 1029"/>
          <p:cNvSpPr txBox="1">
            <a:spLocks noChangeArrowheads="1"/>
          </p:cNvSpPr>
          <p:nvPr/>
        </p:nvSpPr>
        <p:spPr bwMode="auto">
          <a:xfrm>
            <a:off x="1004888" y="1490663"/>
            <a:ext cx="3643312" cy="400050"/>
          </a:xfrm>
          <a:prstGeom prst="rect">
            <a:avLst/>
          </a:prstGeom>
          <a:noFill/>
          <a:ln w="9525">
            <a:noFill/>
            <a:miter lim="800000"/>
            <a:headEnd/>
            <a:tailEnd/>
          </a:ln>
        </p:spPr>
        <p:txBody>
          <a:bodyPr/>
          <a:lstStyle/>
          <a:p>
            <a:pPr eaLnBrk="0" hangingPunct="0"/>
            <a:r>
              <a:rPr lang="en-US" sz="1600">
                <a:latin typeface="Arial" charset="0"/>
              </a:rPr>
              <a:t>sndpkt = make_pkt(data, checksum)</a:t>
            </a:r>
          </a:p>
          <a:p>
            <a:pPr eaLnBrk="0" hangingPunct="0"/>
            <a:r>
              <a:rPr lang="en-US" sz="1600">
                <a:latin typeface="Arial" charset="0"/>
              </a:rPr>
              <a:t>udt_send(sndpkt)</a:t>
            </a:r>
            <a:endParaRPr lang="en-US" sz="1600"/>
          </a:p>
        </p:txBody>
      </p:sp>
      <p:sp>
        <p:nvSpPr>
          <p:cNvPr id="284678" name="Line 1030"/>
          <p:cNvSpPr>
            <a:spLocks noChangeShapeType="1"/>
          </p:cNvSpPr>
          <p:nvPr/>
        </p:nvSpPr>
        <p:spPr bwMode="auto">
          <a:xfrm>
            <a:off x="1109663" y="1535113"/>
            <a:ext cx="990600" cy="0"/>
          </a:xfrm>
          <a:prstGeom prst="line">
            <a:avLst/>
          </a:prstGeom>
          <a:noFill/>
          <a:ln w="28575">
            <a:solidFill>
              <a:srgbClr val="000000"/>
            </a:solidFill>
            <a:round/>
            <a:headEnd/>
            <a:tailEnd/>
          </a:ln>
        </p:spPr>
        <p:txBody>
          <a:bodyPr/>
          <a:lstStyle/>
          <a:p>
            <a:endParaRPr lang="en-US"/>
          </a:p>
        </p:txBody>
      </p:sp>
      <p:sp>
        <p:nvSpPr>
          <p:cNvPr id="284679" name="Text Box 1031"/>
          <p:cNvSpPr txBox="1">
            <a:spLocks noChangeArrowheads="1"/>
          </p:cNvSpPr>
          <p:nvPr/>
        </p:nvSpPr>
        <p:spPr bwMode="auto">
          <a:xfrm>
            <a:off x="6319838" y="5314950"/>
            <a:ext cx="2143125" cy="619125"/>
          </a:xfrm>
          <a:prstGeom prst="rect">
            <a:avLst/>
          </a:prstGeom>
          <a:noFill/>
          <a:ln w="9525">
            <a:noFill/>
            <a:miter lim="800000"/>
            <a:headEnd/>
            <a:tailEnd/>
          </a:ln>
        </p:spPr>
        <p:txBody>
          <a:bodyPr/>
          <a:lstStyle/>
          <a:p>
            <a:pPr eaLnBrk="0" hangingPunct="0"/>
            <a:r>
              <a:rPr lang="en-US" sz="1600">
                <a:latin typeface="Arial" charset="0"/>
              </a:rPr>
              <a:t>extract(rcvpkt,data)</a:t>
            </a:r>
          </a:p>
          <a:p>
            <a:pPr eaLnBrk="0" hangingPunct="0"/>
            <a:r>
              <a:rPr lang="en-US" sz="1600">
                <a:latin typeface="Arial" charset="0"/>
              </a:rPr>
              <a:t>deliver_data(data)</a:t>
            </a:r>
          </a:p>
          <a:p>
            <a:pPr eaLnBrk="0" hangingPunct="0"/>
            <a:r>
              <a:rPr lang="en-US" sz="1600">
                <a:latin typeface="Arial" charset="0"/>
              </a:rPr>
              <a:t>udt_send(ACK)</a:t>
            </a:r>
            <a:endParaRPr lang="en-US" sz="1600"/>
          </a:p>
        </p:txBody>
      </p:sp>
      <p:sp>
        <p:nvSpPr>
          <p:cNvPr id="284680" name="Text Box 1032"/>
          <p:cNvSpPr txBox="1">
            <a:spLocks noChangeArrowheads="1"/>
          </p:cNvSpPr>
          <p:nvPr/>
        </p:nvSpPr>
        <p:spPr bwMode="auto">
          <a:xfrm>
            <a:off x="6297613" y="4781550"/>
            <a:ext cx="2157412" cy="701675"/>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notcorrupt(rcvpkt)</a:t>
            </a:r>
            <a:endParaRPr lang="en-US" sz="1600"/>
          </a:p>
        </p:txBody>
      </p:sp>
      <p:sp>
        <p:nvSpPr>
          <p:cNvPr id="284681" name="Line 1033"/>
          <p:cNvSpPr>
            <a:spLocks noChangeShapeType="1"/>
          </p:cNvSpPr>
          <p:nvPr/>
        </p:nvSpPr>
        <p:spPr bwMode="auto">
          <a:xfrm>
            <a:off x="6419850" y="5370513"/>
            <a:ext cx="1489075" cy="0"/>
          </a:xfrm>
          <a:prstGeom prst="line">
            <a:avLst/>
          </a:prstGeom>
          <a:noFill/>
          <a:ln w="28575">
            <a:solidFill>
              <a:srgbClr val="000000"/>
            </a:solidFill>
            <a:round/>
            <a:headEnd/>
            <a:tailEnd/>
          </a:ln>
        </p:spPr>
        <p:txBody>
          <a:bodyPr/>
          <a:lstStyle/>
          <a:p>
            <a:endParaRPr lang="en-US"/>
          </a:p>
        </p:txBody>
      </p:sp>
      <p:sp>
        <p:nvSpPr>
          <p:cNvPr id="284682" name="Freeform 1034"/>
          <p:cNvSpPr>
            <a:spLocks/>
          </p:cNvSpPr>
          <p:nvPr/>
        </p:nvSpPr>
        <p:spPr bwMode="auto">
          <a:xfrm flipV="1">
            <a:off x="1057275" y="1979613"/>
            <a:ext cx="1800225" cy="247650"/>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p:spPr>
        <p:txBody>
          <a:bodyPr/>
          <a:lstStyle/>
          <a:p>
            <a:endParaRPr lang="en-US"/>
          </a:p>
        </p:txBody>
      </p:sp>
      <p:sp>
        <p:nvSpPr>
          <p:cNvPr id="284683" name="Freeform 1035"/>
          <p:cNvSpPr>
            <a:spLocks/>
          </p:cNvSpPr>
          <p:nvPr/>
        </p:nvSpPr>
        <p:spPr bwMode="auto">
          <a:xfrm>
            <a:off x="1104900" y="3140075"/>
            <a:ext cx="1800225" cy="247650"/>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p:spPr>
        <p:txBody>
          <a:bodyPr/>
          <a:lstStyle/>
          <a:p>
            <a:endParaRPr lang="en-US"/>
          </a:p>
        </p:txBody>
      </p:sp>
      <p:sp>
        <p:nvSpPr>
          <p:cNvPr id="284684" name="Text Box 1036"/>
          <p:cNvSpPr txBox="1">
            <a:spLocks noChangeArrowheads="1"/>
          </p:cNvSpPr>
          <p:nvPr/>
        </p:nvSpPr>
        <p:spPr bwMode="auto">
          <a:xfrm>
            <a:off x="1071563" y="3492500"/>
            <a:ext cx="3548062" cy="285750"/>
          </a:xfrm>
          <a:prstGeom prst="rect">
            <a:avLst/>
          </a:prstGeom>
          <a:noFill/>
          <a:ln w="9525">
            <a:noFill/>
            <a:miter lim="800000"/>
            <a:headEnd/>
            <a:tailEnd/>
          </a:ln>
        </p:spPr>
        <p:txBody>
          <a:bodyPr/>
          <a:lstStyle/>
          <a:p>
            <a:pPr eaLnBrk="0" hangingPunct="0"/>
            <a:r>
              <a:rPr lang="en-US" sz="1600">
                <a:latin typeface="Arial" charset="0"/>
              </a:rPr>
              <a:t>rdt_rcv(rcvpkt) &amp;&amp; isACK(rcvpkt)</a:t>
            </a:r>
            <a:endParaRPr lang="en-US" sz="1600"/>
          </a:p>
        </p:txBody>
      </p:sp>
      <p:sp>
        <p:nvSpPr>
          <p:cNvPr id="284685" name="Line 1037"/>
          <p:cNvSpPr>
            <a:spLocks noChangeShapeType="1"/>
          </p:cNvSpPr>
          <p:nvPr/>
        </p:nvSpPr>
        <p:spPr bwMode="auto">
          <a:xfrm>
            <a:off x="1173163" y="3816350"/>
            <a:ext cx="990600" cy="0"/>
          </a:xfrm>
          <a:prstGeom prst="line">
            <a:avLst/>
          </a:prstGeom>
          <a:noFill/>
          <a:ln w="28575">
            <a:solidFill>
              <a:srgbClr val="000000"/>
            </a:solidFill>
            <a:round/>
            <a:headEnd/>
            <a:tailEnd/>
          </a:ln>
        </p:spPr>
        <p:txBody>
          <a:bodyPr/>
          <a:lstStyle/>
          <a:p>
            <a:endParaRPr lang="en-US"/>
          </a:p>
        </p:txBody>
      </p:sp>
      <p:sp>
        <p:nvSpPr>
          <p:cNvPr id="284686" name="Freeform 1038"/>
          <p:cNvSpPr>
            <a:spLocks/>
          </p:cNvSpPr>
          <p:nvPr/>
        </p:nvSpPr>
        <p:spPr bwMode="auto">
          <a:xfrm>
            <a:off x="3252788" y="2286000"/>
            <a:ext cx="466725" cy="893763"/>
          </a:xfrm>
          <a:custGeom>
            <a:avLst/>
            <a:gdLst/>
            <a:ahLst/>
            <a:cxnLst>
              <a:cxn ang="0">
                <a:pos x="0" y="195"/>
              </a:cxn>
              <a:cxn ang="0">
                <a:pos x="0" y="855"/>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p:spPr>
        <p:txBody>
          <a:bodyPr/>
          <a:lstStyle/>
          <a:p>
            <a:endParaRPr lang="en-US"/>
          </a:p>
        </p:txBody>
      </p:sp>
      <p:sp>
        <p:nvSpPr>
          <p:cNvPr id="284687" name="Text Box 1039"/>
          <p:cNvSpPr txBox="1">
            <a:spLocks noChangeArrowheads="1"/>
          </p:cNvSpPr>
          <p:nvPr/>
        </p:nvSpPr>
        <p:spPr bwMode="auto">
          <a:xfrm>
            <a:off x="3562350" y="2600325"/>
            <a:ext cx="1763713" cy="400050"/>
          </a:xfrm>
          <a:prstGeom prst="rect">
            <a:avLst/>
          </a:prstGeom>
          <a:noFill/>
          <a:ln w="9525">
            <a:noFill/>
            <a:miter lim="800000"/>
            <a:headEnd/>
            <a:tailEnd/>
          </a:ln>
        </p:spPr>
        <p:txBody>
          <a:bodyPr/>
          <a:lstStyle/>
          <a:p>
            <a:pPr eaLnBrk="0" hangingPunct="0"/>
            <a:r>
              <a:rPr lang="en-US" sz="1600">
                <a:latin typeface="Arial" charset="0"/>
              </a:rPr>
              <a:t>udt_send(sndpkt)</a:t>
            </a:r>
            <a:endParaRPr lang="en-US" sz="1600"/>
          </a:p>
        </p:txBody>
      </p:sp>
      <p:sp>
        <p:nvSpPr>
          <p:cNvPr id="284688" name="Text Box 1040"/>
          <p:cNvSpPr txBox="1">
            <a:spLocks noChangeArrowheads="1"/>
          </p:cNvSpPr>
          <p:nvPr/>
        </p:nvSpPr>
        <p:spPr bwMode="auto">
          <a:xfrm>
            <a:off x="3536950" y="1925638"/>
            <a:ext cx="2085975" cy="631825"/>
          </a:xfrm>
          <a:prstGeom prst="rect">
            <a:avLst/>
          </a:prstGeom>
          <a:noFill/>
          <a:ln w="9525">
            <a:noFill/>
            <a:miter lim="800000"/>
            <a:headEnd/>
            <a:tailEnd/>
          </a:ln>
        </p:spPr>
        <p:txBody>
          <a:bodyPr/>
          <a:lstStyle/>
          <a:p>
            <a:pPr eaLnBrk="0" hangingPunct="0"/>
            <a:r>
              <a:rPr lang="en-US" sz="1600">
                <a:latin typeface="Arial" charset="0"/>
              </a:rPr>
              <a:t>rdt_rcv(rcvpkt) &amp;&amp;</a:t>
            </a:r>
          </a:p>
          <a:p>
            <a:pPr eaLnBrk="0" hangingPunct="0"/>
            <a:r>
              <a:rPr lang="en-US" sz="1600">
                <a:latin typeface="Arial" charset="0"/>
              </a:rPr>
              <a:t>   isNAK(rcvpkt)</a:t>
            </a:r>
            <a:endParaRPr lang="en-US" sz="1600"/>
          </a:p>
        </p:txBody>
      </p:sp>
      <p:sp>
        <p:nvSpPr>
          <p:cNvPr id="284689" name="Line 1041"/>
          <p:cNvSpPr>
            <a:spLocks noChangeShapeType="1"/>
          </p:cNvSpPr>
          <p:nvPr/>
        </p:nvSpPr>
        <p:spPr bwMode="auto">
          <a:xfrm>
            <a:off x="3656013" y="2600325"/>
            <a:ext cx="990600" cy="0"/>
          </a:xfrm>
          <a:prstGeom prst="line">
            <a:avLst/>
          </a:prstGeom>
          <a:noFill/>
          <a:ln w="28575">
            <a:solidFill>
              <a:srgbClr val="000000"/>
            </a:solidFill>
            <a:round/>
            <a:headEnd/>
            <a:tailEnd/>
          </a:ln>
        </p:spPr>
        <p:txBody>
          <a:bodyPr/>
          <a:lstStyle/>
          <a:p>
            <a:endParaRPr lang="en-US"/>
          </a:p>
        </p:txBody>
      </p:sp>
      <p:grpSp>
        <p:nvGrpSpPr>
          <p:cNvPr id="2" name="Group 1042"/>
          <p:cNvGrpSpPr>
            <a:grpSpLocks/>
          </p:cNvGrpSpPr>
          <p:nvPr/>
        </p:nvGrpSpPr>
        <p:grpSpPr bwMode="auto">
          <a:xfrm>
            <a:off x="6573838" y="2352675"/>
            <a:ext cx="1924050" cy="858838"/>
            <a:chOff x="2222" y="2660"/>
            <a:chExt cx="1212" cy="541"/>
          </a:xfrm>
        </p:grpSpPr>
        <p:sp>
          <p:nvSpPr>
            <p:cNvPr id="284691" name="Text Box 1043"/>
            <p:cNvSpPr txBox="1">
              <a:spLocks noChangeArrowheads="1"/>
            </p:cNvSpPr>
            <p:nvPr/>
          </p:nvSpPr>
          <p:spPr bwMode="auto">
            <a:xfrm>
              <a:off x="2222" y="3039"/>
              <a:ext cx="1152" cy="162"/>
            </a:xfrm>
            <a:prstGeom prst="rect">
              <a:avLst/>
            </a:prstGeom>
            <a:noFill/>
            <a:ln w="9525">
              <a:noFill/>
              <a:miter lim="800000"/>
              <a:headEnd/>
              <a:tailEnd/>
            </a:ln>
          </p:spPr>
          <p:txBody>
            <a:bodyPr/>
            <a:lstStyle/>
            <a:p>
              <a:pPr eaLnBrk="0" hangingPunct="0"/>
              <a:r>
                <a:rPr lang="en-US" sz="1600">
                  <a:latin typeface="Arial" charset="0"/>
                </a:rPr>
                <a:t>udt_send(NAK)</a:t>
              </a:r>
              <a:endParaRPr lang="en-US" sz="1600"/>
            </a:p>
          </p:txBody>
        </p:sp>
        <p:sp>
          <p:nvSpPr>
            <p:cNvPr id="284692" name="Text Box 1044"/>
            <p:cNvSpPr txBox="1">
              <a:spLocks noChangeArrowheads="1"/>
            </p:cNvSpPr>
            <p:nvPr/>
          </p:nvSpPr>
          <p:spPr bwMode="auto">
            <a:xfrm>
              <a:off x="2225" y="2660"/>
              <a:ext cx="1209" cy="197"/>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corrupt(rcvpkt)</a:t>
              </a:r>
              <a:endParaRPr lang="en-US" sz="1600"/>
            </a:p>
          </p:txBody>
        </p:sp>
        <p:sp>
          <p:nvSpPr>
            <p:cNvPr id="284693" name="Line 1045"/>
            <p:cNvSpPr>
              <a:spLocks noChangeShapeType="1"/>
            </p:cNvSpPr>
            <p:nvPr/>
          </p:nvSpPr>
          <p:spPr bwMode="auto">
            <a:xfrm>
              <a:off x="2285" y="3040"/>
              <a:ext cx="624" cy="0"/>
            </a:xfrm>
            <a:prstGeom prst="line">
              <a:avLst/>
            </a:prstGeom>
            <a:noFill/>
            <a:ln w="28575">
              <a:solidFill>
                <a:srgbClr val="000000"/>
              </a:solidFill>
              <a:round/>
              <a:headEnd/>
              <a:tailEnd/>
            </a:ln>
          </p:spPr>
          <p:txBody>
            <a:bodyPr/>
            <a:lstStyle/>
            <a:p>
              <a:endParaRPr lang="en-US"/>
            </a:p>
          </p:txBody>
        </p:sp>
      </p:grpSp>
      <p:grpSp>
        <p:nvGrpSpPr>
          <p:cNvPr id="3" name="Group 1046"/>
          <p:cNvGrpSpPr>
            <a:grpSpLocks/>
          </p:cNvGrpSpPr>
          <p:nvPr/>
        </p:nvGrpSpPr>
        <p:grpSpPr bwMode="auto">
          <a:xfrm>
            <a:off x="2292350" y="2222500"/>
            <a:ext cx="1074738" cy="962025"/>
            <a:chOff x="1540" y="2116"/>
            <a:chExt cx="677" cy="606"/>
          </a:xfrm>
        </p:grpSpPr>
        <p:sp>
          <p:nvSpPr>
            <p:cNvPr id="284695" name="Oval 1047"/>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endParaRPr lang="en-US"/>
            </a:p>
          </p:txBody>
        </p:sp>
        <p:sp>
          <p:nvSpPr>
            <p:cNvPr id="284696" name="Text Box 1048"/>
            <p:cNvSpPr txBox="1">
              <a:spLocks noChangeArrowheads="1"/>
            </p:cNvSpPr>
            <p:nvPr/>
          </p:nvSpPr>
          <p:spPr bwMode="auto">
            <a:xfrm>
              <a:off x="1540" y="2163"/>
              <a:ext cx="677" cy="384"/>
            </a:xfrm>
            <a:prstGeom prst="rect">
              <a:avLst/>
            </a:prstGeom>
            <a:noFill/>
            <a:ln w="9525">
              <a:noFill/>
              <a:miter lim="800000"/>
              <a:headEnd/>
              <a:tailEnd/>
            </a:ln>
          </p:spPr>
          <p:txBody>
            <a:bodyPr/>
            <a:lstStyle/>
            <a:p>
              <a:pPr algn="ctr" eaLnBrk="0" hangingPunct="0"/>
              <a:r>
                <a:rPr lang="en-US" sz="1600">
                  <a:latin typeface="Arial" charset="0"/>
                </a:rPr>
                <a:t>Wait for ACK or NAK</a:t>
              </a:r>
              <a:endParaRPr lang="en-US" sz="1600"/>
            </a:p>
          </p:txBody>
        </p:sp>
      </p:grpSp>
      <p:sp>
        <p:nvSpPr>
          <p:cNvPr id="284697" name="Line 1049"/>
          <p:cNvSpPr>
            <a:spLocks noChangeShapeType="1"/>
          </p:cNvSpPr>
          <p:nvPr/>
        </p:nvSpPr>
        <p:spPr bwMode="auto">
          <a:xfrm>
            <a:off x="6334125" y="3497263"/>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284698" name="Freeform 1050"/>
          <p:cNvSpPr>
            <a:spLocks/>
          </p:cNvSpPr>
          <p:nvPr/>
        </p:nvSpPr>
        <p:spPr bwMode="auto">
          <a:xfrm>
            <a:off x="6672263" y="3148013"/>
            <a:ext cx="1257300" cy="469900"/>
          </a:xfrm>
          <a:custGeom>
            <a:avLst/>
            <a:gdLst/>
            <a:ahLst/>
            <a:cxnLst>
              <a:cxn ang="0">
                <a:pos x="361" y="671"/>
              </a:cxn>
              <a:cxn ang="0">
                <a:pos x="1017" y="740"/>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p:spPr>
        <p:txBody>
          <a:bodyPr/>
          <a:lstStyle/>
          <a:p>
            <a:endParaRPr lang="en-US"/>
          </a:p>
        </p:txBody>
      </p:sp>
      <p:grpSp>
        <p:nvGrpSpPr>
          <p:cNvPr id="4" name="Group 1051"/>
          <p:cNvGrpSpPr>
            <a:grpSpLocks/>
          </p:cNvGrpSpPr>
          <p:nvPr/>
        </p:nvGrpSpPr>
        <p:grpSpPr bwMode="auto">
          <a:xfrm>
            <a:off x="6677025" y="3568700"/>
            <a:ext cx="1200150" cy="962025"/>
            <a:chOff x="1335" y="3347"/>
            <a:chExt cx="756" cy="606"/>
          </a:xfrm>
        </p:grpSpPr>
        <p:sp>
          <p:nvSpPr>
            <p:cNvPr id="284700" name="Oval 1052"/>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p>
              <a:endParaRPr lang="en-US"/>
            </a:p>
          </p:txBody>
        </p:sp>
        <p:sp>
          <p:nvSpPr>
            <p:cNvPr id="284701" name="Text Box 1053"/>
            <p:cNvSpPr txBox="1">
              <a:spLocks noChangeArrowheads="1"/>
            </p:cNvSpPr>
            <p:nvPr/>
          </p:nvSpPr>
          <p:spPr bwMode="auto">
            <a:xfrm>
              <a:off x="1335" y="3400"/>
              <a:ext cx="756" cy="384"/>
            </a:xfrm>
            <a:prstGeom prst="rect">
              <a:avLst/>
            </a:prstGeom>
            <a:noFill/>
            <a:ln w="9525">
              <a:noFill/>
              <a:miter lim="800000"/>
              <a:headEnd/>
              <a:tailEnd/>
            </a:ln>
          </p:spPr>
          <p:txBody>
            <a:bodyPr/>
            <a:lstStyle/>
            <a:p>
              <a:pPr algn="ctr" eaLnBrk="0" hangingPunct="0"/>
              <a:r>
                <a:rPr lang="en-US" sz="1600">
                  <a:latin typeface="Arial" charset="0"/>
                </a:rPr>
                <a:t>Wait for call from below</a:t>
              </a:r>
              <a:endParaRPr lang="en-US" sz="1600"/>
            </a:p>
          </p:txBody>
        </p:sp>
      </p:grpSp>
      <p:sp>
        <p:nvSpPr>
          <p:cNvPr id="284702" name="Freeform 1054"/>
          <p:cNvSpPr>
            <a:spLocks/>
          </p:cNvSpPr>
          <p:nvPr/>
        </p:nvSpPr>
        <p:spPr bwMode="auto">
          <a:xfrm flipV="1">
            <a:off x="6684963" y="4464050"/>
            <a:ext cx="1257300" cy="469900"/>
          </a:xfrm>
          <a:custGeom>
            <a:avLst/>
            <a:gdLst/>
            <a:ahLst/>
            <a:cxnLst>
              <a:cxn ang="0">
                <a:pos x="361" y="671"/>
              </a:cxn>
              <a:cxn ang="0">
                <a:pos x="1017" y="740"/>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p:spPr>
        <p:txBody>
          <a:bodyPr/>
          <a:lstStyle/>
          <a:p>
            <a:endParaRPr lang="en-US"/>
          </a:p>
        </p:txBody>
      </p:sp>
      <p:sp>
        <p:nvSpPr>
          <p:cNvPr id="284703" name="Text Box 1055"/>
          <p:cNvSpPr txBox="1">
            <a:spLocks noChangeArrowheads="1"/>
          </p:cNvSpPr>
          <p:nvPr/>
        </p:nvSpPr>
        <p:spPr bwMode="auto">
          <a:xfrm>
            <a:off x="866775" y="4167188"/>
            <a:ext cx="1150938" cy="457200"/>
          </a:xfrm>
          <a:prstGeom prst="rect">
            <a:avLst/>
          </a:prstGeom>
          <a:noFill/>
          <a:ln w="9525">
            <a:noFill/>
            <a:miter lim="800000"/>
            <a:headEnd/>
            <a:tailEnd/>
          </a:ln>
          <a:effectLst/>
        </p:spPr>
        <p:txBody>
          <a:bodyPr wrap="none">
            <a:spAutoFit/>
          </a:bodyPr>
          <a:lstStyle/>
          <a:p>
            <a:pPr algn="ctr" eaLnBrk="0" hangingPunct="0"/>
            <a:r>
              <a:rPr lang="en-US">
                <a:solidFill>
                  <a:srgbClr val="FF0000"/>
                </a:solidFill>
                <a:latin typeface="Comic Sans MS" pitchFamily="66" charset="0"/>
              </a:rPr>
              <a:t>sender</a:t>
            </a:r>
          </a:p>
        </p:txBody>
      </p:sp>
      <p:sp>
        <p:nvSpPr>
          <p:cNvPr id="284704" name="Text Box 1056"/>
          <p:cNvSpPr txBox="1">
            <a:spLocks noChangeArrowheads="1"/>
          </p:cNvSpPr>
          <p:nvPr/>
        </p:nvSpPr>
        <p:spPr bwMode="auto">
          <a:xfrm>
            <a:off x="6913563" y="1479550"/>
            <a:ext cx="1366837" cy="457200"/>
          </a:xfrm>
          <a:prstGeom prst="rect">
            <a:avLst/>
          </a:prstGeom>
          <a:noFill/>
          <a:ln w="9525">
            <a:noFill/>
            <a:miter lim="800000"/>
            <a:headEnd/>
            <a:tailEnd/>
          </a:ln>
          <a:effectLst/>
        </p:spPr>
        <p:txBody>
          <a:bodyPr wrap="none">
            <a:spAutoFit/>
          </a:bodyPr>
          <a:lstStyle/>
          <a:p>
            <a:pPr algn="ctr" eaLnBrk="0" hangingPunct="0"/>
            <a:r>
              <a:rPr lang="en-US">
                <a:solidFill>
                  <a:srgbClr val="FF0000"/>
                </a:solidFill>
                <a:latin typeface="Comic Sans MS" pitchFamily="66" charset="0"/>
              </a:rPr>
              <a:t>receiver</a:t>
            </a:r>
          </a:p>
        </p:txBody>
      </p:sp>
      <p:sp>
        <p:nvSpPr>
          <p:cNvPr id="284705" name="Line 1057"/>
          <p:cNvSpPr>
            <a:spLocks noChangeShapeType="1"/>
          </p:cNvSpPr>
          <p:nvPr/>
        </p:nvSpPr>
        <p:spPr bwMode="auto">
          <a:xfrm>
            <a:off x="349250" y="2166938"/>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284706" name="Text Box 1058"/>
          <p:cNvSpPr txBox="1">
            <a:spLocks noChangeArrowheads="1"/>
          </p:cNvSpPr>
          <p:nvPr/>
        </p:nvSpPr>
        <p:spPr bwMode="auto">
          <a:xfrm>
            <a:off x="1031875" y="1212850"/>
            <a:ext cx="2255838" cy="428625"/>
          </a:xfrm>
          <a:prstGeom prst="rect">
            <a:avLst/>
          </a:prstGeom>
          <a:noFill/>
          <a:ln w="9525">
            <a:noFill/>
            <a:miter lim="800000"/>
            <a:headEnd/>
            <a:tailEnd/>
          </a:ln>
        </p:spPr>
        <p:txBody>
          <a:bodyPr/>
          <a:lstStyle/>
          <a:p>
            <a:pPr eaLnBrk="0" hangingPunct="0"/>
            <a:r>
              <a:rPr lang="en-US" sz="1600">
                <a:latin typeface="Arial" charset="0"/>
              </a:rPr>
              <a:t>rdt_send(data)</a:t>
            </a:r>
            <a:endParaRPr lang="en-US" sz="1600"/>
          </a:p>
        </p:txBody>
      </p:sp>
      <p:sp>
        <p:nvSpPr>
          <p:cNvPr id="284707" name="Text Box 1059"/>
          <p:cNvSpPr txBox="1">
            <a:spLocks noChangeArrowheads="1"/>
          </p:cNvSpPr>
          <p:nvPr/>
        </p:nvSpPr>
        <p:spPr bwMode="auto">
          <a:xfrm>
            <a:off x="1462088" y="3786188"/>
            <a:ext cx="323850" cy="336550"/>
          </a:xfrm>
          <a:prstGeom prst="rect">
            <a:avLst/>
          </a:prstGeom>
          <a:noFill/>
          <a:ln w="9525">
            <a:noFill/>
            <a:miter lim="800000"/>
            <a:headEnd/>
            <a:tailEnd/>
          </a:ln>
          <a:effectLst/>
        </p:spPr>
        <p:txBody>
          <a:bodyPr wrap="none">
            <a:spAutoFit/>
          </a:bodyPr>
          <a:lstStyle/>
          <a:p>
            <a:pPr algn="ctr" eaLnBrk="0" hangingPunct="0"/>
            <a:r>
              <a:rPr lang="en-US" sz="1600">
                <a:latin typeface="Symbol" pitchFamily="18" charset="2"/>
              </a:rPr>
              <a:t>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p:cNvSpPr>
            <a:spLocks noGrp="1"/>
          </p:cNvSpPr>
          <p:nvPr>
            <p:ph type="sldNum" sz="quarter" idx="12"/>
          </p:nvPr>
        </p:nvSpPr>
        <p:spPr/>
        <p:txBody>
          <a:bodyPr/>
          <a:lstStyle/>
          <a:p>
            <a:fld id="{863783DF-26B5-4AD1-A310-FEA6F47375C1}" type="slidenum">
              <a:rPr lang="en-GB"/>
              <a:pPr/>
              <a:t>22</a:t>
            </a:fld>
            <a:endParaRPr lang="en-GB"/>
          </a:p>
        </p:txBody>
      </p:sp>
      <p:sp>
        <p:nvSpPr>
          <p:cNvPr id="285698" name="Rectangle 1026"/>
          <p:cNvSpPr>
            <a:spLocks noGrp="1" noChangeArrowheads="1"/>
          </p:cNvSpPr>
          <p:nvPr>
            <p:ph type="title"/>
          </p:nvPr>
        </p:nvSpPr>
        <p:spPr>
          <a:xfrm>
            <a:off x="609600" y="0"/>
            <a:ext cx="7772400" cy="1143000"/>
          </a:xfrm>
        </p:spPr>
        <p:txBody>
          <a:bodyPr/>
          <a:lstStyle/>
          <a:p>
            <a:r>
              <a:rPr lang="en-US" sz="4000">
                <a:solidFill>
                  <a:srgbClr val="FF0000"/>
                </a:solidFill>
              </a:rPr>
              <a:t>rdt2.0: operation with no errors</a:t>
            </a:r>
          </a:p>
        </p:txBody>
      </p:sp>
      <p:sp>
        <p:nvSpPr>
          <p:cNvPr id="285699" name="Oval 1027"/>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endParaRPr lang="en-US"/>
          </a:p>
        </p:txBody>
      </p:sp>
      <p:sp>
        <p:nvSpPr>
          <p:cNvPr id="285700" name="Text Box 1028"/>
          <p:cNvSpPr txBox="1">
            <a:spLocks noChangeArrowheads="1"/>
          </p:cNvSpPr>
          <p:nvPr/>
        </p:nvSpPr>
        <p:spPr bwMode="auto">
          <a:xfrm>
            <a:off x="595313" y="2293938"/>
            <a:ext cx="1200150" cy="609600"/>
          </a:xfrm>
          <a:prstGeom prst="rect">
            <a:avLst/>
          </a:prstGeom>
          <a:noFill/>
          <a:ln w="9525">
            <a:noFill/>
            <a:miter lim="800000"/>
            <a:headEnd/>
            <a:tailEnd/>
          </a:ln>
        </p:spPr>
        <p:txBody>
          <a:bodyPr/>
          <a:lstStyle/>
          <a:p>
            <a:pPr algn="ctr" eaLnBrk="0" hangingPunct="0"/>
            <a:r>
              <a:rPr lang="en-US" sz="1600">
                <a:latin typeface="Arial" charset="0"/>
              </a:rPr>
              <a:t>Wait for call from above</a:t>
            </a:r>
            <a:endParaRPr lang="en-US" sz="1600"/>
          </a:p>
        </p:txBody>
      </p:sp>
      <p:sp>
        <p:nvSpPr>
          <p:cNvPr id="285701" name="Text Box 1029"/>
          <p:cNvSpPr txBox="1">
            <a:spLocks noChangeArrowheads="1"/>
          </p:cNvSpPr>
          <p:nvPr/>
        </p:nvSpPr>
        <p:spPr bwMode="auto">
          <a:xfrm>
            <a:off x="1004888" y="1490663"/>
            <a:ext cx="3643312" cy="400050"/>
          </a:xfrm>
          <a:prstGeom prst="rect">
            <a:avLst/>
          </a:prstGeom>
          <a:noFill/>
          <a:ln w="9525">
            <a:noFill/>
            <a:miter lim="800000"/>
            <a:headEnd/>
            <a:tailEnd/>
          </a:ln>
        </p:spPr>
        <p:txBody>
          <a:bodyPr/>
          <a:lstStyle/>
          <a:p>
            <a:pPr eaLnBrk="0" hangingPunct="0"/>
            <a:r>
              <a:rPr lang="en-US" sz="1600">
                <a:latin typeface="Arial" charset="0"/>
              </a:rPr>
              <a:t>sndpkt = make_pkt(data, checksum)</a:t>
            </a:r>
          </a:p>
          <a:p>
            <a:pPr eaLnBrk="0" hangingPunct="0"/>
            <a:r>
              <a:rPr lang="en-US" sz="1600">
                <a:latin typeface="Arial" charset="0"/>
              </a:rPr>
              <a:t>udt_send(sndpkt)</a:t>
            </a:r>
            <a:endParaRPr lang="en-US" sz="1600"/>
          </a:p>
        </p:txBody>
      </p:sp>
      <p:sp>
        <p:nvSpPr>
          <p:cNvPr id="285702" name="Line 1030"/>
          <p:cNvSpPr>
            <a:spLocks noChangeShapeType="1"/>
          </p:cNvSpPr>
          <p:nvPr/>
        </p:nvSpPr>
        <p:spPr bwMode="auto">
          <a:xfrm>
            <a:off x="1109663" y="1535113"/>
            <a:ext cx="990600" cy="0"/>
          </a:xfrm>
          <a:prstGeom prst="line">
            <a:avLst/>
          </a:prstGeom>
          <a:noFill/>
          <a:ln w="28575">
            <a:solidFill>
              <a:srgbClr val="000000"/>
            </a:solidFill>
            <a:round/>
            <a:headEnd/>
            <a:tailEnd/>
          </a:ln>
        </p:spPr>
        <p:txBody>
          <a:bodyPr/>
          <a:lstStyle/>
          <a:p>
            <a:endParaRPr lang="en-US"/>
          </a:p>
        </p:txBody>
      </p:sp>
      <p:sp>
        <p:nvSpPr>
          <p:cNvPr id="285703" name="Text Box 1031"/>
          <p:cNvSpPr txBox="1">
            <a:spLocks noChangeArrowheads="1"/>
          </p:cNvSpPr>
          <p:nvPr/>
        </p:nvSpPr>
        <p:spPr bwMode="auto">
          <a:xfrm>
            <a:off x="6319838" y="5314950"/>
            <a:ext cx="2143125" cy="619125"/>
          </a:xfrm>
          <a:prstGeom prst="rect">
            <a:avLst/>
          </a:prstGeom>
          <a:noFill/>
          <a:ln w="9525">
            <a:noFill/>
            <a:miter lim="800000"/>
            <a:headEnd/>
            <a:tailEnd/>
          </a:ln>
        </p:spPr>
        <p:txBody>
          <a:bodyPr/>
          <a:lstStyle/>
          <a:p>
            <a:pPr eaLnBrk="0" hangingPunct="0"/>
            <a:r>
              <a:rPr lang="en-US" sz="1600">
                <a:latin typeface="Arial" charset="0"/>
              </a:rPr>
              <a:t>extract(rcvpkt,data)</a:t>
            </a:r>
          </a:p>
          <a:p>
            <a:pPr eaLnBrk="0" hangingPunct="0"/>
            <a:r>
              <a:rPr lang="en-US" sz="1600">
                <a:latin typeface="Arial" charset="0"/>
              </a:rPr>
              <a:t>deliver_data(data)</a:t>
            </a:r>
          </a:p>
          <a:p>
            <a:pPr eaLnBrk="0" hangingPunct="0"/>
            <a:r>
              <a:rPr lang="en-US" sz="1600">
                <a:latin typeface="Arial" charset="0"/>
              </a:rPr>
              <a:t>udt_send(ACK)</a:t>
            </a:r>
            <a:endParaRPr lang="en-US" sz="1600"/>
          </a:p>
        </p:txBody>
      </p:sp>
      <p:sp>
        <p:nvSpPr>
          <p:cNvPr id="285704" name="Text Box 1032"/>
          <p:cNvSpPr txBox="1">
            <a:spLocks noChangeArrowheads="1"/>
          </p:cNvSpPr>
          <p:nvPr/>
        </p:nvSpPr>
        <p:spPr bwMode="auto">
          <a:xfrm>
            <a:off x="6297613" y="4781550"/>
            <a:ext cx="2157412" cy="701675"/>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notcorrupt(rcvpkt)</a:t>
            </a:r>
            <a:endParaRPr lang="en-US" sz="1600"/>
          </a:p>
        </p:txBody>
      </p:sp>
      <p:sp>
        <p:nvSpPr>
          <p:cNvPr id="285705" name="Line 1033"/>
          <p:cNvSpPr>
            <a:spLocks noChangeShapeType="1"/>
          </p:cNvSpPr>
          <p:nvPr/>
        </p:nvSpPr>
        <p:spPr bwMode="auto">
          <a:xfrm>
            <a:off x="6419850" y="5370513"/>
            <a:ext cx="1489075" cy="0"/>
          </a:xfrm>
          <a:prstGeom prst="line">
            <a:avLst/>
          </a:prstGeom>
          <a:noFill/>
          <a:ln w="28575">
            <a:solidFill>
              <a:srgbClr val="000000"/>
            </a:solidFill>
            <a:round/>
            <a:headEnd/>
            <a:tailEnd/>
          </a:ln>
        </p:spPr>
        <p:txBody>
          <a:bodyPr/>
          <a:lstStyle/>
          <a:p>
            <a:endParaRPr lang="en-US"/>
          </a:p>
        </p:txBody>
      </p:sp>
      <p:sp>
        <p:nvSpPr>
          <p:cNvPr id="285706" name="Freeform 1034"/>
          <p:cNvSpPr>
            <a:spLocks/>
          </p:cNvSpPr>
          <p:nvPr/>
        </p:nvSpPr>
        <p:spPr bwMode="auto">
          <a:xfrm flipV="1">
            <a:off x="1057275" y="1979613"/>
            <a:ext cx="1800225" cy="247650"/>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p:spPr>
        <p:txBody>
          <a:bodyPr/>
          <a:lstStyle/>
          <a:p>
            <a:endParaRPr lang="en-US"/>
          </a:p>
        </p:txBody>
      </p:sp>
      <p:sp>
        <p:nvSpPr>
          <p:cNvPr id="285707" name="Freeform 1035"/>
          <p:cNvSpPr>
            <a:spLocks/>
          </p:cNvSpPr>
          <p:nvPr/>
        </p:nvSpPr>
        <p:spPr bwMode="auto">
          <a:xfrm>
            <a:off x="1104900" y="3140075"/>
            <a:ext cx="1800225" cy="247650"/>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p:spPr>
        <p:txBody>
          <a:bodyPr/>
          <a:lstStyle/>
          <a:p>
            <a:endParaRPr lang="en-US"/>
          </a:p>
        </p:txBody>
      </p:sp>
      <p:sp>
        <p:nvSpPr>
          <p:cNvPr id="285708" name="Text Box 1036"/>
          <p:cNvSpPr txBox="1">
            <a:spLocks noChangeArrowheads="1"/>
          </p:cNvSpPr>
          <p:nvPr/>
        </p:nvSpPr>
        <p:spPr bwMode="auto">
          <a:xfrm>
            <a:off x="1071563" y="3492500"/>
            <a:ext cx="3548062" cy="285750"/>
          </a:xfrm>
          <a:prstGeom prst="rect">
            <a:avLst/>
          </a:prstGeom>
          <a:noFill/>
          <a:ln w="9525">
            <a:noFill/>
            <a:miter lim="800000"/>
            <a:headEnd/>
            <a:tailEnd/>
          </a:ln>
        </p:spPr>
        <p:txBody>
          <a:bodyPr/>
          <a:lstStyle/>
          <a:p>
            <a:pPr eaLnBrk="0" hangingPunct="0"/>
            <a:r>
              <a:rPr lang="en-US" sz="1600">
                <a:latin typeface="Arial" charset="0"/>
              </a:rPr>
              <a:t>rdt_rcv(rcvpkt) &amp;&amp; isACK(rcvpkt)</a:t>
            </a:r>
            <a:endParaRPr lang="en-US" sz="1600"/>
          </a:p>
        </p:txBody>
      </p:sp>
      <p:sp>
        <p:nvSpPr>
          <p:cNvPr id="285709" name="Line 1037"/>
          <p:cNvSpPr>
            <a:spLocks noChangeShapeType="1"/>
          </p:cNvSpPr>
          <p:nvPr/>
        </p:nvSpPr>
        <p:spPr bwMode="auto">
          <a:xfrm>
            <a:off x="1173163" y="3816350"/>
            <a:ext cx="990600" cy="0"/>
          </a:xfrm>
          <a:prstGeom prst="line">
            <a:avLst/>
          </a:prstGeom>
          <a:noFill/>
          <a:ln w="28575">
            <a:solidFill>
              <a:srgbClr val="000000"/>
            </a:solidFill>
            <a:round/>
            <a:headEnd/>
            <a:tailEnd/>
          </a:ln>
        </p:spPr>
        <p:txBody>
          <a:bodyPr/>
          <a:lstStyle/>
          <a:p>
            <a:endParaRPr lang="en-US"/>
          </a:p>
        </p:txBody>
      </p:sp>
      <p:sp>
        <p:nvSpPr>
          <p:cNvPr id="285710" name="Freeform 1038"/>
          <p:cNvSpPr>
            <a:spLocks/>
          </p:cNvSpPr>
          <p:nvPr/>
        </p:nvSpPr>
        <p:spPr bwMode="auto">
          <a:xfrm>
            <a:off x="3252788" y="2286000"/>
            <a:ext cx="466725" cy="893763"/>
          </a:xfrm>
          <a:custGeom>
            <a:avLst/>
            <a:gdLst/>
            <a:ahLst/>
            <a:cxnLst>
              <a:cxn ang="0">
                <a:pos x="0" y="195"/>
              </a:cxn>
              <a:cxn ang="0">
                <a:pos x="0" y="855"/>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p:spPr>
        <p:txBody>
          <a:bodyPr/>
          <a:lstStyle/>
          <a:p>
            <a:endParaRPr lang="en-US"/>
          </a:p>
        </p:txBody>
      </p:sp>
      <p:sp>
        <p:nvSpPr>
          <p:cNvPr id="285711" name="Text Box 1039"/>
          <p:cNvSpPr txBox="1">
            <a:spLocks noChangeArrowheads="1"/>
          </p:cNvSpPr>
          <p:nvPr/>
        </p:nvSpPr>
        <p:spPr bwMode="auto">
          <a:xfrm>
            <a:off x="3562350" y="2600325"/>
            <a:ext cx="1763713" cy="400050"/>
          </a:xfrm>
          <a:prstGeom prst="rect">
            <a:avLst/>
          </a:prstGeom>
          <a:noFill/>
          <a:ln w="9525">
            <a:noFill/>
            <a:miter lim="800000"/>
            <a:headEnd/>
            <a:tailEnd/>
          </a:ln>
        </p:spPr>
        <p:txBody>
          <a:bodyPr/>
          <a:lstStyle/>
          <a:p>
            <a:pPr eaLnBrk="0" hangingPunct="0"/>
            <a:r>
              <a:rPr lang="en-US" sz="1600">
                <a:latin typeface="Arial" charset="0"/>
              </a:rPr>
              <a:t>udt_send(sndpkt)</a:t>
            </a:r>
            <a:endParaRPr lang="en-US" sz="1600"/>
          </a:p>
        </p:txBody>
      </p:sp>
      <p:sp>
        <p:nvSpPr>
          <p:cNvPr id="285712" name="Text Box 1040"/>
          <p:cNvSpPr txBox="1">
            <a:spLocks noChangeArrowheads="1"/>
          </p:cNvSpPr>
          <p:nvPr/>
        </p:nvSpPr>
        <p:spPr bwMode="auto">
          <a:xfrm>
            <a:off x="3536950" y="1925638"/>
            <a:ext cx="2085975" cy="631825"/>
          </a:xfrm>
          <a:prstGeom prst="rect">
            <a:avLst/>
          </a:prstGeom>
          <a:noFill/>
          <a:ln w="9525">
            <a:noFill/>
            <a:miter lim="800000"/>
            <a:headEnd/>
            <a:tailEnd/>
          </a:ln>
        </p:spPr>
        <p:txBody>
          <a:bodyPr/>
          <a:lstStyle/>
          <a:p>
            <a:pPr eaLnBrk="0" hangingPunct="0"/>
            <a:r>
              <a:rPr lang="en-US" sz="1600">
                <a:latin typeface="Arial" charset="0"/>
              </a:rPr>
              <a:t>rdt_rcv(rcvpkt) &amp;&amp;</a:t>
            </a:r>
          </a:p>
          <a:p>
            <a:pPr eaLnBrk="0" hangingPunct="0"/>
            <a:r>
              <a:rPr lang="en-US" sz="1600">
                <a:latin typeface="Arial" charset="0"/>
              </a:rPr>
              <a:t>   isNAK(rcvpkt)</a:t>
            </a:r>
            <a:endParaRPr lang="en-US" sz="1600"/>
          </a:p>
        </p:txBody>
      </p:sp>
      <p:sp>
        <p:nvSpPr>
          <p:cNvPr id="285713" name="Line 1041"/>
          <p:cNvSpPr>
            <a:spLocks noChangeShapeType="1"/>
          </p:cNvSpPr>
          <p:nvPr/>
        </p:nvSpPr>
        <p:spPr bwMode="auto">
          <a:xfrm>
            <a:off x="3656013" y="2600325"/>
            <a:ext cx="990600" cy="0"/>
          </a:xfrm>
          <a:prstGeom prst="line">
            <a:avLst/>
          </a:prstGeom>
          <a:noFill/>
          <a:ln w="28575">
            <a:solidFill>
              <a:srgbClr val="000000"/>
            </a:solidFill>
            <a:round/>
            <a:headEnd/>
            <a:tailEnd/>
          </a:ln>
        </p:spPr>
        <p:txBody>
          <a:bodyPr/>
          <a:lstStyle/>
          <a:p>
            <a:endParaRPr lang="en-US"/>
          </a:p>
        </p:txBody>
      </p:sp>
      <p:grpSp>
        <p:nvGrpSpPr>
          <p:cNvPr id="2" name="Group 1042"/>
          <p:cNvGrpSpPr>
            <a:grpSpLocks/>
          </p:cNvGrpSpPr>
          <p:nvPr/>
        </p:nvGrpSpPr>
        <p:grpSpPr bwMode="auto">
          <a:xfrm>
            <a:off x="6573838" y="2352675"/>
            <a:ext cx="1924050" cy="858838"/>
            <a:chOff x="2222" y="2660"/>
            <a:chExt cx="1212" cy="541"/>
          </a:xfrm>
        </p:grpSpPr>
        <p:sp>
          <p:nvSpPr>
            <p:cNvPr id="285715" name="Text Box 1043"/>
            <p:cNvSpPr txBox="1">
              <a:spLocks noChangeArrowheads="1"/>
            </p:cNvSpPr>
            <p:nvPr/>
          </p:nvSpPr>
          <p:spPr bwMode="auto">
            <a:xfrm>
              <a:off x="2222" y="3039"/>
              <a:ext cx="1152" cy="162"/>
            </a:xfrm>
            <a:prstGeom prst="rect">
              <a:avLst/>
            </a:prstGeom>
            <a:noFill/>
            <a:ln w="9525">
              <a:noFill/>
              <a:miter lim="800000"/>
              <a:headEnd/>
              <a:tailEnd/>
            </a:ln>
          </p:spPr>
          <p:txBody>
            <a:bodyPr/>
            <a:lstStyle/>
            <a:p>
              <a:pPr eaLnBrk="0" hangingPunct="0"/>
              <a:r>
                <a:rPr lang="en-US" sz="1600">
                  <a:latin typeface="Arial" charset="0"/>
                </a:rPr>
                <a:t>udt_send(NAK)</a:t>
              </a:r>
              <a:endParaRPr lang="en-US" sz="1600"/>
            </a:p>
          </p:txBody>
        </p:sp>
        <p:sp>
          <p:nvSpPr>
            <p:cNvPr id="285716" name="Text Box 1044"/>
            <p:cNvSpPr txBox="1">
              <a:spLocks noChangeArrowheads="1"/>
            </p:cNvSpPr>
            <p:nvPr/>
          </p:nvSpPr>
          <p:spPr bwMode="auto">
            <a:xfrm>
              <a:off x="2225" y="2660"/>
              <a:ext cx="1209" cy="197"/>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corrupt(rcvpkt)</a:t>
              </a:r>
              <a:endParaRPr lang="en-US" sz="1600"/>
            </a:p>
          </p:txBody>
        </p:sp>
        <p:sp>
          <p:nvSpPr>
            <p:cNvPr id="285717" name="Line 1045"/>
            <p:cNvSpPr>
              <a:spLocks noChangeShapeType="1"/>
            </p:cNvSpPr>
            <p:nvPr/>
          </p:nvSpPr>
          <p:spPr bwMode="auto">
            <a:xfrm>
              <a:off x="2285" y="3040"/>
              <a:ext cx="624" cy="0"/>
            </a:xfrm>
            <a:prstGeom prst="line">
              <a:avLst/>
            </a:prstGeom>
            <a:noFill/>
            <a:ln w="28575">
              <a:solidFill>
                <a:srgbClr val="000000"/>
              </a:solidFill>
              <a:round/>
              <a:headEnd/>
              <a:tailEnd/>
            </a:ln>
          </p:spPr>
          <p:txBody>
            <a:bodyPr/>
            <a:lstStyle/>
            <a:p>
              <a:endParaRPr lang="en-US"/>
            </a:p>
          </p:txBody>
        </p:sp>
      </p:grpSp>
      <p:grpSp>
        <p:nvGrpSpPr>
          <p:cNvPr id="3" name="Group 1046"/>
          <p:cNvGrpSpPr>
            <a:grpSpLocks/>
          </p:cNvGrpSpPr>
          <p:nvPr/>
        </p:nvGrpSpPr>
        <p:grpSpPr bwMode="auto">
          <a:xfrm>
            <a:off x="2292350" y="2222500"/>
            <a:ext cx="1074738" cy="962025"/>
            <a:chOff x="1540" y="2116"/>
            <a:chExt cx="677" cy="606"/>
          </a:xfrm>
        </p:grpSpPr>
        <p:sp>
          <p:nvSpPr>
            <p:cNvPr id="285719" name="Oval 1047"/>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endParaRPr lang="en-US"/>
            </a:p>
          </p:txBody>
        </p:sp>
        <p:sp>
          <p:nvSpPr>
            <p:cNvPr id="285720" name="Text Box 1048"/>
            <p:cNvSpPr txBox="1">
              <a:spLocks noChangeArrowheads="1"/>
            </p:cNvSpPr>
            <p:nvPr/>
          </p:nvSpPr>
          <p:spPr bwMode="auto">
            <a:xfrm>
              <a:off x="1540" y="2163"/>
              <a:ext cx="677" cy="384"/>
            </a:xfrm>
            <a:prstGeom prst="rect">
              <a:avLst/>
            </a:prstGeom>
            <a:noFill/>
            <a:ln w="9525">
              <a:noFill/>
              <a:miter lim="800000"/>
              <a:headEnd/>
              <a:tailEnd/>
            </a:ln>
          </p:spPr>
          <p:txBody>
            <a:bodyPr/>
            <a:lstStyle/>
            <a:p>
              <a:pPr algn="ctr" eaLnBrk="0" hangingPunct="0"/>
              <a:r>
                <a:rPr lang="en-US" sz="1600">
                  <a:latin typeface="Arial" charset="0"/>
                </a:rPr>
                <a:t>Wait for ACK or NAK</a:t>
              </a:r>
              <a:endParaRPr lang="en-US" sz="1600"/>
            </a:p>
          </p:txBody>
        </p:sp>
      </p:grpSp>
      <p:sp>
        <p:nvSpPr>
          <p:cNvPr id="285721" name="Freeform 1049"/>
          <p:cNvSpPr>
            <a:spLocks/>
          </p:cNvSpPr>
          <p:nvPr/>
        </p:nvSpPr>
        <p:spPr bwMode="auto">
          <a:xfrm>
            <a:off x="6672263" y="3148013"/>
            <a:ext cx="1257300" cy="469900"/>
          </a:xfrm>
          <a:custGeom>
            <a:avLst/>
            <a:gdLst/>
            <a:ahLst/>
            <a:cxnLst>
              <a:cxn ang="0">
                <a:pos x="361" y="671"/>
              </a:cxn>
              <a:cxn ang="0">
                <a:pos x="1017" y="740"/>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p:spPr>
        <p:txBody>
          <a:bodyPr/>
          <a:lstStyle/>
          <a:p>
            <a:endParaRPr lang="en-US"/>
          </a:p>
        </p:txBody>
      </p:sp>
      <p:sp>
        <p:nvSpPr>
          <p:cNvPr id="285722" name="Oval 1050"/>
          <p:cNvSpPr>
            <a:spLocks noChangeArrowheads="1"/>
          </p:cNvSpPr>
          <p:nvPr/>
        </p:nvSpPr>
        <p:spPr bwMode="auto">
          <a:xfrm>
            <a:off x="6764338" y="3568700"/>
            <a:ext cx="985837" cy="962025"/>
          </a:xfrm>
          <a:prstGeom prst="ellipse">
            <a:avLst/>
          </a:prstGeom>
          <a:solidFill>
            <a:srgbClr val="FFFFFF"/>
          </a:solidFill>
          <a:ln w="19050">
            <a:solidFill>
              <a:srgbClr val="000000"/>
            </a:solidFill>
            <a:round/>
            <a:headEnd/>
            <a:tailEnd/>
          </a:ln>
        </p:spPr>
        <p:txBody>
          <a:bodyPr/>
          <a:lstStyle/>
          <a:p>
            <a:endParaRPr lang="en-US"/>
          </a:p>
        </p:txBody>
      </p:sp>
      <p:sp>
        <p:nvSpPr>
          <p:cNvPr id="285723" name="Text Box 1051"/>
          <p:cNvSpPr txBox="1">
            <a:spLocks noChangeArrowheads="1"/>
          </p:cNvSpPr>
          <p:nvPr/>
        </p:nvSpPr>
        <p:spPr bwMode="auto">
          <a:xfrm>
            <a:off x="6677025" y="3652838"/>
            <a:ext cx="1200150" cy="609600"/>
          </a:xfrm>
          <a:prstGeom prst="rect">
            <a:avLst/>
          </a:prstGeom>
          <a:noFill/>
          <a:ln w="9525">
            <a:noFill/>
            <a:miter lim="800000"/>
            <a:headEnd/>
            <a:tailEnd/>
          </a:ln>
        </p:spPr>
        <p:txBody>
          <a:bodyPr/>
          <a:lstStyle/>
          <a:p>
            <a:pPr algn="ctr" eaLnBrk="0" hangingPunct="0"/>
            <a:r>
              <a:rPr lang="en-US" sz="1600">
                <a:latin typeface="Arial" charset="0"/>
              </a:rPr>
              <a:t>Wait for call from below</a:t>
            </a:r>
            <a:endParaRPr lang="en-US" sz="1600"/>
          </a:p>
        </p:txBody>
      </p:sp>
      <p:sp>
        <p:nvSpPr>
          <p:cNvPr id="285724" name="Freeform 1052"/>
          <p:cNvSpPr>
            <a:spLocks/>
          </p:cNvSpPr>
          <p:nvPr/>
        </p:nvSpPr>
        <p:spPr bwMode="auto">
          <a:xfrm flipV="1">
            <a:off x="6684963" y="4464050"/>
            <a:ext cx="1257300" cy="469900"/>
          </a:xfrm>
          <a:custGeom>
            <a:avLst/>
            <a:gdLst/>
            <a:ahLst/>
            <a:cxnLst>
              <a:cxn ang="0">
                <a:pos x="361" y="671"/>
              </a:cxn>
              <a:cxn ang="0">
                <a:pos x="1017" y="740"/>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p:spPr>
        <p:txBody>
          <a:bodyPr/>
          <a:lstStyle/>
          <a:p>
            <a:endParaRPr lang="en-US"/>
          </a:p>
        </p:txBody>
      </p:sp>
      <p:grpSp>
        <p:nvGrpSpPr>
          <p:cNvPr id="4" name="Group 1053"/>
          <p:cNvGrpSpPr>
            <a:grpSpLocks/>
          </p:cNvGrpSpPr>
          <p:nvPr/>
        </p:nvGrpSpPr>
        <p:grpSpPr bwMode="auto">
          <a:xfrm>
            <a:off x="349250" y="2166938"/>
            <a:ext cx="1333500" cy="1004887"/>
            <a:chOff x="220" y="1365"/>
            <a:chExt cx="840" cy="633"/>
          </a:xfrm>
        </p:grpSpPr>
        <p:sp>
          <p:nvSpPr>
            <p:cNvPr id="285726" name="Line 1054"/>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p:spPr>
          <p:txBody>
            <a:bodyPr/>
            <a:lstStyle/>
            <a:p>
              <a:endParaRPr lang="en-US"/>
            </a:p>
          </p:txBody>
        </p:sp>
        <p:sp>
          <p:nvSpPr>
            <p:cNvPr id="285727" name="Oval 1055"/>
            <p:cNvSpPr>
              <a:spLocks noChangeArrowheads="1"/>
            </p:cNvSpPr>
            <p:nvPr/>
          </p:nvSpPr>
          <p:spPr bwMode="auto">
            <a:xfrm>
              <a:off x="439" y="1392"/>
              <a:ext cx="621" cy="606"/>
            </a:xfrm>
            <a:prstGeom prst="ellipse">
              <a:avLst/>
            </a:prstGeom>
            <a:noFill/>
            <a:ln w="38100">
              <a:solidFill>
                <a:srgbClr val="FF0000"/>
              </a:solidFill>
              <a:round/>
              <a:headEnd/>
              <a:tailEnd/>
            </a:ln>
          </p:spPr>
          <p:txBody>
            <a:bodyPr/>
            <a:lstStyle/>
            <a:p>
              <a:endParaRPr lang="en-US"/>
            </a:p>
          </p:txBody>
        </p:sp>
      </p:grpSp>
      <p:grpSp>
        <p:nvGrpSpPr>
          <p:cNvPr id="5" name="Group 1056"/>
          <p:cNvGrpSpPr>
            <a:grpSpLocks/>
          </p:cNvGrpSpPr>
          <p:nvPr/>
        </p:nvGrpSpPr>
        <p:grpSpPr bwMode="auto">
          <a:xfrm>
            <a:off x="6334125" y="3497263"/>
            <a:ext cx="1414463" cy="1033462"/>
            <a:chOff x="3990" y="2203"/>
            <a:chExt cx="891" cy="651"/>
          </a:xfrm>
        </p:grpSpPr>
        <p:sp>
          <p:nvSpPr>
            <p:cNvPr id="285729" name="Line 1057"/>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p:spPr>
          <p:txBody>
            <a:bodyPr/>
            <a:lstStyle/>
            <a:p>
              <a:endParaRPr lang="en-US"/>
            </a:p>
          </p:txBody>
        </p:sp>
        <p:sp>
          <p:nvSpPr>
            <p:cNvPr id="285730" name="Oval 1058"/>
            <p:cNvSpPr>
              <a:spLocks noChangeArrowheads="1"/>
            </p:cNvSpPr>
            <p:nvPr/>
          </p:nvSpPr>
          <p:spPr bwMode="auto">
            <a:xfrm>
              <a:off x="4260" y="2248"/>
              <a:ext cx="621" cy="606"/>
            </a:xfrm>
            <a:prstGeom prst="ellipse">
              <a:avLst/>
            </a:prstGeom>
            <a:noFill/>
            <a:ln w="38100">
              <a:solidFill>
                <a:srgbClr val="FF0000"/>
              </a:solidFill>
              <a:round/>
              <a:headEnd/>
              <a:tailEnd/>
            </a:ln>
          </p:spPr>
          <p:txBody>
            <a:bodyPr/>
            <a:lstStyle/>
            <a:p>
              <a:endParaRPr lang="en-US"/>
            </a:p>
          </p:txBody>
        </p:sp>
      </p:grpSp>
      <p:sp>
        <p:nvSpPr>
          <p:cNvPr id="285731" name="Text Box 1059"/>
          <p:cNvSpPr txBox="1">
            <a:spLocks noChangeArrowheads="1"/>
          </p:cNvSpPr>
          <p:nvPr/>
        </p:nvSpPr>
        <p:spPr bwMode="auto">
          <a:xfrm>
            <a:off x="1030288" y="1200150"/>
            <a:ext cx="2255837" cy="428625"/>
          </a:xfrm>
          <a:prstGeom prst="rect">
            <a:avLst/>
          </a:prstGeom>
          <a:noFill/>
          <a:ln w="9525">
            <a:noFill/>
            <a:miter lim="800000"/>
            <a:headEnd/>
            <a:tailEnd/>
          </a:ln>
        </p:spPr>
        <p:txBody>
          <a:bodyPr/>
          <a:lstStyle/>
          <a:p>
            <a:pPr eaLnBrk="0" hangingPunct="0"/>
            <a:r>
              <a:rPr lang="en-US" sz="1600">
                <a:latin typeface="Arial" charset="0"/>
              </a:rPr>
              <a:t>rdt_send(data)</a:t>
            </a:r>
            <a:endParaRPr lang="en-US" sz="1600"/>
          </a:p>
        </p:txBody>
      </p:sp>
      <p:sp>
        <p:nvSpPr>
          <p:cNvPr id="285732" name="Line 1060"/>
          <p:cNvSpPr>
            <a:spLocks noChangeShapeType="1"/>
          </p:cNvSpPr>
          <p:nvPr/>
        </p:nvSpPr>
        <p:spPr bwMode="auto">
          <a:xfrm>
            <a:off x="1011238" y="1289050"/>
            <a:ext cx="12700" cy="747713"/>
          </a:xfrm>
          <a:prstGeom prst="line">
            <a:avLst/>
          </a:prstGeom>
          <a:noFill/>
          <a:ln w="76200">
            <a:solidFill>
              <a:srgbClr val="FF0000"/>
            </a:solidFill>
            <a:round/>
            <a:headEnd/>
            <a:tailEnd/>
          </a:ln>
          <a:effectLst/>
        </p:spPr>
        <p:txBody>
          <a:bodyPr/>
          <a:lstStyle/>
          <a:p>
            <a:endParaRPr lang="en-US"/>
          </a:p>
        </p:txBody>
      </p:sp>
      <p:sp>
        <p:nvSpPr>
          <p:cNvPr id="285733" name="Freeform 1061"/>
          <p:cNvSpPr>
            <a:spLocks/>
          </p:cNvSpPr>
          <p:nvPr/>
        </p:nvSpPr>
        <p:spPr bwMode="auto">
          <a:xfrm>
            <a:off x="1011238" y="2006600"/>
            <a:ext cx="6697662" cy="3060700"/>
          </a:xfrm>
          <a:custGeom>
            <a:avLst/>
            <a:gdLst/>
            <a:ahLst/>
            <a:cxnLst>
              <a:cxn ang="0">
                <a:pos x="0" y="10"/>
              </a:cxn>
              <a:cxn ang="0">
                <a:pos x="1003" y="0"/>
              </a:cxn>
              <a:cxn ang="0">
                <a:pos x="3387" y="1928"/>
              </a:cxn>
              <a:cxn ang="0">
                <a:pos x="4219" y="1928"/>
              </a:cxn>
            </a:cxnLst>
            <a:rect l="0" t="0" r="r" b="b"/>
            <a:pathLst>
              <a:path w="4219" h="1928">
                <a:moveTo>
                  <a:pt x="0" y="10"/>
                </a:moveTo>
                <a:lnTo>
                  <a:pt x="1003" y="0"/>
                </a:lnTo>
                <a:lnTo>
                  <a:pt x="3387" y="1928"/>
                </a:lnTo>
                <a:lnTo>
                  <a:pt x="4219" y="1928"/>
                </a:lnTo>
              </a:path>
            </a:pathLst>
          </a:custGeom>
          <a:noFill/>
          <a:ln w="38100" cap="flat" cmpd="sng">
            <a:solidFill>
              <a:srgbClr val="FF0000"/>
            </a:solidFill>
            <a:prstDash val="solid"/>
            <a:round/>
            <a:headEnd type="none" w="med" len="med"/>
            <a:tailEnd type="triangle" w="med" len="med"/>
          </a:ln>
          <a:effectLst/>
        </p:spPr>
        <p:txBody>
          <a:bodyPr/>
          <a:lstStyle/>
          <a:p>
            <a:endParaRPr lang="en-US"/>
          </a:p>
        </p:txBody>
      </p:sp>
      <p:grpSp>
        <p:nvGrpSpPr>
          <p:cNvPr id="6" name="Group 1062"/>
          <p:cNvGrpSpPr>
            <a:grpSpLocks/>
          </p:cNvGrpSpPr>
          <p:nvPr/>
        </p:nvGrpSpPr>
        <p:grpSpPr bwMode="auto">
          <a:xfrm>
            <a:off x="347663" y="2166938"/>
            <a:ext cx="1333500" cy="1004887"/>
            <a:chOff x="220" y="1365"/>
            <a:chExt cx="840" cy="633"/>
          </a:xfrm>
        </p:grpSpPr>
        <p:sp>
          <p:nvSpPr>
            <p:cNvPr id="285735" name="Line 1063"/>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p:spPr>
          <p:txBody>
            <a:bodyPr/>
            <a:lstStyle/>
            <a:p>
              <a:endParaRPr lang="en-US"/>
            </a:p>
          </p:txBody>
        </p:sp>
        <p:sp>
          <p:nvSpPr>
            <p:cNvPr id="285736" name="Oval 1064"/>
            <p:cNvSpPr>
              <a:spLocks noChangeArrowheads="1"/>
            </p:cNvSpPr>
            <p:nvPr/>
          </p:nvSpPr>
          <p:spPr bwMode="auto">
            <a:xfrm>
              <a:off x="439" y="1392"/>
              <a:ext cx="621" cy="606"/>
            </a:xfrm>
            <a:prstGeom prst="ellipse">
              <a:avLst/>
            </a:prstGeom>
            <a:noFill/>
            <a:ln w="38100">
              <a:solidFill>
                <a:schemeClr val="tx2"/>
              </a:solidFill>
              <a:round/>
              <a:headEnd/>
              <a:tailEnd/>
            </a:ln>
          </p:spPr>
          <p:txBody>
            <a:bodyPr/>
            <a:lstStyle/>
            <a:p>
              <a:endParaRPr lang="en-US"/>
            </a:p>
          </p:txBody>
        </p:sp>
      </p:grpSp>
      <p:sp>
        <p:nvSpPr>
          <p:cNvPr id="285737" name="Oval 1065"/>
          <p:cNvSpPr>
            <a:spLocks noChangeArrowheads="1"/>
          </p:cNvSpPr>
          <p:nvPr/>
        </p:nvSpPr>
        <p:spPr bwMode="auto">
          <a:xfrm>
            <a:off x="2332038" y="2222500"/>
            <a:ext cx="985837" cy="962025"/>
          </a:xfrm>
          <a:prstGeom prst="ellipse">
            <a:avLst/>
          </a:prstGeom>
          <a:noFill/>
          <a:ln w="38100">
            <a:solidFill>
              <a:srgbClr val="FF0000"/>
            </a:solidFill>
            <a:round/>
            <a:headEnd/>
            <a:tailEnd/>
          </a:ln>
        </p:spPr>
        <p:txBody>
          <a:bodyPr/>
          <a:lstStyle/>
          <a:p>
            <a:endParaRPr lang="en-US"/>
          </a:p>
        </p:txBody>
      </p:sp>
      <p:sp>
        <p:nvSpPr>
          <p:cNvPr id="285738" name="Line 1066"/>
          <p:cNvSpPr>
            <a:spLocks noChangeShapeType="1"/>
          </p:cNvSpPr>
          <p:nvPr/>
        </p:nvSpPr>
        <p:spPr bwMode="auto">
          <a:xfrm flipH="1">
            <a:off x="6261100" y="4902200"/>
            <a:ext cx="12700" cy="1193800"/>
          </a:xfrm>
          <a:prstGeom prst="line">
            <a:avLst/>
          </a:prstGeom>
          <a:noFill/>
          <a:ln w="76200">
            <a:solidFill>
              <a:srgbClr val="FF0000"/>
            </a:solidFill>
            <a:round/>
            <a:headEnd/>
            <a:tailEnd/>
          </a:ln>
          <a:effectLst/>
        </p:spPr>
        <p:txBody>
          <a:bodyPr/>
          <a:lstStyle/>
          <a:p>
            <a:endParaRPr lang="en-US"/>
          </a:p>
        </p:txBody>
      </p:sp>
      <p:sp>
        <p:nvSpPr>
          <p:cNvPr id="285739" name="Freeform 1067"/>
          <p:cNvSpPr>
            <a:spLocks/>
          </p:cNvSpPr>
          <p:nvPr/>
        </p:nvSpPr>
        <p:spPr bwMode="auto">
          <a:xfrm>
            <a:off x="1155700" y="3886200"/>
            <a:ext cx="6667500" cy="2260600"/>
          </a:xfrm>
          <a:custGeom>
            <a:avLst/>
            <a:gdLst/>
            <a:ahLst/>
            <a:cxnLst>
              <a:cxn ang="0">
                <a:pos x="4200" y="1424"/>
              </a:cxn>
              <a:cxn ang="0">
                <a:pos x="3224" y="1424"/>
              </a:cxn>
              <a:cxn ang="0">
                <a:pos x="1880" y="0"/>
              </a:cxn>
              <a:cxn ang="0">
                <a:pos x="0" y="0"/>
              </a:cxn>
            </a:cxnLst>
            <a:rect l="0" t="0" r="r" b="b"/>
            <a:pathLst>
              <a:path w="4200" h="1424">
                <a:moveTo>
                  <a:pt x="4200" y="1424"/>
                </a:moveTo>
                <a:lnTo>
                  <a:pt x="3224" y="1424"/>
                </a:lnTo>
                <a:lnTo>
                  <a:pt x="1880" y="0"/>
                </a:lnTo>
                <a:lnTo>
                  <a:pt x="0" y="0"/>
                </a:lnTo>
              </a:path>
            </a:pathLst>
          </a:custGeom>
          <a:noFill/>
          <a:ln w="38100" cap="flat" cmpd="sng">
            <a:solidFill>
              <a:srgbClr val="FF0000"/>
            </a:solidFill>
            <a:prstDash val="solid"/>
            <a:round/>
            <a:headEnd type="none" w="med" len="med"/>
            <a:tailEnd type="triangle" w="med" len="med"/>
          </a:ln>
          <a:effectLst/>
        </p:spPr>
        <p:txBody>
          <a:bodyPr/>
          <a:lstStyle/>
          <a:p>
            <a:endParaRPr lang="en-US"/>
          </a:p>
        </p:txBody>
      </p:sp>
      <p:grpSp>
        <p:nvGrpSpPr>
          <p:cNvPr id="7" name="Group 1068"/>
          <p:cNvGrpSpPr>
            <a:grpSpLocks/>
          </p:cNvGrpSpPr>
          <p:nvPr/>
        </p:nvGrpSpPr>
        <p:grpSpPr bwMode="auto">
          <a:xfrm>
            <a:off x="347663" y="2166938"/>
            <a:ext cx="1333500" cy="1004887"/>
            <a:chOff x="220" y="1365"/>
            <a:chExt cx="840" cy="633"/>
          </a:xfrm>
        </p:grpSpPr>
        <p:sp>
          <p:nvSpPr>
            <p:cNvPr id="285741" name="Line 1069"/>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p:spPr>
          <p:txBody>
            <a:bodyPr/>
            <a:lstStyle/>
            <a:p>
              <a:endParaRPr lang="en-US"/>
            </a:p>
          </p:txBody>
        </p:sp>
        <p:sp>
          <p:nvSpPr>
            <p:cNvPr id="285742" name="Oval 1070"/>
            <p:cNvSpPr>
              <a:spLocks noChangeArrowheads="1"/>
            </p:cNvSpPr>
            <p:nvPr/>
          </p:nvSpPr>
          <p:spPr bwMode="auto">
            <a:xfrm>
              <a:off x="439" y="1392"/>
              <a:ext cx="621" cy="606"/>
            </a:xfrm>
            <a:prstGeom prst="ellipse">
              <a:avLst/>
            </a:prstGeom>
            <a:noFill/>
            <a:ln w="38100">
              <a:solidFill>
                <a:srgbClr val="FF0000"/>
              </a:solidFill>
              <a:round/>
              <a:headEnd/>
              <a:tailEnd/>
            </a:ln>
          </p:spPr>
          <p:txBody>
            <a:bodyPr/>
            <a:lstStyle/>
            <a:p>
              <a:endParaRPr lang="en-US"/>
            </a:p>
          </p:txBody>
        </p:sp>
      </p:grpSp>
      <p:sp>
        <p:nvSpPr>
          <p:cNvPr id="285743" name="Oval 1071"/>
          <p:cNvSpPr>
            <a:spLocks noChangeArrowheads="1"/>
          </p:cNvSpPr>
          <p:nvPr/>
        </p:nvSpPr>
        <p:spPr bwMode="auto">
          <a:xfrm>
            <a:off x="2328863" y="2227263"/>
            <a:ext cx="985837" cy="962025"/>
          </a:xfrm>
          <a:prstGeom prst="ellipse">
            <a:avLst/>
          </a:prstGeom>
          <a:noFill/>
          <a:ln w="38100">
            <a:solidFill>
              <a:schemeClr val="tx1"/>
            </a:solidFill>
            <a:round/>
            <a:headEnd/>
            <a:tailEnd/>
          </a:ln>
        </p:spPr>
        <p:txBody>
          <a:bodyPr/>
          <a:lstStyle/>
          <a:p>
            <a:endParaRPr lang="en-US"/>
          </a:p>
        </p:txBody>
      </p:sp>
      <p:sp>
        <p:nvSpPr>
          <p:cNvPr id="285744" name="Text Box 1072"/>
          <p:cNvSpPr txBox="1">
            <a:spLocks noChangeArrowheads="1"/>
          </p:cNvSpPr>
          <p:nvPr/>
        </p:nvSpPr>
        <p:spPr bwMode="auto">
          <a:xfrm>
            <a:off x="1409700" y="3854450"/>
            <a:ext cx="323850" cy="336550"/>
          </a:xfrm>
          <a:prstGeom prst="rect">
            <a:avLst/>
          </a:prstGeom>
          <a:noFill/>
          <a:ln w="9525">
            <a:noFill/>
            <a:miter lim="800000"/>
            <a:headEnd/>
            <a:tailEnd/>
          </a:ln>
          <a:effectLst/>
        </p:spPr>
        <p:txBody>
          <a:bodyPr wrap="none">
            <a:spAutoFit/>
          </a:bodyPr>
          <a:lstStyle/>
          <a:p>
            <a:pPr algn="ctr" eaLnBrk="0" hangingPunct="0"/>
            <a:r>
              <a:rPr lang="en-US" sz="1600">
                <a:latin typeface="Symbol" pitchFamily="18" charset="2"/>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85732"/>
                                        </p:tgtEl>
                                        <p:attrNameLst>
                                          <p:attrName>style.visibility</p:attrName>
                                        </p:attrNameLst>
                                      </p:cBhvr>
                                      <p:to>
                                        <p:strVal val="visible"/>
                                      </p:to>
                                    </p:set>
                                    <p:animEffect transition="in" filter="wipe(up)">
                                      <p:cBhvr>
                                        <p:cTn id="23" dur="500"/>
                                        <p:tgtEl>
                                          <p:spTgt spid="285732"/>
                                        </p:tgtEl>
                                      </p:cBhvr>
                                    </p:animEffect>
                                  </p:childTnLst>
                                  <p:subTnLst>
                                    <p:set>
                                      <p:cBhvr override="childStyle">
                                        <p:cTn dur="1" fill="hold" display="0" masterRel="nextClick" afterEffect="1"/>
                                        <p:tgtEl>
                                          <p:spTgt spid="28573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5733"/>
                                        </p:tgtEl>
                                        <p:attrNameLst>
                                          <p:attrName>style.visibility</p:attrName>
                                        </p:attrNameLst>
                                      </p:cBhvr>
                                      <p:to>
                                        <p:strVal val="visible"/>
                                      </p:to>
                                    </p:set>
                                    <p:animEffect transition="in" filter="wipe(left)">
                                      <p:cBhvr>
                                        <p:cTn id="28" dur="500"/>
                                        <p:tgtEl>
                                          <p:spTgt spid="285733"/>
                                        </p:tgtEl>
                                      </p:cBhvr>
                                    </p:animEffect>
                                  </p:childTnLst>
                                  <p:subTnLst>
                                    <p:set>
                                      <p:cBhvr override="childStyle">
                                        <p:cTn dur="1" fill="hold" display="0" masterRel="nextClick" afterEffect="1"/>
                                        <p:tgtEl>
                                          <p:spTgt spid="285733"/>
                                        </p:tgtEl>
                                        <p:attrNameLst>
                                          <p:attrName>style.visibility</p:attrName>
                                        </p:attrNameLst>
                                      </p:cBhvr>
                                      <p:to>
                                        <p:strVal val="hidden"/>
                                      </p:to>
                                    </p:set>
                                  </p:sub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499"/>
                                          </p:stCondLst>
                                        </p:cTn>
                                        <p:tgtEl>
                                          <p:spTgt spid="6"/>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2857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85738"/>
                                        </p:tgtEl>
                                        <p:attrNameLst>
                                          <p:attrName>style.visibility</p:attrName>
                                        </p:attrNameLst>
                                      </p:cBhvr>
                                      <p:to>
                                        <p:strVal val="visible"/>
                                      </p:to>
                                    </p:set>
                                    <p:animEffect transition="in" filter="wipe(up)">
                                      <p:cBhvr>
                                        <p:cTn id="39" dur="500"/>
                                        <p:tgtEl>
                                          <p:spTgt spid="285738"/>
                                        </p:tgtEl>
                                      </p:cBhvr>
                                    </p:animEffect>
                                  </p:childTnLst>
                                  <p:subTnLst>
                                    <p:set>
                                      <p:cBhvr override="childStyle">
                                        <p:cTn dur="1" fill="hold" display="0" masterRel="nextClick" afterEffect="1"/>
                                        <p:tgtEl>
                                          <p:spTgt spid="285738"/>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285739"/>
                                        </p:tgtEl>
                                        <p:attrNameLst>
                                          <p:attrName>style.visibility</p:attrName>
                                        </p:attrNameLst>
                                      </p:cBhvr>
                                      <p:to>
                                        <p:strVal val="visible"/>
                                      </p:to>
                                    </p:set>
                                    <p:animEffect transition="in" filter="wipe(right)">
                                      <p:cBhvr>
                                        <p:cTn id="44" dur="500"/>
                                        <p:tgtEl>
                                          <p:spTgt spid="285739"/>
                                        </p:tgtEl>
                                      </p:cBhvr>
                                    </p:animEffect>
                                  </p:childTnLst>
                                  <p:subTnLst>
                                    <p:set>
                                      <p:cBhvr override="childStyle">
                                        <p:cTn dur="1" fill="hold" display="0" masterRel="sameClick" afterEffect="1">
                                          <p:stCondLst>
                                            <p:cond evt="end" delay="0">
                                              <p:tn val="42"/>
                                            </p:cond>
                                          </p:stCondLst>
                                        </p:cTn>
                                        <p:tgtEl>
                                          <p:spTgt spid="285739"/>
                                        </p:tgtEl>
                                        <p:attrNameLst>
                                          <p:attrName>style.visibility</p:attrName>
                                        </p:attrNameLst>
                                      </p:cBhvr>
                                      <p:to>
                                        <p:strVal val="hidden"/>
                                      </p:to>
                                    </p:set>
                                  </p:sub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499"/>
                                          </p:stCondLst>
                                        </p:cTn>
                                        <p:tgtEl>
                                          <p:spTgt spid="7"/>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285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32" grpId="0" animBg="1"/>
      <p:bldP spid="285733" grpId="0" animBg="1"/>
      <p:bldP spid="285737" grpId="0" animBg="1"/>
      <p:bldP spid="285738" grpId="0" animBg="1"/>
      <p:bldP spid="285739" grpId="0" animBg="1"/>
      <p:bldP spid="2857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
          <p:cNvSpPr>
            <a:spLocks noGrp="1"/>
          </p:cNvSpPr>
          <p:nvPr>
            <p:ph type="sldNum" sz="quarter" idx="12"/>
          </p:nvPr>
        </p:nvSpPr>
        <p:spPr/>
        <p:txBody>
          <a:bodyPr/>
          <a:lstStyle/>
          <a:p>
            <a:fld id="{3239D1C5-0103-44B1-BC8A-E10F299CFD28}" type="slidenum">
              <a:rPr lang="en-GB"/>
              <a:pPr/>
              <a:t>23</a:t>
            </a:fld>
            <a:endParaRPr lang="en-GB"/>
          </a:p>
        </p:txBody>
      </p:sp>
      <p:sp>
        <p:nvSpPr>
          <p:cNvPr id="286722" name="Rectangle 1026"/>
          <p:cNvSpPr>
            <a:spLocks noGrp="1" noChangeArrowheads="1"/>
          </p:cNvSpPr>
          <p:nvPr>
            <p:ph type="title"/>
          </p:nvPr>
        </p:nvSpPr>
        <p:spPr>
          <a:xfrm>
            <a:off x="685800" y="0"/>
            <a:ext cx="7772400" cy="1143000"/>
          </a:xfrm>
        </p:spPr>
        <p:txBody>
          <a:bodyPr/>
          <a:lstStyle/>
          <a:p>
            <a:r>
              <a:rPr lang="en-US" sz="4000">
                <a:solidFill>
                  <a:srgbClr val="FF0000"/>
                </a:solidFill>
              </a:rPr>
              <a:t>rdt2.0: error scenario</a:t>
            </a:r>
          </a:p>
        </p:txBody>
      </p:sp>
      <p:sp>
        <p:nvSpPr>
          <p:cNvPr id="286723" name="Oval 1027"/>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endParaRPr lang="en-US"/>
          </a:p>
        </p:txBody>
      </p:sp>
      <p:sp>
        <p:nvSpPr>
          <p:cNvPr id="286724" name="Text Box 1028"/>
          <p:cNvSpPr txBox="1">
            <a:spLocks noChangeArrowheads="1"/>
          </p:cNvSpPr>
          <p:nvPr/>
        </p:nvSpPr>
        <p:spPr bwMode="auto">
          <a:xfrm>
            <a:off x="595313" y="2293938"/>
            <a:ext cx="1200150" cy="609600"/>
          </a:xfrm>
          <a:prstGeom prst="rect">
            <a:avLst/>
          </a:prstGeom>
          <a:noFill/>
          <a:ln w="9525">
            <a:noFill/>
            <a:miter lim="800000"/>
            <a:headEnd/>
            <a:tailEnd/>
          </a:ln>
        </p:spPr>
        <p:txBody>
          <a:bodyPr/>
          <a:lstStyle/>
          <a:p>
            <a:pPr algn="ctr" eaLnBrk="0" hangingPunct="0"/>
            <a:r>
              <a:rPr lang="en-US" sz="1600">
                <a:latin typeface="Arial" charset="0"/>
              </a:rPr>
              <a:t>Wait for call from above</a:t>
            </a:r>
            <a:endParaRPr lang="en-US" sz="1600"/>
          </a:p>
        </p:txBody>
      </p:sp>
      <p:sp>
        <p:nvSpPr>
          <p:cNvPr id="286725" name="Text Box 1029"/>
          <p:cNvSpPr txBox="1">
            <a:spLocks noChangeArrowheads="1"/>
          </p:cNvSpPr>
          <p:nvPr/>
        </p:nvSpPr>
        <p:spPr bwMode="auto">
          <a:xfrm>
            <a:off x="1004888" y="1490663"/>
            <a:ext cx="3643312" cy="400050"/>
          </a:xfrm>
          <a:prstGeom prst="rect">
            <a:avLst/>
          </a:prstGeom>
          <a:noFill/>
          <a:ln w="9525">
            <a:noFill/>
            <a:miter lim="800000"/>
            <a:headEnd/>
            <a:tailEnd/>
          </a:ln>
        </p:spPr>
        <p:txBody>
          <a:bodyPr/>
          <a:lstStyle/>
          <a:p>
            <a:pPr eaLnBrk="0" hangingPunct="0"/>
            <a:r>
              <a:rPr lang="en-US" sz="1600">
                <a:latin typeface="Arial" charset="0"/>
              </a:rPr>
              <a:t>sndpkt = make_pkt(data, checksum)</a:t>
            </a:r>
          </a:p>
          <a:p>
            <a:pPr eaLnBrk="0" hangingPunct="0"/>
            <a:r>
              <a:rPr lang="en-US" sz="1600">
                <a:latin typeface="Arial" charset="0"/>
              </a:rPr>
              <a:t>udt_send(sndpkt)</a:t>
            </a:r>
            <a:endParaRPr lang="en-US" sz="1600"/>
          </a:p>
        </p:txBody>
      </p:sp>
      <p:sp>
        <p:nvSpPr>
          <p:cNvPr id="286726" name="Line 1030"/>
          <p:cNvSpPr>
            <a:spLocks noChangeShapeType="1"/>
          </p:cNvSpPr>
          <p:nvPr/>
        </p:nvSpPr>
        <p:spPr bwMode="auto">
          <a:xfrm>
            <a:off x="1109663" y="1535113"/>
            <a:ext cx="990600" cy="0"/>
          </a:xfrm>
          <a:prstGeom prst="line">
            <a:avLst/>
          </a:prstGeom>
          <a:noFill/>
          <a:ln w="28575">
            <a:solidFill>
              <a:srgbClr val="000000"/>
            </a:solidFill>
            <a:round/>
            <a:headEnd/>
            <a:tailEnd/>
          </a:ln>
        </p:spPr>
        <p:txBody>
          <a:bodyPr/>
          <a:lstStyle/>
          <a:p>
            <a:endParaRPr lang="en-US"/>
          </a:p>
        </p:txBody>
      </p:sp>
      <p:sp>
        <p:nvSpPr>
          <p:cNvPr id="286727" name="Text Box 1031"/>
          <p:cNvSpPr txBox="1">
            <a:spLocks noChangeArrowheads="1"/>
          </p:cNvSpPr>
          <p:nvPr/>
        </p:nvSpPr>
        <p:spPr bwMode="auto">
          <a:xfrm>
            <a:off x="6319838" y="5314950"/>
            <a:ext cx="2143125" cy="619125"/>
          </a:xfrm>
          <a:prstGeom prst="rect">
            <a:avLst/>
          </a:prstGeom>
          <a:noFill/>
          <a:ln w="9525">
            <a:noFill/>
            <a:miter lim="800000"/>
            <a:headEnd/>
            <a:tailEnd/>
          </a:ln>
        </p:spPr>
        <p:txBody>
          <a:bodyPr/>
          <a:lstStyle/>
          <a:p>
            <a:pPr eaLnBrk="0" hangingPunct="0"/>
            <a:r>
              <a:rPr lang="en-US" sz="1600">
                <a:latin typeface="Arial" charset="0"/>
              </a:rPr>
              <a:t>extract(rcvpkt,data)</a:t>
            </a:r>
          </a:p>
          <a:p>
            <a:pPr eaLnBrk="0" hangingPunct="0"/>
            <a:r>
              <a:rPr lang="en-US" sz="1600">
                <a:latin typeface="Arial" charset="0"/>
              </a:rPr>
              <a:t>deliver_data(data)</a:t>
            </a:r>
          </a:p>
          <a:p>
            <a:pPr eaLnBrk="0" hangingPunct="0"/>
            <a:r>
              <a:rPr lang="en-US" sz="1600">
                <a:latin typeface="Arial" charset="0"/>
              </a:rPr>
              <a:t>udt_send(ACK)</a:t>
            </a:r>
            <a:endParaRPr lang="en-US" sz="1600"/>
          </a:p>
        </p:txBody>
      </p:sp>
      <p:sp>
        <p:nvSpPr>
          <p:cNvPr id="286728" name="Text Box 1032"/>
          <p:cNvSpPr txBox="1">
            <a:spLocks noChangeArrowheads="1"/>
          </p:cNvSpPr>
          <p:nvPr/>
        </p:nvSpPr>
        <p:spPr bwMode="auto">
          <a:xfrm>
            <a:off x="6297613" y="4781550"/>
            <a:ext cx="2157412" cy="701675"/>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notcorrupt(rcvpkt)</a:t>
            </a:r>
            <a:endParaRPr lang="en-US" sz="1600"/>
          </a:p>
        </p:txBody>
      </p:sp>
      <p:sp>
        <p:nvSpPr>
          <p:cNvPr id="286729" name="Line 1033"/>
          <p:cNvSpPr>
            <a:spLocks noChangeShapeType="1"/>
          </p:cNvSpPr>
          <p:nvPr/>
        </p:nvSpPr>
        <p:spPr bwMode="auto">
          <a:xfrm>
            <a:off x="6419850" y="5370513"/>
            <a:ext cx="1489075" cy="0"/>
          </a:xfrm>
          <a:prstGeom prst="line">
            <a:avLst/>
          </a:prstGeom>
          <a:noFill/>
          <a:ln w="28575">
            <a:solidFill>
              <a:srgbClr val="000000"/>
            </a:solidFill>
            <a:round/>
            <a:headEnd/>
            <a:tailEnd/>
          </a:ln>
        </p:spPr>
        <p:txBody>
          <a:bodyPr/>
          <a:lstStyle/>
          <a:p>
            <a:endParaRPr lang="en-US"/>
          </a:p>
        </p:txBody>
      </p:sp>
      <p:sp>
        <p:nvSpPr>
          <p:cNvPr id="286730" name="Freeform 1034"/>
          <p:cNvSpPr>
            <a:spLocks/>
          </p:cNvSpPr>
          <p:nvPr/>
        </p:nvSpPr>
        <p:spPr bwMode="auto">
          <a:xfrm flipV="1">
            <a:off x="1057275" y="1979613"/>
            <a:ext cx="1800225" cy="247650"/>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p:spPr>
        <p:txBody>
          <a:bodyPr/>
          <a:lstStyle/>
          <a:p>
            <a:endParaRPr lang="en-US"/>
          </a:p>
        </p:txBody>
      </p:sp>
      <p:sp>
        <p:nvSpPr>
          <p:cNvPr id="286731" name="Freeform 1035"/>
          <p:cNvSpPr>
            <a:spLocks/>
          </p:cNvSpPr>
          <p:nvPr/>
        </p:nvSpPr>
        <p:spPr bwMode="auto">
          <a:xfrm>
            <a:off x="1104900" y="3140075"/>
            <a:ext cx="1800225" cy="247650"/>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p:spPr>
        <p:txBody>
          <a:bodyPr/>
          <a:lstStyle/>
          <a:p>
            <a:endParaRPr lang="en-US"/>
          </a:p>
        </p:txBody>
      </p:sp>
      <p:sp>
        <p:nvSpPr>
          <p:cNvPr id="286732" name="Text Box 1036"/>
          <p:cNvSpPr txBox="1">
            <a:spLocks noChangeArrowheads="1"/>
          </p:cNvSpPr>
          <p:nvPr/>
        </p:nvSpPr>
        <p:spPr bwMode="auto">
          <a:xfrm>
            <a:off x="1071563" y="3492500"/>
            <a:ext cx="3548062" cy="285750"/>
          </a:xfrm>
          <a:prstGeom prst="rect">
            <a:avLst/>
          </a:prstGeom>
          <a:noFill/>
          <a:ln w="9525">
            <a:noFill/>
            <a:miter lim="800000"/>
            <a:headEnd/>
            <a:tailEnd/>
          </a:ln>
        </p:spPr>
        <p:txBody>
          <a:bodyPr/>
          <a:lstStyle/>
          <a:p>
            <a:pPr eaLnBrk="0" hangingPunct="0"/>
            <a:r>
              <a:rPr lang="en-US" sz="1600">
                <a:latin typeface="Arial" charset="0"/>
              </a:rPr>
              <a:t>rdt_rcv(rcvpkt) &amp;&amp; isACK(rcvpkt)</a:t>
            </a:r>
            <a:endParaRPr lang="en-US" sz="1600"/>
          </a:p>
        </p:txBody>
      </p:sp>
      <p:sp>
        <p:nvSpPr>
          <p:cNvPr id="286733" name="Line 1037"/>
          <p:cNvSpPr>
            <a:spLocks noChangeShapeType="1"/>
          </p:cNvSpPr>
          <p:nvPr/>
        </p:nvSpPr>
        <p:spPr bwMode="auto">
          <a:xfrm>
            <a:off x="1173163" y="3816350"/>
            <a:ext cx="990600" cy="0"/>
          </a:xfrm>
          <a:prstGeom prst="line">
            <a:avLst/>
          </a:prstGeom>
          <a:noFill/>
          <a:ln w="28575">
            <a:solidFill>
              <a:srgbClr val="000000"/>
            </a:solidFill>
            <a:round/>
            <a:headEnd/>
            <a:tailEnd/>
          </a:ln>
        </p:spPr>
        <p:txBody>
          <a:bodyPr/>
          <a:lstStyle/>
          <a:p>
            <a:endParaRPr lang="en-US"/>
          </a:p>
        </p:txBody>
      </p:sp>
      <p:sp>
        <p:nvSpPr>
          <p:cNvPr id="286734" name="Freeform 1038"/>
          <p:cNvSpPr>
            <a:spLocks/>
          </p:cNvSpPr>
          <p:nvPr/>
        </p:nvSpPr>
        <p:spPr bwMode="auto">
          <a:xfrm>
            <a:off x="3252788" y="2286000"/>
            <a:ext cx="466725" cy="893763"/>
          </a:xfrm>
          <a:custGeom>
            <a:avLst/>
            <a:gdLst/>
            <a:ahLst/>
            <a:cxnLst>
              <a:cxn ang="0">
                <a:pos x="0" y="195"/>
              </a:cxn>
              <a:cxn ang="0">
                <a:pos x="0" y="855"/>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p:spPr>
        <p:txBody>
          <a:bodyPr/>
          <a:lstStyle/>
          <a:p>
            <a:endParaRPr lang="en-US"/>
          </a:p>
        </p:txBody>
      </p:sp>
      <p:sp>
        <p:nvSpPr>
          <p:cNvPr id="286735" name="Text Box 1039"/>
          <p:cNvSpPr txBox="1">
            <a:spLocks noChangeArrowheads="1"/>
          </p:cNvSpPr>
          <p:nvPr/>
        </p:nvSpPr>
        <p:spPr bwMode="auto">
          <a:xfrm>
            <a:off x="3562350" y="2600325"/>
            <a:ext cx="1763713" cy="400050"/>
          </a:xfrm>
          <a:prstGeom prst="rect">
            <a:avLst/>
          </a:prstGeom>
          <a:noFill/>
          <a:ln w="9525">
            <a:noFill/>
            <a:miter lim="800000"/>
            <a:headEnd/>
            <a:tailEnd/>
          </a:ln>
        </p:spPr>
        <p:txBody>
          <a:bodyPr/>
          <a:lstStyle/>
          <a:p>
            <a:pPr eaLnBrk="0" hangingPunct="0"/>
            <a:r>
              <a:rPr lang="en-US" sz="1600">
                <a:latin typeface="Arial" charset="0"/>
              </a:rPr>
              <a:t>udt_send(sndpkt)</a:t>
            </a:r>
            <a:endParaRPr lang="en-US" sz="1600"/>
          </a:p>
        </p:txBody>
      </p:sp>
      <p:sp>
        <p:nvSpPr>
          <p:cNvPr id="286736" name="Text Box 1040"/>
          <p:cNvSpPr txBox="1">
            <a:spLocks noChangeArrowheads="1"/>
          </p:cNvSpPr>
          <p:nvPr/>
        </p:nvSpPr>
        <p:spPr bwMode="auto">
          <a:xfrm>
            <a:off x="3536950" y="1925638"/>
            <a:ext cx="2085975" cy="631825"/>
          </a:xfrm>
          <a:prstGeom prst="rect">
            <a:avLst/>
          </a:prstGeom>
          <a:noFill/>
          <a:ln w="9525">
            <a:noFill/>
            <a:miter lim="800000"/>
            <a:headEnd/>
            <a:tailEnd/>
          </a:ln>
        </p:spPr>
        <p:txBody>
          <a:bodyPr/>
          <a:lstStyle/>
          <a:p>
            <a:pPr eaLnBrk="0" hangingPunct="0"/>
            <a:r>
              <a:rPr lang="en-US" sz="1600">
                <a:latin typeface="Arial" charset="0"/>
              </a:rPr>
              <a:t>rdt_rcv(rcvpkt) &amp;&amp;</a:t>
            </a:r>
          </a:p>
          <a:p>
            <a:pPr eaLnBrk="0" hangingPunct="0"/>
            <a:r>
              <a:rPr lang="en-US" sz="1600">
                <a:latin typeface="Arial" charset="0"/>
              </a:rPr>
              <a:t>   isNAK(rcvpkt)</a:t>
            </a:r>
            <a:endParaRPr lang="en-US" sz="1600"/>
          </a:p>
        </p:txBody>
      </p:sp>
      <p:sp>
        <p:nvSpPr>
          <p:cNvPr id="286737" name="Line 1041"/>
          <p:cNvSpPr>
            <a:spLocks noChangeShapeType="1"/>
          </p:cNvSpPr>
          <p:nvPr/>
        </p:nvSpPr>
        <p:spPr bwMode="auto">
          <a:xfrm>
            <a:off x="3656013" y="2600325"/>
            <a:ext cx="990600" cy="0"/>
          </a:xfrm>
          <a:prstGeom prst="line">
            <a:avLst/>
          </a:prstGeom>
          <a:noFill/>
          <a:ln w="28575">
            <a:solidFill>
              <a:srgbClr val="000000"/>
            </a:solidFill>
            <a:round/>
            <a:headEnd/>
            <a:tailEnd/>
          </a:ln>
        </p:spPr>
        <p:txBody>
          <a:bodyPr/>
          <a:lstStyle/>
          <a:p>
            <a:endParaRPr lang="en-US"/>
          </a:p>
        </p:txBody>
      </p:sp>
      <p:grpSp>
        <p:nvGrpSpPr>
          <p:cNvPr id="2" name="Group 1042"/>
          <p:cNvGrpSpPr>
            <a:grpSpLocks/>
          </p:cNvGrpSpPr>
          <p:nvPr/>
        </p:nvGrpSpPr>
        <p:grpSpPr bwMode="auto">
          <a:xfrm>
            <a:off x="6573838" y="2352675"/>
            <a:ext cx="1924050" cy="858838"/>
            <a:chOff x="2222" y="2660"/>
            <a:chExt cx="1212" cy="541"/>
          </a:xfrm>
        </p:grpSpPr>
        <p:sp>
          <p:nvSpPr>
            <p:cNvPr id="286739" name="Text Box 1043"/>
            <p:cNvSpPr txBox="1">
              <a:spLocks noChangeArrowheads="1"/>
            </p:cNvSpPr>
            <p:nvPr/>
          </p:nvSpPr>
          <p:spPr bwMode="auto">
            <a:xfrm>
              <a:off x="2222" y="3039"/>
              <a:ext cx="1152" cy="162"/>
            </a:xfrm>
            <a:prstGeom prst="rect">
              <a:avLst/>
            </a:prstGeom>
            <a:noFill/>
            <a:ln w="9525">
              <a:noFill/>
              <a:miter lim="800000"/>
              <a:headEnd/>
              <a:tailEnd/>
            </a:ln>
          </p:spPr>
          <p:txBody>
            <a:bodyPr/>
            <a:lstStyle/>
            <a:p>
              <a:pPr eaLnBrk="0" hangingPunct="0"/>
              <a:r>
                <a:rPr lang="en-US" sz="1600">
                  <a:latin typeface="Arial" charset="0"/>
                </a:rPr>
                <a:t>udt_send(NAK)</a:t>
              </a:r>
              <a:endParaRPr lang="en-US" sz="1600"/>
            </a:p>
          </p:txBody>
        </p:sp>
        <p:sp>
          <p:nvSpPr>
            <p:cNvPr id="286740" name="Text Box 1044"/>
            <p:cNvSpPr txBox="1">
              <a:spLocks noChangeArrowheads="1"/>
            </p:cNvSpPr>
            <p:nvPr/>
          </p:nvSpPr>
          <p:spPr bwMode="auto">
            <a:xfrm>
              <a:off x="2225" y="2660"/>
              <a:ext cx="1209" cy="197"/>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corrupt(rcvpkt)</a:t>
              </a:r>
              <a:endParaRPr lang="en-US" sz="1600"/>
            </a:p>
          </p:txBody>
        </p:sp>
        <p:sp>
          <p:nvSpPr>
            <p:cNvPr id="286741" name="Line 1045"/>
            <p:cNvSpPr>
              <a:spLocks noChangeShapeType="1"/>
            </p:cNvSpPr>
            <p:nvPr/>
          </p:nvSpPr>
          <p:spPr bwMode="auto">
            <a:xfrm>
              <a:off x="2285" y="3040"/>
              <a:ext cx="624" cy="0"/>
            </a:xfrm>
            <a:prstGeom prst="line">
              <a:avLst/>
            </a:prstGeom>
            <a:noFill/>
            <a:ln w="28575">
              <a:solidFill>
                <a:srgbClr val="000000"/>
              </a:solidFill>
              <a:round/>
              <a:headEnd/>
              <a:tailEnd/>
            </a:ln>
          </p:spPr>
          <p:txBody>
            <a:bodyPr/>
            <a:lstStyle/>
            <a:p>
              <a:endParaRPr lang="en-US"/>
            </a:p>
          </p:txBody>
        </p:sp>
      </p:grpSp>
      <p:grpSp>
        <p:nvGrpSpPr>
          <p:cNvPr id="3" name="Group 1046"/>
          <p:cNvGrpSpPr>
            <a:grpSpLocks/>
          </p:cNvGrpSpPr>
          <p:nvPr/>
        </p:nvGrpSpPr>
        <p:grpSpPr bwMode="auto">
          <a:xfrm>
            <a:off x="2292350" y="2222500"/>
            <a:ext cx="1074738" cy="962025"/>
            <a:chOff x="1540" y="2116"/>
            <a:chExt cx="677" cy="606"/>
          </a:xfrm>
        </p:grpSpPr>
        <p:sp>
          <p:nvSpPr>
            <p:cNvPr id="286743" name="Oval 1047"/>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endParaRPr lang="en-US"/>
            </a:p>
          </p:txBody>
        </p:sp>
        <p:sp>
          <p:nvSpPr>
            <p:cNvPr id="286744" name="Text Box 1048"/>
            <p:cNvSpPr txBox="1">
              <a:spLocks noChangeArrowheads="1"/>
            </p:cNvSpPr>
            <p:nvPr/>
          </p:nvSpPr>
          <p:spPr bwMode="auto">
            <a:xfrm>
              <a:off x="1540" y="2163"/>
              <a:ext cx="677" cy="384"/>
            </a:xfrm>
            <a:prstGeom prst="rect">
              <a:avLst/>
            </a:prstGeom>
            <a:noFill/>
            <a:ln w="9525">
              <a:noFill/>
              <a:miter lim="800000"/>
              <a:headEnd/>
              <a:tailEnd/>
            </a:ln>
          </p:spPr>
          <p:txBody>
            <a:bodyPr/>
            <a:lstStyle/>
            <a:p>
              <a:pPr algn="ctr" eaLnBrk="0" hangingPunct="0"/>
              <a:r>
                <a:rPr lang="en-US" sz="1600">
                  <a:latin typeface="Arial" charset="0"/>
                </a:rPr>
                <a:t>Wait for ACK or NAK</a:t>
              </a:r>
              <a:endParaRPr lang="en-US" sz="1600"/>
            </a:p>
          </p:txBody>
        </p:sp>
      </p:grpSp>
      <p:sp>
        <p:nvSpPr>
          <p:cNvPr id="286745" name="Freeform 1049"/>
          <p:cNvSpPr>
            <a:spLocks/>
          </p:cNvSpPr>
          <p:nvPr/>
        </p:nvSpPr>
        <p:spPr bwMode="auto">
          <a:xfrm>
            <a:off x="6672263" y="3148013"/>
            <a:ext cx="1257300" cy="469900"/>
          </a:xfrm>
          <a:custGeom>
            <a:avLst/>
            <a:gdLst/>
            <a:ahLst/>
            <a:cxnLst>
              <a:cxn ang="0">
                <a:pos x="361" y="671"/>
              </a:cxn>
              <a:cxn ang="0">
                <a:pos x="1017" y="740"/>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p:spPr>
        <p:txBody>
          <a:bodyPr/>
          <a:lstStyle/>
          <a:p>
            <a:endParaRPr lang="en-US"/>
          </a:p>
        </p:txBody>
      </p:sp>
      <p:sp>
        <p:nvSpPr>
          <p:cNvPr id="286746" name="Oval 1050"/>
          <p:cNvSpPr>
            <a:spLocks noChangeArrowheads="1"/>
          </p:cNvSpPr>
          <p:nvPr/>
        </p:nvSpPr>
        <p:spPr bwMode="auto">
          <a:xfrm>
            <a:off x="6764338" y="3568700"/>
            <a:ext cx="985837" cy="962025"/>
          </a:xfrm>
          <a:prstGeom prst="ellipse">
            <a:avLst/>
          </a:prstGeom>
          <a:solidFill>
            <a:srgbClr val="FFFFFF"/>
          </a:solidFill>
          <a:ln w="19050">
            <a:solidFill>
              <a:srgbClr val="000000"/>
            </a:solidFill>
            <a:round/>
            <a:headEnd/>
            <a:tailEnd/>
          </a:ln>
        </p:spPr>
        <p:txBody>
          <a:bodyPr/>
          <a:lstStyle/>
          <a:p>
            <a:endParaRPr lang="en-US"/>
          </a:p>
        </p:txBody>
      </p:sp>
      <p:sp>
        <p:nvSpPr>
          <p:cNvPr id="286747" name="Text Box 1051"/>
          <p:cNvSpPr txBox="1">
            <a:spLocks noChangeArrowheads="1"/>
          </p:cNvSpPr>
          <p:nvPr/>
        </p:nvSpPr>
        <p:spPr bwMode="auto">
          <a:xfrm>
            <a:off x="6677025" y="3652838"/>
            <a:ext cx="1200150" cy="609600"/>
          </a:xfrm>
          <a:prstGeom prst="rect">
            <a:avLst/>
          </a:prstGeom>
          <a:noFill/>
          <a:ln w="9525">
            <a:noFill/>
            <a:miter lim="800000"/>
            <a:headEnd/>
            <a:tailEnd/>
          </a:ln>
        </p:spPr>
        <p:txBody>
          <a:bodyPr/>
          <a:lstStyle/>
          <a:p>
            <a:pPr algn="ctr" eaLnBrk="0" hangingPunct="0"/>
            <a:r>
              <a:rPr lang="en-US" sz="1600">
                <a:latin typeface="Arial" charset="0"/>
              </a:rPr>
              <a:t>Wait for call from below</a:t>
            </a:r>
            <a:endParaRPr lang="en-US" sz="1600"/>
          </a:p>
        </p:txBody>
      </p:sp>
      <p:sp>
        <p:nvSpPr>
          <p:cNvPr id="286748" name="Freeform 1052"/>
          <p:cNvSpPr>
            <a:spLocks/>
          </p:cNvSpPr>
          <p:nvPr/>
        </p:nvSpPr>
        <p:spPr bwMode="auto">
          <a:xfrm flipV="1">
            <a:off x="6684963" y="4464050"/>
            <a:ext cx="1257300" cy="469900"/>
          </a:xfrm>
          <a:custGeom>
            <a:avLst/>
            <a:gdLst/>
            <a:ahLst/>
            <a:cxnLst>
              <a:cxn ang="0">
                <a:pos x="361" y="671"/>
              </a:cxn>
              <a:cxn ang="0">
                <a:pos x="1017" y="740"/>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p:spPr>
        <p:txBody>
          <a:bodyPr/>
          <a:lstStyle/>
          <a:p>
            <a:endParaRPr lang="en-US"/>
          </a:p>
        </p:txBody>
      </p:sp>
      <p:grpSp>
        <p:nvGrpSpPr>
          <p:cNvPr id="4" name="Group 1053"/>
          <p:cNvGrpSpPr>
            <a:grpSpLocks/>
          </p:cNvGrpSpPr>
          <p:nvPr/>
        </p:nvGrpSpPr>
        <p:grpSpPr bwMode="auto">
          <a:xfrm>
            <a:off x="349250" y="2166938"/>
            <a:ext cx="1333500" cy="1004887"/>
            <a:chOff x="220" y="1365"/>
            <a:chExt cx="840" cy="633"/>
          </a:xfrm>
        </p:grpSpPr>
        <p:sp>
          <p:nvSpPr>
            <p:cNvPr id="286750" name="Line 1054"/>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p:spPr>
          <p:txBody>
            <a:bodyPr/>
            <a:lstStyle/>
            <a:p>
              <a:endParaRPr lang="en-US"/>
            </a:p>
          </p:txBody>
        </p:sp>
        <p:sp>
          <p:nvSpPr>
            <p:cNvPr id="286751" name="Oval 1055"/>
            <p:cNvSpPr>
              <a:spLocks noChangeArrowheads="1"/>
            </p:cNvSpPr>
            <p:nvPr/>
          </p:nvSpPr>
          <p:spPr bwMode="auto">
            <a:xfrm>
              <a:off x="439" y="1392"/>
              <a:ext cx="621" cy="606"/>
            </a:xfrm>
            <a:prstGeom prst="ellipse">
              <a:avLst/>
            </a:prstGeom>
            <a:noFill/>
            <a:ln w="38100">
              <a:solidFill>
                <a:srgbClr val="FF0000"/>
              </a:solidFill>
              <a:round/>
              <a:headEnd/>
              <a:tailEnd/>
            </a:ln>
          </p:spPr>
          <p:txBody>
            <a:bodyPr/>
            <a:lstStyle/>
            <a:p>
              <a:endParaRPr lang="en-US"/>
            </a:p>
          </p:txBody>
        </p:sp>
      </p:grpSp>
      <p:grpSp>
        <p:nvGrpSpPr>
          <p:cNvPr id="5" name="Group 1056"/>
          <p:cNvGrpSpPr>
            <a:grpSpLocks/>
          </p:cNvGrpSpPr>
          <p:nvPr/>
        </p:nvGrpSpPr>
        <p:grpSpPr bwMode="auto">
          <a:xfrm>
            <a:off x="6334125" y="3497263"/>
            <a:ext cx="1414463" cy="1033462"/>
            <a:chOff x="3990" y="2203"/>
            <a:chExt cx="891" cy="651"/>
          </a:xfrm>
        </p:grpSpPr>
        <p:sp>
          <p:nvSpPr>
            <p:cNvPr id="286753" name="Line 1057"/>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p:spPr>
          <p:txBody>
            <a:bodyPr/>
            <a:lstStyle/>
            <a:p>
              <a:endParaRPr lang="en-US"/>
            </a:p>
          </p:txBody>
        </p:sp>
        <p:sp>
          <p:nvSpPr>
            <p:cNvPr id="286754" name="Oval 1058"/>
            <p:cNvSpPr>
              <a:spLocks noChangeArrowheads="1"/>
            </p:cNvSpPr>
            <p:nvPr/>
          </p:nvSpPr>
          <p:spPr bwMode="auto">
            <a:xfrm>
              <a:off x="4260" y="2248"/>
              <a:ext cx="621" cy="606"/>
            </a:xfrm>
            <a:prstGeom prst="ellipse">
              <a:avLst/>
            </a:prstGeom>
            <a:noFill/>
            <a:ln w="38100">
              <a:solidFill>
                <a:srgbClr val="FF0000"/>
              </a:solidFill>
              <a:round/>
              <a:headEnd/>
              <a:tailEnd/>
            </a:ln>
          </p:spPr>
          <p:txBody>
            <a:bodyPr/>
            <a:lstStyle/>
            <a:p>
              <a:endParaRPr lang="en-US"/>
            </a:p>
          </p:txBody>
        </p:sp>
      </p:grpSp>
      <p:sp>
        <p:nvSpPr>
          <p:cNvPr id="286755" name="Text Box 1059"/>
          <p:cNvSpPr txBox="1">
            <a:spLocks noChangeArrowheads="1"/>
          </p:cNvSpPr>
          <p:nvPr/>
        </p:nvSpPr>
        <p:spPr bwMode="auto">
          <a:xfrm>
            <a:off x="1030288" y="1200150"/>
            <a:ext cx="2255837" cy="428625"/>
          </a:xfrm>
          <a:prstGeom prst="rect">
            <a:avLst/>
          </a:prstGeom>
          <a:noFill/>
          <a:ln w="9525">
            <a:noFill/>
            <a:miter lim="800000"/>
            <a:headEnd/>
            <a:tailEnd/>
          </a:ln>
        </p:spPr>
        <p:txBody>
          <a:bodyPr/>
          <a:lstStyle/>
          <a:p>
            <a:pPr eaLnBrk="0" hangingPunct="0"/>
            <a:r>
              <a:rPr lang="en-US" sz="1600">
                <a:latin typeface="Arial" charset="0"/>
              </a:rPr>
              <a:t>rdt_send(data)</a:t>
            </a:r>
            <a:endParaRPr lang="en-US" sz="1600"/>
          </a:p>
        </p:txBody>
      </p:sp>
      <p:sp>
        <p:nvSpPr>
          <p:cNvPr id="286756" name="Line 1060"/>
          <p:cNvSpPr>
            <a:spLocks noChangeShapeType="1"/>
          </p:cNvSpPr>
          <p:nvPr/>
        </p:nvSpPr>
        <p:spPr bwMode="auto">
          <a:xfrm>
            <a:off x="1011238" y="1289050"/>
            <a:ext cx="12700" cy="747713"/>
          </a:xfrm>
          <a:prstGeom prst="line">
            <a:avLst/>
          </a:prstGeom>
          <a:noFill/>
          <a:ln w="76200">
            <a:solidFill>
              <a:srgbClr val="FF0000"/>
            </a:solidFill>
            <a:round/>
            <a:headEnd/>
            <a:tailEnd/>
          </a:ln>
          <a:effectLst/>
        </p:spPr>
        <p:txBody>
          <a:bodyPr/>
          <a:lstStyle/>
          <a:p>
            <a:endParaRPr lang="en-US"/>
          </a:p>
        </p:txBody>
      </p:sp>
      <p:sp>
        <p:nvSpPr>
          <p:cNvPr id="286757" name="Freeform 1061"/>
          <p:cNvSpPr>
            <a:spLocks/>
          </p:cNvSpPr>
          <p:nvPr/>
        </p:nvSpPr>
        <p:spPr bwMode="auto">
          <a:xfrm>
            <a:off x="1011238" y="2006600"/>
            <a:ext cx="6940550" cy="654050"/>
          </a:xfrm>
          <a:custGeom>
            <a:avLst/>
            <a:gdLst/>
            <a:ahLst/>
            <a:cxnLst>
              <a:cxn ang="0">
                <a:pos x="0" y="10"/>
              </a:cxn>
              <a:cxn ang="0">
                <a:pos x="1003" y="0"/>
              </a:cxn>
              <a:cxn ang="0">
                <a:pos x="3508" y="412"/>
              </a:cxn>
              <a:cxn ang="0">
                <a:pos x="4372" y="412"/>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p:spPr>
        <p:txBody>
          <a:bodyPr/>
          <a:lstStyle/>
          <a:p>
            <a:endParaRPr lang="en-US"/>
          </a:p>
        </p:txBody>
      </p:sp>
      <p:grpSp>
        <p:nvGrpSpPr>
          <p:cNvPr id="6" name="Group 1062"/>
          <p:cNvGrpSpPr>
            <a:grpSpLocks/>
          </p:cNvGrpSpPr>
          <p:nvPr/>
        </p:nvGrpSpPr>
        <p:grpSpPr bwMode="auto">
          <a:xfrm>
            <a:off x="347663" y="2166938"/>
            <a:ext cx="1333500" cy="1004887"/>
            <a:chOff x="220" y="1365"/>
            <a:chExt cx="840" cy="633"/>
          </a:xfrm>
        </p:grpSpPr>
        <p:sp>
          <p:nvSpPr>
            <p:cNvPr id="286759" name="Line 1063"/>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p:spPr>
          <p:txBody>
            <a:bodyPr/>
            <a:lstStyle/>
            <a:p>
              <a:endParaRPr lang="en-US"/>
            </a:p>
          </p:txBody>
        </p:sp>
        <p:sp>
          <p:nvSpPr>
            <p:cNvPr id="286760" name="Oval 1064"/>
            <p:cNvSpPr>
              <a:spLocks noChangeArrowheads="1"/>
            </p:cNvSpPr>
            <p:nvPr/>
          </p:nvSpPr>
          <p:spPr bwMode="auto">
            <a:xfrm>
              <a:off x="439" y="1392"/>
              <a:ext cx="621" cy="606"/>
            </a:xfrm>
            <a:prstGeom prst="ellipse">
              <a:avLst/>
            </a:prstGeom>
            <a:noFill/>
            <a:ln w="38100">
              <a:solidFill>
                <a:schemeClr val="tx2"/>
              </a:solidFill>
              <a:round/>
              <a:headEnd/>
              <a:tailEnd/>
            </a:ln>
          </p:spPr>
          <p:txBody>
            <a:bodyPr/>
            <a:lstStyle/>
            <a:p>
              <a:endParaRPr lang="en-US"/>
            </a:p>
          </p:txBody>
        </p:sp>
      </p:grpSp>
      <p:sp>
        <p:nvSpPr>
          <p:cNvPr id="286761" name="Oval 1065"/>
          <p:cNvSpPr>
            <a:spLocks noChangeArrowheads="1"/>
          </p:cNvSpPr>
          <p:nvPr/>
        </p:nvSpPr>
        <p:spPr bwMode="auto">
          <a:xfrm>
            <a:off x="2332038" y="2222500"/>
            <a:ext cx="985837" cy="962025"/>
          </a:xfrm>
          <a:prstGeom prst="ellipse">
            <a:avLst/>
          </a:prstGeom>
          <a:noFill/>
          <a:ln w="38100">
            <a:solidFill>
              <a:srgbClr val="FF0000"/>
            </a:solidFill>
            <a:round/>
            <a:headEnd/>
            <a:tailEnd/>
          </a:ln>
        </p:spPr>
        <p:txBody>
          <a:bodyPr/>
          <a:lstStyle/>
          <a:p>
            <a:endParaRPr lang="en-US"/>
          </a:p>
        </p:txBody>
      </p:sp>
      <p:sp>
        <p:nvSpPr>
          <p:cNvPr id="286762" name="Line 1066"/>
          <p:cNvSpPr>
            <a:spLocks noChangeShapeType="1"/>
          </p:cNvSpPr>
          <p:nvPr/>
        </p:nvSpPr>
        <p:spPr bwMode="auto">
          <a:xfrm flipH="1">
            <a:off x="6261100" y="4902200"/>
            <a:ext cx="12700" cy="1193800"/>
          </a:xfrm>
          <a:prstGeom prst="line">
            <a:avLst/>
          </a:prstGeom>
          <a:noFill/>
          <a:ln w="76200">
            <a:solidFill>
              <a:srgbClr val="FF0000"/>
            </a:solidFill>
            <a:round/>
            <a:headEnd/>
            <a:tailEnd/>
          </a:ln>
          <a:effectLst/>
        </p:spPr>
        <p:txBody>
          <a:bodyPr/>
          <a:lstStyle/>
          <a:p>
            <a:endParaRPr lang="en-US"/>
          </a:p>
        </p:txBody>
      </p:sp>
      <p:sp>
        <p:nvSpPr>
          <p:cNvPr id="286763" name="Freeform 1067"/>
          <p:cNvSpPr>
            <a:spLocks/>
          </p:cNvSpPr>
          <p:nvPr/>
        </p:nvSpPr>
        <p:spPr bwMode="auto">
          <a:xfrm>
            <a:off x="1155700" y="3886200"/>
            <a:ext cx="6667500" cy="2260600"/>
          </a:xfrm>
          <a:custGeom>
            <a:avLst/>
            <a:gdLst/>
            <a:ahLst/>
            <a:cxnLst>
              <a:cxn ang="0">
                <a:pos x="4200" y="1424"/>
              </a:cxn>
              <a:cxn ang="0">
                <a:pos x="3224" y="1424"/>
              </a:cxn>
              <a:cxn ang="0">
                <a:pos x="1880" y="0"/>
              </a:cxn>
              <a:cxn ang="0">
                <a:pos x="0" y="0"/>
              </a:cxn>
            </a:cxnLst>
            <a:rect l="0" t="0" r="r" b="b"/>
            <a:pathLst>
              <a:path w="4200" h="1424">
                <a:moveTo>
                  <a:pt x="4200" y="1424"/>
                </a:moveTo>
                <a:lnTo>
                  <a:pt x="3224" y="1424"/>
                </a:lnTo>
                <a:lnTo>
                  <a:pt x="1880" y="0"/>
                </a:lnTo>
                <a:lnTo>
                  <a:pt x="0" y="0"/>
                </a:lnTo>
              </a:path>
            </a:pathLst>
          </a:custGeom>
          <a:noFill/>
          <a:ln w="38100" cap="flat" cmpd="sng">
            <a:solidFill>
              <a:srgbClr val="FF0000"/>
            </a:solidFill>
            <a:prstDash val="solid"/>
            <a:round/>
            <a:headEnd type="none" w="med" len="med"/>
            <a:tailEnd type="triangle" w="med" len="med"/>
          </a:ln>
          <a:effectLst/>
        </p:spPr>
        <p:txBody>
          <a:bodyPr/>
          <a:lstStyle/>
          <a:p>
            <a:endParaRPr lang="en-US"/>
          </a:p>
        </p:txBody>
      </p:sp>
      <p:grpSp>
        <p:nvGrpSpPr>
          <p:cNvPr id="7" name="Group 1068"/>
          <p:cNvGrpSpPr>
            <a:grpSpLocks/>
          </p:cNvGrpSpPr>
          <p:nvPr/>
        </p:nvGrpSpPr>
        <p:grpSpPr bwMode="auto">
          <a:xfrm>
            <a:off x="347663" y="2166938"/>
            <a:ext cx="1333500" cy="1004887"/>
            <a:chOff x="220" y="1365"/>
            <a:chExt cx="840" cy="633"/>
          </a:xfrm>
        </p:grpSpPr>
        <p:sp>
          <p:nvSpPr>
            <p:cNvPr id="286765" name="Line 1069"/>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p:spPr>
          <p:txBody>
            <a:bodyPr/>
            <a:lstStyle/>
            <a:p>
              <a:endParaRPr lang="en-US"/>
            </a:p>
          </p:txBody>
        </p:sp>
        <p:sp>
          <p:nvSpPr>
            <p:cNvPr id="286766" name="Oval 1070"/>
            <p:cNvSpPr>
              <a:spLocks noChangeArrowheads="1"/>
            </p:cNvSpPr>
            <p:nvPr/>
          </p:nvSpPr>
          <p:spPr bwMode="auto">
            <a:xfrm>
              <a:off x="439" y="1392"/>
              <a:ext cx="621" cy="606"/>
            </a:xfrm>
            <a:prstGeom prst="ellipse">
              <a:avLst/>
            </a:prstGeom>
            <a:noFill/>
            <a:ln w="38100">
              <a:solidFill>
                <a:srgbClr val="FF0000"/>
              </a:solidFill>
              <a:round/>
              <a:headEnd/>
              <a:tailEnd/>
            </a:ln>
          </p:spPr>
          <p:txBody>
            <a:bodyPr/>
            <a:lstStyle/>
            <a:p>
              <a:endParaRPr lang="en-US"/>
            </a:p>
          </p:txBody>
        </p:sp>
      </p:grpSp>
      <p:sp>
        <p:nvSpPr>
          <p:cNvPr id="286767" name="Oval 1071"/>
          <p:cNvSpPr>
            <a:spLocks noChangeArrowheads="1"/>
          </p:cNvSpPr>
          <p:nvPr/>
        </p:nvSpPr>
        <p:spPr bwMode="auto">
          <a:xfrm>
            <a:off x="2328863" y="2227263"/>
            <a:ext cx="985837" cy="962025"/>
          </a:xfrm>
          <a:prstGeom prst="ellipse">
            <a:avLst/>
          </a:prstGeom>
          <a:noFill/>
          <a:ln w="38100">
            <a:solidFill>
              <a:schemeClr val="tx1"/>
            </a:solidFill>
            <a:round/>
            <a:headEnd/>
            <a:tailEnd/>
          </a:ln>
        </p:spPr>
        <p:txBody>
          <a:bodyPr/>
          <a:lstStyle/>
          <a:p>
            <a:endParaRPr lang="en-US"/>
          </a:p>
        </p:txBody>
      </p:sp>
      <p:sp>
        <p:nvSpPr>
          <p:cNvPr id="286768" name="Line 1072"/>
          <p:cNvSpPr>
            <a:spLocks noChangeShapeType="1"/>
          </p:cNvSpPr>
          <p:nvPr/>
        </p:nvSpPr>
        <p:spPr bwMode="auto">
          <a:xfrm>
            <a:off x="6553200" y="2493963"/>
            <a:ext cx="0" cy="817562"/>
          </a:xfrm>
          <a:prstGeom prst="line">
            <a:avLst/>
          </a:prstGeom>
          <a:noFill/>
          <a:ln w="76200">
            <a:solidFill>
              <a:srgbClr val="FF0000"/>
            </a:solidFill>
            <a:round/>
            <a:headEnd/>
            <a:tailEnd/>
          </a:ln>
          <a:effectLst/>
        </p:spPr>
        <p:txBody>
          <a:bodyPr/>
          <a:lstStyle/>
          <a:p>
            <a:endParaRPr lang="en-US"/>
          </a:p>
        </p:txBody>
      </p:sp>
      <p:sp>
        <p:nvSpPr>
          <p:cNvPr id="286769" name="Freeform 1073"/>
          <p:cNvSpPr>
            <a:spLocks/>
          </p:cNvSpPr>
          <p:nvPr/>
        </p:nvSpPr>
        <p:spPr bwMode="auto">
          <a:xfrm>
            <a:off x="3657600" y="2216150"/>
            <a:ext cx="4378325" cy="1025525"/>
          </a:xfrm>
          <a:custGeom>
            <a:avLst/>
            <a:gdLst/>
            <a:ahLst/>
            <a:cxnLst>
              <a:cxn ang="0">
                <a:pos x="2758" y="646"/>
              </a:cxn>
              <a:cxn ang="0">
                <a:pos x="1763" y="629"/>
              </a:cxn>
              <a:cxn ang="0">
                <a:pos x="1039" y="0"/>
              </a:cxn>
              <a:cxn ang="0">
                <a:pos x="0" y="0"/>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p:spPr>
        <p:txBody>
          <a:bodyPr/>
          <a:lstStyle/>
          <a:p>
            <a:endParaRPr lang="en-US"/>
          </a:p>
        </p:txBody>
      </p:sp>
      <p:sp>
        <p:nvSpPr>
          <p:cNvPr id="286770" name="Line 1074"/>
          <p:cNvSpPr>
            <a:spLocks noChangeShapeType="1"/>
          </p:cNvSpPr>
          <p:nvPr/>
        </p:nvSpPr>
        <p:spPr bwMode="auto">
          <a:xfrm>
            <a:off x="3548063" y="2090738"/>
            <a:ext cx="0" cy="846137"/>
          </a:xfrm>
          <a:prstGeom prst="line">
            <a:avLst/>
          </a:prstGeom>
          <a:noFill/>
          <a:ln w="76200">
            <a:solidFill>
              <a:srgbClr val="FF0000"/>
            </a:solidFill>
            <a:round/>
            <a:headEnd/>
            <a:tailEnd/>
          </a:ln>
          <a:effectLst/>
        </p:spPr>
        <p:txBody>
          <a:bodyPr/>
          <a:lstStyle/>
          <a:p>
            <a:endParaRPr lang="en-US"/>
          </a:p>
        </p:txBody>
      </p:sp>
      <p:sp>
        <p:nvSpPr>
          <p:cNvPr id="286771" name="Freeform 1075"/>
          <p:cNvSpPr>
            <a:spLocks/>
          </p:cNvSpPr>
          <p:nvPr/>
        </p:nvSpPr>
        <p:spPr bwMode="auto">
          <a:xfrm>
            <a:off x="3643313" y="2951163"/>
            <a:ext cx="4073525" cy="2133600"/>
          </a:xfrm>
          <a:custGeom>
            <a:avLst/>
            <a:gdLst/>
            <a:ahLst/>
            <a:cxnLst>
              <a:cxn ang="0">
                <a:pos x="0" y="0"/>
              </a:cxn>
              <a:cxn ang="0">
                <a:pos x="1013" y="0"/>
              </a:cxn>
              <a:cxn ang="0">
                <a:pos x="1650" y="1344"/>
              </a:cxn>
              <a:cxn ang="0">
                <a:pos x="2566" y="1344"/>
              </a:cxn>
            </a:cxnLst>
            <a:rect l="0" t="0" r="r" b="b"/>
            <a:pathLst>
              <a:path w="2566" h="1344">
                <a:moveTo>
                  <a:pt x="0" y="0"/>
                </a:moveTo>
                <a:lnTo>
                  <a:pt x="1013" y="0"/>
                </a:lnTo>
                <a:lnTo>
                  <a:pt x="1650" y="1344"/>
                </a:lnTo>
                <a:lnTo>
                  <a:pt x="2566" y="1344"/>
                </a:lnTo>
              </a:path>
            </a:pathLst>
          </a:custGeom>
          <a:noFill/>
          <a:ln w="38100" cap="flat" cmpd="sng">
            <a:solidFill>
              <a:srgbClr val="FF0000"/>
            </a:solidFill>
            <a:prstDash val="solid"/>
            <a:round/>
            <a:headEnd type="none" w="med" len="med"/>
            <a:tailEnd type="triangle" w="med" len="med"/>
          </a:ln>
          <a:effectLst/>
        </p:spPr>
        <p:txBody>
          <a:bodyPr/>
          <a:lstStyle/>
          <a:p>
            <a:endParaRPr lang="en-US"/>
          </a:p>
        </p:txBody>
      </p:sp>
      <p:sp>
        <p:nvSpPr>
          <p:cNvPr id="286772" name="Text Box 1076"/>
          <p:cNvSpPr txBox="1">
            <a:spLocks noChangeArrowheads="1"/>
          </p:cNvSpPr>
          <p:nvPr/>
        </p:nvSpPr>
        <p:spPr bwMode="auto">
          <a:xfrm>
            <a:off x="1435100" y="3868738"/>
            <a:ext cx="323850" cy="336550"/>
          </a:xfrm>
          <a:prstGeom prst="rect">
            <a:avLst/>
          </a:prstGeom>
          <a:noFill/>
          <a:ln w="9525">
            <a:noFill/>
            <a:miter lim="800000"/>
            <a:headEnd/>
            <a:tailEnd/>
          </a:ln>
          <a:effectLst/>
        </p:spPr>
        <p:txBody>
          <a:bodyPr wrap="none">
            <a:spAutoFit/>
          </a:bodyPr>
          <a:lstStyle/>
          <a:p>
            <a:pPr algn="ctr" eaLnBrk="0" hangingPunct="0"/>
            <a:r>
              <a:rPr lang="en-US" sz="1600">
                <a:latin typeface="Symbol" pitchFamily="18" charset="2"/>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86756"/>
                                        </p:tgtEl>
                                        <p:attrNameLst>
                                          <p:attrName>style.visibility</p:attrName>
                                        </p:attrNameLst>
                                      </p:cBhvr>
                                      <p:to>
                                        <p:strVal val="visible"/>
                                      </p:to>
                                    </p:set>
                                    <p:animEffect transition="in" filter="wipe(up)">
                                      <p:cBhvr>
                                        <p:cTn id="23" dur="500"/>
                                        <p:tgtEl>
                                          <p:spTgt spid="286756"/>
                                        </p:tgtEl>
                                      </p:cBhvr>
                                    </p:animEffect>
                                  </p:childTnLst>
                                  <p:subTnLst>
                                    <p:set>
                                      <p:cBhvr override="childStyle">
                                        <p:cTn dur="1" fill="hold" display="0" masterRel="nextClick" afterEffect="1"/>
                                        <p:tgtEl>
                                          <p:spTgt spid="28675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6757"/>
                                        </p:tgtEl>
                                        <p:attrNameLst>
                                          <p:attrName>style.visibility</p:attrName>
                                        </p:attrNameLst>
                                      </p:cBhvr>
                                      <p:to>
                                        <p:strVal val="visible"/>
                                      </p:to>
                                    </p:set>
                                    <p:animEffect transition="in" filter="wipe(left)">
                                      <p:cBhvr>
                                        <p:cTn id="28" dur="500"/>
                                        <p:tgtEl>
                                          <p:spTgt spid="286757"/>
                                        </p:tgtEl>
                                      </p:cBhvr>
                                    </p:animEffect>
                                  </p:childTnLst>
                                  <p:subTnLst>
                                    <p:set>
                                      <p:cBhvr override="childStyle">
                                        <p:cTn dur="1" fill="hold" display="0" masterRel="nextClick" afterEffect="1"/>
                                        <p:tgtEl>
                                          <p:spTgt spid="286757"/>
                                        </p:tgtEl>
                                        <p:attrNameLst>
                                          <p:attrName>style.visibility</p:attrName>
                                        </p:attrNameLst>
                                      </p:cBhvr>
                                      <p:to>
                                        <p:strVal val="hidden"/>
                                      </p:to>
                                    </p:set>
                                  </p:sub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499"/>
                                          </p:stCondLst>
                                        </p:cTn>
                                        <p:tgtEl>
                                          <p:spTgt spid="6"/>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2867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86768"/>
                                        </p:tgtEl>
                                        <p:attrNameLst>
                                          <p:attrName>style.visibility</p:attrName>
                                        </p:attrNameLst>
                                      </p:cBhvr>
                                      <p:to>
                                        <p:strVal val="visible"/>
                                      </p:to>
                                    </p:set>
                                    <p:animEffect transition="in" filter="wipe(up)">
                                      <p:cBhvr>
                                        <p:cTn id="39" dur="500"/>
                                        <p:tgtEl>
                                          <p:spTgt spid="286768"/>
                                        </p:tgtEl>
                                      </p:cBhvr>
                                    </p:animEffect>
                                  </p:childTnLst>
                                  <p:subTnLst>
                                    <p:set>
                                      <p:cBhvr override="childStyle">
                                        <p:cTn dur="1" fill="hold" display="0" masterRel="nextClick" afterEffect="1"/>
                                        <p:tgtEl>
                                          <p:spTgt spid="286768"/>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286769"/>
                                        </p:tgtEl>
                                        <p:attrNameLst>
                                          <p:attrName>style.visibility</p:attrName>
                                        </p:attrNameLst>
                                      </p:cBhvr>
                                      <p:to>
                                        <p:strVal val="visible"/>
                                      </p:to>
                                    </p:set>
                                    <p:animEffect transition="in" filter="wipe(right)">
                                      <p:cBhvr>
                                        <p:cTn id="44" dur="500"/>
                                        <p:tgtEl>
                                          <p:spTgt spid="286769"/>
                                        </p:tgtEl>
                                      </p:cBhvr>
                                    </p:animEffect>
                                  </p:childTnLst>
                                  <p:subTnLst>
                                    <p:set>
                                      <p:cBhvr override="childStyle">
                                        <p:cTn dur="1" fill="hold" display="0" masterRel="nextClick" afterEffect="1"/>
                                        <p:tgtEl>
                                          <p:spTgt spid="286769"/>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86770"/>
                                        </p:tgtEl>
                                        <p:attrNameLst>
                                          <p:attrName>style.visibility</p:attrName>
                                        </p:attrNameLst>
                                      </p:cBhvr>
                                      <p:to>
                                        <p:strVal val="visible"/>
                                      </p:to>
                                    </p:set>
                                    <p:animEffect transition="in" filter="wipe(up)">
                                      <p:cBhvr>
                                        <p:cTn id="49" dur="500"/>
                                        <p:tgtEl>
                                          <p:spTgt spid="286770"/>
                                        </p:tgtEl>
                                      </p:cBhvr>
                                    </p:animEffect>
                                  </p:childTnLst>
                                  <p:subTnLst>
                                    <p:set>
                                      <p:cBhvr override="childStyle">
                                        <p:cTn dur="1" fill="hold" display="0" masterRel="nextClick" afterEffect="1"/>
                                        <p:tgtEl>
                                          <p:spTgt spid="286770"/>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86771"/>
                                        </p:tgtEl>
                                        <p:attrNameLst>
                                          <p:attrName>style.visibility</p:attrName>
                                        </p:attrNameLst>
                                      </p:cBhvr>
                                      <p:to>
                                        <p:strVal val="visible"/>
                                      </p:to>
                                    </p:set>
                                    <p:animEffect transition="in" filter="wipe(left)">
                                      <p:cBhvr>
                                        <p:cTn id="54" dur="500"/>
                                        <p:tgtEl>
                                          <p:spTgt spid="286771"/>
                                        </p:tgtEl>
                                      </p:cBhvr>
                                    </p:animEffect>
                                  </p:childTnLst>
                                  <p:subTnLst>
                                    <p:set>
                                      <p:cBhvr override="childStyle">
                                        <p:cTn dur="1" fill="hold" display="0" masterRel="nextClick" afterEffect="1"/>
                                        <p:tgtEl>
                                          <p:spTgt spid="286771"/>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86762"/>
                                        </p:tgtEl>
                                        <p:attrNameLst>
                                          <p:attrName>style.visibility</p:attrName>
                                        </p:attrNameLst>
                                      </p:cBhvr>
                                      <p:to>
                                        <p:strVal val="visible"/>
                                      </p:to>
                                    </p:set>
                                    <p:animEffect transition="in" filter="wipe(up)">
                                      <p:cBhvr>
                                        <p:cTn id="59" dur="500"/>
                                        <p:tgtEl>
                                          <p:spTgt spid="286762"/>
                                        </p:tgtEl>
                                      </p:cBhvr>
                                    </p:animEffect>
                                  </p:childTnLst>
                                  <p:subTnLst>
                                    <p:set>
                                      <p:cBhvr override="childStyle">
                                        <p:cTn dur="1" fill="hold" display="0" masterRel="nextClick" afterEffect="1"/>
                                        <p:tgtEl>
                                          <p:spTgt spid="286762"/>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86763"/>
                                        </p:tgtEl>
                                        <p:attrNameLst>
                                          <p:attrName>style.visibility</p:attrName>
                                        </p:attrNameLst>
                                      </p:cBhvr>
                                      <p:to>
                                        <p:strVal val="visible"/>
                                      </p:to>
                                    </p:set>
                                    <p:animEffect transition="in" filter="wipe(down)">
                                      <p:cBhvr>
                                        <p:cTn id="64" dur="500"/>
                                        <p:tgtEl>
                                          <p:spTgt spid="286763"/>
                                        </p:tgtEl>
                                      </p:cBhvr>
                                    </p:animEffec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499"/>
                                          </p:stCondLst>
                                        </p:cTn>
                                        <p:tgtEl>
                                          <p:spTgt spid="7"/>
                                        </p:tgtEl>
                                        <p:attrNameLst>
                                          <p:attrName>style.visibility</p:attrName>
                                        </p:attrNameLst>
                                      </p:cBhvr>
                                      <p:to>
                                        <p:strVal val="visible"/>
                                      </p:to>
                                    </p:set>
                                  </p:childTnLst>
                                </p:cTn>
                              </p:par>
                            </p:childTnLst>
                          </p:cTn>
                        </p:par>
                        <p:par>
                          <p:cTn id="68" fill="hold">
                            <p:stCondLst>
                              <p:cond delay="1000"/>
                            </p:stCondLst>
                            <p:childTnLst>
                              <p:par>
                                <p:cTn id="69" presetID="1" presetClass="entr" presetSubtype="0" fill="hold" grpId="0" nodeType="afterEffect">
                                  <p:stCondLst>
                                    <p:cond delay="0"/>
                                  </p:stCondLst>
                                  <p:childTnLst>
                                    <p:set>
                                      <p:cBhvr>
                                        <p:cTn id="70" dur="1" fill="hold">
                                          <p:stCondLst>
                                            <p:cond delay="499"/>
                                          </p:stCondLst>
                                        </p:cTn>
                                        <p:tgtEl>
                                          <p:spTgt spid="28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6" grpId="0" animBg="1"/>
      <p:bldP spid="286757" grpId="0" animBg="1"/>
      <p:bldP spid="286761" grpId="0" animBg="1"/>
      <p:bldP spid="286762" grpId="0" animBg="1"/>
      <p:bldP spid="286763" grpId="0" animBg="1"/>
      <p:bldP spid="286767" grpId="0" animBg="1"/>
      <p:bldP spid="286768" grpId="0" animBg="1"/>
      <p:bldP spid="286769" grpId="0" animBg="1"/>
      <p:bldP spid="286770" grpId="0" animBg="1"/>
      <p:bldP spid="28677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fld id="{02D993DB-F606-4B08-864D-F49E20C1816A}" type="slidenum">
              <a:rPr lang="en-GB"/>
              <a:pPr/>
              <a:t>24</a:t>
            </a:fld>
            <a:endParaRPr lang="en-GB"/>
          </a:p>
        </p:txBody>
      </p:sp>
      <p:sp>
        <p:nvSpPr>
          <p:cNvPr id="287746" name="Rectangle 1026"/>
          <p:cNvSpPr>
            <a:spLocks noGrp="1" noChangeArrowheads="1"/>
          </p:cNvSpPr>
          <p:nvPr>
            <p:ph type="title"/>
          </p:nvPr>
        </p:nvSpPr>
        <p:spPr>
          <a:xfrm>
            <a:off x="685800" y="0"/>
            <a:ext cx="7772400" cy="1143000"/>
          </a:xfrm>
        </p:spPr>
        <p:txBody>
          <a:bodyPr/>
          <a:lstStyle/>
          <a:p>
            <a:r>
              <a:rPr lang="en-US"/>
              <a:t>rdt2.0 has a fatal flaw!</a:t>
            </a:r>
          </a:p>
        </p:txBody>
      </p:sp>
      <p:sp>
        <p:nvSpPr>
          <p:cNvPr id="287747" name="Rectangle 1027"/>
          <p:cNvSpPr>
            <a:spLocks noGrp="1" noChangeArrowheads="1"/>
          </p:cNvSpPr>
          <p:nvPr>
            <p:ph type="body" sz="half" idx="1"/>
          </p:nvPr>
        </p:nvSpPr>
        <p:spPr>
          <a:xfrm>
            <a:off x="685800" y="914400"/>
            <a:ext cx="3810000" cy="4114800"/>
          </a:xfrm>
        </p:spPr>
        <p:txBody>
          <a:bodyPr>
            <a:normAutofit fontScale="92500" lnSpcReduction="20000"/>
          </a:bodyPr>
          <a:lstStyle/>
          <a:p>
            <a:pPr>
              <a:lnSpc>
                <a:spcPct val="90000"/>
              </a:lnSpc>
              <a:buFontTx/>
              <a:buNone/>
            </a:pPr>
            <a:r>
              <a:rPr lang="en-US">
                <a:solidFill>
                  <a:srgbClr val="FF0000"/>
                </a:solidFill>
              </a:rPr>
              <a:t>What happens if ACK/NAK corrupted?</a:t>
            </a:r>
            <a:endParaRPr lang="en-US"/>
          </a:p>
          <a:p>
            <a:pPr>
              <a:lnSpc>
                <a:spcPct val="90000"/>
              </a:lnSpc>
            </a:pPr>
            <a:r>
              <a:rPr lang="en-US" sz="2400"/>
              <a:t>sender doesn’t know what happened at receiver!</a:t>
            </a:r>
          </a:p>
          <a:p>
            <a:pPr>
              <a:lnSpc>
                <a:spcPct val="90000"/>
              </a:lnSpc>
            </a:pPr>
            <a:r>
              <a:rPr lang="en-US" sz="2400"/>
              <a:t>can’t just retransmit: possible duplicate</a:t>
            </a:r>
            <a:endParaRPr lang="en-US"/>
          </a:p>
          <a:p>
            <a:pPr>
              <a:lnSpc>
                <a:spcPct val="90000"/>
              </a:lnSpc>
              <a:spcBef>
                <a:spcPct val="60000"/>
              </a:spcBef>
              <a:buFontTx/>
              <a:buNone/>
            </a:pPr>
            <a:r>
              <a:rPr lang="en-US">
                <a:solidFill>
                  <a:srgbClr val="FF0000"/>
                </a:solidFill>
              </a:rPr>
              <a:t>What to do?</a:t>
            </a:r>
            <a:endParaRPr lang="en-US"/>
          </a:p>
          <a:p>
            <a:pPr>
              <a:lnSpc>
                <a:spcPct val="90000"/>
              </a:lnSpc>
            </a:pPr>
            <a:r>
              <a:rPr lang="en-US" sz="2400"/>
              <a:t>sender ACKs/NAKs receiver’s ACK/NAK? What if sender ACK/NAK lost?</a:t>
            </a:r>
          </a:p>
          <a:p>
            <a:pPr>
              <a:lnSpc>
                <a:spcPct val="90000"/>
              </a:lnSpc>
            </a:pPr>
            <a:r>
              <a:rPr lang="en-US" sz="2400"/>
              <a:t>retransmit, but this might cause retransmission of correctly received pkt!</a:t>
            </a:r>
          </a:p>
          <a:p>
            <a:pPr>
              <a:lnSpc>
                <a:spcPct val="90000"/>
              </a:lnSpc>
              <a:buFontTx/>
              <a:buNone/>
            </a:pPr>
            <a:endParaRPr lang="en-US"/>
          </a:p>
          <a:p>
            <a:pPr>
              <a:lnSpc>
                <a:spcPct val="90000"/>
              </a:lnSpc>
              <a:buFontTx/>
              <a:buNone/>
            </a:pPr>
            <a:endParaRPr lang="en-US"/>
          </a:p>
        </p:txBody>
      </p:sp>
      <p:sp>
        <p:nvSpPr>
          <p:cNvPr id="287748" name="Rectangle 1028"/>
          <p:cNvSpPr>
            <a:spLocks noGrp="1" noChangeArrowheads="1"/>
          </p:cNvSpPr>
          <p:nvPr>
            <p:ph type="body" sz="half" idx="2"/>
          </p:nvPr>
        </p:nvSpPr>
        <p:spPr>
          <a:xfrm>
            <a:off x="4572000" y="1447800"/>
            <a:ext cx="3810000" cy="2268538"/>
          </a:xfrm>
        </p:spPr>
        <p:txBody>
          <a:bodyPr>
            <a:normAutofit fontScale="92500" lnSpcReduction="10000"/>
          </a:bodyPr>
          <a:lstStyle/>
          <a:p>
            <a:pPr>
              <a:lnSpc>
                <a:spcPct val="90000"/>
              </a:lnSpc>
              <a:buFontTx/>
              <a:buNone/>
            </a:pPr>
            <a:r>
              <a:rPr lang="en-US">
                <a:solidFill>
                  <a:srgbClr val="FF0000"/>
                </a:solidFill>
              </a:rPr>
              <a:t>Handling duplicates: </a:t>
            </a:r>
          </a:p>
          <a:p>
            <a:pPr>
              <a:lnSpc>
                <a:spcPct val="90000"/>
              </a:lnSpc>
            </a:pPr>
            <a:r>
              <a:rPr lang="en-US" sz="2400"/>
              <a:t>sender adds </a:t>
            </a:r>
            <a:r>
              <a:rPr lang="en-US" sz="2400" i="1">
                <a:solidFill>
                  <a:schemeClr val="accent2"/>
                </a:solidFill>
              </a:rPr>
              <a:t>sequence number</a:t>
            </a:r>
            <a:r>
              <a:rPr lang="en-US" sz="2400"/>
              <a:t> to each pkt</a:t>
            </a:r>
          </a:p>
          <a:p>
            <a:pPr>
              <a:lnSpc>
                <a:spcPct val="90000"/>
              </a:lnSpc>
            </a:pPr>
            <a:r>
              <a:rPr lang="en-US" sz="2400"/>
              <a:t>sender retransmits current pkt if ACK/NAK garbled</a:t>
            </a:r>
          </a:p>
          <a:p>
            <a:pPr>
              <a:lnSpc>
                <a:spcPct val="90000"/>
              </a:lnSpc>
            </a:pPr>
            <a:r>
              <a:rPr lang="en-US" sz="2400"/>
              <a:t>receiver discards (doesn’t deliver up) duplicate pkt</a:t>
            </a:r>
          </a:p>
        </p:txBody>
      </p:sp>
      <p:sp>
        <p:nvSpPr>
          <p:cNvPr id="287749" name="Text Box 1029"/>
          <p:cNvSpPr txBox="1">
            <a:spLocks noChangeArrowheads="1"/>
          </p:cNvSpPr>
          <p:nvPr/>
        </p:nvSpPr>
        <p:spPr bwMode="auto">
          <a:xfrm>
            <a:off x="4983163" y="4818063"/>
            <a:ext cx="3287712" cy="1006475"/>
          </a:xfrm>
          <a:prstGeom prst="rect">
            <a:avLst/>
          </a:prstGeom>
          <a:noFill/>
          <a:ln w="9525">
            <a:noFill/>
            <a:miter lim="800000"/>
            <a:headEnd/>
            <a:tailEnd/>
          </a:ln>
          <a:effectLst/>
        </p:spPr>
        <p:txBody>
          <a:bodyPr wrap="none">
            <a:spAutoFit/>
          </a:bodyPr>
          <a:lstStyle/>
          <a:p>
            <a:pPr eaLnBrk="0" hangingPunct="0"/>
            <a:r>
              <a:rPr lang="en-US" sz="2000">
                <a:latin typeface="Comic Sans MS" pitchFamily="66" charset="0"/>
              </a:rPr>
              <a:t>Sender sends one packet, </a:t>
            </a:r>
          </a:p>
          <a:p>
            <a:pPr eaLnBrk="0" hangingPunct="0"/>
            <a:r>
              <a:rPr lang="en-US" sz="2000">
                <a:latin typeface="Comic Sans MS" pitchFamily="66" charset="0"/>
              </a:rPr>
              <a:t>then waits for receiver </a:t>
            </a:r>
          </a:p>
          <a:p>
            <a:pPr eaLnBrk="0" hangingPunct="0"/>
            <a:r>
              <a:rPr lang="en-US" sz="2000">
                <a:latin typeface="Comic Sans MS" pitchFamily="66" charset="0"/>
              </a:rPr>
              <a:t>response</a:t>
            </a:r>
            <a:endParaRPr lang="en-US"/>
          </a:p>
        </p:txBody>
      </p:sp>
      <p:sp>
        <p:nvSpPr>
          <p:cNvPr id="287750" name="Rectangle 1030"/>
          <p:cNvSpPr>
            <a:spLocks noChangeArrowheads="1"/>
          </p:cNvSpPr>
          <p:nvPr/>
        </p:nvSpPr>
        <p:spPr bwMode="auto">
          <a:xfrm>
            <a:off x="4895850" y="4686300"/>
            <a:ext cx="3467100" cy="1238250"/>
          </a:xfrm>
          <a:prstGeom prst="rect">
            <a:avLst/>
          </a:prstGeom>
          <a:noFill/>
          <a:ln w="19050">
            <a:solidFill>
              <a:srgbClr val="FF0000"/>
            </a:solidFill>
            <a:miter lim="800000"/>
            <a:headEnd/>
            <a:tailEnd/>
          </a:ln>
          <a:effectLst/>
        </p:spPr>
        <p:txBody>
          <a:bodyPr wrap="none" anchor="ctr"/>
          <a:lstStyle/>
          <a:p>
            <a:endParaRPr lang="en-US"/>
          </a:p>
        </p:txBody>
      </p:sp>
      <p:grpSp>
        <p:nvGrpSpPr>
          <p:cNvPr id="2" name="Group 1031"/>
          <p:cNvGrpSpPr>
            <a:grpSpLocks/>
          </p:cNvGrpSpPr>
          <p:nvPr/>
        </p:nvGrpSpPr>
        <p:grpSpPr bwMode="auto">
          <a:xfrm>
            <a:off x="4986338" y="4522788"/>
            <a:ext cx="1755775" cy="396875"/>
            <a:chOff x="2943" y="2669"/>
            <a:chExt cx="1106" cy="250"/>
          </a:xfrm>
        </p:grpSpPr>
        <p:sp>
          <p:nvSpPr>
            <p:cNvPr id="287752" name="Rectangle 1032"/>
            <p:cNvSpPr>
              <a:spLocks noChangeArrowheads="1"/>
            </p:cNvSpPr>
            <p:nvPr/>
          </p:nvSpPr>
          <p:spPr bwMode="auto">
            <a:xfrm>
              <a:off x="2976" y="2712"/>
              <a:ext cx="1038" cy="174"/>
            </a:xfrm>
            <a:prstGeom prst="rect">
              <a:avLst/>
            </a:prstGeom>
            <a:solidFill>
              <a:schemeClr val="bg1"/>
            </a:solidFill>
            <a:ln w="9525">
              <a:noFill/>
              <a:miter lim="800000"/>
              <a:headEnd/>
              <a:tailEnd/>
            </a:ln>
            <a:effectLst/>
          </p:spPr>
          <p:txBody>
            <a:bodyPr wrap="none" anchor="ctr"/>
            <a:lstStyle/>
            <a:p>
              <a:endParaRPr lang="en-US"/>
            </a:p>
          </p:txBody>
        </p:sp>
        <p:sp>
          <p:nvSpPr>
            <p:cNvPr id="287753" name="Text Box 1033"/>
            <p:cNvSpPr txBox="1">
              <a:spLocks noChangeArrowheads="1"/>
            </p:cNvSpPr>
            <p:nvPr/>
          </p:nvSpPr>
          <p:spPr bwMode="auto">
            <a:xfrm>
              <a:off x="2943" y="2669"/>
              <a:ext cx="1106" cy="250"/>
            </a:xfrm>
            <a:prstGeom prst="rect">
              <a:avLst/>
            </a:prstGeom>
            <a:noFill/>
            <a:ln w="9525">
              <a:noFill/>
              <a:miter lim="800000"/>
              <a:headEnd/>
              <a:tailEnd/>
            </a:ln>
            <a:effectLst/>
          </p:spPr>
          <p:txBody>
            <a:bodyPr wrap="none">
              <a:spAutoFit/>
            </a:bodyPr>
            <a:lstStyle/>
            <a:p>
              <a:pPr algn="ctr" eaLnBrk="0" hangingPunct="0"/>
              <a:r>
                <a:rPr lang="en-US" sz="2000">
                  <a:solidFill>
                    <a:srgbClr val="FF0000"/>
                  </a:solidFill>
                  <a:latin typeface="Comic Sans MS" pitchFamily="66" charset="0"/>
                </a:rPr>
                <a:t>stop and wait</a:t>
              </a:r>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6"/>
          <p:cNvSpPr>
            <a:spLocks noGrp="1"/>
          </p:cNvSpPr>
          <p:nvPr>
            <p:ph type="sldNum" sz="quarter" idx="12"/>
          </p:nvPr>
        </p:nvSpPr>
        <p:spPr/>
        <p:txBody>
          <a:bodyPr/>
          <a:lstStyle/>
          <a:p>
            <a:fld id="{BE711FC2-AFBF-4EEB-9756-620FB8DDE075}" type="slidenum">
              <a:rPr lang="en-GB"/>
              <a:pPr/>
              <a:t>25</a:t>
            </a:fld>
            <a:endParaRPr lang="en-GB"/>
          </a:p>
        </p:txBody>
      </p:sp>
      <p:sp>
        <p:nvSpPr>
          <p:cNvPr id="288770" name="Rectangle 2"/>
          <p:cNvSpPr>
            <a:spLocks noGrp="1" noChangeArrowheads="1"/>
          </p:cNvSpPr>
          <p:nvPr>
            <p:ph type="title"/>
          </p:nvPr>
        </p:nvSpPr>
        <p:spPr>
          <a:xfrm>
            <a:off x="333375" y="238125"/>
            <a:ext cx="8277225" cy="1143000"/>
          </a:xfrm>
        </p:spPr>
        <p:txBody>
          <a:bodyPr/>
          <a:lstStyle/>
          <a:p>
            <a:r>
              <a:rPr lang="en-US" sz="3600">
                <a:solidFill>
                  <a:srgbClr val="FF0000"/>
                </a:solidFill>
              </a:rPr>
              <a:t>rdt2.1: </a:t>
            </a:r>
            <a:r>
              <a:rPr lang="en-US" sz="3600">
                <a:solidFill>
                  <a:schemeClr val="tx1"/>
                </a:solidFill>
              </a:rPr>
              <a:t>sender</a:t>
            </a:r>
            <a:r>
              <a:rPr lang="en-US" sz="3600">
                <a:solidFill>
                  <a:srgbClr val="FF0000"/>
                </a:solidFill>
              </a:rPr>
              <a:t>, handles garbled ACK/NAKs</a:t>
            </a:r>
          </a:p>
        </p:txBody>
      </p:sp>
      <p:sp>
        <p:nvSpPr>
          <p:cNvPr id="288771" name="Oval 3"/>
          <p:cNvSpPr>
            <a:spLocks noChangeArrowheads="1"/>
          </p:cNvSpPr>
          <p:nvPr/>
        </p:nvSpPr>
        <p:spPr bwMode="auto">
          <a:xfrm>
            <a:off x="2868613" y="2306638"/>
            <a:ext cx="901700" cy="836612"/>
          </a:xfrm>
          <a:prstGeom prst="ellipse">
            <a:avLst/>
          </a:prstGeom>
          <a:solidFill>
            <a:srgbClr val="FFFFFF"/>
          </a:solidFill>
          <a:ln w="19050">
            <a:solidFill>
              <a:srgbClr val="000000"/>
            </a:solidFill>
            <a:round/>
            <a:headEnd/>
            <a:tailEnd/>
          </a:ln>
        </p:spPr>
        <p:txBody>
          <a:bodyPr/>
          <a:lstStyle/>
          <a:p>
            <a:endParaRPr lang="en-US"/>
          </a:p>
        </p:txBody>
      </p:sp>
      <p:sp>
        <p:nvSpPr>
          <p:cNvPr id="288772" name="Text Box 4"/>
          <p:cNvSpPr txBox="1">
            <a:spLocks noChangeArrowheads="1"/>
          </p:cNvSpPr>
          <p:nvPr/>
        </p:nvSpPr>
        <p:spPr bwMode="auto">
          <a:xfrm>
            <a:off x="2816225" y="2395538"/>
            <a:ext cx="1090613" cy="609600"/>
          </a:xfrm>
          <a:prstGeom prst="rect">
            <a:avLst/>
          </a:prstGeom>
          <a:noFill/>
          <a:ln w="9525">
            <a:noFill/>
            <a:miter lim="800000"/>
            <a:headEnd/>
            <a:tailEnd/>
          </a:ln>
        </p:spPr>
        <p:txBody>
          <a:bodyPr/>
          <a:lstStyle/>
          <a:p>
            <a:pPr algn="ctr" eaLnBrk="0" hangingPunct="0"/>
            <a:r>
              <a:rPr lang="en-US" sz="1400">
                <a:latin typeface="Arial" charset="0"/>
              </a:rPr>
              <a:t>Wait for call 0 from above</a:t>
            </a:r>
            <a:endParaRPr lang="en-US" sz="1400"/>
          </a:p>
        </p:txBody>
      </p:sp>
      <p:sp>
        <p:nvSpPr>
          <p:cNvPr id="288773" name="Text Box 5"/>
          <p:cNvSpPr txBox="1">
            <a:spLocks noChangeArrowheads="1"/>
          </p:cNvSpPr>
          <p:nvPr/>
        </p:nvSpPr>
        <p:spPr bwMode="auto">
          <a:xfrm>
            <a:off x="3124200" y="1577975"/>
            <a:ext cx="3694113" cy="400050"/>
          </a:xfrm>
          <a:prstGeom prst="rect">
            <a:avLst/>
          </a:prstGeom>
          <a:noFill/>
          <a:ln w="9525">
            <a:noFill/>
            <a:miter lim="800000"/>
            <a:headEnd/>
            <a:tailEnd/>
          </a:ln>
        </p:spPr>
        <p:txBody>
          <a:bodyPr/>
          <a:lstStyle/>
          <a:p>
            <a:pPr eaLnBrk="0" hangingPunct="0"/>
            <a:r>
              <a:rPr lang="en-US" sz="1600">
                <a:latin typeface="Arial" charset="0"/>
              </a:rPr>
              <a:t>sndpkt = make_pkt(0, data, checksum)</a:t>
            </a:r>
          </a:p>
          <a:p>
            <a:pPr eaLnBrk="0" hangingPunct="0"/>
            <a:r>
              <a:rPr lang="en-US" sz="1600">
                <a:latin typeface="Arial" charset="0"/>
              </a:rPr>
              <a:t>udt_send(sndpkt)</a:t>
            </a:r>
            <a:endParaRPr lang="en-US" sz="1600"/>
          </a:p>
        </p:txBody>
      </p:sp>
      <p:sp>
        <p:nvSpPr>
          <p:cNvPr id="288774" name="Text Box 6"/>
          <p:cNvSpPr txBox="1">
            <a:spLocks noChangeArrowheads="1"/>
          </p:cNvSpPr>
          <p:nvPr/>
        </p:nvSpPr>
        <p:spPr bwMode="auto">
          <a:xfrm>
            <a:off x="3138488" y="1265238"/>
            <a:ext cx="2111375" cy="300037"/>
          </a:xfrm>
          <a:prstGeom prst="rect">
            <a:avLst/>
          </a:prstGeom>
          <a:noFill/>
          <a:ln w="9525">
            <a:noFill/>
            <a:miter lim="800000"/>
            <a:headEnd/>
            <a:tailEnd/>
          </a:ln>
        </p:spPr>
        <p:txBody>
          <a:bodyPr/>
          <a:lstStyle/>
          <a:p>
            <a:pPr eaLnBrk="0" hangingPunct="0"/>
            <a:r>
              <a:rPr lang="en-US" sz="1600">
                <a:latin typeface="Arial" charset="0"/>
              </a:rPr>
              <a:t>rdt_send(data)</a:t>
            </a:r>
            <a:endParaRPr lang="en-US" sz="1600"/>
          </a:p>
        </p:txBody>
      </p:sp>
      <p:sp>
        <p:nvSpPr>
          <p:cNvPr id="288775" name="Line 7"/>
          <p:cNvSpPr>
            <a:spLocks noChangeShapeType="1"/>
          </p:cNvSpPr>
          <p:nvPr/>
        </p:nvSpPr>
        <p:spPr bwMode="auto">
          <a:xfrm>
            <a:off x="3255963" y="1630363"/>
            <a:ext cx="2735262" cy="0"/>
          </a:xfrm>
          <a:prstGeom prst="line">
            <a:avLst/>
          </a:prstGeom>
          <a:noFill/>
          <a:ln w="28575">
            <a:solidFill>
              <a:srgbClr val="000000"/>
            </a:solidFill>
            <a:round/>
            <a:headEnd/>
            <a:tailEnd/>
          </a:ln>
        </p:spPr>
        <p:txBody>
          <a:bodyPr/>
          <a:lstStyle/>
          <a:p>
            <a:endParaRPr lang="en-US"/>
          </a:p>
        </p:txBody>
      </p:sp>
      <p:sp>
        <p:nvSpPr>
          <p:cNvPr id="288776" name="Line 8"/>
          <p:cNvSpPr>
            <a:spLocks noChangeShapeType="1"/>
          </p:cNvSpPr>
          <p:nvPr/>
        </p:nvSpPr>
        <p:spPr bwMode="auto">
          <a:xfrm>
            <a:off x="2593975" y="2262188"/>
            <a:ext cx="377825" cy="190500"/>
          </a:xfrm>
          <a:prstGeom prst="line">
            <a:avLst/>
          </a:prstGeom>
          <a:noFill/>
          <a:ln w="28575">
            <a:solidFill>
              <a:srgbClr val="000000"/>
            </a:solidFill>
            <a:prstDash val="dash"/>
            <a:round/>
            <a:headEnd/>
            <a:tailEnd type="triangle" w="med" len="med"/>
          </a:ln>
        </p:spPr>
        <p:txBody>
          <a:bodyPr/>
          <a:lstStyle/>
          <a:p>
            <a:endParaRPr lang="en-US"/>
          </a:p>
        </p:txBody>
      </p:sp>
      <p:sp>
        <p:nvSpPr>
          <p:cNvPr id="288777" name="Freeform 9"/>
          <p:cNvSpPr>
            <a:spLocks/>
          </p:cNvSpPr>
          <p:nvPr/>
        </p:nvSpPr>
        <p:spPr bwMode="auto">
          <a:xfrm rot="14610547">
            <a:off x="2179638" y="4603750"/>
            <a:ext cx="952500" cy="469900"/>
          </a:xfrm>
          <a:custGeom>
            <a:avLst/>
            <a:gdLst/>
            <a:ahLst/>
            <a:cxnLst>
              <a:cxn ang="0">
                <a:pos x="361" y="671"/>
              </a:cxn>
              <a:cxn ang="0">
                <a:pos x="1017" y="740"/>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p:spPr>
        <p:txBody>
          <a:bodyPr/>
          <a:lstStyle/>
          <a:p>
            <a:endParaRPr lang="en-US"/>
          </a:p>
        </p:txBody>
      </p:sp>
      <p:grpSp>
        <p:nvGrpSpPr>
          <p:cNvPr id="2" name="Group 10"/>
          <p:cNvGrpSpPr>
            <a:grpSpLocks/>
          </p:cNvGrpSpPr>
          <p:nvPr/>
        </p:nvGrpSpPr>
        <p:grpSpPr bwMode="auto">
          <a:xfrm>
            <a:off x="4702175" y="2254250"/>
            <a:ext cx="1089025" cy="865188"/>
            <a:chOff x="2848" y="1499"/>
            <a:chExt cx="660" cy="510"/>
          </a:xfrm>
        </p:grpSpPr>
        <p:sp>
          <p:nvSpPr>
            <p:cNvPr id="288779" name="Oval 11"/>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p>
              <a:endParaRPr lang="en-US"/>
            </a:p>
          </p:txBody>
        </p:sp>
        <p:sp>
          <p:nvSpPr>
            <p:cNvPr id="288780" name="Text Box 12"/>
            <p:cNvSpPr txBox="1">
              <a:spLocks noChangeArrowheads="1"/>
            </p:cNvSpPr>
            <p:nvPr/>
          </p:nvSpPr>
          <p:spPr bwMode="auto">
            <a:xfrm>
              <a:off x="2848" y="1535"/>
              <a:ext cx="660" cy="384"/>
            </a:xfrm>
            <a:prstGeom prst="rect">
              <a:avLst/>
            </a:prstGeom>
            <a:noFill/>
            <a:ln w="9525">
              <a:noFill/>
              <a:miter lim="800000"/>
              <a:headEnd/>
              <a:tailEnd/>
            </a:ln>
          </p:spPr>
          <p:txBody>
            <a:bodyPr/>
            <a:lstStyle/>
            <a:p>
              <a:pPr algn="ctr" eaLnBrk="0" hangingPunct="0"/>
              <a:r>
                <a:rPr lang="en-US" sz="1400">
                  <a:latin typeface="Arial" charset="0"/>
                </a:rPr>
                <a:t>Wait for ACK or NAK 0</a:t>
              </a:r>
              <a:endParaRPr lang="en-US" sz="1400"/>
            </a:p>
          </p:txBody>
        </p:sp>
      </p:grpSp>
      <p:sp>
        <p:nvSpPr>
          <p:cNvPr id="288781" name="Freeform 13"/>
          <p:cNvSpPr>
            <a:spLocks/>
          </p:cNvSpPr>
          <p:nvPr/>
        </p:nvSpPr>
        <p:spPr bwMode="auto">
          <a:xfrm flipV="1">
            <a:off x="3425825" y="2132013"/>
            <a:ext cx="1482725" cy="220662"/>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p:spPr>
        <p:txBody>
          <a:bodyPr/>
          <a:lstStyle/>
          <a:p>
            <a:endParaRPr lang="en-US"/>
          </a:p>
        </p:txBody>
      </p:sp>
      <p:sp>
        <p:nvSpPr>
          <p:cNvPr id="288782" name="Freeform 14"/>
          <p:cNvSpPr>
            <a:spLocks/>
          </p:cNvSpPr>
          <p:nvPr/>
        </p:nvSpPr>
        <p:spPr bwMode="auto">
          <a:xfrm rot="-1357180">
            <a:off x="5589588" y="2116138"/>
            <a:ext cx="466725" cy="685800"/>
          </a:xfrm>
          <a:custGeom>
            <a:avLst/>
            <a:gdLst/>
            <a:ahLst/>
            <a:cxnLst>
              <a:cxn ang="0">
                <a:pos x="0" y="195"/>
              </a:cxn>
              <a:cxn ang="0">
                <a:pos x="0" y="855"/>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p:spPr>
        <p:txBody>
          <a:bodyPr/>
          <a:lstStyle/>
          <a:p>
            <a:endParaRPr lang="en-US"/>
          </a:p>
        </p:txBody>
      </p:sp>
      <p:sp>
        <p:nvSpPr>
          <p:cNvPr id="288783" name="Text Box 15"/>
          <p:cNvSpPr txBox="1">
            <a:spLocks noChangeArrowheads="1"/>
          </p:cNvSpPr>
          <p:nvPr/>
        </p:nvSpPr>
        <p:spPr bwMode="auto">
          <a:xfrm>
            <a:off x="5913438" y="2678113"/>
            <a:ext cx="2262187" cy="400050"/>
          </a:xfrm>
          <a:prstGeom prst="rect">
            <a:avLst/>
          </a:prstGeom>
          <a:noFill/>
          <a:ln w="9525">
            <a:noFill/>
            <a:miter lim="800000"/>
            <a:headEnd/>
            <a:tailEnd/>
          </a:ln>
        </p:spPr>
        <p:txBody>
          <a:bodyPr/>
          <a:lstStyle/>
          <a:p>
            <a:pPr eaLnBrk="0" hangingPunct="0"/>
            <a:r>
              <a:rPr lang="en-US" sz="1600">
                <a:latin typeface="Arial" charset="0"/>
              </a:rPr>
              <a:t>udt_send(sndpkt)</a:t>
            </a:r>
            <a:endParaRPr lang="en-US" sz="1600"/>
          </a:p>
        </p:txBody>
      </p:sp>
      <p:sp>
        <p:nvSpPr>
          <p:cNvPr id="288784" name="Text Box 16"/>
          <p:cNvSpPr txBox="1">
            <a:spLocks noChangeArrowheads="1"/>
          </p:cNvSpPr>
          <p:nvPr/>
        </p:nvSpPr>
        <p:spPr bwMode="auto">
          <a:xfrm>
            <a:off x="5875338" y="1920875"/>
            <a:ext cx="2563812" cy="571500"/>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corrupt(rcvpkt) ||</a:t>
            </a:r>
          </a:p>
          <a:p>
            <a:pPr eaLnBrk="0" hangingPunct="0"/>
            <a:r>
              <a:rPr lang="en-US" sz="1600">
                <a:latin typeface="Arial" charset="0"/>
              </a:rPr>
              <a:t>isNAK(rcvpkt) )</a:t>
            </a:r>
            <a:endParaRPr lang="en-US" sz="1600"/>
          </a:p>
        </p:txBody>
      </p:sp>
      <p:sp>
        <p:nvSpPr>
          <p:cNvPr id="288785" name="Line 17"/>
          <p:cNvSpPr>
            <a:spLocks noChangeShapeType="1"/>
          </p:cNvSpPr>
          <p:nvPr/>
        </p:nvSpPr>
        <p:spPr bwMode="auto">
          <a:xfrm>
            <a:off x="6045200" y="2717800"/>
            <a:ext cx="1433513" cy="0"/>
          </a:xfrm>
          <a:prstGeom prst="line">
            <a:avLst/>
          </a:prstGeom>
          <a:noFill/>
          <a:ln w="28575">
            <a:solidFill>
              <a:srgbClr val="000000"/>
            </a:solidFill>
            <a:round/>
            <a:headEnd/>
            <a:tailEnd/>
          </a:ln>
        </p:spPr>
        <p:txBody>
          <a:bodyPr/>
          <a:lstStyle/>
          <a:p>
            <a:endParaRPr lang="en-US"/>
          </a:p>
        </p:txBody>
      </p:sp>
      <p:sp>
        <p:nvSpPr>
          <p:cNvPr id="288786" name="Freeform 18"/>
          <p:cNvSpPr>
            <a:spLocks/>
          </p:cNvSpPr>
          <p:nvPr/>
        </p:nvSpPr>
        <p:spPr bwMode="auto">
          <a:xfrm rot="16200000" flipV="1">
            <a:off x="2201863" y="3492500"/>
            <a:ext cx="1266825" cy="123825"/>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p:spPr>
        <p:txBody>
          <a:bodyPr/>
          <a:lstStyle/>
          <a:p>
            <a:endParaRPr lang="en-US"/>
          </a:p>
        </p:txBody>
      </p:sp>
      <p:sp>
        <p:nvSpPr>
          <p:cNvPr id="288787" name="Freeform 19"/>
          <p:cNvSpPr>
            <a:spLocks/>
          </p:cNvSpPr>
          <p:nvPr/>
        </p:nvSpPr>
        <p:spPr bwMode="auto">
          <a:xfrm>
            <a:off x="3600450" y="4779963"/>
            <a:ext cx="1606550" cy="247650"/>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p:spPr>
        <p:txBody>
          <a:bodyPr/>
          <a:lstStyle/>
          <a:p>
            <a:endParaRPr lang="en-US"/>
          </a:p>
        </p:txBody>
      </p:sp>
      <p:sp>
        <p:nvSpPr>
          <p:cNvPr id="288788" name="Freeform 20"/>
          <p:cNvSpPr>
            <a:spLocks/>
          </p:cNvSpPr>
          <p:nvPr/>
        </p:nvSpPr>
        <p:spPr bwMode="auto">
          <a:xfrm rot="5400000" flipH="1" flipV="1">
            <a:off x="4970462" y="3440113"/>
            <a:ext cx="1363663" cy="204788"/>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p:spPr>
        <p:txBody>
          <a:bodyPr/>
          <a:lstStyle/>
          <a:p>
            <a:endParaRPr lang="en-US"/>
          </a:p>
        </p:txBody>
      </p:sp>
      <p:sp>
        <p:nvSpPr>
          <p:cNvPr id="288789" name="Text Box 21"/>
          <p:cNvSpPr txBox="1">
            <a:spLocks noChangeArrowheads="1"/>
          </p:cNvSpPr>
          <p:nvPr/>
        </p:nvSpPr>
        <p:spPr bwMode="auto">
          <a:xfrm>
            <a:off x="3365500" y="5364163"/>
            <a:ext cx="3763963" cy="400050"/>
          </a:xfrm>
          <a:prstGeom prst="rect">
            <a:avLst/>
          </a:prstGeom>
          <a:noFill/>
          <a:ln w="9525">
            <a:noFill/>
            <a:miter lim="800000"/>
            <a:headEnd/>
            <a:tailEnd/>
          </a:ln>
        </p:spPr>
        <p:txBody>
          <a:bodyPr/>
          <a:lstStyle/>
          <a:p>
            <a:pPr eaLnBrk="0" hangingPunct="0"/>
            <a:r>
              <a:rPr lang="en-US" sz="1600">
                <a:latin typeface="Arial" charset="0"/>
              </a:rPr>
              <a:t>sndpkt = make_pkt(1, data, checksum)</a:t>
            </a:r>
          </a:p>
          <a:p>
            <a:pPr eaLnBrk="0" hangingPunct="0"/>
            <a:r>
              <a:rPr lang="en-US" sz="1600">
                <a:latin typeface="Arial" charset="0"/>
              </a:rPr>
              <a:t>udt_send(sndpkt)</a:t>
            </a:r>
            <a:endParaRPr lang="en-US" sz="1600"/>
          </a:p>
        </p:txBody>
      </p:sp>
      <p:sp>
        <p:nvSpPr>
          <p:cNvPr id="288790" name="Text Box 22"/>
          <p:cNvSpPr txBox="1">
            <a:spLocks noChangeArrowheads="1"/>
          </p:cNvSpPr>
          <p:nvPr/>
        </p:nvSpPr>
        <p:spPr bwMode="auto">
          <a:xfrm>
            <a:off x="3435350" y="5026025"/>
            <a:ext cx="2389188" cy="285750"/>
          </a:xfrm>
          <a:prstGeom prst="rect">
            <a:avLst/>
          </a:prstGeom>
          <a:noFill/>
          <a:ln w="9525">
            <a:noFill/>
            <a:miter lim="800000"/>
            <a:headEnd/>
            <a:tailEnd/>
          </a:ln>
        </p:spPr>
        <p:txBody>
          <a:bodyPr/>
          <a:lstStyle/>
          <a:p>
            <a:pPr eaLnBrk="0" hangingPunct="0"/>
            <a:r>
              <a:rPr lang="en-US" sz="1600">
                <a:latin typeface="Arial" charset="0"/>
              </a:rPr>
              <a:t>rdt_send(data)</a:t>
            </a:r>
            <a:endParaRPr lang="en-US" sz="1600"/>
          </a:p>
        </p:txBody>
      </p:sp>
      <p:sp>
        <p:nvSpPr>
          <p:cNvPr id="288791" name="Line 23"/>
          <p:cNvSpPr>
            <a:spLocks noChangeShapeType="1"/>
          </p:cNvSpPr>
          <p:nvPr/>
        </p:nvSpPr>
        <p:spPr bwMode="auto">
          <a:xfrm>
            <a:off x="3482975" y="5378450"/>
            <a:ext cx="2903538" cy="0"/>
          </a:xfrm>
          <a:prstGeom prst="line">
            <a:avLst/>
          </a:prstGeom>
          <a:noFill/>
          <a:ln w="28575">
            <a:solidFill>
              <a:srgbClr val="000000"/>
            </a:solidFill>
            <a:round/>
            <a:headEnd/>
            <a:tailEnd/>
          </a:ln>
        </p:spPr>
        <p:txBody>
          <a:bodyPr/>
          <a:lstStyle/>
          <a:p>
            <a:endParaRPr lang="en-US"/>
          </a:p>
        </p:txBody>
      </p:sp>
      <p:sp>
        <p:nvSpPr>
          <p:cNvPr id="288792" name="Text Box 24"/>
          <p:cNvSpPr txBox="1">
            <a:spLocks noChangeArrowheads="1"/>
          </p:cNvSpPr>
          <p:nvPr/>
        </p:nvSpPr>
        <p:spPr bwMode="auto">
          <a:xfrm>
            <a:off x="5692775" y="3173413"/>
            <a:ext cx="2995613" cy="571500"/>
          </a:xfrm>
          <a:prstGeom prst="rect">
            <a:avLst/>
          </a:prstGeom>
          <a:noFill/>
          <a:ln w="9525">
            <a:noFill/>
            <a:miter lim="800000"/>
            <a:headEnd/>
            <a:tailEnd/>
          </a:ln>
        </p:spPr>
        <p:txBody>
          <a:bodyPr/>
          <a:lstStyle/>
          <a:p>
            <a:pPr eaLnBrk="0" hangingPunct="0"/>
            <a:r>
              <a:rPr lang="en-US" sz="1600">
                <a:latin typeface="Arial" charset="0"/>
              </a:rPr>
              <a:t>rdt_rcv(rcvpkt)   </a:t>
            </a:r>
          </a:p>
          <a:p>
            <a:pPr eaLnBrk="0" hangingPunct="0"/>
            <a:r>
              <a:rPr lang="en-US" sz="1600">
                <a:latin typeface="Arial" charset="0"/>
              </a:rPr>
              <a:t>&amp;&amp; notcorrupt(rcvpkt) </a:t>
            </a:r>
          </a:p>
          <a:p>
            <a:pPr eaLnBrk="0" hangingPunct="0"/>
            <a:r>
              <a:rPr lang="en-US" sz="1600">
                <a:latin typeface="Arial" charset="0"/>
              </a:rPr>
              <a:t>&amp;&amp; isACK(rcvpkt) </a:t>
            </a:r>
          </a:p>
        </p:txBody>
      </p:sp>
      <p:sp>
        <p:nvSpPr>
          <p:cNvPr id="288793" name="Line 25"/>
          <p:cNvSpPr>
            <a:spLocks noChangeShapeType="1"/>
          </p:cNvSpPr>
          <p:nvPr/>
        </p:nvSpPr>
        <p:spPr bwMode="auto">
          <a:xfrm>
            <a:off x="5821363" y="3984625"/>
            <a:ext cx="990600" cy="0"/>
          </a:xfrm>
          <a:prstGeom prst="line">
            <a:avLst/>
          </a:prstGeom>
          <a:noFill/>
          <a:ln w="28575">
            <a:solidFill>
              <a:srgbClr val="000000"/>
            </a:solidFill>
            <a:round/>
            <a:headEnd/>
            <a:tailEnd/>
          </a:ln>
        </p:spPr>
        <p:txBody>
          <a:bodyPr/>
          <a:lstStyle/>
          <a:p>
            <a:endParaRPr lang="en-US"/>
          </a:p>
        </p:txBody>
      </p:sp>
      <p:sp>
        <p:nvSpPr>
          <p:cNvPr id="288794" name="Text Box 26"/>
          <p:cNvSpPr txBox="1">
            <a:spLocks noChangeArrowheads="1"/>
          </p:cNvSpPr>
          <p:nvPr/>
        </p:nvSpPr>
        <p:spPr bwMode="auto">
          <a:xfrm>
            <a:off x="720725" y="5435600"/>
            <a:ext cx="1819275" cy="276225"/>
          </a:xfrm>
          <a:prstGeom prst="rect">
            <a:avLst/>
          </a:prstGeom>
          <a:noFill/>
          <a:ln w="9525">
            <a:noFill/>
            <a:miter lim="800000"/>
            <a:headEnd/>
            <a:tailEnd/>
          </a:ln>
        </p:spPr>
        <p:txBody>
          <a:bodyPr/>
          <a:lstStyle/>
          <a:p>
            <a:pPr eaLnBrk="0" hangingPunct="0"/>
            <a:r>
              <a:rPr lang="en-US" sz="1600">
                <a:latin typeface="Arial" charset="0"/>
              </a:rPr>
              <a:t>udt_send(sndpkt)</a:t>
            </a:r>
            <a:endParaRPr lang="en-US" sz="1600"/>
          </a:p>
        </p:txBody>
      </p:sp>
      <p:sp>
        <p:nvSpPr>
          <p:cNvPr id="288795" name="Text Box 27"/>
          <p:cNvSpPr txBox="1">
            <a:spLocks noChangeArrowheads="1"/>
          </p:cNvSpPr>
          <p:nvPr/>
        </p:nvSpPr>
        <p:spPr bwMode="auto">
          <a:xfrm>
            <a:off x="695325" y="4618038"/>
            <a:ext cx="2011363" cy="571500"/>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corrupt(rcvpkt) ||</a:t>
            </a:r>
          </a:p>
          <a:p>
            <a:pPr eaLnBrk="0" hangingPunct="0"/>
            <a:r>
              <a:rPr lang="en-US" sz="1600">
                <a:latin typeface="Arial" charset="0"/>
              </a:rPr>
              <a:t>isNAK(rcvpkt) )</a:t>
            </a:r>
            <a:endParaRPr lang="en-US" sz="1600"/>
          </a:p>
        </p:txBody>
      </p:sp>
      <p:sp>
        <p:nvSpPr>
          <p:cNvPr id="288796" name="Line 28"/>
          <p:cNvSpPr>
            <a:spLocks noChangeShapeType="1"/>
          </p:cNvSpPr>
          <p:nvPr/>
        </p:nvSpPr>
        <p:spPr bwMode="auto">
          <a:xfrm>
            <a:off x="811213" y="5443538"/>
            <a:ext cx="1557337" cy="0"/>
          </a:xfrm>
          <a:prstGeom prst="line">
            <a:avLst/>
          </a:prstGeom>
          <a:noFill/>
          <a:ln w="28575">
            <a:solidFill>
              <a:srgbClr val="000000"/>
            </a:solidFill>
            <a:round/>
            <a:headEnd/>
            <a:tailEnd/>
          </a:ln>
        </p:spPr>
        <p:txBody>
          <a:bodyPr/>
          <a:lstStyle/>
          <a:p>
            <a:endParaRPr lang="en-US"/>
          </a:p>
        </p:txBody>
      </p:sp>
      <p:sp>
        <p:nvSpPr>
          <p:cNvPr id="288797" name="Text Box 29"/>
          <p:cNvSpPr txBox="1">
            <a:spLocks noChangeArrowheads="1"/>
          </p:cNvSpPr>
          <p:nvPr/>
        </p:nvSpPr>
        <p:spPr bwMode="auto">
          <a:xfrm>
            <a:off x="638175" y="3016250"/>
            <a:ext cx="2109788" cy="571500"/>
          </a:xfrm>
          <a:prstGeom prst="rect">
            <a:avLst/>
          </a:prstGeom>
          <a:noFill/>
          <a:ln w="9525">
            <a:noFill/>
            <a:miter lim="800000"/>
            <a:headEnd/>
            <a:tailEnd/>
          </a:ln>
        </p:spPr>
        <p:txBody>
          <a:bodyPr/>
          <a:lstStyle/>
          <a:p>
            <a:pPr eaLnBrk="0" hangingPunct="0"/>
            <a:r>
              <a:rPr lang="en-US" sz="1600">
                <a:latin typeface="Arial" charset="0"/>
              </a:rPr>
              <a:t>rdt_rcv(rcvpkt)   </a:t>
            </a:r>
          </a:p>
          <a:p>
            <a:pPr eaLnBrk="0" hangingPunct="0"/>
            <a:r>
              <a:rPr lang="en-US" sz="1600">
                <a:latin typeface="Arial" charset="0"/>
              </a:rPr>
              <a:t>&amp;&amp; notcorrupt(rcvpkt) </a:t>
            </a:r>
          </a:p>
          <a:p>
            <a:pPr eaLnBrk="0" hangingPunct="0"/>
            <a:r>
              <a:rPr lang="en-US" sz="1600">
                <a:latin typeface="Arial" charset="0"/>
              </a:rPr>
              <a:t>&amp;&amp; isACK(rcvpkt)</a:t>
            </a:r>
            <a:r>
              <a:rPr lang="en-US" sz="1000">
                <a:latin typeface="Arial" charset="0"/>
              </a:rPr>
              <a:t> </a:t>
            </a:r>
            <a:endParaRPr lang="en-US"/>
          </a:p>
        </p:txBody>
      </p:sp>
      <p:sp>
        <p:nvSpPr>
          <p:cNvPr id="288798" name="Line 30"/>
          <p:cNvSpPr>
            <a:spLocks noChangeShapeType="1"/>
          </p:cNvSpPr>
          <p:nvPr/>
        </p:nvSpPr>
        <p:spPr bwMode="auto">
          <a:xfrm>
            <a:off x="782638" y="3854450"/>
            <a:ext cx="1738312" cy="0"/>
          </a:xfrm>
          <a:prstGeom prst="line">
            <a:avLst/>
          </a:prstGeom>
          <a:noFill/>
          <a:ln w="28575">
            <a:solidFill>
              <a:srgbClr val="000000"/>
            </a:solidFill>
            <a:round/>
            <a:headEnd/>
            <a:tailEnd/>
          </a:ln>
        </p:spPr>
        <p:txBody>
          <a:bodyPr/>
          <a:lstStyle/>
          <a:p>
            <a:endParaRPr lang="en-US"/>
          </a:p>
        </p:txBody>
      </p:sp>
      <p:grpSp>
        <p:nvGrpSpPr>
          <p:cNvPr id="3" name="Group 31"/>
          <p:cNvGrpSpPr>
            <a:grpSpLocks/>
          </p:cNvGrpSpPr>
          <p:nvPr/>
        </p:nvGrpSpPr>
        <p:grpSpPr bwMode="auto">
          <a:xfrm>
            <a:off x="4852988" y="4200525"/>
            <a:ext cx="1117600" cy="823913"/>
            <a:chOff x="4156" y="2812"/>
            <a:chExt cx="704" cy="519"/>
          </a:xfrm>
        </p:grpSpPr>
        <p:sp>
          <p:nvSpPr>
            <p:cNvPr id="288800" name="Oval 32"/>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p>
              <a:endParaRPr lang="en-US"/>
            </a:p>
          </p:txBody>
        </p:sp>
        <p:sp>
          <p:nvSpPr>
            <p:cNvPr id="288801" name="Text Box 33"/>
            <p:cNvSpPr txBox="1">
              <a:spLocks noChangeArrowheads="1"/>
            </p:cNvSpPr>
            <p:nvPr/>
          </p:nvSpPr>
          <p:spPr bwMode="auto">
            <a:xfrm>
              <a:off x="4156" y="2870"/>
              <a:ext cx="704" cy="384"/>
            </a:xfrm>
            <a:prstGeom prst="rect">
              <a:avLst/>
            </a:prstGeom>
            <a:noFill/>
            <a:ln w="9525">
              <a:noFill/>
              <a:miter lim="800000"/>
              <a:headEnd/>
              <a:tailEnd/>
            </a:ln>
          </p:spPr>
          <p:txBody>
            <a:bodyPr/>
            <a:lstStyle/>
            <a:p>
              <a:pPr algn="ctr" eaLnBrk="0" hangingPunct="0"/>
              <a:r>
                <a:rPr lang="en-US" sz="1400">
                  <a:latin typeface="Arial" charset="0"/>
                </a:rPr>
                <a:t>Wait for</a:t>
              </a:r>
            </a:p>
            <a:p>
              <a:pPr algn="ctr" eaLnBrk="0" hangingPunct="0"/>
              <a:r>
                <a:rPr lang="en-US" sz="1400">
                  <a:latin typeface="Arial" charset="0"/>
                </a:rPr>
                <a:t> call 1 from above</a:t>
              </a:r>
              <a:endParaRPr lang="en-US" sz="1400"/>
            </a:p>
          </p:txBody>
        </p:sp>
      </p:grpSp>
      <p:grpSp>
        <p:nvGrpSpPr>
          <p:cNvPr id="4" name="Group 34"/>
          <p:cNvGrpSpPr>
            <a:grpSpLocks/>
          </p:cNvGrpSpPr>
          <p:nvPr/>
        </p:nvGrpSpPr>
        <p:grpSpPr bwMode="auto">
          <a:xfrm>
            <a:off x="2663825" y="4146550"/>
            <a:ext cx="1046163" cy="823913"/>
            <a:chOff x="4916" y="3266"/>
            <a:chExt cx="659" cy="519"/>
          </a:xfrm>
        </p:grpSpPr>
        <p:sp>
          <p:nvSpPr>
            <p:cNvPr id="288803" name="Oval 35"/>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p>
              <a:endParaRPr lang="en-US"/>
            </a:p>
          </p:txBody>
        </p:sp>
        <p:sp>
          <p:nvSpPr>
            <p:cNvPr id="288804" name="Text Box 36"/>
            <p:cNvSpPr txBox="1">
              <a:spLocks noChangeArrowheads="1"/>
            </p:cNvSpPr>
            <p:nvPr/>
          </p:nvSpPr>
          <p:spPr bwMode="auto">
            <a:xfrm>
              <a:off x="4916" y="3319"/>
              <a:ext cx="659" cy="384"/>
            </a:xfrm>
            <a:prstGeom prst="rect">
              <a:avLst/>
            </a:prstGeom>
            <a:noFill/>
            <a:ln w="9525">
              <a:noFill/>
              <a:miter lim="800000"/>
              <a:headEnd/>
              <a:tailEnd/>
            </a:ln>
          </p:spPr>
          <p:txBody>
            <a:bodyPr/>
            <a:lstStyle/>
            <a:p>
              <a:pPr algn="ctr" eaLnBrk="0" hangingPunct="0"/>
              <a:r>
                <a:rPr lang="en-US" sz="1400">
                  <a:latin typeface="Arial" charset="0"/>
                </a:rPr>
                <a:t>Wait for ACK or NAK 1</a:t>
              </a:r>
              <a:endParaRPr lang="en-US" sz="1400"/>
            </a:p>
          </p:txBody>
        </p:sp>
      </p:grpSp>
      <p:sp>
        <p:nvSpPr>
          <p:cNvPr id="288805" name="Text Box 37"/>
          <p:cNvSpPr txBox="1">
            <a:spLocks noChangeArrowheads="1"/>
          </p:cNvSpPr>
          <p:nvPr/>
        </p:nvSpPr>
        <p:spPr bwMode="auto">
          <a:xfrm>
            <a:off x="6203950" y="3994150"/>
            <a:ext cx="323850" cy="336550"/>
          </a:xfrm>
          <a:prstGeom prst="rect">
            <a:avLst/>
          </a:prstGeom>
          <a:noFill/>
          <a:ln w="9525">
            <a:noFill/>
            <a:miter lim="800000"/>
            <a:headEnd/>
            <a:tailEnd/>
          </a:ln>
          <a:effectLst/>
        </p:spPr>
        <p:txBody>
          <a:bodyPr wrap="none">
            <a:spAutoFit/>
          </a:bodyPr>
          <a:lstStyle/>
          <a:p>
            <a:pPr algn="ctr" eaLnBrk="0" hangingPunct="0"/>
            <a:r>
              <a:rPr lang="en-US" sz="1600">
                <a:latin typeface="Symbol" pitchFamily="18" charset="2"/>
              </a:rPr>
              <a:t>L</a:t>
            </a:r>
          </a:p>
        </p:txBody>
      </p:sp>
      <p:sp>
        <p:nvSpPr>
          <p:cNvPr id="288806" name="Text Box 38"/>
          <p:cNvSpPr txBox="1">
            <a:spLocks noChangeArrowheads="1"/>
          </p:cNvSpPr>
          <p:nvPr/>
        </p:nvSpPr>
        <p:spPr bwMode="auto">
          <a:xfrm>
            <a:off x="1354138" y="3868738"/>
            <a:ext cx="323850" cy="336550"/>
          </a:xfrm>
          <a:prstGeom prst="rect">
            <a:avLst/>
          </a:prstGeom>
          <a:noFill/>
          <a:ln w="9525">
            <a:noFill/>
            <a:miter lim="800000"/>
            <a:headEnd/>
            <a:tailEnd/>
          </a:ln>
          <a:effectLst/>
        </p:spPr>
        <p:txBody>
          <a:bodyPr wrap="none">
            <a:spAutoFit/>
          </a:bodyPr>
          <a:lstStyle/>
          <a:p>
            <a:pPr algn="ctr" eaLnBrk="0" hangingPunct="0"/>
            <a:r>
              <a:rPr lang="en-US" sz="1600">
                <a:latin typeface="Symbol" pitchFamily="18" charset="2"/>
              </a:rPr>
              <a:t>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2"/>
          </p:nvPr>
        </p:nvSpPr>
        <p:spPr/>
        <p:txBody>
          <a:bodyPr/>
          <a:lstStyle/>
          <a:p>
            <a:fld id="{5325107C-52DD-4EB3-ADDF-8E257EB2C457}" type="slidenum">
              <a:rPr lang="en-GB"/>
              <a:pPr/>
              <a:t>26</a:t>
            </a:fld>
            <a:endParaRPr lang="en-GB"/>
          </a:p>
        </p:txBody>
      </p:sp>
      <p:sp>
        <p:nvSpPr>
          <p:cNvPr id="289794" name="Rectangle 2"/>
          <p:cNvSpPr>
            <a:spLocks noGrp="1" noChangeArrowheads="1"/>
          </p:cNvSpPr>
          <p:nvPr>
            <p:ph type="title"/>
          </p:nvPr>
        </p:nvSpPr>
        <p:spPr>
          <a:xfrm>
            <a:off x="419100" y="228600"/>
            <a:ext cx="8324850" cy="1143000"/>
          </a:xfrm>
        </p:spPr>
        <p:txBody>
          <a:bodyPr/>
          <a:lstStyle/>
          <a:p>
            <a:r>
              <a:rPr lang="en-US" sz="3600">
                <a:solidFill>
                  <a:srgbClr val="FF0000"/>
                </a:solidFill>
              </a:rPr>
              <a:t>rdt2.1: </a:t>
            </a:r>
            <a:r>
              <a:rPr lang="en-US" sz="3600">
                <a:solidFill>
                  <a:schemeClr val="tx1"/>
                </a:solidFill>
              </a:rPr>
              <a:t>receiver</a:t>
            </a:r>
            <a:r>
              <a:rPr lang="en-US" sz="3600">
                <a:solidFill>
                  <a:srgbClr val="FF0000"/>
                </a:solidFill>
              </a:rPr>
              <a:t>, handles garbled </a:t>
            </a:r>
            <a:r>
              <a:rPr lang="en-US" sz="3200">
                <a:solidFill>
                  <a:srgbClr val="FF0000"/>
                </a:solidFill>
              </a:rPr>
              <a:t>ACK/NAKs</a:t>
            </a:r>
            <a:endParaRPr lang="en-US" sz="3600">
              <a:solidFill>
                <a:srgbClr val="FF0000"/>
              </a:solidFill>
            </a:endParaRPr>
          </a:p>
        </p:txBody>
      </p:sp>
      <p:grpSp>
        <p:nvGrpSpPr>
          <p:cNvPr id="2" name="Group 3"/>
          <p:cNvGrpSpPr>
            <a:grpSpLocks/>
          </p:cNvGrpSpPr>
          <p:nvPr/>
        </p:nvGrpSpPr>
        <p:grpSpPr bwMode="auto">
          <a:xfrm>
            <a:off x="3038475" y="3352800"/>
            <a:ext cx="817563" cy="795338"/>
            <a:chOff x="963" y="1131"/>
            <a:chExt cx="515" cy="501"/>
          </a:xfrm>
        </p:grpSpPr>
        <p:sp>
          <p:nvSpPr>
            <p:cNvPr id="289796"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p>
              <a:endParaRPr lang="en-US"/>
            </a:p>
          </p:txBody>
        </p:sp>
        <p:sp>
          <p:nvSpPr>
            <p:cNvPr id="289797" name="Text Box 5"/>
            <p:cNvSpPr txBox="1">
              <a:spLocks noChangeArrowheads="1"/>
            </p:cNvSpPr>
            <p:nvPr/>
          </p:nvSpPr>
          <p:spPr bwMode="auto">
            <a:xfrm>
              <a:off x="974" y="1153"/>
              <a:ext cx="504" cy="384"/>
            </a:xfrm>
            <a:prstGeom prst="rect">
              <a:avLst/>
            </a:prstGeom>
            <a:noFill/>
            <a:ln w="9525">
              <a:noFill/>
              <a:miter lim="800000"/>
              <a:headEnd/>
              <a:tailEnd/>
            </a:ln>
          </p:spPr>
          <p:txBody>
            <a:bodyPr/>
            <a:lstStyle/>
            <a:p>
              <a:pPr algn="ctr" eaLnBrk="0" hangingPunct="0"/>
              <a:r>
                <a:rPr lang="en-US" sz="1400">
                  <a:latin typeface="Arial" charset="0"/>
                </a:rPr>
                <a:t>Wait for </a:t>
              </a:r>
            </a:p>
            <a:p>
              <a:pPr algn="ctr" eaLnBrk="0" hangingPunct="0"/>
              <a:r>
                <a:rPr lang="en-US" sz="1400">
                  <a:latin typeface="Arial" charset="0"/>
                </a:rPr>
                <a:t>0 from below</a:t>
              </a:r>
              <a:endParaRPr lang="en-US" sz="1400"/>
            </a:p>
          </p:txBody>
        </p:sp>
      </p:grpSp>
      <p:sp>
        <p:nvSpPr>
          <p:cNvPr id="289798" name="Line 6"/>
          <p:cNvSpPr>
            <a:spLocks noChangeShapeType="1"/>
          </p:cNvSpPr>
          <p:nvPr/>
        </p:nvSpPr>
        <p:spPr bwMode="auto">
          <a:xfrm>
            <a:off x="2874963" y="2282825"/>
            <a:ext cx="419100" cy="1079500"/>
          </a:xfrm>
          <a:prstGeom prst="line">
            <a:avLst/>
          </a:prstGeom>
          <a:noFill/>
          <a:ln w="28575">
            <a:solidFill>
              <a:srgbClr val="000000"/>
            </a:solidFill>
            <a:prstDash val="dash"/>
            <a:round/>
            <a:headEnd/>
            <a:tailEnd type="triangle" w="med" len="med"/>
          </a:ln>
        </p:spPr>
        <p:txBody>
          <a:bodyPr/>
          <a:lstStyle/>
          <a:p>
            <a:endParaRPr lang="en-US"/>
          </a:p>
        </p:txBody>
      </p:sp>
      <p:sp>
        <p:nvSpPr>
          <p:cNvPr id="289799" name="Freeform 7"/>
          <p:cNvSpPr>
            <a:spLocks/>
          </p:cNvSpPr>
          <p:nvPr/>
        </p:nvSpPr>
        <p:spPr bwMode="auto">
          <a:xfrm flipV="1">
            <a:off x="3556000" y="2600325"/>
            <a:ext cx="1590675" cy="785813"/>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p:spPr>
        <p:txBody>
          <a:bodyPr/>
          <a:lstStyle/>
          <a:p>
            <a:endParaRPr lang="en-US"/>
          </a:p>
        </p:txBody>
      </p:sp>
      <p:sp>
        <p:nvSpPr>
          <p:cNvPr id="289800" name="Text Box 8"/>
          <p:cNvSpPr txBox="1">
            <a:spLocks noChangeArrowheads="1"/>
          </p:cNvSpPr>
          <p:nvPr/>
        </p:nvSpPr>
        <p:spPr bwMode="auto">
          <a:xfrm>
            <a:off x="6116638" y="2959100"/>
            <a:ext cx="3027362" cy="409575"/>
          </a:xfrm>
          <a:prstGeom prst="rect">
            <a:avLst/>
          </a:prstGeom>
          <a:noFill/>
          <a:ln w="9525">
            <a:noFill/>
            <a:miter lim="800000"/>
            <a:headEnd/>
            <a:tailEnd/>
          </a:ln>
        </p:spPr>
        <p:txBody>
          <a:bodyPr/>
          <a:lstStyle/>
          <a:p>
            <a:pPr eaLnBrk="0" hangingPunct="0"/>
            <a:r>
              <a:rPr lang="en-US" sz="1400">
                <a:latin typeface="Arial" charset="0"/>
              </a:rPr>
              <a:t>sndpkt = make_pkt(NAK, chksum)</a:t>
            </a:r>
          </a:p>
          <a:p>
            <a:pPr eaLnBrk="0" hangingPunct="0"/>
            <a:r>
              <a:rPr lang="en-US" sz="1400">
                <a:latin typeface="Arial" charset="0"/>
              </a:rPr>
              <a:t>udt_send(sndpkt)</a:t>
            </a:r>
            <a:endParaRPr lang="en-US" sz="1400"/>
          </a:p>
        </p:txBody>
      </p:sp>
      <p:sp>
        <p:nvSpPr>
          <p:cNvPr id="289801" name="Text Box 9"/>
          <p:cNvSpPr txBox="1">
            <a:spLocks noChangeArrowheads="1"/>
          </p:cNvSpPr>
          <p:nvPr/>
        </p:nvSpPr>
        <p:spPr bwMode="auto">
          <a:xfrm>
            <a:off x="6119813" y="3671888"/>
            <a:ext cx="2624137" cy="609600"/>
          </a:xfrm>
          <a:prstGeom prst="rect">
            <a:avLst/>
          </a:prstGeom>
          <a:noFill/>
          <a:ln w="9525">
            <a:noFill/>
            <a:miter lim="800000"/>
            <a:headEnd/>
            <a:tailEnd/>
          </a:ln>
        </p:spPr>
        <p:txBody>
          <a:bodyPr/>
          <a:lstStyle/>
          <a:p>
            <a:pPr eaLnBrk="0" hangingPunct="0"/>
            <a:r>
              <a:rPr lang="en-US" sz="1400">
                <a:latin typeface="Arial" charset="0"/>
              </a:rPr>
              <a:t>rdt_rcv(rcvpkt) &amp;&amp; </a:t>
            </a:r>
          </a:p>
          <a:p>
            <a:pPr eaLnBrk="0" hangingPunct="0"/>
            <a:r>
              <a:rPr lang="en-US" sz="1400">
                <a:latin typeface="Arial" charset="0"/>
              </a:rPr>
              <a:t>   not corrupt(rcvpkt) &amp;&amp;</a:t>
            </a:r>
          </a:p>
          <a:p>
            <a:pPr eaLnBrk="0" hangingPunct="0"/>
            <a:r>
              <a:rPr lang="en-US" sz="1400">
                <a:latin typeface="Arial" charset="0"/>
              </a:rPr>
              <a:t>   has_seq0(rcvpkt)</a:t>
            </a:r>
          </a:p>
          <a:p>
            <a:pPr algn="ctr" eaLnBrk="0" hangingPunct="0"/>
            <a:endParaRPr lang="en-US" sz="1600"/>
          </a:p>
        </p:txBody>
      </p:sp>
      <p:sp>
        <p:nvSpPr>
          <p:cNvPr id="289802" name="Line 10"/>
          <p:cNvSpPr>
            <a:spLocks noChangeShapeType="1"/>
          </p:cNvSpPr>
          <p:nvPr/>
        </p:nvSpPr>
        <p:spPr bwMode="auto">
          <a:xfrm>
            <a:off x="6203950" y="4370388"/>
            <a:ext cx="1938338" cy="0"/>
          </a:xfrm>
          <a:prstGeom prst="line">
            <a:avLst/>
          </a:prstGeom>
          <a:noFill/>
          <a:ln w="28575">
            <a:solidFill>
              <a:srgbClr val="000000"/>
            </a:solidFill>
            <a:round/>
            <a:headEnd/>
            <a:tailEnd/>
          </a:ln>
        </p:spPr>
        <p:txBody>
          <a:bodyPr/>
          <a:lstStyle/>
          <a:p>
            <a:endParaRPr lang="en-US"/>
          </a:p>
        </p:txBody>
      </p:sp>
      <p:sp>
        <p:nvSpPr>
          <p:cNvPr id="289803" name="Freeform 11"/>
          <p:cNvSpPr>
            <a:spLocks/>
          </p:cNvSpPr>
          <p:nvPr/>
        </p:nvSpPr>
        <p:spPr bwMode="auto">
          <a:xfrm>
            <a:off x="3573463" y="4168775"/>
            <a:ext cx="1590675" cy="688975"/>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p:spPr>
        <p:txBody>
          <a:bodyPr/>
          <a:lstStyle/>
          <a:p>
            <a:endParaRPr lang="en-US"/>
          </a:p>
        </p:txBody>
      </p:sp>
      <p:sp>
        <p:nvSpPr>
          <p:cNvPr id="289804" name="Text Box 12"/>
          <p:cNvSpPr txBox="1">
            <a:spLocks noChangeArrowheads="1"/>
          </p:cNvSpPr>
          <p:nvPr/>
        </p:nvSpPr>
        <p:spPr bwMode="auto">
          <a:xfrm>
            <a:off x="2962275" y="4749800"/>
            <a:ext cx="3581400" cy="571500"/>
          </a:xfrm>
          <a:prstGeom prst="rect">
            <a:avLst/>
          </a:prstGeom>
          <a:noFill/>
          <a:ln w="9525">
            <a:noFill/>
            <a:miter lim="800000"/>
            <a:headEnd/>
            <a:tailEnd/>
          </a:ln>
        </p:spPr>
        <p:txBody>
          <a:bodyPr/>
          <a:lstStyle/>
          <a:p>
            <a:pPr eaLnBrk="0" hangingPunct="0"/>
            <a:r>
              <a:rPr lang="en-US" sz="1400">
                <a:latin typeface="Arial" charset="0"/>
              </a:rPr>
              <a:t>rdt_rcv(rcvpkt) &amp;&amp; notcorrupt(rcvpkt) </a:t>
            </a:r>
          </a:p>
          <a:p>
            <a:pPr eaLnBrk="0" hangingPunct="0"/>
            <a:r>
              <a:rPr lang="en-US" sz="1400">
                <a:latin typeface="Arial" charset="0"/>
              </a:rPr>
              <a:t>  &amp;&amp; has_seq1(rcvpkt)</a:t>
            </a:r>
            <a:r>
              <a:rPr lang="en-US" sz="1600">
                <a:latin typeface="Arial" charset="0"/>
              </a:rPr>
              <a:t> </a:t>
            </a:r>
            <a:endParaRPr lang="en-US" sz="1600"/>
          </a:p>
        </p:txBody>
      </p:sp>
      <p:sp>
        <p:nvSpPr>
          <p:cNvPr id="289805" name="Line 13"/>
          <p:cNvSpPr>
            <a:spLocks noChangeShapeType="1"/>
          </p:cNvSpPr>
          <p:nvPr/>
        </p:nvSpPr>
        <p:spPr bwMode="auto">
          <a:xfrm>
            <a:off x="3028950" y="5307013"/>
            <a:ext cx="2898775" cy="0"/>
          </a:xfrm>
          <a:prstGeom prst="line">
            <a:avLst/>
          </a:prstGeom>
          <a:noFill/>
          <a:ln w="28575">
            <a:solidFill>
              <a:srgbClr val="000000"/>
            </a:solidFill>
            <a:round/>
            <a:headEnd/>
            <a:tailEnd/>
          </a:ln>
        </p:spPr>
        <p:txBody>
          <a:bodyPr/>
          <a:lstStyle/>
          <a:p>
            <a:endParaRPr lang="en-US"/>
          </a:p>
        </p:txBody>
      </p:sp>
      <p:sp>
        <p:nvSpPr>
          <p:cNvPr id="289806" name="Text Box 14"/>
          <p:cNvSpPr txBox="1">
            <a:spLocks noChangeArrowheads="1"/>
          </p:cNvSpPr>
          <p:nvPr/>
        </p:nvSpPr>
        <p:spPr bwMode="auto">
          <a:xfrm>
            <a:off x="2971800" y="5362575"/>
            <a:ext cx="3852863" cy="993775"/>
          </a:xfrm>
          <a:prstGeom prst="rect">
            <a:avLst/>
          </a:prstGeom>
          <a:noFill/>
          <a:ln w="9525">
            <a:noFill/>
            <a:miter lim="800000"/>
            <a:headEnd/>
            <a:tailEnd/>
          </a:ln>
        </p:spPr>
        <p:txBody>
          <a:bodyPr/>
          <a:lstStyle/>
          <a:p>
            <a:pPr eaLnBrk="0" hangingPunct="0"/>
            <a:r>
              <a:rPr lang="en-US" sz="1400">
                <a:latin typeface="Arial" charset="0"/>
              </a:rPr>
              <a:t>extract(rcvpkt,data)</a:t>
            </a:r>
          </a:p>
          <a:p>
            <a:pPr eaLnBrk="0" hangingPunct="0"/>
            <a:r>
              <a:rPr lang="en-US" sz="1400">
                <a:latin typeface="Arial" charset="0"/>
              </a:rPr>
              <a:t>deliver_data(data)</a:t>
            </a:r>
          </a:p>
          <a:p>
            <a:pPr eaLnBrk="0" hangingPunct="0"/>
            <a:r>
              <a:rPr lang="en-US" sz="1400">
                <a:latin typeface="Arial" charset="0"/>
              </a:rPr>
              <a:t>sndpkt = make_pkt(ACK, chksum)</a:t>
            </a:r>
          </a:p>
          <a:p>
            <a:pPr eaLnBrk="0" hangingPunct="0"/>
            <a:r>
              <a:rPr lang="en-US" sz="1400">
                <a:latin typeface="Arial" charset="0"/>
              </a:rPr>
              <a:t>udt_send(sndpkt)</a:t>
            </a:r>
            <a:endParaRPr lang="en-US" sz="1400"/>
          </a:p>
        </p:txBody>
      </p:sp>
      <p:grpSp>
        <p:nvGrpSpPr>
          <p:cNvPr id="3" name="Group 15"/>
          <p:cNvGrpSpPr>
            <a:grpSpLocks/>
          </p:cNvGrpSpPr>
          <p:nvPr/>
        </p:nvGrpSpPr>
        <p:grpSpPr bwMode="auto">
          <a:xfrm>
            <a:off x="4737100" y="3387725"/>
            <a:ext cx="825500" cy="796925"/>
            <a:chOff x="4398" y="3133"/>
            <a:chExt cx="520" cy="502"/>
          </a:xfrm>
        </p:grpSpPr>
        <p:sp>
          <p:nvSpPr>
            <p:cNvPr id="289808"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p>
              <a:endParaRPr lang="en-US"/>
            </a:p>
          </p:txBody>
        </p:sp>
        <p:sp>
          <p:nvSpPr>
            <p:cNvPr id="289809" name="Text Box 17"/>
            <p:cNvSpPr txBox="1">
              <a:spLocks noChangeArrowheads="1"/>
            </p:cNvSpPr>
            <p:nvPr/>
          </p:nvSpPr>
          <p:spPr bwMode="auto">
            <a:xfrm>
              <a:off x="4414" y="3163"/>
              <a:ext cx="504" cy="384"/>
            </a:xfrm>
            <a:prstGeom prst="rect">
              <a:avLst/>
            </a:prstGeom>
            <a:noFill/>
            <a:ln w="9525">
              <a:noFill/>
              <a:miter lim="800000"/>
              <a:headEnd/>
              <a:tailEnd/>
            </a:ln>
          </p:spPr>
          <p:txBody>
            <a:bodyPr/>
            <a:lstStyle/>
            <a:p>
              <a:pPr algn="ctr" eaLnBrk="0" hangingPunct="0"/>
              <a:r>
                <a:rPr lang="en-US" sz="1400">
                  <a:latin typeface="Arial" charset="0"/>
                </a:rPr>
                <a:t>Wait for </a:t>
              </a:r>
            </a:p>
            <a:p>
              <a:pPr algn="ctr" eaLnBrk="0" hangingPunct="0"/>
              <a:r>
                <a:rPr lang="en-US" sz="1400">
                  <a:latin typeface="Arial" charset="0"/>
                </a:rPr>
                <a:t>1 from below</a:t>
              </a:r>
              <a:endParaRPr lang="en-US" sz="1400"/>
            </a:p>
          </p:txBody>
        </p:sp>
      </p:grpSp>
      <p:sp>
        <p:nvSpPr>
          <p:cNvPr id="289810" name="Freeform 18"/>
          <p:cNvSpPr>
            <a:spLocks/>
          </p:cNvSpPr>
          <p:nvPr/>
        </p:nvSpPr>
        <p:spPr bwMode="auto">
          <a:xfrm rot="-1361013">
            <a:off x="5437188" y="2979738"/>
            <a:ext cx="839787" cy="863600"/>
          </a:xfrm>
          <a:custGeom>
            <a:avLst/>
            <a:gdLst/>
            <a:ahLst/>
            <a:cxnLst>
              <a:cxn ang="0">
                <a:pos x="39" y="1136"/>
              </a:cxn>
              <a:cxn ang="0">
                <a:pos x="0" y="77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p:spPr>
        <p:txBody>
          <a:bodyPr/>
          <a:lstStyle/>
          <a:p>
            <a:endParaRPr lang="en-US"/>
          </a:p>
        </p:txBody>
      </p:sp>
      <p:sp>
        <p:nvSpPr>
          <p:cNvPr id="289811" name="Text Box 19"/>
          <p:cNvSpPr txBox="1">
            <a:spLocks noChangeArrowheads="1"/>
          </p:cNvSpPr>
          <p:nvPr/>
        </p:nvSpPr>
        <p:spPr bwMode="auto">
          <a:xfrm>
            <a:off x="3124200" y="1284288"/>
            <a:ext cx="3981450" cy="571500"/>
          </a:xfrm>
          <a:prstGeom prst="rect">
            <a:avLst/>
          </a:prstGeom>
          <a:noFill/>
          <a:ln w="9525">
            <a:noFill/>
            <a:miter lim="800000"/>
            <a:headEnd/>
            <a:tailEnd/>
          </a:ln>
        </p:spPr>
        <p:txBody>
          <a:bodyPr/>
          <a:lstStyle/>
          <a:p>
            <a:pPr eaLnBrk="0" hangingPunct="0"/>
            <a:r>
              <a:rPr lang="en-US" sz="1400">
                <a:latin typeface="Arial" charset="0"/>
              </a:rPr>
              <a:t>rdt_rcv(rcvpkt) &amp;&amp; notcorrupt(rcvpkt) </a:t>
            </a:r>
          </a:p>
          <a:p>
            <a:pPr eaLnBrk="0" hangingPunct="0"/>
            <a:r>
              <a:rPr lang="en-US" sz="1400">
                <a:latin typeface="Arial" charset="0"/>
              </a:rPr>
              <a:t>  &amp;&amp; has_seq0(rcvpkt) </a:t>
            </a:r>
            <a:endParaRPr lang="en-US" sz="1400"/>
          </a:p>
        </p:txBody>
      </p:sp>
      <p:sp>
        <p:nvSpPr>
          <p:cNvPr id="289812" name="Line 20"/>
          <p:cNvSpPr>
            <a:spLocks noChangeShapeType="1"/>
          </p:cNvSpPr>
          <p:nvPr/>
        </p:nvSpPr>
        <p:spPr bwMode="auto">
          <a:xfrm>
            <a:off x="3233738" y="1854200"/>
            <a:ext cx="1914525" cy="0"/>
          </a:xfrm>
          <a:prstGeom prst="line">
            <a:avLst/>
          </a:prstGeom>
          <a:noFill/>
          <a:ln w="28575">
            <a:solidFill>
              <a:srgbClr val="000000"/>
            </a:solidFill>
            <a:round/>
            <a:headEnd/>
            <a:tailEnd/>
          </a:ln>
        </p:spPr>
        <p:txBody>
          <a:bodyPr/>
          <a:lstStyle/>
          <a:p>
            <a:endParaRPr lang="en-US"/>
          </a:p>
        </p:txBody>
      </p:sp>
      <p:sp>
        <p:nvSpPr>
          <p:cNvPr id="289813" name="Text Box 21"/>
          <p:cNvSpPr txBox="1">
            <a:spLocks noChangeArrowheads="1"/>
          </p:cNvSpPr>
          <p:nvPr/>
        </p:nvSpPr>
        <p:spPr bwMode="auto">
          <a:xfrm>
            <a:off x="3136900" y="1811338"/>
            <a:ext cx="3475038" cy="704850"/>
          </a:xfrm>
          <a:prstGeom prst="rect">
            <a:avLst/>
          </a:prstGeom>
          <a:noFill/>
          <a:ln w="9525">
            <a:noFill/>
            <a:miter lim="800000"/>
            <a:headEnd/>
            <a:tailEnd/>
          </a:ln>
        </p:spPr>
        <p:txBody>
          <a:bodyPr/>
          <a:lstStyle/>
          <a:p>
            <a:pPr eaLnBrk="0" hangingPunct="0"/>
            <a:r>
              <a:rPr lang="en-US" sz="1400">
                <a:latin typeface="Arial" charset="0"/>
              </a:rPr>
              <a:t>extract(rcvpkt,data)</a:t>
            </a:r>
          </a:p>
          <a:p>
            <a:pPr eaLnBrk="0" hangingPunct="0"/>
            <a:r>
              <a:rPr lang="en-US" sz="1400">
                <a:latin typeface="Arial" charset="0"/>
              </a:rPr>
              <a:t>deliver_data(data)</a:t>
            </a:r>
          </a:p>
          <a:p>
            <a:pPr eaLnBrk="0" hangingPunct="0"/>
            <a:r>
              <a:rPr lang="en-US" sz="1400">
                <a:latin typeface="Arial" charset="0"/>
              </a:rPr>
              <a:t>sndpkt = make_pkt(ACK, chksum)</a:t>
            </a:r>
          </a:p>
          <a:p>
            <a:pPr eaLnBrk="0" hangingPunct="0"/>
            <a:r>
              <a:rPr lang="en-US" sz="1400">
                <a:latin typeface="Arial" charset="0"/>
              </a:rPr>
              <a:t>udt_send(sndpkt)</a:t>
            </a:r>
            <a:endParaRPr lang="en-US" sz="1400"/>
          </a:p>
        </p:txBody>
      </p:sp>
      <p:sp>
        <p:nvSpPr>
          <p:cNvPr id="289814" name="Freeform 22"/>
          <p:cNvSpPr>
            <a:spLocks/>
          </p:cNvSpPr>
          <p:nvPr/>
        </p:nvSpPr>
        <p:spPr bwMode="auto">
          <a:xfrm rot="1020547">
            <a:off x="5461000" y="3703638"/>
            <a:ext cx="839788" cy="863600"/>
          </a:xfrm>
          <a:custGeom>
            <a:avLst/>
            <a:gdLst/>
            <a:ahLst/>
            <a:cxnLst>
              <a:cxn ang="0">
                <a:pos x="39" y="1136"/>
              </a:cxn>
              <a:cxn ang="0">
                <a:pos x="0" y="77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p:spPr>
        <p:txBody>
          <a:bodyPr/>
          <a:lstStyle/>
          <a:p>
            <a:endParaRPr lang="en-US"/>
          </a:p>
        </p:txBody>
      </p:sp>
      <p:sp>
        <p:nvSpPr>
          <p:cNvPr id="289815" name="Text Box 23"/>
          <p:cNvSpPr txBox="1">
            <a:spLocks noChangeArrowheads="1"/>
          </p:cNvSpPr>
          <p:nvPr/>
        </p:nvSpPr>
        <p:spPr bwMode="auto">
          <a:xfrm>
            <a:off x="6067425" y="2662238"/>
            <a:ext cx="2871788" cy="609600"/>
          </a:xfrm>
          <a:prstGeom prst="rect">
            <a:avLst/>
          </a:prstGeom>
          <a:noFill/>
          <a:ln w="9525">
            <a:noFill/>
            <a:miter lim="800000"/>
            <a:headEnd/>
            <a:tailEnd/>
          </a:ln>
        </p:spPr>
        <p:txBody>
          <a:bodyPr/>
          <a:lstStyle/>
          <a:p>
            <a:pPr eaLnBrk="0" hangingPunct="0"/>
            <a:r>
              <a:rPr lang="en-US" sz="1400">
                <a:latin typeface="Arial" charset="0"/>
              </a:rPr>
              <a:t>rdt_rcv(rcvpkt) &amp;&amp; corrupt(rcvpkt)</a:t>
            </a:r>
            <a:endParaRPr lang="en-US" sz="1400"/>
          </a:p>
        </p:txBody>
      </p:sp>
      <p:sp>
        <p:nvSpPr>
          <p:cNvPr id="289816" name="Line 24"/>
          <p:cNvSpPr>
            <a:spLocks noChangeShapeType="1"/>
          </p:cNvSpPr>
          <p:nvPr/>
        </p:nvSpPr>
        <p:spPr bwMode="auto">
          <a:xfrm>
            <a:off x="6205538" y="2973388"/>
            <a:ext cx="1938337" cy="0"/>
          </a:xfrm>
          <a:prstGeom prst="line">
            <a:avLst/>
          </a:prstGeom>
          <a:noFill/>
          <a:ln w="28575">
            <a:solidFill>
              <a:srgbClr val="000000"/>
            </a:solidFill>
            <a:round/>
            <a:headEnd/>
            <a:tailEnd/>
          </a:ln>
        </p:spPr>
        <p:txBody>
          <a:bodyPr/>
          <a:lstStyle/>
          <a:p>
            <a:endParaRPr lang="en-US"/>
          </a:p>
        </p:txBody>
      </p:sp>
      <p:sp>
        <p:nvSpPr>
          <p:cNvPr id="289817" name="Text Box 25"/>
          <p:cNvSpPr txBox="1">
            <a:spLocks noChangeArrowheads="1"/>
          </p:cNvSpPr>
          <p:nvPr/>
        </p:nvSpPr>
        <p:spPr bwMode="auto">
          <a:xfrm>
            <a:off x="6075363" y="4424363"/>
            <a:ext cx="2940050" cy="409575"/>
          </a:xfrm>
          <a:prstGeom prst="rect">
            <a:avLst/>
          </a:prstGeom>
          <a:noFill/>
          <a:ln w="9525">
            <a:noFill/>
            <a:miter lim="800000"/>
            <a:headEnd/>
            <a:tailEnd/>
          </a:ln>
        </p:spPr>
        <p:txBody>
          <a:bodyPr/>
          <a:lstStyle/>
          <a:p>
            <a:pPr eaLnBrk="0" hangingPunct="0"/>
            <a:r>
              <a:rPr lang="en-US" sz="1400">
                <a:latin typeface="Arial" charset="0"/>
              </a:rPr>
              <a:t>sndpkt = make_pkt(ACK, chksum)</a:t>
            </a:r>
          </a:p>
          <a:p>
            <a:pPr eaLnBrk="0" hangingPunct="0"/>
            <a:r>
              <a:rPr lang="en-US" sz="1400">
                <a:latin typeface="Arial" charset="0"/>
              </a:rPr>
              <a:t>udt_send(sndpkt)</a:t>
            </a:r>
            <a:endParaRPr lang="en-US" sz="1400"/>
          </a:p>
        </p:txBody>
      </p:sp>
      <p:sp>
        <p:nvSpPr>
          <p:cNvPr id="289818" name="Text Box 26"/>
          <p:cNvSpPr txBox="1">
            <a:spLocks noChangeArrowheads="1"/>
          </p:cNvSpPr>
          <p:nvPr/>
        </p:nvSpPr>
        <p:spPr bwMode="auto">
          <a:xfrm>
            <a:off x="193675" y="3651250"/>
            <a:ext cx="2624138" cy="609600"/>
          </a:xfrm>
          <a:prstGeom prst="rect">
            <a:avLst/>
          </a:prstGeom>
          <a:noFill/>
          <a:ln w="9525">
            <a:noFill/>
            <a:miter lim="800000"/>
            <a:headEnd/>
            <a:tailEnd/>
          </a:ln>
        </p:spPr>
        <p:txBody>
          <a:bodyPr/>
          <a:lstStyle/>
          <a:p>
            <a:pPr eaLnBrk="0" hangingPunct="0"/>
            <a:r>
              <a:rPr lang="en-US" sz="1400">
                <a:latin typeface="Arial" charset="0"/>
              </a:rPr>
              <a:t>rdt_rcv(rcvpkt) &amp;&amp; </a:t>
            </a:r>
          </a:p>
          <a:p>
            <a:pPr eaLnBrk="0" hangingPunct="0"/>
            <a:r>
              <a:rPr lang="en-US" sz="1400">
                <a:latin typeface="Arial" charset="0"/>
              </a:rPr>
              <a:t>   not corrupt(rcvpkt) &amp;&amp;</a:t>
            </a:r>
          </a:p>
          <a:p>
            <a:pPr eaLnBrk="0" hangingPunct="0"/>
            <a:r>
              <a:rPr lang="en-US" sz="1400">
                <a:latin typeface="Arial" charset="0"/>
              </a:rPr>
              <a:t>   has_seq1(rcvpkt)</a:t>
            </a:r>
          </a:p>
          <a:p>
            <a:pPr algn="ctr" eaLnBrk="0" hangingPunct="0"/>
            <a:endParaRPr lang="en-US" sz="1600"/>
          </a:p>
        </p:txBody>
      </p:sp>
      <p:sp>
        <p:nvSpPr>
          <p:cNvPr id="289819" name="Line 27"/>
          <p:cNvSpPr>
            <a:spLocks noChangeShapeType="1"/>
          </p:cNvSpPr>
          <p:nvPr/>
        </p:nvSpPr>
        <p:spPr bwMode="auto">
          <a:xfrm>
            <a:off x="277813" y="4359275"/>
            <a:ext cx="1938337" cy="0"/>
          </a:xfrm>
          <a:prstGeom prst="line">
            <a:avLst/>
          </a:prstGeom>
          <a:noFill/>
          <a:ln w="28575">
            <a:solidFill>
              <a:srgbClr val="000000"/>
            </a:solidFill>
            <a:round/>
            <a:headEnd/>
            <a:tailEnd/>
          </a:ln>
        </p:spPr>
        <p:txBody>
          <a:bodyPr/>
          <a:lstStyle/>
          <a:p>
            <a:endParaRPr lang="en-US"/>
          </a:p>
        </p:txBody>
      </p:sp>
      <p:sp>
        <p:nvSpPr>
          <p:cNvPr id="289820" name="Text Box 28"/>
          <p:cNvSpPr txBox="1">
            <a:spLocks noChangeArrowheads="1"/>
          </p:cNvSpPr>
          <p:nvPr/>
        </p:nvSpPr>
        <p:spPr bwMode="auto">
          <a:xfrm>
            <a:off x="141288" y="2598738"/>
            <a:ext cx="2871787" cy="609600"/>
          </a:xfrm>
          <a:prstGeom prst="rect">
            <a:avLst/>
          </a:prstGeom>
          <a:noFill/>
          <a:ln w="9525">
            <a:noFill/>
            <a:miter lim="800000"/>
            <a:headEnd/>
            <a:tailEnd/>
          </a:ln>
        </p:spPr>
        <p:txBody>
          <a:bodyPr/>
          <a:lstStyle/>
          <a:p>
            <a:pPr eaLnBrk="0" hangingPunct="0"/>
            <a:r>
              <a:rPr lang="en-US" sz="1400">
                <a:latin typeface="Arial" charset="0"/>
              </a:rPr>
              <a:t>rdt_rcv(rcvpkt) &amp;&amp; corrupt(rcvpkt)</a:t>
            </a:r>
            <a:endParaRPr lang="en-US" sz="1400"/>
          </a:p>
        </p:txBody>
      </p:sp>
      <p:sp>
        <p:nvSpPr>
          <p:cNvPr id="289821" name="Line 29"/>
          <p:cNvSpPr>
            <a:spLocks noChangeShapeType="1"/>
          </p:cNvSpPr>
          <p:nvPr/>
        </p:nvSpPr>
        <p:spPr bwMode="auto">
          <a:xfrm>
            <a:off x="279400" y="2973388"/>
            <a:ext cx="1938338" cy="0"/>
          </a:xfrm>
          <a:prstGeom prst="line">
            <a:avLst/>
          </a:prstGeom>
          <a:noFill/>
          <a:ln w="28575">
            <a:solidFill>
              <a:srgbClr val="000000"/>
            </a:solidFill>
            <a:round/>
            <a:headEnd/>
            <a:tailEnd/>
          </a:ln>
        </p:spPr>
        <p:txBody>
          <a:bodyPr/>
          <a:lstStyle/>
          <a:p>
            <a:endParaRPr lang="en-US"/>
          </a:p>
        </p:txBody>
      </p:sp>
      <p:sp>
        <p:nvSpPr>
          <p:cNvPr id="289822" name="Text Box 30"/>
          <p:cNvSpPr txBox="1">
            <a:spLocks noChangeArrowheads="1"/>
          </p:cNvSpPr>
          <p:nvPr/>
        </p:nvSpPr>
        <p:spPr bwMode="auto">
          <a:xfrm>
            <a:off x="225425" y="4381500"/>
            <a:ext cx="2940050" cy="409575"/>
          </a:xfrm>
          <a:prstGeom prst="rect">
            <a:avLst/>
          </a:prstGeom>
          <a:noFill/>
          <a:ln w="9525">
            <a:noFill/>
            <a:miter lim="800000"/>
            <a:headEnd/>
            <a:tailEnd/>
          </a:ln>
        </p:spPr>
        <p:txBody>
          <a:bodyPr/>
          <a:lstStyle/>
          <a:p>
            <a:pPr eaLnBrk="0" hangingPunct="0"/>
            <a:r>
              <a:rPr lang="en-US" sz="1400">
                <a:latin typeface="Arial" charset="0"/>
              </a:rPr>
              <a:t>sndpkt = make_pkt(ACK, chksum)</a:t>
            </a:r>
          </a:p>
          <a:p>
            <a:pPr eaLnBrk="0" hangingPunct="0"/>
            <a:r>
              <a:rPr lang="en-US" sz="1400">
                <a:latin typeface="Arial" charset="0"/>
              </a:rPr>
              <a:t>udt_send(sndpkt)</a:t>
            </a:r>
            <a:endParaRPr lang="en-US" sz="1400"/>
          </a:p>
        </p:txBody>
      </p:sp>
      <p:sp>
        <p:nvSpPr>
          <p:cNvPr id="289823" name="Text Box 31"/>
          <p:cNvSpPr txBox="1">
            <a:spLocks noChangeArrowheads="1"/>
          </p:cNvSpPr>
          <p:nvPr/>
        </p:nvSpPr>
        <p:spPr bwMode="auto">
          <a:xfrm>
            <a:off x="201613" y="2940050"/>
            <a:ext cx="3027362" cy="409575"/>
          </a:xfrm>
          <a:prstGeom prst="rect">
            <a:avLst/>
          </a:prstGeom>
          <a:noFill/>
          <a:ln w="9525">
            <a:noFill/>
            <a:miter lim="800000"/>
            <a:headEnd/>
            <a:tailEnd/>
          </a:ln>
        </p:spPr>
        <p:txBody>
          <a:bodyPr/>
          <a:lstStyle/>
          <a:p>
            <a:pPr eaLnBrk="0" hangingPunct="0"/>
            <a:r>
              <a:rPr lang="en-US" sz="1400">
                <a:latin typeface="Arial" charset="0"/>
              </a:rPr>
              <a:t>sndpkt = make_pkt(NAK, chksum)</a:t>
            </a:r>
          </a:p>
          <a:p>
            <a:pPr eaLnBrk="0" hangingPunct="0"/>
            <a:r>
              <a:rPr lang="en-US" sz="1400">
                <a:latin typeface="Arial" charset="0"/>
              </a:rPr>
              <a:t>udt_send(sndpkt)</a:t>
            </a:r>
            <a:endParaRPr lang="en-US" sz="1400"/>
          </a:p>
        </p:txBody>
      </p:sp>
      <p:sp>
        <p:nvSpPr>
          <p:cNvPr id="289824" name="Freeform 32"/>
          <p:cNvSpPr>
            <a:spLocks/>
          </p:cNvSpPr>
          <p:nvPr/>
        </p:nvSpPr>
        <p:spPr bwMode="auto">
          <a:xfrm rot="20579453" flipH="1">
            <a:off x="2235200" y="3640138"/>
            <a:ext cx="839788" cy="863600"/>
          </a:xfrm>
          <a:custGeom>
            <a:avLst/>
            <a:gdLst/>
            <a:ahLst/>
            <a:cxnLst>
              <a:cxn ang="0">
                <a:pos x="39" y="1136"/>
              </a:cxn>
              <a:cxn ang="0">
                <a:pos x="0" y="77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p:spPr>
        <p:txBody>
          <a:bodyPr/>
          <a:lstStyle/>
          <a:p>
            <a:endParaRPr lang="en-US"/>
          </a:p>
        </p:txBody>
      </p:sp>
      <p:sp>
        <p:nvSpPr>
          <p:cNvPr id="289825" name="Freeform 33"/>
          <p:cNvSpPr>
            <a:spLocks/>
          </p:cNvSpPr>
          <p:nvPr/>
        </p:nvSpPr>
        <p:spPr bwMode="auto">
          <a:xfrm rot="1361013" flipH="1">
            <a:off x="2222500" y="2992438"/>
            <a:ext cx="839788" cy="863600"/>
          </a:xfrm>
          <a:custGeom>
            <a:avLst/>
            <a:gdLst/>
            <a:ahLst/>
            <a:cxnLst>
              <a:cxn ang="0">
                <a:pos x="39" y="1136"/>
              </a:cxn>
              <a:cxn ang="0">
                <a:pos x="0" y="77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9E47497-53C8-4E54-8B8A-A490C0DE36F9}" type="slidenum">
              <a:rPr lang="en-GB"/>
              <a:pPr/>
              <a:t>27</a:t>
            </a:fld>
            <a:endParaRPr lang="en-GB"/>
          </a:p>
        </p:txBody>
      </p:sp>
      <p:sp>
        <p:nvSpPr>
          <p:cNvPr id="290818" name="Rectangle 2"/>
          <p:cNvSpPr>
            <a:spLocks noGrp="1" noChangeArrowheads="1"/>
          </p:cNvSpPr>
          <p:nvPr>
            <p:ph type="title"/>
          </p:nvPr>
        </p:nvSpPr>
        <p:spPr>
          <a:xfrm>
            <a:off x="685800" y="304800"/>
            <a:ext cx="7772400" cy="1143000"/>
          </a:xfrm>
        </p:spPr>
        <p:txBody>
          <a:bodyPr/>
          <a:lstStyle/>
          <a:p>
            <a:r>
              <a:rPr lang="en-US">
                <a:solidFill>
                  <a:srgbClr val="FF0000"/>
                </a:solidFill>
              </a:rPr>
              <a:t>rdt2.1: discussion</a:t>
            </a:r>
          </a:p>
        </p:txBody>
      </p:sp>
      <p:sp>
        <p:nvSpPr>
          <p:cNvPr id="290819" name="Rectangle 3"/>
          <p:cNvSpPr>
            <a:spLocks noGrp="1" noChangeArrowheads="1"/>
          </p:cNvSpPr>
          <p:nvPr>
            <p:ph type="body" sz="half" idx="1"/>
          </p:nvPr>
        </p:nvSpPr>
        <p:spPr>
          <a:xfrm>
            <a:off x="685800" y="1676400"/>
            <a:ext cx="3810000" cy="4419600"/>
          </a:xfrm>
        </p:spPr>
        <p:txBody>
          <a:bodyPr>
            <a:normAutofit lnSpcReduction="10000"/>
          </a:bodyPr>
          <a:lstStyle/>
          <a:p>
            <a:pPr>
              <a:lnSpc>
                <a:spcPct val="90000"/>
              </a:lnSpc>
              <a:buFontTx/>
              <a:buNone/>
            </a:pPr>
            <a:r>
              <a:rPr lang="en-US" u="sng">
                <a:solidFill>
                  <a:srgbClr val="FF0000"/>
                </a:solidFill>
              </a:rPr>
              <a:t>Sender:</a:t>
            </a:r>
            <a:endParaRPr lang="en-US"/>
          </a:p>
          <a:p>
            <a:pPr>
              <a:lnSpc>
                <a:spcPct val="90000"/>
              </a:lnSpc>
            </a:pPr>
            <a:r>
              <a:rPr lang="en-US"/>
              <a:t>seq # added to pkt</a:t>
            </a:r>
          </a:p>
          <a:p>
            <a:pPr>
              <a:lnSpc>
                <a:spcPct val="90000"/>
              </a:lnSpc>
            </a:pPr>
            <a:r>
              <a:rPr lang="en-US"/>
              <a:t>two seq. #’s (0,1) will suffice.  Why?</a:t>
            </a:r>
          </a:p>
          <a:p>
            <a:pPr>
              <a:lnSpc>
                <a:spcPct val="90000"/>
              </a:lnSpc>
            </a:pPr>
            <a:r>
              <a:rPr lang="en-US"/>
              <a:t>must check if received ACK/NAK corrupted </a:t>
            </a:r>
          </a:p>
          <a:p>
            <a:pPr>
              <a:lnSpc>
                <a:spcPct val="90000"/>
              </a:lnSpc>
            </a:pPr>
            <a:r>
              <a:rPr lang="en-US"/>
              <a:t>twice as many states</a:t>
            </a:r>
          </a:p>
          <a:p>
            <a:pPr lvl="1">
              <a:lnSpc>
                <a:spcPct val="90000"/>
              </a:lnSpc>
            </a:pPr>
            <a:r>
              <a:rPr lang="en-US"/>
              <a:t>state must “remember” whether “current” pkt has 0 or 1 seq. #</a:t>
            </a:r>
          </a:p>
          <a:p>
            <a:pPr>
              <a:lnSpc>
                <a:spcPct val="90000"/>
              </a:lnSpc>
            </a:pPr>
            <a:endParaRPr lang="en-US"/>
          </a:p>
        </p:txBody>
      </p:sp>
      <p:sp>
        <p:nvSpPr>
          <p:cNvPr id="290820" name="Rectangle 4"/>
          <p:cNvSpPr>
            <a:spLocks noGrp="1" noChangeArrowheads="1"/>
          </p:cNvSpPr>
          <p:nvPr>
            <p:ph type="body" sz="half" idx="2"/>
          </p:nvPr>
        </p:nvSpPr>
        <p:spPr>
          <a:xfrm>
            <a:off x="4572000" y="1676400"/>
            <a:ext cx="3810000" cy="4114800"/>
          </a:xfrm>
        </p:spPr>
        <p:txBody>
          <a:bodyPr/>
          <a:lstStyle/>
          <a:p>
            <a:pPr>
              <a:lnSpc>
                <a:spcPct val="90000"/>
              </a:lnSpc>
              <a:buFontTx/>
              <a:buNone/>
            </a:pPr>
            <a:r>
              <a:rPr lang="en-US" u="sng">
                <a:solidFill>
                  <a:srgbClr val="FF0000"/>
                </a:solidFill>
              </a:rPr>
              <a:t>Receiver:</a:t>
            </a:r>
            <a:endParaRPr lang="en-US"/>
          </a:p>
          <a:p>
            <a:pPr>
              <a:lnSpc>
                <a:spcPct val="90000"/>
              </a:lnSpc>
            </a:pPr>
            <a:r>
              <a:rPr lang="en-US"/>
              <a:t>must check if received packet is duplicate</a:t>
            </a:r>
          </a:p>
          <a:p>
            <a:pPr lvl="1">
              <a:lnSpc>
                <a:spcPct val="90000"/>
              </a:lnSpc>
            </a:pPr>
            <a:r>
              <a:rPr lang="en-US"/>
              <a:t>state indicates whether 0 or 1 is expected pkt seq #</a:t>
            </a:r>
          </a:p>
          <a:p>
            <a:pPr>
              <a:lnSpc>
                <a:spcPct val="90000"/>
              </a:lnSpc>
            </a:pPr>
            <a:r>
              <a:rPr lang="en-US"/>
              <a:t>note: receiver can </a:t>
            </a:r>
            <a:r>
              <a:rPr lang="en-US" i="1"/>
              <a:t>not</a:t>
            </a:r>
            <a:r>
              <a:rPr lang="en-US"/>
              <a:t> know if its last ACK/NAK received OK at sender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EF1ABA1-54DB-4CF1-9530-309F0342519F}" type="slidenum">
              <a:rPr lang="en-GB"/>
              <a:pPr/>
              <a:t>28</a:t>
            </a:fld>
            <a:endParaRPr lang="en-GB"/>
          </a:p>
        </p:txBody>
      </p:sp>
      <p:sp>
        <p:nvSpPr>
          <p:cNvPr id="291842" name="Rectangle 2"/>
          <p:cNvSpPr>
            <a:spLocks noGrp="1" noChangeArrowheads="1"/>
          </p:cNvSpPr>
          <p:nvPr>
            <p:ph type="title"/>
          </p:nvPr>
        </p:nvSpPr>
        <p:spPr>
          <a:xfrm>
            <a:off x="685800" y="228600"/>
            <a:ext cx="7772400" cy="1143000"/>
          </a:xfrm>
        </p:spPr>
        <p:txBody>
          <a:bodyPr/>
          <a:lstStyle/>
          <a:p>
            <a:r>
              <a:rPr lang="en-US" sz="4000">
                <a:solidFill>
                  <a:srgbClr val="FF0000"/>
                </a:solidFill>
              </a:rPr>
              <a:t>rdt2.2: a NAK-free protocol</a:t>
            </a:r>
          </a:p>
        </p:txBody>
      </p:sp>
      <p:sp>
        <p:nvSpPr>
          <p:cNvPr id="291843" name="Rectangle 3"/>
          <p:cNvSpPr>
            <a:spLocks noGrp="1" noChangeArrowheads="1"/>
          </p:cNvSpPr>
          <p:nvPr>
            <p:ph type="body" sz="half" idx="1"/>
          </p:nvPr>
        </p:nvSpPr>
        <p:spPr>
          <a:xfrm>
            <a:off x="419100" y="1581150"/>
            <a:ext cx="8064500" cy="2749550"/>
          </a:xfrm>
        </p:spPr>
        <p:txBody>
          <a:bodyPr/>
          <a:lstStyle/>
          <a:p>
            <a:pPr>
              <a:lnSpc>
                <a:spcPct val="90000"/>
              </a:lnSpc>
            </a:pPr>
            <a:r>
              <a:rPr lang="en-US"/>
              <a:t>same functionality as rdt2.1, using </a:t>
            </a:r>
            <a:r>
              <a:rPr lang="en-US" smtClean="0"/>
              <a:t>ACKs </a:t>
            </a:r>
            <a:r>
              <a:rPr lang="en-US"/>
              <a:t>only</a:t>
            </a:r>
          </a:p>
          <a:p>
            <a:pPr>
              <a:lnSpc>
                <a:spcPct val="90000"/>
              </a:lnSpc>
            </a:pPr>
            <a:r>
              <a:rPr lang="en-US" dirty="0"/>
              <a:t>instead of NAK, receiver sends ACK for last </a:t>
            </a:r>
            <a:r>
              <a:rPr lang="en-US" dirty="0" err="1"/>
              <a:t>pkt</a:t>
            </a:r>
            <a:r>
              <a:rPr lang="en-US" dirty="0"/>
              <a:t> received OK</a:t>
            </a:r>
          </a:p>
          <a:p>
            <a:pPr lvl="1">
              <a:lnSpc>
                <a:spcPct val="90000"/>
              </a:lnSpc>
            </a:pPr>
            <a:r>
              <a:rPr lang="en-US" dirty="0"/>
              <a:t>receiver must </a:t>
            </a:r>
            <a:r>
              <a:rPr lang="en-US" i="1" dirty="0"/>
              <a:t>explicitly</a:t>
            </a:r>
            <a:r>
              <a:rPr lang="en-US" dirty="0"/>
              <a:t> include </a:t>
            </a:r>
            <a:r>
              <a:rPr lang="en-US" dirty="0" err="1"/>
              <a:t>seq</a:t>
            </a:r>
            <a:r>
              <a:rPr lang="en-US" dirty="0"/>
              <a:t> # of </a:t>
            </a:r>
            <a:r>
              <a:rPr lang="en-US" dirty="0" err="1"/>
              <a:t>pkt</a:t>
            </a:r>
            <a:r>
              <a:rPr lang="en-US" dirty="0"/>
              <a:t> being </a:t>
            </a:r>
            <a:r>
              <a:rPr lang="en-US" dirty="0" err="1"/>
              <a:t>ACKed</a:t>
            </a:r>
            <a:r>
              <a:rPr lang="en-US" dirty="0"/>
              <a:t> </a:t>
            </a:r>
          </a:p>
          <a:p>
            <a:pPr>
              <a:lnSpc>
                <a:spcPct val="90000"/>
              </a:lnSpc>
            </a:pPr>
            <a:r>
              <a:rPr lang="en-US" dirty="0"/>
              <a:t>duplicate ACK at sender results in same action as NAK: </a:t>
            </a:r>
            <a:r>
              <a:rPr lang="en-US" i="1" dirty="0"/>
              <a:t>retransmit current </a:t>
            </a:r>
            <a:r>
              <a:rPr lang="en-US" i="1" dirty="0" err="1"/>
              <a:t>pkt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457200" y="0"/>
            <a:ext cx="7772400" cy="1143000"/>
          </a:xfrm>
        </p:spPr>
        <p:txBody>
          <a:bodyPr/>
          <a:lstStyle/>
          <a:p>
            <a:r>
              <a:rPr lang="en-US" sz="3600">
                <a:solidFill>
                  <a:srgbClr val="FF0000"/>
                </a:solidFill>
              </a:rPr>
              <a:t>rdt2.2: sender, receiver fragments</a:t>
            </a:r>
          </a:p>
        </p:txBody>
      </p:sp>
      <p:grpSp>
        <p:nvGrpSpPr>
          <p:cNvPr id="2" name="Group 3"/>
          <p:cNvGrpSpPr>
            <a:grpSpLocks/>
          </p:cNvGrpSpPr>
          <p:nvPr/>
        </p:nvGrpSpPr>
        <p:grpSpPr bwMode="auto">
          <a:xfrm>
            <a:off x="2620963" y="2220913"/>
            <a:ext cx="1062037" cy="838200"/>
            <a:chOff x="1441" y="2062"/>
            <a:chExt cx="669" cy="528"/>
          </a:xfrm>
        </p:grpSpPr>
        <p:sp>
          <p:nvSpPr>
            <p:cNvPr id="292868" name="Oval 4"/>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a:p>
          </p:txBody>
        </p:sp>
        <p:sp>
          <p:nvSpPr>
            <p:cNvPr id="292869" name="Text Box 5"/>
            <p:cNvSpPr txBox="1">
              <a:spLocks noChangeArrowheads="1"/>
            </p:cNvSpPr>
            <p:nvPr/>
          </p:nvSpPr>
          <p:spPr bwMode="auto">
            <a:xfrm>
              <a:off x="1441" y="2110"/>
              <a:ext cx="669" cy="384"/>
            </a:xfrm>
            <a:prstGeom prst="rect">
              <a:avLst/>
            </a:prstGeom>
            <a:noFill/>
            <a:ln w="9525">
              <a:noFill/>
              <a:miter lim="800000"/>
              <a:headEnd/>
              <a:tailEnd/>
            </a:ln>
          </p:spPr>
          <p:txBody>
            <a:bodyPr/>
            <a:lstStyle/>
            <a:p>
              <a:pPr algn="ctr" eaLnBrk="0" hangingPunct="0"/>
              <a:r>
                <a:rPr lang="en-US" sz="1400">
                  <a:latin typeface="Arial" charset="0"/>
                </a:rPr>
                <a:t>Wait for call 0 from above</a:t>
              </a:r>
              <a:endParaRPr lang="en-US" sz="1400"/>
            </a:p>
          </p:txBody>
        </p:sp>
      </p:grpSp>
      <p:sp>
        <p:nvSpPr>
          <p:cNvPr id="292870" name="Text Box 6"/>
          <p:cNvSpPr txBox="1">
            <a:spLocks noChangeArrowheads="1"/>
          </p:cNvSpPr>
          <p:nvPr/>
        </p:nvSpPr>
        <p:spPr bwMode="auto">
          <a:xfrm>
            <a:off x="2957513" y="1519238"/>
            <a:ext cx="3722687" cy="400050"/>
          </a:xfrm>
          <a:prstGeom prst="rect">
            <a:avLst/>
          </a:prstGeom>
          <a:noFill/>
          <a:ln w="9525">
            <a:noFill/>
            <a:miter lim="800000"/>
            <a:headEnd/>
            <a:tailEnd/>
          </a:ln>
        </p:spPr>
        <p:txBody>
          <a:bodyPr/>
          <a:lstStyle/>
          <a:p>
            <a:pPr eaLnBrk="0" hangingPunct="0"/>
            <a:r>
              <a:rPr lang="en-US" sz="1600">
                <a:latin typeface="Arial" charset="0"/>
              </a:rPr>
              <a:t>sndpkt = make_pkt(0, data, checksum)</a:t>
            </a:r>
          </a:p>
          <a:p>
            <a:pPr eaLnBrk="0" hangingPunct="0"/>
            <a:r>
              <a:rPr lang="en-US" sz="1600">
                <a:latin typeface="Arial" charset="0"/>
              </a:rPr>
              <a:t>udt_send(sndpkt)</a:t>
            </a:r>
            <a:endParaRPr lang="en-US" sz="1600"/>
          </a:p>
        </p:txBody>
      </p:sp>
      <p:sp>
        <p:nvSpPr>
          <p:cNvPr id="292871" name="Text Box 7"/>
          <p:cNvSpPr txBox="1">
            <a:spLocks noChangeArrowheads="1"/>
          </p:cNvSpPr>
          <p:nvPr/>
        </p:nvSpPr>
        <p:spPr bwMode="auto">
          <a:xfrm>
            <a:off x="2970213" y="1238250"/>
            <a:ext cx="1724025" cy="285750"/>
          </a:xfrm>
          <a:prstGeom prst="rect">
            <a:avLst/>
          </a:prstGeom>
          <a:noFill/>
          <a:ln w="9525">
            <a:noFill/>
            <a:miter lim="800000"/>
            <a:headEnd/>
            <a:tailEnd/>
          </a:ln>
        </p:spPr>
        <p:txBody>
          <a:bodyPr/>
          <a:lstStyle/>
          <a:p>
            <a:pPr eaLnBrk="0" hangingPunct="0"/>
            <a:r>
              <a:rPr lang="en-US" sz="1600">
                <a:latin typeface="Arial" charset="0"/>
              </a:rPr>
              <a:t>rdt_send(data)</a:t>
            </a:r>
            <a:endParaRPr lang="en-US" sz="1600"/>
          </a:p>
        </p:txBody>
      </p:sp>
      <p:sp>
        <p:nvSpPr>
          <p:cNvPr id="292872" name="Line 8"/>
          <p:cNvSpPr>
            <a:spLocks noChangeShapeType="1"/>
          </p:cNvSpPr>
          <p:nvPr/>
        </p:nvSpPr>
        <p:spPr bwMode="auto">
          <a:xfrm>
            <a:off x="3032125" y="1574800"/>
            <a:ext cx="3552825" cy="0"/>
          </a:xfrm>
          <a:prstGeom prst="line">
            <a:avLst/>
          </a:prstGeom>
          <a:noFill/>
          <a:ln w="28575">
            <a:solidFill>
              <a:srgbClr val="000000"/>
            </a:solidFill>
            <a:round/>
            <a:headEnd/>
            <a:tailEnd/>
          </a:ln>
        </p:spPr>
        <p:txBody>
          <a:bodyPr/>
          <a:lstStyle/>
          <a:p>
            <a:endParaRPr lang="en-US"/>
          </a:p>
        </p:txBody>
      </p:sp>
      <p:sp>
        <p:nvSpPr>
          <p:cNvPr id="292873" name="Line 9"/>
          <p:cNvSpPr>
            <a:spLocks noChangeShapeType="1"/>
          </p:cNvSpPr>
          <p:nvPr/>
        </p:nvSpPr>
        <p:spPr bwMode="auto">
          <a:xfrm>
            <a:off x="2427288" y="2084388"/>
            <a:ext cx="419100" cy="230187"/>
          </a:xfrm>
          <a:prstGeom prst="line">
            <a:avLst/>
          </a:prstGeom>
          <a:noFill/>
          <a:ln w="19050">
            <a:solidFill>
              <a:srgbClr val="000000"/>
            </a:solidFill>
            <a:prstDash val="dash"/>
            <a:round/>
            <a:headEnd/>
            <a:tailEnd type="triangle" w="med" len="med"/>
          </a:ln>
        </p:spPr>
        <p:txBody>
          <a:bodyPr/>
          <a:lstStyle/>
          <a:p>
            <a:endParaRPr lang="en-US"/>
          </a:p>
        </p:txBody>
      </p:sp>
      <p:sp>
        <p:nvSpPr>
          <p:cNvPr id="292874" name="Freeform 10"/>
          <p:cNvSpPr>
            <a:spLocks/>
          </p:cNvSpPr>
          <p:nvPr/>
        </p:nvSpPr>
        <p:spPr bwMode="auto">
          <a:xfrm flipV="1">
            <a:off x="3327400" y="2019300"/>
            <a:ext cx="1897063" cy="206375"/>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p:spPr>
        <p:txBody>
          <a:bodyPr/>
          <a:lstStyle/>
          <a:p>
            <a:endParaRPr lang="en-US"/>
          </a:p>
        </p:txBody>
      </p:sp>
      <p:sp>
        <p:nvSpPr>
          <p:cNvPr id="292875" name="Freeform 11"/>
          <p:cNvSpPr>
            <a:spLocks/>
          </p:cNvSpPr>
          <p:nvPr/>
        </p:nvSpPr>
        <p:spPr bwMode="auto">
          <a:xfrm rot="-1357180">
            <a:off x="5802313" y="1944688"/>
            <a:ext cx="452437" cy="860425"/>
          </a:xfrm>
          <a:custGeom>
            <a:avLst/>
            <a:gdLst/>
            <a:ahLst/>
            <a:cxnLst>
              <a:cxn ang="0">
                <a:pos x="0" y="195"/>
              </a:cxn>
              <a:cxn ang="0">
                <a:pos x="0" y="855"/>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p:spPr>
        <p:txBody>
          <a:bodyPr/>
          <a:lstStyle/>
          <a:p>
            <a:endParaRPr lang="en-US"/>
          </a:p>
        </p:txBody>
      </p:sp>
      <p:sp>
        <p:nvSpPr>
          <p:cNvPr id="292876" name="Text Box 12"/>
          <p:cNvSpPr txBox="1">
            <a:spLocks noChangeArrowheads="1"/>
          </p:cNvSpPr>
          <p:nvPr/>
        </p:nvSpPr>
        <p:spPr bwMode="auto">
          <a:xfrm>
            <a:off x="6315075" y="2651125"/>
            <a:ext cx="2124075" cy="400050"/>
          </a:xfrm>
          <a:prstGeom prst="rect">
            <a:avLst/>
          </a:prstGeom>
          <a:noFill/>
          <a:ln w="9525">
            <a:noFill/>
            <a:miter lim="800000"/>
            <a:headEnd/>
            <a:tailEnd/>
          </a:ln>
        </p:spPr>
        <p:txBody>
          <a:bodyPr/>
          <a:lstStyle/>
          <a:p>
            <a:pPr eaLnBrk="0" hangingPunct="0"/>
            <a:r>
              <a:rPr lang="en-US" sz="1600" b="1">
                <a:solidFill>
                  <a:srgbClr val="FF0000"/>
                </a:solidFill>
                <a:latin typeface="Arial" charset="0"/>
              </a:rPr>
              <a:t>udt_send(sndpkt)</a:t>
            </a:r>
            <a:endParaRPr lang="en-US" sz="1600" b="1">
              <a:solidFill>
                <a:srgbClr val="FF0000"/>
              </a:solidFill>
            </a:endParaRPr>
          </a:p>
        </p:txBody>
      </p:sp>
      <p:sp>
        <p:nvSpPr>
          <p:cNvPr id="292877" name="Text Box 13"/>
          <p:cNvSpPr txBox="1">
            <a:spLocks noChangeArrowheads="1"/>
          </p:cNvSpPr>
          <p:nvPr/>
        </p:nvSpPr>
        <p:spPr bwMode="auto">
          <a:xfrm>
            <a:off x="6218238" y="1863725"/>
            <a:ext cx="2717800" cy="571500"/>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corrupt(rcvpkt) ||</a:t>
            </a:r>
          </a:p>
          <a:p>
            <a:pPr eaLnBrk="0" hangingPunct="0"/>
            <a:r>
              <a:rPr lang="en-US" sz="1600">
                <a:latin typeface="Arial" charset="0"/>
              </a:rPr>
              <a:t>  </a:t>
            </a:r>
            <a:r>
              <a:rPr lang="en-US" sz="1600" b="1">
                <a:solidFill>
                  <a:srgbClr val="FF0000"/>
                </a:solidFill>
                <a:latin typeface="Arial" charset="0"/>
              </a:rPr>
              <a:t>isACK(rcvpkt,1)</a:t>
            </a:r>
            <a:r>
              <a:rPr lang="en-US" sz="1600">
                <a:latin typeface="Arial" charset="0"/>
              </a:rPr>
              <a:t> )</a:t>
            </a:r>
            <a:endParaRPr lang="en-US" sz="1600"/>
          </a:p>
        </p:txBody>
      </p:sp>
      <p:sp>
        <p:nvSpPr>
          <p:cNvPr id="292878" name="Line 14"/>
          <p:cNvSpPr>
            <a:spLocks noChangeShapeType="1"/>
          </p:cNvSpPr>
          <p:nvPr/>
        </p:nvSpPr>
        <p:spPr bwMode="auto">
          <a:xfrm flipV="1">
            <a:off x="6418263" y="2644775"/>
            <a:ext cx="1420812" cy="1588"/>
          </a:xfrm>
          <a:prstGeom prst="line">
            <a:avLst/>
          </a:prstGeom>
          <a:noFill/>
          <a:ln w="28575">
            <a:solidFill>
              <a:srgbClr val="000000"/>
            </a:solidFill>
            <a:round/>
            <a:headEnd/>
            <a:tailEnd/>
          </a:ln>
        </p:spPr>
        <p:txBody>
          <a:bodyPr/>
          <a:lstStyle/>
          <a:p>
            <a:endParaRPr lang="en-US"/>
          </a:p>
        </p:txBody>
      </p:sp>
      <p:sp>
        <p:nvSpPr>
          <p:cNvPr id="292879" name="Freeform 15"/>
          <p:cNvSpPr>
            <a:spLocks/>
          </p:cNvSpPr>
          <p:nvPr/>
        </p:nvSpPr>
        <p:spPr bwMode="auto">
          <a:xfrm>
            <a:off x="5948363" y="2844800"/>
            <a:ext cx="203200" cy="1228725"/>
          </a:xfrm>
          <a:custGeom>
            <a:avLst/>
            <a:gdLst/>
            <a:ahLst/>
            <a:cxnLst>
              <a:cxn ang="0">
                <a:pos x="67" y="774"/>
              </a:cxn>
              <a:cxn ang="0">
                <a:pos x="0" y="0"/>
              </a:cxn>
            </a:cxnLst>
            <a:rect l="0" t="0" r="r" b="b"/>
            <a:pathLst>
              <a:path w="128" h="774">
                <a:moveTo>
                  <a:pt x="67" y="774"/>
                </a:moveTo>
                <a:cubicBezTo>
                  <a:pt x="128" y="425"/>
                  <a:pt x="81" y="0"/>
                  <a:pt x="0" y="0"/>
                </a:cubicBezTo>
              </a:path>
            </a:pathLst>
          </a:custGeom>
          <a:noFill/>
          <a:ln w="19050" cmpd="sng">
            <a:solidFill>
              <a:srgbClr val="000000"/>
            </a:solidFill>
            <a:round/>
            <a:headEnd type="triangle" w="med" len="med"/>
            <a:tailEnd type="none" w="med" len="med"/>
          </a:ln>
        </p:spPr>
        <p:txBody>
          <a:bodyPr/>
          <a:lstStyle/>
          <a:p>
            <a:endParaRPr lang="en-US"/>
          </a:p>
        </p:txBody>
      </p:sp>
      <p:sp>
        <p:nvSpPr>
          <p:cNvPr id="292880" name="Text Box 16"/>
          <p:cNvSpPr txBox="1">
            <a:spLocks noChangeArrowheads="1"/>
          </p:cNvSpPr>
          <p:nvPr/>
        </p:nvSpPr>
        <p:spPr bwMode="auto">
          <a:xfrm>
            <a:off x="6092825" y="3255963"/>
            <a:ext cx="2413000" cy="571500"/>
          </a:xfrm>
          <a:prstGeom prst="rect">
            <a:avLst/>
          </a:prstGeom>
          <a:noFill/>
          <a:ln w="9525">
            <a:noFill/>
            <a:miter lim="800000"/>
            <a:headEnd/>
            <a:tailEnd/>
          </a:ln>
        </p:spPr>
        <p:txBody>
          <a:bodyPr/>
          <a:lstStyle/>
          <a:p>
            <a:pPr eaLnBrk="0" hangingPunct="0"/>
            <a:r>
              <a:rPr lang="en-US" sz="1600">
                <a:latin typeface="Arial" charset="0"/>
              </a:rPr>
              <a:t>rdt_rcv(rcvpkt)   </a:t>
            </a:r>
          </a:p>
          <a:p>
            <a:pPr eaLnBrk="0" hangingPunct="0"/>
            <a:r>
              <a:rPr lang="en-US" sz="1600">
                <a:latin typeface="Arial" charset="0"/>
              </a:rPr>
              <a:t>&amp;&amp; notcorrupt(rcvpkt) </a:t>
            </a:r>
          </a:p>
          <a:p>
            <a:pPr eaLnBrk="0" hangingPunct="0"/>
            <a:r>
              <a:rPr lang="en-US" sz="1600">
                <a:latin typeface="Arial" charset="0"/>
              </a:rPr>
              <a:t>&amp;&amp; </a:t>
            </a:r>
            <a:r>
              <a:rPr lang="en-US" sz="1600" b="1">
                <a:solidFill>
                  <a:srgbClr val="FF0000"/>
                </a:solidFill>
                <a:latin typeface="Arial" charset="0"/>
              </a:rPr>
              <a:t>isACK(rcvpkt,0)</a:t>
            </a:r>
            <a:r>
              <a:rPr lang="en-US" sz="1000">
                <a:latin typeface="Arial" charset="0"/>
              </a:rPr>
              <a:t> </a:t>
            </a:r>
            <a:endParaRPr lang="en-US"/>
          </a:p>
        </p:txBody>
      </p:sp>
      <p:sp>
        <p:nvSpPr>
          <p:cNvPr id="292881" name="Line 17"/>
          <p:cNvSpPr>
            <a:spLocks noChangeShapeType="1"/>
          </p:cNvSpPr>
          <p:nvPr/>
        </p:nvSpPr>
        <p:spPr bwMode="auto">
          <a:xfrm>
            <a:off x="6181725" y="4079875"/>
            <a:ext cx="1863725" cy="0"/>
          </a:xfrm>
          <a:prstGeom prst="line">
            <a:avLst/>
          </a:prstGeom>
          <a:noFill/>
          <a:ln w="28575">
            <a:solidFill>
              <a:srgbClr val="000000"/>
            </a:solidFill>
            <a:round/>
            <a:headEnd/>
            <a:tailEnd/>
          </a:ln>
        </p:spPr>
        <p:txBody>
          <a:bodyPr/>
          <a:lstStyle/>
          <a:p>
            <a:endParaRPr lang="en-US"/>
          </a:p>
        </p:txBody>
      </p:sp>
      <p:grpSp>
        <p:nvGrpSpPr>
          <p:cNvPr id="3" name="Group 18"/>
          <p:cNvGrpSpPr>
            <a:grpSpLocks/>
          </p:cNvGrpSpPr>
          <p:nvPr/>
        </p:nvGrpSpPr>
        <p:grpSpPr bwMode="auto">
          <a:xfrm>
            <a:off x="4976813" y="2166938"/>
            <a:ext cx="1062037" cy="838200"/>
            <a:chOff x="1441" y="2062"/>
            <a:chExt cx="669" cy="528"/>
          </a:xfrm>
        </p:grpSpPr>
        <p:sp>
          <p:nvSpPr>
            <p:cNvPr id="292883" name="Oval 19"/>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a:p>
          </p:txBody>
        </p:sp>
        <p:sp>
          <p:nvSpPr>
            <p:cNvPr id="292884" name="Text Box 20"/>
            <p:cNvSpPr txBox="1">
              <a:spLocks noChangeArrowheads="1"/>
            </p:cNvSpPr>
            <p:nvPr/>
          </p:nvSpPr>
          <p:spPr bwMode="auto">
            <a:xfrm>
              <a:off x="1441" y="2110"/>
              <a:ext cx="669" cy="384"/>
            </a:xfrm>
            <a:prstGeom prst="rect">
              <a:avLst/>
            </a:prstGeom>
            <a:noFill/>
            <a:ln w="9525">
              <a:noFill/>
              <a:miter lim="800000"/>
              <a:headEnd/>
              <a:tailEnd/>
            </a:ln>
          </p:spPr>
          <p:txBody>
            <a:bodyPr/>
            <a:lstStyle/>
            <a:p>
              <a:pPr algn="ctr" eaLnBrk="0" hangingPunct="0"/>
              <a:r>
                <a:rPr lang="en-US" sz="1400">
                  <a:latin typeface="Arial" charset="0"/>
                </a:rPr>
                <a:t>Wait for ACK</a:t>
              </a:r>
            </a:p>
            <a:p>
              <a:pPr algn="ctr" eaLnBrk="0" hangingPunct="0"/>
              <a:r>
                <a:rPr lang="en-US" sz="1400">
                  <a:latin typeface="Arial" charset="0"/>
                </a:rPr>
                <a:t>0</a:t>
              </a:r>
              <a:endParaRPr lang="en-US" sz="1400"/>
            </a:p>
          </p:txBody>
        </p:sp>
      </p:grpSp>
      <p:sp>
        <p:nvSpPr>
          <p:cNvPr id="292885" name="Text Box 21"/>
          <p:cNvSpPr txBox="1">
            <a:spLocks noChangeArrowheads="1"/>
          </p:cNvSpPr>
          <p:nvPr/>
        </p:nvSpPr>
        <p:spPr bwMode="auto">
          <a:xfrm>
            <a:off x="3683000" y="2884488"/>
            <a:ext cx="1622425" cy="701675"/>
          </a:xfrm>
          <a:prstGeom prst="rect">
            <a:avLst/>
          </a:prstGeom>
          <a:noFill/>
          <a:ln w="9525">
            <a:noFill/>
            <a:miter lim="800000"/>
            <a:headEnd/>
            <a:tailEnd/>
          </a:ln>
          <a:effectLst/>
        </p:spPr>
        <p:txBody>
          <a:bodyPr wrap="none">
            <a:spAutoFit/>
          </a:bodyPr>
          <a:lstStyle/>
          <a:p>
            <a:pPr algn="ctr" eaLnBrk="0" hangingPunct="0"/>
            <a:r>
              <a:rPr lang="en-US" sz="2000">
                <a:solidFill>
                  <a:schemeClr val="accent2"/>
                </a:solidFill>
                <a:latin typeface="Comic Sans MS" pitchFamily="66" charset="0"/>
              </a:rPr>
              <a:t>sender FSM</a:t>
            </a:r>
          </a:p>
          <a:p>
            <a:pPr algn="ctr" eaLnBrk="0" hangingPunct="0"/>
            <a:r>
              <a:rPr lang="en-US" sz="2000">
                <a:solidFill>
                  <a:schemeClr val="accent2"/>
                </a:solidFill>
                <a:latin typeface="Comic Sans MS" pitchFamily="66" charset="0"/>
              </a:rPr>
              <a:t>fragment</a:t>
            </a:r>
          </a:p>
        </p:txBody>
      </p:sp>
      <p:grpSp>
        <p:nvGrpSpPr>
          <p:cNvPr id="4" name="Group 22"/>
          <p:cNvGrpSpPr>
            <a:grpSpLocks/>
          </p:cNvGrpSpPr>
          <p:nvPr/>
        </p:nvGrpSpPr>
        <p:grpSpPr bwMode="auto">
          <a:xfrm>
            <a:off x="2427288" y="4265613"/>
            <a:ext cx="847725" cy="795337"/>
            <a:chOff x="3570" y="3063"/>
            <a:chExt cx="534" cy="501"/>
          </a:xfrm>
        </p:grpSpPr>
        <p:sp>
          <p:nvSpPr>
            <p:cNvPr id="292887" name="Oval 23"/>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p>
              <a:endParaRPr lang="en-US"/>
            </a:p>
          </p:txBody>
        </p:sp>
        <p:sp>
          <p:nvSpPr>
            <p:cNvPr id="292888" name="Text Box 24"/>
            <p:cNvSpPr txBox="1">
              <a:spLocks noChangeArrowheads="1"/>
            </p:cNvSpPr>
            <p:nvPr/>
          </p:nvSpPr>
          <p:spPr bwMode="auto">
            <a:xfrm>
              <a:off x="3597" y="3085"/>
              <a:ext cx="504" cy="384"/>
            </a:xfrm>
            <a:prstGeom prst="rect">
              <a:avLst/>
            </a:prstGeom>
            <a:noFill/>
            <a:ln w="9525">
              <a:noFill/>
              <a:miter lim="800000"/>
              <a:headEnd/>
              <a:tailEnd/>
            </a:ln>
          </p:spPr>
          <p:txBody>
            <a:bodyPr/>
            <a:lstStyle/>
            <a:p>
              <a:pPr algn="ctr" eaLnBrk="0" hangingPunct="0"/>
              <a:r>
                <a:rPr lang="en-US" sz="1400">
                  <a:latin typeface="Arial" charset="0"/>
                </a:rPr>
                <a:t>Wait for </a:t>
              </a:r>
            </a:p>
            <a:p>
              <a:pPr algn="ctr" eaLnBrk="0" hangingPunct="0"/>
              <a:r>
                <a:rPr lang="en-US" sz="1400">
                  <a:latin typeface="Arial" charset="0"/>
                </a:rPr>
                <a:t>0 from below</a:t>
              </a:r>
              <a:endParaRPr lang="en-US" sz="1400"/>
            </a:p>
          </p:txBody>
        </p:sp>
      </p:grpSp>
      <p:sp>
        <p:nvSpPr>
          <p:cNvPr id="292889" name="Freeform 25"/>
          <p:cNvSpPr>
            <a:spLocks/>
          </p:cNvSpPr>
          <p:nvPr/>
        </p:nvSpPr>
        <p:spPr bwMode="auto">
          <a:xfrm>
            <a:off x="3055938" y="4156075"/>
            <a:ext cx="825500" cy="185738"/>
          </a:xfrm>
          <a:custGeom>
            <a:avLst/>
            <a:gdLst/>
            <a:ahLst/>
            <a:cxnLst>
              <a:cxn ang="0">
                <a:pos x="0" y="117"/>
              </a:cxn>
              <a:cxn ang="0">
                <a:pos x="520" y="17"/>
              </a:cxn>
            </a:cxnLst>
            <a:rect l="0" t="0" r="r" b="b"/>
            <a:pathLst>
              <a:path w="520" h="117">
                <a:moveTo>
                  <a:pt x="0" y="117"/>
                </a:moveTo>
                <a:cubicBezTo>
                  <a:pt x="136" y="17"/>
                  <a:pt x="276" y="0"/>
                  <a:pt x="520" y="17"/>
                </a:cubicBezTo>
              </a:path>
            </a:pathLst>
          </a:custGeom>
          <a:noFill/>
          <a:ln w="19050" cmpd="sng">
            <a:solidFill>
              <a:srgbClr val="000000"/>
            </a:solidFill>
            <a:round/>
            <a:headEnd type="none" w="med" len="med"/>
            <a:tailEnd type="triangle" w="med" len="med"/>
          </a:ln>
        </p:spPr>
        <p:txBody>
          <a:bodyPr/>
          <a:lstStyle/>
          <a:p>
            <a:endParaRPr lang="en-US"/>
          </a:p>
        </p:txBody>
      </p:sp>
      <p:sp>
        <p:nvSpPr>
          <p:cNvPr id="292890" name="Freeform 26"/>
          <p:cNvSpPr>
            <a:spLocks/>
          </p:cNvSpPr>
          <p:nvPr/>
        </p:nvSpPr>
        <p:spPr bwMode="auto">
          <a:xfrm>
            <a:off x="3168650" y="4960938"/>
            <a:ext cx="2403475" cy="206375"/>
          </a:xfrm>
          <a:custGeom>
            <a:avLst/>
            <a:gdLst/>
            <a:ahLst/>
            <a:cxnLst>
              <a:cxn ang="0">
                <a:pos x="0" y="0"/>
              </a:cxn>
              <a:cxn ang="0">
                <a:pos x="1514" y="17"/>
              </a:cxn>
            </a:cxnLst>
            <a:rect l="0" t="0" r="r" b="b"/>
            <a:pathLst>
              <a:path w="1514" h="130">
                <a:moveTo>
                  <a:pt x="0" y="0"/>
                </a:moveTo>
                <a:cubicBezTo>
                  <a:pt x="266" y="130"/>
                  <a:pt x="1322" y="113"/>
                  <a:pt x="1514" y="17"/>
                </a:cubicBezTo>
              </a:path>
            </a:pathLst>
          </a:custGeom>
          <a:noFill/>
          <a:ln w="19050" cmpd="sng">
            <a:solidFill>
              <a:srgbClr val="000000"/>
            </a:solidFill>
            <a:round/>
            <a:headEnd type="triangle" w="med" len="med"/>
            <a:tailEnd type="none" w="med" len="med"/>
          </a:ln>
        </p:spPr>
        <p:txBody>
          <a:bodyPr/>
          <a:lstStyle/>
          <a:p>
            <a:endParaRPr lang="en-US"/>
          </a:p>
        </p:txBody>
      </p:sp>
      <p:sp>
        <p:nvSpPr>
          <p:cNvPr id="292891" name="Text Box 27"/>
          <p:cNvSpPr txBox="1">
            <a:spLocks noChangeArrowheads="1"/>
          </p:cNvSpPr>
          <p:nvPr/>
        </p:nvSpPr>
        <p:spPr bwMode="auto">
          <a:xfrm>
            <a:off x="2935288" y="5106988"/>
            <a:ext cx="3940175" cy="571500"/>
          </a:xfrm>
          <a:prstGeom prst="rect">
            <a:avLst/>
          </a:prstGeom>
          <a:noFill/>
          <a:ln w="9525">
            <a:noFill/>
            <a:miter lim="800000"/>
            <a:headEnd/>
            <a:tailEnd/>
          </a:ln>
        </p:spPr>
        <p:txBody>
          <a:bodyPr/>
          <a:lstStyle/>
          <a:p>
            <a:pPr eaLnBrk="0" hangingPunct="0"/>
            <a:r>
              <a:rPr lang="en-US" sz="1600" dirty="0" err="1">
                <a:latin typeface="Arial" charset="0"/>
              </a:rPr>
              <a:t>rdt_rcv</a:t>
            </a:r>
            <a:r>
              <a:rPr lang="en-US" sz="1600" dirty="0">
                <a:latin typeface="Arial" charset="0"/>
              </a:rPr>
              <a:t>(</a:t>
            </a:r>
            <a:r>
              <a:rPr lang="en-US" sz="1600" dirty="0" err="1">
                <a:latin typeface="Arial" charset="0"/>
              </a:rPr>
              <a:t>rcvpkt</a:t>
            </a:r>
            <a:r>
              <a:rPr lang="en-US" sz="1600" dirty="0">
                <a:latin typeface="Arial" charset="0"/>
              </a:rPr>
              <a:t>) &amp;&amp; </a:t>
            </a:r>
            <a:r>
              <a:rPr lang="en-US" sz="1600" dirty="0" err="1">
                <a:latin typeface="Arial" charset="0"/>
              </a:rPr>
              <a:t>notcorrupt</a:t>
            </a:r>
            <a:r>
              <a:rPr lang="en-US" sz="1600" dirty="0">
                <a:latin typeface="Arial" charset="0"/>
              </a:rPr>
              <a:t>(</a:t>
            </a:r>
            <a:r>
              <a:rPr lang="en-US" sz="1600" dirty="0" err="1">
                <a:latin typeface="Arial" charset="0"/>
              </a:rPr>
              <a:t>rcvpkt</a:t>
            </a:r>
            <a:r>
              <a:rPr lang="en-US" sz="1600" dirty="0">
                <a:latin typeface="Arial" charset="0"/>
              </a:rPr>
              <a:t>) </a:t>
            </a:r>
          </a:p>
          <a:p>
            <a:pPr eaLnBrk="0" hangingPunct="0"/>
            <a:r>
              <a:rPr lang="en-US" sz="1600" dirty="0">
                <a:latin typeface="Arial" charset="0"/>
              </a:rPr>
              <a:t>  &amp;&amp; has_seq1(</a:t>
            </a:r>
            <a:r>
              <a:rPr lang="en-US" sz="1600" dirty="0" err="1">
                <a:latin typeface="Arial" charset="0"/>
              </a:rPr>
              <a:t>rcvpkt</a:t>
            </a:r>
            <a:r>
              <a:rPr lang="en-US" sz="1600" dirty="0">
                <a:latin typeface="Arial" charset="0"/>
              </a:rPr>
              <a:t>) </a:t>
            </a:r>
            <a:endParaRPr lang="en-US" sz="1600" dirty="0"/>
          </a:p>
        </p:txBody>
      </p:sp>
      <p:sp>
        <p:nvSpPr>
          <p:cNvPr id="292892" name="Line 28"/>
          <p:cNvSpPr>
            <a:spLocks noChangeShapeType="1"/>
          </p:cNvSpPr>
          <p:nvPr/>
        </p:nvSpPr>
        <p:spPr bwMode="auto">
          <a:xfrm>
            <a:off x="3046413" y="5678488"/>
            <a:ext cx="1914525" cy="0"/>
          </a:xfrm>
          <a:prstGeom prst="line">
            <a:avLst/>
          </a:prstGeom>
          <a:noFill/>
          <a:ln w="28575">
            <a:solidFill>
              <a:srgbClr val="000000"/>
            </a:solidFill>
            <a:round/>
            <a:headEnd/>
            <a:tailEnd/>
          </a:ln>
        </p:spPr>
        <p:txBody>
          <a:bodyPr/>
          <a:lstStyle/>
          <a:p>
            <a:endParaRPr lang="en-US"/>
          </a:p>
        </p:txBody>
      </p:sp>
      <p:sp>
        <p:nvSpPr>
          <p:cNvPr id="292893" name="Text Box 29"/>
          <p:cNvSpPr txBox="1">
            <a:spLocks noChangeArrowheads="1"/>
          </p:cNvSpPr>
          <p:nvPr/>
        </p:nvSpPr>
        <p:spPr bwMode="auto">
          <a:xfrm>
            <a:off x="2903538" y="5664200"/>
            <a:ext cx="4175125" cy="695325"/>
          </a:xfrm>
          <a:prstGeom prst="rect">
            <a:avLst/>
          </a:prstGeom>
          <a:noFill/>
          <a:ln w="9525">
            <a:noFill/>
            <a:miter lim="800000"/>
            <a:headEnd/>
            <a:tailEnd/>
          </a:ln>
        </p:spPr>
        <p:txBody>
          <a:bodyPr/>
          <a:lstStyle/>
          <a:p>
            <a:pPr eaLnBrk="0" hangingPunct="0"/>
            <a:r>
              <a:rPr lang="en-US" sz="1600" dirty="0">
                <a:latin typeface="Arial" charset="0"/>
              </a:rPr>
              <a:t>extract(</a:t>
            </a:r>
            <a:r>
              <a:rPr lang="en-US" sz="1600" dirty="0" err="1">
                <a:latin typeface="Arial" charset="0"/>
              </a:rPr>
              <a:t>rcvpkt,data</a:t>
            </a:r>
            <a:r>
              <a:rPr lang="en-US" sz="1600" dirty="0">
                <a:latin typeface="Arial" charset="0"/>
              </a:rPr>
              <a:t>)</a:t>
            </a:r>
          </a:p>
          <a:p>
            <a:pPr eaLnBrk="0" hangingPunct="0"/>
            <a:r>
              <a:rPr lang="en-US" sz="1600" dirty="0" err="1">
                <a:latin typeface="Arial" charset="0"/>
              </a:rPr>
              <a:t>deliver_data</a:t>
            </a:r>
            <a:r>
              <a:rPr lang="en-US" sz="1600" dirty="0">
                <a:latin typeface="Arial" charset="0"/>
              </a:rPr>
              <a:t>(data)</a:t>
            </a:r>
          </a:p>
          <a:p>
            <a:pPr eaLnBrk="0" hangingPunct="0"/>
            <a:r>
              <a:rPr lang="en-US" sz="1600" b="1" dirty="0" err="1">
                <a:solidFill>
                  <a:srgbClr val="FF0000"/>
                </a:solidFill>
                <a:latin typeface="Arial" charset="0"/>
              </a:rPr>
              <a:t>sndpkt</a:t>
            </a:r>
            <a:r>
              <a:rPr lang="en-US" sz="1600" b="1" dirty="0">
                <a:solidFill>
                  <a:srgbClr val="FF0000"/>
                </a:solidFill>
                <a:latin typeface="Arial" charset="0"/>
              </a:rPr>
              <a:t> = </a:t>
            </a:r>
            <a:r>
              <a:rPr lang="en-US" sz="1600" b="1" dirty="0" err="1">
                <a:solidFill>
                  <a:srgbClr val="FF0000"/>
                </a:solidFill>
                <a:latin typeface="Arial" charset="0"/>
              </a:rPr>
              <a:t>make_pkt</a:t>
            </a:r>
            <a:r>
              <a:rPr lang="en-US" sz="1600" b="1" dirty="0">
                <a:solidFill>
                  <a:srgbClr val="FF0000"/>
                </a:solidFill>
                <a:latin typeface="Arial" charset="0"/>
              </a:rPr>
              <a:t>(ACK1, </a:t>
            </a:r>
            <a:r>
              <a:rPr lang="en-US" sz="1600" b="1" dirty="0" err="1">
                <a:solidFill>
                  <a:srgbClr val="FF0000"/>
                </a:solidFill>
                <a:latin typeface="Arial" charset="0"/>
              </a:rPr>
              <a:t>chksum</a:t>
            </a:r>
            <a:r>
              <a:rPr lang="en-US" sz="1600" b="1" dirty="0">
                <a:solidFill>
                  <a:srgbClr val="FF0000"/>
                </a:solidFill>
                <a:latin typeface="Arial" charset="0"/>
              </a:rPr>
              <a:t>)</a:t>
            </a:r>
          </a:p>
          <a:p>
            <a:pPr eaLnBrk="0" hangingPunct="0"/>
            <a:r>
              <a:rPr lang="en-US" sz="1600" dirty="0" err="1">
                <a:latin typeface="Arial" charset="0"/>
              </a:rPr>
              <a:t>udt_send</a:t>
            </a:r>
            <a:r>
              <a:rPr lang="en-US" sz="1600" dirty="0">
                <a:latin typeface="Arial" charset="0"/>
              </a:rPr>
              <a:t>(</a:t>
            </a:r>
            <a:r>
              <a:rPr lang="en-US" sz="1600" dirty="0" err="1">
                <a:latin typeface="Arial" charset="0"/>
              </a:rPr>
              <a:t>sndpkt</a:t>
            </a:r>
            <a:r>
              <a:rPr lang="en-US" sz="1600" dirty="0">
                <a:latin typeface="Arial" charset="0"/>
              </a:rPr>
              <a:t>)</a:t>
            </a:r>
            <a:endParaRPr lang="en-US" sz="1600" dirty="0"/>
          </a:p>
        </p:txBody>
      </p:sp>
      <p:sp>
        <p:nvSpPr>
          <p:cNvPr id="292894" name="Freeform 30"/>
          <p:cNvSpPr>
            <a:spLocks/>
          </p:cNvSpPr>
          <p:nvPr/>
        </p:nvSpPr>
        <p:spPr bwMode="auto">
          <a:xfrm flipH="1">
            <a:off x="1963738" y="3917950"/>
            <a:ext cx="490537" cy="1358900"/>
          </a:xfrm>
          <a:custGeom>
            <a:avLst/>
            <a:gdLst/>
            <a:ahLst/>
            <a:cxnLst>
              <a:cxn ang="0">
                <a:pos x="39" y="1136"/>
              </a:cxn>
              <a:cxn ang="0">
                <a:pos x="0" y="77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p:spPr>
        <p:txBody>
          <a:bodyPr/>
          <a:lstStyle/>
          <a:p>
            <a:endParaRPr lang="en-US"/>
          </a:p>
        </p:txBody>
      </p:sp>
      <p:sp>
        <p:nvSpPr>
          <p:cNvPr id="292895" name="Line 31"/>
          <p:cNvSpPr>
            <a:spLocks noChangeShapeType="1"/>
          </p:cNvSpPr>
          <p:nvPr/>
        </p:nvSpPr>
        <p:spPr bwMode="auto">
          <a:xfrm>
            <a:off x="90488" y="4660900"/>
            <a:ext cx="1924050" cy="0"/>
          </a:xfrm>
          <a:prstGeom prst="line">
            <a:avLst/>
          </a:prstGeom>
          <a:noFill/>
          <a:ln w="28575">
            <a:solidFill>
              <a:srgbClr val="000000"/>
            </a:solidFill>
            <a:round/>
            <a:headEnd/>
            <a:tailEnd/>
          </a:ln>
        </p:spPr>
        <p:txBody>
          <a:bodyPr/>
          <a:lstStyle/>
          <a:p>
            <a:endParaRPr lang="en-US"/>
          </a:p>
        </p:txBody>
      </p:sp>
      <p:sp>
        <p:nvSpPr>
          <p:cNvPr id="292896" name="Text Box 32"/>
          <p:cNvSpPr txBox="1">
            <a:spLocks noChangeArrowheads="1"/>
          </p:cNvSpPr>
          <p:nvPr/>
        </p:nvSpPr>
        <p:spPr bwMode="auto">
          <a:xfrm>
            <a:off x="9525" y="3824288"/>
            <a:ext cx="2360613" cy="638175"/>
          </a:xfrm>
          <a:prstGeom prst="rect">
            <a:avLst/>
          </a:prstGeom>
          <a:noFill/>
          <a:ln w="9525">
            <a:noFill/>
            <a:miter lim="800000"/>
            <a:headEnd/>
            <a:tailEnd/>
          </a:ln>
        </p:spPr>
        <p:txBody>
          <a:bodyPr/>
          <a:lstStyle/>
          <a:p>
            <a:pPr eaLnBrk="0" hangingPunct="0"/>
            <a:r>
              <a:rPr lang="en-US" sz="1600">
                <a:latin typeface="Arial" charset="0"/>
              </a:rPr>
              <a:t>rdt_rcv(rcvpkt) &amp;&amp; </a:t>
            </a:r>
          </a:p>
          <a:p>
            <a:pPr eaLnBrk="0" hangingPunct="0"/>
            <a:r>
              <a:rPr lang="en-US" sz="1600">
                <a:latin typeface="Arial" charset="0"/>
              </a:rPr>
              <a:t>   (corrupt(rcvpkt) ||</a:t>
            </a:r>
          </a:p>
          <a:p>
            <a:pPr eaLnBrk="0" hangingPunct="0"/>
            <a:r>
              <a:rPr lang="en-US" sz="1600">
                <a:latin typeface="Arial" charset="0"/>
              </a:rPr>
              <a:t>     </a:t>
            </a:r>
            <a:r>
              <a:rPr lang="en-US" sz="1600" b="1">
                <a:solidFill>
                  <a:srgbClr val="FF0000"/>
                </a:solidFill>
                <a:latin typeface="Arial" charset="0"/>
              </a:rPr>
              <a:t>has_seq1(rcvpkt))</a:t>
            </a:r>
            <a:endParaRPr lang="en-US" sz="1600" b="1">
              <a:solidFill>
                <a:srgbClr val="FF0000"/>
              </a:solidFill>
            </a:endParaRPr>
          </a:p>
        </p:txBody>
      </p:sp>
      <p:sp>
        <p:nvSpPr>
          <p:cNvPr id="292897" name="Text Box 33"/>
          <p:cNvSpPr txBox="1">
            <a:spLocks noChangeArrowheads="1"/>
          </p:cNvSpPr>
          <p:nvPr/>
        </p:nvSpPr>
        <p:spPr bwMode="auto">
          <a:xfrm>
            <a:off x="0" y="4689475"/>
            <a:ext cx="2038350" cy="409575"/>
          </a:xfrm>
          <a:prstGeom prst="rect">
            <a:avLst/>
          </a:prstGeom>
          <a:noFill/>
          <a:ln w="9525">
            <a:noFill/>
            <a:miter lim="800000"/>
            <a:headEnd/>
            <a:tailEnd/>
          </a:ln>
        </p:spPr>
        <p:txBody>
          <a:bodyPr/>
          <a:lstStyle/>
          <a:p>
            <a:pPr eaLnBrk="0" hangingPunct="0"/>
            <a:r>
              <a:rPr lang="en-US" sz="1600" b="1">
                <a:solidFill>
                  <a:srgbClr val="FF0000"/>
                </a:solidFill>
                <a:latin typeface="Arial" charset="0"/>
              </a:rPr>
              <a:t>udt_send(sndpkt)</a:t>
            </a:r>
            <a:endParaRPr lang="en-US" sz="1600" b="1">
              <a:solidFill>
                <a:srgbClr val="FF0000"/>
              </a:solidFill>
            </a:endParaRPr>
          </a:p>
        </p:txBody>
      </p:sp>
      <p:sp>
        <p:nvSpPr>
          <p:cNvPr id="292898" name="Text Box 34"/>
          <p:cNvSpPr txBox="1">
            <a:spLocks noChangeArrowheads="1"/>
          </p:cNvSpPr>
          <p:nvPr/>
        </p:nvSpPr>
        <p:spPr bwMode="auto">
          <a:xfrm>
            <a:off x="3346450" y="4311650"/>
            <a:ext cx="1803400" cy="701675"/>
          </a:xfrm>
          <a:prstGeom prst="rect">
            <a:avLst/>
          </a:prstGeom>
          <a:noFill/>
          <a:ln w="9525">
            <a:noFill/>
            <a:prstDash val="dash"/>
            <a:miter lim="800000"/>
            <a:headEnd/>
            <a:tailEnd/>
          </a:ln>
          <a:effectLst/>
        </p:spPr>
        <p:txBody>
          <a:bodyPr wrap="none">
            <a:spAutoFit/>
          </a:bodyPr>
          <a:lstStyle/>
          <a:p>
            <a:pPr algn="ctr" eaLnBrk="0" hangingPunct="0"/>
            <a:r>
              <a:rPr lang="en-US" sz="2000">
                <a:solidFill>
                  <a:schemeClr val="accent2"/>
                </a:solidFill>
                <a:latin typeface="Comic Sans MS" pitchFamily="66" charset="0"/>
              </a:rPr>
              <a:t>receiver FSM</a:t>
            </a:r>
          </a:p>
          <a:p>
            <a:pPr algn="ctr" eaLnBrk="0" hangingPunct="0"/>
            <a:r>
              <a:rPr lang="en-US" sz="2000">
                <a:solidFill>
                  <a:schemeClr val="accent2"/>
                </a:solidFill>
                <a:latin typeface="Comic Sans MS" pitchFamily="66" charset="0"/>
              </a:rPr>
              <a:t>fragment</a:t>
            </a:r>
          </a:p>
        </p:txBody>
      </p:sp>
      <p:sp>
        <p:nvSpPr>
          <p:cNvPr id="292899" name="Line 35"/>
          <p:cNvSpPr>
            <a:spLocks noChangeShapeType="1"/>
          </p:cNvSpPr>
          <p:nvPr/>
        </p:nvSpPr>
        <p:spPr bwMode="auto">
          <a:xfrm>
            <a:off x="665163" y="2603500"/>
            <a:ext cx="7883525" cy="2757488"/>
          </a:xfrm>
          <a:prstGeom prst="line">
            <a:avLst/>
          </a:prstGeom>
          <a:noFill/>
          <a:ln w="9525">
            <a:solidFill>
              <a:schemeClr val="tx1"/>
            </a:solidFill>
            <a:prstDash val="sysDot"/>
            <a:round/>
            <a:headEnd/>
            <a:tailEnd/>
          </a:ln>
          <a:effectLst/>
        </p:spPr>
        <p:txBody>
          <a:bodyPr/>
          <a:lstStyle/>
          <a:p>
            <a:endParaRPr lang="en-US"/>
          </a:p>
        </p:txBody>
      </p:sp>
      <p:sp>
        <p:nvSpPr>
          <p:cNvPr id="292900" name="Text Box 36"/>
          <p:cNvSpPr txBox="1">
            <a:spLocks noChangeArrowheads="1"/>
          </p:cNvSpPr>
          <p:nvPr/>
        </p:nvSpPr>
        <p:spPr bwMode="auto">
          <a:xfrm>
            <a:off x="6854825" y="4103688"/>
            <a:ext cx="379413" cy="336550"/>
          </a:xfrm>
          <a:prstGeom prst="rect">
            <a:avLst/>
          </a:prstGeom>
          <a:noFill/>
          <a:ln w="9525">
            <a:noFill/>
            <a:miter lim="800000"/>
            <a:headEnd/>
            <a:tailEnd/>
          </a:ln>
          <a:effectLst/>
        </p:spPr>
        <p:txBody>
          <a:bodyPr>
            <a:spAutoFit/>
          </a:bodyPr>
          <a:lstStyle/>
          <a:p>
            <a:pPr algn="ctr" eaLnBrk="0" hangingPunct="0"/>
            <a:r>
              <a:rPr lang="en-US" sz="1600">
                <a:latin typeface="Symbol" pitchFamily="18" charset="2"/>
              </a:rPr>
              <a:t>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FDA83DB-628E-4ECF-B686-468DD3C0B541}" type="slidenum">
              <a:rPr lang="en-GB"/>
              <a:pPr/>
              <a:t>3</a:t>
            </a:fld>
            <a:endParaRPr lang="en-GB"/>
          </a:p>
        </p:txBody>
      </p:sp>
      <p:sp>
        <p:nvSpPr>
          <p:cNvPr id="168963" name="Rectangle 7171"/>
          <p:cNvSpPr>
            <a:spLocks noGrp="1" noChangeArrowheads="1"/>
          </p:cNvSpPr>
          <p:nvPr>
            <p:ph type="body" sz="half" idx="1"/>
          </p:nvPr>
        </p:nvSpPr>
        <p:spPr>
          <a:xfrm>
            <a:off x="609600" y="1600200"/>
            <a:ext cx="3962400" cy="4114800"/>
          </a:xfrm>
        </p:spPr>
        <p:txBody>
          <a:bodyPr/>
          <a:lstStyle/>
          <a:p>
            <a:pPr>
              <a:lnSpc>
                <a:spcPct val="90000"/>
              </a:lnSpc>
            </a:pPr>
            <a:r>
              <a:rPr lang="en-GB" sz="2400" dirty="0"/>
              <a:t>What must you contribute?</a:t>
            </a:r>
          </a:p>
          <a:p>
            <a:pPr lvl="1">
              <a:lnSpc>
                <a:spcPct val="90000"/>
              </a:lnSpc>
            </a:pPr>
            <a:r>
              <a:rPr lang="en-GB" sz="1800" dirty="0"/>
              <a:t>Lectures will be the basic </a:t>
            </a:r>
            <a:r>
              <a:rPr lang="en-GB" sz="1800" dirty="0" smtClean="0"/>
              <a:t>provision of material but </a:t>
            </a:r>
            <a:r>
              <a:rPr lang="en-GB" sz="1800" dirty="0"/>
              <a:t>YOUR private study is also required.</a:t>
            </a:r>
          </a:p>
          <a:p>
            <a:pPr lvl="1">
              <a:lnSpc>
                <a:spcPct val="90000"/>
              </a:lnSpc>
            </a:pPr>
            <a:r>
              <a:rPr lang="en-GB" sz="1800" dirty="0"/>
              <a:t>Also you need to do the web examples suggested, you need to read </a:t>
            </a:r>
            <a:r>
              <a:rPr lang="en-GB" sz="1800" dirty="0" smtClean="0"/>
              <a:t>from all the </a:t>
            </a:r>
            <a:r>
              <a:rPr lang="en-GB" sz="1800" dirty="0"/>
              <a:t>advised texts and consult the other suggested texts.</a:t>
            </a:r>
          </a:p>
          <a:p>
            <a:pPr lvl="1">
              <a:lnSpc>
                <a:spcPct val="90000"/>
              </a:lnSpc>
            </a:pPr>
            <a:r>
              <a:rPr lang="en-GB" sz="1800" dirty="0"/>
              <a:t>You must spend time before each lecture preparing yourself for what the lecture will be about and after each lecture going over the content and checking your understanding.</a:t>
            </a:r>
          </a:p>
          <a:p>
            <a:pPr>
              <a:lnSpc>
                <a:spcPct val="90000"/>
              </a:lnSpc>
            </a:pPr>
            <a:endParaRPr lang="en-GB" sz="1800" dirty="0"/>
          </a:p>
        </p:txBody>
      </p:sp>
      <p:sp>
        <p:nvSpPr>
          <p:cNvPr id="168964" name="Rectangle 7172"/>
          <p:cNvSpPr>
            <a:spLocks noGrp="1" noChangeArrowheads="1"/>
          </p:cNvSpPr>
          <p:nvPr>
            <p:ph type="body" sz="half" idx="2"/>
          </p:nvPr>
        </p:nvSpPr>
        <p:spPr>
          <a:xfrm>
            <a:off x="4648200" y="1676400"/>
            <a:ext cx="4114800" cy="4114800"/>
          </a:xfrm>
        </p:spPr>
        <p:txBody>
          <a:bodyPr>
            <a:normAutofit fontScale="92500" lnSpcReduction="20000"/>
          </a:bodyPr>
          <a:lstStyle/>
          <a:p>
            <a:pPr>
              <a:lnSpc>
                <a:spcPct val="90000"/>
              </a:lnSpc>
            </a:pPr>
            <a:r>
              <a:rPr lang="en-GB" sz="2000" dirty="0"/>
              <a:t>The Assessment of the module:</a:t>
            </a:r>
          </a:p>
          <a:p>
            <a:pPr lvl="1">
              <a:lnSpc>
                <a:spcPct val="90000"/>
              </a:lnSpc>
            </a:pPr>
            <a:r>
              <a:rPr lang="en-GB" sz="1800" dirty="0"/>
              <a:t>Will check you have all met the </a:t>
            </a:r>
            <a:r>
              <a:rPr lang="en-GB" sz="1800" dirty="0" smtClean="0"/>
              <a:t>learning objectives</a:t>
            </a:r>
            <a:r>
              <a:rPr lang="en-GB" sz="1800" dirty="0"/>
              <a:t>.</a:t>
            </a:r>
          </a:p>
          <a:p>
            <a:pPr lvl="1">
              <a:lnSpc>
                <a:spcPct val="90000"/>
              </a:lnSpc>
            </a:pPr>
            <a:r>
              <a:rPr lang="en-GB" sz="1800" dirty="0"/>
              <a:t>Will grade to what extent you have exceeded the objectives.</a:t>
            </a:r>
          </a:p>
          <a:p>
            <a:pPr>
              <a:lnSpc>
                <a:spcPct val="90000"/>
              </a:lnSpc>
            </a:pPr>
            <a:r>
              <a:rPr lang="en-GB" sz="2000" dirty="0"/>
              <a:t>The exam questions I set will be on:</a:t>
            </a:r>
          </a:p>
          <a:p>
            <a:pPr lvl="1">
              <a:lnSpc>
                <a:spcPct val="90000"/>
              </a:lnSpc>
            </a:pPr>
            <a:r>
              <a:rPr lang="en-GB" sz="1800" dirty="0" smtClean="0"/>
              <a:t>The </a:t>
            </a:r>
            <a:r>
              <a:rPr lang="en-GB" sz="1800" dirty="0"/>
              <a:t>layered protocol architectures (ISO and TCP/IP).</a:t>
            </a:r>
          </a:p>
          <a:p>
            <a:pPr lvl="1">
              <a:lnSpc>
                <a:spcPct val="90000"/>
              </a:lnSpc>
            </a:pPr>
            <a:r>
              <a:rPr lang="en-GB" sz="1800" dirty="0"/>
              <a:t>The transport layer and sessions across a </a:t>
            </a:r>
            <a:r>
              <a:rPr lang="en-GB" sz="1800" dirty="0" smtClean="0"/>
              <a:t>network, TCP &amp; UDP </a:t>
            </a:r>
            <a:r>
              <a:rPr lang="en-GB" sz="1800" dirty="0"/>
              <a:t>operation (including </a:t>
            </a:r>
            <a:r>
              <a:rPr lang="en-GB" sz="1800" dirty="0" smtClean="0"/>
              <a:t>congestion control</a:t>
            </a:r>
            <a:r>
              <a:rPr lang="en-GB" sz="1800" dirty="0"/>
              <a:t>).</a:t>
            </a:r>
          </a:p>
          <a:p>
            <a:pPr lvl="1">
              <a:lnSpc>
                <a:spcPct val="90000"/>
              </a:lnSpc>
            </a:pPr>
            <a:r>
              <a:rPr lang="en-GB" sz="1800" dirty="0" smtClean="0"/>
              <a:t>Network layer issues (including addressing and routing).</a:t>
            </a:r>
          </a:p>
          <a:p>
            <a:pPr lvl="1">
              <a:lnSpc>
                <a:spcPct val="90000"/>
              </a:lnSpc>
            </a:pPr>
            <a:r>
              <a:rPr lang="en-GB" sz="1800" dirty="0" smtClean="0"/>
              <a:t>Link layer issues (e.g. MAC).</a:t>
            </a:r>
          </a:p>
          <a:p>
            <a:pPr>
              <a:lnSpc>
                <a:spcPct val="90000"/>
              </a:lnSpc>
            </a:pPr>
            <a:r>
              <a:rPr lang="en-GB" sz="2200" dirty="0"/>
              <a:t>There will also be a project on the security aspects</a:t>
            </a:r>
            <a:r>
              <a:rPr lang="en-GB" sz="2200" dirty="0" smtClean="0"/>
              <a:t>.</a:t>
            </a:r>
          </a:p>
          <a:p>
            <a:pPr lvl="1">
              <a:lnSpc>
                <a:spcPct val="90000"/>
              </a:lnSpc>
            </a:pPr>
            <a:endParaRPr lang="en-GB" sz="1800" dirty="0"/>
          </a:p>
          <a:p>
            <a:pPr lvl="1">
              <a:lnSpc>
                <a:spcPct val="90000"/>
              </a:lnSpc>
              <a:buFontTx/>
              <a:buNone/>
            </a:pPr>
            <a:endParaRPr lang="en-GB" sz="1800" dirty="0"/>
          </a:p>
        </p:txBody>
      </p:sp>
      <p:sp>
        <p:nvSpPr>
          <p:cNvPr id="9" name="Rectangle 1026"/>
          <p:cNvSpPr>
            <a:spLocks noGrp="1" noChangeArrowheads="1"/>
          </p:cNvSpPr>
          <p:nvPr>
            <p:ph type="title"/>
          </p:nvPr>
        </p:nvSpPr>
        <p:spPr>
          <a:xfrm>
            <a:off x="251520" y="609600"/>
            <a:ext cx="8640960" cy="1143000"/>
          </a:xfrm>
        </p:spPr>
        <p:txBody>
          <a:bodyPr>
            <a:normAutofit fontScale="90000"/>
          </a:bodyPr>
          <a:lstStyle/>
          <a:p>
            <a:pPr lvl="0"/>
            <a:r>
              <a:rPr kumimoji="0" lang="en-GB" sz="3600" b="0" i="0" u="none" strike="noStrike" kern="1200" cap="none" spc="0" normalizeH="0" baseline="0" noProof="0" dirty="0" smtClean="0">
                <a:ln>
                  <a:noFill/>
                </a:ln>
                <a:solidFill>
                  <a:srgbClr val="FF0000"/>
                </a:solidFill>
                <a:effectLst/>
                <a:uLnTx/>
                <a:uFillTx/>
                <a:latin typeface="+mj-lt"/>
                <a:ea typeface="+mj-ea"/>
                <a:cs typeface="+mj-cs"/>
              </a:rPr>
              <a:t>Data Communications and Network Security</a:t>
            </a:r>
            <a:r>
              <a:rPr kumimoji="0" lang="en-US" sz="5400" b="0" i="0" u="none" strike="noStrike" kern="1200" cap="none" spc="0" normalizeH="0" baseline="0" noProof="0" dirty="0" smtClean="0">
                <a:ln>
                  <a:noFill/>
                </a:ln>
                <a:solidFill>
                  <a:schemeClr val="bg1"/>
                </a:solidFill>
                <a:effectLst/>
                <a:uLnTx/>
                <a:uFillTx/>
                <a:latin typeface="+mj-lt"/>
                <a:ea typeface="+mj-ea"/>
                <a:cs typeface="+mj-cs"/>
              </a:rPr>
              <a:t/>
            </a:r>
            <a:br>
              <a:rPr kumimoji="0" lang="en-US" sz="5400" b="0" i="0" u="none" strike="noStrike" kern="1200" cap="none" spc="0" normalizeH="0" baseline="0" noProof="0" dirty="0" smtClean="0">
                <a:ln>
                  <a:noFill/>
                </a:ln>
                <a:solidFill>
                  <a:schemeClr val="bg1"/>
                </a:solidFill>
                <a:effectLst/>
                <a:uLnTx/>
                <a:uFillTx/>
                <a:latin typeface="+mj-lt"/>
                <a:ea typeface="+mj-ea"/>
                <a:cs typeface="+mj-cs"/>
              </a:rPr>
            </a:br>
            <a:endParaRPr lang="en-GB" sz="5400" b="1"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098526E-FBFC-429A-82A0-E0AFA8C84CF6}" type="slidenum">
              <a:rPr lang="en-GB"/>
              <a:pPr/>
              <a:t>30</a:t>
            </a:fld>
            <a:endParaRPr lang="en-GB"/>
          </a:p>
        </p:txBody>
      </p:sp>
      <p:sp>
        <p:nvSpPr>
          <p:cNvPr id="293890" name="Rectangle 2"/>
          <p:cNvSpPr>
            <a:spLocks noGrp="1" noChangeArrowheads="1"/>
          </p:cNvSpPr>
          <p:nvPr>
            <p:ph type="title"/>
          </p:nvPr>
        </p:nvSpPr>
        <p:spPr>
          <a:xfrm>
            <a:off x="685800" y="304800"/>
            <a:ext cx="7772400" cy="1143000"/>
          </a:xfrm>
        </p:spPr>
        <p:txBody>
          <a:bodyPr/>
          <a:lstStyle/>
          <a:p>
            <a:r>
              <a:rPr lang="en-US" sz="3600"/>
              <a:t>rdt3.0: channels with errors </a:t>
            </a:r>
            <a:r>
              <a:rPr lang="en-US" sz="3600" i="1"/>
              <a:t>and</a:t>
            </a:r>
            <a:r>
              <a:rPr lang="en-US" sz="3600"/>
              <a:t> loss</a:t>
            </a:r>
            <a:endParaRPr lang="en-US"/>
          </a:p>
        </p:txBody>
      </p:sp>
      <p:sp>
        <p:nvSpPr>
          <p:cNvPr id="293891" name="Rectangle 3"/>
          <p:cNvSpPr>
            <a:spLocks noGrp="1" noChangeArrowheads="1"/>
          </p:cNvSpPr>
          <p:nvPr>
            <p:ph type="body" sz="half" idx="1"/>
          </p:nvPr>
        </p:nvSpPr>
        <p:spPr>
          <a:xfrm>
            <a:off x="685800" y="1600200"/>
            <a:ext cx="3810000" cy="4495800"/>
          </a:xfrm>
        </p:spPr>
        <p:txBody>
          <a:bodyPr/>
          <a:lstStyle/>
          <a:p>
            <a:pPr>
              <a:buFontTx/>
              <a:buNone/>
            </a:pPr>
            <a:r>
              <a:rPr lang="en-US" sz="2400" u="sng">
                <a:solidFill>
                  <a:srgbClr val="FF0000"/>
                </a:solidFill>
              </a:rPr>
              <a:t>New assumption:</a:t>
            </a:r>
            <a:r>
              <a:rPr lang="en-US" sz="2400"/>
              <a:t> underlying channel can also loose packets (data or ACKs)</a:t>
            </a:r>
          </a:p>
          <a:p>
            <a:pPr lvl="1"/>
            <a:r>
              <a:rPr lang="en-US" sz="2000"/>
              <a:t>checksum, seq. #, ACKs, retransmissions will be of help, but not enough</a:t>
            </a:r>
          </a:p>
          <a:p>
            <a:pPr>
              <a:buFontTx/>
              <a:buNone/>
            </a:pPr>
            <a:r>
              <a:rPr lang="en-US" sz="2400" u="sng">
                <a:solidFill>
                  <a:srgbClr val="FF0000"/>
                </a:solidFill>
              </a:rPr>
              <a:t>Q:</a:t>
            </a:r>
            <a:r>
              <a:rPr lang="en-US" sz="2400"/>
              <a:t> how to deal with loss?</a:t>
            </a:r>
          </a:p>
          <a:p>
            <a:pPr lvl="1"/>
            <a:r>
              <a:rPr lang="en-US" sz="2000"/>
              <a:t>sender waits until certain data or ACK lost, then retransmits</a:t>
            </a:r>
          </a:p>
          <a:p>
            <a:pPr lvl="1"/>
            <a:r>
              <a:rPr lang="en-US" sz="2000"/>
              <a:t>yuck: drawbacks?</a:t>
            </a:r>
          </a:p>
        </p:txBody>
      </p:sp>
      <p:sp>
        <p:nvSpPr>
          <p:cNvPr id="293892" name="Rectangle 4"/>
          <p:cNvSpPr>
            <a:spLocks noGrp="1" noChangeArrowheads="1"/>
          </p:cNvSpPr>
          <p:nvPr>
            <p:ph type="body" sz="half" idx="2"/>
          </p:nvPr>
        </p:nvSpPr>
        <p:spPr>
          <a:xfrm>
            <a:off x="4495800" y="1600200"/>
            <a:ext cx="4095750" cy="4648200"/>
          </a:xfrm>
        </p:spPr>
        <p:txBody>
          <a:bodyPr/>
          <a:lstStyle/>
          <a:p>
            <a:pPr>
              <a:buFontTx/>
              <a:buNone/>
            </a:pPr>
            <a:r>
              <a:rPr lang="en-US" sz="2400" u="sng">
                <a:solidFill>
                  <a:srgbClr val="FF0000"/>
                </a:solidFill>
              </a:rPr>
              <a:t>Approach:</a:t>
            </a:r>
            <a:r>
              <a:rPr lang="en-US" sz="2400"/>
              <a:t> sender waits “reasonable” amount of time for ACK </a:t>
            </a:r>
          </a:p>
          <a:p>
            <a:r>
              <a:rPr lang="en-US" sz="2000"/>
              <a:t>retransmits if no ACK received in this time</a:t>
            </a:r>
          </a:p>
          <a:p>
            <a:r>
              <a:rPr lang="en-US" sz="2000"/>
              <a:t>if pkt (or ACK) just delayed (not lost):</a:t>
            </a:r>
          </a:p>
          <a:p>
            <a:pPr lvl="1"/>
            <a:r>
              <a:rPr lang="en-US" sz="2000"/>
              <a:t>retransmission will be  duplicate, but use of seq. #’s already handles this</a:t>
            </a:r>
            <a:endParaRPr lang="en-US" sz="1800"/>
          </a:p>
          <a:p>
            <a:pPr lvl="1"/>
            <a:r>
              <a:rPr lang="en-US" sz="2000"/>
              <a:t>receiver must specify seq # of pkt being ACKed</a:t>
            </a:r>
            <a:endParaRPr lang="en-US" sz="1800"/>
          </a:p>
          <a:p>
            <a:r>
              <a:rPr lang="en-US" sz="2000"/>
              <a:t>requires countdown timer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p>
            <a:fld id="{D7B69743-F2E6-4FA6-B880-F69850D845CD}" type="slidenum">
              <a:rPr lang="en-GB"/>
              <a:pPr/>
              <a:t>31</a:t>
            </a:fld>
            <a:endParaRPr lang="en-GB"/>
          </a:p>
        </p:txBody>
      </p:sp>
      <p:sp>
        <p:nvSpPr>
          <p:cNvPr id="294914" name="Rectangle 2"/>
          <p:cNvSpPr>
            <a:spLocks noGrp="1" noChangeArrowheads="1"/>
          </p:cNvSpPr>
          <p:nvPr>
            <p:ph type="title"/>
          </p:nvPr>
        </p:nvSpPr>
        <p:spPr>
          <a:xfrm>
            <a:off x="339725" y="242888"/>
            <a:ext cx="3560763" cy="893762"/>
          </a:xfrm>
        </p:spPr>
        <p:txBody>
          <a:bodyPr/>
          <a:lstStyle/>
          <a:p>
            <a:r>
              <a:rPr lang="en-US" sz="4000">
                <a:solidFill>
                  <a:srgbClr val="FF0000"/>
                </a:solidFill>
              </a:rPr>
              <a:t>rdt3.0 sender</a:t>
            </a:r>
          </a:p>
        </p:txBody>
      </p:sp>
      <p:sp>
        <p:nvSpPr>
          <p:cNvPr id="294915" name="Text Box 3"/>
          <p:cNvSpPr txBox="1">
            <a:spLocks noChangeArrowheads="1"/>
          </p:cNvSpPr>
          <p:nvPr/>
        </p:nvSpPr>
        <p:spPr bwMode="auto">
          <a:xfrm>
            <a:off x="3019425" y="1384300"/>
            <a:ext cx="3860800" cy="561975"/>
          </a:xfrm>
          <a:prstGeom prst="rect">
            <a:avLst/>
          </a:prstGeom>
          <a:noFill/>
          <a:ln w="9525">
            <a:noFill/>
            <a:miter lim="800000"/>
            <a:headEnd/>
            <a:tailEnd/>
          </a:ln>
        </p:spPr>
        <p:txBody>
          <a:bodyPr/>
          <a:lstStyle/>
          <a:p>
            <a:pPr eaLnBrk="0" hangingPunct="0"/>
            <a:r>
              <a:rPr lang="en-US" sz="1400">
                <a:latin typeface="Arial" charset="0"/>
              </a:rPr>
              <a:t>sndpkt = make_pkt(0, data, checksum)</a:t>
            </a:r>
          </a:p>
          <a:p>
            <a:pPr eaLnBrk="0" hangingPunct="0"/>
            <a:r>
              <a:rPr lang="en-US" sz="1400">
                <a:latin typeface="Arial" charset="0"/>
              </a:rPr>
              <a:t>udt_send(sndpkt)</a:t>
            </a:r>
          </a:p>
          <a:p>
            <a:pPr eaLnBrk="0" hangingPunct="0"/>
            <a:r>
              <a:rPr lang="en-US" sz="1400">
                <a:latin typeface="Arial" charset="0"/>
              </a:rPr>
              <a:t>start_timer</a:t>
            </a:r>
            <a:endParaRPr lang="en-US" sz="1400"/>
          </a:p>
        </p:txBody>
      </p:sp>
      <p:sp>
        <p:nvSpPr>
          <p:cNvPr id="294916" name="Text Box 4"/>
          <p:cNvSpPr txBox="1">
            <a:spLocks noChangeArrowheads="1"/>
          </p:cNvSpPr>
          <p:nvPr/>
        </p:nvSpPr>
        <p:spPr bwMode="auto">
          <a:xfrm>
            <a:off x="3060700" y="1090613"/>
            <a:ext cx="1724025" cy="285750"/>
          </a:xfrm>
          <a:prstGeom prst="rect">
            <a:avLst/>
          </a:prstGeom>
          <a:noFill/>
          <a:ln w="9525">
            <a:noFill/>
            <a:miter lim="800000"/>
            <a:headEnd/>
            <a:tailEnd/>
          </a:ln>
        </p:spPr>
        <p:txBody>
          <a:bodyPr/>
          <a:lstStyle/>
          <a:p>
            <a:pPr eaLnBrk="0" hangingPunct="0"/>
            <a:r>
              <a:rPr lang="en-US" sz="1400">
                <a:latin typeface="Arial" charset="0"/>
              </a:rPr>
              <a:t>rdt_send(data)</a:t>
            </a:r>
            <a:endParaRPr lang="en-US" sz="1400"/>
          </a:p>
        </p:txBody>
      </p:sp>
      <p:sp>
        <p:nvSpPr>
          <p:cNvPr id="294917" name="Line 5"/>
          <p:cNvSpPr>
            <a:spLocks noChangeShapeType="1"/>
          </p:cNvSpPr>
          <p:nvPr/>
        </p:nvSpPr>
        <p:spPr bwMode="auto">
          <a:xfrm>
            <a:off x="3162300" y="1428750"/>
            <a:ext cx="990600" cy="0"/>
          </a:xfrm>
          <a:prstGeom prst="line">
            <a:avLst/>
          </a:prstGeom>
          <a:noFill/>
          <a:ln w="28575">
            <a:solidFill>
              <a:srgbClr val="000000"/>
            </a:solidFill>
            <a:round/>
            <a:headEnd/>
            <a:tailEnd/>
          </a:ln>
        </p:spPr>
        <p:txBody>
          <a:bodyPr/>
          <a:lstStyle/>
          <a:p>
            <a:endParaRPr lang="en-US"/>
          </a:p>
        </p:txBody>
      </p:sp>
      <p:sp>
        <p:nvSpPr>
          <p:cNvPr id="294918" name="Line 6"/>
          <p:cNvSpPr>
            <a:spLocks noChangeShapeType="1"/>
          </p:cNvSpPr>
          <p:nvPr/>
        </p:nvSpPr>
        <p:spPr bwMode="auto">
          <a:xfrm>
            <a:off x="2749550" y="1544638"/>
            <a:ext cx="157163" cy="576262"/>
          </a:xfrm>
          <a:prstGeom prst="line">
            <a:avLst/>
          </a:prstGeom>
          <a:noFill/>
          <a:ln w="28575">
            <a:solidFill>
              <a:srgbClr val="000000"/>
            </a:solidFill>
            <a:prstDash val="dash"/>
            <a:round/>
            <a:headEnd/>
            <a:tailEnd type="triangle" w="med" len="med"/>
          </a:ln>
        </p:spPr>
        <p:txBody>
          <a:bodyPr/>
          <a:lstStyle/>
          <a:p>
            <a:endParaRPr lang="en-US"/>
          </a:p>
        </p:txBody>
      </p:sp>
      <p:grpSp>
        <p:nvGrpSpPr>
          <p:cNvPr id="2" name="Group 7"/>
          <p:cNvGrpSpPr>
            <a:grpSpLocks/>
          </p:cNvGrpSpPr>
          <p:nvPr/>
        </p:nvGrpSpPr>
        <p:grpSpPr bwMode="auto">
          <a:xfrm>
            <a:off x="5360988" y="2090738"/>
            <a:ext cx="889000" cy="865187"/>
            <a:chOff x="445" y="1273"/>
            <a:chExt cx="560" cy="545"/>
          </a:xfrm>
        </p:grpSpPr>
        <p:sp>
          <p:nvSpPr>
            <p:cNvPr id="294920" name="Oval 8"/>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294921" name="Text Box 9"/>
            <p:cNvSpPr txBox="1">
              <a:spLocks noChangeArrowheads="1"/>
            </p:cNvSpPr>
            <p:nvPr/>
          </p:nvSpPr>
          <p:spPr bwMode="auto">
            <a:xfrm>
              <a:off x="499" y="1309"/>
              <a:ext cx="450" cy="282"/>
            </a:xfrm>
            <a:prstGeom prst="rect">
              <a:avLst/>
            </a:prstGeom>
            <a:noFill/>
            <a:ln w="9525">
              <a:noFill/>
              <a:miter lim="800000"/>
              <a:headEnd/>
              <a:tailEnd/>
            </a:ln>
          </p:spPr>
          <p:txBody>
            <a:bodyPr/>
            <a:lstStyle/>
            <a:p>
              <a:pPr algn="ctr" eaLnBrk="0" hangingPunct="0"/>
              <a:r>
                <a:rPr lang="en-US" sz="1400">
                  <a:latin typeface="Arial" charset="0"/>
                </a:rPr>
                <a:t>Wait for ACK0</a:t>
              </a:r>
              <a:endParaRPr lang="en-US" sz="1400"/>
            </a:p>
          </p:txBody>
        </p:sp>
      </p:grpSp>
      <p:sp>
        <p:nvSpPr>
          <p:cNvPr id="294922" name="Freeform 10"/>
          <p:cNvSpPr>
            <a:spLocks/>
          </p:cNvSpPr>
          <p:nvPr/>
        </p:nvSpPr>
        <p:spPr bwMode="auto">
          <a:xfrm flipV="1">
            <a:off x="3384550" y="2071688"/>
            <a:ext cx="2090738" cy="163512"/>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p:spPr>
        <p:txBody>
          <a:bodyPr/>
          <a:lstStyle/>
          <a:p>
            <a:endParaRPr lang="en-US"/>
          </a:p>
        </p:txBody>
      </p:sp>
      <p:sp>
        <p:nvSpPr>
          <p:cNvPr id="294923" name="Freeform 11"/>
          <p:cNvSpPr>
            <a:spLocks/>
          </p:cNvSpPr>
          <p:nvPr/>
        </p:nvSpPr>
        <p:spPr bwMode="auto">
          <a:xfrm>
            <a:off x="6069013" y="1674813"/>
            <a:ext cx="871537" cy="666750"/>
          </a:xfrm>
          <a:custGeom>
            <a:avLst/>
            <a:gdLst/>
            <a:ahLst/>
            <a:cxnLst>
              <a:cxn ang="0">
                <a:pos x="0" y="306"/>
              </a:cxn>
              <a:cxn ang="0">
                <a:pos x="87" y="420"/>
              </a:cxn>
            </a:cxnLst>
            <a:rect l="0" t="0" r="r" b="b"/>
            <a:pathLst>
              <a:path w="549" h="420">
                <a:moveTo>
                  <a:pt x="0" y="306"/>
                </a:moveTo>
                <a:cubicBezTo>
                  <a:pt x="78" y="0"/>
                  <a:pt x="549" y="315"/>
                  <a:pt x="87" y="420"/>
                </a:cubicBezTo>
              </a:path>
            </a:pathLst>
          </a:custGeom>
          <a:noFill/>
          <a:ln w="19050" cmpd="sng">
            <a:solidFill>
              <a:srgbClr val="000000"/>
            </a:solidFill>
            <a:round/>
            <a:headEnd type="none" w="med" len="med"/>
            <a:tailEnd type="triangle" w="med" len="med"/>
          </a:ln>
        </p:spPr>
        <p:txBody>
          <a:bodyPr/>
          <a:lstStyle/>
          <a:p>
            <a:endParaRPr lang="en-US"/>
          </a:p>
        </p:txBody>
      </p:sp>
      <p:sp>
        <p:nvSpPr>
          <p:cNvPr id="294924" name="Text Box 12"/>
          <p:cNvSpPr txBox="1">
            <a:spLocks noChangeArrowheads="1"/>
          </p:cNvSpPr>
          <p:nvPr/>
        </p:nvSpPr>
        <p:spPr bwMode="auto">
          <a:xfrm>
            <a:off x="6481763" y="1196975"/>
            <a:ext cx="1704975" cy="571500"/>
          </a:xfrm>
          <a:prstGeom prst="rect">
            <a:avLst/>
          </a:prstGeom>
          <a:noFill/>
          <a:ln w="9525">
            <a:noFill/>
            <a:miter lim="800000"/>
            <a:headEnd/>
            <a:tailEnd/>
          </a:ln>
        </p:spPr>
        <p:txBody>
          <a:bodyPr/>
          <a:lstStyle/>
          <a:p>
            <a:pPr eaLnBrk="0" hangingPunct="0"/>
            <a:r>
              <a:rPr lang="en-US" sz="1400">
                <a:latin typeface="Arial" charset="0"/>
              </a:rPr>
              <a:t>rdt_rcv(rcvpkt) &amp;&amp;  </a:t>
            </a:r>
          </a:p>
          <a:p>
            <a:pPr eaLnBrk="0" hangingPunct="0"/>
            <a:r>
              <a:rPr lang="en-US" sz="1400">
                <a:latin typeface="Arial" charset="0"/>
              </a:rPr>
              <a:t>( corrupt(rcvpkt) ||</a:t>
            </a:r>
          </a:p>
          <a:p>
            <a:pPr eaLnBrk="0" hangingPunct="0"/>
            <a:r>
              <a:rPr lang="en-US" sz="1400">
                <a:latin typeface="Arial" charset="0"/>
              </a:rPr>
              <a:t>isACK(rcvpkt,1) )</a:t>
            </a:r>
            <a:endParaRPr lang="en-US" sz="1400"/>
          </a:p>
        </p:txBody>
      </p:sp>
      <p:sp>
        <p:nvSpPr>
          <p:cNvPr id="294925" name="Line 13"/>
          <p:cNvSpPr>
            <a:spLocks noChangeShapeType="1"/>
          </p:cNvSpPr>
          <p:nvPr/>
        </p:nvSpPr>
        <p:spPr bwMode="auto">
          <a:xfrm>
            <a:off x="6691313" y="1898650"/>
            <a:ext cx="1350962" cy="0"/>
          </a:xfrm>
          <a:prstGeom prst="line">
            <a:avLst/>
          </a:prstGeom>
          <a:noFill/>
          <a:ln w="28575">
            <a:solidFill>
              <a:srgbClr val="000000"/>
            </a:solidFill>
            <a:round/>
            <a:headEnd/>
            <a:tailEnd/>
          </a:ln>
        </p:spPr>
        <p:txBody>
          <a:bodyPr/>
          <a:lstStyle/>
          <a:p>
            <a:endParaRPr lang="en-US"/>
          </a:p>
        </p:txBody>
      </p:sp>
      <p:grpSp>
        <p:nvGrpSpPr>
          <p:cNvPr id="3" name="Group 14"/>
          <p:cNvGrpSpPr>
            <a:grpSpLocks/>
          </p:cNvGrpSpPr>
          <p:nvPr/>
        </p:nvGrpSpPr>
        <p:grpSpPr bwMode="auto">
          <a:xfrm>
            <a:off x="5453063" y="4005263"/>
            <a:ext cx="1189037" cy="850900"/>
            <a:chOff x="4090" y="3230"/>
            <a:chExt cx="749" cy="536"/>
          </a:xfrm>
        </p:grpSpPr>
        <p:sp>
          <p:nvSpPr>
            <p:cNvPr id="294927" name="Oval 15"/>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294928" name="Text Box 16"/>
            <p:cNvSpPr txBox="1">
              <a:spLocks noChangeArrowheads="1"/>
            </p:cNvSpPr>
            <p:nvPr/>
          </p:nvSpPr>
          <p:spPr bwMode="auto">
            <a:xfrm>
              <a:off x="4090" y="3270"/>
              <a:ext cx="749" cy="384"/>
            </a:xfrm>
            <a:prstGeom prst="rect">
              <a:avLst/>
            </a:prstGeom>
            <a:noFill/>
            <a:ln w="9525">
              <a:noFill/>
              <a:miter lim="800000"/>
              <a:headEnd/>
              <a:tailEnd/>
            </a:ln>
          </p:spPr>
          <p:txBody>
            <a:bodyPr/>
            <a:lstStyle/>
            <a:p>
              <a:pPr algn="ctr" eaLnBrk="0" hangingPunct="0"/>
              <a:r>
                <a:rPr lang="en-US" sz="1400">
                  <a:latin typeface="Arial" charset="0"/>
                </a:rPr>
                <a:t>Wait for </a:t>
              </a:r>
            </a:p>
            <a:p>
              <a:pPr algn="ctr" eaLnBrk="0" hangingPunct="0"/>
              <a:r>
                <a:rPr lang="en-US" sz="1400">
                  <a:latin typeface="Arial" charset="0"/>
                </a:rPr>
                <a:t>call 1 from above</a:t>
              </a:r>
              <a:endParaRPr lang="en-US" sz="1400"/>
            </a:p>
          </p:txBody>
        </p:sp>
      </p:grpSp>
      <p:sp>
        <p:nvSpPr>
          <p:cNvPr id="294929" name="Freeform 17"/>
          <p:cNvSpPr>
            <a:spLocks/>
          </p:cNvSpPr>
          <p:nvPr/>
        </p:nvSpPr>
        <p:spPr bwMode="auto">
          <a:xfrm rot="16200000" flipV="1">
            <a:off x="2140744" y="3402806"/>
            <a:ext cx="1254125" cy="150813"/>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p:spPr>
        <p:txBody>
          <a:bodyPr/>
          <a:lstStyle/>
          <a:p>
            <a:endParaRPr lang="en-US"/>
          </a:p>
        </p:txBody>
      </p:sp>
      <p:sp>
        <p:nvSpPr>
          <p:cNvPr id="294930" name="Freeform 18"/>
          <p:cNvSpPr>
            <a:spLocks/>
          </p:cNvSpPr>
          <p:nvPr/>
        </p:nvSpPr>
        <p:spPr bwMode="auto">
          <a:xfrm>
            <a:off x="3370263" y="4738688"/>
            <a:ext cx="2312987" cy="274637"/>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p:spPr>
        <p:txBody>
          <a:bodyPr/>
          <a:lstStyle/>
          <a:p>
            <a:endParaRPr lang="en-US"/>
          </a:p>
        </p:txBody>
      </p:sp>
      <p:sp>
        <p:nvSpPr>
          <p:cNvPr id="294931" name="Freeform 19"/>
          <p:cNvSpPr>
            <a:spLocks/>
          </p:cNvSpPr>
          <p:nvPr/>
        </p:nvSpPr>
        <p:spPr bwMode="auto">
          <a:xfrm rot="5400000" flipH="1" flipV="1">
            <a:off x="5611019" y="3328194"/>
            <a:ext cx="1184275" cy="166687"/>
          </a:xfrm>
          <a:custGeom>
            <a:avLst/>
            <a:gdLst/>
            <a:ahLst/>
            <a:cxnLst>
              <a:cxn ang="0">
                <a:pos x="0" y="0"/>
              </a:cxn>
              <a:cxn ang="0">
                <a:pos x="2835" y="0"/>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p:spPr>
        <p:txBody>
          <a:bodyPr/>
          <a:lstStyle/>
          <a:p>
            <a:endParaRPr lang="en-US"/>
          </a:p>
        </p:txBody>
      </p:sp>
      <p:sp>
        <p:nvSpPr>
          <p:cNvPr id="294932" name="Text Box 20"/>
          <p:cNvSpPr txBox="1">
            <a:spLocks noChangeArrowheads="1"/>
          </p:cNvSpPr>
          <p:nvPr/>
        </p:nvSpPr>
        <p:spPr bwMode="auto">
          <a:xfrm>
            <a:off x="3316288" y="5224463"/>
            <a:ext cx="3444875" cy="552450"/>
          </a:xfrm>
          <a:prstGeom prst="rect">
            <a:avLst/>
          </a:prstGeom>
          <a:noFill/>
          <a:ln w="9525">
            <a:noFill/>
            <a:miter lim="800000"/>
            <a:headEnd/>
            <a:tailEnd/>
          </a:ln>
        </p:spPr>
        <p:txBody>
          <a:bodyPr/>
          <a:lstStyle/>
          <a:p>
            <a:pPr eaLnBrk="0" hangingPunct="0"/>
            <a:r>
              <a:rPr lang="en-US" sz="1400">
                <a:latin typeface="Arial" charset="0"/>
              </a:rPr>
              <a:t>sndpkt = make_pkt(1, data, checksum)</a:t>
            </a:r>
          </a:p>
          <a:p>
            <a:pPr eaLnBrk="0" hangingPunct="0"/>
            <a:r>
              <a:rPr lang="en-US" sz="1400">
                <a:latin typeface="Arial" charset="0"/>
              </a:rPr>
              <a:t>udt_send(sndpkt)</a:t>
            </a:r>
          </a:p>
          <a:p>
            <a:pPr eaLnBrk="0" hangingPunct="0"/>
            <a:r>
              <a:rPr lang="en-US" sz="1400">
                <a:latin typeface="Arial" charset="0"/>
              </a:rPr>
              <a:t>start_timer</a:t>
            </a:r>
            <a:endParaRPr lang="en-US" sz="1400"/>
          </a:p>
        </p:txBody>
      </p:sp>
      <p:sp>
        <p:nvSpPr>
          <p:cNvPr id="294933" name="Text Box 21"/>
          <p:cNvSpPr txBox="1">
            <a:spLocks noChangeArrowheads="1"/>
          </p:cNvSpPr>
          <p:nvPr/>
        </p:nvSpPr>
        <p:spPr bwMode="auto">
          <a:xfrm>
            <a:off x="3316288" y="4941888"/>
            <a:ext cx="1724025" cy="285750"/>
          </a:xfrm>
          <a:prstGeom prst="rect">
            <a:avLst/>
          </a:prstGeom>
          <a:noFill/>
          <a:ln w="9525">
            <a:noFill/>
            <a:miter lim="800000"/>
            <a:headEnd/>
            <a:tailEnd/>
          </a:ln>
        </p:spPr>
        <p:txBody>
          <a:bodyPr/>
          <a:lstStyle/>
          <a:p>
            <a:pPr eaLnBrk="0" hangingPunct="0"/>
            <a:r>
              <a:rPr lang="en-US" sz="1400">
                <a:latin typeface="Arial" charset="0"/>
              </a:rPr>
              <a:t>rdt_send(data)</a:t>
            </a:r>
            <a:endParaRPr lang="en-US" sz="1400"/>
          </a:p>
        </p:txBody>
      </p:sp>
      <p:sp>
        <p:nvSpPr>
          <p:cNvPr id="294934" name="Line 22"/>
          <p:cNvSpPr>
            <a:spLocks noChangeShapeType="1"/>
          </p:cNvSpPr>
          <p:nvPr/>
        </p:nvSpPr>
        <p:spPr bwMode="auto">
          <a:xfrm>
            <a:off x="3435350" y="5253038"/>
            <a:ext cx="2598738" cy="0"/>
          </a:xfrm>
          <a:prstGeom prst="line">
            <a:avLst/>
          </a:prstGeom>
          <a:noFill/>
          <a:ln w="28575">
            <a:solidFill>
              <a:srgbClr val="000000"/>
            </a:solidFill>
            <a:round/>
            <a:headEnd/>
            <a:tailEnd/>
          </a:ln>
        </p:spPr>
        <p:txBody>
          <a:bodyPr/>
          <a:lstStyle/>
          <a:p>
            <a:endParaRPr lang="en-US"/>
          </a:p>
        </p:txBody>
      </p:sp>
      <p:sp>
        <p:nvSpPr>
          <p:cNvPr id="294935" name="Text Box 23"/>
          <p:cNvSpPr txBox="1">
            <a:spLocks noChangeArrowheads="1"/>
          </p:cNvSpPr>
          <p:nvPr/>
        </p:nvSpPr>
        <p:spPr bwMode="auto">
          <a:xfrm>
            <a:off x="6280150" y="3106738"/>
            <a:ext cx="2149475" cy="571500"/>
          </a:xfrm>
          <a:prstGeom prst="rect">
            <a:avLst/>
          </a:prstGeom>
          <a:noFill/>
          <a:ln w="9525">
            <a:noFill/>
            <a:miter lim="800000"/>
            <a:headEnd/>
            <a:tailEnd/>
          </a:ln>
        </p:spPr>
        <p:txBody>
          <a:bodyPr/>
          <a:lstStyle/>
          <a:p>
            <a:pPr eaLnBrk="0" hangingPunct="0"/>
            <a:r>
              <a:rPr lang="en-US" sz="1400">
                <a:latin typeface="Arial" charset="0"/>
              </a:rPr>
              <a:t>rdt_rcv(rcvpkt)   </a:t>
            </a:r>
          </a:p>
          <a:p>
            <a:pPr eaLnBrk="0" hangingPunct="0"/>
            <a:r>
              <a:rPr lang="en-US" sz="1400">
                <a:latin typeface="Arial" charset="0"/>
              </a:rPr>
              <a:t>&amp;&amp; notcorrupt(rcvpkt) </a:t>
            </a:r>
          </a:p>
          <a:p>
            <a:pPr eaLnBrk="0" hangingPunct="0"/>
            <a:r>
              <a:rPr lang="en-US" sz="1400">
                <a:latin typeface="Arial" charset="0"/>
              </a:rPr>
              <a:t>&amp;&amp; isACK(rcvpkt,0)</a:t>
            </a:r>
            <a:r>
              <a:rPr lang="en-US" sz="1000">
                <a:latin typeface="Arial" charset="0"/>
              </a:rPr>
              <a:t> </a:t>
            </a:r>
            <a:endParaRPr lang="en-US"/>
          </a:p>
        </p:txBody>
      </p:sp>
      <p:sp>
        <p:nvSpPr>
          <p:cNvPr id="294936" name="Line 24"/>
          <p:cNvSpPr>
            <a:spLocks noChangeShapeType="1"/>
          </p:cNvSpPr>
          <p:nvPr/>
        </p:nvSpPr>
        <p:spPr bwMode="auto">
          <a:xfrm>
            <a:off x="6396038" y="3817938"/>
            <a:ext cx="1419225" cy="0"/>
          </a:xfrm>
          <a:prstGeom prst="line">
            <a:avLst/>
          </a:prstGeom>
          <a:noFill/>
          <a:ln w="28575">
            <a:solidFill>
              <a:srgbClr val="000000"/>
            </a:solidFill>
            <a:round/>
            <a:headEnd/>
            <a:tailEnd/>
          </a:ln>
        </p:spPr>
        <p:txBody>
          <a:bodyPr/>
          <a:lstStyle/>
          <a:p>
            <a:endParaRPr lang="en-US"/>
          </a:p>
        </p:txBody>
      </p:sp>
      <p:sp>
        <p:nvSpPr>
          <p:cNvPr id="294937" name="Text Box 25"/>
          <p:cNvSpPr txBox="1">
            <a:spLocks noChangeArrowheads="1"/>
          </p:cNvSpPr>
          <p:nvPr/>
        </p:nvSpPr>
        <p:spPr bwMode="auto">
          <a:xfrm>
            <a:off x="1290638" y="5062538"/>
            <a:ext cx="1622425" cy="571500"/>
          </a:xfrm>
          <a:prstGeom prst="rect">
            <a:avLst/>
          </a:prstGeom>
          <a:noFill/>
          <a:ln w="9525">
            <a:noFill/>
            <a:miter lim="800000"/>
            <a:headEnd/>
            <a:tailEnd/>
          </a:ln>
        </p:spPr>
        <p:txBody>
          <a:bodyPr/>
          <a:lstStyle/>
          <a:p>
            <a:pPr eaLnBrk="0" hangingPunct="0"/>
            <a:r>
              <a:rPr lang="en-US" sz="1400">
                <a:latin typeface="Arial" charset="0"/>
              </a:rPr>
              <a:t>rdt_rcv(rcvpkt) &amp;&amp;  </a:t>
            </a:r>
          </a:p>
          <a:p>
            <a:pPr eaLnBrk="0" hangingPunct="0"/>
            <a:r>
              <a:rPr lang="en-US" sz="1400">
                <a:latin typeface="Arial" charset="0"/>
              </a:rPr>
              <a:t>( corrupt(rcvpkt) ||</a:t>
            </a:r>
          </a:p>
          <a:p>
            <a:pPr eaLnBrk="0" hangingPunct="0"/>
            <a:r>
              <a:rPr lang="en-US" sz="1400">
                <a:latin typeface="Arial" charset="0"/>
              </a:rPr>
              <a:t>isACK(rcvpkt,0) )</a:t>
            </a:r>
            <a:endParaRPr lang="en-US" sz="1400"/>
          </a:p>
        </p:txBody>
      </p:sp>
      <p:sp>
        <p:nvSpPr>
          <p:cNvPr id="294938" name="Line 26"/>
          <p:cNvSpPr>
            <a:spLocks noChangeShapeType="1"/>
          </p:cNvSpPr>
          <p:nvPr/>
        </p:nvSpPr>
        <p:spPr bwMode="auto">
          <a:xfrm>
            <a:off x="1393825" y="5788025"/>
            <a:ext cx="1254125" cy="0"/>
          </a:xfrm>
          <a:prstGeom prst="line">
            <a:avLst/>
          </a:prstGeom>
          <a:noFill/>
          <a:ln w="28575">
            <a:solidFill>
              <a:srgbClr val="000000"/>
            </a:solidFill>
            <a:round/>
            <a:headEnd/>
            <a:tailEnd/>
          </a:ln>
        </p:spPr>
        <p:txBody>
          <a:bodyPr/>
          <a:lstStyle/>
          <a:p>
            <a:endParaRPr lang="en-US"/>
          </a:p>
        </p:txBody>
      </p:sp>
      <p:sp>
        <p:nvSpPr>
          <p:cNvPr id="294939" name="Text Box 27"/>
          <p:cNvSpPr txBox="1">
            <a:spLocks noChangeArrowheads="1"/>
          </p:cNvSpPr>
          <p:nvPr/>
        </p:nvSpPr>
        <p:spPr bwMode="auto">
          <a:xfrm>
            <a:off x="908050" y="2865438"/>
            <a:ext cx="1912938" cy="571500"/>
          </a:xfrm>
          <a:prstGeom prst="rect">
            <a:avLst/>
          </a:prstGeom>
          <a:noFill/>
          <a:ln w="9525">
            <a:noFill/>
            <a:miter lim="800000"/>
            <a:headEnd/>
            <a:tailEnd/>
          </a:ln>
        </p:spPr>
        <p:txBody>
          <a:bodyPr/>
          <a:lstStyle/>
          <a:p>
            <a:pPr eaLnBrk="0" hangingPunct="0"/>
            <a:r>
              <a:rPr lang="en-US" sz="1400">
                <a:latin typeface="Arial" charset="0"/>
              </a:rPr>
              <a:t>rdt_rcv(rcvpkt)   </a:t>
            </a:r>
          </a:p>
          <a:p>
            <a:pPr eaLnBrk="0" hangingPunct="0"/>
            <a:r>
              <a:rPr lang="en-US" sz="1400">
                <a:latin typeface="Arial" charset="0"/>
              </a:rPr>
              <a:t>&amp;&amp; notcorrupt(rcvpkt) </a:t>
            </a:r>
          </a:p>
          <a:p>
            <a:pPr eaLnBrk="0" hangingPunct="0"/>
            <a:r>
              <a:rPr lang="en-US" sz="1400">
                <a:latin typeface="Arial" charset="0"/>
              </a:rPr>
              <a:t>&amp;&amp; isACK(rcvpkt,1)</a:t>
            </a:r>
            <a:r>
              <a:rPr lang="en-US" sz="1000">
                <a:latin typeface="Arial" charset="0"/>
              </a:rPr>
              <a:t> </a:t>
            </a:r>
            <a:endParaRPr lang="en-US"/>
          </a:p>
        </p:txBody>
      </p:sp>
      <p:sp>
        <p:nvSpPr>
          <p:cNvPr id="294940" name="Line 28"/>
          <p:cNvSpPr>
            <a:spLocks noChangeShapeType="1"/>
          </p:cNvSpPr>
          <p:nvPr/>
        </p:nvSpPr>
        <p:spPr bwMode="auto">
          <a:xfrm>
            <a:off x="1035050" y="3605213"/>
            <a:ext cx="1517650" cy="0"/>
          </a:xfrm>
          <a:prstGeom prst="line">
            <a:avLst/>
          </a:prstGeom>
          <a:noFill/>
          <a:ln w="28575">
            <a:solidFill>
              <a:srgbClr val="000000"/>
            </a:solidFill>
            <a:round/>
            <a:headEnd/>
            <a:tailEnd/>
          </a:ln>
        </p:spPr>
        <p:txBody>
          <a:bodyPr/>
          <a:lstStyle/>
          <a:p>
            <a:endParaRPr lang="en-US"/>
          </a:p>
        </p:txBody>
      </p:sp>
      <p:sp>
        <p:nvSpPr>
          <p:cNvPr id="294941" name="Text Box 29"/>
          <p:cNvSpPr txBox="1">
            <a:spLocks noChangeArrowheads="1"/>
          </p:cNvSpPr>
          <p:nvPr/>
        </p:nvSpPr>
        <p:spPr bwMode="auto">
          <a:xfrm>
            <a:off x="6300788" y="3798888"/>
            <a:ext cx="1514475" cy="179387"/>
          </a:xfrm>
          <a:prstGeom prst="rect">
            <a:avLst/>
          </a:prstGeom>
          <a:noFill/>
          <a:ln w="9525">
            <a:noFill/>
            <a:miter lim="800000"/>
            <a:headEnd/>
            <a:tailEnd/>
          </a:ln>
        </p:spPr>
        <p:txBody>
          <a:bodyPr/>
          <a:lstStyle/>
          <a:p>
            <a:pPr eaLnBrk="0" hangingPunct="0"/>
            <a:r>
              <a:rPr lang="en-US" sz="1400">
                <a:latin typeface="Arial" charset="0"/>
              </a:rPr>
              <a:t>stop_timer</a:t>
            </a:r>
            <a:endParaRPr lang="en-US" sz="1400"/>
          </a:p>
        </p:txBody>
      </p:sp>
      <p:sp>
        <p:nvSpPr>
          <p:cNvPr id="294942" name="Text Box 30"/>
          <p:cNvSpPr txBox="1">
            <a:spLocks noChangeArrowheads="1"/>
          </p:cNvSpPr>
          <p:nvPr/>
        </p:nvSpPr>
        <p:spPr bwMode="auto">
          <a:xfrm>
            <a:off x="900113" y="3578225"/>
            <a:ext cx="1514475" cy="400050"/>
          </a:xfrm>
          <a:prstGeom prst="rect">
            <a:avLst/>
          </a:prstGeom>
          <a:noFill/>
          <a:ln w="9525">
            <a:noFill/>
            <a:miter lim="800000"/>
            <a:headEnd/>
            <a:tailEnd/>
          </a:ln>
        </p:spPr>
        <p:txBody>
          <a:bodyPr/>
          <a:lstStyle/>
          <a:p>
            <a:pPr eaLnBrk="0" hangingPunct="0"/>
            <a:r>
              <a:rPr lang="en-US" sz="1400">
                <a:latin typeface="Arial" charset="0"/>
              </a:rPr>
              <a:t>stop_timer</a:t>
            </a:r>
            <a:endParaRPr lang="en-US" sz="1400"/>
          </a:p>
        </p:txBody>
      </p:sp>
      <p:sp>
        <p:nvSpPr>
          <p:cNvPr id="294943" name="Freeform 31"/>
          <p:cNvSpPr>
            <a:spLocks/>
          </p:cNvSpPr>
          <p:nvPr/>
        </p:nvSpPr>
        <p:spPr bwMode="auto">
          <a:xfrm>
            <a:off x="6238875" y="2338388"/>
            <a:ext cx="461963" cy="682625"/>
          </a:xfrm>
          <a:custGeom>
            <a:avLst/>
            <a:gdLst/>
            <a:ahLst/>
            <a:cxnLst>
              <a:cxn ang="0">
                <a:pos x="0" y="120"/>
              </a:cxn>
              <a:cxn ang="0">
                <a:pos x="15" y="255"/>
              </a:cxn>
            </a:cxnLst>
            <a:rect l="0" t="0" r="r" b="b"/>
            <a:pathLst>
              <a:path w="291" h="430">
                <a:moveTo>
                  <a:pt x="0" y="120"/>
                </a:moveTo>
                <a:cubicBezTo>
                  <a:pt x="291" y="0"/>
                  <a:pt x="259" y="430"/>
                  <a:pt x="15" y="255"/>
                </a:cubicBezTo>
              </a:path>
            </a:pathLst>
          </a:custGeom>
          <a:noFill/>
          <a:ln w="19050" cmpd="sng">
            <a:solidFill>
              <a:srgbClr val="000000"/>
            </a:solidFill>
            <a:round/>
            <a:headEnd type="none" w="med" len="med"/>
            <a:tailEnd type="triangle" w="med" len="med"/>
          </a:ln>
        </p:spPr>
        <p:txBody>
          <a:bodyPr/>
          <a:lstStyle/>
          <a:p>
            <a:endParaRPr lang="en-US"/>
          </a:p>
        </p:txBody>
      </p:sp>
      <p:sp>
        <p:nvSpPr>
          <p:cNvPr id="294944" name="Text Box 32"/>
          <p:cNvSpPr txBox="1">
            <a:spLocks noChangeArrowheads="1"/>
          </p:cNvSpPr>
          <p:nvPr/>
        </p:nvSpPr>
        <p:spPr bwMode="auto">
          <a:xfrm>
            <a:off x="6570663" y="2516188"/>
            <a:ext cx="2116137" cy="428625"/>
          </a:xfrm>
          <a:prstGeom prst="rect">
            <a:avLst/>
          </a:prstGeom>
          <a:noFill/>
          <a:ln w="9525">
            <a:noFill/>
            <a:miter lim="800000"/>
            <a:headEnd/>
            <a:tailEnd/>
          </a:ln>
        </p:spPr>
        <p:txBody>
          <a:bodyPr/>
          <a:lstStyle/>
          <a:p>
            <a:pPr eaLnBrk="0" hangingPunct="0"/>
            <a:r>
              <a:rPr lang="en-US" sz="1400">
                <a:latin typeface="Arial" charset="0"/>
              </a:rPr>
              <a:t>udt_send(sndpkt)</a:t>
            </a:r>
          </a:p>
          <a:p>
            <a:pPr eaLnBrk="0" hangingPunct="0"/>
            <a:r>
              <a:rPr lang="en-US" sz="1400">
                <a:latin typeface="Arial" charset="0"/>
              </a:rPr>
              <a:t>start_timer</a:t>
            </a:r>
            <a:endParaRPr lang="en-US" sz="1400"/>
          </a:p>
        </p:txBody>
      </p:sp>
      <p:sp>
        <p:nvSpPr>
          <p:cNvPr id="294945" name="Text Box 33"/>
          <p:cNvSpPr txBox="1">
            <a:spLocks noChangeArrowheads="1"/>
          </p:cNvSpPr>
          <p:nvPr/>
        </p:nvSpPr>
        <p:spPr bwMode="auto">
          <a:xfrm>
            <a:off x="6592888" y="2279650"/>
            <a:ext cx="1114425" cy="285750"/>
          </a:xfrm>
          <a:prstGeom prst="rect">
            <a:avLst/>
          </a:prstGeom>
          <a:noFill/>
          <a:ln w="9525">
            <a:noFill/>
            <a:miter lim="800000"/>
            <a:headEnd/>
            <a:tailEnd/>
          </a:ln>
        </p:spPr>
        <p:txBody>
          <a:bodyPr/>
          <a:lstStyle/>
          <a:p>
            <a:pPr eaLnBrk="0" hangingPunct="0"/>
            <a:r>
              <a:rPr lang="en-US" sz="1400">
                <a:latin typeface="Arial" charset="0"/>
              </a:rPr>
              <a:t>timeout</a:t>
            </a:r>
            <a:endParaRPr lang="en-US" sz="1400"/>
          </a:p>
        </p:txBody>
      </p:sp>
      <p:sp>
        <p:nvSpPr>
          <p:cNvPr id="294946" name="Line 34"/>
          <p:cNvSpPr>
            <a:spLocks noChangeShapeType="1"/>
          </p:cNvSpPr>
          <p:nvPr/>
        </p:nvSpPr>
        <p:spPr bwMode="auto">
          <a:xfrm>
            <a:off x="6681788" y="2533650"/>
            <a:ext cx="990600" cy="0"/>
          </a:xfrm>
          <a:prstGeom prst="line">
            <a:avLst/>
          </a:prstGeom>
          <a:noFill/>
          <a:ln w="28575">
            <a:solidFill>
              <a:srgbClr val="000000"/>
            </a:solidFill>
            <a:round/>
            <a:headEnd/>
            <a:tailEnd/>
          </a:ln>
        </p:spPr>
        <p:txBody>
          <a:bodyPr/>
          <a:lstStyle/>
          <a:p>
            <a:endParaRPr lang="en-US"/>
          </a:p>
        </p:txBody>
      </p:sp>
      <p:sp>
        <p:nvSpPr>
          <p:cNvPr id="294947" name="Freeform 35"/>
          <p:cNvSpPr>
            <a:spLocks/>
          </p:cNvSpPr>
          <p:nvPr/>
        </p:nvSpPr>
        <p:spPr bwMode="auto">
          <a:xfrm>
            <a:off x="2230438" y="4702175"/>
            <a:ext cx="692150" cy="631825"/>
          </a:xfrm>
          <a:custGeom>
            <a:avLst/>
            <a:gdLst/>
            <a:ahLst/>
            <a:cxnLst>
              <a:cxn ang="0">
                <a:pos x="436" y="101"/>
              </a:cxn>
              <a:cxn ang="0">
                <a:pos x="300" y="0"/>
              </a:cxn>
            </a:cxnLst>
            <a:rect l="0" t="0" r="r" b="b"/>
            <a:pathLst>
              <a:path w="436" h="398">
                <a:moveTo>
                  <a:pt x="436" y="101"/>
                </a:moveTo>
                <a:cubicBezTo>
                  <a:pt x="367" y="398"/>
                  <a:pt x="0" y="31"/>
                  <a:pt x="300" y="0"/>
                </a:cubicBezTo>
              </a:path>
            </a:pathLst>
          </a:custGeom>
          <a:noFill/>
          <a:ln w="19050" cmpd="sng">
            <a:solidFill>
              <a:srgbClr val="000000"/>
            </a:solidFill>
            <a:round/>
            <a:headEnd type="none" w="med" len="med"/>
            <a:tailEnd type="triangle" w="med" len="med"/>
          </a:ln>
        </p:spPr>
        <p:txBody>
          <a:bodyPr/>
          <a:lstStyle/>
          <a:p>
            <a:endParaRPr lang="en-US"/>
          </a:p>
        </p:txBody>
      </p:sp>
      <p:sp>
        <p:nvSpPr>
          <p:cNvPr id="294948" name="Freeform 36"/>
          <p:cNvSpPr>
            <a:spLocks/>
          </p:cNvSpPr>
          <p:nvPr/>
        </p:nvSpPr>
        <p:spPr bwMode="auto">
          <a:xfrm>
            <a:off x="2030413" y="4413250"/>
            <a:ext cx="571500" cy="420688"/>
          </a:xfrm>
          <a:custGeom>
            <a:avLst/>
            <a:gdLst/>
            <a:ahLst/>
            <a:cxnLst>
              <a:cxn ang="0">
                <a:pos x="900" y="360"/>
              </a:cxn>
              <a:cxn ang="0">
                <a:pos x="825" y="15"/>
              </a:cxn>
            </a:cxnLst>
            <a:rect l="0" t="0" r="r" b="b"/>
            <a:pathLst>
              <a:path w="900" h="662">
                <a:moveTo>
                  <a:pt x="900" y="360"/>
                </a:moveTo>
                <a:cubicBezTo>
                  <a:pt x="171" y="662"/>
                  <a:pt x="0" y="0"/>
                  <a:pt x="825" y="15"/>
                </a:cubicBezTo>
              </a:path>
            </a:pathLst>
          </a:custGeom>
          <a:noFill/>
          <a:ln w="19050" cmpd="sng">
            <a:solidFill>
              <a:srgbClr val="000000"/>
            </a:solidFill>
            <a:round/>
            <a:headEnd type="none" w="med" len="med"/>
            <a:tailEnd type="triangle" w="med" len="med"/>
          </a:ln>
        </p:spPr>
        <p:txBody>
          <a:bodyPr/>
          <a:lstStyle/>
          <a:p>
            <a:endParaRPr lang="en-US"/>
          </a:p>
        </p:txBody>
      </p:sp>
      <p:sp>
        <p:nvSpPr>
          <p:cNvPr id="294949" name="Text Box 37"/>
          <p:cNvSpPr txBox="1">
            <a:spLocks noChangeArrowheads="1"/>
          </p:cNvSpPr>
          <p:nvPr/>
        </p:nvSpPr>
        <p:spPr bwMode="auto">
          <a:xfrm>
            <a:off x="628650" y="4460875"/>
            <a:ext cx="1824038" cy="428625"/>
          </a:xfrm>
          <a:prstGeom prst="rect">
            <a:avLst/>
          </a:prstGeom>
          <a:noFill/>
          <a:ln w="9525">
            <a:noFill/>
            <a:miter lim="800000"/>
            <a:headEnd/>
            <a:tailEnd/>
          </a:ln>
        </p:spPr>
        <p:txBody>
          <a:bodyPr/>
          <a:lstStyle/>
          <a:p>
            <a:pPr eaLnBrk="0" hangingPunct="0"/>
            <a:r>
              <a:rPr lang="en-US" sz="1400">
                <a:latin typeface="Arial" charset="0"/>
              </a:rPr>
              <a:t>udt_send(sndpkt)</a:t>
            </a:r>
          </a:p>
          <a:p>
            <a:pPr eaLnBrk="0" hangingPunct="0"/>
            <a:r>
              <a:rPr lang="en-US" sz="1400">
                <a:latin typeface="Arial" charset="0"/>
              </a:rPr>
              <a:t>start_timer</a:t>
            </a:r>
            <a:endParaRPr lang="en-US" sz="1400"/>
          </a:p>
        </p:txBody>
      </p:sp>
      <p:sp>
        <p:nvSpPr>
          <p:cNvPr id="294950" name="Text Box 38"/>
          <p:cNvSpPr txBox="1">
            <a:spLocks noChangeArrowheads="1"/>
          </p:cNvSpPr>
          <p:nvPr/>
        </p:nvSpPr>
        <p:spPr bwMode="auto">
          <a:xfrm>
            <a:off x="642938" y="4206875"/>
            <a:ext cx="1114425" cy="285750"/>
          </a:xfrm>
          <a:prstGeom prst="rect">
            <a:avLst/>
          </a:prstGeom>
          <a:noFill/>
          <a:ln w="9525">
            <a:noFill/>
            <a:miter lim="800000"/>
            <a:headEnd/>
            <a:tailEnd/>
          </a:ln>
        </p:spPr>
        <p:txBody>
          <a:bodyPr/>
          <a:lstStyle/>
          <a:p>
            <a:pPr eaLnBrk="0" hangingPunct="0"/>
            <a:r>
              <a:rPr lang="en-US" sz="1400">
                <a:latin typeface="Arial" charset="0"/>
              </a:rPr>
              <a:t>timeout</a:t>
            </a:r>
            <a:endParaRPr lang="en-US" sz="1400"/>
          </a:p>
        </p:txBody>
      </p:sp>
      <p:sp>
        <p:nvSpPr>
          <p:cNvPr id="294951" name="Line 39"/>
          <p:cNvSpPr>
            <a:spLocks noChangeShapeType="1"/>
          </p:cNvSpPr>
          <p:nvPr/>
        </p:nvSpPr>
        <p:spPr bwMode="auto">
          <a:xfrm>
            <a:off x="746125" y="4489450"/>
            <a:ext cx="990600" cy="0"/>
          </a:xfrm>
          <a:prstGeom prst="line">
            <a:avLst/>
          </a:prstGeom>
          <a:noFill/>
          <a:ln w="28575">
            <a:solidFill>
              <a:srgbClr val="000000"/>
            </a:solidFill>
            <a:round/>
            <a:headEnd/>
            <a:tailEnd/>
          </a:ln>
        </p:spPr>
        <p:txBody>
          <a:bodyPr/>
          <a:lstStyle/>
          <a:p>
            <a:endParaRPr lang="en-US"/>
          </a:p>
        </p:txBody>
      </p:sp>
      <p:sp>
        <p:nvSpPr>
          <p:cNvPr id="294952" name="Freeform 40"/>
          <p:cNvSpPr>
            <a:spLocks/>
          </p:cNvSpPr>
          <p:nvPr/>
        </p:nvSpPr>
        <p:spPr bwMode="auto">
          <a:xfrm>
            <a:off x="6426200" y="4373563"/>
            <a:ext cx="579438" cy="890587"/>
          </a:xfrm>
          <a:custGeom>
            <a:avLst/>
            <a:gdLst/>
            <a:ahLst/>
            <a:cxnLst>
              <a:cxn ang="0">
                <a:pos x="31" y="120"/>
              </a:cxn>
              <a:cxn ang="0">
                <a:pos x="0" y="18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p:spPr>
        <p:txBody>
          <a:bodyPr/>
          <a:lstStyle/>
          <a:p>
            <a:endParaRPr lang="en-US"/>
          </a:p>
        </p:txBody>
      </p:sp>
      <p:sp>
        <p:nvSpPr>
          <p:cNvPr id="294953" name="Text Box 41"/>
          <p:cNvSpPr txBox="1">
            <a:spLocks noChangeArrowheads="1"/>
          </p:cNvSpPr>
          <p:nvPr/>
        </p:nvSpPr>
        <p:spPr bwMode="auto">
          <a:xfrm>
            <a:off x="1036638" y="1874838"/>
            <a:ext cx="1428750" cy="571500"/>
          </a:xfrm>
          <a:prstGeom prst="rect">
            <a:avLst/>
          </a:prstGeom>
          <a:noFill/>
          <a:ln w="9525">
            <a:noFill/>
            <a:miter lim="800000"/>
            <a:headEnd/>
            <a:tailEnd/>
          </a:ln>
        </p:spPr>
        <p:txBody>
          <a:bodyPr/>
          <a:lstStyle/>
          <a:p>
            <a:pPr eaLnBrk="0" hangingPunct="0"/>
            <a:r>
              <a:rPr lang="en-US" sz="1400">
                <a:latin typeface="Arial" charset="0"/>
              </a:rPr>
              <a:t>rdt_rcv(rcvpkt)</a:t>
            </a:r>
            <a:endParaRPr lang="en-US" sz="1400"/>
          </a:p>
        </p:txBody>
      </p:sp>
      <p:grpSp>
        <p:nvGrpSpPr>
          <p:cNvPr id="4" name="Group 42"/>
          <p:cNvGrpSpPr>
            <a:grpSpLocks/>
          </p:cNvGrpSpPr>
          <p:nvPr/>
        </p:nvGrpSpPr>
        <p:grpSpPr bwMode="auto">
          <a:xfrm>
            <a:off x="2419350" y="2135188"/>
            <a:ext cx="1189038" cy="850900"/>
            <a:chOff x="4090" y="3230"/>
            <a:chExt cx="749" cy="536"/>
          </a:xfrm>
        </p:grpSpPr>
        <p:sp>
          <p:nvSpPr>
            <p:cNvPr id="294955" name="Oval 43"/>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294956" name="Text Box 44"/>
            <p:cNvSpPr txBox="1">
              <a:spLocks noChangeArrowheads="1"/>
            </p:cNvSpPr>
            <p:nvPr/>
          </p:nvSpPr>
          <p:spPr bwMode="auto">
            <a:xfrm>
              <a:off x="4090" y="3270"/>
              <a:ext cx="749" cy="384"/>
            </a:xfrm>
            <a:prstGeom prst="rect">
              <a:avLst/>
            </a:prstGeom>
            <a:noFill/>
            <a:ln w="9525">
              <a:noFill/>
              <a:miter lim="800000"/>
              <a:headEnd/>
              <a:tailEnd/>
            </a:ln>
          </p:spPr>
          <p:txBody>
            <a:bodyPr/>
            <a:lstStyle/>
            <a:p>
              <a:pPr algn="ctr" eaLnBrk="0" hangingPunct="0"/>
              <a:r>
                <a:rPr lang="en-US" sz="1400">
                  <a:latin typeface="Arial" charset="0"/>
                </a:rPr>
                <a:t>Wait for </a:t>
              </a:r>
            </a:p>
            <a:p>
              <a:pPr algn="ctr" eaLnBrk="0" hangingPunct="0"/>
              <a:r>
                <a:rPr lang="en-US" sz="1400">
                  <a:latin typeface="Arial" charset="0"/>
                </a:rPr>
                <a:t>call 0 from above</a:t>
              </a:r>
              <a:endParaRPr lang="en-US" sz="1400"/>
            </a:p>
          </p:txBody>
        </p:sp>
      </p:grpSp>
      <p:sp>
        <p:nvSpPr>
          <p:cNvPr id="294957" name="Line 45"/>
          <p:cNvSpPr>
            <a:spLocks noChangeShapeType="1"/>
          </p:cNvSpPr>
          <p:nvPr/>
        </p:nvSpPr>
        <p:spPr bwMode="auto">
          <a:xfrm>
            <a:off x="1123950" y="2160588"/>
            <a:ext cx="1101725" cy="0"/>
          </a:xfrm>
          <a:prstGeom prst="line">
            <a:avLst/>
          </a:prstGeom>
          <a:noFill/>
          <a:ln w="28575">
            <a:solidFill>
              <a:srgbClr val="000000"/>
            </a:solidFill>
            <a:round/>
            <a:headEnd/>
            <a:tailEnd/>
          </a:ln>
        </p:spPr>
        <p:txBody>
          <a:bodyPr/>
          <a:lstStyle/>
          <a:p>
            <a:endParaRPr lang="en-US"/>
          </a:p>
        </p:txBody>
      </p:sp>
      <p:grpSp>
        <p:nvGrpSpPr>
          <p:cNvPr id="5" name="Group 46"/>
          <p:cNvGrpSpPr>
            <a:grpSpLocks/>
          </p:cNvGrpSpPr>
          <p:nvPr/>
        </p:nvGrpSpPr>
        <p:grpSpPr bwMode="auto">
          <a:xfrm>
            <a:off x="2630488" y="3989388"/>
            <a:ext cx="889000" cy="865187"/>
            <a:chOff x="445" y="1273"/>
            <a:chExt cx="560" cy="545"/>
          </a:xfrm>
        </p:grpSpPr>
        <p:sp>
          <p:nvSpPr>
            <p:cNvPr id="294959" name="Oval 47"/>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294960" name="Text Box 48"/>
            <p:cNvSpPr txBox="1">
              <a:spLocks noChangeArrowheads="1"/>
            </p:cNvSpPr>
            <p:nvPr/>
          </p:nvSpPr>
          <p:spPr bwMode="auto">
            <a:xfrm>
              <a:off x="499" y="1309"/>
              <a:ext cx="450" cy="282"/>
            </a:xfrm>
            <a:prstGeom prst="rect">
              <a:avLst/>
            </a:prstGeom>
            <a:noFill/>
            <a:ln w="9525">
              <a:noFill/>
              <a:miter lim="800000"/>
              <a:headEnd/>
              <a:tailEnd/>
            </a:ln>
          </p:spPr>
          <p:txBody>
            <a:bodyPr/>
            <a:lstStyle/>
            <a:p>
              <a:pPr algn="ctr" eaLnBrk="0" hangingPunct="0"/>
              <a:r>
                <a:rPr lang="en-US" sz="1400">
                  <a:latin typeface="Arial" charset="0"/>
                </a:rPr>
                <a:t>Wait for ACK1</a:t>
              </a:r>
              <a:endParaRPr lang="en-US" sz="1400"/>
            </a:p>
          </p:txBody>
        </p:sp>
      </p:grpSp>
      <p:sp>
        <p:nvSpPr>
          <p:cNvPr id="294961" name="Freeform 49"/>
          <p:cNvSpPr>
            <a:spLocks/>
          </p:cNvSpPr>
          <p:nvPr/>
        </p:nvSpPr>
        <p:spPr bwMode="auto">
          <a:xfrm flipH="1" flipV="1">
            <a:off x="2006600" y="1782763"/>
            <a:ext cx="579438" cy="890587"/>
          </a:xfrm>
          <a:custGeom>
            <a:avLst/>
            <a:gdLst/>
            <a:ahLst/>
            <a:cxnLst>
              <a:cxn ang="0">
                <a:pos x="31" y="120"/>
              </a:cxn>
              <a:cxn ang="0">
                <a:pos x="0" y="18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p:spPr>
        <p:txBody>
          <a:bodyPr/>
          <a:lstStyle/>
          <a:p>
            <a:endParaRPr lang="en-US"/>
          </a:p>
        </p:txBody>
      </p:sp>
      <p:sp>
        <p:nvSpPr>
          <p:cNvPr id="294962" name="Text Box 50"/>
          <p:cNvSpPr txBox="1">
            <a:spLocks noChangeArrowheads="1"/>
          </p:cNvSpPr>
          <p:nvPr/>
        </p:nvSpPr>
        <p:spPr bwMode="auto">
          <a:xfrm>
            <a:off x="7224713" y="4852988"/>
            <a:ext cx="323850" cy="336550"/>
          </a:xfrm>
          <a:prstGeom prst="rect">
            <a:avLst/>
          </a:prstGeom>
          <a:noFill/>
          <a:ln w="9525">
            <a:noFill/>
            <a:miter lim="800000"/>
            <a:headEnd/>
            <a:tailEnd/>
          </a:ln>
          <a:effectLst/>
        </p:spPr>
        <p:txBody>
          <a:bodyPr wrap="none">
            <a:spAutoFit/>
          </a:bodyPr>
          <a:lstStyle/>
          <a:p>
            <a:pPr algn="ctr" eaLnBrk="0" hangingPunct="0"/>
            <a:r>
              <a:rPr lang="en-US" sz="1600">
                <a:latin typeface="Symbol" pitchFamily="18" charset="2"/>
              </a:rPr>
              <a:t>L</a:t>
            </a:r>
          </a:p>
        </p:txBody>
      </p:sp>
      <p:sp>
        <p:nvSpPr>
          <p:cNvPr id="294963" name="Text Box 51"/>
          <p:cNvSpPr txBox="1">
            <a:spLocks noChangeArrowheads="1"/>
          </p:cNvSpPr>
          <p:nvPr/>
        </p:nvSpPr>
        <p:spPr bwMode="auto">
          <a:xfrm>
            <a:off x="6757988" y="4603750"/>
            <a:ext cx="1428750" cy="571500"/>
          </a:xfrm>
          <a:prstGeom prst="rect">
            <a:avLst/>
          </a:prstGeom>
          <a:noFill/>
          <a:ln w="9525">
            <a:noFill/>
            <a:miter lim="800000"/>
            <a:headEnd/>
            <a:tailEnd/>
          </a:ln>
        </p:spPr>
        <p:txBody>
          <a:bodyPr/>
          <a:lstStyle/>
          <a:p>
            <a:pPr eaLnBrk="0" hangingPunct="0"/>
            <a:r>
              <a:rPr lang="en-US" sz="1400">
                <a:latin typeface="Arial" charset="0"/>
              </a:rPr>
              <a:t>rdt_rcv(rcvpkt)</a:t>
            </a:r>
            <a:endParaRPr lang="en-US" sz="1400"/>
          </a:p>
        </p:txBody>
      </p:sp>
      <p:sp>
        <p:nvSpPr>
          <p:cNvPr id="294964" name="Line 52"/>
          <p:cNvSpPr>
            <a:spLocks noChangeShapeType="1"/>
          </p:cNvSpPr>
          <p:nvPr/>
        </p:nvSpPr>
        <p:spPr bwMode="auto">
          <a:xfrm>
            <a:off x="6845300" y="4889500"/>
            <a:ext cx="1101725" cy="0"/>
          </a:xfrm>
          <a:prstGeom prst="line">
            <a:avLst/>
          </a:prstGeom>
          <a:noFill/>
          <a:ln w="28575">
            <a:solidFill>
              <a:srgbClr val="000000"/>
            </a:solidFill>
            <a:round/>
            <a:headEnd/>
            <a:tailEnd/>
          </a:ln>
        </p:spPr>
        <p:txBody>
          <a:bodyPr/>
          <a:lstStyle/>
          <a:p>
            <a:endParaRPr lang="en-US"/>
          </a:p>
        </p:txBody>
      </p:sp>
      <p:sp>
        <p:nvSpPr>
          <p:cNvPr id="294965" name="Text Box 53"/>
          <p:cNvSpPr txBox="1">
            <a:spLocks noChangeArrowheads="1"/>
          </p:cNvSpPr>
          <p:nvPr/>
        </p:nvSpPr>
        <p:spPr bwMode="auto">
          <a:xfrm>
            <a:off x="7127875" y="1847850"/>
            <a:ext cx="323850" cy="336550"/>
          </a:xfrm>
          <a:prstGeom prst="rect">
            <a:avLst/>
          </a:prstGeom>
          <a:noFill/>
          <a:ln w="9525">
            <a:noFill/>
            <a:miter lim="800000"/>
            <a:headEnd/>
            <a:tailEnd/>
          </a:ln>
          <a:effectLst/>
        </p:spPr>
        <p:txBody>
          <a:bodyPr wrap="none">
            <a:spAutoFit/>
          </a:bodyPr>
          <a:lstStyle/>
          <a:p>
            <a:pPr algn="ctr" eaLnBrk="0" hangingPunct="0"/>
            <a:r>
              <a:rPr lang="en-US" sz="1600">
                <a:latin typeface="Symbol" pitchFamily="18" charset="2"/>
              </a:rPr>
              <a:t>L</a:t>
            </a:r>
          </a:p>
        </p:txBody>
      </p:sp>
      <p:sp>
        <p:nvSpPr>
          <p:cNvPr id="294966" name="Text Box 54"/>
          <p:cNvSpPr txBox="1">
            <a:spLocks noChangeArrowheads="1"/>
          </p:cNvSpPr>
          <p:nvPr/>
        </p:nvSpPr>
        <p:spPr bwMode="auto">
          <a:xfrm>
            <a:off x="1476375" y="2124075"/>
            <a:ext cx="323850" cy="336550"/>
          </a:xfrm>
          <a:prstGeom prst="rect">
            <a:avLst/>
          </a:prstGeom>
          <a:noFill/>
          <a:ln w="9525">
            <a:noFill/>
            <a:miter lim="800000"/>
            <a:headEnd/>
            <a:tailEnd/>
          </a:ln>
          <a:effectLst/>
        </p:spPr>
        <p:txBody>
          <a:bodyPr wrap="none">
            <a:spAutoFit/>
          </a:bodyPr>
          <a:lstStyle/>
          <a:p>
            <a:pPr algn="ctr" eaLnBrk="0" hangingPunct="0"/>
            <a:r>
              <a:rPr lang="en-US" sz="1600">
                <a:latin typeface="Symbol" pitchFamily="18" charset="2"/>
              </a:rPr>
              <a:t>L</a:t>
            </a:r>
          </a:p>
        </p:txBody>
      </p:sp>
      <p:sp>
        <p:nvSpPr>
          <p:cNvPr id="294967" name="Text Box 55"/>
          <p:cNvSpPr txBox="1">
            <a:spLocks noChangeArrowheads="1"/>
          </p:cNvSpPr>
          <p:nvPr/>
        </p:nvSpPr>
        <p:spPr bwMode="auto">
          <a:xfrm>
            <a:off x="1879600" y="5794375"/>
            <a:ext cx="323850" cy="336550"/>
          </a:xfrm>
          <a:prstGeom prst="rect">
            <a:avLst/>
          </a:prstGeom>
          <a:noFill/>
          <a:ln w="9525">
            <a:noFill/>
            <a:miter lim="800000"/>
            <a:headEnd/>
            <a:tailEnd/>
          </a:ln>
          <a:effectLst/>
        </p:spPr>
        <p:txBody>
          <a:bodyPr wrap="none">
            <a:spAutoFit/>
          </a:bodyPr>
          <a:lstStyle/>
          <a:p>
            <a:pPr algn="ctr" eaLnBrk="0" hangingPunct="0"/>
            <a:r>
              <a:rPr lang="en-US" sz="1600">
                <a:latin typeface="Symbol" pitchFamily="18" charset="2"/>
              </a:rPr>
              <a:t>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4EAFA92A-BAD4-4050-9AF4-FB56637DB952}" type="slidenum">
              <a:rPr lang="en-GB"/>
              <a:pPr/>
              <a:t>32</a:t>
            </a:fld>
            <a:endParaRPr lang="en-GB"/>
          </a:p>
        </p:txBody>
      </p:sp>
      <p:sp>
        <p:nvSpPr>
          <p:cNvPr id="295938" name="Rectangle 2"/>
          <p:cNvSpPr>
            <a:spLocks noGrp="1" noChangeArrowheads="1"/>
          </p:cNvSpPr>
          <p:nvPr>
            <p:ph type="title"/>
          </p:nvPr>
        </p:nvSpPr>
        <p:spPr>
          <a:xfrm>
            <a:off x="685800" y="228600"/>
            <a:ext cx="7772400" cy="1143000"/>
          </a:xfrm>
        </p:spPr>
        <p:txBody>
          <a:bodyPr/>
          <a:lstStyle/>
          <a:p>
            <a:r>
              <a:rPr lang="en-US" sz="4000">
                <a:solidFill>
                  <a:srgbClr val="FF0000"/>
                </a:solidFill>
              </a:rPr>
              <a:t>rdt3.0 in action</a:t>
            </a:r>
          </a:p>
        </p:txBody>
      </p:sp>
      <p:pic>
        <p:nvPicPr>
          <p:cNvPr id="295939" name="Picture 3" descr="rdt30_examplesa"/>
          <p:cNvPicPr>
            <a:picLocks noChangeAspect="1" noChangeArrowheads="1"/>
          </p:cNvPicPr>
          <p:nvPr/>
        </p:nvPicPr>
        <p:blipFill>
          <a:blip r:embed="rId3"/>
          <a:srcRect/>
          <a:stretch>
            <a:fillRect/>
          </a:stretch>
        </p:blipFill>
        <p:spPr bwMode="auto">
          <a:xfrm>
            <a:off x="381000" y="1485900"/>
            <a:ext cx="8428038" cy="438943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05374B1A-9F3F-437A-AB2D-DEF54420F5FE}" type="slidenum">
              <a:rPr lang="en-GB"/>
              <a:pPr/>
              <a:t>33</a:t>
            </a:fld>
            <a:endParaRPr lang="en-GB"/>
          </a:p>
        </p:txBody>
      </p:sp>
      <p:sp>
        <p:nvSpPr>
          <p:cNvPr id="296962" name="Rectangle 2"/>
          <p:cNvSpPr>
            <a:spLocks noGrp="1" noChangeArrowheads="1"/>
          </p:cNvSpPr>
          <p:nvPr>
            <p:ph type="title"/>
          </p:nvPr>
        </p:nvSpPr>
        <p:spPr>
          <a:xfrm>
            <a:off x="685800" y="152400"/>
            <a:ext cx="7772400" cy="1143000"/>
          </a:xfrm>
        </p:spPr>
        <p:txBody>
          <a:bodyPr/>
          <a:lstStyle/>
          <a:p>
            <a:r>
              <a:rPr lang="en-US" sz="4000">
                <a:solidFill>
                  <a:srgbClr val="FF0000"/>
                </a:solidFill>
              </a:rPr>
              <a:t>rdt3.0 in action</a:t>
            </a:r>
          </a:p>
        </p:txBody>
      </p:sp>
      <p:pic>
        <p:nvPicPr>
          <p:cNvPr id="296963" name="Picture 3" descr="rdt30_examplesb"/>
          <p:cNvPicPr>
            <a:picLocks noChangeAspect="1" noChangeArrowheads="1"/>
          </p:cNvPicPr>
          <p:nvPr/>
        </p:nvPicPr>
        <p:blipFill>
          <a:blip r:embed="rId3"/>
          <a:srcRect/>
          <a:stretch>
            <a:fillRect/>
          </a:stretch>
        </p:blipFill>
        <p:spPr bwMode="auto">
          <a:xfrm>
            <a:off x="657225" y="1524000"/>
            <a:ext cx="8218488" cy="42545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p>
            <a:fld id="{2D376FD1-A4AD-41DE-9323-05330D76F04E}" type="slidenum">
              <a:rPr lang="en-GB"/>
              <a:pPr/>
              <a:t>34</a:t>
            </a:fld>
            <a:endParaRPr lang="en-GB"/>
          </a:p>
        </p:txBody>
      </p:sp>
      <p:sp>
        <p:nvSpPr>
          <p:cNvPr id="297986" name="Rectangle 2"/>
          <p:cNvSpPr>
            <a:spLocks noGrp="1" noChangeArrowheads="1"/>
          </p:cNvSpPr>
          <p:nvPr>
            <p:ph type="title"/>
          </p:nvPr>
        </p:nvSpPr>
        <p:spPr>
          <a:xfrm>
            <a:off x="685800" y="0"/>
            <a:ext cx="7772400" cy="1143000"/>
          </a:xfrm>
        </p:spPr>
        <p:txBody>
          <a:bodyPr/>
          <a:lstStyle/>
          <a:p>
            <a:r>
              <a:rPr lang="en-US" sz="4000">
                <a:solidFill>
                  <a:srgbClr val="FF0000"/>
                </a:solidFill>
              </a:rPr>
              <a:t>Performance of rdt3.0</a:t>
            </a:r>
          </a:p>
        </p:txBody>
      </p:sp>
      <p:sp>
        <p:nvSpPr>
          <p:cNvPr id="297987" name="Rectangle 3"/>
          <p:cNvSpPr>
            <a:spLocks noGrp="1" noChangeArrowheads="1"/>
          </p:cNvSpPr>
          <p:nvPr>
            <p:ph type="body" sz="half" idx="1"/>
          </p:nvPr>
        </p:nvSpPr>
        <p:spPr>
          <a:xfrm>
            <a:off x="457200" y="1066800"/>
            <a:ext cx="8372475" cy="990600"/>
          </a:xfrm>
        </p:spPr>
        <p:txBody>
          <a:bodyPr/>
          <a:lstStyle/>
          <a:p>
            <a:r>
              <a:rPr lang="en-US" sz="2400"/>
              <a:t>rdt3.0 works, but performance stinks</a:t>
            </a:r>
          </a:p>
          <a:p>
            <a:r>
              <a:rPr lang="en-US" sz="2400"/>
              <a:t>example: 1 Gbps link, 15 ms e-e prop. delay, 1kB packet:</a:t>
            </a:r>
          </a:p>
          <a:p>
            <a:endParaRPr lang="en-US" sz="2400"/>
          </a:p>
        </p:txBody>
      </p:sp>
      <p:sp>
        <p:nvSpPr>
          <p:cNvPr id="297995" name="Rectangle 11"/>
          <p:cNvSpPr>
            <a:spLocks noChangeArrowheads="1"/>
          </p:cNvSpPr>
          <p:nvPr/>
        </p:nvSpPr>
        <p:spPr bwMode="auto">
          <a:xfrm>
            <a:off x="496888" y="4038600"/>
            <a:ext cx="8372475" cy="1223963"/>
          </a:xfrm>
          <a:prstGeom prst="rect">
            <a:avLst/>
          </a:prstGeom>
          <a:noFill/>
          <a:ln w="9525">
            <a:noFill/>
            <a:miter lim="800000"/>
            <a:headEnd/>
            <a:tailEnd/>
          </a:ln>
          <a:effectLst/>
        </p:spPr>
        <p:txBody>
          <a:bodyPr/>
          <a:lstStyle/>
          <a:p>
            <a:pPr marL="742950" lvl="1" indent="-285750">
              <a:spcBef>
                <a:spcPct val="20000"/>
              </a:spcBef>
              <a:buFontTx/>
              <a:buChar char="–"/>
            </a:pPr>
            <a:r>
              <a:rPr lang="en-US"/>
              <a:t>U </a:t>
            </a:r>
            <a:r>
              <a:rPr lang="en-US" baseline="-25000"/>
              <a:t>sender</a:t>
            </a:r>
            <a:r>
              <a:rPr lang="en-US"/>
              <a:t>: </a:t>
            </a:r>
            <a:r>
              <a:rPr lang="en-US">
                <a:solidFill>
                  <a:srgbClr val="FF0000"/>
                </a:solidFill>
              </a:rPr>
              <a:t>utilization</a:t>
            </a:r>
            <a:r>
              <a:rPr lang="en-US"/>
              <a:t> – fraction of time sender busy sending</a:t>
            </a:r>
          </a:p>
          <a:p>
            <a:pPr marL="742950" lvl="1" indent="-285750">
              <a:spcBef>
                <a:spcPct val="20000"/>
              </a:spcBef>
              <a:buFontTx/>
              <a:buChar char="–"/>
            </a:pPr>
            <a:r>
              <a:rPr lang="en-US"/>
              <a:t>1kB pkt every 30 msec -&gt; 33kB/sec throughput over 1 Gbps link</a:t>
            </a:r>
          </a:p>
          <a:p>
            <a:pPr marL="742950" lvl="1" indent="-285750">
              <a:spcBef>
                <a:spcPct val="20000"/>
              </a:spcBef>
              <a:buFontTx/>
              <a:buChar char="–"/>
            </a:pPr>
            <a:r>
              <a:rPr lang="en-US"/>
              <a:t>network protocol limits use of physical resources!</a:t>
            </a:r>
          </a:p>
          <a:p>
            <a:pPr marL="742950" lvl="1" indent="-285750">
              <a:spcBef>
                <a:spcPct val="20000"/>
              </a:spcBef>
              <a:buFontTx/>
              <a:buChar char="–"/>
            </a:pPr>
            <a:r>
              <a:rPr lang="en-US"/>
              <a:t>RTT : round trip time (propagation delay).</a:t>
            </a:r>
          </a:p>
        </p:txBody>
      </p:sp>
      <p:graphicFrame>
        <p:nvGraphicFramePr>
          <p:cNvPr id="297996" name="Object 12"/>
          <p:cNvGraphicFramePr>
            <a:graphicFrameLocks noChangeAspect="1"/>
          </p:cNvGraphicFramePr>
          <p:nvPr/>
        </p:nvGraphicFramePr>
        <p:xfrm>
          <a:off x="1219200" y="3048000"/>
          <a:ext cx="5994400" cy="933450"/>
        </p:xfrm>
        <a:graphic>
          <a:graphicData uri="http://schemas.openxmlformats.org/presentationml/2006/ole">
            <mc:AlternateContent xmlns:mc="http://schemas.openxmlformats.org/markup-compatibility/2006">
              <mc:Choice xmlns:v="urn:schemas-microsoft-com:vml" Requires="v">
                <p:oleObj spid="_x0000_s37902" name="Picture" r:id="rId4" imgW="3181320" imgH="495360" progId="Word.Picture.8">
                  <p:embed/>
                </p:oleObj>
              </mc:Choice>
              <mc:Fallback>
                <p:oleObj name="Picture" r:id="rId4" imgW="3181320" imgH="49536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48000"/>
                        <a:ext cx="59944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7"/>
          <p:cNvGrpSpPr>
            <a:grpSpLocks/>
          </p:cNvGrpSpPr>
          <p:nvPr/>
        </p:nvGrpSpPr>
        <p:grpSpPr bwMode="auto">
          <a:xfrm>
            <a:off x="304800" y="2209800"/>
            <a:ext cx="8329613" cy="742950"/>
            <a:chOff x="259" y="1748"/>
            <a:chExt cx="5247" cy="468"/>
          </a:xfrm>
        </p:grpSpPr>
        <p:sp>
          <p:nvSpPr>
            <p:cNvPr id="297988" name="Text Box 4"/>
            <p:cNvSpPr txBox="1">
              <a:spLocks noChangeArrowheads="1"/>
            </p:cNvSpPr>
            <p:nvPr/>
          </p:nvSpPr>
          <p:spPr bwMode="auto">
            <a:xfrm>
              <a:off x="259" y="1815"/>
              <a:ext cx="225" cy="250"/>
            </a:xfrm>
            <a:prstGeom prst="rect">
              <a:avLst/>
            </a:prstGeom>
            <a:noFill/>
            <a:ln w="9525">
              <a:noFill/>
              <a:miter lim="800000"/>
              <a:headEnd/>
              <a:tailEnd/>
            </a:ln>
            <a:effectLst/>
          </p:spPr>
          <p:txBody>
            <a:bodyPr>
              <a:spAutoFit/>
            </a:bodyPr>
            <a:lstStyle/>
            <a:p>
              <a:pPr algn="ctr" eaLnBrk="0" hangingPunct="0"/>
              <a:r>
                <a:rPr lang="en-US" sz="2000">
                  <a:latin typeface="Comic Sans MS" pitchFamily="66" charset="0"/>
                </a:rPr>
                <a:t>T</a:t>
              </a:r>
              <a:endParaRPr lang="en-US"/>
            </a:p>
          </p:txBody>
        </p:sp>
        <p:sp>
          <p:nvSpPr>
            <p:cNvPr id="297989" name="Text Box 5"/>
            <p:cNvSpPr txBox="1">
              <a:spLocks noChangeArrowheads="1"/>
            </p:cNvSpPr>
            <p:nvPr/>
          </p:nvSpPr>
          <p:spPr bwMode="auto">
            <a:xfrm>
              <a:off x="351" y="1908"/>
              <a:ext cx="692" cy="231"/>
            </a:xfrm>
            <a:prstGeom prst="rect">
              <a:avLst/>
            </a:prstGeom>
            <a:noFill/>
            <a:ln w="9525">
              <a:noFill/>
              <a:miter lim="800000"/>
              <a:headEnd/>
              <a:tailEnd/>
            </a:ln>
            <a:effectLst/>
          </p:spPr>
          <p:txBody>
            <a:bodyPr>
              <a:spAutoFit/>
            </a:bodyPr>
            <a:lstStyle/>
            <a:p>
              <a:pPr algn="ctr" eaLnBrk="0" hangingPunct="0"/>
              <a:r>
                <a:rPr lang="en-US" sz="1800">
                  <a:latin typeface="Comic Sans MS" pitchFamily="66" charset="0"/>
                </a:rPr>
                <a:t>transmit</a:t>
              </a:r>
              <a:endParaRPr lang="en-US"/>
            </a:p>
          </p:txBody>
        </p:sp>
        <p:sp>
          <p:nvSpPr>
            <p:cNvPr id="297990" name="Text Box 6"/>
            <p:cNvSpPr txBox="1">
              <a:spLocks noChangeArrowheads="1"/>
            </p:cNvSpPr>
            <p:nvPr/>
          </p:nvSpPr>
          <p:spPr bwMode="auto">
            <a:xfrm>
              <a:off x="957" y="1827"/>
              <a:ext cx="198" cy="250"/>
            </a:xfrm>
            <a:prstGeom prst="rect">
              <a:avLst/>
            </a:prstGeom>
            <a:noFill/>
            <a:ln w="9525">
              <a:noFill/>
              <a:miter lim="800000"/>
              <a:headEnd/>
              <a:tailEnd/>
            </a:ln>
            <a:effectLst/>
          </p:spPr>
          <p:txBody>
            <a:bodyPr>
              <a:spAutoFit/>
            </a:bodyPr>
            <a:lstStyle/>
            <a:p>
              <a:pPr algn="ctr" eaLnBrk="0" hangingPunct="0"/>
              <a:r>
                <a:rPr lang="en-US" sz="2000">
                  <a:latin typeface="Comic Sans MS" pitchFamily="66" charset="0"/>
                </a:rPr>
                <a:t>=</a:t>
              </a:r>
              <a:endParaRPr lang="en-US"/>
            </a:p>
          </p:txBody>
        </p:sp>
        <p:sp>
          <p:nvSpPr>
            <p:cNvPr id="297991" name="Text Box 7"/>
            <p:cNvSpPr txBox="1">
              <a:spLocks noChangeArrowheads="1"/>
            </p:cNvSpPr>
            <p:nvPr/>
          </p:nvSpPr>
          <p:spPr bwMode="auto">
            <a:xfrm>
              <a:off x="3478" y="1762"/>
              <a:ext cx="724" cy="250"/>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8kb/pkt</a:t>
              </a:r>
              <a:endParaRPr lang="en-US"/>
            </a:p>
          </p:txBody>
        </p:sp>
        <p:sp>
          <p:nvSpPr>
            <p:cNvPr id="297992" name="Text Box 8"/>
            <p:cNvSpPr txBox="1">
              <a:spLocks noChangeArrowheads="1"/>
            </p:cNvSpPr>
            <p:nvPr/>
          </p:nvSpPr>
          <p:spPr bwMode="auto">
            <a:xfrm>
              <a:off x="3442" y="1966"/>
              <a:ext cx="1027" cy="250"/>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10**9 b/sec</a:t>
              </a:r>
              <a:endParaRPr lang="en-US"/>
            </a:p>
          </p:txBody>
        </p:sp>
        <p:sp>
          <p:nvSpPr>
            <p:cNvPr id="297993" name="Text Box 9"/>
            <p:cNvSpPr txBox="1">
              <a:spLocks noChangeArrowheads="1"/>
            </p:cNvSpPr>
            <p:nvPr/>
          </p:nvSpPr>
          <p:spPr bwMode="auto">
            <a:xfrm>
              <a:off x="4454" y="1864"/>
              <a:ext cx="1052" cy="250"/>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 8 microsec</a:t>
              </a:r>
              <a:endParaRPr lang="en-US"/>
            </a:p>
          </p:txBody>
        </p:sp>
        <p:sp>
          <p:nvSpPr>
            <p:cNvPr id="297994" name="Line 10"/>
            <p:cNvSpPr>
              <a:spLocks noChangeShapeType="1"/>
            </p:cNvSpPr>
            <p:nvPr/>
          </p:nvSpPr>
          <p:spPr bwMode="auto">
            <a:xfrm>
              <a:off x="3508" y="1979"/>
              <a:ext cx="864" cy="0"/>
            </a:xfrm>
            <a:prstGeom prst="line">
              <a:avLst/>
            </a:prstGeom>
            <a:noFill/>
            <a:ln w="28575">
              <a:solidFill>
                <a:schemeClr val="tx1"/>
              </a:solidFill>
              <a:round/>
              <a:headEnd/>
              <a:tailEnd/>
            </a:ln>
            <a:effectLst/>
          </p:spPr>
          <p:txBody>
            <a:bodyPr wrap="none" anchor="ctr"/>
            <a:lstStyle/>
            <a:p>
              <a:endParaRPr lang="en-US"/>
            </a:p>
          </p:txBody>
        </p:sp>
        <p:sp>
          <p:nvSpPr>
            <p:cNvPr id="297997" name="Text Box 13"/>
            <p:cNvSpPr txBox="1">
              <a:spLocks noChangeArrowheads="1"/>
            </p:cNvSpPr>
            <p:nvPr/>
          </p:nvSpPr>
          <p:spPr bwMode="auto">
            <a:xfrm>
              <a:off x="1220" y="1748"/>
              <a:ext cx="1903" cy="250"/>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L (packet length in bits)</a:t>
              </a:r>
              <a:endParaRPr lang="en-US"/>
            </a:p>
          </p:txBody>
        </p:sp>
        <p:sp>
          <p:nvSpPr>
            <p:cNvPr id="297998" name="Text Box 14"/>
            <p:cNvSpPr txBox="1">
              <a:spLocks noChangeArrowheads="1"/>
            </p:cNvSpPr>
            <p:nvPr/>
          </p:nvSpPr>
          <p:spPr bwMode="auto">
            <a:xfrm>
              <a:off x="1206" y="1952"/>
              <a:ext cx="2038" cy="250"/>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R (transmission rate, bps)</a:t>
              </a:r>
              <a:endParaRPr lang="en-US"/>
            </a:p>
          </p:txBody>
        </p:sp>
        <p:sp>
          <p:nvSpPr>
            <p:cNvPr id="297999" name="Line 15"/>
            <p:cNvSpPr>
              <a:spLocks noChangeShapeType="1"/>
            </p:cNvSpPr>
            <p:nvPr/>
          </p:nvSpPr>
          <p:spPr bwMode="auto">
            <a:xfrm>
              <a:off x="1252" y="1979"/>
              <a:ext cx="1851" cy="1"/>
            </a:xfrm>
            <a:prstGeom prst="line">
              <a:avLst/>
            </a:prstGeom>
            <a:noFill/>
            <a:ln w="28575">
              <a:solidFill>
                <a:schemeClr val="tx1"/>
              </a:solidFill>
              <a:round/>
              <a:headEnd/>
              <a:tailEnd/>
            </a:ln>
            <a:effectLst/>
          </p:spPr>
          <p:txBody>
            <a:bodyPr wrap="none" anchor="ctr"/>
            <a:lstStyle/>
            <a:p>
              <a:endParaRPr lang="en-US"/>
            </a:p>
          </p:txBody>
        </p:sp>
        <p:sp>
          <p:nvSpPr>
            <p:cNvPr id="298000" name="Text Box 16"/>
            <p:cNvSpPr txBox="1">
              <a:spLocks noChangeArrowheads="1"/>
            </p:cNvSpPr>
            <p:nvPr/>
          </p:nvSpPr>
          <p:spPr bwMode="auto">
            <a:xfrm>
              <a:off x="3239" y="1844"/>
              <a:ext cx="198" cy="250"/>
            </a:xfrm>
            <a:prstGeom prst="rect">
              <a:avLst/>
            </a:prstGeom>
            <a:noFill/>
            <a:ln w="9525">
              <a:noFill/>
              <a:miter lim="800000"/>
              <a:headEnd/>
              <a:tailEnd/>
            </a:ln>
            <a:effectLst/>
          </p:spPr>
          <p:txBody>
            <a:bodyPr>
              <a:spAutoFit/>
            </a:bodyPr>
            <a:lstStyle/>
            <a:p>
              <a:pPr algn="ctr" eaLnBrk="0" hangingPunct="0"/>
              <a:r>
                <a:rPr lang="en-US" sz="2000">
                  <a:latin typeface="Comic Sans MS" pitchFamily="66" charset="0"/>
                </a:rPr>
                <a:t>=</a:t>
              </a:r>
              <a:endParaRPr 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554BEBD4-4B8C-48C2-9F88-D97E1FF27AF2}" type="slidenum">
              <a:rPr lang="en-GB"/>
              <a:pPr/>
              <a:t>35</a:t>
            </a:fld>
            <a:endParaRPr lang="en-GB"/>
          </a:p>
        </p:txBody>
      </p:sp>
      <p:sp>
        <p:nvSpPr>
          <p:cNvPr id="299010" name="Rectangle 2"/>
          <p:cNvSpPr>
            <a:spLocks noGrp="1" noChangeArrowheads="1"/>
          </p:cNvSpPr>
          <p:nvPr>
            <p:ph type="title"/>
          </p:nvPr>
        </p:nvSpPr>
        <p:spPr>
          <a:xfrm>
            <a:off x="685800" y="304800"/>
            <a:ext cx="7772400" cy="1143000"/>
          </a:xfrm>
        </p:spPr>
        <p:txBody>
          <a:bodyPr/>
          <a:lstStyle/>
          <a:p>
            <a:r>
              <a:rPr lang="en-US" sz="4000">
                <a:solidFill>
                  <a:srgbClr val="FF0000"/>
                </a:solidFill>
              </a:rPr>
              <a:t>rdt3.0: stop-and-wait operation</a:t>
            </a:r>
          </a:p>
        </p:txBody>
      </p:sp>
      <p:sp>
        <p:nvSpPr>
          <p:cNvPr id="299011" name="Line 3"/>
          <p:cNvSpPr>
            <a:spLocks noChangeShapeType="1"/>
          </p:cNvSpPr>
          <p:nvPr/>
        </p:nvSpPr>
        <p:spPr bwMode="auto">
          <a:xfrm>
            <a:off x="3557588" y="2001838"/>
            <a:ext cx="2227262" cy="922337"/>
          </a:xfrm>
          <a:prstGeom prst="line">
            <a:avLst/>
          </a:prstGeom>
          <a:noFill/>
          <a:ln w="9525">
            <a:solidFill>
              <a:srgbClr val="000000"/>
            </a:solidFill>
            <a:round/>
            <a:headEnd/>
            <a:tailEnd/>
          </a:ln>
        </p:spPr>
        <p:txBody>
          <a:bodyPr/>
          <a:lstStyle/>
          <a:p>
            <a:endParaRPr lang="en-US"/>
          </a:p>
        </p:txBody>
      </p:sp>
      <p:sp>
        <p:nvSpPr>
          <p:cNvPr id="299012" name="Text Box 4"/>
          <p:cNvSpPr txBox="1">
            <a:spLocks noChangeArrowheads="1"/>
          </p:cNvSpPr>
          <p:nvPr/>
        </p:nvSpPr>
        <p:spPr bwMode="auto">
          <a:xfrm>
            <a:off x="233363" y="1797050"/>
            <a:ext cx="3232150" cy="352425"/>
          </a:xfrm>
          <a:prstGeom prst="rect">
            <a:avLst/>
          </a:prstGeom>
          <a:solidFill>
            <a:srgbClr val="FFFFFF"/>
          </a:solidFill>
          <a:ln w="9525">
            <a:noFill/>
            <a:miter lim="800000"/>
            <a:headEnd/>
            <a:tailEnd/>
          </a:ln>
        </p:spPr>
        <p:txBody>
          <a:bodyPr/>
          <a:lstStyle/>
          <a:p>
            <a:pPr algn="r" eaLnBrk="0" hangingPunct="0"/>
            <a:r>
              <a:rPr lang="en-US" sz="1600">
                <a:latin typeface="Arial" charset="0"/>
              </a:rPr>
              <a:t>first packet bit transmitted, t = 0</a:t>
            </a:r>
          </a:p>
        </p:txBody>
      </p:sp>
      <p:sp>
        <p:nvSpPr>
          <p:cNvPr id="299013" name="Line 5"/>
          <p:cNvSpPr>
            <a:spLocks noChangeShapeType="1"/>
          </p:cNvSpPr>
          <p:nvPr/>
        </p:nvSpPr>
        <p:spPr bwMode="auto">
          <a:xfrm>
            <a:off x="3546475" y="1782763"/>
            <a:ext cx="23813" cy="2913062"/>
          </a:xfrm>
          <a:prstGeom prst="line">
            <a:avLst/>
          </a:prstGeom>
          <a:noFill/>
          <a:ln w="9525">
            <a:solidFill>
              <a:srgbClr val="000000"/>
            </a:solidFill>
            <a:round/>
            <a:headEnd/>
            <a:tailEnd type="triangle" w="med" len="med"/>
          </a:ln>
        </p:spPr>
        <p:txBody>
          <a:bodyPr/>
          <a:lstStyle/>
          <a:p>
            <a:endParaRPr lang="en-US"/>
          </a:p>
        </p:txBody>
      </p:sp>
      <p:sp>
        <p:nvSpPr>
          <p:cNvPr id="299014" name="Line 6"/>
          <p:cNvSpPr>
            <a:spLocks noChangeShapeType="1"/>
          </p:cNvSpPr>
          <p:nvPr/>
        </p:nvSpPr>
        <p:spPr bwMode="auto">
          <a:xfrm>
            <a:off x="5773738" y="1795463"/>
            <a:ext cx="22225" cy="2890837"/>
          </a:xfrm>
          <a:prstGeom prst="line">
            <a:avLst/>
          </a:prstGeom>
          <a:noFill/>
          <a:ln w="9525">
            <a:solidFill>
              <a:srgbClr val="000000"/>
            </a:solidFill>
            <a:round/>
            <a:headEnd/>
            <a:tailEnd type="triangle" w="med" len="med"/>
          </a:ln>
        </p:spPr>
        <p:txBody>
          <a:bodyPr/>
          <a:lstStyle/>
          <a:p>
            <a:endParaRPr lang="en-US"/>
          </a:p>
        </p:txBody>
      </p:sp>
      <p:sp>
        <p:nvSpPr>
          <p:cNvPr id="299015" name="Text Box 7"/>
          <p:cNvSpPr txBox="1">
            <a:spLocks noChangeArrowheads="1"/>
          </p:cNvSpPr>
          <p:nvPr/>
        </p:nvSpPr>
        <p:spPr bwMode="auto">
          <a:xfrm>
            <a:off x="3017838" y="1446213"/>
            <a:ext cx="885825" cy="350837"/>
          </a:xfrm>
          <a:prstGeom prst="rect">
            <a:avLst/>
          </a:prstGeom>
          <a:solidFill>
            <a:srgbClr val="FFFFFF"/>
          </a:solidFill>
          <a:ln w="9525">
            <a:noFill/>
            <a:miter lim="800000"/>
            <a:headEnd/>
            <a:tailEnd/>
          </a:ln>
        </p:spPr>
        <p:txBody>
          <a:bodyPr/>
          <a:lstStyle/>
          <a:p>
            <a:pPr algn="r" eaLnBrk="0" hangingPunct="0"/>
            <a:r>
              <a:rPr lang="en-US" sz="1600">
                <a:latin typeface="Arial" charset="0"/>
              </a:rPr>
              <a:t>sender</a:t>
            </a:r>
            <a:endParaRPr lang="en-US" sz="1600"/>
          </a:p>
        </p:txBody>
      </p:sp>
      <p:sp>
        <p:nvSpPr>
          <p:cNvPr id="299016" name="Text Box 8"/>
          <p:cNvSpPr txBox="1">
            <a:spLocks noChangeArrowheads="1"/>
          </p:cNvSpPr>
          <p:nvPr/>
        </p:nvSpPr>
        <p:spPr bwMode="auto">
          <a:xfrm>
            <a:off x="5195888" y="1446213"/>
            <a:ext cx="946150" cy="350837"/>
          </a:xfrm>
          <a:prstGeom prst="rect">
            <a:avLst/>
          </a:prstGeom>
          <a:solidFill>
            <a:srgbClr val="FFFFFF"/>
          </a:solidFill>
          <a:ln w="9525">
            <a:noFill/>
            <a:miter lim="800000"/>
            <a:headEnd/>
            <a:tailEnd/>
          </a:ln>
        </p:spPr>
        <p:txBody>
          <a:bodyPr/>
          <a:lstStyle/>
          <a:p>
            <a:pPr algn="r" eaLnBrk="0" hangingPunct="0"/>
            <a:r>
              <a:rPr lang="en-US" sz="1600">
                <a:latin typeface="Arial" charset="0"/>
              </a:rPr>
              <a:t>receiver</a:t>
            </a:r>
            <a:endParaRPr lang="en-US" sz="1600"/>
          </a:p>
        </p:txBody>
      </p:sp>
      <p:sp>
        <p:nvSpPr>
          <p:cNvPr id="299017" name="Line 9"/>
          <p:cNvSpPr>
            <a:spLocks noChangeShapeType="1"/>
          </p:cNvSpPr>
          <p:nvPr/>
        </p:nvSpPr>
        <p:spPr bwMode="auto">
          <a:xfrm>
            <a:off x="3570288" y="1997075"/>
            <a:ext cx="2190750" cy="3175"/>
          </a:xfrm>
          <a:prstGeom prst="line">
            <a:avLst/>
          </a:prstGeom>
          <a:noFill/>
          <a:ln w="9525">
            <a:solidFill>
              <a:srgbClr val="000000"/>
            </a:solidFill>
            <a:prstDash val="dash"/>
            <a:round/>
            <a:headEnd/>
            <a:tailEnd/>
          </a:ln>
        </p:spPr>
        <p:txBody>
          <a:bodyPr/>
          <a:lstStyle/>
          <a:p>
            <a:endParaRPr lang="en-US"/>
          </a:p>
        </p:txBody>
      </p:sp>
      <p:sp>
        <p:nvSpPr>
          <p:cNvPr id="299018" name="Line 10"/>
          <p:cNvSpPr>
            <a:spLocks noChangeShapeType="1"/>
          </p:cNvSpPr>
          <p:nvPr/>
        </p:nvSpPr>
        <p:spPr bwMode="auto">
          <a:xfrm>
            <a:off x="3575050" y="4108450"/>
            <a:ext cx="2192338" cy="0"/>
          </a:xfrm>
          <a:prstGeom prst="line">
            <a:avLst/>
          </a:prstGeom>
          <a:noFill/>
          <a:ln w="9525">
            <a:solidFill>
              <a:srgbClr val="000000"/>
            </a:solidFill>
            <a:prstDash val="dash"/>
            <a:round/>
            <a:headEnd/>
            <a:tailEnd/>
          </a:ln>
        </p:spPr>
        <p:txBody>
          <a:bodyPr/>
          <a:lstStyle/>
          <a:p>
            <a:endParaRPr lang="en-US"/>
          </a:p>
        </p:txBody>
      </p:sp>
      <p:sp>
        <p:nvSpPr>
          <p:cNvPr id="299019" name="Line 11"/>
          <p:cNvSpPr>
            <a:spLocks noChangeShapeType="1"/>
          </p:cNvSpPr>
          <p:nvPr/>
        </p:nvSpPr>
        <p:spPr bwMode="auto">
          <a:xfrm flipV="1">
            <a:off x="3575050" y="3165475"/>
            <a:ext cx="2209800" cy="922338"/>
          </a:xfrm>
          <a:prstGeom prst="line">
            <a:avLst/>
          </a:prstGeom>
          <a:noFill/>
          <a:ln w="9525">
            <a:solidFill>
              <a:srgbClr val="000000"/>
            </a:solidFill>
            <a:round/>
            <a:headEnd/>
            <a:tailEnd/>
          </a:ln>
        </p:spPr>
        <p:txBody>
          <a:bodyPr/>
          <a:lstStyle/>
          <a:p>
            <a:endParaRPr lang="en-US"/>
          </a:p>
        </p:txBody>
      </p:sp>
      <p:sp>
        <p:nvSpPr>
          <p:cNvPr id="299020" name="Freeform 12"/>
          <p:cNvSpPr>
            <a:spLocks/>
          </p:cNvSpPr>
          <p:nvPr/>
        </p:nvSpPr>
        <p:spPr bwMode="auto">
          <a:xfrm>
            <a:off x="3552825" y="1995488"/>
            <a:ext cx="2232025" cy="1155700"/>
          </a:xfrm>
          <a:custGeom>
            <a:avLst/>
            <a:gdLst/>
            <a:ahLst/>
            <a:cxnLst>
              <a:cxn ang="0">
                <a:pos x="0" y="0"/>
              </a:cxn>
              <a:cxn ang="0">
                <a:pos x="2895" y="937"/>
              </a:cxn>
              <a:cxn ang="0">
                <a:pos x="2902" y="1185"/>
              </a:cxn>
              <a:cxn ang="0">
                <a:pos x="0" y="247"/>
              </a:cxn>
              <a:cxn ang="0">
                <a:pos x="0" y="0"/>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299021" name="Line 13"/>
          <p:cNvSpPr>
            <a:spLocks noChangeShapeType="1"/>
          </p:cNvSpPr>
          <p:nvPr/>
        </p:nvSpPr>
        <p:spPr bwMode="auto">
          <a:xfrm flipH="1">
            <a:off x="3408363" y="1995488"/>
            <a:ext cx="131762" cy="0"/>
          </a:xfrm>
          <a:prstGeom prst="line">
            <a:avLst/>
          </a:prstGeom>
          <a:noFill/>
          <a:ln w="9525">
            <a:solidFill>
              <a:srgbClr val="000000"/>
            </a:solidFill>
            <a:round/>
            <a:headEnd/>
            <a:tailEnd/>
          </a:ln>
        </p:spPr>
        <p:txBody>
          <a:bodyPr/>
          <a:lstStyle/>
          <a:p>
            <a:endParaRPr lang="en-US"/>
          </a:p>
        </p:txBody>
      </p:sp>
      <p:sp>
        <p:nvSpPr>
          <p:cNvPr id="299022" name="Line 14"/>
          <p:cNvSpPr>
            <a:spLocks noChangeShapeType="1"/>
          </p:cNvSpPr>
          <p:nvPr/>
        </p:nvSpPr>
        <p:spPr bwMode="auto">
          <a:xfrm flipH="1">
            <a:off x="3408363" y="2236788"/>
            <a:ext cx="131762" cy="0"/>
          </a:xfrm>
          <a:prstGeom prst="line">
            <a:avLst/>
          </a:prstGeom>
          <a:noFill/>
          <a:ln w="9525">
            <a:solidFill>
              <a:srgbClr val="000000"/>
            </a:solidFill>
            <a:round/>
            <a:headEnd/>
            <a:tailEnd/>
          </a:ln>
        </p:spPr>
        <p:txBody>
          <a:bodyPr/>
          <a:lstStyle/>
          <a:p>
            <a:endParaRPr lang="en-US"/>
          </a:p>
        </p:txBody>
      </p:sp>
      <p:sp>
        <p:nvSpPr>
          <p:cNvPr id="299023" name="Line 15"/>
          <p:cNvSpPr>
            <a:spLocks noChangeShapeType="1"/>
          </p:cNvSpPr>
          <p:nvPr/>
        </p:nvSpPr>
        <p:spPr bwMode="auto">
          <a:xfrm flipH="1">
            <a:off x="3419475" y="4095750"/>
            <a:ext cx="133350" cy="0"/>
          </a:xfrm>
          <a:prstGeom prst="line">
            <a:avLst/>
          </a:prstGeom>
          <a:noFill/>
          <a:ln w="9525">
            <a:solidFill>
              <a:srgbClr val="000000"/>
            </a:solidFill>
            <a:round/>
            <a:headEnd/>
            <a:tailEnd/>
          </a:ln>
        </p:spPr>
        <p:txBody>
          <a:bodyPr/>
          <a:lstStyle/>
          <a:p>
            <a:endParaRPr lang="en-US"/>
          </a:p>
        </p:txBody>
      </p:sp>
      <p:sp>
        <p:nvSpPr>
          <p:cNvPr id="299024" name="Text Box 16"/>
          <p:cNvSpPr txBox="1">
            <a:spLocks noChangeArrowheads="1"/>
          </p:cNvSpPr>
          <p:nvPr/>
        </p:nvSpPr>
        <p:spPr bwMode="auto">
          <a:xfrm>
            <a:off x="2755900" y="2968625"/>
            <a:ext cx="847725" cy="336550"/>
          </a:xfrm>
          <a:prstGeom prst="rect">
            <a:avLst/>
          </a:prstGeom>
          <a:noFill/>
          <a:ln w="9525">
            <a:noFill/>
            <a:miter lim="800000"/>
            <a:headEnd/>
            <a:tailEnd/>
          </a:ln>
        </p:spPr>
        <p:txBody>
          <a:bodyPr/>
          <a:lstStyle/>
          <a:p>
            <a:pPr algn="r" eaLnBrk="0" hangingPunct="0"/>
            <a:r>
              <a:rPr lang="en-US" sz="1600">
                <a:solidFill>
                  <a:srgbClr val="FF0000"/>
                </a:solidFill>
                <a:latin typeface="Arial" charset="0"/>
              </a:rPr>
              <a:t>RTT</a:t>
            </a:r>
            <a:r>
              <a:rPr lang="en-US" sz="1000">
                <a:latin typeface="Arial" charset="0"/>
              </a:rPr>
              <a:t> </a:t>
            </a:r>
            <a:endParaRPr lang="en-US"/>
          </a:p>
        </p:txBody>
      </p:sp>
      <p:sp>
        <p:nvSpPr>
          <p:cNvPr id="299025" name="Line 17"/>
          <p:cNvSpPr>
            <a:spLocks noChangeShapeType="1"/>
          </p:cNvSpPr>
          <p:nvPr/>
        </p:nvSpPr>
        <p:spPr bwMode="auto">
          <a:xfrm>
            <a:off x="3443288" y="3276600"/>
            <a:ext cx="11112" cy="811213"/>
          </a:xfrm>
          <a:prstGeom prst="line">
            <a:avLst/>
          </a:prstGeom>
          <a:noFill/>
          <a:ln w="9525">
            <a:solidFill>
              <a:srgbClr val="000000"/>
            </a:solidFill>
            <a:round/>
            <a:headEnd/>
            <a:tailEnd type="triangle" w="med" len="med"/>
          </a:ln>
        </p:spPr>
        <p:txBody>
          <a:bodyPr/>
          <a:lstStyle/>
          <a:p>
            <a:endParaRPr lang="en-US"/>
          </a:p>
        </p:txBody>
      </p:sp>
      <p:sp>
        <p:nvSpPr>
          <p:cNvPr id="299026" name="Line 18"/>
          <p:cNvSpPr>
            <a:spLocks noChangeShapeType="1"/>
          </p:cNvSpPr>
          <p:nvPr/>
        </p:nvSpPr>
        <p:spPr bwMode="auto">
          <a:xfrm flipV="1">
            <a:off x="3448050" y="2259013"/>
            <a:ext cx="3175" cy="768350"/>
          </a:xfrm>
          <a:prstGeom prst="line">
            <a:avLst/>
          </a:prstGeom>
          <a:noFill/>
          <a:ln w="9525">
            <a:solidFill>
              <a:srgbClr val="000000"/>
            </a:solidFill>
            <a:round/>
            <a:headEnd/>
            <a:tailEnd type="triangle" w="med" len="med"/>
          </a:ln>
        </p:spPr>
        <p:txBody>
          <a:bodyPr/>
          <a:lstStyle/>
          <a:p>
            <a:endParaRPr lang="en-US"/>
          </a:p>
        </p:txBody>
      </p:sp>
      <p:sp>
        <p:nvSpPr>
          <p:cNvPr id="299027" name="Text Box 19"/>
          <p:cNvSpPr txBox="1">
            <a:spLocks noChangeArrowheads="1"/>
          </p:cNvSpPr>
          <p:nvPr/>
        </p:nvSpPr>
        <p:spPr bwMode="auto">
          <a:xfrm>
            <a:off x="0" y="2074863"/>
            <a:ext cx="3465513" cy="352425"/>
          </a:xfrm>
          <a:prstGeom prst="rect">
            <a:avLst/>
          </a:prstGeom>
          <a:noFill/>
          <a:ln w="9525">
            <a:noFill/>
            <a:miter lim="800000"/>
            <a:headEnd/>
            <a:tailEnd/>
          </a:ln>
        </p:spPr>
        <p:txBody>
          <a:bodyPr/>
          <a:lstStyle/>
          <a:p>
            <a:pPr algn="r" eaLnBrk="0" hangingPunct="0"/>
            <a:r>
              <a:rPr lang="en-US" sz="1600">
                <a:latin typeface="Arial" charset="0"/>
              </a:rPr>
              <a:t>last packet bit transmitted, </a:t>
            </a:r>
            <a:r>
              <a:rPr lang="en-US" sz="1600">
                <a:solidFill>
                  <a:srgbClr val="FF0000"/>
                </a:solidFill>
                <a:latin typeface="Arial" charset="0"/>
              </a:rPr>
              <a:t>t = L / R</a:t>
            </a:r>
            <a:endParaRPr lang="en-US" sz="1600">
              <a:solidFill>
                <a:srgbClr val="FF0000"/>
              </a:solidFill>
            </a:endParaRPr>
          </a:p>
        </p:txBody>
      </p:sp>
      <p:sp>
        <p:nvSpPr>
          <p:cNvPr id="299028" name="Line 20"/>
          <p:cNvSpPr>
            <a:spLocks noChangeShapeType="1"/>
          </p:cNvSpPr>
          <p:nvPr/>
        </p:nvSpPr>
        <p:spPr bwMode="auto">
          <a:xfrm flipH="1">
            <a:off x="5761038" y="2909888"/>
            <a:ext cx="133350" cy="0"/>
          </a:xfrm>
          <a:prstGeom prst="line">
            <a:avLst/>
          </a:prstGeom>
          <a:noFill/>
          <a:ln w="9525">
            <a:solidFill>
              <a:srgbClr val="000000"/>
            </a:solidFill>
            <a:round/>
            <a:headEnd/>
            <a:tailEnd/>
          </a:ln>
        </p:spPr>
        <p:txBody>
          <a:bodyPr/>
          <a:lstStyle/>
          <a:p>
            <a:endParaRPr lang="en-US"/>
          </a:p>
        </p:txBody>
      </p:sp>
      <p:sp>
        <p:nvSpPr>
          <p:cNvPr id="299029" name="Text Box 21"/>
          <p:cNvSpPr txBox="1">
            <a:spLocks noChangeArrowheads="1"/>
          </p:cNvSpPr>
          <p:nvPr/>
        </p:nvSpPr>
        <p:spPr bwMode="auto">
          <a:xfrm>
            <a:off x="5842000" y="2733675"/>
            <a:ext cx="2425700" cy="352425"/>
          </a:xfrm>
          <a:prstGeom prst="rect">
            <a:avLst/>
          </a:prstGeom>
          <a:noFill/>
          <a:ln w="9525">
            <a:noFill/>
            <a:miter lim="800000"/>
            <a:headEnd/>
            <a:tailEnd/>
          </a:ln>
        </p:spPr>
        <p:txBody>
          <a:bodyPr/>
          <a:lstStyle/>
          <a:p>
            <a:pPr eaLnBrk="0" hangingPunct="0"/>
            <a:r>
              <a:rPr lang="en-US" sz="1600">
                <a:latin typeface="Arial" charset="0"/>
              </a:rPr>
              <a:t>first packet bit arrives</a:t>
            </a:r>
            <a:endParaRPr lang="en-US" sz="1600"/>
          </a:p>
        </p:txBody>
      </p:sp>
      <p:sp>
        <p:nvSpPr>
          <p:cNvPr id="299030" name="Line 22"/>
          <p:cNvSpPr>
            <a:spLocks noChangeShapeType="1"/>
          </p:cNvSpPr>
          <p:nvPr/>
        </p:nvSpPr>
        <p:spPr bwMode="auto">
          <a:xfrm>
            <a:off x="5784850" y="3159125"/>
            <a:ext cx="127000" cy="0"/>
          </a:xfrm>
          <a:prstGeom prst="line">
            <a:avLst/>
          </a:prstGeom>
          <a:noFill/>
          <a:ln w="9525">
            <a:solidFill>
              <a:srgbClr val="000000"/>
            </a:solidFill>
            <a:round/>
            <a:headEnd/>
            <a:tailEnd/>
          </a:ln>
        </p:spPr>
        <p:txBody>
          <a:bodyPr/>
          <a:lstStyle/>
          <a:p>
            <a:endParaRPr lang="en-US"/>
          </a:p>
        </p:txBody>
      </p:sp>
      <p:sp>
        <p:nvSpPr>
          <p:cNvPr id="299031" name="Text Box 23"/>
          <p:cNvSpPr txBox="1">
            <a:spLocks noChangeArrowheads="1"/>
          </p:cNvSpPr>
          <p:nvPr/>
        </p:nvSpPr>
        <p:spPr bwMode="auto">
          <a:xfrm>
            <a:off x="5848350" y="2986088"/>
            <a:ext cx="3114675" cy="569912"/>
          </a:xfrm>
          <a:prstGeom prst="rect">
            <a:avLst/>
          </a:prstGeom>
          <a:noFill/>
          <a:ln w="9525">
            <a:noFill/>
            <a:miter lim="800000"/>
            <a:headEnd/>
            <a:tailEnd/>
          </a:ln>
        </p:spPr>
        <p:txBody>
          <a:bodyPr/>
          <a:lstStyle/>
          <a:p>
            <a:pPr eaLnBrk="0" hangingPunct="0"/>
            <a:r>
              <a:rPr lang="en-US" sz="1600">
                <a:latin typeface="Arial" charset="0"/>
              </a:rPr>
              <a:t>last packet bit arrives, send ACK</a:t>
            </a:r>
            <a:endParaRPr lang="en-US" sz="1600"/>
          </a:p>
        </p:txBody>
      </p:sp>
      <p:sp>
        <p:nvSpPr>
          <p:cNvPr id="299032" name="Text Box 24"/>
          <p:cNvSpPr txBox="1">
            <a:spLocks noChangeArrowheads="1"/>
          </p:cNvSpPr>
          <p:nvPr/>
        </p:nvSpPr>
        <p:spPr bwMode="auto">
          <a:xfrm>
            <a:off x="825500" y="3768725"/>
            <a:ext cx="2686050" cy="635000"/>
          </a:xfrm>
          <a:prstGeom prst="rect">
            <a:avLst/>
          </a:prstGeom>
          <a:noFill/>
          <a:ln w="9525">
            <a:noFill/>
            <a:miter lim="800000"/>
            <a:headEnd/>
            <a:tailEnd/>
          </a:ln>
        </p:spPr>
        <p:txBody>
          <a:bodyPr/>
          <a:lstStyle/>
          <a:p>
            <a:pPr algn="r" eaLnBrk="0" hangingPunct="0"/>
            <a:r>
              <a:rPr lang="en-US" sz="1600">
                <a:latin typeface="Arial" charset="0"/>
              </a:rPr>
              <a:t>ACK arrives, send next </a:t>
            </a:r>
          </a:p>
          <a:p>
            <a:pPr algn="r" eaLnBrk="0" hangingPunct="0"/>
            <a:r>
              <a:rPr lang="en-US" sz="1600">
                <a:latin typeface="Arial" charset="0"/>
              </a:rPr>
              <a:t>packet, </a:t>
            </a:r>
            <a:r>
              <a:rPr lang="en-US" sz="1600">
                <a:solidFill>
                  <a:srgbClr val="FF0000"/>
                </a:solidFill>
                <a:latin typeface="Arial" charset="0"/>
              </a:rPr>
              <a:t>t = RTT + L / R</a:t>
            </a:r>
            <a:endParaRPr lang="en-US" sz="1600">
              <a:solidFill>
                <a:srgbClr val="FF0000"/>
              </a:solidFill>
            </a:endParaRPr>
          </a:p>
        </p:txBody>
      </p:sp>
      <p:sp>
        <p:nvSpPr>
          <p:cNvPr id="299033" name="Freeform 25"/>
          <p:cNvSpPr>
            <a:spLocks/>
          </p:cNvSpPr>
          <p:nvPr/>
        </p:nvSpPr>
        <p:spPr bwMode="auto">
          <a:xfrm>
            <a:off x="3570288" y="4103688"/>
            <a:ext cx="1419225" cy="577850"/>
          </a:xfrm>
          <a:custGeom>
            <a:avLst/>
            <a:gdLst/>
            <a:ahLst/>
            <a:cxnLst>
              <a:cxn ang="0">
                <a:pos x="0" y="0"/>
              </a:cxn>
              <a:cxn ang="0">
                <a:pos x="1845" y="592"/>
              </a:cxn>
              <a:cxn ang="0">
                <a:pos x="1095" y="592"/>
              </a:cxn>
              <a:cxn ang="0">
                <a:pos x="0" y="247"/>
              </a:cxn>
              <a:cxn ang="0">
                <a:pos x="0" y="0"/>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w="9525">
            <a:noFill/>
            <a:round/>
            <a:headEnd/>
            <a:tailEnd/>
          </a:ln>
        </p:spPr>
        <p:txBody>
          <a:bodyPr/>
          <a:lstStyle/>
          <a:p>
            <a:endParaRPr lang="en-US"/>
          </a:p>
        </p:txBody>
      </p:sp>
      <p:grpSp>
        <p:nvGrpSpPr>
          <p:cNvPr id="2" name="Group 26"/>
          <p:cNvGrpSpPr>
            <a:grpSpLocks/>
          </p:cNvGrpSpPr>
          <p:nvPr/>
        </p:nvGrpSpPr>
        <p:grpSpPr bwMode="auto">
          <a:xfrm>
            <a:off x="3563938" y="4095750"/>
            <a:ext cx="1281112" cy="534988"/>
            <a:chOff x="12315" y="13225"/>
            <a:chExt cx="2775" cy="913"/>
          </a:xfrm>
        </p:grpSpPr>
        <p:sp>
          <p:nvSpPr>
            <p:cNvPr id="299035" name="Line 27"/>
            <p:cNvSpPr>
              <a:spLocks noChangeShapeType="1"/>
            </p:cNvSpPr>
            <p:nvPr/>
          </p:nvSpPr>
          <p:spPr bwMode="auto">
            <a:xfrm>
              <a:off x="12315" y="13225"/>
              <a:ext cx="1587" cy="513"/>
            </a:xfrm>
            <a:prstGeom prst="line">
              <a:avLst/>
            </a:prstGeom>
            <a:noFill/>
            <a:ln w="9525">
              <a:solidFill>
                <a:srgbClr val="000000"/>
              </a:solidFill>
              <a:round/>
              <a:headEnd/>
              <a:tailEnd/>
            </a:ln>
          </p:spPr>
          <p:txBody>
            <a:bodyPr/>
            <a:lstStyle/>
            <a:p>
              <a:endParaRPr lang="en-US"/>
            </a:p>
          </p:txBody>
        </p:sp>
        <p:sp>
          <p:nvSpPr>
            <p:cNvPr id="299036" name="Line 28"/>
            <p:cNvSpPr>
              <a:spLocks noChangeShapeType="1"/>
            </p:cNvSpPr>
            <p:nvPr/>
          </p:nvSpPr>
          <p:spPr bwMode="auto">
            <a:xfrm>
              <a:off x="13915" y="13737"/>
              <a:ext cx="1175" cy="401"/>
            </a:xfrm>
            <a:prstGeom prst="line">
              <a:avLst/>
            </a:prstGeom>
            <a:noFill/>
            <a:ln w="9525">
              <a:solidFill>
                <a:srgbClr val="000000"/>
              </a:solidFill>
              <a:prstDash val="sysDot"/>
              <a:round/>
              <a:headEnd/>
              <a:tailEnd/>
            </a:ln>
          </p:spPr>
          <p:txBody>
            <a:bodyPr/>
            <a:lstStyle/>
            <a:p>
              <a:endParaRPr lang="en-US"/>
            </a:p>
          </p:txBody>
        </p:sp>
      </p:grpSp>
      <p:sp>
        <p:nvSpPr>
          <p:cNvPr id="299037" name="Line 29"/>
          <p:cNvSpPr>
            <a:spLocks noChangeShapeType="1"/>
          </p:cNvSpPr>
          <p:nvPr/>
        </p:nvSpPr>
        <p:spPr bwMode="auto">
          <a:xfrm>
            <a:off x="3563938" y="4337050"/>
            <a:ext cx="317500" cy="123825"/>
          </a:xfrm>
          <a:prstGeom prst="line">
            <a:avLst/>
          </a:prstGeom>
          <a:noFill/>
          <a:ln w="9525">
            <a:solidFill>
              <a:srgbClr val="000000"/>
            </a:solidFill>
            <a:round/>
            <a:headEnd/>
            <a:tailEnd/>
          </a:ln>
        </p:spPr>
        <p:txBody>
          <a:bodyPr/>
          <a:lstStyle/>
          <a:p>
            <a:endParaRPr lang="en-US"/>
          </a:p>
        </p:txBody>
      </p:sp>
      <p:sp>
        <p:nvSpPr>
          <p:cNvPr id="299038" name="Line 30"/>
          <p:cNvSpPr>
            <a:spLocks noChangeShapeType="1"/>
          </p:cNvSpPr>
          <p:nvPr/>
        </p:nvSpPr>
        <p:spPr bwMode="auto">
          <a:xfrm>
            <a:off x="3887788" y="4460875"/>
            <a:ext cx="541337" cy="234950"/>
          </a:xfrm>
          <a:prstGeom prst="line">
            <a:avLst/>
          </a:prstGeom>
          <a:noFill/>
          <a:ln w="9525">
            <a:solidFill>
              <a:srgbClr val="000000"/>
            </a:solidFill>
            <a:prstDash val="sysDot"/>
            <a:round/>
            <a:headEnd/>
            <a:tailEnd/>
          </a:ln>
        </p:spPr>
        <p:txBody>
          <a:bodyPr/>
          <a:lstStyle/>
          <a:p>
            <a:endParaRPr lang="en-US"/>
          </a:p>
        </p:txBody>
      </p:sp>
      <p:graphicFrame>
        <p:nvGraphicFramePr>
          <p:cNvPr id="299039" name="Object 31"/>
          <p:cNvGraphicFramePr>
            <a:graphicFrameLocks noChangeAspect="1"/>
          </p:cNvGraphicFramePr>
          <p:nvPr/>
        </p:nvGraphicFramePr>
        <p:xfrm>
          <a:off x="1711325" y="5065713"/>
          <a:ext cx="5994400" cy="933450"/>
        </p:xfrm>
        <a:graphic>
          <a:graphicData uri="http://schemas.openxmlformats.org/presentationml/2006/ole">
            <mc:AlternateContent xmlns:mc="http://schemas.openxmlformats.org/markup-compatibility/2006">
              <mc:Choice xmlns:v="urn:schemas-microsoft-com:vml" Requires="v">
                <p:oleObj spid="_x0000_s38926" name="Picture" r:id="rId4" imgW="3181320" imgH="495360" progId="Word.Picture.8">
                  <p:embed/>
                </p:oleObj>
              </mc:Choice>
              <mc:Fallback>
                <p:oleObj name="Picture" r:id="rId4" imgW="3181320" imgH="49536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325" y="5065713"/>
                        <a:ext cx="59944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16C46A57-47D4-4E29-AF48-C1C2C0DED1E9}" type="slidenum">
              <a:rPr lang="en-GB"/>
              <a:pPr/>
              <a:t>36</a:t>
            </a:fld>
            <a:endParaRPr lang="en-GB"/>
          </a:p>
        </p:txBody>
      </p:sp>
      <p:sp>
        <p:nvSpPr>
          <p:cNvPr id="403458" name="Rectangle 1026"/>
          <p:cNvSpPr>
            <a:spLocks noGrp="1" noChangeArrowheads="1"/>
          </p:cNvSpPr>
          <p:nvPr>
            <p:ph type="title"/>
          </p:nvPr>
        </p:nvSpPr>
        <p:spPr/>
        <p:txBody>
          <a:bodyPr/>
          <a:lstStyle/>
          <a:p>
            <a:r>
              <a:rPr lang="en-US" dirty="0">
                <a:solidFill>
                  <a:srgbClr val="FF0000"/>
                </a:solidFill>
              </a:rPr>
              <a:t>Section </a:t>
            </a:r>
            <a:r>
              <a:rPr lang="en-US" dirty="0" smtClean="0">
                <a:solidFill>
                  <a:srgbClr val="FF0000"/>
                </a:solidFill>
              </a:rPr>
              <a:t>outline</a:t>
            </a:r>
            <a:endParaRPr lang="en-US" dirty="0">
              <a:solidFill>
                <a:srgbClr val="FF0000"/>
              </a:solidFill>
            </a:endParaRPr>
          </a:p>
        </p:txBody>
      </p:sp>
      <p:sp>
        <p:nvSpPr>
          <p:cNvPr id="403459" name="Rectangle 1027"/>
          <p:cNvSpPr>
            <a:spLocks noGrp="1" noChangeArrowheads="1"/>
          </p:cNvSpPr>
          <p:nvPr>
            <p:ph type="body" sz="half" idx="1"/>
          </p:nvPr>
        </p:nvSpPr>
        <p:spPr>
          <a:xfrm>
            <a:off x="1524000" y="1905000"/>
            <a:ext cx="3810000" cy="4114800"/>
          </a:xfrm>
        </p:spPr>
        <p:txBody>
          <a:bodyPr/>
          <a:lstStyle/>
          <a:p>
            <a:r>
              <a:rPr lang="en-US" dirty="0"/>
              <a:t>Transport-layer services</a:t>
            </a:r>
          </a:p>
          <a:p>
            <a:r>
              <a:rPr lang="en-US" dirty="0"/>
              <a:t>Principles of reliable data transfer</a:t>
            </a:r>
          </a:p>
          <a:p>
            <a:r>
              <a:rPr lang="en-US" dirty="0">
                <a:solidFill>
                  <a:srgbClr val="FF0000"/>
                </a:solidFill>
              </a:rPr>
              <a:t>Primitives</a:t>
            </a:r>
            <a:r>
              <a:rPr lang="en-US" dirty="0" smtClean="0">
                <a:solidFill>
                  <a:srgbClr val="FF0000"/>
                </a:solidFill>
              </a:rPr>
              <a:t>.</a:t>
            </a:r>
            <a:endParaRPr lang="en-US"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fld id="{0C35DCDB-B6C1-498F-84D6-73D0E2E32E55}" type="slidenum">
              <a:rPr lang="en-GB"/>
              <a:pPr/>
              <a:t>37</a:t>
            </a:fld>
            <a:endParaRPr lang="en-GB"/>
          </a:p>
        </p:txBody>
      </p:sp>
      <p:sp>
        <p:nvSpPr>
          <p:cNvPr id="191490" name="Rectangle 2"/>
          <p:cNvSpPr>
            <a:spLocks noGrp="1" noChangeArrowheads="1"/>
          </p:cNvSpPr>
          <p:nvPr>
            <p:ph type="title"/>
          </p:nvPr>
        </p:nvSpPr>
        <p:spPr>
          <a:xfrm>
            <a:off x="685800" y="0"/>
            <a:ext cx="7772400" cy="1143000"/>
          </a:xfrm>
        </p:spPr>
        <p:txBody>
          <a:bodyPr/>
          <a:lstStyle/>
          <a:p>
            <a:r>
              <a:rPr lang="en-GB">
                <a:solidFill>
                  <a:srgbClr val="FF0000"/>
                </a:solidFill>
              </a:rPr>
              <a:t>Transport service primitives.</a:t>
            </a:r>
          </a:p>
        </p:txBody>
      </p:sp>
      <p:sp>
        <p:nvSpPr>
          <p:cNvPr id="191491" name="Rectangle 3"/>
          <p:cNvSpPr>
            <a:spLocks noGrp="1" noChangeArrowheads="1"/>
          </p:cNvSpPr>
          <p:nvPr>
            <p:ph type="body" idx="1"/>
          </p:nvPr>
        </p:nvSpPr>
        <p:spPr>
          <a:xfrm>
            <a:off x="685800" y="1066800"/>
            <a:ext cx="8001000" cy="2209800"/>
          </a:xfrm>
        </p:spPr>
        <p:txBody>
          <a:bodyPr>
            <a:normAutofit fontScale="92500"/>
          </a:bodyPr>
          <a:lstStyle/>
          <a:p>
            <a:r>
              <a:rPr lang="en-GB" sz="2400"/>
              <a:t>A transport level protocol is implemented through the transport service primitives.</a:t>
            </a:r>
          </a:p>
          <a:p>
            <a:r>
              <a:rPr lang="en-GB" sz="2400"/>
              <a:t>The transport service primitives allow transport service users (e.g. application processes) to access the transport service.</a:t>
            </a:r>
          </a:p>
          <a:p>
            <a:r>
              <a:rPr lang="en-GB" sz="2400"/>
              <a:t>E.g. The socket primitives used in Berkeley UNIX for TCP:</a:t>
            </a:r>
          </a:p>
        </p:txBody>
      </p:sp>
      <p:graphicFrame>
        <p:nvGraphicFramePr>
          <p:cNvPr id="191595" name="Group 107"/>
          <p:cNvGraphicFramePr>
            <a:graphicFrameLocks noGrp="1"/>
          </p:cNvGraphicFramePr>
          <p:nvPr/>
        </p:nvGraphicFramePr>
        <p:xfrm>
          <a:off x="1752600" y="3200400"/>
          <a:ext cx="6096000" cy="2909891"/>
        </p:xfrm>
        <a:graphic>
          <a:graphicData uri="http://schemas.openxmlformats.org/drawingml/2006/table">
            <a:tbl>
              <a:tblPr/>
              <a:tblGrid>
                <a:gridCol w="1371600"/>
                <a:gridCol w="47244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smtClean="0">
                          <a:ln>
                            <a:noFill/>
                          </a:ln>
                          <a:solidFill>
                            <a:schemeClr val="tx1"/>
                          </a:solidFill>
                          <a:effectLst/>
                          <a:latin typeface="Times New Roman" charset="0"/>
                        </a:rPr>
                        <a:t>Primitive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smtClean="0">
                          <a:ln>
                            <a:noFill/>
                          </a:ln>
                          <a:solidFill>
                            <a:schemeClr val="tx1"/>
                          </a:solidFill>
                          <a:effectLst/>
                          <a:latin typeface="Times New Roman"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SOCKET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Create a new communication end point.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BIND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Attach a local address to a socket.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LISTEN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Announce willingness to accept connections; give queue 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ACCEPT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Block the caller until a connection attempt arrives.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CONNECT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Actively attempt to establish a connection.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SEND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Send some data over the connection.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RECEIVE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Receive some data over the connection.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CLOSE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Release the connection.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2"/>
          </p:nvPr>
        </p:nvSpPr>
        <p:spPr/>
        <p:txBody>
          <a:bodyPr/>
          <a:lstStyle/>
          <a:p>
            <a:fld id="{C20DD522-DFB0-4E26-8A8C-542409ED9200}" type="slidenum">
              <a:rPr lang="en-GB"/>
              <a:pPr/>
              <a:t>38</a:t>
            </a:fld>
            <a:endParaRPr lang="en-GB"/>
          </a:p>
        </p:txBody>
      </p:sp>
      <p:sp>
        <p:nvSpPr>
          <p:cNvPr id="450562" name="Rectangle 2"/>
          <p:cNvSpPr>
            <a:spLocks noGrp="1" noChangeArrowheads="1"/>
          </p:cNvSpPr>
          <p:nvPr>
            <p:ph type="title"/>
          </p:nvPr>
        </p:nvSpPr>
        <p:spPr>
          <a:xfrm>
            <a:off x="685800" y="76200"/>
            <a:ext cx="7772400" cy="762000"/>
          </a:xfrm>
        </p:spPr>
        <p:txBody>
          <a:bodyPr/>
          <a:lstStyle/>
          <a:p>
            <a:r>
              <a:rPr lang="en-US" sz="4000">
                <a:solidFill>
                  <a:srgbClr val="FF0000"/>
                </a:solidFill>
              </a:rPr>
              <a:t>TCP segment structure</a:t>
            </a:r>
            <a:endParaRPr lang="en-US">
              <a:solidFill>
                <a:srgbClr val="FF0000"/>
              </a:solidFill>
            </a:endParaRPr>
          </a:p>
        </p:txBody>
      </p:sp>
      <p:sp>
        <p:nvSpPr>
          <p:cNvPr id="450603" name="Text Box 43"/>
          <p:cNvSpPr txBox="1">
            <a:spLocks noChangeArrowheads="1"/>
          </p:cNvSpPr>
          <p:nvPr/>
        </p:nvSpPr>
        <p:spPr bwMode="auto">
          <a:xfrm>
            <a:off x="149225" y="2832100"/>
            <a:ext cx="2287588" cy="641350"/>
          </a:xfrm>
          <a:prstGeom prst="rect">
            <a:avLst/>
          </a:prstGeom>
          <a:noFill/>
          <a:ln w="9525">
            <a:noFill/>
            <a:miter lim="800000"/>
            <a:headEnd/>
            <a:tailEnd/>
          </a:ln>
          <a:effectLst/>
        </p:spPr>
        <p:txBody>
          <a:bodyPr wrap="none">
            <a:spAutoFit/>
          </a:bodyPr>
          <a:lstStyle/>
          <a:p>
            <a:pPr algn="r" eaLnBrk="0" hangingPunct="0"/>
            <a:r>
              <a:rPr lang="en-US" sz="1800">
                <a:latin typeface="Comic Sans MS" pitchFamily="66" charset="0"/>
              </a:rPr>
              <a:t>PSH: push data now</a:t>
            </a:r>
          </a:p>
          <a:p>
            <a:pPr algn="r" eaLnBrk="0" hangingPunct="0"/>
            <a:r>
              <a:rPr lang="en-US" sz="1800">
                <a:latin typeface="Comic Sans MS" pitchFamily="66" charset="0"/>
              </a:rPr>
              <a:t>(generally not used)</a:t>
            </a:r>
          </a:p>
        </p:txBody>
      </p:sp>
      <p:grpSp>
        <p:nvGrpSpPr>
          <p:cNvPr id="2" name="Group 56"/>
          <p:cNvGrpSpPr>
            <a:grpSpLocks/>
          </p:cNvGrpSpPr>
          <p:nvPr/>
        </p:nvGrpSpPr>
        <p:grpSpPr bwMode="auto">
          <a:xfrm>
            <a:off x="152400" y="838200"/>
            <a:ext cx="8775700" cy="5330825"/>
            <a:chOff x="112" y="695"/>
            <a:chExt cx="5528" cy="3358"/>
          </a:xfrm>
        </p:grpSpPr>
        <p:grpSp>
          <p:nvGrpSpPr>
            <p:cNvPr id="3" name="Group 3"/>
            <p:cNvGrpSpPr>
              <a:grpSpLocks/>
            </p:cNvGrpSpPr>
            <p:nvPr/>
          </p:nvGrpSpPr>
          <p:grpSpPr bwMode="auto">
            <a:xfrm>
              <a:off x="1738" y="695"/>
              <a:ext cx="2576" cy="3358"/>
              <a:chOff x="2818" y="659"/>
              <a:chExt cx="2576" cy="3358"/>
            </a:xfrm>
          </p:grpSpPr>
          <p:sp>
            <p:nvSpPr>
              <p:cNvPr id="450564" name="Rectangle 4"/>
              <p:cNvSpPr>
                <a:spLocks noChangeArrowheads="1"/>
              </p:cNvSpPr>
              <p:nvPr/>
            </p:nvSpPr>
            <p:spPr bwMode="auto">
              <a:xfrm>
                <a:off x="2905" y="917"/>
                <a:ext cx="2489" cy="3039"/>
              </a:xfrm>
              <a:prstGeom prst="rect">
                <a:avLst/>
              </a:prstGeom>
              <a:solidFill>
                <a:schemeClr val="accent2"/>
              </a:solidFill>
              <a:ln w="19050">
                <a:noFill/>
                <a:miter lim="800000"/>
                <a:headEnd/>
                <a:tailEnd/>
              </a:ln>
              <a:effectLst/>
            </p:spPr>
            <p:txBody>
              <a:bodyPr wrap="none" anchor="ctr"/>
              <a:lstStyle/>
              <a:p>
                <a:endParaRPr lang="en-US"/>
              </a:p>
            </p:txBody>
          </p:sp>
          <p:sp>
            <p:nvSpPr>
              <p:cNvPr id="450565"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a:effectLst/>
            </p:spPr>
            <p:txBody>
              <a:bodyPr wrap="none" anchor="ctr"/>
              <a:lstStyle/>
              <a:p>
                <a:pPr algn="ctr" eaLnBrk="0" hangingPunct="0"/>
                <a:endParaRPr lang="en-US"/>
              </a:p>
            </p:txBody>
          </p:sp>
          <p:sp>
            <p:nvSpPr>
              <p:cNvPr id="450566" name="Text Box 6"/>
              <p:cNvSpPr txBox="1">
                <a:spLocks noChangeArrowheads="1"/>
              </p:cNvSpPr>
              <p:nvPr/>
            </p:nvSpPr>
            <p:spPr bwMode="auto">
              <a:xfrm>
                <a:off x="2886" y="968"/>
                <a:ext cx="1161" cy="250"/>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source port #</a:t>
                </a:r>
                <a:endParaRPr lang="en-US"/>
              </a:p>
            </p:txBody>
          </p:sp>
          <p:sp>
            <p:nvSpPr>
              <p:cNvPr id="450567" name="Text Box 7"/>
              <p:cNvSpPr txBox="1">
                <a:spLocks noChangeArrowheads="1"/>
              </p:cNvSpPr>
              <p:nvPr/>
            </p:nvSpPr>
            <p:spPr bwMode="auto">
              <a:xfrm>
                <a:off x="4198" y="971"/>
                <a:ext cx="1004" cy="250"/>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dest port #</a:t>
                </a:r>
                <a:endParaRPr lang="en-US" sz="1800"/>
              </a:p>
            </p:txBody>
          </p:sp>
          <p:sp>
            <p:nvSpPr>
              <p:cNvPr id="450568" name="Line 8"/>
              <p:cNvSpPr>
                <a:spLocks noChangeShapeType="1"/>
              </p:cNvSpPr>
              <p:nvPr/>
            </p:nvSpPr>
            <p:spPr bwMode="auto">
              <a:xfrm>
                <a:off x="2853" y="1226"/>
                <a:ext cx="2486" cy="3"/>
              </a:xfrm>
              <a:prstGeom prst="line">
                <a:avLst/>
              </a:prstGeom>
              <a:noFill/>
              <a:ln w="19050">
                <a:solidFill>
                  <a:schemeClr val="tx1"/>
                </a:solidFill>
                <a:round/>
                <a:headEnd/>
                <a:tailEnd/>
              </a:ln>
              <a:effectLst/>
            </p:spPr>
            <p:txBody>
              <a:bodyPr wrap="none" anchor="ctr"/>
              <a:lstStyle/>
              <a:p>
                <a:endParaRPr lang="en-US"/>
              </a:p>
            </p:txBody>
          </p:sp>
          <p:sp>
            <p:nvSpPr>
              <p:cNvPr id="450569" name="Line 9"/>
              <p:cNvSpPr>
                <a:spLocks noChangeShapeType="1"/>
              </p:cNvSpPr>
              <p:nvPr/>
            </p:nvSpPr>
            <p:spPr bwMode="auto">
              <a:xfrm flipV="1">
                <a:off x="2849" y="1465"/>
                <a:ext cx="2489" cy="0"/>
              </a:xfrm>
              <a:prstGeom prst="line">
                <a:avLst/>
              </a:prstGeom>
              <a:noFill/>
              <a:ln w="19050">
                <a:solidFill>
                  <a:schemeClr val="tx1"/>
                </a:solidFill>
                <a:round/>
                <a:headEnd/>
                <a:tailEnd/>
              </a:ln>
              <a:effectLst/>
            </p:spPr>
            <p:txBody>
              <a:bodyPr wrap="none" anchor="ctr"/>
              <a:lstStyle/>
              <a:p>
                <a:endParaRPr lang="en-US"/>
              </a:p>
            </p:txBody>
          </p:sp>
          <p:sp>
            <p:nvSpPr>
              <p:cNvPr id="450570" name="Line 10"/>
              <p:cNvSpPr>
                <a:spLocks noChangeShapeType="1"/>
              </p:cNvSpPr>
              <p:nvPr/>
            </p:nvSpPr>
            <p:spPr bwMode="auto">
              <a:xfrm flipV="1">
                <a:off x="4075" y="990"/>
                <a:ext cx="0" cy="247"/>
              </a:xfrm>
              <a:prstGeom prst="line">
                <a:avLst/>
              </a:prstGeom>
              <a:noFill/>
              <a:ln w="19050">
                <a:solidFill>
                  <a:schemeClr val="tx1"/>
                </a:solidFill>
                <a:round/>
                <a:headEnd/>
                <a:tailEnd/>
              </a:ln>
              <a:effectLst/>
            </p:spPr>
            <p:txBody>
              <a:bodyPr wrap="none" anchor="ctr"/>
              <a:lstStyle/>
              <a:p>
                <a:endParaRPr lang="en-US"/>
              </a:p>
            </p:txBody>
          </p:sp>
          <p:sp>
            <p:nvSpPr>
              <p:cNvPr id="450571" name="Text Box 11"/>
              <p:cNvSpPr txBox="1">
                <a:spLocks noChangeArrowheads="1"/>
              </p:cNvSpPr>
              <p:nvPr/>
            </p:nvSpPr>
            <p:spPr bwMode="auto">
              <a:xfrm>
                <a:off x="3758" y="659"/>
                <a:ext cx="598" cy="231"/>
              </a:xfrm>
              <a:prstGeom prst="rect">
                <a:avLst/>
              </a:prstGeom>
              <a:noFill/>
              <a:ln w="9525">
                <a:noFill/>
                <a:miter lim="800000"/>
                <a:headEnd/>
                <a:tailEnd/>
              </a:ln>
              <a:effectLst/>
            </p:spPr>
            <p:txBody>
              <a:bodyPr wrap="none">
                <a:spAutoFit/>
              </a:bodyPr>
              <a:lstStyle/>
              <a:p>
                <a:pPr algn="ctr" eaLnBrk="0" hangingPunct="0"/>
                <a:r>
                  <a:rPr lang="en-US" sz="1800">
                    <a:latin typeface="Comic Sans MS" pitchFamily="66" charset="0"/>
                  </a:rPr>
                  <a:t>32 bits</a:t>
                </a:r>
                <a:endParaRPr lang="en-US"/>
              </a:p>
            </p:txBody>
          </p:sp>
          <p:sp>
            <p:nvSpPr>
              <p:cNvPr id="450572"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ffectLst/>
            </p:spPr>
            <p:txBody>
              <a:bodyPr wrap="none" anchor="ctr"/>
              <a:lstStyle/>
              <a:p>
                <a:endParaRPr lang="en-US"/>
              </a:p>
            </p:txBody>
          </p:sp>
          <p:sp>
            <p:nvSpPr>
              <p:cNvPr id="450573"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450574" name="Text Box 14"/>
              <p:cNvSpPr txBox="1">
                <a:spLocks noChangeArrowheads="1"/>
              </p:cNvSpPr>
              <p:nvPr/>
            </p:nvSpPr>
            <p:spPr bwMode="auto">
              <a:xfrm>
                <a:off x="3475" y="2845"/>
                <a:ext cx="1341" cy="634"/>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application</a:t>
                </a:r>
              </a:p>
              <a:p>
                <a:pPr algn="ctr" eaLnBrk="0" hangingPunct="0"/>
                <a:r>
                  <a:rPr lang="en-US" sz="2000">
                    <a:latin typeface="Comic Sans MS" pitchFamily="66" charset="0"/>
                  </a:rPr>
                  <a:t>data </a:t>
                </a:r>
              </a:p>
              <a:p>
                <a:pPr algn="ctr" eaLnBrk="0" hangingPunct="0"/>
                <a:r>
                  <a:rPr lang="en-US" sz="2000">
                    <a:latin typeface="Comic Sans MS" pitchFamily="66" charset="0"/>
                  </a:rPr>
                  <a:t>(variable length)</a:t>
                </a:r>
                <a:endParaRPr lang="en-US"/>
              </a:p>
            </p:txBody>
          </p:sp>
          <p:sp>
            <p:nvSpPr>
              <p:cNvPr id="450575" name="Text Box 15"/>
              <p:cNvSpPr txBox="1">
                <a:spLocks noChangeArrowheads="1"/>
              </p:cNvSpPr>
              <p:nvPr/>
            </p:nvSpPr>
            <p:spPr bwMode="auto">
              <a:xfrm>
                <a:off x="3250" y="1213"/>
                <a:ext cx="1566" cy="250"/>
              </a:xfrm>
              <a:prstGeom prst="rect">
                <a:avLst/>
              </a:prstGeom>
              <a:noFill/>
              <a:ln w="9525">
                <a:noFill/>
                <a:miter lim="800000"/>
                <a:headEnd/>
                <a:tailEnd/>
              </a:ln>
              <a:effectLst/>
            </p:spPr>
            <p:txBody>
              <a:bodyPr>
                <a:spAutoFit/>
              </a:bodyPr>
              <a:lstStyle/>
              <a:p>
                <a:pPr algn="ctr" eaLnBrk="0" hangingPunct="0"/>
                <a:r>
                  <a:rPr lang="en-US" sz="2000">
                    <a:latin typeface="Comic Sans MS" pitchFamily="66" charset="0"/>
                  </a:rPr>
                  <a:t>sequence number</a:t>
                </a:r>
                <a:endParaRPr lang="en-US"/>
              </a:p>
            </p:txBody>
          </p:sp>
          <p:sp>
            <p:nvSpPr>
              <p:cNvPr id="450576" name="Line 16"/>
              <p:cNvSpPr>
                <a:spLocks noChangeShapeType="1"/>
              </p:cNvSpPr>
              <p:nvPr/>
            </p:nvSpPr>
            <p:spPr bwMode="auto">
              <a:xfrm flipV="1">
                <a:off x="2855" y="1705"/>
                <a:ext cx="2489" cy="0"/>
              </a:xfrm>
              <a:prstGeom prst="line">
                <a:avLst/>
              </a:prstGeom>
              <a:noFill/>
              <a:ln w="19050">
                <a:solidFill>
                  <a:schemeClr val="tx1"/>
                </a:solidFill>
                <a:round/>
                <a:headEnd/>
                <a:tailEnd/>
              </a:ln>
              <a:effectLst/>
            </p:spPr>
            <p:txBody>
              <a:bodyPr wrap="none" anchor="ctr"/>
              <a:lstStyle/>
              <a:p>
                <a:endParaRPr lang="en-US"/>
              </a:p>
            </p:txBody>
          </p:sp>
          <p:sp>
            <p:nvSpPr>
              <p:cNvPr id="450577" name="Text Box 17"/>
              <p:cNvSpPr txBox="1">
                <a:spLocks noChangeArrowheads="1"/>
              </p:cNvSpPr>
              <p:nvPr/>
            </p:nvSpPr>
            <p:spPr bwMode="auto">
              <a:xfrm>
                <a:off x="2998" y="1465"/>
                <a:ext cx="2148" cy="250"/>
              </a:xfrm>
              <a:prstGeom prst="rect">
                <a:avLst/>
              </a:prstGeom>
              <a:noFill/>
              <a:ln w="9525">
                <a:noFill/>
                <a:miter lim="800000"/>
                <a:headEnd/>
                <a:tailEnd/>
              </a:ln>
              <a:effectLst/>
            </p:spPr>
            <p:txBody>
              <a:bodyPr>
                <a:spAutoFit/>
              </a:bodyPr>
              <a:lstStyle/>
              <a:p>
                <a:pPr algn="ctr" eaLnBrk="0" hangingPunct="0"/>
                <a:r>
                  <a:rPr lang="en-US" sz="2000">
                    <a:latin typeface="Comic Sans MS" pitchFamily="66" charset="0"/>
                  </a:rPr>
                  <a:t>acknowledgement number</a:t>
                </a:r>
                <a:endParaRPr lang="en-US" sz="2000"/>
              </a:p>
            </p:txBody>
          </p:sp>
          <p:sp>
            <p:nvSpPr>
              <p:cNvPr id="450578" name="Line 18"/>
              <p:cNvSpPr>
                <a:spLocks noChangeShapeType="1"/>
              </p:cNvSpPr>
              <p:nvPr/>
            </p:nvSpPr>
            <p:spPr bwMode="auto">
              <a:xfrm flipV="1">
                <a:off x="2852" y="1954"/>
                <a:ext cx="2489" cy="0"/>
              </a:xfrm>
              <a:prstGeom prst="line">
                <a:avLst/>
              </a:prstGeom>
              <a:noFill/>
              <a:ln w="19050">
                <a:solidFill>
                  <a:schemeClr val="tx1"/>
                </a:solidFill>
                <a:round/>
                <a:headEnd/>
                <a:tailEnd/>
              </a:ln>
              <a:effectLst/>
            </p:spPr>
            <p:txBody>
              <a:bodyPr wrap="none" anchor="ctr"/>
              <a:lstStyle/>
              <a:p>
                <a:endParaRPr lang="en-US"/>
              </a:p>
            </p:txBody>
          </p:sp>
          <p:sp>
            <p:nvSpPr>
              <p:cNvPr id="450579" name="Line 19"/>
              <p:cNvSpPr>
                <a:spLocks noChangeShapeType="1"/>
              </p:cNvSpPr>
              <p:nvPr/>
            </p:nvSpPr>
            <p:spPr bwMode="auto">
              <a:xfrm flipV="1">
                <a:off x="2849" y="2200"/>
                <a:ext cx="2489" cy="0"/>
              </a:xfrm>
              <a:prstGeom prst="line">
                <a:avLst/>
              </a:prstGeom>
              <a:noFill/>
              <a:ln w="19050">
                <a:solidFill>
                  <a:schemeClr val="tx1"/>
                </a:solidFill>
                <a:round/>
                <a:headEnd/>
                <a:tailEnd/>
              </a:ln>
              <a:effectLst/>
            </p:spPr>
            <p:txBody>
              <a:bodyPr wrap="none" anchor="ctr"/>
              <a:lstStyle/>
              <a:p>
                <a:endParaRPr lang="en-US"/>
              </a:p>
            </p:txBody>
          </p:sp>
          <p:sp>
            <p:nvSpPr>
              <p:cNvPr id="450580" name="Line 20"/>
              <p:cNvSpPr>
                <a:spLocks noChangeShapeType="1"/>
              </p:cNvSpPr>
              <p:nvPr/>
            </p:nvSpPr>
            <p:spPr bwMode="auto">
              <a:xfrm flipV="1">
                <a:off x="2849" y="2554"/>
                <a:ext cx="2489" cy="0"/>
              </a:xfrm>
              <a:prstGeom prst="line">
                <a:avLst/>
              </a:prstGeom>
              <a:noFill/>
              <a:ln w="19050">
                <a:solidFill>
                  <a:schemeClr val="tx1"/>
                </a:solidFill>
                <a:round/>
                <a:headEnd/>
                <a:tailEnd/>
              </a:ln>
              <a:effectLst/>
            </p:spPr>
            <p:txBody>
              <a:bodyPr wrap="none" anchor="ctr"/>
              <a:lstStyle/>
              <a:p>
                <a:endParaRPr lang="en-US"/>
              </a:p>
            </p:txBody>
          </p:sp>
          <p:sp>
            <p:nvSpPr>
              <p:cNvPr id="450581" name="Line 21"/>
              <p:cNvSpPr>
                <a:spLocks noChangeShapeType="1"/>
              </p:cNvSpPr>
              <p:nvPr/>
            </p:nvSpPr>
            <p:spPr bwMode="auto">
              <a:xfrm flipH="1" flipV="1">
                <a:off x="4084" y="1707"/>
                <a:ext cx="3" cy="490"/>
              </a:xfrm>
              <a:prstGeom prst="line">
                <a:avLst/>
              </a:prstGeom>
              <a:noFill/>
              <a:ln w="19050">
                <a:solidFill>
                  <a:schemeClr val="tx1"/>
                </a:solidFill>
                <a:round/>
                <a:headEnd/>
                <a:tailEnd/>
              </a:ln>
              <a:effectLst/>
            </p:spPr>
            <p:txBody>
              <a:bodyPr wrap="none" anchor="ctr"/>
              <a:lstStyle/>
              <a:p>
                <a:endParaRPr lang="en-US"/>
              </a:p>
            </p:txBody>
          </p:sp>
          <p:sp>
            <p:nvSpPr>
              <p:cNvPr id="450582" name="Text Box 22"/>
              <p:cNvSpPr txBox="1">
                <a:spLocks noChangeArrowheads="1"/>
              </p:cNvSpPr>
              <p:nvPr/>
            </p:nvSpPr>
            <p:spPr bwMode="auto">
              <a:xfrm>
                <a:off x="4126" y="1712"/>
                <a:ext cx="1144" cy="231"/>
              </a:xfrm>
              <a:prstGeom prst="rect">
                <a:avLst/>
              </a:prstGeom>
              <a:noFill/>
              <a:ln w="9525">
                <a:noFill/>
                <a:miter lim="800000"/>
                <a:headEnd/>
                <a:tailEnd/>
              </a:ln>
              <a:effectLst/>
            </p:spPr>
            <p:txBody>
              <a:bodyPr wrap="none">
                <a:spAutoFit/>
              </a:bodyPr>
              <a:lstStyle/>
              <a:p>
                <a:pPr algn="ctr" eaLnBrk="0" hangingPunct="0"/>
                <a:r>
                  <a:rPr lang="en-US" sz="1800">
                    <a:latin typeface="Comic Sans MS" pitchFamily="66" charset="0"/>
                  </a:rPr>
                  <a:t>Receive window</a:t>
                </a:r>
                <a:endParaRPr lang="en-US" sz="1800"/>
              </a:p>
            </p:txBody>
          </p:sp>
          <p:sp>
            <p:nvSpPr>
              <p:cNvPr id="450583" name="Text Box 23"/>
              <p:cNvSpPr txBox="1">
                <a:spLocks noChangeArrowheads="1"/>
              </p:cNvSpPr>
              <p:nvPr/>
            </p:nvSpPr>
            <p:spPr bwMode="auto">
              <a:xfrm>
                <a:off x="4177" y="1961"/>
                <a:ext cx="1122" cy="231"/>
              </a:xfrm>
              <a:prstGeom prst="rect">
                <a:avLst/>
              </a:prstGeom>
              <a:noFill/>
              <a:ln w="9525">
                <a:noFill/>
                <a:miter lim="800000"/>
                <a:headEnd/>
                <a:tailEnd/>
              </a:ln>
              <a:effectLst/>
            </p:spPr>
            <p:txBody>
              <a:bodyPr wrap="none">
                <a:spAutoFit/>
              </a:bodyPr>
              <a:lstStyle/>
              <a:p>
                <a:pPr algn="ctr" eaLnBrk="0" hangingPunct="0"/>
                <a:r>
                  <a:rPr lang="en-US" sz="1800">
                    <a:latin typeface="Comic Sans MS" pitchFamily="66" charset="0"/>
                  </a:rPr>
                  <a:t>Urg data pnter</a:t>
                </a:r>
                <a:endParaRPr lang="en-US" sz="1800"/>
              </a:p>
            </p:txBody>
          </p:sp>
          <p:sp>
            <p:nvSpPr>
              <p:cNvPr id="450584" name="Text Box 24"/>
              <p:cNvSpPr txBox="1">
                <a:spLocks noChangeArrowheads="1"/>
              </p:cNvSpPr>
              <p:nvPr/>
            </p:nvSpPr>
            <p:spPr bwMode="auto">
              <a:xfrm>
                <a:off x="3084" y="1949"/>
                <a:ext cx="761" cy="231"/>
              </a:xfrm>
              <a:prstGeom prst="rect">
                <a:avLst/>
              </a:prstGeom>
              <a:noFill/>
              <a:ln w="9525">
                <a:noFill/>
                <a:miter lim="800000"/>
                <a:headEnd/>
                <a:tailEnd/>
              </a:ln>
              <a:effectLst/>
            </p:spPr>
            <p:txBody>
              <a:bodyPr wrap="none">
                <a:spAutoFit/>
              </a:bodyPr>
              <a:lstStyle/>
              <a:p>
                <a:pPr algn="ctr" eaLnBrk="0" hangingPunct="0"/>
                <a:r>
                  <a:rPr lang="en-US" sz="1800">
                    <a:latin typeface="Comic Sans MS" pitchFamily="66" charset="0"/>
                  </a:rPr>
                  <a:t>checksum</a:t>
                </a:r>
                <a:endParaRPr lang="en-US" sz="1800"/>
              </a:p>
            </p:txBody>
          </p:sp>
          <p:sp>
            <p:nvSpPr>
              <p:cNvPr id="450585" name="Text Box 25"/>
              <p:cNvSpPr txBox="1">
                <a:spLocks noChangeArrowheads="1"/>
              </p:cNvSpPr>
              <p:nvPr/>
            </p:nvSpPr>
            <p:spPr bwMode="auto">
              <a:xfrm>
                <a:off x="3935" y="1730"/>
                <a:ext cx="194" cy="212"/>
              </a:xfrm>
              <a:prstGeom prst="rect">
                <a:avLst/>
              </a:prstGeom>
              <a:noFill/>
              <a:ln w="9525">
                <a:noFill/>
                <a:miter lim="800000"/>
                <a:headEnd/>
                <a:tailEnd/>
              </a:ln>
              <a:effectLst/>
            </p:spPr>
            <p:txBody>
              <a:bodyPr wrap="none">
                <a:spAutoFit/>
              </a:bodyPr>
              <a:lstStyle/>
              <a:p>
                <a:pPr algn="ctr" eaLnBrk="0" hangingPunct="0"/>
                <a:r>
                  <a:rPr lang="en-US" sz="1600">
                    <a:latin typeface="Comic Sans MS" pitchFamily="66" charset="0"/>
                  </a:rPr>
                  <a:t>F</a:t>
                </a:r>
                <a:endParaRPr lang="en-US"/>
              </a:p>
            </p:txBody>
          </p:sp>
          <p:sp>
            <p:nvSpPr>
              <p:cNvPr id="450586" name="Line 26"/>
              <p:cNvSpPr>
                <a:spLocks noChangeShapeType="1"/>
              </p:cNvSpPr>
              <p:nvPr/>
            </p:nvSpPr>
            <p:spPr bwMode="auto">
              <a:xfrm flipV="1">
                <a:off x="3985" y="1701"/>
                <a:ext cx="0" cy="247"/>
              </a:xfrm>
              <a:prstGeom prst="line">
                <a:avLst/>
              </a:prstGeom>
              <a:noFill/>
              <a:ln w="19050">
                <a:solidFill>
                  <a:schemeClr val="tx1"/>
                </a:solidFill>
                <a:round/>
                <a:headEnd/>
                <a:tailEnd/>
              </a:ln>
              <a:effectLst/>
            </p:spPr>
            <p:txBody>
              <a:bodyPr wrap="none" anchor="ctr"/>
              <a:lstStyle/>
              <a:p>
                <a:endParaRPr lang="en-US"/>
              </a:p>
            </p:txBody>
          </p:sp>
          <p:sp>
            <p:nvSpPr>
              <p:cNvPr id="450587" name="Line 27"/>
              <p:cNvSpPr>
                <a:spLocks noChangeShapeType="1"/>
              </p:cNvSpPr>
              <p:nvPr/>
            </p:nvSpPr>
            <p:spPr bwMode="auto">
              <a:xfrm flipV="1">
                <a:off x="3883" y="1704"/>
                <a:ext cx="0" cy="247"/>
              </a:xfrm>
              <a:prstGeom prst="line">
                <a:avLst/>
              </a:prstGeom>
              <a:noFill/>
              <a:ln w="19050">
                <a:solidFill>
                  <a:schemeClr val="tx1"/>
                </a:solidFill>
                <a:round/>
                <a:headEnd/>
                <a:tailEnd/>
              </a:ln>
              <a:effectLst/>
            </p:spPr>
            <p:txBody>
              <a:bodyPr wrap="none" anchor="ctr"/>
              <a:lstStyle/>
              <a:p>
                <a:endParaRPr lang="en-US"/>
              </a:p>
            </p:txBody>
          </p:sp>
          <p:sp>
            <p:nvSpPr>
              <p:cNvPr id="450588" name="Line 28"/>
              <p:cNvSpPr>
                <a:spLocks noChangeShapeType="1"/>
              </p:cNvSpPr>
              <p:nvPr/>
            </p:nvSpPr>
            <p:spPr bwMode="auto">
              <a:xfrm flipV="1">
                <a:off x="3778" y="1704"/>
                <a:ext cx="0" cy="247"/>
              </a:xfrm>
              <a:prstGeom prst="line">
                <a:avLst/>
              </a:prstGeom>
              <a:noFill/>
              <a:ln w="19050">
                <a:solidFill>
                  <a:schemeClr val="tx1"/>
                </a:solidFill>
                <a:round/>
                <a:headEnd/>
                <a:tailEnd/>
              </a:ln>
              <a:effectLst/>
            </p:spPr>
            <p:txBody>
              <a:bodyPr wrap="none" anchor="ctr"/>
              <a:lstStyle/>
              <a:p>
                <a:endParaRPr lang="en-US"/>
              </a:p>
            </p:txBody>
          </p:sp>
          <p:sp>
            <p:nvSpPr>
              <p:cNvPr id="450589" name="Line 29"/>
              <p:cNvSpPr>
                <a:spLocks noChangeShapeType="1"/>
              </p:cNvSpPr>
              <p:nvPr/>
            </p:nvSpPr>
            <p:spPr bwMode="auto">
              <a:xfrm flipV="1">
                <a:off x="3676" y="1707"/>
                <a:ext cx="0" cy="247"/>
              </a:xfrm>
              <a:prstGeom prst="line">
                <a:avLst/>
              </a:prstGeom>
              <a:noFill/>
              <a:ln w="19050">
                <a:solidFill>
                  <a:schemeClr val="tx1"/>
                </a:solidFill>
                <a:round/>
                <a:headEnd/>
                <a:tailEnd/>
              </a:ln>
              <a:effectLst/>
            </p:spPr>
            <p:txBody>
              <a:bodyPr wrap="none" anchor="ctr"/>
              <a:lstStyle/>
              <a:p>
                <a:endParaRPr lang="en-US"/>
              </a:p>
            </p:txBody>
          </p:sp>
          <p:sp>
            <p:nvSpPr>
              <p:cNvPr id="450590" name="Line 30"/>
              <p:cNvSpPr>
                <a:spLocks noChangeShapeType="1"/>
              </p:cNvSpPr>
              <p:nvPr/>
            </p:nvSpPr>
            <p:spPr bwMode="auto">
              <a:xfrm flipV="1">
                <a:off x="3577" y="1704"/>
                <a:ext cx="0" cy="247"/>
              </a:xfrm>
              <a:prstGeom prst="line">
                <a:avLst/>
              </a:prstGeom>
              <a:noFill/>
              <a:ln w="19050">
                <a:solidFill>
                  <a:schemeClr val="tx1"/>
                </a:solidFill>
                <a:round/>
                <a:headEnd/>
                <a:tailEnd/>
              </a:ln>
              <a:effectLst/>
            </p:spPr>
            <p:txBody>
              <a:bodyPr wrap="none" anchor="ctr"/>
              <a:lstStyle/>
              <a:p>
                <a:endParaRPr lang="en-US"/>
              </a:p>
            </p:txBody>
          </p:sp>
          <p:sp>
            <p:nvSpPr>
              <p:cNvPr id="450591" name="Line 31"/>
              <p:cNvSpPr>
                <a:spLocks noChangeShapeType="1"/>
              </p:cNvSpPr>
              <p:nvPr/>
            </p:nvSpPr>
            <p:spPr bwMode="auto">
              <a:xfrm flipV="1">
                <a:off x="3469" y="1710"/>
                <a:ext cx="0" cy="247"/>
              </a:xfrm>
              <a:prstGeom prst="line">
                <a:avLst/>
              </a:prstGeom>
              <a:noFill/>
              <a:ln w="19050">
                <a:solidFill>
                  <a:schemeClr val="tx1"/>
                </a:solidFill>
                <a:round/>
                <a:headEnd/>
                <a:tailEnd/>
              </a:ln>
              <a:effectLst/>
            </p:spPr>
            <p:txBody>
              <a:bodyPr wrap="none" anchor="ctr"/>
              <a:lstStyle/>
              <a:p>
                <a:endParaRPr lang="en-US"/>
              </a:p>
            </p:txBody>
          </p:sp>
          <p:sp>
            <p:nvSpPr>
              <p:cNvPr id="450592" name="Text Box 32"/>
              <p:cNvSpPr txBox="1">
                <a:spLocks noChangeArrowheads="1"/>
              </p:cNvSpPr>
              <p:nvPr/>
            </p:nvSpPr>
            <p:spPr bwMode="auto">
              <a:xfrm>
                <a:off x="3828" y="1727"/>
                <a:ext cx="205" cy="212"/>
              </a:xfrm>
              <a:prstGeom prst="rect">
                <a:avLst/>
              </a:prstGeom>
              <a:noFill/>
              <a:ln w="9525">
                <a:noFill/>
                <a:miter lim="800000"/>
                <a:headEnd/>
                <a:tailEnd/>
              </a:ln>
              <a:effectLst/>
            </p:spPr>
            <p:txBody>
              <a:bodyPr wrap="none">
                <a:spAutoFit/>
              </a:bodyPr>
              <a:lstStyle/>
              <a:p>
                <a:pPr algn="ctr" eaLnBrk="0" hangingPunct="0"/>
                <a:r>
                  <a:rPr lang="en-US" sz="1600">
                    <a:latin typeface="Comic Sans MS" pitchFamily="66" charset="0"/>
                  </a:rPr>
                  <a:t>S</a:t>
                </a:r>
                <a:endParaRPr lang="en-US"/>
              </a:p>
            </p:txBody>
          </p:sp>
          <p:sp>
            <p:nvSpPr>
              <p:cNvPr id="450593" name="Text Box 33"/>
              <p:cNvSpPr txBox="1">
                <a:spLocks noChangeArrowheads="1"/>
              </p:cNvSpPr>
              <p:nvPr/>
            </p:nvSpPr>
            <p:spPr bwMode="auto">
              <a:xfrm>
                <a:off x="3727" y="1727"/>
                <a:ext cx="196" cy="212"/>
              </a:xfrm>
              <a:prstGeom prst="rect">
                <a:avLst/>
              </a:prstGeom>
              <a:noFill/>
              <a:ln w="9525">
                <a:noFill/>
                <a:miter lim="800000"/>
                <a:headEnd/>
                <a:tailEnd/>
              </a:ln>
              <a:effectLst/>
            </p:spPr>
            <p:txBody>
              <a:bodyPr wrap="none">
                <a:spAutoFit/>
              </a:bodyPr>
              <a:lstStyle/>
              <a:p>
                <a:pPr algn="ctr" eaLnBrk="0" hangingPunct="0"/>
                <a:r>
                  <a:rPr lang="en-US" sz="1600">
                    <a:latin typeface="Comic Sans MS" pitchFamily="66" charset="0"/>
                  </a:rPr>
                  <a:t>R</a:t>
                </a:r>
                <a:endParaRPr lang="en-US"/>
              </a:p>
            </p:txBody>
          </p:sp>
          <p:sp>
            <p:nvSpPr>
              <p:cNvPr id="450594" name="Text Box 34"/>
              <p:cNvSpPr txBox="1">
                <a:spLocks noChangeArrowheads="1"/>
              </p:cNvSpPr>
              <p:nvPr/>
            </p:nvSpPr>
            <p:spPr bwMode="auto">
              <a:xfrm>
                <a:off x="3628" y="1724"/>
                <a:ext cx="183" cy="212"/>
              </a:xfrm>
              <a:prstGeom prst="rect">
                <a:avLst/>
              </a:prstGeom>
              <a:noFill/>
              <a:ln w="9525">
                <a:noFill/>
                <a:miter lim="800000"/>
                <a:headEnd/>
                <a:tailEnd/>
              </a:ln>
              <a:effectLst/>
            </p:spPr>
            <p:txBody>
              <a:bodyPr wrap="none">
                <a:spAutoFit/>
              </a:bodyPr>
              <a:lstStyle/>
              <a:p>
                <a:pPr algn="ctr" eaLnBrk="0" hangingPunct="0"/>
                <a:r>
                  <a:rPr lang="en-US" sz="1600">
                    <a:latin typeface="Comic Sans MS" pitchFamily="66" charset="0"/>
                  </a:rPr>
                  <a:t>P</a:t>
                </a:r>
                <a:endParaRPr lang="en-US"/>
              </a:p>
            </p:txBody>
          </p:sp>
          <p:sp>
            <p:nvSpPr>
              <p:cNvPr id="450595" name="Text Box 35"/>
              <p:cNvSpPr txBox="1">
                <a:spLocks noChangeArrowheads="1"/>
              </p:cNvSpPr>
              <p:nvPr/>
            </p:nvSpPr>
            <p:spPr bwMode="auto">
              <a:xfrm>
                <a:off x="3519" y="1724"/>
                <a:ext cx="210" cy="212"/>
              </a:xfrm>
              <a:prstGeom prst="rect">
                <a:avLst/>
              </a:prstGeom>
              <a:noFill/>
              <a:ln w="9525">
                <a:noFill/>
                <a:miter lim="800000"/>
                <a:headEnd/>
                <a:tailEnd/>
              </a:ln>
              <a:effectLst/>
            </p:spPr>
            <p:txBody>
              <a:bodyPr wrap="none">
                <a:spAutoFit/>
              </a:bodyPr>
              <a:lstStyle/>
              <a:p>
                <a:pPr algn="ctr" eaLnBrk="0" hangingPunct="0"/>
                <a:r>
                  <a:rPr lang="en-US" sz="1600">
                    <a:latin typeface="Comic Sans MS" pitchFamily="66" charset="0"/>
                  </a:rPr>
                  <a:t>A</a:t>
                </a:r>
                <a:endParaRPr lang="en-US"/>
              </a:p>
            </p:txBody>
          </p:sp>
          <p:sp>
            <p:nvSpPr>
              <p:cNvPr id="450596" name="Text Box 36"/>
              <p:cNvSpPr txBox="1">
                <a:spLocks noChangeArrowheads="1"/>
              </p:cNvSpPr>
              <p:nvPr/>
            </p:nvSpPr>
            <p:spPr bwMode="auto">
              <a:xfrm>
                <a:off x="3417" y="1724"/>
                <a:ext cx="210" cy="212"/>
              </a:xfrm>
              <a:prstGeom prst="rect">
                <a:avLst/>
              </a:prstGeom>
              <a:noFill/>
              <a:ln w="9525">
                <a:noFill/>
                <a:miter lim="800000"/>
                <a:headEnd/>
                <a:tailEnd/>
              </a:ln>
              <a:effectLst/>
            </p:spPr>
            <p:txBody>
              <a:bodyPr wrap="none">
                <a:spAutoFit/>
              </a:bodyPr>
              <a:lstStyle/>
              <a:p>
                <a:pPr algn="ctr" eaLnBrk="0" hangingPunct="0"/>
                <a:r>
                  <a:rPr lang="en-US" sz="1600">
                    <a:latin typeface="Comic Sans MS" pitchFamily="66" charset="0"/>
                  </a:rPr>
                  <a:t>U</a:t>
                </a:r>
                <a:endParaRPr lang="en-US"/>
              </a:p>
            </p:txBody>
          </p:sp>
          <p:sp>
            <p:nvSpPr>
              <p:cNvPr id="450597" name="Text Box 37"/>
              <p:cNvSpPr txBox="1">
                <a:spLocks noChangeArrowheads="1"/>
              </p:cNvSpPr>
              <p:nvPr/>
            </p:nvSpPr>
            <p:spPr bwMode="auto">
              <a:xfrm>
                <a:off x="2818" y="1665"/>
                <a:ext cx="365" cy="326"/>
              </a:xfrm>
              <a:prstGeom prst="rect">
                <a:avLst/>
              </a:prstGeom>
              <a:noFill/>
              <a:ln w="9525">
                <a:noFill/>
                <a:miter lim="800000"/>
                <a:headEnd/>
                <a:tailEnd/>
              </a:ln>
              <a:effectLst/>
            </p:spPr>
            <p:txBody>
              <a:bodyPr wrap="none">
                <a:spAutoFit/>
              </a:bodyPr>
              <a:lstStyle/>
              <a:p>
                <a:pPr algn="ctr" eaLnBrk="0" hangingPunct="0"/>
                <a:r>
                  <a:rPr lang="en-US" sz="1400">
                    <a:latin typeface="Comic Sans MS" pitchFamily="66" charset="0"/>
                  </a:rPr>
                  <a:t>head</a:t>
                </a:r>
              </a:p>
              <a:p>
                <a:pPr algn="ctr" eaLnBrk="0" hangingPunct="0"/>
                <a:r>
                  <a:rPr lang="en-US" sz="1400">
                    <a:latin typeface="Comic Sans MS" pitchFamily="66" charset="0"/>
                  </a:rPr>
                  <a:t>len</a:t>
                </a:r>
                <a:endParaRPr lang="en-US" sz="1800"/>
              </a:p>
            </p:txBody>
          </p:sp>
          <p:sp>
            <p:nvSpPr>
              <p:cNvPr id="450598" name="Text Box 38"/>
              <p:cNvSpPr txBox="1">
                <a:spLocks noChangeArrowheads="1"/>
              </p:cNvSpPr>
              <p:nvPr/>
            </p:nvSpPr>
            <p:spPr bwMode="auto">
              <a:xfrm>
                <a:off x="3121" y="1665"/>
                <a:ext cx="356" cy="326"/>
              </a:xfrm>
              <a:prstGeom prst="rect">
                <a:avLst/>
              </a:prstGeom>
              <a:noFill/>
              <a:ln w="9525">
                <a:noFill/>
                <a:miter lim="800000"/>
                <a:headEnd/>
                <a:tailEnd/>
              </a:ln>
              <a:effectLst/>
            </p:spPr>
            <p:txBody>
              <a:bodyPr wrap="none">
                <a:spAutoFit/>
              </a:bodyPr>
              <a:lstStyle/>
              <a:p>
                <a:pPr algn="ctr" eaLnBrk="0" hangingPunct="0"/>
                <a:r>
                  <a:rPr lang="en-US" sz="1400">
                    <a:latin typeface="Comic Sans MS" pitchFamily="66" charset="0"/>
                  </a:rPr>
                  <a:t>not</a:t>
                </a:r>
              </a:p>
              <a:p>
                <a:pPr algn="ctr" eaLnBrk="0" hangingPunct="0"/>
                <a:r>
                  <a:rPr lang="en-US" sz="1400">
                    <a:latin typeface="Comic Sans MS" pitchFamily="66" charset="0"/>
                  </a:rPr>
                  <a:t>used</a:t>
                </a:r>
                <a:endParaRPr lang="en-US" sz="1800"/>
              </a:p>
            </p:txBody>
          </p:sp>
          <p:sp>
            <p:nvSpPr>
              <p:cNvPr id="450599" name="Line 39"/>
              <p:cNvSpPr>
                <a:spLocks noChangeShapeType="1"/>
              </p:cNvSpPr>
              <p:nvPr/>
            </p:nvSpPr>
            <p:spPr bwMode="auto">
              <a:xfrm flipV="1">
                <a:off x="3151" y="1704"/>
                <a:ext cx="0" cy="247"/>
              </a:xfrm>
              <a:prstGeom prst="line">
                <a:avLst/>
              </a:prstGeom>
              <a:noFill/>
              <a:ln w="19050">
                <a:solidFill>
                  <a:schemeClr val="tx1"/>
                </a:solidFill>
                <a:round/>
                <a:headEnd/>
                <a:tailEnd/>
              </a:ln>
              <a:effectLst/>
            </p:spPr>
            <p:txBody>
              <a:bodyPr wrap="none" anchor="ctr"/>
              <a:lstStyle/>
              <a:p>
                <a:endParaRPr lang="en-US"/>
              </a:p>
            </p:txBody>
          </p:sp>
          <p:sp>
            <p:nvSpPr>
              <p:cNvPr id="450600" name="Text Box 40"/>
              <p:cNvSpPr txBox="1">
                <a:spLocks noChangeArrowheads="1"/>
              </p:cNvSpPr>
              <p:nvPr/>
            </p:nvSpPr>
            <p:spPr bwMode="auto">
              <a:xfrm>
                <a:off x="3098" y="2266"/>
                <a:ext cx="1969" cy="250"/>
              </a:xfrm>
              <a:prstGeom prst="rect">
                <a:avLst/>
              </a:prstGeom>
              <a:noFill/>
              <a:ln w="9525">
                <a:noFill/>
                <a:miter lim="800000"/>
                <a:headEnd/>
                <a:tailEnd/>
              </a:ln>
              <a:effectLst/>
            </p:spPr>
            <p:txBody>
              <a:bodyPr wrap="none">
                <a:spAutoFit/>
              </a:bodyPr>
              <a:lstStyle/>
              <a:p>
                <a:pPr algn="ctr" eaLnBrk="0" hangingPunct="0"/>
                <a:r>
                  <a:rPr lang="en-US" sz="2000">
                    <a:latin typeface="Comic Sans MS" pitchFamily="66" charset="0"/>
                  </a:rPr>
                  <a:t>Options (variable length)</a:t>
                </a:r>
                <a:endParaRPr lang="en-US"/>
              </a:p>
            </p:txBody>
          </p:sp>
        </p:grpSp>
        <p:sp>
          <p:nvSpPr>
            <p:cNvPr id="450601" name="Text Box 41"/>
            <p:cNvSpPr txBox="1">
              <a:spLocks noChangeArrowheads="1"/>
            </p:cNvSpPr>
            <p:nvPr/>
          </p:nvSpPr>
          <p:spPr bwMode="auto">
            <a:xfrm>
              <a:off x="112" y="902"/>
              <a:ext cx="1441" cy="404"/>
            </a:xfrm>
            <a:prstGeom prst="rect">
              <a:avLst/>
            </a:prstGeom>
            <a:noFill/>
            <a:ln w="9525">
              <a:noFill/>
              <a:miter lim="800000"/>
              <a:headEnd/>
              <a:tailEnd/>
            </a:ln>
            <a:effectLst/>
          </p:spPr>
          <p:txBody>
            <a:bodyPr wrap="none">
              <a:spAutoFit/>
            </a:bodyPr>
            <a:lstStyle/>
            <a:p>
              <a:pPr algn="r" eaLnBrk="0" hangingPunct="0"/>
              <a:r>
                <a:rPr lang="en-US" sz="1800">
                  <a:latin typeface="Comic Sans MS" pitchFamily="66" charset="0"/>
                </a:rPr>
                <a:t>URG: urgent data </a:t>
              </a:r>
            </a:p>
            <a:p>
              <a:pPr algn="r" eaLnBrk="0" hangingPunct="0"/>
              <a:r>
                <a:rPr lang="en-US" sz="1800">
                  <a:latin typeface="Comic Sans MS" pitchFamily="66" charset="0"/>
                </a:rPr>
                <a:t>(generally not used)</a:t>
              </a:r>
              <a:endParaRPr lang="en-US" sz="1000"/>
            </a:p>
          </p:txBody>
        </p:sp>
        <p:sp>
          <p:nvSpPr>
            <p:cNvPr id="450602" name="Text Box 42"/>
            <p:cNvSpPr txBox="1">
              <a:spLocks noChangeArrowheads="1"/>
            </p:cNvSpPr>
            <p:nvPr/>
          </p:nvSpPr>
          <p:spPr bwMode="auto">
            <a:xfrm>
              <a:off x="597" y="1358"/>
              <a:ext cx="926" cy="404"/>
            </a:xfrm>
            <a:prstGeom prst="rect">
              <a:avLst/>
            </a:prstGeom>
            <a:noFill/>
            <a:ln w="9525">
              <a:noFill/>
              <a:miter lim="800000"/>
              <a:headEnd/>
              <a:tailEnd/>
            </a:ln>
            <a:effectLst/>
          </p:spPr>
          <p:txBody>
            <a:bodyPr wrap="none">
              <a:spAutoFit/>
            </a:bodyPr>
            <a:lstStyle/>
            <a:p>
              <a:pPr algn="r" eaLnBrk="0" hangingPunct="0"/>
              <a:r>
                <a:rPr lang="en-US" sz="1800">
                  <a:latin typeface="Comic Sans MS" pitchFamily="66" charset="0"/>
                </a:rPr>
                <a:t>ACK: ACK #</a:t>
              </a:r>
            </a:p>
            <a:p>
              <a:pPr algn="r" eaLnBrk="0" hangingPunct="0"/>
              <a:r>
                <a:rPr lang="en-US" sz="1800">
                  <a:latin typeface="Comic Sans MS" pitchFamily="66" charset="0"/>
                </a:rPr>
                <a:t>valid</a:t>
              </a:r>
              <a:endParaRPr lang="en-US" sz="1000"/>
            </a:p>
          </p:txBody>
        </p:sp>
        <p:sp>
          <p:nvSpPr>
            <p:cNvPr id="450604" name="Text Box 44"/>
            <p:cNvSpPr txBox="1">
              <a:spLocks noChangeArrowheads="1"/>
            </p:cNvSpPr>
            <p:nvPr/>
          </p:nvSpPr>
          <p:spPr bwMode="auto">
            <a:xfrm>
              <a:off x="300" y="2288"/>
              <a:ext cx="1247" cy="750"/>
            </a:xfrm>
            <a:prstGeom prst="rect">
              <a:avLst/>
            </a:prstGeom>
            <a:noFill/>
            <a:ln w="9525">
              <a:noFill/>
              <a:miter lim="800000"/>
              <a:headEnd/>
              <a:tailEnd/>
            </a:ln>
            <a:effectLst/>
          </p:spPr>
          <p:txBody>
            <a:bodyPr wrap="none">
              <a:spAutoFit/>
            </a:bodyPr>
            <a:lstStyle/>
            <a:p>
              <a:pPr algn="r" eaLnBrk="0" hangingPunct="0"/>
              <a:r>
                <a:rPr lang="en-US" sz="1800">
                  <a:latin typeface="Comic Sans MS" pitchFamily="66" charset="0"/>
                </a:rPr>
                <a:t>RST, SYN, FIN:</a:t>
              </a:r>
            </a:p>
            <a:p>
              <a:pPr algn="r" eaLnBrk="0" hangingPunct="0"/>
              <a:r>
                <a:rPr lang="en-US" sz="1800">
                  <a:latin typeface="Comic Sans MS" pitchFamily="66" charset="0"/>
                </a:rPr>
                <a:t>connection estab</a:t>
              </a:r>
            </a:p>
            <a:p>
              <a:pPr algn="r" eaLnBrk="0" hangingPunct="0"/>
              <a:r>
                <a:rPr lang="en-US" sz="1800">
                  <a:latin typeface="Comic Sans MS" pitchFamily="66" charset="0"/>
                </a:rPr>
                <a:t>(setup, teardown</a:t>
              </a:r>
            </a:p>
            <a:p>
              <a:pPr algn="r" eaLnBrk="0" hangingPunct="0"/>
              <a:r>
                <a:rPr lang="en-US" sz="1800">
                  <a:latin typeface="Comic Sans MS" pitchFamily="66" charset="0"/>
                </a:rPr>
                <a:t>commands)</a:t>
              </a:r>
            </a:p>
          </p:txBody>
        </p:sp>
        <p:sp>
          <p:nvSpPr>
            <p:cNvPr id="450605" name="Line 45"/>
            <p:cNvSpPr>
              <a:spLocks noChangeShapeType="1"/>
            </p:cNvSpPr>
            <p:nvPr/>
          </p:nvSpPr>
          <p:spPr bwMode="auto">
            <a:xfrm>
              <a:off x="1494" y="1134"/>
              <a:ext cx="942" cy="606"/>
            </a:xfrm>
            <a:prstGeom prst="line">
              <a:avLst/>
            </a:prstGeom>
            <a:noFill/>
            <a:ln w="19050">
              <a:solidFill>
                <a:srgbClr val="FF0000"/>
              </a:solidFill>
              <a:round/>
              <a:headEnd/>
              <a:tailEnd/>
            </a:ln>
            <a:effectLst/>
          </p:spPr>
          <p:txBody>
            <a:bodyPr wrap="none" anchor="ctr"/>
            <a:lstStyle/>
            <a:p>
              <a:endParaRPr lang="en-US"/>
            </a:p>
          </p:txBody>
        </p:sp>
        <p:sp>
          <p:nvSpPr>
            <p:cNvPr id="450606" name="Line 46"/>
            <p:cNvSpPr>
              <a:spLocks noChangeShapeType="1"/>
            </p:cNvSpPr>
            <p:nvPr/>
          </p:nvSpPr>
          <p:spPr bwMode="auto">
            <a:xfrm>
              <a:off x="1476" y="1560"/>
              <a:ext cx="1038" cy="222"/>
            </a:xfrm>
            <a:prstGeom prst="line">
              <a:avLst/>
            </a:prstGeom>
            <a:noFill/>
            <a:ln w="19050">
              <a:solidFill>
                <a:srgbClr val="FF0000"/>
              </a:solidFill>
              <a:round/>
              <a:headEnd/>
              <a:tailEnd/>
            </a:ln>
            <a:effectLst/>
          </p:spPr>
          <p:txBody>
            <a:bodyPr wrap="none" anchor="ctr"/>
            <a:lstStyle/>
            <a:p>
              <a:endParaRPr lang="en-US"/>
            </a:p>
          </p:txBody>
        </p:sp>
        <p:sp>
          <p:nvSpPr>
            <p:cNvPr id="450607" name="Line 47"/>
            <p:cNvSpPr>
              <a:spLocks noChangeShapeType="1"/>
            </p:cNvSpPr>
            <p:nvPr/>
          </p:nvSpPr>
          <p:spPr bwMode="auto">
            <a:xfrm flipV="1">
              <a:off x="1482" y="1782"/>
              <a:ext cx="1158" cy="288"/>
            </a:xfrm>
            <a:prstGeom prst="line">
              <a:avLst/>
            </a:prstGeom>
            <a:noFill/>
            <a:ln w="19050">
              <a:solidFill>
                <a:srgbClr val="FF0000"/>
              </a:solidFill>
              <a:round/>
              <a:headEnd/>
              <a:tailEnd/>
            </a:ln>
            <a:effectLst/>
          </p:spPr>
          <p:txBody>
            <a:bodyPr wrap="none" anchor="ctr"/>
            <a:lstStyle/>
            <a:p>
              <a:endParaRPr lang="en-US"/>
            </a:p>
          </p:txBody>
        </p:sp>
        <p:sp>
          <p:nvSpPr>
            <p:cNvPr id="450608" name="Freeform 48"/>
            <p:cNvSpPr>
              <a:spLocks/>
            </p:cNvSpPr>
            <p:nvPr/>
          </p:nvSpPr>
          <p:spPr bwMode="auto">
            <a:xfrm>
              <a:off x="1506" y="1956"/>
              <a:ext cx="1458" cy="444"/>
            </a:xfrm>
            <a:custGeom>
              <a:avLst/>
              <a:gdLst/>
              <a:ahLst/>
              <a:cxnLst>
                <a:cxn ang="0">
                  <a:pos x="0" y="444"/>
                </a:cxn>
                <a:cxn ang="0">
                  <a:pos x="1248" y="0"/>
                </a:cxn>
                <a:cxn ang="0">
                  <a:pos x="1458" y="6"/>
                </a:cxn>
              </a:cxnLst>
              <a:rect l="0" t="0" r="r" b="b"/>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ffectLst/>
          </p:spPr>
          <p:txBody>
            <a:bodyPr wrap="none" anchor="ctr"/>
            <a:lstStyle/>
            <a:p>
              <a:endParaRPr lang="en-US"/>
            </a:p>
          </p:txBody>
        </p:sp>
        <p:sp>
          <p:nvSpPr>
            <p:cNvPr id="450609" name="Text Box 49"/>
            <p:cNvSpPr txBox="1">
              <a:spLocks noChangeArrowheads="1"/>
            </p:cNvSpPr>
            <p:nvPr/>
          </p:nvSpPr>
          <p:spPr bwMode="auto">
            <a:xfrm>
              <a:off x="4686" y="1898"/>
              <a:ext cx="849" cy="577"/>
            </a:xfrm>
            <a:prstGeom prst="rect">
              <a:avLst/>
            </a:prstGeom>
            <a:noFill/>
            <a:ln w="9525">
              <a:noFill/>
              <a:miter lim="800000"/>
              <a:headEnd/>
              <a:tailEnd/>
            </a:ln>
            <a:effectLst/>
          </p:spPr>
          <p:txBody>
            <a:bodyPr wrap="none">
              <a:spAutoFit/>
            </a:bodyPr>
            <a:lstStyle/>
            <a:p>
              <a:pPr eaLnBrk="0" hangingPunct="0"/>
              <a:r>
                <a:rPr lang="en-US" sz="1800">
                  <a:latin typeface="Comic Sans MS" pitchFamily="66" charset="0"/>
                </a:rPr>
                <a:t># bytes </a:t>
              </a:r>
            </a:p>
            <a:p>
              <a:pPr eaLnBrk="0" hangingPunct="0"/>
              <a:r>
                <a:rPr lang="en-US" sz="1800">
                  <a:latin typeface="Comic Sans MS" pitchFamily="66" charset="0"/>
                </a:rPr>
                <a:t>rcvr willing</a:t>
              </a:r>
            </a:p>
            <a:p>
              <a:pPr eaLnBrk="0" hangingPunct="0"/>
              <a:r>
                <a:rPr lang="en-US" sz="1800">
                  <a:latin typeface="Comic Sans MS" pitchFamily="66" charset="0"/>
                </a:rPr>
                <a:t>to accept</a:t>
              </a:r>
            </a:p>
          </p:txBody>
        </p:sp>
        <p:sp>
          <p:nvSpPr>
            <p:cNvPr id="450610" name="Text Box 50"/>
            <p:cNvSpPr txBox="1">
              <a:spLocks noChangeArrowheads="1"/>
            </p:cNvSpPr>
            <p:nvPr/>
          </p:nvSpPr>
          <p:spPr bwMode="auto">
            <a:xfrm>
              <a:off x="4493" y="962"/>
              <a:ext cx="1147" cy="750"/>
            </a:xfrm>
            <a:prstGeom prst="rect">
              <a:avLst/>
            </a:prstGeom>
            <a:noFill/>
            <a:ln w="9525">
              <a:noFill/>
              <a:miter lim="800000"/>
              <a:headEnd/>
              <a:tailEnd/>
            </a:ln>
            <a:effectLst/>
          </p:spPr>
          <p:txBody>
            <a:bodyPr wrap="none">
              <a:spAutoFit/>
            </a:bodyPr>
            <a:lstStyle/>
            <a:p>
              <a:pPr eaLnBrk="0" hangingPunct="0"/>
              <a:r>
                <a:rPr lang="en-US" sz="1800">
                  <a:latin typeface="Comic Sans MS" pitchFamily="66" charset="0"/>
                </a:rPr>
                <a:t>counting</a:t>
              </a:r>
            </a:p>
            <a:p>
              <a:pPr eaLnBrk="0" hangingPunct="0"/>
              <a:r>
                <a:rPr lang="en-US" sz="1800">
                  <a:latin typeface="Comic Sans MS" pitchFamily="66" charset="0"/>
                </a:rPr>
                <a:t>by bytes </a:t>
              </a:r>
            </a:p>
            <a:p>
              <a:pPr eaLnBrk="0" hangingPunct="0"/>
              <a:r>
                <a:rPr lang="en-US" sz="1800">
                  <a:latin typeface="Comic Sans MS" pitchFamily="66" charset="0"/>
                </a:rPr>
                <a:t>of data</a:t>
              </a:r>
            </a:p>
            <a:p>
              <a:pPr eaLnBrk="0" hangingPunct="0"/>
              <a:r>
                <a:rPr lang="en-US" sz="1800">
                  <a:latin typeface="Comic Sans MS" pitchFamily="66" charset="0"/>
                </a:rPr>
                <a:t>(not segments!)</a:t>
              </a:r>
            </a:p>
          </p:txBody>
        </p:sp>
        <p:sp>
          <p:nvSpPr>
            <p:cNvPr id="450611" name="Text Box 51"/>
            <p:cNvSpPr txBox="1">
              <a:spLocks noChangeArrowheads="1"/>
            </p:cNvSpPr>
            <p:nvPr/>
          </p:nvSpPr>
          <p:spPr bwMode="auto">
            <a:xfrm>
              <a:off x="627" y="3128"/>
              <a:ext cx="852" cy="577"/>
            </a:xfrm>
            <a:prstGeom prst="rect">
              <a:avLst/>
            </a:prstGeom>
            <a:noFill/>
            <a:ln w="9525">
              <a:noFill/>
              <a:miter lim="800000"/>
              <a:headEnd/>
              <a:tailEnd/>
            </a:ln>
            <a:effectLst/>
          </p:spPr>
          <p:txBody>
            <a:bodyPr wrap="none">
              <a:spAutoFit/>
            </a:bodyPr>
            <a:lstStyle/>
            <a:p>
              <a:pPr algn="r" eaLnBrk="0" hangingPunct="0"/>
              <a:r>
                <a:rPr lang="en-US" sz="1800">
                  <a:latin typeface="Comic Sans MS" pitchFamily="66" charset="0"/>
                </a:rPr>
                <a:t>Internet</a:t>
              </a:r>
            </a:p>
            <a:p>
              <a:pPr algn="r" eaLnBrk="0" hangingPunct="0"/>
              <a:r>
                <a:rPr lang="en-US" sz="1800">
                  <a:latin typeface="Comic Sans MS" pitchFamily="66" charset="0"/>
                </a:rPr>
                <a:t>checksum</a:t>
              </a:r>
            </a:p>
            <a:p>
              <a:pPr algn="r" eaLnBrk="0" hangingPunct="0"/>
              <a:r>
                <a:rPr lang="en-US" sz="1800">
                  <a:latin typeface="Comic Sans MS" pitchFamily="66" charset="0"/>
                </a:rPr>
                <a:t>(as in UDP)</a:t>
              </a:r>
            </a:p>
          </p:txBody>
        </p:sp>
        <p:sp>
          <p:nvSpPr>
            <p:cNvPr id="450612" name="Line 52"/>
            <p:cNvSpPr>
              <a:spLocks noChangeShapeType="1"/>
            </p:cNvSpPr>
            <p:nvPr/>
          </p:nvSpPr>
          <p:spPr bwMode="auto">
            <a:xfrm flipV="1">
              <a:off x="1428" y="2160"/>
              <a:ext cx="1326" cy="1248"/>
            </a:xfrm>
            <a:prstGeom prst="line">
              <a:avLst/>
            </a:prstGeom>
            <a:noFill/>
            <a:ln w="19050">
              <a:solidFill>
                <a:srgbClr val="FF0000"/>
              </a:solidFill>
              <a:round/>
              <a:headEnd/>
              <a:tailEnd/>
            </a:ln>
            <a:effectLst/>
          </p:spPr>
          <p:txBody>
            <a:bodyPr wrap="none" anchor="ctr"/>
            <a:lstStyle/>
            <a:p>
              <a:endParaRPr lang="en-US"/>
            </a:p>
          </p:txBody>
        </p:sp>
        <p:sp>
          <p:nvSpPr>
            <p:cNvPr id="450613" name="Line 53"/>
            <p:cNvSpPr>
              <a:spLocks noChangeShapeType="1"/>
            </p:cNvSpPr>
            <p:nvPr/>
          </p:nvSpPr>
          <p:spPr bwMode="auto">
            <a:xfrm flipH="1" flipV="1">
              <a:off x="4212" y="1902"/>
              <a:ext cx="510" cy="294"/>
            </a:xfrm>
            <a:prstGeom prst="line">
              <a:avLst/>
            </a:prstGeom>
            <a:noFill/>
            <a:ln w="19050">
              <a:solidFill>
                <a:srgbClr val="FF0000"/>
              </a:solidFill>
              <a:round/>
              <a:headEnd/>
              <a:tailEnd/>
            </a:ln>
            <a:effectLst/>
          </p:spPr>
          <p:txBody>
            <a:bodyPr wrap="none" anchor="ctr"/>
            <a:lstStyle/>
            <a:p>
              <a:endParaRPr lang="en-US"/>
            </a:p>
          </p:txBody>
        </p:sp>
        <p:sp>
          <p:nvSpPr>
            <p:cNvPr id="450614" name="Line 54"/>
            <p:cNvSpPr>
              <a:spLocks noChangeShapeType="1"/>
            </p:cNvSpPr>
            <p:nvPr/>
          </p:nvSpPr>
          <p:spPr bwMode="auto">
            <a:xfrm flipH="1">
              <a:off x="4170" y="1086"/>
              <a:ext cx="348" cy="558"/>
            </a:xfrm>
            <a:prstGeom prst="line">
              <a:avLst/>
            </a:prstGeom>
            <a:noFill/>
            <a:ln w="19050">
              <a:solidFill>
                <a:srgbClr val="FF0000"/>
              </a:solidFill>
              <a:round/>
              <a:headEnd/>
              <a:tailEnd/>
            </a:ln>
            <a:effectLst/>
          </p:spPr>
          <p:txBody>
            <a:bodyPr wrap="none" anchor="ctr"/>
            <a:lstStyle/>
            <a:p>
              <a:endParaRPr lang="en-US"/>
            </a:p>
          </p:txBody>
        </p:sp>
        <p:sp>
          <p:nvSpPr>
            <p:cNvPr id="450615" name="Line 55"/>
            <p:cNvSpPr>
              <a:spLocks noChangeShapeType="1"/>
            </p:cNvSpPr>
            <p:nvPr/>
          </p:nvSpPr>
          <p:spPr bwMode="auto">
            <a:xfrm flipH="1">
              <a:off x="4146" y="1080"/>
              <a:ext cx="360" cy="330"/>
            </a:xfrm>
            <a:prstGeom prst="line">
              <a:avLst/>
            </a:prstGeom>
            <a:noFill/>
            <a:ln w="19050">
              <a:solidFill>
                <a:srgbClr val="FF0000"/>
              </a:solidFill>
              <a:round/>
              <a:headEnd/>
              <a:tailEnd/>
            </a:ln>
            <a:effectLst/>
          </p:spPr>
          <p:txBody>
            <a:bodyPr wrap="none" anchor="ctr"/>
            <a:lstStyle/>
            <a:p>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364879-E741-4F2E-AE64-747DB345CEFC}" type="slidenum">
              <a:rPr lang="en-GB"/>
              <a:pPr/>
              <a:t>39</a:t>
            </a:fld>
            <a:endParaRPr lang="en-GB"/>
          </a:p>
        </p:txBody>
      </p:sp>
      <p:sp>
        <p:nvSpPr>
          <p:cNvPr id="253954" name="Rectangle 2"/>
          <p:cNvSpPr>
            <a:spLocks noGrp="1" noChangeArrowheads="1"/>
          </p:cNvSpPr>
          <p:nvPr>
            <p:ph type="title"/>
          </p:nvPr>
        </p:nvSpPr>
        <p:spPr>
          <a:xfrm>
            <a:off x="685800" y="0"/>
            <a:ext cx="7772400" cy="1143000"/>
          </a:xfrm>
        </p:spPr>
        <p:txBody>
          <a:bodyPr/>
          <a:lstStyle/>
          <a:p>
            <a:r>
              <a:rPr lang="en-GB">
                <a:solidFill>
                  <a:srgbClr val="FF0000"/>
                </a:solidFill>
              </a:rPr>
              <a:t>TCP Connection Establishment</a:t>
            </a:r>
          </a:p>
        </p:txBody>
      </p:sp>
      <p:pic>
        <p:nvPicPr>
          <p:cNvPr id="253955" name="Picture 3" descr="C:\Documents and Settings\eenahk\My Documents\lectures\3420\halsall\Fig12_5.emf"/>
          <p:cNvPicPr>
            <a:picLocks noChangeAspect="1" noChangeArrowheads="1"/>
          </p:cNvPicPr>
          <p:nvPr/>
        </p:nvPicPr>
        <p:blipFill>
          <a:blip r:embed="rId3"/>
          <a:srcRect/>
          <a:stretch>
            <a:fillRect/>
          </a:stretch>
        </p:blipFill>
        <p:spPr bwMode="auto">
          <a:xfrm>
            <a:off x="1219200" y="1196752"/>
            <a:ext cx="6477000" cy="53752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293ACCB-BCF8-4C94-BCFA-2ED901B02F35}" type="slidenum">
              <a:rPr lang="en-GB"/>
              <a:pPr/>
              <a:t>4</a:t>
            </a:fld>
            <a:endParaRPr lang="en-GB"/>
          </a:p>
        </p:txBody>
      </p:sp>
      <p:sp>
        <p:nvSpPr>
          <p:cNvPr id="2053" name="Rectangle 5"/>
          <p:cNvSpPr>
            <a:spLocks noGrp="1" noChangeArrowheads="1"/>
          </p:cNvSpPr>
          <p:nvPr>
            <p:ph type="body" sz="half" idx="1"/>
          </p:nvPr>
        </p:nvSpPr>
        <p:spPr/>
        <p:txBody>
          <a:bodyPr>
            <a:normAutofit/>
          </a:bodyPr>
          <a:lstStyle/>
          <a:p>
            <a:pPr>
              <a:lnSpc>
                <a:spcPct val="80000"/>
              </a:lnSpc>
            </a:pPr>
            <a:r>
              <a:rPr lang="en-GB" sz="2000" dirty="0"/>
              <a:t>To be given by:</a:t>
            </a:r>
          </a:p>
          <a:p>
            <a:pPr>
              <a:lnSpc>
                <a:spcPct val="80000"/>
              </a:lnSpc>
            </a:pPr>
            <a:endParaRPr lang="en-GB" b="1" dirty="0"/>
          </a:p>
          <a:p>
            <a:pPr lvl="1">
              <a:lnSpc>
                <a:spcPct val="80000"/>
              </a:lnSpc>
            </a:pPr>
            <a:r>
              <a:rPr lang="en-GB" dirty="0" smtClean="0"/>
              <a:t>Prof </a:t>
            </a:r>
            <a:r>
              <a:rPr lang="en-GB" dirty="0"/>
              <a:t>A. H. </a:t>
            </a:r>
            <a:r>
              <a:rPr lang="en-GB" dirty="0" smtClean="0"/>
              <a:t>Kemp &amp;             </a:t>
            </a:r>
            <a:r>
              <a:rPr lang="en-GB" dirty="0"/>
              <a:t>Dr M. </a:t>
            </a:r>
            <a:r>
              <a:rPr lang="en-GB" dirty="0" err="1"/>
              <a:t>Rasavi</a:t>
            </a:r>
            <a:endParaRPr lang="en-GB" dirty="0"/>
          </a:p>
          <a:p>
            <a:pPr lvl="1">
              <a:lnSpc>
                <a:spcPct val="80000"/>
              </a:lnSpc>
            </a:pPr>
            <a:endParaRPr lang="en-GB" dirty="0"/>
          </a:p>
          <a:p>
            <a:pPr lvl="1">
              <a:lnSpc>
                <a:spcPct val="80000"/>
              </a:lnSpc>
            </a:pPr>
            <a:endParaRPr lang="en-GB" dirty="0"/>
          </a:p>
          <a:p>
            <a:pPr lvl="1">
              <a:lnSpc>
                <a:spcPct val="80000"/>
              </a:lnSpc>
            </a:pPr>
            <a:r>
              <a:rPr lang="en-GB" dirty="0" smtClean="0"/>
              <a:t>Possibly with </a:t>
            </a:r>
            <a:r>
              <a:rPr lang="en-GB" dirty="0"/>
              <a:t>support from </a:t>
            </a:r>
            <a:r>
              <a:rPr lang="en-GB" dirty="0" smtClean="0"/>
              <a:t>experts </a:t>
            </a:r>
            <a:r>
              <a:rPr lang="en-GB" dirty="0"/>
              <a:t>studying in the field</a:t>
            </a:r>
            <a:r>
              <a:rPr lang="en-GB" dirty="0" smtClean="0"/>
              <a:t>.</a:t>
            </a:r>
          </a:p>
          <a:p>
            <a:pPr>
              <a:lnSpc>
                <a:spcPct val="80000"/>
              </a:lnSpc>
            </a:pPr>
            <a:endParaRPr lang="en-GB" sz="2400" dirty="0" smtClean="0"/>
          </a:p>
          <a:p>
            <a:pPr>
              <a:lnSpc>
                <a:spcPct val="80000"/>
              </a:lnSpc>
            </a:pPr>
            <a:r>
              <a:rPr lang="en-GB" sz="2400" dirty="0"/>
              <a:t>Assessment will be by 1 exam of 2 hours duration and a Project.</a:t>
            </a:r>
          </a:p>
        </p:txBody>
      </p:sp>
      <p:sp>
        <p:nvSpPr>
          <p:cNvPr id="2052" name="Rectangle 4"/>
          <p:cNvSpPr>
            <a:spLocks noGrp="1" noChangeArrowheads="1"/>
          </p:cNvSpPr>
          <p:nvPr>
            <p:ph type="body" sz="half" idx="2"/>
          </p:nvPr>
        </p:nvSpPr>
        <p:spPr>
          <a:xfrm>
            <a:off x="4724400" y="1600200"/>
            <a:ext cx="3810000" cy="4114800"/>
          </a:xfrm>
        </p:spPr>
        <p:txBody>
          <a:bodyPr>
            <a:normAutofit fontScale="77500" lnSpcReduction="20000"/>
          </a:bodyPr>
          <a:lstStyle/>
          <a:p>
            <a:pPr>
              <a:lnSpc>
                <a:spcPct val="80000"/>
              </a:lnSpc>
            </a:pPr>
            <a:r>
              <a:rPr lang="en-GB" sz="2400" dirty="0">
                <a:cs typeface="Times New Roman" pitchFamily="18" charset="0"/>
              </a:rPr>
              <a:t>Advised texts:  </a:t>
            </a:r>
          </a:p>
          <a:p>
            <a:pPr lvl="1">
              <a:lnSpc>
                <a:spcPct val="120000"/>
              </a:lnSpc>
            </a:pPr>
            <a:r>
              <a:rPr lang="en-GB" sz="2000" i="1" dirty="0">
                <a:cs typeface="Times New Roman" pitchFamily="18" charset="0"/>
              </a:rPr>
              <a:t>Computer </a:t>
            </a:r>
            <a:r>
              <a:rPr lang="en-GB" sz="2000" i="1" dirty="0" smtClean="0">
                <a:cs typeface="Times New Roman" pitchFamily="18" charset="0"/>
              </a:rPr>
              <a:t>Networking   </a:t>
            </a:r>
            <a:r>
              <a:rPr lang="en-GB" sz="2000" dirty="0">
                <a:cs typeface="Times New Roman" pitchFamily="18" charset="0"/>
              </a:rPr>
              <a:t>by Kurose and Ross ISBN:0201976994</a:t>
            </a:r>
          </a:p>
          <a:p>
            <a:pPr lvl="1">
              <a:lnSpc>
                <a:spcPct val="120000"/>
              </a:lnSpc>
            </a:pPr>
            <a:r>
              <a:rPr lang="en-US" sz="2000" i="1" dirty="0" smtClean="0"/>
              <a:t>Protocols and architectures for wireless sensor networks </a:t>
            </a:r>
            <a:r>
              <a:rPr lang="en-US" sz="2000" dirty="0" smtClean="0"/>
              <a:t> by </a:t>
            </a:r>
            <a:r>
              <a:rPr lang="en-US" sz="2000" dirty="0" err="1" smtClean="0"/>
              <a:t>Holger</a:t>
            </a:r>
            <a:r>
              <a:rPr lang="en-US" sz="2000" dirty="0" smtClean="0"/>
              <a:t>, K. and </a:t>
            </a:r>
            <a:r>
              <a:rPr lang="en-US" sz="2000" dirty="0" err="1" smtClean="0"/>
              <a:t>Willig</a:t>
            </a:r>
            <a:r>
              <a:rPr lang="en-US" sz="2000" dirty="0" smtClean="0"/>
              <a:t>, A. Hoboken, NJ : Wiley, 2007, c2005. </a:t>
            </a:r>
          </a:p>
          <a:p>
            <a:pPr lvl="1">
              <a:lnSpc>
                <a:spcPct val="120000"/>
              </a:lnSpc>
            </a:pPr>
            <a:r>
              <a:rPr lang="en-GB" sz="2000" i="1" dirty="0" smtClean="0">
                <a:cs typeface="Times New Roman" pitchFamily="18" charset="0"/>
              </a:rPr>
              <a:t>Computer </a:t>
            </a:r>
            <a:r>
              <a:rPr lang="en-GB" sz="2000" i="1" dirty="0">
                <a:cs typeface="Times New Roman" pitchFamily="18" charset="0"/>
              </a:rPr>
              <a:t>Networks</a:t>
            </a:r>
            <a:r>
              <a:rPr lang="en-GB" sz="2000" dirty="0">
                <a:cs typeface="Times New Roman" pitchFamily="18" charset="0"/>
              </a:rPr>
              <a:t>, by </a:t>
            </a:r>
            <a:r>
              <a:rPr lang="en-GB" sz="2000" dirty="0" err="1">
                <a:cs typeface="Times New Roman" pitchFamily="18" charset="0"/>
              </a:rPr>
              <a:t>Tanenbaum</a:t>
            </a:r>
            <a:r>
              <a:rPr lang="en-GB" sz="2000" dirty="0">
                <a:cs typeface="Times New Roman" pitchFamily="18" charset="0"/>
              </a:rPr>
              <a:t> ISBN:0133499456</a:t>
            </a:r>
          </a:p>
          <a:p>
            <a:pPr lvl="1">
              <a:lnSpc>
                <a:spcPct val="120000"/>
              </a:lnSpc>
            </a:pPr>
            <a:r>
              <a:rPr lang="en-GB" sz="2000" i="1" dirty="0">
                <a:cs typeface="Times New Roman" pitchFamily="18" charset="0"/>
              </a:rPr>
              <a:t>Multimedia communications</a:t>
            </a:r>
            <a:r>
              <a:rPr lang="en-GB" sz="2000" dirty="0">
                <a:cs typeface="Times New Roman" pitchFamily="18" charset="0"/>
              </a:rPr>
              <a:t> by </a:t>
            </a:r>
            <a:r>
              <a:rPr lang="en-GB" sz="2000" dirty="0" err="1">
                <a:cs typeface="Times New Roman" pitchFamily="18" charset="0"/>
              </a:rPr>
              <a:t>Halsall</a:t>
            </a:r>
            <a:r>
              <a:rPr lang="en-GB" sz="2000" dirty="0">
                <a:cs typeface="Times New Roman" pitchFamily="18" charset="0"/>
              </a:rPr>
              <a:t> ISBN:0201398184</a:t>
            </a:r>
          </a:p>
          <a:p>
            <a:pPr>
              <a:lnSpc>
                <a:spcPct val="80000"/>
              </a:lnSpc>
            </a:pPr>
            <a:r>
              <a:rPr lang="en-GB" sz="2400" dirty="0">
                <a:cs typeface="Times New Roman" pitchFamily="18" charset="0"/>
              </a:rPr>
              <a:t>Also for general reading:</a:t>
            </a:r>
          </a:p>
          <a:p>
            <a:pPr lvl="1">
              <a:lnSpc>
                <a:spcPct val="120000"/>
              </a:lnSpc>
            </a:pPr>
            <a:r>
              <a:rPr lang="en-GB" sz="2000" dirty="0">
                <a:cs typeface="Times New Roman" pitchFamily="18" charset="0"/>
              </a:rPr>
              <a:t>Data &amp; Computer Communications, by Stallings ISBN:0135712742</a:t>
            </a:r>
          </a:p>
          <a:p>
            <a:pPr lvl="1">
              <a:lnSpc>
                <a:spcPct val="80000"/>
              </a:lnSpc>
            </a:pPr>
            <a:endParaRPr lang="en-GB" sz="2000" dirty="0">
              <a:cs typeface="Times New Roman" pitchFamily="18" charset="0"/>
            </a:endParaRPr>
          </a:p>
          <a:p>
            <a:pPr lvl="1">
              <a:lnSpc>
                <a:spcPct val="80000"/>
              </a:lnSpc>
            </a:pPr>
            <a:endParaRPr lang="en-GB" sz="2000" dirty="0"/>
          </a:p>
        </p:txBody>
      </p:sp>
      <p:sp>
        <p:nvSpPr>
          <p:cNvPr id="9" name="Rectangle 1026"/>
          <p:cNvSpPr>
            <a:spLocks noGrp="1" noChangeArrowheads="1"/>
          </p:cNvSpPr>
          <p:nvPr>
            <p:ph type="title"/>
          </p:nvPr>
        </p:nvSpPr>
        <p:spPr>
          <a:xfrm>
            <a:off x="251520" y="609600"/>
            <a:ext cx="8640960" cy="1143000"/>
          </a:xfrm>
        </p:spPr>
        <p:txBody>
          <a:bodyPr>
            <a:normAutofit fontScale="90000"/>
          </a:bodyPr>
          <a:lstStyle/>
          <a:p>
            <a:pPr lvl="0"/>
            <a:r>
              <a:rPr kumimoji="0" lang="en-GB" sz="3600" b="0" i="0" u="none" strike="noStrike" kern="1200" cap="none" spc="0" normalizeH="0" baseline="0" noProof="0" dirty="0" smtClean="0">
                <a:ln>
                  <a:noFill/>
                </a:ln>
                <a:solidFill>
                  <a:srgbClr val="FF0000"/>
                </a:solidFill>
                <a:effectLst/>
                <a:uLnTx/>
                <a:uFillTx/>
                <a:latin typeface="+mj-lt"/>
                <a:ea typeface="+mj-ea"/>
                <a:cs typeface="+mj-cs"/>
              </a:rPr>
              <a:t>Data Communications and Network Security</a:t>
            </a:r>
            <a:r>
              <a:rPr kumimoji="0" lang="en-US" sz="3600" b="0" i="0" u="none" strike="noStrike" kern="1200" cap="none" spc="0" normalizeH="0" noProof="0" dirty="0" smtClean="0">
                <a:ln>
                  <a:noFill/>
                </a:ln>
                <a:solidFill>
                  <a:srgbClr val="FF0000"/>
                </a:solidFill>
                <a:effectLst/>
                <a:uLnTx/>
                <a:uFillTx/>
                <a:latin typeface="+mj-lt"/>
                <a:ea typeface="+mj-ea"/>
                <a:cs typeface="+mj-cs"/>
              </a:rPr>
              <a:t/>
            </a:r>
            <a:br>
              <a:rPr kumimoji="0" lang="en-US" sz="3600" b="0" i="0" u="none" strike="noStrike" kern="1200" cap="none" spc="0" normalizeH="0" noProof="0" dirty="0" smtClean="0">
                <a:ln>
                  <a:noFill/>
                </a:ln>
                <a:solidFill>
                  <a:srgbClr val="FF0000"/>
                </a:solidFill>
                <a:effectLst/>
                <a:uLnTx/>
                <a:uFillTx/>
                <a:latin typeface="+mj-lt"/>
                <a:ea typeface="+mj-ea"/>
                <a:cs typeface="+mj-cs"/>
              </a:rPr>
            </a:br>
            <a:r>
              <a:rPr lang="en-US" sz="3600" dirty="0" smtClean="0">
                <a:solidFill>
                  <a:srgbClr val="FF0000"/>
                </a:solidFill>
              </a:rPr>
              <a:t>ELEC5471M</a:t>
            </a:r>
            <a:r>
              <a:rPr kumimoji="0" lang="en-US" sz="5400" b="0" i="0" u="none" strike="noStrike" kern="1200" cap="none" spc="0" normalizeH="0" baseline="0" noProof="0" dirty="0" smtClean="0">
                <a:ln>
                  <a:noFill/>
                </a:ln>
                <a:solidFill>
                  <a:schemeClr val="bg1"/>
                </a:solidFill>
                <a:effectLst/>
                <a:uLnTx/>
                <a:uFillTx/>
                <a:latin typeface="+mj-lt"/>
                <a:ea typeface="+mj-ea"/>
                <a:cs typeface="+mj-cs"/>
              </a:rPr>
              <a:t/>
            </a:r>
            <a:br>
              <a:rPr kumimoji="0" lang="en-US" sz="5400" b="0" i="0" u="none" strike="noStrike" kern="1200" cap="none" spc="0" normalizeH="0" baseline="0" noProof="0" dirty="0" smtClean="0">
                <a:ln>
                  <a:noFill/>
                </a:ln>
                <a:solidFill>
                  <a:schemeClr val="bg1"/>
                </a:solidFill>
                <a:effectLst/>
                <a:uLnTx/>
                <a:uFillTx/>
                <a:latin typeface="+mj-lt"/>
                <a:ea typeface="+mj-ea"/>
                <a:cs typeface="+mj-cs"/>
              </a:rPr>
            </a:br>
            <a:endParaRPr lang="en-GB" sz="5400"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151D1A6-FB64-482D-BC8F-EC0155E87D7D}" type="slidenum">
              <a:rPr lang="en-GB"/>
              <a:pPr/>
              <a:t>40</a:t>
            </a:fld>
            <a:endParaRPr lang="en-GB"/>
          </a:p>
        </p:txBody>
      </p:sp>
      <p:sp>
        <p:nvSpPr>
          <p:cNvPr id="405506" name="Rectangle 2"/>
          <p:cNvSpPr>
            <a:spLocks noGrp="1" noChangeArrowheads="1"/>
          </p:cNvSpPr>
          <p:nvPr>
            <p:ph type="title"/>
          </p:nvPr>
        </p:nvSpPr>
        <p:spPr/>
        <p:txBody>
          <a:bodyPr/>
          <a:lstStyle/>
          <a:p>
            <a:r>
              <a:rPr lang="en-GB">
                <a:solidFill>
                  <a:srgbClr val="FF0000"/>
                </a:solidFill>
              </a:rPr>
              <a:t>Summary.</a:t>
            </a:r>
          </a:p>
        </p:txBody>
      </p:sp>
      <p:sp>
        <p:nvSpPr>
          <p:cNvPr id="405507" name="Rectangle 3"/>
          <p:cNvSpPr>
            <a:spLocks noGrp="1" noChangeArrowheads="1"/>
          </p:cNvSpPr>
          <p:nvPr>
            <p:ph type="body" idx="1"/>
          </p:nvPr>
        </p:nvSpPr>
        <p:spPr/>
        <p:txBody>
          <a:bodyPr/>
          <a:lstStyle/>
          <a:p>
            <a:r>
              <a:rPr lang="en-GB"/>
              <a:t>Aim of transport layer to provide efficient, reliable services to users.</a:t>
            </a:r>
          </a:p>
          <a:p>
            <a:r>
              <a:rPr lang="en-GB"/>
              <a:t>Provides QoS requirements (QoS parameters).</a:t>
            </a:r>
          </a:p>
          <a:p>
            <a:r>
              <a:rPr lang="en-GB"/>
              <a:t>Standard set of primitives.</a:t>
            </a:r>
          </a:p>
          <a:p>
            <a:r>
              <a:rPr lang="en-GB"/>
              <a:t>Basic elements of transport protocol.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674E6B-3931-485B-B6A5-243F559B8CB8}" type="slidenum">
              <a:rPr lang="en-GB"/>
              <a:pPr/>
              <a:t>41</a:t>
            </a:fld>
            <a:endParaRPr lang="en-GB"/>
          </a:p>
        </p:txBody>
      </p:sp>
      <p:sp>
        <p:nvSpPr>
          <p:cNvPr id="260098" name="Rectangle 2"/>
          <p:cNvSpPr>
            <a:spLocks noGrp="1" noChangeArrowheads="1"/>
          </p:cNvSpPr>
          <p:nvPr>
            <p:ph type="title"/>
          </p:nvPr>
        </p:nvSpPr>
        <p:spPr/>
        <p:txBody>
          <a:bodyPr/>
          <a:lstStyle/>
          <a:p>
            <a:r>
              <a:rPr lang="en-GB">
                <a:solidFill>
                  <a:srgbClr val="FF0000"/>
                </a:solidFill>
              </a:rPr>
              <a:t>Summary TCP &amp; UDP.</a:t>
            </a:r>
          </a:p>
        </p:txBody>
      </p:sp>
      <p:sp>
        <p:nvSpPr>
          <p:cNvPr id="260099" name="Rectangle 3"/>
          <p:cNvSpPr>
            <a:spLocks noGrp="1" noChangeArrowheads="1"/>
          </p:cNvSpPr>
          <p:nvPr>
            <p:ph type="body" idx="1"/>
          </p:nvPr>
        </p:nvSpPr>
        <p:spPr/>
        <p:txBody>
          <a:bodyPr/>
          <a:lstStyle/>
          <a:p>
            <a:pPr>
              <a:lnSpc>
                <a:spcPct val="90000"/>
              </a:lnSpc>
            </a:pPr>
            <a:r>
              <a:rPr lang="en-GB" sz="2800"/>
              <a:t>UDP provides connectionless, best-effort data transfer.  It is a ‘no-frills’ protocol providing multiplexing and limited error detection.  It is relatively immediate but has no congestion control.</a:t>
            </a:r>
          </a:p>
          <a:p>
            <a:pPr>
              <a:lnSpc>
                <a:spcPct val="90000"/>
              </a:lnSpc>
            </a:pPr>
            <a:r>
              <a:rPr lang="en-GB" sz="2800"/>
              <a:t>TCP provides reliable connection oriented (end-to-end) data transfer.  Acknowledgements and flow control provide  powerful means to ensure reliable and controlled data transfer supporting the  error control functions.(Congestion control is covered later).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97B1C9F-804C-4D57-8323-FE53881E4FAE}" type="slidenum">
              <a:rPr lang="en-GB"/>
              <a:pPr/>
              <a:t>42</a:t>
            </a:fld>
            <a:endParaRPr lang="en-GB"/>
          </a:p>
        </p:txBody>
      </p:sp>
      <p:sp>
        <p:nvSpPr>
          <p:cNvPr id="408578" name="Rectangle 2"/>
          <p:cNvSpPr>
            <a:spLocks noGrp="1" noChangeArrowheads="1"/>
          </p:cNvSpPr>
          <p:nvPr>
            <p:ph type="title"/>
          </p:nvPr>
        </p:nvSpPr>
        <p:spPr/>
        <p:txBody>
          <a:bodyPr/>
          <a:lstStyle/>
          <a:p>
            <a:r>
              <a:rPr lang="en-GB">
                <a:solidFill>
                  <a:srgbClr val="FF0000"/>
                </a:solidFill>
              </a:rPr>
              <a:t>Summary</a:t>
            </a:r>
          </a:p>
        </p:txBody>
      </p:sp>
      <p:sp>
        <p:nvSpPr>
          <p:cNvPr id="408579" name="Rectangle 3"/>
          <p:cNvSpPr>
            <a:spLocks noGrp="1" noChangeArrowheads="1"/>
          </p:cNvSpPr>
          <p:nvPr>
            <p:ph type="body" sz="half" idx="1"/>
          </p:nvPr>
        </p:nvSpPr>
        <p:spPr/>
        <p:txBody>
          <a:bodyPr/>
          <a:lstStyle/>
          <a:p>
            <a:r>
              <a:rPr lang="en-GB" sz="2400"/>
              <a:t>The transport layer uses the services of the network layer to provide different characteristics of service (reliable data service, unreliable </a:t>
            </a:r>
            <a:r>
              <a:rPr lang="en-GB" sz="2400" i="1"/>
              <a:t>prompt(?) </a:t>
            </a:r>
            <a:r>
              <a:rPr lang="en-GB" sz="2400"/>
              <a:t>service..).</a:t>
            </a:r>
          </a:p>
          <a:p>
            <a:r>
              <a:rPr lang="en-GB" sz="2400"/>
              <a:t>Primitives are used by upper layers to use the transport layer services.</a:t>
            </a:r>
          </a:p>
        </p:txBody>
      </p:sp>
      <p:sp>
        <p:nvSpPr>
          <p:cNvPr id="408580" name="Rectangle 4"/>
          <p:cNvSpPr>
            <a:spLocks noGrp="1" noChangeArrowheads="1"/>
          </p:cNvSpPr>
          <p:nvPr>
            <p:ph type="body" sz="half" idx="2"/>
          </p:nvPr>
        </p:nvSpPr>
        <p:spPr/>
        <p:txBody>
          <a:bodyPr/>
          <a:lstStyle/>
          <a:p>
            <a:r>
              <a:rPr lang="en-GB" sz="2400"/>
              <a:t>Primitives are provided by the transport entity to provide a particular transport service.</a:t>
            </a:r>
          </a:p>
          <a:p>
            <a:r>
              <a:rPr lang="en-GB" sz="2400"/>
              <a:t>The service implementer (e.g. application programmer) through using the primitives obtains access to the transport service.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760E915-1A18-4499-A4F1-0A6D6DE7AC5E}" type="slidenum">
              <a:rPr lang="en-GB"/>
              <a:pPr/>
              <a:t>43</a:t>
            </a:fld>
            <a:endParaRPr lang="en-GB"/>
          </a:p>
        </p:txBody>
      </p:sp>
      <p:sp>
        <p:nvSpPr>
          <p:cNvPr id="441346" name="Rectangle 2"/>
          <p:cNvSpPr>
            <a:spLocks noGrp="1" noChangeArrowheads="1"/>
          </p:cNvSpPr>
          <p:nvPr>
            <p:ph type="title"/>
          </p:nvPr>
        </p:nvSpPr>
        <p:spPr>
          <a:xfrm>
            <a:off x="685800" y="609600"/>
            <a:ext cx="3886200" cy="1143000"/>
          </a:xfrm>
        </p:spPr>
        <p:txBody>
          <a:bodyPr/>
          <a:lstStyle/>
          <a:p>
            <a:r>
              <a:rPr lang="en-GB">
                <a:solidFill>
                  <a:srgbClr val="FF0000"/>
                </a:solidFill>
              </a:rPr>
              <a:t>Problems:</a:t>
            </a:r>
          </a:p>
        </p:txBody>
      </p:sp>
      <p:sp>
        <p:nvSpPr>
          <p:cNvPr id="441347" name="Rectangle 3"/>
          <p:cNvSpPr>
            <a:spLocks noGrp="1" noChangeArrowheads="1"/>
          </p:cNvSpPr>
          <p:nvPr>
            <p:ph type="body" sz="half" idx="1"/>
          </p:nvPr>
        </p:nvSpPr>
        <p:spPr>
          <a:xfrm>
            <a:off x="457200" y="1981200"/>
            <a:ext cx="4038600" cy="4114800"/>
          </a:xfrm>
        </p:spPr>
        <p:txBody>
          <a:bodyPr/>
          <a:lstStyle/>
          <a:p>
            <a:pPr marL="533400" indent="-533400">
              <a:lnSpc>
                <a:spcPct val="90000"/>
              </a:lnSpc>
              <a:buFontTx/>
              <a:buAutoNum type="arabicPeriod"/>
            </a:pPr>
            <a:r>
              <a:rPr lang="en-GB" sz="2400"/>
              <a:t>Consider a TCP connection between host A and host B.  Suppose that the TCP segments travelling from host A to host B have source port numbers </a:t>
            </a:r>
            <a:r>
              <a:rPr lang="en-GB" sz="2400" i="1"/>
              <a:t>x</a:t>
            </a:r>
            <a:r>
              <a:rPr lang="en-GB" sz="2400"/>
              <a:t> and destination port number </a:t>
            </a:r>
            <a:r>
              <a:rPr lang="en-GB" sz="2400" i="1"/>
              <a:t>y</a:t>
            </a:r>
            <a:r>
              <a:rPr lang="en-GB" sz="2400"/>
              <a:t>.  What are the source and destination port numbers for the segments travelling from host B to host A?</a:t>
            </a:r>
          </a:p>
        </p:txBody>
      </p:sp>
      <p:sp>
        <p:nvSpPr>
          <p:cNvPr id="441348" name="Rectangle 4"/>
          <p:cNvSpPr>
            <a:spLocks noGrp="1" noChangeArrowheads="1"/>
          </p:cNvSpPr>
          <p:nvPr>
            <p:ph type="body" sz="half" idx="2"/>
          </p:nvPr>
        </p:nvSpPr>
        <p:spPr>
          <a:xfrm>
            <a:off x="4648200" y="685800"/>
            <a:ext cx="4191000" cy="5410200"/>
          </a:xfrm>
        </p:spPr>
        <p:txBody>
          <a:bodyPr>
            <a:normAutofit fontScale="92500"/>
          </a:bodyPr>
          <a:lstStyle/>
          <a:p>
            <a:pPr marL="533400" indent="-533400">
              <a:lnSpc>
                <a:spcPct val="90000"/>
              </a:lnSpc>
              <a:buFontTx/>
              <a:buAutoNum type="arabicPeriod" startAt="2"/>
            </a:pPr>
            <a:r>
              <a:rPr lang="en-GB" sz="2400"/>
              <a:t>Describe why an application developer may choose to run an application over UDP rather than TCP.</a:t>
            </a:r>
          </a:p>
          <a:p>
            <a:pPr marL="533400" indent="-533400">
              <a:lnSpc>
                <a:spcPct val="90000"/>
              </a:lnSpc>
              <a:buFontTx/>
              <a:buAutoNum type="arabicPeriod" startAt="2"/>
            </a:pPr>
            <a:r>
              <a:rPr lang="en-GB" sz="2400"/>
              <a:t>Is it possible for an application to enjoy reliable data transfer even when the application runs over UDP?</a:t>
            </a:r>
          </a:p>
          <a:p>
            <a:pPr marL="533400" indent="-533400">
              <a:lnSpc>
                <a:spcPct val="90000"/>
              </a:lnSpc>
              <a:buFontTx/>
              <a:buAutoNum type="arabicPeriod" startAt="2"/>
            </a:pPr>
            <a:r>
              <a:rPr lang="en-GB" sz="2400"/>
              <a:t>True or False?</a:t>
            </a:r>
          </a:p>
          <a:p>
            <a:pPr marL="914400" lvl="1" indent="-457200">
              <a:lnSpc>
                <a:spcPct val="90000"/>
              </a:lnSpc>
              <a:buFontTx/>
              <a:buNone/>
            </a:pPr>
            <a:r>
              <a:rPr lang="en-GB" sz="2000"/>
              <a:t>	Host A is sending host B a large file over a TCP connection.  Assume host B has no data to send A.  Host B will not send acknowledgments to A because B cannot piggyback the acknowledgments on data.</a:t>
            </a:r>
          </a:p>
          <a:p>
            <a:pPr marL="914400" lvl="1" indent="-457200">
              <a:lnSpc>
                <a:spcPct val="90000"/>
              </a:lnSpc>
              <a:buFontTx/>
              <a:buChar char="•"/>
            </a:pPr>
            <a:endParaRPr lang="en-GB"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DA52F80-3582-4023-B93B-6BD6FDE64F3A}" type="slidenum">
              <a:rPr lang="en-GB"/>
              <a:pPr/>
              <a:t>44</a:t>
            </a:fld>
            <a:endParaRPr lang="en-GB"/>
          </a:p>
        </p:txBody>
      </p:sp>
      <p:sp>
        <p:nvSpPr>
          <p:cNvPr id="442371" name="Rectangle 3"/>
          <p:cNvSpPr>
            <a:spLocks noGrp="1" noChangeArrowheads="1"/>
          </p:cNvSpPr>
          <p:nvPr>
            <p:ph type="body" sz="half" idx="1"/>
          </p:nvPr>
        </p:nvSpPr>
        <p:spPr>
          <a:xfrm>
            <a:off x="685800" y="381000"/>
            <a:ext cx="3810000" cy="5715000"/>
          </a:xfrm>
        </p:spPr>
        <p:txBody>
          <a:bodyPr>
            <a:normAutofit lnSpcReduction="10000"/>
          </a:bodyPr>
          <a:lstStyle/>
          <a:p>
            <a:pPr marL="533400" indent="-533400">
              <a:lnSpc>
                <a:spcPct val="90000"/>
              </a:lnSpc>
              <a:buFontTx/>
              <a:buAutoNum type="arabicPeriod" startAt="5"/>
            </a:pPr>
            <a:r>
              <a:rPr lang="en-GB" sz="2000"/>
              <a:t>In protocol rdt3.0 the ACK packets flowing from the receiver to the sender do not have sequence numbers (although they do have an ACK field that contains the sequence number of the packet they are acknowledging).  Why is it that our ACK packets do not require sequence numbers?</a:t>
            </a:r>
          </a:p>
          <a:p>
            <a:pPr marL="533400" indent="-533400">
              <a:lnSpc>
                <a:spcPct val="90000"/>
              </a:lnSpc>
              <a:buFontTx/>
              <a:buAutoNum type="arabicPeriod" startAt="5"/>
            </a:pPr>
            <a:r>
              <a:rPr lang="en-GB" sz="2000"/>
              <a:t>Draw the finite state machine for the receiver side of protocol rdt3.0</a:t>
            </a:r>
          </a:p>
          <a:p>
            <a:pPr marL="533400" indent="-533400">
              <a:lnSpc>
                <a:spcPct val="90000"/>
              </a:lnSpc>
              <a:buFontTx/>
              <a:buAutoNum type="arabicPeriod" startAt="5"/>
            </a:pPr>
            <a:r>
              <a:rPr lang="en-GB" sz="2000"/>
              <a:t>Provide a trace of the operation of protocol rdt3.0 when data packets and acknowledgement packets are garbled.  Your trace should be similar to those in slide 29 (of this course).</a:t>
            </a:r>
          </a:p>
          <a:p>
            <a:pPr marL="533400" indent="-533400">
              <a:lnSpc>
                <a:spcPct val="90000"/>
              </a:lnSpc>
              <a:buFontTx/>
              <a:buAutoNum type="arabicPeriod" startAt="5"/>
            </a:pPr>
            <a:endParaRPr lang="en-GB" sz="2000"/>
          </a:p>
          <a:p>
            <a:pPr marL="533400" indent="-533400">
              <a:lnSpc>
                <a:spcPct val="90000"/>
              </a:lnSpc>
              <a:buFontTx/>
              <a:buAutoNum type="arabicPeriod" startAt="5"/>
            </a:pPr>
            <a:endParaRPr lang="en-GB" sz="2000"/>
          </a:p>
        </p:txBody>
      </p:sp>
      <p:sp>
        <p:nvSpPr>
          <p:cNvPr id="442372" name="Rectangle 4"/>
          <p:cNvSpPr>
            <a:spLocks noGrp="1" noChangeArrowheads="1"/>
          </p:cNvSpPr>
          <p:nvPr>
            <p:ph type="body" sz="half" idx="2"/>
          </p:nvPr>
        </p:nvSpPr>
        <p:spPr>
          <a:xfrm>
            <a:off x="4648200" y="381000"/>
            <a:ext cx="3810000" cy="5715000"/>
          </a:xfrm>
        </p:spPr>
        <p:txBody>
          <a:bodyPr/>
          <a:lstStyle/>
          <a:p>
            <a:pPr marL="533400" indent="-533400">
              <a:buFontTx/>
              <a:buAutoNum type="arabicPeriod" startAt="8"/>
            </a:pPr>
            <a:r>
              <a:rPr lang="en-GB" sz="2000"/>
              <a:t>In both the server and client code provided in ‘Socket Programming.ppt’ there is a comment that the value of SERVER_PORT must be the same in both client and server.  Why does this matter?</a:t>
            </a:r>
          </a:p>
          <a:p>
            <a:pPr marL="533400" indent="-533400">
              <a:buFontTx/>
              <a:buAutoNum type="arabicPeriod" startAt="8"/>
            </a:pPr>
            <a:r>
              <a:rPr lang="en-GB" sz="2000"/>
              <a:t>Explain the process of connection establishment using Berkely sockets primitives and explain how the TCP segment structure indicates this.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6553200" y="6248400"/>
            <a:ext cx="1905000" cy="457200"/>
          </a:xfrm>
        </p:spPr>
        <p:txBody>
          <a:bodyPr/>
          <a:lstStyle/>
          <a:p>
            <a:fld id="{6110E612-5A3A-48E8-A0D7-09FA2C77C19F}" type="slidenum">
              <a:rPr lang="zh-CN" altLang="en-GB"/>
              <a:pPr/>
              <a:t>45</a:t>
            </a:fld>
            <a:endParaRPr lang="en-GB" altLang="zh-CN"/>
          </a:p>
        </p:txBody>
      </p:sp>
      <p:sp>
        <p:nvSpPr>
          <p:cNvPr id="457730" name="Rectangle 2"/>
          <p:cNvSpPr>
            <a:spLocks noGrp="1" noChangeArrowheads="1"/>
          </p:cNvSpPr>
          <p:nvPr>
            <p:ph type="title"/>
          </p:nvPr>
        </p:nvSpPr>
        <p:spPr/>
        <p:txBody>
          <a:bodyPr/>
          <a:lstStyle/>
          <a:p>
            <a:r>
              <a:rPr lang="en-GB" altLang="zh-CN" sz="3200" b="1" dirty="0">
                <a:solidFill>
                  <a:srgbClr val="FF0000"/>
                </a:solidFill>
                <a:ea typeface="宋体" pitchFamily="2" charset="-122"/>
              </a:rPr>
              <a:t/>
            </a:r>
            <a:br>
              <a:rPr lang="en-GB" altLang="zh-CN" sz="3200" b="1" dirty="0">
                <a:solidFill>
                  <a:srgbClr val="FF0000"/>
                </a:solidFill>
                <a:ea typeface="宋体" pitchFamily="2" charset="-122"/>
              </a:rPr>
            </a:br>
            <a:endParaRPr lang="en-GB" altLang="zh-CN" sz="2800" dirty="0">
              <a:solidFill>
                <a:srgbClr val="FF0000"/>
              </a:solidFill>
              <a:ea typeface="宋体" pitchFamily="2" charset="-122"/>
            </a:endParaRPr>
          </a:p>
        </p:txBody>
      </p:sp>
      <p:sp>
        <p:nvSpPr>
          <p:cNvPr id="457731" name="Rectangle 3"/>
          <p:cNvSpPr>
            <a:spLocks noGrp="1" noChangeArrowheads="1"/>
          </p:cNvSpPr>
          <p:nvPr>
            <p:ph type="body" idx="4294967295"/>
          </p:nvPr>
        </p:nvSpPr>
        <p:spPr>
          <a:xfrm>
            <a:off x="0" y="1700213"/>
            <a:ext cx="8229600" cy="647700"/>
          </a:xfrm>
        </p:spPr>
        <p:txBody>
          <a:bodyPr/>
          <a:lstStyle/>
          <a:p>
            <a:pPr marL="609600" indent="-609600" algn="ctr">
              <a:buFontTx/>
              <a:buNone/>
            </a:pPr>
            <a:r>
              <a:rPr lang="en-GB" altLang="zh-CN" b="1">
                <a:solidFill>
                  <a:srgbClr val="FF0000"/>
                </a:solidFill>
                <a:ea typeface="宋体" pitchFamily="2" charset="-122"/>
              </a:rPr>
              <a:t>Transport protocols &amp; congestion control</a:t>
            </a:r>
          </a:p>
          <a:p>
            <a:pPr marL="609600" indent="-609600">
              <a:buFontTx/>
              <a:buNone/>
            </a:pPr>
            <a:endParaRPr lang="en-GB" altLang="zh-CN" b="1">
              <a:ea typeface="宋体" pitchFamily="2" charset="-122"/>
            </a:endParaRPr>
          </a:p>
        </p:txBody>
      </p:sp>
      <p:sp>
        <p:nvSpPr>
          <p:cNvPr id="457734" name="Text Box 6"/>
          <p:cNvSpPr txBox="1">
            <a:spLocks noChangeArrowheads="1"/>
          </p:cNvSpPr>
          <p:nvPr/>
        </p:nvSpPr>
        <p:spPr bwMode="auto">
          <a:xfrm>
            <a:off x="715963" y="3933825"/>
            <a:ext cx="7313612" cy="1741488"/>
          </a:xfrm>
          <a:prstGeom prst="rect">
            <a:avLst/>
          </a:prstGeom>
          <a:noFill/>
          <a:ln w="9525">
            <a:noFill/>
            <a:miter lim="800000"/>
            <a:headEnd/>
            <a:tailEnd/>
          </a:ln>
          <a:effectLst/>
        </p:spPr>
        <p:txBody>
          <a:bodyPr>
            <a:spAutoFit/>
          </a:bodyPr>
          <a:lstStyle/>
          <a:p>
            <a:pPr marL="342900" indent="-342900">
              <a:spcBef>
                <a:spcPct val="50000"/>
              </a:spcBef>
            </a:pPr>
            <a:r>
              <a:rPr lang="en-GB" altLang="zh-CN" sz="1800" b="0">
                <a:latin typeface="Arial" charset="0"/>
                <a:ea typeface="宋体" pitchFamily="2" charset="-122"/>
                <a:cs typeface="Arial" charset="0"/>
              </a:rPr>
              <a:t>References</a:t>
            </a:r>
          </a:p>
          <a:p>
            <a:pPr marL="342900" indent="-342900">
              <a:spcBef>
                <a:spcPct val="50000"/>
              </a:spcBef>
              <a:buFontTx/>
              <a:buAutoNum type="arabicPeriod"/>
            </a:pPr>
            <a:r>
              <a:rPr lang="en-GB" altLang="zh-CN" sz="1800" b="0">
                <a:latin typeface="Arial" charset="0"/>
                <a:ea typeface="宋体" pitchFamily="2" charset="-122"/>
                <a:cs typeface="Arial" charset="0"/>
              </a:rPr>
              <a:t>Computer Networks. A.S. Tanenbaum. 4</a:t>
            </a:r>
            <a:r>
              <a:rPr lang="en-GB" altLang="zh-CN" sz="1800" b="0" baseline="30000">
                <a:latin typeface="Arial" charset="0"/>
                <a:ea typeface="宋体" pitchFamily="2" charset="-122"/>
                <a:cs typeface="Arial" charset="0"/>
              </a:rPr>
              <a:t>th</a:t>
            </a:r>
            <a:r>
              <a:rPr lang="en-GB" altLang="zh-CN" sz="1800" b="0">
                <a:latin typeface="Arial" charset="0"/>
                <a:ea typeface="宋体" pitchFamily="2" charset="-122"/>
                <a:cs typeface="Arial" charset="0"/>
              </a:rPr>
              <a:t> edition</a:t>
            </a:r>
            <a:r>
              <a:rPr lang="en-US" altLang="zh-CN" sz="1800" b="0">
                <a:latin typeface="Arial" charset="0"/>
                <a:ea typeface="宋体" pitchFamily="2" charset="-122"/>
                <a:cs typeface="Arial" charset="0"/>
              </a:rPr>
              <a:t>, Pearson Education, 2003.  (Chapter 6)</a:t>
            </a:r>
            <a:endParaRPr lang="en-GB" altLang="zh-CN" sz="1800" b="0">
              <a:latin typeface="Arial" charset="0"/>
              <a:ea typeface="宋体" pitchFamily="2" charset="-122"/>
              <a:cs typeface="Arial" charset="0"/>
            </a:endParaRPr>
          </a:p>
          <a:p>
            <a:pPr marL="342900" indent="-342900">
              <a:spcBef>
                <a:spcPct val="50000"/>
              </a:spcBef>
              <a:buFontTx/>
              <a:buAutoNum type="arabicPeriod"/>
            </a:pPr>
            <a:r>
              <a:rPr lang="en-GB" altLang="zh-CN" sz="1800" b="0">
                <a:latin typeface="Arial" charset="0"/>
                <a:ea typeface="宋体" pitchFamily="2" charset="-122"/>
                <a:cs typeface="Arial" charset="0"/>
              </a:rPr>
              <a:t> Computer networking: A Top-Down approach featuring the Internet</a:t>
            </a:r>
            <a:r>
              <a:rPr lang="en-US" altLang="zh-CN" sz="1800" b="0">
                <a:latin typeface="Arial" charset="0"/>
                <a:ea typeface="宋体" pitchFamily="2" charset="-122"/>
                <a:cs typeface="Arial" charset="0"/>
              </a:rPr>
              <a:t>. J.F. Kurose &amp; K.W. Ross. Addison Wesley.  (Chapter 3)</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595466-40CC-4500-A406-8FA5662B8152}" type="slidenum">
              <a:rPr lang="zh-CN" altLang="en-GB"/>
              <a:pPr/>
              <a:t>46</a:t>
            </a:fld>
            <a:endParaRPr lang="en-GB" altLang="zh-CN"/>
          </a:p>
        </p:txBody>
      </p:sp>
      <p:sp>
        <p:nvSpPr>
          <p:cNvPr id="459778" name="Rectangle 2"/>
          <p:cNvSpPr>
            <a:spLocks noGrp="1" noChangeArrowheads="1"/>
          </p:cNvSpPr>
          <p:nvPr>
            <p:ph type="title"/>
          </p:nvPr>
        </p:nvSpPr>
        <p:spPr>
          <a:xfrm>
            <a:off x="685800" y="609600"/>
            <a:ext cx="7772400" cy="633413"/>
          </a:xfrm>
        </p:spPr>
        <p:txBody>
          <a:bodyPr/>
          <a:lstStyle/>
          <a:p>
            <a:r>
              <a:rPr lang="en-GB" altLang="zh-CN" sz="3200" b="1">
                <a:solidFill>
                  <a:srgbClr val="FF0000"/>
                </a:solidFill>
                <a:ea typeface="宋体" pitchFamily="2" charset="-122"/>
              </a:rPr>
              <a:t>Lecture  content</a:t>
            </a:r>
          </a:p>
        </p:txBody>
      </p:sp>
      <p:sp>
        <p:nvSpPr>
          <p:cNvPr id="459779" name="Rectangle 3"/>
          <p:cNvSpPr>
            <a:spLocks noGrp="1" noChangeArrowheads="1"/>
          </p:cNvSpPr>
          <p:nvPr>
            <p:ph type="body" idx="1"/>
          </p:nvPr>
        </p:nvSpPr>
        <p:spPr>
          <a:xfrm>
            <a:off x="457200" y="981075"/>
            <a:ext cx="8229600" cy="5145088"/>
          </a:xfrm>
        </p:spPr>
        <p:txBody>
          <a:bodyPr/>
          <a:lstStyle/>
          <a:p>
            <a:pPr marL="609600" indent="-609600">
              <a:buFontTx/>
              <a:buNone/>
            </a:pPr>
            <a:endParaRPr lang="en-GB" altLang="zh-CN">
              <a:ea typeface="宋体" pitchFamily="2" charset="-122"/>
            </a:endParaRPr>
          </a:p>
          <a:p>
            <a:pPr marL="609600" indent="-609600">
              <a:buFontTx/>
              <a:buNone/>
            </a:pPr>
            <a:endParaRPr lang="en-GB" altLang="zh-CN">
              <a:ea typeface="宋体" pitchFamily="2" charset="-122"/>
            </a:endParaRPr>
          </a:p>
          <a:p>
            <a:pPr marL="609600" indent="-609600"/>
            <a:r>
              <a:rPr lang="en-GB" altLang="zh-CN" sz="2400" b="1">
                <a:ea typeface="宋体" pitchFamily="2" charset="-122"/>
              </a:rPr>
              <a:t>User Datagram Protocol (UDP)</a:t>
            </a:r>
          </a:p>
          <a:p>
            <a:pPr marL="609600" indent="-609600"/>
            <a:r>
              <a:rPr lang="en-GB" altLang="zh-CN" sz="2400" b="1">
                <a:ea typeface="宋体" pitchFamily="2" charset="-122"/>
              </a:rPr>
              <a:t>Transport Control Protocol (TCP)</a:t>
            </a:r>
          </a:p>
          <a:p>
            <a:pPr marL="609600" indent="-609600"/>
            <a:r>
              <a:rPr lang="en-GB" altLang="zh-CN" sz="2400" b="1">
                <a:ea typeface="宋体" pitchFamily="2" charset="-122"/>
              </a:rPr>
              <a:t>Congestion Control Algorithms</a:t>
            </a:r>
          </a:p>
          <a:p>
            <a:pPr marL="609600" indent="-609600"/>
            <a:r>
              <a:rPr lang="en-GB" altLang="zh-CN" sz="2400" b="1">
                <a:ea typeface="宋体" pitchFamily="2" charset="-122"/>
              </a:rPr>
              <a:t>Retransmission Timer</a:t>
            </a:r>
          </a:p>
          <a:p>
            <a:pPr marL="609600" indent="-609600"/>
            <a:r>
              <a:rPr lang="en-GB" altLang="zh-CN" sz="2400" b="1">
                <a:ea typeface="宋体" pitchFamily="2" charset="-122"/>
              </a:rPr>
              <a:t>Flow Control</a:t>
            </a:r>
          </a:p>
          <a:p>
            <a:pPr marL="609600" indent="-609600"/>
            <a:r>
              <a:rPr lang="en-GB" altLang="zh-CN" sz="2400" b="1">
                <a:ea typeface="宋体" pitchFamily="2" charset="-122"/>
              </a:rPr>
              <a:t>TCP over wireless networks</a:t>
            </a:r>
          </a:p>
          <a:p>
            <a:pPr marL="609600" indent="-609600">
              <a:buFontTx/>
              <a:buNone/>
            </a:pPr>
            <a:r>
              <a:rPr lang="en-GB" altLang="zh-CN" sz="4400">
                <a:ea typeface="宋体" pitchFamily="2" charset="-122"/>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317C8E-2837-4DCE-9062-F7AD3AFC6210}" type="slidenum">
              <a:rPr lang="zh-CN" altLang="en-GB"/>
              <a:pPr/>
              <a:t>47</a:t>
            </a:fld>
            <a:endParaRPr lang="en-GB" altLang="zh-CN"/>
          </a:p>
        </p:txBody>
      </p:sp>
      <p:sp>
        <p:nvSpPr>
          <p:cNvPr id="461826" name="Rectangle 2"/>
          <p:cNvSpPr>
            <a:spLocks noGrp="1" noChangeArrowheads="1"/>
          </p:cNvSpPr>
          <p:nvPr>
            <p:ph type="title"/>
          </p:nvPr>
        </p:nvSpPr>
        <p:spPr>
          <a:xfrm>
            <a:off x="685800" y="609600"/>
            <a:ext cx="7772400" cy="633413"/>
          </a:xfrm>
        </p:spPr>
        <p:txBody>
          <a:bodyPr/>
          <a:lstStyle/>
          <a:p>
            <a:r>
              <a:rPr lang="en-GB" altLang="zh-CN" sz="3200" b="1">
                <a:solidFill>
                  <a:srgbClr val="FF0000"/>
                </a:solidFill>
                <a:ea typeface="宋体" pitchFamily="2" charset="-122"/>
              </a:rPr>
              <a:t>Learning outcomes</a:t>
            </a:r>
          </a:p>
        </p:txBody>
      </p:sp>
      <p:sp>
        <p:nvSpPr>
          <p:cNvPr id="461827" name="Rectangle 3"/>
          <p:cNvSpPr>
            <a:spLocks noGrp="1" noChangeArrowheads="1"/>
          </p:cNvSpPr>
          <p:nvPr>
            <p:ph type="body" idx="1"/>
          </p:nvPr>
        </p:nvSpPr>
        <p:spPr>
          <a:xfrm>
            <a:off x="457200" y="1268413"/>
            <a:ext cx="8229600" cy="4857750"/>
          </a:xfrm>
        </p:spPr>
        <p:txBody>
          <a:bodyPr/>
          <a:lstStyle/>
          <a:p>
            <a:pPr marL="609600" indent="-609600">
              <a:lnSpc>
                <a:spcPct val="80000"/>
              </a:lnSpc>
              <a:buFontTx/>
              <a:buNone/>
            </a:pPr>
            <a:r>
              <a:rPr lang="en-GB" altLang="zh-CN" sz="2200" b="1">
                <a:ea typeface="宋体" pitchFamily="2" charset="-122"/>
              </a:rPr>
              <a:t>At the end of this lecture you should be able:</a:t>
            </a:r>
          </a:p>
          <a:p>
            <a:pPr marL="609600" indent="-609600">
              <a:lnSpc>
                <a:spcPct val="80000"/>
              </a:lnSpc>
              <a:buFontTx/>
              <a:buNone/>
            </a:pPr>
            <a:endParaRPr lang="en-GB" altLang="zh-CN" sz="2200" b="1">
              <a:ea typeface="宋体" pitchFamily="2" charset="-122"/>
            </a:endParaRPr>
          </a:p>
          <a:p>
            <a:pPr marL="609600" indent="-609600">
              <a:lnSpc>
                <a:spcPct val="80000"/>
              </a:lnSpc>
              <a:buFontTx/>
              <a:buNone/>
            </a:pPr>
            <a:endParaRPr lang="en-GB" altLang="zh-CN" sz="2200" b="1">
              <a:ea typeface="宋体" pitchFamily="2" charset="-122"/>
            </a:endParaRPr>
          </a:p>
          <a:p>
            <a:pPr marL="609600" indent="-609600">
              <a:lnSpc>
                <a:spcPct val="80000"/>
              </a:lnSpc>
              <a:buFontTx/>
              <a:buAutoNum type="arabicPeriod"/>
            </a:pPr>
            <a:r>
              <a:rPr lang="en-GB" altLang="zh-CN" sz="2200" b="1">
                <a:ea typeface="宋体" pitchFamily="2" charset="-122"/>
              </a:rPr>
              <a:t>to discuss UDP characteristics </a:t>
            </a:r>
          </a:p>
          <a:p>
            <a:pPr marL="609600" indent="-609600">
              <a:lnSpc>
                <a:spcPct val="80000"/>
              </a:lnSpc>
              <a:buFontTx/>
              <a:buAutoNum type="arabicPeriod"/>
            </a:pPr>
            <a:r>
              <a:rPr lang="en-GB" altLang="zh-CN" sz="2200" b="1">
                <a:ea typeface="宋体" pitchFamily="2" charset="-122"/>
              </a:rPr>
              <a:t>to describe UDP header fields</a:t>
            </a:r>
          </a:p>
          <a:p>
            <a:pPr marL="609600" indent="-609600">
              <a:lnSpc>
                <a:spcPct val="80000"/>
              </a:lnSpc>
              <a:buFontTx/>
              <a:buAutoNum type="arabicPeriod"/>
            </a:pPr>
            <a:r>
              <a:rPr lang="en-GB" altLang="zh-CN" sz="2200" b="1">
                <a:ea typeface="宋体" pitchFamily="2" charset="-122"/>
              </a:rPr>
              <a:t>to describe TCP header fields</a:t>
            </a:r>
          </a:p>
          <a:p>
            <a:pPr marL="609600" indent="-609600">
              <a:lnSpc>
                <a:spcPct val="80000"/>
              </a:lnSpc>
              <a:buFontTx/>
              <a:buAutoNum type="arabicPeriod"/>
            </a:pPr>
            <a:r>
              <a:rPr lang="en-GB" altLang="zh-CN" sz="2200" b="1">
                <a:ea typeface="宋体" pitchFamily="2" charset="-122"/>
              </a:rPr>
              <a:t>to show understanding  of the 4 basic TCP congestion control algorithms</a:t>
            </a:r>
          </a:p>
          <a:p>
            <a:pPr marL="609600" indent="-609600">
              <a:lnSpc>
                <a:spcPct val="80000"/>
              </a:lnSpc>
              <a:buFontTx/>
              <a:buAutoNum type="arabicPeriod"/>
            </a:pPr>
            <a:r>
              <a:rPr lang="en-GB" altLang="zh-CN" sz="2200" b="1">
                <a:ea typeface="宋体" pitchFamily="2" charset="-122"/>
              </a:rPr>
              <a:t>to understand the importance of congestion and flow control</a:t>
            </a:r>
          </a:p>
          <a:p>
            <a:pPr marL="609600" indent="-609600">
              <a:lnSpc>
                <a:spcPct val="80000"/>
              </a:lnSpc>
              <a:buFontTx/>
              <a:buAutoNum type="arabicPeriod"/>
            </a:pPr>
            <a:r>
              <a:rPr lang="en-GB" altLang="zh-CN" sz="2200" b="1">
                <a:ea typeface="宋体" pitchFamily="2" charset="-122"/>
              </a:rPr>
              <a:t>to understand the different proposals to make TCP robust</a:t>
            </a:r>
          </a:p>
          <a:p>
            <a:pPr marL="609600" indent="-609600">
              <a:lnSpc>
                <a:spcPct val="80000"/>
              </a:lnSpc>
              <a:buFontTx/>
              <a:buNone/>
            </a:pPr>
            <a:endParaRPr lang="en-GB" altLang="zh-CN" sz="2200" b="1">
              <a:ea typeface="宋体" pitchFamily="2" charset="-122"/>
            </a:endParaRPr>
          </a:p>
          <a:p>
            <a:pPr marL="609600" indent="-609600">
              <a:lnSpc>
                <a:spcPct val="80000"/>
              </a:lnSpc>
              <a:buFontTx/>
              <a:buAutoNum type="arabicPeriod"/>
            </a:pPr>
            <a:endParaRPr lang="en-GB" altLang="zh-CN" sz="2200">
              <a:ea typeface="宋体" pitchFamily="2" charset="-122"/>
            </a:endParaRPr>
          </a:p>
          <a:p>
            <a:pPr marL="609600" indent="-609600">
              <a:lnSpc>
                <a:spcPct val="80000"/>
              </a:lnSpc>
              <a:buFontTx/>
              <a:buAutoNum type="arabicPeriod"/>
            </a:pPr>
            <a:endParaRPr lang="en-GB" altLang="zh-CN" sz="800" b="1">
              <a:ea typeface="宋体" pitchFamily="2" charset="-122"/>
            </a:endParaRPr>
          </a:p>
          <a:p>
            <a:pPr marL="609600" indent="-609600">
              <a:lnSpc>
                <a:spcPct val="80000"/>
              </a:lnSpc>
              <a:buFontTx/>
              <a:buNone/>
            </a:pPr>
            <a:endParaRPr lang="en-GB" altLang="zh-CN" sz="700">
              <a:ea typeface="宋体" pitchFamily="2" charset="-122"/>
            </a:endParaRPr>
          </a:p>
          <a:p>
            <a:pPr marL="609600" indent="-609600">
              <a:lnSpc>
                <a:spcPct val="80000"/>
              </a:lnSpc>
              <a:buFontTx/>
              <a:buNone/>
            </a:pPr>
            <a:r>
              <a:rPr lang="en-GB" altLang="zh-CN" sz="900">
                <a:ea typeface="宋体" pitchFamily="2" charset="-122"/>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E6456E-FF68-4CA1-ACB5-64CAAD9B1B5E}" type="slidenum">
              <a:rPr lang="zh-CN" altLang="en-GB"/>
              <a:pPr/>
              <a:t>48</a:t>
            </a:fld>
            <a:endParaRPr lang="en-GB" altLang="zh-CN"/>
          </a:p>
        </p:txBody>
      </p:sp>
      <p:sp>
        <p:nvSpPr>
          <p:cNvPr id="489474" name="Rectangle 2"/>
          <p:cNvSpPr>
            <a:spLocks noGrp="1" noChangeArrowheads="1"/>
          </p:cNvSpPr>
          <p:nvPr>
            <p:ph type="title"/>
          </p:nvPr>
        </p:nvSpPr>
        <p:spPr/>
        <p:txBody>
          <a:bodyPr/>
          <a:lstStyle/>
          <a:p>
            <a:r>
              <a:rPr lang="en-GB" altLang="zh-CN" sz="3200" b="1">
                <a:solidFill>
                  <a:srgbClr val="FF0000"/>
                </a:solidFill>
                <a:ea typeface="宋体" pitchFamily="2" charset="-122"/>
              </a:rPr>
              <a:t>Transport layer in IP/TCP reference model</a:t>
            </a:r>
            <a:endParaRPr lang="en-US" altLang="zh-CN" sz="3200" b="1">
              <a:solidFill>
                <a:srgbClr val="FF0000"/>
              </a:solidFill>
              <a:ea typeface="宋体" pitchFamily="2" charset="-122"/>
            </a:endParaRPr>
          </a:p>
        </p:txBody>
      </p:sp>
      <p:sp>
        <p:nvSpPr>
          <p:cNvPr id="489475" name="Rectangle 3"/>
          <p:cNvSpPr>
            <a:spLocks noGrp="1" noChangeArrowheads="1"/>
          </p:cNvSpPr>
          <p:nvPr>
            <p:ph type="body" idx="1"/>
          </p:nvPr>
        </p:nvSpPr>
        <p:spPr>
          <a:xfrm>
            <a:off x="684213" y="1557338"/>
            <a:ext cx="7772400" cy="4535487"/>
          </a:xfrm>
        </p:spPr>
        <p:txBody>
          <a:bodyPr/>
          <a:lstStyle/>
          <a:p>
            <a:pPr>
              <a:lnSpc>
                <a:spcPct val="90000"/>
              </a:lnSpc>
            </a:pPr>
            <a:r>
              <a:rPr lang="en-GB" altLang="zh-CN" sz="2400">
                <a:ea typeface="宋体" pitchFamily="2" charset="-122"/>
              </a:rPr>
              <a:t>Responsible for end-to-end communication between Internet hosts.</a:t>
            </a:r>
          </a:p>
          <a:p>
            <a:pPr>
              <a:lnSpc>
                <a:spcPct val="90000"/>
              </a:lnSpc>
            </a:pPr>
            <a:endParaRPr lang="en-GB" altLang="zh-CN" sz="2400">
              <a:ea typeface="宋体" pitchFamily="2" charset="-122"/>
            </a:endParaRPr>
          </a:p>
          <a:p>
            <a:pPr>
              <a:lnSpc>
                <a:spcPct val="90000"/>
              </a:lnSpc>
            </a:pPr>
            <a:r>
              <a:rPr lang="en-GB" altLang="zh-CN" sz="2400">
                <a:ea typeface="宋体" pitchFamily="2" charset="-122"/>
              </a:rPr>
              <a:t>Supports both connection-oriented and connectionless communication modes.</a:t>
            </a:r>
          </a:p>
          <a:p>
            <a:pPr>
              <a:lnSpc>
                <a:spcPct val="90000"/>
              </a:lnSpc>
            </a:pPr>
            <a:endParaRPr lang="en-GB" altLang="zh-CN" sz="2400">
              <a:ea typeface="宋体" pitchFamily="2" charset="-122"/>
            </a:endParaRPr>
          </a:p>
          <a:p>
            <a:pPr>
              <a:lnSpc>
                <a:spcPct val="90000"/>
              </a:lnSpc>
            </a:pPr>
            <a:r>
              <a:rPr lang="en-GB" altLang="zh-CN" sz="2400">
                <a:ea typeface="宋体" pitchFamily="2" charset="-122"/>
              </a:rPr>
              <a:t>At the sender: receives application data, fragments it, adds a header and pass it to the network layer.</a:t>
            </a:r>
          </a:p>
          <a:p>
            <a:pPr>
              <a:lnSpc>
                <a:spcPct val="90000"/>
              </a:lnSpc>
            </a:pPr>
            <a:endParaRPr lang="en-GB" altLang="zh-CN" sz="2400">
              <a:ea typeface="宋体" pitchFamily="2" charset="-122"/>
            </a:endParaRPr>
          </a:p>
          <a:p>
            <a:pPr>
              <a:lnSpc>
                <a:spcPct val="90000"/>
              </a:lnSpc>
            </a:pPr>
            <a:r>
              <a:rPr lang="en-GB" altLang="zh-CN" sz="2400">
                <a:ea typeface="宋体" pitchFamily="2" charset="-122"/>
              </a:rPr>
              <a:t>At the receiver: receives IP packets, performs error detection, delivers data application to the corresponding process. </a:t>
            </a:r>
          </a:p>
          <a:p>
            <a:pPr>
              <a:lnSpc>
                <a:spcPct val="90000"/>
              </a:lnSpc>
              <a:buFontTx/>
              <a:buNone/>
            </a:pPr>
            <a:endParaRPr lang="zh-CN" altLang="en-US" sz="2400">
              <a:ea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884B81-AD98-4277-83E3-3FD86EECCECF}" type="slidenum">
              <a:rPr lang="zh-CN" altLang="en-GB"/>
              <a:pPr/>
              <a:t>49</a:t>
            </a:fld>
            <a:endParaRPr lang="en-GB" altLang="zh-CN"/>
          </a:p>
        </p:txBody>
      </p:sp>
      <p:sp>
        <p:nvSpPr>
          <p:cNvPr id="463874" name="Rectangle 2"/>
          <p:cNvSpPr>
            <a:spLocks noGrp="1" noChangeArrowheads="1"/>
          </p:cNvSpPr>
          <p:nvPr>
            <p:ph type="title"/>
          </p:nvPr>
        </p:nvSpPr>
        <p:spPr>
          <a:xfrm>
            <a:off x="685800" y="609600"/>
            <a:ext cx="7772400" cy="633413"/>
          </a:xfrm>
        </p:spPr>
        <p:txBody>
          <a:bodyPr/>
          <a:lstStyle/>
          <a:p>
            <a:r>
              <a:rPr lang="en-GB" altLang="zh-CN" sz="3200" b="1">
                <a:solidFill>
                  <a:srgbClr val="FF0000"/>
                </a:solidFill>
                <a:ea typeface="宋体" pitchFamily="2" charset="-122"/>
              </a:rPr>
              <a:t>Internet &amp; transport protocols</a:t>
            </a:r>
          </a:p>
        </p:txBody>
      </p:sp>
      <p:sp>
        <p:nvSpPr>
          <p:cNvPr id="463875" name="Rectangle 3"/>
          <p:cNvSpPr>
            <a:spLocks noGrp="1" noChangeArrowheads="1"/>
          </p:cNvSpPr>
          <p:nvPr>
            <p:ph type="body" idx="1"/>
          </p:nvPr>
        </p:nvSpPr>
        <p:spPr>
          <a:xfrm>
            <a:off x="457200" y="1341438"/>
            <a:ext cx="8229600" cy="4784725"/>
          </a:xfrm>
        </p:spPr>
        <p:txBody>
          <a:bodyPr>
            <a:normAutofit lnSpcReduction="10000"/>
          </a:bodyPr>
          <a:lstStyle/>
          <a:p>
            <a:r>
              <a:rPr lang="en-GB" altLang="zh-CN" sz="2400">
                <a:ea typeface="宋体" pitchFamily="2" charset="-122"/>
              </a:rPr>
              <a:t>Currently the Internet uses two transport layer protocols for end-to-end communication:</a:t>
            </a:r>
            <a:r>
              <a:rPr lang="en-GB" altLang="zh-CN" sz="2400">
                <a:solidFill>
                  <a:srgbClr val="FF0000"/>
                </a:solidFill>
                <a:ea typeface="宋体" pitchFamily="2" charset="-122"/>
              </a:rPr>
              <a:t> UDP  </a:t>
            </a:r>
            <a:r>
              <a:rPr lang="en-GB" altLang="zh-CN" sz="2400">
                <a:ea typeface="宋体" pitchFamily="2" charset="-122"/>
              </a:rPr>
              <a:t>and </a:t>
            </a:r>
            <a:r>
              <a:rPr lang="en-GB" altLang="zh-CN" sz="2400">
                <a:solidFill>
                  <a:srgbClr val="FF0000"/>
                </a:solidFill>
                <a:ea typeface="宋体" pitchFamily="2" charset="-122"/>
              </a:rPr>
              <a:t>TCP</a:t>
            </a:r>
            <a:r>
              <a:rPr lang="en-GB" altLang="zh-CN" sz="2400">
                <a:ea typeface="宋体" pitchFamily="2" charset="-122"/>
              </a:rPr>
              <a:t>. </a:t>
            </a:r>
          </a:p>
          <a:p>
            <a:r>
              <a:rPr lang="en-GB" altLang="zh-CN" sz="2400">
                <a:solidFill>
                  <a:srgbClr val="FF0000"/>
                </a:solidFill>
                <a:ea typeface="宋体" pitchFamily="2" charset="-122"/>
              </a:rPr>
              <a:t>UDP</a:t>
            </a:r>
            <a:r>
              <a:rPr lang="en-GB" altLang="zh-CN" sz="2400">
                <a:ea typeface="宋体" pitchFamily="2" charset="-122"/>
              </a:rPr>
              <a:t> provides the basic services of multiplexing /demultiplexing and some error checking. </a:t>
            </a:r>
          </a:p>
          <a:p>
            <a:r>
              <a:rPr lang="en-GB" altLang="zh-CN" sz="2400">
                <a:solidFill>
                  <a:srgbClr val="FF0000"/>
                </a:solidFill>
                <a:ea typeface="宋体" pitchFamily="2" charset="-122"/>
              </a:rPr>
              <a:t>TCP</a:t>
            </a:r>
            <a:r>
              <a:rPr lang="en-GB" altLang="zh-CN" sz="2400">
                <a:ea typeface="宋体" pitchFamily="2" charset="-122"/>
              </a:rPr>
              <a:t>  is a complex protocol which has congestion and flow control mechanisms in order to provide a reliable data transfer service</a:t>
            </a:r>
            <a:r>
              <a:rPr lang="en-GB" altLang="zh-CN">
                <a:ea typeface="宋体" pitchFamily="2" charset="-122"/>
              </a:rPr>
              <a:t>.</a:t>
            </a:r>
          </a:p>
          <a:p>
            <a:r>
              <a:rPr lang="en-GB" altLang="zh-CN" sz="2400">
                <a:ea typeface="宋体" pitchFamily="2" charset="-122"/>
              </a:rPr>
              <a:t>Request for Comments (RFC) documents are published by the Internet Engineering Task Force (IETF) for Internet protocols standardisation. </a:t>
            </a:r>
            <a:r>
              <a:rPr lang="en-GB" altLang="zh-CN" sz="2400">
                <a:solidFill>
                  <a:srgbClr val="FF0000"/>
                </a:solidFill>
                <a:ea typeface="宋体" pitchFamily="2" charset="-122"/>
                <a:hlinkClick r:id="rId2"/>
              </a:rPr>
              <a:t>http://www.ietf.org</a:t>
            </a:r>
            <a:r>
              <a:rPr lang="en-GB" altLang="zh-CN" sz="2400">
                <a:solidFill>
                  <a:srgbClr val="33CC33"/>
                </a:solidFill>
                <a:ea typeface="宋体" pitchFamily="2" charset="-122"/>
                <a:hlinkClick r:id="rId2"/>
              </a:rPr>
              <a:t>/</a:t>
            </a:r>
            <a:endParaRPr lang="en-GB" altLang="zh-CN" sz="2400">
              <a:solidFill>
                <a:srgbClr val="33CC33"/>
              </a:solidFill>
              <a:ea typeface="宋体" pitchFamily="2" charset="-122"/>
            </a:endParaRPr>
          </a:p>
          <a:p>
            <a:r>
              <a:rPr lang="en-GB" altLang="zh-CN" sz="2400">
                <a:ea typeface="宋体" pitchFamily="2" charset="-122"/>
              </a:rPr>
              <a:t>While RFC 768 describes UDP,  different TCP versions are  proposed in RFCs 793, 2018, 2581 &amp; 3782.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0A96517-8B68-4026-8410-02B665B03F64}" type="slidenum">
              <a:rPr lang="en-GB"/>
              <a:pPr/>
              <a:t>5</a:t>
            </a:fld>
            <a:endParaRPr lang="en-GB"/>
          </a:p>
        </p:txBody>
      </p:sp>
      <p:sp>
        <p:nvSpPr>
          <p:cNvPr id="68610" name="Rectangle 2"/>
          <p:cNvSpPr>
            <a:spLocks noChangeArrowheads="1"/>
          </p:cNvSpPr>
          <p:nvPr/>
        </p:nvSpPr>
        <p:spPr bwMode="auto">
          <a:xfrm>
            <a:off x="838200" y="609600"/>
            <a:ext cx="7696200" cy="2514600"/>
          </a:xfrm>
          <a:prstGeom prst="rect">
            <a:avLst/>
          </a:prstGeom>
          <a:noFill/>
          <a:ln w="9525">
            <a:noFill/>
            <a:miter lim="800000"/>
            <a:headEnd/>
            <a:tailEnd/>
          </a:ln>
          <a:effectLst/>
        </p:spPr>
        <p:txBody>
          <a:bodyPr anchor="ctr"/>
          <a:lstStyle/>
          <a:p>
            <a:r>
              <a:rPr lang="en-GB" sz="4400">
                <a:solidFill>
                  <a:srgbClr val="FF0000"/>
                </a:solidFill>
              </a:rPr>
              <a:t>The Transport Layer.</a:t>
            </a:r>
          </a:p>
          <a:p>
            <a:pPr algn="ctr"/>
            <a:endParaRPr lang="en-GB" sz="4400">
              <a:solidFill>
                <a:srgbClr val="FF0000"/>
              </a:solidFill>
              <a:cs typeface="Times New Roman" charset="0"/>
            </a:endParaRPr>
          </a:p>
          <a:p>
            <a:pPr algn="r"/>
            <a:r>
              <a:rPr lang="en-GB" sz="3600">
                <a:solidFill>
                  <a:schemeClr val="tx2"/>
                </a:solidFill>
                <a:cs typeface="Times New Roman" charset="0"/>
              </a:rPr>
              <a:t>-Purpose of transport layer.  </a:t>
            </a:r>
          </a:p>
          <a:p>
            <a:pPr algn="r"/>
            <a:r>
              <a:rPr lang="en-GB" sz="3600">
                <a:solidFill>
                  <a:schemeClr val="tx2"/>
                </a:solidFill>
                <a:cs typeface="Times New Roman" charset="0"/>
              </a:rPr>
              <a:t>-Basic transport primitives.</a:t>
            </a:r>
          </a:p>
        </p:txBody>
      </p:sp>
      <p:sp>
        <p:nvSpPr>
          <p:cNvPr id="68611" name="Rectangle 3"/>
          <p:cNvSpPr>
            <a:spLocks noChangeArrowheads="1"/>
          </p:cNvSpPr>
          <p:nvPr/>
        </p:nvSpPr>
        <p:spPr bwMode="auto">
          <a:xfrm>
            <a:off x="1676400" y="3352800"/>
            <a:ext cx="6553200" cy="2062103"/>
          </a:xfrm>
          <a:prstGeom prst="rect">
            <a:avLst/>
          </a:prstGeom>
          <a:noFill/>
          <a:ln w="9525">
            <a:noFill/>
            <a:miter lim="800000"/>
            <a:headEnd/>
            <a:tailEnd/>
          </a:ln>
          <a:effectLst/>
        </p:spPr>
        <p:txBody>
          <a:bodyPr>
            <a:spAutoFit/>
          </a:bodyPr>
          <a:lstStyle/>
          <a:p>
            <a:pPr lvl="1">
              <a:spcBef>
                <a:spcPct val="50000"/>
              </a:spcBef>
              <a:buFontTx/>
              <a:buChar char="•"/>
            </a:pPr>
            <a:r>
              <a:rPr lang="en-GB" sz="3200" dirty="0" err="1" smtClean="0"/>
              <a:t>Tanenbaum</a:t>
            </a:r>
            <a:r>
              <a:rPr lang="en-GB" sz="3200" dirty="0"/>
              <a:t>: Chapter 6,</a:t>
            </a:r>
          </a:p>
          <a:p>
            <a:pPr lvl="1">
              <a:spcBef>
                <a:spcPct val="50000"/>
              </a:spcBef>
              <a:buFontTx/>
              <a:buChar char="•"/>
            </a:pPr>
            <a:r>
              <a:rPr lang="en-GB" sz="3200" dirty="0"/>
              <a:t>Kurose &amp; Ross: Chapter 3,</a:t>
            </a:r>
          </a:p>
          <a:p>
            <a:pPr lvl="1">
              <a:spcBef>
                <a:spcPct val="50000"/>
              </a:spcBef>
              <a:buFontTx/>
              <a:buChar char="•"/>
            </a:pPr>
            <a:r>
              <a:rPr lang="en-GB" sz="3200" dirty="0"/>
              <a:t>Stallings (7</a:t>
            </a:r>
            <a:r>
              <a:rPr lang="en-GB" sz="3200" baseline="30000" dirty="0"/>
              <a:t>th</a:t>
            </a:r>
            <a:r>
              <a:rPr lang="en-GB" sz="3200" dirty="0"/>
              <a:t> Ed): Chapter 20.</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256CE185-CC1A-4398-8144-3146D71971FE}" type="slidenum">
              <a:rPr lang="zh-CN" altLang="en-GB"/>
              <a:pPr/>
              <a:t>50</a:t>
            </a:fld>
            <a:endParaRPr lang="en-GB" altLang="zh-CN"/>
          </a:p>
        </p:txBody>
      </p:sp>
      <p:sp>
        <p:nvSpPr>
          <p:cNvPr id="464898" name="Rectangle 2"/>
          <p:cNvSpPr>
            <a:spLocks noGrp="1" noChangeArrowheads="1"/>
          </p:cNvSpPr>
          <p:nvPr>
            <p:ph type="title"/>
          </p:nvPr>
        </p:nvSpPr>
        <p:spPr/>
        <p:txBody>
          <a:bodyPr/>
          <a:lstStyle/>
          <a:p>
            <a:r>
              <a:rPr lang="en-GB" altLang="zh-CN" sz="3200" b="1">
                <a:solidFill>
                  <a:srgbClr val="FF0000"/>
                </a:solidFill>
                <a:ea typeface="宋体" pitchFamily="2" charset="-122"/>
              </a:rPr>
              <a:t>UDP</a:t>
            </a:r>
          </a:p>
        </p:txBody>
      </p:sp>
      <p:sp>
        <p:nvSpPr>
          <p:cNvPr id="464899" name="Text Box 3"/>
          <p:cNvSpPr txBox="1">
            <a:spLocks noChangeArrowheads="1"/>
          </p:cNvSpPr>
          <p:nvPr/>
        </p:nvSpPr>
        <p:spPr bwMode="auto">
          <a:xfrm>
            <a:off x="915988" y="1412875"/>
            <a:ext cx="7312025" cy="1370013"/>
          </a:xfrm>
          <a:prstGeom prst="rect">
            <a:avLst/>
          </a:prstGeom>
          <a:noFill/>
          <a:ln w="9525">
            <a:noFill/>
            <a:miter lim="800000"/>
            <a:headEnd/>
            <a:tailEnd/>
          </a:ln>
          <a:effectLst/>
        </p:spPr>
        <p:txBody>
          <a:bodyPr>
            <a:spAutoFit/>
          </a:bodyPr>
          <a:lstStyle/>
          <a:p>
            <a:pPr>
              <a:spcBef>
                <a:spcPct val="50000"/>
              </a:spcBef>
              <a:buFontTx/>
              <a:buChar char="•"/>
            </a:pPr>
            <a:r>
              <a:rPr lang="en-GB" altLang="zh-CN" b="0">
                <a:latin typeface="Arial" charset="0"/>
                <a:ea typeface="宋体" pitchFamily="2" charset="-122"/>
                <a:cs typeface="Arial" charset="0"/>
              </a:rPr>
              <a:t>The is the simplest transport layer protocol with an 8-byte header.</a:t>
            </a:r>
          </a:p>
          <a:p>
            <a:pPr>
              <a:spcBef>
                <a:spcPct val="50000"/>
              </a:spcBef>
            </a:pPr>
            <a:endParaRPr lang="en-US" altLang="zh-CN" b="0">
              <a:latin typeface="Arial" charset="0"/>
              <a:ea typeface="宋体" pitchFamily="2" charset="-122"/>
              <a:cs typeface="Arial" charset="0"/>
            </a:endParaRPr>
          </a:p>
        </p:txBody>
      </p:sp>
      <p:pic>
        <p:nvPicPr>
          <p:cNvPr id="464900" name="Picture 4"/>
          <p:cNvPicPr>
            <a:picLocks noGrp="1" noChangeAspect="1" noChangeArrowheads="1"/>
          </p:cNvPicPr>
          <p:nvPr>
            <p:ph idx="1"/>
          </p:nvPr>
        </p:nvPicPr>
        <p:blipFill>
          <a:blip r:embed="rId2">
            <a:clrChange>
              <a:clrFrom>
                <a:srgbClr val="FEFEFE"/>
              </a:clrFrom>
              <a:clrTo>
                <a:srgbClr val="FEFEFE">
                  <a:alpha val="0"/>
                </a:srgbClr>
              </a:clrTo>
            </a:clrChange>
          </a:blip>
          <a:srcRect/>
          <a:stretch>
            <a:fillRect/>
          </a:stretch>
        </p:blipFill>
        <p:spPr>
          <a:xfrm>
            <a:off x="1835150" y="2276475"/>
            <a:ext cx="4833938" cy="1169988"/>
          </a:xfrm>
          <a:noFill/>
          <a:ln/>
        </p:spPr>
      </p:pic>
      <p:sp>
        <p:nvSpPr>
          <p:cNvPr id="464901" name="Text Box 5"/>
          <p:cNvSpPr txBox="1">
            <a:spLocks noChangeArrowheads="1"/>
          </p:cNvSpPr>
          <p:nvPr/>
        </p:nvSpPr>
        <p:spPr bwMode="auto">
          <a:xfrm>
            <a:off x="900113" y="3844925"/>
            <a:ext cx="7312025" cy="3013075"/>
          </a:xfrm>
          <a:prstGeom prst="rect">
            <a:avLst/>
          </a:prstGeom>
          <a:noFill/>
          <a:ln w="9525">
            <a:noFill/>
            <a:miter lim="800000"/>
            <a:headEnd/>
            <a:tailEnd/>
          </a:ln>
          <a:effectLst/>
        </p:spPr>
        <p:txBody>
          <a:bodyPr>
            <a:spAutoFit/>
          </a:bodyPr>
          <a:lstStyle/>
          <a:p>
            <a:pPr>
              <a:spcBef>
                <a:spcPct val="50000"/>
              </a:spcBef>
              <a:buFontTx/>
              <a:buChar char="•"/>
            </a:pPr>
            <a:r>
              <a:rPr lang="en-GB" altLang="zh-CN" b="0">
                <a:latin typeface="Arial" charset="0"/>
                <a:ea typeface="宋体" pitchFamily="2" charset="-122"/>
                <a:cs typeface="Arial" charset="0"/>
              </a:rPr>
              <a:t>16-bit </a:t>
            </a:r>
            <a:r>
              <a:rPr lang="en-GB" altLang="zh-CN" b="0" i="1">
                <a:latin typeface="Arial" charset="0"/>
                <a:ea typeface="宋体" pitchFamily="2" charset="-122"/>
                <a:cs typeface="Arial" charset="0"/>
              </a:rPr>
              <a:t>ports</a:t>
            </a:r>
            <a:r>
              <a:rPr lang="en-GB" altLang="zh-CN" b="0">
                <a:latin typeface="Arial" charset="0"/>
                <a:ea typeface="宋体" pitchFamily="2" charset="-122"/>
                <a:cs typeface="Arial" charset="0"/>
              </a:rPr>
              <a:t> are the end points (within the host) where the data or control message is sent/received from.</a:t>
            </a:r>
          </a:p>
          <a:p>
            <a:pPr>
              <a:spcBef>
                <a:spcPct val="50000"/>
              </a:spcBef>
              <a:buFontTx/>
              <a:buChar char="•"/>
            </a:pPr>
            <a:r>
              <a:rPr lang="en-GB" altLang="zh-CN" b="0">
                <a:latin typeface="Arial" charset="0"/>
                <a:ea typeface="宋体" pitchFamily="2" charset="-122"/>
                <a:cs typeface="Arial" charset="0"/>
              </a:rPr>
              <a:t>The </a:t>
            </a:r>
            <a:r>
              <a:rPr lang="en-US" altLang="zh-CN" b="0">
                <a:latin typeface="Arial" charset="0"/>
                <a:ea typeface="宋体" pitchFamily="2" charset="-122"/>
                <a:cs typeface="Arial" charset="0"/>
              </a:rPr>
              <a:t>Internet Assigned Numbers Authority (IANA) assigns port numbers (from 0 to 1023) to UDP &amp; TCP. </a:t>
            </a:r>
            <a:r>
              <a:rPr lang="en-US" altLang="zh-CN" sz="1800">
                <a:latin typeface="Arial" charset="0"/>
                <a:ea typeface="宋体" pitchFamily="2" charset="-122"/>
                <a:cs typeface="Arial" charset="0"/>
                <a:hlinkClick r:id="rId3"/>
              </a:rPr>
              <a:t>http://www.iana.org/</a:t>
            </a:r>
            <a:endParaRPr lang="en-US" altLang="zh-CN">
              <a:latin typeface="Arial" charset="0"/>
              <a:ea typeface="宋体" pitchFamily="2" charset="-122"/>
              <a:cs typeface="Arial" charset="0"/>
            </a:endParaRPr>
          </a:p>
          <a:p>
            <a:pPr>
              <a:spcBef>
                <a:spcPct val="50000"/>
              </a:spcBef>
              <a:buFontTx/>
              <a:buChar char="•"/>
            </a:pPr>
            <a:endParaRPr lang="en-US" altLang="zh-CN">
              <a:latin typeface="Arial" charset="0"/>
              <a:ea typeface="宋体" pitchFamily="2" charset="-122"/>
              <a:cs typeface="Arial" charset="0"/>
            </a:endParaRPr>
          </a:p>
        </p:txBody>
      </p:sp>
      <p:sp>
        <p:nvSpPr>
          <p:cNvPr id="464902" name="Text Box 6"/>
          <p:cNvSpPr txBox="1">
            <a:spLocks noChangeArrowheads="1"/>
          </p:cNvSpPr>
          <p:nvPr/>
        </p:nvSpPr>
        <p:spPr bwMode="auto">
          <a:xfrm>
            <a:off x="3348038" y="3429000"/>
            <a:ext cx="1862137" cy="304800"/>
          </a:xfrm>
          <a:prstGeom prst="rect">
            <a:avLst/>
          </a:prstGeom>
          <a:noFill/>
          <a:ln w="9525">
            <a:noFill/>
            <a:miter lim="800000"/>
            <a:headEnd/>
            <a:tailEnd/>
          </a:ln>
          <a:effectLst/>
        </p:spPr>
        <p:txBody>
          <a:bodyPr>
            <a:spAutoFit/>
          </a:bodyPr>
          <a:lstStyle/>
          <a:p>
            <a:pPr>
              <a:spcBef>
                <a:spcPct val="50000"/>
              </a:spcBef>
            </a:pPr>
            <a:r>
              <a:rPr lang="en-GB" altLang="zh-CN" sz="1400">
                <a:latin typeface="Arial" charset="0"/>
                <a:ea typeface="宋体" pitchFamily="2" charset="-122"/>
                <a:cs typeface="Arial" charset="0"/>
              </a:rPr>
              <a:t>UDP header from [1]</a:t>
            </a:r>
            <a:endParaRPr lang="en-US" altLang="zh-CN" sz="1400">
              <a:latin typeface="Arial"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93515A-0A57-4A85-90CE-F233DB9D37C1}" type="slidenum">
              <a:rPr lang="zh-CN" altLang="en-GB"/>
              <a:pPr/>
              <a:t>51</a:t>
            </a:fld>
            <a:endParaRPr lang="en-GB" altLang="zh-CN"/>
          </a:p>
        </p:txBody>
      </p:sp>
      <p:sp>
        <p:nvSpPr>
          <p:cNvPr id="465922" name="Rectangle 2"/>
          <p:cNvSpPr>
            <a:spLocks noGrp="1" noChangeArrowheads="1"/>
          </p:cNvSpPr>
          <p:nvPr>
            <p:ph type="title"/>
          </p:nvPr>
        </p:nvSpPr>
        <p:spPr/>
        <p:txBody>
          <a:bodyPr/>
          <a:lstStyle/>
          <a:p>
            <a:r>
              <a:rPr lang="en-GB" altLang="zh-CN" sz="3200" b="1">
                <a:solidFill>
                  <a:srgbClr val="FF0000"/>
                </a:solidFill>
                <a:ea typeface="宋体" pitchFamily="2" charset="-122"/>
              </a:rPr>
              <a:t>UDP</a:t>
            </a:r>
          </a:p>
        </p:txBody>
      </p:sp>
      <p:sp>
        <p:nvSpPr>
          <p:cNvPr id="465923" name="Text Box 3"/>
          <p:cNvSpPr txBox="1">
            <a:spLocks noChangeArrowheads="1"/>
          </p:cNvSpPr>
          <p:nvPr/>
        </p:nvSpPr>
        <p:spPr bwMode="auto">
          <a:xfrm>
            <a:off x="517525" y="1557338"/>
            <a:ext cx="8108950" cy="4108450"/>
          </a:xfrm>
          <a:prstGeom prst="rect">
            <a:avLst/>
          </a:prstGeom>
          <a:noFill/>
          <a:ln w="9525">
            <a:noFill/>
            <a:miter lim="800000"/>
            <a:headEnd/>
            <a:tailEnd/>
          </a:ln>
          <a:effectLst/>
        </p:spPr>
        <p:txBody>
          <a:bodyPr>
            <a:spAutoFit/>
          </a:bodyPr>
          <a:lstStyle/>
          <a:p>
            <a:pPr>
              <a:spcBef>
                <a:spcPct val="50000"/>
              </a:spcBef>
              <a:buFontTx/>
              <a:buChar char="•"/>
            </a:pPr>
            <a:r>
              <a:rPr lang="en-US" altLang="zh-CN" b="0">
                <a:latin typeface="Arial" charset="0"/>
                <a:ea typeface="宋体" pitchFamily="2" charset="-122"/>
                <a:cs typeface="Arial" charset="0"/>
              </a:rPr>
              <a:t>Two popular UDP ports numbers are:  21 for data transfer (FTP) and 25 for e-mail transmission (SMTP). </a:t>
            </a:r>
          </a:p>
          <a:p>
            <a:pPr>
              <a:spcBef>
                <a:spcPct val="50000"/>
              </a:spcBef>
            </a:pPr>
            <a:endParaRPr lang="en-GB" altLang="zh-CN" b="0">
              <a:latin typeface="Arial" charset="0"/>
              <a:ea typeface="宋体" pitchFamily="2" charset="-122"/>
              <a:cs typeface="Arial" charset="0"/>
            </a:endParaRPr>
          </a:p>
          <a:p>
            <a:pPr>
              <a:spcBef>
                <a:spcPct val="50000"/>
              </a:spcBef>
              <a:buFontTx/>
              <a:buChar char="•"/>
            </a:pPr>
            <a:r>
              <a:rPr lang="en-GB" altLang="zh-CN" b="0">
                <a:latin typeface="Arial" charset="0"/>
                <a:ea typeface="宋体" pitchFamily="2" charset="-122"/>
                <a:cs typeface="Arial" charset="0"/>
              </a:rPr>
              <a:t>The UDP length field includes the  8-byte header, </a:t>
            </a:r>
            <a:r>
              <a:rPr lang="en-GB" altLang="zh-CN">
                <a:latin typeface="Arial" charset="0"/>
                <a:ea typeface="宋体" pitchFamily="2" charset="-122"/>
                <a:cs typeface="Arial" charset="0"/>
              </a:rPr>
              <a:t>so…what is the maximum amount of application data that can be sent in an UDP datagram?</a:t>
            </a:r>
          </a:p>
          <a:p>
            <a:pPr>
              <a:spcBef>
                <a:spcPct val="50000"/>
              </a:spcBef>
            </a:pPr>
            <a:endParaRPr lang="en-GB" altLang="zh-CN" b="0">
              <a:latin typeface="Arial" charset="0"/>
              <a:ea typeface="宋体" pitchFamily="2" charset="-122"/>
              <a:cs typeface="Arial" charset="0"/>
            </a:endParaRPr>
          </a:p>
          <a:p>
            <a:pPr>
              <a:spcBef>
                <a:spcPct val="50000"/>
              </a:spcBef>
              <a:buFontTx/>
              <a:buChar char="•"/>
            </a:pPr>
            <a:r>
              <a:rPr lang="en-GB" altLang="zh-CN" b="0">
                <a:latin typeface="Arial" charset="0"/>
                <a:ea typeface="宋体" pitchFamily="2" charset="-122"/>
                <a:cs typeface="Arial" charset="0"/>
              </a:rPr>
              <a:t>If it is possible to send that MUCH data, </a:t>
            </a:r>
            <a:r>
              <a:rPr lang="en-GB" altLang="zh-CN">
                <a:latin typeface="Arial" charset="0"/>
                <a:ea typeface="宋体" pitchFamily="2" charset="-122"/>
                <a:cs typeface="Arial" charset="0"/>
              </a:rPr>
              <a:t>why is </a:t>
            </a:r>
            <a:r>
              <a:rPr lang="en-GB" altLang="zh-CN">
                <a:ea typeface="宋体" pitchFamily="2" charset="-122"/>
                <a:cs typeface="Arial" charset="0"/>
              </a:rPr>
              <a:t>far less </a:t>
            </a:r>
            <a:r>
              <a:rPr lang="en-GB" altLang="zh-CN">
                <a:latin typeface="Arial" charset="0"/>
                <a:ea typeface="宋体" pitchFamily="2" charset="-122"/>
                <a:cs typeface="Arial" charset="0"/>
              </a:rPr>
              <a:t>usually sent (i.e. around 1500 bytes)?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AA4504-1940-47DC-A9FA-062E833F1F22}" type="slidenum">
              <a:rPr lang="zh-CN" altLang="en-GB"/>
              <a:pPr/>
              <a:t>52</a:t>
            </a:fld>
            <a:endParaRPr lang="en-GB" altLang="zh-CN"/>
          </a:p>
        </p:txBody>
      </p:sp>
      <p:sp>
        <p:nvSpPr>
          <p:cNvPr id="466946" name="Rectangle 2"/>
          <p:cNvSpPr>
            <a:spLocks noGrp="1" noChangeArrowheads="1"/>
          </p:cNvSpPr>
          <p:nvPr>
            <p:ph type="title"/>
          </p:nvPr>
        </p:nvSpPr>
        <p:spPr>
          <a:xfrm>
            <a:off x="685800" y="609600"/>
            <a:ext cx="7772400" cy="633413"/>
          </a:xfrm>
        </p:spPr>
        <p:txBody>
          <a:bodyPr>
            <a:normAutofit fontScale="90000"/>
          </a:bodyPr>
          <a:lstStyle/>
          <a:p>
            <a:r>
              <a:rPr lang="en-GB" altLang="zh-CN" sz="3200" b="1">
                <a:solidFill>
                  <a:srgbClr val="FF0000"/>
                </a:solidFill>
                <a:ea typeface="宋体" pitchFamily="2" charset="-122"/>
              </a:rPr>
              <a:t>UDP </a:t>
            </a:r>
            <a:br>
              <a:rPr lang="en-GB" altLang="zh-CN" sz="3200" b="1">
                <a:solidFill>
                  <a:srgbClr val="FF0000"/>
                </a:solidFill>
                <a:ea typeface="宋体" pitchFamily="2" charset="-122"/>
              </a:rPr>
            </a:br>
            <a:endParaRPr lang="en-GB" altLang="zh-CN" sz="3200" b="1">
              <a:solidFill>
                <a:srgbClr val="FF0000"/>
              </a:solidFill>
              <a:ea typeface="宋体" pitchFamily="2" charset="-122"/>
            </a:endParaRPr>
          </a:p>
        </p:txBody>
      </p:sp>
      <p:sp>
        <p:nvSpPr>
          <p:cNvPr id="466947" name="Rectangle 3"/>
          <p:cNvSpPr>
            <a:spLocks noGrp="1" noChangeArrowheads="1"/>
          </p:cNvSpPr>
          <p:nvPr>
            <p:ph type="body" idx="1"/>
          </p:nvPr>
        </p:nvSpPr>
        <p:spPr>
          <a:xfrm>
            <a:off x="395288" y="1341438"/>
            <a:ext cx="8229600" cy="4535487"/>
          </a:xfrm>
        </p:spPr>
        <p:txBody>
          <a:bodyPr/>
          <a:lstStyle/>
          <a:p>
            <a:pPr>
              <a:lnSpc>
                <a:spcPct val="80000"/>
              </a:lnSpc>
            </a:pPr>
            <a:r>
              <a:rPr lang="en-GB" altLang="zh-CN" sz="2400">
                <a:ea typeface="宋体" pitchFamily="2" charset="-122"/>
              </a:rPr>
              <a:t>Checksum is optional and is performed over the data and a pseudo header which contains: the Length header and 3 fields from the IP header (the IP source and destination addresses as well as the Protocol field). </a:t>
            </a:r>
          </a:p>
          <a:p>
            <a:pPr>
              <a:lnSpc>
                <a:spcPct val="80000"/>
              </a:lnSpc>
              <a:buFontTx/>
              <a:buNone/>
            </a:pPr>
            <a:endParaRPr lang="en-GB" altLang="zh-CN" sz="2400">
              <a:ea typeface="宋体" pitchFamily="2" charset="-122"/>
            </a:endParaRPr>
          </a:p>
          <a:p>
            <a:pPr>
              <a:lnSpc>
                <a:spcPct val="80000"/>
              </a:lnSpc>
            </a:pPr>
            <a:r>
              <a:rPr lang="en-GB" altLang="zh-CN" sz="2400" b="1">
                <a:ea typeface="宋体" pitchFamily="2" charset="-122"/>
              </a:rPr>
              <a:t>Why could performing the UDP checksum be considered a violation of the Internet protocol-layer policy? </a:t>
            </a:r>
          </a:p>
          <a:p>
            <a:pPr>
              <a:lnSpc>
                <a:spcPct val="80000"/>
              </a:lnSpc>
              <a:buFontTx/>
              <a:buNone/>
            </a:pPr>
            <a:endParaRPr lang="en-GB" altLang="zh-CN" sz="2400" b="1">
              <a:ea typeface="宋体" pitchFamily="2" charset="-122"/>
            </a:endParaRPr>
          </a:p>
          <a:p>
            <a:pPr>
              <a:lnSpc>
                <a:spcPct val="80000"/>
              </a:lnSpc>
            </a:pPr>
            <a:r>
              <a:rPr lang="en-GB" altLang="zh-CN" sz="2400">
                <a:ea typeface="宋体" pitchFamily="2" charset="-122"/>
              </a:rPr>
              <a:t>As there is no connection set-up and the header is small, the processing time is faster.  This makes UDP suitable for interactive or delay-sensitive applications  (e.g. VoIP).</a:t>
            </a:r>
          </a:p>
          <a:p>
            <a:pPr>
              <a:lnSpc>
                <a:spcPct val="80000"/>
              </a:lnSpc>
              <a:buFontTx/>
              <a:buNone/>
            </a:pPr>
            <a:endParaRPr lang="en-GB" altLang="zh-CN" sz="2400">
              <a:ea typeface="宋体" pitchFamily="2" charset="-122"/>
            </a:endParaRPr>
          </a:p>
          <a:p>
            <a:pPr>
              <a:lnSpc>
                <a:spcPct val="80000"/>
              </a:lnSpc>
              <a:buFontTx/>
              <a:buNone/>
            </a:pPr>
            <a:endParaRPr lang="en-GB" altLang="zh-CN" sz="2800" b="1">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CF34522-A3F2-4D25-9311-6208C59EF44A}" type="slidenum">
              <a:rPr lang="zh-CN" altLang="en-GB"/>
              <a:pPr/>
              <a:t>53</a:t>
            </a:fld>
            <a:endParaRPr lang="en-GB" altLang="zh-CN"/>
          </a:p>
        </p:txBody>
      </p:sp>
      <p:sp>
        <p:nvSpPr>
          <p:cNvPr id="467970" name="Rectangle 2"/>
          <p:cNvSpPr>
            <a:spLocks noGrp="1" noChangeArrowheads="1"/>
          </p:cNvSpPr>
          <p:nvPr>
            <p:ph type="title"/>
          </p:nvPr>
        </p:nvSpPr>
        <p:spPr>
          <a:xfrm>
            <a:off x="755650" y="609600"/>
            <a:ext cx="7702550" cy="731838"/>
          </a:xfrm>
        </p:spPr>
        <p:txBody>
          <a:bodyPr/>
          <a:lstStyle/>
          <a:p>
            <a:r>
              <a:rPr lang="en-GB" altLang="zh-CN" sz="3200" b="1">
                <a:solidFill>
                  <a:srgbClr val="FF0000"/>
                </a:solidFill>
                <a:ea typeface="宋体" pitchFamily="2" charset="-122"/>
              </a:rPr>
              <a:t>UDP</a:t>
            </a:r>
            <a:endParaRPr lang="en-US" altLang="zh-CN" sz="3200" b="1">
              <a:solidFill>
                <a:srgbClr val="FF0000"/>
              </a:solidFill>
              <a:ea typeface="宋体" pitchFamily="2" charset="-122"/>
            </a:endParaRPr>
          </a:p>
        </p:txBody>
      </p:sp>
      <p:sp>
        <p:nvSpPr>
          <p:cNvPr id="467971" name="Rectangle 3"/>
          <p:cNvSpPr>
            <a:spLocks noGrp="1" noChangeArrowheads="1"/>
          </p:cNvSpPr>
          <p:nvPr>
            <p:ph type="body" sz="half" idx="1"/>
          </p:nvPr>
        </p:nvSpPr>
        <p:spPr>
          <a:xfrm>
            <a:off x="685800" y="1412875"/>
            <a:ext cx="7486650" cy="4683125"/>
          </a:xfrm>
        </p:spPr>
        <p:txBody>
          <a:bodyPr/>
          <a:lstStyle/>
          <a:p>
            <a:pPr>
              <a:lnSpc>
                <a:spcPct val="80000"/>
              </a:lnSpc>
            </a:pPr>
            <a:r>
              <a:rPr lang="en-GB" altLang="zh-CN" sz="2400">
                <a:ea typeface="宋体" pitchFamily="2" charset="-122"/>
              </a:rPr>
              <a:t>The inexistence of flow and congestion control allows an UDP flow to use as much bandwidth as it needs (if available in a link).</a:t>
            </a:r>
          </a:p>
          <a:p>
            <a:pPr>
              <a:lnSpc>
                <a:spcPct val="80000"/>
              </a:lnSpc>
              <a:buFontTx/>
              <a:buNone/>
            </a:pPr>
            <a:endParaRPr lang="en-GB" altLang="zh-CN" sz="2400">
              <a:ea typeface="宋体" pitchFamily="2" charset="-122"/>
            </a:endParaRPr>
          </a:p>
          <a:p>
            <a:pPr>
              <a:lnSpc>
                <a:spcPct val="80000"/>
              </a:lnSpc>
            </a:pPr>
            <a:r>
              <a:rPr lang="en-GB" altLang="zh-CN" sz="2400">
                <a:ea typeface="宋体" pitchFamily="2" charset="-122"/>
              </a:rPr>
              <a:t>As it is connectionless, there is no guarantee that the data is received.</a:t>
            </a:r>
          </a:p>
          <a:p>
            <a:pPr>
              <a:lnSpc>
                <a:spcPct val="80000"/>
              </a:lnSpc>
              <a:buFontTx/>
              <a:buNone/>
            </a:pPr>
            <a:endParaRPr lang="en-GB" altLang="zh-CN" sz="2400">
              <a:ea typeface="宋体" pitchFamily="2" charset="-122"/>
            </a:endParaRPr>
          </a:p>
          <a:p>
            <a:pPr>
              <a:lnSpc>
                <a:spcPct val="80000"/>
              </a:lnSpc>
            </a:pPr>
            <a:r>
              <a:rPr lang="en-GB" altLang="zh-CN" sz="2400">
                <a:ea typeface="宋体" pitchFamily="2" charset="-122"/>
              </a:rPr>
              <a:t>What would happen if</a:t>
            </a:r>
            <a:r>
              <a:rPr lang="en-GB" altLang="zh-CN" sz="2400" b="1">
                <a:latin typeface="Arial"/>
                <a:ea typeface="宋体" pitchFamily="2" charset="-122"/>
              </a:rPr>
              <a:t>…</a:t>
            </a:r>
            <a:r>
              <a:rPr lang="en-GB" altLang="zh-CN" sz="2400" b="1">
                <a:ea typeface="宋体" pitchFamily="2" charset="-122"/>
              </a:rPr>
              <a:t>two different UDP processes (from two different sources) are delivering data to the same host and the destination ports are the same?</a:t>
            </a:r>
          </a:p>
          <a:p>
            <a:pPr>
              <a:lnSpc>
                <a:spcPct val="80000"/>
              </a:lnSpc>
            </a:pPr>
            <a:endParaRPr lang="en-GB" altLang="zh-CN" sz="2400" b="1">
              <a:ea typeface="宋体" pitchFamily="2" charset="-122"/>
            </a:endParaRPr>
          </a:p>
          <a:p>
            <a:pPr>
              <a:lnSpc>
                <a:spcPct val="80000"/>
              </a:lnSpc>
            </a:pPr>
            <a:endParaRPr lang="zh-CN" altLang="en-US" sz="2000">
              <a:ea typeface="宋体" pitchFamily="2" charset="-122"/>
            </a:endParaRPr>
          </a:p>
        </p:txBody>
      </p:sp>
      <p:pic>
        <p:nvPicPr>
          <p:cNvPr id="467972" name="Picture 4" descr="j0300520"/>
          <p:cNvPicPr>
            <a:picLocks noGrp="1" noChangeAspect="1" noChangeArrowheads="1" noCrop="1"/>
          </p:cNvPicPr>
          <p:nvPr>
            <p:ph sz="half" idx="2"/>
          </p:nvPr>
        </p:nvPicPr>
        <p:blipFill>
          <a:blip r:embed="rId2"/>
          <a:srcRect/>
          <a:stretch>
            <a:fillRect/>
          </a:stretch>
        </p:blipFill>
        <p:spPr>
          <a:xfrm>
            <a:off x="6011863" y="5013325"/>
            <a:ext cx="1673225" cy="1152525"/>
          </a:xfrm>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E6701C05-4092-43EB-9749-C7F7C67EF362}" type="slidenum">
              <a:rPr lang="zh-CN" altLang="en-GB"/>
              <a:pPr/>
              <a:t>54</a:t>
            </a:fld>
            <a:endParaRPr lang="en-GB" altLang="zh-CN"/>
          </a:p>
        </p:txBody>
      </p:sp>
      <p:sp>
        <p:nvSpPr>
          <p:cNvPr id="468994" name="Rectangle 2"/>
          <p:cNvSpPr>
            <a:spLocks noGrp="1" noChangeArrowheads="1"/>
          </p:cNvSpPr>
          <p:nvPr>
            <p:ph type="title"/>
          </p:nvPr>
        </p:nvSpPr>
        <p:spPr>
          <a:xfrm>
            <a:off x="684213" y="333375"/>
            <a:ext cx="7772400" cy="1143000"/>
          </a:xfrm>
        </p:spPr>
        <p:txBody>
          <a:bodyPr/>
          <a:lstStyle/>
          <a:p>
            <a:r>
              <a:rPr lang="en-GB" altLang="zh-CN" sz="3200" b="1">
                <a:solidFill>
                  <a:srgbClr val="FF0000"/>
                </a:solidFill>
                <a:ea typeface="宋体" pitchFamily="2" charset="-122"/>
              </a:rPr>
              <a:t>TCP</a:t>
            </a:r>
          </a:p>
        </p:txBody>
      </p:sp>
      <p:sp>
        <p:nvSpPr>
          <p:cNvPr id="468995" name="Rectangle 3"/>
          <p:cNvSpPr>
            <a:spLocks noGrp="1" noChangeArrowheads="1"/>
          </p:cNvSpPr>
          <p:nvPr>
            <p:ph type="body" sz="half" idx="1"/>
          </p:nvPr>
        </p:nvSpPr>
        <p:spPr>
          <a:xfrm>
            <a:off x="520700" y="1268413"/>
            <a:ext cx="8102600" cy="1252537"/>
          </a:xfrm>
        </p:spPr>
        <p:txBody>
          <a:bodyPr/>
          <a:lstStyle/>
          <a:p>
            <a:r>
              <a:rPr lang="en-GB" altLang="zh-CN" sz="2400" dirty="0">
                <a:solidFill>
                  <a:srgbClr val="FF0000"/>
                </a:solidFill>
                <a:ea typeface="宋体" pitchFamily="2" charset="-122"/>
              </a:rPr>
              <a:t>TCP</a:t>
            </a:r>
            <a:r>
              <a:rPr lang="en-GB" altLang="zh-CN" sz="2400" dirty="0">
                <a:ea typeface="宋体" pitchFamily="2" charset="-122"/>
              </a:rPr>
              <a:t>, in contrast to UDP, provides mechanisms for </a:t>
            </a:r>
            <a:r>
              <a:rPr lang="en-GB" altLang="zh-CN" sz="2400" dirty="0" smtClean="0">
                <a:ea typeface="宋体" pitchFamily="2" charset="-122"/>
              </a:rPr>
              <a:t>flow and congestion control </a:t>
            </a:r>
            <a:r>
              <a:rPr lang="en-GB" altLang="zh-CN" sz="2400" dirty="0">
                <a:ea typeface="宋体" pitchFamily="2" charset="-122"/>
              </a:rPr>
              <a:t>(which provide fairness in the sharing of a link when other TCP connections are used).</a:t>
            </a:r>
            <a:r>
              <a:rPr lang="en-US" altLang="zh-CN" sz="2400" dirty="0">
                <a:ea typeface="宋体" pitchFamily="2" charset="-122"/>
              </a:rPr>
              <a:t> </a:t>
            </a:r>
            <a:endParaRPr lang="en-GB" altLang="zh-CN" sz="2400" dirty="0">
              <a:ea typeface="宋体" pitchFamily="2" charset="-122"/>
            </a:endParaRPr>
          </a:p>
        </p:txBody>
      </p:sp>
      <p:pic>
        <p:nvPicPr>
          <p:cNvPr id="468996" name="Picture 4"/>
          <p:cNvPicPr>
            <a:picLocks noGrp="1" noChangeAspect="1" noChangeArrowheads="1"/>
          </p:cNvPicPr>
          <p:nvPr>
            <p:ph sz="half" idx="2"/>
          </p:nvPr>
        </p:nvPicPr>
        <p:blipFill>
          <a:blip r:embed="rId2">
            <a:clrChange>
              <a:clrFrom>
                <a:srgbClr val="FEFEFE"/>
              </a:clrFrom>
              <a:clrTo>
                <a:srgbClr val="FEFEFE">
                  <a:alpha val="0"/>
                </a:srgbClr>
              </a:clrTo>
            </a:clrChange>
          </a:blip>
          <a:srcRect/>
          <a:stretch>
            <a:fillRect/>
          </a:stretch>
        </p:blipFill>
        <p:spPr>
          <a:xfrm>
            <a:off x="1381125" y="2492375"/>
            <a:ext cx="6580188" cy="3816350"/>
          </a:xfrm>
          <a:noFill/>
          <a:ln/>
        </p:spPr>
      </p:pic>
      <p:sp>
        <p:nvSpPr>
          <p:cNvPr id="468997" name="Text Box 5"/>
          <p:cNvSpPr txBox="1">
            <a:spLocks noChangeArrowheads="1"/>
          </p:cNvSpPr>
          <p:nvPr/>
        </p:nvSpPr>
        <p:spPr bwMode="auto">
          <a:xfrm>
            <a:off x="827088" y="6237288"/>
            <a:ext cx="2841625" cy="304800"/>
          </a:xfrm>
          <a:prstGeom prst="rect">
            <a:avLst/>
          </a:prstGeom>
          <a:noFill/>
          <a:ln w="9525">
            <a:noFill/>
            <a:miter lim="800000"/>
            <a:headEnd/>
            <a:tailEnd/>
          </a:ln>
          <a:effectLst/>
        </p:spPr>
        <p:txBody>
          <a:bodyPr>
            <a:spAutoFit/>
          </a:bodyPr>
          <a:lstStyle/>
          <a:p>
            <a:pPr>
              <a:spcBef>
                <a:spcPct val="50000"/>
              </a:spcBef>
            </a:pPr>
            <a:r>
              <a:rPr lang="en-GB" altLang="zh-CN" sz="1400">
                <a:latin typeface="Arial" charset="0"/>
                <a:ea typeface="宋体" pitchFamily="2" charset="-122"/>
                <a:cs typeface="Arial" charset="0"/>
              </a:rPr>
              <a:t>TCP header from [1]</a:t>
            </a:r>
            <a:endParaRPr lang="en-US" altLang="zh-CN" sz="1400">
              <a:latin typeface="Arial"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3D3A0A-CD9D-4EDC-B104-E40CEE675B14}" type="slidenum">
              <a:rPr lang="zh-CN" altLang="en-GB"/>
              <a:pPr/>
              <a:t>55</a:t>
            </a:fld>
            <a:endParaRPr lang="en-GB" altLang="zh-CN"/>
          </a:p>
        </p:txBody>
      </p:sp>
      <p:sp>
        <p:nvSpPr>
          <p:cNvPr id="470018" name="Rectangle 2"/>
          <p:cNvSpPr>
            <a:spLocks noGrp="1" noChangeArrowheads="1"/>
          </p:cNvSpPr>
          <p:nvPr>
            <p:ph type="title"/>
          </p:nvPr>
        </p:nvSpPr>
        <p:spPr>
          <a:xfrm>
            <a:off x="684213" y="476250"/>
            <a:ext cx="7772400" cy="633413"/>
          </a:xfrm>
        </p:spPr>
        <p:txBody>
          <a:bodyPr/>
          <a:lstStyle/>
          <a:p>
            <a:r>
              <a:rPr lang="en-GB" altLang="zh-CN" sz="3200" b="1">
                <a:solidFill>
                  <a:srgbClr val="FF0000"/>
                </a:solidFill>
                <a:ea typeface="宋体" pitchFamily="2" charset="-122"/>
              </a:rPr>
              <a:t>TCP</a:t>
            </a:r>
          </a:p>
        </p:txBody>
      </p:sp>
      <p:sp>
        <p:nvSpPr>
          <p:cNvPr id="470019" name="Rectangle 3"/>
          <p:cNvSpPr>
            <a:spLocks noGrp="1" noChangeArrowheads="1"/>
          </p:cNvSpPr>
          <p:nvPr>
            <p:ph type="body" idx="1"/>
          </p:nvPr>
        </p:nvSpPr>
        <p:spPr>
          <a:xfrm>
            <a:off x="457200" y="1052513"/>
            <a:ext cx="8229600" cy="5073650"/>
          </a:xfrm>
        </p:spPr>
        <p:txBody>
          <a:bodyPr/>
          <a:lstStyle/>
          <a:p>
            <a:pPr algn="just">
              <a:lnSpc>
                <a:spcPct val="90000"/>
              </a:lnSpc>
            </a:pPr>
            <a:r>
              <a:rPr lang="en-GB" altLang="zh-CN" sz="2400" dirty="0">
                <a:latin typeface="Arial" charset="0"/>
                <a:ea typeface="宋体" pitchFamily="2" charset="-122"/>
              </a:rPr>
              <a:t>The TCP </a:t>
            </a:r>
            <a:r>
              <a:rPr lang="en-GB" altLang="zh-CN" sz="2400" dirty="0" smtClean="0">
                <a:latin typeface="Arial" charset="0"/>
                <a:ea typeface="宋体" pitchFamily="2" charset="-122"/>
              </a:rPr>
              <a:t>header provides:</a:t>
            </a:r>
          </a:p>
          <a:p>
            <a:pPr algn="just">
              <a:lnSpc>
                <a:spcPct val="90000"/>
              </a:lnSpc>
              <a:buNone/>
            </a:pPr>
            <a:endParaRPr lang="en-GB" altLang="zh-CN" sz="2400" dirty="0">
              <a:latin typeface="Arial" charset="0"/>
              <a:ea typeface="宋体" pitchFamily="2" charset="-122"/>
            </a:endParaRPr>
          </a:p>
          <a:p>
            <a:pPr lvl="1" algn="just">
              <a:lnSpc>
                <a:spcPct val="90000"/>
              </a:lnSpc>
            </a:pPr>
            <a:r>
              <a:rPr lang="en-GB" altLang="zh-CN" sz="2000" dirty="0">
                <a:latin typeface="Arial" charset="0"/>
                <a:ea typeface="宋体" pitchFamily="2" charset="-122"/>
              </a:rPr>
              <a:t>The 32-bit Sequence and Acknowledgement number fields are used by the congestion control algorithms.</a:t>
            </a:r>
          </a:p>
          <a:p>
            <a:pPr algn="just">
              <a:lnSpc>
                <a:spcPct val="90000"/>
              </a:lnSpc>
              <a:buFontTx/>
              <a:buNone/>
            </a:pPr>
            <a:endParaRPr lang="en-GB" altLang="zh-CN" sz="2400" dirty="0">
              <a:latin typeface="Arial" charset="0"/>
              <a:ea typeface="宋体" pitchFamily="2" charset="-122"/>
            </a:endParaRPr>
          </a:p>
          <a:p>
            <a:pPr lvl="1" algn="just">
              <a:lnSpc>
                <a:spcPct val="90000"/>
              </a:lnSpc>
            </a:pPr>
            <a:r>
              <a:rPr lang="en-GB" altLang="zh-CN" sz="2000" dirty="0">
                <a:latin typeface="Arial" charset="0"/>
                <a:ea typeface="宋体" pitchFamily="2" charset="-122"/>
              </a:rPr>
              <a:t>Header length field indicates to the receiver where the data application starts</a:t>
            </a:r>
            <a:r>
              <a:rPr lang="en-GB" altLang="zh-CN" sz="2000" b="1" dirty="0">
                <a:latin typeface="Arial" charset="0"/>
                <a:ea typeface="宋体" pitchFamily="2" charset="-122"/>
              </a:rPr>
              <a:t>…how?</a:t>
            </a:r>
          </a:p>
          <a:p>
            <a:pPr algn="just">
              <a:lnSpc>
                <a:spcPct val="90000"/>
              </a:lnSpc>
              <a:buFontTx/>
              <a:buNone/>
            </a:pPr>
            <a:endParaRPr lang="en-GB" altLang="zh-CN" sz="2400" b="1" dirty="0">
              <a:latin typeface="Arial" charset="0"/>
              <a:ea typeface="宋体" pitchFamily="2" charset="-122"/>
            </a:endParaRPr>
          </a:p>
          <a:p>
            <a:pPr lvl="1" algn="just">
              <a:lnSpc>
                <a:spcPct val="90000"/>
              </a:lnSpc>
            </a:pPr>
            <a:r>
              <a:rPr lang="en-GB" altLang="zh-CN" sz="2000" dirty="0">
                <a:latin typeface="Arial" charset="0"/>
                <a:ea typeface="宋体" pitchFamily="2" charset="-122"/>
              </a:rPr>
              <a:t>Window size field is set by the receiver to announce how much buffer space is available for the current connection. </a:t>
            </a:r>
          </a:p>
          <a:p>
            <a:pPr algn="just">
              <a:lnSpc>
                <a:spcPct val="90000"/>
              </a:lnSpc>
              <a:buFontTx/>
              <a:buNone/>
            </a:pPr>
            <a:endParaRPr lang="en-GB" altLang="zh-CN" sz="2400" dirty="0">
              <a:latin typeface="Arial" charset="0"/>
              <a:ea typeface="宋体" pitchFamily="2" charset="-122"/>
            </a:endParaRPr>
          </a:p>
          <a:p>
            <a:pPr lvl="1" algn="just">
              <a:lnSpc>
                <a:spcPct val="90000"/>
              </a:lnSpc>
            </a:pPr>
            <a:r>
              <a:rPr lang="en-GB" altLang="zh-CN" sz="2000" dirty="0">
                <a:latin typeface="Arial" charset="0"/>
                <a:ea typeface="宋体" pitchFamily="2" charset="-122"/>
              </a:rPr>
              <a:t>The Checksum field performs error detection over the data, TCP header and the pseudo header mentioned before.</a:t>
            </a:r>
          </a:p>
          <a:p>
            <a:pPr algn="just">
              <a:lnSpc>
                <a:spcPct val="90000"/>
              </a:lnSpc>
              <a:buFontTx/>
              <a:buNone/>
            </a:pPr>
            <a:endParaRPr lang="en-GB" altLang="zh-CN" sz="2400" dirty="0">
              <a:latin typeface="Arial" charset="0"/>
              <a:ea typeface="宋体" pitchFamily="2" charset="-122"/>
            </a:endParaRPr>
          </a:p>
          <a:p>
            <a:pPr algn="just">
              <a:lnSpc>
                <a:spcPct val="90000"/>
              </a:lnSpc>
              <a:buFontTx/>
              <a:buNone/>
            </a:pPr>
            <a:endParaRPr lang="en-GB" altLang="zh-CN" sz="2800" dirty="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9ECA0CB-A0F2-409A-A7C4-D2C95432BF2E}" type="slidenum">
              <a:rPr lang="zh-CN" altLang="en-GB"/>
              <a:pPr/>
              <a:t>56</a:t>
            </a:fld>
            <a:endParaRPr lang="en-GB" altLang="zh-CN"/>
          </a:p>
        </p:txBody>
      </p:sp>
      <p:sp>
        <p:nvSpPr>
          <p:cNvPr id="471042" name="Rectangle 2"/>
          <p:cNvSpPr>
            <a:spLocks noGrp="1" noChangeArrowheads="1"/>
          </p:cNvSpPr>
          <p:nvPr>
            <p:ph type="title"/>
          </p:nvPr>
        </p:nvSpPr>
        <p:spPr>
          <a:xfrm>
            <a:off x="685800" y="609600"/>
            <a:ext cx="7772400" cy="633413"/>
          </a:xfrm>
        </p:spPr>
        <p:txBody>
          <a:bodyPr/>
          <a:lstStyle/>
          <a:p>
            <a:r>
              <a:rPr lang="en-GB" altLang="zh-CN" sz="3200" b="1">
                <a:solidFill>
                  <a:srgbClr val="FF0000"/>
                </a:solidFill>
                <a:ea typeface="宋体" pitchFamily="2" charset="-122"/>
              </a:rPr>
              <a:t>TCP</a:t>
            </a:r>
          </a:p>
        </p:txBody>
      </p:sp>
      <p:sp>
        <p:nvSpPr>
          <p:cNvPr id="471043" name="Rectangle 3"/>
          <p:cNvSpPr>
            <a:spLocks noGrp="1" noChangeArrowheads="1"/>
          </p:cNvSpPr>
          <p:nvPr>
            <p:ph type="body" idx="1"/>
          </p:nvPr>
        </p:nvSpPr>
        <p:spPr>
          <a:xfrm>
            <a:off x="457200" y="981075"/>
            <a:ext cx="8229600" cy="5145088"/>
          </a:xfrm>
        </p:spPr>
        <p:txBody>
          <a:bodyPr/>
          <a:lstStyle/>
          <a:p>
            <a:pPr>
              <a:buFontTx/>
              <a:buNone/>
            </a:pPr>
            <a:endParaRPr lang="en-GB" altLang="zh-CN">
              <a:ea typeface="宋体" pitchFamily="2" charset="-122"/>
            </a:endParaRPr>
          </a:p>
          <a:p>
            <a:pPr>
              <a:buFontTx/>
              <a:buNone/>
            </a:pPr>
            <a:r>
              <a:rPr lang="en-GB" altLang="zh-CN" sz="2800">
                <a:ea typeface="宋体" pitchFamily="2" charset="-122"/>
              </a:rPr>
              <a:t>    </a:t>
            </a:r>
          </a:p>
        </p:txBody>
      </p:sp>
      <p:sp>
        <p:nvSpPr>
          <p:cNvPr id="471044" name="Text Box 4"/>
          <p:cNvSpPr txBox="1">
            <a:spLocks noChangeArrowheads="1"/>
          </p:cNvSpPr>
          <p:nvPr/>
        </p:nvSpPr>
        <p:spPr bwMode="auto">
          <a:xfrm>
            <a:off x="650875" y="1052513"/>
            <a:ext cx="7842250" cy="3416320"/>
          </a:xfrm>
          <a:prstGeom prst="rect">
            <a:avLst/>
          </a:prstGeom>
          <a:noFill/>
          <a:ln w="9525">
            <a:noFill/>
            <a:miter lim="800000"/>
            <a:headEnd/>
            <a:tailEnd/>
          </a:ln>
          <a:effectLst/>
        </p:spPr>
        <p:txBody>
          <a:bodyPr>
            <a:spAutoFit/>
          </a:bodyPr>
          <a:lstStyle/>
          <a:p>
            <a:pPr marL="342900" indent="-342900">
              <a:spcBef>
                <a:spcPct val="50000"/>
              </a:spcBef>
              <a:buFontTx/>
              <a:buChar char="•"/>
            </a:pPr>
            <a:r>
              <a:rPr lang="en-GB" altLang="zh-CN" b="0" dirty="0">
                <a:latin typeface="Arial" charset="0"/>
                <a:ea typeface="宋体" pitchFamily="2" charset="-122"/>
                <a:cs typeface="Arial" charset="0"/>
              </a:rPr>
              <a:t>Options field usually used for interchanging information about the maximum TCP segment that each process can manage (during connection set up).</a:t>
            </a:r>
          </a:p>
          <a:p>
            <a:pPr marL="342900" indent="-342900">
              <a:spcBef>
                <a:spcPct val="50000"/>
              </a:spcBef>
              <a:buFontTx/>
              <a:buChar char="•"/>
            </a:pPr>
            <a:r>
              <a:rPr lang="en-GB" altLang="zh-CN" b="0" dirty="0">
                <a:latin typeface="Arial" charset="0"/>
                <a:ea typeface="宋体" pitchFamily="2" charset="-122"/>
                <a:cs typeface="Arial" charset="0"/>
              </a:rPr>
              <a:t>Two limits on the TCP segment size are:</a:t>
            </a:r>
          </a:p>
          <a:p>
            <a:pPr marL="342900" indent="-342900">
              <a:spcBef>
                <a:spcPct val="50000"/>
              </a:spcBef>
              <a:buFontTx/>
              <a:buAutoNum type="arabicPeriod"/>
            </a:pPr>
            <a:r>
              <a:rPr lang="en-GB" altLang="zh-CN" b="0" dirty="0">
                <a:latin typeface="Arial" charset="0"/>
                <a:ea typeface="宋体" pitchFamily="2" charset="-122"/>
                <a:cs typeface="Arial" charset="0"/>
              </a:rPr>
              <a:t>Maximum payload allowed by an IP packet (65495 bytes).</a:t>
            </a:r>
          </a:p>
          <a:p>
            <a:pPr marL="342900" indent="-342900">
              <a:spcBef>
                <a:spcPct val="50000"/>
              </a:spcBef>
              <a:buFontTx/>
              <a:buAutoNum type="arabicPeriod"/>
            </a:pPr>
            <a:r>
              <a:rPr lang="en-GB" altLang="zh-CN" b="0" dirty="0">
                <a:latin typeface="Arial" charset="0"/>
                <a:ea typeface="宋体" pitchFamily="2" charset="-122"/>
                <a:cs typeface="Arial" charset="0"/>
              </a:rPr>
              <a:t> Each network has a maximum transmission unit, MTU, which is advertised in the IP header </a:t>
            </a:r>
            <a:r>
              <a:rPr lang="en-GB" altLang="zh-CN" b="0" dirty="0" smtClean="0">
                <a:latin typeface="Arial" charset="0"/>
                <a:ea typeface="宋体" pitchFamily="2" charset="-122"/>
                <a:cs typeface="Arial" charset="0"/>
              </a:rPr>
              <a:t>(e.g. </a:t>
            </a:r>
            <a:r>
              <a:rPr lang="en-GB" altLang="zh-CN" b="0" dirty="0">
                <a:latin typeface="Arial" charset="0"/>
                <a:ea typeface="宋体" pitchFamily="2" charset="-122"/>
                <a:cs typeface="Arial" charset="0"/>
              </a:rPr>
              <a:t>Ethernet MTU=1500 bytes and this is the commonest Internet MTU size).</a:t>
            </a:r>
          </a:p>
          <a:p>
            <a:pPr marL="342900" indent="-342900">
              <a:spcBef>
                <a:spcPct val="50000"/>
              </a:spcBef>
              <a:buFontTx/>
              <a:buChar char="•"/>
            </a:pPr>
            <a:r>
              <a:rPr lang="en-GB" altLang="zh-CN" b="0" dirty="0">
                <a:latin typeface="Arial" charset="0"/>
                <a:ea typeface="宋体" pitchFamily="2" charset="-122"/>
              </a:rPr>
              <a:t>At the beginning of the connection, TCP chooses a random sequence number to start with….(</a:t>
            </a:r>
            <a:r>
              <a:rPr lang="en-GB" altLang="zh-CN" dirty="0">
                <a:latin typeface="Arial" charset="0"/>
                <a:ea typeface="宋体" pitchFamily="2" charset="-122"/>
              </a:rPr>
              <a:t>why?)</a:t>
            </a:r>
            <a:endParaRPr lang="en-US" altLang="zh-CN" b="0" dirty="0">
              <a:latin typeface="Arial" charset="0"/>
              <a:ea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F2AE3D8-C2C3-4E23-93B7-89F15FF04CF2}" type="slidenum">
              <a:rPr lang="zh-CN" altLang="en-GB"/>
              <a:pPr/>
              <a:t>57</a:t>
            </a:fld>
            <a:endParaRPr lang="en-GB" altLang="zh-CN"/>
          </a:p>
        </p:txBody>
      </p:sp>
      <p:sp>
        <p:nvSpPr>
          <p:cNvPr id="472066" name="Rectangle 2"/>
          <p:cNvSpPr>
            <a:spLocks noGrp="1" noChangeArrowheads="1"/>
          </p:cNvSpPr>
          <p:nvPr>
            <p:ph type="title"/>
          </p:nvPr>
        </p:nvSpPr>
        <p:spPr>
          <a:xfrm>
            <a:off x="684213" y="333375"/>
            <a:ext cx="7772400" cy="1143000"/>
          </a:xfrm>
        </p:spPr>
        <p:txBody>
          <a:bodyPr/>
          <a:lstStyle/>
          <a:p>
            <a:r>
              <a:rPr lang="en-GB" altLang="zh-CN" sz="3200" b="1">
                <a:solidFill>
                  <a:srgbClr val="FF0000"/>
                </a:solidFill>
                <a:ea typeface="宋体" pitchFamily="2" charset="-122"/>
              </a:rPr>
              <a:t>TCP congestion control algorithms</a:t>
            </a:r>
          </a:p>
        </p:txBody>
      </p:sp>
      <p:sp>
        <p:nvSpPr>
          <p:cNvPr id="472067" name="Text Box 3"/>
          <p:cNvSpPr txBox="1">
            <a:spLocks noChangeArrowheads="1"/>
          </p:cNvSpPr>
          <p:nvPr/>
        </p:nvSpPr>
        <p:spPr bwMode="auto">
          <a:xfrm>
            <a:off x="1247775" y="1052513"/>
            <a:ext cx="6049963" cy="457200"/>
          </a:xfrm>
          <a:prstGeom prst="rect">
            <a:avLst/>
          </a:prstGeom>
          <a:noFill/>
          <a:ln w="9525">
            <a:noFill/>
            <a:miter lim="800000"/>
            <a:headEnd/>
            <a:tailEnd/>
          </a:ln>
          <a:effectLst/>
        </p:spPr>
        <p:txBody>
          <a:bodyPr>
            <a:spAutoFit/>
          </a:bodyPr>
          <a:lstStyle/>
          <a:p>
            <a:pPr>
              <a:spcBef>
                <a:spcPct val="50000"/>
              </a:spcBef>
            </a:pPr>
            <a:endParaRPr lang="zh-CN" altLang="en-US" b="0">
              <a:latin typeface="Arial" charset="0"/>
              <a:ea typeface="宋体" pitchFamily="2" charset="-122"/>
              <a:cs typeface="Arial" charset="0"/>
            </a:endParaRPr>
          </a:p>
        </p:txBody>
      </p:sp>
      <p:sp>
        <p:nvSpPr>
          <p:cNvPr id="472068" name="Text Box 4"/>
          <p:cNvSpPr txBox="1">
            <a:spLocks noChangeArrowheads="1"/>
          </p:cNvSpPr>
          <p:nvPr/>
        </p:nvSpPr>
        <p:spPr bwMode="auto">
          <a:xfrm>
            <a:off x="539750" y="1196975"/>
            <a:ext cx="8208963" cy="5349875"/>
          </a:xfrm>
          <a:prstGeom prst="rect">
            <a:avLst/>
          </a:prstGeom>
          <a:noFill/>
          <a:ln w="9525">
            <a:noFill/>
            <a:miter lim="800000"/>
            <a:headEnd/>
            <a:tailEnd/>
          </a:ln>
          <a:effectLst/>
        </p:spPr>
        <p:txBody>
          <a:bodyPr>
            <a:spAutoFit/>
          </a:bodyPr>
          <a:lstStyle/>
          <a:p>
            <a:pPr marL="457200" indent="-457200">
              <a:spcBef>
                <a:spcPct val="20000"/>
              </a:spcBef>
              <a:buFontTx/>
              <a:buChar char="•"/>
            </a:pPr>
            <a:r>
              <a:rPr lang="en-GB" altLang="zh-CN" b="0">
                <a:latin typeface="Arial" charset="0"/>
                <a:ea typeface="宋体" pitchFamily="2" charset="-122"/>
                <a:cs typeface="Arial" charset="0"/>
              </a:rPr>
              <a:t>TCP (as described in RFC 2581) has 4 congestion control algorithms: </a:t>
            </a:r>
          </a:p>
          <a:p>
            <a:pPr marL="914400" lvl="1" indent="-457200">
              <a:spcBef>
                <a:spcPct val="20000"/>
              </a:spcBef>
              <a:buFontTx/>
              <a:buChar char="•"/>
            </a:pPr>
            <a:r>
              <a:rPr lang="en-GB" altLang="zh-CN">
                <a:latin typeface="Arial" charset="0"/>
                <a:ea typeface="宋体" pitchFamily="2" charset="-122"/>
                <a:cs typeface="Arial" charset="0"/>
              </a:rPr>
              <a:t>1. </a:t>
            </a:r>
            <a:r>
              <a:rPr lang="en-GB" altLang="zh-CN">
                <a:solidFill>
                  <a:srgbClr val="FF0000"/>
                </a:solidFill>
                <a:latin typeface="Arial" charset="0"/>
                <a:ea typeface="宋体" pitchFamily="2" charset="-122"/>
                <a:cs typeface="Arial" charset="0"/>
              </a:rPr>
              <a:t>Slow Start,  </a:t>
            </a:r>
          </a:p>
          <a:p>
            <a:pPr marL="914400" lvl="1" indent="-457200">
              <a:spcBef>
                <a:spcPct val="20000"/>
              </a:spcBef>
              <a:buFontTx/>
              <a:buChar char="•"/>
            </a:pPr>
            <a:r>
              <a:rPr lang="en-GB" altLang="zh-CN">
                <a:latin typeface="Arial" charset="0"/>
                <a:ea typeface="宋体" pitchFamily="2" charset="-122"/>
                <a:cs typeface="Arial" charset="0"/>
              </a:rPr>
              <a:t>2. </a:t>
            </a:r>
            <a:r>
              <a:rPr lang="en-GB" altLang="zh-CN">
                <a:solidFill>
                  <a:srgbClr val="FF0000"/>
                </a:solidFill>
                <a:latin typeface="Arial" charset="0"/>
                <a:ea typeface="宋体" pitchFamily="2" charset="-122"/>
                <a:cs typeface="Arial" charset="0"/>
              </a:rPr>
              <a:t>Congestion Avoidance,  </a:t>
            </a:r>
          </a:p>
          <a:p>
            <a:pPr marL="914400" lvl="1" indent="-457200">
              <a:spcBef>
                <a:spcPct val="20000"/>
              </a:spcBef>
              <a:buFontTx/>
              <a:buChar char="•"/>
            </a:pPr>
            <a:r>
              <a:rPr lang="en-GB" altLang="zh-CN">
                <a:latin typeface="Arial" charset="0"/>
                <a:ea typeface="宋体" pitchFamily="2" charset="-122"/>
                <a:cs typeface="Arial" charset="0"/>
              </a:rPr>
              <a:t>3. </a:t>
            </a:r>
            <a:r>
              <a:rPr lang="en-GB" altLang="zh-CN">
                <a:solidFill>
                  <a:srgbClr val="FF0000"/>
                </a:solidFill>
                <a:latin typeface="Arial" charset="0"/>
                <a:ea typeface="宋体" pitchFamily="2" charset="-122"/>
                <a:cs typeface="Arial" charset="0"/>
              </a:rPr>
              <a:t>Fast Retransmit, </a:t>
            </a:r>
          </a:p>
          <a:p>
            <a:pPr marL="914400" lvl="1" indent="-457200">
              <a:spcBef>
                <a:spcPct val="20000"/>
              </a:spcBef>
              <a:buFontTx/>
              <a:buChar char="•"/>
            </a:pPr>
            <a:r>
              <a:rPr lang="en-GB" altLang="zh-CN">
                <a:latin typeface="Arial" charset="0"/>
                <a:ea typeface="宋体" pitchFamily="2" charset="-122"/>
                <a:cs typeface="Arial" charset="0"/>
              </a:rPr>
              <a:t>4. </a:t>
            </a:r>
            <a:r>
              <a:rPr lang="en-GB" altLang="zh-CN">
                <a:solidFill>
                  <a:srgbClr val="FF0000"/>
                </a:solidFill>
                <a:latin typeface="Arial" charset="0"/>
                <a:ea typeface="宋体" pitchFamily="2" charset="-122"/>
                <a:cs typeface="Arial" charset="0"/>
              </a:rPr>
              <a:t>Fast Recovery.</a:t>
            </a:r>
          </a:p>
          <a:p>
            <a:pPr marL="457200" indent="-457200">
              <a:spcBef>
                <a:spcPct val="20000"/>
              </a:spcBef>
              <a:buFontTx/>
              <a:buChar char="•"/>
            </a:pPr>
            <a:r>
              <a:rPr lang="en-GB" altLang="zh-CN" b="0">
                <a:latin typeface="Arial" charset="0"/>
                <a:ea typeface="宋体" pitchFamily="2" charset="-122"/>
                <a:cs typeface="Arial" charset="0"/>
              </a:rPr>
              <a:t>The variable ‘</a:t>
            </a:r>
            <a:r>
              <a:rPr lang="en-GB" altLang="zh-CN" b="0">
                <a:solidFill>
                  <a:srgbClr val="FF0000"/>
                </a:solidFill>
                <a:latin typeface="Arial" charset="0"/>
                <a:ea typeface="宋体" pitchFamily="2" charset="-122"/>
                <a:cs typeface="Arial" charset="0"/>
              </a:rPr>
              <a:t>Congestion window</a:t>
            </a:r>
            <a:r>
              <a:rPr lang="en-GB" altLang="zh-CN" b="0">
                <a:latin typeface="Arial" charset="0"/>
                <a:ea typeface="宋体" pitchFamily="2" charset="-122"/>
                <a:cs typeface="Arial" charset="0"/>
              </a:rPr>
              <a:t>’ (CongWin) is a TCP state variable which limits the amount of data in bytes send by the TCP sender every round-trip time (RTT).</a:t>
            </a:r>
          </a:p>
          <a:p>
            <a:pPr marL="457200" indent="-457200">
              <a:spcBef>
                <a:spcPct val="20000"/>
              </a:spcBef>
              <a:buFontTx/>
              <a:buChar char="•"/>
            </a:pPr>
            <a:r>
              <a:rPr lang="en-GB" altLang="zh-CN" b="0">
                <a:latin typeface="Arial" charset="0"/>
                <a:ea typeface="宋体" pitchFamily="2" charset="-122"/>
                <a:cs typeface="Arial" charset="0"/>
              </a:rPr>
              <a:t>A </a:t>
            </a:r>
            <a:r>
              <a:rPr lang="en-GB" altLang="zh-CN" b="0">
                <a:solidFill>
                  <a:srgbClr val="FF0000"/>
                </a:solidFill>
                <a:latin typeface="Arial" charset="0"/>
                <a:ea typeface="宋体" pitchFamily="2" charset="-122"/>
                <a:cs typeface="Arial" charset="0"/>
              </a:rPr>
              <a:t>timeout</a:t>
            </a:r>
            <a:r>
              <a:rPr lang="en-GB" altLang="zh-CN" b="0">
                <a:latin typeface="Arial" charset="0"/>
                <a:ea typeface="宋体" pitchFamily="2" charset="-122"/>
                <a:cs typeface="Arial" charset="0"/>
              </a:rPr>
              <a:t> occurs when a TCP sender does not receive any feedback from the receiver, i.e. no acknowledgements (ACKs)  for a certain period of time.</a:t>
            </a:r>
          </a:p>
          <a:p>
            <a:pPr marL="457200" indent="-457200">
              <a:spcBef>
                <a:spcPct val="20000"/>
              </a:spcBef>
            </a:pPr>
            <a:endParaRPr lang="en-US" altLang="zh-CN">
              <a:latin typeface="Arial"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C6A7A4B-AD04-45D3-83CA-D8613DCF8BD8}" type="slidenum">
              <a:rPr lang="zh-CN" altLang="en-GB"/>
              <a:pPr/>
              <a:t>58</a:t>
            </a:fld>
            <a:endParaRPr lang="en-GB" altLang="zh-CN"/>
          </a:p>
        </p:txBody>
      </p:sp>
      <p:sp>
        <p:nvSpPr>
          <p:cNvPr id="486402" name="Rectangle 2"/>
          <p:cNvSpPr>
            <a:spLocks noGrp="1" noChangeArrowheads="1"/>
          </p:cNvSpPr>
          <p:nvPr>
            <p:ph type="title"/>
          </p:nvPr>
        </p:nvSpPr>
        <p:spPr>
          <a:xfrm>
            <a:off x="684213" y="260350"/>
            <a:ext cx="7772400" cy="1143000"/>
          </a:xfrm>
        </p:spPr>
        <p:txBody>
          <a:bodyPr/>
          <a:lstStyle/>
          <a:p>
            <a:r>
              <a:rPr lang="en-GB" altLang="zh-CN" sz="3200" b="1">
                <a:solidFill>
                  <a:srgbClr val="FF0000"/>
                </a:solidFill>
                <a:ea typeface="宋体" pitchFamily="2" charset="-122"/>
              </a:rPr>
              <a:t>TCP congestion control algorithms</a:t>
            </a:r>
            <a:endParaRPr lang="zh-CN" altLang="en-US" sz="3200" b="1">
              <a:solidFill>
                <a:srgbClr val="FF0000"/>
              </a:solidFill>
              <a:ea typeface="宋体" pitchFamily="2" charset="-122"/>
            </a:endParaRPr>
          </a:p>
        </p:txBody>
      </p:sp>
      <p:sp>
        <p:nvSpPr>
          <p:cNvPr id="486403" name="Rectangle 3"/>
          <p:cNvSpPr>
            <a:spLocks noGrp="1" noChangeArrowheads="1"/>
          </p:cNvSpPr>
          <p:nvPr>
            <p:ph type="body" sz="half" idx="1"/>
          </p:nvPr>
        </p:nvSpPr>
        <p:spPr>
          <a:xfrm>
            <a:off x="684213" y="1196975"/>
            <a:ext cx="7415212" cy="2016125"/>
          </a:xfrm>
        </p:spPr>
        <p:txBody>
          <a:bodyPr/>
          <a:lstStyle/>
          <a:p>
            <a:pPr>
              <a:lnSpc>
                <a:spcPct val="80000"/>
              </a:lnSpc>
            </a:pPr>
            <a:r>
              <a:rPr lang="en-GB" altLang="zh-CN" sz="2400">
                <a:ea typeface="宋体" pitchFamily="2" charset="-122"/>
              </a:rPr>
              <a:t>After a </a:t>
            </a:r>
            <a:r>
              <a:rPr lang="en-GB" altLang="zh-CN" sz="2400" i="1">
                <a:ea typeface="宋体" pitchFamily="2" charset="-122"/>
              </a:rPr>
              <a:t>timeout</a:t>
            </a:r>
            <a:r>
              <a:rPr lang="en-GB" altLang="zh-CN" sz="2400">
                <a:ea typeface="宋体" pitchFamily="2" charset="-122"/>
              </a:rPr>
              <a:t>, the TCP sender assumes that the segment is lost due to congestion and retransmission is needed. </a:t>
            </a:r>
          </a:p>
          <a:p>
            <a:pPr>
              <a:lnSpc>
                <a:spcPct val="80000"/>
              </a:lnSpc>
            </a:pPr>
            <a:r>
              <a:rPr lang="en-GB" altLang="zh-CN" sz="2400" b="1">
                <a:ea typeface="宋体" pitchFamily="2" charset="-122"/>
              </a:rPr>
              <a:t>But why do we need congestion control at all?  </a:t>
            </a:r>
            <a:r>
              <a:rPr lang="en-GB" altLang="zh-CN" sz="2400">
                <a:ea typeface="宋体" pitchFamily="2" charset="-122"/>
              </a:rPr>
              <a:t>When and where does congestion occur and what’s the problem?</a:t>
            </a:r>
            <a:endParaRPr lang="en-US" altLang="zh-CN" sz="2400">
              <a:ea typeface="宋体" pitchFamily="2" charset="-122"/>
            </a:endParaRPr>
          </a:p>
          <a:p>
            <a:pPr>
              <a:lnSpc>
                <a:spcPct val="80000"/>
              </a:lnSpc>
            </a:pPr>
            <a:endParaRPr lang="zh-CN" altLang="en-US" sz="2400">
              <a:ea typeface="宋体" pitchFamily="2" charset="-122"/>
            </a:endParaRPr>
          </a:p>
        </p:txBody>
      </p:sp>
      <p:pic>
        <p:nvPicPr>
          <p:cNvPr id="486404" name="Picture 4"/>
          <p:cNvPicPr>
            <a:picLocks noGrp="1" noChangeAspect="1" noChangeArrowheads="1"/>
          </p:cNvPicPr>
          <p:nvPr>
            <p:ph sz="half" idx="2"/>
          </p:nvPr>
        </p:nvPicPr>
        <p:blipFill>
          <a:blip r:embed="rId2"/>
          <a:srcRect/>
          <a:stretch>
            <a:fillRect/>
          </a:stretch>
        </p:blipFill>
        <p:spPr>
          <a:xfrm>
            <a:off x="755650" y="3429000"/>
            <a:ext cx="7488238" cy="2708275"/>
          </a:xfrm>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9008D8-D75E-4CFD-9476-D4CF523FA6B9}" type="slidenum">
              <a:rPr lang="zh-CN" altLang="en-GB"/>
              <a:pPr/>
              <a:t>59</a:t>
            </a:fld>
            <a:endParaRPr lang="en-GB" altLang="zh-CN"/>
          </a:p>
        </p:txBody>
      </p:sp>
      <p:sp>
        <p:nvSpPr>
          <p:cNvPr id="473090" name="Rectangle 2"/>
          <p:cNvSpPr>
            <a:spLocks noGrp="1" noChangeArrowheads="1"/>
          </p:cNvSpPr>
          <p:nvPr>
            <p:ph type="title"/>
          </p:nvPr>
        </p:nvSpPr>
        <p:spPr>
          <a:xfrm>
            <a:off x="685800" y="609600"/>
            <a:ext cx="7772400" cy="633413"/>
          </a:xfrm>
        </p:spPr>
        <p:txBody>
          <a:bodyPr/>
          <a:lstStyle/>
          <a:p>
            <a:r>
              <a:rPr lang="en-GB" altLang="zh-CN" sz="3200" b="1">
                <a:solidFill>
                  <a:schemeClr val="tx1"/>
                </a:solidFill>
                <a:ea typeface="宋体" pitchFamily="2" charset="-122"/>
              </a:rPr>
              <a:t>1. </a:t>
            </a:r>
            <a:r>
              <a:rPr lang="en-GB" altLang="zh-CN" sz="3200" b="1">
                <a:solidFill>
                  <a:srgbClr val="FF0000"/>
                </a:solidFill>
                <a:ea typeface="宋体" pitchFamily="2" charset="-122"/>
              </a:rPr>
              <a:t>Slow Start</a:t>
            </a:r>
          </a:p>
        </p:txBody>
      </p:sp>
      <p:sp>
        <p:nvSpPr>
          <p:cNvPr id="473091" name="Rectangle 3"/>
          <p:cNvSpPr>
            <a:spLocks noGrp="1" noChangeArrowheads="1"/>
          </p:cNvSpPr>
          <p:nvPr>
            <p:ph type="body" idx="1"/>
          </p:nvPr>
        </p:nvSpPr>
        <p:spPr>
          <a:xfrm>
            <a:off x="395288" y="1268413"/>
            <a:ext cx="8229600" cy="4752975"/>
          </a:xfrm>
        </p:spPr>
        <p:txBody>
          <a:bodyPr/>
          <a:lstStyle/>
          <a:p>
            <a:pPr>
              <a:lnSpc>
                <a:spcPct val="90000"/>
              </a:lnSpc>
            </a:pPr>
            <a:r>
              <a:rPr lang="en-GB" altLang="zh-CN" sz="2400" dirty="0">
                <a:ea typeface="宋体" pitchFamily="2" charset="-122"/>
              </a:rPr>
              <a:t>After connection setup, the sender transmits 1 TCP segment. Once the ACK of these bytes is received, TCP increases the </a:t>
            </a:r>
            <a:r>
              <a:rPr lang="en-GB" altLang="zh-CN" sz="2400" dirty="0" err="1">
                <a:solidFill>
                  <a:srgbClr val="FF0000"/>
                </a:solidFill>
                <a:ea typeface="宋体" pitchFamily="2" charset="-122"/>
              </a:rPr>
              <a:t>CongWin</a:t>
            </a:r>
            <a:r>
              <a:rPr lang="en-GB" altLang="zh-CN" sz="2400" dirty="0">
                <a:ea typeface="宋体" pitchFamily="2" charset="-122"/>
              </a:rPr>
              <a:t> by the previous </a:t>
            </a:r>
            <a:r>
              <a:rPr lang="en-GB" altLang="zh-CN" sz="2400" dirty="0" err="1">
                <a:ea typeface="宋体" pitchFamily="2" charset="-122"/>
              </a:rPr>
              <a:t>CongWin</a:t>
            </a:r>
            <a:r>
              <a:rPr lang="en-GB" altLang="zh-CN" sz="2400" dirty="0">
                <a:ea typeface="宋体" pitchFamily="2" charset="-122"/>
              </a:rPr>
              <a:t> size. So that, twice the number of segments are sent (i.e. 2 x </a:t>
            </a:r>
            <a:r>
              <a:rPr lang="en-GB" altLang="zh-CN" sz="2400" dirty="0" err="1">
                <a:ea typeface="宋体" pitchFamily="2" charset="-122"/>
              </a:rPr>
              <a:t>CongWin</a:t>
            </a:r>
            <a:r>
              <a:rPr lang="en-GB" altLang="zh-CN" sz="2400" dirty="0">
                <a:ea typeface="宋体" pitchFamily="2" charset="-122"/>
              </a:rPr>
              <a:t>).</a:t>
            </a:r>
          </a:p>
          <a:p>
            <a:pPr>
              <a:lnSpc>
                <a:spcPct val="90000"/>
              </a:lnSpc>
            </a:pPr>
            <a:r>
              <a:rPr lang="en-GB" altLang="zh-CN" sz="2400" dirty="0">
                <a:ea typeface="宋体" pitchFamily="2" charset="-122"/>
              </a:rPr>
              <a:t>TCP continues doubling its </a:t>
            </a:r>
            <a:r>
              <a:rPr lang="en-GB" altLang="zh-CN" sz="2400" dirty="0" err="1">
                <a:ea typeface="宋体" pitchFamily="2" charset="-122"/>
              </a:rPr>
              <a:t>CongWin</a:t>
            </a:r>
            <a:r>
              <a:rPr lang="en-GB" altLang="zh-CN" sz="2400" dirty="0">
                <a:ea typeface="宋体" pitchFamily="2" charset="-122"/>
              </a:rPr>
              <a:t> as long as it receives the corresponding ACKs or the Receive window field allows it (when flow control would then be acting).</a:t>
            </a:r>
          </a:p>
          <a:p>
            <a:pPr>
              <a:lnSpc>
                <a:spcPct val="90000"/>
              </a:lnSpc>
            </a:pPr>
            <a:r>
              <a:rPr lang="en-GB" altLang="zh-CN" sz="2400" dirty="0">
                <a:ea typeface="宋体" pitchFamily="2" charset="-122"/>
              </a:rPr>
              <a:t>Slow Start finishes when the </a:t>
            </a:r>
            <a:r>
              <a:rPr lang="en-GB" altLang="zh-CN" sz="2400" dirty="0" err="1">
                <a:ea typeface="宋体" pitchFamily="2" charset="-122"/>
              </a:rPr>
              <a:t>CongWin</a:t>
            </a:r>
            <a:r>
              <a:rPr lang="en-GB" altLang="zh-CN" sz="2400" dirty="0">
                <a:ea typeface="宋体" pitchFamily="2" charset="-122"/>
              </a:rPr>
              <a:t> reaches a threshold or reaches the </a:t>
            </a:r>
            <a:r>
              <a:rPr lang="en-GB" altLang="zh-CN" sz="2400" dirty="0">
                <a:solidFill>
                  <a:srgbClr val="FF0000"/>
                </a:solidFill>
                <a:ea typeface="宋体" pitchFamily="2" charset="-122"/>
              </a:rPr>
              <a:t>Receive window </a:t>
            </a:r>
            <a:r>
              <a:rPr lang="en-GB" altLang="zh-CN" sz="2400" dirty="0">
                <a:ea typeface="宋体" pitchFamily="2" charset="-122"/>
              </a:rPr>
              <a:t>value.</a:t>
            </a:r>
          </a:p>
          <a:p>
            <a:pPr>
              <a:lnSpc>
                <a:spcPct val="90000"/>
              </a:lnSpc>
            </a:pPr>
            <a:r>
              <a:rPr lang="en-GB" altLang="zh-CN" sz="2400" dirty="0">
                <a:ea typeface="宋体" pitchFamily="2" charset="-122"/>
              </a:rPr>
              <a:t>The threshold value is usually 64 KB or half the previous </a:t>
            </a:r>
            <a:r>
              <a:rPr lang="en-GB" altLang="zh-CN" sz="2400" dirty="0" err="1">
                <a:ea typeface="宋体" pitchFamily="2" charset="-122"/>
              </a:rPr>
              <a:t>CongWin</a:t>
            </a:r>
            <a:r>
              <a:rPr lang="en-GB" altLang="zh-CN" sz="2400" dirty="0">
                <a:ea typeface="宋体" pitchFamily="2" charset="-122"/>
              </a:rPr>
              <a:t> value before </a:t>
            </a:r>
            <a:r>
              <a:rPr lang="en-GB" altLang="zh-CN" sz="2400">
                <a:ea typeface="宋体" pitchFamily="2" charset="-122"/>
              </a:rPr>
              <a:t>a </a:t>
            </a:r>
            <a:r>
              <a:rPr lang="en-GB" altLang="zh-CN" sz="2400" smtClean="0">
                <a:ea typeface="宋体" pitchFamily="2" charset="-122"/>
              </a:rPr>
              <a:t>previous timeout</a:t>
            </a:r>
            <a:r>
              <a:rPr lang="en-GB" altLang="zh-CN" sz="2400" dirty="0" smtClean="0">
                <a:ea typeface="宋体" pitchFamily="2" charset="-122"/>
              </a:rPr>
              <a:t>.</a:t>
            </a:r>
            <a:endParaRPr lang="en-GB" altLang="zh-CN" sz="2400" dirty="0">
              <a:ea typeface="宋体" pitchFamily="2" charset="-122"/>
            </a:endParaRPr>
          </a:p>
          <a:p>
            <a:pPr>
              <a:lnSpc>
                <a:spcPct val="90000"/>
              </a:lnSpc>
            </a:pPr>
            <a:r>
              <a:rPr lang="en-GB" altLang="zh-CN" sz="2400" dirty="0">
                <a:ea typeface="宋体" pitchFamily="2" charset="-122"/>
              </a:rPr>
              <a:t>This algorithm is implemented at the beginning of a TCP connection or after a timeout.</a:t>
            </a:r>
          </a:p>
          <a:p>
            <a:pPr>
              <a:lnSpc>
                <a:spcPct val="90000"/>
              </a:lnSpc>
            </a:pPr>
            <a:endParaRPr lang="en-GB" altLang="zh-CN" sz="2400" dirty="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AFB3B90-018D-4447-940D-F05F61C44103}" type="slidenum">
              <a:rPr lang="en-GB"/>
              <a:pPr/>
              <a:t>6</a:t>
            </a:fld>
            <a:endParaRPr lang="en-GB"/>
          </a:p>
        </p:txBody>
      </p:sp>
      <p:sp>
        <p:nvSpPr>
          <p:cNvPr id="75778"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GB" sz="4400" dirty="0">
                <a:solidFill>
                  <a:srgbClr val="FF0000"/>
                </a:solidFill>
              </a:rPr>
              <a:t>Objective of this </a:t>
            </a:r>
            <a:r>
              <a:rPr lang="en-GB" sz="4400" dirty="0" smtClean="0">
                <a:solidFill>
                  <a:srgbClr val="FF0000"/>
                </a:solidFill>
              </a:rPr>
              <a:t>section</a:t>
            </a:r>
            <a:endParaRPr lang="en-GB" sz="4400" dirty="0">
              <a:solidFill>
                <a:srgbClr val="FF0000"/>
              </a:solidFill>
            </a:endParaRPr>
          </a:p>
        </p:txBody>
      </p:sp>
      <p:sp>
        <p:nvSpPr>
          <p:cNvPr id="75779" name="Rectangle 3"/>
          <p:cNvSpPr>
            <a:spLocks noChangeArrowheads="1"/>
          </p:cNvSpPr>
          <p:nvPr/>
        </p:nvSpPr>
        <p:spPr bwMode="auto">
          <a:xfrm>
            <a:off x="685800" y="1981200"/>
            <a:ext cx="7772400" cy="4114800"/>
          </a:xfrm>
          <a:prstGeom prst="rect">
            <a:avLst/>
          </a:prstGeom>
          <a:noFill/>
          <a:ln w="9525">
            <a:noFill/>
            <a:miter lim="800000"/>
            <a:headEnd/>
            <a:tailEnd/>
          </a:ln>
          <a:effectLst/>
        </p:spPr>
        <p:txBody>
          <a:bodyPr/>
          <a:lstStyle/>
          <a:p>
            <a:pPr marL="342900" indent="-342900">
              <a:spcBef>
                <a:spcPct val="20000"/>
              </a:spcBef>
              <a:buFontTx/>
              <a:buChar char="•"/>
            </a:pPr>
            <a:endParaRPr lang="en-US" sz="3200"/>
          </a:p>
        </p:txBody>
      </p:sp>
      <p:sp>
        <p:nvSpPr>
          <p:cNvPr id="75781" name="Rectangle 5"/>
          <p:cNvSpPr>
            <a:spLocks noGrp="1" noChangeArrowheads="1"/>
          </p:cNvSpPr>
          <p:nvPr>
            <p:ph type="body" idx="1"/>
          </p:nvPr>
        </p:nvSpPr>
        <p:spPr/>
        <p:txBody>
          <a:bodyPr/>
          <a:lstStyle/>
          <a:p>
            <a:r>
              <a:rPr lang="en-GB"/>
              <a:t>To establish the purpose of the transport layer.</a:t>
            </a:r>
          </a:p>
          <a:p>
            <a:r>
              <a:rPr lang="en-GB"/>
              <a:t>To understand and be able to use the basic transport primitives.</a:t>
            </a:r>
          </a:p>
          <a:p>
            <a:r>
              <a:rPr lang="en-GB"/>
              <a:t>See function of layered protocols.</a:t>
            </a:r>
          </a:p>
          <a:p>
            <a:r>
              <a:rPr lang="en-GB"/>
              <a:t>Develop understanding of more advanced systems.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1C43C118-3D3D-4CA8-98BB-556E05514A3E}" type="slidenum">
              <a:rPr lang="zh-CN" altLang="en-GB"/>
              <a:pPr/>
              <a:t>60</a:t>
            </a:fld>
            <a:endParaRPr lang="en-GB" altLang="zh-CN"/>
          </a:p>
        </p:txBody>
      </p:sp>
      <p:sp>
        <p:nvSpPr>
          <p:cNvPr id="474114" name="Rectangle 2"/>
          <p:cNvSpPr>
            <a:spLocks noGrp="1" noChangeArrowheads="1"/>
          </p:cNvSpPr>
          <p:nvPr>
            <p:ph type="title"/>
          </p:nvPr>
        </p:nvSpPr>
        <p:spPr>
          <a:xfrm>
            <a:off x="685800" y="609600"/>
            <a:ext cx="7772400" cy="779463"/>
          </a:xfrm>
        </p:spPr>
        <p:txBody>
          <a:bodyPr/>
          <a:lstStyle/>
          <a:p>
            <a:r>
              <a:rPr lang="en-GB" altLang="zh-CN" sz="3200" b="1">
                <a:solidFill>
                  <a:schemeClr val="tx1"/>
                </a:solidFill>
                <a:ea typeface="宋体" pitchFamily="2" charset="-122"/>
              </a:rPr>
              <a:t>1. </a:t>
            </a:r>
            <a:r>
              <a:rPr lang="en-GB" altLang="zh-CN" sz="3200" b="1">
                <a:solidFill>
                  <a:srgbClr val="FF0000"/>
                </a:solidFill>
                <a:ea typeface="宋体" pitchFamily="2" charset="-122"/>
              </a:rPr>
              <a:t>Slow Start</a:t>
            </a:r>
          </a:p>
        </p:txBody>
      </p:sp>
      <p:pic>
        <p:nvPicPr>
          <p:cNvPr id="474115" name="Picture 3"/>
          <p:cNvPicPr>
            <a:picLocks noGrp="1" noChangeAspect="1" noChangeArrowheads="1"/>
          </p:cNvPicPr>
          <p:nvPr>
            <p:ph idx="1"/>
          </p:nvPr>
        </p:nvPicPr>
        <p:blipFill>
          <a:blip r:embed="rId2">
            <a:clrChange>
              <a:clrFrom>
                <a:srgbClr val="FEFEFE"/>
              </a:clrFrom>
              <a:clrTo>
                <a:srgbClr val="FEFEFE">
                  <a:alpha val="0"/>
                </a:srgbClr>
              </a:clrTo>
            </a:clrChange>
          </a:blip>
          <a:srcRect/>
          <a:stretch>
            <a:fillRect/>
          </a:stretch>
        </p:blipFill>
        <p:spPr>
          <a:xfrm>
            <a:off x="384175" y="1093788"/>
            <a:ext cx="6229350" cy="4525962"/>
          </a:xfrm>
          <a:noFill/>
          <a:ln/>
        </p:spPr>
      </p:pic>
      <p:sp>
        <p:nvSpPr>
          <p:cNvPr id="474116" name="Text Box 4"/>
          <p:cNvSpPr txBox="1">
            <a:spLocks noChangeArrowheads="1"/>
          </p:cNvSpPr>
          <p:nvPr/>
        </p:nvSpPr>
        <p:spPr bwMode="auto">
          <a:xfrm>
            <a:off x="395288" y="5661025"/>
            <a:ext cx="4105275" cy="304800"/>
          </a:xfrm>
          <a:prstGeom prst="rect">
            <a:avLst/>
          </a:prstGeom>
          <a:noFill/>
          <a:ln w="9525">
            <a:noFill/>
            <a:miter lim="800000"/>
            <a:headEnd/>
            <a:tailEnd/>
          </a:ln>
          <a:effectLst/>
        </p:spPr>
        <p:txBody>
          <a:bodyPr>
            <a:spAutoFit/>
          </a:bodyPr>
          <a:lstStyle/>
          <a:p>
            <a:pPr>
              <a:spcBef>
                <a:spcPct val="50000"/>
              </a:spcBef>
            </a:pPr>
            <a:r>
              <a:rPr lang="en-GB" altLang="zh-CN" sz="1400">
                <a:latin typeface="Arial" charset="0"/>
                <a:ea typeface="宋体" pitchFamily="2" charset="-122"/>
                <a:cs typeface="Arial" charset="0"/>
              </a:rPr>
              <a:t>Slow Start and Congestion Avoidance from [1].</a:t>
            </a:r>
            <a:endParaRPr lang="en-US" altLang="zh-CN" sz="1400">
              <a:latin typeface="Arial" charset="0"/>
              <a:ea typeface="宋体" pitchFamily="2" charset="-122"/>
              <a:cs typeface="Arial" charset="0"/>
            </a:endParaRPr>
          </a:p>
        </p:txBody>
      </p:sp>
      <p:sp>
        <p:nvSpPr>
          <p:cNvPr id="474117" name="Text Box 5"/>
          <p:cNvSpPr txBox="1">
            <a:spLocks noChangeArrowheads="1"/>
          </p:cNvSpPr>
          <p:nvPr/>
        </p:nvSpPr>
        <p:spPr bwMode="auto">
          <a:xfrm>
            <a:off x="6432550" y="836613"/>
            <a:ext cx="2711450" cy="2841625"/>
          </a:xfrm>
          <a:prstGeom prst="rect">
            <a:avLst/>
          </a:prstGeom>
          <a:noFill/>
          <a:ln w="9525">
            <a:noFill/>
            <a:miter lim="800000"/>
            <a:headEnd/>
            <a:tailEnd/>
          </a:ln>
          <a:effectLst/>
        </p:spPr>
        <p:txBody>
          <a:bodyPr>
            <a:spAutoFit/>
          </a:bodyPr>
          <a:lstStyle/>
          <a:p>
            <a:pPr>
              <a:spcBef>
                <a:spcPct val="50000"/>
              </a:spcBef>
            </a:pPr>
            <a:r>
              <a:rPr lang="en-GB" altLang="zh-CN" sz="1800">
                <a:ea typeface="宋体" pitchFamily="2" charset="-122"/>
                <a:cs typeface="Arial" charset="0"/>
              </a:rPr>
              <a:t>Threshold= 32 kB</a:t>
            </a:r>
          </a:p>
          <a:p>
            <a:pPr>
              <a:spcBef>
                <a:spcPct val="50000"/>
              </a:spcBef>
            </a:pPr>
            <a:r>
              <a:rPr lang="en-GB" altLang="zh-CN" sz="1800">
                <a:ea typeface="宋体" pitchFamily="2" charset="-122"/>
                <a:cs typeface="Arial" charset="0"/>
              </a:rPr>
              <a:t>TCP segment size=1 kB</a:t>
            </a:r>
          </a:p>
          <a:p>
            <a:pPr>
              <a:spcBef>
                <a:spcPct val="50000"/>
              </a:spcBef>
            </a:pPr>
            <a:r>
              <a:rPr lang="en-GB" altLang="zh-CN" sz="1800">
                <a:ea typeface="宋体" pitchFamily="2" charset="-122"/>
                <a:cs typeface="Arial" charset="0"/>
              </a:rPr>
              <a:t>CongWin size before timeout=40 kB</a:t>
            </a:r>
          </a:p>
          <a:p>
            <a:pPr>
              <a:spcBef>
                <a:spcPct val="50000"/>
              </a:spcBef>
            </a:pPr>
            <a:r>
              <a:rPr lang="en-GB" altLang="zh-CN" sz="1800">
                <a:ea typeface="宋体" pitchFamily="2" charset="-122"/>
                <a:cs typeface="Arial" charset="0"/>
              </a:rPr>
              <a:t>CongWin after timeout=1 TCP segment</a:t>
            </a:r>
          </a:p>
          <a:p>
            <a:pPr>
              <a:spcBef>
                <a:spcPct val="50000"/>
              </a:spcBef>
            </a:pPr>
            <a:r>
              <a:rPr lang="en-GB" altLang="zh-CN" sz="1800">
                <a:ea typeface="宋体" pitchFamily="2" charset="-122"/>
                <a:cs typeface="Arial" charset="0"/>
              </a:rPr>
              <a:t>Threshold after timeout=20 kB.</a:t>
            </a:r>
            <a:endParaRPr lang="en-US" altLang="zh-CN" sz="1800">
              <a:ea typeface="宋体" pitchFamily="2" charset="-122"/>
              <a:cs typeface="Arial" charset="0"/>
            </a:endParaRPr>
          </a:p>
        </p:txBody>
      </p:sp>
      <p:sp>
        <p:nvSpPr>
          <p:cNvPr id="474118" name="Text Box 6"/>
          <p:cNvSpPr txBox="1">
            <a:spLocks noChangeArrowheads="1"/>
          </p:cNvSpPr>
          <p:nvPr/>
        </p:nvSpPr>
        <p:spPr bwMode="auto">
          <a:xfrm>
            <a:off x="539750" y="5949950"/>
            <a:ext cx="7177088" cy="366713"/>
          </a:xfrm>
          <a:prstGeom prst="rect">
            <a:avLst/>
          </a:prstGeom>
          <a:noFill/>
          <a:ln w="9525">
            <a:noFill/>
            <a:miter lim="800000"/>
            <a:headEnd/>
            <a:tailEnd/>
          </a:ln>
          <a:effectLst/>
        </p:spPr>
        <p:txBody>
          <a:bodyPr>
            <a:spAutoFit/>
          </a:bodyPr>
          <a:lstStyle/>
          <a:p>
            <a:pPr>
              <a:spcBef>
                <a:spcPct val="50000"/>
              </a:spcBef>
            </a:pPr>
            <a:r>
              <a:rPr lang="en-GB" altLang="zh-CN" sz="1800">
                <a:solidFill>
                  <a:srgbClr val="FF0000"/>
                </a:solidFill>
                <a:ea typeface="宋体" pitchFamily="2" charset="-122"/>
                <a:cs typeface="Arial" charset="0"/>
              </a:rPr>
              <a:t>CongWin = 2^(no. of RTT)</a:t>
            </a:r>
            <a:r>
              <a:rPr lang="en-GB" altLang="zh-CN" sz="1800">
                <a:ea typeface="宋体" pitchFamily="2" charset="-122"/>
                <a:cs typeface="Arial" charset="0"/>
              </a:rPr>
              <a:t> → CongWin in segments for Slow Start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D51D9CA-4FFB-4C16-9986-423F9E4651CC}" type="slidenum">
              <a:rPr lang="zh-CN" altLang="en-GB"/>
              <a:pPr/>
              <a:t>61</a:t>
            </a:fld>
            <a:endParaRPr lang="en-GB" altLang="zh-CN"/>
          </a:p>
        </p:txBody>
      </p:sp>
      <p:sp>
        <p:nvSpPr>
          <p:cNvPr id="475138" name="Rectangle 2"/>
          <p:cNvSpPr>
            <a:spLocks noGrp="1" noChangeArrowheads="1"/>
          </p:cNvSpPr>
          <p:nvPr>
            <p:ph type="title"/>
          </p:nvPr>
        </p:nvSpPr>
        <p:spPr>
          <a:xfrm>
            <a:off x="700088" y="746125"/>
            <a:ext cx="7758112" cy="439738"/>
          </a:xfrm>
        </p:spPr>
        <p:txBody>
          <a:bodyPr>
            <a:normAutofit fontScale="90000"/>
          </a:bodyPr>
          <a:lstStyle/>
          <a:p>
            <a:r>
              <a:rPr lang="en-GB" altLang="zh-CN" sz="3200">
                <a:solidFill>
                  <a:schemeClr val="tx1"/>
                </a:solidFill>
                <a:ea typeface="宋体" pitchFamily="2" charset="-122"/>
              </a:rPr>
              <a:t>2. </a:t>
            </a:r>
            <a:r>
              <a:rPr lang="en-GB" altLang="zh-CN" sz="3200">
                <a:solidFill>
                  <a:srgbClr val="FF0000"/>
                </a:solidFill>
                <a:ea typeface="宋体" pitchFamily="2" charset="-122"/>
              </a:rPr>
              <a:t>Congestion Avoidance</a:t>
            </a:r>
            <a:r>
              <a:rPr lang="en-GB" altLang="zh-CN" sz="3200">
                <a:ea typeface="宋体" pitchFamily="2" charset="-122"/>
              </a:rPr>
              <a:t/>
            </a:r>
            <a:br>
              <a:rPr lang="en-GB" altLang="zh-CN" sz="3200">
                <a:ea typeface="宋体" pitchFamily="2" charset="-122"/>
              </a:rPr>
            </a:br>
            <a:endParaRPr lang="en-GB" altLang="zh-CN" sz="3200">
              <a:ea typeface="宋体" pitchFamily="2" charset="-122"/>
            </a:endParaRPr>
          </a:p>
        </p:txBody>
      </p:sp>
      <p:sp>
        <p:nvSpPr>
          <p:cNvPr id="475139" name="Rectangle 3"/>
          <p:cNvSpPr>
            <a:spLocks noGrp="1" noChangeArrowheads="1"/>
          </p:cNvSpPr>
          <p:nvPr>
            <p:ph type="body" idx="1"/>
          </p:nvPr>
        </p:nvSpPr>
        <p:spPr>
          <a:xfrm>
            <a:off x="457200" y="981075"/>
            <a:ext cx="8229600" cy="5145088"/>
          </a:xfrm>
        </p:spPr>
        <p:txBody>
          <a:bodyPr/>
          <a:lstStyle/>
          <a:p>
            <a:pPr>
              <a:buFontTx/>
              <a:buNone/>
            </a:pPr>
            <a:endParaRPr lang="en-GB" altLang="zh-CN" sz="2400">
              <a:ea typeface="宋体" pitchFamily="2" charset="-122"/>
            </a:endParaRPr>
          </a:p>
          <a:p>
            <a:pPr>
              <a:buFontTx/>
              <a:buNone/>
            </a:pPr>
            <a:endParaRPr lang="en-GB" altLang="zh-CN" sz="2400">
              <a:ea typeface="宋体" pitchFamily="2" charset="-122"/>
            </a:endParaRPr>
          </a:p>
        </p:txBody>
      </p:sp>
      <p:sp>
        <p:nvSpPr>
          <p:cNvPr id="475140" name="Text Box 4"/>
          <p:cNvSpPr txBox="1">
            <a:spLocks noChangeArrowheads="1"/>
          </p:cNvSpPr>
          <p:nvPr/>
        </p:nvSpPr>
        <p:spPr bwMode="auto">
          <a:xfrm>
            <a:off x="755650" y="1125538"/>
            <a:ext cx="6797675" cy="5203825"/>
          </a:xfrm>
          <a:prstGeom prst="rect">
            <a:avLst/>
          </a:prstGeom>
          <a:noFill/>
          <a:ln w="9525">
            <a:noFill/>
            <a:miter lim="800000"/>
            <a:headEnd/>
            <a:tailEnd/>
          </a:ln>
          <a:effectLst/>
        </p:spPr>
        <p:txBody>
          <a:bodyPr>
            <a:spAutoFit/>
          </a:bodyPr>
          <a:lstStyle/>
          <a:p>
            <a:pPr>
              <a:buFontTx/>
              <a:buChar char="•"/>
            </a:pPr>
            <a:r>
              <a:rPr lang="en-GB" altLang="zh-CN" b="0">
                <a:latin typeface="Arial" charset="0"/>
                <a:ea typeface="宋体" pitchFamily="2" charset="-122"/>
                <a:cs typeface="Arial" charset="0"/>
              </a:rPr>
              <a:t>Congestion Avoidance  starts as soon as the CongWin reaches the ‘threshold’.</a:t>
            </a:r>
          </a:p>
          <a:p>
            <a:endParaRPr lang="en-GB" altLang="zh-CN" b="0">
              <a:latin typeface="Arial" charset="0"/>
              <a:ea typeface="宋体" pitchFamily="2" charset="-122"/>
              <a:cs typeface="Arial" charset="0"/>
            </a:endParaRPr>
          </a:p>
          <a:p>
            <a:pPr>
              <a:buFontTx/>
              <a:buChar char="•"/>
            </a:pPr>
            <a:r>
              <a:rPr lang="en-GB" altLang="zh-CN" b="0">
                <a:latin typeface="Arial" charset="0"/>
                <a:ea typeface="宋体" pitchFamily="2" charset="-122"/>
                <a:cs typeface="Arial" charset="0"/>
              </a:rPr>
              <a:t>If no congestion occurs, the sender increases the CongWin by one TCP segment each RTT. </a:t>
            </a:r>
          </a:p>
          <a:p>
            <a:endParaRPr lang="en-GB" altLang="zh-CN" b="0">
              <a:latin typeface="Arial" charset="0"/>
              <a:ea typeface="宋体" pitchFamily="2" charset="-122"/>
              <a:cs typeface="Arial" charset="0"/>
            </a:endParaRPr>
          </a:p>
          <a:p>
            <a:r>
              <a:rPr lang="en-GB" altLang="zh-CN">
                <a:solidFill>
                  <a:srgbClr val="FF0000"/>
                </a:solidFill>
                <a:latin typeface="Arial" charset="0"/>
                <a:ea typeface="宋体" pitchFamily="2" charset="-122"/>
                <a:cs typeface="Arial" charset="0"/>
              </a:rPr>
              <a:t>CongWin increment rate= (1/segments in the previous CongWin)</a:t>
            </a:r>
          </a:p>
          <a:p>
            <a:endParaRPr lang="en-GB" altLang="zh-CN">
              <a:solidFill>
                <a:srgbClr val="FF0000"/>
              </a:solidFill>
              <a:latin typeface="Arial" charset="0"/>
              <a:ea typeface="宋体" pitchFamily="2" charset="-122"/>
              <a:cs typeface="Arial" charset="0"/>
            </a:endParaRPr>
          </a:p>
          <a:p>
            <a:pPr>
              <a:buFontTx/>
              <a:buChar char="•"/>
            </a:pPr>
            <a:r>
              <a:rPr lang="en-GB" altLang="zh-CN" b="0">
                <a:latin typeface="Arial" charset="0"/>
                <a:ea typeface="宋体" pitchFamily="2" charset="-122"/>
                <a:cs typeface="Arial" charset="0"/>
              </a:rPr>
              <a:t>CongWin keeps growing until TCP finishes transferring the application or it is equal to the Receive window.</a:t>
            </a:r>
          </a:p>
          <a:p>
            <a:pPr>
              <a:buFontTx/>
              <a:buChar char="•"/>
            </a:pPr>
            <a:endParaRPr lang="en-GB" altLang="zh-CN" b="0">
              <a:latin typeface="Arial" charset="0"/>
              <a:ea typeface="宋体" pitchFamily="2" charset="-122"/>
              <a:cs typeface="Arial" charset="0"/>
            </a:endParaRPr>
          </a:p>
          <a:p>
            <a:endParaRPr lang="en-US" altLang="zh-CN" b="0">
              <a:latin typeface="Arial"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42258ED-2B0D-44BE-A738-AC2062E00B35}" type="slidenum">
              <a:rPr lang="zh-CN" altLang="en-GB"/>
              <a:pPr/>
              <a:t>62</a:t>
            </a:fld>
            <a:endParaRPr lang="en-GB" altLang="zh-CN"/>
          </a:p>
        </p:txBody>
      </p:sp>
      <p:sp>
        <p:nvSpPr>
          <p:cNvPr id="487426" name="Rectangle 2"/>
          <p:cNvSpPr>
            <a:spLocks noGrp="1" noChangeArrowheads="1"/>
          </p:cNvSpPr>
          <p:nvPr>
            <p:ph type="title"/>
          </p:nvPr>
        </p:nvSpPr>
        <p:spPr/>
        <p:txBody>
          <a:bodyPr/>
          <a:lstStyle/>
          <a:p>
            <a:r>
              <a:rPr lang="en-GB" altLang="zh-CN" sz="3200">
                <a:solidFill>
                  <a:schemeClr val="tx1"/>
                </a:solidFill>
                <a:ea typeface="宋体" pitchFamily="2" charset="-122"/>
              </a:rPr>
              <a:t>2. </a:t>
            </a:r>
            <a:r>
              <a:rPr lang="en-GB" altLang="zh-CN" sz="3200">
                <a:solidFill>
                  <a:srgbClr val="FF0000"/>
                </a:solidFill>
                <a:ea typeface="宋体" pitchFamily="2" charset="-122"/>
              </a:rPr>
              <a:t>Congestion Avoidance</a:t>
            </a:r>
            <a:r>
              <a:rPr lang="en-GB" altLang="zh-CN" sz="3200">
                <a:ea typeface="宋体" pitchFamily="2" charset="-122"/>
              </a:rPr>
              <a:t/>
            </a:r>
            <a:br>
              <a:rPr lang="en-GB" altLang="zh-CN" sz="3200">
                <a:ea typeface="宋体" pitchFamily="2" charset="-122"/>
              </a:rPr>
            </a:br>
            <a:endParaRPr lang="zh-CN" altLang="en-US" sz="3200">
              <a:ea typeface="宋体" pitchFamily="2" charset="-122"/>
            </a:endParaRPr>
          </a:p>
        </p:txBody>
      </p:sp>
      <p:sp>
        <p:nvSpPr>
          <p:cNvPr id="487427" name="Rectangle 3"/>
          <p:cNvSpPr>
            <a:spLocks noGrp="1" noChangeArrowheads="1"/>
          </p:cNvSpPr>
          <p:nvPr>
            <p:ph type="body" sz="half" idx="1"/>
          </p:nvPr>
        </p:nvSpPr>
        <p:spPr>
          <a:xfrm>
            <a:off x="685800" y="1981200"/>
            <a:ext cx="7558088" cy="2527300"/>
          </a:xfrm>
        </p:spPr>
        <p:txBody>
          <a:bodyPr/>
          <a:lstStyle/>
          <a:p>
            <a:pPr>
              <a:buFontTx/>
              <a:buNone/>
            </a:pPr>
            <a:r>
              <a:rPr lang="en-GB" altLang="zh-CN" sz="2400">
                <a:ea typeface="宋体" pitchFamily="2" charset="-122"/>
              </a:rPr>
              <a:t>Reminder:</a:t>
            </a:r>
          </a:p>
          <a:p>
            <a:pPr>
              <a:buFontTx/>
              <a:buNone/>
            </a:pPr>
            <a:r>
              <a:rPr lang="en-GB" altLang="zh-CN" sz="2400">
                <a:ea typeface="宋体" pitchFamily="2" charset="-122"/>
              </a:rPr>
              <a:t>The Sequence number field is the first byte of data sent; while the Acknowledgement number field it is the last byte of data received plus one (i.e. the </a:t>
            </a:r>
            <a:r>
              <a:rPr lang="en-GB" altLang="zh-CN" sz="2400" i="1">
                <a:ea typeface="宋体" pitchFamily="2" charset="-122"/>
              </a:rPr>
              <a:t>next byte of data expected</a:t>
            </a:r>
            <a:r>
              <a:rPr lang="en-GB" altLang="zh-CN" sz="2400">
                <a:ea typeface="宋体" pitchFamily="2" charset="-122"/>
              </a:rPr>
              <a:t>).</a:t>
            </a:r>
          </a:p>
          <a:p>
            <a:endParaRPr lang="zh-CN" altLang="en-US" sz="2400">
              <a:ea typeface="宋体" pitchFamily="2" charset="-122"/>
            </a:endParaRPr>
          </a:p>
        </p:txBody>
      </p:sp>
      <p:pic>
        <p:nvPicPr>
          <p:cNvPr id="487428" name="Picture 4" descr="j0300520"/>
          <p:cNvPicPr>
            <a:picLocks noGrp="1" noChangeAspect="1" noChangeArrowheads="1" noCrop="1"/>
          </p:cNvPicPr>
          <p:nvPr>
            <p:ph sz="half" idx="2"/>
          </p:nvPr>
        </p:nvPicPr>
        <p:blipFill>
          <a:blip r:embed="rId2"/>
          <a:srcRect/>
          <a:stretch>
            <a:fillRect/>
          </a:stretch>
        </p:blipFill>
        <p:spPr>
          <a:xfrm>
            <a:off x="6588125" y="4868863"/>
            <a:ext cx="1584325" cy="1081087"/>
          </a:xfrm>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3FC3F9-B55D-49D9-9387-90851903C741}" type="slidenum">
              <a:rPr lang="zh-CN" altLang="en-GB"/>
              <a:pPr/>
              <a:t>63</a:t>
            </a:fld>
            <a:endParaRPr lang="en-GB" altLang="zh-CN"/>
          </a:p>
        </p:txBody>
      </p:sp>
      <p:sp>
        <p:nvSpPr>
          <p:cNvPr id="476162" name="Rectangle 2"/>
          <p:cNvSpPr>
            <a:spLocks noGrp="1" noChangeArrowheads="1"/>
          </p:cNvSpPr>
          <p:nvPr>
            <p:ph type="title"/>
          </p:nvPr>
        </p:nvSpPr>
        <p:spPr>
          <a:xfrm>
            <a:off x="685800" y="609600"/>
            <a:ext cx="7772400" cy="633413"/>
          </a:xfrm>
        </p:spPr>
        <p:txBody>
          <a:bodyPr/>
          <a:lstStyle/>
          <a:p>
            <a:r>
              <a:rPr lang="en-GB" altLang="zh-CN" sz="3200" b="1">
                <a:solidFill>
                  <a:schemeClr val="tx1"/>
                </a:solidFill>
                <a:ea typeface="宋体" pitchFamily="2" charset="-122"/>
              </a:rPr>
              <a:t>3. </a:t>
            </a:r>
            <a:r>
              <a:rPr lang="en-GB" altLang="zh-CN" sz="3200" b="1">
                <a:solidFill>
                  <a:srgbClr val="FF0000"/>
                </a:solidFill>
                <a:ea typeface="宋体" pitchFamily="2" charset="-122"/>
              </a:rPr>
              <a:t>Fast Retransmit</a:t>
            </a:r>
          </a:p>
        </p:txBody>
      </p:sp>
      <p:sp>
        <p:nvSpPr>
          <p:cNvPr id="476163" name="Rectangle 3"/>
          <p:cNvSpPr>
            <a:spLocks noGrp="1" noChangeArrowheads="1"/>
          </p:cNvSpPr>
          <p:nvPr>
            <p:ph type="body" idx="1"/>
          </p:nvPr>
        </p:nvSpPr>
        <p:spPr>
          <a:xfrm>
            <a:off x="468313" y="1125538"/>
            <a:ext cx="8229600" cy="5145087"/>
          </a:xfrm>
        </p:spPr>
        <p:txBody>
          <a:bodyPr/>
          <a:lstStyle/>
          <a:p>
            <a:r>
              <a:rPr lang="en-GB" altLang="zh-CN" sz="2400" dirty="0">
                <a:ea typeface="宋体" pitchFamily="2" charset="-122"/>
              </a:rPr>
              <a:t>It is used to avoid unnecessary retransmissions and/or waste of link bandwidth i.e. it cancels the SS phase under certain  conditions.</a:t>
            </a:r>
          </a:p>
          <a:p>
            <a:endParaRPr lang="en-GB" altLang="zh-CN" sz="2400" dirty="0">
              <a:ea typeface="宋体" pitchFamily="2" charset="-122"/>
            </a:endParaRPr>
          </a:p>
          <a:p>
            <a:r>
              <a:rPr lang="en-GB" altLang="zh-CN" sz="2400" dirty="0">
                <a:ea typeface="宋体" pitchFamily="2" charset="-122"/>
              </a:rPr>
              <a:t>If TCP sender receives three duplicate ACKs , it assumes that the next in-order packet expected by the receiver is lost.</a:t>
            </a:r>
          </a:p>
          <a:p>
            <a:pPr algn="ctr">
              <a:buFontTx/>
              <a:buNone/>
            </a:pPr>
            <a:r>
              <a:rPr lang="en-GB" altLang="zh-CN" sz="1800" b="1" dirty="0">
                <a:solidFill>
                  <a:srgbClr val="FF0000"/>
                </a:solidFill>
                <a:ea typeface="宋体" pitchFamily="2" charset="-122"/>
              </a:rPr>
              <a:t>Duplicate ACKs= ACKs with the same Acknowledgement field number.</a:t>
            </a:r>
          </a:p>
          <a:p>
            <a:pPr>
              <a:buFontTx/>
              <a:buNone/>
            </a:pPr>
            <a:endParaRPr lang="en-GB" altLang="zh-CN" sz="1800" b="1" dirty="0">
              <a:solidFill>
                <a:srgbClr val="FF0000"/>
              </a:solidFill>
              <a:ea typeface="宋体" pitchFamily="2" charset="-122"/>
            </a:endParaRPr>
          </a:p>
          <a:p>
            <a:r>
              <a:rPr lang="en-GB" altLang="zh-CN" sz="2400" dirty="0">
                <a:ea typeface="宋体" pitchFamily="2" charset="-122"/>
              </a:rPr>
              <a:t>TCP retransmits only the packet which is being expected according to the duplicate ACKs. </a:t>
            </a:r>
          </a:p>
          <a:p>
            <a:pPr>
              <a:buFontTx/>
              <a:buNone/>
            </a:pPr>
            <a:endParaRPr lang="en-GB" altLang="zh-CN" sz="2400" dirty="0">
              <a:ea typeface="宋体" pitchFamily="2" charset="-122"/>
            </a:endParaRPr>
          </a:p>
          <a:p>
            <a:r>
              <a:rPr lang="en-GB" altLang="zh-CN" sz="2400" dirty="0">
                <a:ea typeface="宋体" pitchFamily="2" charset="-122"/>
              </a:rPr>
              <a:t>TCP knows that the network is just slightly congested by receiving the three-duplicate ACKs </a:t>
            </a:r>
            <a:r>
              <a:rPr lang="en-GB" altLang="zh-CN" sz="2400" dirty="0">
                <a:latin typeface="Arial"/>
                <a:ea typeface="宋体" pitchFamily="2" charset="-122"/>
              </a:rPr>
              <a:t>…</a:t>
            </a:r>
            <a:r>
              <a:rPr lang="en-GB" altLang="zh-CN" sz="2400" b="1" dirty="0">
                <a:ea typeface="宋体" pitchFamily="2" charset="-122"/>
              </a:rPr>
              <a:t>why</a:t>
            </a:r>
            <a:r>
              <a:rPr lang="en-GB" altLang="zh-CN" sz="2400" b="1" dirty="0" smtClean="0">
                <a:ea typeface="宋体" pitchFamily="2" charset="-122"/>
              </a:rPr>
              <a:t>?</a:t>
            </a:r>
            <a:endParaRPr lang="en-GB" altLang="zh-CN" sz="2400" b="1" dirty="0">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F9EB46B-F384-49FF-8CE1-CD14ABFFEE47}" type="slidenum">
              <a:rPr lang="zh-CN" altLang="en-GB"/>
              <a:pPr/>
              <a:t>64</a:t>
            </a:fld>
            <a:endParaRPr lang="en-GB" altLang="zh-CN"/>
          </a:p>
        </p:txBody>
      </p:sp>
      <p:sp>
        <p:nvSpPr>
          <p:cNvPr id="477186" name="Rectangle 2"/>
          <p:cNvSpPr>
            <a:spLocks noGrp="1" noChangeArrowheads="1"/>
          </p:cNvSpPr>
          <p:nvPr>
            <p:ph type="title"/>
          </p:nvPr>
        </p:nvSpPr>
        <p:spPr>
          <a:xfrm>
            <a:off x="685800" y="333375"/>
            <a:ext cx="7772400" cy="706438"/>
          </a:xfrm>
        </p:spPr>
        <p:txBody>
          <a:bodyPr/>
          <a:lstStyle/>
          <a:p>
            <a:r>
              <a:rPr lang="en-GB" altLang="zh-CN" sz="3200" b="1">
                <a:solidFill>
                  <a:schemeClr val="tx1"/>
                </a:solidFill>
                <a:ea typeface="宋体" pitchFamily="2" charset="-122"/>
              </a:rPr>
              <a:t>4. </a:t>
            </a:r>
            <a:r>
              <a:rPr lang="en-GB" altLang="zh-CN" sz="3200" b="1">
                <a:solidFill>
                  <a:srgbClr val="FF0000"/>
                </a:solidFill>
                <a:ea typeface="宋体" pitchFamily="2" charset="-122"/>
              </a:rPr>
              <a:t>Fast Recovery</a:t>
            </a:r>
            <a:endParaRPr lang="en-US" altLang="zh-CN" sz="3200" b="1">
              <a:solidFill>
                <a:srgbClr val="FF0000"/>
              </a:solidFill>
              <a:ea typeface="宋体" pitchFamily="2" charset="-122"/>
            </a:endParaRPr>
          </a:p>
        </p:txBody>
      </p:sp>
      <p:sp>
        <p:nvSpPr>
          <p:cNvPr id="477187" name="Text Box 3"/>
          <p:cNvSpPr txBox="1">
            <a:spLocks noChangeArrowheads="1"/>
          </p:cNvSpPr>
          <p:nvPr/>
        </p:nvSpPr>
        <p:spPr bwMode="auto">
          <a:xfrm>
            <a:off x="631825" y="1155700"/>
            <a:ext cx="7462838" cy="1552575"/>
          </a:xfrm>
          <a:prstGeom prst="rect">
            <a:avLst/>
          </a:prstGeom>
          <a:noFill/>
          <a:ln w="9525">
            <a:noFill/>
            <a:miter lim="800000"/>
            <a:headEnd/>
            <a:tailEnd/>
          </a:ln>
          <a:effectLst/>
        </p:spPr>
        <p:txBody>
          <a:bodyPr>
            <a:spAutoFit/>
          </a:bodyPr>
          <a:lstStyle/>
          <a:p>
            <a:pPr>
              <a:buFontTx/>
              <a:buChar char="•"/>
            </a:pPr>
            <a:r>
              <a:rPr lang="en-GB" altLang="zh-CN" b="0">
                <a:ea typeface="宋体" pitchFamily="2" charset="-122"/>
                <a:cs typeface="Arial" charset="0"/>
              </a:rPr>
              <a:t>After Fast Retransmit, the transfer of data is resumed. Instead of reinitialising with the Slow Start algorithm, Congestion Avoidance is implemented immediately.</a:t>
            </a:r>
          </a:p>
          <a:p>
            <a:pPr>
              <a:buFontTx/>
              <a:buChar char="•"/>
            </a:pPr>
            <a:r>
              <a:rPr lang="en-GB" altLang="zh-CN" b="0">
                <a:ea typeface="宋体" pitchFamily="2" charset="-122"/>
                <a:cs typeface="Arial" charset="0"/>
              </a:rPr>
              <a:t>In Fast Recovery, TCP cuts the CongWin by half</a:t>
            </a:r>
            <a:r>
              <a:rPr lang="en-GB" altLang="zh-CN" b="0">
                <a:latin typeface="Arial" charset="0"/>
                <a:ea typeface="宋体" pitchFamily="2" charset="-122"/>
                <a:cs typeface="Arial" charset="0"/>
              </a:rPr>
              <a:t>.</a:t>
            </a:r>
            <a:endParaRPr lang="en-US" altLang="zh-CN" sz="1800">
              <a:latin typeface="Arial" charset="0"/>
              <a:ea typeface="宋体" pitchFamily="2" charset="-122"/>
              <a:cs typeface="Arial" charset="0"/>
            </a:endParaRPr>
          </a:p>
        </p:txBody>
      </p:sp>
      <p:sp>
        <p:nvSpPr>
          <p:cNvPr id="477188" name="Rectangle 4"/>
          <p:cNvSpPr>
            <a:spLocks noChangeArrowheads="1"/>
          </p:cNvSpPr>
          <p:nvPr/>
        </p:nvSpPr>
        <p:spPr bwMode="auto">
          <a:xfrm>
            <a:off x="0" y="20859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77189" name="Object 5"/>
          <p:cNvGraphicFramePr>
            <a:graphicFrameLocks noChangeAspect="1"/>
          </p:cNvGraphicFramePr>
          <p:nvPr/>
        </p:nvGraphicFramePr>
        <p:xfrm>
          <a:off x="1314450" y="3213100"/>
          <a:ext cx="6448425" cy="2686050"/>
        </p:xfrm>
        <a:graphic>
          <a:graphicData uri="http://schemas.openxmlformats.org/presentationml/2006/ole">
            <mc:AlternateContent xmlns:mc="http://schemas.openxmlformats.org/markup-compatibility/2006">
              <mc:Choice xmlns:v="urn:schemas-microsoft-com:vml" Requires="v">
                <p:oleObj spid="_x0000_s39950" name="Chart" r:id="rId4" imgW="4675367" imgH="2687541" progId="Excel.Sheet.8">
                  <p:embed/>
                </p:oleObj>
              </mc:Choice>
              <mc:Fallback>
                <p:oleObj name="Chart" r:id="rId4" imgW="4675367" imgH="2687541"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3213100"/>
                        <a:ext cx="6448425" cy="268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7190" name="Text Box 6"/>
          <p:cNvSpPr txBox="1">
            <a:spLocks noChangeArrowheads="1"/>
          </p:cNvSpPr>
          <p:nvPr/>
        </p:nvSpPr>
        <p:spPr bwMode="auto">
          <a:xfrm>
            <a:off x="1331913" y="5876925"/>
            <a:ext cx="6553200" cy="304800"/>
          </a:xfrm>
          <a:prstGeom prst="rect">
            <a:avLst/>
          </a:prstGeom>
          <a:noFill/>
          <a:ln w="9525">
            <a:noFill/>
            <a:miter lim="800000"/>
            <a:headEnd/>
            <a:tailEnd/>
          </a:ln>
          <a:effectLst/>
        </p:spPr>
        <p:txBody>
          <a:bodyPr>
            <a:spAutoFit/>
          </a:bodyPr>
          <a:lstStyle/>
          <a:p>
            <a:pPr>
              <a:spcBef>
                <a:spcPct val="50000"/>
              </a:spcBef>
            </a:pPr>
            <a:r>
              <a:rPr lang="en-GB" altLang="zh-CN" sz="1400" b="0">
                <a:latin typeface="Arial" charset="0"/>
                <a:ea typeface="宋体" pitchFamily="2" charset="-122"/>
                <a:cs typeface="Arial" charset="0"/>
              </a:rPr>
              <a:t>Slow Start, Congestion Avoidance, Fast Retransmit and Fast Recovery</a:t>
            </a:r>
            <a:endParaRPr lang="en-US" altLang="zh-CN" sz="1400" b="0">
              <a:latin typeface="Arial"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D12CE2-8383-4AC6-BC22-E4DDE651CD5F}" type="slidenum">
              <a:rPr lang="zh-CN" altLang="en-GB"/>
              <a:pPr/>
              <a:t>65</a:t>
            </a:fld>
            <a:endParaRPr lang="en-GB" altLang="zh-CN"/>
          </a:p>
        </p:txBody>
      </p:sp>
      <p:sp>
        <p:nvSpPr>
          <p:cNvPr id="478210" name="Rectangle 2"/>
          <p:cNvSpPr>
            <a:spLocks noGrp="1" noChangeArrowheads="1"/>
          </p:cNvSpPr>
          <p:nvPr>
            <p:ph type="title"/>
          </p:nvPr>
        </p:nvSpPr>
        <p:spPr>
          <a:xfrm>
            <a:off x="685800" y="609600"/>
            <a:ext cx="7772400" cy="633413"/>
          </a:xfrm>
        </p:spPr>
        <p:txBody>
          <a:bodyPr/>
          <a:lstStyle/>
          <a:p>
            <a:r>
              <a:rPr lang="en-GB" altLang="zh-CN" sz="3200" b="1">
                <a:solidFill>
                  <a:srgbClr val="FF0000"/>
                </a:solidFill>
                <a:ea typeface="宋体" pitchFamily="2" charset="-122"/>
              </a:rPr>
              <a:t>TCP congestion control</a:t>
            </a:r>
          </a:p>
        </p:txBody>
      </p:sp>
      <p:sp>
        <p:nvSpPr>
          <p:cNvPr id="478211" name="Rectangle 3"/>
          <p:cNvSpPr>
            <a:spLocks noGrp="1" noChangeArrowheads="1"/>
          </p:cNvSpPr>
          <p:nvPr>
            <p:ph type="body" idx="1"/>
          </p:nvPr>
        </p:nvSpPr>
        <p:spPr>
          <a:xfrm>
            <a:off x="468313" y="1341438"/>
            <a:ext cx="8229600" cy="4608512"/>
          </a:xfrm>
        </p:spPr>
        <p:txBody>
          <a:bodyPr/>
          <a:lstStyle/>
          <a:p>
            <a:r>
              <a:rPr lang="en-GB" altLang="zh-CN" sz="2400">
                <a:ea typeface="宋体" pitchFamily="2" charset="-122"/>
              </a:rPr>
              <a:t>If the network is heavily congested, TCP would not receive any ACK of its current CongWin. Therefore, its retransmission timer will expire (a time-out).</a:t>
            </a:r>
          </a:p>
          <a:p>
            <a:pPr>
              <a:buFontTx/>
              <a:buNone/>
            </a:pPr>
            <a:endParaRPr lang="en-GB" altLang="zh-CN" sz="2400">
              <a:ea typeface="宋体" pitchFamily="2" charset="-122"/>
            </a:endParaRPr>
          </a:p>
          <a:p>
            <a:r>
              <a:rPr lang="en-GB" altLang="zh-CN" sz="2400">
                <a:ea typeface="宋体" pitchFamily="2" charset="-122"/>
              </a:rPr>
              <a:t>In this case, TCP triggers Slow Start (not Fast Recovery) and sets the threshold to half of the last CongWin successfully received.</a:t>
            </a:r>
          </a:p>
          <a:p>
            <a:pPr>
              <a:buFontTx/>
              <a:buNone/>
            </a:pPr>
            <a:endParaRPr lang="en-GB" altLang="zh-CN" sz="2400">
              <a:ea typeface="宋体" pitchFamily="2" charset="-122"/>
            </a:endParaRPr>
          </a:p>
          <a:p>
            <a:r>
              <a:rPr lang="en-GB" altLang="zh-CN" sz="2400">
                <a:ea typeface="宋体" pitchFamily="2" charset="-122"/>
              </a:rPr>
              <a:t>Finally, it retransmits the next segment after the last successfully acknowledged segment.</a:t>
            </a:r>
            <a:endParaRPr lang="en-GB" altLang="zh-CN" sz="2400" b="1">
              <a:ea typeface="宋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2"/>
          </p:nvPr>
        </p:nvSpPr>
        <p:spPr/>
        <p:txBody>
          <a:bodyPr/>
          <a:lstStyle/>
          <a:p>
            <a:fld id="{0DBF5950-6B2B-4B17-BC98-0A196068E2B9}" type="slidenum">
              <a:rPr lang="zh-CN" altLang="en-GB"/>
              <a:pPr/>
              <a:t>66</a:t>
            </a:fld>
            <a:endParaRPr lang="en-GB" altLang="zh-CN"/>
          </a:p>
        </p:txBody>
      </p:sp>
      <p:graphicFrame>
        <p:nvGraphicFramePr>
          <p:cNvPr id="498071" name="Group 407"/>
          <p:cNvGraphicFramePr>
            <a:graphicFrameLocks noGrp="1"/>
          </p:cNvGraphicFramePr>
          <p:nvPr/>
        </p:nvGraphicFramePr>
        <p:xfrm>
          <a:off x="611188" y="620713"/>
          <a:ext cx="7993062" cy="5060887"/>
        </p:xfrm>
        <a:graphic>
          <a:graphicData uri="http://schemas.openxmlformats.org/drawingml/2006/table">
            <a:tbl>
              <a:tblPr/>
              <a:tblGrid>
                <a:gridCol w="1643062"/>
                <a:gridCol w="1866900"/>
                <a:gridCol w="2538413"/>
                <a:gridCol w="1944687"/>
              </a:tblGrid>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charset="0"/>
                        </a:rPr>
                        <a:t>State</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charset="0"/>
                        </a:rPr>
                        <a:t>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charset="0"/>
                        </a:rPr>
                        <a:t>TCP sender congestion-control 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smtClean="0">
                          <a:ln>
                            <a:noFill/>
                          </a:ln>
                          <a:solidFill>
                            <a:schemeClr val="tx1"/>
                          </a:solidFill>
                          <a:effectLst/>
                          <a:latin typeface="Times New Roman" charset="0"/>
                        </a:rPr>
                        <a:t>Comment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1" u="none" strike="noStrike" cap="none" normalizeH="0" baseline="0" smtClean="0">
                          <a:ln>
                            <a:noFill/>
                          </a:ln>
                          <a:solidFill>
                            <a:schemeClr val="tx1"/>
                          </a:solidFill>
                          <a:effectLst/>
                          <a:latin typeface="Times New Roman" charset="0"/>
                        </a:rPr>
                        <a:t>Slow start (SS)</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ACK receipt for previously unacknowledged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CongWin = ConWin + MSS, If (CongWin &gt; Threshold) set state to “Congestion Avoidance”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Resulting in a doubling of CongWin every RTT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1" u="none" strike="noStrike" cap="none" normalizeH="0" baseline="0" smtClean="0">
                          <a:ln>
                            <a:noFill/>
                          </a:ln>
                          <a:solidFill>
                            <a:schemeClr val="tx1"/>
                          </a:solidFill>
                          <a:effectLst/>
                          <a:latin typeface="Times New Roman" charset="0"/>
                        </a:rPr>
                        <a:t>Congestion Avoidance (CA)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ACK receipt for previously unacknowledged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CongWin = CongWin + MSS.(MSS/CongWin)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Additive increse, resulting in increase of CongWin by 1 MSS every RTT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1" u="none" strike="noStrike" cap="none" normalizeH="0" baseline="0" smtClean="0">
                          <a:ln>
                            <a:noFill/>
                          </a:ln>
                          <a:solidFill>
                            <a:schemeClr val="tx1"/>
                          </a:solidFill>
                          <a:effectLst/>
                          <a:latin typeface="Times New Roman" charset="0"/>
                        </a:rPr>
                        <a:t>SS or CA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Loss event detected by triple duplicate 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Threshold = CongWin/2,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CongWin = Threshold,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Set state to “Congestion Avoidance”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Fast recovery, implementing multiplicative decrease.  CongWin will not drop below 1 MSS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1" u="none" strike="noStrike" cap="none" normalizeH="0" baseline="0" smtClean="0">
                          <a:ln>
                            <a:noFill/>
                          </a:ln>
                          <a:solidFill>
                            <a:schemeClr val="tx1"/>
                          </a:solidFill>
                          <a:effectLst/>
                          <a:latin typeface="Times New Roman" charset="0"/>
                        </a:rPr>
                        <a:t>SS or CA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Time-out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Threshold = CongWin/2,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CongWin 1 MSS,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Set state to “Slow start”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Enter Slow start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1" u="none" strike="noStrike" cap="none" normalizeH="0" baseline="0" smtClean="0">
                          <a:ln>
                            <a:noFill/>
                          </a:ln>
                          <a:solidFill>
                            <a:schemeClr val="tx1"/>
                          </a:solidFill>
                          <a:effectLst/>
                          <a:latin typeface="Times New Roman" charset="0"/>
                        </a:rPr>
                        <a:t>SS or CA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Duplicate 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Increment duplicate ACK count for segment being acknowledged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Times New Roman" charset="0"/>
                        </a:rPr>
                        <a:t>CongWin and Threshold unchanged</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8072" name="Text Box 408"/>
          <p:cNvSpPr txBox="1">
            <a:spLocks noChangeArrowheads="1"/>
          </p:cNvSpPr>
          <p:nvPr/>
        </p:nvSpPr>
        <p:spPr bwMode="auto">
          <a:xfrm>
            <a:off x="4932363" y="5734050"/>
            <a:ext cx="3281362" cy="304800"/>
          </a:xfrm>
          <a:prstGeom prst="rect">
            <a:avLst/>
          </a:prstGeom>
          <a:noFill/>
          <a:ln w="9525">
            <a:noFill/>
            <a:miter lim="800000"/>
            <a:headEnd/>
            <a:tailEnd/>
          </a:ln>
          <a:effectLst/>
        </p:spPr>
        <p:txBody>
          <a:bodyPr wrap="none">
            <a:spAutoFit/>
          </a:bodyPr>
          <a:lstStyle/>
          <a:p>
            <a:r>
              <a:rPr lang="en-GB" sz="1400" b="0"/>
              <a:t>TCP sender congestion control (RFC2581).</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60350"/>
            <a:ext cx="7772400" cy="84931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zh-CN" sz="3200" b="1" smtClean="0">
                <a:solidFill>
                  <a:srgbClr val="FF0000"/>
                </a:solidFill>
                <a:ea typeface="宋体" pitchFamily="2" charset="-122"/>
              </a:rPr>
              <a:t>TCP retransmission timer (RFC 2988)</a:t>
            </a:r>
            <a:endParaRPr lang="en-GB" altLang="zh-CN" sz="3200" b="1" dirty="0">
              <a:solidFill>
                <a:srgbClr val="FF0000"/>
              </a:solidFill>
              <a:ea typeface="宋体" pitchFamily="2" charset="-122"/>
            </a:endParaRPr>
          </a:p>
        </p:txBody>
      </p:sp>
      <p:sp>
        <p:nvSpPr>
          <p:cNvPr id="3" name="TextBox 2"/>
          <p:cNvSpPr txBox="1"/>
          <p:nvPr/>
        </p:nvSpPr>
        <p:spPr>
          <a:xfrm>
            <a:off x="899592" y="1109662"/>
            <a:ext cx="7704856" cy="923330"/>
          </a:xfrm>
          <a:prstGeom prst="rect">
            <a:avLst/>
          </a:prstGeom>
          <a:noFill/>
        </p:spPr>
        <p:txBody>
          <a:bodyPr wrap="square" rtlCol="0">
            <a:spAutoFit/>
          </a:bodyPr>
          <a:lstStyle/>
          <a:p>
            <a:r>
              <a:rPr lang="en-GB" dirty="0" smtClean="0"/>
              <a:t>Need to decide how longs the ‘timeout’ should be.</a:t>
            </a:r>
          </a:p>
          <a:p>
            <a:r>
              <a:rPr lang="en-GB" dirty="0" smtClean="0"/>
              <a:t>Starting point is &gt; RTT</a:t>
            </a:r>
          </a:p>
          <a:p>
            <a:r>
              <a:rPr lang="en-GB" dirty="0" smtClean="0"/>
              <a:t>Knowing the variation in RTT can help us decide how much greater than RTT.</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276872"/>
            <a:ext cx="6732240" cy="3778635"/>
          </a:xfrm>
          <a:prstGeom prst="rect">
            <a:avLst/>
          </a:prstGeom>
        </p:spPr>
      </p:pic>
      <p:sp>
        <p:nvSpPr>
          <p:cNvPr id="5" name="TextBox 4"/>
          <p:cNvSpPr txBox="1"/>
          <p:nvPr/>
        </p:nvSpPr>
        <p:spPr>
          <a:xfrm>
            <a:off x="3764291" y="5867980"/>
            <a:ext cx="1599797" cy="369332"/>
          </a:xfrm>
          <a:prstGeom prst="rect">
            <a:avLst/>
          </a:prstGeom>
          <a:noFill/>
        </p:spPr>
        <p:txBody>
          <a:bodyPr wrap="none" rtlCol="0">
            <a:spAutoFit/>
          </a:bodyPr>
          <a:lstStyle/>
          <a:p>
            <a:r>
              <a:rPr lang="en-GB" dirty="0" smtClean="0"/>
              <a:t>Time (seconds)</a:t>
            </a:r>
            <a:endParaRPr lang="en-GB" dirty="0"/>
          </a:p>
        </p:txBody>
      </p:sp>
    </p:spTree>
    <p:extLst>
      <p:ext uri="{BB962C8B-B14F-4D97-AF65-F5344CB8AC3E}">
        <p14:creationId xmlns:p14="http://schemas.microsoft.com/office/powerpoint/2010/main" val="10252226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A36E0B29-AC7B-409D-8BED-473776B3FD39}" type="slidenum">
              <a:rPr lang="zh-CN" altLang="en-GB"/>
              <a:pPr/>
              <a:t>68</a:t>
            </a:fld>
            <a:endParaRPr lang="en-GB" altLang="zh-CN"/>
          </a:p>
        </p:txBody>
      </p:sp>
      <p:sp>
        <p:nvSpPr>
          <p:cNvPr id="479234" name="Rectangle 2"/>
          <p:cNvSpPr>
            <a:spLocks noGrp="1" noChangeArrowheads="1"/>
          </p:cNvSpPr>
          <p:nvPr>
            <p:ph type="title"/>
          </p:nvPr>
        </p:nvSpPr>
        <p:spPr>
          <a:xfrm>
            <a:off x="685800" y="260350"/>
            <a:ext cx="7772400" cy="849313"/>
          </a:xfrm>
        </p:spPr>
        <p:txBody>
          <a:bodyPr/>
          <a:lstStyle/>
          <a:p>
            <a:r>
              <a:rPr lang="en-GB" altLang="zh-CN" sz="3200" b="1" dirty="0">
                <a:solidFill>
                  <a:srgbClr val="FF0000"/>
                </a:solidFill>
                <a:ea typeface="宋体" pitchFamily="2" charset="-122"/>
              </a:rPr>
              <a:t>TCP retransmission timer (RFC 2988)</a:t>
            </a:r>
          </a:p>
        </p:txBody>
      </p:sp>
      <p:sp>
        <p:nvSpPr>
          <p:cNvPr id="479235" name="Text Box 3"/>
          <p:cNvSpPr txBox="1">
            <a:spLocks noChangeArrowheads="1"/>
          </p:cNvSpPr>
          <p:nvPr/>
        </p:nvSpPr>
        <p:spPr bwMode="auto">
          <a:xfrm>
            <a:off x="849313" y="1125538"/>
            <a:ext cx="7046912" cy="1735137"/>
          </a:xfrm>
          <a:prstGeom prst="rect">
            <a:avLst/>
          </a:prstGeom>
          <a:noFill/>
          <a:ln w="9525">
            <a:noFill/>
            <a:miter lim="800000"/>
            <a:headEnd/>
            <a:tailEnd/>
          </a:ln>
          <a:effectLst/>
        </p:spPr>
        <p:txBody>
          <a:bodyPr>
            <a:spAutoFit/>
          </a:bodyPr>
          <a:lstStyle/>
          <a:p>
            <a:pPr>
              <a:spcBef>
                <a:spcPct val="50000"/>
              </a:spcBef>
            </a:pPr>
            <a:r>
              <a:rPr lang="en-GB" altLang="zh-CN" b="0">
                <a:ea typeface="宋体" pitchFamily="2" charset="-122"/>
                <a:cs typeface="Arial" charset="0"/>
              </a:rPr>
              <a:t>TCP uses retransmission and timeout mechanisms to recover from losses.</a:t>
            </a:r>
          </a:p>
          <a:p>
            <a:pPr>
              <a:spcBef>
                <a:spcPct val="50000"/>
              </a:spcBef>
            </a:pPr>
            <a:r>
              <a:rPr lang="en-GB" altLang="zh-CN" b="0">
                <a:ea typeface="宋体" pitchFamily="2" charset="-122"/>
                <a:cs typeface="Arial" charset="0"/>
              </a:rPr>
              <a:t>At the beginning of a TCP connection, when the first RTT measurement R is made, these variables are set to:</a:t>
            </a:r>
            <a:endParaRPr lang="en-US" altLang="zh-CN" b="0">
              <a:ea typeface="宋体" pitchFamily="2" charset="-122"/>
              <a:cs typeface="Arial" charset="0"/>
            </a:endParaRPr>
          </a:p>
        </p:txBody>
      </p:sp>
      <p:sp>
        <p:nvSpPr>
          <p:cNvPr id="47923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79237" name="Object 5"/>
          <p:cNvGraphicFramePr>
            <a:graphicFrameLocks noChangeAspect="1"/>
          </p:cNvGraphicFramePr>
          <p:nvPr/>
        </p:nvGraphicFramePr>
        <p:xfrm>
          <a:off x="2339975" y="2997200"/>
          <a:ext cx="3887788" cy="1727200"/>
        </p:xfrm>
        <a:graphic>
          <a:graphicData uri="http://schemas.openxmlformats.org/presentationml/2006/ole">
            <mc:AlternateContent xmlns:mc="http://schemas.openxmlformats.org/markup-compatibility/2006">
              <mc:Choice xmlns:v="urn:schemas-microsoft-com:vml" Requires="v">
                <p:oleObj spid="_x0000_s40974" name="Equation" r:id="rId3" imgW="2463480" imgH="1117440" progId="Equation.3">
                  <p:embed/>
                </p:oleObj>
              </mc:Choice>
              <mc:Fallback>
                <p:oleObj name="Equation" r:id="rId3" imgW="2463480" imgH="1117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997200"/>
                        <a:ext cx="3887788"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9238" name="Rectangle 6"/>
          <p:cNvSpPr>
            <a:spLocks noChangeArrowheads="1"/>
          </p:cNvSpPr>
          <p:nvPr/>
        </p:nvSpPr>
        <p:spPr bwMode="auto">
          <a:xfrm>
            <a:off x="0" y="2997200"/>
            <a:ext cx="9144000" cy="0"/>
          </a:xfrm>
          <a:prstGeom prst="rect">
            <a:avLst/>
          </a:prstGeom>
          <a:noFill/>
          <a:ln w="9525">
            <a:noFill/>
            <a:miter lim="800000"/>
            <a:headEnd/>
            <a:tailEnd/>
          </a:ln>
          <a:effectLst/>
        </p:spPr>
        <p:txBody>
          <a:bodyPr wrap="none" anchor="ctr">
            <a:spAutoFit/>
          </a:bodyPr>
          <a:lstStyle/>
          <a:p>
            <a:endParaRPr lang="en-US"/>
          </a:p>
        </p:txBody>
      </p:sp>
      <p:sp>
        <p:nvSpPr>
          <p:cNvPr id="479239" name="Text Box 7"/>
          <p:cNvSpPr txBox="1">
            <a:spLocks noChangeArrowheads="1"/>
          </p:cNvSpPr>
          <p:nvPr/>
        </p:nvSpPr>
        <p:spPr bwMode="auto">
          <a:xfrm>
            <a:off x="915988" y="4724400"/>
            <a:ext cx="5451475" cy="1604963"/>
          </a:xfrm>
          <a:prstGeom prst="rect">
            <a:avLst/>
          </a:prstGeom>
          <a:noFill/>
          <a:ln w="9525">
            <a:noFill/>
            <a:miter lim="800000"/>
            <a:headEnd/>
            <a:tailEnd/>
          </a:ln>
          <a:effectLst/>
        </p:spPr>
        <p:txBody>
          <a:bodyPr>
            <a:spAutoFit/>
          </a:bodyPr>
          <a:lstStyle/>
          <a:p>
            <a:pPr>
              <a:spcBef>
                <a:spcPct val="50000"/>
              </a:spcBef>
            </a:pPr>
            <a:r>
              <a:rPr lang="en-GB" altLang="zh-CN" sz="1800" b="0">
                <a:ea typeface="宋体" pitchFamily="2" charset="-122"/>
                <a:cs typeface="Arial" charset="0"/>
              </a:rPr>
              <a:t>where:</a:t>
            </a:r>
          </a:p>
          <a:p>
            <a:pPr>
              <a:spcBef>
                <a:spcPct val="50000"/>
              </a:spcBef>
            </a:pPr>
            <a:r>
              <a:rPr lang="en-GB" altLang="zh-CN" sz="1800">
                <a:ea typeface="宋体" pitchFamily="2" charset="-122"/>
                <a:cs typeface="Arial" charset="0"/>
              </a:rPr>
              <a:t>SRTT</a:t>
            </a:r>
            <a:r>
              <a:rPr lang="en-GB" altLang="zh-CN" sz="1800" b="0">
                <a:ea typeface="宋体" pitchFamily="2" charset="-122"/>
                <a:cs typeface="Arial" charset="0"/>
              </a:rPr>
              <a:t>= Smoothed Round-Trip Time</a:t>
            </a:r>
            <a:r>
              <a:rPr lang="en-US" altLang="zh-CN" sz="1800" b="0">
                <a:ea typeface="宋体" pitchFamily="2" charset="-122"/>
                <a:cs typeface="Arial" charset="0"/>
              </a:rPr>
              <a:t> </a:t>
            </a:r>
            <a:endParaRPr lang="en-GB" altLang="zh-CN" sz="1800" b="0">
              <a:ea typeface="宋体" pitchFamily="2" charset="-122"/>
              <a:cs typeface="Arial" charset="0"/>
            </a:endParaRPr>
          </a:p>
          <a:p>
            <a:pPr>
              <a:spcBef>
                <a:spcPct val="50000"/>
              </a:spcBef>
            </a:pPr>
            <a:r>
              <a:rPr lang="en-GB" altLang="zh-CN" sz="1800">
                <a:ea typeface="宋体" pitchFamily="2" charset="-122"/>
                <a:cs typeface="Arial" charset="0"/>
              </a:rPr>
              <a:t>RTTVAR</a:t>
            </a:r>
            <a:r>
              <a:rPr lang="en-GB" altLang="zh-CN" sz="1800" b="0">
                <a:ea typeface="宋体" pitchFamily="2" charset="-122"/>
                <a:cs typeface="Arial" charset="0"/>
              </a:rPr>
              <a:t>= Round-Trip Time Variation</a:t>
            </a:r>
            <a:r>
              <a:rPr lang="en-US" altLang="zh-CN" sz="1800" b="0">
                <a:ea typeface="宋体" pitchFamily="2" charset="-122"/>
                <a:cs typeface="Arial" charset="0"/>
              </a:rPr>
              <a:t> </a:t>
            </a:r>
            <a:endParaRPr lang="en-GB" altLang="zh-CN" sz="1800" b="0">
              <a:ea typeface="宋体" pitchFamily="2" charset="-122"/>
              <a:cs typeface="Arial" charset="0"/>
            </a:endParaRPr>
          </a:p>
          <a:p>
            <a:pPr>
              <a:spcBef>
                <a:spcPct val="50000"/>
              </a:spcBef>
            </a:pPr>
            <a:r>
              <a:rPr lang="en-GB" altLang="zh-CN" sz="1800">
                <a:ea typeface="宋体" pitchFamily="2" charset="-122"/>
                <a:cs typeface="Arial" charset="0"/>
              </a:rPr>
              <a:t>RTO</a:t>
            </a:r>
            <a:r>
              <a:rPr lang="en-GB" altLang="zh-CN" sz="1800" b="0">
                <a:ea typeface="宋体" pitchFamily="2" charset="-122"/>
                <a:cs typeface="Arial" charset="0"/>
              </a:rPr>
              <a:t>= Retransmission timer timeout</a:t>
            </a:r>
            <a:r>
              <a:rPr lang="en-US" altLang="zh-CN" sz="1800" b="0">
                <a:ea typeface="宋体" pitchFamily="2" charset="-122"/>
                <a:cs typeface="Arial" charset="0"/>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A1EC35EA-12CA-47FC-9E86-810C688F7D84}" type="slidenum">
              <a:rPr lang="zh-CN" altLang="en-GB"/>
              <a:pPr/>
              <a:t>69</a:t>
            </a:fld>
            <a:endParaRPr lang="en-GB" altLang="zh-CN"/>
          </a:p>
        </p:txBody>
      </p:sp>
      <p:sp>
        <p:nvSpPr>
          <p:cNvPr id="480258" name="Rectangle 2"/>
          <p:cNvSpPr>
            <a:spLocks noGrp="1" noChangeArrowheads="1"/>
          </p:cNvSpPr>
          <p:nvPr>
            <p:ph type="title"/>
          </p:nvPr>
        </p:nvSpPr>
        <p:spPr>
          <a:xfrm>
            <a:off x="684213" y="476250"/>
            <a:ext cx="7772400" cy="865188"/>
          </a:xfrm>
        </p:spPr>
        <p:txBody>
          <a:bodyPr/>
          <a:lstStyle/>
          <a:p>
            <a:r>
              <a:rPr lang="en-GB" altLang="zh-CN" sz="3200" b="1">
                <a:solidFill>
                  <a:srgbClr val="FF0000"/>
                </a:solidFill>
                <a:ea typeface="宋体" pitchFamily="2" charset="-122"/>
              </a:rPr>
              <a:t>TCP retransmission timer</a:t>
            </a:r>
          </a:p>
        </p:txBody>
      </p:sp>
      <p:graphicFrame>
        <p:nvGraphicFramePr>
          <p:cNvPr id="480259" name="Object 3"/>
          <p:cNvGraphicFramePr>
            <a:graphicFrameLocks noGrp="1" noChangeAspect="1"/>
          </p:cNvGraphicFramePr>
          <p:nvPr>
            <p:ph idx="1"/>
          </p:nvPr>
        </p:nvGraphicFramePr>
        <p:xfrm>
          <a:off x="1965325" y="1773238"/>
          <a:ext cx="4911725" cy="1760537"/>
        </p:xfrm>
        <a:graphic>
          <a:graphicData uri="http://schemas.openxmlformats.org/presentationml/2006/ole">
            <mc:AlternateContent xmlns:mc="http://schemas.openxmlformats.org/markup-compatibility/2006">
              <mc:Choice xmlns:v="urn:schemas-microsoft-com:vml" Requires="v">
                <p:oleObj spid="_x0000_s42010" name="Equation" r:id="rId3" imgW="2908300" imgH="1181100" progId="Equation.3">
                  <p:embed/>
                </p:oleObj>
              </mc:Choice>
              <mc:Fallback>
                <p:oleObj name="Equation" r:id="rId3" imgW="2908300" imgH="11811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1773238"/>
                        <a:ext cx="4911725" cy="176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0260" name="Text Box 4"/>
          <p:cNvSpPr txBox="1">
            <a:spLocks noChangeArrowheads="1"/>
          </p:cNvSpPr>
          <p:nvPr/>
        </p:nvSpPr>
        <p:spPr bwMode="auto">
          <a:xfrm>
            <a:off x="650875" y="1268413"/>
            <a:ext cx="7310438" cy="457200"/>
          </a:xfrm>
          <a:prstGeom prst="rect">
            <a:avLst/>
          </a:prstGeom>
          <a:noFill/>
          <a:ln w="9525">
            <a:noFill/>
            <a:miter lim="800000"/>
            <a:headEnd/>
            <a:tailEnd/>
          </a:ln>
          <a:effectLst/>
        </p:spPr>
        <p:txBody>
          <a:bodyPr>
            <a:spAutoFit/>
          </a:bodyPr>
          <a:lstStyle/>
          <a:p>
            <a:pPr>
              <a:spcBef>
                <a:spcPct val="50000"/>
              </a:spcBef>
            </a:pPr>
            <a:r>
              <a:rPr lang="en-GB" altLang="zh-CN" b="0">
                <a:ea typeface="宋体" pitchFamily="2" charset="-122"/>
                <a:cs typeface="Arial" charset="0"/>
              </a:rPr>
              <a:t>When a subsequent RTT measurement R’ is made:</a:t>
            </a:r>
            <a:endParaRPr lang="zh-CN" altLang="en-US" b="0">
              <a:ea typeface="宋体" pitchFamily="2" charset="-122"/>
              <a:cs typeface="Arial" charset="0"/>
            </a:endParaRPr>
          </a:p>
        </p:txBody>
      </p:sp>
      <p:sp>
        <p:nvSpPr>
          <p:cNvPr id="480261" name="Text Box 5"/>
          <p:cNvSpPr txBox="1">
            <a:spLocks noChangeArrowheads="1"/>
          </p:cNvSpPr>
          <p:nvPr/>
        </p:nvSpPr>
        <p:spPr bwMode="auto">
          <a:xfrm>
            <a:off x="384175" y="3502025"/>
            <a:ext cx="7354888" cy="1552575"/>
          </a:xfrm>
          <a:prstGeom prst="rect">
            <a:avLst/>
          </a:prstGeom>
          <a:noFill/>
          <a:ln w="9525">
            <a:noFill/>
            <a:miter lim="800000"/>
            <a:headEnd/>
            <a:tailEnd/>
          </a:ln>
          <a:effectLst/>
        </p:spPr>
        <p:txBody>
          <a:bodyPr wrap="none">
            <a:spAutoFit/>
          </a:bodyPr>
          <a:lstStyle/>
          <a:p>
            <a:r>
              <a:rPr lang="en-GB" altLang="zh-CN" b="0">
                <a:ea typeface="宋体" pitchFamily="2" charset="-122"/>
                <a:cs typeface="Arial" charset="0"/>
              </a:rPr>
              <a:t>α and β are smoothing factors that determine how much </a:t>
            </a:r>
          </a:p>
          <a:p>
            <a:r>
              <a:rPr lang="en-GB" altLang="zh-CN" b="0">
                <a:ea typeface="宋体" pitchFamily="2" charset="-122"/>
                <a:cs typeface="Arial" charset="0"/>
              </a:rPr>
              <a:t>weight is given to the old value [1].</a:t>
            </a:r>
            <a:r>
              <a:rPr lang="en-US" altLang="zh-CN" b="0">
                <a:ea typeface="宋体" pitchFamily="2" charset="-122"/>
                <a:cs typeface="Arial" charset="0"/>
              </a:rPr>
              <a:t> </a:t>
            </a:r>
          </a:p>
          <a:p>
            <a:endParaRPr lang="zh-CN" altLang="en-GB" b="0">
              <a:ea typeface="宋体" pitchFamily="2" charset="-122"/>
              <a:cs typeface="Arial" charset="0"/>
            </a:endParaRPr>
          </a:p>
          <a:p>
            <a:r>
              <a:rPr lang="en-GB" altLang="zh-CN" b="0">
                <a:ea typeface="宋体" pitchFamily="2" charset="-122"/>
                <a:cs typeface="Arial" charset="0"/>
              </a:rPr>
              <a:t>The timer back off expression is:</a:t>
            </a:r>
            <a:endParaRPr lang="en-US" altLang="zh-CN" b="0">
              <a:ea typeface="宋体" pitchFamily="2" charset="-122"/>
              <a:cs typeface="Arial" charset="0"/>
            </a:endParaRPr>
          </a:p>
        </p:txBody>
      </p:sp>
      <p:sp>
        <p:nvSpPr>
          <p:cNvPr id="480262"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80263" name="Object 7"/>
          <p:cNvGraphicFramePr>
            <a:graphicFrameLocks noChangeAspect="1"/>
          </p:cNvGraphicFramePr>
          <p:nvPr>
            <p:extLst>
              <p:ext uri="{D42A27DB-BD31-4B8C-83A1-F6EECF244321}">
                <p14:modId xmlns:p14="http://schemas.microsoft.com/office/powerpoint/2010/main" val="1363731088"/>
              </p:ext>
            </p:extLst>
          </p:nvPr>
        </p:nvGraphicFramePr>
        <p:xfrm>
          <a:off x="2915816" y="4748754"/>
          <a:ext cx="1928813" cy="415925"/>
        </p:xfrm>
        <a:graphic>
          <a:graphicData uri="http://schemas.openxmlformats.org/presentationml/2006/ole">
            <mc:AlternateContent xmlns:mc="http://schemas.openxmlformats.org/markup-compatibility/2006">
              <mc:Choice xmlns:v="urn:schemas-microsoft-com:vml" Requires="v">
                <p:oleObj spid="_x0000_s42011" name="Equation" r:id="rId5" imgW="977760" imgH="203040" progId="Equation.3">
                  <p:embed/>
                </p:oleObj>
              </mc:Choice>
              <mc:Fallback>
                <p:oleObj name="Equation" r:id="rId5" imgW="977760" imgH="203040" progId="Equation.3">
                  <p:embed/>
                  <p:pic>
                    <p:nvPicPr>
                      <p:cNvPr id="0" name="Picture 3"/>
                      <p:cNvPicPr>
                        <a:picLocks noChangeAspect="1" noChangeArrowheads="1"/>
                      </p:cNvPicPr>
                      <p:nvPr/>
                    </p:nvPicPr>
                    <p:blipFill>
                      <a:blip r:embed="rId6"/>
                      <a:srcRect/>
                      <a:stretch>
                        <a:fillRect/>
                      </a:stretch>
                    </p:blipFill>
                    <p:spPr bwMode="auto">
                      <a:xfrm>
                        <a:off x="2915816" y="4748754"/>
                        <a:ext cx="19288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0264" name="Text Box 8"/>
          <p:cNvSpPr txBox="1">
            <a:spLocks noChangeArrowheads="1"/>
          </p:cNvSpPr>
          <p:nvPr/>
        </p:nvSpPr>
        <p:spPr bwMode="auto">
          <a:xfrm>
            <a:off x="582613" y="5373688"/>
            <a:ext cx="7978775" cy="822325"/>
          </a:xfrm>
          <a:prstGeom prst="rect">
            <a:avLst/>
          </a:prstGeom>
          <a:noFill/>
          <a:ln w="9525">
            <a:noFill/>
            <a:miter lim="800000"/>
            <a:headEnd/>
            <a:tailEnd/>
          </a:ln>
          <a:effectLst/>
        </p:spPr>
        <p:txBody>
          <a:bodyPr>
            <a:spAutoFit/>
          </a:bodyPr>
          <a:lstStyle/>
          <a:p>
            <a:pPr>
              <a:spcBef>
                <a:spcPct val="50000"/>
              </a:spcBef>
            </a:pPr>
            <a:r>
              <a:rPr lang="en-GB" altLang="zh-CN" b="0">
                <a:ea typeface="宋体" pitchFamily="2" charset="-122"/>
                <a:cs typeface="Arial" charset="0"/>
              </a:rPr>
              <a:t>The timer is doubled until it reaches a limit time (usually 60 sec).</a:t>
            </a:r>
            <a:r>
              <a:rPr lang="en-US" altLang="zh-CN" b="0">
                <a:ea typeface="宋体" pitchFamily="2" charset="-122"/>
                <a:cs typeface="Arial" charset="0"/>
              </a:rPr>
              <a:t> </a:t>
            </a:r>
            <a:endParaRPr lang="zh-CN" altLang="en-US" b="0">
              <a:ea typeface="宋体" pitchFamily="2" charset="-122"/>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D8949043-1050-4751-B992-4256C2B209E7}" type="slidenum">
              <a:rPr lang="en-GB"/>
              <a:pPr/>
              <a:t>7</a:t>
            </a:fld>
            <a:endParaRPr lang="en-GB"/>
          </a:p>
        </p:txBody>
      </p:sp>
      <p:sp>
        <p:nvSpPr>
          <p:cNvPr id="262146" name="Rectangle 2"/>
          <p:cNvSpPr>
            <a:spLocks noGrp="1" noChangeArrowheads="1"/>
          </p:cNvSpPr>
          <p:nvPr>
            <p:ph type="title"/>
          </p:nvPr>
        </p:nvSpPr>
        <p:spPr>
          <a:xfrm>
            <a:off x="685800" y="304800"/>
            <a:ext cx="7772400" cy="1143000"/>
          </a:xfrm>
        </p:spPr>
        <p:txBody>
          <a:bodyPr/>
          <a:lstStyle/>
          <a:p>
            <a:r>
              <a:rPr lang="en-GB" dirty="0">
                <a:solidFill>
                  <a:srgbClr val="FF0000"/>
                </a:solidFill>
              </a:rPr>
              <a:t>Transport layer; </a:t>
            </a:r>
            <a:r>
              <a:rPr lang="en-GB" dirty="0" smtClean="0">
                <a:solidFill>
                  <a:srgbClr val="FF0000"/>
                </a:solidFill>
              </a:rPr>
              <a:t>context</a:t>
            </a:r>
            <a:endParaRPr lang="en-GB" dirty="0">
              <a:solidFill>
                <a:srgbClr val="FF0000"/>
              </a:solidFill>
            </a:endParaRPr>
          </a:p>
        </p:txBody>
      </p:sp>
      <p:sp>
        <p:nvSpPr>
          <p:cNvPr id="262147" name="Rectangle 3"/>
          <p:cNvSpPr>
            <a:spLocks noGrp="1" noChangeArrowheads="1"/>
          </p:cNvSpPr>
          <p:nvPr>
            <p:ph type="body" idx="1"/>
          </p:nvPr>
        </p:nvSpPr>
        <p:spPr>
          <a:xfrm>
            <a:off x="4953000" y="3429000"/>
            <a:ext cx="3810000" cy="2514600"/>
          </a:xfrm>
        </p:spPr>
        <p:txBody>
          <a:bodyPr/>
          <a:lstStyle/>
          <a:p>
            <a:r>
              <a:rPr lang="en-GB" sz="2400"/>
              <a:t>Within TCP/IP structure it takes PDU from the application and passes it down to the network layer.</a:t>
            </a:r>
          </a:p>
          <a:p>
            <a:pPr>
              <a:buFontTx/>
              <a:buNone/>
            </a:pPr>
            <a:endParaRPr lang="en-GB" sz="2400"/>
          </a:p>
        </p:txBody>
      </p:sp>
      <p:graphicFrame>
        <p:nvGraphicFramePr>
          <p:cNvPr id="262170" name="Group 26"/>
          <p:cNvGraphicFramePr>
            <a:graphicFrameLocks noGrp="1"/>
          </p:cNvGraphicFramePr>
          <p:nvPr/>
        </p:nvGraphicFramePr>
        <p:xfrm>
          <a:off x="1066800" y="1828800"/>
          <a:ext cx="2362200" cy="4064001"/>
        </p:xfrm>
        <a:graphic>
          <a:graphicData uri="http://schemas.openxmlformats.org/drawingml/2006/table">
            <a:tbl>
              <a:tblPr/>
              <a:tblGrid>
                <a:gridCol w="2362200"/>
              </a:tblGrid>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Application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Presentation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Session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Transport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Network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Data Link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Physical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2172" name="Line 28"/>
          <p:cNvSpPr>
            <a:spLocks noChangeShapeType="1"/>
          </p:cNvSpPr>
          <p:nvPr/>
        </p:nvSpPr>
        <p:spPr bwMode="auto">
          <a:xfrm flipH="1" flipV="1">
            <a:off x="3505200" y="2667000"/>
            <a:ext cx="762000" cy="228600"/>
          </a:xfrm>
          <a:prstGeom prst="line">
            <a:avLst/>
          </a:prstGeom>
          <a:noFill/>
          <a:ln w="9525">
            <a:solidFill>
              <a:schemeClr val="tx1"/>
            </a:solidFill>
            <a:round/>
            <a:headEnd/>
            <a:tailEnd type="triangle" w="med" len="med"/>
          </a:ln>
          <a:effectLst/>
        </p:spPr>
        <p:txBody>
          <a:bodyPr/>
          <a:lstStyle/>
          <a:p>
            <a:endParaRPr lang="en-US"/>
          </a:p>
        </p:txBody>
      </p:sp>
      <p:sp>
        <p:nvSpPr>
          <p:cNvPr id="262173" name="Line 29"/>
          <p:cNvSpPr>
            <a:spLocks noChangeShapeType="1"/>
          </p:cNvSpPr>
          <p:nvPr/>
        </p:nvSpPr>
        <p:spPr bwMode="auto">
          <a:xfrm flipH="1">
            <a:off x="3505200" y="29718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62174" name="Text Box 30"/>
          <p:cNvSpPr txBox="1">
            <a:spLocks noChangeArrowheads="1"/>
          </p:cNvSpPr>
          <p:nvPr/>
        </p:nvSpPr>
        <p:spPr bwMode="auto">
          <a:xfrm>
            <a:off x="4251325" y="2781300"/>
            <a:ext cx="2908300" cy="366713"/>
          </a:xfrm>
          <a:prstGeom prst="rect">
            <a:avLst/>
          </a:prstGeom>
          <a:noFill/>
          <a:ln w="9525">
            <a:noFill/>
            <a:miter lim="800000"/>
            <a:headEnd/>
            <a:tailEnd/>
          </a:ln>
          <a:effectLst/>
        </p:spPr>
        <p:txBody>
          <a:bodyPr wrap="none">
            <a:spAutoFit/>
          </a:bodyPr>
          <a:lstStyle/>
          <a:p>
            <a:r>
              <a:rPr lang="en-GB" sz="1800"/>
              <a:t>Not present in TCP/IP model.</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F63AC34-06B4-4CB6-ADDB-7E070E8EF936}" type="slidenum">
              <a:rPr lang="zh-CN" altLang="en-GB"/>
              <a:pPr/>
              <a:t>70</a:t>
            </a:fld>
            <a:endParaRPr lang="en-GB" altLang="zh-CN"/>
          </a:p>
        </p:txBody>
      </p:sp>
      <p:sp>
        <p:nvSpPr>
          <p:cNvPr id="481282" name="Rectangle 2"/>
          <p:cNvSpPr>
            <a:spLocks noGrp="1" noChangeArrowheads="1"/>
          </p:cNvSpPr>
          <p:nvPr>
            <p:ph type="title"/>
          </p:nvPr>
        </p:nvSpPr>
        <p:spPr>
          <a:xfrm>
            <a:off x="685800" y="609600"/>
            <a:ext cx="7772400" cy="849313"/>
          </a:xfrm>
        </p:spPr>
        <p:txBody>
          <a:bodyPr/>
          <a:lstStyle/>
          <a:p>
            <a:r>
              <a:rPr lang="en-GB" altLang="zh-CN" sz="3200" b="1">
                <a:solidFill>
                  <a:srgbClr val="FF0000"/>
                </a:solidFill>
                <a:ea typeface="宋体" pitchFamily="2" charset="-122"/>
              </a:rPr>
              <a:t>TCP flow control</a:t>
            </a:r>
          </a:p>
        </p:txBody>
      </p:sp>
      <p:sp>
        <p:nvSpPr>
          <p:cNvPr id="481283" name="Text Box 3"/>
          <p:cNvSpPr txBox="1">
            <a:spLocks noChangeArrowheads="1"/>
          </p:cNvSpPr>
          <p:nvPr/>
        </p:nvSpPr>
        <p:spPr bwMode="auto">
          <a:xfrm>
            <a:off x="582613" y="1196975"/>
            <a:ext cx="7645400" cy="457200"/>
          </a:xfrm>
          <a:prstGeom prst="rect">
            <a:avLst/>
          </a:prstGeom>
          <a:noFill/>
          <a:ln w="9525">
            <a:noFill/>
            <a:miter lim="800000"/>
            <a:headEnd/>
            <a:tailEnd/>
          </a:ln>
          <a:effectLst/>
        </p:spPr>
        <p:txBody>
          <a:bodyPr>
            <a:spAutoFit/>
          </a:bodyPr>
          <a:lstStyle/>
          <a:p>
            <a:pPr>
              <a:spcBef>
                <a:spcPct val="50000"/>
              </a:spcBef>
            </a:pPr>
            <a:endParaRPr lang="zh-CN" altLang="en-US" b="0">
              <a:latin typeface="Arial" charset="0"/>
              <a:ea typeface="宋体" pitchFamily="2" charset="-122"/>
              <a:cs typeface="Arial" charset="0"/>
            </a:endParaRPr>
          </a:p>
        </p:txBody>
      </p:sp>
      <p:sp>
        <p:nvSpPr>
          <p:cNvPr id="481284" name="Text Box 4"/>
          <p:cNvSpPr txBox="1">
            <a:spLocks noChangeArrowheads="1"/>
          </p:cNvSpPr>
          <p:nvPr/>
        </p:nvSpPr>
        <p:spPr bwMode="auto">
          <a:xfrm>
            <a:off x="715963" y="1298575"/>
            <a:ext cx="7712075" cy="4291013"/>
          </a:xfrm>
          <a:prstGeom prst="rect">
            <a:avLst/>
          </a:prstGeom>
          <a:noFill/>
          <a:ln w="9525">
            <a:noFill/>
            <a:miter lim="800000"/>
            <a:headEnd/>
            <a:tailEnd/>
          </a:ln>
          <a:effectLst/>
        </p:spPr>
        <p:txBody>
          <a:bodyPr>
            <a:spAutoFit/>
          </a:bodyPr>
          <a:lstStyle/>
          <a:p>
            <a:pPr>
              <a:spcBef>
                <a:spcPct val="50000"/>
              </a:spcBef>
              <a:buFontTx/>
              <a:buChar char="•"/>
            </a:pPr>
            <a:r>
              <a:rPr lang="en-GB" altLang="zh-CN" b="0">
                <a:latin typeface="Arial" charset="0"/>
                <a:ea typeface="宋体" pitchFamily="2" charset="-122"/>
                <a:cs typeface="Arial" charset="0"/>
              </a:rPr>
              <a:t>The Receiver window field in the TCP header helps to provide this service. This field maintains a count of the amount of buffer space currently available in the receiver. Thus it avoids TCP from sending more data that the receiver can handle.</a:t>
            </a:r>
          </a:p>
          <a:p>
            <a:pPr>
              <a:spcBef>
                <a:spcPct val="50000"/>
              </a:spcBef>
              <a:buFontTx/>
              <a:buChar char="•"/>
            </a:pPr>
            <a:r>
              <a:rPr lang="en-GB" altLang="zh-CN">
                <a:latin typeface="Arial" charset="0"/>
                <a:ea typeface="宋体" pitchFamily="2" charset="-122"/>
                <a:cs typeface="Arial" charset="0"/>
              </a:rPr>
              <a:t>Nagle’s </a:t>
            </a:r>
            <a:r>
              <a:rPr lang="en-GB" altLang="zh-CN" b="0">
                <a:latin typeface="Arial" charset="0"/>
                <a:ea typeface="宋体" pitchFamily="2" charset="-122"/>
                <a:cs typeface="Arial" charset="0"/>
              </a:rPr>
              <a:t>algorithm tries stopping the sender application to deliver only one byte of data to the network. </a:t>
            </a:r>
          </a:p>
          <a:p>
            <a:pPr>
              <a:spcBef>
                <a:spcPct val="50000"/>
              </a:spcBef>
              <a:buFontTx/>
              <a:buChar char="•"/>
            </a:pPr>
            <a:r>
              <a:rPr lang="en-GB" altLang="zh-CN">
                <a:latin typeface="Arial" charset="0"/>
                <a:ea typeface="宋体" pitchFamily="2" charset="-122"/>
                <a:cs typeface="Arial" charset="0"/>
              </a:rPr>
              <a:t>Clark’s</a:t>
            </a:r>
            <a:r>
              <a:rPr lang="en-GB" altLang="zh-CN" b="0">
                <a:latin typeface="Arial" charset="0"/>
                <a:ea typeface="宋体" pitchFamily="2" charset="-122"/>
                <a:cs typeface="Arial" charset="0"/>
              </a:rPr>
              <a:t> algorithm prevents the receiving application from sending rwnd updates of 1 byte.</a:t>
            </a:r>
            <a:r>
              <a:rPr lang="en-US" altLang="zh-CN" b="0">
                <a:latin typeface="Arial" charset="0"/>
                <a:ea typeface="宋体" pitchFamily="2" charset="-122"/>
                <a:cs typeface="Arial" charset="0"/>
              </a:rPr>
              <a:t> </a:t>
            </a:r>
          </a:p>
          <a:p>
            <a:pPr>
              <a:spcBef>
                <a:spcPct val="50000"/>
              </a:spcBef>
            </a:pPr>
            <a:endParaRPr lang="zh-CN" altLang="en-US" b="0" u="sng">
              <a:latin typeface="Arial"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130363A-682A-4388-A126-550CAA2133BB}" type="slidenum">
              <a:rPr lang="zh-CN" altLang="en-GB"/>
              <a:pPr/>
              <a:t>71</a:t>
            </a:fld>
            <a:endParaRPr lang="en-GB" altLang="zh-CN"/>
          </a:p>
        </p:txBody>
      </p:sp>
      <p:sp>
        <p:nvSpPr>
          <p:cNvPr id="488450" name="Rectangle 2"/>
          <p:cNvSpPr>
            <a:spLocks noGrp="1" noChangeArrowheads="1"/>
          </p:cNvSpPr>
          <p:nvPr>
            <p:ph type="title"/>
          </p:nvPr>
        </p:nvSpPr>
        <p:spPr/>
        <p:txBody>
          <a:bodyPr/>
          <a:lstStyle/>
          <a:p>
            <a:r>
              <a:rPr lang="en-GB" altLang="zh-CN" sz="3600" b="1">
                <a:solidFill>
                  <a:srgbClr val="FF0000"/>
                </a:solidFill>
                <a:ea typeface="宋体" pitchFamily="2" charset="-122"/>
              </a:rPr>
              <a:t>TCP flow control</a:t>
            </a:r>
            <a:endParaRPr lang="zh-CN" altLang="en-US" sz="3600" b="1">
              <a:solidFill>
                <a:srgbClr val="FF0000"/>
              </a:solidFill>
              <a:ea typeface="宋体" pitchFamily="2" charset="-122"/>
            </a:endParaRPr>
          </a:p>
        </p:txBody>
      </p:sp>
      <p:sp>
        <p:nvSpPr>
          <p:cNvPr id="488451" name="Rectangle 3"/>
          <p:cNvSpPr>
            <a:spLocks noGrp="1" noChangeArrowheads="1"/>
          </p:cNvSpPr>
          <p:nvPr>
            <p:ph type="body" sz="half" idx="1"/>
          </p:nvPr>
        </p:nvSpPr>
        <p:spPr>
          <a:xfrm>
            <a:off x="685800" y="1981200"/>
            <a:ext cx="7631113" cy="2311400"/>
          </a:xfrm>
        </p:spPr>
        <p:txBody>
          <a:bodyPr/>
          <a:lstStyle/>
          <a:p>
            <a:pPr>
              <a:spcBef>
                <a:spcPct val="50000"/>
              </a:spcBef>
            </a:pPr>
            <a:r>
              <a:rPr lang="en-GB" altLang="zh-CN" sz="2400">
                <a:ea typeface="宋体" pitchFamily="2" charset="-122"/>
              </a:rPr>
              <a:t>These two algorithms are complementary. One is dedicated to the sender and the other to the receiver but both have the same objective: </a:t>
            </a:r>
            <a:r>
              <a:rPr lang="en-GB" altLang="zh-CN" sz="2400" u="sng">
                <a:ea typeface="宋体" pitchFamily="2" charset="-122"/>
              </a:rPr>
              <a:t>to use the network bandwidth more efficiently and to increase the throughput of the application per RTT.</a:t>
            </a:r>
            <a:endParaRPr lang="zh-CN" altLang="en-US" sz="2400" u="sng">
              <a:ea typeface="宋体" pitchFamily="2" charset="-122"/>
            </a:endParaRPr>
          </a:p>
          <a:p>
            <a:endParaRPr lang="zh-CN" altLang="en-US" sz="2400">
              <a:ea typeface="宋体" pitchFamily="2" charset="-122"/>
            </a:endParaRPr>
          </a:p>
        </p:txBody>
      </p:sp>
      <p:pic>
        <p:nvPicPr>
          <p:cNvPr id="488452" name="Picture 4" descr="j0300520"/>
          <p:cNvPicPr>
            <a:picLocks noGrp="1" noChangeAspect="1" noChangeArrowheads="1" noCrop="1"/>
          </p:cNvPicPr>
          <p:nvPr>
            <p:ph sz="half" idx="2"/>
          </p:nvPr>
        </p:nvPicPr>
        <p:blipFill>
          <a:blip r:embed="rId2"/>
          <a:srcRect/>
          <a:stretch>
            <a:fillRect/>
          </a:stretch>
        </p:blipFill>
        <p:spPr>
          <a:xfrm>
            <a:off x="6011863" y="5157788"/>
            <a:ext cx="1817687" cy="1008062"/>
          </a:xfrm>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43209DB-B0D2-4724-B92B-DC103C5C2E02}" type="slidenum">
              <a:rPr lang="zh-CN" altLang="en-GB"/>
              <a:pPr/>
              <a:t>72</a:t>
            </a:fld>
            <a:endParaRPr lang="en-GB" altLang="zh-CN"/>
          </a:p>
        </p:txBody>
      </p:sp>
      <p:sp>
        <p:nvSpPr>
          <p:cNvPr id="482306" name="Rectangle 2"/>
          <p:cNvSpPr>
            <a:spLocks noGrp="1" noChangeArrowheads="1"/>
          </p:cNvSpPr>
          <p:nvPr>
            <p:ph type="title"/>
          </p:nvPr>
        </p:nvSpPr>
        <p:spPr/>
        <p:txBody>
          <a:bodyPr/>
          <a:lstStyle/>
          <a:p>
            <a:r>
              <a:rPr lang="en-GB" altLang="zh-CN" sz="3200" b="1">
                <a:solidFill>
                  <a:srgbClr val="FF0000"/>
                </a:solidFill>
                <a:ea typeface="宋体" pitchFamily="2" charset="-122"/>
              </a:rPr>
              <a:t>TCP features</a:t>
            </a:r>
          </a:p>
        </p:txBody>
      </p:sp>
      <p:sp>
        <p:nvSpPr>
          <p:cNvPr id="482307" name="Rectangle 3"/>
          <p:cNvSpPr>
            <a:spLocks noGrp="1" noChangeArrowheads="1"/>
          </p:cNvSpPr>
          <p:nvPr>
            <p:ph type="body" sz="half" idx="1"/>
          </p:nvPr>
        </p:nvSpPr>
        <p:spPr>
          <a:xfrm>
            <a:off x="685800" y="1981200"/>
            <a:ext cx="7715250" cy="684213"/>
          </a:xfrm>
        </p:spPr>
        <p:txBody>
          <a:bodyPr>
            <a:normAutofit lnSpcReduction="10000"/>
          </a:bodyPr>
          <a:lstStyle/>
          <a:p>
            <a:pPr>
              <a:lnSpc>
                <a:spcPct val="90000"/>
              </a:lnSpc>
            </a:pPr>
            <a:r>
              <a:rPr lang="en-GB" altLang="zh-CN" sz="2400">
                <a:ea typeface="宋体" pitchFamily="2" charset="-122"/>
              </a:rPr>
              <a:t>TCP provides fairness when sharing a link with other TCP connections.</a:t>
            </a:r>
          </a:p>
          <a:p>
            <a:pPr>
              <a:lnSpc>
                <a:spcPct val="90000"/>
              </a:lnSpc>
              <a:buFontTx/>
              <a:buNone/>
            </a:pPr>
            <a:endParaRPr lang="en-GB" altLang="zh-CN" sz="2400">
              <a:ea typeface="宋体" pitchFamily="2" charset="-122"/>
            </a:endParaRPr>
          </a:p>
        </p:txBody>
      </p:sp>
      <p:pic>
        <p:nvPicPr>
          <p:cNvPr id="482308" name="Picture 4"/>
          <p:cNvPicPr preferRelativeResize="0">
            <a:picLocks noGrp="1" noChangeArrowheads="1"/>
          </p:cNvPicPr>
          <p:nvPr>
            <p:ph sz="half" idx="2"/>
          </p:nvPr>
        </p:nvPicPr>
        <p:blipFill>
          <a:blip r:embed="rId2"/>
          <a:srcRect/>
          <a:stretch>
            <a:fillRect/>
          </a:stretch>
        </p:blipFill>
        <p:spPr>
          <a:xfrm>
            <a:off x="1187450" y="2665413"/>
            <a:ext cx="6769100" cy="3355975"/>
          </a:xfrm>
          <a:noFill/>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a:spLocks noGrp="1"/>
          </p:cNvSpPr>
          <p:nvPr>
            <p:ph type="sldNum" sz="quarter" idx="12"/>
          </p:nvPr>
        </p:nvSpPr>
        <p:spPr/>
        <p:txBody>
          <a:bodyPr/>
          <a:lstStyle/>
          <a:p>
            <a:fld id="{8731487E-F67B-4BE8-AE8E-460AC24C886A}" type="slidenum">
              <a:rPr lang="zh-CN" altLang="en-GB"/>
              <a:pPr/>
              <a:t>73</a:t>
            </a:fld>
            <a:endParaRPr lang="en-GB" altLang="zh-CN"/>
          </a:p>
        </p:txBody>
      </p:sp>
      <p:sp>
        <p:nvSpPr>
          <p:cNvPr id="483330" name="Rectangle 2"/>
          <p:cNvSpPr>
            <a:spLocks noGrp="1" noChangeArrowheads="1"/>
          </p:cNvSpPr>
          <p:nvPr>
            <p:ph type="title" sz="quarter"/>
          </p:nvPr>
        </p:nvSpPr>
        <p:spPr/>
        <p:txBody>
          <a:bodyPr/>
          <a:lstStyle/>
          <a:p>
            <a:r>
              <a:rPr lang="en-GB" altLang="zh-CN" sz="3200" b="1">
                <a:solidFill>
                  <a:srgbClr val="FF0000"/>
                </a:solidFill>
                <a:ea typeface="宋体" pitchFamily="2" charset="-122"/>
              </a:rPr>
              <a:t>TCP features</a:t>
            </a:r>
          </a:p>
        </p:txBody>
      </p:sp>
      <p:sp>
        <p:nvSpPr>
          <p:cNvPr id="483331" name="Text Box 3"/>
          <p:cNvSpPr txBox="1">
            <a:spLocks noChangeArrowheads="1"/>
          </p:cNvSpPr>
          <p:nvPr/>
        </p:nvSpPr>
        <p:spPr bwMode="auto">
          <a:xfrm>
            <a:off x="7726363" y="1484313"/>
            <a:ext cx="458787" cy="3168650"/>
          </a:xfrm>
          <a:prstGeom prst="rect">
            <a:avLst/>
          </a:prstGeom>
          <a:noFill/>
          <a:ln w="9525">
            <a:noFill/>
            <a:miter lim="800000"/>
            <a:headEnd/>
            <a:tailEnd/>
          </a:ln>
          <a:effectLst/>
        </p:spPr>
        <p:txBody>
          <a:bodyPr vert="eaVert">
            <a:spAutoFit/>
          </a:bodyPr>
          <a:lstStyle/>
          <a:p>
            <a:pPr>
              <a:spcBef>
                <a:spcPct val="50000"/>
              </a:spcBef>
            </a:pPr>
            <a:endParaRPr lang="zh-CN" altLang="en-US" sz="1800" b="0">
              <a:latin typeface="Arial" charset="0"/>
              <a:ea typeface="宋体" pitchFamily="2" charset="-122"/>
              <a:cs typeface="Arial" charset="0"/>
            </a:endParaRPr>
          </a:p>
        </p:txBody>
      </p:sp>
      <p:sp>
        <p:nvSpPr>
          <p:cNvPr id="483332" name="Text Box 4"/>
          <p:cNvSpPr txBox="1">
            <a:spLocks noChangeArrowheads="1"/>
          </p:cNvSpPr>
          <p:nvPr/>
        </p:nvSpPr>
        <p:spPr bwMode="auto">
          <a:xfrm>
            <a:off x="184150" y="1563688"/>
            <a:ext cx="8707438" cy="3743325"/>
          </a:xfrm>
          <a:prstGeom prst="rect">
            <a:avLst/>
          </a:prstGeom>
          <a:noFill/>
          <a:ln w="9525">
            <a:noFill/>
            <a:miter lim="800000"/>
            <a:headEnd/>
            <a:tailEnd/>
          </a:ln>
          <a:effectLst/>
        </p:spPr>
        <p:txBody>
          <a:bodyPr>
            <a:spAutoFit/>
          </a:bodyPr>
          <a:lstStyle/>
          <a:p>
            <a:pPr>
              <a:buFontTx/>
              <a:buChar char="•"/>
            </a:pPr>
            <a:r>
              <a:rPr lang="en-GB" altLang="zh-CN" b="0">
                <a:ea typeface="宋体" pitchFamily="2" charset="-122"/>
                <a:cs typeface="Arial" charset="0"/>
              </a:rPr>
              <a:t>TCP guarantees a reliable end-to end connection, so the application can be sure that its data will arrive at the intended receiver otherwise  TCP will inform it about the failed connection.</a:t>
            </a:r>
          </a:p>
          <a:p>
            <a:endParaRPr lang="en-GB" altLang="zh-CN" b="0">
              <a:ea typeface="宋体" pitchFamily="2" charset="-122"/>
              <a:cs typeface="Arial" charset="0"/>
            </a:endParaRPr>
          </a:p>
          <a:p>
            <a:pPr>
              <a:buFontTx/>
              <a:buChar char="•"/>
            </a:pPr>
            <a:r>
              <a:rPr lang="en-GB" altLang="zh-CN" b="0">
                <a:ea typeface="宋体" pitchFamily="2" charset="-122"/>
                <a:cs typeface="Arial" charset="0"/>
              </a:rPr>
              <a:t>TCP retransmissions are unacceptable for interactive applications (since the delay causes problems for the user)</a:t>
            </a:r>
            <a:r>
              <a:rPr lang="en-GB" altLang="zh-CN" b="0">
                <a:latin typeface="Arial" charset="0"/>
                <a:ea typeface="宋体" pitchFamily="2" charset="-122"/>
                <a:cs typeface="Arial" charset="0"/>
              </a:rPr>
              <a:t>.</a:t>
            </a:r>
            <a:r>
              <a:rPr lang="en-US" altLang="zh-CN" b="0">
                <a:latin typeface="Arial" charset="0"/>
                <a:ea typeface="宋体" pitchFamily="2" charset="-122"/>
                <a:cs typeface="Arial" charset="0"/>
              </a:rPr>
              <a:t> </a:t>
            </a:r>
          </a:p>
          <a:p>
            <a:pPr>
              <a:buFontTx/>
              <a:buChar char="•"/>
            </a:pPr>
            <a:endParaRPr lang="en-GB" altLang="zh-CN" b="0">
              <a:latin typeface="Arial" charset="0"/>
              <a:ea typeface="宋体" pitchFamily="2" charset="-122"/>
              <a:cs typeface="Arial" charset="0"/>
            </a:endParaRPr>
          </a:p>
          <a:p>
            <a:pPr>
              <a:buFontTx/>
              <a:buChar char="•"/>
            </a:pPr>
            <a:r>
              <a:rPr lang="en-GB" altLang="zh-CN" b="0">
                <a:ea typeface="宋体" pitchFamily="2" charset="-122"/>
                <a:cs typeface="Arial" charset="0"/>
              </a:rPr>
              <a:t>Common applications using TCP as the transport layer protocol are the file transfer protocol (FTP) and  web browsing (HTTP).</a:t>
            </a:r>
          </a:p>
          <a:p>
            <a:pPr>
              <a:buFontTx/>
              <a:buChar char="•"/>
            </a:pPr>
            <a:endParaRPr lang="zh-CN" altLang="en-US" b="0">
              <a:ea typeface="宋体" pitchFamily="2" charset="-122"/>
              <a:cs typeface="Arial"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F7BFC0D-6F7E-47AD-B8D0-1551D60B3511}" type="slidenum">
              <a:rPr lang="zh-CN" altLang="en-GB"/>
              <a:pPr/>
              <a:t>74</a:t>
            </a:fld>
            <a:endParaRPr lang="en-GB" altLang="zh-CN"/>
          </a:p>
        </p:txBody>
      </p:sp>
      <p:sp>
        <p:nvSpPr>
          <p:cNvPr id="484354" name="Rectangle 2"/>
          <p:cNvSpPr>
            <a:spLocks noGrp="1" noChangeArrowheads="1"/>
          </p:cNvSpPr>
          <p:nvPr>
            <p:ph type="title"/>
          </p:nvPr>
        </p:nvSpPr>
        <p:spPr>
          <a:xfrm>
            <a:off x="684213" y="260350"/>
            <a:ext cx="7772400" cy="1143000"/>
          </a:xfrm>
        </p:spPr>
        <p:txBody>
          <a:bodyPr/>
          <a:lstStyle/>
          <a:p>
            <a:r>
              <a:rPr lang="en-GB" altLang="zh-CN" sz="3200" b="1">
                <a:solidFill>
                  <a:srgbClr val="FF0000"/>
                </a:solidFill>
                <a:ea typeface="宋体" pitchFamily="2" charset="-122"/>
              </a:rPr>
              <a:t>TCP over wireless links</a:t>
            </a:r>
          </a:p>
        </p:txBody>
      </p:sp>
      <p:sp>
        <p:nvSpPr>
          <p:cNvPr id="484355" name="Rectangle 3"/>
          <p:cNvSpPr>
            <a:spLocks noGrp="1" noChangeArrowheads="1"/>
          </p:cNvSpPr>
          <p:nvPr>
            <p:ph type="body" sz="half" idx="1"/>
          </p:nvPr>
        </p:nvSpPr>
        <p:spPr>
          <a:xfrm>
            <a:off x="684213" y="1196975"/>
            <a:ext cx="7486650" cy="2024063"/>
          </a:xfrm>
        </p:spPr>
        <p:txBody>
          <a:bodyPr>
            <a:normAutofit fontScale="92500" lnSpcReduction="20000"/>
          </a:bodyPr>
          <a:lstStyle/>
          <a:p>
            <a:r>
              <a:rPr lang="en-US" altLang="zh-CN" sz="2400">
                <a:ea typeface="宋体" pitchFamily="2" charset="-122"/>
              </a:rPr>
              <a:t>TCP was designed and has been extensively optimised based on assumptions true for wired networks and therefore, it does not perform well in wireless networks. </a:t>
            </a:r>
          </a:p>
          <a:p>
            <a:endParaRPr lang="en-GB" altLang="zh-CN" sz="2400">
              <a:ea typeface="宋体" pitchFamily="2" charset="-122"/>
            </a:endParaRPr>
          </a:p>
          <a:p>
            <a:r>
              <a:rPr lang="en-GB" altLang="zh-CN" sz="2400" b="1">
                <a:ea typeface="宋体" pitchFamily="2" charset="-122"/>
              </a:rPr>
              <a:t>What are these assumptions?? </a:t>
            </a:r>
            <a:r>
              <a:rPr lang="en-GB" altLang="zh-CN" sz="2400">
                <a:ea typeface="宋体" pitchFamily="2" charset="-122"/>
              </a:rPr>
              <a:t>(Lost packets are due to congestion rather than propagation errors.)</a:t>
            </a:r>
            <a:endParaRPr lang="en-GB" altLang="zh-CN" sz="2400" b="1">
              <a:ea typeface="宋体" pitchFamily="2" charset="-122"/>
            </a:endParaRPr>
          </a:p>
          <a:p>
            <a:pPr>
              <a:buFontTx/>
              <a:buNone/>
            </a:pPr>
            <a:endParaRPr lang="en-GB" altLang="zh-CN" sz="2400" b="1">
              <a:ea typeface="宋体" pitchFamily="2" charset="-122"/>
            </a:endParaRPr>
          </a:p>
          <a:p>
            <a:pPr>
              <a:buFontTx/>
              <a:buNone/>
            </a:pPr>
            <a:endParaRPr lang="en-GB" altLang="zh-CN" sz="2000">
              <a:ea typeface="宋体" pitchFamily="2" charset="-122"/>
            </a:endParaRPr>
          </a:p>
        </p:txBody>
      </p:sp>
      <p:pic>
        <p:nvPicPr>
          <p:cNvPr id="484356" name="Picture 4"/>
          <p:cNvPicPr>
            <a:picLocks noGrp="1" noChangeAspect="1" noChangeArrowheads="1"/>
          </p:cNvPicPr>
          <p:nvPr>
            <p:ph sz="half" idx="2"/>
          </p:nvPr>
        </p:nvPicPr>
        <p:blipFill>
          <a:blip r:embed="rId2"/>
          <a:srcRect/>
          <a:stretch>
            <a:fillRect/>
          </a:stretch>
        </p:blipFill>
        <p:spPr>
          <a:xfrm>
            <a:off x="1547813" y="3716338"/>
            <a:ext cx="6337300" cy="2305050"/>
          </a:xfrm>
          <a:noFill/>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5AA040-6C83-4BF3-96BD-1414760B651D}" type="slidenum">
              <a:rPr lang="zh-CN" altLang="en-GB"/>
              <a:pPr/>
              <a:t>75</a:t>
            </a:fld>
            <a:endParaRPr lang="en-GB" altLang="zh-CN"/>
          </a:p>
        </p:txBody>
      </p:sp>
      <p:sp>
        <p:nvSpPr>
          <p:cNvPr id="491525" name="Rectangle 5"/>
          <p:cNvSpPr>
            <a:spLocks noGrp="1" noChangeArrowheads="1"/>
          </p:cNvSpPr>
          <p:nvPr>
            <p:ph type="title"/>
          </p:nvPr>
        </p:nvSpPr>
        <p:spPr>
          <a:xfrm>
            <a:off x="685800" y="609600"/>
            <a:ext cx="7772400" cy="515938"/>
          </a:xfrm>
        </p:spPr>
        <p:txBody>
          <a:bodyPr>
            <a:normAutofit fontScale="90000"/>
          </a:bodyPr>
          <a:lstStyle/>
          <a:p>
            <a:r>
              <a:rPr lang="en-GB" altLang="zh-CN" sz="3200" b="1">
                <a:solidFill>
                  <a:srgbClr val="FF0000"/>
                </a:solidFill>
                <a:ea typeface="宋体" pitchFamily="2" charset="-122"/>
              </a:rPr>
              <a:t>TCP over wireless links</a:t>
            </a:r>
            <a:endParaRPr lang="zh-CN" altLang="en-US" sz="3200" b="1">
              <a:solidFill>
                <a:srgbClr val="FF0000"/>
              </a:solidFill>
              <a:ea typeface="宋体" pitchFamily="2" charset="-122"/>
            </a:endParaRPr>
          </a:p>
        </p:txBody>
      </p:sp>
      <p:sp>
        <p:nvSpPr>
          <p:cNvPr id="491527" name="Text Box 7"/>
          <p:cNvSpPr txBox="1">
            <a:spLocks noChangeArrowheads="1"/>
          </p:cNvSpPr>
          <p:nvPr/>
        </p:nvSpPr>
        <p:spPr bwMode="auto">
          <a:xfrm>
            <a:off x="539750" y="1268413"/>
            <a:ext cx="8064500" cy="5422900"/>
          </a:xfrm>
          <a:prstGeom prst="rect">
            <a:avLst/>
          </a:prstGeom>
          <a:noFill/>
          <a:ln w="9525">
            <a:noFill/>
            <a:miter lim="800000"/>
            <a:headEnd/>
            <a:tailEnd/>
          </a:ln>
          <a:effectLst/>
        </p:spPr>
        <p:txBody>
          <a:bodyPr>
            <a:spAutoFit/>
          </a:bodyPr>
          <a:lstStyle/>
          <a:p>
            <a:pPr>
              <a:buFontTx/>
              <a:buChar char="•"/>
            </a:pPr>
            <a:r>
              <a:rPr lang="en-GB" altLang="zh-CN" b="0">
                <a:ea typeface="宋体" pitchFamily="2" charset="-122"/>
              </a:rPr>
              <a:t>Proposed solutions:</a:t>
            </a:r>
          </a:p>
          <a:p>
            <a:endParaRPr lang="en-GB" altLang="zh-CN" b="0">
              <a:ea typeface="宋体" pitchFamily="2" charset="-122"/>
            </a:endParaRPr>
          </a:p>
          <a:p>
            <a:pPr>
              <a:lnSpc>
                <a:spcPct val="120000"/>
              </a:lnSpc>
            </a:pPr>
            <a:r>
              <a:rPr lang="en-GB" altLang="zh-CN" b="0">
                <a:ea typeface="宋体" pitchFamily="2" charset="-122"/>
              </a:rPr>
              <a:t>- Introduction of intermediate network elements, e.g. TCP Snoop, Explicit Network Notification (RFC 3168).</a:t>
            </a:r>
          </a:p>
          <a:p>
            <a:pPr>
              <a:lnSpc>
                <a:spcPct val="120000"/>
              </a:lnSpc>
            </a:pPr>
            <a:r>
              <a:rPr lang="en-GB" altLang="zh-CN" b="0">
                <a:ea typeface="宋体" pitchFamily="2" charset="-122"/>
              </a:rPr>
              <a:t>-Adjustments of TCP settings (RFC 3481), e.g. use of TCP header timestamps options.</a:t>
            </a:r>
          </a:p>
          <a:p>
            <a:pPr>
              <a:lnSpc>
                <a:spcPct val="120000"/>
              </a:lnSpc>
            </a:pPr>
            <a:r>
              <a:rPr lang="en-GB" altLang="zh-CN" b="0">
                <a:ea typeface="宋体" pitchFamily="2" charset="-122"/>
              </a:rPr>
              <a:t>- Different TCP versions, e.g. TCP Westwood, TCP Peach, TCP New Jersey, TCP Veno….</a:t>
            </a:r>
          </a:p>
          <a:p>
            <a:pPr>
              <a:lnSpc>
                <a:spcPct val="120000"/>
              </a:lnSpc>
            </a:pPr>
            <a:r>
              <a:rPr lang="en-GB" altLang="zh-CN" b="0">
                <a:ea typeface="宋体" pitchFamily="2" charset="-122"/>
              </a:rPr>
              <a:t>-Link layer solutions, e.g. SR-ARQ protocol tries hiding channel losses through link-layer retransmissions.</a:t>
            </a:r>
          </a:p>
          <a:p>
            <a:endParaRPr lang="en-GB" altLang="zh-CN" b="0">
              <a:ea typeface="宋体" pitchFamily="2" charset="-122"/>
            </a:endParaRPr>
          </a:p>
          <a:p>
            <a:pPr>
              <a:buFontTx/>
              <a:buChar char="•"/>
            </a:pPr>
            <a:r>
              <a:rPr lang="en-GB" altLang="zh-CN">
                <a:ea typeface="宋体" pitchFamily="2" charset="-122"/>
              </a:rPr>
              <a:t>Suggestions??</a:t>
            </a:r>
          </a:p>
          <a:p>
            <a:endParaRPr lang="zh-CN" altLang="en-US" b="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Summary</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smtClean="0"/>
              <a:t>TCP is designed to provide a reliable end to end service but utilizing an unreliable network layer.</a:t>
            </a:r>
          </a:p>
          <a:p>
            <a:r>
              <a:rPr lang="en-GB" dirty="0" smtClean="0"/>
              <a:t>It provides congestion control which limits the amount of data sent in to the network.</a:t>
            </a:r>
          </a:p>
          <a:p>
            <a:r>
              <a:rPr lang="en-GB" dirty="0" smtClean="0"/>
              <a:t>It provides flow control which avoids over loading the receiver.</a:t>
            </a:r>
          </a:p>
          <a:p>
            <a:r>
              <a:rPr lang="en-GB" dirty="0" smtClean="0"/>
              <a:t>It provides reliable, in-order delivery, of all packets.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9F9D26-583A-4C7D-8826-2F7E6287ADFC}" type="slidenum">
              <a:rPr lang="en-GB"/>
              <a:pPr/>
              <a:t>8</a:t>
            </a:fld>
            <a:endParaRPr lang="en-GB"/>
          </a:p>
        </p:txBody>
      </p:sp>
      <p:sp>
        <p:nvSpPr>
          <p:cNvPr id="185346" name="Rectangle 2"/>
          <p:cNvSpPr>
            <a:spLocks noGrp="1" noChangeArrowheads="1"/>
          </p:cNvSpPr>
          <p:nvPr>
            <p:ph type="title"/>
          </p:nvPr>
        </p:nvSpPr>
        <p:spPr/>
        <p:txBody>
          <a:bodyPr/>
          <a:lstStyle/>
          <a:p>
            <a:r>
              <a:rPr lang="en-GB" dirty="0">
                <a:solidFill>
                  <a:srgbClr val="FF0000"/>
                </a:solidFill>
              </a:rPr>
              <a:t>The Transport </a:t>
            </a:r>
            <a:r>
              <a:rPr lang="en-GB" dirty="0" smtClean="0">
                <a:solidFill>
                  <a:srgbClr val="FF0000"/>
                </a:solidFill>
              </a:rPr>
              <a:t>layer</a:t>
            </a:r>
            <a:endParaRPr lang="en-GB" dirty="0">
              <a:solidFill>
                <a:srgbClr val="FF0000"/>
              </a:solidFill>
            </a:endParaRPr>
          </a:p>
        </p:txBody>
      </p:sp>
      <p:sp>
        <p:nvSpPr>
          <p:cNvPr id="185347" name="Rectangle 3"/>
          <p:cNvSpPr>
            <a:spLocks noGrp="1" noChangeArrowheads="1"/>
          </p:cNvSpPr>
          <p:nvPr>
            <p:ph type="body" idx="1"/>
          </p:nvPr>
        </p:nvSpPr>
        <p:spPr>
          <a:xfrm>
            <a:off x="685800" y="1752600"/>
            <a:ext cx="7772400" cy="4114800"/>
          </a:xfrm>
        </p:spPr>
        <p:txBody>
          <a:bodyPr>
            <a:normAutofit lnSpcReduction="10000"/>
          </a:bodyPr>
          <a:lstStyle/>
          <a:p>
            <a:pPr>
              <a:lnSpc>
                <a:spcPct val="90000"/>
              </a:lnSpc>
            </a:pPr>
            <a:r>
              <a:rPr lang="en-GB" sz="2800"/>
              <a:t>The heart of the whole protocol structure.</a:t>
            </a:r>
          </a:p>
          <a:p>
            <a:pPr>
              <a:lnSpc>
                <a:spcPct val="90000"/>
              </a:lnSpc>
            </a:pPr>
            <a:r>
              <a:rPr lang="en-GB" sz="2800"/>
              <a:t>The ultimate goal of the transport layer is to provide efficient, reliable, and cost effective services to its users (i.e. the processes in the application layer).</a:t>
            </a:r>
          </a:p>
          <a:p>
            <a:pPr>
              <a:lnSpc>
                <a:spcPct val="90000"/>
              </a:lnSpc>
            </a:pPr>
            <a:r>
              <a:rPr lang="en-GB" sz="2800"/>
              <a:t>The software (or theoretically hardware) of the transport entity can be in:</a:t>
            </a:r>
          </a:p>
          <a:p>
            <a:pPr lvl="1">
              <a:lnSpc>
                <a:spcPct val="90000"/>
              </a:lnSpc>
            </a:pPr>
            <a:r>
              <a:rPr lang="en-GB" sz="2400">
                <a:solidFill>
                  <a:srgbClr val="FF0000"/>
                </a:solidFill>
              </a:rPr>
              <a:t>Operating system kernel</a:t>
            </a:r>
            <a:r>
              <a:rPr lang="en-GB" sz="2400"/>
              <a:t>,</a:t>
            </a:r>
          </a:p>
          <a:p>
            <a:pPr lvl="1">
              <a:lnSpc>
                <a:spcPct val="90000"/>
              </a:lnSpc>
            </a:pPr>
            <a:r>
              <a:rPr lang="en-GB" sz="2400"/>
              <a:t>A separate user process,</a:t>
            </a:r>
          </a:p>
          <a:p>
            <a:pPr lvl="1">
              <a:lnSpc>
                <a:spcPct val="90000"/>
              </a:lnSpc>
            </a:pPr>
            <a:r>
              <a:rPr lang="en-GB" sz="2400"/>
              <a:t>A library package in network applications,</a:t>
            </a:r>
          </a:p>
          <a:p>
            <a:pPr lvl="1">
              <a:lnSpc>
                <a:spcPct val="90000"/>
              </a:lnSpc>
            </a:pPr>
            <a:r>
              <a:rPr lang="en-GB" sz="2400"/>
              <a:t>The network interface card.</a:t>
            </a:r>
          </a:p>
          <a:p>
            <a:pPr>
              <a:lnSpc>
                <a:spcPct val="90000"/>
              </a:lnSpc>
              <a:buFontTx/>
              <a:buNone/>
            </a:pPr>
            <a:endParaRPr lang="en-GB"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E9D0E046-BADC-49D7-AAA7-617CAB8EE956}" type="slidenum">
              <a:rPr lang="en-GB"/>
              <a:pPr/>
              <a:t>9</a:t>
            </a:fld>
            <a:endParaRPr lang="en-GB"/>
          </a:p>
        </p:txBody>
      </p:sp>
      <p:sp>
        <p:nvSpPr>
          <p:cNvPr id="186370" name="Rectangle 2"/>
          <p:cNvSpPr>
            <a:spLocks noGrp="1" noChangeArrowheads="1"/>
          </p:cNvSpPr>
          <p:nvPr>
            <p:ph type="title"/>
          </p:nvPr>
        </p:nvSpPr>
        <p:spPr/>
        <p:txBody>
          <a:bodyPr/>
          <a:lstStyle/>
          <a:p>
            <a:r>
              <a:rPr lang="en-GB" dirty="0">
                <a:solidFill>
                  <a:srgbClr val="FF0000"/>
                </a:solidFill>
              </a:rPr>
              <a:t>The Transport </a:t>
            </a:r>
            <a:r>
              <a:rPr lang="en-GB" dirty="0" smtClean="0">
                <a:solidFill>
                  <a:srgbClr val="FF0000"/>
                </a:solidFill>
              </a:rPr>
              <a:t>layer</a:t>
            </a:r>
            <a:endParaRPr lang="en-GB" dirty="0">
              <a:solidFill>
                <a:srgbClr val="FF0000"/>
              </a:solidFill>
            </a:endParaRPr>
          </a:p>
        </p:txBody>
      </p:sp>
      <p:pic>
        <p:nvPicPr>
          <p:cNvPr id="186371" name="Picture 3" descr="C:\Documents and Settings\eenahk\My Documents\lectures\3420\figures\6_1w.eps"/>
          <p:cNvPicPr>
            <a:picLocks noChangeAspect="1" noChangeArrowheads="1"/>
          </p:cNvPicPr>
          <p:nvPr/>
        </p:nvPicPr>
        <p:blipFill>
          <a:blip r:embed="rId3"/>
          <a:srcRect/>
          <a:stretch>
            <a:fillRect/>
          </a:stretch>
        </p:blipFill>
        <p:spPr bwMode="auto">
          <a:xfrm>
            <a:off x="1295400" y="1676400"/>
            <a:ext cx="7086600" cy="367823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455</TotalTime>
  <Words>5720</Words>
  <Application>Microsoft Office PowerPoint</Application>
  <PresentationFormat>On-screen Show (4:3)</PresentationFormat>
  <Paragraphs>970</Paragraphs>
  <Slides>76</Slides>
  <Notes>45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76</vt:i4>
      </vt:variant>
    </vt:vector>
  </HeadingPairs>
  <TitlesOfParts>
    <vt:vector size="89" baseType="lpstr">
      <vt:lpstr>宋体</vt:lpstr>
      <vt:lpstr>Arial</vt:lpstr>
      <vt:lpstr>Calibri</vt:lpstr>
      <vt:lpstr>Comic Sans MS</vt:lpstr>
      <vt:lpstr>Courier New</vt:lpstr>
      <vt:lpstr>Symbol</vt:lpstr>
      <vt:lpstr>Times</vt:lpstr>
      <vt:lpstr>Times New Roman</vt:lpstr>
      <vt:lpstr>Blank</vt:lpstr>
      <vt:lpstr>Clip</vt:lpstr>
      <vt:lpstr>Picture</vt:lpstr>
      <vt:lpstr>Chart</vt:lpstr>
      <vt:lpstr>Equation</vt:lpstr>
      <vt:lpstr>PowerPoint Presentation</vt:lpstr>
      <vt:lpstr>Data Communications and Network Security </vt:lpstr>
      <vt:lpstr>Data Communications and Network Security </vt:lpstr>
      <vt:lpstr>Data Communications and Network Security ELEC5471M </vt:lpstr>
      <vt:lpstr>PowerPoint Presentation</vt:lpstr>
      <vt:lpstr>PowerPoint Presentation</vt:lpstr>
      <vt:lpstr>Transport layer; context</vt:lpstr>
      <vt:lpstr>The Transport layer</vt:lpstr>
      <vt:lpstr>The Transport layer</vt:lpstr>
      <vt:lpstr>Transport services and protocols</vt:lpstr>
      <vt:lpstr>Transport vs. network layer</vt:lpstr>
      <vt:lpstr>Internet transport-layer protocols</vt:lpstr>
      <vt:lpstr>The Transport layer</vt:lpstr>
      <vt:lpstr>The Transport layer</vt:lpstr>
      <vt:lpstr>Section outline</vt:lpstr>
      <vt:lpstr>Principles of Reliable data transfer</vt:lpstr>
      <vt:lpstr>Reliable data transfer: getting started</vt:lpstr>
      <vt:lpstr>Reliable data transfer: getting started</vt:lpstr>
      <vt:lpstr>Rdt1.0: reliable transfer over a reliable channel</vt:lpstr>
      <vt:lpstr>Rdt2.0: channel with bit errors</vt:lpstr>
      <vt:lpstr>rdt2.0: FSM specification</vt:lpstr>
      <vt:lpstr>rdt2.0: operation with no errors</vt:lpstr>
      <vt:lpstr>rdt2.0: error scenario</vt:lpstr>
      <vt:lpstr>rdt2.0 has a fatal flaw!</vt:lpstr>
      <vt:lpstr>rdt2.1: sender, handles garbled ACK/NAKs</vt:lpstr>
      <vt:lpstr>rdt2.1: receiver, handles garbled ACK/NAKs</vt:lpstr>
      <vt:lpstr>rdt2.1: discussion</vt:lpstr>
      <vt:lpstr>rdt2.2: a NAK-free protocol</vt:lpstr>
      <vt:lpstr>rdt2.2: sender, receiver fragments</vt:lpstr>
      <vt:lpstr>rdt3.0: channels with errors and loss</vt:lpstr>
      <vt:lpstr>rdt3.0 sender</vt:lpstr>
      <vt:lpstr>rdt3.0 in action</vt:lpstr>
      <vt:lpstr>rdt3.0 in action</vt:lpstr>
      <vt:lpstr>Performance of rdt3.0</vt:lpstr>
      <vt:lpstr>rdt3.0: stop-and-wait operation</vt:lpstr>
      <vt:lpstr>Section outline</vt:lpstr>
      <vt:lpstr>Transport service primitives.</vt:lpstr>
      <vt:lpstr>TCP segment structure</vt:lpstr>
      <vt:lpstr>TCP Connection Establishment</vt:lpstr>
      <vt:lpstr>Summary.</vt:lpstr>
      <vt:lpstr>Summary TCP &amp; UDP.</vt:lpstr>
      <vt:lpstr>Summary</vt:lpstr>
      <vt:lpstr>Problems:</vt:lpstr>
      <vt:lpstr>PowerPoint Presentation</vt:lpstr>
      <vt:lpstr> </vt:lpstr>
      <vt:lpstr>Lecture  content</vt:lpstr>
      <vt:lpstr>Learning outcomes</vt:lpstr>
      <vt:lpstr>Transport layer in IP/TCP reference model</vt:lpstr>
      <vt:lpstr>Internet &amp; transport protocols</vt:lpstr>
      <vt:lpstr>UDP</vt:lpstr>
      <vt:lpstr>UDP</vt:lpstr>
      <vt:lpstr>UDP  </vt:lpstr>
      <vt:lpstr>UDP</vt:lpstr>
      <vt:lpstr>TCP</vt:lpstr>
      <vt:lpstr>TCP</vt:lpstr>
      <vt:lpstr>TCP</vt:lpstr>
      <vt:lpstr>TCP congestion control algorithms</vt:lpstr>
      <vt:lpstr>TCP congestion control algorithms</vt:lpstr>
      <vt:lpstr>1. Slow Start</vt:lpstr>
      <vt:lpstr>1. Slow Start</vt:lpstr>
      <vt:lpstr>2. Congestion Avoidance </vt:lpstr>
      <vt:lpstr>2. Congestion Avoidance </vt:lpstr>
      <vt:lpstr>3. Fast Retransmit</vt:lpstr>
      <vt:lpstr>4. Fast Recovery</vt:lpstr>
      <vt:lpstr>TCP congestion control</vt:lpstr>
      <vt:lpstr>PowerPoint Presentation</vt:lpstr>
      <vt:lpstr>PowerPoint Presentation</vt:lpstr>
      <vt:lpstr>TCP retransmission timer (RFC 2988)</vt:lpstr>
      <vt:lpstr>TCP retransmission timer</vt:lpstr>
      <vt:lpstr>TCP flow control</vt:lpstr>
      <vt:lpstr>TCP flow control</vt:lpstr>
      <vt:lpstr>TCP features</vt:lpstr>
      <vt:lpstr>TCP features</vt:lpstr>
      <vt:lpstr>TCP over wireless links</vt:lpstr>
      <vt:lpstr>TCP over wireless links</vt:lpstr>
      <vt:lpstr>Summary</vt:lpstr>
    </vt:vector>
  </TitlesOfParts>
  <Company>University of Leeds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Kemp</dc:creator>
  <cp:lastModifiedBy>Andrew Kemp</cp:lastModifiedBy>
  <cp:revision>54</cp:revision>
  <cp:lastPrinted>2017-11-03T14:38:26Z</cp:lastPrinted>
  <dcterms:created xsi:type="dcterms:W3CDTF">2010-07-29T10:09:31Z</dcterms:created>
  <dcterms:modified xsi:type="dcterms:W3CDTF">2018-10-02T15:54:58Z</dcterms:modified>
</cp:coreProperties>
</file>