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264" r:id="rId3"/>
    <p:sldId id="262" r:id="rId4"/>
    <p:sldId id="263" r:id="rId5"/>
    <p:sldId id="304" r:id="rId6"/>
    <p:sldId id="305" r:id="rId7"/>
    <p:sldId id="306" r:id="rId8"/>
    <p:sldId id="268" r:id="rId9"/>
    <p:sldId id="269"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22" r:id="rId47"/>
    <p:sldId id="323" r:id="rId48"/>
    <p:sldId id="319" r:id="rId49"/>
    <p:sldId id="320" r:id="rId50"/>
    <p:sldId id="321" r:id="rId51"/>
    <p:sldId id="297" r:id="rId52"/>
    <p:sldId id="298" r:id="rId53"/>
  </p:sldIdLst>
  <p:sldSz cx="9144000" cy="6858000" type="screen4x3"/>
  <p:notesSz cx="67818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0">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64" autoAdjust="0"/>
  </p:normalViewPr>
  <p:slideViewPr>
    <p:cSldViewPr>
      <p:cViewPr varScale="1">
        <p:scale>
          <a:sx n="64" d="100"/>
          <a:sy n="64" d="100"/>
        </p:scale>
        <p:origin x="1277"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300" y="-84"/>
      </p:cViewPr>
      <p:guideLst>
        <p:guide orient="horz" pos="3120"/>
        <p:guide pos="21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1750" y="0"/>
            <a:ext cx="2938463" cy="495300"/>
          </a:xfrm>
          <a:prstGeom prst="rect">
            <a:avLst/>
          </a:prstGeom>
        </p:spPr>
        <p:txBody>
          <a:bodyPr vert="horz" lIns="91440" tIns="45720" rIns="91440" bIns="45720" rtlCol="0"/>
          <a:lstStyle>
            <a:lvl1pPr algn="r">
              <a:defRPr sz="1200"/>
            </a:lvl1pPr>
          </a:lstStyle>
          <a:p>
            <a:fld id="{3E157B85-1F02-4D90-ADC2-DDA40475CB48}" type="datetimeFigureOut">
              <a:rPr lang="en-US" smtClean="0"/>
              <a:pPr/>
              <a:t>10/2/2018</a:t>
            </a:fld>
            <a:endParaRPr lang="en-US"/>
          </a:p>
        </p:txBody>
      </p:sp>
      <p:sp>
        <p:nvSpPr>
          <p:cNvPr id="4" name="Footer Placeholder 3"/>
          <p:cNvSpPr>
            <a:spLocks noGrp="1"/>
          </p:cNvSpPr>
          <p:nvPr>
            <p:ph type="ftr" sz="quarter" idx="2"/>
          </p:nvPr>
        </p:nvSpPr>
        <p:spPr>
          <a:xfrm>
            <a:off x="0" y="9409113"/>
            <a:ext cx="2938463" cy="4953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1750" y="9409113"/>
            <a:ext cx="2938463" cy="495300"/>
          </a:xfrm>
          <a:prstGeom prst="rect">
            <a:avLst/>
          </a:prstGeom>
        </p:spPr>
        <p:txBody>
          <a:bodyPr vert="horz" lIns="91440" tIns="45720" rIns="91440" bIns="45720" rtlCol="0" anchor="b"/>
          <a:lstStyle>
            <a:lvl1pPr algn="r">
              <a:defRPr sz="1200"/>
            </a:lvl1pPr>
          </a:lstStyle>
          <a:p>
            <a:fld id="{7195C500-2C21-49FA-94B2-24E63DCA6FD2}" type="slidenum">
              <a:rPr lang="en-US" smtClean="0"/>
              <a:pPr/>
              <a:t>‹#›</a:t>
            </a:fld>
            <a:endParaRPr lang="en-US"/>
          </a:p>
        </p:txBody>
      </p:sp>
    </p:spTree>
    <p:extLst>
      <p:ext uri="{BB962C8B-B14F-4D97-AF65-F5344CB8AC3E}">
        <p14:creationId xmlns:p14="http://schemas.microsoft.com/office/powerpoint/2010/main" val="1460279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780"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1451" y="0"/>
            <a:ext cx="2938780" cy="495300"/>
          </a:xfrm>
          <a:prstGeom prst="rect">
            <a:avLst/>
          </a:prstGeom>
        </p:spPr>
        <p:txBody>
          <a:bodyPr vert="horz" lIns="91440" tIns="45720" rIns="91440" bIns="45720" rtlCol="0"/>
          <a:lstStyle>
            <a:lvl1pPr algn="r">
              <a:defRPr sz="1200"/>
            </a:lvl1pPr>
          </a:lstStyle>
          <a:p>
            <a:fld id="{FB240FF4-D85D-46D6-9A5D-BEE9B184BAF3}" type="datetimeFigureOut">
              <a:rPr lang="en-US" smtClean="0"/>
              <a:pPr/>
              <a:t>10/2/2018</a:t>
            </a:fld>
            <a:endParaRPr lang="en-US"/>
          </a:p>
        </p:txBody>
      </p:sp>
      <p:sp>
        <p:nvSpPr>
          <p:cNvPr id="4" name="Slide Image Placeholder 3"/>
          <p:cNvSpPr>
            <a:spLocks noGrp="1" noRot="1" noChangeAspect="1"/>
          </p:cNvSpPr>
          <p:nvPr>
            <p:ph type="sldImg" idx="2"/>
          </p:nvPr>
        </p:nvSpPr>
        <p:spPr>
          <a:xfrm>
            <a:off x="914400" y="742950"/>
            <a:ext cx="4953000" cy="3714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8180" y="4705350"/>
            <a:ext cx="5425440" cy="44577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08981"/>
            <a:ext cx="2938780"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1451" y="9408981"/>
            <a:ext cx="2938780" cy="495300"/>
          </a:xfrm>
          <a:prstGeom prst="rect">
            <a:avLst/>
          </a:prstGeom>
        </p:spPr>
        <p:txBody>
          <a:bodyPr vert="horz" lIns="91440" tIns="45720" rIns="91440" bIns="45720" rtlCol="0" anchor="b"/>
          <a:lstStyle>
            <a:lvl1pPr algn="r">
              <a:defRPr sz="1200"/>
            </a:lvl1pPr>
          </a:lstStyle>
          <a:p>
            <a:fld id="{F76301AB-C80D-4570-B8E2-66C7FE7A7D9A}" type="slidenum">
              <a:rPr lang="en-US" smtClean="0"/>
              <a:pPr/>
              <a:t>‹#›</a:t>
            </a:fld>
            <a:endParaRPr lang="en-US"/>
          </a:p>
        </p:txBody>
      </p:sp>
    </p:spTree>
    <p:extLst>
      <p:ext uri="{BB962C8B-B14F-4D97-AF65-F5344CB8AC3E}">
        <p14:creationId xmlns:p14="http://schemas.microsoft.com/office/powerpoint/2010/main" val="89310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6301AB-C80D-4570-B8E2-66C7FE7A7D9A}" type="slidenum">
              <a:rPr lang="en-US" smtClean="0"/>
              <a:pPr/>
              <a:t>1</a:t>
            </a:fld>
            <a:endParaRPr lang="en-US"/>
          </a:p>
        </p:txBody>
      </p:sp>
    </p:spTree>
    <p:extLst>
      <p:ext uri="{BB962C8B-B14F-4D97-AF65-F5344CB8AC3E}">
        <p14:creationId xmlns:p14="http://schemas.microsoft.com/office/powerpoint/2010/main" val="212467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0390A7-EDC2-4513-A233-5A0DDE72C205}" type="slidenum">
              <a:rPr lang="en-GB"/>
              <a:pPr/>
              <a:t>10</a:t>
            </a:fld>
            <a:endParaRPr lang="en-GB"/>
          </a:p>
        </p:txBody>
      </p:sp>
      <p:sp>
        <p:nvSpPr>
          <p:cNvPr id="429058" name="Rectangle 2"/>
          <p:cNvSpPr>
            <a:spLocks noGrp="1" noRot="1" noChangeAspect="1" noChangeArrowheads="1" noTextEdit="1"/>
          </p:cNvSpPr>
          <p:nvPr>
            <p:ph type="sldImg"/>
          </p:nvPr>
        </p:nvSpPr>
        <p:spPr>
          <a:ln/>
        </p:spPr>
      </p:sp>
      <p:sp>
        <p:nvSpPr>
          <p:cNvPr id="429059" name="Rectangle 3"/>
          <p:cNvSpPr>
            <a:spLocks noGrp="1" noChangeArrowheads="1"/>
          </p:cNvSpPr>
          <p:nvPr>
            <p:ph type="body" idx="1"/>
          </p:nvPr>
        </p:nvSpPr>
        <p:spPr/>
        <p:txBody>
          <a:bodyPr/>
          <a:lstStyle/>
          <a:p>
            <a:endParaRPr lang="en-US" sz="1900" dirty="0"/>
          </a:p>
        </p:txBody>
      </p:sp>
    </p:spTree>
    <p:extLst>
      <p:ext uri="{BB962C8B-B14F-4D97-AF65-F5344CB8AC3E}">
        <p14:creationId xmlns:p14="http://schemas.microsoft.com/office/powerpoint/2010/main" val="3972716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E06648-7822-42FD-B75C-03C2D6FC9DC6}" type="slidenum">
              <a:rPr lang="en-GB"/>
              <a:pPr/>
              <a:t>11</a:t>
            </a:fld>
            <a:endParaRPr lang="en-GB"/>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47321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BC92A6-AF6B-4A2E-95F5-D501DE7F23C3}" type="slidenum">
              <a:rPr lang="en-GB"/>
              <a:pPr/>
              <a:t>12</a:t>
            </a:fld>
            <a:endParaRPr lang="en-GB"/>
          </a:p>
        </p:txBody>
      </p:sp>
      <p:sp>
        <p:nvSpPr>
          <p:cNvPr id="432130" name="Rectangle 2"/>
          <p:cNvSpPr>
            <a:spLocks noGrp="1" noRot="1" noChangeAspect="1" noChangeArrowheads="1" noTextEdit="1"/>
          </p:cNvSpPr>
          <p:nvPr>
            <p:ph type="sldImg"/>
          </p:nvPr>
        </p:nvSpPr>
        <p:spPr bwMode="auto">
          <a:xfrm>
            <a:off x="914400" y="742950"/>
            <a:ext cx="4953000" cy="3714750"/>
          </a:xfrm>
          <a:prstGeom prst="rect">
            <a:avLst/>
          </a:prstGeom>
          <a:solidFill>
            <a:srgbClr val="FFFFFF"/>
          </a:solidFill>
          <a:ln>
            <a:solidFill>
              <a:srgbClr val="000000"/>
            </a:solidFill>
            <a:miter lim="800000"/>
            <a:headEnd/>
            <a:tailEnd/>
          </a:ln>
        </p:spPr>
      </p:sp>
      <p:sp>
        <p:nvSpPr>
          <p:cNvPr id="432131" name="Rectangle 3"/>
          <p:cNvSpPr>
            <a:spLocks noGrp="1" noChangeArrowheads="1"/>
          </p:cNvSpPr>
          <p:nvPr>
            <p:ph type="body" idx="1"/>
          </p:nvPr>
        </p:nvSpPr>
        <p:spPr bwMode="auto">
          <a:xfrm>
            <a:off x="903929" y="4705670"/>
            <a:ext cx="4973944" cy="4456742"/>
          </a:xfrm>
          <a:prstGeom prst="rect">
            <a:avLst/>
          </a:prstGeom>
          <a:solidFill>
            <a:srgbClr val="FFFFFF"/>
          </a:solidFill>
          <a:ln>
            <a:solidFill>
              <a:srgbClr val="000000"/>
            </a:solidFill>
            <a:miter lim="800000"/>
            <a:headEnd/>
            <a:tailEnd/>
          </a:ln>
        </p:spPr>
        <p:txBody>
          <a:bodyPr/>
          <a:lstStyle/>
          <a:p>
            <a:endParaRPr lang="en-US" sz="1900" dirty="0"/>
          </a:p>
        </p:txBody>
      </p:sp>
    </p:spTree>
    <p:extLst>
      <p:ext uri="{BB962C8B-B14F-4D97-AF65-F5344CB8AC3E}">
        <p14:creationId xmlns:p14="http://schemas.microsoft.com/office/powerpoint/2010/main" val="1550622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1204C6-B657-459C-85EB-B78FF10C69AB}" type="slidenum">
              <a:rPr lang="en-GB"/>
              <a:pPr/>
              <a:t>13</a:t>
            </a:fld>
            <a:endParaRPr lang="en-GB"/>
          </a:p>
        </p:txBody>
      </p:sp>
      <p:sp>
        <p:nvSpPr>
          <p:cNvPr id="434178" name="Rectangle 2"/>
          <p:cNvSpPr>
            <a:spLocks noGrp="1" noRot="1" noChangeAspect="1" noChangeArrowheads="1" noTextEdit="1"/>
          </p:cNvSpPr>
          <p:nvPr>
            <p:ph type="sldImg"/>
          </p:nvPr>
        </p:nvSpPr>
        <p:spPr bwMode="auto">
          <a:xfrm>
            <a:off x="1162050" y="742950"/>
            <a:ext cx="3876675" cy="2908300"/>
          </a:xfrm>
          <a:prstGeom prst="rect">
            <a:avLst/>
          </a:prstGeom>
          <a:solidFill>
            <a:srgbClr val="FFFFFF"/>
          </a:solidFill>
          <a:ln>
            <a:solidFill>
              <a:srgbClr val="000000"/>
            </a:solidFill>
            <a:miter lim="800000"/>
            <a:headEnd/>
            <a:tailEnd/>
          </a:ln>
        </p:spPr>
      </p:sp>
      <p:sp>
        <p:nvSpPr>
          <p:cNvPr id="434179" name="Rectangle 3"/>
          <p:cNvSpPr>
            <a:spLocks noGrp="1" noChangeArrowheads="1"/>
          </p:cNvSpPr>
          <p:nvPr>
            <p:ph type="body" idx="1"/>
          </p:nvPr>
        </p:nvSpPr>
        <p:spPr bwMode="auto">
          <a:xfrm>
            <a:off x="903929" y="3867936"/>
            <a:ext cx="4973944" cy="5294476"/>
          </a:xfrm>
          <a:prstGeom prst="rect">
            <a:avLst/>
          </a:prstGeom>
          <a:solidFill>
            <a:srgbClr val="FFFFFF"/>
          </a:solidFill>
          <a:ln>
            <a:solidFill>
              <a:srgbClr val="000000"/>
            </a:solidFill>
            <a:miter lim="800000"/>
            <a:headEnd/>
            <a:tailEnd/>
          </a:ln>
        </p:spPr>
        <p:txBody>
          <a:bodyPr/>
          <a:lstStyle/>
          <a:p>
            <a:endParaRPr lang="en-US" sz="1900" dirty="0"/>
          </a:p>
        </p:txBody>
      </p:sp>
    </p:spTree>
    <p:extLst>
      <p:ext uri="{BB962C8B-B14F-4D97-AF65-F5344CB8AC3E}">
        <p14:creationId xmlns:p14="http://schemas.microsoft.com/office/powerpoint/2010/main" val="2656905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EB0688-24C2-40A3-93D6-9F911A3AF743}" type="slidenum">
              <a:rPr lang="en-GB"/>
              <a:pPr/>
              <a:t>14</a:t>
            </a:fld>
            <a:endParaRPr lang="en-GB"/>
          </a:p>
        </p:txBody>
      </p:sp>
      <p:sp>
        <p:nvSpPr>
          <p:cNvPr id="430082" name="Rectangle 2"/>
          <p:cNvSpPr>
            <a:spLocks noGrp="1" noRot="1" noChangeAspect="1" noChangeArrowheads="1" noTextEdit="1"/>
          </p:cNvSpPr>
          <p:nvPr>
            <p:ph type="sldImg"/>
          </p:nvPr>
        </p:nvSpPr>
        <p:spPr>
          <a:xfrm>
            <a:off x="1046163" y="742950"/>
            <a:ext cx="3681412" cy="2762250"/>
          </a:xfrm>
          <a:ln/>
        </p:spPr>
      </p:sp>
      <p:sp>
        <p:nvSpPr>
          <p:cNvPr id="430083" name="Rectangle 3"/>
          <p:cNvSpPr>
            <a:spLocks noGrp="1" noChangeArrowheads="1"/>
          </p:cNvSpPr>
          <p:nvPr>
            <p:ph type="body" idx="1"/>
          </p:nvPr>
        </p:nvSpPr>
        <p:spPr>
          <a:xfrm>
            <a:off x="903929" y="3867936"/>
            <a:ext cx="4973944" cy="5294476"/>
          </a:xfrm>
        </p:spPr>
        <p:txBody>
          <a:bodyPr/>
          <a:lstStyle/>
          <a:p>
            <a:endParaRPr lang="en-US" sz="1900" dirty="0"/>
          </a:p>
        </p:txBody>
      </p:sp>
    </p:spTree>
    <p:extLst>
      <p:ext uri="{BB962C8B-B14F-4D97-AF65-F5344CB8AC3E}">
        <p14:creationId xmlns:p14="http://schemas.microsoft.com/office/powerpoint/2010/main" val="3020168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3C2C5C-5A62-411F-B93E-10F95D25E0A1}" type="slidenum">
              <a:rPr lang="en-GB"/>
              <a:pPr/>
              <a:t>15</a:t>
            </a:fld>
            <a:endParaRPr lang="en-GB"/>
          </a:p>
        </p:txBody>
      </p:sp>
      <p:sp>
        <p:nvSpPr>
          <p:cNvPr id="436226" name="Rectangle 2"/>
          <p:cNvSpPr>
            <a:spLocks noGrp="1" noRot="1" noChangeAspect="1" noChangeArrowheads="1" noTextEdit="1"/>
          </p:cNvSpPr>
          <p:nvPr>
            <p:ph type="sldImg"/>
          </p:nvPr>
        </p:nvSpPr>
        <p:spPr bwMode="auto">
          <a:xfrm>
            <a:off x="914400" y="742950"/>
            <a:ext cx="4953000" cy="3714750"/>
          </a:xfrm>
          <a:prstGeom prst="rect">
            <a:avLst/>
          </a:prstGeom>
          <a:solidFill>
            <a:srgbClr val="FFFFFF"/>
          </a:solidFill>
          <a:ln>
            <a:solidFill>
              <a:srgbClr val="000000"/>
            </a:solidFill>
            <a:miter lim="800000"/>
            <a:headEnd/>
            <a:tailEnd/>
          </a:ln>
        </p:spPr>
      </p:sp>
      <p:sp>
        <p:nvSpPr>
          <p:cNvPr id="436227" name="Rectangle 3"/>
          <p:cNvSpPr>
            <a:spLocks noGrp="1" noChangeArrowheads="1"/>
          </p:cNvSpPr>
          <p:nvPr>
            <p:ph type="body" idx="1"/>
          </p:nvPr>
        </p:nvSpPr>
        <p:spPr bwMode="auto">
          <a:xfrm>
            <a:off x="903929" y="4705670"/>
            <a:ext cx="4973944" cy="4456742"/>
          </a:xfrm>
          <a:prstGeom prst="rect">
            <a:avLst/>
          </a:prstGeom>
          <a:solidFill>
            <a:srgbClr val="FFFFFF"/>
          </a:solidFill>
          <a:ln>
            <a:solidFill>
              <a:srgbClr val="000000"/>
            </a:solidFill>
            <a:miter lim="800000"/>
            <a:headEnd/>
            <a:tailEnd/>
          </a:ln>
        </p:spPr>
        <p:txBody>
          <a:bodyPr/>
          <a:lstStyle/>
          <a:p>
            <a:endParaRPr lang="en-US" sz="1900" dirty="0"/>
          </a:p>
        </p:txBody>
      </p:sp>
    </p:spTree>
    <p:extLst>
      <p:ext uri="{BB962C8B-B14F-4D97-AF65-F5344CB8AC3E}">
        <p14:creationId xmlns:p14="http://schemas.microsoft.com/office/powerpoint/2010/main" val="4266401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D13082-4040-4567-B591-DF4C30314917}" type="slidenum">
              <a:rPr lang="en-GB"/>
              <a:pPr/>
              <a:t>16</a:t>
            </a:fld>
            <a:endParaRPr lang="en-GB"/>
          </a:p>
        </p:txBody>
      </p:sp>
      <p:sp>
        <p:nvSpPr>
          <p:cNvPr id="459778" name="Rectangle 2"/>
          <p:cNvSpPr>
            <a:spLocks noGrp="1" noRot="1" noChangeAspect="1" noChangeArrowheads="1" noTextEdit="1"/>
          </p:cNvSpPr>
          <p:nvPr>
            <p:ph type="sldImg"/>
          </p:nvPr>
        </p:nvSpPr>
        <p:spPr>
          <a:ln/>
        </p:spPr>
      </p:sp>
      <p:sp>
        <p:nvSpPr>
          <p:cNvPr id="459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27896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6BC607-24ED-4806-A86E-63763A8BA391}" type="slidenum">
              <a:rPr lang="en-GB"/>
              <a:pPr/>
              <a:t>17</a:t>
            </a:fld>
            <a:endParaRPr lang="en-GB"/>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31522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32C9A6-E012-41DE-8E8F-0DF83097F0A1}" type="slidenum">
              <a:rPr lang="en-GB"/>
              <a:pPr/>
              <a:t>18</a:t>
            </a:fld>
            <a:endParaRPr lang="en-GB"/>
          </a:p>
        </p:txBody>
      </p:sp>
      <p:sp>
        <p:nvSpPr>
          <p:cNvPr id="440322" name="Rectangle 2"/>
          <p:cNvSpPr>
            <a:spLocks noGrp="1" noRot="1" noChangeAspect="1" noChangeArrowheads="1" noTextEdit="1"/>
          </p:cNvSpPr>
          <p:nvPr>
            <p:ph type="sldImg"/>
          </p:nvPr>
        </p:nvSpPr>
        <p:spPr bwMode="auto">
          <a:xfrm>
            <a:off x="814764" y="416496"/>
            <a:ext cx="5024407" cy="3774148"/>
          </a:xfrm>
          <a:prstGeom prst="rect">
            <a:avLst/>
          </a:prstGeom>
          <a:solidFill>
            <a:srgbClr val="FFFFFF"/>
          </a:solidFill>
          <a:ln>
            <a:solidFill>
              <a:srgbClr val="000000"/>
            </a:solidFill>
            <a:miter lim="800000"/>
            <a:headEnd/>
            <a:tailEnd/>
          </a:ln>
        </p:spPr>
      </p:sp>
      <p:sp>
        <p:nvSpPr>
          <p:cNvPr id="440323" name="Rectangle 3"/>
          <p:cNvSpPr>
            <a:spLocks noGrp="1" noChangeArrowheads="1"/>
          </p:cNvSpPr>
          <p:nvPr>
            <p:ph type="body" idx="1"/>
          </p:nvPr>
        </p:nvSpPr>
        <p:spPr bwMode="auto">
          <a:xfrm>
            <a:off x="911735" y="4592960"/>
            <a:ext cx="4973944" cy="4775296"/>
          </a:xfrm>
          <a:prstGeom prst="rect">
            <a:avLst/>
          </a:prstGeom>
          <a:solidFill>
            <a:srgbClr val="FFFFFF"/>
          </a:solidFill>
          <a:ln>
            <a:solidFill>
              <a:srgbClr val="000000"/>
            </a:solidFill>
            <a:miter lim="800000"/>
            <a:headEnd/>
            <a:tailEnd/>
          </a:ln>
        </p:spPr>
        <p:txBody>
          <a:bodyPr/>
          <a:lstStyle/>
          <a:p>
            <a:endParaRPr lang="en-US" sz="1900" dirty="0"/>
          </a:p>
        </p:txBody>
      </p:sp>
    </p:spTree>
    <p:extLst>
      <p:ext uri="{BB962C8B-B14F-4D97-AF65-F5344CB8AC3E}">
        <p14:creationId xmlns:p14="http://schemas.microsoft.com/office/powerpoint/2010/main" val="88228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CA5311-B5CF-48F2-BE25-88CB7487DA44}" type="slidenum">
              <a:rPr lang="en-GB"/>
              <a:pPr/>
              <a:t>19</a:t>
            </a:fld>
            <a:endParaRPr lang="en-GB"/>
          </a:p>
        </p:txBody>
      </p:sp>
      <p:sp>
        <p:nvSpPr>
          <p:cNvPr id="442370" name="Rectangle 2"/>
          <p:cNvSpPr>
            <a:spLocks noGrp="1" noRot="1" noChangeAspect="1" noChangeArrowheads="1" noTextEdit="1"/>
          </p:cNvSpPr>
          <p:nvPr>
            <p:ph type="sldImg"/>
          </p:nvPr>
        </p:nvSpPr>
        <p:spPr bwMode="auto">
          <a:xfrm>
            <a:off x="914400" y="742950"/>
            <a:ext cx="4953000" cy="3714750"/>
          </a:xfrm>
          <a:prstGeom prst="rect">
            <a:avLst/>
          </a:prstGeom>
          <a:solidFill>
            <a:srgbClr val="FFFFFF"/>
          </a:solidFill>
          <a:ln>
            <a:solidFill>
              <a:srgbClr val="000000"/>
            </a:solidFill>
            <a:miter lim="800000"/>
            <a:headEnd/>
            <a:tailEnd/>
          </a:ln>
        </p:spPr>
      </p:sp>
      <p:sp>
        <p:nvSpPr>
          <p:cNvPr id="442371" name="Rectangle 3"/>
          <p:cNvSpPr>
            <a:spLocks noGrp="1" noChangeArrowheads="1"/>
          </p:cNvSpPr>
          <p:nvPr>
            <p:ph type="body" idx="1"/>
          </p:nvPr>
        </p:nvSpPr>
        <p:spPr bwMode="auto">
          <a:xfrm>
            <a:off x="903929" y="4705670"/>
            <a:ext cx="4973944" cy="4456742"/>
          </a:xfrm>
          <a:prstGeom prst="rect">
            <a:avLst/>
          </a:prstGeom>
          <a:solidFill>
            <a:srgbClr val="FFFFFF"/>
          </a:solidFill>
          <a:ln>
            <a:solidFill>
              <a:srgbClr val="000000"/>
            </a:solidFill>
            <a:miter lim="800000"/>
            <a:headEnd/>
            <a:tailEnd/>
          </a:ln>
        </p:spPr>
        <p:txBody>
          <a:bodyPr/>
          <a:lstStyle/>
          <a:p>
            <a:endParaRPr lang="en-US" sz="1900" dirty="0"/>
          </a:p>
        </p:txBody>
      </p:sp>
    </p:spTree>
    <p:extLst>
      <p:ext uri="{BB962C8B-B14F-4D97-AF65-F5344CB8AC3E}">
        <p14:creationId xmlns:p14="http://schemas.microsoft.com/office/powerpoint/2010/main" val="3824919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6301AB-C80D-4570-B8E2-66C7FE7A7D9A}" type="slidenum">
              <a:rPr lang="en-US" smtClean="0"/>
              <a:pPr/>
              <a:t>2</a:t>
            </a:fld>
            <a:endParaRPr lang="en-US"/>
          </a:p>
        </p:txBody>
      </p:sp>
    </p:spTree>
    <p:extLst>
      <p:ext uri="{BB962C8B-B14F-4D97-AF65-F5344CB8AC3E}">
        <p14:creationId xmlns:p14="http://schemas.microsoft.com/office/powerpoint/2010/main" val="733991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2A5E2C-BC60-4374-B376-3BBC01F35343}" type="slidenum">
              <a:rPr lang="en-GB"/>
              <a:pPr/>
              <a:t>20</a:t>
            </a:fld>
            <a:endParaRPr lang="en-GB"/>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p:txBody>
          <a:bodyPr/>
          <a:lstStyle/>
          <a:p>
            <a:endParaRPr lang="en-US" sz="1900" dirty="0"/>
          </a:p>
        </p:txBody>
      </p:sp>
    </p:spTree>
    <p:extLst>
      <p:ext uri="{BB962C8B-B14F-4D97-AF65-F5344CB8AC3E}">
        <p14:creationId xmlns:p14="http://schemas.microsoft.com/office/powerpoint/2010/main" val="716473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7A2DBD-4ED8-4B9F-8FFF-0B92C96E4EFB}" type="slidenum">
              <a:rPr lang="en-GB"/>
              <a:pPr/>
              <a:t>21</a:t>
            </a:fld>
            <a:endParaRPr lang="en-GB"/>
          </a:p>
        </p:txBody>
      </p:sp>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46278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5C0C55-52E3-46CB-BB46-A04BE2F31473}" type="slidenum">
              <a:rPr lang="en-GB"/>
              <a:pPr/>
              <a:t>22</a:t>
            </a:fld>
            <a:endParaRPr lang="en-GB"/>
          </a:p>
        </p:txBody>
      </p:sp>
      <p:sp>
        <p:nvSpPr>
          <p:cNvPr id="456706" name="Rectangle 2"/>
          <p:cNvSpPr>
            <a:spLocks noGrp="1" noRot="1" noChangeAspect="1" noChangeArrowheads="1" noTextEdit="1"/>
          </p:cNvSpPr>
          <p:nvPr>
            <p:ph type="sldImg"/>
          </p:nvPr>
        </p:nvSpPr>
        <p:spPr>
          <a:ln/>
        </p:spPr>
      </p:sp>
      <p:sp>
        <p:nvSpPr>
          <p:cNvPr id="456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64992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93642-1909-4425-BB26-083A5A9F37A3}" type="slidenum">
              <a:rPr lang="en-GB"/>
              <a:pPr/>
              <a:t>23</a:t>
            </a:fld>
            <a:endParaRPr lang="en-GB"/>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17047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5D8154-2C37-42AC-AD23-7F7EFE1AC1E4}" type="slidenum">
              <a:rPr lang="en-GB"/>
              <a:pPr/>
              <a:t>24</a:t>
            </a:fld>
            <a:endParaRPr lang="en-GB"/>
          </a:p>
        </p:txBody>
      </p:sp>
      <p:sp>
        <p:nvSpPr>
          <p:cNvPr id="477186" name="Rectangle 2"/>
          <p:cNvSpPr>
            <a:spLocks noGrp="1" noRot="1" noChangeAspect="1" noChangeArrowheads="1" noTextEdit="1"/>
          </p:cNvSpPr>
          <p:nvPr>
            <p:ph type="sldImg"/>
          </p:nvPr>
        </p:nvSpPr>
        <p:spPr bwMode="auto">
          <a:xfrm>
            <a:off x="914400" y="742950"/>
            <a:ext cx="4953000" cy="3714750"/>
          </a:xfrm>
          <a:prstGeom prst="rect">
            <a:avLst/>
          </a:prstGeom>
          <a:solidFill>
            <a:srgbClr val="FFFFFF"/>
          </a:solidFill>
          <a:ln>
            <a:solidFill>
              <a:srgbClr val="000000"/>
            </a:solidFill>
            <a:miter lim="800000"/>
            <a:headEnd/>
            <a:tailEnd/>
          </a:ln>
        </p:spPr>
      </p:sp>
      <p:sp>
        <p:nvSpPr>
          <p:cNvPr id="477187" name="Rectangle 3"/>
          <p:cNvSpPr>
            <a:spLocks noGrp="1" noChangeArrowheads="1"/>
          </p:cNvSpPr>
          <p:nvPr>
            <p:ph type="body" idx="1"/>
          </p:nvPr>
        </p:nvSpPr>
        <p:spPr bwMode="auto">
          <a:xfrm>
            <a:off x="903929" y="4705670"/>
            <a:ext cx="4973944" cy="4456742"/>
          </a:xfrm>
          <a:prstGeom prst="rect">
            <a:avLst/>
          </a:prstGeom>
          <a:solidFill>
            <a:srgbClr val="FFFFFF"/>
          </a:solidFill>
          <a:ln>
            <a:solidFill>
              <a:srgbClr val="000000"/>
            </a:solidFill>
            <a:miter lim="800000"/>
            <a:headEnd/>
            <a:tailEnd/>
          </a:ln>
        </p:spPr>
        <p:txBody>
          <a:bodyPr/>
          <a:lstStyle/>
          <a:p>
            <a:endParaRPr lang="en-US" sz="1900" dirty="0"/>
          </a:p>
        </p:txBody>
      </p:sp>
    </p:spTree>
    <p:extLst>
      <p:ext uri="{BB962C8B-B14F-4D97-AF65-F5344CB8AC3E}">
        <p14:creationId xmlns:p14="http://schemas.microsoft.com/office/powerpoint/2010/main" val="1625268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DCBAF9-0C7D-474C-8313-26699424CA74}" type="slidenum">
              <a:rPr lang="en-GB"/>
              <a:pPr/>
              <a:t>25</a:t>
            </a:fld>
            <a:endParaRPr lang="en-GB"/>
          </a:p>
        </p:txBody>
      </p:sp>
      <p:sp>
        <p:nvSpPr>
          <p:cNvPr id="479234" name="Rectangle 2"/>
          <p:cNvSpPr>
            <a:spLocks noGrp="1" noRot="1" noChangeAspect="1" noChangeArrowheads="1" noTextEdit="1"/>
          </p:cNvSpPr>
          <p:nvPr>
            <p:ph type="sldImg"/>
          </p:nvPr>
        </p:nvSpPr>
        <p:spPr bwMode="auto">
          <a:xfrm>
            <a:off x="914400" y="742950"/>
            <a:ext cx="4953000" cy="3714750"/>
          </a:xfrm>
          <a:prstGeom prst="rect">
            <a:avLst/>
          </a:prstGeom>
          <a:solidFill>
            <a:srgbClr val="FFFFFF"/>
          </a:solidFill>
          <a:ln>
            <a:solidFill>
              <a:srgbClr val="000000"/>
            </a:solidFill>
            <a:miter lim="800000"/>
            <a:headEnd/>
            <a:tailEnd/>
          </a:ln>
        </p:spPr>
      </p:sp>
      <p:sp>
        <p:nvSpPr>
          <p:cNvPr id="479235" name="Rectangle 3"/>
          <p:cNvSpPr>
            <a:spLocks noGrp="1" noChangeArrowheads="1"/>
          </p:cNvSpPr>
          <p:nvPr>
            <p:ph type="body" idx="1"/>
          </p:nvPr>
        </p:nvSpPr>
        <p:spPr bwMode="auto">
          <a:xfrm>
            <a:off x="903929" y="4705670"/>
            <a:ext cx="4973944" cy="4456742"/>
          </a:xfrm>
          <a:prstGeom prst="rect">
            <a:avLst/>
          </a:prstGeom>
          <a:solidFill>
            <a:srgbClr val="FFFFFF"/>
          </a:solidFill>
          <a:ln>
            <a:solidFill>
              <a:srgbClr val="000000"/>
            </a:solidFill>
            <a:miter lim="800000"/>
            <a:headEnd/>
            <a:tailEnd/>
          </a:ln>
        </p:spPr>
        <p:txBody>
          <a:bodyPr/>
          <a:lstStyle/>
          <a:p>
            <a:endParaRPr lang="en-US" sz="1900" dirty="0"/>
          </a:p>
        </p:txBody>
      </p:sp>
    </p:spTree>
    <p:extLst>
      <p:ext uri="{BB962C8B-B14F-4D97-AF65-F5344CB8AC3E}">
        <p14:creationId xmlns:p14="http://schemas.microsoft.com/office/powerpoint/2010/main" val="2722691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5F603D-325D-4833-88AD-F6924874A726}" type="slidenum">
              <a:rPr lang="en-GB"/>
              <a:pPr/>
              <a:t>26</a:t>
            </a:fld>
            <a:endParaRPr lang="en-GB"/>
          </a:p>
        </p:txBody>
      </p:sp>
      <p:sp>
        <p:nvSpPr>
          <p:cNvPr id="481282" name="Rectangle 2"/>
          <p:cNvSpPr>
            <a:spLocks noGrp="1" noRot="1" noChangeAspect="1" noChangeArrowheads="1" noTextEdit="1"/>
          </p:cNvSpPr>
          <p:nvPr>
            <p:ph type="sldImg"/>
          </p:nvPr>
        </p:nvSpPr>
        <p:spPr bwMode="auto">
          <a:xfrm>
            <a:off x="914400" y="742950"/>
            <a:ext cx="4953000" cy="3714750"/>
          </a:xfrm>
          <a:prstGeom prst="rect">
            <a:avLst/>
          </a:prstGeom>
          <a:solidFill>
            <a:srgbClr val="FFFFFF"/>
          </a:solidFill>
          <a:ln>
            <a:solidFill>
              <a:srgbClr val="000000"/>
            </a:solidFill>
            <a:miter lim="800000"/>
            <a:headEnd/>
            <a:tailEnd/>
          </a:ln>
        </p:spPr>
      </p:sp>
      <p:sp>
        <p:nvSpPr>
          <p:cNvPr id="481283" name="Rectangle 3"/>
          <p:cNvSpPr>
            <a:spLocks noGrp="1" noChangeArrowheads="1"/>
          </p:cNvSpPr>
          <p:nvPr>
            <p:ph type="body" idx="1"/>
          </p:nvPr>
        </p:nvSpPr>
        <p:spPr bwMode="auto">
          <a:xfrm>
            <a:off x="903929" y="4705670"/>
            <a:ext cx="4973944" cy="4456742"/>
          </a:xfrm>
          <a:prstGeom prst="rect">
            <a:avLst/>
          </a:prstGeom>
          <a:solidFill>
            <a:srgbClr val="FFFFFF"/>
          </a:solidFill>
          <a:ln>
            <a:solidFill>
              <a:srgbClr val="000000"/>
            </a:solidFill>
            <a:miter lim="800000"/>
            <a:headEnd/>
            <a:tailEnd/>
          </a:ln>
        </p:spPr>
        <p:txBody>
          <a:bodyPr/>
          <a:lstStyle/>
          <a:p>
            <a:endParaRPr lang="en-US" sz="1900" dirty="0"/>
          </a:p>
        </p:txBody>
      </p:sp>
    </p:spTree>
    <p:extLst>
      <p:ext uri="{BB962C8B-B14F-4D97-AF65-F5344CB8AC3E}">
        <p14:creationId xmlns:p14="http://schemas.microsoft.com/office/powerpoint/2010/main" val="13338908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E6217B-0E08-4087-B2D6-75A98B75230B}" type="slidenum">
              <a:rPr lang="en-GB"/>
              <a:pPr/>
              <a:t>27</a:t>
            </a:fld>
            <a:endParaRPr lang="en-GB"/>
          </a:p>
        </p:txBody>
      </p:sp>
      <p:sp>
        <p:nvSpPr>
          <p:cNvPr id="483330" name="Rectangle 2"/>
          <p:cNvSpPr>
            <a:spLocks noGrp="1" noRot="1" noChangeAspect="1" noChangeArrowheads="1" noTextEdit="1"/>
          </p:cNvSpPr>
          <p:nvPr>
            <p:ph type="sldImg"/>
          </p:nvPr>
        </p:nvSpPr>
        <p:spPr bwMode="auto">
          <a:xfrm>
            <a:off x="914400" y="742950"/>
            <a:ext cx="4953000" cy="3714750"/>
          </a:xfrm>
          <a:prstGeom prst="rect">
            <a:avLst/>
          </a:prstGeom>
          <a:solidFill>
            <a:srgbClr val="FFFFFF"/>
          </a:solidFill>
          <a:ln>
            <a:solidFill>
              <a:srgbClr val="000000"/>
            </a:solidFill>
            <a:miter lim="800000"/>
            <a:headEnd/>
            <a:tailEnd/>
          </a:ln>
        </p:spPr>
      </p:sp>
      <p:sp>
        <p:nvSpPr>
          <p:cNvPr id="483331" name="Rectangle 3"/>
          <p:cNvSpPr>
            <a:spLocks noGrp="1" noChangeArrowheads="1"/>
          </p:cNvSpPr>
          <p:nvPr>
            <p:ph type="body" idx="1"/>
          </p:nvPr>
        </p:nvSpPr>
        <p:spPr bwMode="auto">
          <a:xfrm>
            <a:off x="903929" y="4705670"/>
            <a:ext cx="4973944" cy="4456742"/>
          </a:xfrm>
          <a:prstGeom prst="rect">
            <a:avLst/>
          </a:prstGeom>
          <a:solidFill>
            <a:srgbClr val="FFFFFF"/>
          </a:solidFill>
          <a:ln>
            <a:solidFill>
              <a:srgbClr val="000000"/>
            </a:solidFill>
            <a:miter lim="800000"/>
            <a:headEnd/>
            <a:tailEnd/>
          </a:ln>
        </p:spPr>
        <p:txBody>
          <a:bodyPr/>
          <a:lstStyle/>
          <a:p>
            <a:endParaRPr lang="en-US" sz="1900" dirty="0"/>
          </a:p>
        </p:txBody>
      </p:sp>
    </p:spTree>
    <p:extLst>
      <p:ext uri="{BB962C8B-B14F-4D97-AF65-F5344CB8AC3E}">
        <p14:creationId xmlns:p14="http://schemas.microsoft.com/office/powerpoint/2010/main" val="1010886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6AC479-8E44-483A-BA1B-A4F96C623426}" type="slidenum">
              <a:rPr lang="en-GB"/>
              <a:pPr/>
              <a:t>28</a:t>
            </a:fld>
            <a:endParaRPr lang="en-GB"/>
          </a:p>
        </p:txBody>
      </p:sp>
      <p:sp>
        <p:nvSpPr>
          <p:cNvPr id="485378" name="Rectangle 2"/>
          <p:cNvSpPr>
            <a:spLocks noGrp="1" noRot="1" noChangeAspect="1" noChangeArrowheads="1" noTextEdit="1"/>
          </p:cNvSpPr>
          <p:nvPr>
            <p:ph type="sldImg"/>
          </p:nvPr>
        </p:nvSpPr>
        <p:spPr bwMode="auto">
          <a:xfrm>
            <a:off x="914400" y="742950"/>
            <a:ext cx="4953000" cy="3714750"/>
          </a:xfrm>
          <a:prstGeom prst="rect">
            <a:avLst/>
          </a:prstGeom>
          <a:solidFill>
            <a:srgbClr val="FFFFFF"/>
          </a:solidFill>
          <a:ln>
            <a:solidFill>
              <a:srgbClr val="000000"/>
            </a:solidFill>
            <a:miter lim="800000"/>
            <a:headEnd/>
            <a:tailEnd/>
          </a:ln>
        </p:spPr>
      </p:sp>
      <p:sp>
        <p:nvSpPr>
          <p:cNvPr id="485379" name="Rectangle 3"/>
          <p:cNvSpPr>
            <a:spLocks noGrp="1" noChangeArrowheads="1"/>
          </p:cNvSpPr>
          <p:nvPr>
            <p:ph type="body" idx="1"/>
          </p:nvPr>
        </p:nvSpPr>
        <p:spPr bwMode="auto">
          <a:xfrm>
            <a:off x="903929" y="4705670"/>
            <a:ext cx="4973944" cy="4456742"/>
          </a:xfrm>
          <a:prstGeom prst="rect">
            <a:avLst/>
          </a:prstGeom>
          <a:solidFill>
            <a:srgbClr val="FFFFFF"/>
          </a:solidFill>
          <a:ln>
            <a:solidFill>
              <a:srgbClr val="000000"/>
            </a:solidFill>
            <a:miter lim="800000"/>
            <a:headEnd/>
            <a:tailEnd/>
          </a:ln>
        </p:spPr>
        <p:txBody>
          <a:bodyPr/>
          <a:lstStyle/>
          <a:p>
            <a:endParaRPr lang="en-US" sz="1900" dirty="0"/>
          </a:p>
        </p:txBody>
      </p:sp>
    </p:spTree>
    <p:extLst>
      <p:ext uri="{BB962C8B-B14F-4D97-AF65-F5344CB8AC3E}">
        <p14:creationId xmlns:p14="http://schemas.microsoft.com/office/powerpoint/2010/main" val="4271386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DEFE86-C93F-4285-97BF-7F03DE26E932}" type="slidenum">
              <a:rPr lang="en-GB"/>
              <a:pPr/>
              <a:t>29</a:t>
            </a:fld>
            <a:endParaRPr lang="en-GB"/>
          </a:p>
        </p:txBody>
      </p:sp>
      <p:sp>
        <p:nvSpPr>
          <p:cNvPr id="501762" name="Rectangle 2"/>
          <p:cNvSpPr>
            <a:spLocks noGrp="1" noRot="1" noChangeAspect="1" noChangeArrowheads="1" noTextEdit="1"/>
          </p:cNvSpPr>
          <p:nvPr>
            <p:ph type="sldImg"/>
          </p:nvPr>
        </p:nvSpPr>
        <p:spPr bwMode="auto">
          <a:xfrm>
            <a:off x="1055688" y="742950"/>
            <a:ext cx="4711476" cy="3536266"/>
          </a:xfrm>
          <a:prstGeom prst="rect">
            <a:avLst/>
          </a:prstGeom>
          <a:solidFill>
            <a:srgbClr val="FFFFFF"/>
          </a:solidFill>
          <a:ln>
            <a:solidFill>
              <a:srgbClr val="000000"/>
            </a:solidFill>
            <a:miter lim="800000"/>
            <a:headEnd/>
            <a:tailEnd/>
          </a:ln>
        </p:spPr>
      </p:sp>
      <p:sp>
        <p:nvSpPr>
          <p:cNvPr id="501763" name="Rectangle 3"/>
          <p:cNvSpPr>
            <a:spLocks noGrp="1" noChangeArrowheads="1"/>
          </p:cNvSpPr>
          <p:nvPr>
            <p:ph type="body" idx="1"/>
          </p:nvPr>
        </p:nvSpPr>
        <p:spPr bwMode="auto">
          <a:xfrm>
            <a:off x="903929" y="4664968"/>
            <a:ext cx="4973944" cy="4497444"/>
          </a:xfrm>
          <a:prstGeom prst="rect">
            <a:avLst/>
          </a:prstGeom>
          <a:solidFill>
            <a:srgbClr val="FFFFFF"/>
          </a:solidFill>
          <a:ln>
            <a:solidFill>
              <a:srgbClr val="000000"/>
            </a:solidFill>
            <a:miter lim="800000"/>
            <a:headEnd/>
            <a:tailEnd/>
          </a:ln>
        </p:spPr>
        <p:txBody>
          <a:bodyPr/>
          <a:lstStyle/>
          <a:p>
            <a:endParaRPr lang="en-US" sz="1900" dirty="0"/>
          </a:p>
        </p:txBody>
      </p:sp>
    </p:spTree>
    <p:extLst>
      <p:ext uri="{BB962C8B-B14F-4D97-AF65-F5344CB8AC3E}">
        <p14:creationId xmlns:p14="http://schemas.microsoft.com/office/powerpoint/2010/main" val="247564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6301AB-C80D-4570-B8E2-66C7FE7A7D9A}" type="slidenum">
              <a:rPr lang="en-US" smtClean="0"/>
              <a:pPr/>
              <a:t>3</a:t>
            </a:fld>
            <a:endParaRPr lang="en-US"/>
          </a:p>
        </p:txBody>
      </p:sp>
    </p:spTree>
    <p:extLst>
      <p:ext uri="{BB962C8B-B14F-4D97-AF65-F5344CB8AC3E}">
        <p14:creationId xmlns:p14="http://schemas.microsoft.com/office/powerpoint/2010/main" val="3215688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87D695-F368-44EA-BB35-25707DB452CC}" type="slidenum">
              <a:rPr lang="en-GB"/>
              <a:pPr/>
              <a:t>30</a:t>
            </a:fld>
            <a:endParaRPr lang="en-GB"/>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p:txBody>
          <a:bodyPr/>
          <a:lstStyle/>
          <a:p>
            <a:endParaRPr lang="en-US" sz="1900" dirty="0"/>
          </a:p>
        </p:txBody>
      </p:sp>
    </p:spTree>
    <p:extLst>
      <p:ext uri="{BB962C8B-B14F-4D97-AF65-F5344CB8AC3E}">
        <p14:creationId xmlns:p14="http://schemas.microsoft.com/office/powerpoint/2010/main" val="38671680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4F09B1-8397-4718-8971-7BE0A9435E84}" type="slidenum">
              <a:rPr lang="en-GB"/>
              <a:pPr/>
              <a:t>31</a:t>
            </a:fld>
            <a:endParaRPr lang="en-GB"/>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445246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A9084A-06C9-440A-9E00-62D2DDE14AE3}" type="slidenum">
              <a:rPr lang="en-GB"/>
              <a:pPr/>
              <a:t>32</a:t>
            </a:fld>
            <a:endParaRPr lang="en-GB"/>
          </a:p>
        </p:txBody>
      </p:sp>
      <p:sp>
        <p:nvSpPr>
          <p:cNvPr id="438274" name="Rectangle 2"/>
          <p:cNvSpPr>
            <a:spLocks noGrp="1" noRot="1" noChangeAspect="1" noChangeArrowheads="1" noTextEdit="1"/>
          </p:cNvSpPr>
          <p:nvPr>
            <p:ph type="sldImg"/>
          </p:nvPr>
        </p:nvSpPr>
        <p:spPr>
          <a:ln/>
        </p:spPr>
      </p:sp>
      <p:sp>
        <p:nvSpPr>
          <p:cNvPr id="438275" name="Rectangle 3"/>
          <p:cNvSpPr>
            <a:spLocks noGrp="1" noChangeArrowheads="1"/>
          </p:cNvSpPr>
          <p:nvPr>
            <p:ph type="body" idx="1"/>
          </p:nvPr>
        </p:nvSpPr>
        <p:spPr/>
        <p:txBody>
          <a:bodyPr/>
          <a:lstStyle/>
          <a:p>
            <a:endParaRPr lang="en-US" sz="1900" dirty="0"/>
          </a:p>
        </p:txBody>
      </p:sp>
    </p:spTree>
    <p:extLst>
      <p:ext uri="{BB962C8B-B14F-4D97-AF65-F5344CB8AC3E}">
        <p14:creationId xmlns:p14="http://schemas.microsoft.com/office/powerpoint/2010/main" val="1670413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83E339-A690-4BB3-B00C-3BE150C8FE40}" type="slidenum">
              <a:rPr lang="en-GB"/>
              <a:pPr/>
              <a:t>33</a:t>
            </a:fld>
            <a:endParaRPr lang="en-GB"/>
          </a:p>
        </p:txBody>
      </p:sp>
      <p:sp>
        <p:nvSpPr>
          <p:cNvPr id="312322" name="Rectangle 2"/>
          <p:cNvSpPr>
            <a:spLocks noGrp="1" noRot="1" noChangeAspect="1" noChangeArrowheads="1" noTextEdit="1"/>
          </p:cNvSpPr>
          <p:nvPr>
            <p:ph type="sldImg"/>
          </p:nvPr>
        </p:nvSpPr>
        <p:spPr bwMode="auto">
          <a:xfrm>
            <a:off x="914400" y="742950"/>
            <a:ext cx="4953000" cy="3714750"/>
          </a:xfrm>
          <a:prstGeom prst="rect">
            <a:avLst/>
          </a:prstGeom>
          <a:solidFill>
            <a:srgbClr val="FFFFFF"/>
          </a:solidFill>
          <a:ln>
            <a:solidFill>
              <a:srgbClr val="000000"/>
            </a:solidFill>
            <a:miter lim="800000"/>
            <a:headEnd/>
            <a:tailEnd/>
          </a:ln>
        </p:spPr>
      </p:sp>
      <p:sp>
        <p:nvSpPr>
          <p:cNvPr id="312323" name="Rectangle 3"/>
          <p:cNvSpPr>
            <a:spLocks noGrp="1" noChangeArrowheads="1"/>
          </p:cNvSpPr>
          <p:nvPr>
            <p:ph type="body" idx="1"/>
          </p:nvPr>
        </p:nvSpPr>
        <p:spPr bwMode="auto">
          <a:xfrm>
            <a:off x="903929" y="4705670"/>
            <a:ext cx="4973944" cy="4456742"/>
          </a:xfrm>
          <a:prstGeom prst="rect">
            <a:avLst/>
          </a:prstGeom>
          <a:solidFill>
            <a:srgbClr val="FFFFFF"/>
          </a:solidFill>
          <a:ln>
            <a:solidFill>
              <a:srgbClr val="000000"/>
            </a:solidFill>
            <a:miter lim="800000"/>
            <a:headEnd/>
            <a:tailEnd/>
          </a:ln>
        </p:spPr>
        <p:txBody>
          <a:bodyPr/>
          <a:lstStyle/>
          <a:p>
            <a:pPr marL="218359" indent="-218359"/>
            <a:endParaRPr lang="en-US" sz="1900" dirty="0"/>
          </a:p>
        </p:txBody>
      </p:sp>
    </p:spTree>
    <p:extLst>
      <p:ext uri="{BB962C8B-B14F-4D97-AF65-F5344CB8AC3E}">
        <p14:creationId xmlns:p14="http://schemas.microsoft.com/office/powerpoint/2010/main" val="3304075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dt" sz="quarter" idx="1"/>
          </p:nvPr>
        </p:nvSpPr>
        <p:spPr>
          <a:noFill/>
        </p:spPr>
        <p:txBody>
          <a:bodyPr/>
          <a:lstStyle/>
          <a:p>
            <a:fld id="{22EB4557-ABEF-41AF-9CE0-86CC8849BED0}" type="datetime1">
              <a:rPr lang="en-GB" smtClean="0"/>
              <a:pPr/>
              <a:t>02/10/2018</a:t>
            </a:fld>
            <a:endParaRPr lang="en-GB" smtClean="0"/>
          </a:p>
        </p:txBody>
      </p:sp>
      <p:sp>
        <p:nvSpPr>
          <p:cNvPr id="27651" name="Rectangle 7"/>
          <p:cNvSpPr>
            <a:spLocks noGrp="1" noChangeArrowheads="1"/>
          </p:cNvSpPr>
          <p:nvPr>
            <p:ph type="sldNum" sz="quarter" idx="5"/>
          </p:nvPr>
        </p:nvSpPr>
        <p:spPr>
          <a:noFill/>
        </p:spPr>
        <p:txBody>
          <a:bodyPr/>
          <a:lstStyle/>
          <a:p>
            <a:fld id="{3A0CC222-265E-4DAC-9821-BFFF7CB1D777}" type="slidenum">
              <a:rPr lang="en-GB" smtClean="0"/>
              <a:pPr/>
              <a:t>34</a:t>
            </a:fld>
            <a:endParaRPr lang="en-GB" smtClean="0"/>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p:spPr>
        <p:txBody>
          <a:bodyPr/>
          <a:lstStyle/>
          <a:p>
            <a:pPr eaLnBrk="1" hangingPunct="1"/>
            <a:r>
              <a:rPr lang="en-GB" sz="1800" smtClean="0"/>
              <a:t>Wireless MAC factors</a:t>
            </a:r>
          </a:p>
        </p:txBody>
      </p:sp>
    </p:spTree>
    <p:extLst>
      <p:ext uri="{BB962C8B-B14F-4D97-AF65-F5344CB8AC3E}">
        <p14:creationId xmlns:p14="http://schemas.microsoft.com/office/powerpoint/2010/main" val="23488426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dt" sz="quarter" idx="1"/>
          </p:nvPr>
        </p:nvSpPr>
        <p:spPr>
          <a:noFill/>
        </p:spPr>
        <p:txBody>
          <a:bodyPr/>
          <a:lstStyle/>
          <a:p>
            <a:fld id="{D66002DD-58CF-40B1-970D-C31ED14ACDB1}" type="datetime1">
              <a:rPr lang="en-GB" smtClean="0"/>
              <a:pPr/>
              <a:t>02/10/2018</a:t>
            </a:fld>
            <a:endParaRPr lang="en-GB" smtClean="0"/>
          </a:p>
        </p:txBody>
      </p:sp>
      <p:sp>
        <p:nvSpPr>
          <p:cNvPr id="28675" name="Rectangle 7"/>
          <p:cNvSpPr>
            <a:spLocks noGrp="1" noChangeArrowheads="1"/>
          </p:cNvSpPr>
          <p:nvPr>
            <p:ph type="sldNum" sz="quarter" idx="5"/>
          </p:nvPr>
        </p:nvSpPr>
        <p:spPr>
          <a:noFill/>
        </p:spPr>
        <p:txBody>
          <a:bodyPr/>
          <a:lstStyle/>
          <a:p>
            <a:fld id="{3DA74A63-3B27-498B-A417-DABD79B7B14D}" type="slidenum">
              <a:rPr lang="en-GB" smtClean="0"/>
              <a:pPr/>
              <a:t>35</a:t>
            </a:fld>
            <a:endParaRPr lang="en-GB" smtClean="0"/>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p:spPr>
        <p:txBody>
          <a:bodyPr/>
          <a:lstStyle/>
          <a:p>
            <a:pPr eaLnBrk="1" hangingPunct="1"/>
            <a:r>
              <a:rPr lang="en-GB" sz="1800" dirty="0" smtClean="0"/>
              <a:t>MACAW Medium Access with Collision Avoidance for Wireless</a:t>
            </a:r>
          </a:p>
          <a:p>
            <a:pPr eaLnBrk="1" hangingPunct="1"/>
            <a:r>
              <a:rPr lang="en-GB" sz="1800" dirty="0" smtClean="0"/>
              <a:t>Basic protocol for wireless; basis of RTS/CTS exchange of 802.11</a:t>
            </a:r>
          </a:p>
          <a:p>
            <a:pPr eaLnBrk="1" hangingPunct="1"/>
            <a:endParaRPr lang="en-GB" sz="1800" dirty="0" smtClean="0"/>
          </a:p>
          <a:p>
            <a:pPr eaLnBrk="1" hangingPunct="1"/>
            <a:r>
              <a:rPr lang="en-GB" sz="1800" dirty="0" smtClean="0"/>
              <a:t>(NAV = Network allocation vector)</a:t>
            </a:r>
          </a:p>
        </p:txBody>
      </p:sp>
    </p:spTree>
    <p:extLst>
      <p:ext uri="{BB962C8B-B14F-4D97-AF65-F5344CB8AC3E}">
        <p14:creationId xmlns:p14="http://schemas.microsoft.com/office/powerpoint/2010/main" val="2358283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dt" sz="quarter" idx="1"/>
          </p:nvPr>
        </p:nvSpPr>
        <p:spPr>
          <a:noFill/>
        </p:spPr>
        <p:txBody>
          <a:bodyPr/>
          <a:lstStyle/>
          <a:p>
            <a:fld id="{350A5287-24C8-4703-9AD7-AAE76276E873}" type="datetime1">
              <a:rPr lang="en-GB" smtClean="0"/>
              <a:pPr/>
              <a:t>02/10/2018</a:t>
            </a:fld>
            <a:endParaRPr lang="en-GB" smtClean="0"/>
          </a:p>
        </p:txBody>
      </p:sp>
      <p:sp>
        <p:nvSpPr>
          <p:cNvPr id="29699" name="Rectangle 7"/>
          <p:cNvSpPr>
            <a:spLocks noGrp="1" noChangeArrowheads="1"/>
          </p:cNvSpPr>
          <p:nvPr>
            <p:ph type="sldNum" sz="quarter" idx="5"/>
          </p:nvPr>
        </p:nvSpPr>
        <p:spPr>
          <a:noFill/>
        </p:spPr>
        <p:txBody>
          <a:bodyPr/>
          <a:lstStyle/>
          <a:p>
            <a:fld id="{B143AC21-97F3-4D3D-B0B4-5C4288D661F2}" type="slidenum">
              <a:rPr lang="en-GB" smtClean="0"/>
              <a:pPr/>
              <a:t>36</a:t>
            </a:fld>
            <a:endParaRPr lang="en-GB" smtClean="0"/>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9397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p:spPr>
        <p:txBody>
          <a:bodyPr/>
          <a:lstStyle/>
          <a:p>
            <a:fld id="{149CD8A9-301A-46DF-B669-E1091BE34F8A}" type="datetime1">
              <a:rPr lang="en-GB" smtClean="0"/>
              <a:pPr/>
              <a:t>02/10/2018</a:t>
            </a:fld>
            <a:endParaRPr lang="en-GB" smtClean="0"/>
          </a:p>
        </p:txBody>
      </p:sp>
      <p:sp>
        <p:nvSpPr>
          <p:cNvPr id="30723" name="Rectangle 7"/>
          <p:cNvSpPr>
            <a:spLocks noGrp="1" noChangeArrowheads="1"/>
          </p:cNvSpPr>
          <p:nvPr>
            <p:ph type="sldNum" sz="quarter" idx="5"/>
          </p:nvPr>
        </p:nvSpPr>
        <p:spPr>
          <a:noFill/>
        </p:spPr>
        <p:txBody>
          <a:bodyPr/>
          <a:lstStyle/>
          <a:p>
            <a:fld id="{8A31AB4E-5C22-442E-A245-898879CA88CA}" type="slidenum">
              <a:rPr lang="en-GB" smtClean="0"/>
              <a:pPr/>
              <a:t>37</a:t>
            </a:fld>
            <a:endParaRPr lang="en-GB" smtClean="0"/>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484834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dt" sz="quarter" idx="1"/>
          </p:nvPr>
        </p:nvSpPr>
        <p:spPr>
          <a:noFill/>
        </p:spPr>
        <p:txBody>
          <a:bodyPr/>
          <a:lstStyle/>
          <a:p>
            <a:fld id="{91A604D5-0541-4A18-B177-A15FC6D025EE}" type="datetime1">
              <a:rPr lang="en-GB" smtClean="0"/>
              <a:pPr/>
              <a:t>02/10/2018</a:t>
            </a:fld>
            <a:endParaRPr lang="en-GB" smtClean="0"/>
          </a:p>
        </p:txBody>
      </p:sp>
      <p:sp>
        <p:nvSpPr>
          <p:cNvPr id="31747" name="Rectangle 7"/>
          <p:cNvSpPr>
            <a:spLocks noGrp="1" noChangeArrowheads="1"/>
          </p:cNvSpPr>
          <p:nvPr>
            <p:ph type="sldNum" sz="quarter" idx="5"/>
          </p:nvPr>
        </p:nvSpPr>
        <p:spPr>
          <a:noFill/>
        </p:spPr>
        <p:txBody>
          <a:bodyPr/>
          <a:lstStyle/>
          <a:p>
            <a:fld id="{6CB279D0-2939-4287-B19E-CD37A68EAD14}" type="slidenum">
              <a:rPr lang="en-GB" smtClean="0"/>
              <a:pPr/>
              <a:t>38</a:t>
            </a:fld>
            <a:endParaRPr lang="en-GB" smtClean="0"/>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p:spPr>
        <p:txBody>
          <a:bodyPr/>
          <a:lstStyle/>
          <a:p>
            <a:pPr eaLnBrk="1" hangingPunct="1"/>
            <a:r>
              <a:rPr lang="en-GB" sz="1600" smtClean="0"/>
              <a:t>Different node roles:  Full function devices (FFD) and Reduced function devices (RFD).</a:t>
            </a:r>
          </a:p>
          <a:p>
            <a:pPr eaLnBrk="1" hangingPunct="1"/>
            <a:r>
              <a:rPr lang="en-GB" sz="1600" smtClean="0"/>
              <a:t>FFD: PAN co-ordinator, co-ordinator or device.</a:t>
            </a:r>
          </a:p>
          <a:p>
            <a:pPr eaLnBrk="1" hangingPunct="1"/>
            <a:r>
              <a:rPr lang="en-GB" sz="1600" smtClean="0"/>
              <a:t>RFD: Device.</a:t>
            </a:r>
          </a:p>
          <a:p>
            <a:pPr eaLnBrk="1" hangingPunct="1"/>
            <a:r>
              <a:rPr lang="en-GB" sz="1600" smtClean="0"/>
              <a:t>Devices must associate with a FFD (i.e. a co-ordinator node).</a:t>
            </a:r>
          </a:p>
          <a:p>
            <a:pPr eaLnBrk="1" hangingPunct="1"/>
            <a:endParaRPr lang="en-GB" sz="1600" smtClean="0"/>
          </a:p>
        </p:txBody>
      </p:sp>
    </p:spTree>
    <p:extLst>
      <p:ext uri="{BB962C8B-B14F-4D97-AF65-F5344CB8AC3E}">
        <p14:creationId xmlns:p14="http://schemas.microsoft.com/office/powerpoint/2010/main" val="1491917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dt" sz="quarter" idx="1"/>
          </p:nvPr>
        </p:nvSpPr>
        <p:spPr>
          <a:noFill/>
        </p:spPr>
        <p:txBody>
          <a:bodyPr/>
          <a:lstStyle/>
          <a:p>
            <a:fld id="{AE8FD485-C169-4647-B5E8-D80431ED9760}" type="datetime1">
              <a:rPr lang="en-GB" smtClean="0"/>
              <a:pPr/>
              <a:t>02/10/2018</a:t>
            </a:fld>
            <a:endParaRPr lang="en-GB" smtClean="0"/>
          </a:p>
        </p:txBody>
      </p:sp>
      <p:sp>
        <p:nvSpPr>
          <p:cNvPr id="32771" name="Rectangle 7"/>
          <p:cNvSpPr>
            <a:spLocks noGrp="1" noChangeArrowheads="1"/>
          </p:cNvSpPr>
          <p:nvPr>
            <p:ph type="sldNum" sz="quarter" idx="5"/>
          </p:nvPr>
        </p:nvSpPr>
        <p:spPr>
          <a:noFill/>
        </p:spPr>
        <p:txBody>
          <a:bodyPr/>
          <a:lstStyle/>
          <a:p>
            <a:fld id="{D6AA2EA9-02A9-4BE4-B818-781E6DA1B2C6}" type="slidenum">
              <a:rPr lang="en-GB" smtClean="0"/>
              <a:pPr/>
              <a:t>39</a:t>
            </a:fld>
            <a:endParaRPr lang="en-GB" smtClean="0"/>
          </a:p>
        </p:txBody>
      </p:sp>
      <p:sp>
        <p:nvSpPr>
          <p:cNvPr id="32772" name="Rectangle 2"/>
          <p:cNvSpPr>
            <a:spLocks noGrp="1" noRot="1" noChangeAspect="1" noChangeArrowheads="1" noTextEdit="1"/>
          </p:cNvSpPr>
          <p:nvPr>
            <p:ph type="sldImg"/>
          </p:nvPr>
        </p:nvSpPr>
        <p:spPr>
          <a:xfrm>
            <a:off x="1055688" y="742950"/>
            <a:ext cx="4292600" cy="3219450"/>
          </a:xfrm>
          <a:ln/>
        </p:spPr>
      </p:sp>
      <p:sp>
        <p:nvSpPr>
          <p:cNvPr id="32773" name="Rectangle 3"/>
          <p:cNvSpPr>
            <a:spLocks noGrp="1" noChangeArrowheads="1"/>
          </p:cNvSpPr>
          <p:nvPr>
            <p:ph type="body" idx="1"/>
          </p:nvPr>
        </p:nvSpPr>
        <p:spPr>
          <a:xfrm>
            <a:off x="678180" y="4127500"/>
            <a:ext cx="5425440" cy="5035550"/>
          </a:xfrm>
          <a:noFill/>
          <a:ln/>
        </p:spPr>
        <p:txBody>
          <a:bodyPr/>
          <a:lstStyle/>
          <a:p>
            <a:pPr eaLnBrk="1" hangingPunct="1"/>
            <a:r>
              <a:rPr lang="en-GB" sz="1400" smtClean="0"/>
              <a:t>Co-ordinator communicates peer to peer and can form PAN with 16-bit PAN ID.</a:t>
            </a:r>
          </a:p>
          <a:p>
            <a:pPr eaLnBrk="1" hangingPunct="1"/>
            <a:r>
              <a:rPr lang="en-GB" sz="1400" smtClean="0"/>
              <a:t>Co-ordinator: i) manages list of associated devices, ii) allocates 16-bit short addresses, each node has a 64 bit device address, iii) in scheduled mode it issues beacons, iv) it exchanges data packets.</a:t>
            </a:r>
          </a:p>
          <a:p>
            <a:pPr eaLnBrk="1" hangingPunct="1"/>
            <a:r>
              <a:rPr lang="en-GB" sz="1400" smtClean="0"/>
              <a:t>Beacon (which include allocated fixed slots and length of active and inactive periods.) is followed by contention access period (CAP) and then the guaranteed time slots (GTS).  In the follwing inactive period devices can switch off.</a:t>
            </a:r>
          </a:p>
          <a:p>
            <a:pPr eaLnBrk="1" hangingPunct="1"/>
            <a:r>
              <a:rPr lang="en-GB" sz="1400" smtClean="0"/>
              <a:t>For Device to Co-ordinator traffic.</a:t>
            </a:r>
          </a:p>
          <a:p>
            <a:pPr eaLnBrk="1" hangingPunct="1"/>
            <a:r>
              <a:rPr lang="en-GB" sz="1400" smtClean="0"/>
              <a:t>    Once the GTS exists a device can wake-up and send its data (provided the data packet, ACK and IFS fit in a time slot).  Otherwise the device must send a packet in the CAP on a slotted CSMA basis.</a:t>
            </a:r>
          </a:p>
          <a:p>
            <a:pPr eaLnBrk="1" hangingPunct="1"/>
            <a:r>
              <a:rPr lang="en-GB" sz="1400" smtClean="0"/>
              <a:t>For Co-ordinator to Device traffic.</a:t>
            </a:r>
          </a:p>
          <a:p>
            <a:pPr eaLnBrk="1" hangingPunct="1"/>
            <a:r>
              <a:rPr lang="en-GB" sz="1400" smtClean="0"/>
              <a:t>    Data waiting is indicated in the beacon (through the ‘pending address filed’ of the beacon frame).  The device then requests GTS etc. (by sending a ‘data request’ packet during the CAP – the co-ord replies with and ACK and the packet.</a:t>
            </a:r>
          </a:p>
        </p:txBody>
      </p:sp>
    </p:spTree>
    <p:extLst>
      <p:ext uri="{BB962C8B-B14F-4D97-AF65-F5344CB8AC3E}">
        <p14:creationId xmlns:p14="http://schemas.microsoft.com/office/powerpoint/2010/main" val="1662877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884A15-13DC-49DC-AD87-6E3E939870F0}" type="slidenum">
              <a:rPr lang="en-GB"/>
              <a:pPr/>
              <a:t>4</a:t>
            </a:fld>
            <a:endParaRPr lang="en-GB"/>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18035404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dt" sz="quarter" idx="1"/>
          </p:nvPr>
        </p:nvSpPr>
        <p:spPr>
          <a:noFill/>
        </p:spPr>
        <p:txBody>
          <a:bodyPr/>
          <a:lstStyle/>
          <a:p>
            <a:fld id="{FF25FD19-DA0D-4A8F-9EAB-6CFC89BF9B95}" type="datetime1">
              <a:rPr lang="en-GB" smtClean="0"/>
              <a:pPr/>
              <a:t>02/10/2018</a:t>
            </a:fld>
            <a:endParaRPr lang="en-GB" smtClean="0"/>
          </a:p>
        </p:txBody>
      </p:sp>
      <p:sp>
        <p:nvSpPr>
          <p:cNvPr id="33795" name="Rectangle 7"/>
          <p:cNvSpPr>
            <a:spLocks noGrp="1" noChangeArrowheads="1"/>
          </p:cNvSpPr>
          <p:nvPr>
            <p:ph type="sldNum" sz="quarter" idx="5"/>
          </p:nvPr>
        </p:nvSpPr>
        <p:spPr>
          <a:noFill/>
        </p:spPr>
        <p:txBody>
          <a:bodyPr/>
          <a:lstStyle/>
          <a:p>
            <a:fld id="{37921D25-8898-4752-B666-A380D8DDB78C}" type="slidenum">
              <a:rPr lang="en-GB" smtClean="0"/>
              <a:pPr/>
              <a:t>40</a:t>
            </a:fld>
            <a:endParaRPr lang="en-GB" smtClean="0"/>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555115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dt" sz="quarter" idx="1"/>
          </p:nvPr>
        </p:nvSpPr>
        <p:spPr>
          <a:noFill/>
        </p:spPr>
        <p:txBody>
          <a:bodyPr/>
          <a:lstStyle/>
          <a:p>
            <a:fld id="{1D70C8D1-8CC0-43BE-A125-E452E22121B9}" type="datetime1">
              <a:rPr lang="en-GB" smtClean="0"/>
              <a:pPr/>
              <a:t>02/10/2018</a:t>
            </a:fld>
            <a:endParaRPr lang="en-GB" smtClean="0"/>
          </a:p>
        </p:txBody>
      </p:sp>
      <p:sp>
        <p:nvSpPr>
          <p:cNvPr id="34819" name="Rectangle 7"/>
          <p:cNvSpPr>
            <a:spLocks noGrp="1" noChangeArrowheads="1"/>
          </p:cNvSpPr>
          <p:nvPr>
            <p:ph type="sldNum" sz="quarter" idx="5"/>
          </p:nvPr>
        </p:nvSpPr>
        <p:spPr>
          <a:noFill/>
        </p:spPr>
        <p:txBody>
          <a:bodyPr/>
          <a:lstStyle/>
          <a:p>
            <a:fld id="{EA88FFAF-A4F0-4698-AE84-BA63AFC542D5}" type="slidenum">
              <a:rPr lang="en-GB" smtClean="0"/>
              <a:pPr/>
              <a:t>41</a:t>
            </a:fld>
            <a:endParaRPr lang="en-GB" smtClean="0"/>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p:spPr>
        <p:txBody>
          <a:bodyPr/>
          <a:lstStyle/>
          <a:p>
            <a:pPr eaLnBrk="1" hangingPunct="1"/>
            <a:r>
              <a:rPr lang="en-GB" sz="1600" smtClean="0"/>
              <a:t>STEM: sparse topology and energy management.</a:t>
            </a:r>
          </a:p>
          <a:p>
            <a:pPr eaLnBrk="1" hangingPunct="1"/>
            <a:r>
              <a:rPr lang="en-GB" sz="1600" smtClean="0"/>
              <a:t>S-MAC: Sensor MAC</a:t>
            </a:r>
          </a:p>
          <a:p>
            <a:pPr eaLnBrk="1" hangingPunct="1"/>
            <a:r>
              <a:rPr lang="en-GB" sz="1600" smtClean="0"/>
              <a:t>Mediation device protocol</a:t>
            </a:r>
          </a:p>
          <a:p>
            <a:pPr eaLnBrk="1" hangingPunct="1"/>
            <a:r>
              <a:rPr lang="en-GB" sz="1600" smtClean="0"/>
              <a:t>Wakeup concept:</a:t>
            </a:r>
          </a:p>
          <a:p>
            <a:pPr eaLnBrk="1" hangingPunct="1"/>
            <a:r>
              <a:rPr lang="en-GB" sz="1600" smtClean="0"/>
              <a:t>    Use an ultra-low power receiver or transceiver just for waking up normal transceiver on-demand (still a design concept!).</a:t>
            </a:r>
          </a:p>
        </p:txBody>
      </p:sp>
    </p:spTree>
    <p:extLst>
      <p:ext uri="{BB962C8B-B14F-4D97-AF65-F5344CB8AC3E}">
        <p14:creationId xmlns:p14="http://schemas.microsoft.com/office/powerpoint/2010/main" val="40478726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dt" sz="quarter" idx="1"/>
          </p:nvPr>
        </p:nvSpPr>
        <p:spPr>
          <a:noFill/>
        </p:spPr>
        <p:txBody>
          <a:bodyPr/>
          <a:lstStyle/>
          <a:p>
            <a:fld id="{653A5C8B-03FA-40D3-89F7-670585B525C0}" type="datetime1">
              <a:rPr lang="en-GB" smtClean="0"/>
              <a:pPr/>
              <a:t>02/10/2018</a:t>
            </a:fld>
            <a:endParaRPr lang="en-GB" smtClean="0"/>
          </a:p>
        </p:txBody>
      </p:sp>
      <p:sp>
        <p:nvSpPr>
          <p:cNvPr id="35843" name="Rectangle 7"/>
          <p:cNvSpPr>
            <a:spLocks noGrp="1" noChangeArrowheads="1"/>
          </p:cNvSpPr>
          <p:nvPr>
            <p:ph type="sldNum" sz="quarter" idx="5"/>
          </p:nvPr>
        </p:nvSpPr>
        <p:spPr>
          <a:noFill/>
        </p:spPr>
        <p:txBody>
          <a:bodyPr/>
          <a:lstStyle/>
          <a:p>
            <a:fld id="{614E0074-0D4C-4DDD-8B62-6C244EF4B157}" type="slidenum">
              <a:rPr lang="en-GB" smtClean="0"/>
              <a:pPr/>
              <a:t>42</a:t>
            </a:fld>
            <a:endParaRPr lang="en-GB" smtClean="0"/>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197876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dt" sz="quarter" idx="1"/>
          </p:nvPr>
        </p:nvSpPr>
        <p:spPr>
          <a:noFill/>
        </p:spPr>
        <p:txBody>
          <a:bodyPr/>
          <a:lstStyle/>
          <a:p>
            <a:fld id="{792FEC5F-B8BF-43E4-96A7-031360BD42B9}" type="datetime1">
              <a:rPr lang="en-GB" smtClean="0"/>
              <a:pPr/>
              <a:t>02/10/2018</a:t>
            </a:fld>
            <a:endParaRPr lang="en-GB" smtClean="0"/>
          </a:p>
        </p:txBody>
      </p:sp>
      <p:sp>
        <p:nvSpPr>
          <p:cNvPr id="36867" name="Rectangle 7"/>
          <p:cNvSpPr>
            <a:spLocks noGrp="1" noChangeArrowheads="1"/>
          </p:cNvSpPr>
          <p:nvPr>
            <p:ph type="sldNum" sz="quarter" idx="5"/>
          </p:nvPr>
        </p:nvSpPr>
        <p:spPr>
          <a:noFill/>
        </p:spPr>
        <p:txBody>
          <a:bodyPr/>
          <a:lstStyle/>
          <a:p>
            <a:fld id="{0E0A9A6E-6895-4659-B0B3-FEE9EF33A2C8}" type="slidenum">
              <a:rPr lang="en-GB" smtClean="0"/>
              <a:pPr/>
              <a:t>43</a:t>
            </a:fld>
            <a:endParaRPr lang="en-GB" smtClean="0"/>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r>
              <a:rPr lang="en-GB" sz="1600" smtClean="0"/>
              <a:t>According to the ISO/OSI model architecture MAC is performed in the data link layer.  In WSNs typically MAC is such a major issue that it is dealt with separately, between the PHY and DLL.  We treat both in the same lecture due to time pressures but they are both big areas in the design and treatment of WSNs.</a:t>
            </a:r>
          </a:p>
        </p:txBody>
      </p:sp>
    </p:spTree>
    <p:extLst>
      <p:ext uri="{BB962C8B-B14F-4D97-AF65-F5344CB8AC3E}">
        <p14:creationId xmlns:p14="http://schemas.microsoft.com/office/powerpoint/2010/main" val="17906480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dt" sz="quarter" idx="1"/>
          </p:nvPr>
        </p:nvSpPr>
        <p:spPr>
          <a:noFill/>
        </p:spPr>
        <p:txBody>
          <a:bodyPr/>
          <a:lstStyle/>
          <a:p>
            <a:fld id="{4EE586E8-0E08-417E-B816-C1436979EE3E}" type="datetime1">
              <a:rPr lang="en-GB" smtClean="0"/>
              <a:pPr/>
              <a:t>02/10/2018</a:t>
            </a:fld>
            <a:endParaRPr lang="en-GB" smtClean="0"/>
          </a:p>
        </p:txBody>
      </p:sp>
      <p:sp>
        <p:nvSpPr>
          <p:cNvPr id="37891" name="Rectangle 7"/>
          <p:cNvSpPr>
            <a:spLocks noGrp="1" noChangeArrowheads="1"/>
          </p:cNvSpPr>
          <p:nvPr>
            <p:ph type="sldNum" sz="quarter" idx="5"/>
          </p:nvPr>
        </p:nvSpPr>
        <p:spPr>
          <a:noFill/>
        </p:spPr>
        <p:txBody>
          <a:bodyPr/>
          <a:lstStyle/>
          <a:p>
            <a:fld id="{83FDF3E1-5465-4E02-A7E0-F2B89CD773E7}" type="slidenum">
              <a:rPr lang="en-GB" smtClean="0"/>
              <a:pPr/>
              <a:t>44</a:t>
            </a:fld>
            <a:endParaRPr lang="en-GB" smtClean="0"/>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726352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dt" sz="quarter" idx="1"/>
          </p:nvPr>
        </p:nvSpPr>
        <p:spPr>
          <a:noFill/>
        </p:spPr>
        <p:txBody>
          <a:bodyPr/>
          <a:lstStyle/>
          <a:p>
            <a:fld id="{AAD12D83-0083-4620-882B-F024CD543076}" type="datetime1">
              <a:rPr lang="en-GB" smtClean="0"/>
              <a:pPr/>
              <a:t>02/10/2018</a:t>
            </a:fld>
            <a:endParaRPr lang="en-GB" smtClean="0"/>
          </a:p>
        </p:txBody>
      </p:sp>
      <p:sp>
        <p:nvSpPr>
          <p:cNvPr id="38915" name="Rectangle 7"/>
          <p:cNvSpPr>
            <a:spLocks noGrp="1" noChangeArrowheads="1"/>
          </p:cNvSpPr>
          <p:nvPr>
            <p:ph type="sldNum" sz="quarter" idx="5"/>
          </p:nvPr>
        </p:nvSpPr>
        <p:spPr>
          <a:noFill/>
        </p:spPr>
        <p:txBody>
          <a:bodyPr/>
          <a:lstStyle/>
          <a:p>
            <a:fld id="{7C1354D0-AAFF-4106-9281-B2BA7673B80A}" type="slidenum">
              <a:rPr lang="en-GB" smtClean="0"/>
              <a:pPr/>
              <a:t>45</a:t>
            </a:fld>
            <a:endParaRPr lang="en-GB" smtClean="0"/>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2674014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8DAF62-6109-4436-A517-F6F503492146}" type="slidenum">
              <a:rPr lang="en-GB"/>
              <a:pPr/>
              <a:t>46</a:t>
            </a:fld>
            <a:endParaRPr lang="en-GB"/>
          </a:p>
        </p:txBody>
      </p:sp>
      <p:sp>
        <p:nvSpPr>
          <p:cNvPr id="447490" name="Rectangle 2"/>
          <p:cNvSpPr>
            <a:spLocks noGrp="1" noRot="1" noChangeAspect="1" noChangeArrowheads="1" noTextEdit="1"/>
          </p:cNvSpPr>
          <p:nvPr>
            <p:ph type="sldImg"/>
          </p:nvPr>
        </p:nvSpPr>
        <p:spPr bwMode="auto">
          <a:xfrm>
            <a:off x="1022350" y="742950"/>
            <a:ext cx="4744814" cy="3561184"/>
          </a:xfrm>
          <a:prstGeom prst="rect">
            <a:avLst/>
          </a:prstGeom>
          <a:solidFill>
            <a:srgbClr val="FFFFFF"/>
          </a:solidFill>
          <a:ln>
            <a:solidFill>
              <a:srgbClr val="000000"/>
            </a:solidFill>
            <a:miter lim="800000"/>
            <a:headEnd/>
            <a:tailEnd/>
          </a:ln>
        </p:spPr>
      </p:sp>
      <p:sp>
        <p:nvSpPr>
          <p:cNvPr id="447491" name="Rectangle 3"/>
          <p:cNvSpPr>
            <a:spLocks noGrp="1" noChangeArrowheads="1"/>
          </p:cNvSpPr>
          <p:nvPr>
            <p:ph type="body" idx="1"/>
          </p:nvPr>
        </p:nvSpPr>
        <p:spPr bwMode="auto">
          <a:xfrm>
            <a:off x="903929" y="4953000"/>
            <a:ext cx="4973944" cy="4209412"/>
          </a:xfrm>
          <a:prstGeom prst="rect">
            <a:avLst/>
          </a:prstGeom>
          <a:solidFill>
            <a:srgbClr val="FFFFFF"/>
          </a:solidFill>
          <a:ln>
            <a:solidFill>
              <a:srgbClr val="000000"/>
            </a:solidFill>
            <a:miter lim="800000"/>
            <a:headEnd/>
            <a:tailEnd/>
          </a:ln>
        </p:spPr>
        <p:txBody>
          <a:bodyPr/>
          <a:lstStyle/>
          <a:p>
            <a:endParaRPr lang="en-US" sz="1500" dirty="0"/>
          </a:p>
        </p:txBody>
      </p:sp>
    </p:spTree>
    <p:extLst>
      <p:ext uri="{BB962C8B-B14F-4D97-AF65-F5344CB8AC3E}">
        <p14:creationId xmlns:p14="http://schemas.microsoft.com/office/powerpoint/2010/main" val="39399724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D2BE05-D8B9-4B59-A4CD-D27D09804C94}" type="slidenum">
              <a:rPr lang="en-GB"/>
              <a:pPr/>
              <a:t>47</a:t>
            </a:fld>
            <a:endParaRPr lang="en-GB"/>
          </a:p>
        </p:txBody>
      </p:sp>
      <p:sp>
        <p:nvSpPr>
          <p:cNvPr id="450562" name="Rectangle 2"/>
          <p:cNvSpPr>
            <a:spLocks noGrp="1" noRot="1" noChangeAspect="1" noChangeArrowheads="1" noTextEdit="1"/>
          </p:cNvSpPr>
          <p:nvPr>
            <p:ph type="sldImg"/>
          </p:nvPr>
        </p:nvSpPr>
        <p:spPr>
          <a:xfrm>
            <a:off x="1341438" y="742950"/>
            <a:ext cx="4362107" cy="3273946"/>
          </a:xfrm>
          <a:ln/>
        </p:spPr>
      </p:sp>
      <p:sp>
        <p:nvSpPr>
          <p:cNvPr id="450563" name="Rectangle 3"/>
          <p:cNvSpPr>
            <a:spLocks noGrp="1" noChangeArrowheads="1"/>
          </p:cNvSpPr>
          <p:nvPr>
            <p:ph type="body" idx="1"/>
          </p:nvPr>
        </p:nvSpPr>
        <p:spPr>
          <a:xfrm>
            <a:off x="903929" y="4808984"/>
            <a:ext cx="4973944" cy="4704478"/>
          </a:xfrm>
        </p:spPr>
        <p:txBody>
          <a:bodyPr/>
          <a:lstStyle/>
          <a:p>
            <a:endParaRPr lang="en-US" sz="1700" dirty="0"/>
          </a:p>
        </p:txBody>
      </p:sp>
    </p:spTree>
    <p:extLst>
      <p:ext uri="{BB962C8B-B14F-4D97-AF65-F5344CB8AC3E}">
        <p14:creationId xmlns:p14="http://schemas.microsoft.com/office/powerpoint/2010/main" val="38497007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dt" sz="quarter" idx="1"/>
          </p:nvPr>
        </p:nvSpPr>
        <p:spPr>
          <a:noFill/>
        </p:spPr>
        <p:txBody>
          <a:bodyPr/>
          <a:lstStyle/>
          <a:p>
            <a:fld id="{26A033EB-94CC-433F-A069-06D4A6F7C07F}" type="datetime1">
              <a:rPr lang="en-GB" smtClean="0"/>
              <a:pPr/>
              <a:t>02/10/2018</a:t>
            </a:fld>
            <a:endParaRPr lang="en-GB" smtClean="0"/>
          </a:p>
        </p:txBody>
      </p:sp>
      <p:sp>
        <p:nvSpPr>
          <p:cNvPr id="39939" name="Rectangle 7"/>
          <p:cNvSpPr>
            <a:spLocks noGrp="1" noChangeArrowheads="1"/>
          </p:cNvSpPr>
          <p:nvPr>
            <p:ph type="sldNum" sz="quarter" idx="5"/>
          </p:nvPr>
        </p:nvSpPr>
        <p:spPr>
          <a:noFill/>
        </p:spPr>
        <p:txBody>
          <a:bodyPr/>
          <a:lstStyle/>
          <a:p>
            <a:fld id="{4F0A5705-5E11-4532-8245-BBC71BD08588}" type="slidenum">
              <a:rPr lang="en-GB" smtClean="0"/>
              <a:pPr/>
              <a:t>48</a:t>
            </a:fld>
            <a:endParaRPr lang="en-GB" smtClean="0"/>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78765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dt" sz="quarter" idx="1"/>
          </p:nvPr>
        </p:nvSpPr>
        <p:spPr>
          <a:noFill/>
        </p:spPr>
        <p:txBody>
          <a:bodyPr/>
          <a:lstStyle/>
          <a:p>
            <a:fld id="{8B263FE7-5E36-4396-9716-F00B489EE09E}" type="datetime1">
              <a:rPr lang="en-GB" smtClean="0"/>
              <a:pPr/>
              <a:t>02/10/2018</a:t>
            </a:fld>
            <a:endParaRPr lang="en-GB" smtClean="0"/>
          </a:p>
        </p:txBody>
      </p:sp>
      <p:sp>
        <p:nvSpPr>
          <p:cNvPr id="40963" name="Rectangle 7"/>
          <p:cNvSpPr>
            <a:spLocks noGrp="1" noChangeArrowheads="1"/>
          </p:cNvSpPr>
          <p:nvPr>
            <p:ph type="sldNum" sz="quarter" idx="5"/>
          </p:nvPr>
        </p:nvSpPr>
        <p:spPr>
          <a:noFill/>
        </p:spPr>
        <p:txBody>
          <a:bodyPr/>
          <a:lstStyle/>
          <a:p>
            <a:fld id="{4D764AEE-B8E8-4C77-A776-C1BED81646A1}" type="slidenum">
              <a:rPr lang="en-GB" smtClean="0"/>
              <a:pPr/>
              <a:t>49</a:t>
            </a:fld>
            <a:endParaRPr lang="en-GB" smtClean="0"/>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29143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dt" sz="quarter" idx="1"/>
          </p:nvPr>
        </p:nvSpPr>
        <p:spPr>
          <a:noFill/>
        </p:spPr>
        <p:txBody>
          <a:bodyPr/>
          <a:lstStyle/>
          <a:p>
            <a:fld id="{E991EC9E-A494-4BF8-B28F-868CB46682CF}" type="datetime1">
              <a:rPr lang="en-GB" smtClean="0"/>
              <a:pPr/>
              <a:t>02/10/2018</a:t>
            </a:fld>
            <a:endParaRPr lang="en-GB" smtClean="0"/>
          </a:p>
        </p:txBody>
      </p:sp>
      <p:sp>
        <p:nvSpPr>
          <p:cNvPr id="24579" name="Rectangle 7"/>
          <p:cNvSpPr>
            <a:spLocks noGrp="1" noChangeArrowheads="1"/>
          </p:cNvSpPr>
          <p:nvPr>
            <p:ph type="sldNum" sz="quarter" idx="5"/>
          </p:nvPr>
        </p:nvSpPr>
        <p:spPr>
          <a:noFill/>
        </p:spPr>
        <p:txBody>
          <a:bodyPr/>
          <a:lstStyle/>
          <a:p>
            <a:fld id="{F13BA9D6-25CF-4FF4-88AB-59935CD3AF7A}" type="slidenum">
              <a:rPr lang="en-GB" smtClean="0"/>
              <a:pPr/>
              <a:t>5</a:t>
            </a:fld>
            <a:endParaRPr lang="en-GB" smtClean="0"/>
          </a:p>
        </p:txBody>
      </p:sp>
      <p:sp>
        <p:nvSpPr>
          <p:cNvPr id="24580" name="Rectangle 2"/>
          <p:cNvSpPr>
            <a:spLocks noGrp="1" noRot="1" noChangeAspect="1" noChangeArrowheads="1" noTextEdit="1"/>
          </p:cNvSpPr>
          <p:nvPr>
            <p:ph type="sldImg"/>
          </p:nvPr>
        </p:nvSpPr>
        <p:spPr>
          <a:ln/>
        </p:spPr>
      </p:sp>
      <p:sp>
        <p:nvSpPr>
          <p:cNvPr id="24581" name="Rectangle 3"/>
          <p:cNvSpPr>
            <a:spLocks noGrp="1" noChangeArrowheads="1"/>
          </p:cNvSpPr>
          <p:nvPr>
            <p:ph type="body" idx="1"/>
          </p:nvPr>
        </p:nvSpPr>
        <p:spPr>
          <a:noFill/>
          <a:ln/>
        </p:spPr>
        <p:txBody>
          <a:bodyPr/>
          <a:lstStyle/>
          <a:p>
            <a:pPr eaLnBrk="1" hangingPunct="1"/>
            <a:r>
              <a:rPr lang="en-GB" sz="1600" smtClean="0"/>
              <a:t>According to the ISO/OSI model architecture MAC is performed in the data link layer.  In WSNs typically MAC is such a major issue that it is dealt with separately, between the PHY and DLL.  We treat both in the same lecture due to time pressures but they are both big areas in the design and treatment of WSNs.</a:t>
            </a:r>
          </a:p>
        </p:txBody>
      </p:sp>
    </p:spTree>
    <p:extLst>
      <p:ext uri="{BB962C8B-B14F-4D97-AF65-F5344CB8AC3E}">
        <p14:creationId xmlns:p14="http://schemas.microsoft.com/office/powerpoint/2010/main" val="22137326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dt" sz="quarter" idx="1"/>
          </p:nvPr>
        </p:nvSpPr>
        <p:spPr>
          <a:noFill/>
        </p:spPr>
        <p:txBody>
          <a:bodyPr/>
          <a:lstStyle/>
          <a:p>
            <a:fld id="{F27F5AF8-1E20-47FF-932E-67082FFC2953}" type="datetime1">
              <a:rPr lang="en-GB" smtClean="0"/>
              <a:pPr/>
              <a:t>02/10/2018</a:t>
            </a:fld>
            <a:endParaRPr lang="en-GB" smtClean="0"/>
          </a:p>
        </p:txBody>
      </p:sp>
      <p:sp>
        <p:nvSpPr>
          <p:cNvPr id="41987" name="Rectangle 7"/>
          <p:cNvSpPr>
            <a:spLocks noGrp="1" noChangeArrowheads="1"/>
          </p:cNvSpPr>
          <p:nvPr>
            <p:ph type="sldNum" sz="quarter" idx="5"/>
          </p:nvPr>
        </p:nvSpPr>
        <p:spPr>
          <a:noFill/>
        </p:spPr>
        <p:txBody>
          <a:bodyPr/>
          <a:lstStyle/>
          <a:p>
            <a:fld id="{6C578227-0150-4BC6-8B8A-D5EC0E65FEDC}" type="slidenum">
              <a:rPr lang="en-GB" smtClean="0"/>
              <a:pPr/>
              <a:t>50</a:t>
            </a:fld>
            <a:endParaRPr lang="en-GB" smtClean="0"/>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252288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01DF58-C7A5-4830-8A8A-7C1B02433E37}" type="slidenum">
              <a:rPr lang="en-GB"/>
              <a:pPr/>
              <a:t>51</a:t>
            </a:fld>
            <a:endParaRPr lang="en-GB"/>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en-US" sz="1900" dirty="0"/>
          </a:p>
        </p:txBody>
      </p:sp>
    </p:spTree>
    <p:extLst>
      <p:ext uri="{BB962C8B-B14F-4D97-AF65-F5344CB8AC3E}">
        <p14:creationId xmlns:p14="http://schemas.microsoft.com/office/powerpoint/2010/main" val="8438563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63BE78-D829-4806-9318-0D81B9DED36A}" type="slidenum">
              <a:rPr lang="en-GB"/>
              <a:pPr/>
              <a:t>52</a:t>
            </a:fld>
            <a:endParaRPr lang="en-GB"/>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5984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dt" sz="quarter" idx="1"/>
          </p:nvPr>
        </p:nvSpPr>
        <p:spPr>
          <a:noFill/>
        </p:spPr>
        <p:txBody>
          <a:bodyPr/>
          <a:lstStyle/>
          <a:p>
            <a:fld id="{EC2CA4BA-7180-4A96-B537-C265B8FDCF3B}" type="datetime1">
              <a:rPr lang="en-GB" smtClean="0"/>
              <a:pPr/>
              <a:t>02/10/2018</a:t>
            </a:fld>
            <a:endParaRPr lang="en-GB" smtClean="0"/>
          </a:p>
        </p:txBody>
      </p:sp>
      <p:sp>
        <p:nvSpPr>
          <p:cNvPr id="25603" name="Rectangle 7"/>
          <p:cNvSpPr>
            <a:spLocks noGrp="1" noChangeArrowheads="1"/>
          </p:cNvSpPr>
          <p:nvPr>
            <p:ph type="sldNum" sz="quarter" idx="5"/>
          </p:nvPr>
        </p:nvSpPr>
        <p:spPr>
          <a:noFill/>
        </p:spPr>
        <p:txBody>
          <a:bodyPr/>
          <a:lstStyle/>
          <a:p>
            <a:fld id="{4014D691-948C-4802-8A1F-1F591A830CA7}" type="slidenum">
              <a:rPr lang="en-GB" smtClean="0"/>
              <a:pPr/>
              <a:t>6</a:t>
            </a:fld>
            <a:endParaRPr lang="en-GB" smtClean="0"/>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p:spPr>
        <p:txBody>
          <a:bodyPr/>
          <a:lstStyle/>
          <a:p>
            <a:pPr eaLnBrk="1" hangingPunct="1"/>
            <a:r>
              <a:rPr lang="en-GB" sz="1600" smtClean="0"/>
              <a:t>By ether we mean shared channel or medium.</a:t>
            </a:r>
          </a:p>
          <a:p>
            <a:pPr eaLnBrk="1" hangingPunct="1"/>
            <a:r>
              <a:rPr lang="en-GB" sz="1600" smtClean="0"/>
              <a:t>Medium Access Control determines the manner in which …</a:t>
            </a:r>
          </a:p>
        </p:txBody>
      </p:sp>
    </p:spTree>
    <p:extLst>
      <p:ext uri="{BB962C8B-B14F-4D97-AF65-F5344CB8AC3E}">
        <p14:creationId xmlns:p14="http://schemas.microsoft.com/office/powerpoint/2010/main" val="2663704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dt" sz="quarter" idx="1"/>
          </p:nvPr>
        </p:nvSpPr>
        <p:spPr>
          <a:noFill/>
        </p:spPr>
        <p:txBody>
          <a:bodyPr/>
          <a:lstStyle/>
          <a:p>
            <a:fld id="{B640F81D-5F7E-410E-9D94-18E42AAFECC9}" type="datetime1">
              <a:rPr lang="en-GB" smtClean="0"/>
              <a:pPr/>
              <a:t>02/10/2018</a:t>
            </a:fld>
            <a:endParaRPr lang="en-GB" smtClean="0"/>
          </a:p>
        </p:txBody>
      </p:sp>
      <p:sp>
        <p:nvSpPr>
          <p:cNvPr id="26627" name="Rectangle 7"/>
          <p:cNvSpPr>
            <a:spLocks noGrp="1" noChangeArrowheads="1"/>
          </p:cNvSpPr>
          <p:nvPr>
            <p:ph type="sldNum" sz="quarter" idx="5"/>
          </p:nvPr>
        </p:nvSpPr>
        <p:spPr>
          <a:noFill/>
        </p:spPr>
        <p:txBody>
          <a:bodyPr/>
          <a:lstStyle/>
          <a:p>
            <a:fld id="{BC686302-D9A2-46E7-8112-5805032A177B}" type="slidenum">
              <a:rPr lang="en-GB" smtClean="0"/>
              <a:pPr/>
              <a:t>7</a:t>
            </a:fld>
            <a:endParaRPr lang="en-GB" smtClean="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r>
              <a:rPr lang="en-GB" sz="1800" smtClean="0"/>
              <a:t>Revision…..</a:t>
            </a:r>
          </a:p>
          <a:p>
            <a:pPr eaLnBrk="1" hangingPunct="1"/>
            <a:r>
              <a:rPr lang="en-GB" sz="1800" smtClean="0"/>
              <a:t>….. Maybe some kind of compromise is best…</a:t>
            </a:r>
          </a:p>
        </p:txBody>
      </p:sp>
    </p:spTree>
    <p:extLst>
      <p:ext uri="{BB962C8B-B14F-4D97-AF65-F5344CB8AC3E}">
        <p14:creationId xmlns:p14="http://schemas.microsoft.com/office/powerpoint/2010/main" val="894547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B68B3B-D6B3-4156-ACDC-DB589190774F}" type="slidenum">
              <a:rPr lang="en-GB"/>
              <a:pPr/>
              <a:t>8</a:t>
            </a:fld>
            <a:endParaRPr lang="en-GB"/>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p:txBody>
          <a:bodyPr/>
          <a:lstStyle/>
          <a:p>
            <a:endParaRPr lang="en-US" sz="1900" dirty="0"/>
          </a:p>
        </p:txBody>
      </p:sp>
    </p:spTree>
    <p:extLst>
      <p:ext uri="{BB962C8B-B14F-4D97-AF65-F5344CB8AC3E}">
        <p14:creationId xmlns:p14="http://schemas.microsoft.com/office/powerpoint/2010/main" val="608974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A35575-C92A-44AC-ACC2-121A84C04BF4}" type="slidenum">
              <a:rPr lang="en-GB"/>
              <a:pPr/>
              <a:t>9</a:t>
            </a:fld>
            <a:endParaRPr lang="en-GB"/>
          </a:p>
        </p:txBody>
      </p:sp>
      <p:sp>
        <p:nvSpPr>
          <p:cNvPr id="424962" name="Rectangle 1026"/>
          <p:cNvSpPr>
            <a:spLocks noGrp="1" noRot="1" noChangeAspect="1" noChangeArrowheads="1" noTextEdit="1"/>
          </p:cNvSpPr>
          <p:nvPr>
            <p:ph type="sldImg"/>
          </p:nvPr>
        </p:nvSpPr>
        <p:spPr>
          <a:ln/>
        </p:spPr>
      </p:sp>
      <p:sp>
        <p:nvSpPr>
          <p:cNvPr id="424963" name="Rectangle 1027"/>
          <p:cNvSpPr>
            <a:spLocks noGrp="1" noChangeArrowheads="1"/>
          </p:cNvSpPr>
          <p:nvPr>
            <p:ph type="body" idx="1"/>
          </p:nvPr>
        </p:nvSpPr>
        <p:spPr/>
        <p:txBody>
          <a:bodyPr/>
          <a:lstStyle/>
          <a:p>
            <a:endParaRPr lang="en-US" sz="1900" dirty="0"/>
          </a:p>
        </p:txBody>
      </p:sp>
    </p:spTree>
    <p:extLst>
      <p:ext uri="{BB962C8B-B14F-4D97-AF65-F5344CB8AC3E}">
        <p14:creationId xmlns:p14="http://schemas.microsoft.com/office/powerpoint/2010/main" val="771779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460A97C-6094-44F3-9AD2-0A11796E8BE7}" type="datetimeFigureOut">
              <a:rPr lang="en-US" smtClean="0"/>
              <a:pPr/>
              <a:t>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60A97C-6094-44F3-9AD2-0A11796E8BE7}" type="datetimeFigureOut">
              <a:rPr lang="en-US" smtClean="0"/>
              <a:pPr/>
              <a:t>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60A97C-6094-44F3-9AD2-0A11796E8BE7}" type="datetimeFigureOut">
              <a:rPr lang="en-US" smtClean="0"/>
              <a:pPr/>
              <a:t>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lstStyle/>
          <a:p>
            <a:endParaRPr lang="en-US"/>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GB"/>
              <a:t>ELEC3420</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FDFD1AC5-3DBF-4954-A186-BCC80A153009}"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00" y="422275"/>
            <a:ext cx="4876800" cy="7381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5600" y="1665288"/>
            <a:ext cx="4138613" cy="4349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65288"/>
            <a:ext cx="4138612" cy="4349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fld id="{A27E7D4D-E5E8-4B4E-97BE-56F013E6109B}" type="datetime1">
              <a:rPr lang="en-GB"/>
              <a:pPr>
                <a:defRPr/>
              </a:pPr>
              <a:t>02/10/2018</a:t>
            </a:fld>
            <a:endParaRPr lang="en-GB"/>
          </a:p>
        </p:txBody>
      </p:sp>
      <p:sp>
        <p:nvSpPr>
          <p:cNvPr id="6" name="Rectangle 7"/>
          <p:cNvSpPr>
            <a:spLocks noGrp="1" noChangeArrowheads="1"/>
          </p:cNvSpPr>
          <p:nvPr>
            <p:ph type="ftr" sz="quarter" idx="11"/>
          </p:nvPr>
        </p:nvSpPr>
        <p:spPr>
          <a:ln/>
        </p:spPr>
        <p:txBody>
          <a:bodyPr/>
          <a:lstStyle>
            <a:lvl1pPr>
              <a:defRPr/>
            </a:lvl1pPr>
          </a:lstStyle>
          <a:p>
            <a:pPr>
              <a:defRPr/>
            </a:pPr>
            <a:endParaRPr lang="en-GB"/>
          </a:p>
        </p:txBody>
      </p:sp>
      <p:sp>
        <p:nvSpPr>
          <p:cNvPr id="7" name="Rectangle 8"/>
          <p:cNvSpPr>
            <a:spLocks noGrp="1" noChangeArrowheads="1"/>
          </p:cNvSpPr>
          <p:nvPr>
            <p:ph type="sldNum" sz="quarter" idx="12"/>
          </p:nvPr>
        </p:nvSpPr>
        <p:spPr>
          <a:ln/>
        </p:spPr>
        <p:txBody>
          <a:bodyPr/>
          <a:lstStyle>
            <a:lvl1pPr>
              <a:defRPr/>
            </a:lvl1pPr>
          </a:lstStyle>
          <a:p>
            <a:pPr>
              <a:defRPr/>
            </a:pPr>
            <a:fld id="{9E9B54DE-46B9-4BAC-A8A2-02B0B0790090}"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60A97C-6094-44F3-9AD2-0A11796E8BE7}" type="datetimeFigureOut">
              <a:rPr lang="en-US" smtClean="0"/>
              <a:pPr/>
              <a:t>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60A97C-6094-44F3-9AD2-0A11796E8BE7}" type="datetimeFigureOut">
              <a:rPr lang="en-US" smtClean="0"/>
              <a:pPr/>
              <a:t>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460A97C-6094-44F3-9AD2-0A11796E8BE7}" type="datetimeFigureOut">
              <a:rPr lang="en-US" smtClean="0"/>
              <a:pPr/>
              <a:t>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460A97C-6094-44F3-9AD2-0A11796E8BE7}" type="datetimeFigureOut">
              <a:rPr lang="en-US" smtClean="0"/>
              <a:pPr/>
              <a:t>10/2/2018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460A97C-6094-44F3-9AD2-0A11796E8BE7}" type="datetimeFigureOut">
              <a:rPr lang="en-US" smtClean="0"/>
              <a:pPr/>
              <a:t>10/2/2018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60A97C-6094-44F3-9AD2-0A11796E8BE7}" type="datetimeFigureOut">
              <a:rPr lang="en-US" smtClean="0"/>
              <a:pPr/>
              <a:t>10/2/2018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60A97C-6094-44F3-9AD2-0A11796E8BE7}" type="datetimeFigureOut">
              <a:rPr lang="en-US" smtClean="0"/>
              <a:pPr/>
              <a:t>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60A97C-6094-44F3-9AD2-0A11796E8BE7}" type="datetimeFigureOut">
              <a:rPr lang="en-US" smtClean="0"/>
              <a:pPr/>
              <a:t>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88D163-8FEE-4B6A-977D-600E3843CE6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0A97C-6094-44F3-9AD2-0A11796E8BE7}" type="datetimeFigureOut">
              <a:rPr lang="en-US" smtClean="0"/>
              <a:pPr/>
              <a:t>10/2/2018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8D163-8FEE-4B6A-977D-600E3843CE6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7.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US"/>
          </a:p>
        </p:txBody>
      </p:sp>
      <p:sp>
        <p:nvSpPr>
          <p:cNvPr id="6" name="Subtitle 5"/>
          <p:cNvSpPr>
            <a:spLocks noGrp="1"/>
          </p:cNvSpPr>
          <p:nvPr>
            <p:ph type="subTitle" idx="1"/>
          </p:nvPr>
        </p:nvSpPr>
        <p:spPr/>
        <p:txBody>
          <a:bodyPr/>
          <a:lstStyle/>
          <a:p>
            <a:endParaRPr lang="en-US"/>
          </a:p>
        </p:txBody>
      </p:sp>
      <p:sp>
        <p:nvSpPr>
          <p:cNvPr id="7" name="Rectangle 2"/>
          <p:cNvSpPr>
            <a:spLocks noChangeArrowheads="1"/>
          </p:cNvSpPr>
          <p:nvPr/>
        </p:nvSpPr>
        <p:spPr bwMode="ltGray">
          <a:xfrm>
            <a:off x="76200" y="76200"/>
            <a:ext cx="8991600" cy="6705600"/>
          </a:xfrm>
          <a:prstGeom prst="rect">
            <a:avLst/>
          </a:prstGeom>
          <a:solidFill>
            <a:srgbClr val="C00000"/>
          </a:solidFill>
          <a:ln w="9525">
            <a:noFill/>
            <a:miter lim="800000"/>
            <a:headEnd/>
            <a:tailEnd/>
          </a:ln>
          <a:effectLst/>
        </p:spPr>
        <p:txBody>
          <a:bodyPr wrap="none" anchor="ctr"/>
          <a:lstStyle/>
          <a:p>
            <a:pPr algn="ctr" eaLnBrk="0" hangingPunct="0">
              <a:spcBef>
                <a:spcPct val="0"/>
              </a:spcBef>
            </a:pPr>
            <a:endParaRPr lang="en-US" sz="2400">
              <a:solidFill>
                <a:srgbClr val="8D010F"/>
              </a:solidFill>
              <a:latin typeface="Times" pitchFamily="18" charset="0"/>
            </a:endParaRPr>
          </a:p>
        </p:txBody>
      </p:sp>
      <p:pic>
        <p:nvPicPr>
          <p:cNvPr id="8" name="Picture 3" descr="LeedsUniWhite"/>
          <p:cNvPicPr>
            <a:picLocks noChangeAspect="1" noChangeArrowheads="1"/>
          </p:cNvPicPr>
          <p:nvPr/>
        </p:nvPicPr>
        <p:blipFill>
          <a:blip r:embed="rId3" cstate="print"/>
          <a:srcRect/>
          <a:stretch>
            <a:fillRect/>
          </a:stretch>
        </p:blipFill>
        <p:spPr bwMode="auto">
          <a:xfrm>
            <a:off x="6511925" y="441325"/>
            <a:ext cx="2274888" cy="647700"/>
          </a:xfrm>
          <a:prstGeom prst="rect">
            <a:avLst/>
          </a:prstGeom>
          <a:noFill/>
        </p:spPr>
      </p:pic>
      <p:sp>
        <p:nvSpPr>
          <p:cNvPr id="9" name="Line 4"/>
          <p:cNvSpPr>
            <a:spLocks noChangeShapeType="1"/>
          </p:cNvSpPr>
          <p:nvPr/>
        </p:nvSpPr>
        <p:spPr bwMode="white">
          <a:xfrm>
            <a:off x="201613" y="1341438"/>
            <a:ext cx="8713787" cy="0"/>
          </a:xfrm>
          <a:prstGeom prst="line">
            <a:avLst/>
          </a:prstGeom>
          <a:noFill/>
          <a:ln w="9525">
            <a:solidFill>
              <a:schemeClr val="bg1"/>
            </a:solidFill>
            <a:round/>
            <a:headEnd/>
            <a:tailEnd/>
          </a:ln>
          <a:effectLst/>
        </p:spPr>
        <p:txBody>
          <a:bodyPr wrap="none" anchor="ctr"/>
          <a:lstStyle/>
          <a:p>
            <a:endParaRPr lang="en-US"/>
          </a:p>
        </p:txBody>
      </p:sp>
      <p:sp>
        <p:nvSpPr>
          <p:cNvPr id="10" name="Text Box 5"/>
          <p:cNvSpPr txBox="1">
            <a:spLocks noChangeArrowheads="1"/>
          </p:cNvSpPr>
          <p:nvPr/>
        </p:nvSpPr>
        <p:spPr bwMode="ltGray">
          <a:xfrm>
            <a:off x="355600" y="420688"/>
            <a:ext cx="4876800" cy="738187"/>
          </a:xfrm>
          <a:prstGeom prst="rect">
            <a:avLst/>
          </a:prstGeom>
          <a:solidFill>
            <a:srgbClr val="C00000"/>
          </a:solidFill>
          <a:ln w="9525">
            <a:noFill/>
            <a:miter lim="800000"/>
            <a:headEnd/>
            <a:tailEnd/>
          </a:ln>
          <a:effectLst/>
        </p:spPr>
        <p:txBody>
          <a:bodyPr lIns="0" tIns="0" rIns="0" bIns="36000" anchor="b"/>
          <a:lstStyle/>
          <a:p>
            <a:pPr eaLnBrk="0" hangingPunct="0">
              <a:spcBef>
                <a:spcPct val="0"/>
              </a:spcBef>
            </a:pPr>
            <a:r>
              <a:rPr lang="en-US" sz="2800" dirty="0">
                <a:solidFill>
                  <a:schemeClr val="bg1"/>
                </a:solidFill>
              </a:rPr>
              <a:t>School of </a:t>
            </a:r>
            <a:r>
              <a:rPr lang="en-US" sz="2800" dirty="0" smtClean="0">
                <a:solidFill>
                  <a:schemeClr val="bg1"/>
                </a:solidFill>
              </a:rPr>
              <a:t>E</a:t>
            </a:r>
            <a:r>
              <a:rPr lang="en-US" sz="2400" dirty="0" smtClean="0">
                <a:solidFill>
                  <a:schemeClr val="bg1"/>
                </a:solidFill>
              </a:rPr>
              <a:t>&amp;</a:t>
            </a:r>
            <a:r>
              <a:rPr lang="en-US" sz="2800" dirty="0" smtClean="0">
                <a:solidFill>
                  <a:schemeClr val="bg1"/>
                </a:solidFill>
              </a:rPr>
              <a:t>EE</a:t>
            </a:r>
            <a:endParaRPr lang="en-US" sz="2800" dirty="0">
              <a:solidFill>
                <a:schemeClr val="bg1"/>
              </a:solidFill>
            </a:endParaRPr>
          </a:p>
          <a:p>
            <a:pPr eaLnBrk="0" hangingPunct="0">
              <a:spcBef>
                <a:spcPct val="0"/>
              </a:spcBef>
            </a:pPr>
            <a:r>
              <a:rPr lang="en-US" sz="1400" dirty="0">
                <a:solidFill>
                  <a:schemeClr val="bg1"/>
                </a:solidFill>
              </a:rPr>
              <a:t>FACULTY OF </a:t>
            </a:r>
            <a:r>
              <a:rPr lang="en-US" sz="1400" dirty="0" smtClean="0">
                <a:solidFill>
                  <a:schemeClr val="bg1"/>
                </a:solidFill>
              </a:rPr>
              <a:t>ENGINEERING</a:t>
            </a:r>
            <a:endParaRPr lang="en-US" sz="1400" dirty="0">
              <a:solidFill>
                <a:schemeClr val="bg1"/>
              </a:solidFill>
            </a:endParaRPr>
          </a:p>
        </p:txBody>
      </p:sp>
      <p:sp>
        <p:nvSpPr>
          <p:cNvPr id="11" name="Rectangle 6"/>
          <p:cNvSpPr txBox="1">
            <a:spLocks noChangeArrowheads="1"/>
          </p:cNvSpPr>
          <p:nvPr/>
        </p:nvSpPr>
        <p:spPr>
          <a:xfrm>
            <a:off x="349250" y="2565400"/>
            <a:ext cx="7772400" cy="1098550"/>
          </a:xfrm>
          <a:prstGeom prst="rect">
            <a:avLst/>
          </a:prstGeom>
          <a:solidFill>
            <a:srgbClr val="C00000"/>
          </a:solidFill>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Data Communications</a:t>
            </a:r>
            <a:r>
              <a:rPr kumimoji="0" lang="en-US" sz="4400" b="0" i="0" u="none" strike="noStrike" kern="1200" cap="none" spc="0" normalizeH="0" noProof="0" dirty="0" smtClean="0">
                <a:ln>
                  <a:noFill/>
                </a:ln>
                <a:solidFill>
                  <a:schemeClr val="bg1"/>
                </a:solidFill>
                <a:effectLst/>
                <a:uLnTx/>
                <a:uFillTx/>
                <a:latin typeface="+mj-lt"/>
                <a:ea typeface="+mj-ea"/>
                <a:cs typeface="+mj-cs"/>
              </a:rPr>
              <a:t> and Network Security</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12" name="Rectangle 7"/>
          <p:cNvSpPr txBox="1">
            <a:spLocks noChangeArrowheads="1"/>
          </p:cNvSpPr>
          <p:nvPr/>
        </p:nvSpPr>
        <p:spPr>
          <a:xfrm>
            <a:off x="352425" y="3990975"/>
            <a:ext cx="5394325" cy="1175706"/>
          </a:xfrm>
          <a:prstGeom prst="rect">
            <a:avLst/>
          </a:prstGeom>
          <a:solidFill>
            <a:srgbClr val="C00000"/>
          </a:solidFill>
        </p:spPr>
        <p:txBody>
          <a:bodyPr vert="horz" lIns="91440" tIns="45720" rIns="91440" bIns="45720" rtlCol="0">
            <a:sp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ELEC5471M</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GB" sz="3200" dirty="0" smtClean="0">
                <a:solidFill>
                  <a:schemeClr val="bg1"/>
                </a:solidFill>
              </a:rPr>
              <a:t>Section 4. Link layer and MAC.</a:t>
            </a:r>
            <a:endParaRPr kumimoji="0" lang="en-US" sz="32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GB"/>
              <a:t>ELEC3420</a:t>
            </a:r>
          </a:p>
        </p:txBody>
      </p:sp>
      <p:sp>
        <p:nvSpPr>
          <p:cNvPr id="6" name="Slide Number Placeholder 4"/>
          <p:cNvSpPr>
            <a:spLocks noGrp="1"/>
          </p:cNvSpPr>
          <p:nvPr>
            <p:ph type="sldNum" sz="quarter" idx="12"/>
          </p:nvPr>
        </p:nvSpPr>
        <p:spPr/>
        <p:txBody>
          <a:bodyPr/>
          <a:lstStyle/>
          <a:p>
            <a:fld id="{B74B3FBE-0B80-4A1C-8088-206A2219AA9F}" type="slidenum">
              <a:rPr lang="en-GB"/>
              <a:pPr/>
              <a:t>10</a:t>
            </a:fld>
            <a:endParaRPr lang="en-GB"/>
          </a:p>
        </p:txBody>
      </p:sp>
      <p:sp>
        <p:nvSpPr>
          <p:cNvPr id="267266" name="Rectangle 2"/>
          <p:cNvSpPr>
            <a:spLocks noGrp="1" noChangeArrowheads="1"/>
          </p:cNvSpPr>
          <p:nvPr>
            <p:ph type="title"/>
          </p:nvPr>
        </p:nvSpPr>
        <p:spPr>
          <a:xfrm>
            <a:off x="685800" y="0"/>
            <a:ext cx="7772400" cy="1143000"/>
          </a:xfrm>
        </p:spPr>
        <p:txBody>
          <a:bodyPr/>
          <a:lstStyle/>
          <a:p>
            <a:r>
              <a:rPr lang="en-US">
                <a:solidFill>
                  <a:srgbClr val="FF0000"/>
                </a:solidFill>
              </a:rPr>
              <a:t>CDMA</a:t>
            </a:r>
            <a:r>
              <a:rPr lang="en-US"/>
              <a:t> Encode/Decode</a:t>
            </a:r>
          </a:p>
        </p:txBody>
      </p:sp>
      <p:pic>
        <p:nvPicPr>
          <p:cNvPr id="267267" name="Picture 3" descr="5"/>
          <p:cNvPicPr>
            <a:picLocks noChangeAspect="1" noChangeArrowheads="1"/>
          </p:cNvPicPr>
          <p:nvPr/>
        </p:nvPicPr>
        <p:blipFill>
          <a:blip r:embed="rId3"/>
          <a:srcRect/>
          <a:stretch>
            <a:fillRect/>
          </a:stretch>
        </p:blipFill>
        <p:spPr bwMode="auto">
          <a:xfrm>
            <a:off x="1371600" y="1514475"/>
            <a:ext cx="5600700" cy="469265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GB"/>
              <a:t>ELEC3420</a:t>
            </a:r>
          </a:p>
        </p:txBody>
      </p:sp>
      <p:sp>
        <p:nvSpPr>
          <p:cNvPr id="6" name="Slide Number Placeholder 4"/>
          <p:cNvSpPr>
            <a:spLocks noGrp="1"/>
          </p:cNvSpPr>
          <p:nvPr>
            <p:ph type="sldNum" sz="quarter" idx="12"/>
          </p:nvPr>
        </p:nvSpPr>
        <p:spPr/>
        <p:txBody>
          <a:bodyPr/>
          <a:lstStyle/>
          <a:p>
            <a:fld id="{F0184E9C-4DB5-4B1D-BFAF-C4EF4E57F945}" type="slidenum">
              <a:rPr lang="en-GB"/>
              <a:pPr/>
              <a:t>11</a:t>
            </a:fld>
            <a:endParaRPr lang="en-GB"/>
          </a:p>
        </p:txBody>
      </p:sp>
      <p:sp>
        <p:nvSpPr>
          <p:cNvPr id="268290" name="Rectangle 2"/>
          <p:cNvSpPr>
            <a:spLocks noGrp="1" noChangeArrowheads="1"/>
          </p:cNvSpPr>
          <p:nvPr>
            <p:ph type="title"/>
          </p:nvPr>
        </p:nvSpPr>
        <p:spPr>
          <a:xfrm>
            <a:off x="609600" y="0"/>
            <a:ext cx="7772400" cy="1066800"/>
          </a:xfrm>
        </p:spPr>
        <p:txBody>
          <a:bodyPr/>
          <a:lstStyle/>
          <a:p>
            <a:r>
              <a:rPr lang="en-US" sz="4000">
                <a:solidFill>
                  <a:srgbClr val="FF0000"/>
                </a:solidFill>
              </a:rPr>
              <a:t>CDMA</a:t>
            </a:r>
            <a:r>
              <a:rPr lang="en-US" sz="4000"/>
              <a:t>: two-sender interference</a:t>
            </a:r>
            <a:endParaRPr lang="en-US"/>
          </a:p>
        </p:txBody>
      </p:sp>
      <p:pic>
        <p:nvPicPr>
          <p:cNvPr id="268291" name="Picture 3" descr="5"/>
          <p:cNvPicPr>
            <a:picLocks noChangeAspect="1" noChangeArrowheads="1"/>
          </p:cNvPicPr>
          <p:nvPr/>
        </p:nvPicPr>
        <p:blipFill>
          <a:blip r:embed="rId3"/>
          <a:srcRect/>
          <a:stretch>
            <a:fillRect/>
          </a:stretch>
        </p:blipFill>
        <p:spPr bwMode="auto">
          <a:xfrm>
            <a:off x="1938338" y="1147763"/>
            <a:ext cx="5026025" cy="5322887"/>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GB"/>
              <a:t>ELEC3420</a:t>
            </a:r>
          </a:p>
        </p:txBody>
      </p:sp>
      <p:sp>
        <p:nvSpPr>
          <p:cNvPr id="7" name="Slide Number Placeholder 6"/>
          <p:cNvSpPr>
            <a:spLocks noGrp="1"/>
          </p:cNvSpPr>
          <p:nvPr>
            <p:ph type="sldNum" sz="quarter" idx="12"/>
          </p:nvPr>
        </p:nvSpPr>
        <p:spPr/>
        <p:txBody>
          <a:bodyPr/>
          <a:lstStyle/>
          <a:p>
            <a:fld id="{D609D405-F493-4CD0-AFC8-9330BB34350D}" type="slidenum">
              <a:rPr lang="en-GB"/>
              <a:pPr/>
              <a:t>12</a:t>
            </a:fld>
            <a:endParaRPr lang="en-GB"/>
          </a:p>
        </p:txBody>
      </p:sp>
      <p:sp>
        <p:nvSpPr>
          <p:cNvPr id="431106" name="Rectangle 2"/>
          <p:cNvSpPr>
            <a:spLocks noGrp="1" noChangeArrowheads="1"/>
          </p:cNvSpPr>
          <p:nvPr>
            <p:ph type="title"/>
          </p:nvPr>
        </p:nvSpPr>
        <p:spPr/>
        <p:txBody>
          <a:bodyPr/>
          <a:lstStyle/>
          <a:p>
            <a:r>
              <a:rPr lang="en-US" sz="3600">
                <a:solidFill>
                  <a:srgbClr val="FF0000"/>
                </a:solidFill>
              </a:rPr>
              <a:t>Channel Partitioning:</a:t>
            </a:r>
            <a:r>
              <a:rPr lang="en-US" sz="3600"/>
              <a:t> </a:t>
            </a:r>
            <a:r>
              <a:rPr lang="en-GB" sz="3600"/>
              <a:t>Static Allocation.</a:t>
            </a:r>
          </a:p>
        </p:txBody>
      </p:sp>
      <p:sp>
        <p:nvSpPr>
          <p:cNvPr id="431107" name="Rectangle 3"/>
          <p:cNvSpPr>
            <a:spLocks noGrp="1" noChangeArrowheads="1"/>
          </p:cNvSpPr>
          <p:nvPr>
            <p:ph type="body" sz="half" idx="2"/>
          </p:nvPr>
        </p:nvSpPr>
        <p:spPr>
          <a:xfrm>
            <a:off x="5334000" y="1981200"/>
            <a:ext cx="3124200" cy="4114800"/>
          </a:xfrm>
        </p:spPr>
        <p:txBody>
          <a:bodyPr/>
          <a:lstStyle/>
          <a:p>
            <a:r>
              <a:rPr lang="en-GB" sz="2400"/>
              <a:t>Consider Frequency Division Multiplexing (FDM):</a:t>
            </a:r>
          </a:p>
          <a:p>
            <a:r>
              <a:rPr lang="en-GB" sz="2400" i="1"/>
              <a:t>N </a:t>
            </a:r>
            <a:r>
              <a:rPr lang="en-GB" sz="2400"/>
              <a:t>users, each with equal portions of the spectrum.</a:t>
            </a:r>
          </a:p>
          <a:p>
            <a:pPr>
              <a:buFontTx/>
              <a:buNone/>
            </a:pPr>
            <a:endParaRPr lang="en-GB" sz="2400"/>
          </a:p>
          <a:p>
            <a:pPr>
              <a:buFontTx/>
              <a:buNone/>
            </a:pPr>
            <a:r>
              <a:rPr lang="en-GB" sz="1800"/>
              <a:t>(Tanenbaum: 4</a:t>
            </a:r>
            <a:r>
              <a:rPr lang="en-GB" sz="1800" baseline="30000"/>
              <a:t>th</a:t>
            </a:r>
            <a:r>
              <a:rPr lang="en-GB" sz="1800"/>
              <a:t> Ed.:p248-251)</a:t>
            </a:r>
          </a:p>
          <a:p>
            <a:pPr>
              <a:buFontTx/>
              <a:buNone/>
            </a:pPr>
            <a:endParaRPr lang="en-GB" sz="2400"/>
          </a:p>
        </p:txBody>
      </p:sp>
      <p:pic>
        <p:nvPicPr>
          <p:cNvPr id="431108" name="Picture 4" descr="2_24w"/>
          <p:cNvPicPr>
            <a:picLocks noChangeAspect="1" noChangeArrowheads="1"/>
          </p:cNvPicPr>
          <p:nvPr/>
        </p:nvPicPr>
        <p:blipFill>
          <a:blip r:embed="rId3"/>
          <a:srcRect/>
          <a:stretch>
            <a:fillRect/>
          </a:stretch>
        </p:blipFill>
        <p:spPr bwMode="auto">
          <a:xfrm>
            <a:off x="304800" y="2286000"/>
            <a:ext cx="5105400" cy="322421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ELEC3420</a:t>
            </a:r>
          </a:p>
        </p:txBody>
      </p:sp>
      <p:sp>
        <p:nvSpPr>
          <p:cNvPr id="6" name="Slide Number Placeholder 5"/>
          <p:cNvSpPr>
            <a:spLocks noGrp="1"/>
          </p:cNvSpPr>
          <p:nvPr>
            <p:ph type="sldNum" sz="quarter" idx="12"/>
          </p:nvPr>
        </p:nvSpPr>
        <p:spPr/>
        <p:txBody>
          <a:bodyPr/>
          <a:lstStyle/>
          <a:p>
            <a:fld id="{0115E5B1-E1B6-44A0-8AB0-19AD52D89CF9}" type="slidenum">
              <a:rPr lang="en-GB"/>
              <a:pPr/>
              <a:t>13</a:t>
            </a:fld>
            <a:endParaRPr lang="en-GB"/>
          </a:p>
        </p:txBody>
      </p:sp>
      <p:sp>
        <p:nvSpPr>
          <p:cNvPr id="433155" name="Rectangle 2051"/>
          <p:cNvSpPr>
            <a:spLocks noGrp="1" noChangeArrowheads="1"/>
          </p:cNvSpPr>
          <p:nvPr>
            <p:ph type="body" idx="1"/>
          </p:nvPr>
        </p:nvSpPr>
        <p:spPr>
          <a:xfrm>
            <a:off x="685800" y="1676400"/>
            <a:ext cx="7772400" cy="4114800"/>
          </a:xfrm>
        </p:spPr>
        <p:txBody>
          <a:bodyPr>
            <a:normAutofit lnSpcReduction="10000"/>
          </a:bodyPr>
          <a:lstStyle/>
          <a:p>
            <a:pPr marL="533400" indent="-533400">
              <a:lnSpc>
                <a:spcPct val="90000"/>
              </a:lnSpc>
            </a:pPr>
            <a:r>
              <a:rPr lang="en-GB" sz="2400"/>
              <a:t>Mean time delay, </a:t>
            </a:r>
            <a:r>
              <a:rPr lang="en-GB" sz="2400" i="1"/>
              <a:t>T</a:t>
            </a:r>
            <a:r>
              <a:rPr lang="en-GB" sz="2400"/>
              <a:t> for channel of capacity </a:t>
            </a:r>
            <a:r>
              <a:rPr lang="en-GB" sz="2400" i="1"/>
              <a:t>C</a:t>
            </a:r>
            <a:r>
              <a:rPr lang="en-GB" sz="2400"/>
              <a:t> bps and arrival rate of </a:t>
            </a:r>
            <a:r>
              <a:rPr lang="en-GB" sz="2400">
                <a:latin typeface="Symbol" pitchFamily="18" charset="2"/>
              </a:rPr>
              <a:t>l </a:t>
            </a:r>
            <a:r>
              <a:rPr lang="en-GB" sz="2400"/>
              <a:t>frames/s. Frame length is drawn from exponential pdf with mean (1/</a:t>
            </a:r>
            <a:r>
              <a:rPr lang="en-GB" sz="2400">
                <a:latin typeface="Symbol" pitchFamily="18" charset="2"/>
              </a:rPr>
              <a:t>m)</a:t>
            </a:r>
            <a:r>
              <a:rPr lang="en-GB" sz="2400"/>
              <a:t> bits/frame.</a:t>
            </a:r>
          </a:p>
          <a:p>
            <a:pPr marL="533400" indent="-533400" algn="ctr">
              <a:lnSpc>
                <a:spcPct val="90000"/>
              </a:lnSpc>
              <a:buFontTx/>
              <a:buNone/>
            </a:pPr>
            <a:r>
              <a:rPr lang="en-GB" sz="2400" i="1"/>
              <a:t>T = 1 / (</a:t>
            </a:r>
            <a:r>
              <a:rPr lang="en-GB" sz="2400">
                <a:latin typeface="Symbol" pitchFamily="18" charset="2"/>
              </a:rPr>
              <a:t>m</a:t>
            </a:r>
            <a:r>
              <a:rPr lang="en-GB" sz="2400"/>
              <a:t>C – </a:t>
            </a:r>
            <a:r>
              <a:rPr lang="en-GB" sz="2400">
                <a:latin typeface="Symbol" pitchFamily="18" charset="2"/>
              </a:rPr>
              <a:t>l</a:t>
            </a:r>
            <a:r>
              <a:rPr lang="en-GB" sz="2400" i="1">
                <a:latin typeface="Symbol" pitchFamily="18" charset="2"/>
              </a:rPr>
              <a:t>)</a:t>
            </a:r>
          </a:p>
          <a:p>
            <a:pPr marL="533400" indent="-533400">
              <a:lnSpc>
                <a:spcPct val="90000"/>
              </a:lnSpc>
            </a:pPr>
            <a:r>
              <a:rPr lang="en-GB" sz="2400"/>
              <a:t>If the channel is now divided into </a:t>
            </a:r>
            <a:r>
              <a:rPr lang="en-GB" sz="2400" i="1"/>
              <a:t>N</a:t>
            </a:r>
            <a:r>
              <a:rPr lang="en-GB" sz="2400"/>
              <a:t> independent sub-channels with capacity </a:t>
            </a:r>
            <a:r>
              <a:rPr lang="en-GB" sz="2400" i="1"/>
              <a:t>C/N</a:t>
            </a:r>
            <a:r>
              <a:rPr lang="en-GB" sz="2400"/>
              <a:t> bps, the mean input rate to the sub-channels will be </a:t>
            </a:r>
            <a:r>
              <a:rPr lang="en-GB" sz="2400" i="1">
                <a:latin typeface="Symbol" pitchFamily="18" charset="2"/>
              </a:rPr>
              <a:t>l</a:t>
            </a:r>
            <a:r>
              <a:rPr lang="en-GB" sz="2400"/>
              <a:t> /</a:t>
            </a:r>
            <a:r>
              <a:rPr lang="en-GB" sz="2400" i="1"/>
              <a:t>N.  </a:t>
            </a:r>
            <a:r>
              <a:rPr lang="en-GB" sz="2400"/>
              <a:t>Hence, </a:t>
            </a:r>
          </a:p>
          <a:p>
            <a:pPr marL="533400" indent="-533400" algn="ctr">
              <a:lnSpc>
                <a:spcPct val="90000"/>
              </a:lnSpc>
              <a:buFontTx/>
              <a:buNone/>
            </a:pPr>
            <a:r>
              <a:rPr lang="en-GB" sz="2400" i="1"/>
              <a:t>T</a:t>
            </a:r>
            <a:r>
              <a:rPr lang="en-GB" sz="2400" i="1" baseline="-25000"/>
              <a:t>FDM </a:t>
            </a:r>
            <a:r>
              <a:rPr lang="en-GB" sz="2400" i="1"/>
              <a:t>= N</a:t>
            </a:r>
            <a:r>
              <a:rPr lang="en-GB" sz="2400"/>
              <a:t> / (</a:t>
            </a:r>
            <a:r>
              <a:rPr lang="en-GB" sz="2400">
                <a:latin typeface="Symbol" pitchFamily="18" charset="2"/>
              </a:rPr>
              <a:t>m</a:t>
            </a:r>
            <a:r>
              <a:rPr lang="en-GB" sz="2400" i="1"/>
              <a:t>C</a:t>
            </a:r>
            <a:r>
              <a:rPr lang="en-GB" sz="2400"/>
              <a:t> – </a:t>
            </a:r>
            <a:r>
              <a:rPr lang="en-GB" sz="2400">
                <a:latin typeface="Symbol" pitchFamily="18" charset="2"/>
              </a:rPr>
              <a:t>l)</a:t>
            </a:r>
            <a:r>
              <a:rPr lang="en-GB" sz="2400"/>
              <a:t> = </a:t>
            </a:r>
            <a:r>
              <a:rPr lang="en-GB" sz="2400" i="1"/>
              <a:t>NT</a:t>
            </a:r>
          </a:p>
          <a:p>
            <a:pPr marL="533400" indent="-533400">
              <a:lnSpc>
                <a:spcPct val="90000"/>
              </a:lnSpc>
              <a:buFontTx/>
              <a:buNone/>
            </a:pPr>
            <a:r>
              <a:rPr lang="en-GB" sz="2800"/>
              <a:t>Hence the mean delay using FDM is </a:t>
            </a:r>
            <a:r>
              <a:rPr lang="en-GB" sz="2800" i="1"/>
              <a:t>N</a:t>
            </a:r>
            <a:r>
              <a:rPr lang="en-GB" sz="2800"/>
              <a:t> times worse than all the frames being arranged in some big central queue.</a:t>
            </a:r>
          </a:p>
        </p:txBody>
      </p:sp>
      <p:sp>
        <p:nvSpPr>
          <p:cNvPr id="433158" name="Rectangle 2054"/>
          <p:cNvSpPr>
            <a:spLocks noGrp="1" noChangeArrowheads="1"/>
          </p:cNvSpPr>
          <p:nvPr>
            <p:ph type="title"/>
          </p:nvPr>
        </p:nvSpPr>
        <p:spPr>
          <a:xfrm>
            <a:off x="685800" y="304800"/>
            <a:ext cx="7772400" cy="1143000"/>
          </a:xfrm>
          <a:noFill/>
          <a:ln/>
        </p:spPr>
        <p:txBody>
          <a:bodyPr/>
          <a:lstStyle/>
          <a:p>
            <a:r>
              <a:rPr lang="en-US" sz="3600">
                <a:solidFill>
                  <a:srgbClr val="FF0000"/>
                </a:solidFill>
              </a:rPr>
              <a:t>Channel Partitioning:</a:t>
            </a:r>
            <a:r>
              <a:rPr lang="en-US" sz="3600"/>
              <a:t> </a:t>
            </a:r>
            <a:r>
              <a:rPr lang="en-GB" sz="3600"/>
              <a:t>Static Allocation.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ELEC3420</a:t>
            </a:r>
          </a:p>
        </p:txBody>
      </p:sp>
      <p:sp>
        <p:nvSpPr>
          <p:cNvPr id="6" name="Slide Number Placeholder 5"/>
          <p:cNvSpPr>
            <a:spLocks noGrp="1"/>
          </p:cNvSpPr>
          <p:nvPr>
            <p:ph type="sldNum" sz="quarter" idx="12"/>
          </p:nvPr>
        </p:nvSpPr>
        <p:spPr/>
        <p:txBody>
          <a:bodyPr/>
          <a:lstStyle/>
          <a:p>
            <a:fld id="{701EE582-45AF-42DC-BB20-CC6EA1F5B5D7}" type="slidenum">
              <a:rPr lang="en-GB"/>
              <a:pPr/>
              <a:t>14</a:t>
            </a:fld>
            <a:endParaRPr lang="en-GB"/>
          </a:p>
        </p:txBody>
      </p:sp>
      <p:sp>
        <p:nvSpPr>
          <p:cNvPr id="269314" name="Rectangle 2"/>
          <p:cNvSpPr>
            <a:spLocks noGrp="1" noChangeArrowheads="1"/>
          </p:cNvSpPr>
          <p:nvPr>
            <p:ph type="title"/>
          </p:nvPr>
        </p:nvSpPr>
        <p:spPr>
          <a:xfrm>
            <a:off x="609600" y="0"/>
            <a:ext cx="7772400" cy="1143000"/>
          </a:xfrm>
        </p:spPr>
        <p:txBody>
          <a:bodyPr/>
          <a:lstStyle/>
          <a:p>
            <a:r>
              <a:rPr lang="en-US">
                <a:solidFill>
                  <a:srgbClr val="FF0000"/>
                </a:solidFill>
              </a:rPr>
              <a:t>Random Access</a:t>
            </a:r>
            <a:r>
              <a:rPr lang="en-US"/>
              <a:t> Protocols</a:t>
            </a:r>
          </a:p>
        </p:txBody>
      </p:sp>
      <p:sp>
        <p:nvSpPr>
          <p:cNvPr id="269315" name="Rectangle 3"/>
          <p:cNvSpPr>
            <a:spLocks noGrp="1" noChangeArrowheads="1"/>
          </p:cNvSpPr>
          <p:nvPr>
            <p:ph type="body" idx="1"/>
          </p:nvPr>
        </p:nvSpPr>
        <p:spPr>
          <a:xfrm>
            <a:off x="685800" y="990600"/>
            <a:ext cx="7772400" cy="5105400"/>
          </a:xfrm>
        </p:spPr>
        <p:txBody>
          <a:bodyPr/>
          <a:lstStyle/>
          <a:p>
            <a:pPr>
              <a:lnSpc>
                <a:spcPct val="90000"/>
              </a:lnSpc>
            </a:pPr>
            <a:r>
              <a:rPr lang="en-US" sz="2800"/>
              <a:t>When node has packet to send</a:t>
            </a:r>
          </a:p>
          <a:p>
            <a:pPr lvl="1">
              <a:lnSpc>
                <a:spcPct val="90000"/>
              </a:lnSpc>
            </a:pPr>
            <a:r>
              <a:rPr lang="en-US" sz="2400"/>
              <a:t>transmit at full channel data rate R.</a:t>
            </a:r>
          </a:p>
          <a:p>
            <a:pPr lvl="1">
              <a:lnSpc>
                <a:spcPct val="90000"/>
              </a:lnSpc>
            </a:pPr>
            <a:r>
              <a:rPr lang="en-US" sz="2400"/>
              <a:t>no </a:t>
            </a:r>
            <a:r>
              <a:rPr lang="en-US" sz="2400" i="1"/>
              <a:t>a priori</a:t>
            </a:r>
            <a:r>
              <a:rPr lang="en-US" sz="2400"/>
              <a:t> coordination among nodes</a:t>
            </a:r>
          </a:p>
          <a:p>
            <a:pPr>
              <a:lnSpc>
                <a:spcPct val="90000"/>
              </a:lnSpc>
            </a:pPr>
            <a:r>
              <a:rPr lang="en-US" sz="2800"/>
              <a:t>two or more transmitting nodes -&gt; “collision”,</a:t>
            </a:r>
          </a:p>
          <a:p>
            <a:pPr>
              <a:lnSpc>
                <a:spcPct val="90000"/>
              </a:lnSpc>
            </a:pPr>
            <a:r>
              <a:rPr lang="en-US" sz="2800">
                <a:solidFill>
                  <a:srgbClr val="FF0000"/>
                </a:solidFill>
              </a:rPr>
              <a:t>random access MAC protocol</a:t>
            </a:r>
            <a:r>
              <a:rPr lang="en-US" sz="2800"/>
              <a:t> specifies: </a:t>
            </a:r>
          </a:p>
          <a:p>
            <a:pPr lvl="1">
              <a:lnSpc>
                <a:spcPct val="90000"/>
              </a:lnSpc>
            </a:pPr>
            <a:r>
              <a:rPr lang="en-US" sz="2400"/>
              <a:t>how to detect collisions</a:t>
            </a:r>
          </a:p>
          <a:p>
            <a:pPr lvl="1">
              <a:lnSpc>
                <a:spcPct val="90000"/>
              </a:lnSpc>
            </a:pPr>
            <a:r>
              <a:rPr lang="en-US" sz="2400"/>
              <a:t>how to recover from collisions (e.g., via delayed retransmissions)</a:t>
            </a:r>
          </a:p>
          <a:p>
            <a:pPr>
              <a:lnSpc>
                <a:spcPct val="90000"/>
              </a:lnSpc>
            </a:pPr>
            <a:r>
              <a:rPr lang="en-US" sz="2800"/>
              <a:t>Examples of random access MAC protocols:</a:t>
            </a:r>
          </a:p>
          <a:p>
            <a:pPr lvl="1">
              <a:lnSpc>
                <a:spcPct val="90000"/>
              </a:lnSpc>
            </a:pPr>
            <a:r>
              <a:rPr lang="en-US" sz="2400"/>
              <a:t>ALOHA</a:t>
            </a:r>
          </a:p>
          <a:p>
            <a:pPr lvl="1">
              <a:lnSpc>
                <a:spcPct val="90000"/>
              </a:lnSpc>
            </a:pPr>
            <a:r>
              <a:rPr lang="en-US" sz="2400"/>
              <a:t>slotted ALOHA</a:t>
            </a:r>
          </a:p>
          <a:p>
            <a:pPr lvl="1">
              <a:lnSpc>
                <a:spcPct val="90000"/>
              </a:lnSpc>
            </a:pPr>
            <a:r>
              <a:rPr lang="en-US" sz="2400"/>
              <a:t>CSMA, CSMA/CD, CSMA/CA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GB"/>
              <a:t>ELEC3420</a:t>
            </a:r>
          </a:p>
        </p:txBody>
      </p:sp>
      <p:sp>
        <p:nvSpPr>
          <p:cNvPr id="7" name="Slide Number Placeholder 5"/>
          <p:cNvSpPr>
            <a:spLocks noGrp="1"/>
          </p:cNvSpPr>
          <p:nvPr>
            <p:ph type="sldNum" sz="quarter" idx="12"/>
          </p:nvPr>
        </p:nvSpPr>
        <p:spPr/>
        <p:txBody>
          <a:bodyPr/>
          <a:lstStyle/>
          <a:p>
            <a:fld id="{8A623E34-17FF-441E-9EB4-8787D5975A0E}" type="slidenum">
              <a:rPr lang="en-GB"/>
              <a:pPr/>
              <a:t>15</a:t>
            </a:fld>
            <a:endParaRPr lang="en-GB"/>
          </a:p>
        </p:txBody>
      </p:sp>
      <p:sp>
        <p:nvSpPr>
          <p:cNvPr id="435202" name="Rectangle 2050"/>
          <p:cNvSpPr>
            <a:spLocks noGrp="1" noChangeArrowheads="1"/>
          </p:cNvSpPr>
          <p:nvPr>
            <p:ph type="title"/>
          </p:nvPr>
        </p:nvSpPr>
        <p:spPr>
          <a:xfrm>
            <a:off x="685800" y="0"/>
            <a:ext cx="7772400" cy="1143000"/>
          </a:xfrm>
        </p:spPr>
        <p:txBody>
          <a:bodyPr/>
          <a:lstStyle/>
          <a:p>
            <a:r>
              <a:rPr lang="en-US">
                <a:solidFill>
                  <a:srgbClr val="FF0000"/>
                </a:solidFill>
              </a:rPr>
              <a:t>Random Access</a:t>
            </a:r>
            <a:r>
              <a:rPr lang="en-US"/>
              <a:t> Protocols</a:t>
            </a:r>
            <a:endParaRPr lang="en-GB"/>
          </a:p>
        </p:txBody>
      </p:sp>
      <p:sp>
        <p:nvSpPr>
          <p:cNvPr id="435203" name="Rectangle 2051"/>
          <p:cNvSpPr>
            <a:spLocks noGrp="1" noChangeArrowheads="1"/>
          </p:cNvSpPr>
          <p:nvPr>
            <p:ph type="body" idx="1"/>
          </p:nvPr>
        </p:nvSpPr>
        <p:spPr>
          <a:xfrm>
            <a:off x="457200" y="1066800"/>
            <a:ext cx="8382000" cy="3124200"/>
          </a:xfrm>
        </p:spPr>
        <p:txBody>
          <a:bodyPr/>
          <a:lstStyle/>
          <a:p>
            <a:r>
              <a:rPr lang="en-GB" sz="2400"/>
              <a:t> </a:t>
            </a:r>
            <a:r>
              <a:rPr lang="en-GB" sz="2800"/>
              <a:t>ALOHA. (</a:t>
            </a:r>
            <a:r>
              <a:rPr lang="en-GB" sz="2000"/>
              <a:t>These are CONTENTION systems.) </a:t>
            </a:r>
            <a:r>
              <a:rPr lang="en-GB" sz="1600"/>
              <a:t>Tanenbaum 4</a:t>
            </a:r>
            <a:r>
              <a:rPr lang="en-GB" sz="1600" baseline="30000"/>
              <a:t>th</a:t>
            </a:r>
            <a:r>
              <a:rPr lang="en-GB" sz="1600"/>
              <a:t> Ed.p251-4</a:t>
            </a:r>
          </a:p>
          <a:p>
            <a:pPr lvl="1"/>
            <a:r>
              <a:rPr lang="en-GB" sz="2400"/>
              <a:t>Users transmit a frame whenever they have data to be sent i.e. at completely arbitrary times.  Users sense if a collision has occurred.  If it has, they wait a random amount of time and send it again.</a:t>
            </a:r>
          </a:p>
        </p:txBody>
      </p:sp>
      <p:pic>
        <p:nvPicPr>
          <p:cNvPr id="435204" name="Picture 2052" descr="4_1w"/>
          <p:cNvPicPr>
            <a:picLocks noChangeAspect="1" noChangeArrowheads="1"/>
          </p:cNvPicPr>
          <p:nvPr/>
        </p:nvPicPr>
        <p:blipFill>
          <a:blip r:embed="rId3"/>
          <a:srcRect/>
          <a:stretch>
            <a:fillRect/>
          </a:stretch>
        </p:blipFill>
        <p:spPr bwMode="auto">
          <a:xfrm>
            <a:off x="1828800" y="3200400"/>
            <a:ext cx="5410200" cy="313531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GB"/>
              <a:t>ELEC3420</a:t>
            </a:r>
          </a:p>
        </p:txBody>
      </p:sp>
      <p:sp>
        <p:nvSpPr>
          <p:cNvPr id="7" name="Slide Number Placeholder 6"/>
          <p:cNvSpPr>
            <a:spLocks noGrp="1"/>
          </p:cNvSpPr>
          <p:nvPr>
            <p:ph type="sldNum" sz="quarter" idx="12"/>
          </p:nvPr>
        </p:nvSpPr>
        <p:spPr/>
        <p:txBody>
          <a:bodyPr/>
          <a:lstStyle/>
          <a:p>
            <a:fld id="{2EC53248-31BD-499A-BD3D-1F41972D44CD}" type="slidenum">
              <a:rPr lang="en-GB"/>
              <a:pPr/>
              <a:t>16</a:t>
            </a:fld>
            <a:endParaRPr lang="en-GB"/>
          </a:p>
        </p:txBody>
      </p:sp>
      <p:sp>
        <p:nvSpPr>
          <p:cNvPr id="270338" name="Rectangle 2"/>
          <p:cNvSpPr>
            <a:spLocks noGrp="1" noChangeArrowheads="1"/>
          </p:cNvSpPr>
          <p:nvPr>
            <p:ph type="title"/>
          </p:nvPr>
        </p:nvSpPr>
        <p:spPr>
          <a:xfrm>
            <a:off x="609600" y="0"/>
            <a:ext cx="7772400" cy="1143000"/>
          </a:xfrm>
        </p:spPr>
        <p:txBody>
          <a:bodyPr/>
          <a:lstStyle/>
          <a:p>
            <a:r>
              <a:rPr lang="en-US"/>
              <a:t>Slotted ALOHA</a:t>
            </a:r>
          </a:p>
        </p:txBody>
      </p:sp>
      <p:sp>
        <p:nvSpPr>
          <p:cNvPr id="270339" name="Rectangle 3"/>
          <p:cNvSpPr>
            <a:spLocks noGrp="1" noChangeArrowheads="1"/>
          </p:cNvSpPr>
          <p:nvPr>
            <p:ph type="body" sz="half" idx="1"/>
          </p:nvPr>
        </p:nvSpPr>
        <p:spPr>
          <a:xfrm>
            <a:off x="354013" y="1600200"/>
            <a:ext cx="3989387" cy="4648200"/>
          </a:xfrm>
        </p:spPr>
        <p:txBody>
          <a:bodyPr/>
          <a:lstStyle/>
          <a:p>
            <a:pPr>
              <a:lnSpc>
                <a:spcPct val="90000"/>
              </a:lnSpc>
              <a:buFontTx/>
              <a:buNone/>
            </a:pPr>
            <a:r>
              <a:rPr lang="en-US" sz="2400" u="sng">
                <a:solidFill>
                  <a:srgbClr val="FF0000"/>
                </a:solidFill>
              </a:rPr>
              <a:t>Assumptions</a:t>
            </a:r>
            <a:endParaRPr lang="en-US" sz="2400"/>
          </a:p>
          <a:p>
            <a:pPr>
              <a:lnSpc>
                <a:spcPct val="90000"/>
              </a:lnSpc>
            </a:pPr>
            <a:r>
              <a:rPr lang="en-US" sz="2400"/>
              <a:t>all frames same size</a:t>
            </a:r>
          </a:p>
          <a:p>
            <a:pPr>
              <a:lnSpc>
                <a:spcPct val="90000"/>
              </a:lnSpc>
            </a:pPr>
            <a:r>
              <a:rPr lang="en-US" sz="2400"/>
              <a:t>time is divided into equal size slots, time to transmit 1 frame</a:t>
            </a:r>
          </a:p>
          <a:p>
            <a:pPr>
              <a:lnSpc>
                <a:spcPct val="90000"/>
              </a:lnSpc>
            </a:pPr>
            <a:r>
              <a:rPr lang="en-US" sz="2400"/>
              <a:t>nodes start to transmit frames only at beginning of slots</a:t>
            </a:r>
          </a:p>
          <a:p>
            <a:pPr>
              <a:lnSpc>
                <a:spcPct val="90000"/>
              </a:lnSpc>
            </a:pPr>
            <a:r>
              <a:rPr lang="en-US" sz="2400"/>
              <a:t>nodes are synchronized</a:t>
            </a:r>
          </a:p>
          <a:p>
            <a:pPr>
              <a:lnSpc>
                <a:spcPct val="90000"/>
              </a:lnSpc>
            </a:pPr>
            <a:r>
              <a:rPr lang="en-US" sz="2400"/>
              <a:t>if 2 or more nodes transmit in slot, all nodes detect collision</a:t>
            </a:r>
          </a:p>
        </p:txBody>
      </p:sp>
      <p:sp>
        <p:nvSpPr>
          <p:cNvPr id="270340" name="Rectangle 4"/>
          <p:cNvSpPr>
            <a:spLocks noGrp="1" noChangeArrowheads="1"/>
          </p:cNvSpPr>
          <p:nvPr>
            <p:ph type="body" sz="half" idx="2"/>
          </p:nvPr>
        </p:nvSpPr>
        <p:spPr>
          <a:xfrm>
            <a:off x="4495800" y="1600200"/>
            <a:ext cx="4332288" cy="4648200"/>
          </a:xfrm>
        </p:spPr>
        <p:txBody>
          <a:bodyPr/>
          <a:lstStyle/>
          <a:p>
            <a:pPr>
              <a:lnSpc>
                <a:spcPct val="90000"/>
              </a:lnSpc>
              <a:buFontTx/>
              <a:buNone/>
            </a:pPr>
            <a:r>
              <a:rPr lang="en-US" u="sng">
                <a:solidFill>
                  <a:srgbClr val="FF0000"/>
                </a:solidFill>
              </a:rPr>
              <a:t>Operation</a:t>
            </a:r>
            <a:endParaRPr lang="en-US"/>
          </a:p>
          <a:p>
            <a:pPr>
              <a:lnSpc>
                <a:spcPct val="90000"/>
              </a:lnSpc>
            </a:pPr>
            <a:r>
              <a:rPr lang="en-US"/>
              <a:t>when node obtains fresh frame, it transmits in next slot</a:t>
            </a:r>
          </a:p>
          <a:p>
            <a:pPr>
              <a:lnSpc>
                <a:spcPct val="90000"/>
              </a:lnSpc>
            </a:pPr>
            <a:r>
              <a:rPr lang="en-US"/>
              <a:t>no collision, node can send new frame in next slot</a:t>
            </a:r>
          </a:p>
          <a:p>
            <a:pPr>
              <a:lnSpc>
                <a:spcPct val="90000"/>
              </a:lnSpc>
            </a:pPr>
            <a:r>
              <a:rPr lang="en-US"/>
              <a:t>if collision, node retransmits frame in each subsequent slot with prob. p until success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p:txBody>
          <a:bodyPr/>
          <a:lstStyle/>
          <a:p>
            <a:r>
              <a:rPr lang="en-GB"/>
              <a:t>ELEC3420</a:t>
            </a:r>
          </a:p>
        </p:txBody>
      </p:sp>
      <p:sp>
        <p:nvSpPr>
          <p:cNvPr id="8" name="Slide Number Placeholder 6"/>
          <p:cNvSpPr>
            <a:spLocks noGrp="1"/>
          </p:cNvSpPr>
          <p:nvPr>
            <p:ph type="sldNum" sz="quarter" idx="12"/>
          </p:nvPr>
        </p:nvSpPr>
        <p:spPr/>
        <p:txBody>
          <a:bodyPr/>
          <a:lstStyle/>
          <a:p>
            <a:fld id="{77DF00EF-B9F2-42BE-B786-5C8D2C0CCF0A}" type="slidenum">
              <a:rPr lang="en-GB"/>
              <a:pPr/>
              <a:t>17</a:t>
            </a:fld>
            <a:endParaRPr lang="en-GB"/>
          </a:p>
        </p:txBody>
      </p:sp>
      <p:sp>
        <p:nvSpPr>
          <p:cNvPr id="271362" name="Rectangle 2"/>
          <p:cNvSpPr>
            <a:spLocks noGrp="1" noChangeArrowheads="1"/>
          </p:cNvSpPr>
          <p:nvPr>
            <p:ph type="title"/>
          </p:nvPr>
        </p:nvSpPr>
        <p:spPr>
          <a:xfrm>
            <a:off x="292100" y="0"/>
            <a:ext cx="7772400" cy="1143000"/>
          </a:xfrm>
        </p:spPr>
        <p:txBody>
          <a:bodyPr/>
          <a:lstStyle/>
          <a:p>
            <a:r>
              <a:rPr lang="en-US"/>
              <a:t>Slotted ALOHA</a:t>
            </a:r>
          </a:p>
        </p:txBody>
      </p:sp>
      <p:sp>
        <p:nvSpPr>
          <p:cNvPr id="271363" name="Rectangle 3"/>
          <p:cNvSpPr>
            <a:spLocks noGrp="1" noChangeArrowheads="1"/>
          </p:cNvSpPr>
          <p:nvPr>
            <p:ph type="body" sz="half" idx="1"/>
          </p:nvPr>
        </p:nvSpPr>
        <p:spPr>
          <a:xfrm>
            <a:off x="533400" y="3255963"/>
            <a:ext cx="3810000" cy="3203575"/>
          </a:xfrm>
        </p:spPr>
        <p:txBody>
          <a:bodyPr/>
          <a:lstStyle/>
          <a:p>
            <a:pPr>
              <a:lnSpc>
                <a:spcPct val="90000"/>
              </a:lnSpc>
              <a:buFontTx/>
              <a:buNone/>
            </a:pPr>
            <a:r>
              <a:rPr lang="en-US" sz="2400" u="sng">
                <a:solidFill>
                  <a:srgbClr val="FF0000"/>
                </a:solidFill>
              </a:rPr>
              <a:t>Pros</a:t>
            </a:r>
            <a:endParaRPr lang="en-US" sz="2400"/>
          </a:p>
          <a:p>
            <a:pPr>
              <a:lnSpc>
                <a:spcPct val="90000"/>
              </a:lnSpc>
            </a:pPr>
            <a:r>
              <a:rPr lang="en-US" sz="2400"/>
              <a:t>single active node can continuously transmit at full rate of channel</a:t>
            </a:r>
          </a:p>
          <a:p>
            <a:pPr>
              <a:lnSpc>
                <a:spcPct val="90000"/>
              </a:lnSpc>
            </a:pPr>
            <a:r>
              <a:rPr lang="en-US" sz="2400"/>
              <a:t>highly decentralized: only slots in nodes need to be in sync</a:t>
            </a:r>
          </a:p>
          <a:p>
            <a:pPr>
              <a:lnSpc>
                <a:spcPct val="90000"/>
              </a:lnSpc>
            </a:pPr>
            <a:r>
              <a:rPr lang="en-US" sz="2400"/>
              <a:t>simple</a:t>
            </a:r>
          </a:p>
          <a:p>
            <a:pPr>
              <a:lnSpc>
                <a:spcPct val="90000"/>
              </a:lnSpc>
            </a:pPr>
            <a:endParaRPr lang="en-US" sz="2400"/>
          </a:p>
        </p:txBody>
      </p:sp>
      <p:sp>
        <p:nvSpPr>
          <p:cNvPr id="271364" name="Rectangle 4"/>
          <p:cNvSpPr>
            <a:spLocks noGrp="1" noChangeArrowheads="1"/>
          </p:cNvSpPr>
          <p:nvPr>
            <p:ph type="body" sz="half" idx="2"/>
          </p:nvPr>
        </p:nvSpPr>
        <p:spPr>
          <a:xfrm>
            <a:off x="4648200" y="3446463"/>
            <a:ext cx="3810000" cy="2593975"/>
          </a:xfrm>
        </p:spPr>
        <p:txBody>
          <a:bodyPr>
            <a:normAutofit lnSpcReduction="10000"/>
          </a:bodyPr>
          <a:lstStyle/>
          <a:p>
            <a:pPr>
              <a:lnSpc>
                <a:spcPct val="90000"/>
              </a:lnSpc>
              <a:buFontTx/>
              <a:buNone/>
            </a:pPr>
            <a:r>
              <a:rPr lang="en-US" sz="2400" u="sng">
                <a:solidFill>
                  <a:srgbClr val="FF0000"/>
                </a:solidFill>
              </a:rPr>
              <a:t>Cons</a:t>
            </a:r>
            <a:endParaRPr lang="en-US" sz="2400"/>
          </a:p>
          <a:p>
            <a:pPr>
              <a:lnSpc>
                <a:spcPct val="90000"/>
              </a:lnSpc>
            </a:pPr>
            <a:r>
              <a:rPr lang="en-US" sz="2400"/>
              <a:t>collisions, wasting slots</a:t>
            </a:r>
          </a:p>
          <a:p>
            <a:pPr>
              <a:lnSpc>
                <a:spcPct val="90000"/>
              </a:lnSpc>
            </a:pPr>
            <a:r>
              <a:rPr lang="en-US" sz="2400"/>
              <a:t>idle slots</a:t>
            </a:r>
          </a:p>
          <a:p>
            <a:pPr>
              <a:lnSpc>
                <a:spcPct val="90000"/>
              </a:lnSpc>
            </a:pPr>
            <a:r>
              <a:rPr lang="en-US" sz="2400"/>
              <a:t>nodes may be able to detect collision in less than time to transmit packet</a:t>
            </a:r>
          </a:p>
        </p:txBody>
      </p:sp>
      <p:pic>
        <p:nvPicPr>
          <p:cNvPr id="271365" name="Picture 5" descr="5"/>
          <p:cNvPicPr>
            <a:picLocks noChangeAspect="1" noChangeArrowheads="1"/>
          </p:cNvPicPr>
          <p:nvPr/>
        </p:nvPicPr>
        <p:blipFill>
          <a:blip r:embed="rId3"/>
          <a:srcRect/>
          <a:stretch>
            <a:fillRect/>
          </a:stretch>
        </p:blipFill>
        <p:spPr bwMode="auto">
          <a:xfrm>
            <a:off x="533400" y="1143000"/>
            <a:ext cx="8089900" cy="1954213"/>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ELEC3420</a:t>
            </a:r>
          </a:p>
        </p:txBody>
      </p:sp>
      <p:sp>
        <p:nvSpPr>
          <p:cNvPr id="6" name="Slide Number Placeholder 5"/>
          <p:cNvSpPr>
            <a:spLocks noGrp="1"/>
          </p:cNvSpPr>
          <p:nvPr>
            <p:ph type="sldNum" sz="quarter" idx="12"/>
          </p:nvPr>
        </p:nvSpPr>
        <p:spPr/>
        <p:txBody>
          <a:bodyPr/>
          <a:lstStyle/>
          <a:p>
            <a:fld id="{DEA7C9AF-0FAA-4914-928D-030772EF50EC}" type="slidenum">
              <a:rPr lang="en-GB"/>
              <a:pPr/>
              <a:t>18</a:t>
            </a:fld>
            <a:endParaRPr lang="en-GB"/>
          </a:p>
        </p:txBody>
      </p:sp>
      <p:sp>
        <p:nvSpPr>
          <p:cNvPr id="439298" name="Rectangle 2"/>
          <p:cNvSpPr>
            <a:spLocks noGrp="1" noChangeArrowheads="1"/>
          </p:cNvSpPr>
          <p:nvPr>
            <p:ph type="title"/>
          </p:nvPr>
        </p:nvSpPr>
        <p:spPr>
          <a:xfrm>
            <a:off x="457200" y="0"/>
            <a:ext cx="8305800" cy="1143000"/>
          </a:xfrm>
        </p:spPr>
        <p:txBody>
          <a:bodyPr/>
          <a:lstStyle/>
          <a:p>
            <a:r>
              <a:rPr lang="en-GB" sz="3600">
                <a:solidFill>
                  <a:srgbClr val="FF0000"/>
                </a:solidFill>
              </a:rPr>
              <a:t>What is the efficiency of</a:t>
            </a:r>
            <a:r>
              <a:rPr lang="en-GB" sz="3600"/>
              <a:t> Slotted-ALOHA?</a:t>
            </a:r>
          </a:p>
        </p:txBody>
      </p:sp>
      <p:sp>
        <p:nvSpPr>
          <p:cNvPr id="439299" name="Rectangle 3"/>
          <p:cNvSpPr>
            <a:spLocks noGrp="1" noChangeArrowheads="1"/>
          </p:cNvSpPr>
          <p:nvPr>
            <p:ph type="body" idx="1"/>
          </p:nvPr>
        </p:nvSpPr>
        <p:spPr>
          <a:xfrm>
            <a:off x="838200" y="1066800"/>
            <a:ext cx="7772400" cy="4114800"/>
          </a:xfrm>
        </p:spPr>
        <p:txBody>
          <a:bodyPr>
            <a:normAutofit fontScale="92500" lnSpcReduction="10000"/>
          </a:bodyPr>
          <a:lstStyle/>
          <a:p>
            <a:pPr>
              <a:lnSpc>
                <a:spcPct val="90000"/>
              </a:lnSpc>
            </a:pPr>
            <a:r>
              <a:rPr lang="en-GB" sz="2000"/>
              <a:t>Assume: infinite number of users,  new frames generated according to a Poisson distribution with mean </a:t>
            </a:r>
            <a:r>
              <a:rPr lang="en-GB" sz="2000" i="1"/>
              <a:t>N</a:t>
            </a:r>
            <a:r>
              <a:rPr lang="en-GB" sz="2000"/>
              <a:t> frames per frame duration.</a:t>
            </a:r>
          </a:p>
          <a:p>
            <a:pPr>
              <a:lnSpc>
                <a:spcPct val="90000"/>
              </a:lnSpc>
            </a:pPr>
            <a:r>
              <a:rPr lang="en-GB" sz="2000"/>
              <a:t>With the addition of re-transmissions the total is k and is also Poisson distributed with mean </a:t>
            </a:r>
            <a:r>
              <a:rPr lang="en-GB" sz="2000" i="1"/>
              <a:t>G</a:t>
            </a:r>
            <a:r>
              <a:rPr lang="en-GB" sz="2000"/>
              <a:t>.  ( </a:t>
            </a:r>
            <a:r>
              <a:rPr lang="en-GB" sz="2000" i="1"/>
              <a:t>G </a:t>
            </a:r>
            <a:r>
              <a:rPr lang="en-GB" sz="2000" i="1" u="sng"/>
              <a:t>&gt;</a:t>
            </a:r>
            <a:r>
              <a:rPr lang="en-GB" sz="2000" i="1"/>
              <a:t> N</a:t>
            </a:r>
            <a:r>
              <a:rPr lang="en-GB" sz="2000"/>
              <a:t> )</a:t>
            </a:r>
          </a:p>
          <a:p>
            <a:pPr>
              <a:lnSpc>
                <a:spcPct val="90000"/>
              </a:lnSpc>
            </a:pPr>
            <a:r>
              <a:rPr lang="en-GB" sz="2000"/>
              <a:t>Throughput is </a:t>
            </a:r>
            <a:r>
              <a:rPr lang="en-GB" sz="2000" i="1"/>
              <a:t> S = GP</a:t>
            </a:r>
            <a:r>
              <a:rPr lang="en-GB" sz="2000" i="1" baseline="-25000"/>
              <a:t>O</a:t>
            </a:r>
            <a:r>
              <a:rPr lang="en-GB" sz="2000" i="1"/>
              <a:t> </a:t>
            </a:r>
            <a:r>
              <a:rPr lang="en-GB" sz="2000"/>
              <a:t>(where </a:t>
            </a:r>
            <a:r>
              <a:rPr lang="en-GB" sz="2000" i="1"/>
              <a:t>P</a:t>
            </a:r>
            <a:r>
              <a:rPr lang="en-GB" sz="2000" baseline="-25000"/>
              <a:t>O</a:t>
            </a:r>
            <a:r>
              <a:rPr lang="en-GB" sz="2000"/>
              <a:t> is the probability that a frame does not suffer a collision).</a:t>
            </a:r>
          </a:p>
          <a:p>
            <a:pPr>
              <a:lnSpc>
                <a:spcPct val="90000"/>
              </a:lnSpc>
            </a:pPr>
            <a:r>
              <a:rPr lang="en-GB" sz="2000"/>
              <a:t>A collision will not occur if no other frame is sent within the frame duration of the start of a frame.  The probability that </a:t>
            </a:r>
            <a:r>
              <a:rPr lang="en-GB" sz="2000" i="1"/>
              <a:t>k</a:t>
            </a:r>
            <a:r>
              <a:rPr lang="en-GB" sz="2000"/>
              <a:t> frames are generated during a single ‘frame duration’ is given by the Poisson dist.:</a:t>
            </a:r>
          </a:p>
          <a:p>
            <a:pPr algn="ctr">
              <a:lnSpc>
                <a:spcPct val="90000"/>
              </a:lnSpc>
              <a:buFontTx/>
              <a:buNone/>
            </a:pPr>
            <a:r>
              <a:rPr lang="en-GB" sz="2000"/>
              <a:t>Pr[</a:t>
            </a:r>
            <a:r>
              <a:rPr lang="en-GB" sz="2000" i="1"/>
              <a:t>k</a:t>
            </a:r>
            <a:r>
              <a:rPr lang="en-GB" sz="2000"/>
              <a:t>] = (G</a:t>
            </a:r>
            <a:r>
              <a:rPr lang="en-GB" sz="2000" baseline="30000"/>
              <a:t>k</a:t>
            </a:r>
            <a:r>
              <a:rPr lang="en-GB" sz="2000"/>
              <a:t> .e</a:t>
            </a:r>
            <a:r>
              <a:rPr lang="en-GB" sz="2000" baseline="30000"/>
              <a:t>–G</a:t>
            </a:r>
            <a:r>
              <a:rPr lang="en-GB" sz="2000"/>
              <a:t>) /  </a:t>
            </a:r>
            <a:r>
              <a:rPr lang="en-GB" sz="2000" i="1"/>
              <a:t>k</a:t>
            </a:r>
            <a:r>
              <a:rPr lang="en-GB" sz="2000"/>
              <a:t>!</a:t>
            </a:r>
          </a:p>
          <a:p>
            <a:pPr>
              <a:lnSpc>
                <a:spcPct val="90000"/>
              </a:lnSpc>
              <a:buFontTx/>
              <a:buNone/>
            </a:pPr>
            <a:r>
              <a:rPr lang="en-GB" sz="2000"/>
              <a:t>So prob. of zero frames is e</a:t>
            </a:r>
            <a:r>
              <a:rPr lang="en-GB" sz="2000" baseline="30000"/>
              <a:t>–G</a:t>
            </a:r>
            <a:endParaRPr lang="en-GB" sz="2000"/>
          </a:p>
          <a:p>
            <a:pPr>
              <a:lnSpc>
                <a:spcPct val="90000"/>
              </a:lnSpc>
              <a:buFontTx/>
              <a:buNone/>
            </a:pPr>
            <a:r>
              <a:rPr lang="en-GB" sz="2000"/>
              <a:t>From this we get throughput:</a:t>
            </a:r>
          </a:p>
          <a:p>
            <a:pPr algn="ctr">
              <a:lnSpc>
                <a:spcPct val="90000"/>
              </a:lnSpc>
              <a:buFontTx/>
              <a:buNone/>
            </a:pPr>
            <a:endParaRPr lang="en-GB" sz="2000" i="1"/>
          </a:p>
          <a:p>
            <a:pPr algn="ctr">
              <a:lnSpc>
                <a:spcPct val="90000"/>
              </a:lnSpc>
              <a:buFontTx/>
              <a:buNone/>
            </a:pPr>
            <a:r>
              <a:rPr lang="en-GB" sz="2000" i="1"/>
              <a:t>S = G </a:t>
            </a:r>
            <a:r>
              <a:rPr lang="en-GB" sz="2000"/>
              <a:t>e</a:t>
            </a:r>
            <a:r>
              <a:rPr lang="en-GB" sz="2000" baseline="30000"/>
              <a:t>–G</a:t>
            </a:r>
            <a:r>
              <a:rPr lang="en-GB" sz="200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GB"/>
              <a:t>ELEC3420</a:t>
            </a:r>
          </a:p>
        </p:txBody>
      </p:sp>
      <p:sp>
        <p:nvSpPr>
          <p:cNvPr id="6" name="Slide Number Placeholder 4"/>
          <p:cNvSpPr>
            <a:spLocks noGrp="1"/>
          </p:cNvSpPr>
          <p:nvPr>
            <p:ph type="sldNum" sz="quarter" idx="12"/>
          </p:nvPr>
        </p:nvSpPr>
        <p:spPr/>
        <p:txBody>
          <a:bodyPr/>
          <a:lstStyle/>
          <a:p>
            <a:fld id="{4EC7345C-31DE-4637-B33A-11CADAEEBF9A}" type="slidenum">
              <a:rPr lang="en-GB"/>
              <a:pPr/>
              <a:t>19</a:t>
            </a:fld>
            <a:endParaRPr lang="en-GB"/>
          </a:p>
        </p:txBody>
      </p:sp>
      <p:sp>
        <p:nvSpPr>
          <p:cNvPr id="441346" name="Rectangle 1026"/>
          <p:cNvSpPr>
            <a:spLocks noGrp="1" noChangeArrowheads="1"/>
          </p:cNvSpPr>
          <p:nvPr>
            <p:ph type="title"/>
          </p:nvPr>
        </p:nvSpPr>
        <p:spPr>
          <a:xfrm>
            <a:off x="381000" y="304800"/>
            <a:ext cx="8458200" cy="1828800"/>
          </a:xfrm>
        </p:spPr>
        <p:txBody>
          <a:bodyPr/>
          <a:lstStyle/>
          <a:p>
            <a:r>
              <a:rPr lang="en-GB" sz="3600">
                <a:solidFill>
                  <a:srgbClr val="FF0000"/>
                </a:solidFill>
              </a:rPr>
              <a:t>What is the efficiency of</a:t>
            </a:r>
            <a:r>
              <a:rPr lang="en-GB" sz="3600"/>
              <a:t> Slotted-ALOHA?</a:t>
            </a:r>
            <a:r>
              <a:rPr lang="en-GB" sz="4000"/>
              <a:t/>
            </a:r>
            <a:br>
              <a:rPr lang="en-GB" sz="4000"/>
            </a:br>
            <a:r>
              <a:rPr lang="en-GB" sz="3200"/>
              <a:t>-Offered traffic Vs throughput.</a:t>
            </a:r>
          </a:p>
        </p:txBody>
      </p:sp>
      <p:pic>
        <p:nvPicPr>
          <p:cNvPr id="441347" name="Picture 1027" descr="4_3w"/>
          <p:cNvPicPr>
            <a:picLocks noChangeAspect="1" noChangeArrowheads="1"/>
          </p:cNvPicPr>
          <p:nvPr/>
        </p:nvPicPr>
        <p:blipFill>
          <a:blip r:embed="rId3"/>
          <a:srcRect/>
          <a:stretch>
            <a:fillRect/>
          </a:stretch>
        </p:blipFill>
        <p:spPr bwMode="auto">
          <a:xfrm>
            <a:off x="762000" y="1828800"/>
            <a:ext cx="7620000" cy="361156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C1FF1EB-D544-4E16-94A2-4C35026B6365}" type="slidenum">
              <a:rPr lang="en-GB" smtClean="0"/>
              <a:pPr/>
              <a:t>2</a:t>
            </a:fld>
            <a:endParaRPr lang="en-GB"/>
          </a:p>
        </p:txBody>
      </p:sp>
      <p:sp>
        <p:nvSpPr>
          <p:cNvPr id="167938" name="Rectangle 1026"/>
          <p:cNvSpPr>
            <a:spLocks noGrp="1" noChangeArrowheads="1"/>
          </p:cNvSpPr>
          <p:nvPr>
            <p:ph type="title"/>
          </p:nvPr>
        </p:nvSpPr>
        <p:spPr>
          <a:xfrm>
            <a:off x="251520" y="609600"/>
            <a:ext cx="8640960" cy="1143000"/>
          </a:xfrm>
        </p:spPr>
        <p:txBody>
          <a:bodyPr>
            <a:normAutofit fontScale="90000"/>
          </a:bodyPr>
          <a:lstStyle/>
          <a:p>
            <a:pPr lvl="0"/>
            <a:r>
              <a:rPr kumimoji="0" lang="en-GB" sz="3600" b="0" i="0" u="none" strike="noStrike" kern="1200" cap="none" spc="0" normalizeH="0" baseline="0" noProof="0" dirty="0" smtClean="0">
                <a:ln>
                  <a:noFill/>
                </a:ln>
                <a:solidFill>
                  <a:srgbClr val="FF0000"/>
                </a:solidFill>
                <a:effectLst/>
                <a:uLnTx/>
                <a:uFillTx/>
                <a:latin typeface="+mj-lt"/>
                <a:ea typeface="+mj-ea"/>
                <a:cs typeface="+mj-cs"/>
              </a:rPr>
              <a:t>Data Communications and Network Security</a:t>
            </a:r>
            <a:r>
              <a:rPr kumimoji="0" lang="en-US" sz="5400" b="0" i="0" u="none" strike="noStrike" kern="1200" cap="none" spc="0" normalizeH="0" baseline="0" noProof="0" dirty="0" smtClean="0">
                <a:ln>
                  <a:noFill/>
                </a:ln>
                <a:solidFill>
                  <a:schemeClr val="bg1"/>
                </a:solidFill>
                <a:effectLst/>
                <a:uLnTx/>
                <a:uFillTx/>
                <a:latin typeface="+mj-lt"/>
                <a:ea typeface="+mj-ea"/>
                <a:cs typeface="+mj-cs"/>
              </a:rPr>
              <a:t/>
            </a:r>
            <a:br>
              <a:rPr kumimoji="0" lang="en-US" sz="5400" b="0" i="0" u="none" strike="noStrike" kern="1200" cap="none" spc="0" normalizeH="0" baseline="0" noProof="0" dirty="0" smtClean="0">
                <a:ln>
                  <a:noFill/>
                </a:ln>
                <a:solidFill>
                  <a:schemeClr val="bg1"/>
                </a:solidFill>
                <a:effectLst/>
                <a:uLnTx/>
                <a:uFillTx/>
                <a:latin typeface="+mj-lt"/>
                <a:ea typeface="+mj-ea"/>
                <a:cs typeface="+mj-cs"/>
              </a:rPr>
            </a:br>
            <a:endParaRPr lang="en-GB" sz="5400" b="1" dirty="0">
              <a:solidFill>
                <a:srgbClr val="FF0000"/>
              </a:solidFill>
            </a:endParaRPr>
          </a:p>
        </p:txBody>
      </p:sp>
      <p:sp>
        <p:nvSpPr>
          <p:cNvPr id="167939" name="Rectangle 1027"/>
          <p:cNvSpPr>
            <a:spLocks noGrp="1" noChangeArrowheads="1"/>
          </p:cNvSpPr>
          <p:nvPr>
            <p:ph type="body" sz="half" idx="1"/>
          </p:nvPr>
        </p:nvSpPr>
        <p:spPr>
          <a:xfrm>
            <a:off x="467544" y="1196752"/>
            <a:ext cx="3960440" cy="5112568"/>
          </a:xfrm>
        </p:spPr>
        <p:txBody>
          <a:bodyPr>
            <a:noAutofit/>
          </a:bodyPr>
          <a:lstStyle/>
          <a:p>
            <a:r>
              <a:rPr lang="en-US" sz="1800" b="1" dirty="0" smtClean="0"/>
              <a:t>Learning Objectives</a:t>
            </a:r>
            <a:r>
              <a:rPr lang="en-US" sz="1800" dirty="0" smtClean="0"/>
              <a:t/>
            </a:r>
            <a:br>
              <a:rPr lang="en-US" sz="1800" dirty="0" smtClean="0"/>
            </a:br>
            <a:r>
              <a:rPr lang="en-US" sz="1800" dirty="0" smtClean="0"/>
              <a:t>To provide students with a knowledge and understanding of data communications and wireless sensor networks and how they are, and could be, used in a range of applications.  (See module catalogue).</a:t>
            </a:r>
          </a:p>
        </p:txBody>
      </p:sp>
      <p:sp>
        <p:nvSpPr>
          <p:cNvPr id="167940" name="Rectangle 1028"/>
          <p:cNvSpPr>
            <a:spLocks noGrp="1" noChangeArrowheads="1"/>
          </p:cNvSpPr>
          <p:nvPr>
            <p:ph type="body" sz="half" idx="2"/>
          </p:nvPr>
        </p:nvSpPr>
        <p:spPr>
          <a:xfrm>
            <a:off x="4500563" y="1124744"/>
            <a:ext cx="4248150" cy="5184576"/>
          </a:xfrm>
        </p:spPr>
        <p:txBody>
          <a:bodyPr>
            <a:normAutofit/>
          </a:bodyPr>
          <a:lstStyle/>
          <a:p>
            <a:pPr>
              <a:lnSpc>
                <a:spcPct val="80000"/>
              </a:lnSpc>
            </a:pPr>
            <a:r>
              <a:rPr lang="en-GB" sz="2400" dirty="0" smtClean="0"/>
              <a:t>I will cover these objectives by:</a:t>
            </a:r>
          </a:p>
          <a:p>
            <a:pPr lvl="1">
              <a:lnSpc>
                <a:spcPct val="80000"/>
              </a:lnSpc>
            </a:pPr>
            <a:r>
              <a:rPr lang="en-GB" sz="2000" dirty="0" smtClean="0"/>
              <a:t>Introductory lecture and the ISO/OSI 7-layer protocol architecture.</a:t>
            </a:r>
          </a:p>
          <a:p>
            <a:pPr lvl="1">
              <a:lnSpc>
                <a:spcPct val="80000"/>
              </a:lnSpc>
            </a:pPr>
            <a:r>
              <a:rPr lang="en-GB" sz="2000" dirty="0" smtClean="0"/>
              <a:t>The Internet and the TCP/IP architecture.</a:t>
            </a:r>
          </a:p>
          <a:p>
            <a:pPr lvl="1">
              <a:lnSpc>
                <a:spcPct val="80000"/>
              </a:lnSpc>
            </a:pPr>
            <a:r>
              <a:rPr lang="en-GB" sz="2000" dirty="0" smtClean="0"/>
              <a:t>You will examine the transport layer and in particular TCP and UDP.</a:t>
            </a:r>
          </a:p>
          <a:p>
            <a:pPr lvl="1">
              <a:lnSpc>
                <a:spcPct val="80000"/>
              </a:lnSpc>
            </a:pPr>
            <a:r>
              <a:rPr lang="en-GB" sz="2000" dirty="0"/>
              <a:t>Examining the way in which security can be provided across networks will be considered</a:t>
            </a:r>
            <a:r>
              <a:rPr lang="en-GB" sz="2000" dirty="0" smtClean="0"/>
              <a:t>.</a:t>
            </a:r>
          </a:p>
          <a:p>
            <a:pPr lvl="1">
              <a:lnSpc>
                <a:spcPct val="80000"/>
              </a:lnSpc>
            </a:pPr>
            <a:r>
              <a:rPr lang="en-GB" sz="2000" dirty="0" smtClean="0"/>
              <a:t>We’ll consider the functions of the network layer and IP.</a:t>
            </a:r>
          </a:p>
          <a:p>
            <a:pPr lvl="1">
              <a:lnSpc>
                <a:spcPct val="80000"/>
              </a:lnSpc>
            </a:pPr>
            <a:r>
              <a:rPr lang="en-GB" sz="2000" dirty="0" smtClean="0">
                <a:solidFill>
                  <a:srgbClr val="FF0000"/>
                </a:solidFill>
              </a:rPr>
              <a:t>We will develop methods of sharing a common transmission medium (MAC).</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ELEC3420</a:t>
            </a:r>
          </a:p>
        </p:txBody>
      </p:sp>
      <p:sp>
        <p:nvSpPr>
          <p:cNvPr id="6" name="Slide Number Placeholder 5"/>
          <p:cNvSpPr>
            <a:spLocks noGrp="1"/>
          </p:cNvSpPr>
          <p:nvPr>
            <p:ph type="sldNum" sz="quarter" idx="12"/>
          </p:nvPr>
        </p:nvSpPr>
        <p:spPr/>
        <p:txBody>
          <a:bodyPr/>
          <a:lstStyle/>
          <a:p>
            <a:fld id="{1DE55DBA-8997-43A5-B711-7DF02A6B9C09}" type="slidenum">
              <a:rPr lang="en-GB"/>
              <a:pPr/>
              <a:t>20</a:t>
            </a:fld>
            <a:endParaRPr lang="en-GB"/>
          </a:p>
        </p:txBody>
      </p:sp>
      <p:sp>
        <p:nvSpPr>
          <p:cNvPr id="275458" name="Rectangle 2"/>
          <p:cNvSpPr>
            <a:spLocks noGrp="1" noChangeArrowheads="1"/>
          </p:cNvSpPr>
          <p:nvPr>
            <p:ph type="title"/>
          </p:nvPr>
        </p:nvSpPr>
        <p:spPr>
          <a:xfrm>
            <a:off x="333375" y="228600"/>
            <a:ext cx="8464550" cy="1143000"/>
          </a:xfrm>
        </p:spPr>
        <p:txBody>
          <a:bodyPr/>
          <a:lstStyle/>
          <a:p>
            <a:r>
              <a:rPr lang="en-US" sz="4000"/>
              <a:t>CSMA (Carrier Sense Multiple Access)</a:t>
            </a:r>
            <a:endParaRPr lang="en-US"/>
          </a:p>
        </p:txBody>
      </p:sp>
      <p:sp>
        <p:nvSpPr>
          <p:cNvPr id="275459" name="Rectangle 3"/>
          <p:cNvSpPr>
            <a:spLocks noGrp="1" noChangeArrowheads="1"/>
          </p:cNvSpPr>
          <p:nvPr>
            <p:ph type="body" idx="1"/>
          </p:nvPr>
        </p:nvSpPr>
        <p:spPr>
          <a:xfrm>
            <a:off x="533400" y="1789113"/>
            <a:ext cx="8296275" cy="3246437"/>
          </a:xfrm>
        </p:spPr>
        <p:txBody>
          <a:bodyPr/>
          <a:lstStyle/>
          <a:p>
            <a:pPr>
              <a:buFontTx/>
              <a:buNone/>
            </a:pPr>
            <a:r>
              <a:rPr lang="en-US" sz="2800" b="1" u="sng">
                <a:solidFill>
                  <a:srgbClr val="FF0000"/>
                </a:solidFill>
              </a:rPr>
              <a:t>CSMA</a:t>
            </a:r>
            <a:r>
              <a:rPr lang="en-US" sz="2800" u="sng">
                <a:solidFill>
                  <a:srgbClr val="FF0000"/>
                </a:solidFill>
              </a:rPr>
              <a:t>:</a:t>
            </a:r>
            <a:r>
              <a:rPr lang="en-US" sz="2800"/>
              <a:t> listen before transmit:</a:t>
            </a:r>
          </a:p>
          <a:p>
            <a:r>
              <a:rPr lang="en-US" sz="2800"/>
              <a:t>If channel sensed idle: transmit entire frame</a:t>
            </a:r>
          </a:p>
          <a:p>
            <a:r>
              <a:rPr lang="en-US" sz="2800"/>
              <a:t>If channel sensed busy, defer transmission </a:t>
            </a:r>
            <a:br>
              <a:rPr lang="en-US" sz="2800"/>
            </a:br>
            <a:r>
              <a:rPr lang="en-US" sz="2800"/>
              <a:t/>
            </a:r>
            <a:br>
              <a:rPr lang="en-US" sz="2800"/>
            </a:br>
            <a:endParaRPr lang="en-US" sz="2800"/>
          </a:p>
          <a:p>
            <a:r>
              <a:rPr lang="en-US" sz="2800"/>
              <a:t>Human analogy: don’t interrupt others!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1"/>
          </p:nvPr>
        </p:nvSpPr>
        <p:spPr/>
        <p:txBody>
          <a:bodyPr/>
          <a:lstStyle/>
          <a:p>
            <a:r>
              <a:rPr lang="en-GB"/>
              <a:t>ELEC3420</a:t>
            </a:r>
          </a:p>
        </p:txBody>
      </p:sp>
      <p:sp>
        <p:nvSpPr>
          <p:cNvPr id="10" name="Slide Number Placeholder 4"/>
          <p:cNvSpPr>
            <a:spLocks noGrp="1"/>
          </p:cNvSpPr>
          <p:nvPr>
            <p:ph type="sldNum" sz="quarter" idx="12"/>
          </p:nvPr>
        </p:nvSpPr>
        <p:spPr/>
        <p:txBody>
          <a:bodyPr/>
          <a:lstStyle/>
          <a:p>
            <a:fld id="{076DF9C5-8D1B-47CF-8FC9-00BD83FBB857}" type="slidenum">
              <a:rPr lang="en-GB"/>
              <a:pPr/>
              <a:t>21</a:t>
            </a:fld>
            <a:endParaRPr lang="en-GB"/>
          </a:p>
        </p:txBody>
      </p:sp>
      <p:sp>
        <p:nvSpPr>
          <p:cNvPr id="276482" name="Rectangle 2"/>
          <p:cNvSpPr>
            <a:spLocks noGrp="1" noChangeArrowheads="1"/>
          </p:cNvSpPr>
          <p:nvPr>
            <p:ph type="title"/>
          </p:nvPr>
        </p:nvSpPr>
        <p:spPr>
          <a:xfrm>
            <a:off x="685800" y="0"/>
            <a:ext cx="7772400" cy="1143000"/>
          </a:xfrm>
        </p:spPr>
        <p:txBody>
          <a:bodyPr/>
          <a:lstStyle/>
          <a:p>
            <a:r>
              <a:rPr lang="en-US"/>
              <a:t>CSMA collisions</a:t>
            </a:r>
          </a:p>
        </p:txBody>
      </p:sp>
      <p:pic>
        <p:nvPicPr>
          <p:cNvPr id="276483" name="Picture 3" descr="5"/>
          <p:cNvPicPr>
            <a:picLocks noChangeAspect="1" noChangeArrowheads="1"/>
          </p:cNvPicPr>
          <p:nvPr/>
        </p:nvPicPr>
        <p:blipFill>
          <a:blip r:embed="rId3"/>
          <a:srcRect/>
          <a:stretch>
            <a:fillRect/>
          </a:stretch>
        </p:blipFill>
        <p:spPr bwMode="auto">
          <a:xfrm>
            <a:off x="4443413" y="1322388"/>
            <a:ext cx="4287837" cy="5049837"/>
          </a:xfrm>
          <a:prstGeom prst="rect">
            <a:avLst/>
          </a:prstGeom>
          <a:noFill/>
        </p:spPr>
      </p:pic>
      <p:sp>
        <p:nvSpPr>
          <p:cNvPr id="276484" name="Rectangle 4"/>
          <p:cNvSpPr>
            <a:spLocks noChangeArrowheads="1"/>
          </p:cNvSpPr>
          <p:nvPr/>
        </p:nvSpPr>
        <p:spPr bwMode="auto">
          <a:xfrm>
            <a:off x="307975" y="1536700"/>
            <a:ext cx="3794125" cy="1371600"/>
          </a:xfrm>
          <a:prstGeom prst="rect">
            <a:avLst/>
          </a:prstGeom>
          <a:noFill/>
          <a:ln w="9525">
            <a:noFill/>
            <a:miter lim="800000"/>
            <a:headEnd/>
            <a:tailEnd/>
          </a:ln>
          <a:effectLst/>
        </p:spPr>
        <p:txBody>
          <a:bodyPr>
            <a:spAutoFit/>
          </a:bodyPr>
          <a:lstStyle/>
          <a:p>
            <a:pPr eaLnBrk="0" hangingPunct="0"/>
            <a:r>
              <a:rPr lang="en-US">
                <a:solidFill>
                  <a:schemeClr val="accent2"/>
                </a:solidFill>
                <a:latin typeface="Comic Sans MS" pitchFamily="66" charset="0"/>
              </a:rPr>
              <a:t>collisions </a:t>
            </a:r>
            <a:r>
              <a:rPr lang="en-US" i="1">
                <a:solidFill>
                  <a:schemeClr val="accent2"/>
                </a:solidFill>
                <a:latin typeface="Comic Sans MS" pitchFamily="66" charset="0"/>
              </a:rPr>
              <a:t>can</a:t>
            </a:r>
            <a:r>
              <a:rPr lang="en-US">
                <a:solidFill>
                  <a:schemeClr val="accent2"/>
                </a:solidFill>
                <a:latin typeface="Comic Sans MS" pitchFamily="66" charset="0"/>
              </a:rPr>
              <a:t> still occur:</a:t>
            </a:r>
            <a:endParaRPr lang="en-US">
              <a:latin typeface="Comic Sans MS" pitchFamily="66" charset="0"/>
            </a:endParaRPr>
          </a:p>
          <a:p>
            <a:pPr eaLnBrk="0" hangingPunct="0"/>
            <a:r>
              <a:rPr lang="en-US" sz="2000">
                <a:latin typeface="Comic Sans MS" pitchFamily="66" charset="0"/>
              </a:rPr>
              <a:t>propagation delay means </a:t>
            </a:r>
          </a:p>
          <a:p>
            <a:pPr eaLnBrk="0" hangingPunct="0"/>
            <a:r>
              <a:rPr lang="en-US" sz="2000">
                <a:latin typeface="Comic Sans MS" pitchFamily="66" charset="0"/>
              </a:rPr>
              <a:t>two nodes may not hear</a:t>
            </a:r>
          </a:p>
          <a:p>
            <a:pPr eaLnBrk="0" hangingPunct="0"/>
            <a:r>
              <a:rPr lang="en-US" sz="2000">
                <a:latin typeface="Comic Sans MS" pitchFamily="66" charset="0"/>
              </a:rPr>
              <a:t>each other’s transmission</a:t>
            </a:r>
            <a:endParaRPr lang="en-US"/>
          </a:p>
        </p:txBody>
      </p:sp>
      <p:sp>
        <p:nvSpPr>
          <p:cNvPr id="276485" name="Rectangle 5"/>
          <p:cNvSpPr>
            <a:spLocks noChangeArrowheads="1"/>
          </p:cNvSpPr>
          <p:nvPr/>
        </p:nvSpPr>
        <p:spPr bwMode="auto">
          <a:xfrm>
            <a:off x="307975" y="3059113"/>
            <a:ext cx="3498850" cy="1066800"/>
          </a:xfrm>
          <a:prstGeom prst="rect">
            <a:avLst/>
          </a:prstGeom>
          <a:noFill/>
          <a:ln w="9525">
            <a:noFill/>
            <a:miter lim="800000"/>
            <a:headEnd/>
            <a:tailEnd/>
          </a:ln>
          <a:effectLst/>
        </p:spPr>
        <p:txBody>
          <a:bodyPr>
            <a:spAutoFit/>
          </a:bodyPr>
          <a:lstStyle/>
          <a:p>
            <a:pPr eaLnBrk="0" hangingPunct="0"/>
            <a:r>
              <a:rPr lang="en-US">
                <a:solidFill>
                  <a:schemeClr val="accent2"/>
                </a:solidFill>
                <a:latin typeface="Comic Sans MS" pitchFamily="66" charset="0"/>
              </a:rPr>
              <a:t>collision:</a:t>
            </a:r>
            <a:endParaRPr lang="en-US">
              <a:latin typeface="Comic Sans MS" pitchFamily="66" charset="0"/>
            </a:endParaRPr>
          </a:p>
          <a:p>
            <a:pPr eaLnBrk="0" hangingPunct="0"/>
            <a:r>
              <a:rPr lang="en-US" sz="2000">
                <a:latin typeface="Comic Sans MS" pitchFamily="66" charset="0"/>
              </a:rPr>
              <a:t>entire packet transmission </a:t>
            </a:r>
          </a:p>
          <a:p>
            <a:pPr eaLnBrk="0" hangingPunct="0"/>
            <a:r>
              <a:rPr lang="en-US" sz="2000">
                <a:latin typeface="Comic Sans MS" pitchFamily="66" charset="0"/>
              </a:rPr>
              <a:t>time wasted</a:t>
            </a:r>
            <a:endParaRPr lang="en-US" sz="2000"/>
          </a:p>
        </p:txBody>
      </p:sp>
      <p:sp>
        <p:nvSpPr>
          <p:cNvPr id="276486" name="Rectangle 6"/>
          <p:cNvSpPr>
            <a:spLocks noChangeArrowheads="1"/>
          </p:cNvSpPr>
          <p:nvPr/>
        </p:nvSpPr>
        <p:spPr bwMode="auto">
          <a:xfrm>
            <a:off x="4759325" y="874713"/>
            <a:ext cx="3546475" cy="336550"/>
          </a:xfrm>
          <a:prstGeom prst="rect">
            <a:avLst/>
          </a:prstGeom>
          <a:noFill/>
          <a:ln w="9525">
            <a:noFill/>
            <a:miter lim="800000"/>
            <a:headEnd/>
            <a:tailEnd/>
          </a:ln>
          <a:effectLst/>
        </p:spPr>
        <p:txBody>
          <a:bodyPr>
            <a:spAutoFit/>
          </a:bodyPr>
          <a:lstStyle/>
          <a:p>
            <a:pPr eaLnBrk="0" hangingPunct="0"/>
            <a:r>
              <a:rPr lang="en-US" sz="1600">
                <a:latin typeface="Comic Sans MS" pitchFamily="66" charset="0"/>
              </a:rPr>
              <a:t>spatial layout of nodes </a:t>
            </a:r>
            <a:endParaRPr lang="en-US" sz="2000"/>
          </a:p>
        </p:txBody>
      </p:sp>
      <p:sp>
        <p:nvSpPr>
          <p:cNvPr id="276487" name="Rectangle 7"/>
          <p:cNvSpPr>
            <a:spLocks noChangeArrowheads="1"/>
          </p:cNvSpPr>
          <p:nvPr/>
        </p:nvSpPr>
        <p:spPr bwMode="auto">
          <a:xfrm>
            <a:off x="307975" y="4125913"/>
            <a:ext cx="4135438" cy="1371600"/>
          </a:xfrm>
          <a:prstGeom prst="rect">
            <a:avLst/>
          </a:prstGeom>
          <a:noFill/>
          <a:ln w="9525">
            <a:noFill/>
            <a:miter lim="800000"/>
            <a:headEnd/>
            <a:tailEnd/>
          </a:ln>
          <a:effectLst/>
        </p:spPr>
        <p:txBody>
          <a:bodyPr>
            <a:spAutoFit/>
          </a:bodyPr>
          <a:lstStyle/>
          <a:p>
            <a:pPr eaLnBrk="0" hangingPunct="0"/>
            <a:r>
              <a:rPr lang="en-US">
                <a:solidFill>
                  <a:schemeClr val="accent2"/>
                </a:solidFill>
                <a:latin typeface="Comic Sans MS" pitchFamily="66" charset="0"/>
              </a:rPr>
              <a:t>note:</a:t>
            </a:r>
            <a:endParaRPr lang="en-US">
              <a:latin typeface="Comic Sans MS" pitchFamily="66" charset="0"/>
            </a:endParaRPr>
          </a:p>
          <a:p>
            <a:pPr eaLnBrk="0" hangingPunct="0"/>
            <a:r>
              <a:rPr lang="en-US" sz="2000">
                <a:latin typeface="Comic Sans MS" pitchFamily="66" charset="0"/>
              </a:rPr>
              <a:t>role of distance &amp; propagation delay in determining collision probability</a:t>
            </a:r>
            <a:endParaRPr lang="en-US" sz="2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ELEC3420</a:t>
            </a:r>
          </a:p>
        </p:txBody>
      </p:sp>
      <p:sp>
        <p:nvSpPr>
          <p:cNvPr id="6" name="Slide Number Placeholder 5"/>
          <p:cNvSpPr>
            <a:spLocks noGrp="1"/>
          </p:cNvSpPr>
          <p:nvPr>
            <p:ph type="sldNum" sz="quarter" idx="12"/>
          </p:nvPr>
        </p:nvSpPr>
        <p:spPr/>
        <p:txBody>
          <a:bodyPr/>
          <a:lstStyle/>
          <a:p>
            <a:fld id="{9C25465A-8949-4508-853C-6BCE5414CA5F}" type="slidenum">
              <a:rPr lang="en-GB"/>
              <a:pPr/>
              <a:t>22</a:t>
            </a:fld>
            <a:endParaRPr lang="en-GB"/>
          </a:p>
        </p:txBody>
      </p:sp>
      <p:sp>
        <p:nvSpPr>
          <p:cNvPr id="277506" name="Rectangle 2"/>
          <p:cNvSpPr>
            <a:spLocks noGrp="1" noChangeArrowheads="1"/>
          </p:cNvSpPr>
          <p:nvPr>
            <p:ph type="title"/>
          </p:nvPr>
        </p:nvSpPr>
        <p:spPr>
          <a:xfrm>
            <a:off x="685800" y="0"/>
            <a:ext cx="7772400" cy="1143000"/>
          </a:xfrm>
        </p:spPr>
        <p:txBody>
          <a:bodyPr/>
          <a:lstStyle/>
          <a:p>
            <a:r>
              <a:rPr lang="en-US"/>
              <a:t>CSMA/CD (Collision Detection)</a:t>
            </a:r>
          </a:p>
        </p:txBody>
      </p:sp>
      <p:sp>
        <p:nvSpPr>
          <p:cNvPr id="277507" name="Rectangle 3"/>
          <p:cNvSpPr>
            <a:spLocks noGrp="1" noChangeArrowheads="1"/>
          </p:cNvSpPr>
          <p:nvPr>
            <p:ph type="body" idx="1"/>
          </p:nvPr>
        </p:nvSpPr>
        <p:spPr>
          <a:xfrm>
            <a:off x="522288" y="1433513"/>
            <a:ext cx="8264525" cy="4648200"/>
          </a:xfrm>
        </p:spPr>
        <p:txBody>
          <a:bodyPr/>
          <a:lstStyle/>
          <a:p>
            <a:pPr>
              <a:lnSpc>
                <a:spcPct val="90000"/>
              </a:lnSpc>
              <a:buFontTx/>
              <a:buNone/>
            </a:pPr>
            <a:r>
              <a:rPr lang="en-US">
                <a:solidFill>
                  <a:srgbClr val="FF0000"/>
                </a:solidFill>
              </a:rPr>
              <a:t>CSMA/CD:</a:t>
            </a:r>
            <a:r>
              <a:rPr lang="en-US"/>
              <a:t> carrier sensing, deferral as in CSMA</a:t>
            </a:r>
          </a:p>
          <a:p>
            <a:pPr lvl="1">
              <a:lnSpc>
                <a:spcPct val="90000"/>
              </a:lnSpc>
            </a:pPr>
            <a:r>
              <a:rPr lang="en-US"/>
              <a:t>collisions </a:t>
            </a:r>
            <a:r>
              <a:rPr lang="en-US" i="1"/>
              <a:t>detected</a:t>
            </a:r>
            <a:r>
              <a:rPr lang="en-US"/>
              <a:t> within short time</a:t>
            </a:r>
          </a:p>
          <a:p>
            <a:pPr lvl="1">
              <a:lnSpc>
                <a:spcPct val="90000"/>
              </a:lnSpc>
            </a:pPr>
            <a:r>
              <a:rPr lang="en-US"/>
              <a:t>colliding transmissions aborted, reducing channel wastage </a:t>
            </a:r>
          </a:p>
          <a:p>
            <a:pPr>
              <a:lnSpc>
                <a:spcPct val="90000"/>
              </a:lnSpc>
            </a:pPr>
            <a:r>
              <a:rPr lang="en-US"/>
              <a:t>collision detection:</a:t>
            </a:r>
            <a:r>
              <a:rPr lang="en-US" sz="2800"/>
              <a:t> </a:t>
            </a:r>
          </a:p>
          <a:p>
            <a:pPr lvl="1">
              <a:lnSpc>
                <a:spcPct val="90000"/>
              </a:lnSpc>
            </a:pPr>
            <a:r>
              <a:rPr lang="en-US"/>
              <a:t>easy in wired LANs: measure signal strengths, compare transmitted, received signals</a:t>
            </a:r>
          </a:p>
          <a:p>
            <a:pPr lvl="1">
              <a:lnSpc>
                <a:spcPct val="90000"/>
              </a:lnSpc>
            </a:pPr>
            <a:r>
              <a:rPr lang="en-US"/>
              <a:t>difficult in wireless LANs: receiver shut off while transmitting</a:t>
            </a:r>
            <a:endParaRPr lang="en-US" b="1"/>
          </a:p>
          <a:p>
            <a:pPr>
              <a:lnSpc>
                <a:spcPct val="90000"/>
              </a:lnSpc>
            </a:pPr>
            <a:r>
              <a:rPr lang="en-US"/>
              <a:t>human analogy: the polite conversationalist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GB"/>
              <a:t>ELEC3420</a:t>
            </a:r>
          </a:p>
        </p:txBody>
      </p:sp>
      <p:sp>
        <p:nvSpPr>
          <p:cNvPr id="6" name="Slide Number Placeholder 4"/>
          <p:cNvSpPr>
            <a:spLocks noGrp="1"/>
          </p:cNvSpPr>
          <p:nvPr>
            <p:ph type="sldNum" sz="quarter" idx="12"/>
          </p:nvPr>
        </p:nvSpPr>
        <p:spPr/>
        <p:txBody>
          <a:bodyPr/>
          <a:lstStyle/>
          <a:p>
            <a:fld id="{37B6FB0E-1CB8-4D9C-95A6-4A04814B19BF}" type="slidenum">
              <a:rPr lang="en-GB"/>
              <a:pPr/>
              <a:t>23</a:t>
            </a:fld>
            <a:endParaRPr lang="en-GB"/>
          </a:p>
        </p:txBody>
      </p:sp>
      <p:sp>
        <p:nvSpPr>
          <p:cNvPr id="278530" name="Rectangle 2"/>
          <p:cNvSpPr>
            <a:spLocks noGrp="1" noChangeArrowheads="1"/>
          </p:cNvSpPr>
          <p:nvPr>
            <p:ph type="title"/>
          </p:nvPr>
        </p:nvSpPr>
        <p:spPr>
          <a:xfrm>
            <a:off x="685800" y="0"/>
            <a:ext cx="7772400" cy="1143000"/>
          </a:xfrm>
        </p:spPr>
        <p:txBody>
          <a:bodyPr/>
          <a:lstStyle/>
          <a:p>
            <a:r>
              <a:rPr lang="en-US"/>
              <a:t>CSMA/CD collision detection</a:t>
            </a:r>
          </a:p>
        </p:txBody>
      </p:sp>
      <p:pic>
        <p:nvPicPr>
          <p:cNvPr id="278531" name="Picture 3" descr="5"/>
          <p:cNvPicPr>
            <a:picLocks noChangeAspect="1" noChangeArrowheads="1"/>
          </p:cNvPicPr>
          <p:nvPr/>
        </p:nvPicPr>
        <p:blipFill>
          <a:blip r:embed="rId3"/>
          <a:srcRect/>
          <a:stretch>
            <a:fillRect/>
          </a:stretch>
        </p:blipFill>
        <p:spPr bwMode="auto">
          <a:xfrm>
            <a:off x="1855788" y="1531938"/>
            <a:ext cx="4433887" cy="387032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ELEC3420</a:t>
            </a:r>
          </a:p>
        </p:txBody>
      </p:sp>
      <p:sp>
        <p:nvSpPr>
          <p:cNvPr id="6" name="Slide Number Placeholder 5"/>
          <p:cNvSpPr>
            <a:spLocks noGrp="1"/>
          </p:cNvSpPr>
          <p:nvPr>
            <p:ph type="sldNum" sz="quarter" idx="12"/>
          </p:nvPr>
        </p:nvSpPr>
        <p:spPr/>
        <p:txBody>
          <a:bodyPr/>
          <a:lstStyle/>
          <a:p>
            <a:fld id="{90CF9FB4-0069-4DA1-AC89-204E2219C5ED}" type="slidenum">
              <a:rPr lang="en-GB"/>
              <a:pPr/>
              <a:t>24</a:t>
            </a:fld>
            <a:endParaRPr lang="en-GB"/>
          </a:p>
        </p:txBody>
      </p:sp>
      <p:sp>
        <p:nvSpPr>
          <p:cNvPr id="476162" name="Rectangle 2"/>
          <p:cNvSpPr>
            <a:spLocks noGrp="1" noChangeArrowheads="1"/>
          </p:cNvSpPr>
          <p:nvPr>
            <p:ph type="title"/>
          </p:nvPr>
        </p:nvSpPr>
        <p:spPr/>
        <p:txBody>
          <a:bodyPr>
            <a:normAutofit fontScale="90000"/>
          </a:bodyPr>
          <a:lstStyle/>
          <a:p>
            <a:r>
              <a:rPr lang="en-GB">
                <a:solidFill>
                  <a:srgbClr val="FF0000"/>
                </a:solidFill>
              </a:rPr>
              <a:t>Carrier Sense Multiple Access (CSMA).</a:t>
            </a:r>
          </a:p>
        </p:txBody>
      </p:sp>
      <p:sp>
        <p:nvSpPr>
          <p:cNvPr id="476163" name="Rectangle 3"/>
          <p:cNvSpPr>
            <a:spLocks noGrp="1" noChangeArrowheads="1"/>
          </p:cNvSpPr>
          <p:nvPr>
            <p:ph type="body" idx="1"/>
          </p:nvPr>
        </p:nvSpPr>
        <p:spPr/>
        <p:txBody>
          <a:bodyPr/>
          <a:lstStyle/>
          <a:p>
            <a:pPr marL="609600" indent="-609600">
              <a:lnSpc>
                <a:spcPct val="90000"/>
              </a:lnSpc>
            </a:pPr>
            <a:r>
              <a:rPr lang="en-GB" sz="2800"/>
              <a:t>1-persistent CSMA: </a:t>
            </a:r>
          </a:p>
          <a:p>
            <a:pPr marL="990600" lvl="1" indent="-533400">
              <a:lnSpc>
                <a:spcPct val="90000"/>
              </a:lnSpc>
              <a:buFontTx/>
              <a:buAutoNum type="arabicPeriod"/>
            </a:pPr>
            <a:r>
              <a:rPr lang="en-GB" sz="2400"/>
              <a:t>When station has data to send it senses the channel.</a:t>
            </a:r>
          </a:p>
          <a:p>
            <a:pPr marL="1371600" lvl="2" indent="-457200">
              <a:lnSpc>
                <a:spcPct val="90000"/>
              </a:lnSpc>
              <a:buFontTx/>
              <a:buChar char="–"/>
            </a:pPr>
            <a:r>
              <a:rPr lang="en-GB" sz="2000"/>
              <a:t>If busy, waits until channel becomes idle.</a:t>
            </a:r>
          </a:p>
          <a:p>
            <a:pPr marL="990600" lvl="1" indent="-533400">
              <a:lnSpc>
                <a:spcPct val="90000"/>
              </a:lnSpc>
            </a:pPr>
            <a:r>
              <a:rPr lang="en-GB" sz="2400"/>
              <a:t>When the channel is idle is transmits a frame.</a:t>
            </a:r>
          </a:p>
          <a:p>
            <a:pPr marL="990600" lvl="1" indent="-533400">
              <a:lnSpc>
                <a:spcPct val="90000"/>
              </a:lnSpc>
              <a:buFontTx/>
              <a:buAutoNum type="arabicPeriod" startAt="2"/>
            </a:pPr>
            <a:r>
              <a:rPr lang="en-GB" sz="2400"/>
              <a:t>If a collision occurs it waits a random amount of time and transmits again.</a:t>
            </a:r>
          </a:p>
          <a:p>
            <a:pPr marL="990600" lvl="1" indent="-533400">
              <a:lnSpc>
                <a:spcPct val="90000"/>
              </a:lnSpc>
              <a:buFontTx/>
              <a:buNone/>
            </a:pPr>
            <a:r>
              <a:rPr lang="en-GB" sz="2400"/>
              <a:t>Called 1-persistent since if the channel is idle it transmits with probability 1.</a:t>
            </a:r>
          </a:p>
          <a:p>
            <a:pPr marL="990600" lvl="1" indent="-533400">
              <a:lnSpc>
                <a:spcPct val="90000"/>
              </a:lnSpc>
              <a:buFontTx/>
              <a:buNone/>
            </a:pPr>
            <a:r>
              <a:rPr lang="en-GB" sz="2400"/>
              <a:t>Propagation delay has a big impact.</a:t>
            </a:r>
          </a:p>
          <a:p>
            <a:pPr marL="990600" lvl="1" indent="-533400">
              <a:lnSpc>
                <a:spcPct val="90000"/>
              </a:lnSpc>
              <a:buFontTx/>
              <a:buNone/>
            </a:pPr>
            <a:r>
              <a:rPr lang="en-GB" sz="2400"/>
              <a:t>More than one station might be waiting for the channel to become idle (and so collide when it does).</a:t>
            </a:r>
          </a:p>
          <a:p>
            <a:pPr marL="990600" lvl="1" indent="-533400">
              <a:lnSpc>
                <a:spcPct val="90000"/>
              </a:lnSpc>
              <a:buFontTx/>
              <a:buAutoNum type="arabicPeriod"/>
            </a:pPr>
            <a:endParaRPr lang="en-GB"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ELEC3420</a:t>
            </a:r>
          </a:p>
        </p:txBody>
      </p:sp>
      <p:sp>
        <p:nvSpPr>
          <p:cNvPr id="6" name="Slide Number Placeholder 5"/>
          <p:cNvSpPr>
            <a:spLocks noGrp="1"/>
          </p:cNvSpPr>
          <p:nvPr>
            <p:ph type="sldNum" sz="quarter" idx="12"/>
          </p:nvPr>
        </p:nvSpPr>
        <p:spPr/>
        <p:txBody>
          <a:bodyPr/>
          <a:lstStyle/>
          <a:p>
            <a:fld id="{A87FDAB1-84A9-4B2A-877C-B2985BAC0041}" type="slidenum">
              <a:rPr lang="en-GB"/>
              <a:pPr/>
              <a:t>25</a:t>
            </a:fld>
            <a:endParaRPr lang="en-GB"/>
          </a:p>
        </p:txBody>
      </p:sp>
      <p:sp>
        <p:nvSpPr>
          <p:cNvPr id="478210" name="Rectangle 2"/>
          <p:cNvSpPr>
            <a:spLocks noGrp="1" noChangeArrowheads="1"/>
          </p:cNvSpPr>
          <p:nvPr>
            <p:ph type="title"/>
          </p:nvPr>
        </p:nvSpPr>
        <p:spPr/>
        <p:txBody>
          <a:bodyPr/>
          <a:lstStyle/>
          <a:p>
            <a:r>
              <a:rPr lang="en-GB">
                <a:solidFill>
                  <a:srgbClr val="FF0000"/>
                </a:solidFill>
              </a:rPr>
              <a:t>Nonpersistent CSMA</a:t>
            </a:r>
          </a:p>
        </p:txBody>
      </p:sp>
      <p:sp>
        <p:nvSpPr>
          <p:cNvPr id="478211" name="Rectangle 3"/>
          <p:cNvSpPr>
            <a:spLocks noGrp="1" noChangeArrowheads="1"/>
          </p:cNvSpPr>
          <p:nvPr>
            <p:ph type="body" idx="1"/>
          </p:nvPr>
        </p:nvSpPr>
        <p:spPr/>
        <p:txBody>
          <a:bodyPr/>
          <a:lstStyle/>
          <a:p>
            <a:r>
              <a:rPr lang="en-GB"/>
              <a:t>As persistent CSMA except:</a:t>
            </a:r>
          </a:p>
          <a:p>
            <a:pPr lvl="1"/>
            <a:r>
              <a:rPr lang="en-GB"/>
              <a:t>If a station finds the channel busy it doesn’t continuously sense it (with a view to transmitting as soon as it becomes idle).  It waits a random time period then repeats.  This improves channel utilisation but leads to longer delays.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ELEC3420</a:t>
            </a:r>
          </a:p>
        </p:txBody>
      </p:sp>
      <p:sp>
        <p:nvSpPr>
          <p:cNvPr id="6" name="Slide Number Placeholder 5"/>
          <p:cNvSpPr>
            <a:spLocks noGrp="1"/>
          </p:cNvSpPr>
          <p:nvPr>
            <p:ph type="sldNum" sz="quarter" idx="12"/>
          </p:nvPr>
        </p:nvSpPr>
        <p:spPr/>
        <p:txBody>
          <a:bodyPr/>
          <a:lstStyle/>
          <a:p>
            <a:fld id="{4710B75F-E247-4A0A-9C4F-E548F7B1059F}" type="slidenum">
              <a:rPr lang="en-GB"/>
              <a:pPr/>
              <a:t>26</a:t>
            </a:fld>
            <a:endParaRPr lang="en-GB"/>
          </a:p>
        </p:txBody>
      </p:sp>
      <p:sp>
        <p:nvSpPr>
          <p:cNvPr id="480258" name="Rectangle 2"/>
          <p:cNvSpPr>
            <a:spLocks noGrp="1" noChangeArrowheads="1"/>
          </p:cNvSpPr>
          <p:nvPr>
            <p:ph type="title"/>
          </p:nvPr>
        </p:nvSpPr>
        <p:spPr/>
        <p:txBody>
          <a:bodyPr/>
          <a:lstStyle/>
          <a:p>
            <a:r>
              <a:rPr lang="en-GB">
                <a:solidFill>
                  <a:srgbClr val="FF0000"/>
                </a:solidFill>
              </a:rPr>
              <a:t>P-persistent CSMA</a:t>
            </a:r>
          </a:p>
        </p:txBody>
      </p:sp>
      <p:sp>
        <p:nvSpPr>
          <p:cNvPr id="480259" name="Rectangle 3"/>
          <p:cNvSpPr>
            <a:spLocks noGrp="1" noChangeArrowheads="1"/>
          </p:cNvSpPr>
          <p:nvPr>
            <p:ph type="body" idx="1"/>
          </p:nvPr>
        </p:nvSpPr>
        <p:spPr/>
        <p:txBody>
          <a:bodyPr/>
          <a:lstStyle/>
          <a:p>
            <a:pPr>
              <a:lnSpc>
                <a:spcPct val="90000"/>
              </a:lnSpc>
            </a:pPr>
            <a:r>
              <a:rPr lang="en-GB" sz="2800"/>
              <a:t>This applies to slotted channels.</a:t>
            </a:r>
          </a:p>
          <a:p>
            <a:pPr>
              <a:lnSpc>
                <a:spcPct val="90000"/>
              </a:lnSpc>
            </a:pPr>
            <a:r>
              <a:rPr lang="en-GB" sz="2800"/>
              <a:t>If station has data to send it senses the channel.  If it is idle, it transmits with probability </a:t>
            </a:r>
            <a:r>
              <a:rPr lang="en-GB" sz="2800" i="1"/>
              <a:t>p</a:t>
            </a:r>
            <a:r>
              <a:rPr lang="en-GB" sz="2800"/>
              <a:t>.  (Hence with probability </a:t>
            </a:r>
            <a:r>
              <a:rPr lang="en-GB" sz="2800" i="1"/>
              <a:t>q</a:t>
            </a:r>
            <a:r>
              <a:rPr lang="en-GB" sz="2800"/>
              <a:t> = 1 - </a:t>
            </a:r>
            <a:r>
              <a:rPr lang="en-GB" sz="2800" i="1"/>
              <a:t>p</a:t>
            </a:r>
            <a:r>
              <a:rPr lang="en-GB" sz="2800"/>
              <a:t>, it defers until the next slot).</a:t>
            </a:r>
          </a:p>
          <a:p>
            <a:pPr>
              <a:lnSpc>
                <a:spcPct val="90000"/>
              </a:lnSpc>
            </a:pPr>
            <a:r>
              <a:rPr lang="en-GB" sz="2800"/>
              <a:t>At the next slot it again transmits or defers with probability </a:t>
            </a:r>
            <a:r>
              <a:rPr lang="en-GB" sz="2800" i="1"/>
              <a:t>p</a:t>
            </a:r>
            <a:r>
              <a:rPr lang="en-GB" sz="2800"/>
              <a:t> and </a:t>
            </a:r>
            <a:r>
              <a:rPr lang="en-GB" sz="2800" i="1"/>
              <a:t>q.</a:t>
            </a:r>
            <a:endParaRPr lang="en-GB" sz="2800"/>
          </a:p>
          <a:p>
            <a:pPr>
              <a:lnSpc>
                <a:spcPct val="90000"/>
              </a:lnSpc>
            </a:pPr>
            <a:r>
              <a:rPr lang="en-GB" sz="2800"/>
              <a:t>If the channel is detected as busy it waits a random time and starts again.</a:t>
            </a:r>
            <a:endParaRPr lang="en-GB" sz="2800" i="1"/>
          </a:p>
          <a:p>
            <a:pPr>
              <a:lnSpc>
                <a:spcPct val="90000"/>
              </a:lnSpc>
            </a:pPr>
            <a:endParaRPr lang="en-GB"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GB"/>
              <a:t>ELEC3420</a:t>
            </a:r>
          </a:p>
        </p:txBody>
      </p:sp>
      <p:sp>
        <p:nvSpPr>
          <p:cNvPr id="7" name="Slide Number Placeholder 4"/>
          <p:cNvSpPr>
            <a:spLocks noGrp="1"/>
          </p:cNvSpPr>
          <p:nvPr>
            <p:ph type="sldNum" sz="quarter" idx="12"/>
          </p:nvPr>
        </p:nvSpPr>
        <p:spPr/>
        <p:txBody>
          <a:bodyPr/>
          <a:lstStyle/>
          <a:p>
            <a:fld id="{A9716A64-33E4-4562-A514-24078C8C2CB6}" type="slidenum">
              <a:rPr lang="en-GB"/>
              <a:pPr/>
              <a:t>27</a:t>
            </a:fld>
            <a:endParaRPr lang="en-GB"/>
          </a:p>
        </p:txBody>
      </p:sp>
      <p:sp>
        <p:nvSpPr>
          <p:cNvPr id="482306" name="Rectangle 2"/>
          <p:cNvSpPr>
            <a:spLocks noGrp="1" noChangeArrowheads="1"/>
          </p:cNvSpPr>
          <p:nvPr>
            <p:ph type="title"/>
          </p:nvPr>
        </p:nvSpPr>
        <p:spPr/>
        <p:txBody>
          <a:bodyPr>
            <a:normAutofit fontScale="90000"/>
          </a:bodyPr>
          <a:lstStyle/>
          <a:p>
            <a:r>
              <a:rPr lang="en-GB" sz="3600">
                <a:solidFill>
                  <a:srgbClr val="FF0000"/>
                </a:solidFill>
              </a:rPr>
              <a:t>Channel utilisation Vs Load </a:t>
            </a:r>
            <a:br>
              <a:rPr lang="en-GB" sz="3600">
                <a:solidFill>
                  <a:srgbClr val="FF0000"/>
                </a:solidFill>
              </a:rPr>
            </a:br>
            <a:r>
              <a:rPr lang="en-GB" sz="3600">
                <a:solidFill>
                  <a:srgbClr val="FF0000"/>
                </a:solidFill>
              </a:rPr>
              <a:t>for various random access protocols.</a:t>
            </a:r>
          </a:p>
        </p:txBody>
      </p:sp>
      <p:pic>
        <p:nvPicPr>
          <p:cNvPr id="482307" name="Picture 3" descr="4_4w"/>
          <p:cNvPicPr>
            <a:picLocks noChangeAspect="1" noChangeArrowheads="1"/>
          </p:cNvPicPr>
          <p:nvPr/>
        </p:nvPicPr>
        <p:blipFill>
          <a:blip r:embed="rId3"/>
          <a:srcRect/>
          <a:stretch>
            <a:fillRect/>
          </a:stretch>
        </p:blipFill>
        <p:spPr bwMode="auto">
          <a:xfrm>
            <a:off x="457200" y="2133600"/>
            <a:ext cx="8153400" cy="3716338"/>
          </a:xfrm>
          <a:prstGeom prst="rect">
            <a:avLst/>
          </a:prstGeom>
          <a:noFill/>
        </p:spPr>
      </p:pic>
      <p:sp>
        <p:nvSpPr>
          <p:cNvPr id="482308" name="Text Box 4"/>
          <p:cNvSpPr txBox="1">
            <a:spLocks noChangeArrowheads="1"/>
          </p:cNvSpPr>
          <p:nvPr/>
        </p:nvSpPr>
        <p:spPr bwMode="auto">
          <a:xfrm>
            <a:off x="3581400" y="5867400"/>
            <a:ext cx="3657600" cy="366713"/>
          </a:xfrm>
          <a:prstGeom prst="rect">
            <a:avLst/>
          </a:prstGeom>
          <a:noFill/>
          <a:ln w="9525">
            <a:noFill/>
            <a:miter lim="800000"/>
            <a:headEnd/>
            <a:tailEnd/>
          </a:ln>
          <a:effectLst/>
        </p:spPr>
        <p:txBody>
          <a:bodyPr>
            <a:spAutoFit/>
          </a:bodyPr>
          <a:lstStyle/>
          <a:p>
            <a:pPr>
              <a:spcBef>
                <a:spcPct val="50000"/>
              </a:spcBef>
            </a:pPr>
            <a:r>
              <a:rPr lang="en-GB" sz="1800"/>
              <a:t>G (attempts per packet time)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ELEC3420</a:t>
            </a:r>
          </a:p>
        </p:txBody>
      </p:sp>
      <p:sp>
        <p:nvSpPr>
          <p:cNvPr id="6" name="Slide Number Placeholder 5"/>
          <p:cNvSpPr>
            <a:spLocks noGrp="1"/>
          </p:cNvSpPr>
          <p:nvPr>
            <p:ph type="sldNum" sz="quarter" idx="12"/>
          </p:nvPr>
        </p:nvSpPr>
        <p:spPr/>
        <p:txBody>
          <a:bodyPr/>
          <a:lstStyle/>
          <a:p>
            <a:fld id="{623BA5A0-A800-42BF-BB0C-DA7022BB87A1}" type="slidenum">
              <a:rPr lang="en-GB"/>
              <a:pPr/>
              <a:t>28</a:t>
            </a:fld>
            <a:endParaRPr lang="en-GB"/>
          </a:p>
        </p:txBody>
      </p:sp>
      <p:sp>
        <p:nvSpPr>
          <p:cNvPr id="484354" name="Rectangle 2"/>
          <p:cNvSpPr>
            <a:spLocks noGrp="1" noChangeArrowheads="1"/>
          </p:cNvSpPr>
          <p:nvPr>
            <p:ph type="title"/>
          </p:nvPr>
        </p:nvSpPr>
        <p:spPr/>
        <p:txBody>
          <a:bodyPr>
            <a:normAutofit fontScale="90000"/>
          </a:bodyPr>
          <a:lstStyle/>
          <a:p>
            <a:r>
              <a:rPr lang="en-GB">
                <a:solidFill>
                  <a:srgbClr val="FF0000"/>
                </a:solidFill>
              </a:rPr>
              <a:t>CSMA with Collision Detection </a:t>
            </a:r>
            <a:br>
              <a:rPr lang="en-GB">
                <a:solidFill>
                  <a:srgbClr val="FF0000"/>
                </a:solidFill>
              </a:rPr>
            </a:br>
            <a:r>
              <a:rPr lang="en-GB">
                <a:solidFill>
                  <a:srgbClr val="FF0000"/>
                </a:solidFill>
              </a:rPr>
              <a:t>(CSMA/CD).</a:t>
            </a:r>
          </a:p>
        </p:txBody>
      </p:sp>
      <p:sp>
        <p:nvSpPr>
          <p:cNvPr id="484355" name="Rectangle 3"/>
          <p:cNvSpPr>
            <a:spLocks noGrp="1" noChangeArrowheads="1"/>
          </p:cNvSpPr>
          <p:nvPr>
            <p:ph type="body" idx="1"/>
          </p:nvPr>
        </p:nvSpPr>
        <p:spPr/>
        <p:txBody>
          <a:bodyPr/>
          <a:lstStyle/>
          <a:p>
            <a:r>
              <a:rPr lang="en-GB" sz="2800"/>
              <a:t>Sensing the channel improves performance by reducing collisions.</a:t>
            </a:r>
          </a:p>
          <a:p>
            <a:r>
              <a:rPr lang="en-GB" sz="2800"/>
              <a:t>Terminating transmission as soon as a collision is detected improves performance as it reduces time wasted on corrupted packets.  After a collision is detected the station stops its transmission and waits a random time before reattempting to transmit.</a:t>
            </a:r>
          </a:p>
          <a:p>
            <a:r>
              <a:rPr lang="en-GB" sz="2800" b="1"/>
              <a:t>Ethernet is CSMA/CD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GB"/>
              <a:t>ELEC3420</a:t>
            </a:r>
          </a:p>
        </p:txBody>
      </p:sp>
      <p:sp>
        <p:nvSpPr>
          <p:cNvPr id="8" name="Slide Number Placeholder 5"/>
          <p:cNvSpPr>
            <a:spLocks noGrp="1"/>
          </p:cNvSpPr>
          <p:nvPr>
            <p:ph type="sldNum" sz="quarter" idx="12"/>
          </p:nvPr>
        </p:nvSpPr>
        <p:spPr/>
        <p:txBody>
          <a:bodyPr/>
          <a:lstStyle/>
          <a:p>
            <a:fld id="{710C7AF1-00F4-4DF7-A3D2-2B6DE516E22D}" type="slidenum">
              <a:rPr lang="en-GB"/>
              <a:pPr/>
              <a:t>29</a:t>
            </a:fld>
            <a:endParaRPr lang="en-GB"/>
          </a:p>
        </p:txBody>
      </p:sp>
      <p:sp>
        <p:nvSpPr>
          <p:cNvPr id="500738" name="Rectangle 2"/>
          <p:cNvSpPr>
            <a:spLocks noGrp="1" noChangeArrowheads="1"/>
          </p:cNvSpPr>
          <p:nvPr>
            <p:ph type="title"/>
          </p:nvPr>
        </p:nvSpPr>
        <p:spPr/>
        <p:txBody>
          <a:bodyPr>
            <a:normAutofit fontScale="90000"/>
          </a:bodyPr>
          <a:lstStyle/>
          <a:p>
            <a:r>
              <a:rPr lang="en-GB">
                <a:solidFill>
                  <a:srgbClr val="FF0000"/>
                </a:solidFill>
              </a:rPr>
              <a:t>CSMA/CD: How long is the ‘random’ backoff period?</a:t>
            </a:r>
          </a:p>
        </p:txBody>
      </p:sp>
      <p:sp>
        <p:nvSpPr>
          <p:cNvPr id="500739" name="Rectangle 3"/>
          <p:cNvSpPr>
            <a:spLocks noGrp="1" noChangeArrowheads="1"/>
          </p:cNvSpPr>
          <p:nvPr>
            <p:ph type="body" idx="1"/>
          </p:nvPr>
        </p:nvSpPr>
        <p:spPr>
          <a:xfrm>
            <a:off x="685800" y="1981200"/>
            <a:ext cx="7772400" cy="1981200"/>
          </a:xfrm>
        </p:spPr>
        <p:txBody>
          <a:bodyPr>
            <a:normAutofit lnSpcReduction="10000"/>
          </a:bodyPr>
          <a:lstStyle/>
          <a:p>
            <a:pPr marL="609600" indent="-609600">
              <a:lnSpc>
                <a:spcPct val="90000"/>
              </a:lnSpc>
              <a:buFontTx/>
              <a:buAutoNum type="arabicPeriod"/>
            </a:pPr>
            <a:r>
              <a:rPr lang="en-GB" sz="2800"/>
              <a:t>If stations collide they wait and then re-transmit if the medium is free.</a:t>
            </a:r>
          </a:p>
          <a:p>
            <a:pPr marL="609600" indent="-609600">
              <a:lnSpc>
                <a:spcPct val="90000"/>
              </a:lnSpc>
              <a:buFontTx/>
              <a:buAutoNum type="arabicPeriod"/>
            </a:pPr>
            <a:r>
              <a:rPr lang="en-GB" sz="2800"/>
              <a:t>Therefore we will see transmission periods, contention periods and idle periods (if the traffic volume is low).</a:t>
            </a:r>
          </a:p>
          <a:p>
            <a:pPr marL="609600" indent="-609600">
              <a:lnSpc>
                <a:spcPct val="90000"/>
              </a:lnSpc>
              <a:buFontTx/>
              <a:buAutoNum type="arabicPeriod"/>
            </a:pPr>
            <a:endParaRPr lang="en-GB" sz="2800"/>
          </a:p>
          <a:p>
            <a:pPr marL="609600" indent="-609600">
              <a:lnSpc>
                <a:spcPct val="90000"/>
              </a:lnSpc>
              <a:buFontTx/>
              <a:buAutoNum type="arabicPeriod"/>
            </a:pPr>
            <a:endParaRPr lang="en-GB" sz="2800"/>
          </a:p>
        </p:txBody>
      </p:sp>
      <p:pic>
        <p:nvPicPr>
          <p:cNvPr id="500740" name="Picture 4" descr="4_5w"/>
          <p:cNvPicPr>
            <a:picLocks noChangeAspect="1" noChangeArrowheads="1"/>
          </p:cNvPicPr>
          <p:nvPr/>
        </p:nvPicPr>
        <p:blipFill>
          <a:blip r:embed="rId3"/>
          <a:srcRect/>
          <a:stretch>
            <a:fillRect/>
          </a:stretch>
        </p:blipFill>
        <p:spPr bwMode="auto">
          <a:xfrm>
            <a:off x="685800" y="4114800"/>
            <a:ext cx="7772400" cy="2212975"/>
          </a:xfrm>
          <a:prstGeom prst="rect">
            <a:avLst/>
          </a:prstGeom>
          <a:noFill/>
        </p:spPr>
      </p:pic>
      <p:sp>
        <p:nvSpPr>
          <p:cNvPr id="500741" name="Text Box 5"/>
          <p:cNvSpPr txBox="1">
            <a:spLocks noChangeArrowheads="1"/>
          </p:cNvSpPr>
          <p:nvPr/>
        </p:nvSpPr>
        <p:spPr bwMode="auto">
          <a:xfrm>
            <a:off x="3413125" y="5827713"/>
            <a:ext cx="885825" cy="274637"/>
          </a:xfrm>
          <a:prstGeom prst="rect">
            <a:avLst/>
          </a:prstGeom>
          <a:noFill/>
          <a:ln w="9525">
            <a:noFill/>
            <a:miter lim="800000"/>
            <a:headEnd/>
            <a:tailEnd/>
          </a:ln>
          <a:effectLst/>
        </p:spPr>
        <p:txBody>
          <a:bodyPr wrap="none">
            <a:spAutoFit/>
          </a:bodyPr>
          <a:lstStyle/>
          <a:p>
            <a:r>
              <a:rPr lang="en-GB" sz="1200"/>
              <a:t>Time -----&gt;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7FDA83DB-628E-4ECF-B686-468DD3C0B541}" type="slidenum">
              <a:rPr lang="en-GB"/>
              <a:pPr/>
              <a:t>3</a:t>
            </a:fld>
            <a:endParaRPr lang="en-GB"/>
          </a:p>
        </p:txBody>
      </p:sp>
      <p:sp>
        <p:nvSpPr>
          <p:cNvPr id="168963" name="Rectangle 7171"/>
          <p:cNvSpPr>
            <a:spLocks noGrp="1" noChangeArrowheads="1"/>
          </p:cNvSpPr>
          <p:nvPr>
            <p:ph type="body" sz="half" idx="1"/>
          </p:nvPr>
        </p:nvSpPr>
        <p:spPr>
          <a:xfrm>
            <a:off x="609600" y="1600200"/>
            <a:ext cx="3962400" cy="4114800"/>
          </a:xfrm>
        </p:spPr>
        <p:txBody>
          <a:bodyPr/>
          <a:lstStyle/>
          <a:p>
            <a:pPr>
              <a:lnSpc>
                <a:spcPct val="90000"/>
              </a:lnSpc>
            </a:pPr>
            <a:r>
              <a:rPr lang="en-GB" sz="2400" dirty="0"/>
              <a:t>What must you contribute?</a:t>
            </a:r>
          </a:p>
          <a:p>
            <a:pPr lvl="1">
              <a:lnSpc>
                <a:spcPct val="90000"/>
              </a:lnSpc>
            </a:pPr>
            <a:r>
              <a:rPr lang="en-GB" sz="1800" dirty="0"/>
              <a:t>Lectures will be the basic </a:t>
            </a:r>
            <a:r>
              <a:rPr lang="en-GB" sz="1800" dirty="0" smtClean="0"/>
              <a:t>provision of material but </a:t>
            </a:r>
            <a:r>
              <a:rPr lang="en-GB" sz="1800" dirty="0"/>
              <a:t>YOUR private study is also required.</a:t>
            </a:r>
          </a:p>
          <a:p>
            <a:pPr lvl="1">
              <a:lnSpc>
                <a:spcPct val="90000"/>
              </a:lnSpc>
            </a:pPr>
            <a:r>
              <a:rPr lang="en-GB" sz="1800" dirty="0"/>
              <a:t>Also you need to do the web examples suggested, you need to read </a:t>
            </a:r>
            <a:r>
              <a:rPr lang="en-GB" sz="1800" dirty="0" smtClean="0"/>
              <a:t>from all the </a:t>
            </a:r>
            <a:r>
              <a:rPr lang="en-GB" sz="1800" dirty="0"/>
              <a:t>advised texts and consult the other suggested texts.</a:t>
            </a:r>
          </a:p>
          <a:p>
            <a:pPr lvl="1">
              <a:lnSpc>
                <a:spcPct val="90000"/>
              </a:lnSpc>
            </a:pPr>
            <a:r>
              <a:rPr lang="en-GB" sz="1800" dirty="0"/>
              <a:t>You must spend time before each lecture preparing yourself for what the lecture will be about and after each lecture going over the content and checking your understanding.</a:t>
            </a:r>
          </a:p>
          <a:p>
            <a:pPr>
              <a:lnSpc>
                <a:spcPct val="90000"/>
              </a:lnSpc>
            </a:pPr>
            <a:endParaRPr lang="en-GB" sz="1800" dirty="0"/>
          </a:p>
        </p:txBody>
      </p:sp>
      <p:sp>
        <p:nvSpPr>
          <p:cNvPr id="168964" name="Rectangle 7172"/>
          <p:cNvSpPr>
            <a:spLocks noGrp="1" noChangeArrowheads="1"/>
          </p:cNvSpPr>
          <p:nvPr>
            <p:ph type="body" sz="half" idx="2"/>
          </p:nvPr>
        </p:nvSpPr>
        <p:spPr>
          <a:xfrm>
            <a:off x="4648200" y="1676400"/>
            <a:ext cx="4114800" cy="4488904"/>
          </a:xfrm>
        </p:spPr>
        <p:txBody>
          <a:bodyPr>
            <a:normAutofit fontScale="92500" lnSpcReduction="10000"/>
          </a:bodyPr>
          <a:lstStyle/>
          <a:p>
            <a:pPr>
              <a:lnSpc>
                <a:spcPct val="90000"/>
              </a:lnSpc>
            </a:pPr>
            <a:r>
              <a:rPr lang="en-GB" sz="2000" dirty="0"/>
              <a:t>The Assessment of the module:</a:t>
            </a:r>
          </a:p>
          <a:p>
            <a:pPr lvl="1">
              <a:lnSpc>
                <a:spcPct val="90000"/>
              </a:lnSpc>
            </a:pPr>
            <a:r>
              <a:rPr lang="en-GB" sz="1800" dirty="0"/>
              <a:t>Will check you have all met the </a:t>
            </a:r>
            <a:r>
              <a:rPr lang="en-GB" sz="1800" dirty="0" smtClean="0"/>
              <a:t>learning objectives</a:t>
            </a:r>
            <a:r>
              <a:rPr lang="en-GB" sz="1800" dirty="0"/>
              <a:t>.</a:t>
            </a:r>
          </a:p>
          <a:p>
            <a:pPr lvl="1">
              <a:lnSpc>
                <a:spcPct val="90000"/>
              </a:lnSpc>
            </a:pPr>
            <a:r>
              <a:rPr lang="en-GB" sz="1800" dirty="0"/>
              <a:t>Will grade to what extent you have exceeded the objectives.</a:t>
            </a:r>
          </a:p>
          <a:p>
            <a:pPr>
              <a:lnSpc>
                <a:spcPct val="90000"/>
              </a:lnSpc>
            </a:pPr>
            <a:r>
              <a:rPr lang="en-GB" sz="2000" dirty="0"/>
              <a:t>The exam questions I set will be on:</a:t>
            </a:r>
          </a:p>
          <a:p>
            <a:pPr lvl="1">
              <a:lnSpc>
                <a:spcPct val="90000"/>
              </a:lnSpc>
            </a:pPr>
            <a:r>
              <a:rPr lang="en-GB" sz="1800" dirty="0" smtClean="0"/>
              <a:t>The </a:t>
            </a:r>
            <a:r>
              <a:rPr lang="en-GB" sz="1800" dirty="0"/>
              <a:t>layered protocol architectures (ISO and TCP/IP).</a:t>
            </a:r>
          </a:p>
          <a:p>
            <a:pPr lvl="1">
              <a:lnSpc>
                <a:spcPct val="90000"/>
              </a:lnSpc>
            </a:pPr>
            <a:r>
              <a:rPr lang="en-GB" sz="1800" dirty="0"/>
              <a:t>The transport layer and sessions across a </a:t>
            </a:r>
            <a:r>
              <a:rPr lang="en-GB" sz="1800" dirty="0" smtClean="0"/>
              <a:t>network, TCP &amp; UDP </a:t>
            </a:r>
            <a:r>
              <a:rPr lang="en-GB" sz="1800" dirty="0"/>
              <a:t>operation (including </a:t>
            </a:r>
            <a:r>
              <a:rPr lang="en-GB" sz="1800" dirty="0" smtClean="0"/>
              <a:t>congestion control</a:t>
            </a:r>
            <a:r>
              <a:rPr lang="en-GB" sz="1800" dirty="0"/>
              <a:t>).</a:t>
            </a:r>
          </a:p>
          <a:p>
            <a:pPr lvl="1">
              <a:lnSpc>
                <a:spcPct val="90000"/>
              </a:lnSpc>
            </a:pPr>
            <a:r>
              <a:rPr lang="en-GB" sz="1800" dirty="0" smtClean="0"/>
              <a:t>Network layer issues (including addressing and routing).</a:t>
            </a:r>
          </a:p>
          <a:p>
            <a:pPr lvl="1">
              <a:lnSpc>
                <a:spcPct val="90000"/>
              </a:lnSpc>
            </a:pPr>
            <a:r>
              <a:rPr lang="en-GB" sz="1800" dirty="0" smtClean="0"/>
              <a:t>Link layer issues (e.g. MAC).</a:t>
            </a:r>
          </a:p>
          <a:p>
            <a:pPr>
              <a:lnSpc>
                <a:spcPct val="90000"/>
              </a:lnSpc>
            </a:pPr>
            <a:r>
              <a:rPr lang="en-GB" sz="2200" dirty="0"/>
              <a:t>There will also be a project on the security aspects.</a:t>
            </a:r>
          </a:p>
          <a:p>
            <a:pPr lvl="1">
              <a:lnSpc>
                <a:spcPct val="90000"/>
              </a:lnSpc>
              <a:buFontTx/>
              <a:buNone/>
            </a:pPr>
            <a:endParaRPr lang="en-GB" sz="1800" dirty="0"/>
          </a:p>
        </p:txBody>
      </p:sp>
      <p:sp>
        <p:nvSpPr>
          <p:cNvPr id="9" name="Rectangle 1026"/>
          <p:cNvSpPr>
            <a:spLocks noGrp="1" noChangeArrowheads="1"/>
          </p:cNvSpPr>
          <p:nvPr>
            <p:ph type="title"/>
          </p:nvPr>
        </p:nvSpPr>
        <p:spPr>
          <a:xfrm>
            <a:off x="251520" y="609600"/>
            <a:ext cx="8640960" cy="1143000"/>
          </a:xfrm>
        </p:spPr>
        <p:txBody>
          <a:bodyPr>
            <a:normAutofit fontScale="90000"/>
          </a:bodyPr>
          <a:lstStyle/>
          <a:p>
            <a:pPr lvl="0"/>
            <a:r>
              <a:rPr kumimoji="0" lang="en-GB" sz="3600" b="0" i="0" u="none" strike="noStrike" kern="1200" cap="none" spc="0" normalizeH="0" baseline="0" noProof="0" dirty="0" smtClean="0">
                <a:ln>
                  <a:noFill/>
                </a:ln>
                <a:solidFill>
                  <a:srgbClr val="FF0000"/>
                </a:solidFill>
                <a:effectLst/>
                <a:uLnTx/>
                <a:uFillTx/>
                <a:latin typeface="+mj-lt"/>
                <a:ea typeface="+mj-ea"/>
                <a:cs typeface="+mj-cs"/>
              </a:rPr>
              <a:t>Data Communications and Network Security</a:t>
            </a:r>
            <a:r>
              <a:rPr kumimoji="0" lang="en-US" sz="5400" b="0" i="0" u="none" strike="noStrike" kern="1200" cap="none" spc="0" normalizeH="0" baseline="0" noProof="0" dirty="0" smtClean="0">
                <a:ln>
                  <a:noFill/>
                </a:ln>
                <a:solidFill>
                  <a:schemeClr val="bg1"/>
                </a:solidFill>
                <a:effectLst/>
                <a:uLnTx/>
                <a:uFillTx/>
                <a:latin typeface="+mj-lt"/>
                <a:ea typeface="+mj-ea"/>
                <a:cs typeface="+mj-cs"/>
              </a:rPr>
              <a:t/>
            </a:r>
            <a:br>
              <a:rPr kumimoji="0" lang="en-US" sz="5400" b="0" i="0" u="none" strike="noStrike" kern="1200" cap="none" spc="0" normalizeH="0" baseline="0" noProof="0" dirty="0" smtClean="0">
                <a:ln>
                  <a:noFill/>
                </a:ln>
                <a:solidFill>
                  <a:schemeClr val="bg1"/>
                </a:solidFill>
                <a:effectLst/>
                <a:uLnTx/>
                <a:uFillTx/>
                <a:latin typeface="+mj-lt"/>
                <a:ea typeface="+mj-ea"/>
                <a:cs typeface="+mj-cs"/>
              </a:rPr>
            </a:br>
            <a:endParaRPr lang="en-GB" sz="5400" b="1" dirty="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ELEC3420</a:t>
            </a:r>
          </a:p>
        </p:txBody>
      </p:sp>
      <p:sp>
        <p:nvSpPr>
          <p:cNvPr id="6" name="Slide Number Placeholder 5"/>
          <p:cNvSpPr>
            <a:spLocks noGrp="1"/>
          </p:cNvSpPr>
          <p:nvPr>
            <p:ph type="sldNum" sz="quarter" idx="12"/>
          </p:nvPr>
        </p:nvSpPr>
        <p:spPr/>
        <p:txBody>
          <a:bodyPr/>
          <a:lstStyle/>
          <a:p>
            <a:fld id="{D0224BB0-F45D-40FF-9D9F-6CE46C1C945B}" type="slidenum">
              <a:rPr lang="en-GB"/>
              <a:pPr/>
              <a:t>30</a:t>
            </a:fld>
            <a:endParaRPr lang="en-GB"/>
          </a:p>
        </p:txBody>
      </p:sp>
      <p:sp>
        <p:nvSpPr>
          <p:cNvPr id="502786" name="Rectangle 2"/>
          <p:cNvSpPr>
            <a:spLocks noGrp="1" noChangeArrowheads="1"/>
          </p:cNvSpPr>
          <p:nvPr>
            <p:ph type="title"/>
          </p:nvPr>
        </p:nvSpPr>
        <p:spPr/>
        <p:txBody>
          <a:bodyPr>
            <a:normAutofit fontScale="90000"/>
          </a:bodyPr>
          <a:lstStyle/>
          <a:p>
            <a:r>
              <a:rPr lang="en-GB">
                <a:solidFill>
                  <a:schemeClr val="tx1"/>
                </a:solidFill>
              </a:rPr>
              <a:t>This algorithm is </a:t>
            </a:r>
            <a:r>
              <a:rPr lang="en-GB" b="1">
                <a:solidFill>
                  <a:srgbClr val="FF0000"/>
                </a:solidFill>
              </a:rPr>
              <a:t>binary exponential backoff.</a:t>
            </a:r>
            <a:endParaRPr lang="en-GB">
              <a:solidFill>
                <a:srgbClr val="FF0000"/>
              </a:solidFill>
            </a:endParaRPr>
          </a:p>
        </p:txBody>
      </p:sp>
      <p:sp>
        <p:nvSpPr>
          <p:cNvPr id="502787" name="Rectangle 3"/>
          <p:cNvSpPr>
            <a:spLocks noGrp="1" noChangeArrowheads="1"/>
          </p:cNvSpPr>
          <p:nvPr>
            <p:ph type="body" idx="1"/>
          </p:nvPr>
        </p:nvSpPr>
        <p:spPr/>
        <p:txBody>
          <a:bodyPr/>
          <a:lstStyle/>
          <a:p>
            <a:pPr>
              <a:lnSpc>
                <a:spcPct val="90000"/>
              </a:lnSpc>
            </a:pPr>
            <a:r>
              <a:rPr lang="en-GB" sz="2800"/>
              <a:t>i.e. they pick a random number, </a:t>
            </a:r>
            <a:r>
              <a:rPr lang="en-GB" sz="2800" i="1"/>
              <a:t>k</a:t>
            </a:r>
            <a:r>
              <a:rPr lang="en-GB" sz="2800"/>
              <a:t>, between 0 and (2</a:t>
            </a:r>
            <a:r>
              <a:rPr lang="en-GB" sz="2800" baseline="30000"/>
              <a:t>i</a:t>
            </a:r>
            <a:r>
              <a:rPr lang="en-GB" sz="2800"/>
              <a:t> – 1), where i is the number of collisions.</a:t>
            </a:r>
          </a:p>
          <a:p>
            <a:pPr>
              <a:lnSpc>
                <a:spcPct val="90000"/>
              </a:lnSpc>
            </a:pPr>
            <a:r>
              <a:rPr lang="en-GB" sz="2800"/>
              <a:t>If the number of collisions, </a:t>
            </a:r>
            <a:r>
              <a:rPr lang="en-GB" sz="2800" u="sng"/>
              <a:t>&gt;</a:t>
            </a:r>
            <a:r>
              <a:rPr lang="en-GB" sz="2800"/>
              <a:t>10 the value of i is fixed at 10.  Hence the range of </a:t>
            </a:r>
            <a:r>
              <a:rPr lang="en-GB" sz="2800" i="1"/>
              <a:t>k</a:t>
            </a:r>
            <a:r>
              <a:rPr lang="en-GB" sz="2800"/>
              <a:t>, the number of backoff slots, is frozen at 0 to 1023.  </a:t>
            </a:r>
          </a:p>
          <a:p>
            <a:pPr>
              <a:lnSpc>
                <a:spcPct val="90000"/>
              </a:lnSpc>
            </a:pPr>
            <a:r>
              <a:rPr lang="en-GB" sz="2800"/>
              <a:t>After 16 collisions the frame is binned and the failure reported to the next layer up.</a:t>
            </a:r>
          </a:p>
          <a:p>
            <a:pPr>
              <a:lnSpc>
                <a:spcPct val="90000"/>
              </a:lnSpc>
            </a:pPr>
            <a:r>
              <a:rPr lang="en-GB" sz="2800"/>
              <a:t>The delay is low if only a few stations collide and the collision is resolved quickly if many stations collide.</a:t>
            </a:r>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ELEC3420</a:t>
            </a:r>
          </a:p>
        </p:txBody>
      </p:sp>
      <p:sp>
        <p:nvSpPr>
          <p:cNvPr id="6" name="Slide Number Placeholder 5"/>
          <p:cNvSpPr>
            <a:spLocks noGrp="1"/>
          </p:cNvSpPr>
          <p:nvPr>
            <p:ph type="sldNum" sz="quarter" idx="12"/>
          </p:nvPr>
        </p:nvSpPr>
        <p:spPr/>
        <p:txBody>
          <a:bodyPr/>
          <a:lstStyle/>
          <a:p>
            <a:fld id="{05B75608-5703-4334-95C9-5980F50CFC82}" type="slidenum">
              <a:rPr lang="en-GB"/>
              <a:pPr/>
              <a:t>31</a:t>
            </a:fld>
            <a:endParaRPr lang="en-GB"/>
          </a:p>
        </p:txBody>
      </p:sp>
      <p:sp>
        <p:nvSpPr>
          <p:cNvPr id="279554" name="Rectangle 2"/>
          <p:cNvSpPr>
            <a:spLocks noGrp="1" noChangeArrowheads="1"/>
          </p:cNvSpPr>
          <p:nvPr>
            <p:ph type="title"/>
          </p:nvPr>
        </p:nvSpPr>
        <p:spPr/>
        <p:txBody>
          <a:bodyPr>
            <a:normAutofit fontScale="90000"/>
          </a:bodyPr>
          <a:lstStyle/>
          <a:p>
            <a:r>
              <a:rPr lang="en-US">
                <a:solidFill>
                  <a:srgbClr val="FF0000"/>
                </a:solidFill>
              </a:rPr>
              <a:t>“Taking Turns”</a:t>
            </a:r>
            <a:r>
              <a:rPr lang="en-US"/>
              <a:t> MAC protocols</a:t>
            </a:r>
            <a:br>
              <a:rPr lang="en-US"/>
            </a:br>
            <a:r>
              <a:rPr lang="en-US"/>
              <a:t>(collision free)</a:t>
            </a:r>
          </a:p>
        </p:txBody>
      </p:sp>
      <p:sp>
        <p:nvSpPr>
          <p:cNvPr id="279555" name="Rectangle 3"/>
          <p:cNvSpPr>
            <a:spLocks noGrp="1" noChangeArrowheads="1"/>
          </p:cNvSpPr>
          <p:nvPr>
            <p:ph type="body" idx="1"/>
          </p:nvPr>
        </p:nvSpPr>
        <p:spPr/>
        <p:txBody>
          <a:bodyPr/>
          <a:lstStyle/>
          <a:p>
            <a:pPr>
              <a:lnSpc>
                <a:spcPct val="90000"/>
              </a:lnSpc>
              <a:buFontTx/>
              <a:buNone/>
            </a:pPr>
            <a:r>
              <a:rPr lang="en-US" sz="2400">
                <a:solidFill>
                  <a:schemeClr val="accent2"/>
                </a:solidFill>
              </a:rPr>
              <a:t>channel partitioning MAC protocols:</a:t>
            </a:r>
            <a:endParaRPr lang="en-US" sz="2800"/>
          </a:p>
          <a:p>
            <a:pPr lvl="1">
              <a:lnSpc>
                <a:spcPct val="90000"/>
              </a:lnSpc>
            </a:pPr>
            <a:r>
              <a:rPr lang="en-US" sz="2400"/>
              <a:t>share channel efficiently and fairly at high load</a:t>
            </a:r>
          </a:p>
          <a:p>
            <a:pPr lvl="1">
              <a:lnSpc>
                <a:spcPct val="90000"/>
              </a:lnSpc>
            </a:pPr>
            <a:r>
              <a:rPr lang="en-US" sz="2400"/>
              <a:t>inefficient at low load: delay in channel access, 1/N bandwidth allocated even if only 1 active node! </a:t>
            </a:r>
          </a:p>
          <a:p>
            <a:pPr>
              <a:lnSpc>
                <a:spcPct val="90000"/>
              </a:lnSpc>
              <a:buFontTx/>
              <a:buNone/>
            </a:pPr>
            <a:r>
              <a:rPr lang="en-US" sz="2400">
                <a:solidFill>
                  <a:schemeClr val="accent2"/>
                </a:solidFill>
              </a:rPr>
              <a:t>Random access MAC protocols</a:t>
            </a:r>
            <a:endParaRPr lang="en-US" sz="2800"/>
          </a:p>
          <a:p>
            <a:pPr lvl="1">
              <a:lnSpc>
                <a:spcPct val="90000"/>
              </a:lnSpc>
            </a:pPr>
            <a:r>
              <a:rPr lang="en-US" sz="2400"/>
              <a:t>efficient at low load: single node can fully utilize channel</a:t>
            </a:r>
          </a:p>
          <a:p>
            <a:pPr lvl="1">
              <a:lnSpc>
                <a:spcPct val="90000"/>
              </a:lnSpc>
            </a:pPr>
            <a:r>
              <a:rPr lang="en-US" sz="2400"/>
              <a:t>high load: collision overhead</a:t>
            </a:r>
          </a:p>
          <a:p>
            <a:pPr>
              <a:lnSpc>
                <a:spcPct val="90000"/>
              </a:lnSpc>
              <a:buFontTx/>
              <a:buNone/>
            </a:pPr>
            <a:r>
              <a:rPr lang="en-US" sz="2400">
                <a:solidFill>
                  <a:schemeClr val="accent2"/>
                </a:solidFill>
              </a:rPr>
              <a:t>“taking turns” protocols</a:t>
            </a:r>
            <a:endParaRPr lang="en-US" sz="2800"/>
          </a:p>
          <a:p>
            <a:pPr lvl="1">
              <a:lnSpc>
                <a:spcPct val="90000"/>
              </a:lnSpc>
              <a:buFontTx/>
              <a:buNone/>
            </a:pPr>
            <a:r>
              <a:rPr lang="en-US" sz="2400"/>
              <a:t>look for best of both worlds!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GB"/>
              <a:t>ELEC3420</a:t>
            </a:r>
          </a:p>
        </p:txBody>
      </p:sp>
      <p:sp>
        <p:nvSpPr>
          <p:cNvPr id="8" name="Slide Number Placeholder 5"/>
          <p:cNvSpPr>
            <a:spLocks noGrp="1"/>
          </p:cNvSpPr>
          <p:nvPr>
            <p:ph type="sldNum" sz="quarter" idx="12"/>
          </p:nvPr>
        </p:nvSpPr>
        <p:spPr/>
        <p:txBody>
          <a:bodyPr/>
          <a:lstStyle/>
          <a:p>
            <a:fld id="{E62DF5F1-53C8-4447-AE46-BFC1F753A636}" type="slidenum">
              <a:rPr lang="en-GB"/>
              <a:pPr/>
              <a:t>32</a:t>
            </a:fld>
            <a:endParaRPr lang="en-GB"/>
          </a:p>
        </p:txBody>
      </p:sp>
      <p:sp>
        <p:nvSpPr>
          <p:cNvPr id="280578" name="Rectangle 2"/>
          <p:cNvSpPr>
            <a:spLocks noGrp="1" noChangeArrowheads="1"/>
          </p:cNvSpPr>
          <p:nvPr>
            <p:ph type="title"/>
          </p:nvPr>
        </p:nvSpPr>
        <p:spPr>
          <a:xfrm>
            <a:off x="685800" y="0"/>
            <a:ext cx="7772400" cy="1143000"/>
          </a:xfrm>
        </p:spPr>
        <p:txBody>
          <a:bodyPr/>
          <a:lstStyle/>
          <a:p>
            <a:r>
              <a:rPr lang="en-US">
                <a:solidFill>
                  <a:srgbClr val="FF0000"/>
                </a:solidFill>
              </a:rPr>
              <a:t>“Taking Turns”</a:t>
            </a:r>
            <a:r>
              <a:rPr lang="en-US"/>
              <a:t> MAC protocols</a:t>
            </a:r>
          </a:p>
        </p:txBody>
      </p:sp>
      <p:sp>
        <p:nvSpPr>
          <p:cNvPr id="280579" name="Rectangle 3"/>
          <p:cNvSpPr>
            <a:spLocks noGrp="1" noChangeArrowheads="1"/>
          </p:cNvSpPr>
          <p:nvPr>
            <p:ph type="body" idx="1"/>
          </p:nvPr>
        </p:nvSpPr>
        <p:spPr>
          <a:xfrm>
            <a:off x="690563" y="914400"/>
            <a:ext cx="3460750" cy="4572000"/>
          </a:xfrm>
        </p:spPr>
        <p:txBody>
          <a:bodyPr/>
          <a:lstStyle/>
          <a:p>
            <a:pPr>
              <a:buFontTx/>
              <a:buNone/>
            </a:pPr>
            <a:r>
              <a:rPr lang="en-US" sz="2800">
                <a:solidFill>
                  <a:srgbClr val="FF0000"/>
                </a:solidFill>
              </a:rPr>
              <a:t>Polling:</a:t>
            </a:r>
            <a:r>
              <a:rPr lang="en-US" sz="2800" b="1"/>
              <a:t> </a:t>
            </a:r>
            <a:endParaRPr lang="en-US" sz="2800"/>
          </a:p>
          <a:p>
            <a:r>
              <a:rPr lang="en-US" sz="2800"/>
              <a:t>master node “invites” slave nodes to transmit in turn</a:t>
            </a:r>
          </a:p>
          <a:p>
            <a:r>
              <a:rPr lang="en-US" sz="2800"/>
              <a:t>concerns:</a:t>
            </a:r>
          </a:p>
          <a:p>
            <a:pPr lvl="1"/>
            <a:r>
              <a:rPr lang="en-US" sz="2400"/>
              <a:t>polling overhead </a:t>
            </a:r>
          </a:p>
          <a:p>
            <a:pPr lvl="1"/>
            <a:r>
              <a:rPr lang="en-US" sz="2400"/>
              <a:t>latency</a:t>
            </a:r>
          </a:p>
          <a:p>
            <a:pPr lvl="1"/>
            <a:r>
              <a:rPr lang="en-US" sz="2400"/>
              <a:t>single point of failure (master)</a:t>
            </a:r>
            <a:endParaRPr lang="en-US"/>
          </a:p>
        </p:txBody>
      </p:sp>
      <p:sp>
        <p:nvSpPr>
          <p:cNvPr id="280580" name="Rectangle 4"/>
          <p:cNvSpPr>
            <a:spLocks noChangeArrowheads="1"/>
          </p:cNvSpPr>
          <p:nvPr/>
        </p:nvSpPr>
        <p:spPr bwMode="auto">
          <a:xfrm>
            <a:off x="4267200" y="838200"/>
            <a:ext cx="4611688" cy="4648200"/>
          </a:xfrm>
          <a:prstGeom prst="rect">
            <a:avLst/>
          </a:prstGeom>
          <a:noFill/>
          <a:ln w="9525">
            <a:noFill/>
            <a:miter lim="800000"/>
            <a:headEnd/>
            <a:tailEnd/>
          </a:ln>
          <a:effectLst/>
        </p:spPr>
        <p:txBody>
          <a:bodyPr/>
          <a:lstStyle/>
          <a:p>
            <a:pPr marL="342900" indent="-342900">
              <a:spcBef>
                <a:spcPct val="20000"/>
              </a:spcBef>
            </a:pPr>
            <a:r>
              <a:rPr lang="en-US" sz="2800">
                <a:solidFill>
                  <a:srgbClr val="FF0000"/>
                </a:solidFill>
              </a:rPr>
              <a:t>Token passing:</a:t>
            </a:r>
            <a:endParaRPr lang="en-US" sz="3200" b="1"/>
          </a:p>
          <a:p>
            <a:pPr marL="342900" indent="-342900">
              <a:spcBef>
                <a:spcPct val="20000"/>
              </a:spcBef>
              <a:buFontTx/>
              <a:buChar char="•"/>
            </a:pPr>
            <a:r>
              <a:rPr lang="en-US" sz="2800"/>
              <a:t>control </a:t>
            </a:r>
            <a:r>
              <a:rPr lang="en-US" sz="2800" b="1"/>
              <a:t>token </a:t>
            </a:r>
            <a:r>
              <a:rPr lang="en-US" sz="2800"/>
              <a:t>passed from one node to next sequentially.</a:t>
            </a:r>
          </a:p>
          <a:p>
            <a:pPr marL="342900" indent="-342900">
              <a:spcBef>
                <a:spcPct val="20000"/>
              </a:spcBef>
              <a:buFontTx/>
              <a:buChar char="•"/>
            </a:pPr>
            <a:r>
              <a:rPr lang="en-US" sz="2800"/>
              <a:t>token message</a:t>
            </a:r>
          </a:p>
          <a:p>
            <a:pPr marL="342900" indent="-342900">
              <a:spcBef>
                <a:spcPct val="20000"/>
              </a:spcBef>
              <a:buFontTx/>
              <a:buChar char="•"/>
            </a:pPr>
            <a:r>
              <a:rPr lang="en-US" sz="2800"/>
              <a:t>concerns:</a:t>
            </a:r>
          </a:p>
          <a:p>
            <a:pPr marL="742950" lvl="1" indent="-285750">
              <a:spcBef>
                <a:spcPct val="20000"/>
              </a:spcBef>
              <a:buFontTx/>
              <a:buChar char="–"/>
            </a:pPr>
            <a:r>
              <a:rPr lang="en-US"/>
              <a:t>token overhead </a:t>
            </a:r>
          </a:p>
          <a:p>
            <a:pPr marL="742950" lvl="1" indent="-285750">
              <a:spcBef>
                <a:spcPct val="20000"/>
              </a:spcBef>
              <a:buFontTx/>
              <a:buChar char="–"/>
            </a:pPr>
            <a:r>
              <a:rPr lang="en-US"/>
              <a:t>latency</a:t>
            </a:r>
          </a:p>
          <a:p>
            <a:pPr marL="742950" lvl="1" indent="-285750">
              <a:spcBef>
                <a:spcPct val="20000"/>
              </a:spcBef>
              <a:buFontTx/>
              <a:buChar char="–"/>
            </a:pPr>
            <a:r>
              <a:rPr lang="en-US"/>
              <a:t>single point of failure (token)</a:t>
            </a:r>
          </a:p>
          <a:p>
            <a:pPr marL="342900" indent="-342900">
              <a:spcBef>
                <a:spcPct val="20000"/>
              </a:spcBef>
            </a:pPr>
            <a:r>
              <a:rPr lang="en-US" sz="3200"/>
              <a:t> </a:t>
            </a:r>
          </a:p>
        </p:txBody>
      </p:sp>
      <p:pic>
        <p:nvPicPr>
          <p:cNvPr id="280581" name="Picture 5" descr="IMG00078"/>
          <p:cNvPicPr>
            <a:picLocks noChangeAspect="1" noChangeArrowheads="1"/>
          </p:cNvPicPr>
          <p:nvPr/>
        </p:nvPicPr>
        <p:blipFill>
          <a:blip r:embed="rId3"/>
          <a:srcRect/>
          <a:stretch>
            <a:fillRect/>
          </a:stretch>
        </p:blipFill>
        <p:spPr bwMode="auto">
          <a:xfrm>
            <a:off x="5105400" y="5129213"/>
            <a:ext cx="2808288" cy="1728787"/>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GB"/>
              <a:t>ELEC3420</a:t>
            </a:r>
          </a:p>
        </p:txBody>
      </p:sp>
      <p:sp>
        <p:nvSpPr>
          <p:cNvPr id="8" name="Slide Number Placeholder 5"/>
          <p:cNvSpPr>
            <a:spLocks noGrp="1"/>
          </p:cNvSpPr>
          <p:nvPr>
            <p:ph type="sldNum" sz="quarter" idx="12"/>
          </p:nvPr>
        </p:nvSpPr>
        <p:spPr/>
        <p:txBody>
          <a:bodyPr/>
          <a:lstStyle/>
          <a:p>
            <a:fld id="{470274B0-5AD2-44B8-A4DE-2196C69C9B7C}" type="slidenum">
              <a:rPr lang="en-GB"/>
              <a:pPr/>
              <a:t>33</a:t>
            </a:fld>
            <a:endParaRPr lang="en-GB"/>
          </a:p>
        </p:txBody>
      </p:sp>
      <p:sp>
        <p:nvSpPr>
          <p:cNvPr id="311298" name="Rectangle 2"/>
          <p:cNvSpPr>
            <a:spLocks noGrp="1" noChangeArrowheads="1"/>
          </p:cNvSpPr>
          <p:nvPr>
            <p:ph type="title"/>
          </p:nvPr>
        </p:nvSpPr>
        <p:spPr/>
        <p:txBody>
          <a:bodyPr>
            <a:normAutofit fontScale="90000"/>
          </a:bodyPr>
          <a:lstStyle/>
          <a:p>
            <a:r>
              <a:rPr lang="en-GB">
                <a:solidFill>
                  <a:srgbClr val="FF0000"/>
                </a:solidFill>
              </a:rPr>
              <a:t>Collision free protocols.</a:t>
            </a:r>
            <a:r>
              <a:rPr lang="en-GB"/>
              <a:t/>
            </a:r>
            <a:br>
              <a:rPr lang="en-GB"/>
            </a:br>
            <a:r>
              <a:rPr lang="en-GB" sz="2800"/>
              <a:t>(Tanenbaum 4</a:t>
            </a:r>
            <a:r>
              <a:rPr lang="en-GB" sz="2800" baseline="30000"/>
              <a:t>th</a:t>
            </a:r>
            <a:r>
              <a:rPr lang="en-GB" sz="2800"/>
              <a:t> Ed. P259)</a:t>
            </a:r>
          </a:p>
        </p:txBody>
      </p:sp>
      <p:sp>
        <p:nvSpPr>
          <p:cNvPr id="311299" name="Rectangle 3"/>
          <p:cNvSpPr>
            <a:spLocks noGrp="1" noChangeArrowheads="1"/>
          </p:cNvSpPr>
          <p:nvPr>
            <p:ph type="body" idx="1"/>
          </p:nvPr>
        </p:nvSpPr>
        <p:spPr/>
        <p:txBody>
          <a:bodyPr/>
          <a:lstStyle/>
          <a:p>
            <a:pPr marL="609600" indent="-609600">
              <a:buFontTx/>
              <a:buAutoNum type="arabicPeriod"/>
            </a:pPr>
            <a:r>
              <a:rPr lang="en-GB"/>
              <a:t>Basic bit-map protocol.</a:t>
            </a:r>
          </a:p>
          <a:p>
            <a:pPr marL="990600" lvl="1" indent="-533400">
              <a:buFontTx/>
              <a:buChar char="•"/>
            </a:pPr>
            <a:endParaRPr lang="en-GB"/>
          </a:p>
          <a:p>
            <a:pPr marL="609600" indent="-609600">
              <a:buFontTx/>
              <a:buAutoNum type="arabicPeriod"/>
            </a:pPr>
            <a:endParaRPr lang="en-GB" sz="2800"/>
          </a:p>
          <a:p>
            <a:pPr marL="609600" indent="-609600">
              <a:buFontTx/>
              <a:buAutoNum type="arabicPeriod"/>
            </a:pPr>
            <a:endParaRPr lang="en-GB" sz="2800"/>
          </a:p>
          <a:p>
            <a:pPr marL="609600" indent="-609600">
              <a:buFontTx/>
              <a:buAutoNum type="arabicPeriod"/>
            </a:pPr>
            <a:r>
              <a:rPr lang="en-GB"/>
              <a:t>Binary countdown.</a:t>
            </a:r>
          </a:p>
        </p:txBody>
      </p:sp>
      <p:pic>
        <p:nvPicPr>
          <p:cNvPr id="311300" name="Picture 4" descr="4_6w"/>
          <p:cNvPicPr>
            <a:picLocks noChangeAspect="1" noChangeArrowheads="1"/>
          </p:cNvPicPr>
          <p:nvPr/>
        </p:nvPicPr>
        <p:blipFill>
          <a:blip r:embed="rId3"/>
          <a:srcRect/>
          <a:stretch>
            <a:fillRect/>
          </a:stretch>
        </p:blipFill>
        <p:spPr bwMode="auto">
          <a:xfrm>
            <a:off x="2133600" y="2590800"/>
            <a:ext cx="4686300" cy="927100"/>
          </a:xfrm>
          <a:prstGeom prst="rect">
            <a:avLst/>
          </a:prstGeom>
          <a:noFill/>
        </p:spPr>
      </p:pic>
      <p:pic>
        <p:nvPicPr>
          <p:cNvPr id="311301" name="Picture 5" descr="4_7w"/>
          <p:cNvPicPr>
            <a:picLocks noChangeAspect="1" noChangeArrowheads="1"/>
          </p:cNvPicPr>
          <p:nvPr/>
        </p:nvPicPr>
        <p:blipFill>
          <a:blip r:embed="rId4"/>
          <a:srcRect/>
          <a:stretch>
            <a:fillRect/>
          </a:stretch>
        </p:blipFill>
        <p:spPr bwMode="auto">
          <a:xfrm>
            <a:off x="4724400" y="3530600"/>
            <a:ext cx="2590800" cy="23749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p>
            <a:fld id="{6F414488-6E97-4979-88DF-6625673C363F}" type="datetime1">
              <a:rPr lang="en-GB" smtClean="0"/>
              <a:pPr/>
              <a:t>02/10/2018</a:t>
            </a:fld>
            <a:endParaRPr lang="en-GB" smtClean="0"/>
          </a:p>
        </p:txBody>
      </p:sp>
      <p:sp>
        <p:nvSpPr>
          <p:cNvPr id="9219" name="Slide Number Placeholder 5"/>
          <p:cNvSpPr>
            <a:spLocks noGrp="1"/>
          </p:cNvSpPr>
          <p:nvPr>
            <p:ph type="sldNum" sz="quarter" idx="12"/>
          </p:nvPr>
        </p:nvSpPr>
        <p:spPr>
          <a:noFill/>
        </p:spPr>
        <p:txBody>
          <a:bodyPr/>
          <a:lstStyle/>
          <a:p>
            <a:fld id="{3434C7C2-EB6C-4BFF-A4C9-ADF83AA0BC20}" type="slidenum">
              <a:rPr lang="en-GB" smtClean="0"/>
              <a:pPr/>
              <a:t>34</a:t>
            </a:fld>
            <a:endParaRPr lang="en-GB" smtClean="0"/>
          </a:p>
        </p:txBody>
      </p:sp>
      <p:sp>
        <p:nvSpPr>
          <p:cNvPr id="9220" name="Rectangle 2"/>
          <p:cNvSpPr>
            <a:spLocks noGrp="1" noChangeArrowheads="1"/>
          </p:cNvSpPr>
          <p:nvPr>
            <p:ph type="title"/>
          </p:nvPr>
        </p:nvSpPr>
        <p:spPr/>
        <p:txBody>
          <a:bodyPr>
            <a:normAutofit/>
          </a:bodyPr>
          <a:lstStyle/>
          <a:p>
            <a:pPr eaLnBrk="1" hangingPunct="1"/>
            <a:r>
              <a:rPr lang="en-GB" sz="3200" dirty="0" smtClean="0">
                <a:solidFill>
                  <a:srgbClr val="FF0000"/>
                </a:solidFill>
              </a:rPr>
              <a:t>Link layer and MAC</a:t>
            </a:r>
          </a:p>
        </p:txBody>
      </p:sp>
      <p:sp>
        <p:nvSpPr>
          <p:cNvPr id="9221" name="Rectangle 3"/>
          <p:cNvSpPr>
            <a:spLocks noGrp="1" noChangeArrowheads="1"/>
          </p:cNvSpPr>
          <p:nvPr>
            <p:ph type="body" idx="1"/>
          </p:nvPr>
        </p:nvSpPr>
        <p:spPr>
          <a:xfrm>
            <a:off x="355600" y="1447800"/>
            <a:ext cx="8429625" cy="4349750"/>
          </a:xfrm>
        </p:spPr>
        <p:txBody>
          <a:bodyPr/>
          <a:lstStyle/>
          <a:p>
            <a:pPr marL="0" indent="0" eaLnBrk="1" hangingPunct="1">
              <a:buFontTx/>
              <a:buChar char="•"/>
            </a:pPr>
            <a:r>
              <a:rPr lang="en-GB" dirty="0" smtClean="0"/>
              <a:t>Wireless MAC fundamentals.</a:t>
            </a:r>
          </a:p>
          <a:p>
            <a:pPr marL="0" indent="0" eaLnBrk="1" hangingPunct="1">
              <a:buFontTx/>
              <a:buChar char="•"/>
            </a:pPr>
            <a:r>
              <a:rPr lang="en-GB" sz="1800" dirty="0" smtClean="0"/>
              <a:t>Requirements for Wireless MACs:</a:t>
            </a:r>
          </a:p>
          <a:p>
            <a:pPr lvl="2" eaLnBrk="1" hangingPunct="1"/>
            <a:r>
              <a:rPr lang="en-GB" sz="1800" dirty="0" smtClean="0"/>
              <a:t>Throughput efficiency</a:t>
            </a:r>
          </a:p>
          <a:p>
            <a:pPr lvl="2" eaLnBrk="1" hangingPunct="1"/>
            <a:r>
              <a:rPr lang="en-GB" sz="1800" dirty="0" smtClean="0"/>
              <a:t>Fairness,</a:t>
            </a:r>
          </a:p>
          <a:p>
            <a:pPr lvl="2" eaLnBrk="1" hangingPunct="1"/>
            <a:r>
              <a:rPr lang="en-GB" sz="1800" dirty="0" smtClean="0"/>
              <a:t>Low delay (access and transmission),</a:t>
            </a:r>
          </a:p>
          <a:p>
            <a:pPr lvl="2" eaLnBrk="1" hangingPunct="1"/>
            <a:r>
              <a:rPr lang="en-GB" sz="1800" dirty="0" smtClean="0"/>
              <a:t>Limited overhead.</a:t>
            </a:r>
          </a:p>
          <a:p>
            <a:pPr marL="0" indent="0" eaLnBrk="1" hangingPunct="1">
              <a:buFontTx/>
              <a:buChar char="•"/>
            </a:pPr>
            <a:r>
              <a:rPr lang="en-GB" sz="1800" dirty="0" smtClean="0"/>
              <a:t>Performance is limited by properties of the medium/channel:</a:t>
            </a:r>
          </a:p>
          <a:p>
            <a:pPr lvl="2" eaLnBrk="1" hangingPunct="1"/>
            <a:r>
              <a:rPr lang="en-GB" sz="1800" dirty="0" smtClean="0"/>
              <a:t>Expect BER to be variable and in 10</a:t>
            </a:r>
            <a:r>
              <a:rPr lang="en-GB" sz="1800" baseline="30000" dirty="0" smtClean="0"/>
              <a:t>-2</a:t>
            </a:r>
            <a:r>
              <a:rPr lang="en-GB" sz="1800" dirty="0" smtClean="0"/>
              <a:t> to 10</a:t>
            </a:r>
            <a:r>
              <a:rPr lang="en-GB" sz="1800" baseline="30000" dirty="0" smtClean="0"/>
              <a:t>-3</a:t>
            </a:r>
            <a:r>
              <a:rPr lang="en-GB" sz="1800" dirty="0" smtClean="0"/>
              <a:t> range.</a:t>
            </a:r>
          </a:p>
          <a:p>
            <a:pPr lvl="2" eaLnBrk="1" hangingPunct="1"/>
            <a:r>
              <a:rPr lang="en-GB" sz="1800" dirty="0" smtClean="0"/>
              <a:t>Beware the ‘hidden node problem’.</a:t>
            </a:r>
          </a:p>
          <a:p>
            <a:pPr lvl="2" eaLnBrk="1" hangingPunct="1">
              <a:buFontTx/>
              <a:buNone/>
            </a:pPr>
            <a:endParaRPr lang="en-GB" sz="1800" dirty="0" smtClean="0"/>
          </a:p>
          <a:p>
            <a:pPr marL="0" indent="0" eaLnBrk="1" hangingPunct="1">
              <a:buFontTx/>
              <a:buChar char="•"/>
            </a:pPr>
            <a:endParaRPr lang="en-GB" dirty="0" smtClean="0"/>
          </a:p>
        </p:txBody>
      </p:sp>
      <p:sp>
        <p:nvSpPr>
          <p:cNvPr id="9222" name="Rectangle 5"/>
          <p:cNvSpPr>
            <a:spLocks noChangeArrowheads="1"/>
          </p:cNvSpPr>
          <p:nvPr/>
        </p:nvSpPr>
        <p:spPr bwMode="auto">
          <a:xfrm>
            <a:off x="4503738" y="6297613"/>
            <a:ext cx="4194175" cy="438150"/>
          </a:xfrm>
          <a:prstGeom prst="rect">
            <a:avLst/>
          </a:prstGeom>
          <a:solidFill>
            <a:schemeClr val="bg1"/>
          </a:solidFill>
          <a:ln w="12700" algn="ctr">
            <a:noFill/>
            <a:miter lim="800000"/>
            <a:headEnd/>
            <a:tailEnd/>
          </a:ln>
        </p:spPr>
        <p:txBody>
          <a:bodyPr anchor="ctr">
            <a:spAutoFit/>
          </a:bodyPr>
          <a:lstStyle/>
          <a:p>
            <a:endParaRPr lang="en-US"/>
          </a:p>
        </p:txBody>
      </p:sp>
      <p:sp>
        <p:nvSpPr>
          <p:cNvPr id="9223" name="Oval 6"/>
          <p:cNvSpPr>
            <a:spLocks noChangeArrowheads="1"/>
          </p:cNvSpPr>
          <p:nvPr/>
        </p:nvSpPr>
        <p:spPr bwMode="auto">
          <a:xfrm>
            <a:off x="5942013" y="4724400"/>
            <a:ext cx="2060575" cy="1898650"/>
          </a:xfrm>
          <a:prstGeom prst="ellipse">
            <a:avLst/>
          </a:prstGeom>
          <a:solidFill>
            <a:srgbClr val="FFFF99">
              <a:alpha val="50195"/>
            </a:srgbClr>
          </a:solidFill>
          <a:ln w="12700" algn="ctr">
            <a:solidFill>
              <a:srgbClr val="003065"/>
            </a:solidFill>
            <a:round/>
            <a:headEnd/>
            <a:tailEnd/>
          </a:ln>
        </p:spPr>
        <p:txBody>
          <a:bodyPr wrap="none" anchor="ctr">
            <a:spAutoFit/>
          </a:bodyPr>
          <a:lstStyle/>
          <a:p>
            <a:endParaRPr lang="en-US"/>
          </a:p>
        </p:txBody>
      </p:sp>
      <p:sp>
        <p:nvSpPr>
          <p:cNvPr id="9224" name="Oval 7"/>
          <p:cNvSpPr>
            <a:spLocks noChangeArrowheads="1"/>
          </p:cNvSpPr>
          <p:nvPr/>
        </p:nvSpPr>
        <p:spPr bwMode="auto">
          <a:xfrm>
            <a:off x="6778625" y="4725988"/>
            <a:ext cx="2060575" cy="1897062"/>
          </a:xfrm>
          <a:prstGeom prst="ellipse">
            <a:avLst/>
          </a:prstGeom>
          <a:noFill/>
          <a:ln w="12700" algn="ctr">
            <a:solidFill>
              <a:srgbClr val="003065"/>
            </a:solidFill>
            <a:round/>
            <a:headEnd/>
            <a:tailEnd/>
          </a:ln>
        </p:spPr>
        <p:txBody>
          <a:bodyPr wrap="none" anchor="ctr">
            <a:spAutoFit/>
          </a:bodyPr>
          <a:lstStyle/>
          <a:p>
            <a:endParaRPr lang="en-US"/>
          </a:p>
        </p:txBody>
      </p:sp>
      <p:sp>
        <p:nvSpPr>
          <p:cNvPr id="9225" name="Oval 8"/>
          <p:cNvSpPr>
            <a:spLocks noChangeArrowheads="1"/>
          </p:cNvSpPr>
          <p:nvPr/>
        </p:nvSpPr>
        <p:spPr bwMode="auto">
          <a:xfrm>
            <a:off x="5103813" y="4724400"/>
            <a:ext cx="2060575" cy="1898650"/>
          </a:xfrm>
          <a:prstGeom prst="ellipse">
            <a:avLst/>
          </a:prstGeom>
          <a:noFill/>
          <a:ln w="12700" algn="ctr">
            <a:solidFill>
              <a:srgbClr val="003065"/>
            </a:solidFill>
            <a:round/>
            <a:headEnd/>
            <a:tailEnd/>
          </a:ln>
        </p:spPr>
        <p:txBody>
          <a:bodyPr wrap="none" anchor="ctr">
            <a:spAutoFit/>
          </a:bodyPr>
          <a:lstStyle/>
          <a:p>
            <a:endParaRPr lang="en-US"/>
          </a:p>
        </p:txBody>
      </p:sp>
      <p:sp>
        <p:nvSpPr>
          <p:cNvPr id="9226" name="Oval 9"/>
          <p:cNvSpPr>
            <a:spLocks noChangeArrowheads="1"/>
          </p:cNvSpPr>
          <p:nvPr/>
        </p:nvSpPr>
        <p:spPr bwMode="auto">
          <a:xfrm>
            <a:off x="4267200" y="4724400"/>
            <a:ext cx="2060575" cy="1898650"/>
          </a:xfrm>
          <a:prstGeom prst="ellipse">
            <a:avLst/>
          </a:prstGeom>
          <a:solidFill>
            <a:srgbClr val="CCFFCC">
              <a:alpha val="50980"/>
            </a:srgbClr>
          </a:solidFill>
          <a:ln w="12700" algn="ctr">
            <a:solidFill>
              <a:srgbClr val="003065"/>
            </a:solidFill>
            <a:round/>
            <a:headEnd/>
            <a:tailEnd/>
          </a:ln>
        </p:spPr>
        <p:txBody>
          <a:bodyPr wrap="none" anchor="ctr">
            <a:spAutoFit/>
          </a:bodyPr>
          <a:lstStyle/>
          <a:p>
            <a:endParaRPr lang="en-US"/>
          </a:p>
        </p:txBody>
      </p:sp>
      <p:grpSp>
        <p:nvGrpSpPr>
          <p:cNvPr id="2" name="Group 10"/>
          <p:cNvGrpSpPr>
            <a:grpSpLocks/>
          </p:cNvGrpSpPr>
          <p:nvPr/>
        </p:nvGrpSpPr>
        <p:grpSpPr bwMode="auto">
          <a:xfrm>
            <a:off x="5195888" y="5611813"/>
            <a:ext cx="158750" cy="93662"/>
            <a:chOff x="2463" y="2256"/>
            <a:chExt cx="348" cy="176"/>
          </a:xfrm>
        </p:grpSpPr>
        <p:sp>
          <p:nvSpPr>
            <p:cNvPr id="9379" name="Freeform 11"/>
            <p:cNvSpPr>
              <a:spLocks/>
            </p:cNvSpPr>
            <p:nvPr/>
          </p:nvSpPr>
          <p:spPr bwMode="auto">
            <a:xfrm>
              <a:off x="2697" y="2272"/>
              <a:ext cx="19" cy="78"/>
            </a:xfrm>
            <a:custGeom>
              <a:avLst/>
              <a:gdLst>
                <a:gd name="T0" fmla="*/ 8 w 192"/>
                <a:gd name="T1" fmla="*/ 78 h 755"/>
                <a:gd name="T2" fmla="*/ 7 w 192"/>
                <a:gd name="T3" fmla="*/ 77 h 755"/>
                <a:gd name="T4" fmla="*/ 5 w 192"/>
                <a:gd name="T5" fmla="*/ 77 h 755"/>
                <a:gd name="T6" fmla="*/ 4 w 192"/>
                <a:gd name="T7" fmla="*/ 76 h 755"/>
                <a:gd name="T8" fmla="*/ 5 w 192"/>
                <a:gd name="T9" fmla="*/ 74 h 755"/>
                <a:gd name="T10" fmla="*/ 7 w 192"/>
                <a:gd name="T11" fmla="*/ 71 h 755"/>
                <a:gd name="T12" fmla="*/ 9 w 192"/>
                <a:gd name="T13" fmla="*/ 67 h 755"/>
                <a:gd name="T14" fmla="*/ 10 w 192"/>
                <a:gd name="T15" fmla="*/ 62 h 755"/>
                <a:gd name="T16" fmla="*/ 12 w 192"/>
                <a:gd name="T17" fmla="*/ 58 h 755"/>
                <a:gd name="T18" fmla="*/ 13 w 192"/>
                <a:gd name="T19" fmla="*/ 54 h 755"/>
                <a:gd name="T20" fmla="*/ 13 w 192"/>
                <a:gd name="T21" fmla="*/ 49 h 755"/>
                <a:gd name="T22" fmla="*/ 14 w 192"/>
                <a:gd name="T23" fmla="*/ 44 h 755"/>
                <a:gd name="T24" fmla="*/ 14 w 192"/>
                <a:gd name="T25" fmla="*/ 39 h 755"/>
                <a:gd name="T26" fmla="*/ 13 w 192"/>
                <a:gd name="T27" fmla="*/ 34 h 755"/>
                <a:gd name="T28" fmla="*/ 12 w 192"/>
                <a:gd name="T29" fmla="*/ 29 h 755"/>
                <a:gd name="T30" fmla="*/ 11 w 192"/>
                <a:gd name="T31" fmla="*/ 23 h 755"/>
                <a:gd name="T32" fmla="*/ 9 w 192"/>
                <a:gd name="T33" fmla="*/ 18 h 755"/>
                <a:gd name="T34" fmla="*/ 7 w 192"/>
                <a:gd name="T35" fmla="*/ 14 h 755"/>
                <a:gd name="T36" fmla="*/ 4 w 192"/>
                <a:gd name="T37" fmla="*/ 9 h 755"/>
                <a:gd name="T38" fmla="*/ 1 w 192"/>
                <a:gd name="T39" fmla="*/ 5 h 755"/>
                <a:gd name="T40" fmla="*/ 1 w 192"/>
                <a:gd name="T41" fmla="*/ 3 h 755"/>
                <a:gd name="T42" fmla="*/ 1 w 192"/>
                <a:gd name="T43" fmla="*/ 2 h 755"/>
                <a:gd name="T44" fmla="*/ 2 w 192"/>
                <a:gd name="T45" fmla="*/ 1 h 755"/>
                <a:gd name="T46" fmla="*/ 3 w 192"/>
                <a:gd name="T47" fmla="*/ 0 h 755"/>
                <a:gd name="T48" fmla="*/ 6 w 192"/>
                <a:gd name="T49" fmla="*/ 2 h 755"/>
                <a:gd name="T50" fmla="*/ 9 w 192"/>
                <a:gd name="T51" fmla="*/ 7 h 755"/>
                <a:gd name="T52" fmla="*/ 11 w 192"/>
                <a:gd name="T53" fmla="*/ 11 h 755"/>
                <a:gd name="T54" fmla="*/ 14 w 192"/>
                <a:gd name="T55" fmla="*/ 17 h 755"/>
                <a:gd name="T56" fmla="*/ 16 w 192"/>
                <a:gd name="T57" fmla="*/ 22 h 755"/>
                <a:gd name="T58" fmla="*/ 17 w 192"/>
                <a:gd name="T59" fmla="*/ 27 h 755"/>
                <a:gd name="T60" fmla="*/ 18 w 192"/>
                <a:gd name="T61" fmla="*/ 33 h 755"/>
                <a:gd name="T62" fmla="*/ 19 w 192"/>
                <a:gd name="T63" fmla="*/ 39 h 755"/>
                <a:gd name="T64" fmla="*/ 19 w 192"/>
                <a:gd name="T65" fmla="*/ 44 h 755"/>
                <a:gd name="T66" fmla="*/ 19 w 192"/>
                <a:gd name="T67" fmla="*/ 49 h 755"/>
                <a:gd name="T68" fmla="*/ 18 w 192"/>
                <a:gd name="T69" fmla="*/ 54 h 755"/>
                <a:gd name="T70" fmla="*/ 17 w 192"/>
                <a:gd name="T71" fmla="*/ 59 h 755"/>
                <a:gd name="T72" fmla="*/ 15 w 192"/>
                <a:gd name="T73" fmla="*/ 63 h 755"/>
                <a:gd name="T74" fmla="*/ 14 w 192"/>
                <a:gd name="T75" fmla="*/ 68 h 755"/>
                <a:gd name="T76" fmla="*/ 12 w 192"/>
                <a:gd name="T77" fmla="*/ 72 h 755"/>
                <a:gd name="T78" fmla="*/ 10 w 192"/>
                <a:gd name="T79" fmla="*/ 76 h 755"/>
                <a:gd name="T80" fmla="*/ 9 w 192"/>
                <a:gd name="T81" fmla="*/ 78 h 7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92"/>
                <a:gd name="T124" fmla="*/ 0 h 755"/>
                <a:gd name="T125" fmla="*/ 192 w 192"/>
                <a:gd name="T126" fmla="*/ 755 h 75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92" h="755">
                  <a:moveTo>
                    <a:pt x="87" y="755"/>
                  </a:moveTo>
                  <a:lnTo>
                    <a:pt x="80" y="753"/>
                  </a:lnTo>
                  <a:lnTo>
                    <a:pt x="74" y="751"/>
                  </a:lnTo>
                  <a:lnTo>
                    <a:pt x="66" y="747"/>
                  </a:lnTo>
                  <a:lnTo>
                    <a:pt x="61" y="745"/>
                  </a:lnTo>
                  <a:lnTo>
                    <a:pt x="55" y="744"/>
                  </a:lnTo>
                  <a:lnTo>
                    <a:pt x="49" y="742"/>
                  </a:lnTo>
                  <a:lnTo>
                    <a:pt x="42" y="738"/>
                  </a:lnTo>
                  <a:lnTo>
                    <a:pt x="36" y="738"/>
                  </a:lnTo>
                  <a:lnTo>
                    <a:pt x="47" y="719"/>
                  </a:lnTo>
                  <a:lnTo>
                    <a:pt x="59" y="702"/>
                  </a:lnTo>
                  <a:lnTo>
                    <a:pt x="68" y="683"/>
                  </a:lnTo>
                  <a:lnTo>
                    <a:pt x="80" y="664"/>
                  </a:lnTo>
                  <a:lnTo>
                    <a:pt x="87" y="645"/>
                  </a:lnTo>
                  <a:lnTo>
                    <a:pt x="97" y="624"/>
                  </a:lnTo>
                  <a:lnTo>
                    <a:pt x="104" y="603"/>
                  </a:lnTo>
                  <a:lnTo>
                    <a:pt x="112" y="584"/>
                  </a:lnTo>
                  <a:lnTo>
                    <a:pt x="118" y="561"/>
                  </a:lnTo>
                  <a:lnTo>
                    <a:pt x="123" y="540"/>
                  </a:lnTo>
                  <a:lnTo>
                    <a:pt x="127" y="519"/>
                  </a:lnTo>
                  <a:lnTo>
                    <a:pt x="133" y="498"/>
                  </a:lnTo>
                  <a:lnTo>
                    <a:pt x="135" y="475"/>
                  </a:lnTo>
                  <a:lnTo>
                    <a:pt x="139" y="453"/>
                  </a:lnTo>
                  <a:lnTo>
                    <a:pt x="139" y="430"/>
                  </a:lnTo>
                  <a:lnTo>
                    <a:pt x="141" y="407"/>
                  </a:lnTo>
                  <a:lnTo>
                    <a:pt x="139" y="380"/>
                  </a:lnTo>
                  <a:lnTo>
                    <a:pt x="139" y="354"/>
                  </a:lnTo>
                  <a:lnTo>
                    <a:pt x="135" y="327"/>
                  </a:lnTo>
                  <a:lnTo>
                    <a:pt x="131" y="302"/>
                  </a:lnTo>
                  <a:lnTo>
                    <a:pt x="123" y="276"/>
                  </a:lnTo>
                  <a:lnTo>
                    <a:pt x="118" y="251"/>
                  </a:lnTo>
                  <a:lnTo>
                    <a:pt x="110" y="226"/>
                  </a:lnTo>
                  <a:lnTo>
                    <a:pt x="103" y="204"/>
                  </a:lnTo>
                  <a:lnTo>
                    <a:pt x="91" y="179"/>
                  </a:lnTo>
                  <a:lnTo>
                    <a:pt x="82" y="156"/>
                  </a:lnTo>
                  <a:lnTo>
                    <a:pt x="70" y="133"/>
                  </a:lnTo>
                  <a:lnTo>
                    <a:pt x="57" y="110"/>
                  </a:lnTo>
                  <a:lnTo>
                    <a:pt x="44" y="89"/>
                  </a:lnTo>
                  <a:lnTo>
                    <a:pt x="30" y="69"/>
                  </a:lnTo>
                  <a:lnTo>
                    <a:pt x="15" y="50"/>
                  </a:lnTo>
                  <a:lnTo>
                    <a:pt x="0" y="31"/>
                  </a:lnTo>
                  <a:lnTo>
                    <a:pt x="6" y="27"/>
                  </a:lnTo>
                  <a:lnTo>
                    <a:pt x="9" y="23"/>
                  </a:lnTo>
                  <a:lnTo>
                    <a:pt x="15" y="17"/>
                  </a:lnTo>
                  <a:lnTo>
                    <a:pt x="21" y="13"/>
                  </a:lnTo>
                  <a:lnTo>
                    <a:pt x="25" y="10"/>
                  </a:lnTo>
                  <a:lnTo>
                    <a:pt x="30" y="6"/>
                  </a:lnTo>
                  <a:lnTo>
                    <a:pt x="34" y="2"/>
                  </a:lnTo>
                  <a:lnTo>
                    <a:pt x="40" y="0"/>
                  </a:lnTo>
                  <a:lnTo>
                    <a:pt x="57" y="21"/>
                  </a:lnTo>
                  <a:lnTo>
                    <a:pt x="74" y="42"/>
                  </a:lnTo>
                  <a:lnTo>
                    <a:pt x="89" y="65"/>
                  </a:lnTo>
                  <a:lnTo>
                    <a:pt x="104" y="88"/>
                  </a:lnTo>
                  <a:lnTo>
                    <a:pt x="116" y="110"/>
                  </a:lnTo>
                  <a:lnTo>
                    <a:pt x="129" y="135"/>
                  </a:lnTo>
                  <a:lnTo>
                    <a:pt x="141" y="160"/>
                  </a:lnTo>
                  <a:lnTo>
                    <a:pt x="152" y="186"/>
                  </a:lnTo>
                  <a:lnTo>
                    <a:pt x="160" y="211"/>
                  </a:lnTo>
                  <a:lnTo>
                    <a:pt x="169" y="238"/>
                  </a:lnTo>
                  <a:lnTo>
                    <a:pt x="175" y="264"/>
                  </a:lnTo>
                  <a:lnTo>
                    <a:pt x="182" y="293"/>
                  </a:lnTo>
                  <a:lnTo>
                    <a:pt x="186" y="320"/>
                  </a:lnTo>
                  <a:lnTo>
                    <a:pt x="188" y="348"/>
                  </a:lnTo>
                  <a:lnTo>
                    <a:pt x="190" y="378"/>
                  </a:lnTo>
                  <a:lnTo>
                    <a:pt x="192" y="407"/>
                  </a:lnTo>
                  <a:lnTo>
                    <a:pt x="192" y="430"/>
                  </a:lnTo>
                  <a:lnTo>
                    <a:pt x="190" y="455"/>
                  </a:lnTo>
                  <a:lnTo>
                    <a:pt x="188" y="477"/>
                  </a:lnTo>
                  <a:lnTo>
                    <a:pt x="184" y="502"/>
                  </a:lnTo>
                  <a:lnTo>
                    <a:pt x="180" y="523"/>
                  </a:lnTo>
                  <a:lnTo>
                    <a:pt x="175" y="546"/>
                  </a:lnTo>
                  <a:lnTo>
                    <a:pt x="169" y="569"/>
                  </a:lnTo>
                  <a:lnTo>
                    <a:pt x="165" y="591"/>
                  </a:lnTo>
                  <a:lnTo>
                    <a:pt x="156" y="612"/>
                  </a:lnTo>
                  <a:lnTo>
                    <a:pt x="148" y="635"/>
                  </a:lnTo>
                  <a:lnTo>
                    <a:pt x="139" y="654"/>
                  </a:lnTo>
                  <a:lnTo>
                    <a:pt x="131" y="677"/>
                  </a:lnTo>
                  <a:lnTo>
                    <a:pt x="120" y="696"/>
                  </a:lnTo>
                  <a:lnTo>
                    <a:pt x="110" y="717"/>
                  </a:lnTo>
                  <a:lnTo>
                    <a:pt x="99" y="736"/>
                  </a:lnTo>
                  <a:lnTo>
                    <a:pt x="87" y="755"/>
                  </a:lnTo>
                  <a:close/>
                </a:path>
              </a:pathLst>
            </a:custGeom>
            <a:solidFill>
              <a:srgbClr val="000000"/>
            </a:solidFill>
            <a:ln w="9525">
              <a:noFill/>
              <a:round/>
              <a:headEnd/>
              <a:tailEnd/>
            </a:ln>
          </p:spPr>
          <p:txBody>
            <a:bodyPr/>
            <a:lstStyle/>
            <a:p>
              <a:endParaRPr lang="en-US"/>
            </a:p>
          </p:txBody>
        </p:sp>
        <p:sp>
          <p:nvSpPr>
            <p:cNvPr id="9380" name="Freeform 12"/>
            <p:cNvSpPr>
              <a:spLocks/>
            </p:cNvSpPr>
            <p:nvPr/>
          </p:nvSpPr>
          <p:spPr bwMode="auto">
            <a:xfrm>
              <a:off x="2730" y="2265"/>
              <a:ext cx="23" cy="92"/>
            </a:xfrm>
            <a:custGeom>
              <a:avLst/>
              <a:gdLst>
                <a:gd name="T0" fmla="*/ 10 w 230"/>
                <a:gd name="T1" fmla="*/ 92 h 897"/>
                <a:gd name="T2" fmla="*/ 8 w 230"/>
                <a:gd name="T3" fmla="*/ 91 h 897"/>
                <a:gd name="T4" fmla="*/ 7 w 230"/>
                <a:gd name="T5" fmla="*/ 91 h 897"/>
                <a:gd name="T6" fmla="*/ 5 w 230"/>
                <a:gd name="T7" fmla="*/ 90 h 897"/>
                <a:gd name="T8" fmla="*/ 6 w 230"/>
                <a:gd name="T9" fmla="*/ 88 h 897"/>
                <a:gd name="T10" fmla="*/ 8 w 230"/>
                <a:gd name="T11" fmla="*/ 83 h 897"/>
                <a:gd name="T12" fmla="*/ 11 w 230"/>
                <a:gd name="T13" fmla="*/ 78 h 897"/>
                <a:gd name="T14" fmla="*/ 12 w 230"/>
                <a:gd name="T15" fmla="*/ 73 h 897"/>
                <a:gd name="T16" fmla="*/ 14 w 230"/>
                <a:gd name="T17" fmla="*/ 68 h 897"/>
                <a:gd name="T18" fmla="*/ 15 w 230"/>
                <a:gd name="T19" fmla="*/ 63 h 897"/>
                <a:gd name="T20" fmla="*/ 16 w 230"/>
                <a:gd name="T21" fmla="*/ 58 h 897"/>
                <a:gd name="T22" fmla="*/ 17 w 230"/>
                <a:gd name="T23" fmla="*/ 52 h 897"/>
                <a:gd name="T24" fmla="*/ 17 w 230"/>
                <a:gd name="T25" fmla="*/ 46 h 897"/>
                <a:gd name="T26" fmla="*/ 16 w 230"/>
                <a:gd name="T27" fmla="*/ 40 h 897"/>
                <a:gd name="T28" fmla="*/ 15 w 230"/>
                <a:gd name="T29" fmla="*/ 34 h 897"/>
                <a:gd name="T30" fmla="*/ 13 w 230"/>
                <a:gd name="T31" fmla="*/ 28 h 897"/>
                <a:gd name="T32" fmla="*/ 11 w 230"/>
                <a:gd name="T33" fmla="*/ 22 h 897"/>
                <a:gd name="T34" fmla="*/ 8 w 230"/>
                <a:gd name="T35" fmla="*/ 16 h 897"/>
                <a:gd name="T36" fmla="*/ 5 w 230"/>
                <a:gd name="T37" fmla="*/ 11 h 897"/>
                <a:gd name="T38" fmla="*/ 2 w 230"/>
                <a:gd name="T39" fmla="*/ 6 h 897"/>
                <a:gd name="T40" fmla="*/ 1 w 230"/>
                <a:gd name="T41" fmla="*/ 3 h 897"/>
                <a:gd name="T42" fmla="*/ 2 w 230"/>
                <a:gd name="T43" fmla="*/ 2 h 897"/>
                <a:gd name="T44" fmla="*/ 3 w 230"/>
                <a:gd name="T45" fmla="*/ 1 h 897"/>
                <a:gd name="T46" fmla="*/ 4 w 230"/>
                <a:gd name="T47" fmla="*/ 0 h 897"/>
                <a:gd name="T48" fmla="*/ 7 w 230"/>
                <a:gd name="T49" fmla="*/ 2 h 897"/>
                <a:gd name="T50" fmla="*/ 11 w 230"/>
                <a:gd name="T51" fmla="*/ 8 h 897"/>
                <a:gd name="T52" fmla="*/ 14 w 230"/>
                <a:gd name="T53" fmla="*/ 13 h 897"/>
                <a:gd name="T54" fmla="*/ 17 w 230"/>
                <a:gd name="T55" fmla="*/ 19 h 897"/>
                <a:gd name="T56" fmla="*/ 19 w 230"/>
                <a:gd name="T57" fmla="*/ 26 h 897"/>
                <a:gd name="T58" fmla="*/ 21 w 230"/>
                <a:gd name="T59" fmla="*/ 32 h 897"/>
                <a:gd name="T60" fmla="*/ 22 w 230"/>
                <a:gd name="T61" fmla="*/ 39 h 897"/>
                <a:gd name="T62" fmla="*/ 23 w 230"/>
                <a:gd name="T63" fmla="*/ 46 h 897"/>
                <a:gd name="T64" fmla="*/ 23 w 230"/>
                <a:gd name="T65" fmla="*/ 52 h 897"/>
                <a:gd name="T66" fmla="*/ 22 w 230"/>
                <a:gd name="T67" fmla="*/ 58 h 897"/>
                <a:gd name="T68" fmla="*/ 22 w 230"/>
                <a:gd name="T69" fmla="*/ 64 h 897"/>
                <a:gd name="T70" fmla="*/ 20 w 230"/>
                <a:gd name="T71" fmla="*/ 69 h 897"/>
                <a:gd name="T72" fmla="*/ 19 w 230"/>
                <a:gd name="T73" fmla="*/ 75 h 897"/>
                <a:gd name="T74" fmla="*/ 17 w 230"/>
                <a:gd name="T75" fmla="*/ 80 h 897"/>
                <a:gd name="T76" fmla="*/ 14 w 230"/>
                <a:gd name="T77" fmla="*/ 85 h 897"/>
                <a:gd name="T78" fmla="*/ 12 w 230"/>
                <a:gd name="T79" fmla="*/ 89 h 897"/>
                <a:gd name="T80" fmla="*/ 11 w 230"/>
                <a:gd name="T81" fmla="*/ 92 h 8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0"/>
                <a:gd name="T124" fmla="*/ 0 h 897"/>
                <a:gd name="T125" fmla="*/ 230 w 230"/>
                <a:gd name="T126" fmla="*/ 897 h 8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0" h="897">
                  <a:moveTo>
                    <a:pt x="105" y="897"/>
                  </a:moveTo>
                  <a:lnTo>
                    <a:pt x="97" y="893"/>
                  </a:lnTo>
                  <a:lnTo>
                    <a:pt x="90" y="891"/>
                  </a:lnTo>
                  <a:lnTo>
                    <a:pt x="82" y="887"/>
                  </a:lnTo>
                  <a:lnTo>
                    <a:pt x="74" y="886"/>
                  </a:lnTo>
                  <a:lnTo>
                    <a:pt x="65" y="884"/>
                  </a:lnTo>
                  <a:lnTo>
                    <a:pt x="57" y="880"/>
                  </a:lnTo>
                  <a:lnTo>
                    <a:pt x="50" y="878"/>
                  </a:lnTo>
                  <a:lnTo>
                    <a:pt x="42" y="876"/>
                  </a:lnTo>
                  <a:lnTo>
                    <a:pt x="55" y="855"/>
                  </a:lnTo>
                  <a:lnTo>
                    <a:pt x="69" y="832"/>
                  </a:lnTo>
                  <a:lnTo>
                    <a:pt x="82" y="810"/>
                  </a:lnTo>
                  <a:lnTo>
                    <a:pt x="95" y="789"/>
                  </a:lnTo>
                  <a:lnTo>
                    <a:pt x="105" y="764"/>
                  </a:lnTo>
                  <a:lnTo>
                    <a:pt x="114" y="741"/>
                  </a:lnTo>
                  <a:lnTo>
                    <a:pt x="124" y="716"/>
                  </a:lnTo>
                  <a:lnTo>
                    <a:pt x="133" y="694"/>
                  </a:lnTo>
                  <a:lnTo>
                    <a:pt x="141" y="667"/>
                  </a:lnTo>
                  <a:lnTo>
                    <a:pt x="149" y="642"/>
                  </a:lnTo>
                  <a:lnTo>
                    <a:pt x="152" y="616"/>
                  </a:lnTo>
                  <a:lnTo>
                    <a:pt x="158" y="591"/>
                  </a:lnTo>
                  <a:lnTo>
                    <a:pt x="162" y="562"/>
                  </a:lnTo>
                  <a:lnTo>
                    <a:pt x="166" y="538"/>
                  </a:lnTo>
                  <a:lnTo>
                    <a:pt x="166" y="511"/>
                  </a:lnTo>
                  <a:lnTo>
                    <a:pt x="168" y="484"/>
                  </a:lnTo>
                  <a:lnTo>
                    <a:pt x="166" y="452"/>
                  </a:lnTo>
                  <a:lnTo>
                    <a:pt x="164" y="420"/>
                  </a:lnTo>
                  <a:lnTo>
                    <a:pt x="160" y="389"/>
                  </a:lnTo>
                  <a:lnTo>
                    <a:pt x="156" y="359"/>
                  </a:lnTo>
                  <a:lnTo>
                    <a:pt x="149" y="328"/>
                  </a:lnTo>
                  <a:lnTo>
                    <a:pt x="141" y="298"/>
                  </a:lnTo>
                  <a:lnTo>
                    <a:pt x="131" y="270"/>
                  </a:lnTo>
                  <a:lnTo>
                    <a:pt x="122" y="241"/>
                  </a:lnTo>
                  <a:lnTo>
                    <a:pt x="111" y="213"/>
                  </a:lnTo>
                  <a:lnTo>
                    <a:pt x="99" y="186"/>
                  </a:lnTo>
                  <a:lnTo>
                    <a:pt x="84" y="159"/>
                  </a:lnTo>
                  <a:lnTo>
                    <a:pt x="71" y="135"/>
                  </a:lnTo>
                  <a:lnTo>
                    <a:pt x="54" y="108"/>
                  </a:lnTo>
                  <a:lnTo>
                    <a:pt x="36" y="83"/>
                  </a:lnTo>
                  <a:lnTo>
                    <a:pt x="19" y="60"/>
                  </a:lnTo>
                  <a:lnTo>
                    <a:pt x="0" y="38"/>
                  </a:lnTo>
                  <a:lnTo>
                    <a:pt x="8" y="32"/>
                  </a:lnTo>
                  <a:lnTo>
                    <a:pt x="14" y="28"/>
                  </a:lnTo>
                  <a:lnTo>
                    <a:pt x="19" y="22"/>
                  </a:lnTo>
                  <a:lnTo>
                    <a:pt x="27" y="19"/>
                  </a:lnTo>
                  <a:lnTo>
                    <a:pt x="33" y="13"/>
                  </a:lnTo>
                  <a:lnTo>
                    <a:pt x="38" y="7"/>
                  </a:lnTo>
                  <a:lnTo>
                    <a:pt x="44" y="3"/>
                  </a:lnTo>
                  <a:lnTo>
                    <a:pt x="50" y="0"/>
                  </a:lnTo>
                  <a:lnTo>
                    <a:pt x="71" y="24"/>
                  </a:lnTo>
                  <a:lnTo>
                    <a:pt x="90" y="51"/>
                  </a:lnTo>
                  <a:lnTo>
                    <a:pt x="107" y="76"/>
                  </a:lnTo>
                  <a:lnTo>
                    <a:pt x="124" y="104"/>
                  </a:lnTo>
                  <a:lnTo>
                    <a:pt x="141" y="131"/>
                  </a:lnTo>
                  <a:lnTo>
                    <a:pt x="156" y="161"/>
                  </a:lnTo>
                  <a:lnTo>
                    <a:pt x="169" y="190"/>
                  </a:lnTo>
                  <a:lnTo>
                    <a:pt x="181" y="220"/>
                  </a:lnTo>
                  <a:lnTo>
                    <a:pt x="192" y="252"/>
                  </a:lnTo>
                  <a:lnTo>
                    <a:pt x="202" y="283"/>
                  </a:lnTo>
                  <a:lnTo>
                    <a:pt x="209" y="315"/>
                  </a:lnTo>
                  <a:lnTo>
                    <a:pt x="217" y="348"/>
                  </a:lnTo>
                  <a:lnTo>
                    <a:pt x="223" y="382"/>
                  </a:lnTo>
                  <a:lnTo>
                    <a:pt x="227" y="414"/>
                  </a:lnTo>
                  <a:lnTo>
                    <a:pt x="228" y="448"/>
                  </a:lnTo>
                  <a:lnTo>
                    <a:pt x="230" y="484"/>
                  </a:lnTo>
                  <a:lnTo>
                    <a:pt x="228" y="511"/>
                  </a:lnTo>
                  <a:lnTo>
                    <a:pt x="227" y="540"/>
                  </a:lnTo>
                  <a:lnTo>
                    <a:pt x="223" y="568"/>
                  </a:lnTo>
                  <a:lnTo>
                    <a:pt x="221" y="597"/>
                  </a:lnTo>
                  <a:lnTo>
                    <a:pt x="215" y="621"/>
                  </a:lnTo>
                  <a:lnTo>
                    <a:pt x="209" y="648"/>
                  </a:lnTo>
                  <a:lnTo>
                    <a:pt x="204" y="675"/>
                  </a:lnTo>
                  <a:lnTo>
                    <a:pt x="196" y="703"/>
                  </a:lnTo>
                  <a:lnTo>
                    <a:pt x="187" y="728"/>
                  </a:lnTo>
                  <a:lnTo>
                    <a:pt x="177" y="752"/>
                  </a:lnTo>
                  <a:lnTo>
                    <a:pt x="166" y="777"/>
                  </a:lnTo>
                  <a:lnTo>
                    <a:pt x="156" y="802"/>
                  </a:lnTo>
                  <a:lnTo>
                    <a:pt x="143" y="827"/>
                  </a:lnTo>
                  <a:lnTo>
                    <a:pt x="131" y="849"/>
                  </a:lnTo>
                  <a:lnTo>
                    <a:pt x="118" y="872"/>
                  </a:lnTo>
                  <a:lnTo>
                    <a:pt x="105" y="897"/>
                  </a:lnTo>
                  <a:close/>
                </a:path>
              </a:pathLst>
            </a:custGeom>
            <a:solidFill>
              <a:srgbClr val="000000"/>
            </a:solidFill>
            <a:ln w="9525">
              <a:noFill/>
              <a:round/>
              <a:headEnd/>
              <a:tailEnd/>
            </a:ln>
          </p:spPr>
          <p:txBody>
            <a:bodyPr/>
            <a:lstStyle/>
            <a:p>
              <a:endParaRPr lang="en-US"/>
            </a:p>
          </p:txBody>
        </p:sp>
        <p:sp>
          <p:nvSpPr>
            <p:cNvPr id="9381" name="Freeform 13"/>
            <p:cNvSpPr>
              <a:spLocks/>
            </p:cNvSpPr>
            <p:nvPr/>
          </p:nvSpPr>
          <p:spPr bwMode="auto">
            <a:xfrm>
              <a:off x="2767" y="2256"/>
              <a:ext cx="27" cy="110"/>
            </a:xfrm>
            <a:custGeom>
              <a:avLst/>
              <a:gdLst>
                <a:gd name="T0" fmla="*/ 11 w 274"/>
                <a:gd name="T1" fmla="*/ 110 h 1073"/>
                <a:gd name="T2" fmla="*/ 9 w 274"/>
                <a:gd name="T3" fmla="*/ 109 h 1073"/>
                <a:gd name="T4" fmla="*/ 8 w 274"/>
                <a:gd name="T5" fmla="*/ 109 h 1073"/>
                <a:gd name="T6" fmla="*/ 7 w 274"/>
                <a:gd name="T7" fmla="*/ 108 h 1073"/>
                <a:gd name="T8" fmla="*/ 6 w 274"/>
                <a:gd name="T9" fmla="*/ 108 h 1073"/>
                <a:gd name="T10" fmla="*/ 5 w 274"/>
                <a:gd name="T11" fmla="*/ 108 h 1073"/>
                <a:gd name="T12" fmla="*/ 7 w 274"/>
                <a:gd name="T13" fmla="*/ 105 h 1073"/>
                <a:gd name="T14" fmla="*/ 10 w 274"/>
                <a:gd name="T15" fmla="*/ 99 h 1073"/>
                <a:gd name="T16" fmla="*/ 12 w 274"/>
                <a:gd name="T17" fmla="*/ 94 h 1073"/>
                <a:gd name="T18" fmla="*/ 15 w 274"/>
                <a:gd name="T19" fmla="*/ 88 h 1073"/>
                <a:gd name="T20" fmla="*/ 16 w 274"/>
                <a:gd name="T21" fmla="*/ 82 h 1073"/>
                <a:gd name="T22" fmla="*/ 18 w 274"/>
                <a:gd name="T23" fmla="*/ 75 h 1073"/>
                <a:gd name="T24" fmla="*/ 19 w 274"/>
                <a:gd name="T25" fmla="*/ 69 h 1073"/>
                <a:gd name="T26" fmla="*/ 20 w 274"/>
                <a:gd name="T27" fmla="*/ 63 h 1073"/>
                <a:gd name="T28" fmla="*/ 20 w 274"/>
                <a:gd name="T29" fmla="*/ 55 h 1073"/>
                <a:gd name="T30" fmla="*/ 19 w 274"/>
                <a:gd name="T31" fmla="*/ 48 h 1073"/>
                <a:gd name="T32" fmla="*/ 17 w 274"/>
                <a:gd name="T33" fmla="*/ 40 h 1073"/>
                <a:gd name="T34" fmla="*/ 16 w 274"/>
                <a:gd name="T35" fmla="*/ 33 h 1073"/>
                <a:gd name="T36" fmla="*/ 13 w 274"/>
                <a:gd name="T37" fmla="*/ 26 h 1073"/>
                <a:gd name="T38" fmla="*/ 10 w 274"/>
                <a:gd name="T39" fmla="*/ 20 h 1073"/>
                <a:gd name="T40" fmla="*/ 6 w 274"/>
                <a:gd name="T41" fmla="*/ 13 h 1073"/>
                <a:gd name="T42" fmla="*/ 2 w 274"/>
                <a:gd name="T43" fmla="*/ 7 h 1073"/>
                <a:gd name="T44" fmla="*/ 1 w 274"/>
                <a:gd name="T45" fmla="*/ 4 h 1073"/>
                <a:gd name="T46" fmla="*/ 2 w 274"/>
                <a:gd name="T47" fmla="*/ 3 h 1073"/>
                <a:gd name="T48" fmla="*/ 4 w 274"/>
                <a:gd name="T49" fmla="*/ 2 h 1073"/>
                <a:gd name="T50" fmla="*/ 5 w 274"/>
                <a:gd name="T51" fmla="*/ 1 h 1073"/>
                <a:gd name="T52" fmla="*/ 8 w 274"/>
                <a:gd name="T53" fmla="*/ 3 h 1073"/>
                <a:gd name="T54" fmla="*/ 13 w 274"/>
                <a:gd name="T55" fmla="*/ 10 h 1073"/>
                <a:gd name="T56" fmla="*/ 16 w 274"/>
                <a:gd name="T57" fmla="*/ 16 h 1073"/>
                <a:gd name="T58" fmla="*/ 20 w 274"/>
                <a:gd name="T59" fmla="*/ 23 h 1073"/>
                <a:gd name="T60" fmla="*/ 22 w 274"/>
                <a:gd name="T61" fmla="*/ 31 h 1073"/>
                <a:gd name="T62" fmla="*/ 25 w 274"/>
                <a:gd name="T63" fmla="*/ 39 h 1073"/>
                <a:gd name="T64" fmla="*/ 26 w 274"/>
                <a:gd name="T65" fmla="*/ 47 h 1073"/>
                <a:gd name="T66" fmla="*/ 27 w 274"/>
                <a:gd name="T67" fmla="*/ 55 h 1073"/>
                <a:gd name="T68" fmla="*/ 27 w 274"/>
                <a:gd name="T69" fmla="*/ 63 h 1073"/>
                <a:gd name="T70" fmla="*/ 26 w 274"/>
                <a:gd name="T71" fmla="*/ 70 h 1073"/>
                <a:gd name="T72" fmla="*/ 25 w 274"/>
                <a:gd name="T73" fmla="*/ 76 h 1073"/>
                <a:gd name="T74" fmla="*/ 24 w 274"/>
                <a:gd name="T75" fmla="*/ 83 h 1073"/>
                <a:gd name="T76" fmla="*/ 22 w 274"/>
                <a:gd name="T77" fmla="*/ 89 h 1073"/>
                <a:gd name="T78" fmla="*/ 20 w 274"/>
                <a:gd name="T79" fmla="*/ 96 h 1073"/>
                <a:gd name="T80" fmla="*/ 17 w 274"/>
                <a:gd name="T81" fmla="*/ 101 h 1073"/>
                <a:gd name="T82" fmla="*/ 14 w 274"/>
                <a:gd name="T83" fmla="*/ 107 h 1073"/>
                <a:gd name="T84" fmla="*/ 12 w 274"/>
                <a:gd name="T85" fmla="*/ 110 h 10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4"/>
                <a:gd name="T130" fmla="*/ 0 h 1073"/>
                <a:gd name="T131" fmla="*/ 274 w 274"/>
                <a:gd name="T132" fmla="*/ 1073 h 107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4" h="1073">
                  <a:moveTo>
                    <a:pt x="124" y="1073"/>
                  </a:moveTo>
                  <a:lnTo>
                    <a:pt x="114" y="1071"/>
                  </a:lnTo>
                  <a:lnTo>
                    <a:pt x="105" y="1067"/>
                  </a:lnTo>
                  <a:lnTo>
                    <a:pt x="95" y="1063"/>
                  </a:lnTo>
                  <a:lnTo>
                    <a:pt x="87" y="1061"/>
                  </a:lnTo>
                  <a:lnTo>
                    <a:pt x="82" y="1060"/>
                  </a:lnTo>
                  <a:lnTo>
                    <a:pt x="78" y="1058"/>
                  </a:lnTo>
                  <a:lnTo>
                    <a:pt x="72" y="1056"/>
                  </a:lnTo>
                  <a:lnTo>
                    <a:pt x="68" y="1054"/>
                  </a:lnTo>
                  <a:lnTo>
                    <a:pt x="63" y="1054"/>
                  </a:lnTo>
                  <a:lnTo>
                    <a:pt x="59" y="1052"/>
                  </a:lnTo>
                  <a:lnTo>
                    <a:pt x="53" y="1050"/>
                  </a:lnTo>
                  <a:lnTo>
                    <a:pt x="49" y="1048"/>
                  </a:lnTo>
                  <a:lnTo>
                    <a:pt x="67" y="1023"/>
                  </a:lnTo>
                  <a:lnTo>
                    <a:pt x="82" y="997"/>
                  </a:lnTo>
                  <a:lnTo>
                    <a:pt x="97" y="970"/>
                  </a:lnTo>
                  <a:lnTo>
                    <a:pt x="112" y="944"/>
                  </a:lnTo>
                  <a:lnTo>
                    <a:pt x="125" y="915"/>
                  </a:lnTo>
                  <a:lnTo>
                    <a:pt x="137" y="887"/>
                  </a:lnTo>
                  <a:lnTo>
                    <a:pt x="148" y="858"/>
                  </a:lnTo>
                  <a:lnTo>
                    <a:pt x="160" y="829"/>
                  </a:lnTo>
                  <a:lnTo>
                    <a:pt x="167" y="799"/>
                  </a:lnTo>
                  <a:lnTo>
                    <a:pt x="177" y="769"/>
                  </a:lnTo>
                  <a:lnTo>
                    <a:pt x="183" y="736"/>
                  </a:lnTo>
                  <a:lnTo>
                    <a:pt x="188" y="706"/>
                  </a:lnTo>
                  <a:lnTo>
                    <a:pt x="192" y="674"/>
                  </a:lnTo>
                  <a:lnTo>
                    <a:pt x="196" y="643"/>
                  </a:lnTo>
                  <a:lnTo>
                    <a:pt x="198" y="611"/>
                  </a:lnTo>
                  <a:lnTo>
                    <a:pt x="200" y="578"/>
                  </a:lnTo>
                  <a:lnTo>
                    <a:pt x="198" y="540"/>
                  </a:lnTo>
                  <a:lnTo>
                    <a:pt x="196" y="502"/>
                  </a:lnTo>
                  <a:lnTo>
                    <a:pt x="190" y="464"/>
                  </a:lnTo>
                  <a:lnTo>
                    <a:pt x="184" y="428"/>
                  </a:lnTo>
                  <a:lnTo>
                    <a:pt x="177" y="392"/>
                  </a:lnTo>
                  <a:lnTo>
                    <a:pt x="167" y="358"/>
                  </a:lnTo>
                  <a:lnTo>
                    <a:pt x="158" y="322"/>
                  </a:lnTo>
                  <a:lnTo>
                    <a:pt x="146" y="289"/>
                  </a:lnTo>
                  <a:lnTo>
                    <a:pt x="131" y="255"/>
                  </a:lnTo>
                  <a:lnTo>
                    <a:pt x="116" y="223"/>
                  </a:lnTo>
                  <a:lnTo>
                    <a:pt x="101" y="191"/>
                  </a:lnTo>
                  <a:lnTo>
                    <a:pt x="84" y="160"/>
                  </a:lnTo>
                  <a:lnTo>
                    <a:pt x="63" y="130"/>
                  </a:lnTo>
                  <a:lnTo>
                    <a:pt x="44" y="101"/>
                  </a:lnTo>
                  <a:lnTo>
                    <a:pt x="23" y="73"/>
                  </a:lnTo>
                  <a:lnTo>
                    <a:pt x="0" y="48"/>
                  </a:lnTo>
                  <a:lnTo>
                    <a:pt x="8" y="40"/>
                  </a:lnTo>
                  <a:lnTo>
                    <a:pt x="15" y="35"/>
                  </a:lnTo>
                  <a:lnTo>
                    <a:pt x="23" y="27"/>
                  </a:lnTo>
                  <a:lnTo>
                    <a:pt x="30" y="21"/>
                  </a:lnTo>
                  <a:lnTo>
                    <a:pt x="36" y="16"/>
                  </a:lnTo>
                  <a:lnTo>
                    <a:pt x="44" y="10"/>
                  </a:lnTo>
                  <a:lnTo>
                    <a:pt x="51" y="6"/>
                  </a:lnTo>
                  <a:lnTo>
                    <a:pt x="59" y="0"/>
                  </a:lnTo>
                  <a:lnTo>
                    <a:pt x="82" y="29"/>
                  </a:lnTo>
                  <a:lnTo>
                    <a:pt x="106" y="61"/>
                  </a:lnTo>
                  <a:lnTo>
                    <a:pt x="127" y="94"/>
                  </a:lnTo>
                  <a:lnTo>
                    <a:pt x="148" y="126"/>
                  </a:lnTo>
                  <a:lnTo>
                    <a:pt x="167" y="160"/>
                  </a:lnTo>
                  <a:lnTo>
                    <a:pt x="184" y="194"/>
                  </a:lnTo>
                  <a:lnTo>
                    <a:pt x="202" y="229"/>
                  </a:lnTo>
                  <a:lnTo>
                    <a:pt x="217" y="267"/>
                  </a:lnTo>
                  <a:lnTo>
                    <a:pt x="228" y="303"/>
                  </a:lnTo>
                  <a:lnTo>
                    <a:pt x="240" y="341"/>
                  </a:lnTo>
                  <a:lnTo>
                    <a:pt x="249" y="379"/>
                  </a:lnTo>
                  <a:lnTo>
                    <a:pt x="259" y="417"/>
                  </a:lnTo>
                  <a:lnTo>
                    <a:pt x="264" y="455"/>
                  </a:lnTo>
                  <a:lnTo>
                    <a:pt x="268" y="497"/>
                  </a:lnTo>
                  <a:lnTo>
                    <a:pt x="272" y="537"/>
                  </a:lnTo>
                  <a:lnTo>
                    <a:pt x="274" y="578"/>
                  </a:lnTo>
                  <a:lnTo>
                    <a:pt x="272" y="613"/>
                  </a:lnTo>
                  <a:lnTo>
                    <a:pt x="270" y="645"/>
                  </a:lnTo>
                  <a:lnTo>
                    <a:pt x="266" y="679"/>
                  </a:lnTo>
                  <a:lnTo>
                    <a:pt x="262" y="712"/>
                  </a:lnTo>
                  <a:lnTo>
                    <a:pt x="257" y="746"/>
                  </a:lnTo>
                  <a:lnTo>
                    <a:pt x="251" y="778"/>
                  </a:lnTo>
                  <a:lnTo>
                    <a:pt x="241" y="809"/>
                  </a:lnTo>
                  <a:lnTo>
                    <a:pt x="234" y="841"/>
                  </a:lnTo>
                  <a:lnTo>
                    <a:pt x="222" y="871"/>
                  </a:lnTo>
                  <a:lnTo>
                    <a:pt x="211" y="904"/>
                  </a:lnTo>
                  <a:lnTo>
                    <a:pt x="200" y="932"/>
                  </a:lnTo>
                  <a:lnTo>
                    <a:pt x="186" y="961"/>
                  </a:lnTo>
                  <a:lnTo>
                    <a:pt x="171" y="989"/>
                  </a:lnTo>
                  <a:lnTo>
                    <a:pt x="156" y="1020"/>
                  </a:lnTo>
                  <a:lnTo>
                    <a:pt x="141" y="1046"/>
                  </a:lnTo>
                  <a:lnTo>
                    <a:pt x="124" y="1073"/>
                  </a:lnTo>
                  <a:close/>
                </a:path>
              </a:pathLst>
            </a:custGeom>
            <a:solidFill>
              <a:srgbClr val="000000"/>
            </a:solidFill>
            <a:ln w="9525">
              <a:noFill/>
              <a:round/>
              <a:headEnd/>
              <a:tailEnd/>
            </a:ln>
          </p:spPr>
          <p:txBody>
            <a:bodyPr/>
            <a:lstStyle/>
            <a:p>
              <a:endParaRPr lang="en-US"/>
            </a:p>
          </p:txBody>
        </p:sp>
        <p:sp>
          <p:nvSpPr>
            <p:cNvPr id="9382" name="Freeform 14"/>
            <p:cNvSpPr>
              <a:spLocks/>
            </p:cNvSpPr>
            <p:nvPr/>
          </p:nvSpPr>
          <p:spPr bwMode="auto">
            <a:xfrm>
              <a:off x="2669" y="2281"/>
              <a:ext cx="15" cy="60"/>
            </a:xfrm>
            <a:custGeom>
              <a:avLst/>
              <a:gdLst>
                <a:gd name="T0" fmla="*/ 6 w 148"/>
                <a:gd name="T1" fmla="*/ 60 h 582"/>
                <a:gd name="T2" fmla="*/ 5 w 148"/>
                <a:gd name="T3" fmla="*/ 59 h 582"/>
                <a:gd name="T4" fmla="*/ 4 w 148"/>
                <a:gd name="T5" fmla="*/ 59 h 582"/>
                <a:gd name="T6" fmla="*/ 3 w 148"/>
                <a:gd name="T7" fmla="*/ 59 h 582"/>
                <a:gd name="T8" fmla="*/ 4 w 148"/>
                <a:gd name="T9" fmla="*/ 57 h 582"/>
                <a:gd name="T10" fmla="*/ 5 w 148"/>
                <a:gd name="T11" fmla="*/ 54 h 582"/>
                <a:gd name="T12" fmla="*/ 7 w 148"/>
                <a:gd name="T13" fmla="*/ 51 h 582"/>
                <a:gd name="T14" fmla="*/ 8 w 148"/>
                <a:gd name="T15" fmla="*/ 48 h 582"/>
                <a:gd name="T16" fmla="*/ 9 w 148"/>
                <a:gd name="T17" fmla="*/ 45 h 582"/>
                <a:gd name="T18" fmla="*/ 10 w 148"/>
                <a:gd name="T19" fmla="*/ 41 h 582"/>
                <a:gd name="T20" fmla="*/ 11 w 148"/>
                <a:gd name="T21" fmla="*/ 38 h 582"/>
                <a:gd name="T22" fmla="*/ 11 w 148"/>
                <a:gd name="T23" fmla="*/ 34 h 582"/>
                <a:gd name="T24" fmla="*/ 11 w 148"/>
                <a:gd name="T25" fmla="*/ 30 h 582"/>
                <a:gd name="T26" fmla="*/ 10 w 148"/>
                <a:gd name="T27" fmla="*/ 26 h 582"/>
                <a:gd name="T28" fmla="*/ 10 w 148"/>
                <a:gd name="T29" fmla="*/ 22 h 582"/>
                <a:gd name="T30" fmla="*/ 9 w 148"/>
                <a:gd name="T31" fmla="*/ 18 h 582"/>
                <a:gd name="T32" fmla="*/ 7 w 148"/>
                <a:gd name="T33" fmla="*/ 14 h 582"/>
                <a:gd name="T34" fmla="*/ 6 w 148"/>
                <a:gd name="T35" fmla="*/ 11 h 582"/>
                <a:gd name="T36" fmla="*/ 3 w 148"/>
                <a:gd name="T37" fmla="*/ 7 h 582"/>
                <a:gd name="T38" fmla="*/ 1 w 148"/>
                <a:gd name="T39" fmla="*/ 4 h 582"/>
                <a:gd name="T40" fmla="*/ 1 w 148"/>
                <a:gd name="T41" fmla="*/ 2 h 582"/>
                <a:gd name="T42" fmla="*/ 3 w 148"/>
                <a:gd name="T43" fmla="*/ 1 h 582"/>
                <a:gd name="T44" fmla="*/ 5 w 148"/>
                <a:gd name="T45" fmla="*/ 2 h 582"/>
                <a:gd name="T46" fmla="*/ 7 w 148"/>
                <a:gd name="T47" fmla="*/ 5 h 582"/>
                <a:gd name="T48" fmla="*/ 9 w 148"/>
                <a:gd name="T49" fmla="*/ 9 h 582"/>
                <a:gd name="T50" fmla="*/ 11 w 148"/>
                <a:gd name="T51" fmla="*/ 12 h 582"/>
                <a:gd name="T52" fmla="*/ 13 w 148"/>
                <a:gd name="T53" fmla="*/ 17 h 582"/>
                <a:gd name="T54" fmla="*/ 14 w 148"/>
                <a:gd name="T55" fmla="*/ 21 h 582"/>
                <a:gd name="T56" fmla="*/ 14 w 148"/>
                <a:gd name="T57" fmla="*/ 25 h 582"/>
                <a:gd name="T58" fmla="*/ 15 w 148"/>
                <a:gd name="T59" fmla="*/ 30 h 582"/>
                <a:gd name="T60" fmla="*/ 15 w 148"/>
                <a:gd name="T61" fmla="*/ 34 h 582"/>
                <a:gd name="T62" fmla="*/ 15 w 148"/>
                <a:gd name="T63" fmla="*/ 38 h 582"/>
                <a:gd name="T64" fmla="*/ 14 w 148"/>
                <a:gd name="T65" fmla="*/ 42 h 582"/>
                <a:gd name="T66" fmla="*/ 13 w 148"/>
                <a:gd name="T67" fmla="*/ 45 h 582"/>
                <a:gd name="T68" fmla="*/ 12 w 148"/>
                <a:gd name="T69" fmla="*/ 49 h 582"/>
                <a:gd name="T70" fmla="*/ 11 w 148"/>
                <a:gd name="T71" fmla="*/ 52 h 582"/>
                <a:gd name="T72" fmla="*/ 9 w 148"/>
                <a:gd name="T73" fmla="*/ 55 h 582"/>
                <a:gd name="T74" fmla="*/ 8 w 148"/>
                <a:gd name="T75" fmla="*/ 58 h 582"/>
                <a:gd name="T76" fmla="*/ 7 w 148"/>
                <a:gd name="T77" fmla="*/ 60 h 5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8"/>
                <a:gd name="T118" fmla="*/ 0 h 582"/>
                <a:gd name="T119" fmla="*/ 148 w 148"/>
                <a:gd name="T120" fmla="*/ 582 h 5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8" h="582">
                  <a:moveTo>
                    <a:pt x="69" y="582"/>
                  </a:moveTo>
                  <a:lnTo>
                    <a:pt x="63" y="580"/>
                  </a:lnTo>
                  <a:lnTo>
                    <a:pt x="57" y="580"/>
                  </a:lnTo>
                  <a:lnTo>
                    <a:pt x="53" y="576"/>
                  </a:lnTo>
                  <a:lnTo>
                    <a:pt x="48" y="576"/>
                  </a:lnTo>
                  <a:lnTo>
                    <a:pt x="42" y="574"/>
                  </a:lnTo>
                  <a:lnTo>
                    <a:pt x="38" y="572"/>
                  </a:lnTo>
                  <a:lnTo>
                    <a:pt x="32" y="570"/>
                  </a:lnTo>
                  <a:lnTo>
                    <a:pt x="29" y="570"/>
                  </a:lnTo>
                  <a:lnTo>
                    <a:pt x="36" y="555"/>
                  </a:lnTo>
                  <a:lnTo>
                    <a:pt x="46" y="542"/>
                  </a:lnTo>
                  <a:lnTo>
                    <a:pt x="53" y="526"/>
                  </a:lnTo>
                  <a:lnTo>
                    <a:pt x="61" y="513"/>
                  </a:lnTo>
                  <a:lnTo>
                    <a:pt x="69" y="496"/>
                  </a:lnTo>
                  <a:lnTo>
                    <a:pt x="74" y="481"/>
                  </a:lnTo>
                  <a:lnTo>
                    <a:pt x="82" y="466"/>
                  </a:lnTo>
                  <a:lnTo>
                    <a:pt x="88" y="450"/>
                  </a:lnTo>
                  <a:lnTo>
                    <a:pt x="91" y="433"/>
                  </a:lnTo>
                  <a:lnTo>
                    <a:pt x="95" y="416"/>
                  </a:lnTo>
                  <a:lnTo>
                    <a:pt x="99" y="399"/>
                  </a:lnTo>
                  <a:lnTo>
                    <a:pt x="103" y="382"/>
                  </a:lnTo>
                  <a:lnTo>
                    <a:pt x="105" y="365"/>
                  </a:lnTo>
                  <a:lnTo>
                    <a:pt x="107" y="348"/>
                  </a:lnTo>
                  <a:lnTo>
                    <a:pt x="108" y="331"/>
                  </a:lnTo>
                  <a:lnTo>
                    <a:pt x="108" y="313"/>
                  </a:lnTo>
                  <a:lnTo>
                    <a:pt x="108" y="293"/>
                  </a:lnTo>
                  <a:lnTo>
                    <a:pt x="107" y="273"/>
                  </a:lnTo>
                  <a:lnTo>
                    <a:pt x="103" y="253"/>
                  </a:lnTo>
                  <a:lnTo>
                    <a:pt x="101" y="232"/>
                  </a:lnTo>
                  <a:lnTo>
                    <a:pt x="95" y="213"/>
                  </a:lnTo>
                  <a:lnTo>
                    <a:pt x="91" y="194"/>
                  </a:lnTo>
                  <a:lnTo>
                    <a:pt x="86" y="175"/>
                  </a:lnTo>
                  <a:lnTo>
                    <a:pt x="80" y="156"/>
                  </a:lnTo>
                  <a:lnTo>
                    <a:pt x="70" y="138"/>
                  </a:lnTo>
                  <a:lnTo>
                    <a:pt x="63" y="119"/>
                  </a:lnTo>
                  <a:lnTo>
                    <a:pt x="55" y="102"/>
                  </a:lnTo>
                  <a:lnTo>
                    <a:pt x="46" y="87"/>
                  </a:lnTo>
                  <a:lnTo>
                    <a:pt x="34" y="70"/>
                  </a:lnTo>
                  <a:lnTo>
                    <a:pt x="25" y="55"/>
                  </a:lnTo>
                  <a:lnTo>
                    <a:pt x="11" y="40"/>
                  </a:lnTo>
                  <a:lnTo>
                    <a:pt x="0" y="24"/>
                  </a:lnTo>
                  <a:lnTo>
                    <a:pt x="10" y="17"/>
                  </a:lnTo>
                  <a:lnTo>
                    <a:pt x="17" y="11"/>
                  </a:lnTo>
                  <a:lnTo>
                    <a:pt x="25" y="5"/>
                  </a:lnTo>
                  <a:lnTo>
                    <a:pt x="32" y="0"/>
                  </a:lnTo>
                  <a:lnTo>
                    <a:pt x="46" y="15"/>
                  </a:lnTo>
                  <a:lnTo>
                    <a:pt x="57" y="32"/>
                  </a:lnTo>
                  <a:lnTo>
                    <a:pt x="69" y="49"/>
                  </a:lnTo>
                  <a:lnTo>
                    <a:pt x="82" y="66"/>
                  </a:lnTo>
                  <a:lnTo>
                    <a:pt x="91" y="85"/>
                  </a:lnTo>
                  <a:lnTo>
                    <a:pt x="101" y="104"/>
                  </a:lnTo>
                  <a:lnTo>
                    <a:pt x="108" y="121"/>
                  </a:lnTo>
                  <a:lnTo>
                    <a:pt x="118" y="142"/>
                  </a:lnTo>
                  <a:lnTo>
                    <a:pt x="124" y="163"/>
                  </a:lnTo>
                  <a:lnTo>
                    <a:pt x="129" y="182"/>
                  </a:lnTo>
                  <a:lnTo>
                    <a:pt x="135" y="203"/>
                  </a:lnTo>
                  <a:lnTo>
                    <a:pt x="141" y="224"/>
                  </a:lnTo>
                  <a:lnTo>
                    <a:pt x="143" y="247"/>
                  </a:lnTo>
                  <a:lnTo>
                    <a:pt x="146" y="268"/>
                  </a:lnTo>
                  <a:lnTo>
                    <a:pt x="148" y="291"/>
                  </a:lnTo>
                  <a:lnTo>
                    <a:pt x="148" y="313"/>
                  </a:lnTo>
                  <a:lnTo>
                    <a:pt x="148" y="331"/>
                  </a:lnTo>
                  <a:lnTo>
                    <a:pt x="146" y="350"/>
                  </a:lnTo>
                  <a:lnTo>
                    <a:pt x="145" y="367"/>
                  </a:lnTo>
                  <a:lnTo>
                    <a:pt x="143" y="386"/>
                  </a:lnTo>
                  <a:lnTo>
                    <a:pt x="139" y="403"/>
                  </a:lnTo>
                  <a:lnTo>
                    <a:pt x="135" y="422"/>
                  </a:lnTo>
                  <a:lnTo>
                    <a:pt x="131" y="439"/>
                  </a:lnTo>
                  <a:lnTo>
                    <a:pt x="127" y="456"/>
                  </a:lnTo>
                  <a:lnTo>
                    <a:pt x="122" y="471"/>
                  </a:lnTo>
                  <a:lnTo>
                    <a:pt x="116" y="488"/>
                  </a:lnTo>
                  <a:lnTo>
                    <a:pt x="108" y="504"/>
                  </a:lnTo>
                  <a:lnTo>
                    <a:pt x="101" y="521"/>
                  </a:lnTo>
                  <a:lnTo>
                    <a:pt x="93" y="536"/>
                  </a:lnTo>
                  <a:lnTo>
                    <a:pt x="86" y="551"/>
                  </a:lnTo>
                  <a:lnTo>
                    <a:pt x="76" y="566"/>
                  </a:lnTo>
                  <a:lnTo>
                    <a:pt x="69" y="582"/>
                  </a:lnTo>
                  <a:close/>
                </a:path>
              </a:pathLst>
            </a:custGeom>
            <a:solidFill>
              <a:srgbClr val="000000"/>
            </a:solidFill>
            <a:ln w="9525">
              <a:noFill/>
              <a:round/>
              <a:headEnd/>
              <a:tailEnd/>
            </a:ln>
          </p:spPr>
          <p:txBody>
            <a:bodyPr/>
            <a:lstStyle/>
            <a:p>
              <a:endParaRPr lang="en-US"/>
            </a:p>
          </p:txBody>
        </p:sp>
        <p:sp>
          <p:nvSpPr>
            <p:cNvPr id="9383" name="Freeform 15"/>
            <p:cNvSpPr>
              <a:spLocks/>
            </p:cNvSpPr>
            <p:nvPr/>
          </p:nvSpPr>
          <p:spPr bwMode="auto">
            <a:xfrm flipH="1">
              <a:off x="2541" y="2272"/>
              <a:ext cx="19" cy="78"/>
            </a:xfrm>
            <a:custGeom>
              <a:avLst/>
              <a:gdLst>
                <a:gd name="T0" fmla="*/ 8 w 192"/>
                <a:gd name="T1" fmla="*/ 78 h 755"/>
                <a:gd name="T2" fmla="*/ 7 w 192"/>
                <a:gd name="T3" fmla="*/ 77 h 755"/>
                <a:gd name="T4" fmla="*/ 5 w 192"/>
                <a:gd name="T5" fmla="*/ 77 h 755"/>
                <a:gd name="T6" fmla="*/ 4 w 192"/>
                <a:gd name="T7" fmla="*/ 76 h 755"/>
                <a:gd name="T8" fmla="*/ 5 w 192"/>
                <a:gd name="T9" fmla="*/ 74 h 755"/>
                <a:gd name="T10" fmla="*/ 7 w 192"/>
                <a:gd name="T11" fmla="*/ 71 h 755"/>
                <a:gd name="T12" fmla="*/ 9 w 192"/>
                <a:gd name="T13" fmla="*/ 67 h 755"/>
                <a:gd name="T14" fmla="*/ 10 w 192"/>
                <a:gd name="T15" fmla="*/ 62 h 755"/>
                <a:gd name="T16" fmla="*/ 12 w 192"/>
                <a:gd name="T17" fmla="*/ 58 h 755"/>
                <a:gd name="T18" fmla="*/ 13 w 192"/>
                <a:gd name="T19" fmla="*/ 54 h 755"/>
                <a:gd name="T20" fmla="*/ 13 w 192"/>
                <a:gd name="T21" fmla="*/ 49 h 755"/>
                <a:gd name="T22" fmla="*/ 14 w 192"/>
                <a:gd name="T23" fmla="*/ 44 h 755"/>
                <a:gd name="T24" fmla="*/ 14 w 192"/>
                <a:gd name="T25" fmla="*/ 39 h 755"/>
                <a:gd name="T26" fmla="*/ 13 w 192"/>
                <a:gd name="T27" fmla="*/ 34 h 755"/>
                <a:gd name="T28" fmla="*/ 12 w 192"/>
                <a:gd name="T29" fmla="*/ 29 h 755"/>
                <a:gd name="T30" fmla="*/ 11 w 192"/>
                <a:gd name="T31" fmla="*/ 23 h 755"/>
                <a:gd name="T32" fmla="*/ 9 w 192"/>
                <a:gd name="T33" fmla="*/ 18 h 755"/>
                <a:gd name="T34" fmla="*/ 7 w 192"/>
                <a:gd name="T35" fmla="*/ 14 h 755"/>
                <a:gd name="T36" fmla="*/ 4 w 192"/>
                <a:gd name="T37" fmla="*/ 9 h 755"/>
                <a:gd name="T38" fmla="*/ 1 w 192"/>
                <a:gd name="T39" fmla="*/ 5 h 755"/>
                <a:gd name="T40" fmla="*/ 1 w 192"/>
                <a:gd name="T41" fmla="*/ 3 h 755"/>
                <a:gd name="T42" fmla="*/ 1 w 192"/>
                <a:gd name="T43" fmla="*/ 2 h 755"/>
                <a:gd name="T44" fmla="*/ 2 w 192"/>
                <a:gd name="T45" fmla="*/ 1 h 755"/>
                <a:gd name="T46" fmla="*/ 3 w 192"/>
                <a:gd name="T47" fmla="*/ 0 h 755"/>
                <a:gd name="T48" fmla="*/ 6 w 192"/>
                <a:gd name="T49" fmla="*/ 2 h 755"/>
                <a:gd name="T50" fmla="*/ 9 w 192"/>
                <a:gd name="T51" fmla="*/ 7 h 755"/>
                <a:gd name="T52" fmla="*/ 11 w 192"/>
                <a:gd name="T53" fmla="*/ 11 h 755"/>
                <a:gd name="T54" fmla="*/ 14 w 192"/>
                <a:gd name="T55" fmla="*/ 17 h 755"/>
                <a:gd name="T56" fmla="*/ 16 w 192"/>
                <a:gd name="T57" fmla="*/ 22 h 755"/>
                <a:gd name="T58" fmla="*/ 17 w 192"/>
                <a:gd name="T59" fmla="*/ 27 h 755"/>
                <a:gd name="T60" fmla="*/ 18 w 192"/>
                <a:gd name="T61" fmla="*/ 33 h 755"/>
                <a:gd name="T62" fmla="*/ 19 w 192"/>
                <a:gd name="T63" fmla="*/ 39 h 755"/>
                <a:gd name="T64" fmla="*/ 19 w 192"/>
                <a:gd name="T65" fmla="*/ 44 h 755"/>
                <a:gd name="T66" fmla="*/ 19 w 192"/>
                <a:gd name="T67" fmla="*/ 49 h 755"/>
                <a:gd name="T68" fmla="*/ 18 w 192"/>
                <a:gd name="T69" fmla="*/ 54 h 755"/>
                <a:gd name="T70" fmla="*/ 17 w 192"/>
                <a:gd name="T71" fmla="*/ 59 h 755"/>
                <a:gd name="T72" fmla="*/ 15 w 192"/>
                <a:gd name="T73" fmla="*/ 63 h 755"/>
                <a:gd name="T74" fmla="*/ 14 w 192"/>
                <a:gd name="T75" fmla="*/ 68 h 755"/>
                <a:gd name="T76" fmla="*/ 12 w 192"/>
                <a:gd name="T77" fmla="*/ 72 h 755"/>
                <a:gd name="T78" fmla="*/ 10 w 192"/>
                <a:gd name="T79" fmla="*/ 76 h 755"/>
                <a:gd name="T80" fmla="*/ 9 w 192"/>
                <a:gd name="T81" fmla="*/ 78 h 7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92"/>
                <a:gd name="T124" fmla="*/ 0 h 755"/>
                <a:gd name="T125" fmla="*/ 192 w 192"/>
                <a:gd name="T126" fmla="*/ 755 h 75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92" h="755">
                  <a:moveTo>
                    <a:pt x="87" y="755"/>
                  </a:moveTo>
                  <a:lnTo>
                    <a:pt x="80" y="753"/>
                  </a:lnTo>
                  <a:lnTo>
                    <a:pt x="74" y="751"/>
                  </a:lnTo>
                  <a:lnTo>
                    <a:pt x="66" y="747"/>
                  </a:lnTo>
                  <a:lnTo>
                    <a:pt x="61" y="745"/>
                  </a:lnTo>
                  <a:lnTo>
                    <a:pt x="55" y="744"/>
                  </a:lnTo>
                  <a:lnTo>
                    <a:pt x="49" y="742"/>
                  </a:lnTo>
                  <a:lnTo>
                    <a:pt x="42" y="738"/>
                  </a:lnTo>
                  <a:lnTo>
                    <a:pt x="36" y="738"/>
                  </a:lnTo>
                  <a:lnTo>
                    <a:pt x="47" y="719"/>
                  </a:lnTo>
                  <a:lnTo>
                    <a:pt x="59" y="702"/>
                  </a:lnTo>
                  <a:lnTo>
                    <a:pt x="68" y="683"/>
                  </a:lnTo>
                  <a:lnTo>
                    <a:pt x="80" y="664"/>
                  </a:lnTo>
                  <a:lnTo>
                    <a:pt x="87" y="645"/>
                  </a:lnTo>
                  <a:lnTo>
                    <a:pt x="97" y="624"/>
                  </a:lnTo>
                  <a:lnTo>
                    <a:pt x="104" y="603"/>
                  </a:lnTo>
                  <a:lnTo>
                    <a:pt x="112" y="584"/>
                  </a:lnTo>
                  <a:lnTo>
                    <a:pt x="118" y="561"/>
                  </a:lnTo>
                  <a:lnTo>
                    <a:pt x="123" y="540"/>
                  </a:lnTo>
                  <a:lnTo>
                    <a:pt x="127" y="519"/>
                  </a:lnTo>
                  <a:lnTo>
                    <a:pt x="133" y="498"/>
                  </a:lnTo>
                  <a:lnTo>
                    <a:pt x="135" y="475"/>
                  </a:lnTo>
                  <a:lnTo>
                    <a:pt x="139" y="453"/>
                  </a:lnTo>
                  <a:lnTo>
                    <a:pt x="139" y="430"/>
                  </a:lnTo>
                  <a:lnTo>
                    <a:pt x="141" y="407"/>
                  </a:lnTo>
                  <a:lnTo>
                    <a:pt x="139" y="380"/>
                  </a:lnTo>
                  <a:lnTo>
                    <a:pt x="139" y="354"/>
                  </a:lnTo>
                  <a:lnTo>
                    <a:pt x="135" y="327"/>
                  </a:lnTo>
                  <a:lnTo>
                    <a:pt x="131" y="302"/>
                  </a:lnTo>
                  <a:lnTo>
                    <a:pt x="123" y="276"/>
                  </a:lnTo>
                  <a:lnTo>
                    <a:pt x="118" y="251"/>
                  </a:lnTo>
                  <a:lnTo>
                    <a:pt x="110" y="226"/>
                  </a:lnTo>
                  <a:lnTo>
                    <a:pt x="103" y="204"/>
                  </a:lnTo>
                  <a:lnTo>
                    <a:pt x="91" y="179"/>
                  </a:lnTo>
                  <a:lnTo>
                    <a:pt x="82" y="156"/>
                  </a:lnTo>
                  <a:lnTo>
                    <a:pt x="70" y="133"/>
                  </a:lnTo>
                  <a:lnTo>
                    <a:pt x="57" y="110"/>
                  </a:lnTo>
                  <a:lnTo>
                    <a:pt x="44" y="89"/>
                  </a:lnTo>
                  <a:lnTo>
                    <a:pt x="30" y="69"/>
                  </a:lnTo>
                  <a:lnTo>
                    <a:pt x="15" y="50"/>
                  </a:lnTo>
                  <a:lnTo>
                    <a:pt x="0" y="31"/>
                  </a:lnTo>
                  <a:lnTo>
                    <a:pt x="6" y="27"/>
                  </a:lnTo>
                  <a:lnTo>
                    <a:pt x="9" y="23"/>
                  </a:lnTo>
                  <a:lnTo>
                    <a:pt x="15" y="17"/>
                  </a:lnTo>
                  <a:lnTo>
                    <a:pt x="21" y="13"/>
                  </a:lnTo>
                  <a:lnTo>
                    <a:pt x="25" y="10"/>
                  </a:lnTo>
                  <a:lnTo>
                    <a:pt x="30" y="6"/>
                  </a:lnTo>
                  <a:lnTo>
                    <a:pt x="34" y="2"/>
                  </a:lnTo>
                  <a:lnTo>
                    <a:pt x="40" y="0"/>
                  </a:lnTo>
                  <a:lnTo>
                    <a:pt x="57" y="21"/>
                  </a:lnTo>
                  <a:lnTo>
                    <a:pt x="74" y="42"/>
                  </a:lnTo>
                  <a:lnTo>
                    <a:pt x="89" y="65"/>
                  </a:lnTo>
                  <a:lnTo>
                    <a:pt x="104" y="88"/>
                  </a:lnTo>
                  <a:lnTo>
                    <a:pt x="116" y="110"/>
                  </a:lnTo>
                  <a:lnTo>
                    <a:pt x="129" y="135"/>
                  </a:lnTo>
                  <a:lnTo>
                    <a:pt x="141" y="160"/>
                  </a:lnTo>
                  <a:lnTo>
                    <a:pt x="152" y="186"/>
                  </a:lnTo>
                  <a:lnTo>
                    <a:pt x="160" y="211"/>
                  </a:lnTo>
                  <a:lnTo>
                    <a:pt x="169" y="238"/>
                  </a:lnTo>
                  <a:lnTo>
                    <a:pt x="175" y="264"/>
                  </a:lnTo>
                  <a:lnTo>
                    <a:pt x="182" y="293"/>
                  </a:lnTo>
                  <a:lnTo>
                    <a:pt x="186" y="320"/>
                  </a:lnTo>
                  <a:lnTo>
                    <a:pt x="188" y="348"/>
                  </a:lnTo>
                  <a:lnTo>
                    <a:pt x="190" y="378"/>
                  </a:lnTo>
                  <a:lnTo>
                    <a:pt x="192" y="407"/>
                  </a:lnTo>
                  <a:lnTo>
                    <a:pt x="192" y="430"/>
                  </a:lnTo>
                  <a:lnTo>
                    <a:pt x="190" y="455"/>
                  </a:lnTo>
                  <a:lnTo>
                    <a:pt x="188" y="477"/>
                  </a:lnTo>
                  <a:lnTo>
                    <a:pt x="184" y="502"/>
                  </a:lnTo>
                  <a:lnTo>
                    <a:pt x="180" y="523"/>
                  </a:lnTo>
                  <a:lnTo>
                    <a:pt x="175" y="546"/>
                  </a:lnTo>
                  <a:lnTo>
                    <a:pt x="169" y="569"/>
                  </a:lnTo>
                  <a:lnTo>
                    <a:pt x="165" y="591"/>
                  </a:lnTo>
                  <a:lnTo>
                    <a:pt x="156" y="612"/>
                  </a:lnTo>
                  <a:lnTo>
                    <a:pt x="148" y="635"/>
                  </a:lnTo>
                  <a:lnTo>
                    <a:pt x="139" y="654"/>
                  </a:lnTo>
                  <a:lnTo>
                    <a:pt x="131" y="677"/>
                  </a:lnTo>
                  <a:lnTo>
                    <a:pt x="120" y="696"/>
                  </a:lnTo>
                  <a:lnTo>
                    <a:pt x="110" y="717"/>
                  </a:lnTo>
                  <a:lnTo>
                    <a:pt x="99" y="736"/>
                  </a:lnTo>
                  <a:lnTo>
                    <a:pt x="87" y="755"/>
                  </a:lnTo>
                  <a:close/>
                </a:path>
              </a:pathLst>
            </a:custGeom>
            <a:solidFill>
              <a:srgbClr val="000000"/>
            </a:solidFill>
            <a:ln w="9525">
              <a:noFill/>
              <a:round/>
              <a:headEnd/>
              <a:tailEnd/>
            </a:ln>
          </p:spPr>
          <p:txBody>
            <a:bodyPr/>
            <a:lstStyle/>
            <a:p>
              <a:endParaRPr lang="en-US"/>
            </a:p>
          </p:txBody>
        </p:sp>
        <p:sp>
          <p:nvSpPr>
            <p:cNvPr id="9384" name="Freeform 16"/>
            <p:cNvSpPr>
              <a:spLocks/>
            </p:cNvSpPr>
            <p:nvPr/>
          </p:nvSpPr>
          <p:spPr bwMode="auto">
            <a:xfrm flipH="1">
              <a:off x="2504" y="2265"/>
              <a:ext cx="23" cy="92"/>
            </a:xfrm>
            <a:custGeom>
              <a:avLst/>
              <a:gdLst>
                <a:gd name="T0" fmla="*/ 10 w 230"/>
                <a:gd name="T1" fmla="*/ 92 h 897"/>
                <a:gd name="T2" fmla="*/ 8 w 230"/>
                <a:gd name="T3" fmla="*/ 91 h 897"/>
                <a:gd name="T4" fmla="*/ 7 w 230"/>
                <a:gd name="T5" fmla="*/ 91 h 897"/>
                <a:gd name="T6" fmla="*/ 5 w 230"/>
                <a:gd name="T7" fmla="*/ 90 h 897"/>
                <a:gd name="T8" fmla="*/ 6 w 230"/>
                <a:gd name="T9" fmla="*/ 88 h 897"/>
                <a:gd name="T10" fmla="*/ 8 w 230"/>
                <a:gd name="T11" fmla="*/ 83 h 897"/>
                <a:gd name="T12" fmla="*/ 11 w 230"/>
                <a:gd name="T13" fmla="*/ 78 h 897"/>
                <a:gd name="T14" fmla="*/ 12 w 230"/>
                <a:gd name="T15" fmla="*/ 73 h 897"/>
                <a:gd name="T16" fmla="*/ 14 w 230"/>
                <a:gd name="T17" fmla="*/ 68 h 897"/>
                <a:gd name="T18" fmla="*/ 15 w 230"/>
                <a:gd name="T19" fmla="*/ 63 h 897"/>
                <a:gd name="T20" fmla="*/ 16 w 230"/>
                <a:gd name="T21" fmla="*/ 58 h 897"/>
                <a:gd name="T22" fmla="*/ 17 w 230"/>
                <a:gd name="T23" fmla="*/ 52 h 897"/>
                <a:gd name="T24" fmla="*/ 17 w 230"/>
                <a:gd name="T25" fmla="*/ 46 h 897"/>
                <a:gd name="T26" fmla="*/ 16 w 230"/>
                <a:gd name="T27" fmla="*/ 40 h 897"/>
                <a:gd name="T28" fmla="*/ 15 w 230"/>
                <a:gd name="T29" fmla="*/ 34 h 897"/>
                <a:gd name="T30" fmla="*/ 13 w 230"/>
                <a:gd name="T31" fmla="*/ 28 h 897"/>
                <a:gd name="T32" fmla="*/ 11 w 230"/>
                <a:gd name="T33" fmla="*/ 22 h 897"/>
                <a:gd name="T34" fmla="*/ 8 w 230"/>
                <a:gd name="T35" fmla="*/ 16 h 897"/>
                <a:gd name="T36" fmla="*/ 5 w 230"/>
                <a:gd name="T37" fmla="*/ 11 h 897"/>
                <a:gd name="T38" fmla="*/ 2 w 230"/>
                <a:gd name="T39" fmla="*/ 6 h 897"/>
                <a:gd name="T40" fmla="*/ 1 w 230"/>
                <a:gd name="T41" fmla="*/ 3 h 897"/>
                <a:gd name="T42" fmla="*/ 2 w 230"/>
                <a:gd name="T43" fmla="*/ 2 h 897"/>
                <a:gd name="T44" fmla="*/ 3 w 230"/>
                <a:gd name="T45" fmla="*/ 1 h 897"/>
                <a:gd name="T46" fmla="*/ 4 w 230"/>
                <a:gd name="T47" fmla="*/ 0 h 897"/>
                <a:gd name="T48" fmla="*/ 7 w 230"/>
                <a:gd name="T49" fmla="*/ 2 h 897"/>
                <a:gd name="T50" fmla="*/ 11 w 230"/>
                <a:gd name="T51" fmla="*/ 8 h 897"/>
                <a:gd name="T52" fmla="*/ 14 w 230"/>
                <a:gd name="T53" fmla="*/ 13 h 897"/>
                <a:gd name="T54" fmla="*/ 17 w 230"/>
                <a:gd name="T55" fmla="*/ 19 h 897"/>
                <a:gd name="T56" fmla="*/ 19 w 230"/>
                <a:gd name="T57" fmla="*/ 26 h 897"/>
                <a:gd name="T58" fmla="*/ 21 w 230"/>
                <a:gd name="T59" fmla="*/ 32 h 897"/>
                <a:gd name="T60" fmla="*/ 22 w 230"/>
                <a:gd name="T61" fmla="*/ 39 h 897"/>
                <a:gd name="T62" fmla="*/ 23 w 230"/>
                <a:gd name="T63" fmla="*/ 46 h 897"/>
                <a:gd name="T64" fmla="*/ 23 w 230"/>
                <a:gd name="T65" fmla="*/ 52 h 897"/>
                <a:gd name="T66" fmla="*/ 22 w 230"/>
                <a:gd name="T67" fmla="*/ 58 h 897"/>
                <a:gd name="T68" fmla="*/ 22 w 230"/>
                <a:gd name="T69" fmla="*/ 64 h 897"/>
                <a:gd name="T70" fmla="*/ 20 w 230"/>
                <a:gd name="T71" fmla="*/ 69 h 897"/>
                <a:gd name="T72" fmla="*/ 19 w 230"/>
                <a:gd name="T73" fmla="*/ 75 h 897"/>
                <a:gd name="T74" fmla="*/ 17 w 230"/>
                <a:gd name="T75" fmla="*/ 80 h 897"/>
                <a:gd name="T76" fmla="*/ 14 w 230"/>
                <a:gd name="T77" fmla="*/ 85 h 897"/>
                <a:gd name="T78" fmla="*/ 12 w 230"/>
                <a:gd name="T79" fmla="*/ 89 h 897"/>
                <a:gd name="T80" fmla="*/ 11 w 230"/>
                <a:gd name="T81" fmla="*/ 92 h 8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0"/>
                <a:gd name="T124" fmla="*/ 0 h 897"/>
                <a:gd name="T125" fmla="*/ 230 w 230"/>
                <a:gd name="T126" fmla="*/ 897 h 8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0" h="897">
                  <a:moveTo>
                    <a:pt x="105" y="897"/>
                  </a:moveTo>
                  <a:lnTo>
                    <a:pt x="97" y="893"/>
                  </a:lnTo>
                  <a:lnTo>
                    <a:pt x="90" y="891"/>
                  </a:lnTo>
                  <a:lnTo>
                    <a:pt x="82" y="887"/>
                  </a:lnTo>
                  <a:lnTo>
                    <a:pt x="74" y="886"/>
                  </a:lnTo>
                  <a:lnTo>
                    <a:pt x="65" y="884"/>
                  </a:lnTo>
                  <a:lnTo>
                    <a:pt x="57" y="880"/>
                  </a:lnTo>
                  <a:lnTo>
                    <a:pt x="50" y="878"/>
                  </a:lnTo>
                  <a:lnTo>
                    <a:pt x="42" y="876"/>
                  </a:lnTo>
                  <a:lnTo>
                    <a:pt x="55" y="855"/>
                  </a:lnTo>
                  <a:lnTo>
                    <a:pt x="69" y="832"/>
                  </a:lnTo>
                  <a:lnTo>
                    <a:pt x="82" y="810"/>
                  </a:lnTo>
                  <a:lnTo>
                    <a:pt x="95" y="789"/>
                  </a:lnTo>
                  <a:lnTo>
                    <a:pt x="105" y="764"/>
                  </a:lnTo>
                  <a:lnTo>
                    <a:pt x="114" y="741"/>
                  </a:lnTo>
                  <a:lnTo>
                    <a:pt x="124" y="716"/>
                  </a:lnTo>
                  <a:lnTo>
                    <a:pt x="133" y="694"/>
                  </a:lnTo>
                  <a:lnTo>
                    <a:pt x="141" y="667"/>
                  </a:lnTo>
                  <a:lnTo>
                    <a:pt x="149" y="642"/>
                  </a:lnTo>
                  <a:lnTo>
                    <a:pt x="152" y="616"/>
                  </a:lnTo>
                  <a:lnTo>
                    <a:pt x="158" y="591"/>
                  </a:lnTo>
                  <a:lnTo>
                    <a:pt x="162" y="562"/>
                  </a:lnTo>
                  <a:lnTo>
                    <a:pt x="166" y="538"/>
                  </a:lnTo>
                  <a:lnTo>
                    <a:pt x="166" y="511"/>
                  </a:lnTo>
                  <a:lnTo>
                    <a:pt x="168" y="484"/>
                  </a:lnTo>
                  <a:lnTo>
                    <a:pt x="166" y="452"/>
                  </a:lnTo>
                  <a:lnTo>
                    <a:pt x="164" y="420"/>
                  </a:lnTo>
                  <a:lnTo>
                    <a:pt x="160" y="389"/>
                  </a:lnTo>
                  <a:lnTo>
                    <a:pt x="156" y="359"/>
                  </a:lnTo>
                  <a:lnTo>
                    <a:pt x="149" y="328"/>
                  </a:lnTo>
                  <a:lnTo>
                    <a:pt x="141" y="298"/>
                  </a:lnTo>
                  <a:lnTo>
                    <a:pt x="131" y="270"/>
                  </a:lnTo>
                  <a:lnTo>
                    <a:pt x="122" y="241"/>
                  </a:lnTo>
                  <a:lnTo>
                    <a:pt x="111" y="213"/>
                  </a:lnTo>
                  <a:lnTo>
                    <a:pt x="99" y="186"/>
                  </a:lnTo>
                  <a:lnTo>
                    <a:pt x="84" y="159"/>
                  </a:lnTo>
                  <a:lnTo>
                    <a:pt x="71" y="135"/>
                  </a:lnTo>
                  <a:lnTo>
                    <a:pt x="54" y="108"/>
                  </a:lnTo>
                  <a:lnTo>
                    <a:pt x="36" y="83"/>
                  </a:lnTo>
                  <a:lnTo>
                    <a:pt x="19" y="60"/>
                  </a:lnTo>
                  <a:lnTo>
                    <a:pt x="0" y="38"/>
                  </a:lnTo>
                  <a:lnTo>
                    <a:pt x="8" y="32"/>
                  </a:lnTo>
                  <a:lnTo>
                    <a:pt x="14" y="28"/>
                  </a:lnTo>
                  <a:lnTo>
                    <a:pt x="19" y="22"/>
                  </a:lnTo>
                  <a:lnTo>
                    <a:pt x="27" y="19"/>
                  </a:lnTo>
                  <a:lnTo>
                    <a:pt x="33" y="13"/>
                  </a:lnTo>
                  <a:lnTo>
                    <a:pt x="38" y="7"/>
                  </a:lnTo>
                  <a:lnTo>
                    <a:pt x="44" y="3"/>
                  </a:lnTo>
                  <a:lnTo>
                    <a:pt x="50" y="0"/>
                  </a:lnTo>
                  <a:lnTo>
                    <a:pt x="71" y="24"/>
                  </a:lnTo>
                  <a:lnTo>
                    <a:pt x="90" y="51"/>
                  </a:lnTo>
                  <a:lnTo>
                    <a:pt x="107" y="76"/>
                  </a:lnTo>
                  <a:lnTo>
                    <a:pt x="124" y="104"/>
                  </a:lnTo>
                  <a:lnTo>
                    <a:pt x="141" y="131"/>
                  </a:lnTo>
                  <a:lnTo>
                    <a:pt x="156" y="161"/>
                  </a:lnTo>
                  <a:lnTo>
                    <a:pt x="169" y="190"/>
                  </a:lnTo>
                  <a:lnTo>
                    <a:pt x="181" y="220"/>
                  </a:lnTo>
                  <a:lnTo>
                    <a:pt x="192" y="252"/>
                  </a:lnTo>
                  <a:lnTo>
                    <a:pt x="202" y="283"/>
                  </a:lnTo>
                  <a:lnTo>
                    <a:pt x="209" y="315"/>
                  </a:lnTo>
                  <a:lnTo>
                    <a:pt x="217" y="348"/>
                  </a:lnTo>
                  <a:lnTo>
                    <a:pt x="223" y="382"/>
                  </a:lnTo>
                  <a:lnTo>
                    <a:pt x="227" y="414"/>
                  </a:lnTo>
                  <a:lnTo>
                    <a:pt x="228" y="448"/>
                  </a:lnTo>
                  <a:lnTo>
                    <a:pt x="230" y="484"/>
                  </a:lnTo>
                  <a:lnTo>
                    <a:pt x="228" y="511"/>
                  </a:lnTo>
                  <a:lnTo>
                    <a:pt x="227" y="540"/>
                  </a:lnTo>
                  <a:lnTo>
                    <a:pt x="223" y="568"/>
                  </a:lnTo>
                  <a:lnTo>
                    <a:pt x="221" y="597"/>
                  </a:lnTo>
                  <a:lnTo>
                    <a:pt x="215" y="621"/>
                  </a:lnTo>
                  <a:lnTo>
                    <a:pt x="209" y="648"/>
                  </a:lnTo>
                  <a:lnTo>
                    <a:pt x="204" y="675"/>
                  </a:lnTo>
                  <a:lnTo>
                    <a:pt x="196" y="703"/>
                  </a:lnTo>
                  <a:lnTo>
                    <a:pt x="187" y="728"/>
                  </a:lnTo>
                  <a:lnTo>
                    <a:pt x="177" y="752"/>
                  </a:lnTo>
                  <a:lnTo>
                    <a:pt x="166" y="777"/>
                  </a:lnTo>
                  <a:lnTo>
                    <a:pt x="156" y="802"/>
                  </a:lnTo>
                  <a:lnTo>
                    <a:pt x="143" y="827"/>
                  </a:lnTo>
                  <a:lnTo>
                    <a:pt x="131" y="849"/>
                  </a:lnTo>
                  <a:lnTo>
                    <a:pt x="118" y="872"/>
                  </a:lnTo>
                  <a:lnTo>
                    <a:pt x="105" y="897"/>
                  </a:lnTo>
                  <a:close/>
                </a:path>
              </a:pathLst>
            </a:custGeom>
            <a:solidFill>
              <a:srgbClr val="000000"/>
            </a:solidFill>
            <a:ln w="9525">
              <a:noFill/>
              <a:round/>
              <a:headEnd/>
              <a:tailEnd/>
            </a:ln>
          </p:spPr>
          <p:txBody>
            <a:bodyPr/>
            <a:lstStyle/>
            <a:p>
              <a:endParaRPr lang="en-US"/>
            </a:p>
          </p:txBody>
        </p:sp>
        <p:sp>
          <p:nvSpPr>
            <p:cNvPr id="9385" name="Freeform 17"/>
            <p:cNvSpPr>
              <a:spLocks/>
            </p:cNvSpPr>
            <p:nvPr/>
          </p:nvSpPr>
          <p:spPr bwMode="auto">
            <a:xfrm flipH="1">
              <a:off x="2463" y="2256"/>
              <a:ext cx="27" cy="110"/>
            </a:xfrm>
            <a:custGeom>
              <a:avLst/>
              <a:gdLst>
                <a:gd name="T0" fmla="*/ 11 w 274"/>
                <a:gd name="T1" fmla="*/ 110 h 1073"/>
                <a:gd name="T2" fmla="*/ 9 w 274"/>
                <a:gd name="T3" fmla="*/ 109 h 1073"/>
                <a:gd name="T4" fmla="*/ 8 w 274"/>
                <a:gd name="T5" fmla="*/ 109 h 1073"/>
                <a:gd name="T6" fmla="*/ 7 w 274"/>
                <a:gd name="T7" fmla="*/ 108 h 1073"/>
                <a:gd name="T8" fmla="*/ 6 w 274"/>
                <a:gd name="T9" fmla="*/ 108 h 1073"/>
                <a:gd name="T10" fmla="*/ 5 w 274"/>
                <a:gd name="T11" fmla="*/ 108 h 1073"/>
                <a:gd name="T12" fmla="*/ 7 w 274"/>
                <a:gd name="T13" fmla="*/ 105 h 1073"/>
                <a:gd name="T14" fmla="*/ 10 w 274"/>
                <a:gd name="T15" fmla="*/ 99 h 1073"/>
                <a:gd name="T16" fmla="*/ 12 w 274"/>
                <a:gd name="T17" fmla="*/ 94 h 1073"/>
                <a:gd name="T18" fmla="*/ 15 w 274"/>
                <a:gd name="T19" fmla="*/ 88 h 1073"/>
                <a:gd name="T20" fmla="*/ 16 w 274"/>
                <a:gd name="T21" fmla="*/ 82 h 1073"/>
                <a:gd name="T22" fmla="*/ 18 w 274"/>
                <a:gd name="T23" fmla="*/ 75 h 1073"/>
                <a:gd name="T24" fmla="*/ 19 w 274"/>
                <a:gd name="T25" fmla="*/ 69 h 1073"/>
                <a:gd name="T26" fmla="*/ 20 w 274"/>
                <a:gd name="T27" fmla="*/ 63 h 1073"/>
                <a:gd name="T28" fmla="*/ 20 w 274"/>
                <a:gd name="T29" fmla="*/ 55 h 1073"/>
                <a:gd name="T30" fmla="*/ 19 w 274"/>
                <a:gd name="T31" fmla="*/ 48 h 1073"/>
                <a:gd name="T32" fmla="*/ 17 w 274"/>
                <a:gd name="T33" fmla="*/ 40 h 1073"/>
                <a:gd name="T34" fmla="*/ 16 w 274"/>
                <a:gd name="T35" fmla="*/ 33 h 1073"/>
                <a:gd name="T36" fmla="*/ 13 w 274"/>
                <a:gd name="T37" fmla="*/ 26 h 1073"/>
                <a:gd name="T38" fmla="*/ 10 w 274"/>
                <a:gd name="T39" fmla="*/ 20 h 1073"/>
                <a:gd name="T40" fmla="*/ 6 w 274"/>
                <a:gd name="T41" fmla="*/ 13 h 1073"/>
                <a:gd name="T42" fmla="*/ 2 w 274"/>
                <a:gd name="T43" fmla="*/ 7 h 1073"/>
                <a:gd name="T44" fmla="*/ 1 w 274"/>
                <a:gd name="T45" fmla="*/ 4 h 1073"/>
                <a:gd name="T46" fmla="*/ 2 w 274"/>
                <a:gd name="T47" fmla="*/ 3 h 1073"/>
                <a:gd name="T48" fmla="*/ 4 w 274"/>
                <a:gd name="T49" fmla="*/ 2 h 1073"/>
                <a:gd name="T50" fmla="*/ 5 w 274"/>
                <a:gd name="T51" fmla="*/ 1 h 1073"/>
                <a:gd name="T52" fmla="*/ 8 w 274"/>
                <a:gd name="T53" fmla="*/ 3 h 1073"/>
                <a:gd name="T54" fmla="*/ 13 w 274"/>
                <a:gd name="T55" fmla="*/ 10 h 1073"/>
                <a:gd name="T56" fmla="*/ 16 w 274"/>
                <a:gd name="T57" fmla="*/ 16 h 1073"/>
                <a:gd name="T58" fmla="*/ 20 w 274"/>
                <a:gd name="T59" fmla="*/ 23 h 1073"/>
                <a:gd name="T60" fmla="*/ 22 w 274"/>
                <a:gd name="T61" fmla="*/ 31 h 1073"/>
                <a:gd name="T62" fmla="*/ 25 w 274"/>
                <a:gd name="T63" fmla="*/ 39 h 1073"/>
                <a:gd name="T64" fmla="*/ 26 w 274"/>
                <a:gd name="T65" fmla="*/ 47 h 1073"/>
                <a:gd name="T66" fmla="*/ 27 w 274"/>
                <a:gd name="T67" fmla="*/ 55 h 1073"/>
                <a:gd name="T68" fmla="*/ 27 w 274"/>
                <a:gd name="T69" fmla="*/ 63 h 1073"/>
                <a:gd name="T70" fmla="*/ 26 w 274"/>
                <a:gd name="T71" fmla="*/ 70 h 1073"/>
                <a:gd name="T72" fmla="*/ 25 w 274"/>
                <a:gd name="T73" fmla="*/ 76 h 1073"/>
                <a:gd name="T74" fmla="*/ 24 w 274"/>
                <a:gd name="T75" fmla="*/ 83 h 1073"/>
                <a:gd name="T76" fmla="*/ 22 w 274"/>
                <a:gd name="T77" fmla="*/ 89 h 1073"/>
                <a:gd name="T78" fmla="*/ 20 w 274"/>
                <a:gd name="T79" fmla="*/ 96 h 1073"/>
                <a:gd name="T80" fmla="*/ 17 w 274"/>
                <a:gd name="T81" fmla="*/ 101 h 1073"/>
                <a:gd name="T82" fmla="*/ 14 w 274"/>
                <a:gd name="T83" fmla="*/ 107 h 1073"/>
                <a:gd name="T84" fmla="*/ 12 w 274"/>
                <a:gd name="T85" fmla="*/ 110 h 10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4"/>
                <a:gd name="T130" fmla="*/ 0 h 1073"/>
                <a:gd name="T131" fmla="*/ 274 w 274"/>
                <a:gd name="T132" fmla="*/ 1073 h 107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4" h="1073">
                  <a:moveTo>
                    <a:pt x="124" y="1073"/>
                  </a:moveTo>
                  <a:lnTo>
                    <a:pt x="114" y="1071"/>
                  </a:lnTo>
                  <a:lnTo>
                    <a:pt x="105" y="1067"/>
                  </a:lnTo>
                  <a:lnTo>
                    <a:pt x="95" y="1063"/>
                  </a:lnTo>
                  <a:lnTo>
                    <a:pt x="87" y="1061"/>
                  </a:lnTo>
                  <a:lnTo>
                    <a:pt x="82" y="1060"/>
                  </a:lnTo>
                  <a:lnTo>
                    <a:pt x="78" y="1058"/>
                  </a:lnTo>
                  <a:lnTo>
                    <a:pt x="72" y="1056"/>
                  </a:lnTo>
                  <a:lnTo>
                    <a:pt x="68" y="1054"/>
                  </a:lnTo>
                  <a:lnTo>
                    <a:pt x="63" y="1054"/>
                  </a:lnTo>
                  <a:lnTo>
                    <a:pt x="59" y="1052"/>
                  </a:lnTo>
                  <a:lnTo>
                    <a:pt x="53" y="1050"/>
                  </a:lnTo>
                  <a:lnTo>
                    <a:pt x="49" y="1048"/>
                  </a:lnTo>
                  <a:lnTo>
                    <a:pt x="67" y="1023"/>
                  </a:lnTo>
                  <a:lnTo>
                    <a:pt x="82" y="997"/>
                  </a:lnTo>
                  <a:lnTo>
                    <a:pt x="97" y="970"/>
                  </a:lnTo>
                  <a:lnTo>
                    <a:pt x="112" y="944"/>
                  </a:lnTo>
                  <a:lnTo>
                    <a:pt x="125" y="915"/>
                  </a:lnTo>
                  <a:lnTo>
                    <a:pt x="137" y="887"/>
                  </a:lnTo>
                  <a:lnTo>
                    <a:pt x="148" y="858"/>
                  </a:lnTo>
                  <a:lnTo>
                    <a:pt x="160" y="829"/>
                  </a:lnTo>
                  <a:lnTo>
                    <a:pt x="167" y="799"/>
                  </a:lnTo>
                  <a:lnTo>
                    <a:pt x="177" y="769"/>
                  </a:lnTo>
                  <a:lnTo>
                    <a:pt x="183" y="736"/>
                  </a:lnTo>
                  <a:lnTo>
                    <a:pt x="188" y="706"/>
                  </a:lnTo>
                  <a:lnTo>
                    <a:pt x="192" y="674"/>
                  </a:lnTo>
                  <a:lnTo>
                    <a:pt x="196" y="643"/>
                  </a:lnTo>
                  <a:lnTo>
                    <a:pt x="198" y="611"/>
                  </a:lnTo>
                  <a:lnTo>
                    <a:pt x="200" y="578"/>
                  </a:lnTo>
                  <a:lnTo>
                    <a:pt x="198" y="540"/>
                  </a:lnTo>
                  <a:lnTo>
                    <a:pt x="196" y="502"/>
                  </a:lnTo>
                  <a:lnTo>
                    <a:pt x="190" y="464"/>
                  </a:lnTo>
                  <a:lnTo>
                    <a:pt x="184" y="428"/>
                  </a:lnTo>
                  <a:lnTo>
                    <a:pt x="177" y="392"/>
                  </a:lnTo>
                  <a:lnTo>
                    <a:pt x="167" y="358"/>
                  </a:lnTo>
                  <a:lnTo>
                    <a:pt x="158" y="322"/>
                  </a:lnTo>
                  <a:lnTo>
                    <a:pt x="146" y="289"/>
                  </a:lnTo>
                  <a:lnTo>
                    <a:pt x="131" y="255"/>
                  </a:lnTo>
                  <a:lnTo>
                    <a:pt x="116" y="223"/>
                  </a:lnTo>
                  <a:lnTo>
                    <a:pt x="101" y="191"/>
                  </a:lnTo>
                  <a:lnTo>
                    <a:pt x="84" y="160"/>
                  </a:lnTo>
                  <a:lnTo>
                    <a:pt x="63" y="130"/>
                  </a:lnTo>
                  <a:lnTo>
                    <a:pt x="44" y="101"/>
                  </a:lnTo>
                  <a:lnTo>
                    <a:pt x="23" y="73"/>
                  </a:lnTo>
                  <a:lnTo>
                    <a:pt x="0" y="48"/>
                  </a:lnTo>
                  <a:lnTo>
                    <a:pt x="8" y="40"/>
                  </a:lnTo>
                  <a:lnTo>
                    <a:pt x="15" y="35"/>
                  </a:lnTo>
                  <a:lnTo>
                    <a:pt x="23" y="27"/>
                  </a:lnTo>
                  <a:lnTo>
                    <a:pt x="30" y="21"/>
                  </a:lnTo>
                  <a:lnTo>
                    <a:pt x="36" y="16"/>
                  </a:lnTo>
                  <a:lnTo>
                    <a:pt x="44" y="10"/>
                  </a:lnTo>
                  <a:lnTo>
                    <a:pt x="51" y="6"/>
                  </a:lnTo>
                  <a:lnTo>
                    <a:pt x="59" y="0"/>
                  </a:lnTo>
                  <a:lnTo>
                    <a:pt x="82" y="29"/>
                  </a:lnTo>
                  <a:lnTo>
                    <a:pt x="106" y="61"/>
                  </a:lnTo>
                  <a:lnTo>
                    <a:pt x="127" y="94"/>
                  </a:lnTo>
                  <a:lnTo>
                    <a:pt x="148" y="126"/>
                  </a:lnTo>
                  <a:lnTo>
                    <a:pt x="167" y="160"/>
                  </a:lnTo>
                  <a:lnTo>
                    <a:pt x="184" y="194"/>
                  </a:lnTo>
                  <a:lnTo>
                    <a:pt x="202" y="229"/>
                  </a:lnTo>
                  <a:lnTo>
                    <a:pt x="217" y="267"/>
                  </a:lnTo>
                  <a:lnTo>
                    <a:pt x="228" y="303"/>
                  </a:lnTo>
                  <a:lnTo>
                    <a:pt x="240" y="341"/>
                  </a:lnTo>
                  <a:lnTo>
                    <a:pt x="249" y="379"/>
                  </a:lnTo>
                  <a:lnTo>
                    <a:pt x="259" y="417"/>
                  </a:lnTo>
                  <a:lnTo>
                    <a:pt x="264" y="455"/>
                  </a:lnTo>
                  <a:lnTo>
                    <a:pt x="268" y="497"/>
                  </a:lnTo>
                  <a:lnTo>
                    <a:pt x="272" y="537"/>
                  </a:lnTo>
                  <a:lnTo>
                    <a:pt x="274" y="578"/>
                  </a:lnTo>
                  <a:lnTo>
                    <a:pt x="272" y="613"/>
                  </a:lnTo>
                  <a:lnTo>
                    <a:pt x="270" y="645"/>
                  </a:lnTo>
                  <a:lnTo>
                    <a:pt x="266" y="679"/>
                  </a:lnTo>
                  <a:lnTo>
                    <a:pt x="262" y="712"/>
                  </a:lnTo>
                  <a:lnTo>
                    <a:pt x="257" y="746"/>
                  </a:lnTo>
                  <a:lnTo>
                    <a:pt x="251" y="778"/>
                  </a:lnTo>
                  <a:lnTo>
                    <a:pt x="241" y="809"/>
                  </a:lnTo>
                  <a:lnTo>
                    <a:pt x="234" y="841"/>
                  </a:lnTo>
                  <a:lnTo>
                    <a:pt x="222" y="871"/>
                  </a:lnTo>
                  <a:lnTo>
                    <a:pt x="211" y="904"/>
                  </a:lnTo>
                  <a:lnTo>
                    <a:pt x="200" y="932"/>
                  </a:lnTo>
                  <a:lnTo>
                    <a:pt x="186" y="961"/>
                  </a:lnTo>
                  <a:lnTo>
                    <a:pt x="171" y="989"/>
                  </a:lnTo>
                  <a:lnTo>
                    <a:pt x="156" y="1020"/>
                  </a:lnTo>
                  <a:lnTo>
                    <a:pt x="141" y="1046"/>
                  </a:lnTo>
                  <a:lnTo>
                    <a:pt x="124" y="1073"/>
                  </a:lnTo>
                  <a:close/>
                </a:path>
              </a:pathLst>
            </a:custGeom>
            <a:solidFill>
              <a:srgbClr val="000000"/>
            </a:solidFill>
            <a:ln w="9525">
              <a:noFill/>
              <a:round/>
              <a:headEnd/>
              <a:tailEnd/>
            </a:ln>
          </p:spPr>
          <p:txBody>
            <a:bodyPr/>
            <a:lstStyle/>
            <a:p>
              <a:endParaRPr lang="en-US"/>
            </a:p>
          </p:txBody>
        </p:sp>
        <p:sp>
          <p:nvSpPr>
            <p:cNvPr id="9386" name="Freeform 18"/>
            <p:cNvSpPr>
              <a:spLocks/>
            </p:cNvSpPr>
            <p:nvPr/>
          </p:nvSpPr>
          <p:spPr bwMode="auto">
            <a:xfrm flipH="1">
              <a:off x="2573" y="2281"/>
              <a:ext cx="15" cy="60"/>
            </a:xfrm>
            <a:custGeom>
              <a:avLst/>
              <a:gdLst>
                <a:gd name="T0" fmla="*/ 6 w 148"/>
                <a:gd name="T1" fmla="*/ 60 h 582"/>
                <a:gd name="T2" fmla="*/ 5 w 148"/>
                <a:gd name="T3" fmla="*/ 59 h 582"/>
                <a:gd name="T4" fmla="*/ 4 w 148"/>
                <a:gd name="T5" fmla="*/ 59 h 582"/>
                <a:gd name="T6" fmla="*/ 3 w 148"/>
                <a:gd name="T7" fmla="*/ 59 h 582"/>
                <a:gd name="T8" fmla="*/ 4 w 148"/>
                <a:gd name="T9" fmla="*/ 57 h 582"/>
                <a:gd name="T10" fmla="*/ 5 w 148"/>
                <a:gd name="T11" fmla="*/ 54 h 582"/>
                <a:gd name="T12" fmla="*/ 7 w 148"/>
                <a:gd name="T13" fmla="*/ 51 h 582"/>
                <a:gd name="T14" fmla="*/ 8 w 148"/>
                <a:gd name="T15" fmla="*/ 48 h 582"/>
                <a:gd name="T16" fmla="*/ 9 w 148"/>
                <a:gd name="T17" fmla="*/ 45 h 582"/>
                <a:gd name="T18" fmla="*/ 10 w 148"/>
                <a:gd name="T19" fmla="*/ 41 h 582"/>
                <a:gd name="T20" fmla="*/ 11 w 148"/>
                <a:gd name="T21" fmla="*/ 38 h 582"/>
                <a:gd name="T22" fmla="*/ 11 w 148"/>
                <a:gd name="T23" fmla="*/ 34 h 582"/>
                <a:gd name="T24" fmla="*/ 11 w 148"/>
                <a:gd name="T25" fmla="*/ 30 h 582"/>
                <a:gd name="T26" fmla="*/ 10 w 148"/>
                <a:gd name="T27" fmla="*/ 26 h 582"/>
                <a:gd name="T28" fmla="*/ 10 w 148"/>
                <a:gd name="T29" fmla="*/ 22 h 582"/>
                <a:gd name="T30" fmla="*/ 9 w 148"/>
                <a:gd name="T31" fmla="*/ 18 h 582"/>
                <a:gd name="T32" fmla="*/ 7 w 148"/>
                <a:gd name="T33" fmla="*/ 14 h 582"/>
                <a:gd name="T34" fmla="*/ 6 w 148"/>
                <a:gd name="T35" fmla="*/ 11 h 582"/>
                <a:gd name="T36" fmla="*/ 3 w 148"/>
                <a:gd name="T37" fmla="*/ 7 h 582"/>
                <a:gd name="T38" fmla="*/ 1 w 148"/>
                <a:gd name="T39" fmla="*/ 4 h 582"/>
                <a:gd name="T40" fmla="*/ 1 w 148"/>
                <a:gd name="T41" fmla="*/ 2 h 582"/>
                <a:gd name="T42" fmla="*/ 3 w 148"/>
                <a:gd name="T43" fmla="*/ 1 h 582"/>
                <a:gd name="T44" fmla="*/ 5 w 148"/>
                <a:gd name="T45" fmla="*/ 2 h 582"/>
                <a:gd name="T46" fmla="*/ 7 w 148"/>
                <a:gd name="T47" fmla="*/ 5 h 582"/>
                <a:gd name="T48" fmla="*/ 9 w 148"/>
                <a:gd name="T49" fmla="*/ 9 h 582"/>
                <a:gd name="T50" fmla="*/ 11 w 148"/>
                <a:gd name="T51" fmla="*/ 12 h 582"/>
                <a:gd name="T52" fmla="*/ 13 w 148"/>
                <a:gd name="T53" fmla="*/ 17 h 582"/>
                <a:gd name="T54" fmla="*/ 14 w 148"/>
                <a:gd name="T55" fmla="*/ 21 h 582"/>
                <a:gd name="T56" fmla="*/ 14 w 148"/>
                <a:gd name="T57" fmla="*/ 25 h 582"/>
                <a:gd name="T58" fmla="*/ 15 w 148"/>
                <a:gd name="T59" fmla="*/ 30 h 582"/>
                <a:gd name="T60" fmla="*/ 15 w 148"/>
                <a:gd name="T61" fmla="*/ 34 h 582"/>
                <a:gd name="T62" fmla="*/ 15 w 148"/>
                <a:gd name="T63" fmla="*/ 38 h 582"/>
                <a:gd name="T64" fmla="*/ 14 w 148"/>
                <a:gd name="T65" fmla="*/ 42 h 582"/>
                <a:gd name="T66" fmla="*/ 13 w 148"/>
                <a:gd name="T67" fmla="*/ 45 h 582"/>
                <a:gd name="T68" fmla="*/ 12 w 148"/>
                <a:gd name="T69" fmla="*/ 49 h 582"/>
                <a:gd name="T70" fmla="*/ 11 w 148"/>
                <a:gd name="T71" fmla="*/ 52 h 582"/>
                <a:gd name="T72" fmla="*/ 9 w 148"/>
                <a:gd name="T73" fmla="*/ 55 h 582"/>
                <a:gd name="T74" fmla="*/ 8 w 148"/>
                <a:gd name="T75" fmla="*/ 58 h 582"/>
                <a:gd name="T76" fmla="*/ 7 w 148"/>
                <a:gd name="T77" fmla="*/ 60 h 5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8"/>
                <a:gd name="T118" fmla="*/ 0 h 582"/>
                <a:gd name="T119" fmla="*/ 148 w 148"/>
                <a:gd name="T120" fmla="*/ 582 h 5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8" h="582">
                  <a:moveTo>
                    <a:pt x="69" y="582"/>
                  </a:moveTo>
                  <a:lnTo>
                    <a:pt x="63" y="580"/>
                  </a:lnTo>
                  <a:lnTo>
                    <a:pt x="57" y="580"/>
                  </a:lnTo>
                  <a:lnTo>
                    <a:pt x="53" y="576"/>
                  </a:lnTo>
                  <a:lnTo>
                    <a:pt x="48" y="576"/>
                  </a:lnTo>
                  <a:lnTo>
                    <a:pt x="42" y="574"/>
                  </a:lnTo>
                  <a:lnTo>
                    <a:pt x="38" y="572"/>
                  </a:lnTo>
                  <a:lnTo>
                    <a:pt x="32" y="570"/>
                  </a:lnTo>
                  <a:lnTo>
                    <a:pt x="29" y="570"/>
                  </a:lnTo>
                  <a:lnTo>
                    <a:pt x="36" y="555"/>
                  </a:lnTo>
                  <a:lnTo>
                    <a:pt x="46" y="542"/>
                  </a:lnTo>
                  <a:lnTo>
                    <a:pt x="53" y="526"/>
                  </a:lnTo>
                  <a:lnTo>
                    <a:pt x="61" y="513"/>
                  </a:lnTo>
                  <a:lnTo>
                    <a:pt x="69" y="496"/>
                  </a:lnTo>
                  <a:lnTo>
                    <a:pt x="74" y="481"/>
                  </a:lnTo>
                  <a:lnTo>
                    <a:pt x="82" y="466"/>
                  </a:lnTo>
                  <a:lnTo>
                    <a:pt x="88" y="450"/>
                  </a:lnTo>
                  <a:lnTo>
                    <a:pt x="91" y="433"/>
                  </a:lnTo>
                  <a:lnTo>
                    <a:pt x="95" y="416"/>
                  </a:lnTo>
                  <a:lnTo>
                    <a:pt x="99" y="399"/>
                  </a:lnTo>
                  <a:lnTo>
                    <a:pt x="103" y="382"/>
                  </a:lnTo>
                  <a:lnTo>
                    <a:pt x="105" y="365"/>
                  </a:lnTo>
                  <a:lnTo>
                    <a:pt x="107" y="348"/>
                  </a:lnTo>
                  <a:lnTo>
                    <a:pt x="108" y="331"/>
                  </a:lnTo>
                  <a:lnTo>
                    <a:pt x="108" y="313"/>
                  </a:lnTo>
                  <a:lnTo>
                    <a:pt x="108" y="293"/>
                  </a:lnTo>
                  <a:lnTo>
                    <a:pt x="107" y="273"/>
                  </a:lnTo>
                  <a:lnTo>
                    <a:pt x="103" y="253"/>
                  </a:lnTo>
                  <a:lnTo>
                    <a:pt x="101" y="232"/>
                  </a:lnTo>
                  <a:lnTo>
                    <a:pt x="95" y="213"/>
                  </a:lnTo>
                  <a:lnTo>
                    <a:pt x="91" y="194"/>
                  </a:lnTo>
                  <a:lnTo>
                    <a:pt x="86" y="175"/>
                  </a:lnTo>
                  <a:lnTo>
                    <a:pt x="80" y="156"/>
                  </a:lnTo>
                  <a:lnTo>
                    <a:pt x="70" y="138"/>
                  </a:lnTo>
                  <a:lnTo>
                    <a:pt x="63" y="119"/>
                  </a:lnTo>
                  <a:lnTo>
                    <a:pt x="55" y="102"/>
                  </a:lnTo>
                  <a:lnTo>
                    <a:pt x="46" y="87"/>
                  </a:lnTo>
                  <a:lnTo>
                    <a:pt x="34" y="70"/>
                  </a:lnTo>
                  <a:lnTo>
                    <a:pt x="25" y="55"/>
                  </a:lnTo>
                  <a:lnTo>
                    <a:pt x="11" y="40"/>
                  </a:lnTo>
                  <a:lnTo>
                    <a:pt x="0" y="24"/>
                  </a:lnTo>
                  <a:lnTo>
                    <a:pt x="10" y="17"/>
                  </a:lnTo>
                  <a:lnTo>
                    <a:pt x="17" y="11"/>
                  </a:lnTo>
                  <a:lnTo>
                    <a:pt x="25" y="5"/>
                  </a:lnTo>
                  <a:lnTo>
                    <a:pt x="32" y="0"/>
                  </a:lnTo>
                  <a:lnTo>
                    <a:pt x="46" y="15"/>
                  </a:lnTo>
                  <a:lnTo>
                    <a:pt x="57" y="32"/>
                  </a:lnTo>
                  <a:lnTo>
                    <a:pt x="69" y="49"/>
                  </a:lnTo>
                  <a:lnTo>
                    <a:pt x="82" y="66"/>
                  </a:lnTo>
                  <a:lnTo>
                    <a:pt x="91" y="85"/>
                  </a:lnTo>
                  <a:lnTo>
                    <a:pt x="101" y="104"/>
                  </a:lnTo>
                  <a:lnTo>
                    <a:pt x="108" y="121"/>
                  </a:lnTo>
                  <a:lnTo>
                    <a:pt x="118" y="142"/>
                  </a:lnTo>
                  <a:lnTo>
                    <a:pt x="124" y="163"/>
                  </a:lnTo>
                  <a:lnTo>
                    <a:pt x="129" y="182"/>
                  </a:lnTo>
                  <a:lnTo>
                    <a:pt x="135" y="203"/>
                  </a:lnTo>
                  <a:lnTo>
                    <a:pt x="141" y="224"/>
                  </a:lnTo>
                  <a:lnTo>
                    <a:pt x="143" y="247"/>
                  </a:lnTo>
                  <a:lnTo>
                    <a:pt x="146" y="268"/>
                  </a:lnTo>
                  <a:lnTo>
                    <a:pt x="148" y="291"/>
                  </a:lnTo>
                  <a:lnTo>
                    <a:pt x="148" y="313"/>
                  </a:lnTo>
                  <a:lnTo>
                    <a:pt x="148" y="331"/>
                  </a:lnTo>
                  <a:lnTo>
                    <a:pt x="146" y="350"/>
                  </a:lnTo>
                  <a:lnTo>
                    <a:pt x="145" y="367"/>
                  </a:lnTo>
                  <a:lnTo>
                    <a:pt x="143" y="386"/>
                  </a:lnTo>
                  <a:lnTo>
                    <a:pt x="139" y="403"/>
                  </a:lnTo>
                  <a:lnTo>
                    <a:pt x="135" y="422"/>
                  </a:lnTo>
                  <a:lnTo>
                    <a:pt x="131" y="439"/>
                  </a:lnTo>
                  <a:lnTo>
                    <a:pt x="127" y="456"/>
                  </a:lnTo>
                  <a:lnTo>
                    <a:pt x="122" y="471"/>
                  </a:lnTo>
                  <a:lnTo>
                    <a:pt x="116" y="488"/>
                  </a:lnTo>
                  <a:lnTo>
                    <a:pt x="108" y="504"/>
                  </a:lnTo>
                  <a:lnTo>
                    <a:pt x="101" y="521"/>
                  </a:lnTo>
                  <a:lnTo>
                    <a:pt x="93" y="536"/>
                  </a:lnTo>
                  <a:lnTo>
                    <a:pt x="86" y="551"/>
                  </a:lnTo>
                  <a:lnTo>
                    <a:pt x="76" y="566"/>
                  </a:lnTo>
                  <a:lnTo>
                    <a:pt x="69" y="582"/>
                  </a:lnTo>
                  <a:close/>
                </a:path>
              </a:pathLst>
            </a:custGeom>
            <a:solidFill>
              <a:srgbClr val="000000"/>
            </a:solidFill>
            <a:ln w="9525">
              <a:noFill/>
              <a:round/>
              <a:headEnd/>
              <a:tailEnd/>
            </a:ln>
          </p:spPr>
          <p:txBody>
            <a:bodyPr/>
            <a:lstStyle/>
            <a:p>
              <a:endParaRPr lang="en-US"/>
            </a:p>
          </p:txBody>
        </p:sp>
        <p:sp>
          <p:nvSpPr>
            <p:cNvPr id="9387" name="Freeform 19"/>
            <p:cNvSpPr>
              <a:spLocks/>
            </p:cNvSpPr>
            <p:nvPr/>
          </p:nvSpPr>
          <p:spPr bwMode="auto">
            <a:xfrm>
              <a:off x="2632" y="2311"/>
              <a:ext cx="179" cy="121"/>
            </a:xfrm>
            <a:custGeom>
              <a:avLst/>
              <a:gdLst>
                <a:gd name="T0" fmla="*/ 0 w 1179"/>
                <a:gd name="T1" fmla="*/ 0 h 862"/>
                <a:gd name="T2" fmla="*/ 0 w 1179"/>
                <a:gd name="T3" fmla="*/ 121 h 862"/>
                <a:gd name="T4" fmla="*/ 179 w 1179"/>
                <a:gd name="T5" fmla="*/ 121 h 862"/>
                <a:gd name="T6" fmla="*/ 0 60000 65536"/>
                <a:gd name="T7" fmla="*/ 0 60000 65536"/>
                <a:gd name="T8" fmla="*/ 0 60000 65536"/>
                <a:gd name="T9" fmla="*/ 0 w 1179"/>
                <a:gd name="T10" fmla="*/ 0 h 862"/>
                <a:gd name="T11" fmla="*/ 1179 w 1179"/>
                <a:gd name="T12" fmla="*/ 862 h 862"/>
              </a:gdLst>
              <a:ahLst/>
              <a:cxnLst>
                <a:cxn ang="T6">
                  <a:pos x="T0" y="T1"/>
                </a:cxn>
                <a:cxn ang="T7">
                  <a:pos x="T2" y="T3"/>
                </a:cxn>
                <a:cxn ang="T8">
                  <a:pos x="T4" y="T5"/>
                </a:cxn>
              </a:cxnLst>
              <a:rect l="T9" t="T10" r="T11" b="T12"/>
              <a:pathLst>
                <a:path w="1179" h="862">
                  <a:moveTo>
                    <a:pt x="0" y="0"/>
                  </a:moveTo>
                  <a:lnTo>
                    <a:pt x="0" y="862"/>
                  </a:lnTo>
                  <a:lnTo>
                    <a:pt x="1179" y="862"/>
                  </a:lnTo>
                </a:path>
              </a:pathLst>
            </a:custGeom>
            <a:noFill/>
            <a:ln w="9525">
              <a:solidFill>
                <a:schemeClr val="tx1"/>
              </a:solidFill>
              <a:round/>
              <a:headEnd/>
              <a:tailEnd/>
            </a:ln>
          </p:spPr>
          <p:txBody>
            <a:bodyPr/>
            <a:lstStyle/>
            <a:p>
              <a:endParaRPr lang="en-US"/>
            </a:p>
          </p:txBody>
        </p:sp>
        <p:sp>
          <p:nvSpPr>
            <p:cNvPr id="9388" name="Line 20"/>
            <p:cNvSpPr>
              <a:spLocks noChangeShapeType="1"/>
            </p:cNvSpPr>
            <p:nvPr/>
          </p:nvSpPr>
          <p:spPr bwMode="auto">
            <a:xfrm flipH="1" flipV="1">
              <a:off x="2604" y="2311"/>
              <a:ext cx="28" cy="32"/>
            </a:xfrm>
            <a:prstGeom prst="line">
              <a:avLst/>
            </a:prstGeom>
            <a:noFill/>
            <a:ln w="9525">
              <a:solidFill>
                <a:schemeClr val="tx1"/>
              </a:solidFill>
              <a:round/>
              <a:headEnd/>
              <a:tailEnd/>
            </a:ln>
          </p:spPr>
          <p:txBody>
            <a:bodyPr/>
            <a:lstStyle/>
            <a:p>
              <a:endParaRPr lang="en-US"/>
            </a:p>
          </p:txBody>
        </p:sp>
        <p:sp>
          <p:nvSpPr>
            <p:cNvPr id="9389" name="Line 21"/>
            <p:cNvSpPr>
              <a:spLocks noChangeShapeType="1"/>
            </p:cNvSpPr>
            <p:nvPr/>
          </p:nvSpPr>
          <p:spPr bwMode="auto">
            <a:xfrm flipV="1">
              <a:off x="2632" y="2311"/>
              <a:ext cx="27" cy="32"/>
            </a:xfrm>
            <a:prstGeom prst="line">
              <a:avLst/>
            </a:prstGeom>
            <a:noFill/>
            <a:ln w="9525">
              <a:solidFill>
                <a:schemeClr val="tx1"/>
              </a:solidFill>
              <a:round/>
              <a:headEnd/>
              <a:tailEnd/>
            </a:ln>
          </p:spPr>
          <p:txBody>
            <a:bodyPr/>
            <a:lstStyle/>
            <a:p>
              <a:endParaRPr lang="en-US"/>
            </a:p>
          </p:txBody>
        </p:sp>
        <p:sp>
          <p:nvSpPr>
            <p:cNvPr id="9390" name="Oval 22"/>
            <p:cNvSpPr>
              <a:spLocks noChangeArrowheads="1"/>
            </p:cNvSpPr>
            <p:nvPr/>
          </p:nvSpPr>
          <p:spPr bwMode="auto">
            <a:xfrm>
              <a:off x="2619" y="2291"/>
              <a:ext cx="28" cy="28"/>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9228" name="AutoShape 23"/>
          <p:cNvSpPr>
            <a:spLocks noChangeArrowheads="1"/>
          </p:cNvSpPr>
          <p:nvPr/>
        </p:nvSpPr>
        <p:spPr bwMode="auto">
          <a:xfrm>
            <a:off x="5357813" y="5662613"/>
            <a:ext cx="319087" cy="161925"/>
          </a:xfrm>
          <a:prstGeom prst="roundRect">
            <a:avLst>
              <a:gd name="adj" fmla="val 10417"/>
            </a:avLst>
          </a:prstGeom>
          <a:solidFill>
            <a:srgbClr val="D7E5D7"/>
          </a:solidFill>
          <a:ln w="12700">
            <a:solidFill>
              <a:schemeClr val="tx1"/>
            </a:solidFill>
            <a:round/>
            <a:headEnd/>
            <a:tailEnd/>
          </a:ln>
        </p:spPr>
        <p:txBody>
          <a:bodyPr wrap="none" anchor="ctr"/>
          <a:lstStyle/>
          <a:p>
            <a:endParaRPr lang="en-US"/>
          </a:p>
        </p:txBody>
      </p:sp>
      <p:sp>
        <p:nvSpPr>
          <p:cNvPr id="9229" name="AutoShape 24"/>
          <p:cNvSpPr>
            <a:spLocks noChangeArrowheads="1"/>
          </p:cNvSpPr>
          <p:nvPr/>
        </p:nvSpPr>
        <p:spPr bwMode="auto">
          <a:xfrm>
            <a:off x="5395913" y="5699125"/>
            <a:ext cx="53975" cy="87313"/>
          </a:xfrm>
          <a:prstGeom prst="roundRect">
            <a:avLst>
              <a:gd name="adj" fmla="val 34546"/>
            </a:avLst>
          </a:prstGeom>
          <a:solidFill>
            <a:schemeClr val="bg2"/>
          </a:solidFill>
          <a:ln w="9525">
            <a:round/>
            <a:headEnd/>
            <a:tailEnd/>
          </a:ln>
          <a:scene3d>
            <a:camera prst="legacyObliqueTop">
              <a:rot lat="20099996" lon="1500000" rev="0"/>
            </a:camera>
            <a:lightRig rig="legacyHarsh3" dir="r"/>
          </a:scene3d>
          <a:sp3d extrusionH="23800" prstMaterial="legacyMetal">
            <a:bevelT w="13500" h="13500" prst="angle"/>
            <a:bevelB w="13500" h="13500" prst="angle"/>
            <a:extrusionClr>
              <a:srgbClr val="EAEAEA"/>
            </a:extrusionClr>
          </a:sp3d>
        </p:spPr>
        <p:txBody>
          <a:bodyPr wrap="none" anchor="ctr">
            <a:flatTx/>
          </a:bodyPr>
          <a:lstStyle/>
          <a:p>
            <a:endParaRPr lang="en-US"/>
          </a:p>
        </p:txBody>
      </p:sp>
      <p:sp>
        <p:nvSpPr>
          <p:cNvPr id="9230" name="Rectangle 25"/>
          <p:cNvSpPr>
            <a:spLocks noChangeArrowheads="1"/>
          </p:cNvSpPr>
          <p:nvPr/>
        </p:nvSpPr>
        <p:spPr bwMode="auto">
          <a:xfrm>
            <a:off x="5522913" y="5695950"/>
            <a:ext cx="115887" cy="101600"/>
          </a:xfrm>
          <a:prstGeom prst="rect">
            <a:avLst/>
          </a:prstGeom>
          <a:solidFill>
            <a:schemeClr val="bg2"/>
          </a:solidFill>
          <a:ln w="9525">
            <a:miter lim="800000"/>
            <a:headEnd/>
            <a:tailEnd/>
          </a:ln>
          <a:scene3d>
            <a:camera prst="legacyObliqueTopRight"/>
            <a:lightRig rig="legacyHarsh3" dir="r"/>
          </a:scene3d>
          <a:sp3d prstMaterial="legacyMetal">
            <a:bevelT w="13500" h="13500" prst="angle"/>
            <a:bevelB w="13500" h="13500" prst="angle"/>
            <a:extrusionClr>
              <a:srgbClr val="EAEAEA"/>
            </a:extrusionClr>
          </a:sp3d>
        </p:spPr>
        <p:txBody>
          <a:bodyPr wrap="none" anchor="ctr">
            <a:flatTx/>
          </a:bodyPr>
          <a:lstStyle/>
          <a:p>
            <a:endParaRPr lang="en-US"/>
          </a:p>
        </p:txBody>
      </p:sp>
      <p:sp>
        <p:nvSpPr>
          <p:cNvPr id="9231" name="Freeform 26"/>
          <p:cNvSpPr>
            <a:spLocks/>
          </p:cNvSpPr>
          <p:nvPr/>
        </p:nvSpPr>
        <p:spPr bwMode="auto">
          <a:xfrm>
            <a:off x="5632450" y="5722938"/>
            <a:ext cx="23813" cy="9525"/>
          </a:xfrm>
          <a:custGeom>
            <a:avLst/>
            <a:gdLst>
              <a:gd name="T0" fmla="*/ 0 w 33"/>
              <a:gd name="T1" fmla="*/ 0 h 14"/>
              <a:gd name="T2" fmla="*/ 12267 w 33"/>
              <a:gd name="T3" fmla="*/ 0 h 14"/>
              <a:gd name="T4" fmla="*/ 12989 w 33"/>
              <a:gd name="T5" fmla="*/ 9525 h 14"/>
              <a:gd name="T6" fmla="*/ 23813 w 33"/>
              <a:gd name="T7" fmla="*/ 9525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32" name="Freeform 27"/>
          <p:cNvSpPr>
            <a:spLocks/>
          </p:cNvSpPr>
          <p:nvPr/>
        </p:nvSpPr>
        <p:spPr bwMode="auto">
          <a:xfrm>
            <a:off x="5632450" y="5741988"/>
            <a:ext cx="23813" cy="9525"/>
          </a:xfrm>
          <a:custGeom>
            <a:avLst/>
            <a:gdLst>
              <a:gd name="T0" fmla="*/ 0 w 33"/>
              <a:gd name="T1" fmla="*/ 0 h 14"/>
              <a:gd name="T2" fmla="*/ 12267 w 33"/>
              <a:gd name="T3" fmla="*/ 0 h 14"/>
              <a:gd name="T4" fmla="*/ 12989 w 33"/>
              <a:gd name="T5" fmla="*/ 9525 h 14"/>
              <a:gd name="T6" fmla="*/ 23813 w 33"/>
              <a:gd name="T7" fmla="*/ 9525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33" name="Freeform 28"/>
          <p:cNvSpPr>
            <a:spLocks/>
          </p:cNvSpPr>
          <p:nvPr/>
        </p:nvSpPr>
        <p:spPr bwMode="auto">
          <a:xfrm>
            <a:off x="5441950" y="5713413"/>
            <a:ext cx="22225" cy="9525"/>
          </a:xfrm>
          <a:custGeom>
            <a:avLst/>
            <a:gdLst>
              <a:gd name="T0" fmla="*/ 0 w 33"/>
              <a:gd name="T1" fmla="*/ 0 h 14"/>
              <a:gd name="T2" fmla="*/ 11449 w 33"/>
              <a:gd name="T3" fmla="*/ 0 h 14"/>
              <a:gd name="T4" fmla="*/ 12123 w 33"/>
              <a:gd name="T5" fmla="*/ 9525 h 14"/>
              <a:gd name="T6" fmla="*/ 22225 w 33"/>
              <a:gd name="T7" fmla="*/ 9525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34" name="Freeform 29"/>
          <p:cNvSpPr>
            <a:spLocks/>
          </p:cNvSpPr>
          <p:nvPr/>
        </p:nvSpPr>
        <p:spPr bwMode="auto">
          <a:xfrm>
            <a:off x="5441950" y="5730875"/>
            <a:ext cx="22225" cy="9525"/>
          </a:xfrm>
          <a:custGeom>
            <a:avLst/>
            <a:gdLst>
              <a:gd name="T0" fmla="*/ 0 w 33"/>
              <a:gd name="T1" fmla="*/ 0 h 14"/>
              <a:gd name="T2" fmla="*/ 11449 w 33"/>
              <a:gd name="T3" fmla="*/ 0 h 14"/>
              <a:gd name="T4" fmla="*/ 12123 w 33"/>
              <a:gd name="T5" fmla="*/ 9525 h 14"/>
              <a:gd name="T6" fmla="*/ 22225 w 33"/>
              <a:gd name="T7" fmla="*/ 9525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35" name="Freeform 30"/>
          <p:cNvSpPr>
            <a:spLocks/>
          </p:cNvSpPr>
          <p:nvPr/>
        </p:nvSpPr>
        <p:spPr bwMode="auto">
          <a:xfrm>
            <a:off x="5441950" y="5749925"/>
            <a:ext cx="22225" cy="9525"/>
          </a:xfrm>
          <a:custGeom>
            <a:avLst/>
            <a:gdLst>
              <a:gd name="T0" fmla="*/ 0 w 33"/>
              <a:gd name="T1" fmla="*/ 0 h 14"/>
              <a:gd name="T2" fmla="*/ 11449 w 33"/>
              <a:gd name="T3" fmla="*/ 0 h 14"/>
              <a:gd name="T4" fmla="*/ 12123 w 33"/>
              <a:gd name="T5" fmla="*/ 9525 h 14"/>
              <a:gd name="T6" fmla="*/ 22225 w 33"/>
              <a:gd name="T7" fmla="*/ 9525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36" name="Freeform 31"/>
          <p:cNvSpPr>
            <a:spLocks/>
          </p:cNvSpPr>
          <p:nvPr/>
        </p:nvSpPr>
        <p:spPr bwMode="auto">
          <a:xfrm>
            <a:off x="5441950" y="5768975"/>
            <a:ext cx="22225" cy="9525"/>
          </a:xfrm>
          <a:custGeom>
            <a:avLst/>
            <a:gdLst>
              <a:gd name="T0" fmla="*/ 0 w 33"/>
              <a:gd name="T1" fmla="*/ 0 h 14"/>
              <a:gd name="T2" fmla="*/ 11449 w 33"/>
              <a:gd name="T3" fmla="*/ 0 h 14"/>
              <a:gd name="T4" fmla="*/ 12123 w 33"/>
              <a:gd name="T5" fmla="*/ 9525 h 14"/>
              <a:gd name="T6" fmla="*/ 22225 w 33"/>
              <a:gd name="T7" fmla="*/ 9525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37" name="Freeform 32"/>
          <p:cNvSpPr>
            <a:spLocks/>
          </p:cNvSpPr>
          <p:nvPr/>
        </p:nvSpPr>
        <p:spPr bwMode="auto">
          <a:xfrm flipH="1">
            <a:off x="5383213" y="5713413"/>
            <a:ext cx="23812" cy="9525"/>
          </a:xfrm>
          <a:custGeom>
            <a:avLst/>
            <a:gdLst>
              <a:gd name="T0" fmla="*/ 0 w 33"/>
              <a:gd name="T1" fmla="*/ 0 h 14"/>
              <a:gd name="T2" fmla="*/ 12267 w 33"/>
              <a:gd name="T3" fmla="*/ 0 h 14"/>
              <a:gd name="T4" fmla="*/ 12988 w 33"/>
              <a:gd name="T5" fmla="*/ 9525 h 14"/>
              <a:gd name="T6" fmla="*/ 23812 w 33"/>
              <a:gd name="T7" fmla="*/ 9525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38" name="Freeform 33"/>
          <p:cNvSpPr>
            <a:spLocks/>
          </p:cNvSpPr>
          <p:nvPr/>
        </p:nvSpPr>
        <p:spPr bwMode="auto">
          <a:xfrm flipH="1">
            <a:off x="5383213" y="5732463"/>
            <a:ext cx="23812" cy="9525"/>
          </a:xfrm>
          <a:custGeom>
            <a:avLst/>
            <a:gdLst>
              <a:gd name="T0" fmla="*/ 0 w 33"/>
              <a:gd name="T1" fmla="*/ 0 h 14"/>
              <a:gd name="T2" fmla="*/ 12267 w 33"/>
              <a:gd name="T3" fmla="*/ 0 h 14"/>
              <a:gd name="T4" fmla="*/ 12988 w 33"/>
              <a:gd name="T5" fmla="*/ 9525 h 14"/>
              <a:gd name="T6" fmla="*/ 23812 w 33"/>
              <a:gd name="T7" fmla="*/ 9525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39" name="Freeform 34"/>
          <p:cNvSpPr>
            <a:spLocks/>
          </p:cNvSpPr>
          <p:nvPr/>
        </p:nvSpPr>
        <p:spPr bwMode="auto">
          <a:xfrm flipH="1">
            <a:off x="5510213" y="5713413"/>
            <a:ext cx="23812" cy="9525"/>
          </a:xfrm>
          <a:custGeom>
            <a:avLst/>
            <a:gdLst>
              <a:gd name="T0" fmla="*/ 0 w 33"/>
              <a:gd name="T1" fmla="*/ 0 h 14"/>
              <a:gd name="T2" fmla="*/ 12267 w 33"/>
              <a:gd name="T3" fmla="*/ 0 h 14"/>
              <a:gd name="T4" fmla="*/ 12988 w 33"/>
              <a:gd name="T5" fmla="*/ 9525 h 14"/>
              <a:gd name="T6" fmla="*/ 23812 w 33"/>
              <a:gd name="T7" fmla="*/ 9525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40" name="Freeform 35"/>
          <p:cNvSpPr>
            <a:spLocks/>
          </p:cNvSpPr>
          <p:nvPr/>
        </p:nvSpPr>
        <p:spPr bwMode="auto">
          <a:xfrm flipH="1">
            <a:off x="5510213" y="5730875"/>
            <a:ext cx="23812" cy="9525"/>
          </a:xfrm>
          <a:custGeom>
            <a:avLst/>
            <a:gdLst>
              <a:gd name="T0" fmla="*/ 0 w 33"/>
              <a:gd name="T1" fmla="*/ 0 h 14"/>
              <a:gd name="T2" fmla="*/ 12267 w 33"/>
              <a:gd name="T3" fmla="*/ 0 h 14"/>
              <a:gd name="T4" fmla="*/ 12988 w 33"/>
              <a:gd name="T5" fmla="*/ 9525 h 14"/>
              <a:gd name="T6" fmla="*/ 23812 w 33"/>
              <a:gd name="T7" fmla="*/ 9525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41" name="Freeform 36"/>
          <p:cNvSpPr>
            <a:spLocks/>
          </p:cNvSpPr>
          <p:nvPr/>
        </p:nvSpPr>
        <p:spPr bwMode="auto">
          <a:xfrm flipH="1">
            <a:off x="5510213" y="5749925"/>
            <a:ext cx="23812" cy="9525"/>
          </a:xfrm>
          <a:custGeom>
            <a:avLst/>
            <a:gdLst>
              <a:gd name="T0" fmla="*/ 0 w 33"/>
              <a:gd name="T1" fmla="*/ 0 h 14"/>
              <a:gd name="T2" fmla="*/ 12267 w 33"/>
              <a:gd name="T3" fmla="*/ 0 h 14"/>
              <a:gd name="T4" fmla="*/ 12988 w 33"/>
              <a:gd name="T5" fmla="*/ 9525 h 14"/>
              <a:gd name="T6" fmla="*/ 23812 w 33"/>
              <a:gd name="T7" fmla="*/ 9525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42" name="Freeform 37"/>
          <p:cNvSpPr>
            <a:spLocks/>
          </p:cNvSpPr>
          <p:nvPr/>
        </p:nvSpPr>
        <p:spPr bwMode="auto">
          <a:xfrm flipH="1">
            <a:off x="5510213" y="5768975"/>
            <a:ext cx="23812" cy="9525"/>
          </a:xfrm>
          <a:custGeom>
            <a:avLst/>
            <a:gdLst>
              <a:gd name="T0" fmla="*/ 0 w 33"/>
              <a:gd name="T1" fmla="*/ 0 h 14"/>
              <a:gd name="T2" fmla="*/ 12267 w 33"/>
              <a:gd name="T3" fmla="*/ 0 h 14"/>
              <a:gd name="T4" fmla="*/ 12988 w 33"/>
              <a:gd name="T5" fmla="*/ 9525 h 14"/>
              <a:gd name="T6" fmla="*/ 23812 w 33"/>
              <a:gd name="T7" fmla="*/ 9525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cxnSp>
        <p:nvCxnSpPr>
          <p:cNvPr id="9243" name="AutoShape 38"/>
          <p:cNvCxnSpPr>
            <a:cxnSpLocks noChangeShapeType="1"/>
            <a:stCxn id="9237" idx="3"/>
            <a:endCxn id="9387" idx="2"/>
          </p:cNvCxnSpPr>
          <p:nvPr/>
        </p:nvCxnSpPr>
        <p:spPr bwMode="auto">
          <a:xfrm rot="10800000">
            <a:off x="5354638" y="5705475"/>
            <a:ext cx="28575" cy="17463"/>
          </a:xfrm>
          <a:prstGeom prst="bentConnector3">
            <a:avLst>
              <a:gd name="adj1" fmla="val 51282"/>
            </a:avLst>
          </a:prstGeom>
          <a:noFill/>
          <a:ln w="9525">
            <a:solidFill>
              <a:srgbClr val="EAEAEA"/>
            </a:solidFill>
            <a:miter lim="800000"/>
            <a:headEnd/>
            <a:tailEnd/>
          </a:ln>
        </p:spPr>
      </p:cxnSp>
      <p:cxnSp>
        <p:nvCxnSpPr>
          <p:cNvPr id="9244" name="AutoShape 39"/>
          <p:cNvCxnSpPr>
            <a:cxnSpLocks noChangeShapeType="1"/>
            <a:stCxn id="9238" idx="3"/>
            <a:endCxn id="9387" idx="2"/>
          </p:cNvCxnSpPr>
          <p:nvPr/>
        </p:nvCxnSpPr>
        <p:spPr bwMode="auto">
          <a:xfrm rot="10800000">
            <a:off x="5354638" y="5705475"/>
            <a:ext cx="28575" cy="36513"/>
          </a:xfrm>
          <a:prstGeom prst="bentConnector3">
            <a:avLst>
              <a:gd name="adj1" fmla="val 51282"/>
            </a:avLst>
          </a:prstGeom>
          <a:noFill/>
          <a:ln w="9525">
            <a:solidFill>
              <a:srgbClr val="EAEAEA"/>
            </a:solidFill>
            <a:miter lim="800000"/>
            <a:headEnd/>
            <a:tailEnd/>
          </a:ln>
        </p:spPr>
      </p:cxnSp>
      <p:cxnSp>
        <p:nvCxnSpPr>
          <p:cNvPr id="9245" name="AutoShape 40"/>
          <p:cNvCxnSpPr>
            <a:cxnSpLocks noChangeShapeType="1"/>
            <a:stCxn id="9233" idx="3"/>
            <a:endCxn id="9239" idx="3"/>
          </p:cNvCxnSpPr>
          <p:nvPr/>
        </p:nvCxnSpPr>
        <p:spPr bwMode="auto">
          <a:xfrm>
            <a:off x="5464175" y="5722938"/>
            <a:ext cx="46038" cy="0"/>
          </a:xfrm>
          <a:prstGeom prst="straightConnector1">
            <a:avLst/>
          </a:prstGeom>
          <a:noFill/>
          <a:ln w="9525">
            <a:solidFill>
              <a:srgbClr val="EAEAEA"/>
            </a:solidFill>
            <a:round/>
            <a:headEnd/>
            <a:tailEnd/>
          </a:ln>
        </p:spPr>
      </p:cxnSp>
      <p:cxnSp>
        <p:nvCxnSpPr>
          <p:cNvPr id="9246" name="AutoShape 41"/>
          <p:cNvCxnSpPr>
            <a:cxnSpLocks noChangeShapeType="1"/>
            <a:stCxn id="9234" idx="3"/>
            <a:endCxn id="9240" idx="3"/>
          </p:cNvCxnSpPr>
          <p:nvPr/>
        </p:nvCxnSpPr>
        <p:spPr bwMode="auto">
          <a:xfrm>
            <a:off x="5464175" y="5740400"/>
            <a:ext cx="46038" cy="0"/>
          </a:xfrm>
          <a:prstGeom prst="straightConnector1">
            <a:avLst/>
          </a:prstGeom>
          <a:noFill/>
          <a:ln w="9525">
            <a:solidFill>
              <a:srgbClr val="EAEAEA"/>
            </a:solidFill>
            <a:round/>
            <a:headEnd/>
            <a:tailEnd/>
          </a:ln>
        </p:spPr>
      </p:cxnSp>
      <p:cxnSp>
        <p:nvCxnSpPr>
          <p:cNvPr id="9247" name="AutoShape 42"/>
          <p:cNvCxnSpPr>
            <a:cxnSpLocks noChangeShapeType="1"/>
            <a:stCxn id="9235" idx="3"/>
            <a:endCxn id="9241" idx="3"/>
          </p:cNvCxnSpPr>
          <p:nvPr/>
        </p:nvCxnSpPr>
        <p:spPr bwMode="auto">
          <a:xfrm>
            <a:off x="5464175" y="5759450"/>
            <a:ext cx="46038" cy="0"/>
          </a:xfrm>
          <a:prstGeom prst="straightConnector1">
            <a:avLst/>
          </a:prstGeom>
          <a:noFill/>
          <a:ln w="9525">
            <a:solidFill>
              <a:srgbClr val="EAEAEA"/>
            </a:solidFill>
            <a:round/>
            <a:headEnd/>
            <a:tailEnd/>
          </a:ln>
        </p:spPr>
      </p:cxnSp>
      <p:cxnSp>
        <p:nvCxnSpPr>
          <p:cNvPr id="9248" name="AutoShape 43"/>
          <p:cNvCxnSpPr>
            <a:cxnSpLocks noChangeShapeType="1"/>
            <a:stCxn id="9236" idx="3"/>
            <a:endCxn id="9242" idx="3"/>
          </p:cNvCxnSpPr>
          <p:nvPr/>
        </p:nvCxnSpPr>
        <p:spPr bwMode="auto">
          <a:xfrm>
            <a:off x="5464175" y="5778500"/>
            <a:ext cx="46038" cy="0"/>
          </a:xfrm>
          <a:prstGeom prst="straightConnector1">
            <a:avLst/>
          </a:prstGeom>
          <a:noFill/>
          <a:ln w="9525">
            <a:solidFill>
              <a:srgbClr val="EAEAEA"/>
            </a:solidFill>
            <a:round/>
            <a:headEnd/>
            <a:tailEnd/>
          </a:ln>
        </p:spPr>
      </p:cxnSp>
      <p:cxnSp>
        <p:nvCxnSpPr>
          <p:cNvPr id="9249" name="AutoShape 44"/>
          <p:cNvCxnSpPr>
            <a:cxnSpLocks noChangeShapeType="1"/>
            <a:stCxn id="9231" idx="3"/>
          </p:cNvCxnSpPr>
          <p:nvPr/>
        </p:nvCxnSpPr>
        <p:spPr bwMode="auto">
          <a:xfrm>
            <a:off x="5656263" y="5732463"/>
            <a:ext cx="12700" cy="36512"/>
          </a:xfrm>
          <a:prstGeom prst="bentConnector2">
            <a:avLst/>
          </a:prstGeom>
          <a:noFill/>
          <a:ln w="9525">
            <a:solidFill>
              <a:srgbClr val="EAEAEA"/>
            </a:solidFill>
            <a:miter lim="800000"/>
            <a:headEnd/>
            <a:tailEnd/>
          </a:ln>
        </p:spPr>
      </p:cxnSp>
      <p:cxnSp>
        <p:nvCxnSpPr>
          <p:cNvPr id="9250" name="AutoShape 45"/>
          <p:cNvCxnSpPr>
            <a:cxnSpLocks noChangeShapeType="1"/>
            <a:stCxn id="9232" idx="3"/>
          </p:cNvCxnSpPr>
          <p:nvPr/>
        </p:nvCxnSpPr>
        <p:spPr bwMode="auto">
          <a:xfrm>
            <a:off x="5656263" y="5751513"/>
            <a:ext cx="1587" cy="31750"/>
          </a:xfrm>
          <a:prstGeom prst="bentConnector4">
            <a:avLst>
              <a:gd name="adj1" fmla="val 0"/>
              <a:gd name="adj2" fmla="val 100000"/>
            </a:avLst>
          </a:prstGeom>
          <a:noFill/>
          <a:ln w="9525">
            <a:solidFill>
              <a:srgbClr val="EAEAEA"/>
            </a:solidFill>
            <a:miter lim="800000"/>
            <a:headEnd/>
            <a:tailEnd/>
          </a:ln>
        </p:spPr>
      </p:cxnSp>
      <p:sp>
        <p:nvSpPr>
          <p:cNvPr id="9251" name="Text Box 46"/>
          <p:cNvSpPr txBox="1">
            <a:spLocks noChangeArrowheads="1"/>
          </p:cNvSpPr>
          <p:nvPr/>
        </p:nvSpPr>
        <p:spPr bwMode="auto">
          <a:xfrm>
            <a:off x="5319713" y="5859463"/>
            <a:ext cx="354012" cy="396875"/>
          </a:xfrm>
          <a:prstGeom prst="rect">
            <a:avLst/>
          </a:prstGeom>
          <a:noFill/>
          <a:ln w="12700" algn="ctr">
            <a:noFill/>
            <a:miter lim="800000"/>
            <a:headEnd/>
            <a:tailEnd/>
          </a:ln>
        </p:spPr>
        <p:txBody>
          <a:bodyPr wrap="none">
            <a:spAutoFit/>
          </a:bodyPr>
          <a:lstStyle/>
          <a:p>
            <a:pPr algn="ctr">
              <a:spcBef>
                <a:spcPct val="0"/>
              </a:spcBef>
            </a:pPr>
            <a:r>
              <a:rPr lang="en-US"/>
              <a:t>A</a:t>
            </a:r>
          </a:p>
        </p:txBody>
      </p:sp>
      <p:grpSp>
        <p:nvGrpSpPr>
          <p:cNvPr id="3" name="Group 47"/>
          <p:cNvGrpSpPr>
            <a:grpSpLocks/>
          </p:cNvGrpSpPr>
          <p:nvPr/>
        </p:nvGrpSpPr>
        <p:grpSpPr bwMode="auto">
          <a:xfrm>
            <a:off x="6032500" y="5611813"/>
            <a:ext cx="481013" cy="212725"/>
            <a:chOff x="1668" y="2445"/>
            <a:chExt cx="654" cy="314"/>
          </a:xfrm>
        </p:grpSpPr>
        <p:grpSp>
          <p:nvGrpSpPr>
            <p:cNvPr id="4" name="Group 48"/>
            <p:cNvGrpSpPr>
              <a:grpSpLocks/>
            </p:cNvGrpSpPr>
            <p:nvPr/>
          </p:nvGrpSpPr>
          <p:grpSpPr bwMode="auto">
            <a:xfrm>
              <a:off x="1668" y="2445"/>
              <a:ext cx="216" cy="138"/>
              <a:chOff x="2463" y="2256"/>
              <a:chExt cx="348" cy="176"/>
            </a:xfrm>
          </p:grpSpPr>
          <p:sp>
            <p:nvSpPr>
              <p:cNvPr id="9367" name="Freeform 49"/>
              <p:cNvSpPr>
                <a:spLocks/>
              </p:cNvSpPr>
              <p:nvPr/>
            </p:nvSpPr>
            <p:spPr bwMode="auto">
              <a:xfrm>
                <a:off x="2697" y="2272"/>
                <a:ext cx="19" cy="78"/>
              </a:xfrm>
              <a:custGeom>
                <a:avLst/>
                <a:gdLst>
                  <a:gd name="T0" fmla="*/ 8 w 192"/>
                  <a:gd name="T1" fmla="*/ 78 h 755"/>
                  <a:gd name="T2" fmla="*/ 7 w 192"/>
                  <a:gd name="T3" fmla="*/ 77 h 755"/>
                  <a:gd name="T4" fmla="*/ 5 w 192"/>
                  <a:gd name="T5" fmla="*/ 77 h 755"/>
                  <a:gd name="T6" fmla="*/ 4 w 192"/>
                  <a:gd name="T7" fmla="*/ 76 h 755"/>
                  <a:gd name="T8" fmla="*/ 5 w 192"/>
                  <a:gd name="T9" fmla="*/ 74 h 755"/>
                  <a:gd name="T10" fmla="*/ 7 w 192"/>
                  <a:gd name="T11" fmla="*/ 71 h 755"/>
                  <a:gd name="T12" fmla="*/ 9 w 192"/>
                  <a:gd name="T13" fmla="*/ 67 h 755"/>
                  <a:gd name="T14" fmla="*/ 10 w 192"/>
                  <a:gd name="T15" fmla="*/ 62 h 755"/>
                  <a:gd name="T16" fmla="*/ 12 w 192"/>
                  <a:gd name="T17" fmla="*/ 58 h 755"/>
                  <a:gd name="T18" fmla="*/ 13 w 192"/>
                  <a:gd name="T19" fmla="*/ 54 h 755"/>
                  <a:gd name="T20" fmla="*/ 13 w 192"/>
                  <a:gd name="T21" fmla="*/ 49 h 755"/>
                  <a:gd name="T22" fmla="*/ 14 w 192"/>
                  <a:gd name="T23" fmla="*/ 44 h 755"/>
                  <a:gd name="T24" fmla="*/ 14 w 192"/>
                  <a:gd name="T25" fmla="*/ 39 h 755"/>
                  <a:gd name="T26" fmla="*/ 13 w 192"/>
                  <a:gd name="T27" fmla="*/ 34 h 755"/>
                  <a:gd name="T28" fmla="*/ 12 w 192"/>
                  <a:gd name="T29" fmla="*/ 29 h 755"/>
                  <a:gd name="T30" fmla="*/ 11 w 192"/>
                  <a:gd name="T31" fmla="*/ 23 h 755"/>
                  <a:gd name="T32" fmla="*/ 9 w 192"/>
                  <a:gd name="T33" fmla="*/ 18 h 755"/>
                  <a:gd name="T34" fmla="*/ 7 w 192"/>
                  <a:gd name="T35" fmla="*/ 14 h 755"/>
                  <a:gd name="T36" fmla="*/ 4 w 192"/>
                  <a:gd name="T37" fmla="*/ 9 h 755"/>
                  <a:gd name="T38" fmla="*/ 1 w 192"/>
                  <a:gd name="T39" fmla="*/ 5 h 755"/>
                  <a:gd name="T40" fmla="*/ 1 w 192"/>
                  <a:gd name="T41" fmla="*/ 3 h 755"/>
                  <a:gd name="T42" fmla="*/ 1 w 192"/>
                  <a:gd name="T43" fmla="*/ 2 h 755"/>
                  <a:gd name="T44" fmla="*/ 2 w 192"/>
                  <a:gd name="T45" fmla="*/ 1 h 755"/>
                  <a:gd name="T46" fmla="*/ 3 w 192"/>
                  <a:gd name="T47" fmla="*/ 0 h 755"/>
                  <a:gd name="T48" fmla="*/ 6 w 192"/>
                  <a:gd name="T49" fmla="*/ 2 h 755"/>
                  <a:gd name="T50" fmla="*/ 9 w 192"/>
                  <a:gd name="T51" fmla="*/ 7 h 755"/>
                  <a:gd name="T52" fmla="*/ 11 w 192"/>
                  <a:gd name="T53" fmla="*/ 11 h 755"/>
                  <a:gd name="T54" fmla="*/ 14 w 192"/>
                  <a:gd name="T55" fmla="*/ 17 h 755"/>
                  <a:gd name="T56" fmla="*/ 16 w 192"/>
                  <a:gd name="T57" fmla="*/ 22 h 755"/>
                  <a:gd name="T58" fmla="*/ 17 w 192"/>
                  <a:gd name="T59" fmla="*/ 27 h 755"/>
                  <a:gd name="T60" fmla="*/ 18 w 192"/>
                  <a:gd name="T61" fmla="*/ 33 h 755"/>
                  <a:gd name="T62" fmla="*/ 19 w 192"/>
                  <a:gd name="T63" fmla="*/ 39 h 755"/>
                  <a:gd name="T64" fmla="*/ 19 w 192"/>
                  <a:gd name="T65" fmla="*/ 44 h 755"/>
                  <a:gd name="T66" fmla="*/ 19 w 192"/>
                  <a:gd name="T67" fmla="*/ 49 h 755"/>
                  <a:gd name="T68" fmla="*/ 18 w 192"/>
                  <a:gd name="T69" fmla="*/ 54 h 755"/>
                  <a:gd name="T70" fmla="*/ 17 w 192"/>
                  <a:gd name="T71" fmla="*/ 59 h 755"/>
                  <a:gd name="T72" fmla="*/ 15 w 192"/>
                  <a:gd name="T73" fmla="*/ 63 h 755"/>
                  <a:gd name="T74" fmla="*/ 14 w 192"/>
                  <a:gd name="T75" fmla="*/ 68 h 755"/>
                  <a:gd name="T76" fmla="*/ 12 w 192"/>
                  <a:gd name="T77" fmla="*/ 72 h 755"/>
                  <a:gd name="T78" fmla="*/ 10 w 192"/>
                  <a:gd name="T79" fmla="*/ 76 h 755"/>
                  <a:gd name="T80" fmla="*/ 9 w 192"/>
                  <a:gd name="T81" fmla="*/ 78 h 7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92"/>
                  <a:gd name="T124" fmla="*/ 0 h 755"/>
                  <a:gd name="T125" fmla="*/ 192 w 192"/>
                  <a:gd name="T126" fmla="*/ 755 h 75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92" h="755">
                    <a:moveTo>
                      <a:pt x="87" y="755"/>
                    </a:moveTo>
                    <a:lnTo>
                      <a:pt x="80" y="753"/>
                    </a:lnTo>
                    <a:lnTo>
                      <a:pt x="74" y="751"/>
                    </a:lnTo>
                    <a:lnTo>
                      <a:pt x="66" y="747"/>
                    </a:lnTo>
                    <a:lnTo>
                      <a:pt x="61" y="745"/>
                    </a:lnTo>
                    <a:lnTo>
                      <a:pt x="55" y="744"/>
                    </a:lnTo>
                    <a:lnTo>
                      <a:pt x="49" y="742"/>
                    </a:lnTo>
                    <a:lnTo>
                      <a:pt x="42" y="738"/>
                    </a:lnTo>
                    <a:lnTo>
                      <a:pt x="36" y="738"/>
                    </a:lnTo>
                    <a:lnTo>
                      <a:pt x="47" y="719"/>
                    </a:lnTo>
                    <a:lnTo>
                      <a:pt x="59" y="702"/>
                    </a:lnTo>
                    <a:lnTo>
                      <a:pt x="68" y="683"/>
                    </a:lnTo>
                    <a:lnTo>
                      <a:pt x="80" y="664"/>
                    </a:lnTo>
                    <a:lnTo>
                      <a:pt x="87" y="645"/>
                    </a:lnTo>
                    <a:lnTo>
                      <a:pt x="97" y="624"/>
                    </a:lnTo>
                    <a:lnTo>
                      <a:pt x="104" y="603"/>
                    </a:lnTo>
                    <a:lnTo>
                      <a:pt x="112" y="584"/>
                    </a:lnTo>
                    <a:lnTo>
                      <a:pt x="118" y="561"/>
                    </a:lnTo>
                    <a:lnTo>
                      <a:pt x="123" y="540"/>
                    </a:lnTo>
                    <a:lnTo>
                      <a:pt x="127" y="519"/>
                    </a:lnTo>
                    <a:lnTo>
                      <a:pt x="133" y="498"/>
                    </a:lnTo>
                    <a:lnTo>
                      <a:pt x="135" y="475"/>
                    </a:lnTo>
                    <a:lnTo>
                      <a:pt x="139" y="453"/>
                    </a:lnTo>
                    <a:lnTo>
                      <a:pt x="139" y="430"/>
                    </a:lnTo>
                    <a:lnTo>
                      <a:pt x="141" y="407"/>
                    </a:lnTo>
                    <a:lnTo>
                      <a:pt x="139" y="380"/>
                    </a:lnTo>
                    <a:lnTo>
                      <a:pt x="139" y="354"/>
                    </a:lnTo>
                    <a:lnTo>
                      <a:pt x="135" y="327"/>
                    </a:lnTo>
                    <a:lnTo>
                      <a:pt x="131" y="302"/>
                    </a:lnTo>
                    <a:lnTo>
                      <a:pt x="123" y="276"/>
                    </a:lnTo>
                    <a:lnTo>
                      <a:pt x="118" y="251"/>
                    </a:lnTo>
                    <a:lnTo>
                      <a:pt x="110" y="226"/>
                    </a:lnTo>
                    <a:lnTo>
                      <a:pt x="103" y="204"/>
                    </a:lnTo>
                    <a:lnTo>
                      <a:pt x="91" y="179"/>
                    </a:lnTo>
                    <a:lnTo>
                      <a:pt x="82" y="156"/>
                    </a:lnTo>
                    <a:lnTo>
                      <a:pt x="70" y="133"/>
                    </a:lnTo>
                    <a:lnTo>
                      <a:pt x="57" y="110"/>
                    </a:lnTo>
                    <a:lnTo>
                      <a:pt x="44" y="89"/>
                    </a:lnTo>
                    <a:lnTo>
                      <a:pt x="30" y="69"/>
                    </a:lnTo>
                    <a:lnTo>
                      <a:pt x="15" y="50"/>
                    </a:lnTo>
                    <a:lnTo>
                      <a:pt x="0" y="31"/>
                    </a:lnTo>
                    <a:lnTo>
                      <a:pt x="6" y="27"/>
                    </a:lnTo>
                    <a:lnTo>
                      <a:pt x="9" y="23"/>
                    </a:lnTo>
                    <a:lnTo>
                      <a:pt x="15" y="17"/>
                    </a:lnTo>
                    <a:lnTo>
                      <a:pt x="21" y="13"/>
                    </a:lnTo>
                    <a:lnTo>
                      <a:pt x="25" y="10"/>
                    </a:lnTo>
                    <a:lnTo>
                      <a:pt x="30" y="6"/>
                    </a:lnTo>
                    <a:lnTo>
                      <a:pt x="34" y="2"/>
                    </a:lnTo>
                    <a:lnTo>
                      <a:pt x="40" y="0"/>
                    </a:lnTo>
                    <a:lnTo>
                      <a:pt x="57" y="21"/>
                    </a:lnTo>
                    <a:lnTo>
                      <a:pt x="74" y="42"/>
                    </a:lnTo>
                    <a:lnTo>
                      <a:pt x="89" y="65"/>
                    </a:lnTo>
                    <a:lnTo>
                      <a:pt x="104" y="88"/>
                    </a:lnTo>
                    <a:lnTo>
                      <a:pt x="116" y="110"/>
                    </a:lnTo>
                    <a:lnTo>
                      <a:pt x="129" y="135"/>
                    </a:lnTo>
                    <a:lnTo>
                      <a:pt x="141" y="160"/>
                    </a:lnTo>
                    <a:lnTo>
                      <a:pt x="152" y="186"/>
                    </a:lnTo>
                    <a:lnTo>
                      <a:pt x="160" y="211"/>
                    </a:lnTo>
                    <a:lnTo>
                      <a:pt x="169" y="238"/>
                    </a:lnTo>
                    <a:lnTo>
                      <a:pt x="175" y="264"/>
                    </a:lnTo>
                    <a:lnTo>
                      <a:pt x="182" y="293"/>
                    </a:lnTo>
                    <a:lnTo>
                      <a:pt x="186" y="320"/>
                    </a:lnTo>
                    <a:lnTo>
                      <a:pt x="188" y="348"/>
                    </a:lnTo>
                    <a:lnTo>
                      <a:pt x="190" y="378"/>
                    </a:lnTo>
                    <a:lnTo>
                      <a:pt x="192" y="407"/>
                    </a:lnTo>
                    <a:lnTo>
                      <a:pt x="192" y="430"/>
                    </a:lnTo>
                    <a:lnTo>
                      <a:pt x="190" y="455"/>
                    </a:lnTo>
                    <a:lnTo>
                      <a:pt x="188" y="477"/>
                    </a:lnTo>
                    <a:lnTo>
                      <a:pt x="184" y="502"/>
                    </a:lnTo>
                    <a:lnTo>
                      <a:pt x="180" y="523"/>
                    </a:lnTo>
                    <a:lnTo>
                      <a:pt x="175" y="546"/>
                    </a:lnTo>
                    <a:lnTo>
                      <a:pt x="169" y="569"/>
                    </a:lnTo>
                    <a:lnTo>
                      <a:pt x="165" y="591"/>
                    </a:lnTo>
                    <a:lnTo>
                      <a:pt x="156" y="612"/>
                    </a:lnTo>
                    <a:lnTo>
                      <a:pt x="148" y="635"/>
                    </a:lnTo>
                    <a:lnTo>
                      <a:pt x="139" y="654"/>
                    </a:lnTo>
                    <a:lnTo>
                      <a:pt x="131" y="677"/>
                    </a:lnTo>
                    <a:lnTo>
                      <a:pt x="120" y="696"/>
                    </a:lnTo>
                    <a:lnTo>
                      <a:pt x="110" y="717"/>
                    </a:lnTo>
                    <a:lnTo>
                      <a:pt x="99" y="736"/>
                    </a:lnTo>
                    <a:lnTo>
                      <a:pt x="87" y="755"/>
                    </a:lnTo>
                    <a:close/>
                  </a:path>
                </a:pathLst>
              </a:custGeom>
              <a:solidFill>
                <a:srgbClr val="000000"/>
              </a:solidFill>
              <a:ln w="9525">
                <a:noFill/>
                <a:round/>
                <a:headEnd/>
                <a:tailEnd/>
              </a:ln>
            </p:spPr>
            <p:txBody>
              <a:bodyPr/>
              <a:lstStyle/>
              <a:p>
                <a:endParaRPr lang="en-US"/>
              </a:p>
            </p:txBody>
          </p:sp>
          <p:sp>
            <p:nvSpPr>
              <p:cNvPr id="9368" name="Freeform 50"/>
              <p:cNvSpPr>
                <a:spLocks/>
              </p:cNvSpPr>
              <p:nvPr/>
            </p:nvSpPr>
            <p:spPr bwMode="auto">
              <a:xfrm>
                <a:off x="2730" y="2265"/>
                <a:ext cx="23" cy="92"/>
              </a:xfrm>
              <a:custGeom>
                <a:avLst/>
                <a:gdLst>
                  <a:gd name="T0" fmla="*/ 10 w 230"/>
                  <a:gd name="T1" fmla="*/ 92 h 897"/>
                  <a:gd name="T2" fmla="*/ 8 w 230"/>
                  <a:gd name="T3" fmla="*/ 91 h 897"/>
                  <a:gd name="T4" fmla="*/ 7 w 230"/>
                  <a:gd name="T5" fmla="*/ 91 h 897"/>
                  <a:gd name="T6" fmla="*/ 5 w 230"/>
                  <a:gd name="T7" fmla="*/ 90 h 897"/>
                  <a:gd name="T8" fmla="*/ 6 w 230"/>
                  <a:gd name="T9" fmla="*/ 88 h 897"/>
                  <a:gd name="T10" fmla="*/ 8 w 230"/>
                  <a:gd name="T11" fmla="*/ 83 h 897"/>
                  <a:gd name="T12" fmla="*/ 11 w 230"/>
                  <a:gd name="T13" fmla="*/ 78 h 897"/>
                  <a:gd name="T14" fmla="*/ 12 w 230"/>
                  <a:gd name="T15" fmla="*/ 73 h 897"/>
                  <a:gd name="T16" fmla="*/ 14 w 230"/>
                  <a:gd name="T17" fmla="*/ 68 h 897"/>
                  <a:gd name="T18" fmla="*/ 15 w 230"/>
                  <a:gd name="T19" fmla="*/ 63 h 897"/>
                  <a:gd name="T20" fmla="*/ 16 w 230"/>
                  <a:gd name="T21" fmla="*/ 58 h 897"/>
                  <a:gd name="T22" fmla="*/ 17 w 230"/>
                  <a:gd name="T23" fmla="*/ 52 h 897"/>
                  <a:gd name="T24" fmla="*/ 17 w 230"/>
                  <a:gd name="T25" fmla="*/ 46 h 897"/>
                  <a:gd name="T26" fmla="*/ 16 w 230"/>
                  <a:gd name="T27" fmla="*/ 40 h 897"/>
                  <a:gd name="T28" fmla="*/ 15 w 230"/>
                  <a:gd name="T29" fmla="*/ 34 h 897"/>
                  <a:gd name="T30" fmla="*/ 13 w 230"/>
                  <a:gd name="T31" fmla="*/ 28 h 897"/>
                  <a:gd name="T32" fmla="*/ 11 w 230"/>
                  <a:gd name="T33" fmla="*/ 22 h 897"/>
                  <a:gd name="T34" fmla="*/ 8 w 230"/>
                  <a:gd name="T35" fmla="*/ 16 h 897"/>
                  <a:gd name="T36" fmla="*/ 5 w 230"/>
                  <a:gd name="T37" fmla="*/ 11 h 897"/>
                  <a:gd name="T38" fmla="*/ 2 w 230"/>
                  <a:gd name="T39" fmla="*/ 6 h 897"/>
                  <a:gd name="T40" fmla="*/ 1 w 230"/>
                  <a:gd name="T41" fmla="*/ 3 h 897"/>
                  <a:gd name="T42" fmla="*/ 2 w 230"/>
                  <a:gd name="T43" fmla="*/ 2 h 897"/>
                  <a:gd name="T44" fmla="*/ 3 w 230"/>
                  <a:gd name="T45" fmla="*/ 1 h 897"/>
                  <a:gd name="T46" fmla="*/ 4 w 230"/>
                  <a:gd name="T47" fmla="*/ 0 h 897"/>
                  <a:gd name="T48" fmla="*/ 7 w 230"/>
                  <a:gd name="T49" fmla="*/ 2 h 897"/>
                  <a:gd name="T50" fmla="*/ 11 w 230"/>
                  <a:gd name="T51" fmla="*/ 8 h 897"/>
                  <a:gd name="T52" fmla="*/ 14 w 230"/>
                  <a:gd name="T53" fmla="*/ 13 h 897"/>
                  <a:gd name="T54" fmla="*/ 17 w 230"/>
                  <a:gd name="T55" fmla="*/ 19 h 897"/>
                  <a:gd name="T56" fmla="*/ 19 w 230"/>
                  <a:gd name="T57" fmla="*/ 26 h 897"/>
                  <a:gd name="T58" fmla="*/ 21 w 230"/>
                  <a:gd name="T59" fmla="*/ 32 h 897"/>
                  <a:gd name="T60" fmla="*/ 22 w 230"/>
                  <a:gd name="T61" fmla="*/ 39 h 897"/>
                  <a:gd name="T62" fmla="*/ 23 w 230"/>
                  <a:gd name="T63" fmla="*/ 46 h 897"/>
                  <a:gd name="T64" fmla="*/ 23 w 230"/>
                  <a:gd name="T65" fmla="*/ 52 h 897"/>
                  <a:gd name="T66" fmla="*/ 22 w 230"/>
                  <a:gd name="T67" fmla="*/ 58 h 897"/>
                  <a:gd name="T68" fmla="*/ 22 w 230"/>
                  <a:gd name="T69" fmla="*/ 64 h 897"/>
                  <a:gd name="T70" fmla="*/ 20 w 230"/>
                  <a:gd name="T71" fmla="*/ 69 h 897"/>
                  <a:gd name="T72" fmla="*/ 19 w 230"/>
                  <a:gd name="T73" fmla="*/ 75 h 897"/>
                  <a:gd name="T74" fmla="*/ 17 w 230"/>
                  <a:gd name="T75" fmla="*/ 80 h 897"/>
                  <a:gd name="T76" fmla="*/ 14 w 230"/>
                  <a:gd name="T77" fmla="*/ 85 h 897"/>
                  <a:gd name="T78" fmla="*/ 12 w 230"/>
                  <a:gd name="T79" fmla="*/ 89 h 897"/>
                  <a:gd name="T80" fmla="*/ 11 w 230"/>
                  <a:gd name="T81" fmla="*/ 92 h 8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0"/>
                  <a:gd name="T124" fmla="*/ 0 h 897"/>
                  <a:gd name="T125" fmla="*/ 230 w 230"/>
                  <a:gd name="T126" fmla="*/ 897 h 8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0" h="897">
                    <a:moveTo>
                      <a:pt x="105" y="897"/>
                    </a:moveTo>
                    <a:lnTo>
                      <a:pt x="97" y="893"/>
                    </a:lnTo>
                    <a:lnTo>
                      <a:pt x="90" y="891"/>
                    </a:lnTo>
                    <a:lnTo>
                      <a:pt x="82" y="887"/>
                    </a:lnTo>
                    <a:lnTo>
                      <a:pt x="74" y="886"/>
                    </a:lnTo>
                    <a:lnTo>
                      <a:pt x="65" y="884"/>
                    </a:lnTo>
                    <a:lnTo>
                      <a:pt x="57" y="880"/>
                    </a:lnTo>
                    <a:lnTo>
                      <a:pt x="50" y="878"/>
                    </a:lnTo>
                    <a:lnTo>
                      <a:pt x="42" y="876"/>
                    </a:lnTo>
                    <a:lnTo>
                      <a:pt x="55" y="855"/>
                    </a:lnTo>
                    <a:lnTo>
                      <a:pt x="69" y="832"/>
                    </a:lnTo>
                    <a:lnTo>
                      <a:pt x="82" y="810"/>
                    </a:lnTo>
                    <a:lnTo>
                      <a:pt x="95" y="789"/>
                    </a:lnTo>
                    <a:lnTo>
                      <a:pt x="105" y="764"/>
                    </a:lnTo>
                    <a:lnTo>
                      <a:pt x="114" y="741"/>
                    </a:lnTo>
                    <a:lnTo>
                      <a:pt x="124" y="716"/>
                    </a:lnTo>
                    <a:lnTo>
                      <a:pt x="133" y="694"/>
                    </a:lnTo>
                    <a:lnTo>
                      <a:pt x="141" y="667"/>
                    </a:lnTo>
                    <a:lnTo>
                      <a:pt x="149" y="642"/>
                    </a:lnTo>
                    <a:lnTo>
                      <a:pt x="152" y="616"/>
                    </a:lnTo>
                    <a:lnTo>
                      <a:pt x="158" y="591"/>
                    </a:lnTo>
                    <a:lnTo>
                      <a:pt x="162" y="562"/>
                    </a:lnTo>
                    <a:lnTo>
                      <a:pt x="166" y="538"/>
                    </a:lnTo>
                    <a:lnTo>
                      <a:pt x="166" y="511"/>
                    </a:lnTo>
                    <a:lnTo>
                      <a:pt x="168" y="484"/>
                    </a:lnTo>
                    <a:lnTo>
                      <a:pt x="166" y="452"/>
                    </a:lnTo>
                    <a:lnTo>
                      <a:pt x="164" y="420"/>
                    </a:lnTo>
                    <a:lnTo>
                      <a:pt x="160" y="389"/>
                    </a:lnTo>
                    <a:lnTo>
                      <a:pt x="156" y="359"/>
                    </a:lnTo>
                    <a:lnTo>
                      <a:pt x="149" y="328"/>
                    </a:lnTo>
                    <a:lnTo>
                      <a:pt x="141" y="298"/>
                    </a:lnTo>
                    <a:lnTo>
                      <a:pt x="131" y="270"/>
                    </a:lnTo>
                    <a:lnTo>
                      <a:pt x="122" y="241"/>
                    </a:lnTo>
                    <a:lnTo>
                      <a:pt x="111" y="213"/>
                    </a:lnTo>
                    <a:lnTo>
                      <a:pt x="99" y="186"/>
                    </a:lnTo>
                    <a:lnTo>
                      <a:pt x="84" y="159"/>
                    </a:lnTo>
                    <a:lnTo>
                      <a:pt x="71" y="135"/>
                    </a:lnTo>
                    <a:lnTo>
                      <a:pt x="54" y="108"/>
                    </a:lnTo>
                    <a:lnTo>
                      <a:pt x="36" y="83"/>
                    </a:lnTo>
                    <a:lnTo>
                      <a:pt x="19" y="60"/>
                    </a:lnTo>
                    <a:lnTo>
                      <a:pt x="0" y="38"/>
                    </a:lnTo>
                    <a:lnTo>
                      <a:pt x="8" y="32"/>
                    </a:lnTo>
                    <a:lnTo>
                      <a:pt x="14" y="28"/>
                    </a:lnTo>
                    <a:lnTo>
                      <a:pt x="19" y="22"/>
                    </a:lnTo>
                    <a:lnTo>
                      <a:pt x="27" y="19"/>
                    </a:lnTo>
                    <a:lnTo>
                      <a:pt x="33" y="13"/>
                    </a:lnTo>
                    <a:lnTo>
                      <a:pt x="38" y="7"/>
                    </a:lnTo>
                    <a:lnTo>
                      <a:pt x="44" y="3"/>
                    </a:lnTo>
                    <a:lnTo>
                      <a:pt x="50" y="0"/>
                    </a:lnTo>
                    <a:lnTo>
                      <a:pt x="71" y="24"/>
                    </a:lnTo>
                    <a:lnTo>
                      <a:pt x="90" y="51"/>
                    </a:lnTo>
                    <a:lnTo>
                      <a:pt x="107" y="76"/>
                    </a:lnTo>
                    <a:lnTo>
                      <a:pt x="124" y="104"/>
                    </a:lnTo>
                    <a:lnTo>
                      <a:pt x="141" y="131"/>
                    </a:lnTo>
                    <a:lnTo>
                      <a:pt x="156" y="161"/>
                    </a:lnTo>
                    <a:lnTo>
                      <a:pt x="169" y="190"/>
                    </a:lnTo>
                    <a:lnTo>
                      <a:pt x="181" y="220"/>
                    </a:lnTo>
                    <a:lnTo>
                      <a:pt x="192" y="252"/>
                    </a:lnTo>
                    <a:lnTo>
                      <a:pt x="202" y="283"/>
                    </a:lnTo>
                    <a:lnTo>
                      <a:pt x="209" y="315"/>
                    </a:lnTo>
                    <a:lnTo>
                      <a:pt x="217" y="348"/>
                    </a:lnTo>
                    <a:lnTo>
                      <a:pt x="223" y="382"/>
                    </a:lnTo>
                    <a:lnTo>
                      <a:pt x="227" y="414"/>
                    </a:lnTo>
                    <a:lnTo>
                      <a:pt x="228" y="448"/>
                    </a:lnTo>
                    <a:lnTo>
                      <a:pt x="230" y="484"/>
                    </a:lnTo>
                    <a:lnTo>
                      <a:pt x="228" y="511"/>
                    </a:lnTo>
                    <a:lnTo>
                      <a:pt x="227" y="540"/>
                    </a:lnTo>
                    <a:lnTo>
                      <a:pt x="223" y="568"/>
                    </a:lnTo>
                    <a:lnTo>
                      <a:pt x="221" y="597"/>
                    </a:lnTo>
                    <a:lnTo>
                      <a:pt x="215" y="621"/>
                    </a:lnTo>
                    <a:lnTo>
                      <a:pt x="209" y="648"/>
                    </a:lnTo>
                    <a:lnTo>
                      <a:pt x="204" y="675"/>
                    </a:lnTo>
                    <a:lnTo>
                      <a:pt x="196" y="703"/>
                    </a:lnTo>
                    <a:lnTo>
                      <a:pt x="187" y="728"/>
                    </a:lnTo>
                    <a:lnTo>
                      <a:pt x="177" y="752"/>
                    </a:lnTo>
                    <a:lnTo>
                      <a:pt x="166" y="777"/>
                    </a:lnTo>
                    <a:lnTo>
                      <a:pt x="156" y="802"/>
                    </a:lnTo>
                    <a:lnTo>
                      <a:pt x="143" y="827"/>
                    </a:lnTo>
                    <a:lnTo>
                      <a:pt x="131" y="849"/>
                    </a:lnTo>
                    <a:lnTo>
                      <a:pt x="118" y="872"/>
                    </a:lnTo>
                    <a:lnTo>
                      <a:pt x="105" y="897"/>
                    </a:lnTo>
                    <a:close/>
                  </a:path>
                </a:pathLst>
              </a:custGeom>
              <a:solidFill>
                <a:srgbClr val="000000"/>
              </a:solidFill>
              <a:ln w="9525">
                <a:noFill/>
                <a:round/>
                <a:headEnd/>
                <a:tailEnd/>
              </a:ln>
            </p:spPr>
            <p:txBody>
              <a:bodyPr/>
              <a:lstStyle/>
              <a:p>
                <a:endParaRPr lang="en-US"/>
              </a:p>
            </p:txBody>
          </p:sp>
          <p:sp>
            <p:nvSpPr>
              <p:cNvPr id="9369" name="Freeform 51"/>
              <p:cNvSpPr>
                <a:spLocks/>
              </p:cNvSpPr>
              <p:nvPr/>
            </p:nvSpPr>
            <p:spPr bwMode="auto">
              <a:xfrm>
                <a:off x="2767" y="2256"/>
                <a:ext cx="27" cy="110"/>
              </a:xfrm>
              <a:custGeom>
                <a:avLst/>
                <a:gdLst>
                  <a:gd name="T0" fmla="*/ 11 w 274"/>
                  <a:gd name="T1" fmla="*/ 110 h 1073"/>
                  <a:gd name="T2" fmla="*/ 9 w 274"/>
                  <a:gd name="T3" fmla="*/ 109 h 1073"/>
                  <a:gd name="T4" fmla="*/ 8 w 274"/>
                  <a:gd name="T5" fmla="*/ 109 h 1073"/>
                  <a:gd name="T6" fmla="*/ 7 w 274"/>
                  <a:gd name="T7" fmla="*/ 108 h 1073"/>
                  <a:gd name="T8" fmla="*/ 6 w 274"/>
                  <a:gd name="T9" fmla="*/ 108 h 1073"/>
                  <a:gd name="T10" fmla="*/ 5 w 274"/>
                  <a:gd name="T11" fmla="*/ 108 h 1073"/>
                  <a:gd name="T12" fmla="*/ 7 w 274"/>
                  <a:gd name="T13" fmla="*/ 105 h 1073"/>
                  <a:gd name="T14" fmla="*/ 10 w 274"/>
                  <a:gd name="T15" fmla="*/ 99 h 1073"/>
                  <a:gd name="T16" fmla="*/ 12 w 274"/>
                  <a:gd name="T17" fmla="*/ 94 h 1073"/>
                  <a:gd name="T18" fmla="*/ 15 w 274"/>
                  <a:gd name="T19" fmla="*/ 88 h 1073"/>
                  <a:gd name="T20" fmla="*/ 16 w 274"/>
                  <a:gd name="T21" fmla="*/ 82 h 1073"/>
                  <a:gd name="T22" fmla="*/ 18 w 274"/>
                  <a:gd name="T23" fmla="*/ 75 h 1073"/>
                  <a:gd name="T24" fmla="*/ 19 w 274"/>
                  <a:gd name="T25" fmla="*/ 69 h 1073"/>
                  <a:gd name="T26" fmla="*/ 20 w 274"/>
                  <a:gd name="T27" fmla="*/ 63 h 1073"/>
                  <a:gd name="T28" fmla="*/ 20 w 274"/>
                  <a:gd name="T29" fmla="*/ 55 h 1073"/>
                  <a:gd name="T30" fmla="*/ 19 w 274"/>
                  <a:gd name="T31" fmla="*/ 48 h 1073"/>
                  <a:gd name="T32" fmla="*/ 17 w 274"/>
                  <a:gd name="T33" fmla="*/ 40 h 1073"/>
                  <a:gd name="T34" fmla="*/ 16 w 274"/>
                  <a:gd name="T35" fmla="*/ 33 h 1073"/>
                  <a:gd name="T36" fmla="*/ 13 w 274"/>
                  <a:gd name="T37" fmla="*/ 26 h 1073"/>
                  <a:gd name="T38" fmla="*/ 10 w 274"/>
                  <a:gd name="T39" fmla="*/ 20 h 1073"/>
                  <a:gd name="T40" fmla="*/ 6 w 274"/>
                  <a:gd name="T41" fmla="*/ 13 h 1073"/>
                  <a:gd name="T42" fmla="*/ 2 w 274"/>
                  <a:gd name="T43" fmla="*/ 7 h 1073"/>
                  <a:gd name="T44" fmla="*/ 1 w 274"/>
                  <a:gd name="T45" fmla="*/ 4 h 1073"/>
                  <a:gd name="T46" fmla="*/ 2 w 274"/>
                  <a:gd name="T47" fmla="*/ 3 h 1073"/>
                  <a:gd name="T48" fmla="*/ 4 w 274"/>
                  <a:gd name="T49" fmla="*/ 2 h 1073"/>
                  <a:gd name="T50" fmla="*/ 5 w 274"/>
                  <a:gd name="T51" fmla="*/ 1 h 1073"/>
                  <a:gd name="T52" fmla="*/ 8 w 274"/>
                  <a:gd name="T53" fmla="*/ 3 h 1073"/>
                  <a:gd name="T54" fmla="*/ 13 w 274"/>
                  <a:gd name="T55" fmla="*/ 10 h 1073"/>
                  <a:gd name="T56" fmla="*/ 16 w 274"/>
                  <a:gd name="T57" fmla="*/ 16 h 1073"/>
                  <a:gd name="T58" fmla="*/ 20 w 274"/>
                  <a:gd name="T59" fmla="*/ 23 h 1073"/>
                  <a:gd name="T60" fmla="*/ 22 w 274"/>
                  <a:gd name="T61" fmla="*/ 31 h 1073"/>
                  <a:gd name="T62" fmla="*/ 25 w 274"/>
                  <a:gd name="T63" fmla="*/ 39 h 1073"/>
                  <a:gd name="T64" fmla="*/ 26 w 274"/>
                  <a:gd name="T65" fmla="*/ 47 h 1073"/>
                  <a:gd name="T66" fmla="*/ 27 w 274"/>
                  <a:gd name="T67" fmla="*/ 55 h 1073"/>
                  <a:gd name="T68" fmla="*/ 27 w 274"/>
                  <a:gd name="T69" fmla="*/ 63 h 1073"/>
                  <a:gd name="T70" fmla="*/ 26 w 274"/>
                  <a:gd name="T71" fmla="*/ 70 h 1073"/>
                  <a:gd name="T72" fmla="*/ 25 w 274"/>
                  <a:gd name="T73" fmla="*/ 76 h 1073"/>
                  <a:gd name="T74" fmla="*/ 24 w 274"/>
                  <a:gd name="T75" fmla="*/ 83 h 1073"/>
                  <a:gd name="T76" fmla="*/ 22 w 274"/>
                  <a:gd name="T77" fmla="*/ 89 h 1073"/>
                  <a:gd name="T78" fmla="*/ 20 w 274"/>
                  <a:gd name="T79" fmla="*/ 96 h 1073"/>
                  <a:gd name="T80" fmla="*/ 17 w 274"/>
                  <a:gd name="T81" fmla="*/ 101 h 1073"/>
                  <a:gd name="T82" fmla="*/ 14 w 274"/>
                  <a:gd name="T83" fmla="*/ 107 h 1073"/>
                  <a:gd name="T84" fmla="*/ 12 w 274"/>
                  <a:gd name="T85" fmla="*/ 110 h 10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4"/>
                  <a:gd name="T130" fmla="*/ 0 h 1073"/>
                  <a:gd name="T131" fmla="*/ 274 w 274"/>
                  <a:gd name="T132" fmla="*/ 1073 h 107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4" h="1073">
                    <a:moveTo>
                      <a:pt x="124" y="1073"/>
                    </a:moveTo>
                    <a:lnTo>
                      <a:pt x="114" y="1071"/>
                    </a:lnTo>
                    <a:lnTo>
                      <a:pt x="105" y="1067"/>
                    </a:lnTo>
                    <a:lnTo>
                      <a:pt x="95" y="1063"/>
                    </a:lnTo>
                    <a:lnTo>
                      <a:pt x="87" y="1061"/>
                    </a:lnTo>
                    <a:lnTo>
                      <a:pt x="82" y="1060"/>
                    </a:lnTo>
                    <a:lnTo>
                      <a:pt x="78" y="1058"/>
                    </a:lnTo>
                    <a:lnTo>
                      <a:pt x="72" y="1056"/>
                    </a:lnTo>
                    <a:lnTo>
                      <a:pt x="68" y="1054"/>
                    </a:lnTo>
                    <a:lnTo>
                      <a:pt x="63" y="1054"/>
                    </a:lnTo>
                    <a:lnTo>
                      <a:pt x="59" y="1052"/>
                    </a:lnTo>
                    <a:lnTo>
                      <a:pt x="53" y="1050"/>
                    </a:lnTo>
                    <a:lnTo>
                      <a:pt x="49" y="1048"/>
                    </a:lnTo>
                    <a:lnTo>
                      <a:pt x="67" y="1023"/>
                    </a:lnTo>
                    <a:lnTo>
                      <a:pt x="82" y="997"/>
                    </a:lnTo>
                    <a:lnTo>
                      <a:pt x="97" y="970"/>
                    </a:lnTo>
                    <a:lnTo>
                      <a:pt x="112" y="944"/>
                    </a:lnTo>
                    <a:lnTo>
                      <a:pt x="125" y="915"/>
                    </a:lnTo>
                    <a:lnTo>
                      <a:pt x="137" y="887"/>
                    </a:lnTo>
                    <a:lnTo>
                      <a:pt x="148" y="858"/>
                    </a:lnTo>
                    <a:lnTo>
                      <a:pt x="160" y="829"/>
                    </a:lnTo>
                    <a:lnTo>
                      <a:pt x="167" y="799"/>
                    </a:lnTo>
                    <a:lnTo>
                      <a:pt x="177" y="769"/>
                    </a:lnTo>
                    <a:lnTo>
                      <a:pt x="183" y="736"/>
                    </a:lnTo>
                    <a:lnTo>
                      <a:pt x="188" y="706"/>
                    </a:lnTo>
                    <a:lnTo>
                      <a:pt x="192" y="674"/>
                    </a:lnTo>
                    <a:lnTo>
                      <a:pt x="196" y="643"/>
                    </a:lnTo>
                    <a:lnTo>
                      <a:pt x="198" y="611"/>
                    </a:lnTo>
                    <a:lnTo>
                      <a:pt x="200" y="578"/>
                    </a:lnTo>
                    <a:lnTo>
                      <a:pt x="198" y="540"/>
                    </a:lnTo>
                    <a:lnTo>
                      <a:pt x="196" y="502"/>
                    </a:lnTo>
                    <a:lnTo>
                      <a:pt x="190" y="464"/>
                    </a:lnTo>
                    <a:lnTo>
                      <a:pt x="184" y="428"/>
                    </a:lnTo>
                    <a:lnTo>
                      <a:pt x="177" y="392"/>
                    </a:lnTo>
                    <a:lnTo>
                      <a:pt x="167" y="358"/>
                    </a:lnTo>
                    <a:lnTo>
                      <a:pt x="158" y="322"/>
                    </a:lnTo>
                    <a:lnTo>
                      <a:pt x="146" y="289"/>
                    </a:lnTo>
                    <a:lnTo>
                      <a:pt x="131" y="255"/>
                    </a:lnTo>
                    <a:lnTo>
                      <a:pt x="116" y="223"/>
                    </a:lnTo>
                    <a:lnTo>
                      <a:pt x="101" y="191"/>
                    </a:lnTo>
                    <a:lnTo>
                      <a:pt x="84" y="160"/>
                    </a:lnTo>
                    <a:lnTo>
                      <a:pt x="63" y="130"/>
                    </a:lnTo>
                    <a:lnTo>
                      <a:pt x="44" y="101"/>
                    </a:lnTo>
                    <a:lnTo>
                      <a:pt x="23" y="73"/>
                    </a:lnTo>
                    <a:lnTo>
                      <a:pt x="0" y="48"/>
                    </a:lnTo>
                    <a:lnTo>
                      <a:pt x="8" y="40"/>
                    </a:lnTo>
                    <a:lnTo>
                      <a:pt x="15" y="35"/>
                    </a:lnTo>
                    <a:lnTo>
                      <a:pt x="23" y="27"/>
                    </a:lnTo>
                    <a:lnTo>
                      <a:pt x="30" y="21"/>
                    </a:lnTo>
                    <a:lnTo>
                      <a:pt x="36" y="16"/>
                    </a:lnTo>
                    <a:lnTo>
                      <a:pt x="44" y="10"/>
                    </a:lnTo>
                    <a:lnTo>
                      <a:pt x="51" y="6"/>
                    </a:lnTo>
                    <a:lnTo>
                      <a:pt x="59" y="0"/>
                    </a:lnTo>
                    <a:lnTo>
                      <a:pt x="82" y="29"/>
                    </a:lnTo>
                    <a:lnTo>
                      <a:pt x="106" y="61"/>
                    </a:lnTo>
                    <a:lnTo>
                      <a:pt x="127" y="94"/>
                    </a:lnTo>
                    <a:lnTo>
                      <a:pt x="148" y="126"/>
                    </a:lnTo>
                    <a:lnTo>
                      <a:pt x="167" y="160"/>
                    </a:lnTo>
                    <a:lnTo>
                      <a:pt x="184" y="194"/>
                    </a:lnTo>
                    <a:lnTo>
                      <a:pt x="202" y="229"/>
                    </a:lnTo>
                    <a:lnTo>
                      <a:pt x="217" y="267"/>
                    </a:lnTo>
                    <a:lnTo>
                      <a:pt x="228" y="303"/>
                    </a:lnTo>
                    <a:lnTo>
                      <a:pt x="240" y="341"/>
                    </a:lnTo>
                    <a:lnTo>
                      <a:pt x="249" y="379"/>
                    </a:lnTo>
                    <a:lnTo>
                      <a:pt x="259" y="417"/>
                    </a:lnTo>
                    <a:lnTo>
                      <a:pt x="264" y="455"/>
                    </a:lnTo>
                    <a:lnTo>
                      <a:pt x="268" y="497"/>
                    </a:lnTo>
                    <a:lnTo>
                      <a:pt x="272" y="537"/>
                    </a:lnTo>
                    <a:lnTo>
                      <a:pt x="274" y="578"/>
                    </a:lnTo>
                    <a:lnTo>
                      <a:pt x="272" y="613"/>
                    </a:lnTo>
                    <a:lnTo>
                      <a:pt x="270" y="645"/>
                    </a:lnTo>
                    <a:lnTo>
                      <a:pt x="266" y="679"/>
                    </a:lnTo>
                    <a:lnTo>
                      <a:pt x="262" y="712"/>
                    </a:lnTo>
                    <a:lnTo>
                      <a:pt x="257" y="746"/>
                    </a:lnTo>
                    <a:lnTo>
                      <a:pt x="251" y="778"/>
                    </a:lnTo>
                    <a:lnTo>
                      <a:pt x="241" y="809"/>
                    </a:lnTo>
                    <a:lnTo>
                      <a:pt x="234" y="841"/>
                    </a:lnTo>
                    <a:lnTo>
                      <a:pt x="222" y="871"/>
                    </a:lnTo>
                    <a:lnTo>
                      <a:pt x="211" y="904"/>
                    </a:lnTo>
                    <a:lnTo>
                      <a:pt x="200" y="932"/>
                    </a:lnTo>
                    <a:lnTo>
                      <a:pt x="186" y="961"/>
                    </a:lnTo>
                    <a:lnTo>
                      <a:pt x="171" y="989"/>
                    </a:lnTo>
                    <a:lnTo>
                      <a:pt x="156" y="1020"/>
                    </a:lnTo>
                    <a:lnTo>
                      <a:pt x="141" y="1046"/>
                    </a:lnTo>
                    <a:lnTo>
                      <a:pt x="124" y="1073"/>
                    </a:lnTo>
                    <a:close/>
                  </a:path>
                </a:pathLst>
              </a:custGeom>
              <a:solidFill>
                <a:srgbClr val="000000"/>
              </a:solidFill>
              <a:ln w="9525">
                <a:noFill/>
                <a:round/>
                <a:headEnd/>
                <a:tailEnd/>
              </a:ln>
            </p:spPr>
            <p:txBody>
              <a:bodyPr/>
              <a:lstStyle/>
              <a:p>
                <a:endParaRPr lang="en-US"/>
              </a:p>
            </p:txBody>
          </p:sp>
          <p:sp>
            <p:nvSpPr>
              <p:cNvPr id="9370" name="Freeform 52"/>
              <p:cNvSpPr>
                <a:spLocks/>
              </p:cNvSpPr>
              <p:nvPr/>
            </p:nvSpPr>
            <p:spPr bwMode="auto">
              <a:xfrm>
                <a:off x="2669" y="2281"/>
                <a:ext cx="15" cy="60"/>
              </a:xfrm>
              <a:custGeom>
                <a:avLst/>
                <a:gdLst>
                  <a:gd name="T0" fmla="*/ 6 w 148"/>
                  <a:gd name="T1" fmla="*/ 60 h 582"/>
                  <a:gd name="T2" fmla="*/ 5 w 148"/>
                  <a:gd name="T3" fmla="*/ 59 h 582"/>
                  <a:gd name="T4" fmla="*/ 4 w 148"/>
                  <a:gd name="T5" fmla="*/ 59 h 582"/>
                  <a:gd name="T6" fmla="*/ 3 w 148"/>
                  <a:gd name="T7" fmla="*/ 59 h 582"/>
                  <a:gd name="T8" fmla="*/ 4 w 148"/>
                  <a:gd name="T9" fmla="*/ 57 h 582"/>
                  <a:gd name="T10" fmla="*/ 5 w 148"/>
                  <a:gd name="T11" fmla="*/ 54 h 582"/>
                  <a:gd name="T12" fmla="*/ 7 w 148"/>
                  <a:gd name="T13" fmla="*/ 51 h 582"/>
                  <a:gd name="T14" fmla="*/ 8 w 148"/>
                  <a:gd name="T15" fmla="*/ 48 h 582"/>
                  <a:gd name="T16" fmla="*/ 9 w 148"/>
                  <a:gd name="T17" fmla="*/ 45 h 582"/>
                  <a:gd name="T18" fmla="*/ 10 w 148"/>
                  <a:gd name="T19" fmla="*/ 41 h 582"/>
                  <a:gd name="T20" fmla="*/ 11 w 148"/>
                  <a:gd name="T21" fmla="*/ 38 h 582"/>
                  <a:gd name="T22" fmla="*/ 11 w 148"/>
                  <a:gd name="T23" fmla="*/ 34 h 582"/>
                  <a:gd name="T24" fmla="*/ 11 w 148"/>
                  <a:gd name="T25" fmla="*/ 30 h 582"/>
                  <a:gd name="T26" fmla="*/ 10 w 148"/>
                  <a:gd name="T27" fmla="*/ 26 h 582"/>
                  <a:gd name="T28" fmla="*/ 10 w 148"/>
                  <a:gd name="T29" fmla="*/ 22 h 582"/>
                  <a:gd name="T30" fmla="*/ 9 w 148"/>
                  <a:gd name="T31" fmla="*/ 18 h 582"/>
                  <a:gd name="T32" fmla="*/ 7 w 148"/>
                  <a:gd name="T33" fmla="*/ 14 h 582"/>
                  <a:gd name="T34" fmla="*/ 6 w 148"/>
                  <a:gd name="T35" fmla="*/ 11 h 582"/>
                  <a:gd name="T36" fmla="*/ 3 w 148"/>
                  <a:gd name="T37" fmla="*/ 7 h 582"/>
                  <a:gd name="T38" fmla="*/ 1 w 148"/>
                  <a:gd name="T39" fmla="*/ 4 h 582"/>
                  <a:gd name="T40" fmla="*/ 1 w 148"/>
                  <a:gd name="T41" fmla="*/ 2 h 582"/>
                  <a:gd name="T42" fmla="*/ 3 w 148"/>
                  <a:gd name="T43" fmla="*/ 1 h 582"/>
                  <a:gd name="T44" fmla="*/ 5 w 148"/>
                  <a:gd name="T45" fmla="*/ 2 h 582"/>
                  <a:gd name="T46" fmla="*/ 7 w 148"/>
                  <a:gd name="T47" fmla="*/ 5 h 582"/>
                  <a:gd name="T48" fmla="*/ 9 w 148"/>
                  <a:gd name="T49" fmla="*/ 9 h 582"/>
                  <a:gd name="T50" fmla="*/ 11 w 148"/>
                  <a:gd name="T51" fmla="*/ 12 h 582"/>
                  <a:gd name="T52" fmla="*/ 13 w 148"/>
                  <a:gd name="T53" fmla="*/ 17 h 582"/>
                  <a:gd name="T54" fmla="*/ 14 w 148"/>
                  <a:gd name="T55" fmla="*/ 21 h 582"/>
                  <a:gd name="T56" fmla="*/ 14 w 148"/>
                  <a:gd name="T57" fmla="*/ 25 h 582"/>
                  <a:gd name="T58" fmla="*/ 15 w 148"/>
                  <a:gd name="T59" fmla="*/ 30 h 582"/>
                  <a:gd name="T60" fmla="*/ 15 w 148"/>
                  <a:gd name="T61" fmla="*/ 34 h 582"/>
                  <a:gd name="T62" fmla="*/ 15 w 148"/>
                  <a:gd name="T63" fmla="*/ 38 h 582"/>
                  <a:gd name="T64" fmla="*/ 14 w 148"/>
                  <a:gd name="T65" fmla="*/ 42 h 582"/>
                  <a:gd name="T66" fmla="*/ 13 w 148"/>
                  <a:gd name="T67" fmla="*/ 45 h 582"/>
                  <a:gd name="T68" fmla="*/ 12 w 148"/>
                  <a:gd name="T69" fmla="*/ 49 h 582"/>
                  <a:gd name="T70" fmla="*/ 11 w 148"/>
                  <a:gd name="T71" fmla="*/ 52 h 582"/>
                  <a:gd name="T72" fmla="*/ 9 w 148"/>
                  <a:gd name="T73" fmla="*/ 55 h 582"/>
                  <a:gd name="T74" fmla="*/ 8 w 148"/>
                  <a:gd name="T75" fmla="*/ 58 h 582"/>
                  <a:gd name="T76" fmla="*/ 7 w 148"/>
                  <a:gd name="T77" fmla="*/ 60 h 5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8"/>
                  <a:gd name="T118" fmla="*/ 0 h 582"/>
                  <a:gd name="T119" fmla="*/ 148 w 148"/>
                  <a:gd name="T120" fmla="*/ 582 h 5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8" h="582">
                    <a:moveTo>
                      <a:pt x="69" y="582"/>
                    </a:moveTo>
                    <a:lnTo>
                      <a:pt x="63" y="580"/>
                    </a:lnTo>
                    <a:lnTo>
                      <a:pt x="57" y="580"/>
                    </a:lnTo>
                    <a:lnTo>
                      <a:pt x="53" y="576"/>
                    </a:lnTo>
                    <a:lnTo>
                      <a:pt x="48" y="576"/>
                    </a:lnTo>
                    <a:lnTo>
                      <a:pt x="42" y="574"/>
                    </a:lnTo>
                    <a:lnTo>
                      <a:pt x="38" y="572"/>
                    </a:lnTo>
                    <a:lnTo>
                      <a:pt x="32" y="570"/>
                    </a:lnTo>
                    <a:lnTo>
                      <a:pt x="29" y="570"/>
                    </a:lnTo>
                    <a:lnTo>
                      <a:pt x="36" y="555"/>
                    </a:lnTo>
                    <a:lnTo>
                      <a:pt x="46" y="542"/>
                    </a:lnTo>
                    <a:lnTo>
                      <a:pt x="53" y="526"/>
                    </a:lnTo>
                    <a:lnTo>
                      <a:pt x="61" y="513"/>
                    </a:lnTo>
                    <a:lnTo>
                      <a:pt x="69" y="496"/>
                    </a:lnTo>
                    <a:lnTo>
                      <a:pt x="74" y="481"/>
                    </a:lnTo>
                    <a:lnTo>
                      <a:pt x="82" y="466"/>
                    </a:lnTo>
                    <a:lnTo>
                      <a:pt x="88" y="450"/>
                    </a:lnTo>
                    <a:lnTo>
                      <a:pt x="91" y="433"/>
                    </a:lnTo>
                    <a:lnTo>
                      <a:pt x="95" y="416"/>
                    </a:lnTo>
                    <a:lnTo>
                      <a:pt x="99" y="399"/>
                    </a:lnTo>
                    <a:lnTo>
                      <a:pt x="103" y="382"/>
                    </a:lnTo>
                    <a:lnTo>
                      <a:pt x="105" y="365"/>
                    </a:lnTo>
                    <a:lnTo>
                      <a:pt x="107" y="348"/>
                    </a:lnTo>
                    <a:lnTo>
                      <a:pt x="108" y="331"/>
                    </a:lnTo>
                    <a:lnTo>
                      <a:pt x="108" y="313"/>
                    </a:lnTo>
                    <a:lnTo>
                      <a:pt x="108" y="293"/>
                    </a:lnTo>
                    <a:lnTo>
                      <a:pt x="107" y="273"/>
                    </a:lnTo>
                    <a:lnTo>
                      <a:pt x="103" y="253"/>
                    </a:lnTo>
                    <a:lnTo>
                      <a:pt x="101" y="232"/>
                    </a:lnTo>
                    <a:lnTo>
                      <a:pt x="95" y="213"/>
                    </a:lnTo>
                    <a:lnTo>
                      <a:pt x="91" y="194"/>
                    </a:lnTo>
                    <a:lnTo>
                      <a:pt x="86" y="175"/>
                    </a:lnTo>
                    <a:lnTo>
                      <a:pt x="80" y="156"/>
                    </a:lnTo>
                    <a:lnTo>
                      <a:pt x="70" y="138"/>
                    </a:lnTo>
                    <a:lnTo>
                      <a:pt x="63" y="119"/>
                    </a:lnTo>
                    <a:lnTo>
                      <a:pt x="55" y="102"/>
                    </a:lnTo>
                    <a:lnTo>
                      <a:pt x="46" y="87"/>
                    </a:lnTo>
                    <a:lnTo>
                      <a:pt x="34" y="70"/>
                    </a:lnTo>
                    <a:lnTo>
                      <a:pt x="25" y="55"/>
                    </a:lnTo>
                    <a:lnTo>
                      <a:pt x="11" y="40"/>
                    </a:lnTo>
                    <a:lnTo>
                      <a:pt x="0" y="24"/>
                    </a:lnTo>
                    <a:lnTo>
                      <a:pt x="10" y="17"/>
                    </a:lnTo>
                    <a:lnTo>
                      <a:pt x="17" y="11"/>
                    </a:lnTo>
                    <a:lnTo>
                      <a:pt x="25" y="5"/>
                    </a:lnTo>
                    <a:lnTo>
                      <a:pt x="32" y="0"/>
                    </a:lnTo>
                    <a:lnTo>
                      <a:pt x="46" y="15"/>
                    </a:lnTo>
                    <a:lnTo>
                      <a:pt x="57" y="32"/>
                    </a:lnTo>
                    <a:lnTo>
                      <a:pt x="69" y="49"/>
                    </a:lnTo>
                    <a:lnTo>
                      <a:pt x="82" y="66"/>
                    </a:lnTo>
                    <a:lnTo>
                      <a:pt x="91" y="85"/>
                    </a:lnTo>
                    <a:lnTo>
                      <a:pt x="101" y="104"/>
                    </a:lnTo>
                    <a:lnTo>
                      <a:pt x="108" y="121"/>
                    </a:lnTo>
                    <a:lnTo>
                      <a:pt x="118" y="142"/>
                    </a:lnTo>
                    <a:lnTo>
                      <a:pt x="124" y="163"/>
                    </a:lnTo>
                    <a:lnTo>
                      <a:pt x="129" y="182"/>
                    </a:lnTo>
                    <a:lnTo>
                      <a:pt x="135" y="203"/>
                    </a:lnTo>
                    <a:lnTo>
                      <a:pt x="141" y="224"/>
                    </a:lnTo>
                    <a:lnTo>
                      <a:pt x="143" y="247"/>
                    </a:lnTo>
                    <a:lnTo>
                      <a:pt x="146" y="268"/>
                    </a:lnTo>
                    <a:lnTo>
                      <a:pt x="148" y="291"/>
                    </a:lnTo>
                    <a:lnTo>
                      <a:pt x="148" y="313"/>
                    </a:lnTo>
                    <a:lnTo>
                      <a:pt x="148" y="331"/>
                    </a:lnTo>
                    <a:lnTo>
                      <a:pt x="146" y="350"/>
                    </a:lnTo>
                    <a:lnTo>
                      <a:pt x="145" y="367"/>
                    </a:lnTo>
                    <a:lnTo>
                      <a:pt x="143" y="386"/>
                    </a:lnTo>
                    <a:lnTo>
                      <a:pt x="139" y="403"/>
                    </a:lnTo>
                    <a:lnTo>
                      <a:pt x="135" y="422"/>
                    </a:lnTo>
                    <a:lnTo>
                      <a:pt x="131" y="439"/>
                    </a:lnTo>
                    <a:lnTo>
                      <a:pt x="127" y="456"/>
                    </a:lnTo>
                    <a:lnTo>
                      <a:pt x="122" y="471"/>
                    </a:lnTo>
                    <a:lnTo>
                      <a:pt x="116" y="488"/>
                    </a:lnTo>
                    <a:lnTo>
                      <a:pt x="108" y="504"/>
                    </a:lnTo>
                    <a:lnTo>
                      <a:pt x="101" y="521"/>
                    </a:lnTo>
                    <a:lnTo>
                      <a:pt x="93" y="536"/>
                    </a:lnTo>
                    <a:lnTo>
                      <a:pt x="86" y="551"/>
                    </a:lnTo>
                    <a:lnTo>
                      <a:pt x="76" y="566"/>
                    </a:lnTo>
                    <a:lnTo>
                      <a:pt x="69" y="582"/>
                    </a:lnTo>
                    <a:close/>
                  </a:path>
                </a:pathLst>
              </a:custGeom>
              <a:solidFill>
                <a:srgbClr val="000000"/>
              </a:solidFill>
              <a:ln w="9525">
                <a:noFill/>
                <a:round/>
                <a:headEnd/>
                <a:tailEnd/>
              </a:ln>
            </p:spPr>
            <p:txBody>
              <a:bodyPr/>
              <a:lstStyle/>
              <a:p>
                <a:endParaRPr lang="en-US"/>
              </a:p>
            </p:txBody>
          </p:sp>
          <p:sp>
            <p:nvSpPr>
              <p:cNvPr id="9371" name="Freeform 53"/>
              <p:cNvSpPr>
                <a:spLocks/>
              </p:cNvSpPr>
              <p:nvPr/>
            </p:nvSpPr>
            <p:spPr bwMode="auto">
              <a:xfrm flipH="1">
                <a:off x="2541" y="2272"/>
                <a:ext cx="19" cy="78"/>
              </a:xfrm>
              <a:custGeom>
                <a:avLst/>
                <a:gdLst>
                  <a:gd name="T0" fmla="*/ 8 w 192"/>
                  <a:gd name="T1" fmla="*/ 78 h 755"/>
                  <a:gd name="T2" fmla="*/ 7 w 192"/>
                  <a:gd name="T3" fmla="*/ 77 h 755"/>
                  <a:gd name="T4" fmla="*/ 5 w 192"/>
                  <a:gd name="T5" fmla="*/ 77 h 755"/>
                  <a:gd name="T6" fmla="*/ 4 w 192"/>
                  <a:gd name="T7" fmla="*/ 76 h 755"/>
                  <a:gd name="T8" fmla="*/ 5 w 192"/>
                  <a:gd name="T9" fmla="*/ 74 h 755"/>
                  <a:gd name="T10" fmla="*/ 7 w 192"/>
                  <a:gd name="T11" fmla="*/ 71 h 755"/>
                  <a:gd name="T12" fmla="*/ 9 w 192"/>
                  <a:gd name="T13" fmla="*/ 67 h 755"/>
                  <a:gd name="T14" fmla="*/ 10 w 192"/>
                  <a:gd name="T15" fmla="*/ 62 h 755"/>
                  <a:gd name="T16" fmla="*/ 12 w 192"/>
                  <a:gd name="T17" fmla="*/ 58 h 755"/>
                  <a:gd name="T18" fmla="*/ 13 w 192"/>
                  <a:gd name="T19" fmla="*/ 54 h 755"/>
                  <a:gd name="T20" fmla="*/ 13 w 192"/>
                  <a:gd name="T21" fmla="*/ 49 h 755"/>
                  <a:gd name="T22" fmla="*/ 14 w 192"/>
                  <a:gd name="T23" fmla="*/ 44 h 755"/>
                  <a:gd name="T24" fmla="*/ 14 w 192"/>
                  <a:gd name="T25" fmla="*/ 39 h 755"/>
                  <a:gd name="T26" fmla="*/ 13 w 192"/>
                  <a:gd name="T27" fmla="*/ 34 h 755"/>
                  <a:gd name="T28" fmla="*/ 12 w 192"/>
                  <a:gd name="T29" fmla="*/ 29 h 755"/>
                  <a:gd name="T30" fmla="*/ 11 w 192"/>
                  <a:gd name="T31" fmla="*/ 23 h 755"/>
                  <a:gd name="T32" fmla="*/ 9 w 192"/>
                  <a:gd name="T33" fmla="*/ 18 h 755"/>
                  <a:gd name="T34" fmla="*/ 7 w 192"/>
                  <a:gd name="T35" fmla="*/ 14 h 755"/>
                  <a:gd name="T36" fmla="*/ 4 w 192"/>
                  <a:gd name="T37" fmla="*/ 9 h 755"/>
                  <a:gd name="T38" fmla="*/ 1 w 192"/>
                  <a:gd name="T39" fmla="*/ 5 h 755"/>
                  <a:gd name="T40" fmla="*/ 1 w 192"/>
                  <a:gd name="T41" fmla="*/ 3 h 755"/>
                  <a:gd name="T42" fmla="*/ 1 w 192"/>
                  <a:gd name="T43" fmla="*/ 2 h 755"/>
                  <a:gd name="T44" fmla="*/ 2 w 192"/>
                  <a:gd name="T45" fmla="*/ 1 h 755"/>
                  <a:gd name="T46" fmla="*/ 3 w 192"/>
                  <a:gd name="T47" fmla="*/ 0 h 755"/>
                  <a:gd name="T48" fmla="*/ 6 w 192"/>
                  <a:gd name="T49" fmla="*/ 2 h 755"/>
                  <a:gd name="T50" fmla="*/ 9 w 192"/>
                  <a:gd name="T51" fmla="*/ 7 h 755"/>
                  <a:gd name="T52" fmla="*/ 11 w 192"/>
                  <a:gd name="T53" fmla="*/ 11 h 755"/>
                  <a:gd name="T54" fmla="*/ 14 w 192"/>
                  <a:gd name="T55" fmla="*/ 17 h 755"/>
                  <a:gd name="T56" fmla="*/ 16 w 192"/>
                  <a:gd name="T57" fmla="*/ 22 h 755"/>
                  <a:gd name="T58" fmla="*/ 17 w 192"/>
                  <a:gd name="T59" fmla="*/ 27 h 755"/>
                  <a:gd name="T60" fmla="*/ 18 w 192"/>
                  <a:gd name="T61" fmla="*/ 33 h 755"/>
                  <a:gd name="T62" fmla="*/ 19 w 192"/>
                  <a:gd name="T63" fmla="*/ 39 h 755"/>
                  <a:gd name="T64" fmla="*/ 19 w 192"/>
                  <a:gd name="T65" fmla="*/ 44 h 755"/>
                  <a:gd name="T66" fmla="*/ 19 w 192"/>
                  <a:gd name="T67" fmla="*/ 49 h 755"/>
                  <a:gd name="T68" fmla="*/ 18 w 192"/>
                  <a:gd name="T69" fmla="*/ 54 h 755"/>
                  <a:gd name="T70" fmla="*/ 17 w 192"/>
                  <a:gd name="T71" fmla="*/ 59 h 755"/>
                  <a:gd name="T72" fmla="*/ 15 w 192"/>
                  <a:gd name="T73" fmla="*/ 63 h 755"/>
                  <a:gd name="T74" fmla="*/ 14 w 192"/>
                  <a:gd name="T75" fmla="*/ 68 h 755"/>
                  <a:gd name="T76" fmla="*/ 12 w 192"/>
                  <a:gd name="T77" fmla="*/ 72 h 755"/>
                  <a:gd name="T78" fmla="*/ 10 w 192"/>
                  <a:gd name="T79" fmla="*/ 76 h 755"/>
                  <a:gd name="T80" fmla="*/ 9 w 192"/>
                  <a:gd name="T81" fmla="*/ 78 h 7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92"/>
                  <a:gd name="T124" fmla="*/ 0 h 755"/>
                  <a:gd name="T125" fmla="*/ 192 w 192"/>
                  <a:gd name="T126" fmla="*/ 755 h 75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92" h="755">
                    <a:moveTo>
                      <a:pt x="87" y="755"/>
                    </a:moveTo>
                    <a:lnTo>
                      <a:pt x="80" y="753"/>
                    </a:lnTo>
                    <a:lnTo>
                      <a:pt x="74" y="751"/>
                    </a:lnTo>
                    <a:lnTo>
                      <a:pt x="66" y="747"/>
                    </a:lnTo>
                    <a:lnTo>
                      <a:pt x="61" y="745"/>
                    </a:lnTo>
                    <a:lnTo>
                      <a:pt x="55" y="744"/>
                    </a:lnTo>
                    <a:lnTo>
                      <a:pt x="49" y="742"/>
                    </a:lnTo>
                    <a:lnTo>
                      <a:pt x="42" y="738"/>
                    </a:lnTo>
                    <a:lnTo>
                      <a:pt x="36" y="738"/>
                    </a:lnTo>
                    <a:lnTo>
                      <a:pt x="47" y="719"/>
                    </a:lnTo>
                    <a:lnTo>
                      <a:pt x="59" y="702"/>
                    </a:lnTo>
                    <a:lnTo>
                      <a:pt x="68" y="683"/>
                    </a:lnTo>
                    <a:lnTo>
                      <a:pt x="80" y="664"/>
                    </a:lnTo>
                    <a:lnTo>
                      <a:pt x="87" y="645"/>
                    </a:lnTo>
                    <a:lnTo>
                      <a:pt x="97" y="624"/>
                    </a:lnTo>
                    <a:lnTo>
                      <a:pt x="104" y="603"/>
                    </a:lnTo>
                    <a:lnTo>
                      <a:pt x="112" y="584"/>
                    </a:lnTo>
                    <a:lnTo>
                      <a:pt x="118" y="561"/>
                    </a:lnTo>
                    <a:lnTo>
                      <a:pt x="123" y="540"/>
                    </a:lnTo>
                    <a:lnTo>
                      <a:pt x="127" y="519"/>
                    </a:lnTo>
                    <a:lnTo>
                      <a:pt x="133" y="498"/>
                    </a:lnTo>
                    <a:lnTo>
                      <a:pt x="135" y="475"/>
                    </a:lnTo>
                    <a:lnTo>
                      <a:pt x="139" y="453"/>
                    </a:lnTo>
                    <a:lnTo>
                      <a:pt x="139" y="430"/>
                    </a:lnTo>
                    <a:lnTo>
                      <a:pt x="141" y="407"/>
                    </a:lnTo>
                    <a:lnTo>
                      <a:pt x="139" y="380"/>
                    </a:lnTo>
                    <a:lnTo>
                      <a:pt x="139" y="354"/>
                    </a:lnTo>
                    <a:lnTo>
                      <a:pt x="135" y="327"/>
                    </a:lnTo>
                    <a:lnTo>
                      <a:pt x="131" y="302"/>
                    </a:lnTo>
                    <a:lnTo>
                      <a:pt x="123" y="276"/>
                    </a:lnTo>
                    <a:lnTo>
                      <a:pt x="118" y="251"/>
                    </a:lnTo>
                    <a:lnTo>
                      <a:pt x="110" y="226"/>
                    </a:lnTo>
                    <a:lnTo>
                      <a:pt x="103" y="204"/>
                    </a:lnTo>
                    <a:lnTo>
                      <a:pt x="91" y="179"/>
                    </a:lnTo>
                    <a:lnTo>
                      <a:pt x="82" y="156"/>
                    </a:lnTo>
                    <a:lnTo>
                      <a:pt x="70" y="133"/>
                    </a:lnTo>
                    <a:lnTo>
                      <a:pt x="57" y="110"/>
                    </a:lnTo>
                    <a:lnTo>
                      <a:pt x="44" y="89"/>
                    </a:lnTo>
                    <a:lnTo>
                      <a:pt x="30" y="69"/>
                    </a:lnTo>
                    <a:lnTo>
                      <a:pt x="15" y="50"/>
                    </a:lnTo>
                    <a:lnTo>
                      <a:pt x="0" y="31"/>
                    </a:lnTo>
                    <a:lnTo>
                      <a:pt x="6" y="27"/>
                    </a:lnTo>
                    <a:lnTo>
                      <a:pt x="9" y="23"/>
                    </a:lnTo>
                    <a:lnTo>
                      <a:pt x="15" y="17"/>
                    </a:lnTo>
                    <a:lnTo>
                      <a:pt x="21" y="13"/>
                    </a:lnTo>
                    <a:lnTo>
                      <a:pt x="25" y="10"/>
                    </a:lnTo>
                    <a:lnTo>
                      <a:pt x="30" y="6"/>
                    </a:lnTo>
                    <a:lnTo>
                      <a:pt x="34" y="2"/>
                    </a:lnTo>
                    <a:lnTo>
                      <a:pt x="40" y="0"/>
                    </a:lnTo>
                    <a:lnTo>
                      <a:pt x="57" y="21"/>
                    </a:lnTo>
                    <a:lnTo>
                      <a:pt x="74" y="42"/>
                    </a:lnTo>
                    <a:lnTo>
                      <a:pt x="89" y="65"/>
                    </a:lnTo>
                    <a:lnTo>
                      <a:pt x="104" y="88"/>
                    </a:lnTo>
                    <a:lnTo>
                      <a:pt x="116" y="110"/>
                    </a:lnTo>
                    <a:lnTo>
                      <a:pt x="129" y="135"/>
                    </a:lnTo>
                    <a:lnTo>
                      <a:pt x="141" y="160"/>
                    </a:lnTo>
                    <a:lnTo>
                      <a:pt x="152" y="186"/>
                    </a:lnTo>
                    <a:lnTo>
                      <a:pt x="160" y="211"/>
                    </a:lnTo>
                    <a:lnTo>
                      <a:pt x="169" y="238"/>
                    </a:lnTo>
                    <a:lnTo>
                      <a:pt x="175" y="264"/>
                    </a:lnTo>
                    <a:lnTo>
                      <a:pt x="182" y="293"/>
                    </a:lnTo>
                    <a:lnTo>
                      <a:pt x="186" y="320"/>
                    </a:lnTo>
                    <a:lnTo>
                      <a:pt x="188" y="348"/>
                    </a:lnTo>
                    <a:lnTo>
                      <a:pt x="190" y="378"/>
                    </a:lnTo>
                    <a:lnTo>
                      <a:pt x="192" y="407"/>
                    </a:lnTo>
                    <a:lnTo>
                      <a:pt x="192" y="430"/>
                    </a:lnTo>
                    <a:lnTo>
                      <a:pt x="190" y="455"/>
                    </a:lnTo>
                    <a:lnTo>
                      <a:pt x="188" y="477"/>
                    </a:lnTo>
                    <a:lnTo>
                      <a:pt x="184" y="502"/>
                    </a:lnTo>
                    <a:lnTo>
                      <a:pt x="180" y="523"/>
                    </a:lnTo>
                    <a:lnTo>
                      <a:pt x="175" y="546"/>
                    </a:lnTo>
                    <a:lnTo>
                      <a:pt x="169" y="569"/>
                    </a:lnTo>
                    <a:lnTo>
                      <a:pt x="165" y="591"/>
                    </a:lnTo>
                    <a:lnTo>
                      <a:pt x="156" y="612"/>
                    </a:lnTo>
                    <a:lnTo>
                      <a:pt x="148" y="635"/>
                    </a:lnTo>
                    <a:lnTo>
                      <a:pt x="139" y="654"/>
                    </a:lnTo>
                    <a:lnTo>
                      <a:pt x="131" y="677"/>
                    </a:lnTo>
                    <a:lnTo>
                      <a:pt x="120" y="696"/>
                    </a:lnTo>
                    <a:lnTo>
                      <a:pt x="110" y="717"/>
                    </a:lnTo>
                    <a:lnTo>
                      <a:pt x="99" y="736"/>
                    </a:lnTo>
                    <a:lnTo>
                      <a:pt x="87" y="755"/>
                    </a:lnTo>
                    <a:close/>
                  </a:path>
                </a:pathLst>
              </a:custGeom>
              <a:solidFill>
                <a:srgbClr val="000000"/>
              </a:solidFill>
              <a:ln w="9525">
                <a:noFill/>
                <a:round/>
                <a:headEnd/>
                <a:tailEnd/>
              </a:ln>
            </p:spPr>
            <p:txBody>
              <a:bodyPr/>
              <a:lstStyle/>
              <a:p>
                <a:endParaRPr lang="en-US"/>
              </a:p>
            </p:txBody>
          </p:sp>
          <p:sp>
            <p:nvSpPr>
              <p:cNvPr id="9372" name="Freeform 54"/>
              <p:cNvSpPr>
                <a:spLocks/>
              </p:cNvSpPr>
              <p:nvPr/>
            </p:nvSpPr>
            <p:spPr bwMode="auto">
              <a:xfrm flipH="1">
                <a:off x="2504" y="2265"/>
                <a:ext cx="23" cy="92"/>
              </a:xfrm>
              <a:custGeom>
                <a:avLst/>
                <a:gdLst>
                  <a:gd name="T0" fmla="*/ 10 w 230"/>
                  <a:gd name="T1" fmla="*/ 92 h 897"/>
                  <a:gd name="T2" fmla="*/ 8 w 230"/>
                  <a:gd name="T3" fmla="*/ 91 h 897"/>
                  <a:gd name="T4" fmla="*/ 7 w 230"/>
                  <a:gd name="T5" fmla="*/ 91 h 897"/>
                  <a:gd name="T6" fmla="*/ 5 w 230"/>
                  <a:gd name="T7" fmla="*/ 90 h 897"/>
                  <a:gd name="T8" fmla="*/ 6 w 230"/>
                  <a:gd name="T9" fmla="*/ 88 h 897"/>
                  <a:gd name="T10" fmla="*/ 8 w 230"/>
                  <a:gd name="T11" fmla="*/ 83 h 897"/>
                  <a:gd name="T12" fmla="*/ 11 w 230"/>
                  <a:gd name="T13" fmla="*/ 78 h 897"/>
                  <a:gd name="T14" fmla="*/ 12 w 230"/>
                  <a:gd name="T15" fmla="*/ 73 h 897"/>
                  <a:gd name="T16" fmla="*/ 14 w 230"/>
                  <a:gd name="T17" fmla="*/ 68 h 897"/>
                  <a:gd name="T18" fmla="*/ 15 w 230"/>
                  <a:gd name="T19" fmla="*/ 63 h 897"/>
                  <a:gd name="T20" fmla="*/ 16 w 230"/>
                  <a:gd name="T21" fmla="*/ 58 h 897"/>
                  <a:gd name="T22" fmla="*/ 17 w 230"/>
                  <a:gd name="T23" fmla="*/ 52 h 897"/>
                  <a:gd name="T24" fmla="*/ 17 w 230"/>
                  <a:gd name="T25" fmla="*/ 46 h 897"/>
                  <a:gd name="T26" fmla="*/ 16 w 230"/>
                  <a:gd name="T27" fmla="*/ 40 h 897"/>
                  <a:gd name="T28" fmla="*/ 15 w 230"/>
                  <a:gd name="T29" fmla="*/ 34 h 897"/>
                  <a:gd name="T30" fmla="*/ 13 w 230"/>
                  <a:gd name="T31" fmla="*/ 28 h 897"/>
                  <a:gd name="T32" fmla="*/ 11 w 230"/>
                  <a:gd name="T33" fmla="*/ 22 h 897"/>
                  <a:gd name="T34" fmla="*/ 8 w 230"/>
                  <a:gd name="T35" fmla="*/ 16 h 897"/>
                  <a:gd name="T36" fmla="*/ 5 w 230"/>
                  <a:gd name="T37" fmla="*/ 11 h 897"/>
                  <a:gd name="T38" fmla="*/ 2 w 230"/>
                  <a:gd name="T39" fmla="*/ 6 h 897"/>
                  <a:gd name="T40" fmla="*/ 1 w 230"/>
                  <a:gd name="T41" fmla="*/ 3 h 897"/>
                  <a:gd name="T42" fmla="*/ 2 w 230"/>
                  <a:gd name="T43" fmla="*/ 2 h 897"/>
                  <a:gd name="T44" fmla="*/ 3 w 230"/>
                  <a:gd name="T45" fmla="*/ 1 h 897"/>
                  <a:gd name="T46" fmla="*/ 4 w 230"/>
                  <a:gd name="T47" fmla="*/ 0 h 897"/>
                  <a:gd name="T48" fmla="*/ 7 w 230"/>
                  <a:gd name="T49" fmla="*/ 2 h 897"/>
                  <a:gd name="T50" fmla="*/ 11 w 230"/>
                  <a:gd name="T51" fmla="*/ 8 h 897"/>
                  <a:gd name="T52" fmla="*/ 14 w 230"/>
                  <a:gd name="T53" fmla="*/ 13 h 897"/>
                  <a:gd name="T54" fmla="*/ 17 w 230"/>
                  <a:gd name="T55" fmla="*/ 19 h 897"/>
                  <a:gd name="T56" fmla="*/ 19 w 230"/>
                  <a:gd name="T57" fmla="*/ 26 h 897"/>
                  <a:gd name="T58" fmla="*/ 21 w 230"/>
                  <a:gd name="T59" fmla="*/ 32 h 897"/>
                  <a:gd name="T60" fmla="*/ 22 w 230"/>
                  <a:gd name="T61" fmla="*/ 39 h 897"/>
                  <a:gd name="T62" fmla="*/ 23 w 230"/>
                  <a:gd name="T63" fmla="*/ 46 h 897"/>
                  <a:gd name="T64" fmla="*/ 23 w 230"/>
                  <a:gd name="T65" fmla="*/ 52 h 897"/>
                  <a:gd name="T66" fmla="*/ 22 w 230"/>
                  <a:gd name="T67" fmla="*/ 58 h 897"/>
                  <a:gd name="T68" fmla="*/ 22 w 230"/>
                  <a:gd name="T69" fmla="*/ 64 h 897"/>
                  <a:gd name="T70" fmla="*/ 20 w 230"/>
                  <a:gd name="T71" fmla="*/ 69 h 897"/>
                  <a:gd name="T72" fmla="*/ 19 w 230"/>
                  <a:gd name="T73" fmla="*/ 75 h 897"/>
                  <a:gd name="T74" fmla="*/ 17 w 230"/>
                  <a:gd name="T75" fmla="*/ 80 h 897"/>
                  <a:gd name="T76" fmla="*/ 14 w 230"/>
                  <a:gd name="T77" fmla="*/ 85 h 897"/>
                  <a:gd name="T78" fmla="*/ 12 w 230"/>
                  <a:gd name="T79" fmla="*/ 89 h 897"/>
                  <a:gd name="T80" fmla="*/ 11 w 230"/>
                  <a:gd name="T81" fmla="*/ 92 h 8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0"/>
                  <a:gd name="T124" fmla="*/ 0 h 897"/>
                  <a:gd name="T125" fmla="*/ 230 w 230"/>
                  <a:gd name="T126" fmla="*/ 897 h 8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0" h="897">
                    <a:moveTo>
                      <a:pt x="105" y="897"/>
                    </a:moveTo>
                    <a:lnTo>
                      <a:pt x="97" y="893"/>
                    </a:lnTo>
                    <a:lnTo>
                      <a:pt x="90" y="891"/>
                    </a:lnTo>
                    <a:lnTo>
                      <a:pt x="82" y="887"/>
                    </a:lnTo>
                    <a:lnTo>
                      <a:pt x="74" y="886"/>
                    </a:lnTo>
                    <a:lnTo>
                      <a:pt x="65" y="884"/>
                    </a:lnTo>
                    <a:lnTo>
                      <a:pt x="57" y="880"/>
                    </a:lnTo>
                    <a:lnTo>
                      <a:pt x="50" y="878"/>
                    </a:lnTo>
                    <a:lnTo>
                      <a:pt x="42" y="876"/>
                    </a:lnTo>
                    <a:lnTo>
                      <a:pt x="55" y="855"/>
                    </a:lnTo>
                    <a:lnTo>
                      <a:pt x="69" y="832"/>
                    </a:lnTo>
                    <a:lnTo>
                      <a:pt x="82" y="810"/>
                    </a:lnTo>
                    <a:lnTo>
                      <a:pt x="95" y="789"/>
                    </a:lnTo>
                    <a:lnTo>
                      <a:pt x="105" y="764"/>
                    </a:lnTo>
                    <a:lnTo>
                      <a:pt x="114" y="741"/>
                    </a:lnTo>
                    <a:lnTo>
                      <a:pt x="124" y="716"/>
                    </a:lnTo>
                    <a:lnTo>
                      <a:pt x="133" y="694"/>
                    </a:lnTo>
                    <a:lnTo>
                      <a:pt x="141" y="667"/>
                    </a:lnTo>
                    <a:lnTo>
                      <a:pt x="149" y="642"/>
                    </a:lnTo>
                    <a:lnTo>
                      <a:pt x="152" y="616"/>
                    </a:lnTo>
                    <a:lnTo>
                      <a:pt x="158" y="591"/>
                    </a:lnTo>
                    <a:lnTo>
                      <a:pt x="162" y="562"/>
                    </a:lnTo>
                    <a:lnTo>
                      <a:pt x="166" y="538"/>
                    </a:lnTo>
                    <a:lnTo>
                      <a:pt x="166" y="511"/>
                    </a:lnTo>
                    <a:lnTo>
                      <a:pt x="168" y="484"/>
                    </a:lnTo>
                    <a:lnTo>
                      <a:pt x="166" y="452"/>
                    </a:lnTo>
                    <a:lnTo>
                      <a:pt x="164" y="420"/>
                    </a:lnTo>
                    <a:lnTo>
                      <a:pt x="160" y="389"/>
                    </a:lnTo>
                    <a:lnTo>
                      <a:pt x="156" y="359"/>
                    </a:lnTo>
                    <a:lnTo>
                      <a:pt x="149" y="328"/>
                    </a:lnTo>
                    <a:lnTo>
                      <a:pt x="141" y="298"/>
                    </a:lnTo>
                    <a:lnTo>
                      <a:pt x="131" y="270"/>
                    </a:lnTo>
                    <a:lnTo>
                      <a:pt x="122" y="241"/>
                    </a:lnTo>
                    <a:lnTo>
                      <a:pt x="111" y="213"/>
                    </a:lnTo>
                    <a:lnTo>
                      <a:pt x="99" y="186"/>
                    </a:lnTo>
                    <a:lnTo>
                      <a:pt x="84" y="159"/>
                    </a:lnTo>
                    <a:lnTo>
                      <a:pt x="71" y="135"/>
                    </a:lnTo>
                    <a:lnTo>
                      <a:pt x="54" y="108"/>
                    </a:lnTo>
                    <a:lnTo>
                      <a:pt x="36" y="83"/>
                    </a:lnTo>
                    <a:lnTo>
                      <a:pt x="19" y="60"/>
                    </a:lnTo>
                    <a:lnTo>
                      <a:pt x="0" y="38"/>
                    </a:lnTo>
                    <a:lnTo>
                      <a:pt x="8" y="32"/>
                    </a:lnTo>
                    <a:lnTo>
                      <a:pt x="14" y="28"/>
                    </a:lnTo>
                    <a:lnTo>
                      <a:pt x="19" y="22"/>
                    </a:lnTo>
                    <a:lnTo>
                      <a:pt x="27" y="19"/>
                    </a:lnTo>
                    <a:lnTo>
                      <a:pt x="33" y="13"/>
                    </a:lnTo>
                    <a:lnTo>
                      <a:pt x="38" y="7"/>
                    </a:lnTo>
                    <a:lnTo>
                      <a:pt x="44" y="3"/>
                    </a:lnTo>
                    <a:lnTo>
                      <a:pt x="50" y="0"/>
                    </a:lnTo>
                    <a:lnTo>
                      <a:pt x="71" y="24"/>
                    </a:lnTo>
                    <a:lnTo>
                      <a:pt x="90" y="51"/>
                    </a:lnTo>
                    <a:lnTo>
                      <a:pt x="107" y="76"/>
                    </a:lnTo>
                    <a:lnTo>
                      <a:pt x="124" y="104"/>
                    </a:lnTo>
                    <a:lnTo>
                      <a:pt x="141" y="131"/>
                    </a:lnTo>
                    <a:lnTo>
                      <a:pt x="156" y="161"/>
                    </a:lnTo>
                    <a:lnTo>
                      <a:pt x="169" y="190"/>
                    </a:lnTo>
                    <a:lnTo>
                      <a:pt x="181" y="220"/>
                    </a:lnTo>
                    <a:lnTo>
                      <a:pt x="192" y="252"/>
                    </a:lnTo>
                    <a:lnTo>
                      <a:pt x="202" y="283"/>
                    </a:lnTo>
                    <a:lnTo>
                      <a:pt x="209" y="315"/>
                    </a:lnTo>
                    <a:lnTo>
                      <a:pt x="217" y="348"/>
                    </a:lnTo>
                    <a:lnTo>
                      <a:pt x="223" y="382"/>
                    </a:lnTo>
                    <a:lnTo>
                      <a:pt x="227" y="414"/>
                    </a:lnTo>
                    <a:lnTo>
                      <a:pt x="228" y="448"/>
                    </a:lnTo>
                    <a:lnTo>
                      <a:pt x="230" y="484"/>
                    </a:lnTo>
                    <a:lnTo>
                      <a:pt x="228" y="511"/>
                    </a:lnTo>
                    <a:lnTo>
                      <a:pt x="227" y="540"/>
                    </a:lnTo>
                    <a:lnTo>
                      <a:pt x="223" y="568"/>
                    </a:lnTo>
                    <a:lnTo>
                      <a:pt x="221" y="597"/>
                    </a:lnTo>
                    <a:lnTo>
                      <a:pt x="215" y="621"/>
                    </a:lnTo>
                    <a:lnTo>
                      <a:pt x="209" y="648"/>
                    </a:lnTo>
                    <a:lnTo>
                      <a:pt x="204" y="675"/>
                    </a:lnTo>
                    <a:lnTo>
                      <a:pt x="196" y="703"/>
                    </a:lnTo>
                    <a:lnTo>
                      <a:pt x="187" y="728"/>
                    </a:lnTo>
                    <a:lnTo>
                      <a:pt x="177" y="752"/>
                    </a:lnTo>
                    <a:lnTo>
                      <a:pt x="166" y="777"/>
                    </a:lnTo>
                    <a:lnTo>
                      <a:pt x="156" y="802"/>
                    </a:lnTo>
                    <a:lnTo>
                      <a:pt x="143" y="827"/>
                    </a:lnTo>
                    <a:lnTo>
                      <a:pt x="131" y="849"/>
                    </a:lnTo>
                    <a:lnTo>
                      <a:pt x="118" y="872"/>
                    </a:lnTo>
                    <a:lnTo>
                      <a:pt x="105" y="897"/>
                    </a:lnTo>
                    <a:close/>
                  </a:path>
                </a:pathLst>
              </a:custGeom>
              <a:solidFill>
                <a:srgbClr val="000000"/>
              </a:solidFill>
              <a:ln w="9525">
                <a:noFill/>
                <a:round/>
                <a:headEnd/>
                <a:tailEnd/>
              </a:ln>
            </p:spPr>
            <p:txBody>
              <a:bodyPr/>
              <a:lstStyle/>
              <a:p>
                <a:endParaRPr lang="en-US"/>
              </a:p>
            </p:txBody>
          </p:sp>
          <p:sp>
            <p:nvSpPr>
              <p:cNvPr id="9373" name="Freeform 55"/>
              <p:cNvSpPr>
                <a:spLocks/>
              </p:cNvSpPr>
              <p:nvPr/>
            </p:nvSpPr>
            <p:spPr bwMode="auto">
              <a:xfrm flipH="1">
                <a:off x="2463" y="2256"/>
                <a:ext cx="27" cy="110"/>
              </a:xfrm>
              <a:custGeom>
                <a:avLst/>
                <a:gdLst>
                  <a:gd name="T0" fmla="*/ 11 w 274"/>
                  <a:gd name="T1" fmla="*/ 110 h 1073"/>
                  <a:gd name="T2" fmla="*/ 9 w 274"/>
                  <a:gd name="T3" fmla="*/ 109 h 1073"/>
                  <a:gd name="T4" fmla="*/ 8 w 274"/>
                  <a:gd name="T5" fmla="*/ 109 h 1073"/>
                  <a:gd name="T6" fmla="*/ 7 w 274"/>
                  <a:gd name="T7" fmla="*/ 108 h 1073"/>
                  <a:gd name="T8" fmla="*/ 6 w 274"/>
                  <a:gd name="T9" fmla="*/ 108 h 1073"/>
                  <a:gd name="T10" fmla="*/ 5 w 274"/>
                  <a:gd name="T11" fmla="*/ 108 h 1073"/>
                  <a:gd name="T12" fmla="*/ 7 w 274"/>
                  <a:gd name="T13" fmla="*/ 105 h 1073"/>
                  <a:gd name="T14" fmla="*/ 10 w 274"/>
                  <a:gd name="T15" fmla="*/ 99 h 1073"/>
                  <a:gd name="T16" fmla="*/ 12 w 274"/>
                  <a:gd name="T17" fmla="*/ 94 h 1073"/>
                  <a:gd name="T18" fmla="*/ 15 w 274"/>
                  <a:gd name="T19" fmla="*/ 88 h 1073"/>
                  <a:gd name="T20" fmla="*/ 16 w 274"/>
                  <a:gd name="T21" fmla="*/ 82 h 1073"/>
                  <a:gd name="T22" fmla="*/ 18 w 274"/>
                  <a:gd name="T23" fmla="*/ 75 h 1073"/>
                  <a:gd name="T24" fmla="*/ 19 w 274"/>
                  <a:gd name="T25" fmla="*/ 69 h 1073"/>
                  <a:gd name="T26" fmla="*/ 20 w 274"/>
                  <a:gd name="T27" fmla="*/ 63 h 1073"/>
                  <a:gd name="T28" fmla="*/ 20 w 274"/>
                  <a:gd name="T29" fmla="*/ 55 h 1073"/>
                  <a:gd name="T30" fmla="*/ 19 w 274"/>
                  <a:gd name="T31" fmla="*/ 48 h 1073"/>
                  <a:gd name="T32" fmla="*/ 17 w 274"/>
                  <a:gd name="T33" fmla="*/ 40 h 1073"/>
                  <a:gd name="T34" fmla="*/ 16 w 274"/>
                  <a:gd name="T35" fmla="*/ 33 h 1073"/>
                  <a:gd name="T36" fmla="*/ 13 w 274"/>
                  <a:gd name="T37" fmla="*/ 26 h 1073"/>
                  <a:gd name="T38" fmla="*/ 10 w 274"/>
                  <a:gd name="T39" fmla="*/ 20 h 1073"/>
                  <a:gd name="T40" fmla="*/ 6 w 274"/>
                  <a:gd name="T41" fmla="*/ 13 h 1073"/>
                  <a:gd name="T42" fmla="*/ 2 w 274"/>
                  <a:gd name="T43" fmla="*/ 7 h 1073"/>
                  <a:gd name="T44" fmla="*/ 1 w 274"/>
                  <a:gd name="T45" fmla="*/ 4 h 1073"/>
                  <a:gd name="T46" fmla="*/ 2 w 274"/>
                  <a:gd name="T47" fmla="*/ 3 h 1073"/>
                  <a:gd name="T48" fmla="*/ 4 w 274"/>
                  <a:gd name="T49" fmla="*/ 2 h 1073"/>
                  <a:gd name="T50" fmla="*/ 5 w 274"/>
                  <a:gd name="T51" fmla="*/ 1 h 1073"/>
                  <a:gd name="T52" fmla="*/ 8 w 274"/>
                  <a:gd name="T53" fmla="*/ 3 h 1073"/>
                  <a:gd name="T54" fmla="*/ 13 w 274"/>
                  <a:gd name="T55" fmla="*/ 10 h 1073"/>
                  <a:gd name="T56" fmla="*/ 16 w 274"/>
                  <a:gd name="T57" fmla="*/ 16 h 1073"/>
                  <a:gd name="T58" fmla="*/ 20 w 274"/>
                  <a:gd name="T59" fmla="*/ 23 h 1073"/>
                  <a:gd name="T60" fmla="*/ 22 w 274"/>
                  <a:gd name="T61" fmla="*/ 31 h 1073"/>
                  <a:gd name="T62" fmla="*/ 25 w 274"/>
                  <a:gd name="T63" fmla="*/ 39 h 1073"/>
                  <a:gd name="T64" fmla="*/ 26 w 274"/>
                  <a:gd name="T65" fmla="*/ 47 h 1073"/>
                  <a:gd name="T66" fmla="*/ 27 w 274"/>
                  <a:gd name="T67" fmla="*/ 55 h 1073"/>
                  <a:gd name="T68" fmla="*/ 27 w 274"/>
                  <a:gd name="T69" fmla="*/ 63 h 1073"/>
                  <a:gd name="T70" fmla="*/ 26 w 274"/>
                  <a:gd name="T71" fmla="*/ 70 h 1073"/>
                  <a:gd name="T72" fmla="*/ 25 w 274"/>
                  <a:gd name="T73" fmla="*/ 76 h 1073"/>
                  <a:gd name="T74" fmla="*/ 24 w 274"/>
                  <a:gd name="T75" fmla="*/ 83 h 1073"/>
                  <a:gd name="T76" fmla="*/ 22 w 274"/>
                  <a:gd name="T77" fmla="*/ 89 h 1073"/>
                  <a:gd name="T78" fmla="*/ 20 w 274"/>
                  <a:gd name="T79" fmla="*/ 96 h 1073"/>
                  <a:gd name="T80" fmla="*/ 17 w 274"/>
                  <a:gd name="T81" fmla="*/ 101 h 1073"/>
                  <a:gd name="T82" fmla="*/ 14 w 274"/>
                  <a:gd name="T83" fmla="*/ 107 h 1073"/>
                  <a:gd name="T84" fmla="*/ 12 w 274"/>
                  <a:gd name="T85" fmla="*/ 110 h 10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4"/>
                  <a:gd name="T130" fmla="*/ 0 h 1073"/>
                  <a:gd name="T131" fmla="*/ 274 w 274"/>
                  <a:gd name="T132" fmla="*/ 1073 h 107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4" h="1073">
                    <a:moveTo>
                      <a:pt x="124" y="1073"/>
                    </a:moveTo>
                    <a:lnTo>
                      <a:pt x="114" y="1071"/>
                    </a:lnTo>
                    <a:lnTo>
                      <a:pt x="105" y="1067"/>
                    </a:lnTo>
                    <a:lnTo>
                      <a:pt x="95" y="1063"/>
                    </a:lnTo>
                    <a:lnTo>
                      <a:pt x="87" y="1061"/>
                    </a:lnTo>
                    <a:lnTo>
                      <a:pt x="82" y="1060"/>
                    </a:lnTo>
                    <a:lnTo>
                      <a:pt x="78" y="1058"/>
                    </a:lnTo>
                    <a:lnTo>
                      <a:pt x="72" y="1056"/>
                    </a:lnTo>
                    <a:lnTo>
                      <a:pt x="68" y="1054"/>
                    </a:lnTo>
                    <a:lnTo>
                      <a:pt x="63" y="1054"/>
                    </a:lnTo>
                    <a:lnTo>
                      <a:pt x="59" y="1052"/>
                    </a:lnTo>
                    <a:lnTo>
                      <a:pt x="53" y="1050"/>
                    </a:lnTo>
                    <a:lnTo>
                      <a:pt x="49" y="1048"/>
                    </a:lnTo>
                    <a:lnTo>
                      <a:pt x="67" y="1023"/>
                    </a:lnTo>
                    <a:lnTo>
                      <a:pt x="82" y="997"/>
                    </a:lnTo>
                    <a:lnTo>
                      <a:pt x="97" y="970"/>
                    </a:lnTo>
                    <a:lnTo>
                      <a:pt x="112" y="944"/>
                    </a:lnTo>
                    <a:lnTo>
                      <a:pt x="125" y="915"/>
                    </a:lnTo>
                    <a:lnTo>
                      <a:pt x="137" y="887"/>
                    </a:lnTo>
                    <a:lnTo>
                      <a:pt x="148" y="858"/>
                    </a:lnTo>
                    <a:lnTo>
                      <a:pt x="160" y="829"/>
                    </a:lnTo>
                    <a:lnTo>
                      <a:pt x="167" y="799"/>
                    </a:lnTo>
                    <a:lnTo>
                      <a:pt x="177" y="769"/>
                    </a:lnTo>
                    <a:lnTo>
                      <a:pt x="183" y="736"/>
                    </a:lnTo>
                    <a:lnTo>
                      <a:pt x="188" y="706"/>
                    </a:lnTo>
                    <a:lnTo>
                      <a:pt x="192" y="674"/>
                    </a:lnTo>
                    <a:lnTo>
                      <a:pt x="196" y="643"/>
                    </a:lnTo>
                    <a:lnTo>
                      <a:pt x="198" y="611"/>
                    </a:lnTo>
                    <a:lnTo>
                      <a:pt x="200" y="578"/>
                    </a:lnTo>
                    <a:lnTo>
                      <a:pt x="198" y="540"/>
                    </a:lnTo>
                    <a:lnTo>
                      <a:pt x="196" y="502"/>
                    </a:lnTo>
                    <a:lnTo>
                      <a:pt x="190" y="464"/>
                    </a:lnTo>
                    <a:lnTo>
                      <a:pt x="184" y="428"/>
                    </a:lnTo>
                    <a:lnTo>
                      <a:pt x="177" y="392"/>
                    </a:lnTo>
                    <a:lnTo>
                      <a:pt x="167" y="358"/>
                    </a:lnTo>
                    <a:lnTo>
                      <a:pt x="158" y="322"/>
                    </a:lnTo>
                    <a:lnTo>
                      <a:pt x="146" y="289"/>
                    </a:lnTo>
                    <a:lnTo>
                      <a:pt x="131" y="255"/>
                    </a:lnTo>
                    <a:lnTo>
                      <a:pt x="116" y="223"/>
                    </a:lnTo>
                    <a:lnTo>
                      <a:pt x="101" y="191"/>
                    </a:lnTo>
                    <a:lnTo>
                      <a:pt x="84" y="160"/>
                    </a:lnTo>
                    <a:lnTo>
                      <a:pt x="63" y="130"/>
                    </a:lnTo>
                    <a:lnTo>
                      <a:pt x="44" y="101"/>
                    </a:lnTo>
                    <a:lnTo>
                      <a:pt x="23" y="73"/>
                    </a:lnTo>
                    <a:lnTo>
                      <a:pt x="0" y="48"/>
                    </a:lnTo>
                    <a:lnTo>
                      <a:pt x="8" y="40"/>
                    </a:lnTo>
                    <a:lnTo>
                      <a:pt x="15" y="35"/>
                    </a:lnTo>
                    <a:lnTo>
                      <a:pt x="23" y="27"/>
                    </a:lnTo>
                    <a:lnTo>
                      <a:pt x="30" y="21"/>
                    </a:lnTo>
                    <a:lnTo>
                      <a:pt x="36" y="16"/>
                    </a:lnTo>
                    <a:lnTo>
                      <a:pt x="44" y="10"/>
                    </a:lnTo>
                    <a:lnTo>
                      <a:pt x="51" y="6"/>
                    </a:lnTo>
                    <a:lnTo>
                      <a:pt x="59" y="0"/>
                    </a:lnTo>
                    <a:lnTo>
                      <a:pt x="82" y="29"/>
                    </a:lnTo>
                    <a:lnTo>
                      <a:pt x="106" y="61"/>
                    </a:lnTo>
                    <a:lnTo>
                      <a:pt x="127" y="94"/>
                    </a:lnTo>
                    <a:lnTo>
                      <a:pt x="148" y="126"/>
                    </a:lnTo>
                    <a:lnTo>
                      <a:pt x="167" y="160"/>
                    </a:lnTo>
                    <a:lnTo>
                      <a:pt x="184" y="194"/>
                    </a:lnTo>
                    <a:lnTo>
                      <a:pt x="202" y="229"/>
                    </a:lnTo>
                    <a:lnTo>
                      <a:pt x="217" y="267"/>
                    </a:lnTo>
                    <a:lnTo>
                      <a:pt x="228" y="303"/>
                    </a:lnTo>
                    <a:lnTo>
                      <a:pt x="240" y="341"/>
                    </a:lnTo>
                    <a:lnTo>
                      <a:pt x="249" y="379"/>
                    </a:lnTo>
                    <a:lnTo>
                      <a:pt x="259" y="417"/>
                    </a:lnTo>
                    <a:lnTo>
                      <a:pt x="264" y="455"/>
                    </a:lnTo>
                    <a:lnTo>
                      <a:pt x="268" y="497"/>
                    </a:lnTo>
                    <a:lnTo>
                      <a:pt x="272" y="537"/>
                    </a:lnTo>
                    <a:lnTo>
                      <a:pt x="274" y="578"/>
                    </a:lnTo>
                    <a:lnTo>
                      <a:pt x="272" y="613"/>
                    </a:lnTo>
                    <a:lnTo>
                      <a:pt x="270" y="645"/>
                    </a:lnTo>
                    <a:lnTo>
                      <a:pt x="266" y="679"/>
                    </a:lnTo>
                    <a:lnTo>
                      <a:pt x="262" y="712"/>
                    </a:lnTo>
                    <a:lnTo>
                      <a:pt x="257" y="746"/>
                    </a:lnTo>
                    <a:lnTo>
                      <a:pt x="251" y="778"/>
                    </a:lnTo>
                    <a:lnTo>
                      <a:pt x="241" y="809"/>
                    </a:lnTo>
                    <a:lnTo>
                      <a:pt x="234" y="841"/>
                    </a:lnTo>
                    <a:lnTo>
                      <a:pt x="222" y="871"/>
                    </a:lnTo>
                    <a:lnTo>
                      <a:pt x="211" y="904"/>
                    </a:lnTo>
                    <a:lnTo>
                      <a:pt x="200" y="932"/>
                    </a:lnTo>
                    <a:lnTo>
                      <a:pt x="186" y="961"/>
                    </a:lnTo>
                    <a:lnTo>
                      <a:pt x="171" y="989"/>
                    </a:lnTo>
                    <a:lnTo>
                      <a:pt x="156" y="1020"/>
                    </a:lnTo>
                    <a:lnTo>
                      <a:pt x="141" y="1046"/>
                    </a:lnTo>
                    <a:lnTo>
                      <a:pt x="124" y="1073"/>
                    </a:lnTo>
                    <a:close/>
                  </a:path>
                </a:pathLst>
              </a:custGeom>
              <a:solidFill>
                <a:srgbClr val="000000"/>
              </a:solidFill>
              <a:ln w="9525">
                <a:noFill/>
                <a:round/>
                <a:headEnd/>
                <a:tailEnd/>
              </a:ln>
            </p:spPr>
            <p:txBody>
              <a:bodyPr/>
              <a:lstStyle/>
              <a:p>
                <a:endParaRPr lang="en-US"/>
              </a:p>
            </p:txBody>
          </p:sp>
          <p:sp>
            <p:nvSpPr>
              <p:cNvPr id="9374" name="Freeform 56"/>
              <p:cNvSpPr>
                <a:spLocks/>
              </p:cNvSpPr>
              <p:nvPr/>
            </p:nvSpPr>
            <p:spPr bwMode="auto">
              <a:xfrm flipH="1">
                <a:off x="2573" y="2281"/>
                <a:ext cx="15" cy="60"/>
              </a:xfrm>
              <a:custGeom>
                <a:avLst/>
                <a:gdLst>
                  <a:gd name="T0" fmla="*/ 6 w 148"/>
                  <a:gd name="T1" fmla="*/ 60 h 582"/>
                  <a:gd name="T2" fmla="*/ 5 w 148"/>
                  <a:gd name="T3" fmla="*/ 59 h 582"/>
                  <a:gd name="T4" fmla="*/ 4 w 148"/>
                  <a:gd name="T5" fmla="*/ 59 h 582"/>
                  <a:gd name="T6" fmla="*/ 3 w 148"/>
                  <a:gd name="T7" fmla="*/ 59 h 582"/>
                  <a:gd name="T8" fmla="*/ 4 w 148"/>
                  <a:gd name="T9" fmla="*/ 57 h 582"/>
                  <a:gd name="T10" fmla="*/ 5 w 148"/>
                  <a:gd name="T11" fmla="*/ 54 h 582"/>
                  <a:gd name="T12" fmla="*/ 7 w 148"/>
                  <a:gd name="T13" fmla="*/ 51 h 582"/>
                  <a:gd name="T14" fmla="*/ 8 w 148"/>
                  <a:gd name="T15" fmla="*/ 48 h 582"/>
                  <a:gd name="T16" fmla="*/ 9 w 148"/>
                  <a:gd name="T17" fmla="*/ 45 h 582"/>
                  <a:gd name="T18" fmla="*/ 10 w 148"/>
                  <a:gd name="T19" fmla="*/ 41 h 582"/>
                  <a:gd name="T20" fmla="*/ 11 w 148"/>
                  <a:gd name="T21" fmla="*/ 38 h 582"/>
                  <a:gd name="T22" fmla="*/ 11 w 148"/>
                  <a:gd name="T23" fmla="*/ 34 h 582"/>
                  <a:gd name="T24" fmla="*/ 11 w 148"/>
                  <a:gd name="T25" fmla="*/ 30 h 582"/>
                  <a:gd name="T26" fmla="*/ 10 w 148"/>
                  <a:gd name="T27" fmla="*/ 26 h 582"/>
                  <a:gd name="T28" fmla="*/ 10 w 148"/>
                  <a:gd name="T29" fmla="*/ 22 h 582"/>
                  <a:gd name="T30" fmla="*/ 9 w 148"/>
                  <a:gd name="T31" fmla="*/ 18 h 582"/>
                  <a:gd name="T32" fmla="*/ 7 w 148"/>
                  <a:gd name="T33" fmla="*/ 14 h 582"/>
                  <a:gd name="T34" fmla="*/ 6 w 148"/>
                  <a:gd name="T35" fmla="*/ 11 h 582"/>
                  <a:gd name="T36" fmla="*/ 3 w 148"/>
                  <a:gd name="T37" fmla="*/ 7 h 582"/>
                  <a:gd name="T38" fmla="*/ 1 w 148"/>
                  <a:gd name="T39" fmla="*/ 4 h 582"/>
                  <a:gd name="T40" fmla="*/ 1 w 148"/>
                  <a:gd name="T41" fmla="*/ 2 h 582"/>
                  <a:gd name="T42" fmla="*/ 3 w 148"/>
                  <a:gd name="T43" fmla="*/ 1 h 582"/>
                  <a:gd name="T44" fmla="*/ 5 w 148"/>
                  <a:gd name="T45" fmla="*/ 2 h 582"/>
                  <a:gd name="T46" fmla="*/ 7 w 148"/>
                  <a:gd name="T47" fmla="*/ 5 h 582"/>
                  <a:gd name="T48" fmla="*/ 9 w 148"/>
                  <a:gd name="T49" fmla="*/ 9 h 582"/>
                  <a:gd name="T50" fmla="*/ 11 w 148"/>
                  <a:gd name="T51" fmla="*/ 12 h 582"/>
                  <a:gd name="T52" fmla="*/ 13 w 148"/>
                  <a:gd name="T53" fmla="*/ 17 h 582"/>
                  <a:gd name="T54" fmla="*/ 14 w 148"/>
                  <a:gd name="T55" fmla="*/ 21 h 582"/>
                  <a:gd name="T56" fmla="*/ 14 w 148"/>
                  <a:gd name="T57" fmla="*/ 25 h 582"/>
                  <a:gd name="T58" fmla="*/ 15 w 148"/>
                  <a:gd name="T59" fmla="*/ 30 h 582"/>
                  <a:gd name="T60" fmla="*/ 15 w 148"/>
                  <a:gd name="T61" fmla="*/ 34 h 582"/>
                  <a:gd name="T62" fmla="*/ 15 w 148"/>
                  <a:gd name="T63" fmla="*/ 38 h 582"/>
                  <a:gd name="T64" fmla="*/ 14 w 148"/>
                  <a:gd name="T65" fmla="*/ 42 h 582"/>
                  <a:gd name="T66" fmla="*/ 13 w 148"/>
                  <a:gd name="T67" fmla="*/ 45 h 582"/>
                  <a:gd name="T68" fmla="*/ 12 w 148"/>
                  <a:gd name="T69" fmla="*/ 49 h 582"/>
                  <a:gd name="T70" fmla="*/ 11 w 148"/>
                  <a:gd name="T71" fmla="*/ 52 h 582"/>
                  <a:gd name="T72" fmla="*/ 9 w 148"/>
                  <a:gd name="T73" fmla="*/ 55 h 582"/>
                  <a:gd name="T74" fmla="*/ 8 w 148"/>
                  <a:gd name="T75" fmla="*/ 58 h 582"/>
                  <a:gd name="T76" fmla="*/ 7 w 148"/>
                  <a:gd name="T77" fmla="*/ 60 h 5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8"/>
                  <a:gd name="T118" fmla="*/ 0 h 582"/>
                  <a:gd name="T119" fmla="*/ 148 w 148"/>
                  <a:gd name="T120" fmla="*/ 582 h 5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8" h="582">
                    <a:moveTo>
                      <a:pt x="69" y="582"/>
                    </a:moveTo>
                    <a:lnTo>
                      <a:pt x="63" y="580"/>
                    </a:lnTo>
                    <a:lnTo>
                      <a:pt x="57" y="580"/>
                    </a:lnTo>
                    <a:lnTo>
                      <a:pt x="53" y="576"/>
                    </a:lnTo>
                    <a:lnTo>
                      <a:pt x="48" y="576"/>
                    </a:lnTo>
                    <a:lnTo>
                      <a:pt x="42" y="574"/>
                    </a:lnTo>
                    <a:lnTo>
                      <a:pt x="38" y="572"/>
                    </a:lnTo>
                    <a:lnTo>
                      <a:pt x="32" y="570"/>
                    </a:lnTo>
                    <a:lnTo>
                      <a:pt x="29" y="570"/>
                    </a:lnTo>
                    <a:lnTo>
                      <a:pt x="36" y="555"/>
                    </a:lnTo>
                    <a:lnTo>
                      <a:pt x="46" y="542"/>
                    </a:lnTo>
                    <a:lnTo>
                      <a:pt x="53" y="526"/>
                    </a:lnTo>
                    <a:lnTo>
                      <a:pt x="61" y="513"/>
                    </a:lnTo>
                    <a:lnTo>
                      <a:pt x="69" y="496"/>
                    </a:lnTo>
                    <a:lnTo>
                      <a:pt x="74" y="481"/>
                    </a:lnTo>
                    <a:lnTo>
                      <a:pt x="82" y="466"/>
                    </a:lnTo>
                    <a:lnTo>
                      <a:pt x="88" y="450"/>
                    </a:lnTo>
                    <a:lnTo>
                      <a:pt x="91" y="433"/>
                    </a:lnTo>
                    <a:lnTo>
                      <a:pt x="95" y="416"/>
                    </a:lnTo>
                    <a:lnTo>
                      <a:pt x="99" y="399"/>
                    </a:lnTo>
                    <a:lnTo>
                      <a:pt x="103" y="382"/>
                    </a:lnTo>
                    <a:lnTo>
                      <a:pt x="105" y="365"/>
                    </a:lnTo>
                    <a:lnTo>
                      <a:pt x="107" y="348"/>
                    </a:lnTo>
                    <a:lnTo>
                      <a:pt x="108" y="331"/>
                    </a:lnTo>
                    <a:lnTo>
                      <a:pt x="108" y="313"/>
                    </a:lnTo>
                    <a:lnTo>
                      <a:pt x="108" y="293"/>
                    </a:lnTo>
                    <a:lnTo>
                      <a:pt x="107" y="273"/>
                    </a:lnTo>
                    <a:lnTo>
                      <a:pt x="103" y="253"/>
                    </a:lnTo>
                    <a:lnTo>
                      <a:pt x="101" y="232"/>
                    </a:lnTo>
                    <a:lnTo>
                      <a:pt x="95" y="213"/>
                    </a:lnTo>
                    <a:lnTo>
                      <a:pt x="91" y="194"/>
                    </a:lnTo>
                    <a:lnTo>
                      <a:pt x="86" y="175"/>
                    </a:lnTo>
                    <a:lnTo>
                      <a:pt x="80" y="156"/>
                    </a:lnTo>
                    <a:lnTo>
                      <a:pt x="70" y="138"/>
                    </a:lnTo>
                    <a:lnTo>
                      <a:pt x="63" y="119"/>
                    </a:lnTo>
                    <a:lnTo>
                      <a:pt x="55" y="102"/>
                    </a:lnTo>
                    <a:lnTo>
                      <a:pt x="46" y="87"/>
                    </a:lnTo>
                    <a:lnTo>
                      <a:pt x="34" y="70"/>
                    </a:lnTo>
                    <a:lnTo>
                      <a:pt x="25" y="55"/>
                    </a:lnTo>
                    <a:lnTo>
                      <a:pt x="11" y="40"/>
                    </a:lnTo>
                    <a:lnTo>
                      <a:pt x="0" y="24"/>
                    </a:lnTo>
                    <a:lnTo>
                      <a:pt x="10" y="17"/>
                    </a:lnTo>
                    <a:lnTo>
                      <a:pt x="17" y="11"/>
                    </a:lnTo>
                    <a:lnTo>
                      <a:pt x="25" y="5"/>
                    </a:lnTo>
                    <a:lnTo>
                      <a:pt x="32" y="0"/>
                    </a:lnTo>
                    <a:lnTo>
                      <a:pt x="46" y="15"/>
                    </a:lnTo>
                    <a:lnTo>
                      <a:pt x="57" y="32"/>
                    </a:lnTo>
                    <a:lnTo>
                      <a:pt x="69" y="49"/>
                    </a:lnTo>
                    <a:lnTo>
                      <a:pt x="82" y="66"/>
                    </a:lnTo>
                    <a:lnTo>
                      <a:pt x="91" y="85"/>
                    </a:lnTo>
                    <a:lnTo>
                      <a:pt x="101" y="104"/>
                    </a:lnTo>
                    <a:lnTo>
                      <a:pt x="108" y="121"/>
                    </a:lnTo>
                    <a:lnTo>
                      <a:pt x="118" y="142"/>
                    </a:lnTo>
                    <a:lnTo>
                      <a:pt x="124" y="163"/>
                    </a:lnTo>
                    <a:lnTo>
                      <a:pt x="129" y="182"/>
                    </a:lnTo>
                    <a:lnTo>
                      <a:pt x="135" y="203"/>
                    </a:lnTo>
                    <a:lnTo>
                      <a:pt x="141" y="224"/>
                    </a:lnTo>
                    <a:lnTo>
                      <a:pt x="143" y="247"/>
                    </a:lnTo>
                    <a:lnTo>
                      <a:pt x="146" y="268"/>
                    </a:lnTo>
                    <a:lnTo>
                      <a:pt x="148" y="291"/>
                    </a:lnTo>
                    <a:lnTo>
                      <a:pt x="148" y="313"/>
                    </a:lnTo>
                    <a:lnTo>
                      <a:pt x="148" y="331"/>
                    </a:lnTo>
                    <a:lnTo>
                      <a:pt x="146" y="350"/>
                    </a:lnTo>
                    <a:lnTo>
                      <a:pt x="145" y="367"/>
                    </a:lnTo>
                    <a:lnTo>
                      <a:pt x="143" y="386"/>
                    </a:lnTo>
                    <a:lnTo>
                      <a:pt x="139" y="403"/>
                    </a:lnTo>
                    <a:lnTo>
                      <a:pt x="135" y="422"/>
                    </a:lnTo>
                    <a:lnTo>
                      <a:pt x="131" y="439"/>
                    </a:lnTo>
                    <a:lnTo>
                      <a:pt x="127" y="456"/>
                    </a:lnTo>
                    <a:lnTo>
                      <a:pt x="122" y="471"/>
                    </a:lnTo>
                    <a:lnTo>
                      <a:pt x="116" y="488"/>
                    </a:lnTo>
                    <a:lnTo>
                      <a:pt x="108" y="504"/>
                    </a:lnTo>
                    <a:lnTo>
                      <a:pt x="101" y="521"/>
                    </a:lnTo>
                    <a:lnTo>
                      <a:pt x="93" y="536"/>
                    </a:lnTo>
                    <a:lnTo>
                      <a:pt x="86" y="551"/>
                    </a:lnTo>
                    <a:lnTo>
                      <a:pt x="76" y="566"/>
                    </a:lnTo>
                    <a:lnTo>
                      <a:pt x="69" y="582"/>
                    </a:lnTo>
                    <a:close/>
                  </a:path>
                </a:pathLst>
              </a:custGeom>
              <a:solidFill>
                <a:srgbClr val="000000"/>
              </a:solidFill>
              <a:ln w="9525">
                <a:noFill/>
                <a:round/>
                <a:headEnd/>
                <a:tailEnd/>
              </a:ln>
            </p:spPr>
            <p:txBody>
              <a:bodyPr/>
              <a:lstStyle/>
              <a:p>
                <a:endParaRPr lang="en-US"/>
              </a:p>
            </p:txBody>
          </p:sp>
          <p:sp>
            <p:nvSpPr>
              <p:cNvPr id="9375" name="Freeform 57"/>
              <p:cNvSpPr>
                <a:spLocks/>
              </p:cNvSpPr>
              <p:nvPr/>
            </p:nvSpPr>
            <p:spPr bwMode="auto">
              <a:xfrm>
                <a:off x="2632" y="2311"/>
                <a:ext cx="179" cy="121"/>
              </a:xfrm>
              <a:custGeom>
                <a:avLst/>
                <a:gdLst>
                  <a:gd name="T0" fmla="*/ 0 w 1179"/>
                  <a:gd name="T1" fmla="*/ 0 h 862"/>
                  <a:gd name="T2" fmla="*/ 0 w 1179"/>
                  <a:gd name="T3" fmla="*/ 121 h 862"/>
                  <a:gd name="T4" fmla="*/ 179 w 1179"/>
                  <a:gd name="T5" fmla="*/ 121 h 862"/>
                  <a:gd name="T6" fmla="*/ 0 60000 65536"/>
                  <a:gd name="T7" fmla="*/ 0 60000 65536"/>
                  <a:gd name="T8" fmla="*/ 0 60000 65536"/>
                  <a:gd name="T9" fmla="*/ 0 w 1179"/>
                  <a:gd name="T10" fmla="*/ 0 h 862"/>
                  <a:gd name="T11" fmla="*/ 1179 w 1179"/>
                  <a:gd name="T12" fmla="*/ 862 h 862"/>
                </a:gdLst>
                <a:ahLst/>
                <a:cxnLst>
                  <a:cxn ang="T6">
                    <a:pos x="T0" y="T1"/>
                  </a:cxn>
                  <a:cxn ang="T7">
                    <a:pos x="T2" y="T3"/>
                  </a:cxn>
                  <a:cxn ang="T8">
                    <a:pos x="T4" y="T5"/>
                  </a:cxn>
                </a:cxnLst>
                <a:rect l="T9" t="T10" r="T11" b="T12"/>
                <a:pathLst>
                  <a:path w="1179" h="862">
                    <a:moveTo>
                      <a:pt x="0" y="0"/>
                    </a:moveTo>
                    <a:lnTo>
                      <a:pt x="0" y="862"/>
                    </a:lnTo>
                    <a:lnTo>
                      <a:pt x="1179" y="862"/>
                    </a:lnTo>
                  </a:path>
                </a:pathLst>
              </a:custGeom>
              <a:noFill/>
              <a:ln w="9525">
                <a:solidFill>
                  <a:schemeClr val="tx1"/>
                </a:solidFill>
                <a:round/>
                <a:headEnd/>
                <a:tailEnd/>
              </a:ln>
            </p:spPr>
            <p:txBody>
              <a:bodyPr/>
              <a:lstStyle/>
              <a:p>
                <a:endParaRPr lang="en-US"/>
              </a:p>
            </p:txBody>
          </p:sp>
          <p:sp>
            <p:nvSpPr>
              <p:cNvPr id="9376" name="Line 58"/>
              <p:cNvSpPr>
                <a:spLocks noChangeShapeType="1"/>
              </p:cNvSpPr>
              <p:nvPr/>
            </p:nvSpPr>
            <p:spPr bwMode="auto">
              <a:xfrm flipH="1" flipV="1">
                <a:off x="2604" y="2311"/>
                <a:ext cx="28" cy="32"/>
              </a:xfrm>
              <a:prstGeom prst="line">
                <a:avLst/>
              </a:prstGeom>
              <a:noFill/>
              <a:ln w="9525">
                <a:solidFill>
                  <a:schemeClr val="tx1"/>
                </a:solidFill>
                <a:round/>
                <a:headEnd/>
                <a:tailEnd/>
              </a:ln>
            </p:spPr>
            <p:txBody>
              <a:bodyPr/>
              <a:lstStyle/>
              <a:p>
                <a:endParaRPr lang="en-US"/>
              </a:p>
            </p:txBody>
          </p:sp>
          <p:sp>
            <p:nvSpPr>
              <p:cNvPr id="9377" name="Line 59"/>
              <p:cNvSpPr>
                <a:spLocks noChangeShapeType="1"/>
              </p:cNvSpPr>
              <p:nvPr/>
            </p:nvSpPr>
            <p:spPr bwMode="auto">
              <a:xfrm flipV="1">
                <a:off x="2632" y="2311"/>
                <a:ext cx="27" cy="32"/>
              </a:xfrm>
              <a:prstGeom prst="line">
                <a:avLst/>
              </a:prstGeom>
              <a:noFill/>
              <a:ln w="9525">
                <a:solidFill>
                  <a:schemeClr val="tx1"/>
                </a:solidFill>
                <a:round/>
                <a:headEnd/>
                <a:tailEnd/>
              </a:ln>
            </p:spPr>
            <p:txBody>
              <a:bodyPr/>
              <a:lstStyle/>
              <a:p>
                <a:endParaRPr lang="en-US"/>
              </a:p>
            </p:txBody>
          </p:sp>
          <p:sp>
            <p:nvSpPr>
              <p:cNvPr id="9378" name="Oval 60"/>
              <p:cNvSpPr>
                <a:spLocks noChangeArrowheads="1"/>
              </p:cNvSpPr>
              <p:nvPr/>
            </p:nvSpPr>
            <p:spPr bwMode="auto">
              <a:xfrm>
                <a:off x="2619" y="2291"/>
                <a:ext cx="28" cy="28"/>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9344" name="AutoShape 61"/>
            <p:cNvSpPr>
              <a:spLocks noChangeArrowheads="1"/>
            </p:cNvSpPr>
            <p:nvPr/>
          </p:nvSpPr>
          <p:spPr bwMode="auto">
            <a:xfrm>
              <a:off x="1890" y="2519"/>
              <a:ext cx="432" cy="240"/>
            </a:xfrm>
            <a:prstGeom prst="roundRect">
              <a:avLst>
                <a:gd name="adj" fmla="val 10417"/>
              </a:avLst>
            </a:prstGeom>
            <a:solidFill>
              <a:srgbClr val="D7E5D7"/>
            </a:solidFill>
            <a:ln w="12700">
              <a:solidFill>
                <a:schemeClr val="tx1"/>
              </a:solidFill>
              <a:round/>
              <a:headEnd/>
              <a:tailEnd/>
            </a:ln>
          </p:spPr>
          <p:txBody>
            <a:bodyPr wrap="none" anchor="ctr"/>
            <a:lstStyle/>
            <a:p>
              <a:endParaRPr lang="en-US"/>
            </a:p>
          </p:txBody>
        </p:sp>
        <p:sp>
          <p:nvSpPr>
            <p:cNvPr id="9345" name="AutoShape 62"/>
            <p:cNvSpPr>
              <a:spLocks noChangeArrowheads="1"/>
            </p:cNvSpPr>
            <p:nvPr/>
          </p:nvSpPr>
          <p:spPr bwMode="auto">
            <a:xfrm>
              <a:off x="1940" y="2572"/>
              <a:ext cx="75" cy="129"/>
            </a:xfrm>
            <a:prstGeom prst="roundRect">
              <a:avLst>
                <a:gd name="adj" fmla="val 34546"/>
              </a:avLst>
            </a:prstGeom>
            <a:solidFill>
              <a:schemeClr val="bg2"/>
            </a:solidFill>
            <a:ln w="9525">
              <a:round/>
              <a:headEnd/>
              <a:tailEnd/>
            </a:ln>
            <a:scene3d>
              <a:camera prst="legacyObliqueTop">
                <a:rot lat="20099996" lon="1500000" rev="0"/>
              </a:camera>
              <a:lightRig rig="legacyHarsh3" dir="r"/>
            </a:scene3d>
            <a:sp3d extrusionH="23800" prstMaterial="legacyMetal">
              <a:bevelT w="13500" h="13500" prst="angle"/>
              <a:bevelB w="13500" h="13500" prst="angle"/>
              <a:extrusionClr>
                <a:srgbClr val="EAEAEA"/>
              </a:extrusionClr>
            </a:sp3d>
          </p:spPr>
          <p:txBody>
            <a:bodyPr wrap="none" anchor="ctr">
              <a:flatTx/>
            </a:bodyPr>
            <a:lstStyle/>
            <a:p>
              <a:endParaRPr lang="en-US"/>
            </a:p>
          </p:txBody>
        </p:sp>
        <p:sp>
          <p:nvSpPr>
            <p:cNvPr id="9346" name="Rectangle 63"/>
            <p:cNvSpPr>
              <a:spLocks noChangeArrowheads="1"/>
            </p:cNvSpPr>
            <p:nvPr/>
          </p:nvSpPr>
          <p:spPr bwMode="auto">
            <a:xfrm>
              <a:off x="2112" y="2569"/>
              <a:ext cx="160" cy="150"/>
            </a:xfrm>
            <a:prstGeom prst="rect">
              <a:avLst/>
            </a:prstGeom>
            <a:solidFill>
              <a:schemeClr val="bg2"/>
            </a:solidFill>
            <a:ln w="9525">
              <a:miter lim="800000"/>
              <a:headEnd/>
              <a:tailEnd/>
            </a:ln>
            <a:scene3d>
              <a:camera prst="legacyObliqueTopRight"/>
              <a:lightRig rig="legacyHarsh3" dir="r"/>
            </a:scene3d>
            <a:sp3d prstMaterial="legacyMetal">
              <a:bevelT w="13500" h="13500" prst="angle"/>
              <a:bevelB w="13500" h="13500" prst="angle"/>
              <a:extrusionClr>
                <a:srgbClr val="EAEAEA"/>
              </a:extrusionClr>
            </a:sp3d>
          </p:spPr>
          <p:txBody>
            <a:bodyPr wrap="none" anchor="ctr">
              <a:flatTx/>
            </a:bodyPr>
            <a:lstStyle/>
            <a:p>
              <a:endParaRPr lang="en-US"/>
            </a:p>
          </p:txBody>
        </p:sp>
        <p:sp>
          <p:nvSpPr>
            <p:cNvPr id="9347" name="Freeform 64"/>
            <p:cNvSpPr>
              <a:spLocks/>
            </p:cNvSpPr>
            <p:nvPr/>
          </p:nvSpPr>
          <p:spPr bwMode="auto">
            <a:xfrm>
              <a:off x="2263" y="2608"/>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48" name="Freeform 65"/>
            <p:cNvSpPr>
              <a:spLocks/>
            </p:cNvSpPr>
            <p:nvPr/>
          </p:nvSpPr>
          <p:spPr bwMode="auto">
            <a:xfrm>
              <a:off x="2263" y="2635"/>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49" name="Freeform 66"/>
            <p:cNvSpPr>
              <a:spLocks/>
            </p:cNvSpPr>
            <p:nvPr/>
          </p:nvSpPr>
          <p:spPr bwMode="auto">
            <a:xfrm>
              <a:off x="2002" y="2593"/>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50" name="Freeform 67"/>
            <p:cNvSpPr>
              <a:spLocks/>
            </p:cNvSpPr>
            <p:nvPr/>
          </p:nvSpPr>
          <p:spPr bwMode="auto">
            <a:xfrm>
              <a:off x="2002" y="2620"/>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51" name="Freeform 68"/>
            <p:cNvSpPr>
              <a:spLocks/>
            </p:cNvSpPr>
            <p:nvPr/>
          </p:nvSpPr>
          <p:spPr bwMode="auto">
            <a:xfrm>
              <a:off x="2002" y="2647"/>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52" name="Freeform 69"/>
            <p:cNvSpPr>
              <a:spLocks/>
            </p:cNvSpPr>
            <p:nvPr/>
          </p:nvSpPr>
          <p:spPr bwMode="auto">
            <a:xfrm>
              <a:off x="2002" y="2675"/>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53" name="Freeform 70"/>
            <p:cNvSpPr>
              <a:spLocks/>
            </p:cNvSpPr>
            <p:nvPr/>
          </p:nvSpPr>
          <p:spPr bwMode="auto">
            <a:xfrm flipH="1">
              <a:off x="1922" y="2595"/>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54" name="Freeform 71"/>
            <p:cNvSpPr>
              <a:spLocks/>
            </p:cNvSpPr>
            <p:nvPr/>
          </p:nvSpPr>
          <p:spPr bwMode="auto">
            <a:xfrm flipH="1">
              <a:off x="1922" y="2622"/>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55" name="Freeform 72"/>
            <p:cNvSpPr>
              <a:spLocks/>
            </p:cNvSpPr>
            <p:nvPr/>
          </p:nvSpPr>
          <p:spPr bwMode="auto">
            <a:xfrm flipH="1">
              <a:off x="2095" y="2593"/>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56" name="Freeform 73"/>
            <p:cNvSpPr>
              <a:spLocks/>
            </p:cNvSpPr>
            <p:nvPr/>
          </p:nvSpPr>
          <p:spPr bwMode="auto">
            <a:xfrm flipH="1">
              <a:off x="2095" y="2620"/>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57" name="Freeform 74"/>
            <p:cNvSpPr>
              <a:spLocks/>
            </p:cNvSpPr>
            <p:nvPr/>
          </p:nvSpPr>
          <p:spPr bwMode="auto">
            <a:xfrm flipH="1">
              <a:off x="2095" y="2647"/>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58" name="Freeform 75"/>
            <p:cNvSpPr>
              <a:spLocks/>
            </p:cNvSpPr>
            <p:nvPr/>
          </p:nvSpPr>
          <p:spPr bwMode="auto">
            <a:xfrm flipH="1">
              <a:off x="2095" y="2675"/>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cxnSp>
          <p:nvCxnSpPr>
            <p:cNvPr id="9359" name="AutoShape 76"/>
            <p:cNvCxnSpPr>
              <a:cxnSpLocks noChangeShapeType="1"/>
              <a:stCxn id="9353" idx="3"/>
              <a:endCxn id="9375" idx="2"/>
            </p:cNvCxnSpPr>
            <p:nvPr/>
          </p:nvCxnSpPr>
          <p:spPr bwMode="auto">
            <a:xfrm rot="10800000">
              <a:off x="1884" y="2583"/>
              <a:ext cx="39" cy="26"/>
            </a:xfrm>
            <a:prstGeom prst="bentConnector3">
              <a:avLst>
                <a:gd name="adj1" fmla="val 51282"/>
              </a:avLst>
            </a:prstGeom>
            <a:noFill/>
            <a:ln w="9525">
              <a:solidFill>
                <a:srgbClr val="EAEAEA"/>
              </a:solidFill>
              <a:miter lim="800000"/>
              <a:headEnd/>
              <a:tailEnd/>
            </a:ln>
          </p:spPr>
        </p:cxnSp>
        <p:cxnSp>
          <p:nvCxnSpPr>
            <p:cNvPr id="9360" name="AutoShape 77"/>
            <p:cNvCxnSpPr>
              <a:cxnSpLocks noChangeShapeType="1"/>
              <a:stCxn id="9354" idx="3"/>
              <a:endCxn id="9375" idx="2"/>
            </p:cNvCxnSpPr>
            <p:nvPr/>
          </p:nvCxnSpPr>
          <p:spPr bwMode="auto">
            <a:xfrm rot="10800000">
              <a:off x="1884" y="2583"/>
              <a:ext cx="39" cy="53"/>
            </a:xfrm>
            <a:prstGeom prst="bentConnector3">
              <a:avLst>
                <a:gd name="adj1" fmla="val 51282"/>
              </a:avLst>
            </a:prstGeom>
            <a:noFill/>
            <a:ln w="9525">
              <a:solidFill>
                <a:srgbClr val="EAEAEA"/>
              </a:solidFill>
              <a:miter lim="800000"/>
              <a:headEnd/>
              <a:tailEnd/>
            </a:ln>
          </p:spPr>
        </p:cxnSp>
        <p:cxnSp>
          <p:nvCxnSpPr>
            <p:cNvPr id="9361" name="AutoShape 78"/>
            <p:cNvCxnSpPr>
              <a:cxnSpLocks noChangeShapeType="1"/>
              <a:stCxn id="9349" idx="3"/>
              <a:endCxn id="9355" idx="3"/>
            </p:cNvCxnSpPr>
            <p:nvPr/>
          </p:nvCxnSpPr>
          <p:spPr bwMode="auto">
            <a:xfrm>
              <a:off x="2035" y="2607"/>
              <a:ext cx="61" cy="0"/>
            </a:xfrm>
            <a:prstGeom prst="straightConnector1">
              <a:avLst/>
            </a:prstGeom>
            <a:noFill/>
            <a:ln w="9525">
              <a:solidFill>
                <a:srgbClr val="EAEAEA"/>
              </a:solidFill>
              <a:round/>
              <a:headEnd/>
              <a:tailEnd/>
            </a:ln>
          </p:spPr>
        </p:cxnSp>
        <p:cxnSp>
          <p:nvCxnSpPr>
            <p:cNvPr id="9362" name="AutoShape 79"/>
            <p:cNvCxnSpPr>
              <a:cxnSpLocks noChangeShapeType="1"/>
              <a:stCxn id="9350" idx="3"/>
              <a:endCxn id="9356" idx="3"/>
            </p:cNvCxnSpPr>
            <p:nvPr/>
          </p:nvCxnSpPr>
          <p:spPr bwMode="auto">
            <a:xfrm>
              <a:off x="2035" y="2634"/>
              <a:ext cx="61" cy="0"/>
            </a:xfrm>
            <a:prstGeom prst="straightConnector1">
              <a:avLst/>
            </a:prstGeom>
            <a:noFill/>
            <a:ln w="9525">
              <a:solidFill>
                <a:srgbClr val="EAEAEA"/>
              </a:solidFill>
              <a:round/>
              <a:headEnd/>
              <a:tailEnd/>
            </a:ln>
          </p:spPr>
        </p:cxnSp>
        <p:cxnSp>
          <p:nvCxnSpPr>
            <p:cNvPr id="9363" name="AutoShape 80"/>
            <p:cNvCxnSpPr>
              <a:cxnSpLocks noChangeShapeType="1"/>
              <a:stCxn id="9351" idx="3"/>
              <a:endCxn id="9357" idx="3"/>
            </p:cNvCxnSpPr>
            <p:nvPr/>
          </p:nvCxnSpPr>
          <p:spPr bwMode="auto">
            <a:xfrm>
              <a:off x="2035" y="2661"/>
              <a:ext cx="61" cy="0"/>
            </a:xfrm>
            <a:prstGeom prst="straightConnector1">
              <a:avLst/>
            </a:prstGeom>
            <a:noFill/>
            <a:ln w="9525">
              <a:solidFill>
                <a:srgbClr val="EAEAEA"/>
              </a:solidFill>
              <a:round/>
              <a:headEnd/>
              <a:tailEnd/>
            </a:ln>
          </p:spPr>
        </p:cxnSp>
        <p:cxnSp>
          <p:nvCxnSpPr>
            <p:cNvPr id="9364" name="AutoShape 81"/>
            <p:cNvCxnSpPr>
              <a:cxnSpLocks noChangeShapeType="1"/>
              <a:stCxn id="9352" idx="3"/>
              <a:endCxn id="9358" idx="3"/>
            </p:cNvCxnSpPr>
            <p:nvPr/>
          </p:nvCxnSpPr>
          <p:spPr bwMode="auto">
            <a:xfrm>
              <a:off x="2035" y="2689"/>
              <a:ext cx="61" cy="0"/>
            </a:xfrm>
            <a:prstGeom prst="straightConnector1">
              <a:avLst/>
            </a:prstGeom>
            <a:noFill/>
            <a:ln w="9525">
              <a:solidFill>
                <a:srgbClr val="EAEAEA"/>
              </a:solidFill>
              <a:round/>
              <a:headEnd/>
              <a:tailEnd/>
            </a:ln>
          </p:spPr>
        </p:cxnSp>
        <p:cxnSp>
          <p:nvCxnSpPr>
            <p:cNvPr id="9365" name="AutoShape 82"/>
            <p:cNvCxnSpPr>
              <a:cxnSpLocks noChangeShapeType="1"/>
              <a:stCxn id="9347" idx="3"/>
            </p:cNvCxnSpPr>
            <p:nvPr/>
          </p:nvCxnSpPr>
          <p:spPr bwMode="auto">
            <a:xfrm>
              <a:off x="2296" y="2622"/>
              <a:ext cx="15" cy="54"/>
            </a:xfrm>
            <a:prstGeom prst="bentConnector2">
              <a:avLst/>
            </a:prstGeom>
            <a:noFill/>
            <a:ln w="9525">
              <a:solidFill>
                <a:srgbClr val="EAEAEA"/>
              </a:solidFill>
              <a:miter lim="800000"/>
              <a:headEnd/>
              <a:tailEnd/>
            </a:ln>
          </p:spPr>
        </p:cxnSp>
        <p:cxnSp>
          <p:nvCxnSpPr>
            <p:cNvPr id="9366" name="AutoShape 83"/>
            <p:cNvCxnSpPr>
              <a:cxnSpLocks noChangeShapeType="1"/>
              <a:stCxn id="9348" idx="3"/>
            </p:cNvCxnSpPr>
            <p:nvPr/>
          </p:nvCxnSpPr>
          <p:spPr bwMode="auto">
            <a:xfrm>
              <a:off x="2296" y="2649"/>
              <a:ext cx="1" cy="48"/>
            </a:xfrm>
            <a:prstGeom prst="bentConnector4">
              <a:avLst>
                <a:gd name="adj1" fmla="val 0"/>
                <a:gd name="adj2" fmla="val 100000"/>
              </a:avLst>
            </a:prstGeom>
            <a:noFill/>
            <a:ln w="9525">
              <a:solidFill>
                <a:srgbClr val="EAEAEA"/>
              </a:solidFill>
              <a:miter lim="800000"/>
              <a:headEnd/>
              <a:tailEnd/>
            </a:ln>
          </p:spPr>
        </p:cxnSp>
      </p:grpSp>
      <p:sp>
        <p:nvSpPr>
          <p:cNvPr id="9253" name="Text Box 84"/>
          <p:cNvSpPr txBox="1">
            <a:spLocks noChangeArrowheads="1"/>
          </p:cNvSpPr>
          <p:nvPr/>
        </p:nvSpPr>
        <p:spPr bwMode="auto">
          <a:xfrm>
            <a:off x="6156325" y="5859463"/>
            <a:ext cx="354013" cy="396875"/>
          </a:xfrm>
          <a:prstGeom prst="rect">
            <a:avLst/>
          </a:prstGeom>
          <a:noFill/>
          <a:ln w="12700" algn="ctr">
            <a:noFill/>
            <a:miter lim="800000"/>
            <a:headEnd/>
            <a:tailEnd/>
          </a:ln>
        </p:spPr>
        <p:txBody>
          <a:bodyPr wrap="none">
            <a:spAutoFit/>
          </a:bodyPr>
          <a:lstStyle/>
          <a:p>
            <a:pPr algn="ctr">
              <a:spcBef>
                <a:spcPct val="0"/>
              </a:spcBef>
            </a:pPr>
            <a:r>
              <a:rPr lang="en-US"/>
              <a:t>B</a:t>
            </a:r>
          </a:p>
        </p:txBody>
      </p:sp>
      <p:grpSp>
        <p:nvGrpSpPr>
          <p:cNvPr id="5" name="Group 85"/>
          <p:cNvGrpSpPr>
            <a:grpSpLocks/>
          </p:cNvGrpSpPr>
          <p:nvPr/>
        </p:nvGrpSpPr>
        <p:grpSpPr bwMode="auto">
          <a:xfrm>
            <a:off x="6869113" y="5611813"/>
            <a:ext cx="481012" cy="212725"/>
            <a:chOff x="1668" y="2445"/>
            <a:chExt cx="654" cy="314"/>
          </a:xfrm>
        </p:grpSpPr>
        <p:grpSp>
          <p:nvGrpSpPr>
            <p:cNvPr id="6" name="Group 86"/>
            <p:cNvGrpSpPr>
              <a:grpSpLocks/>
            </p:cNvGrpSpPr>
            <p:nvPr/>
          </p:nvGrpSpPr>
          <p:grpSpPr bwMode="auto">
            <a:xfrm>
              <a:off x="1668" y="2445"/>
              <a:ext cx="216" cy="138"/>
              <a:chOff x="2463" y="2256"/>
              <a:chExt cx="348" cy="176"/>
            </a:xfrm>
          </p:grpSpPr>
          <p:sp>
            <p:nvSpPr>
              <p:cNvPr id="9331" name="Freeform 87"/>
              <p:cNvSpPr>
                <a:spLocks/>
              </p:cNvSpPr>
              <p:nvPr/>
            </p:nvSpPr>
            <p:spPr bwMode="auto">
              <a:xfrm>
                <a:off x="2697" y="2272"/>
                <a:ext cx="19" cy="78"/>
              </a:xfrm>
              <a:custGeom>
                <a:avLst/>
                <a:gdLst>
                  <a:gd name="T0" fmla="*/ 8 w 192"/>
                  <a:gd name="T1" fmla="*/ 78 h 755"/>
                  <a:gd name="T2" fmla="*/ 7 w 192"/>
                  <a:gd name="T3" fmla="*/ 77 h 755"/>
                  <a:gd name="T4" fmla="*/ 5 w 192"/>
                  <a:gd name="T5" fmla="*/ 77 h 755"/>
                  <a:gd name="T6" fmla="*/ 4 w 192"/>
                  <a:gd name="T7" fmla="*/ 76 h 755"/>
                  <a:gd name="T8" fmla="*/ 5 w 192"/>
                  <a:gd name="T9" fmla="*/ 74 h 755"/>
                  <a:gd name="T10" fmla="*/ 7 w 192"/>
                  <a:gd name="T11" fmla="*/ 71 h 755"/>
                  <a:gd name="T12" fmla="*/ 9 w 192"/>
                  <a:gd name="T13" fmla="*/ 67 h 755"/>
                  <a:gd name="T14" fmla="*/ 10 w 192"/>
                  <a:gd name="T15" fmla="*/ 62 h 755"/>
                  <a:gd name="T16" fmla="*/ 12 w 192"/>
                  <a:gd name="T17" fmla="*/ 58 h 755"/>
                  <a:gd name="T18" fmla="*/ 13 w 192"/>
                  <a:gd name="T19" fmla="*/ 54 h 755"/>
                  <a:gd name="T20" fmla="*/ 13 w 192"/>
                  <a:gd name="T21" fmla="*/ 49 h 755"/>
                  <a:gd name="T22" fmla="*/ 14 w 192"/>
                  <a:gd name="T23" fmla="*/ 44 h 755"/>
                  <a:gd name="T24" fmla="*/ 14 w 192"/>
                  <a:gd name="T25" fmla="*/ 39 h 755"/>
                  <a:gd name="T26" fmla="*/ 13 w 192"/>
                  <a:gd name="T27" fmla="*/ 34 h 755"/>
                  <a:gd name="T28" fmla="*/ 12 w 192"/>
                  <a:gd name="T29" fmla="*/ 29 h 755"/>
                  <a:gd name="T30" fmla="*/ 11 w 192"/>
                  <a:gd name="T31" fmla="*/ 23 h 755"/>
                  <a:gd name="T32" fmla="*/ 9 w 192"/>
                  <a:gd name="T33" fmla="*/ 18 h 755"/>
                  <a:gd name="T34" fmla="*/ 7 w 192"/>
                  <a:gd name="T35" fmla="*/ 14 h 755"/>
                  <a:gd name="T36" fmla="*/ 4 w 192"/>
                  <a:gd name="T37" fmla="*/ 9 h 755"/>
                  <a:gd name="T38" fmla="*/ 1 w 192"/>
                  <a:gd name="T39" fmla="*/ 5 h 755"/>
                  <a:gd name="T40" fmla="*/ 1 w 192"/>
                  <a:gd name="T41" fmla="*/ 3 h 755"/>
                  <a:gd name="T42" fmla="*/ 1 w 192"/>
                  <a:gd name="T43" fmla="*/ 2 h 755"/>
                  <a:gd name="T44" fmla="*/ 2 w 192"/>
                  <a:gd name="T45" fmla="*/ 1 h 755"/>
                  <a:gd name="T46" fmla="*/ 3 w 192"/>
                  <a:gd name="T47" fmla="*/ 0 h 755"/>
                  <a:gd name="T48" fmla="*/ 6 w 192"/>
                  <a:gd name="T49" fmla="*/ 2 h 755"/>
                  <a:gd name="T50" fmla="*/ 9 w 192"/>
                  <a:gd name="T51" fmla="*/ 7 h 755"/>
                  <a:gd name="T52" fmla="*/ 11 w 192"/>
                  <a:gd name="T53" fmla="*/ 11 h 755"/>
                  <a:gd name="T54" fmla="*/ 14 w 192"/>
                  <a:gd name="T55" fmla="*/ 17 h 755"/>
                  <a:gd name="T56" fmla="*/ 16 w 192"/>
                  <a:gd name="T57" fmla="*/ 22 h 755"/>
                  <a:gd name="T58" fmla="*/ 17 w 192"/>
                  <a:gd name="T59" fmla="*/ 27 h 755"/>
                  <a:gd name="T60" fmla="*/ 18 w 192"/>
                  <a:gd name="T61" fmla="*/ 33 h 755"/>
                  <a:gd name="T62" fmla="*/ 19 w 192"/>
                  <a:gd name="T63" fmla="*/ 39 h 755"/>
                  <a:gd name="T64" fmla="*/ 19 w 192"/>
                  <a:gd name="T65" fmla="*/ 44 h 755"/>
                  <a:gd name="T66" fmla="*/ 19 w 192"/>
                  <a:gd name="T67" fmla="*/ 49 h 755"/>
                  <a:gd name="T68" fmla="*/ 18 w 192"/>
                  <a:gd name="T69" fmla="*/ 54 h 755"/>
                  <a:gd name="T70" fmla="*/ 17 w 192"/>
                  <a:gd name="T71" fmla="*/ 59 h 755"/>
                  <a:gd name="T72" fmla="*/ 15 w 192"/>
                  <a:gd name="T73" fmla="*/ 63 h 755"/>
                  <a:gd name="T74" fmla="*/ 14 w 192"/>
                  <a:gd name="T75" fmla="*/ 68 h 755"/>
                  <a:gd name="T76" fmla="*/ 12 w 192"/>
                  <a:gd name="T77" fmla="*/ 72 h 755"/>
                  <a:gd name="T78" fmla="*/ 10 w 192"/>
                  <a:gd name="T79" fmla="*/ 76 h 755"/>
                  <a:gd name="T80" fmla="*/ 9 w 192"/>
                  <a:gd name="T81" fmla="*/ 78 h 7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92"/>
                  <a:gd name="T124" fmla="*/ 0 h 755"/>
                  <a:gd name="T125" fmla="*/ 192 w 192"/>
                  <a:gd name="T126" fmla="*/ 755 h 75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92" h="755">
                    <a:moveTo>
                      <a:pt x="87" y="755"/>
                    </a:moveTo>
                    <a:lnTo>
                      <a:pt x="80" y="753"/>
                    </a:lnTo>
                    <a:lnTo>
                      <a:pt x="74" y="751"/>
                    </a:lnTo>
                    <a:lnTo>
                      <a:pt x="66" y="747"/>
                    </a:lnTo>
                    <a:lnTo>
                      <a:pt x="61" y="745"/>
                    </a:lnTo>
                    <a:lnTo>
                      <a:pt x="55" y="744"/>
                    </a:lnTo>
                    <a:lnTo>
                      <a:pt x="49" y="742"/>
                    </a:lnTo>
                    <a:lnTo>
                      <a:pt x="42" y="738"/>
                    </a:lnTo>
                    <a:lnTo>
                      <a:pt x="36" y="738"/>
                    </a:lnTo>
                    <a:lnTo>
                      <a:pt x="47" y="719"/>
                    </a:lnTo>
                    <a:lnTo>
                      <a:pt x="59" y="702"/>
                    </a:lnTo>
                    <a:lnTo>
                      <a:pt x="68" y="683"/>
                    </a:lnTo>
                    <a:lnTo>
                      <a:pt x="80" y="664"/>
                    </a:lnTo>
                    <a:lnTo>
                      <a:pt x="87" y="645"/>
                    </a:lnTo>
                    <a:lnTo>
                      <a:pt x="97" y="624"/>
                    </a:lnTo>
                    <a:lnTo>
                      <a:pt x="104" y="603"/>
                    </a:lnTo>
                    <a:lnTo>
                      <a:pt x="112" y="584"/>
                    </a:lnTo>
                    <a:lnTo>
                      <a:pt x="118" y="561"/>
                    </a:lnTo>
                    <a:lnTo>
                      <a:pt x="123" y="540"/>
                    </a:lnTo>
                    <a:lnTo>
                      <a:pt x="127" y="519"/>
                    </a:lnTo>
                    <a:lnTo>
                      <a:pt x="133" y="498"/>
                    </a:lnTo>
                    <a:lnTo>
                      <a:pt x="135" y="475"/>
                    </a:lnTo>
                    <a:lnTo>
                      <a:pt x="139" y="453"/>
                    </a:lnTo>
                    <a:lnTo>
                      <a:pt x="139" y="430"/>
                    </a:lnTo>
                    <a:lnTo>
                      <a:pt x="141" y="407"/>
                    </a:lnTo>
                    <a:lnTo>
                      <a:pt x="139" y="380"/>
                    </a:lnTo>
                    <a:lnTo>
                      <a:pt x="139" y="354"/>
                    </a:lnTo>
                    <a:lnTo>
                      <a:pt x="135" y="327"/>
                    </a:lnTo>
                    <a:lnTo>
                      <a:pt x="131" y="302"/>
                    </a:lnTo>
                    <a:lnTo>
                      <a:pt x="123" y="276"/>
                    </a:lnTo>
                    <a:lnTo>
                      <a:pt x="118" y="251"/>
                    </a:lnTo>
                    <a:lnTo>
                      <a:pt x="110" y="226"/>
                    </a:lnTo>
                    <a:lnTo>
                      <a:pt x="103" y="204"/>
                    </a:lnTo>
                    <a:lnTo>
                      <a:pt x="91" y="179"/>
                    </a:lnTo>
                    <a:lnTo>
                      <a:pt x="82" y="156"/>
                    </a:lnTo>
                    <a:lnTo>
                      <a:pt x="70" y="133"/>
                    </a:lnTo>
                    <a:lnTo>
                      <a:pt x="57" y="110"/>
                    </a:lnTo>
                    <a:lnTo>
                      <a:pt x="44" y="89"/>
                    </a:lnTo>
                    <a:lnTo>
                      <a:pt x="30" y="69"/>
                    </a:lnTo>
                    <a:lnTo>
                      <a:pt x="15" y="50"/>
                    </a:lnTo>
                    <a:lnTo>
                      <a:pt x="0" y="31"/>
                    </a:lnTo>
                    <a:lnTo>
                      <a:pt x="6" y="27"/>
                    </a:lnTo>
                    <a:lnTo>
                      <a:pt x="9" y="23"/>
                    </a:lnTo>
                    <a:lnTo>
                      <a:pt x="15" y="17"/>
                    </a:lnTo>
                    <a:lnTo>
                      <a:pt x="21" y="13"/>
                    </a:lnTo>
                    <a:lnTo>
                      <a:pt x="25" y="10"/>
                    </a:lnTo>
                    <a:lnTo>
                      <a:pt x="30" y="6"/>
                    </a:lnTo>
                    <a:lnTo>
                      <a:pt x="34" y="2"/>
                    </a:lnTo>
                    <a:lnTo>
                      <a:pt x="40" y="0"/>
                    </a:lnTo>
                    <a:lnTo>
                      <a:pt x="57" y="21"/>
                    </a:lnTo>
                    <a:lnTo>
                      <a:pt x="74" y="42"/>
                    </a:lnTo>
                    <a:lnTo>
                      <a:pt x="89" y="65"/>
                    </a:lnTo>
                    <a:lnTo>
                      <a:pt x="104" y="88"/>
                    </a:lnTo>
                    <a:lnTo>
                      <a:pt x="116" y="110"/>
                    </a:lnTo>
                    <a:lnTo>
                      <a:pt x="129" y="135"/>
                    </a:lnTo>
                    <a:lnTo>
                      <a:pt x="141" y="160"/>
                    </a:lnTo>
                    <a:lnTo>
                      <a:pt x="152" y="186"/>
                    </a:lnTo>
                    <a:lnTo>
                      <a:pt x="160" y="211"/>
                    </a:lnTo>
                    <a:lnTo>
                      <a:pt x="169" y="238"/>
                    </a:lnTo>
                    <a:lnTo>
                      <a:pt x="175" y="264"/>
                    </a:lnTo>
                    <a:lnTo>
                      <a:pt x="182" y="293"/>
                    </a:lnTo>
                    <a:lnTo>
                      <a:pt x="186" y="320"/>
                    </a:lnTo>
                    <a:lnTo>
                      <a:pt x="188" y="348"/>
                    </a:lnTo>
                    <a:lnTo>
                      <a:pt x="190" y="378"/>
                    </a:lnTo>
                    <a:lnTo>
                      <a:pt x="192" y="407"/>
                    </a:lnTo>
                    <a:lnTo>
                      <a:pt x="192" y="430"/>
                    </a:lnTo>
                    <a:lnTo>
                      <a:pt x="190" y="455"/>
                    </a:lnTo>
                    <a:lnTo>
                      <a:pt x="188" y="477"/>
                    </a:lnTo>
                    <a:lnTo>
                      <a:pt x="184" y="502"/>
                    </a:lnTo>
                    <a:lnTo>
                      <a:pt x="180" y="523"/>
                    </a:lnTo>
                    <a:lnTo>
                      <a:pt x="175" y="546"/>
                    </a:lnTo>
                    <a:lnTo>
                      <a:pt x="169" y="569"/>
                    </a:lnTo>
                    <a:lnTo>
                      <a:pt x="165" y="591"/>
                    </a:lnTo>
                    <a:lnTo>
                      <a:pt x="156" y="612"/>
                    </a:lnTo>
                    <a:lnTo>
                      <a:pt x="148" y="635"/>
                    </a:lnTo>
                    <a:lnTo>
                      <a:pt x="139" y="654"/>
                    </a:lnTo>
                    <a:lnTo>
                      <a:pt x="131" y="677"/>
                    </a:lnTo>
                    <a:lnTo>
                      <a:pt x="120" y="696"/>
                    </a:lnTo>
                    <a:lnTo>
                      <a:pt x="110" y="717"/>
                    </a:lnTo>
                    <a:lnTo>
                      <a:pt x="99" y="736"/>
                    </a:lnTo>
                    <a:lnTo>
                      <a:pt x="87" y="755"/>
                    </a:lnTo>
                    <a:close/>
                  </a:path>
                </a:pathLst>
              </a:custGeom>
              <a:solidFill>
                <a:srgbClr val="000000"/>
              </a:solidFill>
              <a:ln w="9525">
                <a:noFill/>
                <a:round/>
                <a:headEnd/>
                <a:tailEnd/>
              </a:ln>
            </p:spPr>
            <p:txBody>
              <a:bodyPr/>
              <a:lstStyle/>
              <a:p>
                <a:endParaRPr lang="en-US"/>
              </a:p>
            </p:txBody>
          </p:sp>
          <p:sp>
            <p:nvSpPr>
              <p:cNvPr id="9332" name="Freeform 88"/>
              <p:cNvSpPr>
                <a:spLocks/>
              </p:cNvSpPr>
              <p:nvPr/>
            </p:nvSpPr>
            <p:spPr bwMode="auto">
              <a:xfrm>
                <a:off x="2730" y="2265"/>
                <a:ext cx="23" cy="92"/>
              </a:xfrm>
              <a:custGeom>
                <a:avLst/>
                <a:gdLst>
                  <a:gd name="T0" fmla="*/ 10 w 230"/>
                  <a:gd name="T1" fmla="*/ 92 h 897"/>
                  <a:gd name="T2" fmla="*/ 8 w 230"/>
                  <a:gd name="T3" fmla="*/ 91 h 897"/>
                  <a:gd name="T4" fmla="*/ 7 w 230"/>
                  <a:gd name="T5" fmla="*/ 91 h 897"/>
                  <a:gd name="T6" fmla="*/ 5 w 230"/>
                  <a:gd name="T7" fmla="*/ 90 h 897"/>
                  <a:gd name="T8" fmla="*/ 6 w 230"/>
                  <a:gd name="T9" fmla="*/ 88 h 897"/>
                  <a:gd name="T10" fmla="*/ 8 w 230"/>
                  <a:gd name="T11" fmla="*/ 83 h 897"/>
                  <a:gd name="T12" fmla="*/ 11 w 230"/>
                  <a:gd name="T13" fmla="*/ 78 h 897"/>
                  <a:gd name="T14" fmla="*/ 12 w 230"/>
                  <a:gd name="T15" fmla="*/ 73 h 897"/>
                  <a:gd name="T16" fmla="*/ 14 w 230"/>
                  <a:gd name="T17" fmla="*/ 68 h 897"/>
                  <a:gd name="T18" fmla="*/ 15 w 230"/>
                  <a:gd name="T19" fmla="*/ 63 h 897"/>
                  <a:gd name="T20" fmla="*/ 16 w 230"/>
                  <a:gd name="T21" fmla="*/ 58 h 897"/>
                  <a:gd name="T22" fmla="*/ 17 w 230"/>
                  <a:gd name="T23" fmla="*/ 52 h 897"/>
                  <a:gd name="T24" fmla="*/ 17 w 230"/>
                  <a:gd name="T25" fmla="*/ 46 h 897"/>
                  <a:gd name="T26" fmla="*/ 16 w 230"/>
                  <a:gd name="T27" fmla="*/ 40 h 897"/>
                  <a:gd name="T28" fmla="*/ 15 w 230"/>
                  <a:gd name="T29" fmla="*/ 34 h 897"/>
                  <a:gd name="T30" fmla="*/ 13 w 230"/>
                  <a:gd name="T31" fmla="*/ 28 h 897"/>
                  <a:gd name="T32" fmla="*/ 11 w 230"/>
                  <a:gd name="T33" fmla="*/ 22 h 897"/>
                  <a:gd name="T34" fmla="*/ 8 w 230"/>
                  <a:gd name="T35" fmla="*/ 16 h 897"/>
                  <a:gd name="T36" fmla="*/ 5 w 230"/>
                  <a:gd name="T37" fmla="*/ 11 h 897"/>
                  <a:gd name="T38" fmla="*/ 2 w 230"/>
                  <a:gd name="T39" fmla="*/ 6 h 897"/>
                  <a:gd name="T40" fmla="*/ 1 w 230"/>
                  <a:gd name="T41" fmla="*/ 3 h 897"/>
                  <a:gd name="T42" fmla="*/ 2 w 230"/>
                  <a:gd name="T43" fmla="*/ 2 h 897"/>
                  <a:gd name="T44" fmla="*/ 3 w 230"/>
                  <a:gd name="T45" fmla="*/ 1 h 897"/>
                  <a:gd name="T46" fmla="*/ 4 w 230"/>
                  <a:gd name="T47" fmla="*/ 0 h 897"/>
                  <a:gd name="T48" fmla="*/ 7 w 230"/>
                  <a:gd name="T49" fmla="*/ 2 h 897"/>
                  <a:gd name="T50" fmla="*/ 11 w 230"/>
                  <a:gd name="T51" fmla="*/ 8 h 897"/>
                  <a:gd name="T52" fmla="*/ 14 w 230"/>
                  <a:gd name="T53" fmla="*/ 13 h 897"/>
                  <a:gd name="T54" fmla="*/ 17 w 230"/>
                  <a:gd name="T55" fmla="*/ 19 h 897"/>
                  <a:gd name="T56" fmla="*/ 19 w 230"/>
                  <a:gd name="T57" fmla="*/ 26 h 897"/>
                  <a:gd name="T58" fmla="*/ 21 w 230"/>
                  <a:gd name="T59" fmla="*/ 32 h 897"/>
                  <a:gd name="T60" fmla="*/ 22 w 230"/>
                  <a:gd name="T61" fmla="*/ 39 h 897"/>
                  <a:gd name="T62" fmla="*/ 23 w 230"/>
                  <a:gd name="T63" fmla="*/ 46 h 897"/>
                  <a:gd name="T64" fmla="*/ 23 w 230"/>
                  <a:gd name="T65" fmla="*/ 52 h 897"/>
                  <a:gd name="T66" fmla="*/ 22 w 230"/>
                  <a:gd name="T67" fmla="*/ 58 h 897"/>
                  <a:gd name="T68" fmla="*/ 22 w 230"/>
                  <a:gd name="T69" fmla="*/ 64 h 897"/>
                  <a:gd name="T70" fmla="*/ 20 w 230"/>
                  <a:gd name="T71" fmla="*/ 69 h 897"/>
                  <a:gd name="T72" fmla="*/ 19 w 230"/>
                  <a:gd name="T73" fmla="*/ 75 h 897"/>
                  <a:gd name="T74" fmla="*/ 17 w 230"/>
                  <a:gd name="T75" fmla="*/ 80 h 897"/>
                  <a:gd name="T76" fmla="*/ 14 w 230"/>
                  <a:gd name="T77" fmla="*/ 85 h 897"/>
                  <a:gd name="T78" fmla="*/ 12 w 230"/>
                  <a:gd name="T79" fmla="*/ 89 h 897"/>
                  <a:gd name="T80" fmla="*/ 11 w 230"/>
                  <a:gd name="T81" fmla="*/ 92 h 8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0"/>
                  <a:gd name="T124" fmla="*/ 0 h 897"/>
                  <a:gd name="T125" fmla="*/ 230 w 230"/>
                  <a:gd name="T126" fmla="*/ 897 h 8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0" h="897">
                    <a:moveTo>
                      <a:pt x="105" y="897"/>
                    </a:moveTo>
                    <a:lnTo>
                      <a:pt x="97" y="893"/>
                    </a:lnTo>
                    <a:lnTo>
                      <a:pt x="90" y="891"/>
                    </a:lnTo>
                    <a:lnTo>
                      <a:pt x="82" y="887"/>
                    </a:lnTo>
                    <a:lnTo>
                      <a:pt x="74" y="886"/>
                    </a:lnTo>
                    <a:lnTo>
                      <a:pt x="65" y="884"/>
                    </a:lnTo>
                    <a:lnTo>
                      <a:pt x="57" y="880"/>
                    </a:lnTo>
                    <a:lnTo>
                      <a:pt x="50" y="878"/>
                    </a:lnTo>
                    <a:lnTo>
                      <a:pt x="42" y="876"/>
                    </a:lnTo>
                    <a:lnTo>
                      <a:pt x="55" y="855"/>
                    </a:lnTo>
                    <a:lnTo>
                      <a:pt x="69" y="832"/>
                    </a:lnTo>
                    <a:lnTo>
                      <a:pt x="82" y="810"/>
                    </a:lnTo>
                    <a:lnTo>
                      <a:pt x="95" y="789"/>
                    </a:lnTo>
                    <a:lnTo>
                      <a:pt x="105" y="764"/>
                    </a:lnTo>
                    <a:lnTo>
                      <a:pt x="114" y="741"/>
                    </a:lnTo>
                    <a:lnTo>
                      <a:pt x="124" y="716"/>
                    </a:lnTo>
                    <a:lnTo>
                      <a:pt x="133" y="694"/>
                    </a:lnTo>
                    <a:lnTo>
                      <a:pt x="141" y="667"/>
                    </a:lnTo>
                    <a:lnTo>
                      <a:pt x="149" y="642"/>
                    </a:lnTo>
                    <a:lnTo>
                      <a:pt x="152" y="616"/>
                    </a:lnTo>
                    <a:lnTo>
                      <a:pt x="158" y="591"/>
                    </a:lnTo>
                    <a:lnTo>
                      <a:pt x="162" y="562"/>
                    </a:lnTo>
                    <a:lnTo>
                      <a:pt x="166" y="538"/>
                    </a:lnTo>
                    <a:lnTo>
                      <a:pt x="166" y="511"/>
                    </a:lnTo>
                    <a:lnTo>
                      <a:pt x="168" y="484"/>
                    </a:lnTo>
                    <a:lnTo>
                      <a:pt x="166" y="452"/>
                    </a:lnTo>
                    <a:lnTo>
                      <a:pt x="164" y="420"/>
                    </a:lnTo>
                    <a:lnTo>
                      <a:pt x="160" y="389"/>
                    </a:lnTo>
                    <a:lnTo>
                      <a:pt x="156" y="359"/>
                    </a:lnTo>
                    <a:lnTo>
                      <a:pt x="149" y="328"/>
                    </a:lnTo>
                    <a:lnTo>
                      <a:pt x="141" y="298"/>
                    </a:lnTo>
                    <a:lnTo>
                      <a:pt x="131" y="270"/>
                    </a:lnTo>
                    <a:lnTo>
                      <a:pt x="122" y="241"/>
                    </a:lnTo>
                    <a:lnTo>
                      <a:pt x="111" y="213"/>
                    </a:lnTo>
                    <a:lnTo>
                      <a:pt x="99" y="186"/>
                    </a:lnTo>
                    <a:lnTo>
                      <a:pt x="84" y="159"/>
                    </a:lnTo>
                    <a:lnTo>
                      <a:pt x="71" y="135"/>
                    </a:lnTo>
                    <a:lnTo>
                      <a:pt x="54" y="108"/>
                    </a:lnTo>
                    <a:lnTo>
                      <a:pt x="36" y="83"/>
                    </a:lnTo>
                    <a:lnTo>
                      <a:pt x="19" y="60"/>
                    </a:lnTo>
                    <a:lnTo>
                      <a:pt x="0" y="38"/>
                    </a:lnTo>
                    <a:lnTo>
                      <a:pt x="8" y="32"/>
                    </a:lnTo>
                    <a:lnTo>
                      <a:pt x="14" y="28"/>
                    </a:lnTo>
                    <a:lnTo>
                      <a:pt x="19" y="22"/>
                    </a:lnTo>
                    <a:lnTo>
                      <a:pt x="27" y="19"/>
                    </a:lnTo>
                    <a:lnTo>
                      <a:pt x="33" y="13"/>
                    </a:lnTo>
                    <a:lnTo>
                      <a:pt x="38" y="7"/>
                    </a:lnTo>
                    <a:lnTo>
                      <a:pt x="44" y="3"/>
                    </a:lnTo>
                    <a:lnTo>
                      <a:pt x="50" y="0"/>
                    </a:lnTo>
                    <a:lnTo>
                      <a:pt x="71" y="24"/>
                    </a:lnTo>
                    <a:lnTo>
                      <a:pt x="90" y="51"/>
                    </a:lnTo>
                    <a:lnTo>
                      <a:pt x="107" y="76"/>
                    </a:lnTo>
                    <a:lnTo>
                      <a:pt x="124" y="104"/>
                    </a:lnTo>
                    <a:lnTo>
                      <a:pt x="141" y="131"/>
                    </a:lnTo>
                    <a:lnTo>
                      <a:pt x="156" y="161"/>
                    </a:lnTo>
                    <a:lnTo>
                      <a:pt x="169" y="190"/>
                    </a:lnTo>
                    <a:lnTo>
                      <a:pt x="181" y="220"/>
                    </a:lnTo>
                    <a:lnTo>
                      <a:pt x="192" y="252"/>
                    </a:lnTo>
                    <a:lnTo>
                      <a:pt x="202" y="283"/>
                    </a:lnTo>
                    <a:lnTo>
                      <a:pt x="209" y="315"/>
                    </a:lnTo>
                    <a:lnTo>
                      <a:pt x="217" y="348"/>
                    </a:lnTo>
                    <a:lnTo>
                      <a:pt x="223" y="382"/>
                    </a:lnTo>
                    <a:lnTo>
                      <a:pt x="227" y="414"/>
                    </a:lnTo>
                    <a:lnTo>
                      <a:pt x="228" y="448"/>
                    </a:lnTo>
                    <a:lnTo>
                      <a:pt x="230" y="484"/>
                    </a:lnTo>
                    <a:lnTo>
                      <a:pt x="228" y="511"/>
                    </a:lnTo>
                    <a:lnTo>
                      <a:pt x="227" y="540"/>
                    </a:lnTo>
                    <a:lnTo>
                      <a:pt x="223" y="568"/>
                    </a:lnTo>
                    <a:lnTo>
                      <a:pt x="221" y="597"/>
                    </a:lnTo>
                    <a:lnTo>
                      <a:pt x="215" y="621"/>
                    </a:lnTo>
                    <a:lnTo>
                      <a:pt x="209" y="648"/>
                    </a:lnTo>
                    <a:lnTo>
                      <a:pt x="204" y="675"/>
                    </a:lnTo>
                    <a:lnTo>
                      <a:pt x="196" y="703"/>
                    </a:lnTo>
                    <a:lnTo>
                      <a:pt x="187" y="728"/>
                    </a:lnTo>
                    <a:lnTo>
                      <a:pt x="177" y="752"/>
                    </a:lnTo>
                    <a:lnTo>
                      <a:pt x="166" y="777"/>
                    </a:lnTo>
                    <a:lnTo>
                      <a:pt x="156" y="802"/>
                    </a:lnTo>
                    <a:lnTo>
                      <a:pt x="143" y="827"/>
                    </a:lnTo>
                    <a:lnTo>
                      <a:pt x="131" y="849"/>
                    </a:lnTo>
                    <a:lnTo>
                      <a:pt x="118" y="872"/>
                    </a:lnTo>
                    <a:lnTo>
                      <a:pt x="105" y="897"/>
                    </a:lnTo>
                    <a:close/>
                  </a:path>
                </a:pathLst>
              </a:custGeom>
              <a:solidFill>
                <a:srgbClr val="000000"/>
              </a:solidFill>
              <a:ln w="9525">
                <a:noFill/>
                <a:round/>
                <a:headEnd/>
                <a:tailEnd/>
              </a:ln>
            </p:spPr>
            <p:txBody>
              <a:bodyPr/>
              <a:lstStyle/>
              <a:p>
                <a:endParaRPr lang="en-US"/>
              </a:p>
            </p:txBody>
          </p:sp>
          <p:sp>
            <p:nvSpPr>
              <p:cNvPr id="9333" name="Freeform 89"/>
              <p:cNvSpPr>
                <a:spLocks/>
              </p:cNvSpPr>
              <p:nvPr/>
            </p:nvSpPr>
            <p:spPr bwMode="auto">
              <a:xfrm>
                <a:off x="2767" y="2256"/>
                <a:ext cx="27" cy="110"/>
              </a:xfrm>
              <a:custGeom>
                <a:avLst/>
                <a:gdLst>
                  <a:gd name="T0" fmla="*/ 11 w 274"/>
                  <a:gd name="T1" fmla="*/ 110 h 1073"/>
                  <a:gd name="T2" fmla="*/ 9 w 274"/>
                  <a:gd name="T3" fmla="*/ 109 h 1073"/>
                  <a:gd name="T4" fmla="*/ 8 w 274"/>
                  <a:gd name="T5" fmla="*/ 109 h 1073"/>
                  <a:gd name="T6" fmla="*/ 7 w 274"/>
                  <a:gd name="T7" fmla="*/ 108 h 1073"/>
                  <a:gd name="T8" fmla="*/ 6 w 274"/>
                  <a:gd name="T9" fmla="*/ 108 h 1073"/>
                  <a:gd name="T10" fmla="*/ 5 w 274"/>
                  <a:gd name="T11" fmla="*/ 108 h 1073"/>
                  <a:gd name="T12" fmla="*/ 7 w 274"/>
                  <a:gd name="T13" fmla="*/ 105 h 1073"/>
                  <a:gd name="T14" fmla="*/ 10 w 274"/>
                  <a:gd name="T15" fmla="*/ 99 h 1073"/>
                  <a:gd name="T16" fmla="*/ 12 w 274"/>
                  <a:gd name="T17" fmla="*/ 94 h 1073"/>
                  <a:gd name="T18" fmla="*/ 15 w 274"/>
                  <a:gd name="T19" fmla="*/ 88 h 1073"/>
                  <a:gd name="T20" fmla="*/ 16 w 274"/>
                  <a:gd name="T21" fmla="*/ 82 h 1073"/>
                  <a:gd name="T22" fmla="*/ 18 w 274"/>
                  <a:gd name="T23" fmla="*/ 75 h 1073"/>
                  <a:gd name="T24" fmla="*/ 19 w 274"/>
                  <a:gd name="T25" fmla="*/ 69 h 1073"/>
                  <a:gd name="T26" fmla="*/ 20 w 274"/>
                  <a:gd name="T27" fmla="*/ 63 h 1073"/>
                  <a:gd name="T28" fmla="*/ 20 w 274"/>
                  <a:gd name="T29" fmla="*/ 55 h 1073"/>
                  <a:gd name="T30" fmla="*/ 19 w 274"/>
                  <a:gd name="T31" fmla="*/ 48 h 1073"/>
                  <a:gd name="T32" fmla="*/ 17 w 274"/>
                  <a:gd name="T33" fmla="*/ 40 h 1073"/>
                  <a:gd name="T34" fmla="*/ 16 w 274"/>
                  <a:gd name="T35" fmla="*/ 33 h 1073"/>
                  <a:gd name="T36" fmla="*/ 13 w 274"/>
                  <a:gd name="T37" fmla="*/ 26 h 1073"/>
                  <a:gd name="T38" fmla="*/ 10 w 274"/>
                  <a:gd name="T39" fmla="*/ 20 h 1073"/>
                  <a:gd name="T40" fmla="*/ 6 w 274"/>
                  <a:gd name="T41" fmla="*/ 13 h 1073"/>
                  <a:gd name="T42" fmla="*/ 2 w 274"/>
                  <a:gd name="T43" fmla="*/ 7 h 1073"/>
                  <a:gd name="T44" fmla="*/ 1 w 274"/>
                  <a:gd name="T45" fmla="*/ 4 h 1073"/>
                  <a:gd name="T46" fmla="*/ 2 w 274"/>
                  <a:gd name="T47" fmla="*/ 3 h 1073"/>
                  <a:gd name="T48" fmla="*/ 4 w 274"/>
                  <a:gd name="T49" fmla="*/ 2 h 1073"/>
                  <a:gd name="T50" fmla="*/ 5 w 274"/>
                  <a:gd name="T51" fmla="*/ 1 h 1073"/>
                  <a:gd name="T52" fmla="*/ 8 w 274"/>
                  <a:gd name="T53" fmla="*/ 3 h 1073"/>
                  <a:gd name="T54" fmla="*/ 13 w 274"/>
                  <a:gd name="T55" fmla="*/ 10 h 1073"/>
                  <a:gd name="T56" fmla="*/ 16 w 274"/>
                  <a:gd name="T57" fmla="*/ 16 h 1073"/>
                  <a:gd name="T58" fmla="*/ 20 w 274"/>
                  <a:gd name="T59" fmla="*/ 23 h 1073"/>
                  <a:gd name="T60" fmla="*/ 22 w 274"/>
                  <a:gd name="T61" fmla="*/ 31 h 1073"/>
                  <a:gd name="T62" fmla="*/ 25 w 274"/>
                  <a:gd name="T63" fmla="*/ 39 h 1073"/>
                  <a:gd name="T64" fmla="*/ 26 w 274"/>
                  <a:gd name="T65" fmla="*/ 47 h 1073"/>
                  <a:gd name="T66" fmla="*/ 27 w 274"/>
                  <a:gd name="T67" fmla="*/ 55 h 1073"/>
                  <a:gd name="T68" fmla="*/ 27 w 274"/>
                  <a:gd name="T69" fmla="*/ 63 h 1073"/>
                  <a:gd name="T70" fmla="*/ 26 w 274"/>
                  <a:gd name="T71" fmla="*/ 70 h 1073"/>
                  <a:gd name="T72" fmla="*/ 25 w 274"/>
                  <a:gd name="T73" fmla="*/ 76 h 1073"/>
                  <a:gd name="T74" fmla="*/ 24 w 274"/>
                  <a:gd name="T75" fmla="*/ 83 h 1073"/>
                  <a:gd name="T76" fmla="*/ 22 w 274"/>
                  <a:gd name="T77" fmla="*/ 89 h 1073"/>
                  <a:gd name="T78" fmla="*/ 20 w 274"/>
                  <a:gd name="T79" fmla="*/ 96 h 1073"/>
                  <a:gd name="T80" fmla="*/ 17 w 274"/>
                  <a:gd name="T81" fmla="*/ 101 h 1073"/>
                  <a:gd name="T82" fmla="*/ 14 w 274"/>
                  <a:gd name="T83" fmla="*/ 107 h 1073"/>
                  <a:gd name="T84" fmla="*/ 12 w 274"/>
                  <a:gd name="T85" fmla="*/ 110 h 10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4"/>
                  <a:gd name="T130" fmla="*/ 0 h 1073"/>
                  <a:gd name="T131" fmla="*/ 274 w 274"/>
                  <a:gd name="T132" fmla="*/ 1073 h 107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4" h="1073">
                    <a:moveTo>
                      <a:pt x="124" y="1073"/>
                    </a:moveTo>
                    <a:lnTo>
                      <a:pt x="114" y="1071"/>
                    </a:lnTo>
                    <a:lnTo>
                      <a:pt x="105" y="1067"/>
                    </a:lnTo>
                    <a:lnTo>
                      <a:pt x="95" y="1063"/>
                    </a:lnTo>
                    <a:lnTo>
                      <a:pt x="87" y="1061"/>
                    </a:lnTo>
                    <a:lnTo>
                      <a:pt x="82" y="1060"/>
                    </a:lnTo>
                    <a:lnTo>
                      <a:pt x="78" y="1058"/>
                    </a:lnTo>
                    <a:lnTo>
                      <a:pt x="72" y="1056"/>
                    </a:lnTo>
                    <a:lnTo>
                      <a:pt x="68" y="1054"/>
                    </a:lnTo>
                    <a:lnTo>
                      <a:pt x="63" y="1054"/>
                    </a:lnTo>
                    <a:lnTo>
                      <a:pt x="59" y="1052"/>
                    </a:lnTo>
                    <a:lnTo>
                      <a:pt x="53" y="1050"/>
                    </a:lnTo>
                    <a:lnTo>
                      <a:pt x="49" y="1048"/>
                    </a:lnTo>
                    <a:lnTo>
                      <a:pt x="67" y="1023"/>
                    </a:lnTo>
                    <a:lnTo>
                      <a:pt x="82" y="997"/>
                    </a:lnTo>
                    <a:lnTo>
                      <a:pt x="97" y="970"/>
                    </a:lnTo>
                    <a:lnTo>
                      <a:pt x="112" y="944"/>
                    </a:lnTo>
                    <a:lnTo>
                      <a:pt x="125" y="915"/>
                    </a:lnTo>
                    <a:lnTo>
                      <a:pt x="137" y="887"/>
                    </a:lnTo>
                    <a:lnTo>
                      <a:pt x="148" y="858"/>
                    </a:lnTo>
                    <a:lnTo>
                      <a:pt x="160" y="829"/>
                    </a:lnTo>
                    <a:lnTo>
                      <a:pt x="167" y="799"/>
                    </a:lnTo>
                    <a:lnTo>
                      <a:pt x="177" y="769"/>
                    </a:lnTo>
                    <a:lnTo>
                      <a:pt x="183" y="736"/>
                    </a:lnTo>
                    <a:lnTo>
                      <a:pt x="188" y="706"/>
                    </a:lnTo>
                    <a:lnTo>
                      <a:pt x="192" y="674"/>
                    </a:lnTo>
                    <a:lnTo>
                      <a:pt x="196" y="643"/>
                    </a:lnTo>
                    <a:lnTo>
                      <a:pt x="198" y="611"/>
                    </a:lnTo>
                    <a:lnTo>
                      <a:pt x="200" y="578"/>
                    </a:lnTo>
                    <a:lnTo>
                      <a:pt x="198" y="540"/>
                    </a:lnTo>
                    <a:lnTo>
                      <a:pt x="196" y="502"/>
                    </a:lnTo>
                    <a:lnTo>
                      <a:pt x="190" y="464"/>
                    </a:lnTo>
                    <a:lnTo>
                      <a:pt x="184" y="428"/>
                    </a:lnTo>
                    <a:lnTo>
                      <a:pt x="177" y="392"/>
                    </a:lnTo>
                    <a:lnTo>
                      <a:pt x="167" y="358"/>
                    </a:lnTo>
                    <a:lnTo>
                      <a:pt x="158" y="322"/>
                    </a:lnTo>
                    <a:lnTo>
                      <a:pt x="146" y="289"/>
                    </a:lnTo>
                    <a:lnTo>
                      <a:pt x="131" y="255"/>
                    </a:lnTo>
                    <a:lnTo>
                      <a:pt x="116" y="223"/>
                    </a:lnTo>
                    <a:lnTo>
                      <a:pt x="101" y="191"/>
                    </a:lnTo>
                    <a:lnTo>
                      <a:pt x="84" y="160"/>
                    </a:lnTo>
                    <a:lnTo>
                      <a:pt x="63" y="130"/>
                    </a:lnTo>
                    <a:lnTo>
                      <a:pt x="44" y="101"/>
                    </a:lnTo>
                    <a:lnTo>
                      <a:pt x="23" y="73"/>
                    </a:lnTo>
                    <a:lnTo>
                      <a:pt x="0" y="48"/>
                    </a:lnTo>
                    <a:lnTo>
                      <a:pt x="8" y="40"/>
                    </a:lnTo>
                    <a:lnTo>
                      <a:pt x="15" y="35"/>
                    </a:lnTo>
                    <a:lnTo>
                      <a:pt x="23" y="27"/>
                    </a:lnTo>
                    <a:lnTo>
                      <a:pt x="30" y="21"/>
                    </a:lnTo>
                    <a:lnTo>
                      <a:pt x="36" y="16"/>
                    </a:lnTo>
                    <a:lnTo>
                      <a:pt x="44" y="10"/>
                    </a:lnTo>
                    <a:lnTo>
                      <a:pt x="51" y="6"/>
                    </a:lnTo>
                    <a:lnTo>
                      <a:pt x="59" y="0"/>
                    </a:lnTo>
                    <a:lnTo>
                      <a:pt x="82" y="29"/>
                    </a:lnTo>
                    <a:lnTo>
                      <a:pt x="106" y="61"/>
                    </a:lnTo>
                    <a:lnTo>
                      <a:pt x="127" y="94"/>
                    </a:lnTo>
                    <a:lnTo>
                      <a:pt x="148" y="126"/>
                    </a:lnTo>
                    <a:lnTo>
                      <a:pt x="167" y="160"/>
                    </a:lnTo>
                    <a:lnTo>
                      <a:pt x="184" y="194"/>
                    </a:lnTo>
                    <a:lnTo>
                      <a:pt x="202" y="229"/>
                    </a:lnTo>
                    <a:lnTo>
                      <a:pt x="217" y="267"/>
                    </a:lnTo>
                    <a:lnTo>
                      <a:pt x="228" y="303"/>
                    </a:lnTo>
                    <a:lnTo>
                      <a:pt x="240" y="341"/>
                    </a:lnTo>
                    <a:lnTo>
                      <a:pt x="249" y="379"/>
                    </a:lnTo>
                    <a:lnTo>
                      <a:pt x="259" y="417"/>
                    </a:lnTo>
                    <a:lnTo>
                      <a:pt x="264" y="455"/>
                    </a:lnTo>
                    <a:lnTo>
                      <a:pt x="268" y="497"/>
                    </a:lnTo>
                    <a:lnTo>
                      <a:pt x="272" y="537"/>
                    </a:lnTo>
                    <a:lnTo>
                      <a:pt x="274" y="578"/>
                    </a:lnTo>
                    <a:lnTo>
                      <a:pt x="272" y="613"/>
                    </a:lnTo>
                    <a:lnTo>
                      <a:pt x="270" y="645"/>
                    </a:lnTo>
                    <a:lnTo>
                      <a:pt x="266" y="679"/>
                    </a:lnTo>
                    <a:lnTo>
                      <a:pt x="262" y="712"/>
                    </a:lnTo>
                    <a:lnTo>
                      <a:pt x="257" y="746"/>
                    </a:lnTo>
                    <a:lnTo>
                      <a:pt x="251" y="778"/>
                    </a:lnTo>
                    <a:lnTo>
                      <a:pt x="241" y="809"/>
                    </a:lnTo>
                    <a:lnTo>
                      <a:pt x="234" y="841"/>
                    </a:lnTo>
                    <a:lnTo>
                      <a:pt x="222" y="871"/>
                    </a:lnTo>
                    <a:lnTo>
                      <a:pt x="211" y="904"/>
                    </a:lnTo>
                    <a:lnTo>
                      <a:pt x="200" y="932"/>
                    </a:lnTo>
                    <a:lnTo>
                      <a:pt x="186" y="961"/>
                    </a:lnTo>
                    <a:lnTo>
                      <a:pt x="171" y="989"/>
                    </a:lnTo>
                    <a:lnTo>
                      <a:pt x="156" y="1020"/>
                    </a:lnTo>
                    <a:lnTo>
                      <a:pt x="141" y="1046"/>
                    </a:lnTo>
                    <a:lnTo>
                      <a:pt x="124" y="1073"/>
                    </a:lnTo>
                    <a:close/>
                  </a:path>
                </a:pathLst>
              </a:custGeom>
              <a:solidFill>
                <a:srgbClr val="000000"/>
              </a:solidFill>
              <a:ln w="9525">
                <a:noFill/>
                <a:round/>
                <a:headEnd/>
                <a:tailEnd/>
              </a:ln>
            </p:spPr>
            <p:txBody>
              <a:bodyPr/>
              <a:lstStyle/>
              <a:p>
                <a:endParaRPr lang="en-US"/>
              </a:p>
            </p:txBody>
          </p:sp>
          <p:sp>
            <p:nvSpPr>
              <p:cNvPr id="9334" name="Freeform 90"/>
              <p:cNvSpPr>
                <a:spLocks/>
              </p:cNvSpPr>
              <p:nvPr/>
            </p:nvSpPr>
            <p:spPr bwMode="auto">
              <a:xfrm>
                <a:off x="2669" y="2281"/>
                <a:ext cx="15" cy="60"/>
              </a:xfrm>
              <a:custGeom>
                <a:avLst/>
                <a:gdLst>
                  <a:gd name="T0" fmla="*/ 6 w 148"/>
                  <a:gd name="T1" fmla="*/ 60 h 582"/>
                  <a:gd name="T2" fmla="*/ 5 w 148"/>
                  <a:gd name="T3" fmla="*/ 59 h 582"/>
                  <a:gd name="T4" fmla="*/ 4 w 148"/>
                  <a:gd name="T5" fmla="*/ 59 h 582"/>
                  <a:gd name="T6" fmla="*/ 3 w 148"/>
                  <a:gd name="T7" fmla="*/ 59 h 582"/>
                  <a:gd name="T8" fmla="*/ 4 w 148"/>
                  <a:gd name="T9" fmla="*/ 57 h 582"/>
                  <a:gd name="T10" fmla="*/ 5 w 148"/>
                  <a:gd name="T11" fmla="*/ 54 h 582"/>
                  <a:gd name="T12" fmla="*/ 7 w 148"/>
                  <a:gd name="T13" fmla="*/ 51 h 582"/>
                  <a:gd name="T14" fmla="*/ 8 w 148"/>
                  <a:gd name="T15" fmla="*/ 48 h 582"/>
                  <a:gd name="T16" fmla="*/ 9 w 148"/>
                  <a:gd name="T17" fmla="*/ 45 h 582"/>
                  <a:gd name="T18" fmla="*/ 10 w 148"/>
                  <a:gd name="T19" fmla="*/ 41 h 582"/>
                  <a:gd name="T20" fmla="*/ 11 w 148"/>
                  <a:gd name="T21" fmla="*/ 38 h 582"/>
                  <a:gd name="T22" fmla="*/ 11 w 148"/>
                  <a:gd name="T23" fmla="*/ 34 h 582"/>
                  <a:gd name="T24" fmla="*/ 11 w 148"/>
                  <a:gd name="T25" fmla="*/ 30 h 582"/>
                  <a:gd name="T26" fmla="*/ 10 w 148"/>
                  <a:gd name="T27" fmla="*/ 26 h 582"/>
                  <a:gd name="T28" fmla="*/ 10 w 148"/>
                  <a:gd name="T29" fmla="*/ 22 h 582"/>
                  <a:gd name="T30" fmla="*/ 9 w 148"/>
                  <a:gd name="T31" fmla="*/ 18 h 582"/>
                  <a:gd name="T32" fmla="*/ 7 w 148"/>
                  <a:gd name="T33" fmla="*/ 14 h 582"/>
                  <a:gd name="T34" fmla="*/ 6 w 148"/>
                  <a:gd name="T35" fmla="*/ 11 h 582"/>
                  <a:gd name="T36" fmla="*/ 3 w 148"/>
                  <a:gd name="T37" fmla="*/ 7 h 582"/>
                  <a:gd name="T38" fmla="*/ 1 w 148"/>
                  <a:gd name="T39" fmla="*/ 4 h 582"/>
                  <a:gd name="T40" fmla="*/ 1 w 148"/>
                  <a:gd name="T41" fmla="*/ 2 h 582"/>
                  <a:gd name="T42" fmla="*/ 3 w 148"/>
                  <a:gd name="T43" fmla="*/ 1 h 582"/>
                  <a:gd name="T44" fmla="*/ 5 w 148"/>
                  <a:gd name="T45" fmla="*/ 2 h 582"/>
                  <a:gd name="T46" fmla="*/ 7 w 148"/>
                  <a:gd name="T47" fmla="*/ 5 h 582"/>
                  <a:gd name="T48" fmla="*/ 9 w 148"/>
                  <a:gd name="T49" fmla="*/ 9 h 582"/>
                  <a:gd name="T50" fmla="*/ 11 w 148"/>
                  <a:gd name="T51" fmla="*/ 12 h 582"/>
                  <a:gd name="T52" fmla="*/ 13 w 148"/>
                  <a:gd name="T53" fmla="*/ 17 h 582"/>
                  <a:gd name="T54" fmla="*/ 14 w 148"/>
                  <a:gd name="T55" fmla="*/ 21 h 582"/>
                  <a:gd name="T56" fmla="*/ 14 w 148"/>
                  <a:gd name="T57" fmla="*/ 25 h 582"/>
                  <a:gd name="T58" fmla="*/ 15 w 148"/>
                  <a:gd name="T59" fmla="*/ 30 h 582"/>
                  <a:gd name="T60" fmla="*/ 15 w 148"/>
                  <a:gd name="T61" fmla="*/ 34 h 582"/>
                  <a:gd name="T62" fmla="*/ 15 w 148"/>
                  <a:gd name="T63" fmla="*/ 38 h 582"/>
                  <a:gd name="T64" fmla="*/ 14 w 148"/>
                  <a:gd name="T65" fmla="*/ 42 h 582"/>
                  <a:gd name="T66" fmla="*/ 13 w 148"/>
                  <a:gd name="T67" fmla="*/ 45 h 582"/>
                  <a:gd name="T68" fmla="*/ 12 w 148"/>
                  <a:gd name="T69" fmla="*/ 49 h 582"/>
                  <a:gd name="T70" fmla="*/ 11 w 148"/>
                  <a:gd name="T71" fmla="*/ 52 h 582"/>
                  <a:gd name="T72" fmla="*/ 9 w 148"/>
                  <a:gd name="T73" fmla="*/ 55 h 582"/>
                  <a:gd name="T74" fmla="*/ 8 w 148"/>
                  <a:gd name="T75" fmla="*/ 58 h 582"/>
                  <a:gd name="T76" fmla="*/ 7 w 148"/>
                  <a:gd name="T77" fmla="*/ 60 h 5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8"/>
                  <a:gd name="T118" fmla="*/ 0 h 582"/>
                  <a:gd name="T119" fmla="*/ 148 w 148"/>
                  <a:gd name="T120" fmla="*/ 582 h 5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8" h="582">
                    <a:moveTo>
                      <a:pt x="69" y="582"/>
                    </a:moveTo>
                    <a:lnTo>
                      <a:pt x="63" y="580"/>
                    </a:lnTo>
                    <a:lnTo>
                      <a:pt x="57" y="580"/>
                    </a:lnTo>
                    <a:lnTo>
                      <a:pt x="53" y="576"/>
                    </a:lnTo>
                    <a:lnTo>
                      <a:pt x="48" y="576"/>
                    </a:lnTo>
                    <a:lnTo>
                      <a:pt x="42" y="574"/>
                    </a:lnTo>
                    <a:lnTo>
                      <a:pt x="38" y="572"/>
                    </a:lnTo>
                    <a:lnTo>
                      <a:pt x="32" y="570"/>
                    </a:lnTo>
                    <a:lnTo>
                      <a:pt x="29" y="570"/>
                    </a:lnTo>
                    <a:lnTo>
                      <a:pt x="36" y="555"/>
                    </a:lnTo>
                    <a:lnTo>
                      <a:pt x="46" y="542"/>
                    </a:lnTo>
                    <a:lnTo>
                      <a:pt x="53" y="526"/>
                    </a:lnTo>
                    <a:lnTo>
                      <a:pt x="61" y="513"/>
                    </a:lnTo>
                    <a:lnTo>
                      <a:pt x="69" y="496"/>
                    </a:lnTo>
                    <a:lnTo>
                      <a:pt x="74" y="481"/>
                    </a:lnTo>
                    <a:lnTo>
                      <a:pt x="82" y="466"/>
                    </a:lnTo>
                    <a:lnTo>
                      <a:pt x="88" y="450"/>
                    </a:lnTo>
                    <a:lnTo>
                      <a:pt x="91" y="433"/>
                    </a:lnTo>
                    <a:lnTo>
                      <a:pt x="95" y="416"/>
                    </a:lnTo>
                    <a:lnTo>
                      <a:pt x="99" y="399"/>
                    </a:lnTo>
                    <a:lnTo>
                      <a:pt x="103" y="382"/>
                    </a:lnTo>
                    <a:lnTo>
                      <a:pt x="105" y="365"/>
                    </a:lnTo>
                    <a:lnTo>
                      <a:pt x="107" y="348"/>
                    </a:lnTo>
                    <a:lnTo>
                      <a:pt x="108" y="331"/>
                    </a:lnTo>
                    <a:lnTo>
                      <a:pt x="108" y="313"/>
                    </a:lnTo>
                    <a:lnTo>
                      <a:pt x="108" y="293"/>
                    </a:lnTo>
                    <a:lnTo>
                      <a:pt x="107" y="273"/>
                    </a:lnTo>
                    <a:lnTo>
                      <a:pt x="103" y="253"/>
                    </a:lnTo>
                    <a:lnTo>
                      <a:pt x="101" y="232"/>
                    </a:lnTo>
                    <a:lnTo>
                      <a:pt x="95" y="213"/>
                    </a:lnTo>
                    <a:lnTo>
                      <a:pt x="91" y="194"/>
                    </a:lnTo>
                    <a:lnTo>
                      <a:pt x="86" y="175"/>
                    </a:lnTo>
                    <a:lnTo>
                      <a:pt x="80" y="156"/>
                    </a:lnTo>
                    <a:lnTo>
                      <a:pt x="70" y="138"/>
                    </a:lnTo>
                    <a:lnTo>
                      <a:pt x="63" y="119"/>
                    </a:lnTo>
                    <a:lnTo>
                      <a:pt x="55" y="102"/>
                    </a:lnTo>
                    <a:lnTo>
                      <a:pt x="46" y="87"/>
                    </a:lnTo>
                    <a:lnTo>
                      <a:pt x="34" y="70"/>
                    </a:lnTo>
                    <a:lnTo>
                      <a:pt x="25" y="55"/>
                    </a:lnTo>
                    <a:lnTo>
                      <a:pt x="11" y="40"/>
                    </a:lnTo>
                    <a:lnTo>
                      <a:pt x="0" y="24"/>
                    </a:lnTo>
                    <a:lnTo>
                      <a:pt x="10" y="17"/>
                    </a:lnTo>
                    <a:lnTo>
                      <a:pt x="17" y="11"/>
                    </a:lnTo>
                    <a:lnTo>
                      <a:pt x="25" y="5"/>
                    </a:lnTo>
                    <a:lnTo>
                      <a:pt x="32" y="0"/>
                    </a:lnTo>
                    <a:lnTo>
                      <a:pt x="46" y="15"/>
                    </a:lnTo>
                    <a:lnTo>
                      <a:pt x="57" y="32"/>
                    </a:lnTo>
                    <a:lnTo>
                      <a:pt x="69" y="49"/>
                    </a:lnTo>
                    <a:lnTo>
                      <a:pt x="82" y="66"/>
                    </a:lnTo>
                    <a:lnTo>
                      <a:pt x="91" y="85"/>
                    </a:lnTo>
                    <a:lnTo>
                      <a:pt x="101" y="104"/>
                    </a:lnTo>
                    <a:lnTo>
                      <a:pt x="108" y="121"/>
                    </a:lnTo>
                    <a:lnTo>
                      <a:pt x="118" y="142"/>
                    </a:lnTo>
                    <a:lnTo>
                      <a:pt x="124" y="163"/>
                    </a:lnTo>
                    <a:lnTo>
                      <a:pt x="129" y="182"/>
                    </a:lnTo>
                    <a:lnTo>
                      <a:pt x="135" y="203"/>
                    </a:lnTo>
                    <a:lnTo>
                      <a:pt x="141" y="224"/>
                    </a:lnTo>
                    <a:lnTo>
                      <a:pt x="143" y="247"/>
                    </a:lnTo>
                    <a:lnTo>
                      <a:pt x="146" y="268"/>
                    </a:lnTo>
                    <a:lnTo>
                      <a:pt x="148" y="291"/>
                    </a:lnTo>
                    <a:lnTo>
                      <a:pt x="148" y="313"/>
                    </a:lnTo>
                    <a:lnTo>
                      <a:pt x="148" y="331"/>
                    </a:lnTo>
                    <a:lnTo>
                      <a:pt x="146" y="350"/>
                    </a:lnTo>
                    <a:lnTo>
                      <a:pt x="145" y="367"/>
                    </a:lnTo>
                    <a:lnTo>
                      <a:pt x="143" y="386"/>
                    </a:lnTo>
                    <a:lnTo>
                      <a:pt x="139" y="403"/>
                    </a:lnTo>
                    <a:lnTo>
                      <a:pt x="135" y="422"/>
                    </a:lnTo>
                    <a:lnTo>
                      <a:pt x="131" y="439"/>
                    </a:lnTo>
                    <a:lnTo>
                      <a:pt x="127" y="456"/>
                    </a:lnTo>
                    <a:lnTo>
                      <a:pt x="122" y="471"/>
                    </a:lnTo>
                    <a:lnTo>
                      <a:pt x="116" y="488"/>
                    </a:lnTo>
                    <a:lnTo>
                      <a:pt x="108" y="504"/>
                    </a:lnTo>
                    <a:lnTo>
                      <a:pt x="101" y="521"/>
                    </a:lnTo>
                    <a:lnTo>
                      <a:pt x="93" y="536"/>
                    </a:lnTo>
                    <a:lnTo>
                      <a:pt x="86" y="551"/>
                    </a:lnTo>
                    <a:lnTo>
                      <a:pt x="76" y="566"/>
                    </a:lnTo>
                    <a:lnTo>
                      <a:pt x="69" y="582"/>
                    </a:lnTo>
                    <a:close/>
                  </a:path>
                </a:pathLst>
              </a:custGeom>
              <a:solidFill>
                <a:srgbClr val="000000"/>
              </a:solidFill>
              <a:ln w="9525">
                <a:noFill/>
                <a:round/>
                <a:headEnd/>
                <a:tailEnd/>
              </a:ln>
            </p:spPr>
            <p:txBody>
              <a:bodyPr/>
              <a:lstStyle/>
              <a:p>
                <a:endParaRPr lang="en-US"/>
              </a:p>
            </p:txBody>
          </p:sp>
          <p:sp>
            <p:nvSpPr>
              <p:cNvPr id="9335" name="Freeform 91"/>
              <p:cNvSpPr>
                <a:spLocks/>
              </p:cNvSpPr>
              <p:nvPr/>
            </p:nvSpPr>
            <p:spPr bwMode="auto">
              <a:xfrm flipH="1">
                <a:off x="2541" y="2272"/>
                <a:ext cx="19" cy="78"/>
              </a:xfrm>
              <a:custGeom>
                <a:avLst/>
                <a:gdLst>
                  <a:gd name="T0" fmla="*/ 8 w 192"/>
                  <a:gd name="T1" fmla="*/ 78 h 755"/>
                  <a:gd name="T2" fmla="*/ 7 w 192"/>
                  <a:gd name="T3" fmla="*/ 77 h 755"/>
                  <a:gd name="T4" fmla="*/ 5 w 192"/>
                  <a:gd name="T5" fmla="*/ 77 h 755"/>
                  <a:gd name="T6" fmla="*/ 4 w 192"/>
                  <a:gd name="T7" fmla="*/ 76 h 755"/>
                  <a:gd name="T8" fmla="*/ 5 w 192"/>
                  <a:gd name="T9" fmla="*/ 74 h 755"/>
                  <a:gd name="T10" fmla="*/ 7 w 192"/>
                  <a:gd name="T11" fmla="*/ 71 h 755"/>
                  <a:gd name="T12" fmla="*/ 9 w 192"/>
                  <a:gd name="T13" fmla="*/ 67 h 755"/>
                  <a:gd name="T14" fmla="*/ 10 w 192"/>
                  <a:gd name="T15" fmla="*/ 62 h 755"/>
                  <a:gd name="T16" fmla="*/ 12 w 192"/>
                  <a:gd name="T17" fmla="*/ 58 h 755"/>
                  <a:gd name="T18" fmla="*/ 13 w 192"/>
                  <a:gd name="T19" fmla="*/ 54 h 755"/>
                  <a:gd name="T20" fmla="*/ 13 w 192"/>
                  <a:gd name="T21" fmla="*/ 49 h 755"/>
                  <a:gd name="T22" fmla="*/ 14 w 192"/>
                  <a:gd name="T23" fmla="*/ 44 h 755"/>
                  <a:gd name="T24" fmla="*/ 14 w 192"/>
                  <a:gd name="T25" fmla="*/ 39 h 755"/>
                  <a:gd name="T26" fmla="*/ 13 w 192"/>
                  <a:gd name="T27" fmla="*/ 34 h 755"/>
                  <a:gd name="T28" fmla="*/ 12 w 192"/>
                  <a:gd name="T29" fmla="*/ 29 h 755"/>
                  <a:gd name="T30" fmla="*/ 11 w 192"/>
                  <a:gd name="T31" fmla="*/ 23 h 755"/>
                  <a:gd name="T32" fmla="*/ 9 w 192"/>
                  <a:gd name="T33" fmla="*/ 18 h 755"/>
                  <a:gd name="T34" fmla="*/ 7 w 192"/>
                  <a:gd name="T35" fmla="*/ 14 h 755"/>
                  <a:gd name="T36" fmla="*/ 4 w 192"/>
                  <a:gd name="T37" fmla="*/ 9 h 755"/>
                  <a:gd name="T38" fmla="*/ 1 w 192"/>
                  <a:gd name="T39" fmla="*/ 5 h 755"/>
                  <a:gd name="T40" fmla="*/ 1 w 192"/>
                  <a:gd name="T41" fmla="*/ 3 h 755"/>
                  <a:gd name="T42" fmla="*/ 1 w 192"/>
                  <a:gd name="T43" fmla="*/ 2 h 755"/>
                  <a:gd name="T44" fmla="*/ 2 w 192"/>
                  <a:gd name="T45" fmla="*/ 1 h 755"/>
                  <a:gd name="T46" fmla="*/ 3 w 192"/>
                  <a:gd name="T47" fmla="*/ 0 h 755"/>
                  <a:gd name="T48" fmla="*/ 6 w 192"/>
                  <a:gd name="T49" fmla="*/ 2 h 755"/>
                  <a:gd name="T50" fmla="*/ 9 w 192"/>
                  <a:gd name="T51" fmla="*/ 7 h 755"/>
                  <a:gd name="T52" fmla="*/ 11 w 192"/>
                  <a:gd name="T53" fmla="*/ 11 h 755"/>
                  <a:gd name="T54" fmla="*/ 14 w 192"/>
                  <a:gd name="T55" fmla="*/ 17 h 755"/>
                  <a:gd name="T56" fmla="*/ 16 w 192"/>
                  <a:gd name="T57" fmla="*/ 22 h 755"/>
                  <a:gd name="T58" fmla="*/ 17 w 192"/>
                  <a:gd name="T59" fmla="*/ 27 h 755"/>
                  <a:gd name="T60" fmla="*/ 18 w 192"/>
                  <a:gd name="T61" fmla="*/ 33 h 755"/>
                  <a:gd name="T62" fmla="*/ 19 w 192"/>
                  <a:gd name="T63" fmla="*/ 39 h 755"/>
                  <a:gd name="T64" fmla="*/ 19 w 192"/>
                  <a:gd name="T65" fmla="*/ 44 h 755"/>
                  <a:gd name="T66" fmla="*/ 19 w 192"/>
                  <a:gd name="T67" fmla="*/ 49 h 755"/>
                  <a:gd name="T68" fmla="*/ 18 w 192"/>
                  <a:gd name="T69" fmla="*/ 54 h 755"/>
                  <a:gd name="T70" fmla="*/ 17 w 192"/>
                  <a:gd name="T71" fmla="*/ 59 h 755"/>
                  <a:gd name="T72" fmla="*/ 15 w 192"/>
                  <a:gd name="T73" fmla="*/ 63 h 755"/>
                  <a:gd name="T74" fmla="*/ 14 w 192"/>
                  <a:gd name="T75" fmla="*/ 68 h 755"/>
                  <a:gd name="T76" fmla="*/ 12 w 192"/>
                  <a:gd name="T77" fmla="*/ 72 h 755"/>
                  <a:gd name="T78" fmla="*/ 10 w 192"/>
                  <a:gd name="T79" fmla="*/ 76 h 755"/>
                  <a:gd name="T80" fmla="*/ 9 w 192"/>
                  <a:gd name="T81" fmla="*/ 78 h 7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92"/>
                  <a:gd name="T124" fmla="*/ 0 h 755"/>
                  <a:gd name="T125" fmla="*/ 192 w 192"/>
                  <a:gd name="T126" fmla="*/ 755 h 75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92" h="755">
                    <a:moveTo>
                      <a:pt x="87" y="755"/>
                    </a:moveTo>
                    <a:lnTo>
                      <a:pt x="80" y="753"/>
                    </a:lnTo>
                    <a:lnTo>
                      <a:pt x="74" y="751"/>
                    </a:lnTo>
                    <a:lnTo>
                      <a:pt x="66" y="747"/>
                    </a:lnTo>
                    <a:lnTo>
                      <a:pt x="61" y="745"/>
                    </a:lnTo>
                    <a:lnTo>
                      <a:pt x="55" y="744"/>
                    </a:lnTo>
                    <a:lnTo>
                      <a:pt x="49" y="742"/>
                    </a:lnTo>
                    <a:lnTo>
                      <a:pt x="42" y="738"/>
                    </a:lnTo>
                    <a:lnTo>
                      <a:pt x="36" y="738"/>
                    </a:lnTo>
                    <a:lnTo>
                      <a:pt x="47" y="719"/>
                    </a:lnTo>
                    <a:lnTo>
                      <a:pt x="59" y="702"/>
                    </a:lnTo>
                    <a:lnTo>
                      <a:pt x="68" y="683"/>
                    </a:lnTo>
                    <a:lnTo>
                      <a:pt x="80" y="664"/>
                    </a:lnTo>
                    <a:lnTo>
                      <a:pt x="87" y="645"/>
                    </a:lnTo>
                    <a:lnTo>
                      <a:pt x="97" y="624"/>
                    </a:lnTo>
                    <a:lnTo>
                      <a:pt x="104" y="603"/>
                    </a:lnTo>
                    <a:lnTo>
                      <a:pt x="112" y="584"/>
                    </a:lnTo>
                    <a:lnTo>
                      <a:pt x="118" y="561"/>
                    </a:lnTo>
                    <a:lnTo>
                      <a:pt x="123" y="540"/>
                    </a:lnTo>
                    <a:lnTo>
                      <a:pt x="127" y="519"/>
                    </a:lnTo>
                    <a:lnTo>
                      <a:pt x="133" y="498"/>
                    </a:lnTo>
                    <a:lnTo>
                      <a:pt x="135" y="475"/>
                    </a:lnTo>
                    <a:lnTo>
                      <a:pt x="139" y="453"/>
                    </a:lnTo>
                    <a:lnTo>
                      <a:pt x="139" y="430"/>
                    </a:lnTo>
                    <a:lnTo>
                      <a:pt x="141" y="407"/>
                    </a:lnTo>
                    <a:lnTo>
                      <a:pt x="139" y="380"/>
                    </a:lnTo>
                    <a:lnTo>
                      <a:pt x="139" y="354"/>
                    </a:lnTo>
                    <a:lnTo>
                      <a:pt x="135" y="327"/>
                    </a:lnTo>
                    <a:lnTo>
                      <a:pt x="131" y="302"/>
                    </a:lnTo>
                    <a:lnTo>
                      <a:pt x="123" y="276"/>
                    </a:lnTo>
                    <a:lnTo>
                      <a:pt x="118" y="251"/>
                    </a:lnTo>
                    <a:lnTo>
                      <a:pt x="110" y="226"/>
                    </a:lnTo>
                    <a:lnTo>
                      <a:pt x="103" y="204"/>
                    </a:lnTo>
                    <a:lnTo>
                      <a:pt x="91" y="179"/>
                    </a:lnTo>
                    <a:lnTo>
                      <a:pt x="82" y="156"/>
                    </a:lnTo>
                    <a:lnTo>
                      <a:pt x="70" y="133"/>
                    </a:lnTo>
                    <a:lnTo>
                      <a:pt x="57" y="110"/>
                    </a:lnTo>
                    <a:lnTo>
                      <a:pt x="44" y="89"/>
                    </a:lnTo>
                    <a:lnTo>
                      <a:pt x="30" y="69"/>
                    </a:lnTo>
                    <a:lnTo>
                      <a:pt x="15" y="50"/>
                    </a:lnTo>
                    <a:lnTo>
                      <a:pt x="0" y="31"/>
                    </a:lnTo>
                    <a:lnTo>
                      <a:pt x="6" y="27"/>
                    </a:lnTo>
                    <a:lnTo>
                      <a:pt x="9" y="23"/>
                    </a:lnTo>
                    <a:lnTo>
                      <a:pt x="15" y="17"/>
                    </a:lnTo>
                    <a:lnTo>
                      <a:pt x="21" y="13"/>
                    </a:lnTo>
                    <a:lnTo>
                      <a:pt x="25" y="10"/>
                    </a:lnTo>
                    <a:lnTo>
                      <a:pt x="30" y="6"/>
                    </a:lnTo>
                    <a:lnTo>
                      <a:pt x="34" y="2"/>
                    </a:lnTo>
                    <a:lnTo>
                      <a:pt x="40" y="0"/>
                    </a:lnTo>
                    <a:lnTo>
                      <a:pt x="57" y="21"/>
                    </a:lnTo>
                    <a:lnTo>
                      <a:pt x="74" y="42"/>
                    </a:lnTo>
                    <a:lnTo>
                      <a:pt x="89" y="65"/>
                    </a:lnTo>
                    <a:lnTo>
                      <a:pt x="104" y="88"/>
                    </a:lnTo>
                    <a:lnTo>
                      <a:pt x="116" y="110"/>
                    </a:lnTo>
                    <a:lnTo>
                      <a:pt x="129" y="135"/>
                    </a:lnTo>
                    <a:lnTo>
                      <a:pt x="141" y="160"/>
                    </a:lnTo>
                    <a:lnTo>
                      <a:pt x="152" y="186"/>
                    </a:lnTo>
                    <a:lnTo>
                      <a:pt x="160" y="211"/>
                    </a:lnTo>
                    <a:lnTo>
                      <a:pt x="169" y="238"/>
                    </a:lnTo>
                    <a:lnTo>
                      <a:pt x="175" y="264"/>
                    </a:lnTo>
                    <a:lnTo>
                      <a:pt x="182" y="293"/>
                    </a:lnTo>
                    <a:lnTo>
                      <a:pt x="186" y="320"/>
                    </a:lnTo>
                    <a:lnTo>
                      <a:pt x="188" y="348"/>
                    </a:lnTo>
                    <a:lnTo>
                      <a:pt x="190" y="378"/>
                    </a:lnTo>
                    <a:lnTo>
                      <a:pt x="192" y="407"/>
                    </a:lnTo>
                    <a:lnTo>
                      <a:pt x="192" y="430"/>
                    </a:lnTo>
                    <a:lnTo>
                      <a:pt x="190" y="455"/>
                    </a:lnTo>
                    <a:lnTo>
                      <a:pt x="188" y="477"/>
                    </a:lnTo>
                    <a:lnTo>
                      <a:pt x="184" y="502"/>
                    </a:lnTo>
                    <a:lnTo>
                      <a:pt x="180" y="523"/>
                    </a:lnTo>
                    <a:lnTo>
                      <a:pt x="175" y="546"/>
                    </a:lnTo>
                    <a:lnTo>
                      <a:pt x="169" y="569"/>
                    </a:lnTo>
                    <a:lnTo>
                      <a:pt x="165" y="591"/>
                    </a:lnTo>
                    <a:lnTo>
                      <a:pt x="156" y="612"/>
                    </a:lnTo>
                    <a:lnTo>
                      <a:pt x="148" y="635"/>
                    </a:lnTo>
                    <a:lnTo>
                      <a:pt x="139" y="654"/>
                    </a:lnTo>
                    <a:lnTo>
                      <a:pt x="131" y="677"/>
                    </a:lnTo>
                    <a:lnTo>
                      <a:pt x="120" y="696"/>
                    </a:lnTo>
                    <a:lnTo>
                      <a:pt x="110" y="717"/>
                    </a:lnTo>
                    <a:lnTo>
                      <a:pt x="99" y="736"/>
                    </a:lnTo>
                    <a:lnTo>
                      <a:pt x="87" y="755"/>
                    </a:lnTo>
                    <a:close/>
                  </a:path>
                </a:pathLst>
              </a:custGeom>
              <a:solidFill>
                <a:srgbClr val="000000"/>
              </a:solidFill>
              <a:ln w="9525">
                <a:noFill/>
                <a:round/>
                <a:headEnd/>
                <a:tailEnd/>
              </a:ln>
            </p:spPr>
            <p:txBody>
              <a:bodyPr/>
              <a:lstStyle/>
              <a:p>
                <a:endParaRPr lang="en-US"/>
              </a:p>
            </p:txBody>
          </p:sp>
          <p:sp>
            <p:nvSpPr>
              <p:cNvPr id="9336" name="Freeform 92"/>
              <p:cNvSpPr>
                <a:spLocks/>
              </p:cNvSpPr>
              <p:nvPr/>
            </p:nvSpPr>
            <p:spPr bwMode="auto">
              <a:xfrm flipH="1">
                <a:off x="2504" y="2265"/>
                <a:ext cx="23" cy="92"/>
              </a:xfrm>
              <a:custGeom>
                <a:avLst/>
                <a:gdLst>
                  <a:gd name="T0" fmla="*/ 10 w 230"/>
                  <a:gd name="T1" fmla="*/ 92 h 897"/>
                  <a:gd name="T2" fmla="*/ 8 w 230"/>
                  <a:gd name="T3" fmla="*/ 91 h 897"/>
                  <a:gd name="T4" fmla="*/ 7 w 230"/>
                  <a:gd name="T5" fmla="*/ 91 h 897"/>
                  <a:gd name="T6" fmla="*/ 5 w 230"/>
                  <a:gd name="T7" fmla="*/ 90 h 897"/>
                  <a:gd name="T8" fmla="*/ 6 w 230"/>
                  <a:gd name="T9" fmla="*/ 88 h 897"/>
                  <a:gd name="T10" fmla="*/ 8 w 230"/>
                  <a:gd name="T11" fmla="*/ 83 h 897"/>
                  <a:gd name="T12" fmla="*/ 11 w 230"/>
                  <a:gd name="T13" fmla="*/ 78 h 897"/>
                  <a:gd name="T14" fmla="*/ 12 w 230"/>
                  <a:gd name="T15" fmla="*/ 73 h 897"/>
                  <a:gd name="T16" fmla="*/ 14 w 230"/>
                  <a:gd name="T17" fmla="*/ 68 h 897"/>
                  <a:gd name="T18" fmla="*/ 15 w 230"/>
                  <a:gd name="T19" fmla="*/ 63 h 897"/>
                  <a:gd name="T20" fmla="*/ 16 w 230"/>
                  <a:gd name="T21" fmla="*/ 58 h 897"/>
                  <a:gd name="T22" fmla="*/ 17 w 230"/>
                  <a:gd name="T23" fmla="*/ 52 h 897"/>
                  <a:gd name="T24" fmla="*/ 17 w 230"/>
                  <a:gd name="T25" fmla="*/ 46 h 897"/>
                  <a:gd name="T26" fmla="*/ 16 w 230"/>
                  <a:gd name="T27" fmla="*/ 40 h 897"/>
                  <a:gd name="T28" fmla="*/ 15 w 230"/>
                  <a:gd name="T29" fmla="*/ 34 h 897"/>
                  <a:gd name="T30" fmla="*/ 13 w 230"/>
                  <a:gd name="T31" fmla="*/ 28 h 897"/>
                  <a:gd name="T32" fmla="*/ 11 w 230"/>
                  <a:gd name="T33" fmla="*/ 22 h 897"/>
                  <a:gd name="T34" fmla="*/ 8 w 230"/>
                  <a:gd name="T35" fmla="*/ 16 h 897"/>
                  <a:gd name="T36" fmla="*/ 5 w 230"/>
                  <a:gd name="T37" fmla="*/ 11 h 897"/>
                  <a:gd name="T38" fmla="*/ 2 w 230"/>
                  <a:gd name="T39" fmla="*/ 6 h 897"/>
                  <a:gd name="T40" fmla="*/ 1 w 230"/>
                  <a:gd name="T41" fmla="*/ 3 h 897"/>
                  <a:gd name="T42" fmla="*/ 2 w 230"/>
                  <a:gd name="T43" fmla="*/ 2 h 897"/>
                  <a:gd name="T44" fmla="*/ 3 w 230"/>
                  <a:gd name="T45" fmla="*/ 1 h 897"/>
                  <a:gd name="T46" fmla="*/ 4 w 230"/>
                  <a:gd name="T47" fmla="*/ 0 h 897"/>
                  <a:gd name="T48" fmla="*/ 7 w 230"/>
                  <a:gd name="T49" fmla="*/ 2 h 897"/>
                  <a:gd name="T50" fmla="*/ 11 w 230"/>
                  <a:gd name="T51" fmla="*/ 8 h 897"/>
                  <a:gd name="T52" fmla="*/ 14 w 230"/>
                  <a:gd name="T53" fmla="*/ 13 h 897"/>
                  <a:gd name="T54" fmla="*/ 17 w 230"/>
                  <a:gd name="T55" fmla="*/ 19 h 897"/>
                  <a:gd name="T56" fmla="*/ 19 w 230"/>
                  <a:gd name="T57" fmla="*/ 26 h 897"/>
                  <a:gd name="T58" fmla="*/ 21 w 230"/>
                  <a:gd name="T59" fmla="*/ 32 h 897"/>
                  <a:gd name="T60" fmla="*/ 22 w 230"/>
                  <a:gd name="T61" fmla="*/ 39 h 897"/>
                  <a:gd name="T62" fmla="*/ 23 w 230"/>
                  <a:gd name="T63" fmla="*/ 46 h 897"/>
                  <a:gd name="T64" fmla="*/ 23 w 230"/>
                  <a:gd name="T65" fmla="*/ 52 h 897"/>
                  <a:gd name="T66" fmla="*/ 22 w 230"/>
                  <a:gd name="T67" fmla="*/ 58 h 897"/>
                  <a:gd name="T68" fmla="*/ 22 w 230"/>
                  <a:gd name="T69" fmla="*/ 64 h 897"/>
                  <a:gd name="T70" fmla="*/ 20 w 230"/>
                  <a:gd name="T71" fmla="*/ 69 h 897"/>
                  <a:gd name="T72" fmla="*/ 19 w 230"/>
                  <a:gd name="T73" fmla="*/ 75 h 897"/>
                  <a:gd name="T74" fmla="*/ 17 w 230"/>
                  <a:gd name="T75" fmla="*/ 80 h 897"/>
                  <a:gd name="T76" fmla="*/ 14 w 230"/>
                  <a:gd name="T77" fmla="*/ 85 h 897"/>
                  <a:gd name="T78" fmla="*/ 12 w 230"/>
                  <a:gd name="T79" fmla="*/ 89 h 897"/>
                  <a:gd name="T80" fmla="*/ 11 w 230"/>
                  <a:gd name="T81" fmla="*/ 92 h 8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0"/>
                  <a:gd name="T124" fmla="*/ 0 h 897"/>
                  <a:gd name="T125" fmla="*/ 230 w 230"/>
                  <a:gd name="T126" fmla="*/ 897 h 8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0" h="897">
                    <a:moveTo>
                      <a:pt x="105" y="897"/>
                    </a:moveTo>
                    <a:lnTo>
                      <a:pt x="97" y="893"/>
                    </a:lnTo>
                    <a:lnTo>
                      <a:pt x="90" y="891"/>
                    </a:lnTo>
                    <a:lnTo>
                      <a:pt x="82" y="887"/>
                    </a:lnTo>
                    <a:lnTo>
                      <a:pt x="74" y="886"/>
                    </a:lnTo>
                    <a:lnTo>
                      <a:pt x="65" y="884"/>
                    </a:lnTo>
                    <a:lnTo>
                      <a:pt x="57" y="880"/>
                    </a:lnTo>
                    <a:lnTo>
                      <a:pt x="50" y="878"/>
                    </a:lnTo>
                    <a:lnTo>
                      <a:pt x="42" y="876"/>
                    </a:lnTo>
                    <a:lnTo>
                      <a:pt x="55" y="855"/>
                    </a:lnTo>
                    <a:lnTo>
                      <a:pt x="69" y="832"/>
                    </a:lnTo>
                    <a:lnTo>
                      <a:pt x="82" y="810"/>
                    </a:lnTo>
                    <a:lnTo>
                      <a:pt x="95" y="789"/>
                    </a:lnTo>
                    <a:lnTo>
                      <a:pt x="105" y="764"/>
                    </a:lnTo>
                    <a:lnTo>
                      <a:pt x="114" y="741"/>
                    </a:lnTo>
                    <a:lnTo>
                      <a:pt x="124" y="716"/>
                    </a:lnTo>
                    <a:lnTo>
                      <a:pt x="133" y="694"/>
                    </a:lnTo>
                    <a:lnTo>
                      <a:pt x="141" y="667"/>
                    </a:lnTo>
                    <a:lnTo>
                      <a:pt x="149" y="642"/>
                    </a:lnTo>
                    <a:lnTo>
                      <a:pt x="152" y="616"/>
                    </a:lnTo>
                    <a:lnTo>
                      <a:pt x="158" y="591"/>
                    </a:lnTo>
                    <a:lnTo>
                      <a:pt x="162" y="562"/>
                    </a:lnTo>
                    <a:lnTo>
                      <a:pt x="166" y="538"/>
                    </a:lnTo>
                    <a:lnTo>
                      <a:pt x="166" y="511"/>
                    </a:lnTo>
                    <a:lnTo>
                      <a:pt x="168" y="484"/>
                    </a:lnTo>
                    <a:lnTo>
                      <a:pt x="166" y="452"/>
                    </a:lnTo>
                    <a:lnTo>
                      <a:pt x="164" y="420"/>
                    </a:lnTo>
                    <a:lnTo>
                      <a:pt x="160" y="389"/>
                    </a:lnTo>
                    <a:lnTo>
                      <a:pt x="156" y="359"/>
                    </a:lnTo>
                    <a:lnTo>
                      <a:pt x="149" y="328"/>
                    </a:lnTo>
                    <a:lnTo>
                      <a:pt x="141" y="298"/>
                    </a:lnTo>
                    <a:lnTo>
                      <a:pt x="131" y="270"/>
                    </a:lnTo>
                    <a:lnTo>
                      <a:pt x="122" y="241"/>
                    </a:lnTo>
                    <a:lnTo>
                      <a:pt x="111" y="213"/>
                    </a:lnTo>
                    <a:lnTo>
                      <a:pt x="99" y="186"/>
                    </a:lnTo>
                    <a:lnTo>
                      <a:pt x="84" y="159"/>
                    </a:lnTo>
                    <a:lnTo>
                      <a:pt x="71" y="135"/>
                    </a:lnTo>
                    <a:lnTo>
                      <a:pt x="54" y="108"/>
                    </a:lnTo>
                    <a:lnTo>
                      <a:pt x="36" y="83"/>
                    </a:lnTo>
                    <a:lnTo>
                      <a:pt x="19" y="60"/>
                    </a:lnTo>
                    <a:lnTo>
                      <a:pt x="0" y="38"/>
                    </a:lnTo>
                    <a:lnTo>
                      <a:pt x="8" y="32"/>
                    </a:lnTo>
                    <a:lnTo>
                      <a:pt x="14" y="28"/>
                    </a:lnTo>
                    <a:lnTo>
                      <a:pt x="19" y="22"/>
                    </a:lnTo>
                    <a:lnTo>
                      <a:pt x="27" y="19"/>
                    </a:lnTo>
                    <a:lnTo>
                      <a:pt x="33" y="13"/>
                    </a:lnTo>
                    <a:lnTo>
                      <a:pt x="38" y="7"/>
                    </a:lnTo>
                    <a:lnTo>
                      <a:pt x="44" y="3"/>
                    </a:lnTo>
                    <a:lnTo>
                      <a:pt x="50" y="0"/>
                    </a:lnTo>
                    <a:lnTo>
                      <a:pt x="71" y="24"/>
                    </a:lnTo>
                    <a:lnTo>
                      <a:pt x="90" y="51"/>
                    </a:lnTo>
                    <a:lnTo>
                      <a:pt x="107" y="76"/>
                    </a:lnTo>
                    <a:lnTo>
                      <a:pt x="124" y="104"/>
                    </a:lnTo>
                    <a:lnTo>
                      <a:pt x="141" y="131"/>
                    </a:lnTo>
                    <a:lnTo>
                      <a:pt x="156" y="161"/>
                    </a:lnTo>
                    <a:lnTo>
                      <a:pt x="169" y="190"/>
                    </a:lnTo>
                    <a:lnTo>
                      <a:pt x="181" y="220"/>
                    </a:lnTo>
                    <a:lnTo>
                      <a:pt x="192" y="252"/>
                    </a:lnTo>
                    <a:lnTo>
                      <a:pt x="202" y="283"/>
                    </a:lnTo>
                    <a:lnTo>
                      <a:pt x="209" y="315"/>
                    </a:lnTo>
                    <a:lnTo>
                      <a:pt x="217" y="348"/>
                    </a:lnTo>
                    <a:lnTo>
                      <a:pt x="223" y="382"/>
                    </a:lnTo>
                    <a:lnTo>
                      <a:pt x="227" y="414"/>
                    </a:lnTo>
                    <a:lnTo>
                      <a:pt x="228" y="448"/>
                    </a:lnTo>
                    <a:lnTo>
                      <a:pt x="230" y="484"/>
                    </a:lnTo>
                    <a:lnTo>
                      <a:pt x="228" y="511"/>
                    </a:lnTo>
                    <a:lnTo>
                      <a:pt x="227" y="540"/>
                    </a:lnTo>
                    <a:lnTo>
                      <a:pt x="223" y="568"/>
                    </a:lnTo>
                    <a:lnTo>
                      <a:pt x="221" y="597"/>
                    </a:lnTo>
                    <a:lnTo>
                      <a:pt x="215" y="621"/>
                    </a:lnTo>
                    <a:lnTo>
                      <a:pt x="209" y="648"/>
                    </a:lnTo>
                    <a:lnTo>
                      <a:pt x="204" y="675"/>
                    </a:lnTo>
                    <a:lnTo>
                      <a:pt x="196" y="703"/>
                    </a:lnTo>
                    <a:lnTo>
                      <a:pt x="187" y="728"/>
                    </a:lnTo>
                    <a:lnTo>
                      <a:pt x="177" y="752"/>
                    </a:lnTo>
                    <a:lnTo>
                      <a:pt x="166" y="777"/>
                    </a:lnTo>
                    <a:lnTo>
                      <a:pt x="156" y="802"/>
                    </a:lnTo>
                    <a:lnTo>
                      <a:pt x="143" y="827"/>
                    </a:lnTo>
                    <a:lnTo>
                      <a:pt x="131" y="849"/>
                    </a:lnTo>
                    <a:lnTo>
                      <a:pt x="118" y="872"/>
                    </a:lnTo>
                    <a:lnTo>
                      <a:pt x="105" y="897"/>
                    </a:lnTo>
                    <a:close/>
                  </a:path>
                </a:pathLst>
              </a:custGeom>
              <a:solidFill>
                <a:srgbClr val="000000"/>
              </a:solidFill>
              <a:ln w="9525">
                <a:noFill/>
                <a:round/>
                <a:headEnd/>
                <a:tailEnd/>
              </a:ln>
            </p:spPr>
            <p:txBody>
              <a:bodyPr/>
              <a:lstStyle/>
              <a:p>
                <a:endParaRPr lang="en-US"/>
              </a:p>
            </p:txBody>
          </p:sp>
          <p:sp>
            <p:nvSpPr>
              <p:cNvPr id="9337" name="Freeform 93"/>
              <p:cNvSpPr>
                <a:spLocks/>
              </p:cNvSpPr>
              <p:nvPr/>
            </p:nvSpPr>
            <p:spPr bwMode="auto">
              <a:xfrm flipH="1">
                <a:off x="2463" y="2256"/>
                <a:ext cx="27" cy="110"/>
              </a:xfrm>
              <a:custGeom>
                <a:avLst/>
                <a:gdLst>
                  <a:gd name="T0" fmla="*/ 11 w 274"/>
                  <a:gd name="T1" fmla="*/ 110 h 1073"/>
                  <a:gd name="T2" fmla="*/ 9 w 274"/>
                  <a:gd name="T3" fmla="*/ 109 h 1073"/>
                  <a:gd name="T4" fmla="*/ 8 w 274"/>
                  <a:gd name="T5" fmla="*/ 109 h 1073"/>
                  <a:gd name="T6" fmla="*/ 7 w 274"/>
                  <a:gd name="T7" fmla="*/ 108 h 1073"/>
                  <a:gd name="T8" fmla="*/ 6 w 274"/>
                  <a:gd name="T9" fmla="*/ 108 h 1073"/>
                  <a:gd name="T10" fmla="*/ 5 w 274"/>
                  <a:gd name="T11" fmla="*/ 108 h 1073"/>
                  <a:gd name="T12" fmla="*/ 7 w 274"/>
                  <a:gd name="T13" fmla="*/ 105 h 1073"/>
                  <a:gd name="T14" fmla="*/ 10 w 274"/>
                  <a:gd name="T15" fmla="*/ 99 h 1073"/>
                  <a:gd name="T16" fmla="*/ 12 w 274"/>
                  <a:gd name="T17" fmla="*/ 94 h 1073"/>
                  <a:gd name="T18" fmla="*/ 15 w 274"/>
                  <a:gd name="T19" fmla="*/ 88 h 1073"/>
                  <a:gd name="T20" fmla="*/ 16 w 274"/>
                  <a:gd name="T21" fmla="*/ 82 h 1073"/>
                  <a:gd name="T22" fmla="*/ 18 w 274"/>
                  <a:gd name="T23" fmla="*/ 75 h 1073"/>
                  <a:gd name="T24" fmla="*/ 19 w 274"/>
                  <a:gd name="T25" fmla="*/ 69 h 1073"/>
                  <a:gd name="T26" fmla="*/ 20 w 274"/>
                  <a:gd name="T27" fmla="*/ 63 h 1073"/>
                  <a:gd name="T28" fmla="*/ 20 w 274"/>
                  <a:gd name="T29" fmla="*/ 55 h 1073"/>
                  <a:gd name="T30" fmla="*/ 19 w 274"/>
                  <a:gd name="T31" fmla="*/ 48 h 1073"/>
                  <a:gd name="T32" fmla="*/ 17 w 274"/>
                  <a:gd name="T33" fmla="*/ 40 h 1073"/>
                  <a:gd name="T34" fmla="*/ 16 w 274"/>
                  <a:gd name="T35" fmla="*/ 33 h 1073"/>
                  <a:gd name="T36" fmla="*/ 13 w 274"/>
                  <a:gd name="T37" fmla="*/ 26 h 1073"/>
                  <a:gd name="T38" fmla="*/ 10 w 274"/>
                  <a:gd name="T39" fmla="*/ 20 h 1073"/>
                  <a:gd name="T40" fmla="*/ 6 w 274"/>
                  <a:gd name="T41" fmla="*/ 13 h 1073"/>
                  <a:gd name="T42" fmla="*/ 2 w 274"/>
                  <a:gd name="T43" fmla="*/ 7 h 1073"/>
                  <a:gd name="T44" fmla="*/ 1 w 274"/>
                  <a:gd name="T45" fmla="*/ 4 h 1073"/>
                  <a:gd name="T46" fmla="*/ 2 w 274"/>
                  <a:gd name="T47" fmla="*/ 3 h 1073"/>
                  <a:gd name="T48" fmla="*/ 4 w 274"/>
                  <a:gd name="T49" fmla="*/ 2 h 1073"/>
                  <a:gd name="T50" fmla="*/ 5 w 274"/>
                  <a:gd name="T51" fmla="*/ 1 h 1073"/>
                  <a:gd name="T52" fmla="*/ 8 w 274"/>
                  <a:gd name="T53" fmla="*/ 3 h 1073"/>
                  <a:gd name="T54" fmla="*/ 13 w 274"/>
                  <a:gd name="T55" fmla="*/ 10 h 1073"/>
                  <a:gd name="T56" fmla="*/ 16 w 274"/>
                  <a:gd name="T57" fmla="*/ 16 h 1073"/>
                  <a:gd name="T58" fmla="*/ 20 w 274"/>
                  <a:gd name="T59" fmla="*/ 23 h 1073"/>
                  <a:gd name="T60" fmla="*/ 22 w 274"/>
                  <a:gd name="T61" fmla="*/ 31 h 1073"/>
                  <a:gd name="T62" fmla="*/ 25 w 274"/>
                  <a:gd name="T63" fmla="*/ 39 h 1073"/>
                  <a:gd name="T64" fmla="*/ 26 w 274"/>
                  <a:gd name="T65" fmla="*/ 47 h 1073"/>
                  <a:gd name="T66" fmla="*/ 27 w 274"/>
                  <a:gd name="T67" fmla="*/ 55 h 1073"/>
                  <a:gd name="T68" fmla="*/ 27 w 274"/>
                  <a:gd name="T69" fmla="*/ 63 h 1073"/>
                  <a:gd name="T70" fmla="*/ 26 w 274"/>
                  <a:gd name="T71" fmla="*/ 70 h 1073"/>
                  <a:gd name="T72" fmla="*/ 25 w 274"/>
                  <a:gd name="T73" fmla="*/ 76 h 1073"/>
                  <a:gd name="T74" fmla="*/ 24 w 274"/>
                  <a:gd name="T75" fmla="*/ 83 h 1073"/>
                  <a:gd name="T76" fmla="*/ 22 w 274"/>
                  <a:gd name="T77" fmla="*/ 89 h 1073"/>
                  <a:gd name="T78" fmla="*/ 20 w 274"/>
                  <a:gd name="T79" fmla="*/ 96 h 1073"/>
                  <a:gd name="T80" fmla="*/ 17 w 274"/>
                  <a:gd name="T81" fmla="*/ 101 h 1073"/>
                  <a:gd name="T82" fmla="*/ 14 w 274"/>
                  <a:gd name="T83" fmla="*/ 107 h 1073"/>
                  <a:gd name="T84" fmla="*/ 12 w 274"/>
                  <a:gd name="T85" fmla="*/ 110 h 10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4"/>
                  <a:gd name="T130" fmla="*/ 0 h 1073"/>
                  <a:gd name="T131" fmla="*/ 274 w 274"/>
                  <a:gd name="T132" fmla="*/ 1073 h 107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4" h="1073">
                    <a:moveTo>
                      <a:pt x="124" y="1073"/>
                    </a:moveTo>
                    <a:lnTo>
                      <a:pt x="114" y="1071"/>
                    </a:lnTo>
                    <a:lnTo>
                      <a:pt x="105" y="1067"/>
                    </a:lnTo>
                    <a:lnTo>
                      <a:pt x="95" y="1063"/>
                    </a:lnTo>
                    <a:lnTo>
                      <a:pt x="87" y="1061"/>
                    </a:lnTo>
                    <a:lnTo>
                      <a:pt x="82" y="1060"/>
                    </a:lnTo>
                    <a:lnTo>
                      <a:pt x="78" y="1058"/>
                    </a:lnTo>
                    <a:lnTo>
                      <a:pt x="72" y="1056"/>
                    </a:lnTo>
                    <a:lnTo>
                      <a:pt x="68" y="1054"/>
                    </a:lnTo>
                    <a:lnTo>
                      <a:pt x="63" y="1054"/>
                    </a:lnTo>
                    <a:lnTo>
                      <a:pt x="59" y="1052"/>
                    </a:lnTo>
                    <a:lnTo>
                      <a:pt x="53" y="1050"/>
                    </a:lnTo>
                    <a:lnTo>
                      <a:pt x="49" y="1048"/>
                    </a:lnTo>
                    <a:lnTo>
                      <a:pt x="67" y="1023"/>
                    </a:lnTo>
                    <a:lnTo>
                      <a:pt x="82" y="997"/>
                    </a:lnTo>
                    <a:lnTo>
                      <a:pt x="97" y="970"/>
                    </a:lnTo>
                    <a:lnTo>
                      <a:pt x="112" y="944"/>
                    </a:lnTo>
                    <a:lnTo>
                      <a:pt x="125" y="915"/>
                    </a:lnTo>
                    <a:lnTo>
                      <a:pt x="137" y="887"/>
                    </a:lnTo>
                    <a:lnTo>
                      <a:pt x="148" y="858"/>
                    </a:lnTo>
                    <a:lnTo>
                      <a:pt x="160" y="829"/>
                    </a:lnTo>
                    <a:lnTo>
                      <a:pt x="167" y="799"/>
                    </a:lnTo>
                    <a:lnTo>
                      <a:pt x="177" y="769"/>
                    </a:lnTo>
                    <a:lnTo>
                      <a:pt x="183" y="736"/>
                    </a:lnTo>
                    <a:lnTo>
                      <a:pt x="188" y="706"/>
                    </a:lnTo>
                    <a:lnTo>
                      <a:pt x="192" y="674"/>
                    </a:lnTo>
                    <a:lnTo>
                      <a:pt x="196" y="643"/>
                    </a:lnTo>
                    <a:lnTo>
                      <a:pt x="198" y="611"/>
                    </a:lnTo>
                    <a:lnTo>
                      <a:pt x="200" y="578"/>
                    </a:lnTo>
                    <a:lnTo>
                      <a:pt x="198" y="540"/>
                    </a:lnTo>
                    <a:lnTo>
                      <a:pt x="196" y="502"/>
                    </a:lnTo>
                    <a:lnTo>
                      <a:pt x="190" y="464"/>
                    </a:lnTo>
                    <a:lnTo>
                      <a:pt x="184" y="428"/>
                    </a:lnTo>
                    <a:lnTo>
                      <a:pt x="177" y="392"/>
                    </a:lnTo>
                    <a:lnTo>
                      <a:pt x="167" y="358"/>
                    </a:lnTo>
                    <a:lnTo>
                      <a:pt x="158" y="322"/>
                    </a:lnTo>
                    <a:lnTo>
                      <a:pt x="146" y="289"/>
                    </a:lnTo>
                    <a:lnTo>
                      <a:pt x="131" y="255"/>
                    </a:lnTo>
                    <a:lnTo>
                      <a:pt x="116" y="223"/>
                    </a:lnTo>
                    <a:lnTo>
                      <a:pt x="101" y="191"/>
                    </a:lnTo>
                    <a:lnTo>
                      <a:pt x="84" y="160"/>
                    </a:lnTo>
                    <a:lnTo>
                      <a:pt x="63" y="130"/>
                    </a:lnTo>
                    <a:lnTo>
                      <a:pt x="44" y="101"/>
                    </a:lnTo>
                    <a:lnTo>
                      <a:pt x="23" y="73"/>
                    </a:lnTo>
                    <a:lnTo>
                      <a:pt x="0" y="48"/>
                    </a:lnTo>
                    <a:lnTo>
                      <a:pt x="8" y="40"/>
                    </a:lnTo>
                    <a:lnTo>
                      <a:pt x="15" y="35"/>
                    </a:lnTo>
                    <a:lnTo>
                      <a:pt x="23" y="27"/>
                    </a:lnTo>
                    <a:lnTo>
                      <a:pt x="30" y="21"/>
                    </a:lnTo>
                    <a:lnTo>
                      <a:pt x="36" y="16"/>
                    </a:lnTo>
                    <a:lnTo>
                      <a:pt x="44" y="10"/>
                    </a:lnTo>
                    <a:lnTo>
                      <a:pt x="51" y="6"/>
                    </a:lnTo>
                    <a:lnTo>
                      <a:pt x="59" y="0"/>
                    </a:lnTo>
                    <a:lnTo>
                      <a:pt x="82" y="29"/>
                    </a:lnTo>
                    <a:lnTo>
                      <a:pt x="106" y="61"/>
                    </a:lnTo>
                    <a:lnTo>
                      <a:pt x="127" y="94"/>
                    </a:lnTo>
                    <a:lnTo>
                      <a:pt x="148" y="126"/>
                    </a:lnTo>
                    <a:lnTo>
                      <a:pt x="167" y="160"/>
                    </a:lnTo>
                    <a:lnTo>
                      <a:pt x="184" y="194"/>
                    </a:lnTo>
                    <a:lnTo>
                      <a:pt x="202" y="229"/>
                    </a:lnTo>
                    <a:lnTo>
                      <a:pt x="217" y="267"/>
                    </a:lnTo>
                    <a:lnTo>
                      <a:pt x="228" y="303"/>
                    </a:lnTo>
                    <a:lnTo>
                      <a:pt x="240" y="341"/>
                    </a:lnTo>
                    <a:lnTo>
                      <a:pt x="249" y="379"/>
                    </a:lnTo>
                    <a:lnTo>
                      <a:pt x="259" y="417"/>
                    </a:lnTo>
                    <a:lnTo>
                      <a:pt x="264" y="455"/>
                    </a:lnTo>
                    <a:lnTo>
                      <a:pt x="268" y="497"/>
                    </a:lnTo>
                    <a:lnTo>
                      <a:pt x="272" y="537"/>
                    </a:lnTo>
                    <a:lnTo>
                      <a:pt x="274" y="578"/>
                    </a:lnTo>
                    <a:lnTo>
                      <a:pt x="272" y="613"/>
                    </a:lnTo>
                    <a:lnTo>
                      <a:pt x="270" y="645"/>
                    </a:lnTo>
                    <a:lnTo>
                      <a:pt x="266" y="679"/>
                    </a:lnTo>
                    <a:lnTo>
                      <a:pt x="262" y="712"/>
                    </a:lnTo>
                    <a:lnTo>
                      <a:pt x="257" y="746"/>
                    </a:lnTo>
                    <a:lnTo>
                      <a:pt x="251" y="778"/>
                    </a:lnTo>
                    <a:lnTo>
                      <a:pt x="241" y="809"/>
                    </a:lnTo>
                    <a:lnTo>
                      <a:pt x="234" y="841"/>
                    </a:lnTo>
                    <a:lnTo>
                      <a:pt x="222" y="871"/>
                    </a:lnTo>
                    <a:lnTo>
                      <a:pt x="211" y="904"/>
                    </a:lnTo>
                    <a:lnTo>
                      <a:pt x="200" y="932"/>
                    </a:lnTo>
                    <a:lnTo>
                      <a:pt x="186" y="961"/>
                    </a:lnTo>
                    <a:lnTo>
                      <a:pt x="171" y="989"/>
                    </a:lnTo>
                    <a:lnTo>
                      <a:pt x="156" y="1020"/>
                    </a:lnTo>
                    <a:lnTo>
                      <a:pt x="141" y="1046"/>
                    </a:lnTo>
                    <a:lnTo>
                      <a:pt x="124" y="1073"/>
                    </a:lnTo>
                    <a:close/>
                  </a:path>
                </a:pathLst>
              </a:custGeom>
              <a:solidFill>
                <a:srgbClr val="000000"/>
              </a:solidFill>
              <a:ln w="9525">
                <a:noFill/>
                <a:round/>
                <a:headEnd/>
                <a:tailEnd/>
              </a:ln>
            </p:spPr>
            <p:txBody>
              <a:bodyPr/>
              <a:lstStyle/>
              <a:p>
                <a:endParaRPr lang="en-US"/>
              </a:p>
            </p:txBody>
          </p:sp>
          <p:sp>
            <p:nvSpPr>
              <p:cNvPr id="9338" name="Freeform 94"/>
              <p:cNvSpPr>
                <a:spLocks/>
              </p:cNvSpPr>
              <p:nvPr/>
            </p:nvSpPr>
            <p:spPr bwMode="auto">
              <a:xfrm flipH="1">
                <a:off x="2573" y="2281"/>
                <a:ext cx="15" cy="60"/>
              </a:xfrm>
              <a:custGeom>
                <a:avLst/>
                <a:gdLst>
                  <a:gd name="T0" fmla="*/ 6 w 148"/>
                  <a:gd name="T1" fmla="*/ 60 h 582"/>
                  <a:gd name="T2" fmla="*/ 5 w 148"/>
                  <a:gd name="T3" fmla="*/ 59 h 582"/>
                  <a:gd name="T4" fmla="*/ 4 w 148"/>
                  <a:gd name="T5" fmla="*/ 59 h 582"/>
                  <a:gd name="T6" fmla="*/ 3 w 148"/>
                  <a:gd name="T7" fmla="*/ 59 h 582"/>
                  <a:gd name="T8" fmla="*/ 4 w 148"/>
                  <a:gd name="T9" fmla="*/ 57 h 582"/>
                  <a:gd name="T10" fmla="*/ 5 w 148"/>
                  <a:gd name="T11" fmla="*/ 54 h 582"/>
                  <a:gd name="T12" fmla="*/ 7 w 148"/>
                  <a:gd name="T13" fmla="*/ 51 h 582"/>
                  <a:gd name="T14" fmla="*/ 8 w 148"/>
                  <a:gd name="T15" fmla="*/ 48 h 582"/>
                  <a:gd name="T16" fmla="*/ 9 w 148"/>
                  <a:gd name="T17" fmla="*/ 45 h 582"/>
                  <a:gd name="T18" fmla="*/ 10 w 148"/>
                  <a:gd name="T19" fmla="*/ 41 h 582"/>
                  <a:gd name="T20" fmla="*/ 11 w 148"/>
                  <a:gd name="T21" fmla="*/ 38 h 582"/>
                  <a:gd name="T22" fmla="*/ 11 w 148"/>
                  <a:gd name="T23" fmla="*/ 34 h 582"/>
                  <a:gd name="T24" fmla="*/ 11 w 148"/>
                  <a:gd name="T25" fmla="*/ 30 h 582"/>
                  <a:gd name="T26" fmla="*/ 10 w 148"/>
                  <a:gd name="T27" fmla="*/ 26 h 582"/>
                  <a:gd name="T28" fmla="*/ 10 w 148"/>
                  <a:gd name="T29" fmla="*/ 22 h 582"/>
                  <a:gd name="T30" fmla="*/ 9 w 148"/>
                  <a:gd name="T31" fmla="*/ 18 h 582"/>
                  <a:gd name="T32" fmla="*/ 7 w 148"/>
                  <a:gd name="T33" fmla="*/ 14 h 582"/>
                  <a:gd name="T34" fmla="*/ 6 w 148"/>
                  <a:gd name="T35" fmla="*/ 11 h 582"/>
                  <a:gd name="T36" fmla="*/ 3 w 148"/>
                  <a:gd name="T37" fmla="*/ 7 h 582"/>
                  <a:gd name="T38" fmla="*/ 1 w 148"/>
                  <a:gd name="T39" fmla="*/ 4 h 582"/>
                  <a:gd name="T40" fmla="*/ 1 w 148"/>
                  <a:gd name="T41" fmla="*/ 2 h 582"/>
                  <a:gd name="T42" fmla="*/ 3 w 148"/>
                  <a:gd name="T43" fmla="*/ 1 h 582"/>
                  <a:gd name="T44" fmla="*/ 5 w 148"/>
                  <a:gd name="T45" fmla="*/ 2 h 582"/>
                  <a:gd name="T46" fmla="*/ 7 w 148"/>
                  <a:gd name="T47" fmla="*/ 5 h 582"/>
                  <a:gd name="T48" fmla="*/ 9 w 148"/>
                  <a:gd name="T49" fmla="*/ 9 h 582"/>
                  <a:gd name="T50" fmla="*/ 11 w 148"/>
                  <a:gd name="T51" fmla="*/ 12 h 582"/>
                  <a:gd name="T52" fmla="*/ 13 w 148"/>
                  <a:gd name="T53" fmla="*/ 17 h 582"/>
                  <a:gd name="T54" fmla="*/ 14 w 148"/>
                  <a:gd name="T55" fmla="*/ 21 h 582"/>
                  <a:gd name="T56" fmla="*/ 14 w 148"/>
                  <a:gd name="T57" fmla="*/ 25 h 582"/>
                  <a:gd name="T58" fmla="*/ 15 w 148"/>
                  <a:gd name="T59" fmla="*/ 30 h 582"/>
                  <a:gd name="T60" fmla="*/ 15 w 148"/>
                  <a:gd name="T61" fmla="*/ 34 h 582"/>
                  <a:gd name="T62" fmla="*/ 15 w 148"/>
                  <a:gd name="T63" fmla="*/ 38 h 582"/>
                  <a:gd name="T64" fmla="*/ 14 w 148"/>
                  <a:gd name="T65" fmla="*/ 42 h 582"/>
                  <a:gd name="T66" fmla="*/ 13 w 148"/>
                  <a:gd name="T67" fmla="*/ 45 h 582"/>
                  <a:gd name="T68" fmla="*/ 12 w 148"/>
                  <a:gd name="T69" fmla="*/ 49 h 582"/>
                  <a:gd name="T70" fmla="*/ 11 w 148"/>
                  <a:gd name="T71" fmla="*/ 52 h 582"/>
                  <a:gd name="T72" fmla="*/ 9 w 148"/>
                  <a:gd name="T73" fmla="*/ 55 h 582"/>
                  <a:gd name="T74" fmla="*/ 8 w 148"/>
                  <a:gd name="T75" fmla="*/ 58 h 582"/>
                  <a:gd name="T76" fmla="*/ 7 w 148"/>
                  <a:gd name="T77" fmla="*/ 60 h 5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8"/>
                  <a:gd name="T118" fmla="*/ 0 h 582"/>
                  <a:gd name="T119" fmla="*/ 148 w 148"/>
                  <a:gd name="T120" fmla="*/ 582 h 5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8" h="582">
                    <a:moveTo>
                      <a:pt x="69" y="582"/>
                    </a:moveTo>
                    <a:lnTo>
                      <a:pt x="63" y="580"/>
                    </a:lnTo>
                    <a:lnTo>
                      <a:pt x="57" y="580"/>
                    </a:lnTo>
                    <a:lnTo>
                      <a:pt x="53" y="576"/>
                    </a:lnTo>
                    <a:lnTo>
                      <a:pt x="48" y="576"/>
                    </a:lnTo>
                    <a:lnTo>
                      <a:pt x="42" y="574"/>
                    </a:lnTo>
                    <a:lnTo>
                      <a:pt x="38" y="572"/>
                    </a:lnTo>
                    <a:lnTo>
                      <a:pt x="32" y="570"/>
                    </a:lnTo>
                    <a:lnTo>
                      <a:pt x="29" y="570"/>
                    </a:lnTo>
                    <a:lnTo>
                      <a:pt x="36" y="555"/>
                    </a:lnTo>
                    <a:lnTo>
                      <a:pt x="46" y="542"/>
                    </a:lnTo>
                    <a:lnTo>
                      <a:pt x="53" y="526"/>
                    </a:lnTo>
                    <a:lnTo>
                      <a:pt x="61" y="513"/>
                    </a:lnTo>
                    <a:lnTo>
                      <a:pt x="69" y="496"/>
                    </a:lnTo>
                    <a:lnTo>
                      <a:pt x="74" y="481"/>
                    </a:lnTo>
                    <a:lnTo>
                      <a:pt x="82" y="466"/>
                    </a:lnTo>
                    <a:lnTo>
                      <a:pt x="88" y="450"/>
                    </a:lnTo>
                    <a:lnTo>
                      <a:pt x="91" y="433"/>
                    </a:lnTo>
                    <a:lnTo>
                      <a:pt x="95" y="416"/>
                    </a:lnTo>
                    <a:lnTo>
                      <a:pt x="99" y="399"/>
                    </a:lnTo>
                    <a:lnTo>
                      <a:pt x="103" y="382"/>
                    </a:lnTo>
                    <a:lnTo>
                      <a:pt x="105" y="365"/>
                    </a:lnTo>
                    <a:lnTo>
                      <a:pt x="107" y="348"/>
                    </a:lnTo>
                    <a:lnTo>
                      <a:pt x="108" y="331"/>
                    </a:lnTo>
                    <a:lnTo>
                      <a:pt x="108" y="313"/>
                    </a:lnTo>
                    <a:lnTo>
                      <a:pt x="108" y="293"/>
                    </a:lnTo>
                    <a:lnTo>
                      <a:pt x="107" y="273"/>
                    </a:lnTo>
                    <a:lnTo>
                      <a:pt x="103" y="253"/>
                    </a:lnTo>
                    <a:lnTo>
                      <a:pt x="101" y="232"/>
                    </a:lnTo>
                    <a:lnTo>
                      <a:pt x="95" y="213"/>
                    </a:lnTo>
                    <a:lnTo>
                      <a:pt x="91" y="194"/>
                    </a:lnTo>
                    <a:lnTo>
                      <a:pt x="86" y="175"/>
                    </a:lnTo>
                    <a:lnTo>
                      <a:pt x="80" y="156"/>
                    </a:lnTo>
                    <a:lnTo>
                      <a:pt x="70" y="138"/>
                    </a:lnTo>
                    <a:lnTo>
                      <a:pt x="63" y="119"/>
                    </a:lnTo>
                    <a:lnTo>
                      <a:pt x="55" y="102"/>
                    </a:lnTo>
                    <a:lnTo>
                      <a:pt x="46" y="87"/>
                    </a:lnTo>
                    <a:lnTo>
                      <a:pt x="34" y="70"/>
                    </a:lnTo>
                    <a:lnTo>
                      <a:pt x="25" y="55"/>
                    </a:lnTo>
                    <a:lnTo>
                      <a:pt x="11" y="40"/>
                    </a:lnTo>
                    <a:lnTo>
                      <a:pt x="0" y="24"/>
                    </a:lnTo>
                    <a:lnTo>
                      <a:pt x="10" y="17"/>
                    </a:lnTo>
                    <a:lnTo>
                      <a:pt x="17" y="11"/>
                    </a:lnTo>
                    <a:lnTo>
                      <a:pt x="25" y="5"/>
                    </a:lnTo>
                    <a:lnTo>
                      <a:pt x="32" y="0"/>
                    </a:lnTo>
                    <a:lnTo>
                      <a:pt x="46" y="15"/>
                    </a:lnTo>
                    <a:lnTo>
                      <a:pt x="57" y="32"/>
                    </a:lnTo>
                    <a:lnTo>
                      <a:pt x="69" y="49"/>
                    </a:lnTo>
                    <a:lnTo>
                      <a:pt x="82" y="66"/>
                    </a:lnTo>
                    <a:lnTo>
                      <a:pt x="91" y="85"/>
                    </a:lnTo>
                    <a:lnTo>
                      <a:pt x="101" y="104"/>
                    </a:lnTo>
                    <a:lnTo>
                      <a:pt x="108" y="121"/>
                    </a:lnTo>
                    <a:lnTo>
                      <a:pt x="118" y="142"/>
                    </a:lnTo>
                    <a:lnTo>
                      <a:pt x="124" y="163"/>
                    </a:lnTo>
                    <a:lnTo>
                      <a:pt x="129" y="182"/>
                    </a:lnTo>
                    <a:lnTo>
                      <a:pt x="135" y="203"/>
                    </a:lnTo>
                    <a:lnTo>
                      <a:pt x="141" y="224"/>
                    </a:lnTo>
                    <a:lnTo>
                      <a:pt x="143" y="247"/>
                    </a:lnTo>
                    <a:lnTo>
                      <a:pt x="146" y="268"/>
                    </a:lnTo>
                    <a:lnTo>
                      <a:pt x="148" y="291"/>
                    </a:lnTo>
                    <a:lnTo>
                      <a:pt x="148" y="313"/>
                    </a:lnTo>
                    <a:lnTo>
                      <a:pt x="148" y="331"/>
                    </a:lnTo>
                    <a:lnTo>
                      <a:pt x="146" y="350"/>
                    </a:lnTo>
                    <a:lnTo>
                      <a:pt x="145" y="367"/>
                    </a:lnTo>
                    <a:lnTo>
                      <a:pt x="143" y="386"/>
                    </a:lnTo>
                    <a:lnTo>
                      <a:pt x="139" y="403"/>
                    </a:lnTo>
                    <a:lnTo>
                      <a:pt x="135" y="422"/>
                    </a:lnTo>
                    <a:lnTo>
                      <a:pt x="131" y="439"/>
                    </a:lnTo>
                    <a:lnTo>
                      <a:pt x="127" y="456"/>
                    </a:lnTo>
                    <a:lnTo>
                      <a:pt x="122" y="471"/>
                    </a:lnTo>
                    <a:lnTo>
                      <a:pt x="116" y="488"/>
                    </a:lnTo>
                    <a:lnTo>
                      <a:pt x="108" y="504"/>
                    </a:lnTo>
                    <a:lnTo>
                      <a:pt x="101" y="521"/>
                    </a:lnTo>
                    <a:lnTo>
                      <a:pt x="93" y="536"/>
                    </a:lnTo>
                    <a:lnTo>
                      <a:pt x="86" y="551"/>
                    </a:lnTo>
                    <a:lnTo>
                      <a:pt x="76" y="566"/>
                    </a:lnTo>
                    <a:lnTo>
                      <a:pt x="69" y="582"/>
                    </a:lnTo>
                    <a:close/>
                  </a:path>
                </a:pathLst>
              </a:custGeom>
              <a:solidFill>
                <a:srgbClr val="000000"/>
              </a:solidFill>
              <a:ln w="9525">
                <a:noFill/>
                <a:round/>
                <a:headEnd/>
                <a:tailEnd/>
              </a:ln>
            </p:spPr>
            <p:txBody>
              <a:bodyPr/>
              <a:lstStyle/>
              <a:p>
                <a:endParaRPr lang="en-US"/>
              </a:p>
            </p:txBody>
          </p:sp>
          <p:sp>
            <p:nvSpPr>
              <p:cNvPr id="9339" name="Freeform 95"/>
              <p:cNvSpPr>
                <a:spLocks/>
              </p:cNvSpPr>
              <p:nvPr/>
            </p:nvSpPr>
            <p:spPr bwMode="auto">
              <a:xfrm>
                <a:off x="2632" y="2311"/>
                <a:ext cx="179" cy="121"/>
              </a:xfrm>
              <a:custGeom>
                <a:avLst/>
                <a:gdLst>
                  <a:gd name="T0" fmla="*/ 0 w 1179"/>
                  <a:gd name="T1" fmla="*/ 0 h 862"/>
                  <a:gd name="T2" fmla="*/ 0 w 1179"/>
                  <a:gd name="T3" fmla="*/ 121 h 862"/>
                  <a:gd name="T4" fmla="*/ 179 w 1179"/>
                  <a:gd name="T5" fmla="*/ 121 h 862"/>
                  <a:gd name="T6" fmla="*/ 0 60000 65536"/>
                  <a:gd name="T7" fmla="*/ 0 60000 65536"/>
                  <a:gd name="T8" fmla="*/ 0 60000 65536"/>
                  <a:gd name="T9" fmla="*/ 0 w 1179"/>
                  <a:gd name="T10" fmla="*/ 0 h 862"/>
                  <a:gd name="T11" fmla="*/ 1179 w 1179"/>
                  <a:gd name="T12" fmla="*/ 862 h 862"/>
                </a:gdLst>
                <a:ahLst/>
                <a:cxnLst>
                  <a:cxn ang="T6">
                    <a:pos x="T0" y="T1"/>
                  </a:cxn>
                  <a:cxn ang="T7">
                    <a:pos x="T2" y="T3"/>
                  </a:cxn>
                  <a:cxn ang="T8">
                    <a:pos x="T4" y="T5"/>
                  </a:cxn>
                </a:cxnLst>
                <a:rect l="T9" t="T10" r="T11" b="T12"/>
                <a:pathLst>
                  <a:path w="1179" h="862">
                    <a:moveTo>
                      <a:pt x="0" y="0"/>
                    </a:moveTo>
                    <a:lnTo>
                      <a:pt x="0" y="862"/>
                    </a:lnTo>
                    <a:lnTo>
                      <a:pt x="1179" y="862"/>
                    </a:lnTo>
                  </a:path>
                </a:pathLst>
              </a:custGeom>
              <a:noFill/>
              <a:ln w="9525">
                <a:solidFill>
                  <a:schemeClr val="tx1"/>
                </a:solidFill>
                <a:round/>
                <a:headEnd/>
                <a:tailEnd/>
              </a:ln>
            </p:spPr>
            <p:txBody>
              <a:bodyPr/>
              <a:lstStyle/>
              <a:p>
                <a:endParaRPr lang="en-US"/>
              </a:p>
            </p:txBody>
          </p:sp>
          <p:sp>
            <p:nvSpPr>
              <p:cNvPr id="9340" name="Line 96"/>
              <p:cNvSpPr>
                <a:spLocks noChangeShapeType="1"/>
              </p:cNvSpPr>
              <p:nvPr/>
            </p:nvSpPr>
            <p:spPr bwMode="auto">
              <a:xfrm flipH="1" flipV="1">
                <a:off x="2604" y="2311"/>
                <a:ext cx="28" cy="32"/>
              </a:xfrm>
              <a:prstGeom prst="line">
                <a:avLst/>
              </a:prstGeom>
              <a:noFill/>
              <a:ln w="9525">
                <a:solidFill>
                  <a:schemeClr val="tx1"/>
                </a:solidFill>
                <a:round/>
                <a:headEnd/>
                <a:tailEnd/>
              </a:ln>
            </p:spPr>
            <p:txBody>
              <a:bodyPr/>
              <a:lstStyle/>
              <a:p>
                <a:endParaRPr lang="en-US"/>
              </a:p>
            </p:txBody>
          </p:sp>
          <p:sp>
            <p:nvSpPr>
              <p:cNvPr id="9341" name="Line 97"/>
              <p:cNvSpPr>
                <a:spLocks noChangeShapeType="1"/>
              </p:cNvSpPr>
              <p:nvPr/>
            </p:nvSpPr>
            <p:spPr bwMode="auto">
              <a:xfrm flipV="1">
                <a:off x="2632" y="2311"/>
                <a:ext cx="27" cy="32"/>
              </a:xfrm>
              <a:prstGeom prst="line">
                <a:avLst/>
              </a:prstGeom>
              <a:noFill/>
              <a:ln w="9525">
                <a:solidFill>
                  <a:schemeClr val="tx1"/>
                </a:solidFill>
                <a:round/>
                <a:headEnd/>
                <a:tailEnd/>
              </a:ln>
            </p:spPr>
            <p:txBody>
              <a:bodyPr/>
              <a:lstStyle/>
              <a:p>
                <a:endParaRPr lang="en-US"/>
              </a:p>
            </p:txBody>
          </p:sp>
          <p:sp>
            <p:nvSpPr>
              <p:cNvPr id="9342" name="Oval 98"/>
              <p:cNvSpPr>
                <a:spLocks noChangeArrowheads="1"/>
              </p:cNvSpPr>
              <p:nvPr/>
            </p:nvSpPr>
            <p:spPr bwMode="auto">
              <a:xfrm>
                <a:off x="2619" y="2291"/>
                <a:ext cx="28" cy="28"/>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9308" name="AutoShape 99"/>
            <p:cNvSpPr>
              <a:spLocks noChangeArrowheads="1"/>
            </p:cNvSpPr>
            <p:nvPr/>
          </p:nvSpPr>
          <p:spPr bwMode="auto">
            <a:xfrm>
              <a:off x="1890" y="2519"/>
              <a:ext cx="432" cy="240"/>
            </a:xfrm>
            <a:prstGeom prst="roundRect">
              <a:avLst>
                <a:gd name="adj" fmla="val 10417"/>
              </a:avLst>
            </a:prstGeom>
            <a:solidFill>
              <a:srgbClr val="D7E5D7"/>
            </a:solidFill>
            <a:ln w="12700">
              <a:solidFill>
                <a:schemeClr val="tx1"/>
              </a:solidFill>
              <a:round/>
              <a:headEnd/>
              <a:tailEnd/>
            </a:ln>
          </p:spPr>
          <p:txBody>
            <a:bodyPr wrap="none" anchor="ctr"/>
            <a:lstStyle/>
            <a:p>
              <a:endParaRPr lang="en-US"/>
            </a:p>
          </p:txBody>
        </p:sp>
        <p:sp>
          <p:nvSpPr>
            <p:cNvPr id="9309" name="AutoShape 100"/>
            <p:cNvSpPr>
              <a:spLocks noChangeArrowheads="1"/>
            </p:cNvSpPr>
            <p:nvPr/>
          </p:nvSpPr>
          <p:spPr bwMode="auto">
            <a:xfrm>
              <a:off x="1940" y="2572"/>
              <a:ext cx="75" cy="129"/>
            </a:xfrm>
            <a:prstGeom prst="roundRect">
              <a:avLst>
                <a:gd name="adj" fmla="val 34546"/>
              </a:avLst>
            </a:prstGeom>
            <a:solidFill>
              <a:schemeClr val="bg2"/>
            </a:solidFill>
            <a:ln w="9525">
              <a:round/>
              <a:headEnd/>
              <a:tailEnd/>
            </a:ln>
            <a:scene3d>
              <a:camera prst="legacyObliqueTop">
                <a:rot lat="20099996" lon="1500000" rev="0"/>
              </a:camera>
              <a:lightRig rig="legacyHarsh3" dir="r"/>
            </a:scene3d>
            <a:sp3d extrusionH="23800" prstMaterial="legacyMetal">
              <a:bevelT w="13500" h="13500" prst="angle"/>
              <a:bevelB w="13500" h="13500" prst="angle"/>
              <a:extrusionClr>
                <a:srgbClr val="EAEAEA"/>
              </a:extrusionClr>
            </a:sp3d>
          </p:spPr>
          <p:txBody>
            <a:bodyPr wrap="none" anchor="ctr">
              <a:flatTx/>
            </a:bodyPr>
            <a:lstStyle/>
            <a:p>
              <a:endParaRPr lang="en-US"/>
            </a:p>
          </p:txBody>
        </p:sp>
        <p:sp>
          <p:nvSpPr>
            <p:cNvPr id="9310" name="Rectangle 101"/>
            <p:cNvSpPr>
              <a:spLocks noChangeArrowheads="1"/>
            </p:cNvSpPr>
            <p:nvPr/>
          </p:nvSpPr>
          <p:spPr bwMode="auto">
            <a:xfrm>
              <a:off x="2112" y="2569"/>
              <a:ext cx="160" cy="150"/>
            </a:xfrm>
            <a:prstGeom prst="rect">
              <a:avLst/>
            </a:prstGeom>
            <a:solidFill>
              <a:schemeClr val="bg2"/>
            </a:solidFill>
            <a:ln w="9525">
              <a:miter lim="800000"/>
              <a:headEnd/>
              <a:tailEnd/>
            </a:ln>
            <a:scene3d>
              <a:camera prst="legacyObliqueTopRight"/>
              <a:lightRig rig="legacyHarsh3" dir="r"/>
            </a:scene3d>
            <a:sp3d prstMaterial="legacyMetal">
              <a:bevelT w="13500" h="13500" prst="angle"/>
              <a:bevelB w="13500" h="13500" prst="angle"/>
              <a:extrusionClr>
                <a:srgbClr val="EAEAEA"/>
              </a:extrusionClr>
            </a:sp3d>
          </p:spPr>
          <p:txBody>
            <a:bodyPr wrap="none" anchor="ctr">
              <a:flatTx/>
            </a:bodyPr>
            <a:lstStyle/>
            <a:p>
              <a:endParaRPr lang="en-US"/>
            </a:p>
          </p:txBody>
        </p:sp>
        <p:sp>
          <p:nvSpPr>
            <p:cNvPr id="9311" name="Freeform 102"/>
            <p:cNvSpPr>
              <a:spLocks/>
            </p:cNvSpPr>
            <p:nvPr/>
          </p:nvSpPr>
          <p:spPr bwMode="auto">
            <a:xfrm>
              <a:off x="2263" y="2608"/>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12" name="Freeform 103"/>
            <p:cNvSpPr>
              <a:spLocks/>
            </p:cNvSpPr>
            <p:nvPr/>
          </p:nvSpPr>
          <p:spPr bwMode="auto">
            <a:xfrm>
              <a:off x="2263" y="2635"/>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13" name="Freeform 104"/>
            <p:cNvSpPr>
              <a:spLocks/>
            </p:cNvSpPr>
            <p:nvPr/>
          </p:nvSpPr>
          <p:spPr bwMode="auto">
            <a:xfrm>
              <a:off x="2002" y="2593"/>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14" name="Freeform 105"/>
            <p:cNvSpPr>
              <a:spLocks/>
            </p:cNvSpPr>
            <p:nvPr/>
          </p:nvSpPr>
          <p:spPr bwMode="auto">
            <a:xfrm>
              <a:off x="2002" y="2620"/>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15" name="Freeform 106"/>
            <p:cNvSpPr>
              <a:spLocks/>
            </p:cNvSpPr>
            <p:nvPr/>
          </p:nvSpPr>
          <p:spPr bwMode="auto">
            <a:xfrm>
              <a:off x="2002" y="2647"/>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16" name="Freeform 107"/>
            <p:cNvSpPr>
              <a:spLocks/>
            </p:cNvSpPr>
            <p:nvPr/>
          </p:nvSpPr>
          <p:spPr bwMode="auto">
            <a:xfrm>
              <a:off x="2002" y="2675"/>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17" name="Freeform 108"/>
            <p:cNvSpPr>
              <a:spLocks/>
            </p:cNvSpPr>
            <p:nvPr/>
          </p:nvSpPr>
          <p:spPr bwMode="auto">
            <a:xfrm flipH="1">
              <a:off x="1922" y="2595"/>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18" name="Freeform 109"/>
            <p:cNvSpPr>
              <a:spLocks/>
            </p:cNvSpPr>
            <p:nvPr/>
          </p:nvSpPr>
          <p:spPr bwMode="auto">
            <a:xfrm flipH="1">
              <a:off x="1922" y="2622"/>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19" name="Freeform 110"/>
            <p:cNvSpPr>
              <a:spLocks/>
            </p:cNvSpPr>
            <p:nvPr/>
          </p:nvSpPr>
          <p:spPr bwMode="auto">
            <a:xfrm flipH="1">
              <a:off x="2095" y="2593"/>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20" name="Freeform 111"/>
            <p:cNvSpPr>
              <a:spLocks/>
            </p:cNvSpPr>
            <p:nvPr/>
          </p:nvSpPr>
          <p:spPr bwMode="auto">
            <a:xfrm flipH="1">
              <a:off x="2095" y="2620"/>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21" name="Freeform 112"/>
            <p:cNvSpPr>
              <a:spLocks/>
            </p:cNvSpPr>
            <p:nvPr/>
          </p:nvSpPr>
          <p:spPr bwMode="auto">
            <a:xfrm flipH="1">
              <a:off x="2095" y="2647"/>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322" name="Freeform 113"/>
            <p:cNvSpPr>
              <a:spLocks/>
            </p:cNvSpPr>
            <p:nvPr/>
          </p:nvSpPr>
          <p:spPr bwMode="auto">
            <a:xfrm flipH="1">
              <a:off x="2095" y="2675"/>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cxnSp>
          <p:nvCxnSpPr>
            <p:cNvPr id="9323" name="AutoShape 114"/>
            <p:cNvCxnSpPr>
              <a:cxnSpLocks noChangeShapeType="1"/>
              <a:stCxn id="9317" idx="3"/>
              <a:endCxn id="9339" idx="2"/>
            </p:cNvCxnSpPr>
            <p:nvPr/>
          </p:nvCxnSpPr>
          <p:spPr bwMode="auto">
            <a:xfrm rot="10800000">
              <a:off x="1884" y="2583"/>
              <a:ext cx="39" cy="26"/>
            </a:xfrm>
            <a:prstGeom prst="bentConnector3">
              <a:avLst>
                <a:gd name="adj1" fmla="val 51282"/>
              </a:avLst>
            </a:prstGeom>
            <a:noFill/>
            <a:ln w="9525">
              <a:solidFill>
                <a:srgbClr val="EAEAEA"/>
              </a:solidFill>
              <a:miter lim="800000"/>
              <a:headEnd/>
              <a:tailEnd/>
            </a:ln>
          </p:spPr>
        </p:cxnSp>
        <p:cxnSp>
          <p:nvCxnSpPr>
            <p:cNvPr id="9324" name="AutoShape 115"/>
            <p:cNvCxnSpPr>
              <a:cxnSpLocks noChangeShapeType="1"/>
              <a:stCxn id="9318" idx="3"/>
              <a:endCxn id="9339" idx="2"/>
            </p:cNvCxnSpPr>
            <p:nvPr/>
          </p:nvCxnSpPr>
          <p:spPr bwMode="auto">
            <a:xfrm rot="10800000">
              <a:off x="1884" y="2583"/>
              <a:ext cx="39" cy="53"/>
            </a:xfrm>
            <a:prstGeom prst="bentConnector3">
              <a:avLst>
                <a:gd name="adj1" fmla="val 51282"/>
              </a:avLst>
            </a:prstGeom>
            <a:noFill/>
            <a:ln w="9525">
              <a:solidFill>
                <a:srgbClr val="EAEAEA"/>
              </a:solidFill>
              <a:miter lim="800000"/>
              <a:headEnd/>
              <a:tailEnd/>
            </a:ln>
          </p:spPr>
        </p:cxnSp>
        <p:cxnSp>
          <p:nvCxnSpPr>
            <p:cNvPr id="9325" name="AutoShape 116"/>
            <p:cNvCxnSpPr>
              <a:cxnSpLocks noChangeShapeType="1"/>
              <a:stCxn id="9313" idx="3"/>
              <a:endCxn id="9319" idx="3"/>
            </p:cNvCxnSpPr>
            <p:nvPr/>
          </p:nvCxnSpPr>
          <p:spPr bwMode="auto">
            <a:xfrm>
              <a:off x="2035" y="2607"/>
              <a:ext cx="61" cy="0"/>
            </a:xfrm>
            <a:prstGeom prst="straightConnector1">
              <a:avLst/>
            </a:prstGeom>
            <a:noFill/>
            <a:ln w="9525">
              <a:solidFill>
                <a:srgbClr val="EAEAEA"/>
              </a:solidFill>
              <a:round/>
              <a:headEnd/>
              <a:tailEnd/>
            </a:ln>
          </p:spPr>
        </p:cxnSp>
        <p:cxnSp>
          <p:nvCxnSpPr>
            <p:cNvPr id="9326" name="AutoShape 117"/>
            <p:cNvCxnSpPr>
              <a:cxnSpLocks noChangeShapeType="1"/>
              <a:stCxn id="9314" idx="3"/>
              <a:endCxn id="9320" idx="3"/>
            </p:cNvCxnSpPr>
            <p:nvPr/>
          </p:nvCxnSpPr>
          <p:spPr bwMode="auto">
            <a:xfrm>
              <a:off x="2035" y="2634"/>
              <a:ext cx="61" cy="0"/>
            </a:xfrm>
            <a:prstGeom prst="straightConnector1">
              <a:avLst/>
            </a:prstGeom>
            <a:noFill/>
            <a:ln w="9525">
              <a:solidFill>
                <a:srgbClr val="EAEAEA"/>
              </a:solidFill>
              <a:round/>
              <a:headEnd/>
              <a:tailEnd/>
            </a:ln>
          </p:spPr>
        </p:cxnSp>
        <p:cxnSp>
          <p:nvCxnSpPr>
            <p:cNvPr id="9327" name="AutoShape 118"/>
            <p:cNvCxnSpPr>
              <a:cxnSpLocks noChangeShapeType="1"/>
              <a:stCxn id="9315" idx="3"/>
              <a:endCxn id="9321" idx="3"/>
            </p:cNvCxnSpPr>
            <p:nvPr/>
          </p:nvCxnSpPr>
          <p:spPr bwMode="auto">
            <a:xfrm>
              <a:off x="2035" y="2661"/>
              <a:ext cx="61" cy="0"/>
            </a:xfrm>
            <a:prstGeom prst="straightConnector1">
              <a:avLst/>
            </a:prstGeom>
            <a:noFill/>
            <a:ln w="9525">
              <a:solidFill>
                <a:srgbClr val="EAEAEA"/>
              </a:solidFill>
              <a:round/>
              <a:headEnd/>
              <a:tailEnd/>
            </a:ln>
          </p:spPr>
        </p:cxnSp>
        <p:cxnSp>
          <p:nvCxnSpPr>
            <p:cNvPr id="9328" name="AutoShape 119"/>
            <p:cNvCxnSpPr>
              <a:cxnSpLocks noChangeShapeType="1"/>
              <a:stCxn id="9316" idx="3"/>
              <a:endCxn id="9322" idx="3"/>
            </p:cNvCxnSpPr>
            <p:nvPr/>
          </p:nvCxnSpPr>
          <p:spPr bwMode="auto">
            <a:xfrm>
              <a:off x="2035" y="2689"/>
              <a:ext cx="61" cy="0"/>
            </a:xfrm>
            <a:prstGeom prst="straightConnector1">
              <a:avLst/>
            </a:prstGeom>
            <a:noFill/>
            <a:ln w="9525">
              <a:solidFill>
                <a:srgbClr val="EAEAEA"/>
              </a:solidFill>
              <a:round/>
              <a:headEnd/>
              <a:tailEnd/>
            </a:ln>
          </p:spPr>
        </p:cxnSp>
        <p:cxnSp>
          <p:nvCxnSpPr>
            <p:cNvPr id="9329" name="AutoShape 120"/>
            <p:cNvCxnSpPr>
              <a:cxnSpLocks noChangeShapeType="1"/>
              <a:stCxn id="9311" idx="3"/>
            </p:cNvCxnSpPr>
            <p:nvPr/>
          </p:nvCxnSpPr>
          <p:spPr bwMode="auto">
            <a:xfrm>
              <a:off x="2296" y="2622"/>
              <a:ext cx="15" cy="54"/>
            </a:xfrm>
            <a:prstGeom prst="bentConnector2">
              <a:avLst/>
            </a:prstGeom>
            <a:noFill/>
            <a:ln w="9525">
              <a:solidFill>
                <a:srgbClr val="EAEAEA"/>
              </a:solidFill>
              <a:miter lim="800000"/>
              <a:headEnd/>
              <a:tailEnd/>
            </a:ln>
          </p:spPr>
        </p:cxnSp>
        <p:cxnSp>
          <p:nvCxnSpPr>
            <p:cNvPr id="9330" name="AutoShape 121"/>
            <p:cNvCxnSpPr>
              <a:cxnSpLocks noChangeShapeType="1"/>
              <a:stCxn id="9312" idx="3"/>
            </p:cNvCxnSpPr>
            <p:nvPr/>
          </p:nvCxnSpPr>
          <p:spPr bwMode="auto">
            <a:xfrm>
              <a:off x="2296" y="2649"/>
              <a:ext cx="1" cy="48"/>
            </a:xfrm>
            <a:prstGeom prst="bentConnector4">
              <a:avLst>
                <a:gd name="adj1" fmla="val 0"/>
                <a:gd name="adj2" fmla="val 100000"/>
              </a:avLst>
            </a:prstGeom>
            <a:noFill/>
            <a:ln w="9525">
              <a:solidFill>
                <a:srgbClr val="EAEAEA"/>
              </a:solidFill>
              <a:miter lim="800000"/>
              <a:headEnd/>
              <a:tailEnd/>
            </a:ln>
          </p:spPr>
        </p:cxnSp>
      </p:grpSp>
      <p:sp>
        <p:nvSpPr>
          <p:cNvPr id="9255" name="Text Box 122"/>
          <p:cNvSpPr txBox="1">
            <a:spLocks noChangeArrowheads="1"/>
          </p:cNvSpPr>
          <p:nvPr/>
        </p:nvSpPr>
        <p:spPr bwMode="auto">
          <a:xfrm>
            <a:off x="6986588" y="5859463"/>
            <a:ext cx="368300" cy="396875"/>
          </a:xfrm>
          <a:prstGeom prst="rect">
            <a:avLst/>
          </a:prstGeom>
          <a:noFill/>
          <a:ln w="12700" algn="ctr">
            <a:noFill/>
            <a:miter lim="800000"/>
            <a:headEnd/>
            <a:tailEnd/>
          </a:ln>
        </p:spPr>
        <p:txBody>
          <a:bodyPr wrap="none">
            <a:spAutoFit/>
          </a:bodyPr>
          <a:lstStyle/>
          <a:p>
            <a:pPr algn="ctr">
              <a:spcBef>
                <a:spcPct val="0"/>
              </a:spcBef>
            </a:pPr>
            <a:r>
              <a:rPr lang="en-US"/>
              <a:t>C</a:t>
            </a:r>
          </a:p>
        </p:txBody>
      </p:sp>
      <p:grpSp>
        <p:nvGrpSpPr>
          <p:cNvPr id="7" name="Group 123"/>
          <p:cNvGrpSpPr>
            <a:grpSpLocks/>
          </p:cNvGrpSpPr>
          <p:nvPr/>
        </p:nvGrpSpPr>
        <p:grpSpPr bwMode="auto">
          <a:xfrm>
            <a:off x="7707313" y="5613400"/>
            <a:ext cx="481012" cy="212725"/>
            <a:chOff x="1668" y="2445"/>
            <a:chExt cx="654" cy="314"/>
          </a:xfrm>
        </p:grpSpPr>
        <p:grpSp>
          <p:nvGrpSpPr>
            <p:cNvPr id="8" name="Group 124"/>
            <p:cNvGrpSpPr>
              <a:grpSpLocks/>
            </p:cNvGrpSpPr>
            <p:nvPr/>
          </p:nvGrpSpPr>
          <p:grpSpPr bwMode="auto">
            <a:xfrm>
              <a:off x="1668" y="2445"/>
              <a:ext cx="216" cy="138"/>
              <a:chOff x="2463" y="2256"/>
              <a:chExt cx="348" cy="176"/>
            </a:xfrm>
          </p:grpSpPr>
          <p:sp>
            <p:nvSpPr>
              <p:cNvPr id="9295" name="Freeform 125"/>
              <p:cNvSpPr>
                <a:spLocks/>
              </p:cNvSpPr>
              <p:nvPr/>
            </p:nvSpPr>
            <p:spPr bwMode="auto">
              <a:xfrm>
                <a:off x="2697" y="2272"/>
                <a:ext cx="19" cy="78"/>
              </a:xfrm>
              <a:custGeom>
                <a:avLst/>
                <a:gdLst>
                  <a:gd name="T0" fmla="*/ 8 w 192"/>
                  <a:gd name="T1" fmla="*/ 78 h 755"/>
                  <a:gd name="T2" fmla="*/ 7 w 192"/>
                  <a:gd name="T3" fmla="*/ 77 h 755"/>
                  <a:gd name="T4" fmla="*/ 5 w 192"/>
                  <a:gd name="T5" fmla="*/ 77 h 755"/>
                  <a:gd name="T6" fmla="*/ 4 w 192"/>
                  <a:gd name="T7" fmla="*/ 76 h 755"/>
                  <a:gd name="T8" fmla="*/ 5 w 192"/>
                  <a:gd name="T9" fmla="*/ 74 h 755"/>
                  <a:gd name="T10" fmla="*/ 7 w 192"/>
                  <a:gd name="T11" fmla="*/ 71 h 755"/>
                  <a:gd name="T12" fmla="*/ 9 w 192"/>
                  <a:gd name="T13" fmla="*/ 67 h 755"/>
                  <a:gd name="T14" fmla="*/ 10 w 192"/>
                  <a:gd name="T15" fmla="*/ 62 h 755"/>
                  <a:gd name="T16" fmla="*/ 12 w 192"/>
                  <a:gd name="T17" fmla="*/ 58 h 755"/>
                  <a:gd name="T18" fmla="*/ 13 w 192"/>
                  <a:gd name="T19" fmla="*/ 54 h 755"/>
                  <a:gd name="T20" fmla="*/ 13 w 192"/>
                  <a:gd name="T21" fmla="*/ 49 h 755"/>
                  <a:gd name="T22" fmla="*/ 14 w 192"/>
                  <a:gd name="T23" fmla="*/ 44 h 755"/>
                  <a:gd name="T24" fmla="*/ 14 w 192"/>
                  <a:gd name="T25" fmla="*/ 39 h 755"/>
                  <a:gd name="T26" fmla="*/ 13 w 192"/>
                  <a:gd name="T27" fmla="*/ 34 h 755"/>
                  <a:gd name="T28" fmla="*/ 12 w 192"/>
                  <a:gd name="T29" fmla="*/ 29 h 755"/>
                  <a:gd name="T30" fmla="*/ 11 w 192"/>
                  <a:gd name="T31" fmla="*/ 23 h 755"/>
                  <a:gd name="T32" fmla="*/ 9 w 192"/>
                  <a:gd name="T33" fmla="*/ 18 h 755"/>
                  <a:gd name="T34" fmla="*/ 7 w 192"/>
                  <a:gd name="T35" fmla="*/ 14 h 755"/>
                  <a:gd name="T36" fmla="*/ 4 w 192"/>
                  <a:gd name="T37" fmla="*/ 9 h 755"/>
                  <a:gd name="T38" fmla="*/ 1 w 192"/>
                  <a:gd name="T39" fmla="*/ 5 h 755"/>
                  <a:gd name="T40" fmla="*/ 1 w 192"/>
                  <a:gd name="T41" fmla="*/ 3 h 755"/>
                  <a:gd name="T42" fmla="*/ 1 w 192"/>
                  <a:gd name="T43" fmla="*/ 2 h 755"/>
                  <a:gd name="T44" fmla="*/ 2 w 192"/>
                  <a:gd name="T45" fmla="*/ 1 h 755"/>
                  <a:gd name="T46" fmla="*/ 3 w 192"/>
                  <a:gd name="T47" fmla="*/ 0 h 755"/>
                  <a:gd name="T48" fmla="*/ 6 w 192"/>
                  <a:gd name="T49" fmla="*/ 2 h 755"/>
                  <a:gd name="T50" fmla="*/ 9 w 192"/>
                  <a:gd name="T51" fmla="*/ 7 h 755"/>
                  <a:gd name="T52" fmla="*/ 11 w 192"/>
                  <a:gd name="T53" fmla="*/ 11 h 755"/>
                  <a:gd name="T54" fmla="*/ 14 w 192"/>
                  <a:gd name="T55" fmla="*/ 17 h 755"/>
                  <a:gd name="T56" fmla="*/ 16 w 192"/>
                  <a:gd name="T57" fmla="*/ 22 h 755"/>
                  <a:gd name="T58" fmla="*/ 17 w 192"/>
                  <a:gd name="T59" fmla="*/ 27 h 755"/>
                  <a:gd name="T60" fmla="*/ 18 w 192"/>
                  <a:gd name="T61" fmla="*/ 33 h 755"/>
                  <a:gd name="T62" fmla="*/ 19 w 192"/>
                  <a:gd name="T63" fmla="*/ 39 h 755"/>
                  <a:gd name="T64" fmla="*/ 19 w 192"/>
                  <a:gd name="T65" fmla="*/ 44 h 755"/>
                  <a:gd name="T66" fmla="*/ 19 w 192"/>
                  <a:gd name="T67" fmla="*/ 49 h 755"/>
                  <a:gd name="T68" fmla="*/ 18 w 192"/>
                  <a:gd name="T69" fmla="*/ 54 h 755"/>
                  <a:gd name="T70" fmla="*/ 17 w 192"/>
                  <a:gd name="T71" fmla="*/ 59 h 755"/>
                  <a:gd name="T72" fmla="*/ 15 w 192"/>
                  <a:gd name="T73" fmla="*/ 63 h 755"/>
                  <a:gd name="T74" fmla="*/ 14 w 192"/>
                  <a:gd name="T75" fmla="*/ 68 h 755"/>
                  <a:gd name="T76" fmla="*/ 12 w 192"/>
                  <a:gd name="T77" fmla="*/ 72 h 755"/>
                  <a:gd name="T78" fmla="*/ 10 w 192"/>
                  <a:gd name="T79" fmla="*/ 76 h 755"/>
                  <a:gd name="T80" fmla="*/ 9 w 192"/>
                  <a:gd name="T81" fmla="*/ 78 h 7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92"/>
                  <a:gd name="T124" fmla="*/ 0 h 755"/>
                  <a:gd name="T125" fmla="*/ 192 w 192"/>
                  <a:gd name="T126" fmla="*/ 755 h 75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92" h="755">
                    <a:moveTo>
                      <a:pt x="87" y="755"/>
                    </a:moveTo>
                    <a:lnTo>
                      <a:pt x="80" y="753"/>
                    </a:lnTo>
                    <a:lnTo>
                      <a:pt x="74" y="751"/>
                    </a:lnTo>
                    <a:lnTo>
                      <a:pt x="66" y="747"/>
                    </a:lnTo>
                    <a:lnTo>
                      <a:pt x="61" y="745"/>
                    </a:lnTo>
                    <a:lnTo>
                      <a:pt x="55" y="744"/>
                    </a:lnTo>
                    <a:lnTo>
                      <a:pt x="49" y="742"/>
                    </a:lnTo>
                    <a:lnTo>
                      <a:pt x="42" y="738"/>
                    </a:lnTo>
                    <a:lnTo>
                      <a:pt x="36" y="738"/>
                    </a:lnTo>
                    <a:lnTo>
                      <a:pt x="47" y="719"/>
                    </a:lnTo>
                    <a:lnTo>
                      <a:pt x="59" y="702"/>
                    </a:lnTo>
                    <a:lnTo>
                      <a:pt x="68" y="683"/>
                    </a:lnTo>
                    <a:lnTo>
                      <a:pt x="80" y="664"/>
                    </a:lnTo>
                    <a:lnTo>
                      <a:pt x="87" y="645"/>
                    </a:lnTo>
                    <a:lnTo>
                      <a:pt x="97" y="624"/>
                    </a:lnTo>
                    <a:lnTo>
                      <a:pt x="104" y="603"/>
                    </a:lnTo>
                    <a:lnTo>
                      <a:pt x="112" y="584"/>
                    </a:lnTo>
                    <a:lnTo>
                      <a:pt x="118" y="561"/>
                    </a:lnTo>
                    <a:lnTo>
                      <a:pt x="123" y="540"/>
                    </a:lnTo>
                    <a:lnTo>
                      <a:pt x="127" y="519"/>
                    </a:lnTo>
                    <a:lnTo>
                      <a:pt x="133" y="498"/>
                    </a:lnTo>
                    <a:lnTo>
                      <a:pt x="135" y="475"/>
                    </a:lnTo>
                    <a:lnTo>
                      <a:pt x="139" y="453"/>
                    </a:lnTo>
                    <a:lnTo>
                      <a:pt x="139" y="430"/>
                    </a:lnTo>
                    <a:lnTo>
                      <a:pt x="141" y="407"/>
                    </a:lnTo>
                    <a:lnTo>
                      <a:pt x="139" y="380"/>
                    </a:lnTo>
                    <a:lnTo>
                      <a:pt x="139" y="354"/>
                    </a:lnTo>
                    <a:lnTo>
                      <a:pt x="135" y="327"/>
                    </a:lnTo>
                    <a:lnTo>
                      <a:pt x="131" y="302"/>
                    </a:lnTo>
                    <a:lnTo>
                      <a:pt x="123" y="276"/>
                    </a:lnTo>
                    <a:lnTo>
                      <a:pt x="118" y="251"/>
                    </a:lnTo>
                    <a:lnTo>
                      <a:pt x="110" y="226"/>
                    </a:lnTo>
                    <a:lnTo>
                      <a:pt x="103" y="204"/>
                    </a:lnTo>
                    <a:lnTo>
                      <a:pt x="91" y="179"/>
                    </a:lnTo>
                    <a:lnTo>
                      <a:pt x="82" y="156"/>
                    </a:lnTo>
                    <a:lnTo>
                      <a:pt x="70" y="133"/>
                    </a:lnTo>
                    <a:lnTo>
                      <a:pt x="57" y="110"/>
                    </a:lnTo>
                    <a:lnTo>
                      <a:pt x="44" y="89"/>
                    </a:lnTo>
                    <a:lnTo>
                      <a:pt x="30" y="69"/>
                    </a:lnTo>
                    <a:lnTo>
                      <a:pt x="15" y="50"/>
                    </a:lnTo>
                    <a:lnTo>
                      <a:pt x="0" y="31"/>
                    </a:lnTo>
                    <a:lnTo>
                      <a:pt x="6" y="27"/>
                    </a:lnTo>
                    <a:lnTo>
                      <a:pt x="9" y="23"/>
                    </a:lnTo>
                    <a:lnTo>
                      <a:pt x="15" y="17"/>
                    </a:lnTo>
                    <a:lnTo>
                      <a:pt x="21" y="13"/>
                    </a:lnTo>
                    <a:lnTo>
                      <a:pt x="25" y="10"/>
                    </a:lnTo>
                    <a:lnTo>
                      <a:pt x="30" y="6"/>
                    </a:lnTo>
                    <a:lnTo>
                      <a:pt x="34" y="2"/>
                    </a:lnTo>
                    <a:lnTo>
                      <a:pt x="40" y="0"/>
                    </a:lnTo>
                    <a:lnTo>
                      <a:pt x="57" y="21"/>
                    </a:lnTo>
                    <a:lnTo>
                      <a:pt x="74" y="42"/>
                    </a:lnTo>
                    <a:lnTo>
                      <a:pt x="89" y="65"/>
                    </a:lnTo>
                    <a:lnTo>
                      <a:pt x="104" y="88"/>
                    </a:lnTo>
                    <a:lnTo>
                      <a:pt x="116" y="110"/>
                    </a:lnTo>
                    <a:lnTo>
                      <a:pt x="129" y="135"/>
                    </a:lnTo>
                    <a:lnTo>
                      <a:pt x="141" y="160"/>
                    </a:lnTo>
                    <a:lnTo>
                      <a:pt x="152" y="186"/>
                    </a:lnTo>
                    <a:lnTo>
                      <a:pt x="160" y="211"/>
                    </a:lnTo>
                    <a:lnTo>
                      <a:pt x="169" y="238"/>
                    </a:lnTo>
                    <a:lnTo>
                      <a:pt x="175" y="264"/>
                    </a:lnTo>
                    <a:lnTo>
                      <a:pt x="182" y="293"/>
                    </a:lnTo>
                    <a:lnTo>
                      <a:pt x="186" y="320"/>
                    </a:lnTo>
                    <a:lnTo>
                      <a:pt x="188" y="348"/>
                    </a:lnTo>
                    <a:lnTo>
                      <a:pt x="190" y="378"/>
                    </a:lnTo>
                    <a:lnTo>
                      <a:pt x="192" y="407"/>
                    </a:lnTo>
                    <a:lnTo>
                      <a:pt x="192" y="430"/>
                    </a:lnTo>
                    <a:lnTo>
                      <a:pt x="190" y="455"/>
                    </a:lnTo>
                    <a:lnTo>
                      <a:pt x="188" y="477"/>
                    </a:lnTo>
                    <a:lnTo>
                      <a:pt x="184" y="502"/>
                    </a:lnTo>
                    <a:lnTo>
                      <a:pt x="180" y="523"/>
                    </a:lnTo>
                    <a:lnTo>
                      <a:pt x="175" y="546"/>
                    </a:lnTo>
                    <a:lnTo>
                      <a:pt x="169" y="569"/>
                    </a:lnTo>
                    <a:lnTo>
                      <a:pt x="165" y="591"/>
                    </a:lnTo>
                    <a:lnTo>
                      <a:pt x="156" y="612"/>
                    </a:lnTo>
                    <a:lnTo>
                      <a:pt x="148" y="635"/>
                    </a:lnTo>
                    <a:lnTo>
                      <a:pt x="139" y="654"/>
                    </a:lnTo>
                    <a:lnTo>
                      <a:pt x="131" y="677"/>
                    </a:lnTo>
                    <a:lnTo>
                      <a:pt x="120" y="696"/>
                    </a:lnTo>
                    <a:lnTo>
                      <a:pt x="110" y="717"/>
                    </a:lnTo>
                    <a:lnTo>
                      <a:pt x="99" y="736"/>
                    </a:lnTo>
                    <a:lnTo>
                      <a:pt x="87" y="755"/>
                    </a:lnTo>
                    <a:close/>
                  </a:path>
                </a:pathLst>
              </a:custGeom>
              <a:solidFill>
                <a:srgbClr val="000000"/>
              </a:solidFill>
              <a:ln w="9525">
                <a:noFill/>
                <a:round/>
                <a:headEnd/>
                <a:tailEnd/>
              </a:ln>
            </p:spPr>
            <p:txBody>
              <a:bodyPr/>
              <a:lstStyle/>
              <a:p>
                <a:endParaRPr lang="en-US"/>
              </a:p>
            </p:txBody>
          </p:sp>
          <p:sp>
            <p:nvSpPr>
              <p:cNvPr id="9296" name="Freeform 126"/>
              <p:cNvSpPr>
                <a:spLocks/>
              </p:cNvSpPr>
              <p:nvPr/>
            </p:nvSpPr>
            <p:spPr bwMode="auto">
              <a:xfrm>
                <a:off x="2730" y="2265"/>
                <a:ext cx="23" cy="92"/>
              </a:xfrm>
              <a:custGeom>
                <a:avLst/>
                <a:gdLst>
                  <a:gd name="T0" fmla="*/ 10 w 230"/>
                  <a:gd name="T1" fmla="*/ 92 h 897"/>
                  <a:gd name="T2" fmla="*/ 8 w 230"/>
                  <a:gd name="T3" fmla="*/ 91 h 897"/>
                  <a:gd name="T4" fmla="*/ 7 w 230"/>
                  <a:gd name="T5" fmla="*/ 91 h 897"/>
                  <a:gd name="T6" fmla="*/ 5 w 230"/>
                  <a:gd name="T7" fmla="*/ 90 h 897"/>
                  <a:gd name="T8" fmla="*/ 6 w 230"/>
                  <a:gd name="T9" fmla="*/ 88 h 897"/>
                  <a:gd name="T10" fmla="*/ 8 w 230"/>
                  <a:gd name="T11" fmla="*/ 83 h 897"/>
                  <a:gd name="T12" fmla="*/ 11 w 230"/>
                  <a:gd name="T13" fmla="*/ 78 h 897"/>
                  <a:gd name="T14" fmla="*/ 12 w 230"/>
                  <a:gd name="T15" fmla="*/ 73 h 897"/>
                  <a:gd name="T16" fmla="*/ 14 w 230"/>
                  <a:gd name="T17" fmla="*/ 68 h 897"/>
                  <a:gd name="T18" fmla="*/ 15 w 230"/>
                  <a:gd name="T19" fmla="*/ 63 h 897"/>
                  <a:gd name="T20" fmla="*/ 16 w 230"/>
                  <a:gd name="T21" fmla="*/ 58 h 897"/>
                  <a:gd name="T22" fmla="*/ 17 w 230"/>
                  <a:gd name="T23" fmla="*/ 52 h 897"/>
                  <a:gd name="T24" fmla="*/ 17 w 230"/>
                  <a:gd name="T25" fmla="*/ 46 h 897"/>
                  <a:gd name="T26" fmla="*/ 16 w 230"/>
                  <a:gd name="T27" fmla="*/ 40 h 897"/>
                  <a:gd name="T28" fmla="*/ 15 w 230"/>
                  <a:gd name="T29" fmla="*/ 34 h 897"/>
                  <a:gd name="T30" fmla="*/ 13 w 230"/>
                  <a:gd name="T31" fmla="*/ 28 h 897"/>
                  <a:gd name="T32" fmla="*/ 11 w 230"/>
                  <a:gd name="T33" fmla="*/ 22 h 897"/>
                  <a:gd name="T34" fmla="*/ 8 w 230"/>
                  <a:gd name="T35" fmla="*/ 16 h 897"/>
                  <a:gd name="T36" fmla="*/ 5 w 230"/>
                  <a:gd name="T37" fmla="*/ 11 h 897"/>
                  <a:gd name="T38" fmla="*/ 2 w 230"/>
                  <a:gd name="T39" fmla="*/ 6 h 897"/>
                  <a:gd name="T40" fmla="*/ 1 w 230"/>
                  <a:gd name="T41" fmla="*/ 3 h 897"/>
                  <a:gd name="T42" fmla="*/ 2 w 230"/>
                  <a:gd name="T43" fmla="*/ 2 h 897"/>
                  <a:gd name="T44" fmla="*/ 3 w 230"/>
                  <a:gd name="T45" fmla="*/ 1 h 897"/>
                  <a:gd name="T46" fmla="*/ 4 w 230"/>
                  <a:gd name="T47" fmla="*/ 0 h 897"/>
                  <a:gd name="T48" fmla="*/ 7 w 230"/>
                  <a:gd name="T49" fmla="*/ 2 h 897"/>
                  <a:gd name="T50" fmla="*/ 11 w 230"/>
                  <a:gd name="T51" fmla="*/ 8 h 897"/>
                  <a:gd name="T52" fmla="*/ 14 w 230"/>
                  <a:gd name="T53" fmla="*/ 13 h 897"/>
                  <a:gd name="T54" fmla="*/ 17 w 230"/>
                  <a:gd name="T55" fmla="*/ 19 h 897"/>
                  <a:gd name="T56" fmla="*/ 19 w 230"/>
                  <a:gd name="T57" fmla="*/ 26 h 897"/>
                  <a:gd name="T58" fmla="*/ 21 w 230"/>
                  <a:gd name="T59" fmla="*/ 32 h 897"/>
                  <a:gd name="T60" fmla="*/ 22 w 230"/>
                  <a:gd name="T61" fmla="*/ 39 h 897"/>
                  <a:gd name="T62" fmla="*/ 23 w 230"/>
                  <a:gd name="T63" fmla="*/ 46 h 897"/>
                  <a:gd name="T64" fmla="*/ 23 w 230"/>
                  <a:gd name="T65" fmla="*/ 52 h 897"/>
                  <a:gd name="T66" fmla="*/ 22 w 230"/>
                  <a:gd name="T67" fmla="*/ 58 h 897"/>
                  <a:gd name="T68" fmla="*/ 22 w 230"/>
                  <a:gd name="T69" fmla="*/ 64 h 897"/>
                  <a:gd name="T70" fmla="*/ 20 w 230"/>
                  <a:gd name="T71" fmla="*/ 69 h 897"/>
                  <a:gd name="T72" fmla="*/ 19 w 230"/>
                  <a:gd name="T73" fmla="*/ 75 h 897"/>
                  <a:gd name="T74" fmla="*/ 17 w 230"/>
                  <a:gd name="T75" fmla="*/ 80 h 897"/>
                  <a:gd name="T76" fmla="*/ 14 w 230"/>
                  <a:gd name="T77" fmla="*/ 85 h 897"/>
                  <a:gd name="T78" fmla="*/ 12 w 230"/>
                  <a:gd name="T79" fmla="*/ 89 h 897"/>
                  <a:gd name="T80" fmla="*/ 11 w 230"/>
                  <a:gd name="T81" fmla="*/ 92 h 8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0"/>
                  <a:gd name="T124" fmla="*/ 0 h 897"/>
                  <a:gd name="T125" fmla="*/ 230 w 230"/>
                  <a:gd name="T126" fmla="*/ 897 h 8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0" h="897">
                    <a:moveTo>
                      <a:pt x="105" y="897"/>
                    </a:moveTo>
                    <a:lnTo>
                      <a:pt x="97" y="893"/>
                    </a:lnTo>
                    <a:lnTo>
                      <a:pt x="90" y="891"/>
                    </a:lnTo>
                    <a:lnTo>
                      <a:pt x="82" y="887"/>
                    </a:lnTo>
                    <a:lnTo>
                      <a:pt x="74" y="886"/>
                    </a:lnTo>
                    <a:lnTo>
                      <a:pt x="65" y="884"/>
                    </a:lnTo>
                    <a:lnTo>
                      <a:pt x="57" y="880"/>
                    </a:lnTo>
                    <a:lnTo>
                      <a:pt x="50" y="878"/>
                    </a:lnTo>
                    <a:lnTo>
                      <a:pt x="42" y="876"/>
                    </a:lnTo>
                    <a:lnTo>
                      <a:pt x="55" y="855"/>
                    </a:lnTo>
                    <a:lnTo>
                      <a:pt x="69" y="832"/>
                    </a:lnTo>
                    <a:lnTo>
                      <a:pt x="82" y="810"/>
                    </a:lnTo>
                    <a:lnTo>
                      <a:pt x="95" y="789"/>
                    </a:lnTo>
                    <a:lnTo>
                      <a:pt x="105" y="764"/>
                    </a:lnTo>
                    <a:lnTo>
                      <a:pt x="114" y="741"/>
                    </a:lnTo>
                    <a:lnTo>
                      <a:pt x="124" y="716"/>
                    </a:lnTo>
                    <a:lnTo>
                      <a:pt x="133" y="694"/>
                    </a:lnTo>
                    <a:lnTo>
                      <a:pt x="141" y="667"/>
                    </a:lnTo>
                    <a:lnTo>
                      <a:pt x="149" y="642"/>
                    </a:lnTo>
                    <a:lnTo>
                      <a:pt x="152" y="616"/>
                    </a:lnTo>
                    <a:lnTo>
                      <a:pt x="158" y="591"/>
                    </a:lnTo>
                    <a:lnTo>
                      <a:pt x="162" y="562"/>
                    </a:lnTo>
                    <a:lnTo>
                      <a:pt x="166" y="538"/>
                    </a:lnTo>
                    <a:lnTo>
                      <a:pt x="166" y="511"/>
                    </a:lnTo>
                    <a:lnTo>
                      <a:pt x="168" y="484"/>
                    </a:lnTo>
                    <a:lnTo>
                      <a:pt x="166" y="452"/>
                    </a:lnTo>
                    <a:lnTo>
                      <a:pt x="164" y="420"/>
                    </a:lnTo>
                    <a:lnTo>
                      <a:pt x="160" y="389"/>
                    </a:lnTo>
                    <a:lnTo>
                      <a:pt x="156" y="359"/>
                    </a:lnTo>
                    <a:lnTo>
                      <a:pt x="149" y="328"/>
                    </a:lnTo>
                    <a:lnTo>
                      <a:pt x="141" y="298"/>
                    </a:lnTo>
                    <a:lnTo>
                      <a:pt x="131" y="270"/>
                    </a:lnTo>
                    <a:lnTo>
                      <a:pt x="122" y="241"/>
                    </a:lnTo>
                    <a:lnTo>
                      <a:pt x="111" y="213"/>
                    </a:lnTo>
                    <a:lnTo>
                      <a:pt x="99" y="186"/>
                    </a:lnTo>
                    <a:lnTo>
                      <a:pt x="84" y="159"/>
                    </a:lnTo>
                    <a:lnTo>
                      <a:pt x="71" y="135"/>
                    </a:lnTo>
                    <a:lnTo>
                      <a:pt x="54" y="108"/>
                    </a:lnTo>
                    <a:lnTo>
                      <a:pt x="36" y="83"/>
                    </a:lnTo>
                    <a:lnTo>
                      <a:pt x="19" y="60"/>
                    </a:lnTo>
                    <a:lnTo>
                      <a:pt x="0" y="38"/>
                    </a:lnTo>
                    <a:lnTo>
                      <a:pt x="8" y="32"/>
                    </a:lnTo>
                    <a:lnTo>
                      <a:pt x="14" y="28"/>
                    </a:lnTo>
                    <a:lnTo>
                      <a:pt x="19" y="22"/>
                    </a:lnTo>
                    <a:lnTo>
                      <a:pt x="27" y="19"/>
                    </a:lnTo>
                    <a:lnTo>
                      <a:pt x="33" y="13"/>
                    </a:lnTo>
                    <a:lnTo>
                      <a:pt x="38" y="7"/>
                    </a:lnTo>
                    <a:lnTo>
                      <a:pt x="44" y="3"/>
                    </a:lnTo>
                    <a:lnTo>
                      <a:pt x="50" y="0"/>
                    </a:lnTo>
                    <a:lnTo>
                      <a:pt x="71" y="24"/>
                    </a:lnTo>
                    <a:lnTo>
                      <a:pt x="90" y="51"/>
                    </a:lnTo>
                    <a:lnTo>
                      <a:pt x="107" y="76"/>
                    </a:lnTo>
                    <a:lnTo>
                      <a:pt x="124" y="104"/>
                    </a:lnTo>
                    <a:lnTo>
                      <a:pt x="141" y="131"/>
                    </a:lnTo>
                    <a:lnTo>
                      <a:pt x="156" y="161"/>
                    </a:lnTo>
                    <a:lnTo>
                      <a:pt x="169" y="190"/>
                    </a:lnTo>
                    <a:lnTo>
                      <a:pt x="181" y="220"/>
                    </a:lnTo>
                    <a:lnTo>
                      <a:pt x="192" y="252"/>
                    </a:lnTo>
                    <a:lnTo>
                      <a:pt x="202" y="283"/>
                    </a:lnTo>
                    <a:lnTo>
                      <a:pt x="209" y="315"/>
                    </a:lnTo>
                    <a:lnTo>
                      <a:pt x="217" y="348"/>
                    </a:lnTo>
                    <a:lnTo>
                      <a:pt x="223" y="382"/>
                    </a:lnTo>
                    <a:lnTo>
                      <a:pt x="227" y="414"/>
                    </a:lnTo>
                    <a:lnTo>
                      <a:pt x="228" y="448"/>
                    </a:lnTo>
                    <a:lnTo>
                      <a:pt x="230" y="484"/>
                    </a:lnTo>
                    <a:lnTo>
                      <a:pt x="228" y="511"/>
                    </a:lnTo>
                    <a:lnTo>
                      <a:pt x="227" y="540"/>
                    </a:lnTo>
                    <a:lnTo>
                      <a:pt x="223" y="568"/>
                    </a:lnTo>
                    <a:lnTo>
                      <a:pt x="221" y="597"/>
                    </a:lnTo>
                    <a:lnTo>
                      <a:pt x="215" y="621"/>
                    </a:lnTo>
                    <a:lnTo>
                      <a:pt x="209" y="648"/>
                    </a:lnTo>
                    <a:lnTo>
                      <a:pt x="204" y="675"/>
                    </a:lnTo>
                    <a:lnTo>
                      <a:pt x="196" y="703"/>
                    </a:lnTo>
                    <a:lnTo>
                      <a:pt x="187" y="728"/>
                    </a:lnTo>
                    <a:lnTo>
                      <a:pt x="177" y="752"/>
                    </a:lnTo>
                    <a:lnTo>
                      <a:pt x="166" y="777"/>
                    </a:lnTo>
                    <a:lnTo>
                      <a:pt x="156" y="802"/>
                    </a:lnTo>
                    <a:lnTo>
                      <a:pt x="143" y="827"/>
                    </a:lnTo>
                    <a:lnTo>
                      <a:pt x="131" y="849"/>
                    </a:lnTo>
                    <a:lnTo>
                      <a:pt x="118" y="872"/>
                    </a:lnTo>
                    <a:lnTo>
                      <a:pt x="105" y="897"/>
                    </a:lnTo>
                    <a:close/>
                  </a:path>
                </a:pathLst>
              </a:custGeom>
              <a:solidFill>
                <a:srgbClr val="000000"/>
              </a:solidFill>
              <a:ln w="9525">
                <a:noFill/>
                <a:round/>
                <a:headEnd/>
                <a:tailEnd/>
              </a:ln>
            </p:spPr>
            <p:txBody>
              <a:bodyPr/>
              <a:lstStyle/>
              <a:p>
                <a:endParaRPr lang="en-US"/>
              </a:p>
            </p:txBody>
          </p:sp>
          <p:sp>
            <p:nvSpPr>
              <p:cNvPr id="9297" name="Freeform 127"/>
              <p:cNvSpPr>
                <a:spLocks/>
              </p:cNvSpPr>
              <p:nvPr/>
            </p:nvSpPr>
            <p:spPr bwMode="auto">
              <a:xfrm>
                <a:off x="2767" y="2256"/>
                <a:ext cx="27" cy="110"/>
              </a:xfrm>
              <a:custGeom>
                <a:avLst/>
                <a:gdLst>
                  <a:gd name="T0" fmla="*/ 11 w 274"/>
                  <a:gd name="T1" fmla="*/ 110 h 1073"/>
                  <a:gd name="T2" fmla="*/ 9 w 274"/>
                  <a:gd name="T3" fmla="*/ 109 h 1073"/>
                  <a:gd name="T4" fmla="*/ 8 w 274"/>
                  <a:gd name="T5" fmla="*/ 109 h 1073"/>
                  <a:gd name="T6" fmla="*/ 7 w 274"/>
                  <a:gd name="T7" fmla="*/ 108 h 1073"/>
                  <a:gd name="T8" fmla="*/ 6 w 274"/>
                  <a:gd name="T9" fmla="*/ 108 h 1073"/>
                  <a:gd name="T10" fmla="*/ 5 w 274"/>
                  <a:gd name="T11" fmla="*/ 108 h 1073"/>
                  <a:gd name="T12" fmla="*/ 7 w 274"/>
                  <a:gd name="T13" fmla="*/ 105 h 1073"/>
                  <a:gd name="T14" fmla="*/ 10 w 274"/>
                  <a:gd name="T15" fmla="*/ 99 h 1073"/>
                  <a:gd name="T16" fmla="*/ 12 w 274"/>
                  <a:gd name="T17" fmla="*/ 94 h 1073"/>
                  <a:gd name="T18" fmla="*/ 15 w 274"/>
                  <a:gd name="T19" fmla="*/ 88 h 1073"/>
                  <a:gd name="T20" fmla="*/ 16 w 274"/>
                  <a:gd name="T21" fmla="*/ 82 h 1073"/>
                  <a:gd name="T22" fmla="*/ 18 w 274"/>
                  <a:gd name="T23" fmla="*/ 75 h 1073"/>
                  <a:gd name="T24" fmla="*/ 19 w 274"/>
                  <a:gd name="T25" fmla="*/ 69 h 1073"/>
                  <a:gd name="T26" fmla="*/ 20 w 274"/>
                  <a:gd name="T27" fmla="*/ 63 h 1073"/>
                  <a:gd name="T28" fmla="*/ 20 w 274"/>
                  <a:gd name="T29" fmla="*/ 55 h 1073"/>
                  <a:gd name="T30" fmla="*/ 19 w 274"/>
                  <a:gd name="T31" fmla="*/ 48 h 1073"/>
                  <a:gd name="T32" fmla="*/ 17 w 274"/>
                  <a:gd name="T33" fmla="*/ 40 h 1073"/>
                  <a:gd name="T34" fmla="*/ 16 w 274"/>
                  <a:gd name="T35" fmla="*/ 33 h 1073"/>
                  <a:gd name="T36" fmla="*/ 13 w 274"/>
                  <a:gd name="T37" fmla="*/ 26 h 1073"/>
                  <a:gd name="T38" fmla="*/ 10 w 274"/>
                  <a:gd name="T39" fmla="*/ 20 h 1073"/>
                  <a:gd name="T40" fmla="*/ 6 w 274"/>
                  <a:gd name="T41" fmla="*/ 13 h 1073"/>
                  <a:gd name="T42" fmla="*/ 2 w 274"/>
                  <a:gd name="T43" fmla="*/ 7 h 1073"/>
                  <a:gd name="T44" fmla="*/ 1 w 274"/>
                  <a:gd name="T45" fmla="*/ 4 h 1073"/>
                  <a:gd name="T46" fmla="*/ 2 w 274"/>
                  <a:gd name="T47" fmla="*/ 3 h 1073"/>
                  <a:gd name="T48" fmla="*/ 4 w 274"/>
                  <a:gd name="T49" fmla="*/ 2 h 1073"/>
                  <a:gd name="T50" fmla="*/ 5 w 274"/>
                  <a:gd name="T51" fmla="*/ 1 h 1073"/>
                  <a:gd name="T52" fmla="*/ 8 w 274"/>
                  <a:gd name="T53" fmla="*/ 3 h 1073"/>
                  <a:gd name="T54" fmla="*/ 13 w 274"/>
                  <a:gd name="T55" fmla="*/ 10 h 1073"/>
                  <a:gd name="T56" fmla="*/ 16 w 274"/>
                  <a:gd name="T57" fmla="*/ 16 h 1073"/>
                  <a:gd name="T58" fmla="*/ 20 w 274"/>
                  <a:gd name="T59" fmla="*/ 23 h 1073"/>
                  <a:gd name="T60" fmla="*/ 22 w 274"/>
                  <a:gd name="T61" fmla="*/ 31 h 1073"/>
                  <a:gd name="T62" fmla="*/ 25 w 274"/>
                  <a:gd name="T63" fmla="*/ 39 h 1073"/>
                  <a:gd name="T64" fmla="*/ 26 w 274"/>
                  <a:gd name="T65" fmla="*/ 47 h 1073"/>
                  <a:gd name="T66" fmla="*/ 27 w 274"/>
                  <a:gd name="T67" fmla="*/ 55 h 1073"/>
                  <a:gd name="T68" fmla="*/ 27 w 274"/>
                  <a:gd name="T69" fmla="*/ 63 h 1073"/>
                  <a:gd name="T70" fmla="*/ 26 w 274"/>
                  <a:gd name="T71" fmla="*/ 70 h 1073"/>
                  <a:gd name="T72" fmla="*/ 25 w 274"/>
                  <a:gd name="T73" fmla="*/ 76 h 1073"/>
                  <a:gd name="T74" fmla="*/ 24 w 274"/>
                  <a:gd name="T75" fmla="*/ 83 h 1073"/>
                  <a:gd name="T76" fmla="*/ 22 w 274"/>
                  <a:gd name="T77" fmla="*/ 89 h 1073"/>
                  <a:gd name="T78" fmla="*/ 20 w 274"/>
                  <a:gd name="T79" fmla="*/ 96 h 1073"/>
                  <a:gd name="T80" fmla="*/ 17 w 274"/>
                  <a:gd name="T81" fmla="*/ 101 h 1073"/>
                  <a:gd name="T82" fmla="*/ 14 w 274"/>
                  <a:gd name="T83" fmla="*/ 107 h 1073"/>
                  <a:gd name="T84" fmla="*/ 12 w 274"/>
                  <a:gd name="T85" fmla="*/ 110 h 10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4"/>
                  <a:gd name="T130" fmla="*/ 0 h 1073"/>
                  <a:gd name="T131" fmla="*/ 274 w 274"/>
                  <a:gd name="T132" fmla="*/ 1073 h 107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4" h="1073">
                    <a:moveTo>
                      <a:pt x="124" y="1073"/>
                    </a:moveTo>
                    <a:lnTo>
                      <a:pt x="114" y="1071"/>
                    </a:lnTo>
                    <a:lnTo>
                      <a:pt x="105" y="1067"/>
                    </a:lnTo>
                    <a:lnTo>
                      <a:pt x="95" y="1063"/>
                    </a:lnTo>
                    <a:lnTo>
                      <a:pt x="87" y="1061"/>
                    </a:lnTo>
                    <a:lnTo>
                      <a:pt x="82" y="1060"/>
                    </a:lnTo>
                    <a:lnTo>
                      <a:pt x="78" y="1058"/>
                    </a:lnTo>
                    <a:lnTo>
                      <a:pt x="72" y="1056"/>
                    </a:lnTo>
                    <a:lnTo>
                      <a:pt x="68" y="1054"/>
                    </a:lnTo>
                    <a:lnTo>
                      <a:pt x="63" y="1054"/>
                    </a:lnTo>
                    <a:lnTo>
                      <a:pt x="59" y="1052"/>
                    </a:lnTo>
                    <a:lnTo>
                      <a:pt x="53" y="1050"/>
                    </a:lnTo>
                    <a:lnTo>
                      <a:pt x="49" y="1048"/>
                    </a:lnTo>
                    <a:lnTo>
                      <a:pt x="67" y="1023"/>
                    </a:lnTo>
                    <a:lnTo>
                      <a:pt x="82" y="997"/>
                    </a:lnTo>
                    <a:lnTo>
                      <a:pt x="97" y="970"/>
                    </a:lnTo>
                    <a:lnTo>
                      <a:pt x="112" y="944"/>
                    </a:lnTo>
                    <a:lnTo>
                      <a:pt x="125" y="915"/>
                    </a:lnTo>
                    <a:lnTo>
                      <a:pt x="137" y="887"/>
                    </a:lnTo>
                    <a:lnTo>
                      <a:pt x="148" y="858"/>
                    </a:lnTo>
                    <a:lnTo>
                      <a:pt x="160" y="829"/>
                    </a:lnTo>
                    <a:lnTo>
                      <a:pt x="167" y="799"/>
                    </a:lnTo>
                    <a:lnTo>
                      <a:pt x="177" y="769"/>
                    </a:lnTo>
                    <a:lnTo>
                      <a:pt x="183" y="736"/>
                    </a:lnTo>
                    <a:lnTo>
                      <a:pt x="188" y="706"/>
                    </a:lnTo>
                    <a:lnTo>
                      <a:pt x="192" y="674"/>
                    </a:lnTo>
                    <a:lnTo>
                      <a:pt x="196" y="643"/>
                    </a:lnTo>
                    <a:lnTo>
                      <a:pt x="198" y="611"/>
                    </a:lnTo>
                    <a:lnTo>
                      <a:pt x="200" y="578"/>
                    </a:lnTo>
                    <a:lnTo>
                      <a:pt x="198" y="540"/>
                    </a:lnTo>
                    <a:lnTo>
                      <a:pt x="196" y="502"/>
                    </a:lnTo>
                    <a:lnTo>
                      <a:pt x="190" y="464"/>
                    </a:lnTo>
                    <a:lnTo>
                      <a:pt x="184" y="428"/>
                    </a:lnTo>
                    <a:lnTo>
                      <a:pt x="177" y="392"/>
                    </a:lnTo>
                    <a:lnTo>
                      <a:pt x="167" y="358"/>
                    </a:lnTo>
                    <a:lnTo>
                      <a:pt x="158" y="322"/>
                    </a:lnTo>
                    <a:lnTo>
                      <a:pt x="146" y="289"/>
                    </a:lnTo>
                    <a:lnTo>
                      <a:pt x="131" y="255"/>
                    </a:lnTo>
                    <a:lnTo>
                      <a:pt x="116" y="223"/>
                    </a:lnTo>
                    <a:lnTo>
                      <a:pt x="101" y="191"/>
                    </a:lnTo>
                    <a:lnTo>
                      <a:pt x="84" y="160"/>
                    </a:lnTo>
                    <a:lnTo>
                      <a:pt x="63" y="130"/>
                    </a:lnTo>
                    <a:lnTo>
                      <a:pt x="44" y="101"/>
                    </a:lnTo>
                    <a:lnTo>
                      <a:pt x="23" y="73"/>
                    </a:lnTo>
                    <a:lnTo>
                      <a:pt x="0" y="48"/>
                    </a:lnTo>
                    <a:lnTo>
                      <a:pt x="8" y="40"/>
                    </a:lnTo>
                    <a:lnTo>
                      <a:pt x="15" y="35"/>
                    </a:lnTo>
                    <a:lnTo>
                      <a:pt x="23" y="27"/>
                    </a:lnTo>
                    <a:lnTo>
                      <a:pt x="30" y="21"/>
                    </a:lnTo>
                    <a:lnTo>
                      <a:pt x="36" y="16"/>
                    </a:lnTo>
                    <a:lnTo>
                      <a:pt x="44" y="10"/>
                    </a:lnTo>
                    <a:lnTo>
                      <a:pt x="51" y="6"/>
                    </a:lnTo>
                    <a:lnTo>
                      <a:pt x="59" y="0"/>
                    </a:lnTo>
                    <a:lnTo>
                      <a:pt x="82" y="29"/>
                    </a:lnTo>
                    <a:lnTo>
                      <a:pt x="106" y="61"/>
                    </a:lnTo>
                    <a:lnTo>
                      <a:pt x="127" y="94"/>
                    </a:lnTo>
                    <a:lnTo>
                      <a:pt x="148" y="126"/>
                    </a:lnTo>
                    <a:lnTo>
                      <a:pt x="167" y="160"/>
                    </a:lnTo>
                    <a:lnTo>
                      <a:pt x="184" y="194"/>
                    </a:lnTo>
                    <a:lnTo>
                      <a:pt x="202" y="229"/>
                    </a:lnTo>
                    <a:lnTo>
                      <a:pt x="217" y="267"/>
                    </a:lnTo>
                    <a:lnTo>
                      <a:pt x="228" y="303"/>
                    </a:lnTo>
                    <a:lnTo>
                      <a:pt x="240" y="341"/>
                    </a:lnTo>
                    <a:lnTo>
                      <a:pt x="249" y="379"/>
                    </a:lnTo>
                    <a:lnTo>
                      <a:pt x="259" y="417"/>
                    </a:lnTo>
                    <a:lnTo>
                      <a:pt x="264" y="455"/>
                    </a:lnTo>
                    <a:lnTo>
                      <a:pt x="268" y="497"/>
                    </a:lnTo>
                    <a:lnTo>
                      <a:pt x="272" y="537"/>
                    </a:lnTo>
                    <a:lnTo>
                      <a:pt x="274" y="578"/>
                    </a:lnTo>
                    <a:lnTo>
                      <a:pt x="272" y="613"/>
                    </a:lnTo>
                    <a:lnTo>
                      <a:pt x="270" y="645"/>
                    </a:lnTo>
                    <a:lnTo>
                      <a:pt x="266" y="679"/>
                    </a:lnTo>
                    <a:lnTo>
                      <a:pt x="262" y="712"/>
                    </a:lnTo>
                    <a:lnTo>
                      <a:pt x="257" y="746"/>
                    </a:lnTo>
                    <a:lnTo>
                      <a:pt x="251" y="778"/>
                    </a:lnTo>
                    <a:lnTo>
                      <a:pt x="241" y="809"/>
                    </a:lnTo>
                    <a:lnTo>
                      <a:pt x="234" y="841"/>
                    </a:lnTo>
                    <a:lnTo>
                      <a:pt x="222" y="871"/>
                    </a:lnTo>
                    <a:lnTo>
                      <a:pt x="211" y="904"/>
                    </a:lnTo>
                    <a:lnTo>
                      <a:pt x="200" y="932"/>
                    </a:lnTo>
                    <a:lnTo>
                      <a:pt x="186" y="961"/>
                    </a:lnTo>
                    <a:lnTo>
                      <a:pt x="171" y="989"/>
                    </a:lnTo>
                    <a:lnTo>
                      <a:pt x="156" y="1020"/>
                    </a:lnTo>
                    <a:lnTo>
                      <a:pt x="141" y="1046"/>
                    </a:lnTo>
                    <a:lnTo>
                      <a:pt x="124" y="1073"/>
                    </a:lnTo>
                    <a:close/>
                  </a:path>
                </a:pathLst>
              </a:custGeom>
              <a:solidFill>
                <a:srgbClr val="000000"/>
              </a:solidFill>
              <a:ln w="9525">
                <a:noFill/>
                <a:round/>
                <a:headEnd/>
                <a:tailEnd/>
              </a:ln>
            </p:spPr>
            <p:txBody>
              <a:bodyPr/>
              <a:lstStyle/>
              <a:p>
                <a:endParaRPr lang="en-US"/>
              </a:p>
            </p:txBody>
          </p:sp>
          <p:sp>
            <p:nvSpPr>
              <p:cNvPr id="9298" name="Freeform 128"/>
              <p:cNvSpPr>
                <a:spLocks/>
              </p:cNvSpPr>
              <p:nvPr/>
            </p:nvSpPr>
            <p:spPr bwMode="auto">
              <a:xfrm>
                <a:off x="2669" y="2281"/>
                <a:ext cx="15" cy="60"/>
              </a:xfrm>
              <a:custGeom>
                <a:avLst/>
                <a:gdLst>
                  <a:gd name="T0" fmla="*/ 6 w 148"/>
                  <a:gd name="T1" fmla="*/ 60 h 582"/>
                  <a:gd name="T2" fmla="*/ 5 w 148"/>
                  <a:gd name="T3" fmla="*/ 59 h 582"/>
                  <a:gd name="T4" fmla="*/ 4 w 148"/>
                  <a:gd name="T5" fmla="*/ 59 h 582"/>
                  <a:gd name="T6" fmla="*/ 3 w 148"/>
                  <a:gd name="T7" fmla="*/ 59 h 582"/>
                  <a:gd name="T8" fmla="*/ 4 w 148"/>
                  <a:gd name="T9" fmla="*/ 57 h 582"/>
                  <a:gd name="T10" fmla="*/ 5 w 148"/>
                  <a:gd name="T11" fmla="*/ 54 h 582"/>
                  <a:gd name="T12" fmla="*/ 7 w 148"/>
                  <a:gd name="T13" fmla="*/ 51 h 582"/>
                  <a:gd name="T14" fmla="*/ 8 w 148"/>
                  <a:gd name="T15" fmla="*/ 48 h 582"/>
                  <a:gd name="T16" fmla="*/ 9 w 148"/>
                  <a:gd name="T17" fmla="*/ 45 h 582"/>
                  <a:gd name="T18" fmla="*/ 10 w 148"/>
                  <a:gd name="T19" fmla="*/ 41 h 582"/>
                  <a:gd name="T20" fmla="*/ 11 w 148"/>
                  <a:gd name="T21" fmla="*/ 38 h 582"/>
                  <a:gd name="T22" fmla="*/ 11 w 148"/>
                  <a:gd name="T23" fmla="*/ 34 h 582"/>
                  <a:gd name="T24" fmla="*/ 11 w 148"/>
                  <a:gd name="T25" fmla="*/ 30 h 582"/>
                  <a:gd name="T26" fmla="*/ 10 w 148"/>
                  <a:gd name="T27" fmla="*/ 26 h 582"/>
                  <a:gd name="T28" fmla="*/ 10 w 148"/>
                  <a:gd name="T29" fmla="*/ 22 h 582"/>
                  <a:gd name="T30" fmla="*/ 9 w 148"/>
                  <a:gd name="T31" fmla="*/ 18 h 582"/>
                  <a:gd name="T32" fmla="*/ 7 w 148"/>
                  <a:gd name="T33" fmla="*/ 14 h 582"/>
                  <a:gd name="T34" fmla="*/ 6 w 148"/>
                  <a:gd name="T35" fmla="*/ 11 h 582"/>
                  <a:gd name="T36" fmla="*/ 3 w 148"/>
                  <a:gd name="T37" fmla="*/ 7 h 582"/>
                  <a:gd name="T38" fmla="*/ 1 w 148"/>
                  <a:gd name="T39" fmla="*/ 4 h 582"/>
                  <a:gd name="T40" fmla="*/ 1 w 148"/>
                  <a:gd name="T41" fmla="*/ 2 h 582"/>
                  <a:gd name="T42" fmla="*/ 3 w 148"/>
                  <a:gd name="T43" fmla="*/ 1 h 582"/>
                  <a:gd name="T44" fmla="*/ 5 w 148"/>
                  <a:gd name="T45" fmla="*/ 2 h 582"/>
                  <a:gd name="T46" fmla="*/ 7 w 148"/>
                  <a:gd name="T47" fmla="*/ 5 h 582"/>
                  <a:gd name="T48" fmla="*/ 9 w 148"/>
                  <a:gd name="T49" fmla="*/ 9 h 582"/>
                  <a:gd name="T50" fmla="*/ 11 w 148"/>
                  <a:gd name="T51" fmla="*/ 12 h 582"/>
                  <a:gd name="T52" fmla="*/ 13 w 148"/>
                  <a:gd name="T53" fmla="*/ 17 h 582"/>
                  <a:gd name="T54" fmla="*/ 14 w 148"/>
                  <a:gd name="T55" fmla="*/ 21 h 582"/>
                  <a:gd name="T56" fmla="*/ 14 w 148"/>
                  <a:gd name="T57" fmla="*/ 25 h 582"/>
                  <a:gd name="T58" fmla="*/ 15 w 148"/>
                  <a:gd name="T59" fmla="*/ 30 h 582"/>
                  <a:gd name="T60" fmla="*/ 15 w 148"/>
                  <a:gd name="T61" fmla="*/ 34 h 582"/>
                  <a:gd name="T62" fmla="*/ 15 w 148"/>
                  <a:gd name="T63" fmla="*/ 38 h 582"/>
                  <a:gd name="T64" fmla="*/ 14 w 148"/>
                  <a:gd name="T65" fmla="*/ 42 h 582"/>
                  <a:gd name="T66" fmla="*/ 13 w 148"/>
                  <a:gd name="T67" fmla="*/ 45 h 582"/>
                  <a:gd name="T68" fmla="*/ 12 w 148"/>
                  <a:gd name="T69" fmla="*/ 49 h 582"/>
                  <a:gd name="T70" fmla="*/ 11 w 148"/>
                  <a:gd name="T71" fmla="*/ 52 h 582"/>
                  <a:gd name="T72" fmla="*/ 9 w 148"/>
                  <a:gd name="T73" fmla="*/ 55 h 582"/>
                  <a:gd name="T74" fmla="*/ 8 w 148"/>
                  <a:gd name="T75" fmla="*/ 58 h 582"/>
                  <a:gd name="T76" fmla="*/ 7 w 148"/>
                  <a:gd name="T77" fmla="*/ 60 h 5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8"/>
                  <a:gd name="T118" fmla="*/ 0 h 582"/>
                  <a:gd name="T119" fmla="*/ 148 w 148"/>
                  <a:gd name="T120" fmla="*/ 582 h 5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8" h="582">
                    <a:moveTo>
                      <a:pt x="69" y="582"/>
                    </a:moveTo>
                    <a:lnTo>
                      <a:pt x="63" y="580"/>
                    </a:lnTo>
                    <a:lnTo>
                      <a:pt x="57" y="580"/>
                    </a:lnTo>
                    <a:lnTo>
                      <a:pt x="53" y="576"/>
                    </a:lnTo>
                    <a:lnTo>
                      <a:pt x="48" y="576"/>
                    </a:lnTo>
                    <a:lnTo>
                      <a:pt x="42" y="574"/>
                    </a:lnTo>
                    <a:lnTo>
                      <a:pt x="38" y="572"/>
                    </a:lnTo>
                    <a:lnTo>
                      <a:pt x="32" y="570"/>
                    </a:lnTo>
                    <a:lnTo>
                      <a:pt x="29" y="570"/>
                    </a:lnTo>
                    <a:lnTo>
                      <a:pt x="36" y="555"/>
                    </a:lnTo>
                    <a:lnTo>
                      <a:pt x="46" y="542"/>
                    </a:lnTo>
                    <a:lnTo>
                      <a:pt x="53" y="526"/>
                    </a:lnTo>
                    <a:lnTo>
                      <a:pt x="61" y="513"/>
                    </a:lnTo>
                    <a:lnTo>
                      <a:pt x="69" y="496"/>
                    </a:lnTo>
                    <a:lnTo>
                      <a:pt x="74" y="481"/>
                    </a:lnTo>
                    <a:lnTo>
                      <a:pt x="82" y="466"/>
                    </a:lnTo>
                    <a:lnTo>
                      <a:pt x="88" y="450"/>
                    </a:lnTo>
                    <a:lnTo>
                      <a:pt x="91" y="433"/>
                    </a:lnTo>
                    <a:lnTo>
                      <a:pt x="95" y="416"/>
                    </a:lnTo>
                    <a:lnTo>
                      <a:pt x="99" y="399"/>
                    </a:lnTo>
                    <a:lnTo>
                      <a:pt x="103" y="382"/>
                    </a:lnTo>
                    <a:lnTo>
                      <a:pt x="105" y="365"/>
                    </a:lnTo>
                    <a:lnTo>
                      <a:pt x="107" y="348"/>
                    </a:lnTo>
                    <a:lnTo>
                      <a:pt x="108" y="331"/>
                    </a:lnTo>
                    <a:lnTo>
                      <a:pt x="108" y="313"/>
                    </a:lnTo>
                    <a:lnTo>
                      <a:pt x="108" y="293"/>
                    </a:lnTo>
                    <a:lnTo>
                      <a:pt x="107" y="273"/>
                    </a:lnTo>
                    <a:lnTo>
                      <a:pt x="103" y="253"/>
                    </a:lnTo>
                    <a:lnTo>
                      <a:pt x="101" y="232"/>
                    </a:lnTo>
                    <a:lnTo>
                      <a:pt x="95" y="213"/>
                    </a:lnTo>
                    <a:lnTo>
                      <a:pt x="91" y="194"/>
                    </a:lnTo>
                    <a:lnTo>
                      <a:pt x="86" y="175"/>
                    </a:lnTo>
                    <a:lnTo>
                      <a:pt x="80" y="156"/>
                    </a:lnTo>
                    <a:lnTo>
                      <a:pt x="70" y="138"/>
                    </a:lnTo>
                    <a:lnTo>
                      <a:pt x="63" y="119"/>
                    </a:lnTo>
                    <a:lnTo>
                      <a:pt x="55" y="102"/>
                    </a:lnTo>
                    <a:lnTo>
                      <a:pt x="46" y="87"/>
                    </a:lnTo>
                    <a:lnTo>
                      <a:pt x="34" y="70"/>
                    </a:lnTo>
                    <a:lnTo>
                      <a:pt x="25" y="55"/>
                    </a:lnTo>
                    <a:lnTo>
                      <a:pt x="11" y="40"/>
                    </a:lnTo>
                    <a:lnTo>
                      <a:pt x="0" y="24"/>
                    </a:lnTo>
                    <a:lnTo>
                      <a:pt x="10" y="17"/>
                    </a:lnTo>
                    <a:lnTo>
                      <a:pt x="17" y="11"/>
                    </a:lnTo>
                    <a:lnTo>
                      <a:pt x="25" y="5"/>
                    </a:lnTo>
                    <a:lnTo>
                      <a:pt x="32" y="0"/>
                    </a:lnTo>
                    <a:lnTo>
                      <a:pt x="46" y="15"/>
                    </a:lnTo>
                    <a:lnTo>
                      <a:pt x="57" y="32"/>
                    </a:lnTo>
                    <a:lnTo>
                      <a:pt x="69" y="49"/>
                    </a:lnTo>
                    <a:lnTo>
                      <a:pt x="82" y="66"/>
                    </a:lnTo>
                    <a:lnTo>
                      <a:pt x="91" y="85"/>
                    </a:lnTo>
                    <a:lnTo>
                      <a:pt x="101" y="104"/>
                    </a:lnTo>
                    <a:lnTo>
                      <a:pt x="108" y="121"/>
                    </a:lnTo>
                    <a:lnTo>
                      <a:pt x="118" y="142"/>
                    </a:lnTo>
                    <a:lnTo>
                      <a:pt x="124" y="163"/>
                    </a:lnTo>
                    <a:lnTo>
                      <a:pt x="129" y="182"/>
                    </a:lnTo>
                    <a:lnTo>
                      <a:pt x="135" y="203"/>
                    </a:lnTo>
                    <a:lnTo>
                      <a:pt x="141" y="224"/>
                    </a:lnTo>
                    <a:lnTo>
                      <a:pt x="143" y="247"/>
                    </a:lnTo>
                    <a:lnTo>
                      <a:pt x="146" y="268"/>
                    </a:lnTo>
                    <a:lnTo>
                      <a:pt x="148" y="291"/>
                    </a:lnTo>
                    <a:lnTo>
                      <a:pt x="148" y="313"/>
                    </a:lnTo>
                    <a:lnTo>
                      <a:pt x="148" y="331"/>
                    </a:lnTo>
                    <a:lnTo>
                      <a:pt x="146" y="350"/>
                    </a:lnTo>
                    <a:lnTo>
                      <a:pt x="145" y="367"/>
                    </a:lnTo>
                    <a:lnTo>
                      <a:pt x="143" y="386"/>
                    </a:lnTo>
                    <a:lnTo>
                      <a:pt x="139" y="403"/>
                    </a:lnTo>
                    <a:lnTo>
                      <a:pt x="135" y="422"/>
                    </a:lnTo>
                    <a:lnTo>
                      <a:pt x="131" y="439"/>
                    </a:lnTo>
                    <a:lnTo>
                      <a:pt x="127" y="456"/>
                    </a:lnTo>
                    <a:lnTo>
                      <a:pt x="122" y="471"/>
                    </a:lnTo>
                    <a:lnTo>
                      <a:pt x="116" y="488"/>
                    </a:lnTo>
                    <a:lnTo>
                      <a:pt x="108" y="504"/>
                    </a:lnTo>
                    <a:lnTo>
                      <a:pt x="101" y="521"/>
                    </a:lnTo>
                    <a:lnTo>
                      <a:pt x="93" y="536"/>
                    </a:lnTo>
                    <a:lnTo>
                      <a:pt x="86" y="551"/>
                    </a:lnTo>
                    <a:lnTo>
                      <a:pt x="76" y="566"/>
                    </a:lnTo>
                    <a:lnTo>
                      <a:pt x="69" y="582"/>
                    </a:lnTo>
                    <a:close/>
                  </a:path>
                </a:pathLst>
              </a:custGeom>
              <a:solidFill>
                <a:srgbClr val="000000"/>
              </a:solidFill>
              <a:ln w="9525">
                <a:noFill/>
                <a:round/>
                <a:headEnd/>
                <a:tailEnd/>
              </a:ln>
            </p:spPr>
            <p:txBody>
              <a:bodyPr/>
              <a:lstStyle/>
              <a:p>
                <a:endParaRPr lang="en-US"/>
              </a:p>
            </p:txBody>
          </p:sp>
          <p:sp>
            <p:nvSpPr>
              <p:cNvPr id="9299" name="Freeform 129"/>
              <p:cNvSpPr>
                <a:spLocks/>
              </p:cNvSpPr>
              <p:nvPr/>
            </p:nvSpPr>
            <p:spPr bwMode="auto">
              <a:xfrm flipH="1">
                <a:off x="2541" y="2272"/>
                <a:ext cx="19" cy="78"/>
              </a:xfrm>
              <a:custGeom>
                <a:avLst/>
                <a:gdLst>
                  <a:gd name="T0" fmla="*/ 8 w 192"/>
                  <a:gd name="T1" fmla="*/ 78 h 755"/>
                  <a:gd name="T2" fmla="*/ 7 w 192"/>
                  <a:gd name="T3" fmla="*/ 77 h 755"/>
                  <a:gd name="T4" fmla="*/ 5 w 192"/>
                  <a:gd name="T5" fmla="*/ 77 h 755"/>
                  <a:gd name="T6" fmla="*/ 4 w 192"/>
                  <a:gd name="T7" fmla="*/ 76 h 755"/>
                  <a:gd name="T8" fmla="*/ 5 w 192"/>
                  <a:gd name="T9" fmla="*/ 74 h 755"/>
                  <a:gd name="T10" fmla="*/ 7 w 192"/>
                  <a:gd name="T11" fmla="*/ 71 h 755"/>
                  <a:gd name="T12" fmla="*/ 9 w 192"/>
                  <a:gd name="T13" fmla="*/ 67 h 755"/>
                  <a:gd name="T14" fmla="*/ 10 w 192"/>
                  <a:gd name="T15" fmla="*/ 62 h 755"/>
                  <a:gd name="T16" fmla="*/ 12 w 192"/>
                  <a:gd name="T17" fmla="*/ 58 h 755"/>
                  <a:gd name="T18" fmla="*/ 13 w 192"/>
                  <a:gd name="T19" fmla="*/ 54 h 755"/>
                  <a:gd name="T20" fmla="*/ 13 w 192"/>
                  <a:gd name="T21" fmla="*/ 49 h 755"/>
                  <a:gd name="T22" fmla="*/ 14 w 192"/>
                  <a:gd name="T23" fmla="*/ 44 h 755"/>
                  <a:gd name="T24" fmla="*/ 14 w 192"/>
                  <a:gd name="T25" fmla="*/ 39 h 755"/>
                  <a:gd name="T26" fmla="*/ 13 w 192"/>
                  <a:gd name="T27" fmla="*/ 34 h 755"/>
                  <a:gd name="T28" fmla="*/ 12 w 192"/>
                  <a:gd name="T29" fmla="*/ 29 h 755"/>
                  <a:gd name="T30" fmla="*/ 11 w 192"/>
                  <a:gd name="T31" fmla="*/ 23 h 755"/>
                  <a:gd name="T32" fmla="*/ 9 w 192"/>
                  <a:gd name="T33" fmla="*/ 18 h 755"/>
                  <a:gd name="T34" fmla="*/ 7 w 192"/>
                  <a:gd name="T35" fmla="*/ 14 h 755"/>
                  <a:gd name="T36" fmla="*/ 4 w 192"/>
                  <a:gd name="T37" fmla="*/ 9 h 755"/>
                  <a:gd name="T38" fmla="*/ 1 w 192"/>
                  <a:gd name="T39" fmla="*/ 5 h 755"/>
                  <a:gd name="T40" fmla="*/ 1 w 192"/>
                  <a:gd name="T41" fmla="*/ 3 h 755"/>
                  <a:gd name="T42" fmla="*/ 1 w 192"/>
                  <a:gd name="T43" fmla="*/ 2 h 755"/>
                  <a:gd name="T44" fmla="*/ 2 w 192"/>
                  <a:gd name="T45" fmla="*/ 1 h 755"/>
                  <a:gd name="T46" fmla="*/ 3 w 192"/>
                  <a:gd name="T47" fmla="*/ 0 h 755"/>
                  <a:gd name="T48" fmla="*/ 6 w 192"/>
                  <a:gd name="T49" fmla="*/ 2 h 755"/>
                  <a:gd name="T50" fmla="*/ 9 w 192"/>
                  <a:gd name="T51" fmla="*/ 7 h 755"/>
                  <a:gd name="T52" fmla="*/ 11 w 192"/>
                  <a:gd name="T53" fmla="*/ 11 h 755"/>
                  <a:gd name="T54" fmla="*/ 14 w 192"/>
                  <a:gd name="T55" fmla="*/ 17 h 755"/>
                  <a:gd name="T56" fmla="*/ 16 w 192"/>
                  <a:gd name="T57" fmla="*/ 22 h 755"/>
                  <a:gd name="T58" fmla="*/ 17 w 192"/>
                  <a:gd name="T59" fmla="*/ 27 h 755"/>
                  <a:gd name="T60" fmla="*/ 18 w 192"/>
                  <a:gd name="T61" fmla="*/ 33 h 755"/>
                  <a:gd name="T62" fmla="*/ 19 w 192"/>
                  <a:gd name="T63" fmla="*/ 39 h 755"/>
                  <a:gd name="T64" fmla="*/ 19 w 192"/>
                  <a:gd name="T65" fmla="*/ 44 h 755"/>
                  <a:gd name="T66" fmla="*/ 19 w 192"/>
                  <a:gd name="T67" fmla="*/ 49 h 755"/>
                  <a:gd name="T68" fmla="*/ 18 w 192"/>
                  <a:gd name="T69" fmla="*/ 54 h 755"/>
                  <a:gd name="T70" fmla="*/ 17 w 192"/>
                  <a:gd name="T71" fmla="*/ 59 h 755"/>
                  <a:gd name="T72" fmla="*/ 15 w 192"/>
                  <a:gd name="T73" fmla="*/ 63 h 755"/>
                  <a:gd name="T74" fmla="*/ 14 w 192"/>
                  <a:gd name="T75" fmla="*/ 68 h 755"/>
                  <a:gd name="T76" fmla="*/ 12 w 192"/>
                  <a:gd name="T77" fmla="*/ 72 h 755"/>
                  <a:gd name="T78" fmla="*/ 10 w 192"/>
                  <a:gd name="T79" fmla="*/ 76 h 755"/>
                  <a:gd name="T80" fmla="*/ 9 w 192"/>
                  <a:gd name="T81" fmla="*/ 78 h 7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92"/>
                  <a:gd name="T124" fmla="*/ 0 h 755"/>
                  <a:gd name="T125" fmla="*/ 192 w 192"/>
                  <a:gd name="T126" fmla="*/ 755 h 75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92" h="755">
                    <a:moveTo>
                      <a:pt x="87" y="755"/>
                    </a:moveTo>
                    <a:lnTo>
                      <a:pt x="80" y="753"/>
                    </a:lnTo>
                    <a:lnTo>
                      <a:pt x="74" y="751"/>
                    </a:lnTo>
                    <a:lnTo>
                      <a:pt x="66" y="747"/>
                    </a:lnTo>
                    <a:lnTo>
                      <a:pt x="61" y="745"/>
                    </a:lnTo>
                    <a:lnTo>
                      <a:pt x="55" y="744"/>
                    </a:lnTo>
                    <a:lnTo>
                      <a:pt x="49" y="742"/>
                    </a:lnTo>
                    <a:lnTo>
                      <a:pt x="42" y="738"/>
                    </a:lnTo>
                    <a:lnTo>
                      <a:pt x="36" y="738"/>
                    </a:lnTo>
                    <a:lnTo>
                      <a:pt x="47" y="719"/>
                    </a:lnTo>
                    <a:lnTo>
                      <a:pt x="59" y="702"/>
                    </a:lnTo>
                    <a:lnTo>
                      <a:pt x="68" y="683"/>
                    </a:lnTo>
                    <a:lnTo>
                      <a:pt x="80" y="664"/>
                    </a:lnTo>
                    <a:lnTo>
                      <a:pt x="87" y="645"/>
                    </a:lnTo>
                    <a:lnTo>
                      <a:pt x="97" y="624"/>
                    </a:lnTo>
                    <a:lnTo>
                      <a:pt x="104" y="603"/>
                    </a:lnTo>
                    <a:lnTo>
                      <a:pt x="112" y="584"/>
                    </a:lnTo>
                    <a:lnTo>
                      <a:pt x="118" y="561"/>
                    </a:lnTo>
                    <a:lnTo>
                      <a:pt x="123" y="540"/>
                    </a:lnTo>
                    <a:lnTo>
                      <a:pt x="127" y="519"/>
                    </a:lnTo>
                    <a:lnTo>
                      <a:pt x="133" y="498"/>
                    </a:lnTo>
                    <a:lnTo>
                      <a:pt x="135" y="475"/>
                    </a:lnTo>
                    <a:lnTo>
                      <a:pt x="139" y="453"/>
                    </a:lnTo>
                    <a:lnTo>
                      <a:pt x="139" y="430"/>
                    </a:lnTo>
                    <a:lnTo>
                      <a:pt x="141" y="407"/>
                    </a:lnTo>
                    <a:lnTo>
                      <a:pt x="139" y="380"/>
                    </a:lnTo>
                    <a:lnTo>
                      <a:pt x="139" y="354"/>
                    </a:lnTo>
                    <a:lnTo>
                      <a:pt x="135" y="327"/>
                    </a:lnTo>
                    <a:lnTo>
                      <a:pt x="131" y="302"/>
                    </a:lnTo>
                    <a:lnTo>
                      <a:pt x="123" y="276"/>
                    </a:lnTo>
                    <a:lnTo>
                      <a:pt x="118" y="251"/>
                    </a:lnTo>
                    <a:lnTo>
                      <a:pt x="110" y="226"/>
                    </a:lnTo>
                    <a:lnTo>
                      <a:pt x="103" y="204"/>
                    </a:lnTo>
                    <a:lnTo>
                      <a:pt x="91" y="179"/>
                    </a:lnTo>
                    <a:lnTo>
                      <a:pt x="82" y="156"/>
                    </a:lnTo>
                    <a:lnTo>
                      <a:pt x="70" y="133"/>
                    </a:lnTo>
                    <a:lnTo>
                      <a:pt x="57" y="110"/>
                    </a:lnTo>
                    <a:lnTo>
                      <a:pt x="44" y="89"/>
                    </a:lnTo>
                    <a:lnTo>
                      <a:pt x="30" y="69"/>
                    </a:lnTo>
                    <a:lnTo>
                      <a:pt x="15" y="50"/>
                    </a:lnTo>
                    <a:lnTo>
                      <a:pt x="0" y="31"/>
                    </a:lnTo>
                    <a:lnTo>
                      <a:pt x="6" y="27"/>
                    </a:lnTo>
                    <a:lnTo>
                      <a:pt x="9" y="23"/>
                    </a:lnTo>
                    <a:lnTo>
                      <a:pt x="15" y="17"/>
                    </a:lnTo>
                    <a:lnTo>
                      <a:pt x="21" y="13"/>
                    </a:lnTo>
                    <a:lnTo>
                      <a:pt x="25" y="10"/>
                    </a:lnTo>
                    <a:lnTo>
                      <a:pt x="30" y="6"/>
                    </a:lnTo>
                    <a:lnTo>
                      <a:pt x="34" y="2"/>
                    </a:lnTo>
                    <a:lnTo>
                      <a:pt x="40" y="0"/>
                    </a:lnTo>
                    <a:lnTo>
                      <a:pt x="57" y="21"/>
                    </a:lnTo>
                    <a:lnTo>
                      <a:pt x="74" y="42"/>
                    </a:lnTo>
                    <a:lnTo>
                      <a:pt x="89" y="65"/>
                    </a:lnTo>
                    <a:lnTo>
                      <a:pt x="104" y="88"/>
                    </a:lnTo>
                    <a:lnTo>
                      <a:pt x="116" y="110"/>
                    </a:lnTo>
                    <a:lnTo>
                      <a:pt x="129" y="135"/>
                    </a:lnTo>
                    <a:lnTo>
                      <a:pt x="141" y="160"/>
                    </a:lnTo>
                    <a:lnTo>
                      <a:pt x="152" y="186"/>
                    </a:lnTo>
                    <a:lnTo>
                      <a:pt x="160" y="211"/>
                    </a:lnTo>
                    <a:lnTo>
                      <a:pt x="169" y="238"/>
                    </a:lnTo>
                    <a:lnTo>
                      <a:pt x="175" y="264"/>
                    </a:lnTo>
                    <a:lnTo>
                      <a:pt x="182" y="293"/>
                    </a:lnTo>
                    <a:lnTo>
                      <a:pt x="186" y="320"/>
                    </a:lnTo>
                    <a:lnTo>
                      <a:pt x="188" y="348"/>
                    </a:lnTo>
                    <a:lnTo>
                      <a:pt x="190" y="378"/>
                    </a:lnTo>
                    <a:lnTo>
                      <a:pt x="192" y="407"/>
                    </a:lnTo>
                    <a:lnTo>
                      <a:pt x="192" y="430"/>
                    </a:lnTo>
                    <a:lnTo>
                      <a:pt x="190" y="455"/>
                    </a:lnTo>
                    <a:lnTo>
                      <a:pt x="188" y="477"/>
                    </a:lnTo>
                    <a:lnTo>
                      <a:pt x="184" y="502"/>
                    </a:lnTo>
                    <a:lnTo>
                      <a:pt x="180" y="523"/>
                    </a:lnTo>
                    <a:lnTo>
                      <a:pt x="175" y="546"/>
                    </a:lnTo>
                    <a:lnTo>
                      <a:pt x="169" y="569"/>
                    </a:lnTo>
                    <a:lnTo>
                      <a:pt x="165" y="591"/>
                    </a:lnTo>
                    <a:lnTo>
                      <a:pt x="156" y="612"/>
                    </a:lnTo>
                    <a:lnTo>
                      <a:pt x="148" y="635"/>
                    </a:lnTo>
                    <a:lnTo>
                      <a:pt x="139" y="654"/>
                    </a:lnTo>
                    <a:lnTo>
                      <a:pt x="131" y="677"/>
                    </a:lnTo>
                    <a:lnTo>
                      <a:pt x="120" y="696"/>
                    </a:lnTo>
                    <a:lnTo>
                      <a:pt x="110" y="717"/>
                    </a:lnTo>
                    <a:lnTo>
                      <a:pt x="99" y="736"/>
                    </a:lnTo>
                    <a:lnTo>
                      <a:pt x="87" y="755"/>
                    </a:lnTo>
                    <a:close/>
                  </a:path>
                </a:pathLst>
              </a:custGeom>
              <a:solidFill>
                <a:srgbClr val="000000"/>
              </a:solidFill>
              <a:ln w="9525">
                <a:noFill/>
                <a:round/>
                <a:headEnd/>
                <a:tailEnd/>
              </a:ln>
            </p:spPr>
            <p:txBody>
              <a:bodyPr/>
              <a:lstStyle/>
              <a:p>
                <a:endParaRPr lang="en-US"/>
              </a:p>
            </p:txBody>
          </p:sp>
          <p:sp>
            <p:nvSpPr>
              <p:cNvPr id="9300" name="Freeform 130"/>
              <p:cNvSpPr>
                <a:spLocks/>
              </p:cNvSpPr>
              <p:nvPr/>
            </p:nvSpPr>
            <p:spPr bwMode="auto">
              <a:xfrm flipH="1">
                <a:off x="2504" y="2265"/>
                <a:ext cx="23" cy="92"/>
              </a:xfrm>
              <a:custGeom>
                <a:avLst/>
                <a:gdLst>
                  <a:gd name="T0" fmla="*/ 10 w 230"/>
                  <a:gd name="T1" fmla="*/ 92 h 897"/>
                  <a:gd name="T2" fmla="*/ 8 w 230"/>
                  <a:gd name="T3" fmla="*/ 91 h 897"/>
                  <a:gd name="T4" fmla="*/ 7 w 230"/>
                  <a:gd name="T5" fmla="*/ 91 h 897"/>
                  <a:gd name="T6" fmla="*/ 5 w 230"/>
                  <a:gd name="T7" fmla="*/ 90 h 897"/>
                  <a:gd name="T8" fmla="*/ 6 w 230"/>
                  <a:gd name="T9" fmla="*/ 88 h 897"/>
                  <a:gd name="T10" fmla="*/ 8 w 230"/>
                  <a:gd name="T11" fmla="*/ 83 h 897"/>
                  <a:gd name="T12" fmla="*/ 11 w 230"/>
                  <a:gd name="T13" fmla="*/ 78 h 897"/>
                  <a:gd name="T14" fmla="*/ 12 w 230"/>
                  <a:gd name="T15" fmla="*/ 73 h 897"/>
                  <a:gd name="T16" fmla="*/ 14 w 230"/>
                  <a:gd name="T17" fmla="*/ 68 h 897"/>
                  <a:gd name="T18" fmla="*/ 15 w 230"/>
                  <a:gd name="T19" fmla="*/ 63 h 897"/>
                  <a:gd name="T20" fmla="*/ 16 w 230"/>
                  <a:gd name="T21" fmla="*/ 58 h 897"/>
                  <a:gd name="T22" fmla="*/ 17 w 230"/>
                  <a:gd name="T23" fmla="*/ 52 h 897"/>
                  <a:gd name="T24" fmla="*/ 17 w 230"/>
                  <a:gd name="T25" fmla="*/ 46 h 897"/>
                  <a:gd name="T26" fmla="*/ 16 w 230"/>
                  <a:gd name="T27" fmla="*/ 40 h 897"/>
                  <a:gd name="T28" fmla="*/ 15 w 230"/>
                  <a:gd name="T29" fmla="*/ 34 h 897"/>
                  <a:gd name="T30" fmla="*/ 13 w 230"/>
                  <a:gd name="T31" fmla="*/ 28 h 897"/>
                  <a:gd name="T32" fmla="*/ 11 w 230"/>
                  <a:gd name="T33" fmla="*/ 22 h 897"/>
                  <a:gd name="T34" fmla="*/ 8 w 230"/>
                  <a:gd name="T35" fmla="*/ 16 h 897"/>
                  <a:gd name="T36" fmla="*/ 5 w 230"/>
                  <a:gd name="T37" fmla="*/ 11 h 897"/>
                  <a:gd name="T38" fmla="*/ 2 w 230"/>
                  <a:gd name="T39" fmla="*/ 6 h 897"/>
                  <a:gd name="T40" fmla="*/ 1 w 230"/>
                  <a:gd name="T41" fmla="*/ 3 h 897"/>
                  <a:gd name="T42" fmla="*/ 2 w 230"/>
                  <a:gd name="T43" fmla="*/ 2 h 897"/>
                  <a:gd name="T44" fmla="*/ 3 w 230"/>
                  <a:gd name="T45" fmla="*/ 1 h 897"/>
                  <a:gd name="T46" fmla="*/ 4 w 230"/>
                  <a:gd name="T47" fmla="*/ 0 h 897"/>
                  <a:gd name="T48" fmla="*/ 7 w 230"/>
                  <a:gd name="T49" fmla="*/ 2 h 897"/>
                  <a:gd name="T50" fmla="*/ 11 w 230"/>
                  <a:gd name="T51" fmla="*/ 8 h 897"/>
                  <a:gd name="T52" fmla="*/ 14 w 230"/>
                  <a:gd name="T53" fmla="*/ 13 h 897"/>
                  <a:gd name="T54" fmla="*/ 17 w 230"/>
                  <a:gd name="T55" fmla="*/ 19 h 897"/>
                  <a:gd name="T56" fmla="*/ 19 w 230"/>
                  <a:gd name="T57" fmla="*/ 26 h 897"/>
                  <a:gd name="T58" fmla="*/ 21 w 230"/>
                  <a:gd name="T59" fmla="*/ 32 h 897"/>
                  <a:gd name="T60" fmla="*/ 22 w 230"/>
                  <a:gd name="T61" fmla="*/ 39 h 897"/>
                  <a:gd name="T62" fmla="*/ 23 w 230"/>
                  <a:gd name="T63" fmla="*/ 46 h 897"/>
                  <a:gd name="T64" fmla="*/ 23 w 230"/>
                  <a:gd name="T65" fmla="*/ 52 h 897"/>
                  <a:gd name="T66" fmla="*/ 22 w 230"/>
                  <a:gd name="T67" fmla="*/ 58 h 897"/>
                  <a:gd name="T68" fmla="*/ 22 w 230"/>
                  <a:gd name="T69" fmla="*/ 64 h 897"/>
                  <a:gd name="T70" fmla="*/ 20 w 230"/>
                  <a:gd name="T71" fmla="*/ 69 h 897"/>
                  <a:gd name="T72" fmla="*/ 19 w 230"/>
                  <a:gd name="T73" fmla="*/ 75 h 897"/>
                  <a:gd name="T74" fmla="*/ 17 w 230"/>
                  <a:gd name="T75" fmla="*/ 80 h 897"/>
                  <a:gd name="T76" fmla="*/ 14 w 230"/>
                  <a:gd name="T77" fmla="*/ 85 h 897"/>
                  <a:gd name="T78" fmla="*/ 12 w 230"/>
                  <a:gd name="T79" fmla="*/ 89 h 897"/>
                  <a:gd name="T80" fmla="*/ 11 w 230"/>
                  <a:gd name="T81" fmla="*/ 92 h 8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0"/>
                  <a:gd name="T124" fmla="*/ 0 h 897"/>
                  <a:gd name="T125" fmla="*/ 230 w 230"/>
                  <a:gd name="T126" fmla="*/ 897 h 8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0" h="897">
                    <a:moveTo>
                      <a:pt x="105" y="897"/>
                    </a:moveTo>
                    <a:lnTo>
                      <a:pt x="97" y="893"/>
                    </a:lnTo>
                    <a:lnTo>
                      <a:pt x="90" y="891"/>
                    </a:lnTo>
                    <a:lnTo>
                      <a:pt x="82" y="887"/>
                    </a:lnTo>
                    <a:lnTo>
                      <a:pt x="74" y="886"/>
                    </a:lnTo>
                    <a:lnTo>
                      <a:pt x="65" y="884"/>
                    </a:lnTo>
                    <a:lnTo>
                      <a:pt x="57" y="880"/>
                    </a:lnTo>
                    <a:lnTo>
                      <a:pt x="50" y="878"/>
                    </a:lnTo>
                    <a:lnTo>
                      <a:pt x="42" y="876"/>
                    </a:lnTo>
                    <a:lnTo>
                      <a:pt x="55" y="855"/>
                    </a:lnTo>
                    <a:lnTo>
                      <a:pt x="69" y="832"/>
                    </a:lnTo>
                    <a:lnTo>
                      <a:pt x="82" y="810"/>
                    </a:lnTo>
                    <a:lnTo>
                      <a:pt x="95" y="789"/>
                    </a:lnTo>
                    <a:lnTo>
                      <a:pt x="105" y="764"/>
                    </a:lnTo>
                    <a:lnTo>
                      <a:pt x="114" y="741"/>
                    </a:lnTo>
                    <a:lnTo>
                      <a:pt x="124" y="716"/>
                    </a:lnTo>
                    <a:lnTo>
                      <a:pt x="133" y="694"/>
                    </a:lnTo>
                    <a:lnTo>
                      <a:pt x="141" y="667"/>
                    </a:lnTo>
                    <a:lnTo>
                      <a:pt x="149" y="642"/>
                    </a:lnTo>
                    <a:lnTo>
                      <a:pt x="152" y="616"/>
                    </a:lnTo>
                    <a:lnTo>
                      <a:pt x="158" y="591"/>
                    </a:lnTo>
                    <a:lnTo>
                      <a:pt x="162" y="562"/>
                    </a:lnTo>
                    <a:lnTo>
                      <a:pt x="166" y="538"/>
                    </a:lnTo>
                    <a:lnTo>
                      <a:pt x="166" y="511"/>
                    </a:lnTo>
                    <a:lnTo>
                      <a:pt x="168" y="484"/>
                    </a:lnTo>
                    <a:lnTo>
                      <a:pt x="166" y="452"/>
                    </a:lnTo>
                    <a:lnTo>
                      <a:pt x="164" y="420"/>
                    </a:lnTo>
                    <a:lnTo>
                      <a:pt x="160" y="389"/>
                    </a:lnTo>
                    <a:lnTo>
                      <a:pt x="156" y="359"/>
                    </a:lnTo>
                    <a:lnTo>
                      <a:pt x="149" y="328"/>
                    </a:lnTo>
                    <a:lnTo>
                      <a:pt x="141" y="298"/>
                    </a:lnTo>
                    <a:lnTo>
                      <a:pt x="131" y="270"/>
                    </a:lnTo>
                    <a:lnTo>
                      <a:pt x="122" y="241"/>
                    </a:lnTo>
                    <a:lnTo>
                      <a:pt x="111" y="213"/>
                    </a:lnTo>
                    <a:lnTo>
                      <a:pt x="99" y="186"/>
                    </a:lnTo>
                    <a:lnTo>
                      <a:pt x="84" y="159"/>
                    </a:lnTo>
                    <a:lnTo>
                      <a:pt x="71" y="135"/>
                    </a:lnTo>
                    <a:lnTo>
                      <a:pt x="54" y="108"/>
                    </a:lnTo>
                    <a:lnTo>
                      <a:pt x="36" y="83"/>
                    </a:lnTo>
                    <a:lnTo>
                      <a:pt x="19" y="60"/>
                    </a:lnTo>
                    <a:lnTo>
                      <a:pt x="0" y="38"/>
                    </a:lnTo>
                    <a:lnTo>
                      <a:pt x="8" y="32"/>
                    </a:lnTo>
                    <a:lnTo>
                      <a:pt x="14" y="28"/>
                    </a:lnTo>
                    <a:lnTo>
                      <a:pt x="19" y="22"/>
                    </a:lnTo>
                    <a:lnTo>
                      <a:pt x="27" y="19"/>
                    </a:lnTo>
                    <a:lnTo>
                      <a:pt x="33" y="13"/>
                    </a:lnTo>
                    <a:lnTo>
                      <a:pt x="38" y="7"/>
                    </a:lnTo>
                    <a:lnTo>
                      <a:pt x="44" y="3"/>
                    </a:lnTo>
                    <a:lnTo>
                      <a:pt x="50" y="0"/>
                    </a:lnTo>
                    <a:lnTo>
                      <a:pt x="71" y="24"/>
                    </a:lnTo>
                    <a:lnTo>
                      <a:pt x="90" y="51"/>
                    </a:lnTo>
                    <a:lnTo>
                      <a:pt x="107" y="76"/>
                    </a:lnTo>
                    <a:lnTo>
                      <a:pt x="124" y="104"/>
                    </a:lnTo>
                    <a:lnTo>
                      <a:pt x="141" y="131"/>
                    </a:lnTo>
                    <a:lnTo>
                      <a:pt x="156" y="161"/>
                    </a:lnTo>
                    <a:lnTo>
                      <a:pt x="169" y="190"/>
                    </a:lnTo>
                    <a:lnTo>
                      <a:pt x="181" y="220"/>
                    </a:lnTo>
                    <a:lnTo>
                      <a:pt x="192" y="252"/>
                    </a:lnTo>
                    <a:lnTo>
                      <a:pt x="202" y="283"/>
                    </a:lnTo>
                    <a:lnTo>
                      <a:pt x="209" y="315"/>
                    </a:lnTo>
                    <a:lnTo>
                      <a:pt x="217" y="348"/>
                    </a:lnTo>
                    <a:lnTo>
                      <a:pt x="223" y="382"/>
                    </a:lnTo>
                    <a:lnTo>
                      <a:pt x="227" y="414"/>
                    </a:lnTo>
                    <a:lnTo>
                      <a:pt x="228" y="448"/>
                    </a:lnTo>
                    <a:lnTo>
                      <a:pt x="230" y="484"/>
                    </a:lnTo>
                    <a:lnTo>
                      <a:pt x="228" y="511"/>
                    </a:lnTo>
                    <a:lnTo>
                      <a:pt x="227" y="540"/>
                    </a:lnTo>
                    <a:lnTo>
                      <a:pt x="223" y="568"/>
                    </a:lnTo>
                    <a:lnTo>
                      <a:pt x="221" y="597"/>
                    </a:lnTo>
                    <a:lnTo>
                      <a:pt x="215" y="621"/>
                    </a:lnTo>
                    <a:lnTo>
                      <a:pt x="209" y="648"/>
                    </a:lnTo>
                    <a:lnTo>
                      <a:pt x="204" y="675"/>
                    </a:lnTo>
                    <a:lnTo>
                      <a:pt x="196" y="703"/>
                    </a:lnTo>
                    <a:lnTo>
                      <a:pt x="187" y="728"/>
                    </a:lnTo>
                    <a:lnTo>
                      <a:pt x="177" y="752"/>
                    </a:lnTo>
                    <a:lnTo>
                      <a:pt x="166" y="777"/>
                    </a:lnTo>
                    <a:lnTo>
                      <a:pt x="156" y="802"/>
                    </a:lnTo>
                    <a:lnTo>
                      <a:pt x="143" y="827"/>
                    </a:lnTo>
                    <a:lnTo>
                      <a:pt x="131" y="849"/>
                    </a:lnTo>
                    <a:lnTo>
                      <a:pt x="118" y="872"/>
                    </a:lnTo>
                    <a:lnTo>
                      <a:pt x="105" y="897"/>
                    </a:lnTo>
                    <a:close/>
                  </a:path>
                </a:pathLst>
              </a:custGeom>
              <a:solidFill>
                <a:srgbClr val="000000"/>
              </a:solidFill>
              <a:ln w="9525">
                <a:noFill/>
                <a:round/>
                <a:headEnd/>
                <a:tailEnd/>
              </a:ln>
            </p:spPr>
            <p:txBody>
              <a:bodyPr/>
              <a:lstStyle/>
              <a:p>
                <a:endParaRPr lang="en-US"/>
              </a:p>
            </p:txBody>
          </p:sp>
          <p:sp>
            <p:nvSpPr>
              <p:cNvPr id="9301" name="Freeform 131"/>
              <p:cNvSpPr>
                <a:spLocks/>
              </p:cNvSpPr>
              <p:nvPr/>
            </p:nvSpPr>
            <p:spPr bwMode="auto">
              <a:xfrm flipH="1">
                <a:off x="2463" y="2256"/>
                <a:ext cx="27" cy="110"/>
              </a:xfrm>
              <a:custGeom>
                <a:avLst/>
                <a:gdLst>
                  <a:gd name="T0" fmla="*/ 11 w 274"/>
                  <a:gd name="T1" fmla="*/ 110 h 1073"/>
                  <a:gd name="T2" fmla="*/ 9 w 274"/>
                  <a:gd name="T3" fmla="*/ 109 h 1073"/>
                  <a:gd name="T4" fmla="*/ 8 w 274"/>
                  <a:gd name="T5" fmla="*/ 109 h 1073"/>
                  <a:gd name="T6" fmla="*/ 7 w 274"/>
                  <a:gd name="T7" fmla="*/ 108 h 1073"/>
                  <a:gd name="T8" fmla="*/ 6 w 274"/>
                  <a:gd name="T9" fmla="*/ 108 h 1073"/>
                  <a:gd name="T10" fmla="*/ 5 w 274"/>
                  <a:gd name="T11" fmla="*/ 108 h 1073"/>
                  <a:gd name="T12" fmla="*/ 7 w 274"/>
                  <a:gd name="T13" fmla="*/ 105 h 1073"/>
                  <a:gd name="T14" fmla="*/ 10 w 274"/>
                  <a:gd name="T15" fmla="*/ 99 h 1073"/>
                  <a:gd name="T16" fmla="*/ 12 w 274"/>
                  <a:gd name="T17" fmla="*/ 94 h 1073"/>
                  <a:gd name="T18" fmla="*/ 15 w 274"/>
                  <a:gd name="T19" fmla="*/ 88 h 1073"/>
                  <a:gd name="T20" fmla="*/ 16 w 274"/>
                  <a:gd name="T21" fmla="*/ 82 h 1073"/>
                  <a:gd name="T22" fmla="*/ 18 w 274"/>
                  <a:gd name="T23" fmla="*/ 75 h 1073"/>
                  <a:gd name="T24" fmla="*/ 19 w 274"/>
                  <a:gd name="T25" fmla="*/ 69 h 1073"/>
                  <a:gd name="T26" fmla="*/ 20 w 274"/>
                  <a:gd name="T27" fmla="*/ 63 h 1073"/>
                  <a:gd name="T28" fmla="*/ 20 w 274"/>
                  <a:gd name="T29" fmla="*/ 55 h 1073"/>
                  <a:gd name="T30" fmla="*/ 19 w 274"/>
                  <a:gd name="T31" fmla="*/ 48 h 1073"/>
                  <a:gd name="T32" fmla="*/ 17 w 274"/>
                  <a:gd name="T33" fmla="*/ 40 h 1073"/>
                  <a:gd name="T34" fmla="*/ 16 w 274"/>
                  <a:gd name="T35" fmla="*/ 33 h 1073"/>
                  <a:gd name="T36" fmla="*/ 13 w 274"/>
                  <a:gd name="T37" fmla="*/ 26 h 1073"/>
                  <a:gd name="T38" fmla="*/ 10 w 274"/>
                  <a:gd name="T39" fmla="*/ 20 h 1073"/>
                  <a:gd name="T40" fmla="*/ 6 w 274"/>
                  <a:gd name="T41" fmla="*/ 13 h 1073"/>
                  <a:gd name="T42" fmla="*/ 2 w 274"/>
                  <a:gd name="T43" fmla="*/ 7 h 1073"/>
                  <a:gd name="T44" fmla="*/ 1 w 274"/>
                  <a:gd name="T45" fmla="*/ 4 h 1073"/>
                  <a:gd name="T46" fmla="*/ 2 w 274"/>
                  <a:gd name="T47" fmla="*/ 3 h 1073"/>
                  <a:gd name="T48" fmla="*/ 4 w 274"/>
                  <a:gd name="T49" fmla="*/ 2 h 1073"/>
                  <a:gd name="T50" fmla="*/ 5 w 274"/>
                  <a:gd name="T51" fmla="*/ 1 h 1073"/>
                  <a:gd name="T52" fmla="*/ 8 w 274"/>
                  <a:gd name="T53" fmla="*/ 3 h 1073"/>
                  <a:gd name="T54" fmla="*/ 13 w 274"/>
                  <a:gd name="T55" fmla="*/ 10 h 1073"/>
                  <a:gd name="T56" fmla="*/ 16 w 274"/>
                  <a:gd name="T57" fmla="*/ 16 h 1073"/>
                  <a:gd name="T58" fmla="*/ 20 w 274"/>
                  <a:gd name="T59" fmla="*/ 23 h 1073"/>
                  <a:gd name="T60" fmla="*/ 22 w 274"/>
                  <a:gd name="T61" fmla="*/ 31 h 1073"/>
                  <a:gd name="T62" fmla="*/ 25 w 274"/>
                  <a:gd name="T63" fmla="*/ 39 h 1073"/>
                  <a:gd name="T64" fmla="*/ 26 w 274"/>
                  <a:gd name="T65" fmla="*/ 47 h 1073"/>
                  <a:gd name="T66" fmla="*/ 27 w 274"/>
                  <a:gd name="T67" fmla="*/ 55 h 1073"/>
                  <a:gd name="T68" fmla="*/ 27 w 274"/>
                  <a:gd name="T69" fmla="*/ 63 h 1073"/>
                  <a:gd name="T70" fmla="*/ 26 w 274"/>
                  <a:gd name="T71" fmla="*/ 70 h 1073"/>
                  <a:gd name="T72" fmla="*/ 25 w 274"/>
                  <a:gd name="T73" fmla="*/ 76 h 1073"/>
                  <a:gd name="T74" fmla="*/ 24 w 274"/>
                  <a:gd name="T75" fmla="*/ 83 h 1073"/>
                  <a:gd name="T76" fmla="*/ 22 w 274"/>
                  <a:gd name="T77" fmla="*/ 89 h 1073"/>
                  <a:gd name="T78" fmla="*/ 20 w 274"/>
                  <a:gd name="T79" fmla="*/ 96 h 1073"/>
                  <a:gd name="T80" fmla="*/ 17 w 274"/>
                  <a:gd name="T81" fmla="*/ 101 h 1073"/>
                  <a:gd name="T82" fmla="*/ 14 w 274"/>
                  <a:gd name="T83" fmla="*/ 107 h 1073"/>
                  <a:gd name="T84" fmla="*/ 12 w 274"/>
                  <a:gd name="T85" fmla="*/ 110 h 10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4"/>
                  <a:gd name="T130" fmla="*/ 0 h 1073"/>
                  <a:gd name="T131" fmla="*/ 274 w 274"/>
                  <a:gd name="T132" fmla="*/ 1073 h 107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4" h="1073">
                    <a:moveTo>
                      <a:pt x="124" y="1073"/>
                    </a:moveTo>
                    <a:lnTo>
                      <a:pt x="114" y="1071"/>
                    </a:lnTo>
                    <a:lnTo>
                      <a:pt x="105" y="1067"/>
                    </a:lnTo>
                    <a:lnTo>
                      <a:pt x="95" y="1063"/>
                    </a:lnTo>
                    <a:lnTo>
                      <a:pt x="87" y="1061"/>
                    </a:lnTo>
                    <a:lnTo>
                      <a:pt x="82" y="1060"/>
                    </a:lnTo>
                    <a:lnTo>
                      <a:pt x="78" y="1058"/>
                    </a:lnTo>
                    <a:lnTo>
                      <a:pt x="72" y="1056"/>
                    </a:lnTo>
                    <a:lnTo>
                      <a:pt x="68" y="1054"/>
                    </a:lnTo>
                    <a:lnTo>
                      <a:pt x="63" y="1054"/>
                    </a:lnTo>
                    <a:lnTo>
                      <a:pt x="59" y="1052"/>
                    </a:lnTo>
                    <a:lnTo>
                      <a:pt x="53" y="1050"/>
                    </a:lnTo>
                    <a:lnTo>
                      <a:pt x="49" y="1048"/>
                    </a:lnTo>
                    <a:lnTo>
                      <a:pt x="67" y="1023"/>
                    </a:lnTo>
                    <a:lnTo>
                      <a:pt x="82" y="997"/>
                    </a:lnTo>
                    <a:lnTo>
                      <a:pt x="97" y="970"/>
                    </a:lnTo>
                    <a:lnTo>
                      <a:pt x="112" y="944"/>
                    </a:lnTo>
                    <a:lnTo>
                      <a:pt x="125" y="915"/>
                    </a:lnTo>
                    <a:lnTo>
                      <a:pt x="137" y="887"/>
                    </a:lnTo>
                    <a:lnTo>
                      <a:pt x="148" y="858"/>
                    </a:lnTo>
                    <a:lnTo>
                      <a:pt x="160" y="829"/>
                    </a:lnTo>
                    <a:lnTo>
                      <a:pt x="167" y="799"/>
                    </a:lnTo>
                    <a:lnTo>
                      <a:pt x="177" y="769"/>
                    </a:lnTo>
                    <a:lnTo>
                      <a:pt x="183" y="736"/>
                    </a:lnTo>
                    <a:lnTo>
                      <a:pt x="188" y="706"/>
                    </a:lnTo>
                    <a:lnTo>
                      <a:pt x="192" y="674"/>
                    </a:lnTo>
                    <a:lnTo>
                      <a:pt x="196" y="643"/>
                    </a:lnTo>
                    <a:lnTo>
                      <a:pt x="198" y="611"/>
                    </a:lnTo>
                    <a:lnTo>
                      <a:pt x="200" y="578"/>
                    </a:lnTo>
                    <a:lnTo>
                      <a:pt x="198" y="540"/>
                    </a:lnTo>
                    <a:lnTo>
                      <a:pt x="196" y="502"/>
                    </a:lnTo>
                    <a:lnTo>
                      <a:pt x="190" y="464"/>
                    </a:lnTo>
                    <a:lnTo>
                      <a:pt x="184" y="428"/>
                    </a:lnTo>
                    <a:lnTo>
                      <a:pt x="177" y="392"/>
                    </a:lnTo>
                    <a:lnTo>
                      <a:pt x="167" y="358"/>
                    </a:lnTo>
                    <a:lnTo>
                      <a:pt x="158" y="322"/>
                    </a:lnTo>
                    <a:lnTo>
                      <a:pt x="146" y="289"/>
                    </a:lnTo>
                    <a:lnTo>
                      <a:pt x="131" y="255"/>
                    </a:lnTo>
                    <a:lnTo>
                      <a:pt x="116" y="223"/>
                    </a:lnTo>
                    <a:lnTo>
                      <a:pt x="101" y="191"/>
                    </a:lnTo>
                    <a:lnTo>
                      <a:pt x="84" y="160"/>
                    </a:lnTo>
                    <a:lnTo>
                      <a:pt x="63" y="130"/>
                    </a:lnTo>
                    <a:lnTo>
                      <a:pt x="44" y="101"/>
                    </a:lnTo>
                    <a:lnTo>
                      <a:pt x="23" y="73"/>
                    </a:lnTo>
                    <a:lnTo>
                      <a:pt x="0" y="48"/>
                    </a:lnTo>
                    <a:lnTo>
                      <a:pt x="8" y="40"/>
                    </a:lnTo>
                    <a:lnTo>
                      <a:pt x="15" y="35"/>
                    </a:lnTo>
                    <a:lnTo>
                      <a:pt x="23" y="27"/>
                    </a:lnTo>
                    <a:lnTo>
                      <a:pt x="30" y="21"/>
                    </a:lnTo>
                    <a:lnTo>
                      <a:pt x="36" y="16"/>
                    </a:lnTo>
                    <a:lnTo>
                      <a:pt x="44" y="10"/>
                    </a:lnTo>
                    <a:lnTo>
                      <a:pt x="51" y="6"/>
                    </a:lnTo>
                    <a:lnTo>
                      <a:pt x="59" y="0"/>
                    </a:lnTo>
                    <a:lnTo>
                      <a:pt x="82" y="29"/>
                    </a:lnTo>
                    <a:lnTo>
                      <a:pt x="106" y="61"/>
                    </a:lnTo>
                    <a:lnTo>
                      <a:pt x="127" y="94"/>
                    </a:lnTo>
                    <a:lnTo>
                      <a:pt x="148" y="126"/>
                    </a:lnTo>
                    <a:lnTo>
                      <a:pt x="167" y="160"/>
                    </a:lnTo>
                    <a:lnTo>
                      <a:pt x="184" y="194"/>
                    </a:lnTo>
                    <a:lnTo>
                      <a:pt x="202" y="229"/>
                    </a:lnTo>
                    <a:lnTo>
                      <a:pt x="217" y="267"/>
                    </a:lnTo>
                    <a:lnTo>
                      <a:pt x="228" y="303"/>
                    </a:lnTo>
                    <a:lnTo>
                      <a:pt x="240" y="341"/>
                    </a:lnTo>
                    <a:lnTo>
                      <a:pt x="249" y="379"/>
                    </a:lnTo>
                    <a:lnTo>
                      <a:pt x="259" y="417"/>
                    </a:lnTo>
                    <a:lnTo>
                      <a:pt x="264" y="455"/>
                    </a:lnTo>
                    <a:lnTo>
                      <a:pt x="268" y="497"/>
                    </a:lnTo>
                    <a:lnTo>
                      <a:pt x="272" y="537"/>
                    </a:lnTo>
                    <a:lnTo>
                      <a:pt x="274" y="578"/>
                    </a:lnTo>
                    <a:lnTo>
                      <a:pt x="272" y="613"/>
                    </a:lnTo>
                    <a:lnTo>
                      <a:pt x="270" y="645"/>
                    </a:lnTo>
                    <a:lnTo>
                      <a:pt x="266" y="679"/>
                    </a:lnTo>
                    <a:lnTo>
                      <a:pt x="262" y="712"/>
                    </a:lnTo>
                    <a:lnTo>
                      <a:pt x="257" y="746"/>
                    </a:lnTo>
                    <a:lnTo>
                      <a:pt x="251" y="778"/>
                    </a:lnTo>
                    <a:lnTo>
                      <a:pt x="241" y="809"/>
                    </a:lnTo>
                    <a:lnTo>
                      <a:pt x="234" y="841"/>
                    </a:lnTo>
                    <a:lnTo>
                      <a:pt x="222" y="871"/>
                    </a:lnTo>
                    <a:lnTo>
                      <a:pt x="211" y="904"/>
                    </a:lnTo>
                    <a:lnTo>
                      <a:pt x="200" y="932"/>
                    </a:lnTo>
                    <a:lnTo>
                      <a:pt x="186" y="961"/>
                    </a:lnTo>
                    <a:lnTo>
                      <a:pt x="171" y="989"/>
                    </a:lnTo>
                    <a:lnTo>
                      <a:pt x="156" y="1020"/>
                    </a:lnTo>
                    <a:lnTo>
                      <a:pt x="141" y="1046"/>
                    </a:lnTo>
                    <a:lnTo>
                      <a:pt x="124" y="1073"/>
                    </a:lnTo>
                    <a:close/>
                  </a:path>
                </a:pathLst>
              </a:custGeom>
              <a:solidFill>
                <a:srgbClr val="000000"/>
              </a:solidFill>
              <a:ln w="9525">
                <a:noFill/>
                <a:round/>
                <a:headEnd/>
                <a:tailEnd/>
              </a:ln>
            </p:spPr>
            <p:txBody>
              <a:bodyPr/>
              <a:lstStyle/>
              <a:p>
                <a:endParaRPr lang="en-US"/>
              </a:p>
            </p:txBody>
          </p:sp>
          <p:sp>
            <p:nvSpPr>
              <p:cNvPr id="9302" name="Freeform 132"/>
              <p:cNvSpPr>
                <a:spLocks/>
              </p:cNvSpPr>
              <p:nvPr/>
            </p:nvSpPr>
            <p:spPr bwMode="auto">
              <a:xfrm flipH="1">
                <a:off x="2573" y="2281"/>
                <a:ext cx="15" cy="60"/>
              </a:xfrm>
              <a:custGeom>
                <a:avLst/>
                <a:gdLst>
                  <a:gd name="T0" fmla="*/ 6 w 148"/>
                  <a:gd name="T1" fmla="*/ 60 h 582"/>
                  <a:gd name="T2" fmla="*/ 5 w 148"/>
                  <a:gd name="T3" fmla="*/ 59 h 582"/>
                  <a:gd name="T4" fmla="*/ 4 w 148"/>
                  <a:gd name="T5" fmla="*/ 59 h 582"/>
                  <a:gd name="T6" fmla="*/ 3 w 148"/>
                  <a:gd name="T7" fmla="*/ 59 h 582"/>
                  <a:gd name="T8" fmla="*/ 4 w 148"/>
                  <a:gd name="T9" fmla="*/ 57 h 582"/>
                  <a:gd name="T10" fmla="*/ 5 w 148"/>
                  <a:gd name="T11" fmla="*/ 54 h 582"/>
                  <a:gd name="T12" fmla="*/ 7 w 148"/>
                  <a:gd name="T13" fmla="*/ 51 h 582"/>
                  <a:gd name="T14" fmla="*/ 8 w 148"/>
                  <a:gd name="T15" fmla="*/ 48 h 582"/>
                  <a:gd name="T16" fmla="*/ 9 w 148"/>
                  <a:gd name="T17" fmla="*/ 45 h 582"/>
                  <a:gd name="T18" fmla="*/ 10 w 148"/>
                  <a:gd name="T19" fmla="*/ 41 h 582"/>
                  <a:gd name="T20" fmla="*/ 11 w 148"/>
                  <a:gd name="T21" fmla="*/ 38 h 582"/>
                  <a:gd name="T22" fmla="*/ 11 w 148"/>
                  <a:gd name="T23" fmla="*/ 34 h 582"/>
                  <a:gd name="T24" fmla="*/ 11 w 148"/>
                  <a:gd name="T25" fmla="*/ 30 h 582"/>
                  <a:gd name="T26" fmla="*/ 10 w 148"/>
                  <a:gd name="T27" fmla="*/ 26 h 582"/>
                  <a:gd name="T28" fmla="*/ 10 w 148"/>
                  <a:gd name="T29" fmla="*/ 22 h 582"/>
                  <a:gd name="T30" fmla="*/ 9 w 148"/>
                  <a:gd name="T31" fmla="*/ 18 h 582"/>
                  <a:gd name="T32" fmla="*/ 7 w 148"/>
                  <a:gd name="T33" fmla="*/ 14 h 582"/>
                  <a:gd name="T34" fmla="*/ 6 w 148"/>
                  <a:gd name="T35" fmla="*/ 11 h 582"/>
                  <a:gd name="T36" fmla="*/ 3 w 148"/>
                  <a:gd name="T37" fmla="*/ 7 h 582"/>
                  <a:gd name="T38" fmla="*/ 1 w 148"/>
                  <a:gd name="T39" fmla="*/ 4 h 582"/>
                  <a:gd name="T40" fmla="*/ 1 w 148"/>
                  <a:gd name="T41" fmla="*/ 2 h 582"/>
                  <a:gd name="T42" fmla="*/ 3 w 148"/>
                  <a:gd name="T43" fmla="*/ 1 h 582"/>
                  <a:gd name="T44" fmla="*/ 5 w 148"/>
                  <a:gd name="T45" fmla="*/ 2 h 582"/>
                  <a:gd name="T46" fmla="*/ 7 w 148"/>
                  <a:gd name="T47" fmla="*/ 5 h 582"/>
                  <a:gd name="T48" fmla="*/ 9 w 148"/>
                  <a:gd name="T49" fmla="*/ 9 h 582"/>
                  <a:gd name="T50" fmla="*/ 11 w 148"/>
                  <a:gd name="T51" fmla="*/ 12 h 582"/>
                  <a:gd name="T52" fmla="*/ 13 w 148"/>
                  <a:gd name="T53" fmla="*/ 17 h 582"/>
                  <a:gd name="T54" fmla="*/ 14 w 148"/>
                  <a:gd name="T55" fmla="*/ 21 h 582"/>
                  <a:gd name="T56" fmla="*/ 14 w 148"/>
                  <a:gd name="T57" fmla="*/ 25 h 582"/>
                  <a:gd name="T58" fmla="*/ 15 w 148"/>
                  <a:gd name="T59" fmla="*/ 30 h 582"/>
                  <a:gd name="T60" fmla="*/ 15 w 148"/>
                  <a:gd name="T61" fmla="*/ 34 h 582"/>
                  <a:gd name="T62" fmla="*/ 15 w 148"/>
                  <a:gd name="T63" fmla="*/ 38 h 582"/>
                  <a:gd name="T64" fmla="*/ 14 w 148"/>
                  <a:gd name="T65" fmla="*/ 42 h 582"/>
                  <a:gd name="T66" fmla="*/ 13 w 148"/>
                  <a:gd name="T67" fmla="*/ 45 h 582"/>
                  <a:gd name="T68" fmla="*/ 12 w 148"/>
                  <a:gd name="T69" fmla="*/ 49 h 582"/>
                  <a:gd name="T70" fmla="*/ 11 w 148"/>
                  <a:gd name="T71" fmla="*/ 52 h 582"/>
                  <a:gd name="T72" fmla="*/ 9 w 148"/>
                  <a:gd name="T73" fmla="*/ 55 h 582"/>
                  <a:gd name="T74" fmla="*/ 8 w 148"/>
                  <a:gd name="T75" fmla="*/ 58 h 582"/>
                  <a:gd name="T76" fmla="*/ 7 w 148"/>
                  <a:gd name="T77" fmla="*/ 60 h 5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8"/>
                  <a:gd name="T118" fmla="*/ 0 h 582"/>
                  <a:gd name="T119" fmla="*/ 148 w 148"/>
                  <a:gd name="T120" fmla="*/ 582 h 5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8" h="582">
                    <a:moveTo>
                      <a:pt x="69" y="582"/>
                    </a:moveTo>
                    <a:lnTo>
                      <a:pt x="63" y="580"/>
                    </a:lnTo>
                    <a:lnTo>
                      <a:pt x="57" y="580"/>
                    </a:lnTo>
                    <a:lnTo>
                      <a:pt x="53" y="576"/>
                    </a:lnTo>
                    <a:lnTo>
                      <a:pt x="48" y="576"/>
                    </a:lnTo>
                    <a:lnTo>
                      <a:pt x="42" y="574"/>
                    </a:lnTo>
                    <a:lnTo>
                      <a:pt x="38" y="572"/>
                    </a:lnTo>
                    <a:lnTo>
                      <a:pt x="32" y="570"/>
                    </a:lnTo>
                    <a:lnTo>
                      <a:pt x="29" y="570"/>
                    </a:lnTo>
                    <a:lnTo>
                      <a:pt x="36" y="555"/>
                    </a:lnTo>
                    <a:lnTo>
                      <a:pt x="46" y="542"/>
                    </a:lnTo>
                    <a:lnTo>
                      <a:pt x="53" y="526"/>
                    </a:lnTo>
                    <a:lnTo>
                      <a:pt x="61" y="513"/>
                    </a:lnTo>
                    <a:lnTo>
                      <a:pt x="69" y="496"/>
                    </a:lnTo>
                    <a:lnTo>
                      <a:pt x="74" y="481"/>
                    </a:lnTo>
                    <a:lnTo>
                      <a:pt x="82" y="466"/>
                    </a:lnTo>
                    <a:lnTo>
                      <a:pt x="88" y="450"/>
                    </a:lnTo>
                    <a:lnTo>
                      <a:pt x="91" y="433"/>
                    </a:lnTo>
                    <a:lnTo>
                      <a:pt x="95" y="416"/>
                    </a:lnTo>
                    <a:lnTo>
                      <a:pt x="99" y="399"/>
                    </a:lnTo>
                    <a:lnTo>
                      <a:pt x="103" y="382"/>
                    </a:lnTo>
                    <a:lnTo>
                      <a:pt x="105" y="365"/>
                    </a:lnTo>
                    <a:lnTo>
                      <a:pt x="107" y="348"/>
                    </a:lnTo>
                    <a:lnTo>
                      <a:pt x="108" y="331"/>
                    </a:lnTo>
                    <a:lnTo>
                      <a:pt x="108" y="313"/>
                    </a:lnTo>
                    <a:lnTo>
                      <a:pt x="108" y="293"/>
                    </a:lnTo>
                    <a:lnTo>
                      <a:pt x="107" y="273"/>
                    </a:lnTo>
                    <a:lnTo>
                      <a:pt x="103" y="253"/>
                    </a:lnTo>
                    <a:lnTo>
                      <a:pt x="101" y="232"/>
                    </a:lnTo>
                    <a:lnTo>
                      <a:pt x="95" y="213"/>
                    </a:lnTo>
                    <a:lnTo>
                      <a:pt x="91" y="194"/>
                    </a:lnTo>
                    <a:lnTo>
                      <a:pt x="86" y="175"/>
                    </a:lnTo>
                    <a:lnTo>
                      <a:pt x="80" y="156"/>
                    </a:lnTo>
                    <a:lnTo>
                      <a:pt x="70" y="138"/>
                    </a:lnTo>
                    <a:lnTo>
                      <a:pt x="63" y="119"/>
                    </a:lnTo>
                    <a:lnTo>
                      <a:pt x="55" y="102"/>
                    </a:lnTo>
                    <a:lnTo>
                      <a:pt x="46" y="87"/>
                    </a:lnTo>
                    <a:lnTo>
                      <a:pt x="34" y="70"/>
                    </a:lnTo>
                    <a:lnTo>
                      <a:pt x="25" y="55"/>
                    </a:lnTo>
                    <a:lnTo>
                      <a:pt x="11" y="40"/>
                    </a:lnTo>
                    <a:lnTo>
                      <a:pt x="0" y="24"/>
                    </a:lnTo>
                    <a:lnTo>
                      <a:pt x="10" y="17"/>
                    </a:lnTo>
                    <a:lnTo>
                      <a:pt x="17" y="11"/>
                    </a:lnTo>
                    <a:lnTo>
                      <a:pt x="25" y="5"/>
                    </a:lnTo>
                    <a:lnTo>
                      <a:pt x="32" y="0"/>
                    </a:lnTo>
                    <a:lnTo>
                      <a:pt x="46" y="15"/>
                    </a:lnTo>
                    <a:lnTo>
                      <a:pt x="57" y="32"/>
                    </a:lnTo>
                    <a:lnTo>
                      <a:pt x="69" y="49"/>
                    </a:lnTo>
                    <a:lnTo>
                      <a:pt x="82" y="66"/>
                    </a:lnTo>
                    <a:lnTo>
                      <a:pt x="91" y="85"/>
                    </a:lnTo>
                    <a:lnTo>
                      <a:pt x="101" y="104"/>
                    </a:lnTo>
                    <a:lnTo>
                      <a:pt x="108" y="121"/>
                    </a:lnTo>
                    <a:lnTo>
                      <a:pt x="118" y="142"/>
                    </a:lnTo>
                    <a:lnTo>
                      <a:pt x="124" y="163"/>
                    </a:lnTo>
                    <a:lnTo>
                      <a:pt x="129" y="182"/>
                    </a:lnTo>
                    <a:lnTo>
                      <a:pt x="135" y="203"/>
                    </a:lnTo>
                    <a:lnTo>
                      <a:pt x="141" y="224"/>
                    </a:lnTo>
                    <a:lnTo>
                      <a:pt x="143" y="247"/>
                    </a:lnTo>
                    <a:lnTo>
                      <a:pt x="146" y="268"/>
                    </a:lnTo>
                    <a:lnTo>
                      <a:pt x="148" y="291"/>
                    </a:lnTo>
                    <a:lnTo>
                      <a:pt x="148" y="313"/>
                    </a:lnTo>
                    <a:lnTo>
                      <a:pt x="148" y="331"/>
                    </a:lnTo>
                    <a:lnTo>
                      <a:pt x="146" y="350"/>
                    </a:lnTo>
                    <a:lnTo>
                      <a:pt x="145" y="367"/>
                    </a:lnTo>
                    <a:lnTo>
                      <a:pt x="143" y="386"/>
                    </a:lnTo>
                    <a:lnTo>
                      <a:pt x="139" y="403"/>
                    </a:lnTo>
                    <a:lnTo>
                      <a:pt x="135" y="422"/>
                    </a:lnTo>
                    <a:lnTo>
                      <a:pt x="131" y="439"/>
                    </a:lnTo>
                    <a:lnTo>
                      <a:pt x="127" y="456"/>
                    </a:lnTo>
                    <a:lnTo>
                      <a:pt x="122" y="471"/>
                    </a:lnTo>
                    <a:lnTo>
                      <a:pt x="116" y="488"/>
                    </a:lnTo>
                    <a:lnTo>
                      <a:pt x="108" y="504"/>
                    </a:lnTo>
                    <a:lnTo>
                      <a:pt x="101" y="521"/>
                    </a:lnTo>
                    <a:lnTo>
                      <a:pt x="93" y="536"/>
                    </a:lnTo>
                    <a:lnTo>
                      <a:pt x="86" y="551"/>
                    </a:lnTo>
                    <a:lnTo>
                      <a:pt x="76" y="566"/>
                    </a:lnTo>
                    <a:lnTo>
                      <a:pt x="69" y="582"/>
                    </a:lnTo>
                    <a:close/>
                  </a:path>
                </a:pathLst>
              </a:custGeom>
              <a:solidFill>
                <a:srgbClr val="000000"/>
              </a:solidFill>
              <a:ln w="9525">
                <a:noFill/>
                <a:round/>
                <a:headEnd/>
                <a:tailEnd/>
              </a:ln>
            </p:spPr>
            <p:txBody>
              <a:bodyPr/>
              <a:lstStyle/>
              <a:p>
                <a:endParaRPr lang="en-US"/>
              </a:p>
            </p:txBody>
          </p:sp>
          <p:sp>
            <p:nvSpPr>
              <p:cNvPr id="9303" name="Freeform 133"/>
              <p:cNvSpPr>
                <a:spLocks/>
              </p:cNvSpPr>
              <p:nvPr/>
            </p:nvSpPr>
            <p:spPr bwMode="auto">
              <a:xfrm>
                <a:off x="2632" y="2311"/>
                <a:ext cx="179" cy="121"/>
              </a:xfrm>
              <a:custGeom>
                <a:avLst/>
                <a:gdLst>
                  <a:gd name="T0" fmla="*/ 0 w 1179"/>
                  <a:gd name="T1" fmla="*/ 0 h 862"/>
                  <a:gd name="T2" fmla="*/ 0 w 1179"/>
                  <a:gd name="T3" fmla="*/ 121 h 862"/>
                  <a:gd name="T4" fmla="*/ 179 w 1179"/>
                  <a:gd name="T5" fmla="*/ 121 h 862"/>
                  <a:gd name="T6" fmla="*/ 0 60000 65536"/>
                  <a:gd name="T7" fmla="*/ 0 60000 65536"/>
                  <a:gd name="T8" fmla="*/ 0 60000 65536"/>
                  <a:gd name="T9" fmla="*/ 0 w 1179"/>
                  <a:gd name="T10" fmla="*/ 0 h 862"/>
                  <a:gd name="T11" fmla="*/ 1179 w 1179"/>
                  <a:gd name="T12" fmla="*/ 862 h 862"/>
                </a:gdLst>
                <a:ahLst/>
                <a:cxnLst>
                  <a:cxn ang="T6">
                    <a:pos x="T0" y="T1"/>
                  </a:cxn>
                  <a:cxn ang="T7">
                    <a:pos x="T2" y="T3"/>
                  </a:cxn>
                  <a:cxn ang="T8">
                    <a:pos x="T4" y="T5"/>
                  </a:cxn>
                </a:cxnLst>
                <a:rect l="T9" t="T10" r="T11" b="T12"/>
                <a:pathLst>
                  <a:path w="1179" h="862">
                    <a:moveTo>
                      <a:pt x="0" y="0"/>
                    </a:moveTo>
                    <a:lnTo>
                      <a:pt x="0" y="862"/>
                    </a:lnTo>
                    <a:lnTo>
                      <a:pt x="1179" y="862"/>
                    </a:lnTo>
                  </a:path>
                </a:pathLst>
              </a:custGeom>
              <a:noFill/>
              <a:ln w="9525">
                <a:solidFill>
                  <a:schemeClr val="tx1"/>
                </a:solidFill>
                <a:round/>
                <a:headEnd/>
                <a:tailEnd/>
              </a:ln>
            </p:spPr>
            <p:txBody>
              <a:bodyPr/>
              <a:lstStyle/>
              <a:p>
                <a:endParaRPr lang="en-US"/>
              </a:p>
            </p:txBody>
          </p:sp>
          <p:sp>
            <p:nvSpPr>
              <p:cNvPr id="9304" name="Line 134"/>
              <p:cNvSpPr>
                <a:spLocks noChangeShapeType="1"/>
              </p:cNvSpPr>
              <p:nvPr/>
            </p:nvSpPr>
            <p:spPr bwMode="auto">
              <a:xfrm flipH="1" flipV="1">
                <a:off x="2604" y="2311"/>
                <a:ext cx="28" cy="32"/>
              </a:xfrm>
              <a:prstGeom prst="line">
                <a:avLst/>
              </a:prstGeom>
              <a:noFill/>
              <a:ln w="9525">
                <a:solidFill>
                  <a:schemeClr val="tx1"/>
                </a:solidFill>
                <a:round/>
                <a:headEnd/>
                <a:tailEnd/>
              </a:ln>
            </p:spPr>
            <p:txBody>
              <a:bodyPr/>
              <a:lstStyle/>
              <a:p>
                <a:endParaRPr lang="en-US"/>
              </a:p>
            </p:txBody>
          </p:sp>
          <p:sp>
            <p:nvSpPr>
              <p:cNvPr id="9305" name="Line 135"/>
              <p:cNvSpPr>
                <a:spLocks noChangeShapeType="1"/>
              </p:cNvSpPr>
              <p:nvPr/>
            </p:nvSpPr>
            <p:spPr bwMode="auto">
              <a:xfrm flipV="1">
                <a:off x="2632" y="2311"/>
                <a:ext cx="27" cy="32"/>
              </a:xfrm>
              <a:prstGeom prst="line">
                <a:avLst/>
              </a:prstGeom>
              <a:noFill/>
              <a:ln w="9525">
                <a:solidFill>
                  <a:schemeClr val="tx1"/>
                </a:solidFill>
                <a:round/>
                <a:headEnd/>
                <a:tailEnd/>
              </a:ln>
            </p:spPr>
            <p:txBody>
              <a:bodyPr/>
              <a:lstStyle/>
              <a:p>
                <a:endParaRPr lang="en-US"/>
              </a:p>
            </p:txBody>
          </p:sp>
          <p:sp>
            <p:nvSpPr>
              <p:cNvPr id="9306" name="Oval 136"/>
              <p:cNvSpPr>
                <a:spLocks noChangeArrowheads="1"/>
              </p:cNvSpPr>
              <p:nvPr/>
            </p:nvSpPr>
            <p:spPr bwMode="auto">
              <a:xfrm>
                <a:off x="2619" y="2291"/>
                <a:ext cx="28" cy="28"/>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9272" name="AutoShape 137"/>
            <p:cNvSpPr>
              <a:spLocks noChangeArrowheads="1"/>
            </p:cNvSpPr>
            <p:nvPr/>
          </p:nvSpPr>
          <p:spPr bwMode="auto">
            <a:xfrm>
              <a:off x="1890" y="2519"/>
              <a:ext cx="432" cy="240"/>
            </a:xfrm>
            <a:prstGeom prst="roundRect">
              <a:avLst>
                <a:gd name="adj" fmla="val 10417"/>
              </a:avLst>
            </a:prstGeom>
            <a:solidFill>
              <a:srgbClr val="D7E5D7"/>
            </a:solidFill>
            <a:ln w="12700">
              <a:solidFill>
                <a:schemeClr val="tx1"/>
              </a:solidFill>
              <a:round/>
              <a:headEnd/>
              <a:tailEnd/>
            </a:ln>
          </p:spPr>
          <p:txBody>
            <a:bodyPr wrap="none" anchor="ctr"/>
            <a:lstStyle/>
            <a:p>
              <a:endParaRPr lang="en-US"/>
            </a:p>
          </p:txBody>
        </p:sp>
        <p:sp>
          <p:nvSpPr>
            <p:cNvPr id="9273" name="AutoShape 138"/>
            <p:cNvSpPr>
              <a:spLocks noChangeArrowheads="1"/>
            </p:cNvSpPr>
            <p:nvPr/>
          </p:nvSpPr>
          <p:spPr bwMode="auto">
            <a:xfrm>
              <a:off x="1940" y="2572"/>
              <a:ext cx="75" cy="129"/>
            </a:xfrm>
            <a:prstGeom prst="roundRect">
              <a:avLst>
                <a:gd name="adj" fmla="val 34546"/>
              </a:avLst>
            </a:prstGeom>
            <a:solidFill>
              <a:schemeClr val="bg2"/>
            </a:solidFill>
            <a:ln w="9525">
              <a:round/>
              <a:headEnd/>
              <a:tailEnd/>
            </a:ln>
            <a:scene3d>
              <a:camera prst="legacyObliqueTop">
                <a:rot lat="20099996" lon="1500000" rev="0"/>
              </a:camera>
              <a:lightRig rig="legacyHarsh3" dir="r"/>
            </a:scene3d>
            <a:sp3d extrusionH="23800" prstMaterial="legacyMetal">
              <a:bevelT w="13500" h="13500" prst="angle"/>
              <a:bevelB w="13500" h="13500" prst="angle"/>
              <a:extrusionClr>
                <a:srgbClr val="EAEAEA"/>
              </a:extrusionClr>
            </a:sp3d>
          </p:spPr>
          <p:txBody>
            <a:bodyPr wrap="none" anchor="ctr">
              <a:flatTx/>
            </a:bodyPr>
            <a:lstStyle/>
            <a:p>
              <a:endParaRPr lang="en-US"/>
            </a:p>
          </p:txBody>
        </p:sp>
        <p:sp>
          <p:nvSpPr>
            <p:cNvPr id="9274" name="Rectangle 139"/>
            <p:cNvSpPr>
              <a:spLocks noChangeArrowheads="1"/>
            </p:cNvSpPr>
            <p:nvPr/>
          </p:nvSpPr>
          <p:spPr bwMode="auto">
            <a:xfrm>
              <a:off x="2112" y="2569"/>
              <a:ext cx="160" cy="150"/>
            </a:xfrm>
            <a:prstGeom prst="rect">
              <a:avLst/>
            </a:prstGeom>
            <a:solidFill>
              <a:schemeClr val="bg2"/>
            </a:solidFill>
            <a:ln w="9525">
              <a:miter lim="800000"/>
              <a:headEnd/>
              <a:tailEnd/>
            </a:ln>
            <a:scene3d>
              <a:camera prst="legacyObliqueTopRight"/>
              <a:lightRig rig="legacyHarsh3" dir="r"/>
            </a:scene3d>
            <a:sp3d prstMaterial="legacyMetal">
              <a:bevelT w="13500" h="13500" prst="angle"/>
              <a:bevelB w="13500" h="13500" prst="angle"/>
              <a:extrusionClr>
                <a:srgbClr val="EAEAEA"/>
              </a:extrusionClr>
            </a:sp3d>
          </p:spPr>
          <p:txBody>
            <a:bodyPr wrap="none" anchor="ctr">
              <a:flatTx/>
            </a:bodyPr>
            <a:lstStyle/>
            <a:p>
              <a:endParaRPr lang="en-US"/>
            </a:p>
          </p:txBody>
        </p:sp>
        <p:sp>
          <p:nvSpPr>
            <p:cNvPr id="9275" name="Freeform 140"/>
            <p:cNvSpPr>
              <a:spLocks/>
            </p:cNvSpPr>
            <p:nvPr/>
          </p:nvSpPr>
          <p:spPr bwMode="auto">
            <a:xfrm>
              <a:off x="2263" y="2608"/>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76" name="Freeform 141"/>
            <p:cNvSpPr>
              <a:spLocks/>
            </p:cNvSpPr>
            <p:nvPr/>
          </p:nvSpPr>
          <p:spPr bwMode="auto">
            <a:xfrm>
              <a:off x="2263" y="2635"/>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77" name="Freeform 142"/>
            <p:cNvSpPr>
              <a:spLocks/>
            </p:cNvSpPr>
            <p:nvPr/>
          </p:nvSpPr>
          <p:spPr bwMode="auto">
            <a:xfrm>
              <a:off x="2002" y="2593"/>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78" name="Freeform 143"/>
            <p:cNvSpPr>
              <a:spLocks/>
            </p:cNvSpPr>
            <p:nvPr/>
          </p:nvSpPr>
          <p:spPr bwMode="auto">
            <a:xfrm>
              <a:off x="2002" y="2620"/>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79" name="Freeform 144"/>
            <p:cNvSpPr>
              <a:spLocks/>
            </p:cNvSpPr>
            <p:nvPr/>
          </p:nvSpPr>
          <p:spPr bwMode="auto">
            <a:xfrm>
              <a:off x="2002" y="2647"/>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80" name="Freeform 145"/>
            <p:cNvSpPr>
              <a:spLocks/>
            </p:cNvSpPr>
            <p:nvPr/>
          </p:nvSpPr>
          <p:spPr bwMode="auto">
            <a:xfrm>
              <a:off x="2002" y="2675"/>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81" name="Freeform 146"/>
            <p:cNvSpPr>
              <a:spLocks/>
            </p:cNvSpPr>
            <p:nvPr/>
          </p:nvSpPr>
          <p:spPr bwMode="auto">
            <a:xfrm flipH="1">
              <a:off x="1922" y="2595"/>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82" name="Freeform 147"/>
            <p:cNvSpPr>
              <a:spLocks/>
            </p:cNvSpPr>
            <p:nvPr/>
          </p:nvSpPr>
          <p:spPr bwMode="auto">
            <a:xfrm flipH="1">
              <a:off x="1922" y="2622"/>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83" name="Freeform 148"/>
            <p:cNvSpPr>
              <a:spLocks/>
            </p:cNvSpPr>
            <p:nvPr/>
          </p:nvSpPr>
          <p:spPr bwMode="auto">
            <a:xfrm flipH="1">
              <a:off x="2095" y="2593"/>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84" name="Freeform 149"/>
            <p:cNvSpPr>
              <a:spLocks/>
            </p:cNvSpPr>
            <p:nvPr/>
          </p:nvSpPr>
          <p:spPr bwMode="auto">
            <a:xfrm flipH="1">
              <a:off x="2095" y="2620"/>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85" name="Freeform 150"/>
            <p:cNvSpPr>
              <a:spLocks/>
            </p:cNvSpPr>
            <p:nvPr/>
          </p:nvSpPr>
          <p:spPr bwMode="auto">
            <a:xfrm flipH="1">
              <a:off x="2095" y="2647"/>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sp>
          <p:nvSpPr>
            <p:cNvPr id="9286" name="Freeform 151"/>
            <p:cNvSpPr>
              <a:spLocks/>
            </p:cNvSpPr>
            <p:nvPr/>
          </p:nvSpPr>
          <p:spPr bwMode="auto">
            <a:xfrm flipH="1">
              <a:off x="2095" y="2675"/>
              <a:ext cx="33" cy="14"/>
            </a:xfrm>
            <a:custGeom>
              <a:avLst/>
              <a:gdLst>
                <a:gd name="T0" fmla="*/ 0 w 33"/>
                <a:gd name="T1" fmla="*/ 0 h 14"/>
                <a:gd name="T2" fmla="*/ 17 w 33"/>
                <a:gd name="T3" fmla="*/ 0 h 14"/>
                <a:gd name="T4" fmla="*/ 18 w 33"/>
                <a:gd name="T5" fmla="*/ 14 h 14"/>
                <a:gd name="T6" fmla="*/ 33 w 33"/>
                <a:gd name="T7" fmla="*/ 14 h 14"/>
                <a:gd name="T8" fmla="*/ 0 60000 65536"/>
                <a:gd name="T9" fmla="*/ 0 60000 65536"/>
                <a:gd name="T10" fmla="*/ 0 60000 65536"/>
                <a:gd name="T11" fmla="*/ 0 60000 65536"/>
                <a:gd name="T12" fmla="*/ 0 w 33"/>
                <a:gd name="T13" fmla="*/ 0 h 14"/>
                <a:gd name="T14" fmla="*/ 33 w 33"/>
                <a:gd name="T15" fmla="*/ 14 h 14"/>
              </a:gdLst>
              <a:ahLst/>
              <a:cxnLst>
                <a:cxn ang="T8">
                  <a:pos x="T0" y="T1"/>
                </a:cxn>
                <a:cxn ang="T9">
                  <a:pos x="T2" y="T3"/>
                </a:cxn>
                <a:cxn ang="T10">
                  <a:pos x="T4" y="T5"/>
                </a:cxn>
                <a:cxn ang="T11">
                  <a:pos x="T6" y="T7"/>
                </a:cxn>
              </a:cxnLst>
              <a:rect l="T12" t="T13" r="T14" b="T15"/>
              <a:pathLst>
                <a:path w="33" h="14">
                  <a:moveTo>
                    <a:pt x="0" y="0"/>
                  </a:moveTo>
                  <a:lnTo>
                    <a:pt x="17" y="0"/>
                  </a:lnTo>
                  <a:lnTo>
                    <a:pt x="18" y="14"/>
                  </a:lnTo>
                  <a:lnTo>
                    <a:pt x="33" y="14"/>
                  </a:lnTo>
                </a:path>
              </a:pathLst>
            </a:custGeom>
            <a:noFill/>
            <a:ln w="9525">
              <a:solidFill>
                <a:srgbClr val="EAEAEA"/>
              </a:solidFill>
              <a:round/>
              <a:headEnd/>
              <a:tailEnd/>
            </a:ln>
          </p:spPr>
          <p:txBody>
            <a:bodyPr/>
            <a:lstStyle/>
            <a:p>
              <a:endParaRPr lang="en-US"/>
            </a:p>
          </p:txBody>
        </p:sp>
        <p:cxnSp>
          <p:nvCxnSpPr>
            <p:cNvPr id="9287" name="AutoShape 152"/>
            <p:cNvCxnSpPr>
              <a:cxnSpLocks noChangeShapeType="1"/>
              <a:stCxn id="9281" idx="3"/>
              <a:endCxn id="9303" idx="2"/>
            </p:cNvCxnSpPr>
            <p:nvPr/>
          </p:nvCxnSpPr>
          <p:spPr bwMode="auto">
            <a:xfrm rot="10800000">
              <a:off x="1884" y="2583"/>
              <a:ext cx="39" cy="26"/>
            </a:xfrm>
            <a:prstGeom prst="bentConnector3">
              <a:avLst>
                <a:gd name="adj1" fmla="val 51282"/>
              </a:avLst>
            </a:prstGeom>
            <a:noFill/>
            <a:ln w="9525">
              <a:solidFill>
                <a:srgbClr val="EAEAEA"/>
              </a:solidFill>
              <a:miter lim="800000"/>
              <a:headEnd/>
              <a:tailEnd/>
            </a:ln>
          </p:spPr>
        </p:cxnSp>
        <p:cxnSp>
          <p:nvCxnSpPr>
            <p:cNvPr id="9288" name="AutoShape 153"/>
            <p:cNvCxnSpPr>
              <a:cxnSpLocks noChangeShapeType="1"/>
              <a:stCxn id="9282" idx="3"/>
              <a:endCxn id="9303" idx="2"/>
            </p:cNvCxnSpPr>
            <p:nvPr/>
          </p:nvCxnSpPr>
          <p:spPr bwMode="auto">
            <a:xfrm rot="10800000">
              <a:off x="1884" y="2583"/>
              <a:ext cx="39" cy="53"/>
            </a:xfrm>
            <a:prstGeom prst="bentConnector3">
              <a:avLst>
                <a:gd name="adj1" fmla="val 51282"/>
              </a:avLst>
            </a:prstGeom>
            <a:noFill/>
            <a:ln w="9525">
              <a:solidFill>
                <a:srgbClr val="EAEAEA"/>
              </a:solidFill>
              <a:miter lim="800000"/>
              <a:headEnd/>
              <a:tailEnd/>
            </a:ln>
          </p:spPr>
        </p:cxnSp>
        <p:cxnSp>
          <p:nvCxnSpPr>
            <p:cNvPr id="9289" name="AutoShape 154"/>
            <p:cNvCxnSpPr>
              <a:cxnSpLocks noChangeShapeType="1"/>
              <a:stCxn id="9277" idx="3"/>
              <a:endCxn id="9283" idx="3"/>
            </p:cNvCxnSpPr>
            <p:nvPr/>
          </p:nvCxnSpPr>
          <p:spPr bwMode="auto">
            <a:xfrm>
              <a:off x="2035" y="2607"/>
              <a:ext cx="61" cy="0"/>
            </a:xfrm>
            <a:prstGeom prst="straightConnector1">
              <a:avLst/>
            </a:prstGeom>
            <a:noFill/>
            <a:ln w="9525">
              <a:solidFill>
                <a:srgbClr val="EAEAEA"/>
              </a:solidFill>
              <a:round/>
              <a:headEnd/>
              <a:tailEnd/>
            </a:ln>
          </p:spPr>
        </p:cxnSp>
        <p:cxnSp>
          <p:nvCxnSpPr>
            <p:cNvPr id="9290" name="AutoShape 155"/>
            <p:cNvCxnSpPr>
              <a:cxnSpLocks noChangeShapeType="1"/>
              <a:stCxn id="9278" idx="3"/>
              <a:endCxn id="9284" idx="3"/>
            </p:cNvCxnSpPr>
            <p:nvPr/>
          </p:nvCxnSpPr>
          <p:spPr bwMode="auto">
            <a:xfrm>
              <a:off x="2035" y="2634"/>
              <a:ext cx="61" cy="0"/>
            </a:xfrm>
            <a:prstGeom prst="straightConnector1">
              <a:avLst/>
            </a:prstGeom>
            <a:noFill/>
            <a:ln w="9525">
              <a:solidFill>
                <a:srgbClr val="EAEAEA"/>
              </a:solidFill>
              <a:round/>
              <a:headEnd/>
              <a:tailEnd/>
            </a:ln>
          </p:spPr>
        </p:cxnSp>
        <p:cxnSp>
          <p:nvCxnSpPr>
            <p:cNvPr id="9291" name="AutoShape 156"/>
            <p:cNvCxnSpPr>
              <a:cxnSpLocks noChangeShapeType="1"/>
              <a:stCxn id="9279" idx="3"/>
              <a:endCxn id="9285" idx="3"/>
            </p:cNvCxnSpPr>
            <p:nvPr/>
          </p:nvCxnSpPr>
          <p:spPr bwMode="auto">
            <a:xfrm>
              <a:off x="2035" y="2661"/>
              <a:ext cx="61" cy="0"/>
            </a:xfrm>
            <a:prstGeom prst="straightConnector1">
              <a:avLst/>
            </a:prstGeom>
            <a:noFill/>
            <a:ln w="9525">
              <a:solidFill>
                <a:srgbClr val="EAEAEA"/>
              </a:solidFill>
              <a:round/>
              <a:headEnd/>
              <a:tailEnd/>
            </a:ln>
          </p:spPr>
        </p:cxnSp>
        <p:cxnSp>
          <p:nvCxnSpPr>
            <p:cNvPr id="9292" name="AutoShape 157"/>
            <p:cNvCxnSpPr>
              <a:cxnSpLocks noChangeShapeType="1"/>
              <a:stCxn id="9280" idx="3"/>
              <a:endCxn id="9286" idx="3"/>
            </p:cNvCxnSpPr>
            <p:nvPr/>
          </p:nvCxnSpPr>
          <p:spPr bwMode="auto">
            <a:xfrm>
              <a:off x="2035" y="2689"/>
              <a:ext cx="61" cy="0"/>
            </a:xfrm>
            <a:prstGeom prst="straightConnector1">
              <a:avLst/>
            </a:prstGeom>
            <a:noFill/>
            <a:ln w="9525">
              <a:solidFill>
                <a:srgbClr val="EAEAEA"/>
              </a:solidFill>
              <a:round/>
              <a:headEnd/>
              <a:tailEnd/>
            </a:ln>
          </p:spPr>
        </p:cxnSp>
        <p:cxnSp>
          <p:nvCxnSpPr>
            <p:cNvPr id="9293" name="AutoShape 158"/>
            <p:cNvCxnSpPr>
              <a:cxnSpLocks noChangeShapeType="1"/>
              <a:stCxn id="9275" idx="3"/>
            </p:cNvCxnSpPr>
            <p:nvPr/>
          </p:nvCxnSpPr>
          <p:spPr bwMode="auto">
            <a:xfrm>
              <a:off x="2296" y="2622"/>
              <a:ext cx="15" cy="54"/>
            </a:xfrm>
            <a:prstGeom prst="bentConnector2">
              <a:avLst/>
            </a:prstGeom>
            <a:noFill/>
            <a:ln w="9525">
              <a:solidFill>
                <a:srgbClr val="EAEAEA"/>
              </a:solidFill>
              <a:miter lim="800000"/>
              <a:headEnd/>
              <a:tailEnd/>
            </a:ln>
          </p:spPr>
        </p:cxnSp>
        <p:cxnSp>
          <p:nvCxnSpPr>
            <p:cNvPr id="9294" name="AutoShape 159"/>
            <p:cNvCxnSpPr>
              <a:cxnSpLocks noChangeShapeType="1"/>
              <a:stCxn id="9276" idx="3"/>
            </p:cNvCxnSpPr>
            <p:nvPr/>
          </p:nvCxnSpPr>
          <p:spPr bwMode="auto">
            <a:xfrm>
              <a:off x="2296" y="2649"/>
              <a:ext cx="1" cy="48"/>
            </a:xfrm>
            <a:prstGeom prst="bentConnector4">
              <a:avLst>
                <a:gd name="adj1" fmla="val 0"/>
                <a:gd name="adj2" fmla="val 100000"/>
              </a:avLst>
            </a:prstGeom>
            <a:noFill/>
            <a:ln w="9525">
              <a:solidFill>
                <a:srgbClr val="EAEAEA"/>
              </a:solidFill>
              <a:miter lim="800000"/>
              <a:headEnd/>
              <a:tailEnd/>
            </a:ln>
          </p:spPr>
        </p:cxnSp>
      </p:grpSp>
      <p:sp>
        <p:nvSpPr>
          <p:cNvPr id="9257" name="Text Box 160"/>
          <p:cNvSpPr txBox="1">
            <a:spLocks noChangeArrowheads="1"/>
          </p:cNvSpPr>
          <p:nvPr/>
        </p:nvSpPr>
        <p:spPr bwMode="auto">
          <a:xfrm>
            <a:off x="7823200" y="5861050"/>
            <a:ext cx="368300" cy="396875"/>
          </a:xfrm>
          <a:prstGeom prst="rect">
            <a:avLst/>
          </a:prstGeom>
          <a:noFill/>
          <a:ln w="12700" algn="ctr">
            <a:noFill/>
            <a:miter lim="800000"/>
            <a:headEnd/>
            <a:tailEnd/>
          </a:ln>
        </p:spPr>
        <p:txBody>
          <a:bodyPr wrap="none">
            <a:spAutoFit/>
          </a:bodyPr>
          <a:lstStyle/>
          <a:p>
            <a:pPr algn="ctr">
              <a:spcBef>
                <a:spcPct val="0"/>
              </a:spcBef>
            </a:pPr>
            <a:r>
              <a:rPr lang="en-US"/>
              <a:t>D</a:t>
            </a:r>
          </a:p>
        </p:txBody>
      </p:sp>
      <p:cxnSp>
        <p:nvCxnSpPr>
          <p:cNvPr id="9258" name="AutoShape 161"/>
          <p:cNvCxnSpPr>
            <a:cxnSpLocks noChangeShapeType="1"/>
            <a:stCxn id="9390" idx="5"/>
            <a:endCxn id="9376" idx="1"/>
          </p:cNvCxnSpPr>
          <p:nvPr/>
        </p:nvCxnSpPr>
        <p:spPr bwMode="auto">
          <a:xfrm rot="5400000" flipH="1" flipV="1">
            <a:off x="5686425" y="5233988"/>
            <a:ext cx="1588" cy="817562"/>
          </a:xfrm>
          <a:prstGeom prst="curvedConnector5">
            <a:avLst>
              <a:gd name="adj1" fmla="val 28000009"/>
              <a:gd name="adj2" fmla="val 50310"/>
              <a:gd name="adj3" fmla="val 27300009"/>
            </a:avLst>
          </a:prstGeom>
          <a:noFill/>
          <a:ln w="38100">
            <a:solidFill>
              <a:schemeClr val="tx2"/>
            </a:solidFill>
            <a:round/>
            <a:headEnd/>
            <a:tailEnd type="triangle" w="med" len="med"/>
          </a:ln>
        </p:spPr>
      </p:cxnSp>
      <p:grpSp>
        <p:nvGrpSpPr>
          <p:cNvPr id="9" name="Group 162"/>
          <p:cNvGrpSpPr>
            <a:grpSpLocks/>
          </p:cNvGrpSpPr>
          <p:nvPr/>
        </p:nvGrpSpPr>
        <p:grpSpPr bwMode="auto">
          <a:xfrm>
            <a:off x="6110288" y="5641975"/>
            <a:ext cx="1679575" cy="15875"/>
            <a:chOff x="2474" y="3317"/>
            <a:chExt cx="1311" cy="14"/>
          </a:xfrm>
        </p:grpSpPr>
        <p:cxnSp>
          <p:nvCxnSpPr>
            <p:cNvPr id="9269" name="AutoShape 163"/>
            <p:cNvCxnSpPr>
              <a:cxnSpLocks noChangeShapeType="1"/>
              <a:stCxn id="9340" idx="1"/>
              <a:endCxn id="9306" idx="5"/>
            </p:cNvCxnSpPr>
            <p:nvPr/>
          </p:nvCxnSpPr>
          <p:spPr bwMode="auto">
            <a:xfrm rot="5400000" flipV="1">
              <a:off x="3450" y="2984"/>
              <a:ext cx="2" cy="668"/>
            </a:xfrm>
            <a:prstGeom prst="curvedConnector5">
              <a:avLst>
                <a:gd name="adj1" fmla="val -12250005"/>
                <a:gd name="adj2" fmla="val 50000"/>
                <a:gd name="adj3" fmla="val -12550005"/>
              </a:avLst>
            </a:prstGeom>
            <a:noFill/>
            <a:ln w="38100">
              <a:solidFill>
                <a:schemeClr val="hlink"/>
              </a:solidFill>
              <a:round/>
              <a:headEnd/>
              <a:tailEnd type="triangle" w="med" len="med"/>
            </a:ln>
          </p:spPr>
        </p:cxnSp>
        <p:cxnSp>
          <p:nvCxnSpPr>
            <p:cNvPr id="9270" name="AutoShape 164"/>
            <p:cNvCxnSpPr>
              <a:cxnSpLocks noChangeShapeType="1"/>
              <a:stCxn id="9341" idx="1"/>
              <a:endCxn id="9377" idx="0"/>
            </p:cNvCxnSpPr>
            <p:nvPr/>
          </p:nvCxnSpPr>
          <p:spPr bwMode="auto">
            <a:xfrm rot="-5400000" flipH="1" flipV="1">
              <a:off x="2799" y="2992"/>
              <a:ext cx="14" cy="663"/>
            </a:xfrm>
            <a:prstGeom prst="curvedConnector5">
              <a:avLst>
                <a:gd name="adj1" fmla="val -2014287"/>
                <a:gd name="adj2" fmla="val 50074"/>
                <a:gd name="adj3" fmla="val -2028574"/>
              </a:avLst>
            </a:prstGeom>
            <a:noFill/>
            <a:ln w="38100">
              <a:solidFill>
                <a:schemeClr val="hlink"/>
              </a:solidFill>
              <a:prstDash val="sysDot"/>
              <a:round/>
              <a:headEnd/>
              <a:tailEnd type="triangle" w="med" len="med"/>
            </a:ln>
          </p:spPr>
        </p:cxnSp>
      </p:grpSp>
      <p:grpSp>
        <p:nvGrpSpPr>
          <p:cNvPr id="10" name="Group 165"/>
          <p:cNvGrpSpPr>
            <a:grpSpLocks/>
          </p:cNvGrpSpPr>
          <p:nvPr/>
        </p:nvGrpSpPr>
        <p:grpSpPr bwMode="auto">
          <a:xfrm rot="-732028">
            <a:off x="5200650" y="5026025"/>
            <a:ext cx="209550" cy="534988"/>
            <a:chOff x="748" y="1955"/>
            <a:chExt cx="320" cy="885"/>
          </a:xfrm>
        </p:grpSpPr>
        <p:sp>
          <p:nvSpPr>
            <p:cNvPr id="9267" name="Freeform 166"/>
            <p:cNvSpPr>
              <a:spLocks/>
            </p:cNvSpPr>
            <p:nvPr/>
          </p:nvSpPr>
          <p:spPr bwMode="auto">
            <a:xfrm>
              <a:off x="748" y="1955"/>
              <a:ext cx="320" cy="885"/>
            </a:xfrm>
            <a:custGeom>
              <a:avLst/>
              <a:gdLst>
                <a:gd name="T0" fmla="*/ 180 w 640"/>
                <a:gd name="T1" fmla="*/ 380 h 1769"/>
                <a:gd name="T2" fmla="*/ 251 w 640"/>
                <a:gd name="T3" fmla="*/ 2 h 1769"/>
                <a:gd name="T4" fmla="*/ 244 w 640"/>
                <a:gd name="T5" fmla="*/ 0 h 1769"/>
                <a:gd name="T6" fmla="*/ 0 w 640"/>
                <a:gd name="T7" fmla="*/ 521 h 1769"/>
                <a:gd name="T8" fmla="*/ 113 w 640"/>
                <a:gd name="T9" fmla="*/ 511 h 1769"/>
                <a:gd name="T10" fmla="*/ 21 w 640"/>
                <a:gd name="T11" fmla="*/ 882 h 1769"/>
                <a:gd name="T12" fmla="*/ 29 w 640"/>
                <a:gd name="T13" fmla="*/ 885 h 1769"/>
                <a:gd name="T14" fmla="*/ 320 w 640"/>
                <a:gd name="T15" fmla="*/ 354 h 1769"/>
                <a:gd name="T16" fmla="*/ 180 w 640"/>
                <a:gd name="T17" fmla="*/ 380 h 17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0"/>
                <a:gd name="T28" fmla="*/ 0 h 1769"/>
                <a:gd name="T29" fmla="*/ 640 w 640"/>
                <a:gd name="T30" fmla="*/ 1769 h 17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 h="1769">
                  <a:moveTo>
                    <a:pt x="360" y="760"/>
                  </a:moveTo>
                  <a:lnTo>
                    <a:pt x="503" y="4"/>
                  </a:lnTo>
                  <a:lnTo>
                    <a:pt x="488" y="0"/>
                  </a:lnTo>
                  <a:lnTo>
                    <a:pt x="0" y="1042"/>
                  </a:lnTo>
                  <a:lnTo>
                    <a:pt x="226" y="1022"/>
                  </a:lnTo>
                  <a:lnTo>
                    <a:pt x="43" y="1763"/>
                  </a:lnTo>
                  <a:lnTo>
                    <a:pt x="58" y="1769"/>
                  </a:lnTo>
                  <a:lnTo>
                    <a:pt x="640" y="708"/>
                  </a:lnTo>
                  <a:lnTo>
                    <a:pt x="360" y="760"/>
                  </a:lnTo>
                  <a:close/>
                </a:path>
              </a:pathLst>
            </a:custGeom>
            <a:solidFill>
              <a:srgbClr val="000000"/>
            </a:solidFill>
            <a:ln w="9525">
              <a:noFill/>
              <a:round/>
              <a:headEnd/>
              <a:tailEnd/>
            </a:ln>
          </p:spPr>
          <p:txBody>
            <a:bodyPr/>
            <a:lstStyle/>
            <a:p>
              <a:endParaRPr lang="en-US"/>
            </a:p>
          </p:txBody>
        </p:sp>
        <p:sp>
          <p:nvSpPr>
            <p:cNvPr id="9268" name="Freeform 167"/>
            <p:cNvSpPr>
              <a:spLocks/>
            </p:cNvSpPr>
            <p:nvPr/>
          </p:nvSpPr>
          <p:spPr bwMode="auto">
            <a:xfrm>
              <a:off x="787" y="2055"/>
              <a:ext cx="236" cy="659"/>
            </a:xfrm>
            <a:custGeom>
              <a:avLst/>
              <a:gdLst>
                <a:gd name="T0" fmla="*/ 176 w 473"/>
                <a:gd name="T1" fmla="*/ 0 h 1319"/>
                <a:gd name="T2" fmla="*/ 0 w 473"/>
                <a:gd name="T3" fmla="*/ 394 h 1319"/>
                <a:gd name="T4" fmla="*/ 107 w 473"/>
                <a:gd name="T5" fmla="*/ 384 h 1319"/>
                <a:gd name="T6" fmla="*/ 34 w 473"/>
                <a:gd name="T7" fmla="*/ 659 h 1319"/>
                <a:gd name="T8" fmla="*/ 236 w 473"/>
                <a:gd name="T9" fmla="*/ 287 h 1319"/>
                <a:gd name="T10" fmla="*/ 110 w 473"/>
                <a:gd name="T11" fmla="*/ 310 h 1319"/>
                <a:gd name="T12" fmla="*/ 176 w 473"/>
                <a:gd name="T13" fmla="*/ 0 h 1319"/>
                <a:gd name="T14" fmla="*/ 0 60000 65536"/>
                <a:gd name="T15" fmla="*/ 0 60000 65536"/>
                <a:gd name="T16" fmla="*/ 0 60000 65536"/>
                <a:gd name="T17" fmla="*/ 0 60000 65536"/>
                <a:gd name="T18" fmla="*/ 0 60000 65536"/>
                <a:gd name="T19" fmla="*/ 0 60000 65536"/>
                <a:gd name="T20" fmla="*/ 0 60000 65536"/>
                <a:gd name="T21" fmla="*/ 0 w 473"/>
                <a:gd name="T22" fmla="*/ 0 h 1319"/>
                <a:gd name="T23" fmla="*/ 473 w 473"/>
                <a:gd name="T24" fmla="*/ 1319 h 13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3" h="1319">
                  <a:moveTo>
                    <a:pt x="353" y="0"/>
                  </a:moveTo>
                  <a:lnTo>
                    <a:pt x="0" y="788"/>
                  </a:lnTo>
                  <a:lnTo>
                    <a:pt x="214" y="768"/>
                  </a:lnTo>
                  <a:lnTo>
                    <a:pt x="69" y="1319"/>
                  </a:lnTo>
                  <a:lnTo>
                    <a:pt x="473" y="575"/>
                  </a:lnTo>
                  <a:lnTo>
                    <a:pt x="220" y="621"/>
                  </a:lnTo>
                  <a:lnTo>
                    <a:pt x="353" y="0"/>
                  </a:lnTo>
                  <a:close/>
                </a:path>
              </a:pathLst>
            </a:custGeom>
            <a:solidFill>
              <a:srgbClr val="FF3300"/>
            </a:solidFill>
            <a:ln w="9525">
              <a:noFill/>
              <a:round/>
              <a:headEnd/>
              <a:tailEnd/>
            </a:ln>
          </p:spPr>
          <p:txBody>
            <a:bodyPr/>
            <a:lstStyle/>
            <a:p>
              <a:endParaRPr lang="en-US"/>
            </a:p>
          </p:txBody>
        </p:sp>
      </p:grpSp>
      <p:grpSp>
        <p:nvGrpSpPr>
          <p:cNvPr id="11" name="Group 168"/>
          <p:cNvGrpSpPr>
            <a:grpSpLocks/>
          </p:cNvGrpSpPr>
          <p:nvPr/>
        </p:nvGrpSpPr>
        <p:grpSpPr bwMode="auto">
          <a:xfrm>
            <a:off x="6019800" y="5507038"/>
            <a:ext cx="263525" cy="322262"/>
            <a:chOff x="514" y="3072"/>
            <a:chExt cx="206" cy="274"/>
          </a:xfrm>
        </p:grpSpPr>
        <p:sp>
          <p:nvSpPr>
            <p:cNvPr id="9265" name="Line 169"/>
            <p:cNvSpPr>
              <a:spLocks noChangeShapeType="1"/>
            </p:cNvSpPr>
            <p:nvPr/>
          </p:nvSpPr>
          <p:spPr bwMode="auto">
            <a:xfrm flipV="1">
              <a:off x="514" y="3072"/>
              <a:ext cx="206" cy="197"/>
            </a:xfrm>
            <a:prstGeom prst="line">
              <a:avLst/>
            </a:prstGeom>
            <a:noFill/>
            <a:ln w="38100">
              <a:solidFill>
                <a:srgbClr val="FF3300"/>
              </a:solidFill>
              <a:round/>
              <a:headEnd/>
              <a:tailEnd/>
            </a:ln>
          </p:spPr>
          <p:txBody>
            <a:bodyPr wrap="none" anchor="ctr">
              <a:spAutoFit/>
            </a:bodyPr>
            <a:lstStyle/>
            <a:p>
              <a:endParaRPr lang="en-US"/>
            </a:p>
          </p:txBody>
        </p:sp>
        <p:sp>
          <p:nvSpPr>
            <p:cNvPr id="9266" name="Line 170"/>
            <p:cNvSpPr>
              <a:spLocks noChangeShapeType="1"/>
            </p:cNvSpPr>
            <p:nvPr/>
          </p:nvSpPr>
          <p:spPr bwMode="auto">
            <a:xfrm>
              <a:off x="561" y="3091"/>
              <a:ext cx="96" cy="255"/>
            </a:xfrm>
            <a:prstGeom prst="line">
              <a:avLst/>
            </a:prstGeom>
            <a:noFill/>
            <a:ln w="38100">
              <a:solidFill>
                <a:srgbClr val="FF3300"/>
              </a:solidFill>
              <a:round/>
              <a:headEnd/>
              <a:tailEnd/>
            </a:ln>
          </p:spPr>
          <p:txBody>
            <a:bodyPr anchor="ctr">
              <a:spAutoFit/>
            </a:bodyPr>
            <a:lstStyle/>
            <a:p>
              <a:endParaRPr lang="en-US"/>
            </a:p>
          </p:txBody>
        </p:sp>
      </p:grpSp>
      <p:grpSp>
        <p:nvGrpSpPr>
          <p:cNvPr id="12" name="Group 171"/>
          <p:cNvGrpSpPr>
            <a:grpSpLocks/>
          </p:cNvGrpSpPr>
          <p:nvPr/>
        </p:nvGrpSpPr>
        <p:grpSpPr bwMode="auto">
          <a:xfrm rot="-732028">
            <a:off x="6858000" y="5029200"/>
            <a:ext cx="209550" cy="534988"/>
            <a:chOff x="748" y="1955"/>
            <a:chExt cx="320" cy="885"/>
          </a:xfrm>
        </p:grpSpPr>
        <p:sp>
          <p:nvSpPr>
            <p:cNvPr id="9263" name="Freeform 172"/>
            <p:cNvSpPr>
              <a:spLocks/>
            </p:cNvSpPr>
            <p:nvPr/>
          </p:nvSpPr>
          <p:spPr bwMode="auto">
            <a:xfrm>
              <a:off x="748" y="1955"/>
              <a:ext cx="320" cy="885"/>
            </a:xfrm>
            <a:custGeom>
              <a:avLst/>
              <a:gdLst>
                <a:gd name="T0" fmla="*/ 180 w 640"/>
                <a:gd name="T1" fmla="*/ 380 h 1769"/>
                <a:gd name="T2" fmla="*/ 251 w 640"/>
                <a:gd name="T3" fmla="*/ 2 h 1769"/>
                <a:gd name="T4" fmla="*/ 244 w 640"/>
                <a:gd name="T5" fmla="*/ 0 h 1769"/>
                <a:gd name="T6" fmla="*/ 0 w 640"/>
                <a:gd name="T7" fmla="*/ 521 h 1769"/>
                <a:gd name="T8" fmla="*/ 113 w 640"/>
                <a:gd name="T9" fmla="*/ 511 h 1769"/>
                <a:gd name="T10" fmla="*/ 21 w 640"/>
                <a:gd name="T11" fmla="*/ 882 h 1769"/>
                <a:gd name="T12" fmla="*/ 29 w 640"/>
                <a:gd name="T13" fmla="*/ 885 h 1769"/>
                <a:gd name="T14" fmla="*/ 320 w 640"/>
                <a:gd name="T15" fmla="*/ 354 h 1769"/>
                <a:gd name="T16" fmla="*/ 180 w 640"/>
                <a:gd name="T17" fmla="*/ 380 h 17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0"/>
                <a:gd name="T28" fmla="*/ 0 h 1769"/>
                <a:gd name="T29" fmla="*/ 640 w 640"/>
                <a:gd name="T30" fmla="*/ 1769 h 17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 h="1769">
                  <a:moveTo>
                    <a:pt x="360" y="760"/>
                  </a:moveTo>
                  <a:lnTo>
                    <a:pt x="503" y="4"/>
                  </a:lnTo>
                  <a:lnTo>
                    <a:pt x="488" y="0"/>
                  </a:lnTo>
                  <a:lnTo>
                    <a:pt x="0" y="1042"/>
                  </a:lnTo>
                  <a:lnTo>
                    <a:pt x="226" y="1022"/>
                  </a:lnTo>
                  <a:lnTo>
                    <a:pt x="43" y="1763"/>
                  </a:lnTo>
                  <a:lnTo>
                    <a:pt x="58" y="1769"/>
                  </a:lnTo>
                  <a:lnTo>
                    <a:pt x="640" y="708"/>
                  </a:lnTo>
                  <a:lnTo>
                    <a:pt x="360" y="760"/>
                  </a:lnTo>
                  <a:close/>
                </a:path>
              </a:pathLst>
            </a:custGeom>
            <a:solidFill>
              <a:srgbClr val="000000"/>
            </a:solidFill>
            <a:ln w="9525">
              <a:noFill/>
              <a:round/>
              <a:headEnd/>
              <a:tailEnd/>
            </a:ln>
          </p:spPr>
          <p:txBody>
            <a:bodyPr/>
            <a:lstStyle/>
            <a:p>
              <a:endParaRPr lang="en-US"/>
            </a:p>
          </p:txBody>
        </p:sp>
        <p:sp>
          <p:nvSpPr>
            <p:cNvPr id="9264" name="Freeform 173"/>
            <p:cNvSpPr>
              <a:spLocks/>
            </p:cNvSpPr>
            <p:nvPr/>
          </p:nvSpPr>
          <p:spPr bwMode="auto">
            <a:xfrm>
              <a:off x="787" y="2055"/>
              <a:ext cx="236" cy="659"/>
            </a:xfrm>
            <a:custGeom>
              <a:avLst/>
              <a:gdLst>
                <a:gd name="T0" fmla="*/ 176 w 473"/>
                <a:gd name="T1" fmla="*/ 0 h 1319"/>
                <a:gd name="T2" fmla="*/ 0 w 473"/>
                <a:gd name="T3" fmla="*/ 394 h 1319"/>
                <a:gd name="T4" fmla="*/ 107 w 473"/>
                <a:gd name="T5" fmla="*/ 384 h 1319"/>
                <a:gd name="T6" fmla="*/ 34 w 473"/>
                <a:gd name="T7" fmla="*/ 659 h 1319"/>
                <a:gd name="T8" fmla="*/ 236 w 473"/>
                <a:gd name="T9" fmla="*/ 287 h 1319"/>
                <a:gd name="T10" fmla="*/ 110 w 473"/>
                <a:gd name="T11" fmla="*/ 310 h 1319"/>
                <a:gd name="T12" fmla="*/ 176 w 473"/>
                <a:gd name="T13" fmla="*/ 0 h 1319"/>
                <a:gd name="T14" fmla="*/ 0 60000 65536"/>
                <a:gd name="T15" fmla="*/ 0 60000 65536"/>
                <a:gd name="T16" fmla="*/ 0 60000 65536"/>
                <a:gd name="T17" fmla="*/ 0 60000 65536"/>
                <a:gd name="T18" fmla="*/ 0 60000 65536"/>
                <a:gd name="T19" fmla="*/ 0 60000 65536"/>
                <a:gd name="T20" fmla="*/ 0 60000 65536"/>
                <a:gd name="T21" fmla="*/ 0 w 473"/>
                <a:gd name="T22" fmla="*/ 0 h 1319"/>
                <a:gd name="T23" fmla="*/ 473 w 473"/>
                <a:gd name="T24" fmla="*/ 1319 h 13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3" h="1319">
                  <a:moveTo>
                    <a:pt x="353" y="0"/>
                  </a:moveTo>
                  <a:lnTo>
                    <a:pt x="0" y="788"/>
                  </a:lnTo>
                  <a:lnTo>
                    <a:pt x="214" y="768"/>
                  </a:lnTo>
                  <a:lnTo>
                    <a:pt x="69" y="1319"/>
                  </a:lnTo>
                  <a:lnTo>
                    <a:pt x="473" y="575"/>
                  </a:lnTo>
                  <a:lnTo>
                    <a:pt x="220" y="621"/>
                  </a:lnTo>
                  <a:lnTo>
                    <a:pt x="353" y="0"/>
                  </a:lnTo>
                  <a:close/>
                </a:path>
              </a:pathLst>
            </a:custGeom>
            <a:solidFill>
              <a:srgbClr val="FF3300"/>
            </a:solidFill>
            <a:ln w="9525">
              <a:no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4"/>
          <p:cNvSpPr>
            <a:spLocks noGrp="1"/>
          </p:cNvSpPr>
          <p:nvPr>
            <p:ph type="dt" sz="quarter" idx="10"/>
          </p:nvPr>
        </p:nvSpPr>
        <p:spPr>
          <a:noFill/>
        </p:spPr>
        <p:txBody>
          <a:bodyPr/>
          <a:lstStyle/>
          <a:p>
            <a:fld id="{89CE4AEB-7D9D-4656-9DD3-FDCABCF5C734}" type="datetime1">
              <a:rPr lang="en-GB" smtClean="0"/>
              <a:pPr/>
              <a:t>02/10/2018</a:t>
            </a:fld>
            <a:endParaRPr lang="en-GB" smtClean="0"/>
          </a:p>
        </p:txBody>
      </p:sp>
      <p:sp>
        <p:nvSpPr>
          <p:cNvPr id="1028" name="Slide Number Placeholder 6"/>
          <p:cNvSpPr>
            <a:spLocks noGrp="1"/>
          </p:cNvSpPr>
          <p:nvPr>
            <p:ph type="sldNum" sz="quarter" idx="12"/>
          </p:nvPr>
        </p:nvSpPr>
        <p:spPr>
          <a:noFill/>
        </p:spPr>
        <p:txBody>
          <a:bodyPr/>
          <a:lstStyle/>
          <a:p>
            <a:fld id="{A3D3EDAC-8D72-413C-BA6D-ACA2EDC9DB1B}" type="slidenum">
              <a:rPr lang="en-GB" smtClean="0"/>
              <a:pPr/>
              <a:t>35</a:t>
            </a:fld>
            <a:endParaRPr lang="en-GB" smtClean="0"/>
          </a:p>
        </p:txBody>
      </p:sp>
      <p:sp>
        <p:nvSpPr>
          <p:cNvPr id="1029" name="Rectangle 2"/>
          <p:cNvSpPr>
            <a:spLocks noGrp="1" noChangeArrowheads="1"/>
          </p:cNvSpPr>
          <p:nvPr>
            <p:ph type="title"/>
          </p:nvPr>
        </p:nvSpPr>
        <p:spPr>
          <a:xfrm>
            <a:off x="1927448" y="422275"/>
            <a:ext cx="4876800" cy="738188"/>
          </a:xfrm>
        </p:spPr>
        <p:txBody>
          <a:bodyPr>
            <a:normAutofit/>
          </a:bodyPr>
          <a:lstStyle/>
          <a:p>
            <a:pPr eaLnBrk="1" hangingPunct="1"/>
            <a:r>
              <a:rPr lang="en-GB" sz="3200" dirty="0" smtClean="0">
                <a:solidFill>
                  <a:srgbClr val="FF0000"/>
                </a:solidFill>
              </a:rPr>
              <a:t>Link layer and MAC</a:t>
            </a:r>
          </a:p>
        </p:txBody>
      </p:sp>
      <p:sp>
        <p:nvSpPr>
          <p:cNvPr id="1030" name="Rectangle 3"/>
          <p:cNvSpPr>
            <a:spLocks noGrp="1" noChangeArrowheads="1"/>
          </p:cNvSpPr>
          <p:nvPr>
            <p:ph type="body" sz="half" idx="1"/>
          </p:nvPr>
        </p:nvSpPr>
        <p:spPr/>
        <p:txBody>
          <a:bodyPr/>
          <a:lstStyle/>
          <a:p>
            <a:pPr marL="0" indent="0" eaLnBrk="1" hangingPunct="1">
              <a:lnSpc>
                <a:spcPct val="90000"/>
              </a:lnSpc>
            </a:pPr>
            <a:r>
              <a:rPr lang="en-GB" sz="2000" b="1" smtClean="0"/>
              <a:t>RTS/CTS handshake</a:t>
            </a:r>
            <a:r>
              <a:rPr lang="en-GB" sz="2000" smtClean="0"/>
              <a:t> (MACAW protocol).</a:t>
            </a:r>
          </a:p>
          <a:p>
            <a:pPr marL="0" indent="0" eaLnBrk="1" hangingPunct="1">
              <a:lnSpc>
                <a:spcPct val="90000"/>
              </a:lnSpc>
              <a:buFontTx/>
              <a:buChar char="•"/>
            </a:pPr>
            <a:r>
              <a:rPr lang="en-GB" sz="2000" smtClean="0"/>
              <a:t> After source (B) has sensed that the channel is idle, it sends ‘Ready To Send’ packet (including duration).</a:t>
            </a:r>
          </a:p>
          <a:p>
            <a:pPr marL="0" indent="0" eaLnBrk="1" hangingPunct="1">
              <a:lnSpc>
                <a:spcPct val="90000"/>
              </a:lnSpc>
              <a:buFontTx/>
              <a:buChar char="•"/>
            </a:pPr>
            <a:r>
              <a:rPr lang="en-GB" sz="2000" smtClean="0"/>
              <a:t> Destination (C) responds with a ‘Clear To Send’ packet (indicating duration).</a:t>
            </a:r>
          </a:p>
          <a:p>
            <a:pPr marL="0" indent="0" eaLnBrk="1" hangingPunct="1">
              <a:lnSpc>
                <a:spcPct val="90000"/>
              </a:lnSpc>
              <a:buFontTx/>
              <a:buChar char="•"/>
            </a:pPr>
            <a:r>
              <a:rPr lang="en-GB" sz="2000" smtClean="0"/>
              <a:t> B sends data.</a:t>
            </a:r>
          </a:p>
          <a:p>
            <a:pPr marL="0" indent="0" eaLnBrk="1" hangingPunct="1">
              <a:lnSpc>
                <a:spcPct val="90000"/>
              </a:lnSpc>
              <a:buFontTx/>
              <a:buChar char="•"/>
            </a:pPr>
            <a:r>
              <a:rPr lang="en-GB" sz="2000" smtClean="0"/>
              <a:t> C responds with an ACK.</a:t>
            </a:r>
          </a:p>
          <a:p>
            <a:pPr marL="0" indent="0" eaLnBrk="1" hangingPunct="1">
              <a:lnSpc>
                <a:spcPct val="90000"/>
              </a:lnSpc>
              <a:buFontTx/>
              <a:buChar char="•"/>
            </a:pPr>
            <a:r>
              <a:rPr lang="en-GB" sz="2000" smtClean="0"/>
              <a:t> If other nodes receive RTS or CTS they remain mute during the entire exchange.</a:t>
            </a:r>
          </a:p>
          <a:p>
            <a:pPr marL="0" indent="0" eaLnBrk="1" hangingPunct="1">
              <a:lnSpc>
                <a:spcPct val="90000"/>
              </a:lnSpc>
            </a:pPr>
            <a:endParaRPr lang="en-GB" sz="2000" smtClean="0"/>
          </a:p>
        </p:txBody>
      </p:sp>
      <p:graphicFrame>
        <p:nvGraphicFramePr>
          <p:cNvPr id="1026" name="Object 4"/>
          <p:cNvGraphicFramePr>
            <a:graphicFrameLocks noGrp="1" noChangeAspect="1"/>
          </p:cNvGraphicFramePr>
          <p:nvPr>
            <p:ph sz="half" idx="2"/>
          </p:nvPr>
        </p:nvGraphicFramePr>
        <p:xfrm>
          <a:off x="4495800" y="1665288"/>
          <a:ext cx="4064000" cy="4349750"/>
        </p:xfrm>
        <a:graphic>
          <a:graphicData uri="http://schemas.openxmlformats.org/presentationml/2006/ole">
            <mc:AlternateContent xmlns:mc="http://schemas.openxmlformats.org/markup-compatibility/2006">
              <mc:Choice xmlns:v="urn:schemas-microsoft-com:vml" Requires="v">
                <p:oleObj spid="_x0000_s40968" name="Visio" r:id="rId4" imgW="5858834" imgH="6271502" progId="">
                  <p:embed/>
                </p:oleObj>
              </mc:Choice>
              <mc:Fallback>
                <p:oleObj name="Visio" r:id="rId4" imgW="5858834" imgH="6271502"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665288"/>
                        <a:ext cx="4064000" cy="434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306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fld id="{5FF5468B-BD40-4E9D-A603-BD3D9EB0E718}" type="datetime1">
              <a:rPr lang="en-GB" smtClean="0"/>
              <a:pPr/>
              <a:t>02/10/2018</a:t>
            </a:fld>
            <a:endParaRPr lang="en-GB" smtClean="0"/>
          </a:p>
        </p:txBody>
      </p:sp>
      <p:sp>
        <p:nvSpPr>
          <p:cNvPr id="10243" name="Slide Number Placeholder 5"/>
          <p:cNvSpPr>
            <a:spLocks noGrp="1"/>
          </p:cNvSpPr>
          <p:nvPr>
            <p:ph type="sldNum" sz="quarter" idx="12"/>
          </p:nvPr>
        </p:nvSpPr>
        <p:spPr>
          <a:noFill/>
        </p:spPr>
        <p:txBody>
          <a:bodyPr/>
          <a:lstStyle/>
          <a:p>
            <a:fld id="{73648627-C9DB-4E75-8C0E-C87650E5A10C}" type="slidenum">
              <a:rPr lang="en-GB" smtClean="0"/>
              <a:pPr/>
              <a:t>36</a:t>
            </a:fld>
            <a:endParaRPr lang="en-GB" smtClean="0"/>
          </a:p>
        </p:txBody>
      </p:sp>
      <p:sp>
        <p:nvSpPr>
          <p:cNvPr id="10244" name="Rectangle 2"/>
          <p:cNvSpPr>
            <a:spLocks noGrp="1" noChangeArrowheads="1"/>
          </p:cNvSpPr>
          <p:nvPr>
            <p:ph type="title"/>
          </p:nvPr>
        </p:nvSpPr>
        <p:spPr/>
        <p:txBody>
          <a:bodyPr>
            <a:normAutofit/>
          </a:bodyPr>
          <a:lstStyle/>
          <a:p>
            <a:pPr eaLnBrk="1" hangingPunct="1"/>
            <a:r>
              <a:rPr lang="en-GB" sz="3200" dirty="0" smtClean="0">
                <a:solidFill>
                  <a:srgbClr val="FF0000"/>
                </a:solidFill>
              </a:rPr>
              <a:t>Link layer and MAC</a:t>
            </a:r>
          </a:p>
        </p:txBody>
      </p:sp>
      <p:sp>
        <p:nvSpPr>
          <p:cNvPr id="10245" name="Rectangle 3"/>
          <p:cNvSpPr>
            <a:spLocks noGrp="1" noChangeArrowheads="1"/>
          </p:cNvSpPr>
          <p:nvPr>
            <p:ph type="body" idx="1"/>
          </p:nvPr>
        </p:nvSpPr>
        <p:spPr>
          <a:xfrm>
            <a:off x="355600" y="1600200"/>
            <a:ext cx="8429625" cy="4735513"/>
          </a:xfrm>
        </p:spPr>
        <p:txBody>
          <a:bodyPr/>
          <a:lstStyle/>
          <a:p>
            <a:pPr marL="0" indent="0" eaLnBrk="1" hangingPunct="1">
              <a:lnSpc>
                <a:spcPct val="80000"/>
              </a:lnSpc>
            </a:pPr>
            <a:r>
              <a:rPr lang="en-GB" sz="2000" b="1" smtClean="0"/>
              <a:t>For WSNs: 	</a:t>
            </a:r>
            <a:r>
              <a:rPr lang="en-GB" sz="2000" b="1" i="1" smtClean="0"/>
              <a:t>Energy efficiency </a:t>
            </a:r>
            <a:r>
              <a:rPr lang="en-GB" sz="2000" b="1" smtClean="0"/>
              <a:t>is paramount.</a:t>
            </a:r>
          </a:p>
          <a:p>
            <a:pPr marL="0" indent="0" eaLnBrk="1" hangingPunct="1">
              <a:lnSpc>
                <a:spcPct val="80000"/>
              </a:lnSpc>
            </a:pPr>
            <a:r>
              <a:rPr lang="en-GB" sz="2000" b="1" smtClean="0"/>
              <a:t>		</a:t>
            </a:r>
            <a:r>
              <a:rPr lang="en-GB" sz="2000" b="1" i="1" smtClean="0"/>
              <a:t>Scalability </a:t>
            </a:r>
            <a:r>
              <a:rPr lang="en-GB" sz="2000" b="1" smtClean="0"/>
              <a:t>is also important.</a:t>
            </a:r>
          </a:p>
          <a:p>
            <a:pPr marL="0" indent="0" eaLnBrk="1" hangingPunct="1">
              <a:lnSpc>
                <a:spcPct val="80000"/>
              </a:lnSpc>
            </a:pPr>
            <a:r>
              <a:rPr lang="en-US" sz="1800" b="1" smtClean="0"/>
              <a:t>Consider the transceiver.</a:t>
            </a:r>
          </a:p>
          <a:p>
            <a:pPr marL="0" indent="0" eaLnBrk="1" hangingPunct="1">
              <a:lnSpc>
                <a:spcPct val="80000"/>
              </a:lnSpc>
            </a:pPr>
            <a:r>
              <a:rPr lang="en-US" sz="1800" smtClean="0"/>
              <a:t>Recall that:</a:t>
            </a:r>
          </a:p>
          <a:p>
            <a:pPr lvl="1" eaLnBrk="1" hangingPunct="1">
              <a:lnSpc>
                <a:spcPct val="80000"/>
              </a:lnSpc>
            </a:pPr>
            <a:r>
              <a:rPr lang="en-US" sz="1600" smtClean="0"/>
              <a:t>Transmissions consume significant energy.</a:t>
            </a:r>
          </a:p>
          <a:p>
            <a:pPr lvl="1" eaLnBrk="1" hangingPunct="1">
              <a:lnSpc>
                <a:spcPct val="80000"/>
              </a:lnSpc>
            </a:pPr>
            <a:r>
              <a:rPr lang="en-US" sz="1600" smtClean="0"/>
              <a:t>Receiving is approximately as energy expensive as transmission.</a:t>
            </a:r>
          </a:p>
          <a:p>
            <a:pPr lvl="1" eaLnBrk="1" hangingPunct="1">
              <a:lnSpc>
                <a:spcPct val="80000"/>
              </a:lnSpc>
            </a:pPr>
            <a:r>
              <a:rPr lang="en-US" sz="1600" smtClean="0"/>
              <a:t>Idling consumes less energy but is still wasteful.</a:t>
            </a:r>
          </a:p>
          <a:p>
            <a:pPr marL="0" indent="0" eaLnBrk="1" hangingPunct="1">
              <a:lnSpc>
                <a:spcPct val="80000"/>
              </a:lnSpc>
            </a:pPr>
            <a:r>
              <a:rPr lang="en-US" sz="1800" smtClean="0"/>
              <a:t>Energy considerations:</a:t>
            </a:r>
          </a:p>
          <a:p>
            <a:pPr lvl="1" eaLnBrk="1" hangingPunct="1">
              <a:lnSpc>
                <a:spcPct val="80000"/>
              </a:lnSpc>
            </a:pPr>
            <a:r>
              <a:rPr lang="en-US" sz="1600" b="1" i="1" smtClean="0"/>
              <a:t>Collisions</a:t>
            </a:r>
            <a:r>
              <a:rPr lang="en-US" sz="1600" smtClean="0"/>
              <a:t> – wasted effort when two or more packets collide (and the packets still need to be transmitted!).</a:t>
            </a:r>
          </a:p>
          <a:p>
            <a:pPr lvl="1" eaLnBrk="1" hangingPunct="1">
              <a:lnSpc>
                <a:spcPct val="80000"/>
              </a:lnSpc>
            </a:pPr>
            <a:r>
              <a:rPr lang="en-US" sz="1600" b="1" i="1" smtClean="0"/>
              <a:t>Overhearing</a:t>
            </a:r>
            <a:r>
              <a:rPr lang="en-US" sz="1600" smtClean="0"/>
              <a:t> – waste effort in receiving a packet destined for another node.</a:t>
            </a:r>
          </a:p>
          <a:p>
            <a:pPr lvl="1" eaLnBrk="1" hangingPunct="1">
              <a:lnSpc>
                <a:spcPct val="80000"/>
              </a:lnSpc>
            </a:pPr>
            <a:r>
              <a:rPr lang="en-US" sz="1600" b="1" i="1" smtClean="0"/>
              <a:t>Idle listening</a:t>
            </a:r>
            <a:r>
              <a:rPr lang="en-US" sz="1600" smtClean="0"/>
              <a:t> – sitting idly and trying to receive when nobody is sending.</a:t>
            </a:r>
          </a:p>
          <a:p>
            <a:pPr lvl="1" eaLnBrk="1" hangingPunct="1">
              <a:lnSpc>
                <a:spcPct val="80000"/>
              </a:lnSpc>
            </a:pPr>
            <a:r>
              <a:rPr lang="en-US" sz="1600" b="1" i="1" smtClean="0"/>
              <a:t>Protocol overhead</a:t>
            </a:r>
            <a:r>
              <a:rPr lang="en-US" sz="1600" smtClean="0"/>
              <a:t> – is not insignificant.</a:t>
            </a:r>
          </a:p>
          <a:p>
            <a:pPr lvl="1" eaLnBrk="1" hangingPunct="1">
              <a:lnSpc>
                <a:spcPct val="80000"/>
              </a:lnSpc>
            </a:pPr>
            <a:endParaRPr lang="en-US" sz="1600" smtClean="0"/>
          </a:p>
          <a:p>
            <a:pPr marL="0" indent="0" eaLnBrk="1" hangingPunct="1">
              <a:lnSpc>
                <a:spcPct val="80000"/>
              </a:lnSpc>
            </a:pPr>
            <a:r>
              <a:rPr lang="en-US" sz="1800" smtClean="0"/>
              <a:t>If at all possible simple solutions are definitely the best </a:t>
            </a:r>
            <a:r>
              <a:rPr lang="en-US" sz="1800" i="1" smtClean="0"/>
              <a:t>(the ‘KISS’ paradigm)!</a:t>
            </a:r>
            <a:endParaRPr lang="en-GB" sz="1800" i="1"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p>
            <a:fld id="{E5774DAE-6C4D-499C-8AD3-9007EAECDE4A}" type="datetime1">
              <a:rPr lang="en-GB" smtClean="0"/>
              <a:pPr/>
              <a:t>02/10/2018</a:t>
            </a:fld>
            <a:endParaRPr lang="en-GB" smtClean="0"/>
          </a:p>
        </p:txBody>
      </p:sp>
      <p:sp>
        <p:nvSpPr>
          <p:cNvPr id="11267" name="Slide Number Placeholder 5"/>
          <p:cNvSpPr>
            <a:spLocks noGrp="1"/>
          </p:cNvSpPr>
          <p:nvPr>
            <p:ph type="sldNum" sz="quarter" idx="12"/>
          </p:nvPr>
        </p:nvSpPr>
        <p:spPr>
          <a:noFill/>
        </p:spPr>
        <p:txBody>
          <a:bodyPr/>
          <a:lstStyle/>
          <a:p>
            <a:fld id="{0502A2FE-4CC3-4D97-9344-4F6FF2EE6985}" type="slidenum">
              <a:rPr lang="en-GB" smtClean="0"/>
              <a:pPr/>
              <a:t>37</a:t>
            </a:fld>
            <a:endParaRPr lang="en-GB" smtClean="0"/>
          </a:p>
        </p:txBody>
      </p:sp>
      <p:sp>
        <p:nvSpPr>
          <p:cNvPr id="11268" name="Rectangle 2"/>
          <p:cNvSpPr>
            <a:spLocks noGrp="1" noChangeArrowheads="1"/>
          </p:cNvSpPr>
          <p:nvPr>
            <p:ph type="title"/>
          </p:nvPr>
        </p:nvSpPr>
        <p:spPr/>
        <p:txBody>
          <a:bodyPr>
            <a:normAutofit/>
          </a:bodyPr>
          <a:lstStyle/>
          <a:p>
            <a:pPr eaLnBrk="1" hangingPunct="1"/>
            <a:r>
              <a:rPr lang="en-GB" sz="3200" dirty="0" smtClean="0">
                <a:solidFill>
                  <a:srgbClr val="FF0000"/>
                </a:solidFill>
              </a:rPr>
              <a:t>Link layer and MAC</a:t>
            </a:r>
          </a:p>
        </p:txBody>
      </p:sp>
      <p:sp>
        <p:nvSpPr>
          <p:cNvPr id="11269" name="Rectangle 3"/>
          <p:cNvSpPr>
            <a:spLocks noGrp="1" noChangeArrowheads="1"/>
          </p:cNvSpPr>
          <p:nvPr>
            <p:ph type="body" idx="1"/>
          </p:nvPr>
        </p:nvSpPr>
        <p:spPr/>
        <p:txBody>
          <a:bodyPr/>
          <a:lstStyle/>
          <a:p>
            <a:pPr marL="0" indent="0" eaLnBrk="1" hangingPunct="1">
              <a:buFontTx/>
              <a:buChar char="•"/>
            </a:pPr>
            <a:r>
              <a:rPr lang="en-GB" smtClean="0"/>
              <a:t>How do we achieve energy efficient MAC for WSNs?</a:t>
            </a:r>
          </a:p>
          <a:p>
            <a:pPr lvl="1" eaLnBrk="1" hangingPunct="1"/>
            <a:r>
              <a:rPr lang="en-GB" smtClean="0"/>
              <a:t>Low duty cycle protocols i.e. spend most of the time off.</a:t>
            </a:r>
          </a:p>
          <a:p>
            <a:pPr lvl="2" eaLnBrk="1" hangingPunct="1"/>
            <a:r>
              <a:rPr lang="en-GB" smtClean="0"/>
              <a:t>Problem is knowing when to wake.</a:t>
            </a:r>
          </a:p>
          <a:p>
            <a:pPr lvl="1" eaLnBrk="1" hangingPunct="1"/>
            <a:r>
              <a:rPr lang="en-GB" smtClean="0"/>
              <a:t>Beacons/ Timers/ Parallel channels are all used.</a:t>
            </a:r>
          </a:p>
          <a:p>
            <a:pPr marL="0" indent="0" eaLnBrk="1" hangingPunct="1"/>
            <a:endParaRPr lang="en-GB" smtClean="0"/>
          </a:p>
          <a:p>
            <a:pPr marL="0" indent="0" eaLnBrk="1" hangingPunct="1"/>
            <a:endParaRPr lang="en-GB"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p>
            <a:fld id="{448479D8-E845-445B-9282-CEBA033DAAD4}" type="datetime1">
              <a:rPr lang="en-GB" smtClean="0"/>
              <a:pPr/>
              <a:t>02/10/2018</a:t>
            </a:fld>
            <a:endParaRPr lang="en-GB" smtClean="0"/>
          </a:p>
        </p:txBody>
      </p:sp>
      <p:sp>
        <p:nvSpPr>
          <p:cNvPr id="12291" name="Slide Number Placeholder 5"/>
          <p:cNvSpPr>
            <a:spLocks noGrp="1"/>
          </p:cNvSpPr>
          <p:nvPr>
            <p:ph type="sldNum" sz="quarter" idx="12"/>
          </p:nvPr>
        </p:nvSpPr>
        <p:spPr>
          <a:noFill/>
        </p:spPr>
        <p:txBody>
          <a:bodyPr/>
          <a:lstStyle/>
          <a:p>
            <a:fld id="{59D0819F-EAB4-47C4-9C12-867E347CBBFD}" type="slidenum">
              <a:rPr lang="en-GB" smtClean="0"/>
              <a:pPr/>
              <a:t>38</a:t>
            </a:fld>
            <a:endParaRPr lang="en-GB" smtClean="0"/>
          </a:p>
        </p:txBody>
      </p:sp>
      <p:sp>
        <p:nvSpPr>
          <p:cNvPr id="12292" name="Rectangle 2"/>
          <p:cNvSpPr>
            <a:spLocks noGrp="1" noChangeArrowheads="1"/>
          </p:cNvSpPr>
          <p:nvPr>
            <p:ph type="title"/>
          </p:nvPr>
        </p:nvSpPr>
        <p:spPr/>
        <p:txBody>
          <a:bodyPr>
            <a:normAutofit/>
          </a:bodyPr>
          <a:lstStyle/>
          <a:p>
            <a:pPr eaLnBrk="1" hangingPunct="1"/>
            <a:r>
              <a:rPr lang="en-GB" sz="3200" dirty="0" smtClean="0">
                <a:solidFill>
                  <a:srgbClr val="FF0000"/>
                </a:solidFill>
              </a:rPr>
              <a:t>Link layer and MAC</a:t>
            </a:r>
          </a:p>
        </p:txBody>
      </p:sp>
      <p:sp>
        <p:nvSpPr>
          <p:cNvPr id="12293" name="Rectangle 3"/>
          <p:cNvSpPr>
            <a:spLocks noGrp="1" noChangeArrowheads="1"/>
          </p:cNvSpPr>
          <p:nvPr>
            <p:ph type="body" idx="1"/>
          </p:nvPr>
        </p:nvSpPr>
        <p:spPr/>
        <p:txBody>
          <a:bodyPr/>
          <a:lstStyle/>
          <a:p>
            <a:pPr marL="0" indent="0" eaLnBrk="1" hangingPunct="1">
              <a:lnSpc>
                <a:spcPct val="90000"/>
              </a:lnSpc>
            </a:pPr>
            <a:r>
              <a:rPr lang="en-US" sz="2800" dirty="0" smtClean="0"/>
              <a:t>IEEE802.15.4 standard for low-rate WPAN applications</a:t>
            </a:r>
          </a:p>
          <a:p>
            <a:pPr marL="0" indent="0" eaLnBrk="1" hangingPunct="1">
              <a:lnSpc>
                <a:spcPct val="90000"/>
              </a:lnSpc>
            </a:pPr>
            <a:r>
              <a:rPr lang="en-US" sz="2800" dirty="0" smtClean="0"/>
              <a:t>Goal</a:t>
            </a:r>
            <a:r>
              <a:rPr lang="en-US" sz="2000" dirty="0" smtClean="0"/>
              <a:t>: low-to-medium bit rates, moderate delays without too stringent guarantee requirements, low energy consumption </a:t>
            </a:r>
          </a:p>
          <a:p>
            <a:pPr marL="0" indent="0" eaLnBrk="1" hangingPunct="1">
              <a:lnSpc>
                <a:spcPct val="90000"/>
              </a:lnSpc>
            </a:pPr>
            <a:r>
              <a:rPr lang="en-US" sz="2000" dirty="0" smtClean="0"/>
              <a:t>Physical layer:</a:t>
            </a:r>
          </a:p>
          <a:p>
            <a:pPr lvl="1" eaLnBrk="1" hangingPunct="1">
              <a:lnSpc>
                <a:spcPct val="90000"/>
              </a:lnSpc>
            </a:pPr>
            <a:r>
              <a:rPr lang="en-US" sz="1800" dirty="0" smtClean="0"/>
              <a:t>20 kbps over 1 channel @ 868-868.6 MHz</a:t>
            </a:r>
          </a:p>
          <a:p>
            <a:pPr lvl="1" eaLnBrk="1" hangingPunct="1">
              <a:lnSpc>
                <a:spcPct val="90000"/>
              </a:lnSpc>
            </a:pPr>
            <a:r>
              <a:rPr lang="en-US" sz="1800" dirty="0" smtClean="0"/>
              <a:t>40 kbps over 10 channels @ 905 – 928 MHz </a:t>
            </a:r>
          </a:p>
          <a:p>
            <a:pPr lvl="1" eaLnBrk="1" hangingPunct="1">
              <a:lnSpc>
                <a:spcPct val="90000"/>
              </a:lnSpc>
            </a:pPr>
            <a:r>
              <a:rPr lang="en-US" sz="1800" dirty="0" smtClean="0"/>
              <a:t>250 kbps over 16 channels @ 2.4 GHz </a:t>
            </a:r>
          </a:p>
          <a:p>
            <a:pPr marL="0" indent="0" eaLnBrk="1" hangingPunct="1">
              <a:lnSpc>
                <a:spcPct val="90000"/>
              </a:lnSpc>
            </a:pPr>
            <a:r>
              <a:rPr lang="en-US" sz="2000" dirty="0" smtClean="0"/>
              <a:t>MAC protocol</a:t>
            </a:r>
          </a:p>
          <a:p>
            <a:pPr lvl="1" eaLnBrk="1" hangingPunct="1">
              <a:lnSpc>
                <a:spcPct val="90000"/>
              </a:lnSpc>
            </a:pPr>
            <a:r>
              <a:rPr lang="en-US" sz="1800" dirty="0" smtClean="0"/>
              <a:t>Single channel used at any one time</a:t>
            </a:r>
          </a:p>
          <a:p>
            <a:pPr lvl="1" eaLnBrk="1" hangingPunct="1">
              <a:lnSpc>
                <a:spcPct val="90000"/>
              </a:lnSpc>
            </a:pPr>
            <a:r>
              <a:rPr lang="en-US" sz="1800" dirty="0" smtClean="0"/>
              <a:t>Combines contention-based and schedule-based schemes</a:t>
            </a:r>
          </a:p>
          <a:p>
            <a:pPr lvl="1" eaLnBrk="1" hangingPunct="1">
              <a:lnSpc>
                <a:spcPct val="90000"/>
              </a:lnSpc>
            </a:pPr>
            <a:r>
              <a:rPr lang="en-US" sz="1800" dirty="0" smtClean="0"/>
              <a:t>Asymmetric: nodes can assume different roles</a:t>
            </a:r>
          </a:p>
          <a:p>
            <a:pPr marL="0" indent="0" eaLnBrk="1" hangingPunct="1">
              <a:lnSpc>
                <a:spcPct val="90000"/>
              </a:lnSpc>
            </a:pPr>
            <a:endParaRPr lang="en-GB" sz="20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Date Placeholder 3"/>
          <p:cNvSpPr>
            <a:spLocks noGrp="1"/>
          </p:cNvSpPr>
          <p:nvPr>
            <p:ph type="dt" sz="quarter" idx="10"/>
          </p:nvPr>
        </p:nvSpPr>
        <p:spPr>
          <a:noFill/>
        </p:spPr>
        <p:txBody>
          <a:bodyPr/>
          <a:lstStyle/>
          <a:p>
            <a:fld id="{35851B63-E5DD-45DF-B557-A23C8FFF2D72}" type="datetime1">
              <a:rPr lang="en-GB" smtClean="0"/>
              <a:pPr/>
              <a:t>02/10/2018</a:t>
            </a:fld>
            <a:endParaRPr lang="en-GB" smtClean="0"/>
          </a:p>
        </p:txBody>
      </p:sp>
      <p:sp>
        <p:nvSpPr>
          <p:cNvPr id="2053" name="Slide Number Placeholder 5"/>
          <p:cNvSpPr>
            <a:spLocks noGrp="1"/>
          </p:cNvSpPr>
          <p:nvPr>
            <p:ph type="sldNum" sz="quarter" idx="12"/>
          </p:nvPr>
        </p:nvSpPr>
        <p:spPr>
          <a:noFill/>
        </p:spPr>
        <p:txBody>
          <a:bodyPr/>
          <a:lstStyle/>
          <a:p>
            <a:fld id="{68C8E448-FA02-47E3-9027-254691DC5947}" type="slidenum">
              <a:rPr lang="en-GB" smtClean="0"/>
              <a:pPr/>
              <a:t>39</a:t>
            </a:fld>
            <a:endParaRPr lang="en-GB" smtClean="0"/>
          </a:p>
        </p:txBody>
      </p:sp>
      <p:sp>
        <p:nvSpPr>
          <p:cNvPr id="2054" name="Rectangle 2"/>
          <p:cNvSpPr>
            <a:spLocks noGrp="1" noChangeArrowheads="1"/>
          </p:cNvSpPr>
          <p:nvPr>
            <p:ph type="title"/>
          </p:nvPr>
        </p:nvSpPr>
        <p:spPr/>
        <p:txBody>
          <a:bodyPr>
            <a:normAutofit/>
          </a:bodyPr>
          <a:lstStyle/>
          <a:p>
            <a:pPr eaLnBrk="1" hangingPunct="1"/>
            <a:r>
              <a:rPr lang="en-GB" sz="3200" dirty="0" smtClean="0">
                <a:solidFill>
                  <a:srgbClr val="FF0000"/>
                </a:solidFill>
              </a:rPr>
              <a:t>Link layer and MAC</a:t>
            </a:r>
          </a:p>
        </p:txBody>
      </p:sp>
      <p:sp>
        <p:nvSpPr>
          <p:cNvPr id="2055" name="Rectangle 3"/>
          <p:cNvSpPr>
            <a:spLocks noGrp="1" noChangeArrowheads="1"/>
          </p:cNvSpPr>
          <p:nvPr>
            <p:ph type="body" idx="1"/>
          </p:nvPr>
        </p:nvSpPr>
        <p:spPr>
          <a:xfrm>
            <a:off x="355600" y="1447800"/>
            <a:ext cx="8429625" cy="4349750"/>
          </a:xfrm>
        </p:spPr>
        <p:txBody>
          <a:bodyPr>
            <a:normAutofit/>
          </a:bodyPr>
          <a:lstStyle/>
          <a:p>
            <a:pPr marL="0" indent="0" eaLnBrk="1" hangingPunct="1"/>
            <a:r>
              <a:rPr lang="en-US" sz="2400" dirty="0" smtClean="0"/>
              <a:t>Star networks: </a:t>
            </a:r>
            <a:r>
              <a:rPr lang="en-US" sz="2400" b="1" i="1" dirty="0" smtClean="0"/>
              <a:t>devices </a:t>
            </a:r>
            <a:r>
              <a:rPr lang="en-US" sz="2400" dirty="0" smtClean="0"/>
              <a:t>are associated with </a:t>
            </a:r>
            <a:r>
              <a:rPr lang="en-US" sz="2400" b="1" i="1" dirty="0" smtClean="0"/>
              <a:t>coordinators</a:t>
            </a:r>
            <a:endParaRPr lang="en-US" sz="2400" dirty="0" smtClean="0"/>
          </a:p>
          <a:p>
            <a:pPr lvl="1" eaLnBrk="1" hangingPunct="1"/>
            <a:r>
              <a:rPr lang="en-US" sz="2000" dirty="0" smtClean="0"/>
              <a:t>Forming a PAN, identified by a PAN identifier</a:t>
            </a:r>
          </a:p>
          <a:p>
            <a:pPr marL="0" indent="0" eaLnBrk="1" hangingPunct="1"/>
            <a:r>
              <a:rPr lang="en-US" sz="2400" dirty="0" smtClean="0"/>
              <a:t>Coordinator</a:t>
            </a:r>
          </a:p>
          <a:p>
            <a:pPr lvl="1" eaLnBrk="1" hangingPunct="1"/>
            <a:r>
              <a:rPr lang="en-US" sz="2000" dirty="0" smtClean="0"/>
              <a:t>Book keeping of devices, address assignment, generate beacons</a:t>
            </a:r>
          </a:p>
          <a:p>
            <a:pPr lvl="1" eaLnBrk="1" hangingPunct="1"/>
            <a:r>
              <a:rPr lang="en-US" sz="2000" dirty="0" smtClean="0"/>
              <a:t>Talks to devices and peer coordinators </a:t>
            </a:r>
          </a:p>
          <a:p>
            <a:pPr marL="0" indent="0" eaLnBrk="1" hangingPunct="1"/>
            <a:r>
              <a:rPr lang="en-US" sz="2400" dirty="0" smtClean="0"/>
              <a:t>Beacon mode super-frame structure</a:t>
            </a:r>
          </a:p>
          <a:p>
            <a:pPr lvl="1" eaLnBrk="1" hangingPunct="1"/>
            <a:r>
              <a:rPr lang="en-US" sz="2000" dirty="0" smtClean="0"/>
              <a:t>GTS assigned to devices upon request</a:t>
            </a:r>
            <a:endParaRPr lang="en-GB" sz="2000" dirty="0" smtClean="0"/>
          </a:p>
        </p:txBody>
      </p:sp>
      <p:graphicFrame>
        <p:nvGraphicFramePr>
          <p:cNvPr id="2050" name="Object 4"/>
          <p:cNvGraphicFramePr>
            <a:graphicFrameLocks noChangeAspect="1"/>
          </p:cNvGraphicFramePr>
          <p:nvPr/>
        </p:nvGraphicFramePr>
        <p:xfrm>
          <a:off x="1219200" y="4629150"/>
          <a:ext cx="4032250" cy="1795463"/>
        </p:xfrm>
        <a:graphic>
          <a:graphicData uri="http://schemas.openxmlformats.org/presentationml/2006/ole">
            <mc:AlternateContent xmlns:mc="http://schemas.openxmlformats.org/markup-compatibility/2006">
              <mc:Choice xmlns:v="urn:schemas-microsoft-com:vml" Requires="v">
                <p:oleObj spid="_x0000_s41998" name="Visio" r:id="rId4" imgW="6798516" imgH="3000837" progId="">
                  <p:embed/>
                </p:oleObj>
              </mc:Choice>
              <mc:Fallback>
                <p:oleObj name="Visio" r:id="rId4" imgW="6798516" imgH="3000837"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629150"/>
                        <a:ext cx="4032250" cy="179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306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5"/>
          <p:cNvGraphicFramePr>
            <a:graphicFrameLocks noChangeAspect="1"/>
          </p:cNvGraphicFramePr>
          <p:nvPr/>
        </p:nvGraphicFramePr>
        <p:xfrm>
          <a:off x="6678613" y="3429000"/>
          <a:ext cx="2005012" cy="3041650"/>
        </p:xfrm>
        <a:graphic>
          <a:graphicData uri="http://schemas.openxmlformats.org/presentationml/2006/ole">
            <mc:AlternateContent xmlns:mc="http://schemas.openxmlformats.org/markup-compatibility/2006">
              <mc:Choice xmlns:v="urn:schemas-microsoft-com:vml" Requires="v">
                <p:oleObj spid="_x0000_s41999" name="Visio" r:id="rId6" imgW="3646820" imgH="5179602" progId="">
                  <p:embed/>
                </p:oleObj>
              </mc:Choice>
              <mc:Fallback>
                <p:oleObj name="Visio" r:id="rId6" imgW="3646820" imgH="5179602" progId="">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8613" y="3429000"/>
                        <a:ext cx="2005012" cy="304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306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293ACCB-BCF8-4C94-BCFA-2ED901B02F35}" type="slidenum">
              <a:rPr lang="en-GB"/>
              <a:pPr/>
              <a:t>4</a:t>
            </a:fld>
            <a:endParaRPr lang="en-GB"/>
          </a:p>
        </p:txBody>
      </p:sp>
      <p:sp>
        <p:nvSpPr>
          <p:cNvPr id="2053" name="Rectangle 5"/>
          <p:cNvSpPr>
            <a:spLocks noGrp="1" noChangeArrowheads="1"/>
          </p:cNvSpPr>
          <p:nvPr>
            <p:ph type="body" sz="half" idx="1"/>
          </p:nvPr>
        </p:nvSpPr>
        <p:spPr/>
        <p:txBody>
          <a:bodyPr>
            <a:normAutofit/>
          </a:bodyPr>
          <a:lstStyle/>
          <a:p>
            <a:pPr>
              <a:lnSpc>
                <a:spcPct val="80000"/>
              </a:lnSpc>
            </a:pPr>
            <a:r>
              <a:rPr lang="en-GB" sz="2000" dirty="0"/>
              <a:t>To be given by:</a:t>
            </a:r>
          </a:p>
          <a:p>
            <a:pPr>
              <a:lnSpc>
                <a:spcPct val="80000"/>
              </a:lnSpc>
            </a:pPr>
            <a:endParaRPr lang="en-GB" b="1" dirty="0"/>
          </a:p>
          <a:p>
            <a:pPr lvl="1">
              <a:lnSpc>
                <a:spcPct val="80000"/>
              </a:lnSpc>
            </a:pPr>
            <a:r>
              <a:rPr lang="en-GB" smtClean="0"/>
              <a:t>Prof </a:t>
            </a:r>
            <a:r>
              <a:rPr lang="en-GB" dirty="0"/>
              <a:t>A. H. Kemp</a:t>
            </a:r>
          </a:p>
          <a:p>
            <a:pPr lvl="1">
              <a:lnSpc>
                <a:spcPct val="80000"/>
              </a:lnSpc>
            </a:pPr>
            <a:endParaRPr lang="en-GB" dirty="0"/>
          </a:p>
          <a:p>
            <a:pPr lvl="1">
              <a:lnSpc>
                <a:spcPct val="80000"/>
              </a:lnSpc>
            </a:pPr>
            <a:r>
              <a:rPr lang="en-GB" dirty="0" smtClean="0"/>
              <a:t>Possibly with </a:t>
            </a:r>
            <a:r>
              <a:rPr lang="en-GB" dirty="0"/>
              <a:t>support from </a:t>
            </a:r>
            <a:r>
              <a:rPr lang="en-GB" dirty="0" smtClean="0"/>
              <a:t>experts </a:t>
            </a:r>
            <a:r>
              <a:rPr lang="en-GB" dirty="0"/>
              <a:t>studying in the field</a:t>
            </a:r>
            <a:r>
              <a:rPr lang="en-GB" dirty="0" smtClean="0"/>
              <a:t>.</a:t>
            </a:r>
          </a:p>
          <a:p>
            <a:pPr>
              <a:lnSpc>
                <a:spcPct val="80000"/>
              </a:lnSpc>
            </a:pPr>
            <a:endParaRPr lang="en-GB" sz="2400" dirty="0" smtClean="0"/>
          </a:p>
          <a:p>
            <a:pPr>
              <a:lnSpc>
                <a:spcPct val="80000"/>
              </a:lnSpc>
            </a:pPr>
            <a:r>
              <a:rPr lang="en-GB" sz="2400" dirty="0" smtClean="0"/>
              <a:t>Assessment will be by 1 exam of 3 hours duration.</a:t>
            </a:r>
            <a:endParaRPr lang="en-GB" sz="2400" dirty="0"/>
          </a:p>
        </p:txBody>
      </p:sp>
      <p:sp>
        <p:nvSpPr>
          <p:cNvPr id="2052" name="Rectangle 4"/>
          <p:cNvSpPr>
            <a:spLocks noGrp="1" noChangeArrowheads="1"/>
          </p:cNvSpPr>
          <p:nvPr>
            <p:ph type="body" sz="half" idx="2"/>
          </p:nvPr>
        </p:nvSpPr>
        <p:spPr>
          <a:xfrm>
            <a:off x="4724400" y="1600200"/>
            <a:ext cx="3810000" cy="4114800"/>
          </a:xfrm>
        </p:spPr>
        <p:txBody>
          <a:bodyPr>
            <a:normAutofit fontScale="77500" lnSpcReduction="20000"/>
          </a:bodyPr>
          <a:lstStyle/>
          <a:p>
            <a:pPr>
              <a:lnSpc>
                <a:spcPct val="80000"/>
              </a:lnSpc>
            </a:pPr>
            <a:r>
              <a:rPr lang="en-GB" sz="2400" dirty="0">
                <a:cs typeface="Times New Roman" pitchFamily="18" charset="0"/>
              </a:rPr>
              <a:t>Advised texts:  </a:t>
            </a:r>
          </a:p>
          <a:p>
            <a:pPr lvl="1">
              <a:lnSpc>
                <a:spcPct val="120000"/>
              </a:lnSpc>
            </a:pPr>
            <a:r>
              <a:rPr lang="en-GB" sz="2000" i="1" dirty="0">
                <a:cs typeface="Times New Roman" pitchFamily="18" charset="0"/>
              </a:rPr>
              <a:t>Computer </a:t>
            </a:r>
            <a:r>
              <a:rPr lang="en-GB" sz="2000" i="1" dirty="0" smtClean="0">
                <a:cs typeface="Times New Roman" pitchFamily="18" charset="0"/>
              </a:rPr>
              <a:t>Networking   </a:t>
            </a:r>
            <a:r>
              <a:rPr lang="en-GB" sz="2000" dirty="0">
                <a:cs typeface="Times New Roman" pitchFamily="18" charset="0"/>
              </a:rPr>
              <a:t>by Kurose and Ross ISBN:0201976994</a:t>
            </a:r>
          </a:p>
          <a:p>
            <a:pPr lvl="1">
              <a:lnSpc>
                <a:spcPct val="120000"/>
              </a:lnSpc>
            </a:pPr>
            <a:r>
              <a:rPr lang="en-US" sz="2000" i="1" dirty="0" smtClean="0"/>
              <a:t>Protocols and architectures for wireless sensor networks </a:t>
            </a:r>
            <a:r>
              <a:rPr lang="en-US" sz="2000" dirty="0" smtClean="0"/>
              <a:t> by </a:t>
            </a:r>
            <a:r>
              <a:rPr lang="en-US" sz="2000" dirty="0" err="1" smtClean="0"/>
              <a:t>Holger</a:t>
            </a:r>
            <a:r>
              <a:rPr lang="en-US" sz="2000" dirty="0" smtClean="0"/>
              <a:t>, K. and </a:t>
            </a:r>
            <a:r>
              <a:rPr lang="en-US" sz="2000" dirty="0" err="1" smtClean="0"/>
              <a:t>Willig</a:t>
            </a:r>
            <a:r>
              <a:rPr lang="en-US" sz="2000" dirty="0" smtClean="0"/>
              <a:t>, A. Hoboken, NJ : Wiley, 2007, c2005. </a:t>
            </a:r>
          </a:p>
          <a:p>
            <a:pPr lvl="1">
              <a:lnSpc>
                <a:spcPct val="120000"/>
              </a:lnSpc>
            </a:pPr>
            <a:r>
              <a:rPr lang="en-GB" sz="2000" i="1" dirty="0" smtClean="0">
                <a:cs typeface="Times New Roman" pitchFamily="18" charset="0"/>
              </a:rPr>
              <a:t>Computer </a:t>
            </a:r>
            <a:r>
              <a:rPr lang="en-GB" sz="2000" i="1" dirty="0">
                <a:cs typeface="Times New Roman" pitchFamily="18" charset="0"/>
              </a:rPr>
              <a:t>Networks</a:t>
            </a:r>
            <a:r>
              <a:rPr lang="en-GB" sz="2000" dirty="0">
                <a:cs typeface="Times New Roman" pitchFamily="18" charset="0"/>
              </a:rPr>
              <a:t>, by </a:t>
            </a:r>
            <a:r>
              <a:rPr lang="en-GB" sz="2000" dirty="0" err="1">
                <a:cs typeface="Times New Roman" pitchFamily="18" charset="0"/>
              </a:rPr>
              <a:t>Tanenbaum</a:t>
            </a:r>
            <a:r>
              <a:rPr lang="en-GB" sz="2000" dirty="0">
                <a:cs typeface="Times New Roman" pitchFamily="18" charset="0"/>
              </a:rPr>
              <a:t> ISBN:0133499456</a:t>
            </a:r>
          </a:p>
          <a:p>
            <a:pPr lvl="1">
              <a:lnSpc>
                <a:spcPct val="120000"/>
              </a:lnSpc>
            </a:pPr>
            <a:r>
              <a:rPr lang="en-GB" sz="2000" i="1" dirty="0">
                <a:cs typeface="Times New Roman" pitchFamily="18" charset="0"/>
              </a:rPr>
              <a:t>Multimedia communications</a:t>
            </a:r>
            <a:r>
              <a:rPr lang="en-GB" sz="2000" dirty="0">
                <a:cs typeface="Times New Roman" pitchFamily="18" charset="0"/>
              </a:rPr>
              <a:t> by </a:t>
            </a:r>
            <a:r>
              <a:rPr lang="en-GB" sz="2000" dirty="0" err="1">
                <a:cs typeface="Times New Roman" pitchFamily="18" charset="0"/>
              </a:rPr>
              <a:t>Halsall</a:t>
            </a:r>
            <a:r>
              <a:rPr lang="en-GB" sz="2000" dirty="0">
                <a:cs typeface="Times New Roman" pitchFamily="18" charset="0"/>
              </a:rPr>
              <a:t> ISBN:0201398184</a:t>
            </a:r>
          </a:p>
          <a:p>
            <a:pPr>
              <a:lnSpc>
                <a:spcPct val="80000"/>
              </a:lnSpc>
            </a:pPr>
            <a:r>
              <a:rPr lang="en-GB" sz="2400" dirty="0">
                <a:cs typeface="Times New Roman" pitchFamily="18" charset="0"/>
              </a:rPr>
              <a:t>Also for general reading:</a:t>
            </a:r>
          </a:p>
          <a:p>
            <a:pPr lvl="1">
              <a:lnSpc>
                <a:spcPct val="120000"/>
              </a:lnSpc>
            </a:pPr>
            <a:r>
              <a:rPr lang="en-GB" sz="2000" dirty="0">
                <a:cs typeface="Times New Roman" pitchFamily="18" charset="0"/>
              </a:rPr>
              <a:t>Data &amp; Computer Communications, by Stallings ISBN:0135712742</a:t>
            </a:r>
          </a:p>
          <a:p>
            <a:pPr lvl="1">
              <a:lnSpc>
                <a:spcPct val="80000"/>
              </a:lnSpc>
            </a:pPr>
            <a:endParaRPr lang="en-GB" sz="2000" dirty="0">
              <a:cs typeface="Times New Roman" pitchFamily="18" charset="0"/>
            </a:endParaRPr>
          </a:p>
          <a:p>
            <a:pPr lvl="1">
              <a:lnSpc>
                <a:spcPct val="80000"/>
              </a:lnSpc>
            </a:pPr>
            <a:endParaRPr lang="en-GB" sz="2000" dirty="0"/>
          </a:p>
        </p:txBody>
      </p:sp>
      <p:sp>
        <p:nvSpPr>
          <p:cNvPr id="9" name="Rectangle 1026"/>
          <p:cNvSpPr>
            <a:spLocks noGrp="1" noChangeArrowheads="1"/>
          </p:cNvSpPr>
          <p:nvPr>
            <p:ph type="title"/>
          </p:nvPr>
        </p:nvSpPr>
        <p:spPr>
          <a:xfrm>
            <a:off x="251520" y="609600"/>
            <a:ext cx="8640960" cy="1143000"/>
          </a:xfrm>
        </p:spPr>
        <p:txBody>
          <a:bodyPr>
            <a:normAutofit fontScale="90000"/>
          </a:bodyPr>
          <a:lstStyle/>
          <a:p>
            <a:pPr lvl="0"/>
            <a:r>
              <a:rPr kumimoji="0" lang="en-GB" sz="3600" b="0" i="0" u="none" strike="noStrike" kern="1200" cap="none" spc="0" normalizeH="0" baseline="0" noProof="0" dirty="0" smtClean="0">
                <a:ln>
                  <a:noFill/>
                </a:ln>
                <a:solidFill>
                  <a:srgbClr val="FF0000"/>
                </a:solidFill>
                <a:effectLst/>
                <a:uLnTx/>
                <a:uFillTx/>
                <a:latin typeface="+mj-lt"/>
                <a:ea typeface="+mj-ea"/>
                <a:cs typeface="+mj-cs"/>
              </a:rPr>
              <a:t>Data Communications and Network Security</a:t>
            </a:r>
            <a:r>
              <a:rPr kumimoji="0" lang="en-US" sz="3600" b="0" i="0" u="none" strike="noStrike" kern="1200" cap="none" spc="0" normalizeH="0" noProof="0" dirty="0" smtClean="0">
                <a:ln>
                  <a:noFill/>
                </a:ln>
                <a:solidFill>
                  <a:srgbClr val="FF0000"/>
                </a:solidFill>
                <a:effectLst/>
                <a:uLnTx/>
                <a:uFillTx/>
                <a:latin typeface="+mj-lt"/>
                <a:ea typeface="+mj-ea"/>
                <a:cs typeface="+mj-cs"/>
              </a:rPr>
              <a:t/>
            </a:r>
            <a:br>
              <a:rPr kumimoji="0" lang="en-US" sz="3600" b="0" i="0" u="none" strike="noStrike" kern="1200" cap="none" spc="0" normalizeH="0" noProof="0" dirty="0" smtClean="0">
                <a:ln>
                  <a:noFill/>
                </a:ln>
                <a:solidFill>
                  <a:srgbClr val="FF0000"/>
                </a:solidFill>
                <a:effectLst/>
                <a:uLnTx/>
                <a:uFillTx/>
                <a:latin typeface="+mj-lt"/>
                <a:ea typeface="+mj-ea"/>
                <a:cs typeface="+mj-cs"/>
              </a:rPr>
            </a:br>
            <a:r>
              <a:rPr lang="en-US" sz="3600" dirty="0" smtClean="0">
                <a:solidFill>
                  <a:srgbClr val="FF0000"/>
                </a:solidFill>
              </a:rPr>
              <a:t>ELEC5471M</a:t>
            </a:r>
            <a:r>
              <a:rPr kumimoji="0" lang="en-US" sz="5400" b="0" i="0" u="none" strike="noStrike" kern="1200" cap="none" spc="0" normalizeH="0" baseline="0" noProof="0" dirty="0" smtClean="0">
                <a:ln>
                  <a:noFill/>
                </a:ln>
                <a:solidFill>
                  <a:schemeClr val="bg1"/>
                </a:solidFill>
                <a:effectLst/>
                <a:uLnTx/>
                <a:uFillTx/>
                <a:latin typeface="+mj-lt"/>
                <a:ea typeface="+mj-ea"/>
                <a:cs typeface="+mj-cs"/>
              </a:rPr>
              <a:t/>
            </a:r>
            <a:br>
              <a:rPr kumimoji="0" lang="en-US" sz="5400" b="0" i="0" u="none" strike="noStrike" kern="1200" cap="none" spc="0" normalizeH="0" baseline="0" noProof="0" dirty="0" smtClean="0">
                <a:ln>
                  <a:noFill/>
                </a:ln>
                <a:solidFill>
                  <a:schemeClr val="bg1"/>
                </a:solidFill>
                <a:effectLst/>
                <a:uLnTx/>
                <a:uFillTx/>
                <a:latin typeface="+mj-lt"/>
                <a:ea typeface="+mj-ea"/>
                <a:cs typeface="+mj-cs"/>
              </a:rPr>
            </a:br>
            <a:endParaRPr lang="en-GB" sz="5400" b="1" dirty="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p>
            <a:fld id="{FE83CC01-F3A7-4013-BE2B-906137DA4E69}" type="datetime1">
              <a:rPr lang="en-GB" smtClean="0"/>
              <a:pPr/>
              <a:t>02/10/2018</a:t>
            </a:fld>
            <a:endParaRPr lang="en-GB" smtClean="0"/>
          </a:p>
        </p:txBody>
      </p:sp>
      <p:sp>
        <p:nvSpPr>
          <p:cNvPr id="13315" name="Slide Number Placeholder 5"/>
          <p:cNvSpPr>
            <a:spLocks noGrp="1"/>
          </p:cNvSpPr>
          <p:nvPr>
            <p:ph type="sldNum" sz="quarter" idx="12"/>
          </p:nvPr>
        </p:nvSpPr>
        <p:spPr>
          <a:noFill/>
        </p:spPr>
        <p:txBody>
          <a:bodyPr/>
          <a:lstStyle/>
          <a:p>
            <a:fld id="{86B14A7A-372E-4CE3-9D5B-94AE4FB0BB2F}" type="slidenum">
              <a:rPr lang="en-GB" smtClean="0"/>
              <a:pPr/>
              <a:t>40</a:t>
            </a:fld>
            <a:endParaRPr lang="en-GB" smtClean="0"/>
          </a:p>
        </p:txBody>
      </p:sp>
      <p:sp>
        <p:nvSpPr>
          <p:cNvPr id="13316" name="Rectangle 2"/>
          <p:cNvSpPr>
            <a:spLocks noGrp="1" noChangeArrowheads="1"/>
          </p:cNvSpPr>
          <p:nvPr>
            <p:ph type="title"/>
          </p:nvPr>
        </p:nvSpPr>
        <p:spPr/>
        <p:txBody>
          <a:bodyPr>
            <a:normAutofit/>
          </a:bodyPr>
          <a:lstStyle/>
          <a:p>
            <a:pPr eaLnBrk="1" hangingPunct="1"/>
            <a:r>
              <a:rPr lang="en-GB" sz="3200" dirty="0" smtClean="0">
                <a:solidFill>
                  <a:srgbClr val="FF0000"/>
                </a:solidFill>
              </a:rPr>
              <a:t>Link layer and MAC</a:t>
            </a:r>
          </a:p>
        </p:txBody>
      </p:sp>
      <p:sp>
        <p:nvSpPr>
          <p:cNvPr id="13317" name="Rectangle 3"/>
          <p:cNvSpPr>
            <a:spLocks noGrp="1" noChangeArrowheads="1"/>
          </p:cNvSpPr>
          <p:nvPr>
            <p:ph type="body" idx="1"/>
          </p:nvPr>
        </p:nvSpPr>
        <p:spPr>
          <a:xfrm>
            <a:off x="355600" y="1452563"/>
            <a:ext cx="8429625" cy="4643437"/>
          </a:xfrm>
        </p:spPr>
        <p:txBody>
          <a:bodyPr/>
          <a:lstStyle/>
          <a:p>
            <a:pPr marL="0" indent="0" eaLnBrk="1" hangingPunct="1">
              <a:lnSpc>
                <a:spcPct val="90000"/>
              </a:lnSpc>
            </a:pPr>
            <a:r>
              <a:rPr lang="en-US" sz="2000" smtClean="0"/>
              <a:t>Simplest scheme: Send a wakeup burst, waking up all </a:t>
            </a:r>
            <a:r>
              <a:rPr lang="en-GB" sz="2000" smtClean="0"/>
              <a:t>neighbours</a:t>
            </a:r>
            <a:r>
              <a:rPr lang="en-GB" sz="2000" smtClean="0">
                <a:latin typeface="cmsy10" pitchFamily="34" charset="0"/>
              </a:rPr>
              <a:t>!</a:t>
            </a:r>
            <a:r>
              <a:rPr lang="en-US" sz="2000" smtClean="0"/>
              <a:t> (But this could result in significant ‘overhearing’).</a:t>
            </a:r>
          </a:p>
          <a:p>
            <a:pPr lvl="1" eaLnBrk="1" hangingPunct="1">
              <a:lnSpc>
                <a:spcPct val="90000"/>
              </a:lnSpc>
            </a:pPr>
            <a:r>
              <a:rPr lang="en-US" sz="1800" smtClean="0"/>
              <a:t>Possible option: First send a short </a:t>
            </a:r>
            <a:r>
              <a:rPr lang="en-US" sz="1800" b="1" i="1" smtClean="0"/>
              <a:t>filter packet</a:t>
            </a:r>
            <a:r>
              <a:rPr lang="en-US" sz="1800" smtClean="0"/>
              <a:t> that includes the actual destination address to allow nodes to power off quickly</a:t>
            </a:r>
          </a:p>
          <a:p>
            <a:pPr marL="0" indent="0" eaLnBrk="1" hangingPunct="1">
              <a:lnSpc>
                <a:spcPct val="90000"/>
              </a:lnSpc>
            </a:pPr>
            <a:r>
              <a:rPr lang="en-US" sz="2000" smtClean="0"/>
              <a:t>Slightly less simple scheme: Send a wakeup burst including the receiver address</a:t>
            </a:r>
          </a:p>
          <a:p>
            <a:pPr lvl="1" eaLnBrk="1" hangingPunct="1">
              <a:lnSpc>
                <a:spcPct val="90000"/>
              </a:lnSpc>
            </a:pPr>
            <a:r>
              <a:rPr lang="en-US" sz="1800" smtClean="0"/>
              <a:t>Wakeup radio needs to support this option</a:t>
            </a:r>
          </a:p>
          <a:p>
            <a:pPr marL="0" indent="0" eaLnBrk="1" hangingPunct="1">
              <a:lnSpc>
                <a:spcPct val="90000"/>
              </a:lnSpc>
            </a:pPr>
            <a:r>
              <a:rPr lang="en-US" sz="2000" smtClean="0"/>
              <a:t>Additionally: Send information about a (randomly chosen) data channel, CDMA code, … in the wakeup burst</a:t>
            </a:r>
          </a:p>
          <a:p>
            <a:pPr marL="0" indent="0" eaLnBrk="1" hangingPunct="1">
              <a:lnSpc>
                <a:spcPct val="90000"/>
              </a:lnSpc>
            </a:pPr>
            <a:r>
              <a:rPr lang="en-US" sz="2000" smtClean="0"/>
              <a:t>Many variations on these schemes in the literature, but there are further problems</a:t>
            </a:r>
          </a:p>
          <a:p>
            <a:pPr lvl="1" eaLnBrk="1" hangingPunct="1">
              <a:lnSpc>
                <a:spcPct val="90000"/>
              </a:lnSpc>
            </a:pPr>
            <a:r>
              <a:rPr lang="en-US" sz="1800" smtClean="0"/>
              <a:t>One problem: 2-hop neighbourhood on wakeup channel might be different from 2-hop neighbourhood on data channel</a:t>
            </a:r>
          </a:p>
          <a:p>
            <a:pPr lvl="1" eaLnBrk="1" hangingPunct="1">
              <a:lnSpc>
                <a:spcPct val="90000"/>
              </a:lnSpc>
            </a:pPr>
            <a:r>
              <a:rPr lang="en-US" sz="1800" smtClean="0"/>
              <a:t>Not trivial to guarantee unique addresses on both channels</a:t>
            </a:r>
            <a:endParaRPr lang="en-GB" sz="1800" smtClean="0"/>
          </a:p>
          <a:p>
            <a:pPr marL="0" indent="0" eaLnBrk="1" hangingPunct="1">
              <a:lnSpc>
                <a:spcPct val="90000"/>
              </a:lnSpc>
            </a:pPr>
            <a:endParaRPr lang="en-GB" sz="20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B57408ED-2CCC-404B-8B9D-11AA529C6097}" type="datetime1">
              <a:rPr lang="en-GB" smtClean="0"/>
              <a:pPr/>
              <a:t>02/10/2018</a:t>
            </a:fld>
            <a:endParaRPr lang="en-GB" smtClean="0"/>
          </a:p>
        </p:txBody>
      </p:sp>
      <p:sp>
        <p:nvSpPr>
          <p:cNvPr id="14339" name="Slide Number Placeholder 5"/>
          <p:cNvSpPr>
            <a:spLocks noGrp="1"/>
          </p:cNvSpPr>
          <p:nvPr>
            <p:ph type="sldNum" sz="quarter" idx="12"/>
          </p:nvPr>
        </p:nvSpPr>
        <p:spPr>
          <a:noFill/>
        </p:spPr>
        <p:txBody>
          <a:bodyPr/>
          <a:lstStyle/>
          <a:p>
            <a:fld id="{1FB226F1-3AAC-42A5-87C0-8E79869EE518}" type="slidenum">
              <a:rPr lang="en-GB" smtClean="0"/>
              <a:pPr/>
              <a:t>41</a:t>
            </a:fld>
            <a:endParaRPr lang="en-GB" smtClean="0"/>
          </a:p>
        </p:txBody>
      </p:sp>
      <p:sp>
        <p:nvSpPr>
          <p:cNvPr id="14340" name="Rectangle 2"/>
          <p:cNvSpPr>
            <a:spLocks noGrp="1" noChangeArrowheads="1"/>
          </p:cNvSpPr>
          <p:nvPr>
            <p:ph type="title"/>
          </p:nvPr>
        </p:nvSpPr>
        <p:spPr/>
        <p:txBody>
          <a:bodyPr>
            <a:normAutofit/>
          </a:bodyPr>
          <a:lstStyle/>
          <a:p>
            <a:pPr eaLnBrk="1" hangingPunct="1"/>
            <a:r>
              <a:rPr lang="en-GB" sz="3200" dirty="0" smtClean="0">
                <a:solidFill>
                  <a:srgbClr val="FF0000"/>
                </a:solidFill>
              </a:rPr>
              <a:t>Link layer and MAC</a:t>
            </a:r>
          </a:p>
        </p:txBody>
      </p:sp>
      <p:sp>
        <p:nvSpPr>
          <p:cNvPr id="14341" name="Rectangle 3"/>
          <p:cNvSpPr>
            <a:spLocks noGrp="1" noChangeArrowheads="1"/>
          </p:cNvSpPr>
          <p:nvPr>
            <p:ph type="body" idx="1"/>
          </p:nvPr>
        </p:nvSpPr>
        <p:spPr/>
        <p:txBody>
          <a:bodyPr>
            <a:noAutofit/>
          </a:bodyPr>
          <a:lstStyle/>
          <a:p>
            <a:pPr marL="0" indent="0" eaLnBrk="1" hangingPunct="1">
              <a:lnSpc>
                <a:spcPct val="90000"/>
              </a:lnSpc>
            </a:pPr>
            <a:r>
              <a:rPr lang="en-US" sz="2400" dirty="0" smtClean="0"/>
              <a:t>MAC protocols for ad-hoc/sensor networks is a very active research field </a:t>
            </a:r>
          </a:p>
          <a:p>
            <a:pPr lvl="1" eaLnBrk="1" hangingPunct="1">
              <a:lnSpc>
                <a:spcPct val="90000"/>
              </a:lnSpc>
            </a:pPr>
            <a:r>
              <a:rPr lang="en-US" sz="2000" dirty="0" smtClean="0"/>
              <a:t>Many additional protocols in the literature</a:t>
            </a:r>
          </a:p>
          <a:p>
            <a:pPr lvl="1" eaLnBrk="1" hangingPunct="1">
              <a:lnSpc>
                <a:spcPct val="90000"/>
              </a:lnSpc>
            </a:pPr>
            <a:r>
              <a:rPr lang="en-US" sz="2000" dirty="0" smtClean="0"/>
              <a:t>Examples: STEM, mediation device protocol, many CSMA variants with different timing optimizations, protocols for multi-hop reservations (</a:t>
            </a:r>
            <a:r>
              <a:rPr lang="en-US" sz="2000" dirty="0" err="1" smtClean="0"/>
              <a:t>QoS</a:t>
            </a:r>
            <a:r>
              <a:rPr lang="en-US" sz="2000" dirty="0" smtClean="0"/>
              <a:t> for MANET), protocols for multiple radio channels, … </a:t>
            </a:r>
          </a:p>
          <a:p>
            <a:pPr lvl="1" eaLnBrk="1" hangingPunct="1">
              <a:lnSpc>
                <a:spcPct val="90000"/>
              </a:lnSpc>
            </a:pPr>
            <a:r>
              <a:rPr lang="en-US" sz="2000" dirty="0" smtClean="0"/>
              <a:t>Additional problems, e.g. reliable multicast</a:t>
            </a:r>
          </a:p>
          <a:p>
            <a:pPr marL="0" indent="0" eaLnBrk="1" hangingPunct="1">
              <a:lnSpc>
                <a:spcPct val="90000"/>
              </a:lnSpc>
            </a:pPr>
            <a:r>
              <a:rPr lang="en-GB" sz="2400" dirty="0" smtClean="0"/>
              <a:t>Localization of nodes is a key issue in WSNs.</a:t>
            </a:r>
          </a:p>
          <a:p>
            <a:pPr lvl="1" eaLnBrk="1" hangingPunct="1">
              <a:lnSpc>
                <a:spcPct val="90000"/>
              </a:lnSpc>
            </a:pPr>
            <a:r>
              <a:rPr lang="en-GB" sz="2000" dirty="0" smtClean="0"/>
              <a:t>Calculation of ranges between nodes can form the basis of positioning or localization</a:t>
            </a:r>
          </a:p>
          <a:p>
            <a:pPr lvl="1" eaLnBrk="1" hangingPunct="1">
              <a:lnSpc>
                <a:spcPct val="90000"/>
              </a:lnSpc>
            </a:pPr>
            <a:r>
              <a:rPr lang="en-GB" sz="2000" dirty="0" smtClean="0"/>
              <a:t>Significant MAC issues are added by localization</a:t>
            </a:r>
          </a:p>
          <a:p>
            <a:pPr marL="0" indent="0" eaLnBrk="1" hangingPunct="1">
              <a:lnSpc>
                <a:spcPct val="90000"/>
              </a:lnSpc>
              <a:buFontTx/>
              <a:buChar char="•"/>
            </a:pPr>
            <a:endParaRPr lang="en-GB" sz="16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fld id="{3C872E77-F917-4CCF-83E1-BFB08F9204C7}" type="datetime1">
              <a:rPr lang="en-GB" smtClean="0"/>
              <a:pPr/>
              <a:t>02/10/2018</a:t>
            </a:fld>
            <a:endParaRPr lang="en-GB" smtClean="0"/>
          </a:p>
        </p:txBody>
      </p:sp>
      <p:sp>
        <p:nvSpPr>
          <p:cNvPr id="15363" name="Slide Number Placeholder 5"/>
          <p:cNvSpPr>
            <a:spLocks noGrp="1"/>
          </p:cNvSpPr>
          <p:nvPr>
            <p:ph type="sldNum" sz="quarter" idx="12"/>
          </p:nvPr>
        </p:nvSpPr>
        <p:spPr>
          <a:noFill/>
        </p:spPr>
        <p:txBody>
          <a:bodyPr/>
          <a:lstStyle/>
          <a:p>
            <a:fld id="{49FC49E0-FA7C-4DF6-BB23-121F0F6DF4AC}" type="slidenum">
              <a:rPr lang="en-GB" smtClean="0"/>
              <a:pPr/>
              <a:t>42</a:t>
            </a:fld>
            <a:endParaRPr lang="en-GB" smtClean="0"/>
          </a:p>
        </p:txBody>
      </p:sp>
      <p:sp>
        <p:nvSpPr>
          <p:cNvPr id="15364" name="Rectangle 2"/>
          <p:cNvSpPr>
            <a:spLocks noGrp="1" noChangeArrowheads="1"/>
          </p:cNvSpPr>
          <p:nvPr>
            <p:ph type="title"/>
          </p:nvPr>
        </p:nvSpPr>
        <p:spPr/>
        <p:txBody>
          <a:bodyPr>
            <a:normAutofit/>
          </a:bodyPr>
          <a:lstStyle/>
          <a:p>
            <a:pPr eaLnBrk="1" hangingPunct="1"/>
            <a:r>
              <a:rPr lang="en-GB" sz="3200" dirty="0" smtClean="0">
                <a:solidFill>
                  <a:srgbClr val="FF0000"/>
                </a:solidFill>
              </a:rPr>
              <a:t>Link layer and MAC</a:t>
            </a:r>
          </a:p>
        </p:txBody>
      </p:sp>
      <p:sp>
        <p:nvSpPr>
          <p:cNvPr id="15365" name="Rectangle 3"/>
          <p:cNvSpPr>
            <a:spLocks noGrp="1" noChangeArrowheads="1"/>
          </p:cNvSpPr>
          <p:nvPr>
            <p:ph type="body" idx="1"/>
          </p:nvPr>
        </p:nvSpPr>
        <p:spPr/>
        <p:txBody>
          <a:bodyPr>
            <a:normAutofit/>
          </a:bodyPr>
          <a:lstStyle/>
          <a:p>
            <a:pPr marL="0" indent="0" eaLnBrk="1" hangingPunct="1">
              <a:lnSpc>
                <a:spcPct val="90000"/>
              </a:lnSpc>
            </a:pPr>
            <a:r>
              <a:rPr lang="en-US" sz="2400" dirty="0" smtClean="0"/>
              <a:t>Many different ideas exist for medium access control in WSNs </a:t>
            </a:r>
          </a:p>
          <a:p>
            <a:pPr marL="0" indent="0" eaLnBrk="1" hangingPunct="1">
              <a:lnSpc>
                <a:spcPct val="90000"/>
              </a:lnSpc>
            </a:pPr>
            <a:r>
              <a:rPr lang="en-US" sz="2400" dirty="0" smtClean="0"/>
              <a:t>Comparing their performance and suitability is difficult</a:t>
            </a:r>
          </a:p>
          <a:p>
            <a:pPr marL="0" indent="0" eaLnBrk="1" hangingPunct="1">
              <a:lnSpc>
                <a:spcPct val="90000"/>
              </a:lnSpc>
            </a:pPr>
            <a:r>
              <a:rPr lang="en-US" sz="2400" dirty="0" smtClean="0"/>
              <a:t>Especially: clearly identifying interdependencies between MAC protocol and other layers/applications is difficult</a:t>
            </a:r>
          </a:p>
          <a:p>
            <a:pPr lvl="1" eaLnBrk="1" hangingPunct="1">
              <a:lnSpc>
                <a:spcPct val="90000"/>
              </a:lnSpc>
            </a:pPr>
            <a:r>
              <a:rPr lang="en-US" sz="2000" dirty="0" smtClean="0"/>
              <a:t>Which is the best MAC for which application?</a:t>
            </a:r>
          </a:p>
          <a:p>
            <a:pPr lvl="1" eaLnBrk="1" hangingPunct="1">
              <a:lnSpc>
                <a:spcPct val="90000"/>
              </a:lnSpc>
            </a:pPr>
            <a:endParaRPr lang="en-US" sz="2000" dirty="0" smtClean="0"/>
          </a:p>
          <a:p>
            <a:pPr marL="0" indent="0" eaLnBrk="1" hangingPunct="1">
              <a:lnSpc>
                <a:spcPct val="90000"/>
              </a:lnSpc>
            </a:pPr>
            <a:r>
              <a:rPr lang="en-US" sz="2400" dirty="0" smtClean="0"/>
              <a:t>Nonetheless, certain “common use cases” exist</a:t>
            </a:r>
          </a:p>
          <a:p>
            <a:pPr lvl="1" eaLnBrk="1" hangingPunct="1">
              <a:lnSpc>
                <a:spcPct val="90000"/>
              </a:lnSpc>
            </a:pPr>
            <a:r>
              <a:rPr lang="en-US" sz="2000" dirty="0" smtClean="0"/>
              <a:t>IEEE 802.11 DCF for MANET</a:t>
            </a:r>
          </a:p>
          <a:p>
            <a:pPr lvl="1" eaLnBrk="1" hangingPunct="1">
              <a:lnSpc>
                <a:spcPct val="90000"/>
              </a:lnSpc>
            </a:pPr>
            <a:r>
              <a:rPr lang="en-US" sz="2000" dirty="0" smtClean="0"/>
              <a:t>IEEE 802.15.4 for some early “commercial” WSN variants</a:t>
            </a:r>
          </a:p>
          <a:p>
            <a:pPr lvl="1" eaLnBrk="1" hangingPunct="1">
              <a:lnSpc>
                <a:spcPct val="90000"/>
              </a:lnSpc>
            </a:pPr>
            <a:r>
              <a:rPr lang="en-US" sz="2000" dirty="0" smtClean="0"/>
              <a:t>B-MAC for WSN research not focusing on MAC</a:t>
            </a:r>
            <a:endParaRPr lang="en-GB" sz="20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74E1D52C-F879-4171-A5B9-140D3D473E1B}" type="datetime1">
              <a:rPr lang="en-GB" smtClean="0"/>
              <a:pPr/>
              <a:t>02/10/2018</a:t>
            </a:fld>
            <a:endParaRPr lang="en-GB" smtClean="0"/>
          </a:p>
        </p:txBody>
      </p:sp>
      <p:sp>
        <p:nvSpPr>
          <p:cNvPr id="16387" name="Slide Number Placeholder 5"/>
          <p:cNvSpPr>
            <a:spLocks noGrp="1"/>
          </p:cNvSpPr>
          <p:nvPr>
            <p:ph type="sldNum" sz="quarter" idx="12"/>
          </p:nvPr>
        </p:nvSpPr>
        <p:spPr>
          <a:noFill/>
        </p:spPr>
        <p:txBody>
          <a:bodyPr/>
          <a:lstStyle/>
          <a:p>
            <a:fld id="{705BAA77-8553-4938-A2CE-5037A98B1943}" type="slidenum">
              <a:rPr lang="en-GB" smtClean="0"/>
              <a:pPr/>
              <a:t>43</a:t>
            </a:fld>
            <a:endParaRPr lang="en-GB" smtClean="0"/>
          </a:p>
        </p:txBody>
      </p:sp>
      <p:sp>
        <p:nvSpPr>
          <p:cNvPr id="16388" name="Rectangle 2"/>
          <p:cNvSpPr>
            <a:spLocks noGrp="1" noChangeArrowheads="1"/>
          </p:cNvSpPr>
          <p:nvPr>
            <p:ph type="title"/>
          </p:nvPr>
        </p:nvSpPr>
        <p:spPr/>
        <p:txBody>
          <a:bodyPr>
            <a:normAutofit/>
          </a:bodyPr>
          <a:lstStyle/>
          <a:p>
            <a:pPr eaLnBrk="1" hangingPunct="1"/>
            <a:r>
              <a:rPr lang="en-GB" sz="3200" dirty="0" smtClean="0">
                <a:solidFill>
                  <a:srgbClr val="FF0000"/>
                </a:solidFill>
              </a:rPr>
              <a:t>Link layer and MAC</a:t>
            </a:r>
          </a:p>
        </p:txBody>
      </p:sp>
      <p:sp>
        <p:nvSpPr>
          <p:cNvPr id="16389" name="Rectangle 3"/>
          <p:cNvSpPr>
            <a:spLocks noGrp="1" noChangeArrowheads="1"/>
          </p:cNvSpPr>
          <p:nvPr>
            <p:ph type="body" idx="1"/>
          </p:nvPr>
        </p:nvSpPr>
        <p:spPr/>
        <p:txBody>
          <a:bodyPr/>
          <a:lstStyle/>
          <a:p>
            <a:pPr marL="457200" indent="-457200" eaLnBrk="1" hangingPunct="1">
              <a:buFontTx/>
              <a:buChar char="•"/>
            </a:pPr>
            <a:r>
              <a:rPr lang="en-GB" smtClean="0">
                <a:solidFill>
                  <a:srgbClr val="000099"/>
                </a:solidFill>
              </a:rPr>
              <a:t>MAC issues:</a:t>
            </a:r>
          </a:p>
          <a:p>
            <a:pPr marL="654050" lvl="2" indent="-381000" eaLnBrk="1" hangingPunct="1">
              <a:buFontTx/>
              <a:buChar char="o"/>
            </a:pPr>
            <a:r>
              <a:rPr lang="en-GB" smtClean="0">
                <a:solidFill>
                  <a:srgbClr val="000099"/>
                </a:solidFill>
              </a:rPr>
              <a:t>Fundamentals of MAC</a:t>
            </a:r>
          </a:p>
          <a:p>
            <a:pPr marL="654050" lvl="2" indent="-381000" eaLnBrk="1" hangingPunct="1">
              <a:buFontTx/>
              <a:buChar char="o"/>
            </a:pPr>
            <a:r>
              <a:rPr lang="en-GB" smtClean="0">
                <a:solidFill>
                  <a:srgbClr val="000099"/>
                </a:solidFill>
              </a:rPr>
              <a:t>Energy efficient</a:t>
            </a:r>
          </a:p>
          <a:p>
            <a:pPr marL="654050" lvl="2" indent="-381000" eaLnBrk="1" hangingPunct="1">
              <a:buFontTx/>
              <a:buChar char="o"/>
            </a:pPr>
            <a:r>
              <a:rPr lang="en-GB" smtClean="0">
                <a:solidFill>
                  <a:srgbClr val="000099"/>
                </a:solidFill>
              </a:rPr>
              <a:t>802.15.4 MAC</a:t>
            </a:r>
          </a:p>
          <a:p>
            <a:pPr marL="654050" lvl="2" indent="-381000" eaLnBrk="1" hangingPunct="1">
              <a:buFontTx/>
              <a:buChar char="o"/>
            </a:pPr>
            <a:r>
              <a:rPr lang="en-GB" smtClean="0">
                <a:solidFill>
                  <a:srgbClr val="000099"/>
                </a:solidFill>
              </a:rPr>
              <a:t>MAC with localization</a:t>
            </a:r>
          </a:p>
          <a:p>
            <a:pPr marL="457200" indent="-457200" eaLnBrk="1" hangingPunct="1">
              <a:buFontTx/>
              <a:buChar char="•"/>
            </a:pPr>
            <a:r>
              <a:rPr lang="en-GB" smtClean="0">
                <a:solidFill>
                  <a:srgbClr val="000099"/>
                </a:solidFill>
              </a:rPr>
              <a:t>Data Link Layer issues:</a:t>
            </a:r>
          </a:p>
          <a:p>
            <a:pPr marL="654050" lvl="2" indent="-381000" eaLnBrk="1" hangingPunct="1">
              <a:buFontTx/>
              <a:buChar char="o"/>
            </a:pPr>
            <a:r>
              <a:rPr lang="en-GB" smtClean="0">
                <a:solidFill>
                  <a:srgbClr val="000099"/>
                </a:solidFill>
              </a:rPr>
              <a:t>Error control</a:t>
            </a:r>
          </a:p>
          <a:p>
            <a:pPr marL="654050" lvl="2" indent="-381000" eaLnBrk="1" hangingPunct="1">
              <a:buFontTx/>
              <a:buChar char="o"/>
            </a:pPr>
            <a:r>
              <a:rPr lang="en-GB" smtClean="0">
                <a:solidFill>
                  <a:srgbClr val="000099"/>
                </a:solidFill>
              </a:rPr>
              <a:t>Framing</a:t>
            </a:r>
          </a:p>
          <a:p>
            <a:pPr marL="654050" lvl="2" indent="-381000" eaLnBrk="1" hangingPunct="1">
              <a:buFontTx/>
              <a:buChar char="o"/>
            </a:pPr>
            <a:r>
              <a:rPr lang="en-GB" smtClean="0">
                <a:solidFill>
                  <a:srgbClr val="000099"/>
                </a:solidFill>
              </a:rPr>
              <a:t>Link management</a:t>
            </a:r>
          </a:p>
          <a:p>
            <a:pPr marL="382588" lvl="1" indent="-381000" eaLnBrk="1" hangingPunct="1">
              <a:buFontTx/>
              <a:buNone/>
            </a:pPr>
            <a:endParaRPr lang="en-GB" smtClean="0">
              <a:solidFill>
                <a:srgbClr val="000099"/>
              </a:solidFill>
            </a:endParaRPr>
          </a:p>
        </p:txBody>
      </p:sp>
      <p:pic>
        <p:nvPicPr>
          <p:cNvPr id="16390" name="Picture 4" descr="1_17w"/>
          <p:cNvPicPr>
            <a:picLocks noChangeAspect="1" noChangeArrowheads="1"/>
          </p:cNvPicPr>
          <p:nvPr/>
        </p:nvPicPr>
        <p:blipFill>
          <a:blip r:embed="rId3"/>
          <a:srcRect/>
          <a:stretch>
            <a:fillRect/>
          </a:stretch>
        </p:blipFill>
        <p:spPr bwMode="auto">
          <a:xfrm>
            <a:off x="4191000" y="1398588"/>
            <a:ext cx="4648200" cy="3227387"/>
          </a:xfrm>
          <a:prstGeom prst="rect">
            <a:avLst/>
          </a:prstGeom>
          <a:noFill/>
          <a:ln w="9525">
            <a:noFill/>
            <a:miter lim="800000"/>
            <a:headEnd/>
            <a:tailEnd/>
          </a:ln>
        </p:spPr>
      </p:pic>
      <p:sp>
        <p:nvSpPr>
          <p:cNvPr id="16391" name="Text Box 5"/>
          <p:cNvSpPr txBox="1">
            <a:spLocks noChangeArrowheads="1"/>
          </p:cNvSpPr>
          <p:nvPr/>
        </p:nvSpPr>
        <p:spPr bwMode="auto">
          <a:xfrm>
            <a:off x="4419600" y="5334000"/>
            <a:ext cx="2743200" cy="307975"/>
          </a:xfrm>
          <a:prstGeom prst="rect">
            <a:avLst/>
          </a:prstGeom>
          <a:noFill/>
          <a:ln w="3175" algn="ctr">
            <a:solidFill>
              <a:schemeClr val="tx1"/>
            </a:solidFill>
            <a:miter lim="800000"/>
            <a:headEnd/>
            <a:tailEnd/>
          </a:ln>
        </p:spPr>
        <p:txBody>
          <a:bodyPr lIns="0" tIns="0" rIns="0" bIns="0">
            <a:spAutoFit/>
          </a:bodyPr>
          <a:lstStyle/>
          <a:p>
            <a:pPr algn="ctr"/>
            <a:r>
              <a:rPr lang="en-GB"/>
              <a:t>MAC sub-layer</a:t>
            </a:r>
          </a:p>
        </p:txBody>
      </p:sp>
      <p:sp>
        <p:nvSpPr>
          <p:cNvPr id="16392" name="Line 6"/>
          <p:cNvSpPr>
            <a:spLocks noChangeShapeType="1"/>
          </p:cNvSpPr>
          <p:nvPr/>
        </p:nvSpPr>
        <p:spPr bwMode="auto">
          <a:xfrm>
            <a:off x="3962400" y="3810000"/>
            <a:ext cx="381000" cy="0"/>
          </a:xfrm>
          <a:prstGeom prst="line">
            <a:avLst/>
          </a:prstGeom>
          <a:noFill/>
          <a:ln w="3175">
            <a:solidFill>
              <a:schemeClr val="tx1"/>
            </a:solidFill>
            <a:round/>
            <a:headEnd/>
            <a:tailEnd type="triangle" w="med" len="med"/>
          </a:ln>
        </p:spPr>
        <p:txBody>
          <a:bodyPr lIns="0" tIns="0" rIns="0" bIns="0"/>
          <a:lstStyle/>
          <a:p>
            <a:endParaRPr lang="en-US"/>
          </a:p>
        </p:txBody>
      </p:sp>
      <p:sp>
        <p:nvSpPr>
          <p:cNvPr id="16393" name="Line 7"/>
          <p:cNvSpPr>
            <a:spLocks noChangeShapeType="1"/>
          </p:cNvSpPr>
          <p:nvPr/>
        </p:nvSpPr>
        <p:spPr bwMode="auto">
          <a:xfrm>
            <a:off x="3962400" y="3810000"/>
            <a:ext cx="457200" cy="1524000"/>
          </a:xfrm>
          <a:prstGeom prst="line">
            <a:avLst/>
          </a:prstGeom>
          <a:noFill/>
          <a:ln w="3175">
            <a:solidFill>
              <a:schemeClr val="tx1"/>
            </a:solidFill>
            <a:round/>
            <a:headEnd/>
            <a:tailEnd/>
          </a:ln>
        </p:spPr>
        <p:txBody>
          <a:bodyPr lIns="0" tIns="0" rIns="0" bIns="0"/>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fld id="{EC96393A-A280-4CAD-8E6B-A9469943370F}" type="datetime1">
              <a:rPr lang="en-GB" smtClean="0"/>
              <a:pPr/>
              <a:t>02/10/2018</a:t>
            </a:fld>
            <a:endParaRPr lang="en-GB" smtClean="0"/>
          </a:p>
        </p:txBody>
      </p:sp>
      <p:sp>
        <p:nvSpPr>
          <p:cNvPr id="17411" name="Slide Number Placeholder 5"/>
          <p:cNvSpPr>
            <a:spLocks noGrp="1"/>
          </p:cNvSpPr>
          <p:nvPr>
            <p:ph type="sldNum" sz="quarter" idx="12"/>
          </p:nvPr>
        </p:nvSpPr>
        <p:spPr>
          <a:noFill/>
        </p:spPr>
        <p:txBody>
          <a:bodyPr/>
          <a:lstStyle/>
          <a:p>
            <a:fld id="{9CA7342B-6A5D-45D0-8782-0897702F8CC7}" type="slidenum">
              <a:rPr lang="en-GB" smtClean="0"/>
              <a:pPr/>
              <a:t>44</a:t>
            </a:fld>
            <a:endParaRPr lang="en-GB" smtClean="0"/>
          </a:p>
        </p:txBody>
      </p:sp>
      <p:sp>
        <p:nvSpPr>
          <p:cNvPr id="17412" name="Rectangle 2"/>
          <p:cNvSpPr>
            <a:spLocks noGrp="1" noChangeArrowheads="1"/>
          </p:cNvSpPr>
          <p:nvPr>
            <p:ph type="title"/>
          </p:nvPr>
        </p:nvSpPr>
        <p:spPr/>
        <p:txBody>
          <a:bodyPr>
            <a:normAutofit/>
          </a:bodyPr>
          <a:lstStyle/>
          <a:p>
            <a:pPr eaLnBrk="1" hangingPunct="1"/>
            <a:r>
              <a:rPr lang="en-GB" sz="3200" dirty="0" smtClean="0">
                <a:solidFill>
                  <a:srgbClr val="FF0000"/>
                </a:solidFill>
              </a:rPr>
              <a:t>Link layer and MAC</a:t>
            </a:r>
          </a:p>
        </p:txBody>
      </p:sp>
      <p:sp>
        <p:nvSpPr>
          <p:cNvPr id="17413" name="Rectangle 3"/>
          <p:cNvSpPr>
            <a:spLocks noGrp="1" noChangeArrowheads="1"/>
          </p:cNvSpPr>
          <p:nvPr>
            <p:ph type="body" idx="1"/>
          </p:nvPr>
        </p:nvSpPr>
        <p:spPr>
          <a:xfrm>
            <a:off x="355600" y="1665288"/>
            <a:ext cx="8429625" cy="4964112"/>
          </a:xfrm>
        </p:spPr>
        <p:txBody>
          <a:bodyPr/>
          <a:lstStyle/>
          <a:p>
            <a:pPr eaLnBrk="1" hangingPunct="1">
              <a:lnSpc>
                <a:spcPct val="80000"/>
              </a:lnSpc>
            </a:pPr>
            <a:r>
              <a:rPr lang="en-GB" smtClean="0"/>
              <a:t>Error control coding:</a:t>
            </a:r>
          </a:p>
          <a:p>
            <a:pPr marL="306388" lvl="1" indent="-304800" eaLnBrk="1" hangingPunct="1">
              <a:lnSpc>
                <a:spcPct val="80000"/>
              </a:lnSpc>
            </a:pPr>
            <a:r>
              <a:rPr lang="en-GB" sz="1800" b="1" smtClean="0"/>
              <a:t>FEC</a:t>
            </a:r>
          </a:p>
          <a:p>
            <a:pPr marL="577850" lvl="2" indent="-304800" eaLnBrk="1" hangingPunct="1">
              <a:lnSpc>
                <a:spcPct val="80000"/>
              </a:lnSpc>
            </a:pPr>
            <a:r>
              <a:rPr lang="en-GB" sz="1600" smtClean="0"/>
              <a:t>Introduces redundancy but can provide open loop error correction.  Alternatives are block codes (e.g. BCH codes), convolutional codes or Turbo codes.  Could potentially use feedback from acknowledgements to change the rate of the FEC; this is an active research field.</a:t>
            </a:r>
          </a:p>
          <a:p>
            <a:pPr marL="306388" lvl="1" indent="-304800" eaLnBrk="1" hangingPunct="1">
              <a:lnSpc>
                <a:spcPct val="80000"/>
              </a:lnSpc>
            </a:pPr>
            <a:r>
              <a:rPr lang="en-GB" sz="1800" b="1" smtClean="0"/>
              <a:t>ARQ</a:t>
            </a:r>
          </a:p>
          <a:p>
            <a:pPr marL="577850" lvl="2" indent="-304800" eaLnBrk="1" hangingPunct="1">
              <a:lnSpc>
                <a:spcPct val="80000"/>
              </a:lnSpc>
            </a:pPr>
            <a:r>
              <a:rPr lang="en-GB" sz="1600" smtClean="0"/>
              <a:t>Packet from layer above has header and ‘tail-er’ added.  Typically the header will include control and address bits and the tail a check-sum of the data and header.  If the checksum agrees with a locally generated checksum at the receiver the frame is assumed to have been received correctly.  Otherwise a retransmission is requested i.e. a repeat transmission is requested.</a:t>
            </a:r>
          </a:p>
          <a:p>
            <a:pPr marL="577850" lvl="2" indent="-304800" eaLnBrk="1" hangingPunct="1">
              <a:lnSpc>
                <a:spcPct val="80000"/>
              </a:lnSpc>
            </a:pPr>
            <a:r>
              <a:rPr lang="en-GB" sz="1600" smtClean="0"/>
              <a:t>Three basic ARQ mechanisms: </a:t>
            </a:r>
          </a:p>
          <a:p>
            <a:pPr marL="849313" lvl="3" indent="-304800" eaLnBrk="1" hangingPunct="1">
              <a:lnSpc>
                <a:spcPct val="80000"/>
              </a:lnSpc>
              <a:buFontTx/>
              <a:buAutoNum type="arabicPeriod"/>
            </a:pPr>
            <a:r>
              <a:rPr lang="en-GB" sz="1600" smtClean="0"/>
              <a:t>‘Stop-and-Wait’ : basic 1-bit counter minimal buffer requirement.</a:t>
            </a:r>
          </a:p>
          <a:p>
            <a:pPr marL="849313" lvl="3" indent="-304800" eaLnBrk="1" hangingPunct="1">
              <a:lnSpc>
                <a:spcPct val="80000"/>
              </a:lnSpc>
              <a:buFontTx/>
              <a:buAutoNum type="arabicPeriod"/>
            </a:pPr>
            <a:r>
              <a:rPr lang="en-GB" sz="1600" smtClean="0"/>
              <a:t>‘Go-back-N’: require larger address space and buffering at transmitter.</a:t>
            </a:r>
          </a:p>
          <a:p>
            <a:pPr marL="849313" lvl="3" indent="-304800" eaLnBrk="1" hangingPunct="1">
              <a:lnSpc>
                <a:spcPct val="80000"/>
              </a:lnSpc>
              <a:buFontTx/>
              <a:buAutoNum type="arabicPeriod"/>
            </a:pPr>
            <a:r>
              <a:rPr lang="en-GB" sz="1600" smtClean="0"/>
              <a:t>‘Selective Repeat’: require larger address space and buffering at transmitter and receiver.</a:t>
            </a:r>
          </a:p>
          <a:p>
            <a:pPr eaLnBrk="1" hangingPunct="1">
              <a:lnSpc>
                <a:spcPct val="80000"/>
              </a:lnSpc>
            </a:pPr>
            <a:r>
              <a:rPr lang="en-GB" sz="1800" smtClean="0"/>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32785F58-404E-4300-B7E3-6DCFD78AA041}" type="datetime1">
              <a:rPr lang="en-GB" smtClean="0"/>
              <a:pPr/>
              <a:t>02/10/2018</a:t>
            </a:fld>
            <a:endParaRPr lang="en-GB" smtClean="0"/>
          </a:p>
        </p:txBody>
      </p:sp>
      <p:sp>
        <p:nvSpPr>
          <p:cNvPr id="18435" name="Slide Number Placeholder 5"/>
          <p:cNvSpPr>
            <a:spLocks noGrp="1"/>
          </p:cNvSpPr>
          <p:nvPr>
            <p:ph type="sldNum" sz="quarter" idx="12"/>
          </p:nvPr>
        </p:nvSpPr>
        <p:spPr>
          <a:noFill/>
        </p:spPr>
        <p:txBody>
          <a:bodyPr/>
          <a:lstStyle/>
          <a:p>
            <a:fld id="{6D0EF0D9-E7F8-47C2-BEC3-7AF56F5C4D04}" type="slidenum">
              <a:rPr lang="en-GB" smtClean="0"/>
              <a:pPr/>
              <a:t>45</a:t>
            </a:fld>
            <a:endParaRPr lang="en-GB" smtClean="0"/>
          </a:p>
        </p:txBody>
      </p:sp>
      <p:sp>
        <p:nvSpPr>
          <p:cNvPr id="18436" name="Rectangle 2"/>
          <p:cNvSpPr>
            <a:spLocks noGrp="1" noChangeArrowheads="1"/>
          </p:cNvSpPr>
          <p:nvPr>
            <p:ph type="title"/>
          </p:nvPr>
        </p:nvSpPr>
        <p:spPr/>
        <p:txBody>
          <a:bodyPr>
            <a:normAutofit/>
          </a:bodyPr>
          <a:lstStyle/>
          <a:p>
            <a:pPr eaLnBrk="1" hangingPunct="1"/>
            <a:r>
              <a:rPr lang="en-GB" sz="3200" dirty="0" smtClean="0">
                <a:solidFill>
                  <a:srgbClr val="FF0000"/>
                </a:solidFill>
              </a:rPr>
              <a:t>Link layer and MAC</a:t>
            </a:r>
          </a:p>
        </p:txBody>
      </p:sp>
      <p:sp>
        <p:nvSpPr>
          <p:cNvPr id="18437" name="Rectangle 3"/>
          <p:cNvSpPr>
            <a:spLocks noGrp="1" noChangeArrowheads="1"/>
          </p:cNvSpPr>
          <p:nvPr>
            <p:ph type="body" idx="1"/>
          </p:nvPr>
        </p:nvSpPr>
        <p:spPr/>
        <p:txBody>
          <a:bodyPr>
            <a:noAutofit/>
          </a:bodyPr>
          <a:lstStyle/>
          <a:p>
            <a:pPr marL="0" indent="0" eaLnBrk="1" hangingPunct="1">
              <a:lnSpc>
                <a:spcPct val="90000"/>
              </a:lnSpc>
            </a:pPr>
            <a:r>
              <a:rPr lang="en-GB" sz="2400" dirty="0" smtClean="0"/>
              <a:t>Framing:</a:t>
            </a:r>
          </a:p>
          <a:p>
            <a:pPr marL="0" indent="0" eaLnBrk="1" hangingPunct="1">
              <a:lnSpc>
                <a:spcPct val="90000"/>
              </a:lnSpc>
              <a:buFontTx/>
              <a:buChar char="•"/>
            </a:pPr>
            <a:r>
              <a:rPr lang="en-GB" sz="2400" dirty="0" smtClean="0"/>
              <a:t> The choice of frame (aka packet) size is an important parameter in determining the link efficiency.  </a:t>
            </a:r>
          </a:p>
          <a:p>
            <a:pPr marL="0" indent="0" eaLnBrk="1" hangingPunct="1">
              <a:lnSpc>
                <a:spcPct val="90000"/>
              </a:lnSpc>
              <a:buFontTx/>
              <a:buChar char="•"/>
            </a:pPr>
            <a:r>
              <a:rPr lang="en-GB" sz="2400" dirty="0" smtClean="0"/>
              <a:t> It depends on:</a:t>
            </a:r>
          </a:p>
          <a:p>
            <a:pPr lvl="2" eaLnBrk="1" hangingPunct="1">
              <a:lnSpc>
                <a:spcPct val="90000"/>
              </a:lnSpc>
            </a:pPr>
            <a:r>
              <a:rPr lang="en-GB" sz="1800" dirty="0" smtClean="0"/>
              <a:t>The frame overhead,</a:t>
            </a:r>
          </a:p>
          <a:p>
            <a:pPr lvl="2" eaLnBrk="1" hangingPunct="1">
              <a:lnSpc>
                <a:spcPct val="90000"/>
              </a:lnSpc>
            </a:pPr>
            <a:r>
              <a:rPr lang="en-GB" sz="1800" dirty="0" smtClean="0"/>
              <a:t>The BER.</a:t>
            </a:r>
          </a:p>
          <a:p>
            <a:pPr marL="0" indent="0" eaLnBrk="1" hangingPunct="1">
              <a:lnSpc>
                <a:spcPct val="90000"/>
              </a:lnSpc>
              <a:buFontTx/>
              <a:buChar char="•"/>
            </a:pPr>
            <a:r>
              <a:rPr lang="en-GB" sz="2400" dirty="0" smtClean="0"/>
              <a:t> If the frame is too small there will be low efficiency due to excessive overhead.</a:t>
            </a:r>
          </a:p>
          <a:p>
            <a:pPr marL="0" indent="0" eaLnBrk="1" hangingPunct="1">
              <a:lnSpc>
                <a:spcPct val="90000"/>
              </a:lnSpc>
              <a:buFontTx/>
              <a:buChar char="•"/>
            </a:pPr>
            <a:r>
              <a:rPr lang="en-GB" sz="2400" dirty="0" smtClean="0"/>
              <a:t> If the frame is too large then errors in each frame and hence repeat transmission will result in little successful data transfer.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GB"/>
              <a:t>ELEC3420</a:t>
            </a:r>
          </a:p>
        </p:txBody>
      </p:sp>
      <p:sp>
        <p:nvSpPr>
          <p:cNvPr id="7" name="Slide Number Placeholder 5"/>
          <p:cNvSpPr>
            <a:spLocks noGrp="1"/>
          </p:cNvSpPr>
          <p:nvPr>
            <p:ph type="sldNum" sz="quarter" idx="12"/>
          </p:nvPr>
        </p:nvSpPr>
        <p:spPr/>
        <p:txBody>
          <a:bodyPr/>
          <a:lstStyle/>
          <a:p>
            <a:fld id="{B28139DC-1BE5-4441-BD0A-7C251019586F}" type="slidenum">
              <a:rPr lang="en-GB"/>
              <a:pPr/>
              <a:t>46</a:t>
            </a:fld>
            <a:endParaRPr lang="en-GB"/>
          </a:p>
        </p:txBody>
      </p:sp>
      <p:sp>
        <p:nvSpPr>
          <p:cNvPr id="446466" name="Rectangle 2"/>
          <p:cNvSpPr>
            <a:spLocks noGrp="1" noChangeArrowheads="1"/>
          </p:cNvSpPr>
          <p:nvPr>
            <p:ph type="title"/>
          </p:nvPr>
        </p:nvSpPr>
        <p:spPr/>
        <p:txBody>
          <a:bodyPr/>
          <a:lstStyle/>
          <a:p>
            <a:r>
              <a:rPr lang="en-GB"/>
              <a:t>How long to detect a </a:t>
            </a:r>
            <a:r>
              <a:rPr lang="en-GB">
                <a:solidFill>
                  <a:srgbClr val="FF0000"/>
                </a:solidFill>
              </a:rPr>
              <a:t>collision</a:t>
            </a:r>
            <a:r>
              <a:rPr lang="en-GB"/>
              <a:t>?</a:t>
            </a:r>
          </a:p>
        </p:txBody>
      </p:sp>
      <p:sp>
        <p:nvSpPr>
          <p:cNvPr id="446467" name="Rectangle 3"/>
          <p:cNvSpPr>
            <a:spLocks noGrp="1" noChangeArrowheads="1"/>
          </p:cNvSpPr>
          <p:nvPr>
            <p:ph type="body" idx="1"/>
          </p:nvPr>
        </p:nvSpPr>
        <p:spPr/>
        <p:txBody>
          <a:bodyPr/>
          <a:lstStyle/>
          <a:p>
            <a:r>
              <a:rPr lang="en-GB"/>
              <a:t>If two stations start to transmit at exactly the same time, how long before they notice?</a:t>
            </a:r>
          </a:p>
        </p:txBody>
      </p:sp>
      <p:pic>
        <p:nvPicPr>
          <p:cNvPr id="446468" name="Picture 4" descr="4_22w"/>
          <p:cNvPicPr>
            <a:picLocks noChangeAspect="1" noChangeArrowheads="1"/>
          </p:cNvPicPr>
          <p:nvPr/>
        </p:nvPicPr>
        <p:blipFill>
          <a:blip r:embed="rId3"/>
          <a:srcRect/>
          <a:stretch>
            <a:fillRect/>
          </a:stretch>
        </p:blipFill>
        <p:spPr bwMode="auto">
          <a:xfrm>
            <a:off x="1066800" y="3173413"/>
            <a:ext cx="6934200" cy="2849562"/>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ELEC3420</a:t>
            </a:r>
          </a:p>
        </p:txBody>
      </p:sp>
      <p:sp>
        <p:nvSpPr>
          <p:cNvPr id="6" name="Slide Number Placeholder 5"/>
          <p:cNvSpPr>
            <a:spLocks noGrp="1"/>
          </p:cNvSpPr>
          <p:nvPr>
            <p:ph type="sldNum" sz="quarter" idx="12"/>
          </p:nvPr>
        </p:nvSpPr>
        <p:spPr/>
        <p:txBody>
          <a:bodyPr/>
          <a:lstStyle/>
          <a:p>
            <a:fld id="{4E74672E-BC75-4658-B251-C04985608A48}" type="slidenum">
              <a:rPr lang="en-GB"/>
              <a:pPr/>
              <a:t>47</a:t>
            </a:fld>
            <a:endParaRPr lang="en-GB"/>
          </a:p>
        </p:txBody>
      </p:sp>
      <p:sp>
        <p:nvSpPr>
          <p:cNvPr id="448514" name="Rectangle 2"/>
          <p:cNvSpPr>
            <a:spLocks noGrp="1" noChangeArrowheads="1"/>
          </p:cNvSpPr>
          <p:nvPr>
            <p:ph type="title"/>
          </p:nvPr>
        </p:nvSpPr>
        <p:spPr/>
        <p:txBody>
          <a:bodyPr/>
          <a:lstStyle/>
          <a:p>
            <a:r>
              <a:rPr lang="en-GB">
                <a:solidFill>
                  <a:srgbClr val="FF0000"/>
                </a:solidFill>
              </a:rPr>
              <a:t>Frame period</a:t>
            </a:r>
            <a:r>
              <a:rPr lang="en-GB"/>
              <a:t>.</a:t>
            </a:r>
          </a:p>
        </p:txBody>
      </p:sp>
      <p:sp>
        <p:nvSpPr>
          <p:cNvPr id="448515" name="Rectangle 3"/>
          <p:cNvSpPr>
            <a:spLocks noGrp="1" noChangeArrowheads="1"/>
          </p:cNvSpPr>
          <p:nvPr>
            <p:ph type="body" idx="1"/>
          </p:nvPr>
        </p:nvSpPr>
        <p:spPr>
          <a:xfrm>
            <a:off x="685800" y="1600200"/>
            <a:ext cx="7772400" cy="4114800"/>
          </a:xfrm>
        </p:spPr>
        <p:txBody>
          <a:bodyPr>
            <a:normAutofit lnSpcReduction="10000"/>
          </a:bodyPr>
          <a:lstStyle/>
          <a:p>
            <a:pPr>
              <a:lnSpc>
                <a:spcPct val="90000"/>
              </a:lnSpc>
            </a:pPr>
            <a:r>
              <a:rPr lang="en-GB" sz="2400"/>
              <a:t>To avoid multiple pile-ups the frame period needs to be the worst case round-trip propagation delay (2</a:t>
            </a:r>
            <a:r>
              <a:rPr lang="en-GB" sz="2400">
                <a:latin typeface="Symbol" pitchFamily="18" charset="2"/>
              </a:rPr>
              <a:t>t</a:t>
            </a:r>
            <a:r>
              <a:rPr lang="en-GB" sz="2400"/>
              <a:t>).</a:t>
            </a:r>
          </a:p>
          <a:p>
            <a:pPr>
              <a:lnSpc>
                <a:spcPct val="90000"/>
              </a:lnSpc>
            </a:pPr>
            <a:r>
              <a:rPr lang="en-GB" sz="2400"/>
              <a:t>For the longest path allowed on 802.3 (2.5km + four repeaters + margin ) the slot has been set as 512 bit periods. (51.2</a:t>
            </a:r>
            <a:r>
              <a:rPr lang="en-GB" sz="2400">
                <a:latin typeface="Symbol" pitchFamily="18" charset="2"/>
              </a:rPr>
              <a:t>m</a:t>
            </a:r>
            <a:r>
              <a:rPr lang="en-GB" sz="2400"/>
              <a:t>s).</a:t>
            </a:r>
          </a:p>
          <a:p>
            <a:pPr>
              <a:lnSpc>
                <a:spcPct val="90000"/>
              </a:lnSpc>
            </a:pPr>
            <a:r>
              <a:rPr lang="en-GB" sz="2400"/>
              <a:t>Frame period is 51.2</a:t>
            </a:r>
            <a:r>
              <a:rPr lang="en-GB" sz="2400">
                <a:latin typeface="Symbol" pitchFamily="18" charset="2"/>
              </a:rPr>
              <a:t>m</a:t>
            </a:r>
            <a:r>
              <a:rPr lang="en-GB" sz="2400"/>
              <a:t>s to ensure collisions are detected by the sender.</a:t>
            </a:r>
          </a:p>
          <a:p>
            <a:pPr>
              <a:lnSpc>
                <a:spcPct val="90000"/>
              </a:lnSpc>
            </a:pPr>
            <a:r>
              <a:rPr lang="en-GB" sz="2400"/>
              <a:t>After a collision each station waits either  0 or 1 slot time before trying again.  If both stations randomly pick the same number they will collide again.</a:t>
            </a:r>
          </a:p>
          <a:p>
            <a:pPr>
              <a:lnSpc>
                <a:spcPct val="90000"/>
              </a:lnSpc>
            </a:pPr>
            <a:r>
              <a:rPr lang="en-GB" sz="2400"/>
              <a:t>After the second collision they pick 0, 1, 2, or 3 and wait that number of slots.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fld id="{5FA0A958-63D2-4F4F-9ADD-4BDABA9D832A}" type="datetime1">
              <a:rPr lang="en-GB" smtClean="0"/>
              <a:pPr/>
              <a:t>02/10/2018</a:t>
            </a:fld>
            <a:endParaRPr lang="en-GB" smtClean="0"/>
          </a:p>
        </p:txBody>
      </p:sp>
      <p:sp>
        <p:nvSpPr>
          <p:cNvPr id="19459" name="Slide Number Placeholder 5"/>
          <p:cNvSpPr>
            <a:spLocks noGrp="1"/>
          </p:cNvSpPr>
          <p:nvPr>
            <p:ph type="sldNum" sz="quarter" idx="12"/>
          </p:nvPr>
        </p:nvSpPr>
        <p:spPr>
          <a:noFill/>
        </p:spPr>
        <p:txBody>
          <a:bodyPr/>
          <a:lstStyle/>
          <a:p>
            <a:fld id="{C675E44E-86B1-49FC-94CE-2C6BD277B3F4}" type="slidenum">
              <a:rPr lang="en-GB" smtClean="0"/>
              <a:pPr/>
              <a:t>48</a:t>
            </a:fld>
            <a:endParaRPr lang="en-GB" smtClean="0"/>
          </a:p>
        </p:txBody>
      </p:sp>
      <p:sp>
        <p:nvSpPr>
          <p:cNvPr id="19460" name="Rectangle 2"/>
          <p:cNvSpPr>
            <a:spLocks noGrp="1" noChangeArrowheads="1"/>
          </p:cNvSpPr>
          <p:nvPr>
            <p:ph type="title"/>
          </p:nvPr>
        </p:nvSpPr>
        <p:spPr/>
        <p:txBody>
          <a:bodyPr>
            <a:normAutofit/>
          </a:bodyPr>
          <a:lstStyle/>
          <a:p>
            <a:pPr eaLnBrk="1" hangingPunct="1"/>
            <a:r>
              <a:rPr lang="en-GB" sz="3200" dirty="0" smtClean="0">
                <a:solidFill>
                  <a:srgbClr val="FF0000"/>
                </a:solidFill>
              </a:rPr>
              <a:t>Link layer and MAC</a:t>
            </a:r>
          </a:p>
        </p:txBody>
      </p:sp>
      <p:sp>
        <p:nvSpPr>
          <p:cNvPr id="19461" name="Rectangle 3"/>
          <p:cNvSpPr>
            <a:spLocks noGrp="1" noChangeArrowheads="1"/>
          </p:cNvSpPr>
          <p:nvPr>
            <p:ph type="body" idx="1"/>
          </p:nvPr>
        </p:nvSpPr>
        <p:spPr/>
        <p:txBody>
          <a:bodyPr>
            <a:normAutofit fontScale="85000" lnSpcReduction="10000"/>
          </a:bodyPr>
          <a:lstStyle/>
          <a:p>
            <a:pPr marL="0" indent="0" eaLnBrk="1" hangingPunct="1"/>
            <a:r>
              <a:rPr lang="en-GB" smtClean="0"/>
              <a:t>Link management:</a:t>
            </a:r>
          </a:p>
          <a:p>
            <a:pPr marL="0" indent="0" eaLnBrk="1" hangingPunct="1">
              <a:buFontTx/>
              <a:buChar char="•"/>
            </a:pPr>
            <a:r>
              <a:rPr lang="en-GB" smtClean="0"/>
              <a:t> This is concerned with knowing the available neighbours and the link quality to these neighbours.</a:t>
            </a:r>
          </a:p>
          <a:p>
            <a:pPr marL="0" indent="0" eaLnBrk="1" hangingPunct="1">
              <a:buFontTx/>
              <a:buChar char="•"/>
            </a:pPr>
            <a:r>
              <a:rPr lang="en-GB" smtClean="0"/>
              <a:t> Link quality can be assessed passively or actively but will be  time varying (both short term and long term).</a:t>
            </a:r>
          </a:p>
          <a:p>
            <a:pPr marL="0" indent="0" eaLnBrk="1" hangingPunct="1">
              <a:buFontTx/>
              <a:buChar char="•"/>
            </a:pPr>
            <a:r>
              <a:rPr lang="en-GB" smtClean="0"/>
              <a:t> Link quality will typically be asymmetric and is unlikely to show a direct relationship with link distance.</a:t>
            </a:r>
          </a:p>
          <a:p>
            <a:pPr marL="0" indent="0" eaLnBrk="1" hangingPunct="1">
              <a:buFontTx/>
              <a:buChar char="•"/>
            </a:pPr>
            <a:r>
              <a:rPr lang="en-GB" smtClean="0"/>
              <a:t> Link quality estimation should aim to be: precise, agile, stable and efficient.  But these are all difficult to achieve.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fld id="{B9D2725C-420D-40D0-9148-30F97482C248}" type="datetime1">
              <a:rPr lang="en-GB" smtClean="0"/>
              <a:pPr/>
              <a:t>02/10/2018</a:t>
            </a:fld>
            <a:endParaRPr lang="en-GB" smtClean="0"/>
          </a:p>
        </p:txBody>
      </p:sp>
      <p:sp>
        <p:nvSpPr>
          <p:cNvPr id="20483" name="Slide Number Placeholder 5"/>
          <p:cNvSpPr>
            <a:spLocks noGrp="1"/>
          </p:cNvSpPr>
          <p:nvPr>
            <p:ph type="sldNum" sz="quarter" idx="12"/>
          </p:nvPr>
        </p:nvSpPr>
        <p:spPr>
          <a:noFill/>
        </p:spPr>
        <p:txBody>
          <a:bodyPr/>
          <a:lstStyle/>
          <a:p>
            <a:fld id="{51729784-4447-4AA6-9901-B833B650EFF0}" type="slidenum">
              <a:rPr lang="en-GB" smtClean="0"/>
              <a:pPr/>
              <a:t>49</a:t>
            </a:fld>
            <a:endParaRPr lang="en-GB" smtClean="0"/>
          </a:p>
        </p:txBody>
      </p:sp>
      <p:sp>
        <p:nvSpPr>
          <p:cNvPr id="20484" name="Rectangle 2"/>
          <p:cNvSpPr>
            <a:spLocks noGrp="1" noChangeArrowheads="1"/>
          </p:cNvSpPr>
          <p:nvPr>
            <p:ph type="title"/>
          </p:nvPr>
        </p:nvSpPr>
        <p:spPr/>
        <p:txBody>
          <a:bodyPr>
            <a:normAutofit/>
          </a:bodyPr>
          <a:lstStyle/>
          <a:p>
            <a:pPr eaLnBrk="1" hangingPunct="1"/>
            <a:r>
              <a:rPr lang="en-GB" sz="3200" dirty="0" smtClean="0">
                <a:solidFill>
                  <a:srgbClr val="FF0000"/>
                </a:solidFill>
              </a:rPr>
              <a:t>Link layer and MAC</a:t>
            </a:r>
          </a:p>
        </p:txBody>
      </p:sp>
      <p:sp>
        <p:nvSpPr>
          <p:cNvPr id="20485" name="Rectangle 3"/>
          <p:cNvSpPr>
            <a:spLocks noGrp="1" noChangeArrowheads="1"/>
          </p:cNvSpPr>
          <p:nvPr>
            <p:ph type="body" idx="1"/>
          </p:nvPr>
        </p:nvSpPr>
        <p:spPr/>
        <p:txBody>
          <a:bodyPr>
            <a:normAutofit/>
          </a:bodyPr>
          <a:lstStyle/>
          <a:p>
            <a:pPr marL="0" indent="0" eaLnBrk="1" hangingPunct="1"/>
            <a:r>
              <a:rPr lang="en-GB" sz="2400" dirty="0" smtClean="0"/>
              <a:t>Summary:</a:t>
            </a:r>
          </a:p>
          <a:p>
            <a:pPr marL="0" indent="0" eaLnBrk="1" hangingPunct="1">
              <a:buFontTx/>
              <a:buChar char="•"/>
            </a:pPr>
            <a:r>
              <a:rPr lang="en-GB" sz="2400" dirty="0" smtClean="0"/>
              <a:t> MAC tries to provide fair access to the channel.</a:t>
            </a:r>
          </a:p>
          <a:p>
            <a:pPr marL="0" indent="0" eaLnBrk="1" hangingPunct="1">
              <a:buFontTx/>
              <a:buChar char="•"/>
            </a:pPr>
            <a:r>
              <a:rPr lang="en-GB" sz="2400" dirty="0" smtClean="0"/>
              <a:t> In WSNs the MAC algorithm is designed to be power efficient.</a:t>
            </a:r>
          </a:p>
          <a:p>
            <a:pPr marL="0" indent="0" eaLnBrk="1" hangingPunct="1">
              <a:buFontTx/>
              <a:buChar char="•"/>
            </a:pPr>
            <a:r>
              <a:rPr lang="en-GB" sz="2400" dirty="0" smtClean="0"/>
              <a:t> Error control can act through FEC, ARQ and a combination but the choice of frame size is important.</a:t>
            </a:r>
          </a:p>
          <a:p>
            <a:pPr marL="0" indent="0" eaLnBrk="1" hangingPunct="1">
              <a:buFontTx/>
              <a:buChar char="•"/>
            </a:pPr>
            <a:r>
              <a:rPr lang="en-GB" sz="2400" dirty="0" smtClean="0"/>
              <a:t> Link management is important to ensure that knowledge of available links and their quality is known to allow higher layer functions to act affectively.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4" descr="1_17w"/>
          <p:cNvPicPr>
            <a:picLocks noChangeAspect="1" noChangeArrowheads="1"/>
          </p:cNvPicPr>
          <p:nvPr/>
        </p:nvPicPr>
        <p:blipFill>
          <a:blip r:embed="rId3"/>
          <a:srcRect/>
          <a:stretch>
            <a:fillRect/>
          </a:stretch>
        </p:blipFill>
        <p:spPr bwMode="auto">
          <a:xfrm>
            <a:off x="4191000" y="1196752"/>
            <a:ext cx="4648200" cy="3227387"/>
          </a:xfrm>
          <a:prstGeom prst="rect">
            <a:avLst/>
          </a:prstGeom>
          <a:noFill/>
          <a:ln w="9525">
            <a:noFill/>
            <a:miter lim="800000"/>
            <a:headEnd/>
            <a:tailEnd/>
          </a:ln>
        </p:spPr>
      </p:pic>
      <p:sp>
        <p:nvSpPr>
          <p:cNvPr id="6146" name="Date Placeholder 3"/>
          <p:cNvSpPr>
            <a:spLocks noGrp="1"/>
          </p:cNvSpPr>
          <p:nvPr>
            <p:ph type="dt" sz="quarter" idx="10"/>
          </p:nvPr>
        </p:nvSpPr>
        <p:spPr>
          <a:noFill/>
        </p:spPr>
        <p:txBody>
          <a:bodyPr/>
          <a:lstStyle/>
          <a:p>
            <a:fld id="{07682C85-E37B-479C-B585-58C1D34321D3}" type="datetime1">
              <a:rPr lang="en-GB" smtClean="0"/>
              <a:pPr/>
              <a:t>02/10/2018</a:t>
            </a:fld>
            <a:endParaRPr lang="en-GB" smtClean="0"/>
          </a:p>
        </p:txBody>
      </p:sp>
      <p:sp>
        <p:nvSpPr>
          <p:cNvPr id="6147" name="Slide Number Placeholder 5"/>
          <p:cNvSpPr>
            <a:spLocks noGrp="1"/>
          </p:cNvSpPr>
          <p:nvPr>
            <p:ph type="sldNum" sz="quarter" idx="12"/>
          </p:nvPr>
        </p:nvSpPr>
        <p:spPr>
          <a:noFill/>
        </p:spPr>
        <p:txBody>
          <a:bodyPr/>
          <a:lstStyle/>
          <a:p>
            <a:fld id="{EC3B8DEA-0728-4F61-8192-F73CF89E23FB}" type="slidenum">
              <a:rPr lang="en-GB" smtClean="0"/>
              <a:pPr/>
              <a:t>5</a:t>
            </a:fld>
            <a:endParaRPr lang="en-GB" smtClean="0"/>
          </a:p>
        </p:txBody>
      </p:sp>
      <p:sp>
        <p:nvSpPr>
          <p:cNvPr id="6148" name="Rectangle 2"/>
          <p:cNvSpPr>
            <a:spLocks noGrp="1" noChangeArrowheads="1"/>
          </p:cNvSpPr>
          <p:nvPr>
            <p:ph type="title"/>
          </p:nvPr>
        </p:nvSpPr>
        <p:spPr/>
        <p:txBody>
          <a:bodyPr>
            <a:normAutofit/>
          </a:bodyPr>
          <a:lstStyle/>
          <a:p>
            <a:pPr eaLnBrk="1" hangingPunct="1"/>
            <a:r>
              <a:rPr lang="en-GB" sz="3200" dirty="0" smtClean="0">
                <a:solidFill>
                  <a:srgbClr val="FF0000"/>
                </a:solidFill>
              </a:rPr>
              <a:t>Link layer and MAC</a:t>
            </a:r>
          </a:p>
        </p:txBody>
      </p:sp>
      <p:sp>
        <p:nvSpPr>
          <p:cNvPr id="6149" name="Rectangle 3"/>
          <p:cNvSpPr>
            <a:spLocks noGrp="1" noChangeArrowheads="1"/>
          </p:cNvSpPr>
          <p:nvPr>
            <p:ph type="body" idx="1"/>
          </p:nvPr>
        </p:nvSpPr>
        <p:spPr/>
        <p:txBody>
          <a:bodyPr>
            <a:normAutofit/>
          </a:bodyPr>
          <a:lstStyle/>
          <a:p>
            <a:pPr marL="457200" indent="-457200" eaLnBrk="1" hangingPunct="1">
              <a:buFontTx/>
              <a:buChar char="•"/>
            </a:pPr>
            <a:r>
              <a:rPr lang="en-GB" dirty="0" smtClean="0">
                <a:solidFill>
                  <a:srgbClr val="000099"/>
                </a:solidFill>
              </a:rPr>
              <a:t>MAC issues:</a:t>
            </a:r>
          </a:p>
          <a:p>
            <a:pPr marL="654050" lvl="2" indent="-381000" eaLnBrk="1" hangingPunct="1">
              <a:buFontTx/>
              <a:buChar char="o"/>
            </a:pPr>
            <a:r>
              <a:rPr lang="en-GB" dirty="0" smtClean="0">
                <a:solidFill>
                  <a:srgbClr val="000099"/>
                </a:solidFill>
              </a:rPr>
              <a:t>Fundamentals of MAC</a:t>
            </a:r>
          </a:p>
          <a:p>
            <a:pPr marL="654050" lvl="2" indent="-381000" eaLnBrk="1" hangingPunct="1">
              <a:buFontTx/>
              <a:buChar char="o"/>
            </a:pPr>
            <a:r>
              <a:rPr lang="en-GB" dirty="0" smtClean="0">
                <a:solidFill>
                  <a:srgbClr val="000099"/>
                </a:solidFill>
              </a:rPr>
              <a:t>Energy efficient</a:t>
            </a:r>
          </a:p>
          <a:p>
            <a:pPr marL="654050" lvl="2" indent="-381000" eaLnBrk="1" hangingPunct="1">
              <a:buFontTx/>
              <a:buChar char="o"/>
            </a:pPr>
            <a:r>
              <a:rPr lang="en-GB" dirty="0" smtClean="0">
                <a:solidFill>
                  <a:srgbClr val="000099"/>
                </a:solidFill>
              </a:rPr>
              <a:t>802.15.4 MAC</a:t>
            </a:r>
          </a:p>
          <a:p>
            <a:pPr marL="654050" lvl="2" indent="-381000" eaLnBrk="1" hangingPunct="1">
              <a:buNone/>
            </a:pPr>
            <a:endParaRPr lang="en-GB" dirty="0" smtClean="0">
              <a:solidFill>
                <a:srgbClr val="000099"/>
              </a:solidFill>
            </a:endParaRPr>
          </a:p>
          <a:p>
            <a:pPr marL="654050" lvl="2" indent="-381000" eaLnBrk="1" hangingPunct="1">
              <a:buNone/>
            </a:pPr>
            <a:endParaRPr lang="en-GB" dirty="0" smtClean="0">
              <a:solidFill>
                <a:srgbClr val="000099"/>
              </a:solidFill>
            </a:endParaRPr>
          </a:p>
          <a:p>
            <a:pPr marL="0" indent="0" eaLnBrk="1" hangingPunct="1">
              <a:buNone/>
            </a:pPr>
            <a:endParaRPr lang="en-GB" dirty="0" smtClean="0">
              <a:solidFill>
                <a:srgbClr val="000099"/>
              </a:solidFill>
            </a:endParaRPr>
          </a:p>
          <a:p>
            <a:pPr marL="382588" lvl="1" indent="-381000" eaLnBrk="1" hangingPunct="1">
              <a:buFontTx/>
              <a:buNone/>
            </a:pPr>
            <a:endParaRPr lang="en-GB" dirty="0" smtClean="0">
              <a:solidFill>
                <a:srgbClr val="000099"/>
              </a:solidFill>
            </a:endParaRPr>
          </a:p>
        </p:txBody>
      </p:sp>
      <p:sp>
        <p:nvSpPr>
          <p:cNvPr id="41989" name="Text Box 5"/>
          <p:cNvSpPr txBox="1">
            <a:spLocks noChangeArrowheads="1"/>
          </p:cNvSpPr>
          <p:nvPr/>
        </p:nvSpPr>
        <p:spPr bwMode="auto">
          <a:xfrm>
            <a:off x="4355976" y="5085184"/>
            <a:ext cx="2743200" cy="307975"/>
          </a:xfrm>
          <a:prstGeom prst="rect">
            <a:avLst/>
          </a:prstGeom>
          <a:solidFill>
            <a:schemeClr val="accent2">
              <a:lumMod val="60000"/>
              <a:lumOff val="40000"/>
            </a:schemeClr>
          </a:solidFill>
          <a:ln w="3175" algn="ctr">
            <a:solidFill>
              <a:schemeClr val="tx1"/>
            </a:solidFill>
            <a:miter lim="800000"/>
            <a:headEnd/>
            <a:tailEnd/>
          </a:ln>
          <a:effectLst/>
        </p:spPr>
        <p:txBody>
          <a:bodyPr lIns="0" tIns="0" rIns="0" bIns="0">
            <a:spAutoFit/>
          </a:bodyPr>
          <a:lstStyle/>
          <a:p>
            <a:pPr algn="ctr">
              <a:defRPr/>
            </a:pPr>
            <a:r>
              <a:rPr lang="en-GB" dirty="0"/>
              <a:t>MAC sub-layer</a:t>
            </a:r>
          </a:p>
        </p:txBody>
      </p:sp>
      <p:sp>
        <p:nvSpPr>
          <p:cNvPr id="6152" name="Line 7"/>
          <p:cNvSpPr>
            <a:spLocks noChangeShapeType="1"/>
          </p:cNvSpPr>
          <p:nvPr/>
        </p:nvSpPr>
        <p:spPr bwMode="auto">
          <a:xfrm>
            <a:off x="3923928" y="3573016"/>
            <a:ext cx="381000" cy="0"/>
          </a:xfrm>
          <a:prstGeom prst="line">
            <a:avLst/>
          </a:prstGeom>
          <a:noFill/>
          <a:ln w="3175">
            <a:solidFill>
              <a:schemeClr val="tx1"/>
            </a:solidFill>
            <a:round/>
            <a:headEnd/>
            <a:tailEnd type="triangle" w="med" len="med"/>
          </a:ln>
        </p:spPr>
        <p:txBody>
          <a:bodyPr lIns="0" tIns="0" rIns="0" bIns="0"/>
          <a:lstStyle/>
          <a:p>
            <a:endParaRPr lang="en-US"/>
          </a:p>
        </p:txBody>
      </p:sp>
      <p:sp>
        <p:nvSpPr>
          <p:cNvPr id="6153" name="Line 9"/>
          <p:cNvSpPr>
            <a:spLocks noChangeShapeType="1"/>
          </p:cNvSpPr>
          <p:nvPr/>
        </p:nvSpPr>
        <p:spPr bwMode="auto">
          <a:xfrm>
            <a:off x="3923928" y="3573016"/>
            <a:ext cx="457200" cy="1524000"/>
          </a:xfrm>
          <a:prstGeom prst="line">
            <a:avLst/>
          </a:prstGeom>
          <a:noFill/>
          <a:ln w="3175">
            <a:solidFill>
              <a:schemeClr val="tx1"/>
            </a:solidFill>
            <a:round/>
            <a:headEnd/>
            <a:tailEnd/>
          </a:ln>
        </p:spPr>
        <p:txBody>
          <a:bodyPr lIns="0" tIns="0" rIns="0" bIns="0"/>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fld id="{683C1A22-AD5C-4566-8A51-6E0C3F2DB86D}" type="datetime1">
              <a:rPr lang="en-GB" smtClean="0"/>
              <a:pPr/>
              <a:t>02/10/2018</a:t>
            </a:fld>
            <a:endParaRPr lang="en-GB" smtClean="0"/>
          </a:p>
        </p:txBody>
      </p:sp>
      <p:sp>
        <p:nvSpPr>
          <p:cNvPr id="21507" name="Slide Number Placeholder 5"/>
          <p:cNvSpPr>
            <a:spLocks noGrp="1"/>
          </p:cNvSpPr>
          <p:nvPr>
            <p:ph type="sldNum" sz="quarter" idx="12"/>
          </p:nvPr>
        </p:nvSpPr>
        <p:spPr>
          <a:noFill/>
        </p:spPr>
        <p:txBody>
          <a:bodyPr/>
          <a:lstStyle/>
          <a:p>
            <a:fld id="{C3668223-6E17-44B3-A147-19AFDF617A0E}" type="slidenum">
              <a:rPr lang="en-GB" smtClean="0"/>
              <a:pPr/>
              <a:t>50</a:t>
            </a:fld>
            <a:endParaRPr lang="en-GB" smtClean="0"/>
          </a:p>
        </p:txBody>
      </p:sp>
      <p:sp>
        <p:nvSpPr>
          <p:cNvPr id="21508" name="Rectangle 2"/>
          <p:cNvSpPr>
            <a:spLocks noGrp="1" noChangeArrowheads="1"/>
          </p:cNvSpPr>
          <p:nvPr>
            <p:ph type="title"/>
          </p:nvPr>
        </p:nvSpPr>
        <p:spPr/>
        <p:txBody>
          <a:bodyPr>
            <a:normAutofit/>
          </a:bodyPr>
          <a:lstStyle/>
          <a:p>
            <a:pPr eaLnBrk="1" hangingPunct="1"/>
            <a:r>
              <a:rPr lang="en-GB" sz="3200" dirty="0" smtClean="0">
                <a:solidFill>
                  <a:srgbClr val="FF0000"/>
                </a:solidFill>
              </a:rPr>
              <a:t>Link layer and MAC</a:t>
            </a:r>
          </a:p>
        </p:txBody>
      </p:sp>
      <p:sp>
        <p:nvSpPr>
          <p:cNvPr id="21509" name="Rectangle 3"/>
          <p:cNvSpPr>
            <a:spLocks noGrp="1" noChangeArrowheads="1"/>
          </p:cNvSpPr>
          <p:nvPr>
            <p:ph type="body" idx="1"/>
          </p:nvPr>
        </p:nvSpPr>
        <p:spPr/>
        <p:txBody>
          <a:bodyPr>
            <a:normAutofit/>
          </a:bodyPr>
          <a:lstStyle/>
          <a:p>
            <a:pPr marL="0" indent="0" eaLnBrk="1" hangingPunct="1"/>
            <a:r>
              <a:rPr lang="en-GB" sz="2400" dirty="0" smtClean="0"/>
              <a:t>Summary</a:t>
            </a:r>
          </a:p>
          <a:p>
            <a:pPr marL="0" indent="0" eaLnBrk="1" hangingPunct="1"/>
            <a:r>
              <a:rPr lang="en-GB" sz="2400" dirty="0" smtClean="0"/>
              <a:t>In the context of WSNs the MAC functionality acts below the Data Link Layer.  The MAC layer acts to coordinate inter-node communications to avoid collisions, minimise idle listening and generally reduce wasteful use of power during the control of access to the radio medium.  Energy conservation is the priority and scalability is also important.</a:t>
            </a:r>
          </a:p>
          <a:p>
            <a:pPr marL="0" indent="0" eaLnBrk="1" hangingPunct="1"/>
            <a:r>
              <a:rPr lang="en-GB" sz="2400" dirty="0" smtClean="0"/>
              <a:t>The Data Link Layer acts on top of frame transmission and reception offered by the MAC and it provides its functions of framing, error control, flow control and link management to the network layer.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ELEC3420</a:t>
            </a:r>
          </a:p>
        </p:txBody>
      </p:sp>
      <p:sp>
        <p:nvSpPr>
          <p:cNvPr id="6" name="Slide Number Placeholder 5"/>
          <p:cNvSpPr>
            <a:spLocks noGrp="1"/>
          </p:cNvSpPr>
          <p:nvPr>
            <p:ph type="sldNum" sz="quarter" idx="12"/>
          </p:nvPr>
        </p:nvSpPr>
        <p:spPr/>
        <p:txBody>
          <a:bodyPr/>
          <a:lstStyle/>
          <a:p>
            <a:fld id="{BAAE607A-57D8-468D-B354-BF501BA17E95}" type="slidenum">
              <a:rPr lang="en-GB"/>
              <a:pPr/>
              <a:t>51</a:t>
            </a:fld>
            <a:endParaRPr lang="en-GB"/>
          </a:p>
        </p:txBody>
      </p:sp>
      <p:sp>
        <p:nvSpPr>
          <p:cNvPr id="281602" name="Rectangle 2"/>
          <p:cNvSpPr>
            <a:spLocks noGrp="1" noChangeArrowheads="1"/>
          </p:cNvSpPr>
          <p:nvPr>
            <p:ph type="title"/>
          </p:nvPr>
        </p:nvSpPr>
        <p:spPr>
          <a:xfrm>
            <a:off x="685800" y="0"/>
            <a:ext cx="7772400" cy="1143000"/>
          </a:xfrm>
        </p:spPr>
        <p:txBody>
          <a:bodyPr/>
          <a:lstStyle/>
          <a:p>
            <a:r>
              <a:rPr lang="en-US">
                <a:solidFill>
                  <a:srgbClr val="FF0000"/>
                </a:solidFill>
              </a:rPr>
              <a:t> Summary of MAC protocols</a:t>
            </a:r>
          </a:p>
        </p:txBody>
      </p:sp>
      <p:sp>
        <p:nvSpPr>
          <p:cNvPr id="281603" name="Rectangle 3"/>
          <p:cNvSpPr>
            <a:spLocks noGrp="1" noChangeArrowheads="1"/>
          </p:cNvSpPr>
          <p:nvPr>
            <p:ph type="body" idx="1"/>
          </p:nvPr>
        </p:nvSpPr>
        <p:spPr>
          <a:xfrm>
            <a:off x="685800" y="1143000"/>
            <a:ext cx="7772400" cy="4572000"/>
          </a:xfrm>
        </p:spPr>
        <p:txBody>
          <a:bodyPr/>
          <a:lstStyle/>
          <a:p>
            <a:pPr>
              <a:lnSpc>
                <a:spcPct val="90000"/>
              </a:lnSpc>
            </a:pPr>
            <a:r>
              <a:rPr lang="en-GB" sz="2400">
                <a:solidFill>
                  <a:srgbClr val="FF0000"/>
                </a:solidFill>
              </a:rPr>
              <a:t>Read chapter 4 of Tanenbaum.</a:t>
            </a:r>
            <a:endParaRPr lang="en-US" sz="2400"/>
          </a:p>
          <a:p>
            <a:pPr>
              <a:lnSpc>
                <a:spcPct val="90000"/>
              </a:lnSpc>
            </a:pPr>
            <a:r>
              <a:rPr lang="en-US" sz="2800"/>
              <a:t>What do you do with a shared media?</a:t>
            </a:r>
          </a:p>
          <a:p>
            <a:pPr lvl="1">
              <a:lnSpc>
                <a:spcPct val="90000"/>
              </a:lnSpc>
            </a:pPr>
            <a:r>
              <a:rPr lang="en-US" sz="2400"/>
              <a:t>Channel Partitioning, by time, frequency or code</a:t>
            </a:r>
          </a:p>
          <a:p>
            <a:pPr lvl="2">
              <a:lnSpc>
                <a:spcPct val="90000"/>
              </a:lnSpc>
            </a:pPr>
            <a:r>
              <a:rPr lang="en-US" sz="2000"/>
              <a:t>Time Division,Code Division, Frequency Division</a:t>
            </a:r>
          </a:p>
          <a:p>
            <a:pPr lvl="1">
              <a:lnSpc>
                <a:spcPct val="90000"/>
              </a:lnSpc>
            </a:pPr>
            <a:r>
              <a:rPr lang="en-US" sz="2400"/>
              <a:t>Random partitioning (dynamic), </a:t>
            </a:r>
          </a:p>
          <a:p>
            <a:pPr lvl="2">
              <a:lnSpc>
                <a:spcPct val="90000"/>
              </a:lnSpc>
            </a:pPr>
            <a:r>
              <a:rPr lang="en-US" sz="2000"/>
              <a:t>ALOHA, S-ALOHA, CSMA, CSMA/CD</a:t>
            </a:r>
          </a:p>
          <a:p>
            <a:pPr lvl="2">
              <a:lnSpc>
                <a:spcPct val="90000"/>
              </a:lnSpc>
            </a:pPr>
            <a:r>
              <a:rPr lang="en-US" sz="2000"/>
              <a:t>carrier sensing: easy in some technologies (wire), hard in others (wireless)</a:t>
            </a:r>
          </a:p>
          <a:p>
            <a:pPr lvl="2">
              <a:lnSpc>
                <a:spcPct val="90000"/>
              </a:lnSpc>
            </a:pPr>
            <a:r>
              <a:rPr lang="en-US" sz="2000"/>
              <a:t>CSMA/CD used in Ethernet</a:t>
            </a:r>
          </a:p>
          <a:p>
            <a:pPr lvl="1">
              <a:lnSpc>
                <a:spcPct val="90000"/>
              </a:lnSpc>
            </a:pPr>
            <a:r>
              <a:rPr lang="en-US" sz="2400"/>
              <a:t>Taking Turns</a:t>
            </a:r>
          </a:p>
          <a:p>
            <a:pPr lvl="2">
              <a:lnSpc>
                <a:spcPct val="90000"/>
              </a:lnSpc>
            </a:pPr>
            <a:r>
              <a:rPr lang="en-US" sz="2000"/>
              <a:t>polling from a central site, bit-map, binary countdown, token passing</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ELEC3420</a:t>
            </a:r>
          </a:p>
        </p:txBody>
      </p:sp>
      <p:sp>
        <p:nvSpPr>
          <p:cNvPr id="6" name="Slide Number Placeholder 5"/>
          <p:cNvSpPr>
            <a:spLocks noGrp="1"/>
          </p:cNvSpPr>
          <p:nvPr>
            <p:ph type="sldNum" sz="quarter" idx="12"/>
          </p:nvPr>
        </p:nvSpPr>
        <p:spPr/>
        <p:txBody>
          <a:bodyPr/>
          <a:lstStyle/>
          <a:p>
            <a:fld id="{DD76666A-652D-4025-8620-6EB74F3FFBC2}" type="slidenum">
              <a:rPr lang="en-GB"/>
              <a:pPr/>
              <a:t>52</a:t>
            </a:fld>
            <a:endParaRPr lang="en-GB"/>
          </a:p>
        </p:txBody>
      </p:sp>
      <p:sp>
        <p:nvSpPr>
          <p:cNvPr id="504834" name="Rectangle 2"/>
          <p:cNvSpPr>
            <a:spLocks noGrp="1" noChangeArrowheads="1"/>
          </p:cNvSpPr>
          <p:nvPr>
            <p:ph type="title"/>
          </p:nvPr>
        </p:nvSpPr>
        <p:spPr/>
        <p:txBody>
          <a:bodyPr/>
          <a:lstStyle/>
          <a:p>
            <a:r>
              <a:rPr lang="en-GB">
                <a:solidFill>
                  <a:srgbClr val="FF0000"/>
                </a:solidFill>
              </a:rPr>
              <a:t>Summary.</a:t>
            </a:r>
          </a:p>
        </p:txBody>
      </p:sp>
      <p:sp>
        <p:nvSpPr>
          <p:cNvPr id="504835" name="Rectangle 3"/>
          <p:cNvSpPr>
            <a:spLocks noGrp="1" noChangeArrowheads="1"/>
          </p:cNvSpPr>
          <p:nvPr>
            <p:ph type="body" idx="1"/>
          </p:nvPr>
        </p:nvSpPr>
        <p:spPr/>
        <p:txBody>
          <a:bodyPr/>
          <a:lstStyle/>
          <a:p>
            <a:pPr>
              <a:lnSpc>
                <a:spcPct val="90000"/>
              </a:lnSpc>
            </a:pPr>
            <a:r>
              <a:rPr lang="en-GB" sz="2400">
                <a:cs typeface="Times New Roman" pitchFamily="18" charset="0"/>
              </a:rPr>
              <a:t>Studied Collision based and collision free protocols.</a:t>
            </a:r>
          </a:p>
          <a:p>
            <a:pPr>
              <a:lnSpc>
                <a:spcPct val="90000"/>
              </a:lnSpc>
            </a:pPr>
            <a:r>
              <a:rPr lang="en-GB" sz="2400">
                <a:cs typeface="Times New Roman" pitchFamily="18" charset="0"/>
              </a:rPr>
              <a:t>Maximum channel utilisation of Aloha is &lt;18% this can be improved with Slotted Aloha to &lt;37%. </a:t>
            </a:r>
          </a:p>
          <a:p>
            <a:pPr>
              <a:lnSpc>
                <a:spcPct val="90000"/>
              </a:lnSpc>
            </a:pPr>
            <a:r>
              <a:rPr lang="en-GB" sz="2400">
                <a:cs typeface="Times New Roman" pitchFamily="18" charset="0"/>
              </a:rPr>
              <a:t>Random back-off techniques (n-persistent CSMA) can further improve utilization.</a:t>
            </a:r>
            <a:endParaRPr lang="en-GB" sz="2800"/>
          </a:p>
          <a:p>
            <a:pPr>
              <a:lnSpc>
                <a:spcPct val="90000"/>
              </a:lnSpc>
            </a:pPr>
            <a:r>
              <a:rPr lang="en-GB" sz="2400"/>
              <a:t>The different paradigms impact on the channel efficiency  and the packet delay.  At low load, contention is preferable due to its low delay.  At high load, contention causes collisions leading to increased delay and low channel efficiency.  Collision free protocols have high delays at low load but as the load increases the channel efficiency improves.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p>
            <a:fld id="{05DC70F2-76E6-494C-B222-7A21CD2436DB}" type="datetime1">
              <a:rPr lang="en-GB" smtClean="0"/>
              <a:pPr/>
              <a:t>02/10/2018</a:t>
            </a:fld>
            <a:endParaRPr lang="en-GB" smtClean="0"/>
          </a:p>
        </p:txBody>
      </p:sp>
      <p:sp>
        <p:nvSpPr>
          <p:cNvPr id="7171" name="Slide Number Placeholder 5"/>
          <p:cNvSpPr>
            <a:spLocks noGrp="1"/>
          </p:cNvSpPr>
          <p:nvPr>
            <p:ph type="sldNum" sz="quarter" idx="12"/>
          </p:nvPr>
        </p:nvSpPr>
        <p:spPr>
          <a:noFill/>
        </p:spPr>
        <p:txBody>
          <a:bodyPr/>
          <a:lstStyle/>
          <a:p>
            <a:fld id="{6DFE329F-3B23-462D-BE23-0E9A02B32281}" type="slidenum">
              <a:rPr lang="en-GB" smtClean="0"/>
              <a:pPr/>
              <a:t>6</a:t>
            </a:fld>
            <a:endParaRPr lang="en-GB" smtClean="0"/>
          </a:p>
        </p:txBody>
      </p:sp>
      <p:sp>
        <p:nvSpPr>
          <p:cNvPr id="7172" name="Rectangle 2"/>
          <p:cNvSpPr>
            <a:spLocks noGrp="1" noChangeArrowheads="1"/>
          </p:cNvSpPr>
          <p:nvPr>
            <p:ph type="title"/>
          </p:nvPr>
        </p:nvSpPr>
        <p:spPr/>
        <p:txBody>
          <a:bodyPr>
            <a:normAutofit/>
          </a:bodyPr>
          <a:lstStyle/>
          <a:p>
            <a:pPr eaLnBrk="1" hangingPunct="1"/>
            <a:r>
              <a:rPr lang="en-GB" sz="3200" dirty="0" smtClean="0">
                <a:solidFill>
                  <a:srgbClr val="FF0000"/>
                </a:solidFill>
              </a:rPr>
              <a:t>Link layer and MAC</a:t>
            </a:r>
          </a:p>
        </p:txBody>
      </p:sp>
      <p:sp>
        <p:nvSpPr>
          <p:cNvPr id="7173" name="Rectangle 3"/>
          <p:cNvSpPr>
            <a:spLocks noGrp="1" noChangeArrowheads="1"/>
          </p:cNvSpPr>
          <p:nvPr>
            <p:ph type="body" idx="1"/>
          </p:nvPr>
        </p:nvSpPr>
        <p:spPr/>
        <p:txBody>
          <a:bodyPr>
            <a:normAutofit fontScale="92500" lnSpcReduction="10000"/>
          </a:bodyPr>
          <a:lstStyle/>
          <a:p>
            <a:pPr marL="0" indent="0" eaLnBrk="1" hangingPunct="1"/>
            <a:r>
              <a:rPr lang="en-GB" smtClean="0"/>
              <a:t>MAC fundamentals:</a:t>
            </a:r>
          </a:p>
          <a:p>
            <a:pPr marL="0" indent="0" eaLnBrk="1" hangingPunct="1">
              <a:buFontTx/>
              <a:buChar char="•"/>
            </a:pPr>
            <a:r>
              <a:rPr lang="en-GB" smtClean="0"/>
              <a:t> Allow all users to access the ‘ether’.</a:t>
            </a:r>
          </a:p>
          <a:p>
            <a:pPr marL="0" indent="0" eaLnBrk="1" hangingPunct="1">
              <a:buFontTx/>
              <a:buChar char="•"/>
            </a:pPr>
            <a:r>
              <a:rPr lang="en-GB" smtClean="0"/>
              <a:t> Provide ‘fair’ division of resources.</a:t>
            </a:r>
          </a:p>
          <a:p>
            <a:pPr marL="0" indent="0" eaLnBrk="1" hangingPunct="1">
              <a:buFontTx/>
              <a:buChar char="•"/>
            </a:pPr>
            <a:r>
              <a:rPr lang="en-GB" smtClean="0"/>
              <a:t> Avoid ‘wasteful’ collisions.</a:t>
            </a:r>
          </a:p>
          <a:p>
            <a:pPr marL="0" indent="0" eaLnBrk="1" hangingPunct="1">
              <a:buFontTx/>
              <a:buChar char="•"/>
            </a:pPr>
            <a:r>
              <a:rPr lang="en-GB" smtClean="0"/>
              <a:t> In the context of WSNs minimize power consumption.</a:t>
            </a:r>
          </a:p>
          <a:p>
            <a:pPr marL="0" indent="0" eaLnBrk="1" hangingPunct="1">
              <a:buFontTx/>
              <a:buChar char="•"/>
            </a:pPr>
            <a:r>
              <a:rPr lang="en-GB" smtClean="0"/>
              <a:t> Particularly for wireless there can be different Tx and Rx interference footprints.</a:t>
            </a:r>
          </a:p>
          <a:p>
            <a:pPr marL="0" indent="0" eaLnBrk="1" hangingPunct="1">
              <a:buFontTx/>
              <a:buChar char="•"/>
            </a:pPr>
            <a:r>
              <a:rPr lang="en-GB" smtClean="0"/>
              <a:t> Localization can add other problems.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0" name="Picture 6" descr="IMG00078"/>
          <p:cNvPicPr>
            <a:picLocks noChangeAspect="1" noChangeArrowheads="1"/>
          </p:cNvPicPr>
          <p:nvPr/>
        </p:nvPicPr>
        <p:blipFill>
          <a:blip r:embed="rId3"/>
          <a:srcRect/>
          <a:stretch>
            <a:fillRect/>
          </a:stretch>
        </p:blipFill>
        <p:spPr bwMode="auto">
          <a:xfrm>
            <a:off x="5796136" y="1268760"/>
            <a:ext cx="2808288" cy="1728788"/>
          </a:xfrm>
          <a:prstGeom prst="rect">
            <a:avLst/>
          </a:prstGeom>
          <a:noFill/>
          <a:ln w="9525">
            <a:noFill/>
            <a:miter lim="800000"/>
            <a:headEnd/>
            <a:tailEnd/>
          </a:ln>
        </p:spPr>
      </p:pic>
      <p:sp>
        <p:nvSpPr>
          <p:cNvPr id="8194" name="Date Placeholder 3"/>
          <p:cNvSpPr>
            <a:spLocks noGrp="1"/>
          </p:cNvSpPr>
          <p:nvPr>
            <p:ph type="dt" sz="quarter" idx="10"/>
          </p:nvPr>
        </p:nvSpPr>
        <p:spPr>
          <a:noFill/>
        </p:spPr>
        <p:txBody>
          <a:bodyPr/>
          <a:lstStyle/>
          <a:p>
            <a:fld id="{66528008-8C1E-4789-B1B1-AC872B7960F0}" type="datetime1">
              <a:rPr lang="en-GB" smtClean="0"/>
              <a:pPr/>
              <a:t>02/10/2018</a:t>
            </a:fld>
            <a:endParaRPr lang="en-GB" smtClean="0"/>
          </a:p>
        </p:txBody>
      </p:sp>
      <p:sp>
        <p:nvSpPr>
          <p:cNvPr id="8195" name="Slide Number Placeholder 5"/>
          <p:cNvSpPr>
            <a:spLocks noGrp="1"/>
          </p:cNvSpPr>
          <p:nvPr>
            <p:ph type="sldNum" sz="quarter" idx="12"/>
          </p:nvPr>
        </p:nvSpPr>
        <p:spPr>
          <a:noFill/>
        </p:spPr>
        <p:txBody>
          <a:bodyPr/>
          <a:lstStyle/>
          <a:p>
            <a:fld id="{8B9EAA56-0E12-4E3E-810B-D55BC644848C}" type="slidenum">
              <a:rPr lang="en-GB" smtClean="0"/>
              <a:pPr/>
              <a:t>7</a:t>
            </a:fld>
            <a:endParaRPr lang="en-GB" smtClean="0"/>
          </a:p>
        </p:txBody>
      </p:sp>
      <p:pic>
        <p:nvPicPr>
          <p:cNvPr id="8196" name="Picture 5" descr="4_7w"/>
          <p:cNvPicPr>
            <a:picLocks noChangeAspect="1" noChangeArrowheads="1"/>
          </p:cNvPicPr>
          <p:nvPr/>
        </p:nvPicPr>
        <p:blipFill>
          <a:blip r:embed="rId4"/>
          <a:srcRect/>
          <a:stretch>
            <a:fillRect/>
          </a:stretch>
        </p:blipFill>
        <p:spPr bwMode="auto">
          <a:xfrm>
            <a:off x="6400800" y="3352800"/>
            <a:ext cx="2286000" cy="2095500"/>
          </a:xfrm>
          <a:prstGeom prst="rect">
            <a:avLst/>
          </a:prstGeom>
          <a:noFill/>
          <a:ln w="9525">
            <a:noFill/>
            <a:miter lim="800000"/>
            <a:headEnd/>
            <a:tailEnd/>
          </a:ln>
        </p:spPr>
      </p:pic>
      <p:sp>
        <p:nvSpPr>
          <p:cNvPr id="8197" name="Rectangle 2"/>
          <p:cNvSpPr>
            <a:spLocks noGrp="1" noChangeArrowheads="1"/>
          </p:cNvSpPr>
          <p:nvPr>
            <p:ph type="title"/>
          </p:nvPr>
        </p:nvSpPr>
        <p:spPr/>
        <p:txBody>
          <a:bodyPr>
            <a:normAutofit/>
          </a:bodyPr>
          <a:lstStyle/>
          <a:p>
            <a:pPr eaLnBrk="1" hangingPunct="1"/>
            <a:r>
              <a:rPr lang="en-GB" sz="3200" dirty="0" smtClean="0">
                <a:solidFill>
                  <a:srgbClr val="FF0000"/>
                </a:solidFill>
              </a:rPr>
              <a:t>Link layer and MAC</a:t>
            </a:r>
          </a:p>
        </p:txBody>
      </p:sp>
      <p:sp>
        <p:nvSpPr>
          <p:cNvPr id="8198" name="Rectangle 3"/>
          <p:cNvSpPr>
            <a:spLocks noGrp="1" noChangeArrowheads="1"/>
          </p:cNvSpPr>
          <p:nvPr>
            <p:ph type="body" idx="1"/>
          </p:nvPr>
        </p:nvSpPr>
        <p:spPr/>
        <p:txBody>
          <a:bodyPr>
            <a:normAutofit/>
          </a:bodyPr>
          <a:lstStyle/>
          <a:p>
            <a:pPr marL="0" indent="0" eaLnBrk="1" hangingPunct="1"/>
            <a:r>
              <a:rPr lang="en-GB" sz="2800" dirty="0" smtClean="0"/>
              <a:t>Basic methods of MAC:</a:t>
            </a:r>
          </a:p>
          <a:p>
            <a:pPr marL="0" indent="0" eaLnBrk="1" hangingPunct="1">
              <a:buFontTx/>
              <a:buChar char="•"/>
            </a:pPr>
            <a:r>
              <a:rPr lang="en-GB" sz="2800" dirty="0" smtClean="0"/>
              <a:t> Fixed division (e.g. FDMA, TDMA).</a:t>
            </a:r>
          </a:p>
          <a:p>
            <a:pPr marL="0" indent="0" eaLnBrk="1" hangingPunct="1">
              <a:buFontTx/>
              <a:buChar char="•"/>
            </a:pPr>
            <a:r>
              <a:rPr lang="en-GB" sz="2800" dirty="0" smtClean="0"/>
              <a:t> Contention based.</a:t>
            </a:r>
          </a:p>
          <a:p>
            <a:pPr lvl="2" eaLnBrk="1" hangingPunct="1"/>
            <a:r>
              <a:rPr lang="en-GB" sz="2000" dirty="0" smtClean="0"/>
              <a:t>Polling (e.g. Token ring).</a:t>
            </a:r>
          </a:p>
          <a:p>
            <a:pPr lvl="2" eaLnBrk="1" hangingPunct="1"/>
            <a:r>
              <a:rPr lang="en-GB" sz="2000" dirty="0" smtClean="0"/>
              <a:t>Random access (e.g. ALOHA, CSMA)</a:t>
            </a:r>
          </a:p>
          <a:p>
            <a:pPr lvl="2" eaLnBrk="1" hangingPunct="1"/>
            <a:endParaRPr lang="en-GB" sz="2000" dirty="0" smtClean="0"/>
          </a:p>
          <a:p>
            <a:pPr marL="0" indent="0" eaLnBrk="1" hangingPunct="1">
              <a:buFontTx/>
              <a:buChar char="•"/>
            </a:pPr>
            <a:r>
              <a:rPr lang="en-GB" sz="2800" dirty="0" smtClean="0"/>
              <a:t>  Limited contention.</a:t>
            </a:r>
          </a:p>
          <a:p>
            <a:pPr lvl="2" eaLnBrk="1" hangingPunct="1"/>
            <a:r>
              <a:rPr lang="en-GB" sz="2000" dirty="0" smtClean="0"/>
              <a:t>Binary countdown.</a:t>
            </a:r>
          </a:p>
          <a:p>
            <a:pPr lvl="2" eaLnBrk="1" hangingPunct="1"/>
            <a:r>
              <a:rPr lang="en-GB" sz="2000" dirty="0" smtClean="0"/>
              <a:t>Basic bit-map.</a:t>
            </a:r>
          </a:p>
          <a:p>
            <a:pPr lvl="2" eaLnBrk="1" hangingPunct="1"/>
            <a:endParaRPr lang="en-GB" dirty="0" smtClean="0"/>
          </a:p>
        </p:txBody>
      </p:sp>
      <p:pic>
        <p:nvPicPr>
          <p:cNvPr id="8199" name="Picture 4" descr="4_6w"/>
          <p:cNvPicPr>
            <a:picLocks noChangeAspect="1" noChangeArrowheads="1"/>
          </p:cNvPicPr>
          <p:nvPr/>
        </p:nvPicPr>
        <p:blipFill>
          <a:blip r:embed="rId5"/>
          <a:srcRect/>
          <a:stretch>
            <a:fillRect/>
          </a:stretch>
        </p:blipFill>
        <p:spPr bwMode="auto">
          <a:xfrm>
            <a:off x="2743200" y="5562600"/>
            <a:ext cx="4267200" cy="844550"/>
          </a:xfrm>
          <a:prstGeom prst="rect">
            <a:avLst/>
          </a:prstGeom>
          <a:noFill/>
          <a:ln w="9525">
            <a:noFill/>
            <a:miter lim="800000"/>
            <a:headEnd/>
            <a:tailEnd/>
          </a:ln>
        </p:spPr>
      </p:pic>
      <p:sp>
        <p:nvSpPr>
          <p:cNvPr id="8201" name="Line 7"/>
          <p:cNvSpPr>
            <a:spLocks noChangeShapeType="1"/>
          </p:cNvSpPr>
          <p:nvPr/>
        </p:nvSpPr>
        <p:spPr bwMode="auto">
          <a:xfrm flipV="1">
            <a:off x="3235424" y="3933056"/>
            <a:ext cx="3352800" cy="838200"/>
          </a:xfrm>
          <a:prstGeom prst="line">
            <a:avLst/>
          </a:prstGeom>
          <a:noFill/>
          <a:ln w="3175">
            <a:solidFill>
              <a:schemeClr val="tx1"/>
            </a:solidFill>
            <a:round/>
            <a:headEnd/>
            <a:tailEnd type="triangle" w="med" len="med"/>
          </a:ln>
        </p:spPr>
        <p:txBody>
          <a:bodyPr lIns="0" tIns="0" rIns="0" bIns="0"/>
          <a:lstStyle/>
          <a:p>
            <a:endParaRPr lang="en-US"/>
          </a:p>
        </p:txBody>
      </p:sp>
      <p:sp>
        <p:nvSpPr>
          <p:cNvPr id="8202" name="Line 8"/>
          <p:cNvSpPr>
            <a:spLocks noChangeShapeType="1"/>
          </p:cNvSpPr>
          <p:nvPr/>
        </p:nvSpPr>
        <p:spPr bwMode="auto">
          <a:xfrm>
            <a:off x="1981200" y="5867400"/>
            <a:ext cx="533400" cy="76200"/>
          </a:xfrm>
          <a:prstGeom prst="line">
            <a:avLst/>
          </a:prstGeom>
          <a:noFill/>
          <a:ln w="3175">
            <a:solidFill>
              <a:schemeClr val="tx1"/>
            </a:solidFill>
            <a:round/>
            <a:headEnd/>
            <a:tailEnd type="triangle" w="med" len="med"/>
          </a:ln>
        </p:spPr>
        <p:txBody>
          <a:bodyPr lIns="0" tIns="0" rIns="0" bIns="0"/>
          <a:lstStyle/>
          <a:p>
            <a:endParaRPr lang="en-US"/>
          </a:p>
        </p:txBody>
      </p:sp>
      <p:sp>
        <p:nvSpPr>
          <p:cNvPr id="8203" name="Line 9"/>
          <p:cNvSpPr>
            <a:spLocks noChangeShapeType="1"/>
          </p:cNvSpPr>
          <p:nvPr/>
        </p:nvSpPr>
        <p:spPr bwMode="auto">
          <a:xfrm flipV="1">
            <a:off x="3657600" y="2819400"/>
            <a:ext cx="1828800" cy="381000"/>
          </a:xfrm>
          <a:prstGeom prst="line">
            <a:avLst/>
          </a:prstGeom>
          <a:noFill/>
          <a:ln w="3175">
            <a:solidFill>
              <a:schemeClr val="tx1"/>
            </a:solidFill>
            <a:round/>
            <a:headEnd/>
            <a:tailEnd type="triangle" w="med" len="med"/>
          </a:ln>
        </p:spPr>
        <p:txBody>
          <a:bodyPr lIns="0" tIns="0" rIns="0" bIns="0"/>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ELEC3420</a:t>
            </a:r>
          </a:p>
        </p:txBody>
      </p:sp>
      <p:sp>
        <p:nvSpPr>
          <p:cNvPr id="6" name="Slide Number Placeholder 5"/>
          <p:cNvSpPr>
            <a:spLocks noGrp="1"/>
          </p:cNvSpPr>
          <p:nvPr>
            <p:ph type="sldNum" sz="quarter" idx="12"/>
          </p:nvPr>
        </p:nvSpPr>
        <p:spPr/>
        <p:txBody>
          <a:bodyPr/>
          <a:lstStyle/>
          <a:p>
            <a:fld id="{0CA55731-E177-4A1A-8C1F-B1C9FE2576D8}" type="slidenum">
              <a:rPr lang="en-GB"/>
              <a:pPr/>
              <a:t>8</a:t>
            </a:fld>
            <a:endParaRPr lang="en-GB"/>
          </a:p>
        </p:txBody>
      </p:sp>
      <p:sp>
        <p:nvSpPr>
          <p:cNvPr id="262146" name="Rectangle 2"/>
          <p:cNvSpPr>
            <a:spLocks noGrp="1" noChangeArrowheads="1"/>
          </p:cNvSpPr>
          <p:nvPr>
            <p:ph type="title"/>
          </p:nvPr>
        </p:nvSpPr>
        <p:spPr/>
        <p:txBody>
          <a:bodyPr/>
          <a:lstStyle/>
          <a:p>
            <a:r>
              <a:rPr lang="en-US"/>
              <a:t>Ideal Multiple Access Protocol</a:t>
            </a:r>
          </a:p>
        </p:txBody>
      </p:sp>
      <p:sp>
        <p:nvSpPr>
          <p:cNvPr id="262147" name="Rectangle 3"/>
          <p:cNvSpPr>
            <a:spLocks noGrp="1" noChangeArrowheads="1"/>
          </p:cNvSpPr>
          <p:nvPr>
            <p:ph type="body" idx="1"/>
          </p:nvPr>
        </p:nvSpPr>
        <p:spPr/>
        <p:txBody>
          <a:bodyPr/>
          <a:lstStyle/>
          <a:p>
            <a:pPr>
              <a:lnSpc>
                <a:spcPct val="90000"/>
              </a:lnSpc>
              <a:buFontTx/>
              <a:buNone/>
            </a:pPr>
            <a:r>
              <a:rPr lang="en-US" sz="2800" u="sng">
                <a:solidFill>
                  <a:srgbClr val="FF0000"/>
                </a:solidFill>
              </a:rPr>
              <a:t>Broadcast channel of rate R bps</a:t>
            </a:r>
            <a:endParaRPr lang="en-US" sz="2800"/>
          </a:p>
          <a:p>
            <a:pPr>
              <a:lnSpc>
                <a:spcPct val="90000"/>
              </a:lnSpc>
              <a:buFontTx/>
              <a:buNone/>
            </a:pPr>
            <a:r>
              <a:rPr lang="en-US" sz="2800"/>
              <a:t>1. When one node wants to transmit, it can send at rate R.</a:t>
            </a:r>
          </a:p>
          <a:p>
            <a:pPr>
              <a:lnSpc>
                <a:spcPct val="90000"/>
              </a:lnSpc>
              <a:buFontTx/>
              <a:buNone/>
            </a:pPr>
            <a:r>
              <a:rPr lang="en-US" sz="2800"/>
              <a:t>2. When M nodes want to transmit, each can send at average rate R/M</a:t>
            </a:r>
          </a:p>
          <a:p>
            <a:pPr>
              <a:lnSpc>
                <a:spcPct val="90000"/>
              </a:lnSpc>
              <a:buFontTx/>
              <a:buNone/>
            </a:pPr>
            <a:r>
              <a:rPr lang="en-US" sz="2800"/>
              <a:t>3. Fully decentralized:</a:t>
            </a:r>
          </a:p>
          <a:p>
            <a:pPr lvl="1">
              <a:lnSpc>
                <a:spcPct val="90000"/>
              </a:lnSpc>
            </a:pPr>
            <a:r>
              <a:rPr lang="en-US" sz="2400"/>
              <a:t>no special node to coordinate transmissions</a:t>
            </a:r>
          </a:p>
          <a:p>
            <a:pPr lvl="1">
              <a:lnSpc>
                <a:spcPct val="90000"/>
              </a:lnSpc>
            </a:pPr>
            <a:r>
              <a:rPr lang="en-US" sz="2400"/>
              <a:t>no synchronization of clocks, slots</a:t>
            </a:r>
            <a:endParaRPr lang="en-US"/>
          </a:p>
          <a:p>
            <a:pPr>
              <a:lnSpc>
                <a:spcPct val="90000"/>
              </a:lnSpc>
              <a:buFontTx/>
              <a:buNone/>
            </a:pPr>
            <a:r>
              <a:rPr lang="en-US" sz="2800"/>
              <a:t>4. Simple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ELEC3420</a:t>
            </a:r>
          </a:p>
        </p:txBody>
      </p:sp>
      <p:sp>
        <p:nvSpPr>
          <p:cNvPr id="6" name="Slide Number Placeholder 5"/>
          <p:cNvSpPr>
            <a:spLocks noGrp="1"/>
          </p:cNvSpPr>
          <p:nvPr>
            <p:ph type="sldNum" sz="quarter" idx="12"/>
          </p:nvPr>
        </p:nvSpPr>
        <p:spPr/>
        <p:txBody>
          <a:bodyPr/>
          <a:lstStyle/>
          <a:p>
            <a:fld id="{93B2976E-378E-40E1-A3BC-D1B0A8F38021}" type="slidenum">
              <a:rPr lang="en-GB"/>
              <a:pPr/>
              <a:t>9</a:t>
            </a:fld>
            <a:endParaRPr lang="en-GB"/>
          </a:p>
        </p:txBody>
      </p:sp>
      <p:sp>
        <p:nvSpPr>
          <p:cNvPr id="263170" name="Rectangle 2"/>
          <p:cNvSpPr>
            <a:spLocks noGrp="1" noChangeArrowheads="1"/>
          </p:cNvSpPr>
          <p:nvPr>
            <p:ph type="title"/>
          </p:nvPr>
        </p:nvSpPr>
        <p:spPr>
          <a:xfrm>
            <a:off x="533400" y="228600"/>
            <a:ext cx="8101013" cy="1143000"/>
          </a:xfrm>
        </p:spPr>
        <p:txBody>
          <a:bodyPr/>
          <a:lstStyle/>
          <a:p>
            <a:r>
              <a:rPr lang="en-US" sz="3600"/>
              <a:t>MAC Protocols: a taxonomy</a:t>
            </a:r>
            <a:endParaRPr lang="en-US"/>
          </a:p>
        </p:txBody>
      </p:sp>
      <p:sp>
        <p:nvSpPr>
          <p:cNvPr id="263171" name="Rectangle 3"/>
          <p:cNvSpPr>
            <a:spLocks noGrp="1" noChangeArrowheads="1"/>
          </p:cNvSpPr>
          <p:nvPr>
            <p:ph type="body" idx="1"/>
          </p:nvPr>
        </p:nvSpPr>
        <p:spPr>
          <a:xfrm>
            <a:off x="533400" y="1271588"/>
            <a:ext cx="7772400" cy="4648200"/>
          </a:xfrm>
        </p:spPr>
        <p:txBody>
          <a:bodyPr/>
          <a:lstStyle/>
          <a:p>
            <a:pPr>
              <a:buFontTx/>
              <a:buNone/>
            </a:pPr>
            <a:r>
              <a:rPr lang="en-US" sz="2800"/>
              <a:t>Three broad classes:</a:t>
            </a:r>
          </a:p>
          <a:p>
            <a:r>
              <a:rPr lang="en-US" sz="2800">
                <a:solidFill>
                  <a:srgbClr val="FF0000"/>
                </a:solidFill>
              </a:rPr>
              <a:t>Channel Partitioning (static allocation)</a:t>
            </a:r>
            <a:endParaRPr lang="en-US"/>
          </a:p>
          <a:p>
            <a:pPr lvl="1"/>
            <a:r>
              <a:rPr lang="en-US" sz="2400"/>
              <a:t>divide channel into smaller “pieces” (time slots, frequency, code)</a:t>
            </a:r>
          </a:p>
          <a:p>
            <a:pPr lvl="1"/>
            <a:r>
              <a:rPr lang="en-US" sz="2400"/>
              <a:t>allocate piece to node for exclusive use</a:t>
            </a:r>
            <a:endParaRPr lang="en-US"/>
          </a:p>
          <a:p>
            <a:r>
              <a:rPr lang="en-US" sz="2800">
                <a:solidFill>
                  <a:srgbClr val="FF0000"/>
                </a:solidFill>
              </a:rPr>
              <a:t>Random Access (contention based)</a:t>
            </a:r>
            <a:endParaRPr lang="en-US"/>
          </a:p>
          <a:p>
            <a:pPr lvl="1"/>
            <a:r>
              <a:rPr lang="en-US" sz="2400"/>
              <a:t>channel not divided, allow collisions</a:t>
            </a:r>
          </a:p>
          <a:p>
            <a:pPr lvl="1"/>
            <a:r>
              <a:rPr lang="en-US" sz="2400"/>
              <a:t>“recover” from collisions</a:t>
            </a:r>
            <a:endParaRPr lang="en-US"/>
          </a:p>
          <a:p>
            <a:r>
              <a:rPr lang="en-US" sz="2800">
                <a:solidFill>
                  <a:srgbClr val="FF0000"/>
                </a:solidFill>
              </a:rPr>
              <a:t>“Taking turns” (collision free)</a:t>
            </a:r>
            <a:endParaRPr lang="en-US"/>
          </a:p>
          <a:p>
            <a:pPr lvl="1"/>
            <a:r>
              <a:rPr lang="en-US" sz="2400"/>
              <a:t>tightly coordinate shared access to avoid collisions</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407</TotalTime>
  <Words>4027</Words>
  <Application>Microsoft Office PowerPoint</Application>
  <PresentationFormat>On-screen Show (4:3)</PresentationFormat>
  <Paragraphs>586</Paragraphs>
  <Slides>52</Slides>
  <Notes>52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1" baseType="lpstr">
      <vt:lpstr>Arial</vt:lpstr>
      <vt:lpstr>Calibri</vt:lpstr>
      <vt:lpstr>cmsy10</vt:lpstr>
      <vt:lpstr>Comic Sans MS</vt:lpstr>
      <vt:lpstr>Symbol</vt:lpstr>
      <vt:lpstr>Times</vt:lpstr>
      <vt:lpstr>Times New Roman</vt:lpstr>
      <vt:lpstr>Blank</vt:lpstr>
      <vt:lpstr>Visio</vt:lpstr>
      <vt:lpstr>PowerPoint Presentation</vt:lpstr>
      <vt:lpstr>Data Communications and Network Security </vt:lpstr>
      <vt:lpstr>Data Communications and Network Security </vt:lpstr>
      <vt:lpstr>Data Communications and Network Security ELEC5471M </vt:lpstr>
      <vt:lpstr>Link layer and MAC</vt:lpstr>
      <vt:lpstr>Link layer and MAC</vt:lpstr>
      <vt:lpstr>Link layer and MAC</vt:lpstr>
      <vt:lpstr>Ideal Multiple Access Protocol</vt:lpstr>
      <vt:lpstr>MAC Protocols: a taxonomy</vt:lpstr>
      <vt:lpstr>CDMA Encode/Decode</vt:lpstr>
      <vt:lpstr>CDMA: two-sender interference</vt:lpstr>
      <vt:lpstr>Channel Partitioning: Static Allocation.</vt:lpstr>
      <vt:lpstr>Channel Partitioning: Static Allocation.</vt:lpstr>
      <vt:lpstr>Random Access Protocols</vt:lpstr>
      <vt:lpstr>Random Access Protocols</vt:lpstr>
      <vt:lpstr>Slotted ALOHA</vt:lpstr>
      <vt:lpstr>Slotted ALOHA</vt:lpstr>
      <vt:lpstr>What is the efficiency of Slotted-ALOHA?</vt:lpstr>
      <vt:lpstr>What is the efficiency of Slotted-ALOHA? -Offered traffic Vs throughput.</vt:lpstr>
      <vt:lpstr>CSMA (Carrier Sense Multiple Access)</vt:lpstr>
      <vt:lpstr>CSMA collisions</vt:lpstr>
      <vt:lpstr>CSMA/CD (Collision Detection)</vt:lpstr>
      <vt:lpstr>CSMA/CD collision detection</vt:lpstr>
      <vt:lpstr>Carrier Sense Multiple Access (CSMA).</vt:lpstr>
      <vt:lpstr>Nonpersistent CSMA</vt:lpstr>
      <vt:lpstr>P-persistent CSMA</vt:lpstr>
      <vt:lpstr>Channel utilisation Vs Load  for various random access protocols.</vt:lpstr>
      <vt:lpstr>CSMA with Collision Detection  (CSMA/CD).</vt:lpstr>
      <vt:lpstr>CSMA/CD: How long is the ‘random’ backoff period?</vt:lpstr>
      <vt:lpstr>This algorithm is binary exponential backoff.</vt:lpstr>
      <vt:lpstr>“Taking Turns” MAC protocols (collision free)</vt:lpstr>
      <vt:lpstr>“Taking Turns” MAC protocols</vt:lpstr>
      <vt:lpstr>Collision free protocols. (Tanenbaum 4th Ed. P259)</vt:lpstr>
      <vt:lpstr>Link layer and MAC</vt:lpstr>
      <vt:lpstr>Link layer and MAC</vt:lpstr>
      <vt:lpstr>Link layer and MAC</vt:lpstr>
      <vt:lpstr>Link layer and MAC</vt:lpstr>
      <vt:lpstr>Link layer and MAC</vt:lpstr>
      <vt:lpstr>Link layer and MAC</vt:lpstr>
      <vt:lpstr>Link layer and MAC</vt:lpstr>
      <vt:lpstr>Link layer and MAC</vt:lpstr>
      <vt:lpstr>Link layer and MAC</vt:lpstr>
      <vt:lpstr>Link layer and MAC</vt:lpstr>
      <vt:lpstr>Link layer and MAC</vt:lpstr>
      <vt:lpstr>Link layer and MAC</vt:lpstr>
      <vt:lpstr>How long to detect a collision?</vt:lpstr>
      <vt:lpstr>Frame period.</vt:lpstr>
      <vt:lpstr>Link layer and MAC</vt:lpstr>
      <vt:lpstr>Link layer and MAC</vt:lpstr>
      <vt:lpstr>Link layer and MAC</vt:lpstr>
      <vt:lpstr> Summary of MAC protocols</vt:lpstr>
      <vt:lpstr>Summary.</vt:lpstr>
    </vt:vector>
  </TitlesOfParts>
  <Company>University of Leeds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Kemp</dc:creator>
  <cp:lastModifiedBy>Andrew Kemp</cp:lastModifiedBy>
  <cp:revision>57</cp:revision>
  <dcterms:created xsi:type="dcterms:W3CDTF">2010-07-29T10:09:31Z</dcterms:created>
  <dcterms:modified xsi:type="dcterms:W3CDTF">2018-10-02T15:55:40Z</dcterms:modified>
</cp:coreProperties>
</file>